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81" r:id="rId5"/>
    <p:sldId id="282" r:id="rId6"/>
    <p:sldId id="274" r:id="rId7"/>
    <p:sldId id="275" r:id="rId8"/>
    <p:sldId id="272" r:id="rId9"/>
    <p:sldId id="276" r:id="rId10"/>
    <p:sldId id="278" r:id="rId11"/>
    <p:sldId id="280" r:id="rId12"/>
    <p:sldId id="27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>
      <p:cViewPr varScale="1">
        <p:scale>
          <a:sx n="184" d="100"/>
          <a:sy n="184" d="100"/>
        </p:scale>
        <p:origin x="18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0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83BF-C2AA-42E5-B171-B20FF62B7823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71F9-F47A-447F-90D9-A674399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627325" y="1465325"/>
            <a:ext cx="3929496" cy="5227807"/>
            <a:chOff x="2218727" y="1371600"/>
            <a:chExt cx="6110393" cy="8040559"/>
          </a:xfrm>
        </p:grpSpPr>
        <p:sp>
          <p:nvSpPr>
            <p:cNvPr id="10" name="Freeform 9"/>
            <p:cNvSpPr/>
            <p:nvPr/>
          </p:nvSpPr>
          <p:spPr>
            <a:xfrm>
              <a:off x="2218727" y="1371600"/>
              <a:ext cx="6110393" cy="5486400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619" y="6997964"/>
              <a:ext cx="4330042" cy="241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Forbidden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Targets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Vehicle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Danger zone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523026" y="7791527"/>
              <a:ext cx="308289" cy="27182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206235" y="3241558"/>
              <a:ext cx="499310" cy="492181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389145" y="5211409"/>
              <a:ext cx="622962" cy="441303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F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32896" y="2185869"/>
              <a:ext cx="622961" cy="496486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1B2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srgbClr val="ED1B23"/>
                </a:solidFill>
                <a:latin typeface="Calibri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30247">
              <a:off x="3758358" y="4250098"/>
              <a:ext cx="411480" cy="4114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6748" y="1882246"/>
              <a:ext cx="411480" cy="4114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6540033" y="4802236"/>
              <a:ext cx="411480" cy="4114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646" y="8295470"/>
              <a:ext cx="369051" cy="36905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042256" y="3074667"/>
              <a:ext cx="918718" cy="536315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sz="2400" i="1" kern="0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03427" y="7232358"/>
              <a:ext cx="347488" cy="22932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sz="2400" i="1" kern="0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415458" y="3911485"/>
              <a:ext cx="1097280" cy="1097280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124906" y="1621642"/>
              <a:ext cx="932688" cy="932688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279429" y="4541633"/>
              <a:ext cx="932688" cy="932688"/>
            </a:xfrm>
            <a:prstGeom prst="ellipse">
              <a:avLst/>
            </a:prstGeom>
            <a:noFill/>
            <a:ln>
              <a:solidFill>
                <a:srgbClr val="ED1B2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4"/>
            <p:cNvSpPr/>
            <p:nvPr/>
          </p:nvSpPr>
          <p:spPr>
            <a:xfrm>
              <a:off x="3458511" y="8837624"/>
              <a:ext cx="457200" cy="457200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6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25625"/>
                <a:ext cx="5370605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vehicles, given</a:t>
                </a:r>
              </a:p>
              <a:p>
                <a:r>
                  <a:rPr lang="en-US" dirty="0"/>
                  <a:t>Initial states, target locations, forbidden locations</a:t>
                </a:r>
              </a:p>
              <a:p>
                <a:r>
                  <a:rPr lang="en-US" dirty="0"/>
                  <a:t>Scheduled times of arrival (STA)</a:t>
                </a:r>
              </a:p>
              <a:p>
                <a:r>
                  <a:rPr lang="en-US" dirty="0"/>
                  <a:t>Earliest start times (EST)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Determine, with guarantees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Minimum-time trajectories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Latest start times (LST)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Content Placeholder 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25625"/>
                <a:ext cx="5370605" cy="4351338"/>
              </a:xfrm>
              <a:blipFill>
                <a:blip r:embed="rId7"/>
                <a:stretch>
                  <a:fillRect l="-215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0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Solution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557844" cy="1295399"/>
          </a:xfrm>
        </p:spPr>
        <p:txBody>
          <a:bodyPr/>
          <a:lstStyle/>
          <a:p>
            <a:r>
              <a:rPr lang="en-US" dirty="0"/>
              <a:t>Optimal Path Planning in Presence of Moving Obstacles</a:t>
            </a:r>
          </a:p>
        </p:txBody>
      </p:sp>
    </p:spTree>
    <p:extLst>
      <p:ext uri="{BB962C8B-B14F-4D97-AF65-F5344CB8AC3E}">
        <p14:creationId xmlns:p14="http://schemas.microsoft.com/office/powerpoint/2010/main" val="112490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225" y="3522825"/>
                <a:ext cx="1807803" cy="92333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target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avoid set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5" y="3522825"/>
                <a:ext cx="1807803" cy="923330"/>
              </a:xfrm>
              <a:prstGeom prst="rect">
                <a:avLst/>
              </a:prstGeom>
              <a:blipFill>
                <a:blip r:embed="rId2"/>
                <a:stretch>
                  <a:fillRect r="-2326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570136" y="3522825"/>
            <a:ext cx="39406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Hamilton-Jacobi </a:t>
            </a:r>
            <a:r>
              <a:rPr lang="en-US" dirty="0" err="1"/>
              <a:t>Variational</a:t>
            </a:r>
            <a:r>
              <a:rPr lang="en-US" dirty="0"/>
              <a:t> Inequality</a:t>
            </a:r>
            <a:r>
              <a:rPr lang="en-US" baseline="30000" dirty="0"/>
              <a:t>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0446" y="3498074"/>
            <a:ext cx="3129255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Reachable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leading to target and avoiding collisions</a:t>
            </a:r>
          </a:p>
          <a:p>
            <a:endParaRPr lang="en-US" dirty="0"/>
          </a:p>
          <a:p>
            <a:r>
              <a:rPr lang="en-US" dirty="0"/>
              <a:t>Optimal liveness controller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26422" y="3834039"/>
            <a:ext cx="5327009" cy="25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315200" y="1371600"/>
            <a:ext cx="4234074" cy="1952983"/>
            <a:chOff x="6975895" y="1082825"/>
            <a:chExt cx="4234074" cy="1952983"/>
          </a:xfrm>
        </p:grpSpPr>
        <p:sp>
          <p:nvSpPr>
            <p:cNvPr id="9" name="Oval 8"/>
            <p:cNvSpPr/>
            <p:nvPr/>
          </p:nvSpPr>
          <p:spPr>
            <a:xfrm>
              <a:off x="8697897" y="1562016"/>
              <a:ext cx="2197482" cy="147379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7985" y="1784019"/>
              <a:ext cx="952411" cy="107924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37905" y="1556363"/>
              <a:ext cx="43557" cy="654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0448647" y="1601865"/>
              <a:ext cx="283993" cy="6251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08264" y="1082825"/>
              <a:ext cx="1482867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Reachable set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25063" y="1188820"/>
              <a:ext cx="1084906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Target set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5069">
              <a:off x="9314451" y="1737097"/>
              <a:ext cx="267536" cy="264616"/>
            </a:xfrm>
            <a:prstGeom prst="rect">
              <a:avLst/>
            </a:prstGeom>
          </p:spPr>
        </p:pic>
        <p:sp>
          <p:nvSpPr>
            <p:cNvPr id="16" name="Arc 15"/>
            <p:cNvSpPr/>
            <p:nvPr/>
          </p:nvSpPr>
          <p:spPr>
            <a:xfrm>
              <a:off x="9413079" y="1861941"/>
              <a:ext cx="514906" cy="652141"/>
            </a:xfrm>
            <a:prstGeom prst="arc">
              <a:avLst>
                <a:gd name="adj1" fmla="val 15796702"/>
                <a:gd name="adj2" fmla="val 1860478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398096" y="2262639"/>
              <a:ext cx="351809" cy="33167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9440231" y="2304974"/>
              <a:ext cx="267536" cy="26461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8001000" y="2123358"/>
              <a:ext cx="1441008" cy="323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75895" y="1737462"/>
              <a:ext cx="1331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Avoid set</a:t>
              </a:r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557844" cy="1295399"/>
          </a:xfrm>
        </p:spPr>
        <p:txBody>
          <a:bodyPr/>
          <a:lstStyle/>
          <a:p>
            <a:r>
              <a:rPr lang="en-US" dirty="0"/>
              <a:t>Optimal Path Planning in Presence of Moving Obstacles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5088" y="6478277"/>
            <a:ext cx="407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Fisac</a:t>
            </a:r>
            <a:r>
              <a:rPr lang="en-US" dirty="0"/>
              <a:t>, Chen, Tomlin, </a:t>
            </a:r>
            <a:r>
              <a:rPr lang="en-US" dirty="0" err="1"/>
              <a:t>Sastry</a:t>
            </a:r>
            <a:r>
              <a:rPr lang="en-US" dirty="0"/>
              <a:t>, HSCC 2015</a:t>
            </a:r>
          </a:p>
        </p:txBody>
      </p:sp>
    </p:spTree>
    <p:extLst>
      <p:ext uri="{BB962C8B-B14F-4D97-AF65-F5344CB8AC3E}">
        <p14:creationId xmlns:p14="http://schemas.microsoft.com/office/powerpoint/2010/main" val="407480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225" y="3522825"/>
                <a:ext cx="1807803" cy="92333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target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avoid set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5" y="3522825"/>
                <a:ext cx="1807803" cy="923330"/>
              </a:xfrm>
              <a:prstGeom prst="rect">
                <a:avLst/>
              </a:prstGeom>
              <a:blipFill>
                <a:blip r:embed="rId2"/>
                <a:stretch>
                  <a:fillRect r="-2326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570136" y="3522825"/>
            <a:ext cx="39406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Hamilton-Jacobi </a:t>
            </a:r>
            <a:r>
              <a:rPr lang="en-US" dirty="0" err="1"/>
              <a:t>Variational</a:t>
            </a:r>
            <a:r>
              <a:rPr lang="en-US" dirty="0"/>
              <a:t> Inequality</a:t>
            </a:r>
            <a:r>
              <a:rPr lang="en-US" baseline="30000" dirty="0"/>
              <a:t>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0446" y="3498074"/>
            <a:ext cx="3129255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Reachable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leading to target and avoiding collisions</a:t>
            </a:r>
          </a:p>
          <a:p>
            <a:endParaRPr lang="en-US" dirty="0"/>
          </a:p>
          <a:p>
            <a:r>
              <a:rPr lang="en-US" dirty="0"/>
              <a:t>Optimal liveness controller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26422" y="3834039"/>
            <a:ext cx="5327009" cy="25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315200" y="1371600"/>
            <a:ext cx="4234074" cy="1952983"/>
            <a:chOff x="6975895" y="1082825"/>
            <a:chExt cx="4234074" cy="1952983"/>
          </a:xfrm>
        </p:grpSpPr>
        <p:sp>
          <p:nvSpPr>
            <p:cNvPr id="9" name="Oval 8"/>
            <p:cNvSpPr/>
            <p:nvPr/>
          </p:nvSpPr>
          <p:spPr>
            <a:xfrm>
              <a:off x="8697897" y="1562016"/>
              <a:ext cx="2197482" cy="147379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7985" y="1784019"/>
              <a:ext cx="952411" cy="107924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37905" y="1556363"/>
              <a:ext cx="43557" cy="654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0448647" y="1601865"/>
              <a:ext cx="283993" cy="6251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08264" y="1082825"/>
              <a:ext cx="1482867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Reachable set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25063" y="1188820"/>
              <a:ext cx="1084906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Target set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5069">
              <a:off x="9314451" y="1737097"/>
              <a:ext cx="267536" cy="264616"/>
            </a:xfrm>
            <a:prstGeom prst="rect">
              <a:avLst/>
            </a:prstGeom>
          </p:spPr>
        </p:pic>
        <p:sp>
          <p:nvSpPr>
            <p:cNvPr id="16" name="Arc 15"/>
            <p:cNvSpPr/>
            <p:nvPr/>
          </p:nvSpPr>
          <p:spPr>
            <a:xfrm>
              <a:off x="9413079" y="1861941"/>
              <a:ext cx="514906" cy="652141"/>
            </a:xfrm>
            <a:prstGeom prst="arc">
              <a:avLst>
                <a:gd name="adj1" fmla="val 15796702"/>
                <a:gd name="adj2" fmla="val 1860478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398096" y="2262639"/>
              <a:ext cx="351809" cy="33167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9440231" y="2304974"/>
              <a:ext cx="267536" cy="26461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8001000" y="2123358"/>
              <a:ext cx="1441008" cy="323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75895" y="1737462"/>
              <a:ext cx="1331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Avoid set</a:t>
              </a:r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557844" cy="1295399"/>
          </a:xfrm>
        </p:spPr>
        <p:txBody>
          <a:bodyPr/>
          <a:lstStyle/>
          <a:p>
            <a:r>
              <a:rPr lang="en-US" dirty="0"/>
              <a:t>Optimal Path Planning in Presence of Moving Obstacles</a:t>
            </a:r>
          </a:p>
        </p:txBody>
      </p:sp>
      <p:sp>
        <p:nvSpPr>
          <p:cNvPr id="29" name="Down Arrow 28"/>
          <p:cNvSpPr/>
          <p:nvPr/>
        </p:nvSpPr>
        <p:spPr>
          <a:xfrm rot="10800000">
            <a:off x="1593908" y="4588778"/>
            <a:ext cx="211747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5644" y="5291089"/>
                <a:ext cx="2964017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1 vehicle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destination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higher priority vehicles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4" y="5291089"/>
                <a:ext cx="2964017" cy="923330"/>
              </a:xfrm>
              <a:prstGeom prst="rect">
                <a:avLst/>
              </a:prstGeom>
              <a:blipFill>
                <a:blip r:embed="rId7"/>
                <a:stretch>
                  <a:fillRect l="-204" t="-2581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55708" y="4052072"/>
                <a:ext cx="2373920" cy="64633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Repeat for each vehicle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linear scaling!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8" y="4052072"/>
                <a:ext cx="237392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75088" y="6478277"/>
            <a:ext cx="407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Fisac</a:t>
            </a:r>
            <a:r>
              <a:rPr lang="en-US" dirty="0"/>
              <a:t>, Chen, Tomlin, </a:t>
            </a:r>
            <a:r>
              <a:rPr lang="en-US" dirty="0" err="1"/>
              <a:t>Sastry</a:t>
            </a:r>
            <a:r>
              <a:rPr lang="en-US" dirty="0"/>
              <a:t>, HSCC 2015</a:t>
            </a:r>
          </a:p>
        </p:txBody>
      </p:sp>
    </p:spTree>
    <p:extLst>
      <p:ext uri="{BB962C8B-B14F-4D97-AF65-F5344CB8AC3E}">
        <p14:creationId xmlns:p14="http://schemas.microsoft.com/office/powerpoint/2010/main" val="200685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Four-Vehicle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152651" y="1825625"/>
                <a:ext cx="268897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ea typeface="Verdana" panose="020B0604030504040204" pitchFamily="34" charset="0"/>
                    <a:cs typeface="Verdana" panose="020B0604030504040204" pitchFamily="34" charset="0"/>
                  </a:rPr>
                  <a:t>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𝑣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𝑣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latin typeface="Cambria Math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𝜔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1" y="1825625"/>
                <a:ext cx="2688979" cy="4351338"/>
              </a:xfrm>
              <a:blipFill>
                <a:blip r:embed="rId2"/>
                <a:stretch>
                  <a:fillRect l="-2268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630" y="2009471"/>
            <a:ext cx="5628867" cy="3659797"/>
          </a:xfrm>
          <a:prstGeom prst="rect">
            <a:avLst/>
          </a:prstGeom>
        </p:spPr>
      </p:pic>
      <p:sp>
        <p:nvSpPr>
          <p:cNvPr id="5" name="STAs and LSTs"/>
          <p:cNvSpPr txBox="1"/>
          <p:nvPr/>
        </p:nvSpPr>
        <p:spPr>
          <a:xfrm>
            <a:off x="1447800" y="3484543"/>
            <a:ext cx="3626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Scheduled Times of Arrival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8"/>
          <a:stretch/>
        </p:blipFill>
        <p:spPr>
          <a:xfrm>
            <a:off x="1737268" y="3884653"/>
            <a:ext cx="2917371" cy="10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7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627325" y="1465325"/>
            <a:ext cx="3929496" cy="5227807"/>
            <a:chOff x="2218727" y="1371600"/>
            <a:chExt cx="6110393" cy="8040559"/>
          </a:xfrm>
        </p:grpSpPr>
        <p:sp>
          <p:nvSpPr>
            <p:cNvPr id="10" name="Freeform 9"/>
            <p:cNvSpPr/>
            <p:nvPr/>
          </p:nvSpPr>
          <p:spPr>
            <a:xfrm>
              <a:off x="2218727" y="1371600"/>
              <a:ext cx="6110393" cy="5486400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619" y="6997964"/>
              <a:ext cx="4330042" cy="241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Forbidden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Targets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Vehicle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Danger zone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523026" y="7791527"/>
              <a:ext cx="308289" cy="27182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206235" y="3241558"/>
              <a:ext cx="499310" cy="492181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389145" y="5211409"/>
              <a:ext cx="622962" cy="441303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F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32896" y="2185869"/>
              <a:ext cx="622961" cy="496486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1B2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srgbClr val="ED1B23"/>
                </a:solidFill>
                <a:latin typeface="Calibri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30247">
              <a:off x="3758358" y="4250098"/>
              <a:ext cx="411480" cy="4114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6748" y="1882246"/>
              <a:ext cx="411480" cy="4114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6540033" y="4802236"/>
              <a:ext cx="411480" cy="4114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646" y="8295470"/>
              <a:ext cx="369051" cy="36905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042256" y="3074667"/>
              <a:ext cx="918718" cy="536315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sz="2400" i="1" kern="0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03427" y="7232358"/>
              <a:ext cx="347488" cy="22932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sz="2400" i="1" kern="0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415458" y="3911485"/>
              <a:ext cx="1097280" cy="1097280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124906" y="1621642"/>
              <a:ext cx="932688" cy="932688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279429" y="4541633"/>
              <a:ext cx="932688" cy="932688"/>
            </a:xfrm>
            <a:prstGeom prst="ellipse">
              <a:avLst/>
            </a:prstGeom>
            <a:noFill/>
            <a:ln>
              <a:solidFill>
                <a:srgbClr val="ED1B2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4"/>
            <p:cNvSpPr/>
            <p:nvPr/>
          </p:nvSpPr>
          <p:spPr>
            <a:xfrm>
              <a:off x="3458511" y="8837624"/>
              <a:ext cx="457200" cy="457200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6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25625"/>
                <a:ext cx="5370605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vehicles, given</a:t>
                </a:r>
              </a:p>
              <a:p>
                <a:r>
                  <a:rPr lang="en-US" dirty="0"/>
                  <a:t>Initial states, target locations, forbidden locations</a:t>
                </a:r>
              </a:p>
              <a:p>
                <a:r>
                  <a:rPr lang="en-US" dirty="0"/>
                  <a:t>Scheduled times of arrival (STA)</a:t>
                </a:r>
              </a:p>
              <a:p>
                <a:r>
                  <a:rPr lang="en-US" dirty="0"/>
                  <a:t>Earliest start times (EST)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Determine, with guarantees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Minimum-time trajectories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Latest departure times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Content Placeholder 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25625"/>
                <a:ext cx="5370605" cy="4351338"/>
              </a:xfrm>
              <a:blipFill>
                <a:blip r:embed="rId7"/>
                <a:stretch>
                  <a:fillRect l="-215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73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Basic Reachability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target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avoid set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  <a:blipFill>
                <a:blip r:embed="rId2"/>
                <a:stretch>
                  <a:fillRect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0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Basic Reachability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target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avoid set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  <a:blipFill>
                <a:blip r:embed="rId2"/>
                <a:stretch>
                  <a:fillRect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71919" y="3522825"/>
            <a:ext cx="258269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Hamilton-Jacobi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0446" y="3498074"/>
            <a:ext cx="3129255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Reachable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leading to target and avoiding collisions</a:t>
            </a:r>
          </a:p>
          <a:p>
            <a:endParaRPr lang="en-US" dirty="0"/>
          </a:p>
          <a:p>
            <a:r>
              <a:rPr lang="en-US" dirty="0"/>
              <a:t>Optimal liveness controller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26422" y="3834039"/>
            <a:ext cx="5327009" cy="25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8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Basic Reachability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target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avoid set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  <a:blipFill>
                <a:blip r:embed="rId2"/>
                <a:stretch>
                  <a:fillRect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71919" y="3522825"/>
            <a:ext cx="258269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Hamilton-Jacobi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0446" y="3498074"/>
            <a:ext cx="3129255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Reachable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leading to target and avoiding collisions</a:t>
            </a:r>
          </a:p>
          <a:p>
            <a:endParaRPr lang="en-US" dirty="0"/>
          </a:p>
          <a:p>
            <a:r>
              <a:rPr lang="en-US" dirty="0"/>
              <a:t>Optimal liveness controller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26422" y="3834039"/>
            <a:ext cx="5327009" cy="25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315200" y="1371600"/>
            <a:ext cx="4234074" cy="1952983"/>
            <a:chOff x="6975895" y="1082825"/>
            <a:chExt cx="4234074" cy="1952983"/>
          </a:xfrm>
        </p:grpSpPr>
        <p:sp>
          <p:nvSpPr>
            <p:cNvPr id="9" name="Oval 8"/>
            <p:cNvSpPr/>
            <p:nvPr/>
          </p:nvSpPr>
          <p:spPr>
            <a:xfrm>
              <a:off x="8697897" y="1562016"/>
              <a:ext cx="2197482" cy="147379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7985" y="1784019"/>
              <a:ext cx="952411" cy="107924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37905" y="1556363"/>
              <a:ext cx="43557" cy="654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0448647" y="1601865"/>
              <a:ext cx="283993" cy="6251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08264" y="1082825"/>
              <a:ext cx="1482867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Reachable set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25063" y="1188820"/>
              <a:ext cx="1084906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Target set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5069">
              <a:off x="9314451" y="1737097"/>
              <a:ext cx="267536" cy="264616"/>
            </a:xfrm>
            <a:prstGeom prst="rect">
              <a:avLst/>
            </a:prstGeom>
          </p:spPr>
        </p:pic>
        <p:sp>
          <p:nvSpPr>
            <p:cNvPr id="16" name="Arc 15"/>
            <p:cNvSpPr/>
            <p:nvPr/>
          </p:nvSpPr>
          <p:spPr>
            <a:xfrm>
              <a:off x="9413079" y="1861941"/>
              <a:ext cx="514906" cy="652141"/>
            </a:xfrm>
            <a:prstGeom prst="arc">
              <a:avLst>
                <a:gd name="adj1" fmla="val 15796702"/>
                <a:gd name="adj2" fmla="val 1860478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398096" y="2262639"/>
              <a:ext cx="351809" cy="33167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9440231" y="2304974"/>
              <a:ext cx="267536" cy="26461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8001000" y="2123358"/>
              <a:ext cx="1441008" cy="323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75895" y="1737462"/>
              <a:ext cx="1331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Avoid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85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Basic Reachability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target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avoid set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  <a:blipFill>
                <a:blip r:embed="rId2"/>
                <a:stretch>
                  <a:fillRect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71919" y="3522825"/>
            <a:ext cx="258269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Hamilton-Jacobi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0446" y="3498074"/>
            <a:ext cx="3129255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Reachable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leading to target and avoiding collisions</a:t>
            </a:r>
          </a:p>
          <a:p>
            <a:endParaRPr lang="en-US" dirty="0"/>
          </a:p>
          <a:p>
            <a:r>
              <a:rPr lang="en-US" dirty="0"/>
              <a:t>Optimal liveness controller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26422" y="3834039"/>
            <a:ext cx="5327009" cy="25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315200" y="1371600"/>
            <a:ext cx="4234074" cy="1952983"/>
            <a:chOff x="6975895" y="1082825"/>
            <a:chExt cx="4234074" cy="1952983"/>
          </a:xfrm>
        </p:grpSpPr>
        <p:sp>
          <p:nvSpPr>
            <p:cNvPr id="9" name="Oval 8"/>
            <p:cNvSpPr/>
            <p:nvPr/>
          </p:nvSpPr>
          <p:spPr>
            <a:xfrm>
              <a:off x="8697897" y="1562016"/>
              <a:ext cx="2197482" cy="147379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7985" y="1784019"/>
              <a:ext cx="952411" cy="107924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37905" y="1556363"/>
              <a:ext cx="43557" cy="654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0448647" y="1601865"/>
              <a:ext cx="283993" cy="6251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08264" y="1082825"/>
              <a:ext cx="1482867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Reachable set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25063" y="1188820"/>
              <a:ext cx="1084906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Target set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5069">
              <a:off x="9314451" y="1737097"/>
              <a:ext cx="267536" cy="264616"/>
            </a:xfrm>
            <a:prstGeom prst="rect">
              <a:avLst/>
            </a:prstGeom>
          </p:spPr>
        </p:pic>
        <p:sp>
          <p:nvSpPr>
            <p:cNvPr id="16" name="Arc 15"/>
            <p:cNvSpPr/>
            <p:nvPr/>
          </p:nvSpPr>
          <p:spPr>
            <a:xfrm>
              <a:off x="9413079" y="1861941"/>
              <a:ext cx="514906" cy="652141"/>
            </a:xfrm>
            <a:prstGeom prst="arc">
              <a:avLst>
                <a:gd name="adj1" fmla="val 15796702"/>
                <a:gd name="adj2" fmla="val 1860478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398096" y="2262639"/>
              <a:ext cx="351809" cy="33167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9440231" y="2304974"/>
              <a:ext cx="267536" cy="26461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8001000" y="2123358"/>
              <a:ext cx="1441008" cy="323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75895" y="1737462"/>
              <a:ext cx="1331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Avoid set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5644" y="5291089"/>
                <a:ext cx="2828275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4 vehicles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4 destinations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dirty="0"/>
                  <a:t>: collision avoidance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4" y="5291089"/>
                <a:ext cx="2828275" cy="923330"/>
              </a:xfrm>
              <a:prstGeom prst="rect">
                <a:avLst/>
              </a:prstGeom>
              <a:blipFill>
                <a:blip r:embed="rId7"/>
                <a:stretch>
                  <a:fillRect l="-214" t="-2581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Arrow 23"/>
          <p:cNvSpPr/>
          <p:nvPr/>
        </p:nvSpPr>
        <p:spPr>
          <a:xfrm rot="10800000">
            <a:off x="1593908" y="4588778"/>
            <a:ext cx="211747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Basic Reachability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target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avoid set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5" y="3522825"/>
                <a:ext cx="1740861" cy="923330"/>
              </a:xfrm>
              <a:prstGeom prst="rect">
                <a:avLst/>
              </a:prstGeom>
              <a:blipFill>
                <a:blip r:embed="rId2"/>
                <a:stretch>
                  <a:fillRect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71919" y="3522825"/>
            <a:ext cx="258269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Hamilton-Jacobi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0446" y="3498074"/>
            <a:ext cx="3129255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Reachable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leading to target and avoiding collisions</a:t>
            </a:r>
          </a:p>
          <a:p>
            <a:endParaRPr lang="en-US" dirty="0"/>
          </a:p>
          <a:p>
            <a:r>
              <a:rPr lang="en-US" dirty="0"/>
              <a:t>Optimal liveness controller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26422" y="3834039"/>
            <a:ext cx="5327009" cy="25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315200" y="1371600"/>
            <a:ext cx="4234074" cy="1952983"/>
            <a:chOff x="6975895" y="1082825"/>
            <a:chExt cx="4234074" cy="1952983"/>
          </a:xfrm>
        </p:grpSpPr>
        <p:sp>
          <p:nvSpPr>
            <p:cNvPr id="9" name="Oval 8"/>
            <p:cNvSpPr/>
            <p:nvPr/>
          </p:nvSpPr>
          <p:spPr>
            <a:xfrm>
              <a:off x="8697897" y="1562016"/>
              <a:ext cx="2197482" cy="147379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7985" y="1784019"/>
              <a:ext cx="952411" cy="107924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37905" y="1556363"/>
              <a:ext cx="43557" cy="654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0448647" y="1601865"/>
              <a:ext cx="283993" cy="6251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208264" y="1082825"/>
              <a:ext cx="1482867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Reachable set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25063" y="1188820"/>
              <a:ext cx="1084906" cy="41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Target set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5069">
              <a:off x="9314451" y="1737097"/>
              <a:ext cx="267536" cy="264616"/>
            </a:xfrm>
            <a:prstGeom prst="rect">
              <a:avLst/>
            </a:prstGeom>
          </p:spPr>
        </p:pic>
        <p:sp>
          <p:nvSpPr>
            <p:cNvPr id="16" name="Arc 15"/>
            <p:cNvSpPr/>
            <p:nvPr/>
          </p:nvSpPr>
          <p:spPr>
            <a:xfrm>
              <a:off x="9413079" y="1861941"/>
              <a:ext cx="514906" cy="652141"/>
            </a:xfrm>
            <a:prstGeom prst="arc">
              <a:avLst>
                <a:gd name="adj1" fmla="val 15796702"/>
                <a:gd name="adj2" fmla="val 1860478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398096" y="2262639"/>
              <a:ext cx="351809" cy="33167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5400" dirty="0">
                <a:latin typeface="Gill Sans MT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9440231" y="2304974"/>
              <a:ext cx="267536" cy="26461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8001000" y="2123358"/>
              <a:ext cx="1441008" cy="323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75895" y="1737462"/>
              <a:ext cx="1331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ea typeface="Verdana" panose="020B0604030504040204" pitchFamily="34" charset="0"/>
                  <a:cs typeface="Verdana" panose="020B0604030504040204" pitchFamily="34" charset="0"/>
                </a:rPr>
                <a:t>Avoid set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4451877"/>
                <a:ext cx="1187569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years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51877"/>
                <a:ext cx="11875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21743" y="4052072"/>
                <a:ext cx="1612814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Petabytes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743" y="4052072"/>
                <a:ext cx="16128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5644" y="5291089"/>
                <a:ext cx="2828275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4 vehicles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4 destinations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dirty="0"/>
                  <a:t>: collision avoidance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4" y="5291089"/>
                <a:ext cx="2828275" cy="923330"/>
              </a:xfrm>
              <a:prstGeom prst="rect">
                <a:avLst/>
              </a:prstGeom>
              <a:blipFill>
                <a:blip r:embed="rId9"/>
                <a:stretch>
                  <a:fillRect l="-214" t="-2581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Arrow 23"/>
          <p:cNvSpPr/>
          <p:nvPr/>
        </p:nvSpPr>
        <p:spPr>
          <a:xfrm rot="10800000">
            <a:off x="1593908" y="4588778"/>
            <a:ext cx="211747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5952" y="2895249"/>
            <a:ext cx="52103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Exponential Scaling of Complexity w.r.t. # of vehicles!!</a:t>
            </a:r>
          </a:p>
        </p:txBody>
      </p:sp>
    </p:spTree>
    <p:extLst>
      <p:ext uri="{BB962C8B-B14F-4D97-AF65-F5344CB8AC3E}">
        <p14:creationId xmlns:p14="http://schemas.microsoft.com/office/powerpoint/2010/main" val="257729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Solution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1526075" y="1777938"/>
            <a:ext cx="54468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Joint optimal solution is intractable!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Sequential path planning</a:t>
            </a:r>
          </a:p>
          <a:p>
            <a:r>
              <a:rPr lang="en-US" dirty="0">
                <a:solidFill>
                  <a:schemeClr val="bg1"/>
                </a:solidFill>
              </a:rPr>
              <a:t>Assign vehicle priorities</a:t>
            </a:r>
          </a:p>
          <a:p>
            <a:r>
              <a:rPr lang="en-US" dirty="0">
                <a:solidFill>
                  <a:schemeClr val="bg1"/>
                </a:solidFill>
              </a:rPr>
              <a:t>Treat higher-priority vehicles as moving obstacles</a:t>
            </a:r>
          </a:p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34200" y="1417638"/>
            <a:ext cx="3929496" cy="5227807"/>
            <a:chOff x="2218727" y="1371600"/>
            <a:chExt cx="6110393" cy="8040559"/>
          </a:xfrm>
        </p:grpSpPr>
        <p:sp>
          <p:nvSpPr>
            <p:cNvPr id="29" name="Freeform 28"/>
            <p:cNvSpPr/>
            <p:nvPr/>
          </p:nvSpPr>
          <p:spPr>
            <a:xfrm>
              <a:off x="2218727" y="1371600"/>
              <a:ext cx="6110393" cy="5486400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62619" y="6997964"/>
              <a:ext cx="4330042" cy="241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Forbidden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Targets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Vehicle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Danger zone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523026" y="7791527"/>
              <a:ext cx="308289" cy="27182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206235" y="3241558"/>
              <a:ext cx="499310" cy="492181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389145" y="5211409"/>
              <a:ext cx="622962" cy="441303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F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232896" y="2185869"/>
              <a:ext cx="622961" cy="496486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1B2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srgbClr val="ED1B23"/>
                </a:solidFill>
                <a:latin typeface="Calibri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30247">
              <a:off x="3758358" y="4250098"/>
              <a:ext cx="411480" cy="4114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6748" y="1882246"/>
              <a:ext cx="411480" cy="4114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6540033" y="4802236"/>
              <a:ext cx="411480" cy="4114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646" y="8295470"/>
              <a:ext cx="369051" cy="369052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5042256" y="3074667"/>
              <a:ext cx="918718" cy="536315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sz="2400" i="1" kern="0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03427" y="7232358"/>
              <a:ext cx="347488" cy="22932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sz="2400" i="1" kern="0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415458" y="3911485"/>
              <a:ext cx="1097280" cy="1097280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24906" y="1621642"/>
              <a:ext cx="932688" cy="932688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279429" y="4541633"/>
              <a:ext cx="932688" cy="932688"/>
            </a:xfrm>
            <a:prstGeom prst="ellipse">
              <a:avLst/>
            </a:prstGeom>
            <a:noFill/>
            <a:ln>
              <a:solidFill>
                <a:srgbClr val="ED1B2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Oval 43"/>
            <p:cNvSpPr/>
            <p:nvPr/>
          </p:nvSpPr>
          <p:spPr>
            <a:xfrm>
              <a:off x="3458511" y="8837624"/>
              <a:ext cx="457200" cy="457200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1723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Solution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1526075" y="1777938"/>
            <a:ext cx="54468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Joint optimal solution is intractable!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Sequential path planning</a:t>
            </a:r>
          </a:p>
          <a:p>
            <a:r>
              <a:rPr lang="en-US" dirty="0">
                <a:solidFill>
                  <a:schemeClr val="tx2"/>
                </a:solidFill>
              </a:rPr>
              <a:t>Assign vehicle priorities</a:t>
            </a:r>
          </a:p>
          <a:p>
            <a:r>
              <a:rPr lang="en-US" dirty="0">
                <a:solidFill>
                  <a:schemeClr val="tx2"/>
                </a:solidFill>
              </a:rPr>
              <a:t>Treat higher-priority vehicles as moving obstacles</a:t>
            </a:r>
          </a:p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34200" y="1417638"/>
            <a:ext cx="3929496" cy="5227807"/>
            <a:chOff x="2218727" y="1371600"/>
            <a:chExt cx="6110393" cy="8040559"/>
          </a:xfrm>
        </p:grpSpPr>
        <p:sp>
          <p:nvSpPr>
            <p:cNvPr id="29" name="Freeform 28"/>
            <p:cNvSpPr/>
            <p:nvPr/>
          </p:nvSpPr>
          <p:spPr>
            <a:xfrm>
              <a:off x="2218727" y="1371600"/>
              <a:ext cx="6110393" cy="5486400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62619" y="6997964"/>
              <a:ext cx="4330042" cy="241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Forbidden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Targets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Vehicle</a:t>
              </a:r>
            </a:p>
            <a:p>
              <a:pPr>
                <a:defRPr/>
              </a:pPr>
              <a:r>
                <a:rPr lang="en-CA" sz="2400" kern="0" dirty="0">
                  <a:solidFill>
                    <a:prstClr val="black"/>
                  </a:solidFill>
                </a:rPr>
                <a:t>Danger zone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523026" y="7791527"/>
              <a:ext cx="308289" cy="27182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206235" y="3241558"/>
              <a:ext cx="499310" cy="492181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389145" y="5211409"/>
              <a:ext cx="622962" cy="441303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007F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232896" y="2185869"/>
              <a:ext cx="622961" cy="496486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1B2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CA" sz="2400" kern="0" dirty="0">
                <a:solidFill>
                  <a:srgbClr val="ED1B23"/>
                </a:solidFill>
                <a:latin typeface="Calibri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30247">
              <a:off x="3758358" y="4250098"/>
              <a:ext cx="411480" cy="4114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6748" y="1882246"/>
              <a:ext cx="411480" cy="4114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61826">
              <a:off x="6540033" y="4802236"/>
              <a:ext cx="411480" cy="4114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646" y="8295470"/>
              <a:ext cx="369051" cy="369052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5042256" y="3074667"/>
              <a:ext cx="918718" cy="536315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sz="2400" i="1" kern="0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03427" y="7232358"/>
              <a:ext cx="347488" cy="22932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tx1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/>
              <a:endParaRPr lang="en-US" sz="2400" i="1" kern="0" dirty="0">
                <a:solidFill>
                  <a:prstClr val="black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415458" y="3911485"/>
              <a:ext cx="1097280" cy="1097280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24906" y="1621642"/>
              <a:ext cx="932688" cy="932688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279429" y="4541633"/>
              <a:ext cx="932688" cy="932688"/>
            </a:xfrm>
            <a:prstGeom prst="ellipse">
              <a:avLst/>
            </a:prstGeom>
            <a:noFill/>
            <a:ln>
              <a:solidFill>
                <a:srgbClr val="ED1B2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Oval 43"/>
            <p:cNvSpPr/>
            <p:nvPr/>
          </p:nvSpPr>
          <p:spPr>
            <a:xfrm>
              <a:off x="3458511" y="8837624"/>
              <a:ext cx="457200" cy="457200"/>
            </a:xfrm>
            <a:prstGeom prst="ellipse">
              <a:avLst/>
            </a:prstGeom>
            <a:noFill/>
            <a:ln>
              <a:solidFill>
                <a:srgbClr val="007F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8130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377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Verdana</vt:lpstr>
      <vt:lpstr>Office Theme</vt:lpstr>
      <vt:lpstr>Problem Statement</vt:lpstr>
      <vt:lpstr>Problem Statement</vt:lpstr>
      <vt:lpstr>Solution via Basic Reachability Theory</vt:lpstr>
      <vt:lpstr>Solution via Basic Reachability Theory</vt:lpstr>
      <vt:lpstr>Solution via Basic Reachability Theory</vt:lpstr>
      <vt:lpstr>Solution via Basic Reachability Theory</vt:lpstr>
      <vt:lpstr>Solution via Basic Reachability Theory</vt:lpstr>
      <vt:lpstr>Approximate Solution</vt:lpstr>
      <vt:lpstr>Approximate Solution</vt:lpstr>
      <vt:lpstr>Approximate Solution</vt:lpstr>
      <vt:lpstr>Approximate Solution</vt:lpstr>
      <vt:lpstr>Approximate Solution</vt:lpstr>
      <vt:lpstr>Four-Vehicle Example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Path Planning</dc:title>
  <dc:creator>Mo Chen</dc:creator>
  <cp:lastModifiedBy>mo mo</cp:lastModifiedBy>
  <cp:revision>8</cp:revision>
  <dcterms:created xsi:type="dcterms:W3CDTF">2015-05-01T19:09:46Z</dcterms:created>
  <dcterms:modified xsi:type="dcterms:W3CDTF">2016-03-21T17:29:48Z</dcterms:modified>
</cp:coreProperties>
</file>