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4630400" cy="10972800"/>
  <p:notesSz cx="7315200" cy="9601200"/>
  <p:defaultTextStyle>
    <a:defPPr>
      <a:defRPr lang="en-US"/>
    </a:defPPr>
    <a:lvl1pPr marL="0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705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410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114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6819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3524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0229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6933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3638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4" y="66"/>
      </p:cViewPr>
      <p:guideLst>
        <p:guide orient="horz" pos="3456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000"/>
            </a:lvl1pPr>
            <a:lvl2pPr marL="568940" indent="0" algn="ctr">
              <a:buNone/>
              <a:defRPr sz="2500"/>
            </a:lvl2pPr>
            <a:lvl3pPr marL="1137879" indent="0" algn="ctr">
              <a:buNone/>
              <a:defRPr sz="2200"/>
            </a:lvl3pPr>
            <a:lvl4pPr marL="1706819" indent="0" algn="ctr">
              <a:buNone/>
              <a:defRPr sz="2000"/>
            </a:lvl4pPr>
            <a:lvl5pPr marL="2275759" indent="0" algn="ctr">
              <a:buNone/>
              <a:defRPr sz="2000"/>
            </a:lvl5pPr>
            <a:lvl6pPr marL="2844698" indent="0" algn="ctr">
              <a:buNone/>
              <a:defRPr sz="2000"/>
            </a:lvl6pPr>
            <a:lvl7pPr marL="3413638" indent="0" algn="ctr">
              <a:buNone/>
              <a:defRPr sz="2000"/>
            </a:lvl7pPr>
            <a:lvl8pPr marL="3982578" indent="0" algn="ctr">
              <a:buNone/>
              <a:defRPr sz="2000"/>
            </a:lvl8pPr>
            <a:lvl9pPr marL="4551517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1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1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7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5"/>
            <a:ext cx="12618720" cy="4564379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5"/>
            <a:ext cx="12618720" cy="2400299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689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3787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7068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757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446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136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39825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515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4"/>
            <a:ext cx="126187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8940" indent="0">
              <a:buNone/>
              <a:defRPr sz="2500" b="1"/>
            </a:lvl2pPr>
            <a:lvl3pPr marL="1137879" indent="0">
              <a:buNone/>
              <a:defRPr sz="2200" b="1"/>
            </a:lvl3pPr>
            <a:lvl4pPr marL="1706819" indent="0">
              <a:buNone/>
              <a:defRPr sz="2000" b="1"/>
            </a:lvl4pPr>
            <a:lvl5pPr marL="2275759" indent="0">
              <a:buNone/>
              <a:defRPr sz="2000" b="1"/>
            </a:lvl5pPr>
            <a:lvl6pPr marL="2844698" indent="0">
              <a:buNone/>
              <a:defRPr sz="2000" b="1"/>
            </a:lvl6pPr>
            <a:lvl7pPr marL="3413638" indent="0">
              <a:buNone/>
              <a:defRPr sz="2000" b="1"/>
            </a:lvl7pPr>
            <a:lvl8pPr marL="3982578" indent="0">
              <a:buNone/>
              <a:defRPr sz="2000" b="1"/>
            </a:lvl8pPr>
            <a:lvl9pPr marL="4551517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2" y="2689861"/>
            <a:ext cx="6219826" cy="131825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8940" indent="0">
              <a:buNone/>
              <a:defRPr sz="2500" b="1"/>
            </a:lvl2pPr>
            <a:lvl3pPr marL="1137879" indent="0">
              <a:buNone/>
              <a:defRPr sz="2200" b="1"/>
            </a:lvl3pPr>
            <a:lvl4pPr marL="1706819" indent="0">
              <a:buNone/>
              <a:defRPr sz="2000" b="1"/>
            </a:lvl4pPr>
            <a:lvl5pPr marL="2275759" indent="0">
              <a:buNone/>
              <a:defRPr sz="2000" b="1"/>
            </a:lvl5pPr>
            <a:lvl6pPr marL="2844698" indent="0">
              <a:buNone/>
              <a:defRPr sz="2000" b="1"/>
            </a:lvl6pPr>
            <a:lvl7pPr marL="3413638" indent="0">
              <a:buNone/>
              <a:defRPr sz="2000" b="1"/>
            </a:lvl7pPr>
            <a:lvl8pPr marL="3982578" indent="0">
              <a:buNone/>
              <a:defRPr sz="2000" b="1"/>
            </a:lvl8pPr>
            <a:lvl9pPr marL="4551517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2" y="4008120"/>
            <a:ext cx="6219826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7" y="731520"/>
            <a:ext cx="4718685" cy="25603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7" y="1579884"/>
            <a:ext cx="7406640" cy="779780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7" y="3291840"/>
            <a:ext cx="4718685" cy="6098541"/>
          </a:xfrm>
        </p:spPr>
        <p:txBody>
          <a:bodyPr/>
          <a:lstStyle>
            <a:lvl1pPr marL="0" indent="0">
              <a:buNone/>
              <a:defRPr sz="2000"/>
            </a:lvl1pPr>
            <a:lvl2pPr marL="568940" indent="0">
              <a:buNone/>
              <a:defRPr sz="1700"/>
            </a:lvl2pPr>
            <a:lvl3pPr marL="1137879" indent="0">
              <a:buNone/>
              <a:defRPr sz="1500"/>
            </a:lvl3pPr>
            <a:lvl4pPr marL="1706819" indent="0">
              <a:buNone/>
              <a:defRPr sz="1200"/>
            </a:lvl4pPr>
            <a:lvl5pPr marL="2275759" indent="0">
              <a:buNone/>
              <a:defRPr sz="1200"/>
            </a:lvl5pPr>
            <a:lvl6pPr marL="2844698" indent="0">
              <a:buNone/>
              <a:defRPr sz="1200"/>
            </a:lvl6pPr>
            <a:lvl7pPr marL="3413638" indent="0">
              <a:buNone/>
              <a:defRPr sz="1200"/>
            </a:lvl7pPr>
            <a:lvl8pPr marL="3982578" indent="0">
              <a:buNone/>
              <a:defRPr sz="1200"/>
            </a:lvl8pPr>
            <a:lvl9pPr marL="455151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7" y="731520"/>
            <a:ext cx="4718685" cy="256032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7" y="1579884"/>
            <a:ext cx="7406640" cy="7797800"/>
          </a:xfrm>
        </p:spPr>
        <p:txBody>
          <a:bodyPr anchor="t"/>
          <a:lstStyle>
            <a:lvl1pPr marL="0" indent="0">
              <a:buNone/>
              <a:defRPr sz="4000"/>
            </a:lvl1pPr>
            <a:lvl2pPr marL="568940" indent="0">
              <a:buNone/>
              <a:defRPr sz="3500"/>
            </a:lvl2pPr>
            <a:lvl3pPr marL="1137879" indent="0">
              <a:buNone/>
              <a:defRPr sz="3000"/>
            </a:lvl3pPr>
            <a:lvl4pPr marL="1706819" indent="0">
              <a:buNone/>
              <a:defRPr sz="2500"/>
            </a:lvl4pPr>
            <a:lvl5pPr marL="2275759" indent="0">
              <a:buNone/>
              <a:defRPr sz="2500"/>
            </a:lvl5pPr>
            <a:lvl6pPr marL="2844698" indent="0">
              <a:buNone/>
              <a:defRPr sz="2500"/>
            </a:lvl6pPr>
            <a:lvl7pPr marL="3413638" indent="0">
              <a:buNone/>
              <a:defRPr sz="2500"/>
            </a:lvl7pPr>
            <a:lvl8pPr marL="3982578" indent="0">
              <a:buNone/>
              <a:defRPr sz="2500"/>
            </a:lvl8pPr>
            <a:lvl9pPr marL="4551517" indent="0">
              <a:buNone/>
              <a:defRPr sz="2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7" y="3291840"/>
            <a:ext cx="4718685" cy="6098541"/>
          </a:xfrm>
        </p:spPr>
        <p:txBody>
          <a:bodyPr/>
          <a:lstStyle>
            <a:lvl1pPr marL="0" indent="0">
              <a:buNone/>
              <a:defRPr sz="2000"/>
            </a:lvl1pPr>
            <a:lvl2pPr marL="568940" indent="0">
              <a:buNone/>
              <a:defRPr sz="1700"/>
            </a:lvl2pPr>
            <a:lvl3pPr marL="1137879" indent="0">
              <a:buNone/>
              <a:defRPr sz="1500"/>
            </a:lvl3pPr>
            <a:lvl4pPr marL="1706819" indent="0">
              <a:buNone/>
              <a:defRPr sz="1200"/>
            </a:lvl4pPr>
            <a:lvl5pPr marL="2275759" indent="0">
              <a:buNone/>
              <a:defRPr sz="1200"/>
            </a:lvl5pPr>
            <a:lvl6pPr marL="2844698" indent="0">
              <a:buNone/>
              <a:defRPr sz="1200"/>
            </a:lvl6pPr>
            <a:lvl7pPr marL="3413638" indent="0">
              <a:buNone/>
              <a:defRPr sz="1200"/>
            </a:lvl7pPr>
            <a:lvl8pPr marL="3982578" indent="0">
              <a:buNone/>
              <a:defRPr sz="1200"/>
            </a:lvl8pPr>
            <a:lvl9pPr marL="455151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4"/>
            <a:ext cx="12618720" cy="2120901"/>
          </a:xfrm>
          <a:prstGeom prst="rect">
            <a:avLst/>
          </a:prstGeom>
        </p:spPr>
        <p:txBody>
          <a:bodyPr vert="horz" lIns="113788" tIns="56894" rIns="113788" bIns="56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113788" tIns="56894" rIns="113788" bIns="56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4"/>
            <a:ext cx="3291840" cy="584200"/>
          </a:xfrm>
          <a:prstGeom prst="rect">
            <a:avLst/>
          </a:prstGeom>
        </p:spPr>
        <p:txBody>
          <a:bodyPr vert="horz" lIns="113788" tIns="56894" rIns="113788" bIns="5689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D163-D80F-459A-9F57-51509F9516E0}" type="datetimeFigureOut">
              <a:rPr lang="en-US" smtClean="0"/>
              <a:t>03/21/15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4"/>
            <a:ext cx="4937760" cy="584200"/>
          </a:xfrm>
          <a:prstGeom prst="rect">
            <a:avLst/>
          </a:prstGeom>
        </p:spPr>
        <p:txBody>
          <a:bodyPr vert="horz" lIns="113788" tIns="56894" rIns="113788" bIns="5689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4"/>
            <a:ext cx="3291840" cy="584200"/>
          </a:xfrm>
          <a:prstGeom prst="rect">
            <a:avLst/>
          </a:prstGeom>
        </p:spPr>
        <p:txBody>
          <a:bodyPr vert="horz" lIns="113788" tIns="56894" rIns="113788" bIns="5689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7098-E658-48EE-BD11-04885DF8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37879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470" indent="-284470" algn="l" defTabSz="1137879" rtl="0" eaLnBrk="1" latinLnBrk="0" hangingPunct="1">
        <a:lnSpc>
          <a:spcPct val="90000"/>
        </a:lnSpc>
        <a:spcBef>
          <a:spcPts val="1244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3410" indent="-284470" algn="l" defTabSz="1137879" rtl="0" eaLnBrk="1" latinLnBrk="0" hangingPunct="1">
        <a:lnSpc>
          <a:spcPct val="90000"/>
        </a:lnSpc>
        <a:spcBef>
          <a:spcPts val="62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349" indent="-284470" algn="l" defTabSz="1137879" rtl="0" eaLnBrk="1" latinLnBrk="0" hangingPunct="1">
        <a:lnSpc>
          <a:spcPct val="90000"/>
        </a:lnSpc>
        <a:spcBef>
          <a:spcPts val="622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91289" indent="-284470" algn="l" defTabSz="1137879" rtl="0" eaLnBrk="1" latinLnBrk="0" hangingPunct="1">
        <a:lnSpc>
          <a:spcPct val="90000"/>
        </a:lnSpc>
        <a:spcBef>
          <a:spcPts val="62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29" indent="-284470" algn="l" defTabSz="1137879" rtl="0" eaLnBrk="1" latinLnBrk="0" hangingPunct="1">
        <a:lnSpc>
          <a:spcPct val="90000"/>
        </a:lnSpc>
        <a:spcBef>
          <a:spcPts val="62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129168" indent="-284470" algn="l" defTabSz="1137879" rtl="0" eaLnBrk="1" latinLnBrk="0" hangingPunct="1">
        <a:lnSpc>
          <a:spcPct val="90000"/>
        </a:lnSpc>
        <a:spcBef>
          <a:spcPts val="62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698108" indent="-284470" algn="l" defTabSz="1137879" rtl="0" eaLnBrk="1" latinLnBrk="0" hangingPunct="1">
        <a:lnSpc>
          <a:spcPct val="90000"/>
        </a:lnSpc>
        <a:spcBef>
          <a:spcPts val="62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48" indent="-284470" algn="l" defTabSz="1137879" rtl="0" eaLnBrk="1" latinLnBrk="0" hangingPunct="1">
        <a:lnSpc>
          <a:spcPct val="90000"/>
        </a:lnSpc>
        <a:spcBef>
          <a:spcPts val="62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835987" indent="-284470" algn="l" defTabSz="1137879" rtl="0" eaLnBrk="1" latinLnBrk="0" hangingPunct="1">
        <a:lnSpc>
          <a:spcPct val="90000"/>
        </a:lnSpc>
        <a:spcBef>
          <a:spcPts val="622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787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8940" algn="l" defTabSz="113787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7879" algn="l" defTabSz="113787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19" algn="l" defTabSz="113787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5759" algn="l" defTabSz="113787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4698" algn="l" defTabSz="113787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3638" algn="l" defTabSz="113787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2578" algn="l" defTabSz="113787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1517" algn="l" defTabSz="113787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867920" y="3817847"/>
                <a:ext cx="3657600" cy="38796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</m:oMath>
                </a14:m>
                <a:r>
                  <a:rPr lang="en-US" sz="1600" dirty="0" smtClean="0"/>
                  <a:t> second footprint around all sides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Free to use any control, doesn’t have to be on highway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Plans paths from highway to destination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Sequential path planning for each 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20" y="3817847"/>
                <a:ext cx="3657600" cy="387962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747160" y="1477013"/>
                <a:ext cx="3657600" cy="246691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Leader</a:t>
                </a:r>
                <a:endParaRPr lang="en-US" sz="1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𝑙𝑒𝑎𝑑𝑒𝑟</m:t>
                        </m:r>
                      </m:sub>
                    </m:sSub>
                  </m:oMath>
                </a14:m>
                <a:r>
                  <a:rPr lang="en-US" sz="1600" dirty="0" smtClean="0"/>
                  <a:t> second footprint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Free to use any control, but must be on highway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Plan paths along highway towards waypoints</a:t>
                </a:r>
                <a:endParaRPr lang="en-US" sz="16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160" y="1477013"/>
                <a:ext cx="3657600" cy="246691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257541" y="3663616"/>
                <a:ext cx="3657600" cy="21484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Follower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𝑓𝑜𝑙𝑙𝑜𝑤𝑒𝑟</m:t>
                        </m:r>
                      </m:sub>
                    </m:sSub>
                  </m:oMath>
                </a14:m>
                <a:r>
                  <a:rPr lang="en-US" sz="1600" dirty="0" smtClean="0"/>
                  <a:t> second footprint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Must maintain “safe” following distance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541" y="3663616"/>
                <a:ext cx="3657600" cy="2148453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022729" y="7625318"/>
                <a:ext cx="3657600" cy="214845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Faulty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𝑓𝑎𝑢𝑙𝑡𝑦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second footprint around all sides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Execute safe landing maneuver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9" y="7625318"/>
                <a:ext cx="3657600" cy="2148453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urved Connector 105"/>
          <p:cNvCxnSpPr>
            <a:stCxn id="102" idx="7"/>
            <a:endCxn id="103" idx="2"/>
          </p:cNvCxnSpPr>
          <p:nvPr/>
        </p:nvCxnSpPr>
        <p:spPr>
          <a:xfrm rot="5400000" flipH="1" flipV="1">
            <a:off x="3530752" y="3169597"/>
            <a:ext cx="1675533" cy="75728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35638" y="1269881"/>
            <a:ext cx="18263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Leave group</a:t>
            </a:r>
            <a:endParaRPr lang="en-US" sz="2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081621" y="3228471"/>
            <a:ext cx="19411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Create group</a:t>
            </a:r>
            <a:endParaRPr lang="en-US" sz="2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931998" y="5041806"/>
            <a:ext cx="11022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Join group</a:t>
            </a:r>
            <a:endParaRPr lang="en-US" sz="2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067989" y="1542688"/>
            <a:ext cx="14813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B050"/>
                </a:solidFill>
              </a:rPr>
              <a:t>Promote</a:t>
            </a:r>
            <a:endParaRPr lang="en-US" sz="2600" dirty="0">
              <a:solidFill>
                <a:srgbClr val="00B050"/>
              </a:solidFill>
            </a:endParaRPr>
          </a:p>
        </p:txBody>
      </p:sp>
      <p:cxnSp>
        <p:nvCxnSpPr>
          <p:cNvPr id="111" name="Curved Connector 110"/>
          <p:cNvCxnSpPr>
            <a:stCxn id="103" idx="1"/>
            <a:endCxn id="102" idx="0"/>
          </p:cNvCxnSpPr>
          <p:nvPr/>
        </p:nvCxnSpPr>
        <p:spPr>
          <a:xfrm rot="16200000" flipH="1" flipV="1">
            <a:off x="2999980" y="1535023"/>
            <a:ext cx="1979563" cy="2586083"/>
          </a:xfrm>
          <a:prstGeom prst="curvedConnector3">
            <a:avLst>
              <a:gd name="adj1" fmla="val -2979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04" idx="0"/>
            <a:endCxn id="103" idx="7"/>
          </p:cNvCxnSpPr>
          <p:nvPr/>
        </p:nvCxnSpPr>
        <p:spPr>
          <a:xfrm rot="16200000" flipV="1">
            <a:off x="8565063" y="1142338"/>
            <a:ext cx="1825332" cy="3217224"/>
          </a:xfrm>
          <a:prstGeom prst="curvedConnector3">
            <a:avLst>
              <a:gd name="adj1" fmla="val 132316"/>
            </a:avLst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03" idx="6"/>
            <a:endCxn id="104" idx="1"/>
          </p:cNvCxnSpPr>
          <p:nvPr/>
        </p:nvCxnSpPr>
        <p:spPr>
          <a:xfrm>
            <a:off x="8404760" y="2710471"/>
            <a:ext cx="1388424" cy="1267779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2" idx="6"/>
            <a:endCxn id="104" idx="2"/>
          </p:cNvCxnSpPr>
          <p:nvPr/>
        </p:nvCxnSpPr>
        <p:spPr>
          <a:xfrm flipV="1">
            <a:off x="4525520" y="4737843"/>
            <a:ext cx="4732021" cy="101981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104" idx="3"/>
            <a:endCxn id="102" idx="5"/>
          </p:cNvCxnSpPr>
          <p:nvPr/>
        </p:nvCxnSpPr>
        <p:spPr>
          <a:xfrm rot="5400000">
            <a:off x="6075593" y="3411720"/>
            <a:ext cx="1631876" cy="5803307"/>
          </a:xfrm>
          <a:prstGeom prst="curvedConnector3">
            <a:avLst>
              <a:gd name="adj1" fmla="val 105073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103" idx="4"/>
            <a:endCxn id="105" idx="0"/>
          </p:cNvCxnSpPr>
          <p:nvPr/>
        </p:nvCxnSpPr>
        <p:spPr>
          <a:xfrm rot="16200000" flipH="1">
            <a:off x="4873049" y="5646838"/>
            <a:ext cx="3681390" cy="2755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104" idx="4"/>
            <a:endCxn id="105" idx="6"/>
          </p:cNvCxnSpPr>
          <p:nvPr/>
        </p:nvCxnSpPr>
        <p:spPr>
          <a:xfrm rot="5400000">
            <a:off x="8439597" y="6052801"/>
            <a:ext cx="2887476" cy="2406012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02" idx="4"/>
            <a:endCxn id="105" idx="2"/>
          </p:cNvCxnSpPr>
          <p:nvPr/>
        </p:nvCxnSpPr>
        <p:spPr>
          <a:xfrm rot="16200000" flipH="1">
            <a:off x="3358686" y="7035501"/>
            <a:ext cx="1002077" cy="2326009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124213" y="5944077"/>
            <a:ext cx="13961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Leave group</a:t>
            </a:r>
            <a:endParaRPr lang="en-US" sz="2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706400" y="2782195"/>
            <a:ext cx="11022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Join group</a:t>
            </a:r>
            <a:endParaRPr lang="en-US" sz="2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409703" y="298936"/>
            <a:ext cx="483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Vehicle operation modes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12874" y="9453489"/>
            <a:ext cx="4977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(Zoom in or go to next slide to see text inside bubbles)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6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10640" y="513334"/>
                <a:ext cx="12451080" cy="10139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</m:oMath>
                </a14:m>
                <a:r>
                  <a:rPr lang="en-US" sz="3200" dirty="0"/>
                  <a:t> second footprint around all sides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Free to use any control, doesn’t have to be on highway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Plans paths from highway to destination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Sequential path planning for each </a:t>
                </a: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Leader</a:t>
                </a:r>
                <a:endParaRPr lang="en-US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𝑙𝑒𝑎𝑑𝑒𝑟</m:t>
                        </m:r>
                      </m:sub>
                    </m:sSub>
                  </m:oMath>
                </a14:m>
                <a:r>
                  <a:rPr lang="en-US" sz="3200" dirty="0"/>
                  <a:t> second footprint in front and behind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h𝑖𝑔h𝑤𝑎𝑦</m:t>
                        </m:r>
                      </m:sub>
                    </m:sSub>
                  </m:oMath>
                </a14:m>
                <a:r>
                  <a:rPr lang="en-US" sz="3200" dirty="0"/>
                  <a:t> second footprint at left and right sides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Free to use any control, but must be on highway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Plan paths along highway towards </a:t>
                </a:r>
                <a:r>
                  <a:rPr lang="en-US" sz="3200" dirty="0" smtClean="0"/>
                  <a:t>waypoints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r>
                  <a:rPr lang="en-US" sz="3200" dirty="0"/>
                  <a:t>Follower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𝑓𝑜𝑙𝑙𝑜𝑤𝑒𝑟</m:t>
                        </m:r>
                      </m:sub>
                    </m:sSub>
                  </m:oMath>
                </a14:m>
                <a:r>
                  <a:rPr lang="en-US" sz="3200" dirty="0"/>
                  <a:t> second footprint in front and behind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h𝑖𝑔h𝑤𝑎𝑦</m:t>
                        </m:r>
                      </m:sub>
                    </m:sSub>
                  </m:oMath>
                </a14:m>
                <a:r>
                  <a:rPr lang="en-US" sz="3200" dirty="0"/>
                  <a:t> second footprint at left and right sides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Must follow leader control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200" dirty="0"/>
                  <a:t> seconds delay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200" dirty="0" smtClean="0"/>
              </a:p>
              <a:p>
                <a:r>
                  <a:rPr lang="en-US" sz="3200" dirty="0"/>
                  <a:t>Faulty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𝑓𝑎𝑢𝑙𝑡𝑦</m:t>
                        </m:r>
                      </m:sub>
                    </m:sSub>
                  </m:oMath>
                </a14:m>
                <a:r>
                  <a:rPr lang="en-US" sz="3200" dirty="0"/>
                  <a:t> second footprint around all sides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Execute safe landing </a:t>
                </a:r>
                <a:r>
                  <a:rPr lang="en-US" sz="3200" dirty="0" smtClean="0"/>
                  <a:t>maneuver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513334"/>
                <a:ext cx="12451080" cy="10139507"/>
              </a:xfrm>
              <a:prstGeom prst="rect">
                <a:avLst/>
              </a:prstGeom>
              <a:blipFill rotWithShape="1">
                <a:blip r:embed="rId2"/>
                <a:stretch>
                  <a:fillRect l="-1224" t="-781" b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4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3853" y="615821"/>
            <a:ext cx="10368159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Group States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Number of members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Footprint (depends on number of members)</a:t>
            </a:r>
          </a:p>
          <a:p>
            <a:pPr marL="883905" lvl="1" indent="-457200">
              <a:buFont typeface="Arial" pitchFamily="34" charset="0"/>
              <a:buChar char="•"/>
            </a:pPr>
            <a:r>
              <a:rPr lang="en-US" sz="3200" dirty="0" smtClean="0"/>
              <a:t>Formula derived from  reachability calculations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Dynamics (assume same dynamics for all vehicles for now)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3200" dirty="0" smtClean="0"/>
              <a:t>Group functions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Join another group</a:t>
            </a:r>
          </a:p>
          <a:p>
            <a:pPr marL="883905" lvl="1" indent="-457200">
              <a:buFont typeface="Arial" pitchFamily="34" charset="0"/>
              <a:buChar char="•"/>
            </a:pPr>
            <a:r>
              <a:rPr lang="en-US" sz="3200" dirty="0" smtClean="0"/>
              <a:t>Current group ceases to exist</a:t>
            </a:r>
          </a:p>
          <a:p>
            <a:pPr marL="883905" lvl="1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Assimilate another group</a:t>
            </a:r>
          </a:p>
          <a:p>
            <a:pPr marL="883905" lvl="1" indent="-457200">
              <a:buFont typeface="Arial" pitchFamily="34" charset="0"/>
              <a:buChar char="•"/>
            </a:pPr>
            <a:r>
              <a:rPr lang="en-US" sz="3200" dirty="0" smtClean="0"/>
              <a:t>Number of members and footprint increase</a:t>
            </a:r>
          </a:p>
          <a:p>
            <a:pPr marL="883905" lvl="1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Discharge members of the group</a:t>
            </a:r>
          </a:p>
          <a:p>
            <a:pPr marL="883905" lvl="1" indent="-457200">
              <a:buFont typeface="Arial" pitchFamily="34" charset="0"/>
              <a:buChar char="•"/>
            </a:pPr>
            <a:r>
              <a:rPr lang="en-US" sz="3200" dirty="0" smtClean="0"/>
              <a:t>Number of members and footprint decrease</a:t>
            </a:r>
          </a:p>
          <a:p>
            <a:pPr marL="883905" lvl="1" indent="-457200">
              <a:buFont typeface="Arial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75983" y="9369326"/>
            <a:ext cx="1729096" cy="822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671" y="9197140"/>
            <a:ext cx="3106637" cy="8223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(Disbanded)</a:t>
            </a:r>
          </a:p>
        </p:txBody>
      </p:sp>
      <p:cxnSp>
        <p:nvCxnSpPr>
          <p:cNvPr id="13" name="Curved Connector 12"/>
          <p:cNvCxnSpPr>
            <a:stCxn id="5" idx="1"/>
            <a:endCxn id="6" idx="7"/>
          </p:cNvCxnSpPr>
          <p:nvPr/>
        </p:nvCxnSpPr>
        <p:spPr>
          <a:xfrm rot="16200000" flipV="1">
            <a:off x="4523685" y="7884231"/>
            <a:ext cx="172186" cy="3038851"/>
          </a:xfrm>
          <a:prstGeom prst="curvedConnector3">
            <a:avLst>
              <a:gd name="adj1" fmla="val 302702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7267" y="8612979"/>
            <a:ext cx="7184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Join</a:t>
            </a:r>
            <a:endParaRPr lang="en-US" sz="2600" dirty="0"/>
          </a:p>
        </p:txBody>
      </p:sp>
      <p:cxnSp>
        <p:nvCxnSpPr>
          <p:cNvPr id="20" name="Curved Connector 19"/>
          <p:cNvCxnSpPr>
            <a:stCxn id="5" idx="0"/>
            <a:endCxn id="5" idx="6"/>
          </p:cNvCxnSpPr>
          <p:nvPr/>
        </p:nvCxnSpPr>
        <p:spPr>
          <a:xfrm rot="16200000" flipH="1">
            <a:off x="6967228" y="9142628"/>
            <a:ext cx="411153" cy="864548"/>
          </a:xfrm>
          <a:prstGeom prst="curvedConnector4">
            <a:avLst>
              <a:gd name="adj1" fmla="val -55600"/>
              <a:gd name="adj2" fmla="val 126442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07606" y="8575140"/>
            <a:ext cx="15645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Assimilate</a:t>
            </a:r>
            <a:endParaRPr lang="en-US" sz="2600" dirty="0"/>
          </a:p>
        </p:txBody>
      </p:sp>
      <p:cxnSp>
        <p:nvCxnSpPr>
          <p:cNvPr id="25" name="Curved Connector 24"/>
          <p:cNvCxnSpPr>
            <a:stCxn id="5" idx="6"/>
            <a:endCxn id="5" idx="4"/>
          </p:cNvCxnSpPr>
          <p:nvPr/>
        </p:nvCxnSpPr>
        <p:spPr>
          <a:xfrm flipH="1">
            <a:off x="6740531" y="9780479"/>
            <a:ext cx="864548" cy="411152"/>
          </a:xfrm>
          <a:prstGeom prst="curvedConnector4">
            <a:avLst>
              <a:gd name="adj1" fmla="val -26442"/>
              <a:gd name="adj2" fmla="val 1556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9722" y="10441778"/>
            <a:ext cx="15046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Discharge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497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with “baseline”</a:t>
            </a:r>
          </a:p>
          <a:p>
            <a:pPr lvl="1"/>
            <a:r>
              <a:rPr lang="en-US" dirty="0" smtClean="0"/>
              <a:t>What baseline?</a:t>
            </a:r>
          </a:p>
          <a:p>
            <a:endParaRPr lang="en-US" dirty="0"/>
          </a:p>
          <a:p>
            <a:r>
              <a:rPr lang="en-US" dirty="0" smtClean="0"/>
              <a:t>What criteria?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“Safety level”</a:t>
            </a:r>
          </a:p>
          <a:p>
            <a:pPr lvl="1"/>
            <a:r>
              <a:rPr lang="en-US" dirty="0" smtClean="0"/>
              <a:t>Worst </a:t>
            </a:r>
            <a:r>
              <a:rPr lang="en-US" smtClean="0"/>
              <a:t>case delay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0" y="5328632"/>
            <a:ext cx="3657600" cy="22937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Free: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Vehicle not in a platoon or on a highway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83091" y="3009825"/>
            <a:ext cx="3657600" cy="1774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Leader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Leader of platoon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514603" y="5570540"/>
            <a:ext cx="3657600" cy="1774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Follower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Member of platoon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33715" y="8054444"/>
            <a:ext cx="3657600" cy="177444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FF0000"/>
                </a:solidFill>
                <a:latin typeface="+mj-lt"/>
              </a:rPr>
              <a:t>Descends after 2 seconds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6" name="Curved Connector 105"/>
          <p:cNvCxnSpPr>
            <a:stCxn id="102" idx="7"/>
            <a:endCxn id="103" idx="2"/>
          </p:cNvCxnSpPr>
          <p:nvPr/>
        </p:nvCxnSpPr>
        <p:spPr>
          <a:xfrm rot="5400000" flipH="1" flipV="1">
            <a:off x="2468773" y="4550233"/>
            <a:ext cx="1767502" cy="46113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07797" y="2233249"/>
            <a:ext cx="21530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Leave highway</a:t>
            </a:r>
            <a:endParaRPr lang="en-US" sz="2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089113" y="4765303"/>
            <a:ext cx="19411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Merge onto highway</a:t>
            </a:r>
            <a:endParaRPr lang="en-US" sz="2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874237" y="3520585"/>
            <a:ext cx="14813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Create new platoon</a:t>
            </a:r>
            <a:endParaRPr lang="en-US" sz="2600" dirty="0"/>
          </a:p>
        </p:txBody>
      </p:sp>
      <p:cxnSp>
        <p:nvCxnSpPr>
          <p:cNvPr id="111" name="Curved Connector 110"/>
          <p:cNvCxnSpPr>
            <a:stCxn id="103" idx="1"/>
            <a:endCxn id="102" idx="0"/>
          </p:cNvCxnSpPr>
          <p:nvPr/>
        </p:nvCxnSpPr>
        <p:spPr>
          <a:xfrm rot="16200000" flipH="1" flipV="1">
            <a:off x="1944294" y="3154192"/>
            <a:ext cx="2058945" cy="2289934"/>
          </a:xfrm>
          <a:prstGeom prst="curvedConnector3">
            <a:avLst>
              <a:gd name="adj1" fmla="val -23724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04" idx="0"/>
            <a:endCxn id="103" idx="6"/>
          </p:cNvCxnSpPr>
          <p:nvPr/>
        </p:nvCxnSpPr>
        <p:spPr>
          <a:xfrm rot="16200000" flipV="1">
            <a:off x="7955302" y="3182439"/>
            <a:ext cx="1673491" cy="3102712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03" idx="5"/>
            <a:endCxn id="104" idx="1"/>
          </p:cNvCxnSpPr>
          <p:nvPr/>
        </p:nvCxnSpPr>
        <p:spPr>
          <a:xfrm rot="16200000" flipH="1">
            <a:off x="7224652" y="4004807"/>
            <a:ext cx="1305991" cy="234519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2" idx="6"/>
            <a:endCxn id="104" idx="2"/>
          </p:cNvCxnSpPr>
          <p:nvPr/>
        </p:nvCxnSpPr>
        <p:spPr>
          <a:xfrm flipV="1">
            <a:off x="3657600" y="6457764"/>
            <a:ext cx="4857003" cy="1776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104" idx="3"/>
            <a:endCxn id="102" idx="5"/>
          </p:cNvCxnSpPr>
          <p:nvPr/>
        </p:nvCxnSpPr>
        <p:spPr>
          <a:xfrm rot="5400000">
            <a:off x="5985409" y="4221675"/>
            <a:ext cx="201386" cy="5928289"/>
          </a:xfrm>
          <a:prstGeom prst="curvedConnector3">
            <a:avLst>
              <a:gd name="adj1" fmla="val 380317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103" idx="4"/>
            <a:endCxn id="105" idx="0"/>
          </p:cNvCxnSpPr>
          <p:nvPr/>
        </p:nvCxnSpPr>
        <p:spPr>
          <a:xfrm rot="16200000" flipH="1">
            <a:off x="4052118" y="6144046"/>
            <a:ext cx="3270171" cy="5506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104" idx="4"/>
            <a:endCxn id="105" idx="6"/>
          </p:cNvCxnSpPr>
          <p:nvPr/>
        </p:nvCxnSpPr>
        <p:spPr>
          <a:xfrm rot="5400000">
            <a:off x="8269019" y="6867284"/>
            <a:ext cx="1596680" cy="2552088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02" idx="4"/>
            <a:endCxn id="105" idx="2"/>
          </p:cNvCxnSpPr>
          <p:nvPr/>
        </p:nvCxnSpPr>
        <p:spPr>
          <a:xfrm rot="16200000" flipH="1">
            <a:off x="2321639" y="7129591"/>
            <a:ext cx="1319237" cy="2304915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962515" y="4992112"/>
            <a:ext cx="24742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Merge with platoon in front</a:t>
            </a:r>
            <a:endParaRPr lang="en-US" sz="2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4528" y="6064698"/>
            <a:ext cx="1839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Join platoon</a:t>
            </a:r>
            <a:endParaRPr lang="en-US" sz="2600" dirty="0"/>
          </a:p>
        </p:txBody>
      </p:sp>
      <p:cxnSp>
        <p:nvCxnSpPr>
          <p:cNvPr id="27" name="Curved Connector 26"/>
          <p:cNvCxnSpPr>
            <a:stCxn id="103" idx="0"/>
            <a:endCxn id="103" idx="7"/>
          </p:cNvCxnSpPr>
          <p:nvPr/>
        </p:nvCxnSpPr>
        <p:spPr>
          <a:xfrm rot="16200000" flipH="1">
            <a:off x="5928538" y="2493178"/>
            <a:ext cx="259862" cy="1293157"/>
          </a:xfrm>
          <a:prstGeom prst="curvedConnector3">
            <a:avLst>
              <a:gd name="adj1" fmla="val -8797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41517" y="2230832"/>
            <a:ext cx="25145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Follow highway</a:t>
            </a:r>
            <a:endParaRPr lang="en-US" sz="2600" dirty="0"/>
          </a:p>
        </p:txBody>
      </p:sp>
      <p:cxnSp>
        <p:nvCxnSpPr>
          <p:cNvPr id="34" name="Curved Connector 33"/>
          <p:cNvCxnSpPr>
            <a:stCxn id="104" idx="7"/>
            <a:endCxn id="104" idx="6"/>
          </p:cNvCxnSpPr>
          <p:nvPr/>
        </p:nvCxnSpPr>
        <p:spPr>
          <a:xfrm rot="16200000" flipH="1">
            <a:off x="11590700" y="5876262"/>
            <a:ext cx="627362" cy="535643"/>
          </a:xfrm>
          <a:prstGeom prst="curvedConnector4">
            <a:avLst>
              <a:gd name="adj1" fmla="val -77860"/>
              <a:gd name="adj2" fmla="val 1426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558720" y="4943179"/>
            <a:ext cx="25145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Follow platoon</a:t>
            </a:r>
            <a:endParaRPr lang="en-US" sz="2600" dirty="0"/>
          </a:p>
        </p:txBody>
      </p:sp>
      <p:sp>
        <p:nvSpPr>
          <p:cNvPr id="41" name="TextBox 40"/>
          <p:cNvSpPr txBox="1"/>
          <p:nvPr/>
        </p:nvSpPr>
        <p:spPr>
          <a:xfrm>
            <a:off x="6817757" y="6911020"/>
            <a:ext cx="21530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Leave highway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8187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3425</TotalTime>
  <Words>165</Words>
  <Application>Microsoft Office PowerPoint</Application>
  <PresentationFormat>Custom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Performance evaluation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36</cp:revision>
  <cp:lastPrinted>2015-03-19T21:49:35Z</cp:lastPrinted>
  <dcterms:created xsi:type="dcterms:W3CDTF">2014-12-05T23:43:38Z</dcterms:created>
  <dcterms:modified xsi:type="dcterms:W3CDTF">2015-03-21T22:52:10Z</dcterms:modified>
</cp:coreProperties>
</file>