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A72C-871A-4971-B2F9-F21ECB88F107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1A2-1437-44A1-9285-C5313E6D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4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A72C-871A-4971-B2F9-F21ECB88F107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1A2-1437-44A1-9285-C5313E6D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6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A72C-871A-4971-B2F9-F21ECB88F107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1A2-1437-44A1-9285-C5313E6D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6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A72C-871A-4971-B2F9-F21ECB88F107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1A2-1437-44A1-9285-C5313E6D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8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A72C-871A-4971-B2F9-F21ECB88F107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1A2-1437-44A1-9285-C5313E6D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7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A72C-871A-4971-B2F9-F21ECB88F107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1A2-1437-44A1-9285-C5313E6D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6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A72C-871A-4971-B2F9-F21ECB88F107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1A2-1437-44A1-9285-C5313E6D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9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A72C-871A-4971-B2F9-F21ECB88F107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1A2-1437-44A1-9285-C5313E6D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8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A72C-871A-4971-B2F9-F21ECB88F107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1A2-1437-44A1-9285-C5313E6D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7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A72C-871A-4971-B2F9-F21ECB88F107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1A2-1437-44A1-9285-C5313E6D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A72C-871A-4971-B2F9-F21ECB88F107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1A2-1437-44A1-9285-C5313E6D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4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CA72C-871A-4971-B2F9-F21ECB88F107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351A2-1437-44A1-9285-C5313E6D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6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Multi-Agent Collision Avoidance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via Hamilton-Jacobi reachability and Mixed Integer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30757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 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vehicles each with its own destination</a:t>
                </a:r>
              </a:p>
              <a:p>
                <a:endParaRPr lang="en-US" dirty="0"/>
              </a:p>
              <a:p>
                <a:r>
                  <a:rPr lang="en-US" dirty="0"/>
                  <a:t>Must avoid each other’s danger zones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7167017" y="852927"/>
            <a:ext cx="3929496" cy="4858475"/>
            <a:chOff x="2218727" y="1371600"/>
            <a:chExt cx="6110393" cy="7472514"/>
          </a:xfrm>
        </p:grpSpPr>
        <p:sp>
          <p:nvSpPr>
            <p:cNvPr id="7" name="Freeform 6"/>
            <p:cNvSpPr/>
            <p:nvPr/>
          </p:nvSpPr>
          <p:spPr>
            <a:xfrm>
              <a:off x="2218727" y="1371600"/>
              <a:ext cx="6110393" cy="5486400"/>
            </a:xfrm>
            <a:custGeom>
              <a:avLst/>
              <a:gdLst>
                <a:gd name="connsiteX0" fmla="*/ 2116052 w 4671160"/>
                <a:gd name="connsiteY0" fmla="*/ 261424 h 4771483"/>
                <a:gd name="connsiteX1" fmla="*/ 3419751 w 4671160"/>
                <a:gd name="connsiteY1" fmla="*/ 16980 h 4771483"/>
                <a:gd name="connsiteX2" fmla="*/ 4433739 w 4671160"/>
                <a:gd name="connsiteY2" fmla="*/ 732204 h 4771483"/>
                <a:gd name="connsiteX3" fmla="*/ 4632915 w 4671160"/>
                <a:gd name="connsiteY3" fmla="*/ 1999689 h 4771483"/>
                <a:gd name="connsiteX4" fmla="*/ 3854317 w 4671160"/>
                <a:gd name="connsiteY4" fmla="*/ 3484457 h 4771483"/>
                <a:gd name="connsiteX5" fmla="*/ 3700408 w 4671160"/>
                <a:gd name="connsiteY5" fmla="*/ 4543713 h 4771483"/>
                <a:gd name="connsiteX6" fmla="*/ 1844448 w 4671160"/>
                <a:gd name="connsiteY6" fmla="*/ 4643301 h 4771483"/>
                <a:gd name="connsiteX7" fmla="*/ 866673 w 4671160"/>
                <a:gd name="connsiteY7" fmla="*/ 3058945 h 4771483"/>
                <a:gd name="connsiteX8" fmla="*/ 6594 w 4671160"/>
                <a:gd name="connsiteY8" fmla="*/ 2325614 h 4771483"/>
                <a:gd name="connsiteX9" fmla="*/ 513588 w 4671160"/>
                <a:gd name="connsiteY9" fmla="*/ 1012861 h 4771483"/>
                <a:gd name="connsiteX10" fmla="*/ 1310293 w 4671160"/>
                <a:gd name="connsiteY10" fmla="*/ 677883 h 4771483"/>
                <a:gd name="connsiteX11" fmla="*/ 2116052 w 4671160"/>
                <a:gd name="connsiteY11" fmla="*/ 261424 h 477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1160" h="4771483">
                  <a:moveTo>
                    <a:pt x="2116052" y="261424"/>
                  </a:moveTo>
                  <a:cubicBezTo>
                    <a:pt x="2467628" y="151273"/>
                    <a:pt x="3033470" y="-61483"/>
                    <a:pt x="3419751" y="16980"/>
                  </a:cubicBezTo>
                  <a:cubicBezTo>
                    <a:pt x="3806032" y="95443"/>
                    <a:pt x="4231545" y="401753"/>
                    <a:pt x="4433739" y="732204"/>
                  </a:cubicBezTo>
                  <a:cubicBezTo>
                    <a:pt x="4635933" y="1062656"/>
                    <a:pt x="4729485" y="1540980"/>
                    <a:pt x="4632915" y="1999689"/>
                  </a:cubicBezTo>
                  <a:cubicBezTo>
                    <a:pt x="4536345" y="2458398"/>
                    <a:pt x="4009735" y="3060453"/>
                    <a:pt x="3854317" y="3484457"/>
                  </a:cubicBezTo>
                  <a:cubicBezTo>
                    <a:pt x="3698899" y="3908461"/>
                    <a:pt x="4035386" y="4350572"/>
                    <a:pt x="3700408" y="4543713"/>
                  </a:cubicBezTo>
                  <a:cubicBezTo>
                    <a:pt x="3365430" y="4736854"/>
                    <a:pt x="2316737" y="4890762"/>
                    <a:pt x="1844448" y="4643301"/>
                  </a:cubicBezTo>
                  <a:cubicBezTo>
                    <a:pt x="1372159" y="4395840"/>
                    <a:pt x="1172982" y="3445226"/>
                    <a:pt x="866673" y="3058945"/>
                  </a:cubicBezTo>
                  <a:cubicBezTo>
                    <a:pt x="560364" y="2672664"/>
                    <a:pt x="65441" y="2666628"/>
                    <a:pt x="6594" y="2325614"/>
                  </a:cubicBezTo>
                  <a:cubicBezTo>
                    <a:pt x="-52253" y="1984600"/>
                    <a:pt x="296305" y="1287483"/>
                    <a:pt x="513588" y="1012861"/>
                  </a:cubicBezTo>
                  <a:cubicBezTo>
                    <a:pt x="730871" y="738239"/>
                    <a:pt x="1043216" y="801614"/>
                    <a:pt x="1310293" y="677883"/>
                  </a:cubicBezTo>
                  <a:cubicBezTo>
                    <a:pt x="1577370" y="554152"/>
                    <a:pt x="1764476" y="371575"/>
                    <a:pt x="2116052" y="261424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62619" y="6997964"/>
              <a:ext cx="4330042" cy="1846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Targets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A" sz="2400" kern="0" dirty="0">
                  <a:solidFill>
                    <a:prstClr val="black"/>
                  </a:solidFill>
                </a:rPr>
                <a:t>Vehicle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A" sz="2400" kern="0" dirty="0">
                  <a:solidFill>
                    <a:prstClr val="black"/>
                  </a:solidFill>
                </a:rPr>
                <a:t>Danger zone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523026" y="7236715"/>
              <a:ext cx="308289" cy="271828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206235" y="3241558"/>
              <a:ext cx="499310" cy="492181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389145" y="5211409"/>
              <a:ext cx="622962" cy="441303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7F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232896" y="2185869"/>
              <a:ext cx="622961" cy="496486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ED1B2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srgbClr val="ED1B23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30247">
              <a:off x="3758358" y="4250098"/>
              <a:ext cx="411480" cy="4114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386748" y="1882246"/>
              <a:ext cx="411480" cy="4114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961826">
              <a:off x="6540033" y="4802236"/>
              <a:ext cx="411480" cy="41148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2646" y="7740660"/>
              <a:ext cx="369051" cy="369052"/>
            </a:xfrm>
            <a:prstGeom prst="rect">
              <a:avLst/>
            </a:prstGeom>
          </p:spPr>
        </p:pic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3415458" y="3911485"/>
              <a:ext cx="1097280" cy="1097280"/>
            </a:xfrm>
            <a:prstGeom prst="ellipse">
              <a:avLst/>
            </a:prstGeom>
            <a:noFill/>
            <a:ln>
              <a:solidFill>
                <a:srgbClr val="0000F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124906" y="1621642"/>
              <a:ext cx="932688" cy="932688"/>
            </a:xfrm>
            <a:prstGeom prst="ellipse">
              <a:avLst/>
            </a:prstGeom>
            <a:noFill/>
            <a:ln>
              <a:solidFill>
                <a:srgbClr val="007F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279429" y="4541633"/>
              <a:ext cx="932688" cy="932688"/>
            </a:xfrm>
            <a:prstGeom prst="ellipse">
              <a:avLst/>
            </a:prstGeom>
            <a:noFill/>
            <a:ln>
              <a:solidFill>
                <a:srgbClr val="ED1B23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Oval 21"/>
            <p:cNvSpPr/>
            <p:nvPr/>
          </p:nvSpPr>
          <p:spPr>
            <a:xfrm>
              <a:off x="3458511" y="8282814"/>
              <a:ext cx="457200" cy="457200"/>
            </a:xfrm>
            <a:prstGeom prst="ellipse">
              <a:avLst/>
            </a:prstGeom>
            <a:noFill/>
            <a:ln>
              <a:solidFill>
                <a:srgbClr val="007F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24934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Hamilton-Jacobi reachability</a:t>
            </a:r>
          </a:p>
          <a:p>
            <a:pPr lvl="1"/>
            <a:r>
              <a:rPr lang="en-US" dirty="0"/>
              <a:t>Computes reachable set – the set of states from which collision could occur</a:t>
            </a:r>
          </a:p>
          <a:p>
            <a:pPr lvl="1"/>
            <a:r>
              <a:rPr lang="en-US" dirty="0"/>
              <a:t>Indicates safety level between any two vehicles</a:t>
            </a:r>
          </a:p>
          <a:p>
            <a:pPr lvl="1"/>
            <a:r>
              <a:rPr lang="en-US" dirty="0"/>
              <a:t>Provides safety controller that guarantees pair wise collision avoidance</a:t>
            </a:r>
          </a:p>
          <a:p>
            <a:pPr lvl="1"/>
            <a:r>
              <a:rPr lang="en-US" dirty="0"/>
              <a:t>Intractable for multiple vehicles</a:t>
            </a:r>
          </a:p>
          <a:p>
            <a:pPr lvl="1"/>
            <a:endParaRPr lang="en-US" dirty="0"/>
          </a:p>
          <a:p>
            <a:r>
              <a:rPr lang="en-US" dirty="0"/>
              <a:t>Mixed integer programming</a:t>
            </a:r>
          </a:p>
          <a:p>
            <a:pPr lvl="1"/>
            <a:r>
              <a:rPr lang="en-US" dirty="0"/>
              <a:t>Takes safety values and joint configuration into account</a:t>
            </a:r>
          </a:p>
          <a:p>
            <a:pPr lvl="1"/>
            <a:r>
              <a:rPr lang="en-US" dirty="0"/>
              <a:t>Provides avoidance logic in multi-vehicle systems</a:t>
            </a:r>
          </a:p>
          <a:p>
            <a:pPr lvl="1"/>
            <a:r>
              <a:rPr lang="en-US" dirty="0"/>
              <a:t>Produces joint collision avoidance maneuver for multiple vehicles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5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HJ Reachability for Collision Avoidance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 dynamical system with given</a:t>
                </a:r>
              </a:p>
              <a:p>
                <a:pPr lvl="1"/>
                <a:r>
                  <a:rPr lang="en-US" dirty="0"/>
                  <a:t>Dynamics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,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Target states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𝒯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Determines, with guarantees</a:t>
                </a:r>
              </a:p>
              <a:p>
                <a:pPr lvl="1"/>
                <a:r>
                  <a:rPr lang="en-US" dirty="0"/>
                  <a:t>Set of states from which the system can be driven to the target state</a:t>
                </a:r>
              </a:p>
              <a:p>
                <a:endParaRPr lang="en-US" dirty="0"/>
              </a:p>
              <a:p>
                <a:r>
                  <a:rPr lang="en-US" b="1" dirty="0"/>
                  <a:t>Guarantees pair wise collision avoidance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8199539" y="1825625"/>
            <a:ext cx="3001705" cy="1952983"/>
            <a:chOff x="5174575" y="1358071"/>
            <a:chExt cx="3880240" cy="2181077"/>
          </a:xfrm>
        </p:grpSpPr>
        <p:sp>
          <p:nvSpPr>
            <p:cNvPr id="5" name="Oval 4"/>
            <p:cNvSpPr/>
            <p:nvPr/>
          </p:nvSpPr>
          <p:spPr>
            <a:xfrm>
              <a:off x="5807513" y="1893228"/>
              <a:ext cx="2840638" cy="1645920"/>
            </a:xfrm>
            <a:prstGeom prst="ellipse">
              <a:avLst/>
            </a:prstGeom>
            <a:noFill/>
            <a:ln>
              <a:solidFill>
                <a:srgbClr val="3030FF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5400" dirty="0">
                <a:latin typeface="Gill Sans MT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397621" y="2141159"/>
              <a:ext cx="1231162" cy="1205287"/>
            </a:xfrm>
            <a:prstGeom prst="ellipse">
              <a:avLst/>
            </a:prstGeom>
            <a:noFill/>
            <a:ln w="76200">
              <a:solidFill>
                <a:srgbClr val="3030FF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5400" dirty="0">
                <a:latin typeface="Gill Sans MT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6376302" y="1886915"/>
              <a:ext cx="56305" cy="7303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8070670" y="1937731"/>
              <a:ext cx="367112" cy="6981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74575" y="1358071"/>
              <a:ext cx="1916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ea typeface="Verdana" panose="020B0604030504040204" pitchFamily="34" charset="0"/>
                  <a:cs typeface="Verdana" panose="020B0604030504040204" pitchFamily="34" charset="0"/>
                </a:rPr>
                <a:t>Reachable set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52380" y="1476445"/>
              <a:ext cx="14024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ea typeface="Verdana" panose="020B0604030504040204" pitchFamily="34" charset="0"/>
                  <a:cs typeface="Verdana" panose="020B0604030504040204" pitchFamily="34" charset="0"/>
                </a:rPr>
                <a:t>Target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04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 for Collision Avoidance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Optimization intuition:</a:t>
            </a:r>
          </a:p>
          <a:p>
            <a:r>
              <a:rPr lang="en-US" dirty="0"/>
              <a:t>Cooperatively resolve as many pair wise conflicts as possible</a:t>
            </a:r>
          </a:p>
          <a:p>
            <a:r>
              <a:rPr lang="en-US" dirty="0"/>
              <a:t>Subject to</a:t>
            </a:r>
          </a:p>
          <a:p>
            <a:pPr lvl="1"/>
            <a:r>
              <a:rPr lang="en-US" dirty="0"/>
              <a:t>Efficient use of control authority</a:t>
            </a:r>
          </a:p>
          <a:p>
            <a:pPr lvl="2"/>
            <a:r>
              <a:rPr lang="en-US" dirty="0"/>
              <a:t>At most one vehicle in each pair wise conflict performs avoidance maneuver</a:t>
            </a:r>
          </a:p>
          <a:p>
            <a:pPr lvl="2"/>
            <a:r>
              <a:rPr lang="en-US" dirty="0"/>
              <a:t>Avoid multiple vehicles at once where possible</a:t>
            </a:r>
          </a:p>
          <a:p>
            <a:pPr lvl="1"/>
            <a:r>
              <a:rPr lang="en-US" dirty="0"/>
              <a:t>Limited avoidance capabilities of each vehicle</a:t>
            </a:r>
          </a:p>
          <a:p>
            <a:pPr lvl="2"/>
            <a:r>
              <a:rPr lang="en-US" dirty="0"/>
              <a:t>Allows non-conflicted vehicles to “help” with joint avoidance</a:t>
            </a:r>
          </a:p>
          <a:p>
            <a:pPr lvl="2"/>
            <a:endParaRPr lang="en-US" dirty="0"/>
          </a:p>
          <a:p>
            <a:r>
              <a:rPr lang="en-US" b="1" dirty="0"/>
              <a:t>Dictates cooperative avoidance logic between all vehicle pairs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1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Three-vehicle safety guarantee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Joint avoidance maneuvers guarantee collision avoidance for three vehicles</a:t>
            </a:r>
          </a:p>
          <a:p>
            <a:endParaRPr lang="en-US" dirty="0"/>
          </a:p>
          <a:p>
            <a:r>
              <a:rPr lang="en-US" dirty="0"/>
              <a:t>Previously not possible using only HJ reachability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[3-vehicle VIDEO HERE]</a:t>
            </a:r>
          </a:p>
        </p:txBody>
      </p:sp>
    </p:spTree>
    <p:extLst>
      <p:ext uri="{BB962C8B-B14F-4D97-AF65-F5344CB8AC3E}">
        <p14:creationId xmlns:p14="http://schemas.microsoft.com/office/powerpoint/2010/main" val="141661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Multi-vehicle performance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[NAÏVE APPROACH VIDEO]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[NEW APPROACH VIDEO]</a:t>
            </a:r>
          </a:p>
        </p:txBody>
      </p:sp>
    </p:spTree>
    <p:extLst>
      <p:ext uri="{BB962C8B-B14F-4D97-AF65-F5344CB8AC3E}">
        <p14:creationId xmlns:p14="http://schemas.microsoft.com/office/powerpoint/2010/main" val="361056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basic </a:t>
            </a:r>
            <a:r>
              <a:rPr lang="en-US" dirty="0" err="1"/>
              <a:t>optimzation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aximize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≤1, ∀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>
                    <a:solidFill>
                      <a:schemeClr val="accent5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: avoidance priority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: whether vehicle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avoids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Maximize number of resolved conflicts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Efficient use of control authority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Avoidance limitations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1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228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Gill Sans MT</vt:lpstr>
      <vt:lpstr>Verdana</vt:lpstr>
      <vt:lpstr>Office Theme</vt:lpstr>
      <vt:lpstr>Multi-Agent Collision Avoidance</vt:lpstr>
      <vt:lpstr>Problem set up</vt:lpstr>
      <vt:lpstr>Background</vt:lpstr>
      <vt:lpstr>HJ Reachability for Collision Avoidance</vt:lpstr>
      <vt:lpstr>Mixed Integer Program for Collision Avoidance</vt:lpstr>
      <vt:lpstr>Three-vehicle safety guarantee</vt:lpstr>
      <vt:lpstr>Multi-vehicle performance</vt:lpstr>
      <vt:lpstr>Details of basic optimzation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Multi-Agent Collision Avoidance</dc:title>
  <dc:creator>Mo</dc:creator>
  <cp:lastModifiedBy>Mo</cp:lastModifiedBy>
  <cp:revision>19</cp:revision>
  <dcterms:created xsi:type="dcterms:W3CDTF">2016-02-22T17:21:18Z</dcterms:created>
  <dcterms:modified xsi:type="dcterms:W3CDTF">2016-02-23T22:21:40Z</dcterms:modified>
</cp:coreProperties>
</file>