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7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033968" y="281722"/>
            <a:ext cx="5022144" cy="3070578"/>
            <a:chOff x="512940" y="670066"/>
            <a:chExt cx="5022144" cy="3070578"/>
          </a:xfrm>
        </p:grpSpPr>
        <p:sp>
          <p:nvSpPr>
            <p:cNvPr id="5" name="Rounded Rectangle 4"/>
            <p:cNvSpPr/>
            <p:nvPr/>
          </p:nvSpPr>
          <p:spPr>
            <a:xfrm>
              <a:off x="512940" y="670066"/>
              <a:ext cx="5022144" cy="30705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30934" y="922662"/>
              <a:ext cx="952965" cy="7761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TFM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65962" y="2044489"/>
              <a:ext cx="1812876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HWY Reachable sets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99168" y="983333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Safety Reachable sets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8838" y="2466410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 Reachable sets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758526" y="1722818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Highways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6198" y="159621"/>
            <a:ext cx="7567330" cy="662522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16414" y="3520802"/>
            <a:ext cx="3510844" cy="3070578"/>
            <a:chOff x="216414" y="3520802"/>
            <a:chExt cx="3510844" cy="3070578"/>
          </a:xfrm>
        </p:grpSpPr>
        <p:sp>
          <p:nvSpPr>
            <p:cNvPr id="7" name="Rounded Rectangle 6"/>
            <p:cNvSpPr/>
            <p:nvPr/>
          </p:nvSpPr>
          <p:spPr>
            <a:xfrm>
              <a:off x="216414" y="3520802"/>
              <a:ext cx="3510844" cy="30705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7036" y="3835478"/>
              <a:ext cx="1574799" cy="77611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</a:t>
              </a:r>
              <a:endParaRPr lang="en-US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1971836" y="3994935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36" name="Hexagon 35"/>
            <p:cNvSpPr/>
            <p:nvPr/>
          </p:nvSpPr>
          <p:spPr>
            <a:xfrm>
              <a:off x="534363" y="5112616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57474" y="3561143"/>
            <a:ext cx="3510844" cy="3070578"/>
            <a:chOff x="3857474" y="3547696"/>
            <a:chExt cx="3510844" cy="3070578"/>
          </a:xfrm>
        </p:grpSpPr>
        <p:sp>
          <p:nvSpPr>
            <p:cNvPr id="10" name="Rounded Rectangle 9"/>
            <p:cNvSpPr/>
            <p:nvPr/>
          </p:nvSpPr>
          <p:spPr>
            <a:xfrm>
              <a:off x="3857474" y="3547696"/>
              <a:ext cx="3510844" cy="307057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entagon 11"/>
            <p:cNvSpPr/>
            <p:nvPr/>
          </p:nvSpPr>
          <p:spPr>
            <a:xfrm>
              <a:off x="4038096" y="545950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  <p:sp>
          <p:nvSpPr>
            <p:cNvPr id="37" name="Hexagon 36"/>
            <p:cNvSpPr/>
            <p:nvPr/>
          </p:nvSpPr>
          <p:spPr>
            <a:xfrm>
              <a:off x="4026129" y="3722749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38" name="Pentagon 37"/>
            <p:cNvSpPr/>
            <p:nvPr/>
          </p:nvSpPr>
          <p:spPr>
            <a:xfrm>
              <a:off x="5873605" y="4835211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782958" y="908926"/>
            <a:ext cx="2698383" cy="2287411"/>
            <a:chOff x="8782958" y="908926"/>
            <a:chExt cx="2698383" cy="2287411"/>
          </a:xfrm>
        </p:grpSpPr>
        <p:sp>
          <p:nvSpPr>
            <p:cNvPr id="23" name="Rounded Rectangle 22"/>
            <p:cNvSpPr/>
            <p:nvPr/>
          </p:nvSpPr>
          <p:spPr>
            <a:xfrm>
              <a:off x="8782958" y="908926"/>
              <a:ext cx="2698383" cy="22874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/>
            <p:cNvSpPr/>
            <p:nvPr/>
          </p:nvSpPr>
          <p:spPr>
            <a:xfrm>
              <a:off x="10044722" y="1528452"/>
              <a:ext cx="1388304" cy="77600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en-US" dirty="0"/>
            </a:p>
          </p:txBody>
        </p:sp>
        <p:sp>
          <p:nvSpPr>
            <p:cNvPr id="39" name="Pentagon 38"/>
            <p:cNvSpPr/>
            <p:nvPr/>
          </p:nvSpPr>
          <p:spPr>
            <a:xfrm>
              <a:off x="9167415" y="115803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  <p:sp>
          <p:nvSpPr>
            <p:cNvPr id="40" name="Diamond 39"/>
            <p:cNvSpPr/>
            <p:nvPr/>
          </p:nvSpPr>
          <p:spPr>
            <a:xfrm>
              <a:off x="9033216" y="2016039"/>
              <a:ext cx="1388304" cy="77600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Type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695530" y="3942015"/>
            <a:ext cx="2698383" cy="2287411"/>
            <a:chOff x="8782958" y="908926"/>
            <a:chExt cx="2698383" cy="2287411"/>
          </a:xfrm>
        </p:grpSpPr>
        <p:sp>
          <p:nvSpPr>
            <p:cNvPr id="42" name="Rounded Rectangle 41"/>
            <p:cNvSpPr/>
            <p:nvPr/>
          </p:nvSpPr>
          <p:spPr>
            <a:xfrm>
              <a:off x="8782958" y="908926"/>
              <a:ext cx="2698383" cy="22874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amond 42"/>
            <p:cNvSpPr/>
            <p:nvPr/>
          </p:nvSpPr>
          <p:spPr>
            <a:xfrm>
              <a:off x="10044722" y="1528452"/>
              <a:ext cx="1388304" cy="77600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en-US" dirty="0"/>
            </a:p>
          </p:txBody>
        </p:sp>
        <p:sp>
          <p:nvSpPr>
            <p:cNvPr id="44" name="Pentagon 43"/>
            <p:cNvSpPr/>
            <p:nvPr/>
          </p:nvSpPr>
          <p:spPr>
            <a:xfrm>
              <a:off x="9167415" y="115803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  <p:sp>
          <p:nvSpPr>
            <p:cNvPr id="45" name="Diamond 44"/>
            <p:cNvSpPr/>
            <p:nvPr/>
          </p:nvSpPr>
          <p:spPr>
            <a:xfrm>
              <a:off x="9033216" y="2016039"/>
              <a:ext cx="1388304" cy="77600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Type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4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2018" y="1144627"/>
            <a:ext cx="1286933" cy="846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TFM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08598" y="134272"/>
            <a:ext cx="6699167" cy="2425156"/>
            <a:chOff x="5492833" y="352483"/>
            <a:chExt cx="6699167" cy="2425156"/>
          </a:xfrm>
        </p:grpSpPr>
        <p:sp>
          <p:nvSpPr>
            <p:cNvPr id="5" name="Oval 4"/>
            <p:cNvSpPr/>
            <p:nvPr/>
          </p:nvSpPr>
          <p:spPr>
            <a:xfrm>
              <a:off x="6472140" y="901022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create platoon reachable set</a:t>
              </a:r>
              <a:endParaRPr lang="en-US" dirty="0"/>
            </a:p>
          </p:txBody>
        </p:sp>
        <p:sp>
          <p:nvSpPr>
            <p:cNvPr id="7" name="Hexagon 6"/>
            <p:cNvSpPr/>
            <p:nvPr/>
          </p:nvSpPr>
          <p:spPr>
            <a:xfrm>
              <a:off x="8357385" y="1760764"/>
              <a:ext cx="1882420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 orientation, velocity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391247" y="1355130"/>
              <a:ext cx="2325517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8357385" y="352483"/>
              <a:ext cx="1882420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Target entry point</a:t>
              </a:r>
              <a:endParaRPr lang="en-US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5492833" y="1767284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744196" y="1179689"/>
              <a:ext cx="1447804" cy="87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Waypoints</a:t>
              </a:r>
            </a:p>
            <a:p>
              <a:pPr algn="ctr"/>
              <a:r>
                <a:rPr lang="en-US" dirty="0" smtClean="0"/>
                <a:t>(control sequence)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33075" y="2672103"/>
            <a:ext cx="6504592" cy="2518886"/>
            <a:chOff x="5813774" y="3292084"/>
            <a:chExt cx="6504592" cy="2518886"/>
          </a:xfrm>
        </p:grpSpPr>
        <p:sp>
          <p:nvSpPr>
            <p:cNvPr id="27" name="Oval 26"/>
            <p:cNvSpPr/>
            <p:nvPr/>
          </p:nvSpPr>
          <p:spPr>
            <a:xfrm>
              <a:off x="6618248" y="3789554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join platoon reachable set</a:t>
              </a:r>
              <a:endParaRPr lang="en-US" dirty="0"/>
            </a:p>
          </p:txBody>
        </p:sp>
        <p:sp>
          <p:nvSpPr>
            <p:cNvPr id="29" name="Hexagon 28"/>
            <p:cNvSpPr/>
            <p:nvPr/>
          </p:nvSpPr>
          <p:spPr>
            <a:xfrm>
              <a:off x="8366470" y="4800615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 orientation, velocity</a:t>
              </a:r>
              <a:endParaRPr lang="en-US" dirty="0"/>
            </a:p>
          </p:txBody>
        </p:sp>
        <p:sp>
          <p:nvSpPr>
            <p:cNvPr id="30" name="Hexagon 29"/>
            <p:cNvSpPr/>
            <p:nvPr/>
          </p:nvSpPr>
          <p:spPr>
            <a:xfrm>
              <a:off x="8434982" y="3292084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 next available position</a:t>
              </a:r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8580956" y="4244960"/>
              <a:ext cx="2163240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/>
            <p:cNvSpPr/>
            <p:nvPr/>
          </p:nvSpPr>
          <p:spPr>
            <a:xfrm>
              <a:off x="5813774" y="4699069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870562" y="4026008"/>
              <a:ext cx="1447804" cy="87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Waypoints</a:t>
              </a:r>
            </a:p>
            <a:p>
              <a:pPr algn="ctr"/>
              <a:r>
                <a:rPr lang="en-US" dirty="0" smtClean="0"/>
                <a:t>(control sequence)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0732" y="4307955"/>
            <a:ext cx="6507250" cy="2432755"/>
            <a:chOff x="81855" y="4294064"/>
            <a:chExt cx="6507250" cy="2432755"/>
          </a:xfrm>
        </p:grpSpPr>
        <p:sp>
          <p:nvSpPr>
            <p:cNvPr id="14" name="Oval 13"/>
            <p:cNvSpPr/>
            <p:nvPr/>
          </p:nvSpPr>
          <p:spPr>
            <a:xfrm>
              <a:off x="959075" y="4799242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safety reachable set</a:t>
              </a:r>
              <a:endParaRPr lang="en-US" dirty="0"/>
            </a:p>
          </p:txBody>
        </p:sp>
        <p:sp>
          <p:nvSpPr>
            <p:cNvPr id="16" name="Diamond 15"/>
            <p:cNvSpPr/>
            <p:nvPr/>
          </p:nvSpPr>
          <p:spPr>
            <a:xfrm>
              <a:off x="81855" y="5716464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types</a:t>
              </a:r>
              <a:endParaRPr lang="en-US" dirty="0"/>
            </a:p>
          </p:txBody>
        </p:sp>
        <p:sp>
          <p:nvSpPr>
            <p:cNvPr id="20" name="Hexagon 19"/>
            <p:cNvSpPr/>
            <p:nvPr/>
          </p:nvSpPr>
          <p:spPr>
            <a:xfrm>
              <a:off x="2775809" y="4294064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states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921783" y="5254648"/>
              <a:ext cx="2183628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41301" y="5135534"/>
              <a:ext cx="1447804" cy="87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Waypoints</a:t>
              </a:r>
            </a:p>
            <a:p>
              <a:pPr algn="ctr"/>
              <a:r>
                <a:rPr lang="en-US" dirty="0" smtClean="0"/>
                <a:t>(control sequence)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vehicle registers itself with TFM before it flies</a:t>
            </a:r>
          </a:p>
          <a:p>
            <a:pPr lvl="1"/>
            <a:r>
              <a:rPr lang="en-US" dirty="0" smtClean="0"/>
              <a:t>Deregisters when vehicle gets to destination</a:t>
            </a:r>
          </a:p>
          <a:p>
            <a:r>
              <a:rPr lang="en-US" dirty="0" smtClean="0"/>
              <a:t>Each vehicle </a:t>
            </a:r>
            <a:r>
              <a:rPr lang="en-US" dirty="0" err="1" smtClean="0"/>
              <a:t>reigsters</a:t>
            </a:r>
            <a:r>
              <a:rPr lang="en-US" dirty="0" smtClean="0"/>
              <a:t> platoon with TFM when it forms a platoon</a:t>
            </a:r>
          </a:p>
          <a:p>
            <a:pPr lvl="1"/>
            <a:r>
              <a:rPr lang="en-US" dirty="0" smtClean="0"/>
              <a:t>Deregisters when platoon is dissolved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071" y="4424082"/>
            <a:ext cx="1506071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TFM</a:t>
            </a:r>
          </a:p>
        </p:txBody>
      </p:sp>
      <p:sp>
        <p:nvSpPr>
          <p:cNvPr id="5" name="Pentagon 4"/>
          <p:cNvSpPr/>
          <p:nvPr/>
        </p:nvSpPr>
        <p:spPr>
          <a:xfrm>
            <a:off x="2977215" y="5817037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1386770" y="5946502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53449" y="3995858"/>
            <a:ext cx="3510844" cy="1562186"/>
            <a:chOff x="3857474" y="3547696"/>
            <a:chExt cx="3510844" cy="1562186"/>
          </a:xfrm>
        </p:grpSpPr>
        <p:sp>
          <p:nvSpPr>
            <p:cNvPr id="8" name="Rounded Rectangle 7"/>
            <p:cNvSpPr/>
            <p:nvPr/>
          </p:nvSpPr>
          <p:spPr>
            <a:xfrm>
              <a:off x="3857474" y="3547696"/>
              <a:ext cx="3510844" cy="15621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5781550" y="438554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vehicle</a:t>
              </a:r>
              <a:endParaRPr lang="en-US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4026129" y="3722749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5781551" y="3722749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36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TFM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a list of </a:t>
            </a:r>
            <a:r>
              <a:rPr lang="en-US" dirty="0" smtClean="0"/>
              <a:t>”active agents”</a:t>
            </a:r>
            <a:endParaRPr lang="en-US" dirty="0"/>
          </a:p>
          <a:p>
            <a:pPr lvl="1"/>
            <a:r>
              <a:rPr lang="en-US" dirty="0" smtClean="0"/>
              <a:t>Includes free </a:t>
            </a:r>
            <a:r>
              <a:rPr lang="en-US" dirty="0"/>
              <a:t>vehicles, </a:t>
            </a:r>
            <a:r>
              <a:rPr lang="en-US" dirty="0" smtClean="0"/>
              <a:t>platoons</a:t>
            </a:r>
          </a:p>
          <a:p>
            <a:pPr lvl="1"/>
            <a:r>
              <a:rPr lang="en-US" dirty="0" smtClean="0"/>
              <a:t>Excludes follower vehicles</a:t>
            </a:r>
            <a:endParaRPr lang="en-US" dirty="0"/>
          </a:p>
          <a:p>
            <a:r>
              <a:rPr lang="en-US" dirty="0"/>
              <a:t>For each active agent, check safety against all other active agents</a:t>
            </a:r>
          </a:p>
          <a:p>
            <a:pPr lvl="1"/>
            <a:r>
              <a:rPr lang="en-US" dirty="0"/>
              <a:t>Combinatorial explosion here, but most of the time, only distances need to be checked</a:t>
            </a:r>
          </a:p>
          <a:p>
            <a:endParaRPr lang="en-US" dirty="0" smtClean="0"/>
          </a:p>
          <a:p>
            <a:r>
              <a:rPr lang="en-US" dirty="0" smtClean="0"/>
              <a:t>For each vehicle in the platoon, check safety with neighbors</a:t>
            </a:r>
          </a:p>
        </p:txBody>
      </p:sp>
    </p:spTree>
    <p:extLst>
      <p:ext uri="{BB962C8B-B14F-4D97-AF65-F5344CB8AC3E}">
        <p14:creationId xmlns:p14="http://schemas.microsoft.com/office/powerpoint/2010/main" val="8892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5440" y="895390"/>
            <a:ext cx="1506071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TFM</a:t>
            </a:r>
          </a:p>
        </p:txBody>
      </p:sp>
      <p:sp>
        <p:nvSpPr>
          <p:cNvPr id="5" name="Pentagon 4"/>
          <p:cNvSpPr/>
          <p:nvPr/>
        </p:nvSpPr>
        <p:spPr>
          <a:xfrm>
            <a:off x="3670834" y="5678358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257507" y="5681393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85031" y="3500179"/>
            <a:ext cx="3510844" cy="1562186"/>
            <a:chOff x="3857474" y="3547696"/>
            <a:chExt cx="3510844" cy="1562186"/>
          </a:xfrm>
        </p:grpSpPr>
        <p:sp>
          <p:nvSpPr>
            <p:cNvPr id="8" name="Rounded Rectangle 7"/>
            <p:cNvSpPr/>
            <p:nvPr/>
          </p:nvSpPr>
          <p:spPr>
            <a:xfrm>
              <a:off x="3857474" y="3547696"/>
              <a:ext cx="3510844" cy="15621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5781550" y="4385545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4026129" y="3722749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5781551" y="3722749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</p:grpSp>
      <p:sp>
        <p:nvSpPr>
          <p:cNvPr id="12" name="Pentagon 11"/>
          <p:cNvSpPr/>
          <p:nvPr/>
        </p:nvSpPr>
        <p:spPr>
          <a:xfrm>
            <a:off x="257507" y="4003868"/>
            <a:ext cx="1152469" cy="5548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3"/>
            <a:endCxn id="10" idx="3"/>
          </p:cNvCxnSpPr>
          <p:nvPr/>
        </p:nvCxnSpPr>
        <p:spPr>
          <a:xfrm flipV="1">
            <a:off x="1409976" y="4205810"/>
            <a:ext cx="2043710" cy="754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10" idx="1"/>
          </p:cNvCxnSpPr>
          <p:nvPr/>
        </p:nvCxnSpPr>
        <p:spPr>
          <a:xfrm flipV="1">
            <a:off x="4108366" y="4736388"/>
            <a:ext cx="666798" cy="9419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10" idx="2"/>
          </p:cNvCxnSpPr>
          <p:nvPr/>
        </p:nvCxnSpPr>
        <p:spPr>
          <a:xfrm flipV="1">
            <a:off x="695039" y="4736388"/>
            <a:ext cx="3023936" cy="945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6" idx="3"/>
          </p:cNvCxnSpPr>
          <p:nvPr/>
        </p:nvCxnSpPr>
        <p:spPr>
          <a:xfrm flipH="1">
            <a:off x="1409976" y="5955763"/>
            <a:ext cx="2260858" cy="30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0"/>
            <a:endCxn id="12" idx="2"/>
          </p:cNvCxnSpPr>
          <p:nvPr/>
        </p:nvCxnSpPr>
        <p:spPr>
          <a:xfrm flipV="1">
            <a:off x="695039" y="4558677"/>
            <a:ext cx="0" cy="1122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3"/>
            <a:endCxn id="5" idx="0"/>
          </p:cNvCxnSpPr>
          <p:nvPr/>
        </p:nvCxnSpPr>
        <p:spPr>
          <a:xfrm>
            <a:off x="1409976" y="4281273"/>
            <a:ext cx="2698390" cy="13970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8071341" y="11061"/>
            <a:ext cx="3510844" cy="3489118"/>
            <a:chOff x="8010381" y="684852"/>
            <a:chExt cx="3510844" cy="3489118"/>
          </a:xfrm>
        </p:grpSpPr>
        <p:sp>
          <p:nvSpPr>
            <p:cNvPr id="52" name="Rounded Rectangle 51"/>
            <p:cNvSpPr/>
            <p:nvPr/>
          </p:nvSpPr>
          <p:spPr>
            <a:xfrm>
              <a:off x="8010381" y="684852"/>
              <a:ext cx="3510844" cy="348911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9934458" y="2600501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>
              <a:off x="8179036" y="897483"/>
              <a:ext cx="1586767" cy="1061156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55" name="Pentagon 54"/>
            <p:cNvSpPr/>
            <p:nvPr/>
          </p:nvSpPr>
          <p:spPr>
            <a:xfrm>
              <a:off x="9934458" y="834853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56" name="Pentagon 55"/>
            <p:cNvSpPr/>
            <p:nvPr/>
          </p:nvSpPr>
          <p:spPr>
            <a:xfrm>
              <a:off x="9934458" y="3577783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57" name="Pentagon 56"/>
            <p:cNvSpPr/>
            <p:nvPr/>
          </p:nvSpPr>
          <p:spPr>
            <a:xfrm>
              <a:off x="9934458" y="1690042"/>
              <a:ext cx="1152469" cy="55480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cxnSp>
          <p:nvCxnSpPr>
            <p:cNvPr id="59" name="Straight Connector 58"/>
            <p:cNvCxnSpPr>
              <a:stCxn id="57" idx="0"/>
              <a:endCxn id="55" idx="2"/>
            </p:cNvCxnSpPr>
            <p:nvPr/>
          </p:nvCxnSpPr>
          <p:spPr>
            <a:xfrm flipV="1">
              <a:off x="10371990" y="1389662"/>
              <a:ext cx="0" cy="30038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2"/>
              <a:endCxn id="53" idx="0"/>
            </p:cNvCxnSpPr>
            <p:nvPr/>
          </p:nvCxnSpPr>
          <p:spPr>
            <a:xfrm>
              <a:off x="10371990" y="2244851"/>
              <a:ext cx="0" cy="3556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3" idx="2"/>
              <a:endCxn id="56" idx="0"/>
            </p:cNvCxnSpPr>
            <p:nvPr/>
          </p:nvCxnSpPr>
          <p:spPr>
            <a:xfrm>
              <a:off x="10371990" y="3155310"/>
              <a:ext cx="0" cy="4224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69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safety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 vehicles are free:</a:t>
            </a:r>
          </a:p>
          <a:p>
            <a:pPr lvl="1"/>
            <a:r>
              <a:rPr lang="en-US" dirty="0" smtClean="0"/>
              <a:t>N choose 2</a:t>
            </a:r>
          </a:p>
          <a:p>
            <a:pPr lvl="1"/>
            <a:r>
              <a:rPr lang="en-US" dirty="0" smtClean="0"/>
              <a:t>Combinatorial, doesn’t necessarily guarantee safety especially for large N</a:t>
            </a:r>
          </a:p>
          <a:p>
            <a:pPr lvl="1"/>
            <a:r>
              <a:rPr lang="en-US" dirty="0" smtClean="0"/>
              <a:t>N = 15 =&gt; 105 checks</a:t>
            </a:r>
          </a:p>
          <a:p>
            <a:pPr lvl="1"/>
            <a:endParaRPr lang="en-US" dirty="0"/>
          </a:p>
          <a:p>
            <a:r>
              <a:rPr lang="en-US" dirty="0" smtClean="0"/>
              <a:t>n free vehicles</a:t>
            </a:r>
            <a:r>
              <a:rPr lang="en-US" dirty="0"/>
              <a:t> </a:t>
            </a:r>
            <a:r>
              <a:rPr lang="en-US" dirty="0" smtClean="0"/>
              <a:t>+ p platoons with k vehicles in each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n+p</a:t>
            </a:r>
            <a:r>
              <a:rPr lang="en-US" dirty="0" smtClean="0"/>
              <a:t>) choose 2 + (k-1)*p</a:t>
            </a:r>
          </a:p>
          <a:p>
            <a:pPr lvl="1"/>
            <a:r>
              <a:rPr lang="en-US" dirty="0" smtClean="0"/>
              <a:t>p = 3, k = 4, n = 3 (so that n + </a:t>
            </a:r>
            <a:r>
              <a:rPr lang="en-US" dirty="0" err="1" smtClean="0"/>
              <a:t>pk</a:t>
            </a:r>
            <a:r>
              <a:rPr lang="en-US" dirty="0" smtClean="0"/>
              <a:t> = N = 15) =&gt; 6 choose 2 + 3 * 3 = 24 checks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22" y="662146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safety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agents</a:t>
            </a:r>
          </a:p>
          <a:p>
            <a:pPr lvl="1"/>
            <a:r>
              <a:rPr lang="en-US" dirty="0" smtClean="0"/>
              <a:t>Quick check: distance</a:t>
            </a:r>
          </a:p>
          <a:p>
            <a:pPr lvl="1"/>
            <a:r>
              <a:rPr lang="en-US" dirty="0" smtClean="0"/>
              <a:t>Detailed check: safety reachable set</a:t>
            </a:r>
          </a:p>
          <a:p>
            <a:pPr lvl="1"/>
            <a:endParaRPr lang="en-US" dirty="0"/>
          </a:p>
          <a:p>
            <a:r>
              <a:rPr lang="en-US" dirty="0" smtClean="0"/>
              <a:t>Vehicles within platoons</a:t>
            </a:r>
          </a:p>
          <a:p>
            <a:pPr lvl="1"/>
            <a:r>
              <a:rPr lang="en-US" dirty="0" smtClean="0"/>
              <a:t>Quick check: state error (with respect to phantom state)</a:t>
            </a:r>
          </a:p>
          <a:p>
            <a:pPr lvl="1"/>
            <a:r>
              <a:rPr lang="en-US" dirty="0" smtClean="0"/>
              <a:t>Detailed check: safety reachable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9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11617</TotalTime>
  <Words>304</Words>
  <Application>Microsoft Macintosh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Vehicle responsibilities</vt:lpstr>
      <vt:lpstr>TFM Responsibilities</vt:lpstr>
      <vt:lpstr>PowerPoint Presentation</vt:lpstr>
      <vt:lpstr>Number of safety checks</vt:lpstr>
      <vt:lpstr>Type of safety checks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31</cp:revision>
  <dcterms:created xsi:type="dcterms:W3CDTF">2015-10-22T23:37:34Z</dcterms:created>
  <dcterms:modified xsi:type="dcterms:W3CDTF">2015-11-03T19:01:12Z</dcterms:modified>
</cp:coreProperties>
</file>