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6" r:id="rId4"/>
    <p:sldId id="269" r:id="rId5"/>
    <p:sldId id="271" r:id="rId6"/>
    <p:sldId id="273" r:id="rId7"/>
    <p:sldId id="274" r:id="rId8"/>
    <p:sldId id="267" r:id="rId9"/>
    <p:sldId id="262" r:id="rId10"/>
    <p:sldId id="272" r:id="rId11"/>
    <p:sldId id="268" r:id="rId12"/>
    <p:sldId id="263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29" autoAdjust="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당뇨병 유병률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2010</a:t>
            </a:r>
            <a:r>
              <a:rPr lang="ko-KR" altLang="en-US" dirty="0"/>
              <a:t>년</a:t>
            </a:r>
            <a:r>
              <a:rPr lang="en-US" altLang="ko-KR" dirty="0"/>
              <a:t>: 201</a:t>
            </a:r>
            <a:r>
              <a:rPr lang="ko-KR" altLang="en-US" dirty="0"/>
              <a:t>만 </a:t>
            </a:r>
            <a:r>
              <a:rPr lang="en-US" altLang="ko-KR" dirty="0"/>
              <a:t>9000</a:t>
            </a:r>
            <a:r>
              <a:rPr lang="ko-KR" altLang="en-US" dirty="0"/>
              <a:t>명 </a:t>
            </a:r>
            <a:r>
              <a:rPr lang="en-US" altLang="ko-KR" dirty="0"/>
              <a:t>-&gt; 2015</a:t>
            </a:r>
            <a:r>
              <a:rPr lang="ko-KR" altLang="en-US" dirty="0"/>
              <a:t>년 </a:t>
            </a:r>
            <a:r>
              <a:rPr lang="en-US" altLang="ko-KR" dirty="0"/>
              <a:t>251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지속적 라이프스타일 관리의 필요성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당뇨병은 만성 질환으로 지속적인 관리가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당뇨병과 우울증 사이의 상관 관계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일반 인구에 비해 우울증 </a:t>
            </a:r>
            <a:r>
              <a:rPr lang="ko-KR" altLang="en-US" dirty="0" err="1"/>
              <a:t>유병율</a:t>
            </a:r>
            <a:r>
              <a:rPr lang="ko-KR" altLang="en-US" dirty="0"/>
              <a:t> 약 </a:t>
            </a:r>
            <a:r>
              <a:rPr lang="en-US" altLang="ko-KR" dirty="0"/>
              <a:t>2</a:t>
            </a:r>
            <a:r>
              <a:rPr lang="ko-KR" altLang="en-US" dirty="0"/>
              <a:t>배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어플리케이션의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단순한 생활 관리에만 초점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4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모듈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BG, drug, diet tracking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CBT</a:t>
            </a:r>
            <a:r>
              <a:rPr lang="ko-KR" altLang="en-US" dirty="0"/>
              <a:t> </a:t>
            </a:r>
            <a:r>
              <a:rPr lang="en-US" altLang="ko-KR" dirty="0"/>
              <a:t>diary -&gt; </a:t>
            </a:r>
            <a:r>
              <a:rPr lang="en-US" altLang="ko-KR" dirty="0" err="1"/>
              <a:t>nlp</a:t>
            </a:r>
            <a:r>
              <a:rPr lang="en-US" altLang="ko-KR" dirty="0"/>
              <a:t>, sentiment analysis -&gt; track mood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6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Team 6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김명규</a:t>
            </a:r>
            <a:r>
              <a:rPr lang="en-US" altLang="ko-KR" sz="2800" dirty="0"/>
              <a:t>	</a:t>
            </a:r>
            <a:r>
              <a:rPr lang="ko-KR" altLang="en-US" sz="2800" dirty="0" err="1"/>
              <a:t>남근우</a:t>
            </a:r>
            <a:r>
              <a:rPr lang="en-US" altLang="ko-KR" sz="2800" dirty="0"/>
              <a:t>	</a:t>
            </a:r>
            <a:r>
              <a:rPr lang="ko-KR" altLang="en-US" sz="2800" dirty="0" err="1"/>
              <a:t>성호준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209122" y="407872"/>
            <a:ext cx="117737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An Mobile Application for Diabetes Self-Management with Self-guided Cognitive-Behavioral Therapy(CBT)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53440" y="2531530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7E6F7-2418-4B1F-A72C-53FF8941A2E6}"/>
              </a:ext>
            </a:extLst>
          </p:cNvPr>
          <p:cNvSpPr/>
          <p:nvPr/>
        </p:nvSpPr>
        <p:spPr>
          <a:xfrm>
            <a:off x="637359" y="609600"/>
            <a:ext cx="4426932" cy="5511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DF665BD1-8CDA-439B-8E4F-19A3B535DA2A}"/>
              </a:ext>
            </a:extLst>
          </p:cNvPr>
          <p:cNvSpPr/>
          <p:nvPr/>
        </p:nvSpPr>
        <p:spPr>
          <a:xfrm>
            <a:off x="1663375" y="1397000"/>
            <a:ext cx="2374900" cy="38608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Database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CE4133-A544-454B-9820-E80C54210274}"/>
              </a:ext>
            </a:extLst>
          </p:cNvPr>
          <p:cNvSpPr/>
          <p:nvPr/>
        </p:nvSpPr>
        <p:spPr>
          <a:xfrm>
            <a:off x="8070034" y="409575"/>
            <a:ext cx="3159125" cy="2508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9FD7A8-9D44-4ED3-86C9-CAAC04FE83BC}"/>
              </a:ext>
            </a:extLst>
          </p:cNvPr>
          <p:cNvSpPr/>
          <p:nvPr/>
        </p:nvSpPr>
        <p:spPr>
          <a:xfrm>
            <a:off x="8070034" y="3851275"/>
            <a:ext cx="3159125" cy="2508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4C6534-26D3-4F66-B4F5-8124F89BFED1}"/>
              </a:ext>
            </a:extLst>
          </p:cNvPr>
          <p:cNvCxnSpPr/>
          <p:nvPr/>
        </p:nvCxnSpPr>
        <p:spPr>
          <a:xfrm flipH="1">
            <a:off x="5457009" y="1431925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CCF798-1960-4843-85C4-D3A8AF72FDA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57009" y="1701800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4D1F03-6008-4E19-AE83-336470AEB255}"/>
              </a:ext>
            </a:extLst>
          </p:cNvPr>
          <p:cNvCxnSpPr>
            <a:cxnSpLocks/>
          </p:cNvCxnSpPr>
          <p:nvPr/>
        </p:nvCxnSpPr>
        <p:spPr>
          <a:xfrm flipH="1" flipV="1">
            <a:off x="5457009" y="4305301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18C269-6986-468B-9660-DC773EA93BE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57009" y="4575176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D9314E-3934-426A-B1C9-79F2A0305899}"/>
              </a:ext>
            </a:extLst>
          </p:cNvPr>
          <p:cNvSpPr txBox="1"/>
          <p:nvPr/>
        </p:nvSpPr>
        <p:spPr>
          <a:xfrm>
            <a:off x="8114484" y="34417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Patient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813F2-3449-4B83-9737-6940B3CE5DBF}"/>
              </a:ext>
            </a:extLst>
          </p:cNvPr>
          <p:cNvSpPr txBox="1"/>
          <p:nvPr/>
        </p:nvSpPr>
        <p:spPr>
          <a:xfrm>
            <a:off x="8114484" y="0"/>
            <a:ext cx="279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Doctor / psychotherapist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05E65-52FE-4713-BA7E-B0EC3499F6DF}"/>
              </a:ext>
            </a:extLst>
          </p:cNvPr>
          <p:cNvSpPr txBox="1"/>
          <p:nvPr/>
        </p:nvSpPr>
        <p:spPr>
          <a:xfrm rot="20349918">
            <a:off x="5256611" y="1517134"/>
            <a:ext cx="241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Feedback / comment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B7F23-728D-4EB8-89A4-CEA11DAEE8DB}"/>
              </a:ext>
            </a:extLst>
          </p:cNvPr>
          <p:cNvSpPr txBox="1"/>
          <p:nvPr/>
        </p:nvSpPr>
        <p:spPr>
          <a:xfrm rot="20210664">
            <a:off x="6082947" y="2186414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 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ABA8A-E597-4FE0-B0D5-E6A4900E3F9F}"/>
              </a:ext>
            </a:extLst>
          </p:cNvPr>
          <p:cNvSpPr txBox="1"/>
          <p:nvPr/>
        </p:nvSpPr>
        <p:spPr>
          <a:xfrm rot="1415308">
            <a:off x="5667703" y="421391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Physiological data</a:t>
            </a:r>
          </a:p>
          <a:p>
            <a:r>
              <a:rPr lang="en-US" altLang="ko-KR" dirty="0"/>
              <a:t>CBT diary data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E2F742-9091-426D-A7D0-7263308D7AE5}"/>
              </a:ext>
            </a:extLst>
          </p:cNvPr>
          <p:cNvSpPr txBox="1"/>
          <p:nvPr/>
        </p:nvSpPr>
        <p:spPr>
          <a:xfrm rot="1415308">
            <a:off x="5792287" y="507313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91F698-2A20-4747-A529-A73FB9CD3C52}"/>
              </a:ext>
            </a:extLst>
          </p:cNvPr>
          <p:cNvSpPr/>
          <p:nvPr/>
        </p:nvSpPr>
        <p:spPr>
          <a:xfrm>
            <a:off x="241685" y="369332"/>
            <a:ext cx="5030684" cy="59901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1465E6-4331-42C7-B776-CE980D89EA68}"/>
              </a:ext>
            </a:extLst>
          </p:cNvPr>
          <p:cNvSpPr/>
          <p:nvPr/>
        </p:nvSpPr>
        <p:spPr>
          <a:xfrm>
            <a:off x="7752480" y="3365500"/>
            <a:ext cx="3819579" cy="32342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418202" y="3818893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637564" y="566678"/>
            <a:ext cx="1123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Processing personal information</a:t>
            </a:r>
          </a:p>
          <a:p>
            <a:r>
              <a:rPr lang="en-US" altLang="ko-KR" dirty="0"/>
              <a:t>	- Login function</a:t>
            </a:r>
          </a:p>
          <a:p>
            <a:r>
              <a:rPr lang="en-US" altLang="ko-KR" dirty="0"/>
              <a:t>	- Encryption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Storing Physiological information</a:t>
            </a:r>
          </a:p>
          <a:p>
            <a:r>
              <a:rPr lang="en-US" altLang="ko-KR" dirty="0"/>
              <a:t>	- Blood glucose tracking</a:t>
            </a:r>
          </a:p>
          <a:p>
            <a:r>
              <a:rPr lang="en-US" altLang="ko-KR" dirty="0"/>
              <a:t>	- Drug intake tracking</a:t>
            </a:r>
          </a:p>
          <a:p>
            <a:r>
              <a:rPr lang="en-US" altLang="ko-KR" dirty="0"/>
              <a:t>	- Diet tracking</a:t>
            </a:r>
          </a:p>
          <a:p>
            <a:pPr marL="342900" indent="-342900">
              <a:buAutoNum type="arabicPeriod" startAt="3"/>
            </a:pPr>
            <a:r>
              <a:rPr lang="en-US" altLang="ko-KR" dirty="0"/>
              <a:t>CBT feature</a:t>
            </a:r>
          </a:p>
          <a:p>
            <a:r>
              <a:rPr lang="en-US" altLang="ko-KR" dirty="0"/>
              <a:t>	- Storing CBT diary</a:t>
            </a:r>
          </a:p>
          <a:p>
            <a:r>
              <a:rPr lang="en-US" altLang="ko-KR" dirty="0"/>
              <a:t>	- Analyzing the diary using sentiment analysis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ADAC6-1AD4-4C8A-9B8C-CCBA7918FD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3" y="4053839"/>
            <a:ext cx="10899953" cy="24514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446165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433073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Background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24258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Implementation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0097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300570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Background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4157EF-E6B4-4DC6-86FC-DCF49C607B84}"/>
              </a:ext>
            </a:extLst>
          </p:cNvPr>
          <p:cNvSpPr/>
          <p:nvPr/>
        </p:nvSpPr>
        <p:spPr>
          <a:xfrm>
            <a:off x="2934789" y="505097"/>
            <a:ext cx="6322422" cy="9492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need for managing both physiological and psychological aspects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FBAA27-C00F-40C0-ACDF-AEA0DB606678}"/>
              </a:ext>
            </a:extLst>
          </p:cNvPr>
          <p:cNvSpPr/>
          <p:nvPr/>
        </p:nvSpPr>
        <p:spPr>
          <a:xfrm>
            <a:off x="65170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Increasing prevalence rate of diabetes</a:t>
            </a:r>
            <a:endParaRPr lang="ko-KR" altLang="en-US" sz="15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D3452C-24D8-47E2-8593-400951CDE04F}"/>
              </a:ext>
            </a:extLst>
          </p:cNvPr>
          <p:cNvSpPr/>
          <p:nvPr/>
        </p:nvSpPr>
        <p:spPr>
          <a:xfrm>
            <a:off x="3129403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 need for continuous management of lifestyle</a:t>
            </a:r>
            <a:endParaRPr lang="ko-KR" altLang="en-US" sz="1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BD491B-8070-45CE-80E5-75AFA1AE9C87}"/>
              </a:ext>
            </a:extLst>
          </p:cNvPr>
          <p:cNvSpPr/>
          <p:nvPr/>
        </p:nvSpPr>
        <p:spPr>
          <a:xfrm>
            <a:off x="6193636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Correlation between depression and diabetes</a:t>
            </a:r>
            <a:endParaRPr lang="ko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7D31F6-6203-47B8-B58F-855E1AB2E8E8}"/>
              </a:ext>
            </a:extLst>
          </p:cNvPr>
          <p:cNvSpPr/>
          <p:nvPr/>
        </p:nvSpPr>
        <p:spPr>
          <a:xfrm>
            <a:off x="9257868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 limitation of prior applications</a:t>
            </a:r>
            <a:endParaRPr lang="ko-KR" altLang="en-US" sz="1500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5F72FF9-DD2E-483F-A9A0-D46D3297EA3D}"/>
              </a:ext>
            </a:extLst>
          </p:cNvPr>
          <p:cNvSpPr/>
          <p:nvPr/>
        </p:nvSpPr>
        <p:spPr>
          <a:xfrm>
            <a:off x="2571518" y="1646397"/>
            <a:ext cx="6721657" cy="2841987"/>
          </a:xfrm>
          <a:prstGeom prst="up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E0B8-9FAC-4DA9-A6A1-E00001869C8E}"/>
              </a:ext>
            </a:extLst>
          </p:cNvPr>
          <p:cNvSpPr txBox="1"/>
          <p:nvPr/>
        </p:nvSpPr>
        <p:spPr>
          <a:xfrm>
            <a:off x="4343400" y="2733675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 need for managing depression comorbid with diabetes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85653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</a:t>
            </a:r>
            <a:endParaRPr lang="ko-KR" altLang="en-US" sz="2800" dirty="0"/>
          </a:p>
        </p:txBody>
      </p:sp>
      <p:pic>
        <p:nvPicPr>
          <p:cNvPr id="2050" name="Picture 2" descr="cognitive triangleì ëí ì´ë¯¸ì§ ê²ìê²°ê³¼">
            <a:extLst>
              <a:ext uri="{FF2B5EF4-FFF2-40B4-BE49-F238E27FC236}">
                <a16:creationId xmlns:a16="http://schemas.microsoft.com/office/drawing/2014/main" id="{96716DEE-8641-46CA-AEED-17EF63D1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0" y="2524595"/>
            <a:ext cx="5517185" cy="2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d/d0/Common_Cognitive_Biases.png/400px-Common_Cognitive_Biases.png">
            <a:extLst>
              <a:ext uri="{FF2B5EF4-FFF2-40B4-BE49-F238E27FC236}">
                <a16:creationId xmlns:a16="http://schemas.microsoft.com/office/drawing/2014/main" id="{110E303E-4F06-4EC3-8049-A8736391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7" y="1983016"/>
            <a:ext cx="5120448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2CCBC-B43D-4649-A7AD-76BD4DB702C8}"/>
              </a:ext>
            </a:extLst>
          </p:cNvPr>
          <p:cNvSpPr txBox="1"/>
          <p:nvPr/>
        </p:nvSpPr>
        <p:spPr>
          <a:xfrm>
            <a:off x="6549887" y="6090588"/>
            <a:ext cx="512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Common cognitive distortion of people with depression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00262-28AE-4D15-B2E4-07E70A0CA7A2}"/>
              </a:ext>
            </a:extLst>
          </p:cNvPr>
          <p:cNvSpPr txBox="1"/>
          <p:nvPr/>
        </p:nvSpPr>
        <p:spPr>
          <a:xfrm>
            <a:off x="662892" y="608873"/>
            <a:ext cx="1110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Developed by A. T. Beck, an psychotherapist</a:t>
            </a:r>
          </a:p>
          <a:p>
            <a:r>
              <a:rPr lang="en-US" altLang="ko-KR" sz="2000" dirty="0"/>
              <a:t>Most commonly used psychotherapeutic approach</a:t>
            </a:r>
          </a:p>
        </p:txBody>
      </p:sp>
    </p:spTree>
    <p:extLst>
      <p:ext uri="{BB962C8B-B14F-4D97-AF65-F5344CB8AC3E}">
        <p14:creationId xmlns:p14="http://schemas.microsoft.com/office/powerpoint/2010/main" val="40663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85653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 diary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BD3383-D0C0-4932-BA4E-D8B65DCE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431"/>
              </p:ext>
            </p:extLst>
          </p:nvPr>
        </p:nvGraphicFramePr>
        <p:xfrm>
          <a:off x="324906" y="935722"/>
          <a:ext cx="11514671" cy="50563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4953">
                  <a:extLst>
                    <a:ext uri="{9D8B030D-6E8A-4147-A177-3AD203B41FA5}">
                      <a16:colId xmlns:a16="http://schemas.microsoft.com/office/drawing/2014/main" val="400273910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75264344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24069983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401760959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887387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151368643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396974022"/>
                    </a:ext>
                  </a:extLst>
                </a:gridCol>
              </a:tblGrid>
              <a:tr h="101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Situation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Distress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(1-10)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Thoughts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Cognitive Distortions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Challenge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Outcome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24229"/>
                  </a:ext>
                </a:extLst>
              </a:tr>
              <a:tr h="144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 forget to take my medication, once.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Sad,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Frustrated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I’m sure I must have Alzheimer’s disease.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Overgeneralization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Taking my medication only once doesn’t mean I have Alzheimer’s disease.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 gained more self-efficacy in managing diabetes.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73463"/>
                  </a:ext>
                </a:extLst>
              </a:tr>
              <a:tr h="101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My blood glucose after dinner was over 200mg/dL.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Worry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 am not in control of my diabetes.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Mental filter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 general, I’m able to keep my blood glucose within my target range after dinner, and my A1C stays below 7,0%.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 am in control of my diabetes.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096425"/>
                  </a:ext>
                </a:extLst>
              </a:tr>
              <a:tr h="10156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2132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8CF0E9-59D3-404E-A776-6A5D15781A01}"/>
              </a:ext>
            </a:extLst>
          </p:cNvPr>
          <p:cNvSpPr txBox="1"/>
          <p:nvPr/>
        </p:nvSpPr>
        <p:spPr>
          <a:xfrm>
            <a:off x="254965" y="6102158"/>
            <a:ext cx="1158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* Examples by Dr. Beverly S. Adler(http://www.askdrbev.com/)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26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85653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 diary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BD3383-D0C0-4932-BA4E-D8B65DCE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50072"/>
              </p:ext>
            </p:extLst>
          </p:nvPr>
        </p:nvGraphicFramePr>
        <p:xfrm>
          <a:off x="324906" y="935722"/>
          <a:ext cx="11514671" cy="22571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4953">
                  <a:extLst>
                    <a:ext uri="{9D8B030D-6E8A-4147-A177-3AD203B41FA5}">
                      <a16:colId xmlns:a16="http://schemas.microsoft.com/office/drawing/2014/main" val="400273910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75264344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24069983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401760959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887387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151368643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396974022"/>
                    </a:ext>
                  </a:extLst>
                </a:gridCol>
              </a:tblGrid>
              <a:tr h="752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Situation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Distress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(1-10)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Thoughts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Cognitive Distortions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Challenge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Outcome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24229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73463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096425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79A75AF-17F7-49CB-B3EE-04C18EB76804}"/>
              </a:ext>
            </a:extLst>
          </p:cNvPr>
          <p:cNvSpPr/>
          <p:nvPr/>
        </p:nvSpPr>
        <p:spPr>
          <a:xfrm>
            <a:off x="1340359" y="3429001"/>
            <a:ext cx="749508" cy="123375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43824E10-B75D-4CC9-8780-1FAF5FA3F3BC}"/>
              </a:ext>
            </a:extLst>
          </p:cNvPr>
          <p:cNvSpPr/>
          <p:nvPr/>
        </p:nvSpPr>
        <p:spPr>
          <a:xfrm>
            <a:off x="254965" y="4898852"/>
            <a:ext cx="3597639" cy="169505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Sentiment analysis</a:t>
            </a:r>
            <a:endParaRPr lang="ko-KR" altLang="en-US" sz="28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67DC104-D6AC-4981-A83A-C2FE7443E7DE}"/>
              </a:ext>
            </a:extLst>
          </p:cNvPr>
          <p:cNvSpPr/>
          <p:nvPr/>
        </p:nvSpPr>
        <p:spPr>
          <a:xfrm>
            <a:off x="4217247" y="5392713"/>
            <a:ext cx="1528996" cy="67455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133B5192-6B60-4B15-832C-1D80BD2A7F9E}"/>
              </a:ext>
            </a:extLst>
          </p:cNvPr>
          <p:cNvSpPr/>
          <p:nvPr/>
        </p:nvSpPr>
        <p:spPr>
          <a:xfrm>
            <a:off x="6026059" y="4929646"/>
            <a:ext cx="2698229" cy="166425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Output data</a:t>
            </a:r>
          </a:p>
          <a:p>
            <a:r>
              <a:rPr lang="en-US" altLang="ko-KR" sz="2000" dirty="0"/>
              <a:t>Ex. Happiness(0-10)</a:t>
            </a:r>
          </a:p>
          <a:p>
            <a:r>
              <a:rPr lang="en-US" altLang="ko-KR" sz="2000" dirty="0"/>
              <a:t>    Sadness(0-10)</a:t>
            </a:r>
          </a:p>
          <a:p>
            <a:r>
              <a:rPr lang="en-US" altLang="ko-KR" sz="2000" dirty="0"/>
              <a:t>    …</a:t>
            </a: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92C73AE4-B4C3-40F1-9C0B-ABF00FF4A9B2}"/>
              </a:ext>
            </a:extLst>
          </p:cNvPr>
          <p:cNvSpPr/>
          <p:nvPr/>
        </p:nvSpPr>
        <p:spPr>
          <a:xfrm>
            <a:off x="7000419" y="3429000"/>
            <a:ext cx="749508" cy="1469851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3D26C-E839-4463-A560-3F2575273E5B}"/>
              </a:ext>
            </a:extLst>
          </p:cNvPr>
          <p:cNvSpPr txBox="1"/>
          <p:nvPr/>
        </p:nvSpPr>
        <p:spPr>
          <a:xfrm>
            <a:off x="7749926" y="3621372"/>
            <a:ext cx="408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Compare the data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 case of emergency, report automatically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Implementation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4549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DB604B-FCBB-4BA6-B211-C0467020050D}"/>
              </a:ext>
            </a:extLst>
          </p:cNvPr>
          <p:cNvSpPr/>
          <p:nvPr/>
        </p:nvSpPr>
        <p:spPr>
          <a:xfrm>
            <a:off x="1184365" y="368300"/>
            <a:ext cx="9636036" cy="6121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532381-90A1-45C0-A7BC-A791E484DFCD}"/>
              </a:ext>
            </a:extLst>
          </p:cNvPr>
          <p:cNvSpPr/>
          <p:nvPr/>
        </p:nvSpPr>
        <p:spPr>
          <a:xfrm>
            <a:off x="1921912" y="1260565"/>
            <a:ext cx="3585318" cy="43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45BEE-832D-4FDB-8DB8-EB8A9D28712C}"/>
              </a:ext>
            </a:extLst>
          </p:cNvPr>
          <p:cNvSpPr/>
          <p:nvPr/>
        </p:nvSpPr>
        <p:spPr>
          <a:xfrm>
            <a:off x="6684770" y="1260565"/>
            <a:ext cx="3585318" cy="43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AAB95-D69A-4349-885D-7138C6D30D61}"/>
              </a:ext>
            </a:extLst>
          </p:cNvPr>
          <p:cNvSpPr txBox="1"/>
          <p:nvPr/>
        </p:nvSpPr>
        <p:spPr>
          <a:xfrm>
            <a:off x="2173148" y="1564640"/>
            <a:ext cx="3083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Physiological data management module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17FF2-A6A0-464A-9869-FB81BC907515}"/>
              </a:ext>
            </a:extLst>
          </p:cNvPr>
          <p:cNvSpPr txBox="1"/>
          <p:nvPr/>
        </p:nvSpPr>
        <p:spPr>
          <a:xfrm>
            <a:off x="6935461" y="1564640"/>
            <a:ext cx="3083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CBT module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7C59E-0CB1-470C-A780-0E8213517CA4}"/>
              </a:ext>
            </a:extLst>
          </p:cNvPr>
          <p:cNvSpPr txBox="1"/>
          <p:nvPr/>
        </p:nvSpPr>
        <p:spPr>
          <a:xfrm>
            <a:off x="2233315" y="2574623"/>
            <a:ext cx="296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Blood glucose(BG) tracking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Drug intake tracking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Diet tracking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6C57C-EE0C-4C46-8D43-A7E2A84D7C31}"/>
              </a:ext>
            </a:extLst>
          </p:cNvPr>
          <p:cNvSpPr txBox="1"/>
          <p:nvPr/>
        </p:nvSpPr>
        <p:spPr>
          <a:xfrm>
            <a:off x="7048605" y="2574623"/>
            <a:ext cx="2963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Tracking CBT diary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Analysis of CBT diary to track mood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3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497</Words>
  <Application>Microsoft Office PowerPoint</Application>
  <PresentationFormat>와이드스크린</PresentationFormat>
  <Paragraphs>112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59</cp:revision>
  <dcterms:created xsi:type="dcterms:W3CDTF">2019-03-08T07:28:16Z</dcterms:created>
  <dcterms:modified xsi:type="dcterms:W3CDTF">2019-03-10T18:14:06Z</dcterms:modified>
</cp:coreProperties>
</file>