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69" r:id="rId5"/>
    <p:sldId id="271" r:id="rId6"/>
    <p:sldId id="267" r:id="rId7"/>
    <p:sldId id="262" r:id="rId8"/>
    <p:sldId id="268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29" autoAdjust="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당뇨병 유병률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2010</a:t>
            </a:r>
            <a:r>
              <a:rPr lang="ko-KR" altLang="en-US" dirty="0"/>
              <a:t>년</a:t>
            </a:r>
            <a:r>
              <a:rPr lang="en-US" altLang="ko-KR" dirty="0"/>
              <a:t>: 201</a:t>
            </a:r>
            <a:r>
              <a:rPr lang="ko-KR" altLang="en-US" dirty="0"/>
              <a:t>만 </a:t>
            </a:r>
            <a:r>
              <a:rPr lang="en-US" altLang="ko-KR" dirty="0"/>
              <a:t>9000</a:t>
            </a:r>
            <a:r>
              <a:rPr lang="ko-KR" altLang="en-US" dirty="0"/>
              <a:t>명 </a:t>
            </a:r>
            <a:r>
              <a:rPr lang="en-US" altLang="ko-KR" dirty="0"/>
              <a:t>-&gt; 2015</a:t>
            </a:r>
            <a:r>
              <a:rPr lang="ko-KR" altLang="en-US" dirty="0"/>
              <a:t>년 </a:t>
            </a:r>
            <a:r>
              <a:rPr lang="en-US" altLang="ko-KR" dirty="0"/>
              <a:t>251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지속적 라이프스타일 관리의 필요성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당뇨병은 만성 질환으로 지속적인 관리가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당뇨병과 우울증 사이의 인과 관계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일반 인구에 비해 우울증 </a:t>
            </a:r>
            <a:r>
              <a:rPr lang="ko-KR" altLang="en-US" dirty="0" err="1"/>
              <a:t>유병율</a:t>
            </a:r>
            <a:r>
              <a:rPr lang="ko-KR" altLang="en-US" dirty="0"/>
              <a:t> 약 </a:t>
            </a:r>
            <a:r>
              <a:rPr lang="en-US" altLang="ko-KR" dirty="0"/>
              <a:t>2</a:t>
            </a:r>
            <a:r>
              <a:rPr lang="ko-KR" altLang="en-US" dirty="0"/>
              <a:t>배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어플리케이션의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단순한 생활 관리에만 초점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Group 6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김명규</a:t>
            </a:r>
            <a:r>
              <a:rPr lang="en-US" altLang="ko-KR" sz="2800" dirty="0"/>
              <a:t>	</a:t>
            </a:r>
            <a:r>
              <a:rPr lang="ko-KR" altLang="en-US" sz="2800" dirty="0" err="1"/>
              <a:t>남근우</a:t>
            </a:r>
            <a:r>
              <a:rPr lang="en-US" altLang="ko-KR" sz="2800" dirty="0"/>
              <a:t>	</a:t>
            </a:r>
            <a:r>
              <a:rPr lang="ko-KR" altLang="en-US" sz="2800" dirty="0" err="1"/>
              <a:t>성호준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209122" y="407872"/>
            <a:ext cx="117737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An Mobile Application for Diabetes Self-Management with Self-guided Cognitive-Behavioral Therapy(CBT)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53440" y="2531530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446165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433073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Background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24258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Implementation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0097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300570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Background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4157EF-E6B4-4DC6-86FC-DCF49C607B84}"/>
              </a:ext>
            </a:extLst>
          </p:cNvPr>
          <p:cNvSpPr/>
          <p:nvPr/>
        </p:nvSpPr>
        <p:spPr>
          <a:xfrm>
            <a:off x="2934789" y="505097"/>
            <a:ext cx="6322422" cy="9492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need for managing both physiological and psychological aspects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FBAA27-C00F-40C0-ACDF-AEA0DB606678}"/>
              </a:ext>
            </a:extLst>
          </p:cNvPr>
          <p:cNvSpPr/>
          <p:nvPr/>
        </p:nvSpPr>
        <p:spPr>
          <a:xfrm>
            <a:off x="65170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Increasing prevalence rate of diabetes</a:t>
            </a:r>
            <a:endParaRPr lang="ko-KR" altLang="en-US" sz="15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D3452C-24D8-47E2-8593-400951CDE04F}"/>
              </a:ext>
            </a:extLst>
          </p:cNvPr>
          <p:cNvSpPr/>
          <p:nvPr/>
        </p:nvSpPr>
        <p:spPr>
          <a:xfrm>
            <a:off x="3129403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 need for continuous management of lifestyle</a:t>
            </a:r>
            <a:endParaRPr lang="ko-KR" altLang="en-US" sz="1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BD491B-8070-45CE-80E5-75AFA1AE9C87}"/>
              </a:ext>
            </a:extLst>
          </p:cNvPr>
          <p:cNvSpPr/>
          <p:nvPr/>
        </p:nvSpPr>
        <p:spPr>
          <a:xfrm>
            <a:off x="6193636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Correlation between depression and diabetes</a:t>
            </a:r>
            <a:endParaRPr lang="ko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7D31F6-6203-47B8-B58F-855E1AB2E8E8}"/>
              </a:ext>
            </a:extLst>
          </p:cNvPr>
          <p:cNvSpPr/>
          <p:nvPr/>
        </p:nvSpPr>
        <p:spPr>
          <a:xfrm>
            <a:off x="9257868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 limitation of prior applications</a:t>
            </a:r>
            <a:endParaRPr lang="ko-KR" altLang="en-US" sz="1500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5F72FF9-DD2E-483F-A9A0-D46D3297EA3D}"/>
              </a:ext>
            </a:extLst>
          </p:cNvPr>
          <p:cNvSpPr/>
          <p:nvPr/>
        </p:nvSpPr>
        <p:spPr>
          <a:xfrm>
            <a:off x="2571518" y="1646397"/>
            <a:ext cx="6721657" cy="2841987"/>
          </a:xfrm>
          <a:prstGeom prst="up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E0B8-9FAC-4DA9-A6A1-E00001869C8E}"/>
              </a:ext>
            </a:extLst>
          </p:cNvPr>
          <p:cNvSpPr txBox="1"/>
          <p:nvPr/>
        </p:nvSpPr>
        <p:spPr>
          <a:xfrm>
            <a:off x="4343400" y="2733675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 need for managing depression comorbid with diabetes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188098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</a:t>
            </a:r>
            <a:endParaRPr lang="ko-KR" altLang="en-US" sz="2800" dirty="0"/>
          </a:p>
        </p:txBody>
      </p:sp>
      <p:pic>
        <p:nvPicPr>
          <p:cNvPr id="2050" name="Picture 2" descr="cognitive triangleì ëí ì´ë¯¸ì§ ê²ìê²°ê³¼">
            <a:extLst>
              <a:ext uri="{FF2B5EF4-FFF2-40B4-BE49-F238E27FC236}">
                <a16:creationId xmlns:a16="http://schemas.microsoft.com/office/drawing/2014/main" id="{96716DEE-8641-46CA-AEED-17EF63D1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0" y="2371516"/>
            <a:ext cx="5517185" cy="2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d/d0/Common_Cognitive_Biases.png/400px-Common_Cognitive_Biases.png">
            <a:extLst>
              <a:ext uri="{FF2B5EF4-FFF2-40B4-BE49-F238E27FC236}">
                <a16:creationId xmlns:a16="http://schemas.microsoft.com/office/drawing/2014/main" id="{110E303E-4F06-4EC3-8049-A8736391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7" y="1829937"/>
            <a:ext cx="5120448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2CCBC-B43D-4649-A7AD-76BD4DB702C8}"/>
              </a:ext>
            </a:extLst>
          </p:cNvPr>
          <p:cNvSpPr txBox="1"/>
          <p:nvPr/>
        </p:nvSpPr>
        <p:spPr>
          <a:xfrm>
            <a:off x="6549887" y="5937509"/>
            <a:ext cx="512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Common cognitive distortion of people with depression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00262-28AE-4D15-B2E4-07E70A0CA7A2}"/>
              </a:ext>
            </a:extLst>
          </p:cNvPr>
          <p:cNvSpPr txBox="1"/>
          <p:nvPr/>
        </p:nvSpPr>
        <p:spPr>
          <a:xfrm>
            <a:off x="662892" y="786052"/>
            <a:ext cx="1110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Developed by A. T. Beck, an psychotherapist</a:t>
            </a:r>
          </a:p>
          <a:p>
            <a:r>
              <a:rPr lang="en-US" altLang="ko-KR" sz="2000" dirty="0"/>
              <a:t>Most commonly used psychotherapeutic approach</a:t>
            </a:r>
          </a:p>
        </p:txBody>
      </p:sp>
    </p:spTree>
    <p:extLst>
      <p:ext uri="{BB962C8B-B14F-4D97-AF65-F5344CB8AC3E}">
        <p14:creationId xmlns:p14="http://schemas.microsoft.com/office/powerpoint/2010/main" val="40663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Implementation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4549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83FB09-D024-4E09-BE65-15023630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4" y="1387247"/>
            <a:ext cx="8171771" cy="48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418202" y="3818893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637564" y="566678"/>
            <a:ext cx="1123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Processing personal information</a:t>
            </a:r>
          </a:p>
          <a:p>
            <a:r>
              <a:rPr lang="en-US" altLang="ko-KR" dirty="0"/>
              <a:t>	- Login function</a:t>
            </a:r>
          </a:p>
          <a:p>
            <a:r>
              <a:rPr lang="en-US" altLang="ko-KR" dirty="0"/>
              <a:t>	- Encryption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Storing Physiological information</a:t>
            </a:r>
          </a:p>
          <a:p>
            <a:r>
              <a:rPr lang="en-US" altLang="ko-KR" dirty="0"/>
              <a:t>	- Blood glucose tracking</a:t>
            </a:r>
          </a:p>
          <a:p>
            <a:r>
              <a:rPr lang="en-US" altLang="ko-KR" dirty="0"/>
              <a:t>	- Drug intake tracking</a:t>
            </a:r>
          </a:p>
          <a:p>
            <a:r>
              <a:rPr lang="en-US" altLang="ko-KR" dirty="0"/>
              <a:t>	- Diet tracking</a:t>
            </a:r>
          </a:p>
          <a:p>
            <a:pPr marL="342900" indent="-342900">
              <a:buAutoNum type="arabicPeriod" startAt="3"/>
            </a:pPr>
            <a:r>
              <a:rPr lang="en-US" altLang="ko-KR" dirty="0"/>
              <a:t>CBT feature</a:t>
            </a:r>
          </a:p>
          <a:p>
            <a:r>
              <a:rPr lang="en-US" altLang="ko-KR" dirty="0"/>
              <a:t>	- Storing CBT diary</a:t>
            </a:r>
          </a:p>
          <a:p>
            <a:r>
              <a:rPr lang="en-US" altLang="ko-KR" dirty="0"/>
              <a:t>	- Analyzing </a:t>
            </a:r>
            <a:r>
              <a:rPr lang="en-US" altLang="ko-KR"/>
              <a:t>the diary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34375C-3242-48E5-8DBB-A06A92B7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" y="3694113"/>
            <a:ext cx="11859836" cy="2874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186</Words>
  <Application>Microsoft Office PowerPoint</Application>
  <PresentationFormat>와이드스크린</PresentationFormat>
  <Paragraphs>46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39</cp:revision>
  <dcterms:created xsi:type="dcterms:W3CDTF">2019-03-08T07:28:16Z</dcterms:created>
  <dcterms:modified xsi:type="dcterms:W3CDTF">2019-03-09T15:32:37Z</dcterms:modified>
</cp:coreProperties>
</file>