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66" r:id="rId4"/>
    <p:sldId id="274" r:id="rId5"/>
    <p:sldId id="282" r:id="rId6"/>
    <p:sldId id="267" r:id="rId7"/>
    <p:sldId id="289" r:id="rId8"/>
    <p:sldId id="277" r:id="rId9"/>
    <p:sldId id="285" r:id="rId10"/>
    <p:sldId id="284" r:id="rId11"/>
    <p:sldId id="287" r:id="rId12"/>
    <p:sldId id="288" r:id="rId13"/>
    <p:sldId id="268" r:id="rId14"/>
    <p:sldId id="263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7529" autoAdjust="0"/>
  </p:normalViewPr>
  <p:slideViewPr>
    <p:cSldViewPr snapToGrid="0">
      <p:cViewPr varScale="1">
        <p:scale>
          <a:sx n="110" d="100"/>
          <a:sy n="110" d="100"/>
        </p:scale>
        <p:origin x="58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E51E7-5436-425B-B251-3FA1F61854D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4B2CC-81B5-4D88-9083-0962A09C5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0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039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667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https://darkpgmr.tistory.com/89(</a:t>
            </a:r>
            <a:r>
              <a:rPr lang="ko-KR" altLang="en-US" dirty="0"/>
              <a:t>공개 </a:t>
            </a:r>
            <a:r>
              <a:rPr lang="en-US" altLang="ko-KR" dirty="0"/>
              <a:t>SW </a:t>
            </a:r>
            <a:r>
              <a:rPr lang="ko-KR" altLang="en-US" dirty="0"/>
              <a:t>라이센스 </a:t>
            </a:r>
            <a:r>
              <a:rPr lang="en-US" altLang="ko-KR" dirty="0"/>
              <a:t>GPL, LGPL, BSD)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8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52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609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978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062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05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274B3-69AB-4F79-9A6E-8EC28B282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FF789C-106B-4334-956C-38823A018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4E335-6F8C-47AB-8C13-F9AE5FB7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37A66-40FA-4614-AF70-BCA13484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923A8-E6F6-4F0E-BDAE-CE3ED70A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4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E98A9-523D-4482-BD37-6B11E109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67F1A-3405-4B06-97A9-B9C9FEE57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4FD323-E3BF-4A86-835D-9D1E9A19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1DDF1-C3AC-469F-B23B-EBF189BE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C101A-F5F5-4AAD-AB72-B11D6265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9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A4F325-FA38-4743-B012-BA959597D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FF7CFA-E246-47CF-92D1-6411312F2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F659C-CA6E-45C2-9FE1-D705E64E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7ED5F-F37C-4593-9B20-39E67452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F249-F3AE-4EC1-A8AD-F8E6FD5C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1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BE85A-86BC-48F4-BEB1-6A50BD52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C2159-4081-48F6-A5F5-EED62344F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1BEEA-A9DE-4BA5-8D05-E47628D8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445FC-165E-40BE-9C97-6F589811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CD11C-CBA6-4C9A-B96B-3F33231D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17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48027-8B1B-43F8-90D2-7440E10C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B12FEC-B9E6-434F-8703-9BE3249EC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5B4E9-39FE-46C0-87A0-74634DF3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7798C-EC96-4E91-85D1-4E7E746D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695DC-27BD-44E5-818A-AA1C0C50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06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329F9-7069-41F2-80F7-AE717573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DDA05-021B-4050-9B73-13451C82B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5CC6B-7AB6-479F-8F70-9043F4E7C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606163-7EEA-4024-B76F-8642A6BD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37A446-2143-4331-B8B6-6FF5D201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F5E365-4144-4489-AACF-9E536279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92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54B2B-1D09-4E09-8406-8C80E221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0268B7-F2DE-454D-BF5D-6E0BC231E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5E6973-B2F4-4332-ACF5-88BF46A39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E58533-E32A-409A-9E72-B37C6E258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E7C97B-0B83-40A2-9B9A-C15C9C7C0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014E8E-26CC-46E1-BB3E-1D838E2E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F438BA-0F5A-48B4-8E07-B15D6D81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13F852-0B4C-4485-B6F0-2EE63DDA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65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BACB5-6717-44A6-A8C4-8F2D7610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984CE3-6653-46AE-8BD9-E1E2BE5E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3173E6-9F6B-4526-9852-BAFBF2E4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7AEEDF-B37A-463C-A797-28C4BAFA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8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C728F0-9F5C-4FD3-837C-E935D179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7D5DC2-62D9-4D8F-BB5F-0553740B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07BBBA-E472-44A6-807E-1AE77572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41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1FBEB-8241-4A6C-81E6-21210669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29896-241A-48D7-8F8C-D3716F30C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6796B-0A06-4682-AE79-9A0AADE14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486F0E-0ACF-40BE-9427-E859A371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27F0AB-E868-4CBF-9D1D-1AD1DD0C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179AD0-0CAD-4830-AF5F-025E3AFB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2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B3CF2-0989-42B8-A734-2B0DE1EB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9D6E2E-2889-4004-9408-0A0FB01A5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DD8D7D-BEF1-49E4-B2DD-2120C9DB1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66AA9D-E37C-4C04-B53A-3292D99E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C8B14-E815-46A6-8885-AE9BF19F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F99601-74C4-4328-9254-69A5DA46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84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7D7E9A-E58B-46C4-A8DE-70A52AC2F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38CFE9-C935-4022-9CCA-DFF3EB9B4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703A9-4403-4982-9F49-962CA5A18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D4D7F-A2C0-416B-ABCD-722CD65DF1B3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84686-8804-47C9-8B73-61D7060C4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0C8F1-842C-41AF-9491-36E49564B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84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A677D5-A799-452D-95D0-1343EB8E40ED}"/>
              </a:ext>
            </a:extLst>
          </p:cNvPr>
          <p:cNvSpPr txBox="1"/>
          <p:nvPr/>
        </p:nvSpPr>
        <p:spPr>
          <a:xfrm>
            <a:off x="6476301" y="4186107"/>
            <a:ext cx="52431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/>
              <a:t>Team 6</a:t>
            </a:r>
          </a:p>
          <a:p>
            <a:pPr algn="r"/>
            <a:r>
              <a:rPr lang="en-US" altLang="ko-KR" sz="2400" dirty="0"/>
              <a:t>Nam, </a:t>
            </a:r>
            <a:r>
              <a:rPr lang="en-US" altLang="ko-KR" sz="2400" dirty="0" err="1"/>
              <a:t>Geun</a:t>
            </a:r>
            <a:r>
              <a:rPr lang="en-US" altLang="ko-KR" sz="2400" dirty="0"/>
              <a:t> Woo</a:t>
            </a:r>
          </a:p>
          <a:p>
            <a:pPr algn="r"/>
            <a:r>
              <a:rPr lang="en-US" altLang="ko-KR" sz="2400" dirty="0"/>
              <a:t>Kim, </a:t>
            </a:r>
            <a:r>
              <a:rPr lang="en-US" altLang="ko-KR" sz="2400" dirty="0" err="1"/>
              <a:t>Myeong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Gyu</a:t>
            </a:r>
            <a:endParaRPr lang="en-US" altLang="ko-KR" sz="2400" dirty="0"/>
          </a:p>
          <a:p>
            <a:pPr algn="r"/>
            <a:r>
              <a:rPr lang="en-US" altLang="ko-KR" sz="2400" dirty="0"/>
              <a:t>Sung, Ho Joon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0E4BB6-6FD8-42A1-898B-FF24C0827E2D}"/>
              </a:ext>
            </a:extLst>
          </p:cNvPr>
          <p:cNvSpPr txBox="1"/>
          <p:nvPr/>
        </p:nvSpPr>
        <p:spPr>
          <a:xfrm>
            <a:off x="97971" y="407872"/>
            <a:ext cx="11996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A Mobile Application for Diabetes</a:t>
            </a:r>
            <a:br>
              <a:rPr lang="en-US" altLang="ko-KR" sz="4000" dirty="0"/>
            </a:br>
            <a:r>
              <a:rPr lang="en-US" altLang="ko-KR" sz="4000" dirty="0"/>
              <a:t> Self-Management with Psychological Analysis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653B1DD-D264-4738-BB96-5FD9AF4EE222}"/>
              </a:ext>
            </a:extLst>
          </p:cNvPr>
          <p:cNvCxnSpPr>
            <a:cxnSpLocks/>
          </p:cNvCxnSpPr>
          <p:nvPr/>
        </p:nvCxnSpPr>
        <p:spPr>
          <a:xfrm>
            <a:off x="866319" y="1893355"/>
            <a:ext cx="10496870" cy="353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3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1B7116-535F-41ED-B130-334F16A5F8FC}"/>
              </a:ext>
            </a:extLst>
          </p:cNvPr>
          <p:cNvSpPr txBox="1"/>
          <p:nvPr/>
        </p:nvSpPr>
        <p:spPr>
          <a:xfrm>
            <a:off x="561975" y="457945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Database design changed &amp; issues</a:t>
            </a:r>
            <a:endParaRPr lang="ko-KR" altLang="en-US" sz="3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895" y="1042720"/>
            <a:ext cx="4719667" cy="5532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AE7978-3E00-4873-85B6-825D6C8B60E2}"/>
              </a:ext>
            </a:extLst>
          </p:cNvPr>
          <p:cNvSpPr txBox="1"/>
          <p:nvPr/>
        </p:nvSpPr>
        <p:spPr>
          <a:xfrm>
            <a:off x="561975" y="2150714"/>
            <a:ext cx="64234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Hosting service(Cafe24) only supports </a:t>
            </a:r>
            <a:r>
              <a:rPr lang="en-US" altLang="ko-KR" sz="2400" dirty="0" err="1"/>
              <a:t>MyISAM</a:t>
            </a:r>
            <a:r>
              <a:rPr lang="en-US" altLang="ko-KR" sz="2400" dirty="0"/>
              <a:t> storage engine for MySQL. </a:t>
            </a:r>
            <a:br>
              <a:rPr lang="en-US" altLang="ko-KR" sz="2400" dirty="0"/>
            </a:br>
            <a:r>
              <a:rPr lang="en-US" altLang="ko-KR" sz="2400" dirty="0"/>
              <a:t>(No </a:t>
            </a:r>
            <a:r>
              <a:rPr lang="en-US" altLang="ko-KR" sz="2400" dirty="0" err="1"/>
              <a:t>InnoDB</a:t>
            </a:r>
            <a:r>
              <a:rPr lang="en-US" altLang="ko-KR" sz="24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It does not support foreign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Referential integrity is not guaranteed.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Checking it in server-side PHP is required.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B7116-535F-41ED-B130-334F16A5F8FC}"/>
              </a:ext>
            </a:extLst>
          </p:cNvPr>
          <p:cNvSpPr txBox="1"/>
          <p:nvPr/>
        </p:nvSpPr>
        <p:spPr>
          <a:xfrm>
            <a:off x="561975" y="1335107"/>
            <a:ext cx="6313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Issue 2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28692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1B7116-535F-41ED-B130-334F16A5F8FC}"/>
              </a:ext>
            </a:extLst>
          </p:cNvPr>
          <p:cNvSpPr txBox="1"/>
          <p:nvPr/>
        </p:nvSpPr>
        <p:spPr>
          <a:xfrm>
            <a:off x="561974" y="259825"/>
            <a:ext cx="113404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Diary Activity UI Design Implementation and </a:t>
            </a:r>
            <a:br>
              <a:rPr lang="en-US" altLang="ko-KR" sz="3200" b="1" dirty="0"/>
            </a:br>
            <a:r>
              <a:rPr lang="en-US" altLang="ko-KR" sz="3200" b="1" dirty="0"/>
              <a:t>database connection</a:t>
            </a:r>
            <a:r>
              <a:rPr lang="en-US" altLang="ko-KR" sz="1200" b="1" dirty="0"/>
              <a:t>(by Sung, Ho </a:t>
            </a:r>
            <a:r>
              <a:rPr lang="en-US" altLang="ko-KR" sz="1200" b="1" dirty="0" err="1"/>
              <a:t>Joon</a:t>
            </a:r>
            <a:r>
              <a:rPr lang="en-US" altLang="ko-KR" sz="1200" b="1" dirty="0"/>
              <a:t>)</a:t>
            </a:r>
            <a:endParaRPr lang="ko-KR" altLang="en-US" sz="32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A477B0-451F-443C-B570-A6F246F56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041" y="1408481"/>
            <a:ext cx="2628586" cy="488364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87D658C-0225-48A7-BDDA-E2A80622E997}"/>
              </a:ext>
            </a:extLst>
          </p:cNvPr>
          <p:cNvSpPr/>
          <p:nvPr/>
        </p:nvSpPr>
        <p:spPr>
          <a:xfrm>
            <a:off x="1508040" y="1957232"/>
            <a:ext cx="2628586" cy="436736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화살표: 오른쪽 3">
            <a:extLst>
              <a:ext uri="{FF2B5EF4-FFF2-40B4-BE49-F238E27FC236}">
                <a16:creationId xmlns:a16="http://schemas.microsoft.com/office/drawing/2014/main" id="{DCA7F9FB-1F6F-4023-B6E7-F4BE25D91BC5}"/>
              </a:ext>
            </a:extLst>
          </p:cNvPr>
          <p:cNvSpPr/>
          <p:nvPr/>
        </p:nvSpPr>
        <p:spPr>
          <a:xfrm>
            <a:off x="4505886" y="2159321"/>
            <a:ext cx="543811" cy="2230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6F189-ED32-45E5-BDBF-41FDB574E261}"/>
              </a:ext>
            </a:extLst>
          </p:cNvPr>
          <p:cNvSpPr txBox="1"/>
          <p:nvPr/>
        </p:nvSpPr>
        <p:spPr>
          <a:xfrm>
            <a:off x="5414533" y="2088481"/>
            <a:ext cx="237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ListView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8311E7-A44E-4FBE-9419-77A464A565EE}"/>
              </a:ext>
            </a:extLst>
          </p:cNvPr>
          <p:cNvSpPr/>
          <p:nvPr/>
        </p:nvSpPr>
        <p:spPr>
          <a:xfrm>
            <a:off x="1394461" y="3029786"/>
            <a:ext cx="2877381" cy="57551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화살표: 오른쪽 11">
            <a:extLst>
              <a:ext uri="{FF2B5EF4-FFF2-40B4-BE49-F238E27FC236}">
                <a16:creationId xmlns:a16="http://schemas.microsoft.com/office/drawing/2014/main" id="{469F9024-4DA4-495E-AA37-A90998AF10D1}"/>
              </a:ext>
            </a:extLst>
          </p:cNvPr>
          <p:cNvSpPr/>
          <p:nvPr/>
        </p:nvSpPr>
        <p:spPr>
          <a:xfrm>
            <a:off x="4505886" y="3206037"/>
            <a:ext cx="543811" cy="22301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250D68-30C8-4729-BC73-F3A280EFCC75}"/>
              </a:ext>
            </a:extLst>
          </p:cNvPr>
          <p:cNvSpPr txBox="1"/>
          <p:nvPr/>
        </p:nvSpPr>
        <p:spPr>
          <a:xfrm>
            <a:off x="5352578" y="3130500"/>
            <a:ext cx="266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Custom Layout</a:t>
            </a:r>
            <a:endParaRPr lang="ko-KR" altLang="en-US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EA8FF29-FACB-48CF-930B-42F3B76D3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467" y="3997369"/>
            <a:ext cx="3641470" cy="74097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11A62E-E78A-43B1-9A59-DBD08AEBA348}"/>
              </a:ext>
            </a:extLst>
          </p:cNvPr>
          <p:cNvSpPr/>
          <p:nvPr/>
        </p:nvSpPr>
        <p:spPr>
          <a:xfrm>
            <a:off x="4619466" y="3997369"/>
            <a:ext cx="578230" cy="7409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AF1CF8-CE07-4D6E-853F-B0FF97975546}"/>
              </a:ext>
            </a:extLst>
          </p:cNvPr>
          <p:cNvSpPr/>
          <p:nvPr/>
        </p:nvSpPr>
        <p:spPr>
          <a:xfrm>
            <a:off x="5256208" y="3997368"/>
            <a:ext cx="3004728" cy="37048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B2C215-A4FD-4B44-9450-960F3B19258E}"/>
              </a:ext>
            </a:extLst>
          </p:cNvPr>
          <p:cNvSpPr/>
          <p:nvPr/>
        </p:nvSpPr>
        <p:spPr>
          <a:xfrm>
            <a:off x="5256208" y="4429004"/>
            <a:ext cx="3004728" cy="309338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화살표: 아래쪽 17">
            <a:extLst>
              <a:ext uri="{FF2B5EF4-FFF2-40B4-BE49-F238E27FC236}">
                <a16:creationId xmlns:a16="http://schemas.microsoft.com/office/drawing/2014/main" id="{EDC70C29-17E4-4F07-97A2-EB4A11322595}"/>
              </a:ext>
            </a:extLst>
          </p:cNvPr>
          <p:cNvSpPr/>
          <p:nvPr/>
        </p:nvSpPr>
        <p:spPr>
          <a:xfrm>
            <a:off x="4856954" y="4964952"/>
            <a:ext cx="192743" cy="3956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B88C8-43A6-4B1D-9F10-BD14E0554A85}"/>
              </a:ext>
            </a:extLst>
          </p:cNvPr>
          <p:cNvSpPr txBox="1"/>
          <p:nvPr/>
        </p:nvSpPr>
        <p:spPr>
          <a:xfrm>
            <a:off x="4505886" y="5512204"/>
            <a:ext cx="46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Displays moods by </a:t>
            </a:r>
            <a:r>
              <a:rPr lang="en-US" altLang="ko-KR" b="1" dirty="0" err="1"/>
              <a:t>emojis</a:t>
            </a:r>
            <a:r>
              <a:rPr lang="en-US" altLang="ko-KR" b="1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C8FC62-27BD-4975-B3A1-6A97977BCDF8}"/>
              </a:ext>
            </a:extLst>
          </p:cNvPr>
          <p:cNvSpPr txBox="1"/>
          <p:nvPr/>
        </p:nvSpPr>
        <p:spPr>
          <a:xfrm>
            <a:off x="5425440" y="359594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Displays diary contents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826226-61DE-4E22-8576-915C473CED50}"/>
              </a:ext>
            </a:extLst>
          </p:cNvPr>
          <p:cNvSpPr txBox="1"/>
          <p:nvPr/>
        </p:nvSpPr>
        <p:spPr>
          <a:xfrm>
            <a:off x="5438775" y="4799491"/>
            <a:ext cx="364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Displays registered date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7308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1B7116-535F-41ED-B130-334F16A5F8FC}"/>
              </a:ext>
            </a:extLst>
          </p:cNvPr>
          <p:cNvSpPr txBox="1"/>
          <p:nvPr/>
        </p:nvSpPr>
        <p:spPr>
          <a:xfrm>
            <a:off x="561974" y="259825"/>
            <a:ext cx="11340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BG and medication UI Design Implementation</a:t>
            </a:r>
            <a:r>
              <a:rPr lang="en-US" altLang="ko-KR" sz="1200" b="1" dirty="0"/>
              <a:t>(by Kim, </a:t>
            </a:r>
            <a:r>
              <a:rPr lang="en-US" altLang="ko-KR" sz="1200" b="1" dirty="0" err="1"/>
              <a:t>Myeong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Gyu</a:t>
            </a:r>
            <a:r>
              <a:rPr lang="en-US" altLang="ko-KR" sz="1200" b="1" dirty="0"/>
              <a:t>)</a:t>
            </a:r>
            <a:endParaRPr lang="ko-KR" altLang="en-US" sz="3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57" y="1298992"/>
            <a:ext cx="2834886" cy="49915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553" y="1298992"/>
            <a:ext cx="2819644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84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CD4EC-79C5-445D-92DD-6362FCB2B81C}"/>
              </a:ext>
            </a:extLst>
          </p:cNvPr>
          <p:cNvSpPr txBox="1"/>
          <p:nvPr/>
        </p:nvSpPr>
        <p:spPr>
          <a:xfrm>
            <a:off x="4202884" y="3075057"/>
            <a:ext cx="3775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Next Schedule</a:t>
            </a:r>
            <a:endParaRPr lang="ko-KR" altLang="en-US" sz="40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8F9DD34-54EF-432C-8E89-2D8E33FEC9C8}"/>
              </a:ext>
            </a:extLst>
          </p:cNvPr>
          <p:cNvCxnSpPr>
            <a:cxnSpLocks/>
          </p:cNvCxnSpPr>
          <p:nvPr/>
        </p:nvCxnSpPr>
        <p:spPr>
          <a:xfrm>
            <a:off x="4202884" y="3818893"/>
            <a:ext cx="370286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851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0ECF41-54EB-4765-BD93-ACF6C56C090D}"/>
              </a:ext>
            </a:extLst>
          </p:cNvPr>
          <p:cNvSpPr txBox="1"/>
          <p:nvPr/>
        </p:nvSpPr>
        <p:spPr>
          <a:xfrm>
            <a:off x="628650" y="276225"/>
            <a:ext cx="10917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Schedule for Next Week</a:t>
            </a:r>
            <a:endParaRPr lang="ko-KR" altLang="en-US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8270-9142-484C-96EA-8B6AAF595C59}"/>
              </a:ext>
            </a:extLst>
          </p:cNvPr>
          <p:cNvSpPr txBox="1"/>
          <p:nvPr/>
        </p:nvSpPr>
        <p:spPr>
          <a:xfrm>
            <a:off x="1062036" y="1034415"/>
            <a:ext cx="9763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Kim, </a:t>
            </a:r>
            <a:r>
              <a:rPr lang="en-US" altLang="ko-KR" sz="2400" dirty="0" err="1"/>
              <a:t>Myeong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Gyu</a:t>
            </a:r>
            <a:r>
              <a:rPr lang="en-US" altLang="ko-KR" sz="2400" dirty="0"/>
              <a:t>: Login, sign-in UI and function implementation,</a:t>
            </a:r>
            <a:br>
              <a:rPr lang="en-US" altLang="ko-KR" sz="2400" dirty="0"/>
            </a:br>
            <a:r>
              <a:rPr lang="en-US" altLang="ko-KR" sz="2400" dirty="0"/>
              <a:t>                         Meal tracker UI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Nam, </a:t>
            </a:r>
            <a:r>
              <a:rPr lang="en-US" altLang="ko-KR" sz="2400" dirty="0" err="1"/>
              <a:t>Geun</a:t>
            </a:r>
            <a:r>
              <a:rPr lang="en-US" altLang="ko-KR" sz="2400" dirty="0"/>
              <a:t> Woo: Server-side PHP design for login and sign-in,</a:t>
            </a:r>
            <a:br>
              <a:rPr lang="en-US" altLang="ko-KR" sz="2400" dirty="0"/>
            </a:br>
            <a:r>
              <a:rPr lang="en-US" altLang="ko-KR" sz="2400" dirty="0"/>
              <a:t>                       Sentiment analysis function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Sung, ho </a:t>
            </a:r>
            <a:r>
              <a:rPr lang="en-US" altLang="ko-KR" sz="2400" dirty="0" err="1"/>
              <a:t>Joon</a:t>
            </a:r>
            <a:r>
              <a:rPr lang="en-US" altLang="ko-KR" sz="2400" dirty="0"/>
              <a:t>: Login, sign-in UI and function implementation,</a:t>
            </a:r>
            <a:br>
              <a:rPr lang="en-US" altLang="ko-KR" sz="2400" dirty="0"/>
            </a:br>
            <a:r>
              <a:rPr lang="en-US" altLang="ko-KR" sz="2400" dirty="0"/>
              <a:t>                     Sentiment analysis function implementation</a:t>
            </a:r>
            <a:endParaRPr lang="ko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58F95A-24E6-42AA-9397-FE2A429C2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21" y="3971530"/>
            <a:ext cx="10899953" cy="246546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87D658C-0225-48A7-BDDA-E2A80622E997}"/>
              </a:ext>
            </a:extLst>
          </p:cNvPr>
          <p:cNvSpPr/>
          <p:nvPr/>
        </p:nvSpPr>
        <p:spPr>
          <a:xfrm>
            <a:off x="5775957" y="3985531"/>
            <a:ext cx="640080" cy="24514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579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AA742C-ED08-4B59-8545-43A9213CE802}"/>
              </a:ext>
            </a:extLst>
          </p:cNvPr>
          <p:cNvSpPr txBox="1"/>
          <p:nvPr/>
        </p:nvSpPr>
        <p:spPr>
          <a:xfrm>
            <a:off x="4841708" y="2921168"/>
            <a:ext cx="25085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Q &amp; A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78DA80-9619-46D5-A787-B069323ADEB5}"/>
              </a:ext>
            </a:extLst>
          </p:cNvPr>
          <p:cNvCxnSpPr>
            <a:cxnSpLocks/>
          </p:cNvCxnSpPr>
          <p:nvPr/>
        </p:nvCxnSpPr>
        <p:spPr>
          <a:xfrm>
            <a:off x="4379490" y="3936831"/>
            <a:ext cx="33555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60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B74A64-412E-4059-9405-5005598241DE}"/>
              </a:ext>
            </a:extLst>
          </p:cNvPr>
          <p:cNvSpPr txBox="1"/>
          <p:nvPr/>
        </p:nvSpPr>
        <p:spPr>
          <a:xfrm>
            <a:off x="2194560" y="1059434"/>
            <a:ext cx="7802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/>
              <a:t>Table of Contents</a:t>
            </a:r>
            <a:endParaRPr lang="ko-KR" altLang="en-US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6ADDAF-0FEA-4F7A-B6DC-F164D52EBD06}"/>
              </a:ext>
            </a:extLst>
          </p:cNvPr>
          <p:cNvSpPr txBox="1"/>
          <p:nvPr/>
        </p:nvSpPr>
        <p:spPr>
          <a:xfrm>
            <a:off x="594998" y="4052201"/>
            <a:ext cx="2856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Feedback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97547-3844-4837-81A7-A4252319FE4C}"/>
              </a:ext>
            </a:extLst>
          </p:cNvPr>
          <p:cNvSpPr txBox="1"/>
          <p:nvPr/>
        </p:nvSpPr>
        <p:spPr>
          <a:xfrm>
            <a:off x="3375931" y="4052201"/>
            <a:ext cx="300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Progress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6A69-AC49-477D-BD39-D057A1BB1F96}"/>
              </a:ext>
            </a:extLst>
          </p:cNvPr>
          <p:cNvSpPr txBox="1"/>
          <p:nvPr/>
        </p:nvSpPr>
        <p:spPr>
          <a:xfrm>
            <a:off x="6258128" y="4052201"/>
            <a:ext cx="3146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Next Schedule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9ABC72-BEEA-4262-B9FA-3869928E35F3}"/>
              </a:ext>
            </a:extLst>
          </p:cNvPr>
          <p:cNvSpPr txBox="1"/>
          <p:nvPr/>
        </p:nvSpPr>
        <p:spPr>
          <a:xfrm>
            <a:off x="9462495" y="4052201"/>
            <a:ext cx="2359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Q</a:t>
            </a:r>
            <a:r>
              <a:rPr lang="ko-KR" altLang="en-US" sz="2800" dirty="0"/>
              <a:t> </a:t>
            </a:r>
            <a:r>
              <a:rPr lang="en-US" altLang="ko-KR" sz="2800" dirty="0"/>
              <a:t>&amp;</a:t>
            </a:r>
            <a:r>
              <a:rPr lang="ko-KR" altLang="en-US" sz="2800" dirty="0"/>
              <a:t> </a:t>
            </a:r>
            <a:r>
              <a:rPr lang="en-US" altLang="ko-KR" sz="2800" dirty="0"/>
              <a:t>A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598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CD4EC-79C5-445D-92DD-6362FCB2B81C}"/>
              </a:ext>
            </a:extLst>
          </p:cNvPr>
          <p:cNvSpPr txBox="1"/>
          <p:nvPr/>
        </p:nvSpPr>
        <p:spPr>
          <a:xfrm>
            <a:off x="3530192" y="3077451"/>
            <a:ext cx="5131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Feedback</a:t>
            </a:r>
            <a:endParaRPr lang="ko-KR" altLang="en-US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115C006-71EE-4CB8-AB1B-405AAE05FD1D}"/>
              </a:ext>
            </a:extLst>
          </p:cNvPr>
          <p:cNvCxnSpPr>
            <a:cxnSpLocks/>
          </p:cNvCxnSpPr>
          <p:nvPr/>
        </p:nvCxnSpPr>
        <p:spPr>
          <a:xfrm>
            <a:off x="4418202" y="3785337"/>
            <a:ext cx="33555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20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1B7116-535F-41ED-B130-334F16A5F8FC}"/>
              </a:ext>
            </a:extLst>
          </p:cNvPr>
          <p:cNvSpPr txBox="1"/>
          <p:nvPr/>
        </p:nvSpPr>
        <p:spPr>
          <a:xfrm>
            <a:off x="561975" y="203945"/>
            <a:ext cx="639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Usability Issues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E7978-3E00-4873-85B6-825D6C8B60E2}"/>
              </a:ext>
            </a:extLst>
          </p:cNvPr>
          <p:cNvSpPr txBox="1"/>
          <p:nvPr/>
        </p:nvSpPr>
        <p:spPr>
          <a:xfrm>
            <a:off x="1019174" y="1143000"/>
            <a:ext cx="10353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Fine motor skills and cognitive ability decreases by aging.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It leads to more frequent typos.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We need to consider usability of elderly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We will add voice recognition system to write diary data.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61" y="3108325"/>
            <a:ext cx="47625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9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1B7116-535F-41ED-B130-334F16A5F8FC}"/>
              </a:ext>
            </a:extLst>
          </p:cNvPr>
          <p:cNvSpPr txBox="1"/>
          <p:nvPr/>
        </p:nvSpPr>
        <p:spPr>
          <a:xfrm>
            <a:off x="561975" y="203945"/>
            <a:ext cx="639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Language support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E7978-3E00-4873-85B6-825D6C8B60E2}"/>
              </a:ext>
            </a:extLst>
          </p:cNvPr>
          <p:cNvSpPr txBox="1"/>
          <p:nvPr/>
        </p:nvSpPr>
        <p:spPr>
          <a:xfrm>
            <a:off x="1019174" y="1079500"/>
            <a:ext cx="10353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Most NLP models supports English.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We have 2 alternatives to support Korean.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877786" y="3038928"/>
            <a:ext cx="19939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Korean</a:t>
            </a:r>
            <a:endParaRPr lang="ko-KR" altLang="en-US" sz="2400" dirty="0"/>
          </a:p>
        </p:txBody>
      </p:sp>
      <p:sp>
        <p:nvSpPr>
          <p:cNvPr id="10" name="직사각형 9"/>
          <p:cNvSpPr/>
          <p:nvPr/>
        </p:nvSpPr>
        <p:spPr>
          <a:xfrm>
            <a:off x="9660165" y="3038928"/>
            <a:ext cx="19939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Result</a:t>
            </a:r>
            <a:endParaRPr lang="ko-KR" altLang="en-US" sz="2400" dirty="0"/>
          </a:p>
        </p:txBody>
      </p:sp>
      <p:sp>
        <p:nvSpPr>
          <p:cNvPr id="14" name="직사각형 13"/>
          <p:cNvSpPr/>
          <p:nvPr/>
        </p:nvSpPr>
        <p:spPr>
          <a:xfrm>
            <a:off x="1877786" y="4867728"/>
            <a:ext cx="1212597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Korean</a:t>
            </a:r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4059463" y="4867728"/>
            <a:ext cx="1212597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English</a:t>
            </a:r>
            <a:endParaRPr lang="ko-KR" altLang="en-US" sz="2400" dirty="0"/>
          </a:p>
        </p:txBody>
      </p:sp>
      <p:sp>
        <p:nvSpPr>
          <p:cNvPr id="16" name="직사각형 15"/>
          <p:cNvSpPr/>
          <p:nvPr/>
        </p:nvSpPr>
        <p:spPr>
          <a:xfrm>
            <a:off x="9660165" y="4867728"/>
            <a:ext cx="19939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Result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AE7978-3E00-4873-85B6-825D6C8B60E2}"/>
              </a:ext>
            </a:extLst>
          </p:cNvPr>
          <p:cNvSpPr txBox="1"/>
          <p:nvPr/>
        </p:nvSpPr>
        <p:spPr>
          <a:xfrm>
            <a:off x="86910" y="3417695"/>
            <a:ext cx="127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Alt.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E7978-3E00-4873-85B6-825D6C8B60E2}"/>
              </a:ext>
            </a:extLst>
          </p:cNvPr>
          <p:cNvSpPr txBox="1"/>
          <p:nvPr/>
        </p:nvSpPr>
        <p:spPr>
          <a:xfrm>
            <a:off x="109563" y="5246495"/>
            <a:ext cx="127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Alt. 2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4093030" y="3417695"/>
            <a:ext cx="1601105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8163379" y="3417695"/>
            <a:ext cx="1291771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8163379" y="5246494"/>
            <a:ext cx="1291771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3278160" y="5246493"/>
            <a:ext cx="650676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구름 22"/>
          <p:cNvSpPr/>
          <p:nvPr/>
        </p:nvSpPr>
        <p:spPr>
          <a:xfrm>
            <a:off x="5964464" y="3038928"/>
            <a:ext cx="1977571" cy="1219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Sentiment</a:t>
            </a:r>
          </a:p>
          <a:p>
            <a:pPr algn="ctr"/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25" name="구름 24"/>
          <p:cNvSpPr/>
          <p:nvPr/>
        </p:nvSpPr>
        <p:spPr>
          <a:xfrm>
            <a:off x="5964464" y="4770174"/>
            <a:ext cx="1977571" cy="1219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Sentiment</a:t>
            </a:r>
          </a:p>
          <a:p>
            <a:pPr algn="ctr"/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26" name="오른쪽 화살표 25"/>
          <p:cNvSpPr/>
          <p:nvPr/>
        </p:nvSpPr>
        <p:spPr>
          <a:xfrm>
            <a:off x="5402687" y="5246493"/>
            <a:ext cx="43658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AE7978-3E00-4873-85B6-825D6C8B60E2}"/>
              </a:ext>
            </a:extLst>
          </p:cNvPr>
          <p:cNvSpPr txBox="1"/>
          <p:nvPr/>
        </p:nvSpPr>
        <p:spPr>
          <a:xfrm>
            <a:off x="3094772" y="4989645"/>
            <a:ext cx="96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Translation</a:t>
            </a:r>
          </a:p>
        </p:txBody>
      </p:sp>
    </p:spTree>
    <p:extLst>
      <p:ext uri="{BB962C8B-B14F-4D97-AF65-F5344CB8AC3E}">
        <p14:creationId xmlns:p14="http://schemas.microsoft.com/office/powerpoint/2010/main" val="376821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CD4EC-79C5-445D-92DD-6362FCB2B81C}"/>
              </a:ext>
            </a:extLst>
          </p:cNvPr>
          <p:cNvSpPr txBox="1"/>
          <p:nvPr/>
        </p:nvSpPr>
        <p:spPr>
          <a:xfrm>
            <a:off x="4014132" y="3075057"/>
            <a:ext cx="4152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Progress</a:t>
            </a:r>
            <a:endParaRPr lang="ko-KR" altLang="en-US" sz="40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F86AD82-4CA1-4518-B957-1528E365C9A1}"/>
              </a:ext>
            </a:extLst>
          </p:cNvPr>
          <p:cNvCxnSpPr>
            <a:cxnSpLocks/>
          </p:cNvCxnSpPr>
          <p:nvPr/>
        </p:nvCxnSpPr>
        <p:spPr>
          <a:xfrm>
            <a:off x="4364548" y="3835671"/>
            <a:ext cx="33555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34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1B7116-535F-41ED-B130-334F16A5F8FC}"/>
              </a:ext>
            </a:extLst>
          </p:cNvPr>
          <p:cNvSpPr txBox="1"/>
          <p:nvPr/>
        </p:nvSpPr>
        <p:spPr>
          <a:xfrm>
            <a:off x="561975" y="457945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NLP models from GitHub</a:t>
            </a:r>
            <a:endParaRPr lang="ko-KR" altLang="en-US" sz="32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387"/>
              </p:ext>
            </p:extLst>
          </p:nvPr>
        </p:nvGraphicFramePr>
        <p:xfrm>
          <a:off x="329182" y="1212980"/>
          <a:ext cx="11576305" cy="551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261">
                  <a:extLst>
                    <a:ext uri="{9D8B030D-6E8A-4147-A177-3AD203B41FA5}">
                      <a16:colId xmlns:a16="http://schemas.microsoft.com/office/drawing/2014/main" val="589065369"/>
                    </a:ext>
                  </a:extLst>
                </a:gridCol>
                <a:gridCol w="2315261">
                  <a:extLst>
                    <a:ext uri="{9D8B030D-6E8A-4147-A177-3AD203B41FA5}">
                      <a16:colId xmlns:a16="http://schemas.microsoft.com/office/drawing/2014/main" val="55791371"/>
                    </a:ext>
                  </a:extLst>
                </a:gridCol>
                <a:gridCol w="2315261">
                  <a:extLst>
                    <a:ext uri="{9D8B030D-6E8A-4147-A177-3AD203B41FA5}">
                      <a16:colId xmlns:a16="http://schemas.microsoft.com/office/drawing/2014/main" val="223912982"/>
                    </a:ext>
                  </a:extLst>
                </a:gridCol>
                <a:gridCol w="2315261">
                  <a:extLst>
                    <a:ext uri="{9D8B030D-6E8A-4147-A177-3AD203B41FA5}">
                      <a16:colId xmlns:a16="http://schemas.microsoft.com/office/drawing/2014/main" val="535440855"/>
                    </a:ext>
                  </a:extLst>
                </a:gridCol>
                <a:gridCol w="2315261">
                  <a:extLst>
                    <a:ext uri="{9D8B030D-6E8A-4147-A177-3AD203B41FA5}">
                      <a16:colId xmlns:a16="http://schemas.microsoft.com/office/drawing/2014/main" val="322962786"/>
                    </a:ext>
                  </a:extLst>
                </a:gridCol>
              </a:tblGrid>
              <a:tr h="123851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Language support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modes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Written in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License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1788660"/>
                  </a:ext>
                </a:extLst>
              </a:tr>
              <a:tr h="1238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Stanford </a:t>
                      </a:r>
                      <a:r>
                        <a:rPr lang="en-US" altLang="ko-KR" sz="2400" b="1" dirty="0" err="1"/>
                        <a:t>CoreNLP</a:t>
                      </a:r>
                      <a:endParaRPr lang="en-US" altLang="ko-KR" sz="2400" b="1" dirty="0"/>
                    </a:p>
                    <a:p>
                      <a:pPr algn="ctr" latinLnBrk="1"/>
                      <a:r>
                        <a:rPr lang="en-US" altLang="ko-KR" sz="700" b="1" dirty="0"/>
                        <a:t>(https://github.com/Ruthwik/Sentiment-Analysis)</a:t>
                      </a:r>
                      <a:endParaRPr lang="ko-KR" altLang="en-US" sz="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/>
                        <a:t>Englsih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Deep learning,</a:t>
                      </a:r>
                    </a:p>
                    <a:p>
                      <a:pPr algn="ctr" latinLnBrk="1"/>
                      <a:r>
                        <a:rPr lang="en-US" altLang="ko-KR" sz="2400" b="1" dirty="0"/>
                        <a:t>Rule-based,</a:t>
                      </a:r>
                    </a:p>
                    <a:p>
                      <a:pPr algn="ctr" latinLnBrk="1"/>
                      <a:r>
                        <a:rPr lang="en-US" altLang="ko-KR" sz="2400" b="1" dirty="0"/>
                        <a:t>statistical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JAVA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LGPL v3.0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983521"/>
                  </a:ext>
                </a:extLst>
              </a:tr>
              <a:tr h="1595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Sentiment-Analysis-in-Java</a:t>
                      </a:r>
                    </a:p>
                    <a:p>
                      <a:pPr algn="ctr" latinLnBrk="1"/>
                      <a:r>
                        <a:rPr lang="en-US" altLang="ko-KR" sz="700" b="1" dirty="0"/>
                        <a:t>(https://github.com/atripa5/Sentiment-Analysis-in-Java)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/>
                        <a:t>Englsih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Rule-based</a:t>
                      </a:r>
                      <a:br>
                        <a:rPr lang="en-US" altLang="ko-KR" sz="2400" b="1" baseline="0" dirty="0"/>
                      </a:br>
                      <a:r>
                        <a:rPr lang="en-US" altLang="ko-KR" sz="2400" b="1" baseline="0" dirty="0"/>
                        <a:t>(scoring by words in dictionary)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JAVA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?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880235"/>
                  </a:ext>
                </a:extLst>
              </a:tr>
              <a:tr h="1438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NLTK Vader Sentiment Analyzer</a:t>
                      </a:r>
                    </a:p>
                    <a:p>
                      <a:pPr algn="ctr" latinLnBrk="1"/>
                      <a:r>
                        <a:rPr lang="en-US" altLang="ko-KR" sz="700" b="1" dirty="0"/>
                        <a:t>(https://github.com/apanimesh061/VaderSentimentJava)</a:t>
                      </a:r>
                      <a:endParaRPr lang="ko-KR" altLang="en-US" sz="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/>
                        <a:t>Englsih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Rule-based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Python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MIT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9523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65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1B7116-535F-41ED-B130-334F16A5F8FC}"/>
              </a:ext>
            </a:extLst>
          </p:cNvPr>
          <p:cNvSpPr txBox="1"/>
          <p:nvPr/>
        </p:nvSpPr>
        <p:spPr>
          <a:xfrm>
            <a:off x="561975" y="457945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Database design changed &amp; issues</a:t>
            </a:r>
            <a:r>
              <a:rPr lang="en-US" altLang="ko-KR" sz="1200" b="1" dirty="0"/>
              <a:t>(by Nam, </a:t>
            </a:r>
            <a:r>
              <a:rPr lang="en-US" altLang="ko-KR" sz="1200" b="1" dirty="0" err="1"/>
              <a:t>Geun</a:t>
            </a:r>
            <a:r>
              <a:rPr lang="en-US" altLang="ko-KR" sz="1200" b="1" dirty="0"/>
              <a:t> woo)</a:t>
            </a:r>
            <a:endParaRPr lang="ko-KR" altLang="en-US" sz="3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895" y="1149400"/>
            <a:ext cx="4719667" cy="5532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AE7978-3E00-4873-85B6-825D6C8B60E2}"/>
              </a:ext>
            </a:extLst>
          </p:cNvPr>
          <p:cNvSpPr txBox="1"/>
          <p:nvPr/>
        </p:nvSpPr>
        <p:spPr>
          <a:xfrm>
            <a:off x="561975" y="2150714"/>
            <a:ext cx="64234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Original database design had wrong primary keys.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It defines 1:1 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We meant 1:N 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So we added surrogate keys for each entry.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B7116-535F-41ED-B130-334F16A5F8FC}"/>
              </a:ext>
            </a:extLst>
          </p:cNvPr>
          <p:cNvSpPr txBox="1"/>
          <p:nvPr/>
        </p:nvSpPr>
        <p:spPr>
          <a:xfrm>
            <a:off x="561975" y="1335107"/>
            <a:ext cx="6313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Issue 1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7237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590" y="899879"/>
            <a:ext cx="4315380" cy="5058239"/>
          </a:xfrm>
          <a:prstGeom prst="rect">
            <a:avLst/>
          </a:prstGeom>
        </p:spPr>
      </p:pic>
      <p:pic>
        <p:nvPicPr>
          <p:cNvPr id="8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1B98256-A6F4-4ECC-A27C-872A30A7C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30" y="579385"/>
            <a:ext cx="5359818" cy="5699229"/>
          </a:xfrm>
          <a:prstGeom prst="rect">
            <a:avLst/>
          </a:prstGeom>
        </p:spPr>
      </p:pic>
      <p:sp>
        <p:nvSpPr>
          <p:cNvPr id="4" name="오른쪽 화살표 19">
            <a:extLst>
              <a:ext uri="{FF2B5EF4-FFF2-40B4-BE49-F238E27FC236}">
                <a16:creationId xmlns:a16="http://schemas.microsoft.com/office/drawing/2014/main" id="{21B4DAE9-71D9-4E5C-8A42-460249074230}"/>
              </a:ext>
            </a:extLst>
          </p:cNvPr>
          <p:cNvSpPr/>
          <p:nvPr/>
        </p:nvSpPr>
        <p:spPr>
          <a:xfrm>
            <a:off x="5972333" y="3198165"/>
            <a:ext cx="1291771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7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1707</TotalTime>
  <Words>315</Words>
  <Application>Microsoft Office PowerPoint</Application>
  <PresentationFormat>와이드스크린</PresentationFormat>
  <Paragraphs>91</Paragraphs>
  <Slides>15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</dc:creator>
  <cp:lastModifiedBy>근우 남</cp:lastModifiedBy>
  <cp:revision>166</cp:revision>
  <dcterms:created xsi:type="dcterms:W3CDTF">2019-03-08T07:28:16Z</dcterms:created>
  <dcterms:modified xsi:type="dcterms:W3CDTF">2019-03-31T15:16:38Z</dcterms:modified>
</cp:coreProperties>
</file>