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</a:t>
            </a:r>
            <a:r>
              <a:rPr b="0" lang="en-US" sz="1800" spc="-1" strike="noStrike">
                <a:latin typeface="Arial"/>
              </a:rPr>
              <a:t>edit the </a:t>
            </a:r>
            <a:r>
              <a:rPr b="0" lang="en-US" sz="1800" spc="-1" strike="noStrike">
                <a:latin typeface="Arial"/>
              </a:rPr>
              <a:t>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017520" y="1189440"/>
            <a:ext cx="6822000" cy="429696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pl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nt</a:t>
            </a:r>
            <a:r>
              <a:rPr b="0" lang="en-US" sz="4400" spc="-1" strike="noStrike">
                <a:latin typeface="Arial"/>
              </a:rPr>
              <a:t>in</a:t>
            </a:r>
            <a:r>
              <a:rPr b="0" lang="en-US" sz="4400" spc="-1" strike="noStrike">
                <a:latin typeface="Arial"/>
              </a:rPr>
              <a:t>g </a:t>
            </a:r>
            <a:r>
              <a:rPr b="0" lang="en-US" sz="4400" spc="-1" strike="noStrike">
                <a:latin typeface="Arial"/>
              </a:rPr>
              <a:t>s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nt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nt 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n</a:t>
            </a:r>
            <a:r>
              <a:rPr b="0" lang="en-US" sz="4400" spc="-1" strike="noStrike">
                <a:latin typeface="Arial"/>
              </a:rPr>
              <a:t>al</a:t>
            </a:r>
            <a:r>
              <a:rPr b="0" lang="en-US" sz="4400" spc="-1" strike="noStrike">
                <a:latin typeface="Arial"/>
              </a:rPr>
              <a:t>ys</a:t>
            </a:r>
            <a:r>
              <a:rPr b="0" lang="en-US" sz="4400" spc="-1" strike="noStrike">
                <a:latin typeface="Arial"/>
              </a:rPr>
              <a:t>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4261680" y="1829160"/>
            <a:ext cx="2230560" cy="12798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2014560" y="3475080"/>
            <a:ext cx="914040" cy="456840"/>
          </a:xfrm>
          <a:custGeom>
            <a:avLst/>
            <a:gdLst/>
            <a:ahLst/>
            <a:rect l="l" t="t" r="r" b="b"/>
            <a:pathLst>
              <a:path w="2542" h="1272">
                <a:moveTo>
                  <a:pt x="0" y="317"/>
                </a:moveTo>
                <a:lnTo>
                  <a:pt x="1905" y="317"/>
                </a:lnTo>
                <a:lnTo>
                  <a:pt x="1905" y="0"/>
                </a:lnTo>
                <a:lnTo>
                  <a:pt x="2541" y="635"/>
                </a:lnTo>
                <a:lnTo>
                  <a:pt x="1905" y="1271"/>
                </a:lnTo>
                <a:lnTo>
                  <a:pt x="1905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>
            <a:off x="4846680" y="3383280"/>
            <a:ext cx="548280" cy="548280"/>
          </a:xfrm>
          <a:custGeom>
            <a:avLst/>
            <a:gdLst/>
            <a:ahLst/>
            <a:rect l="l" t="t" r="r" b="b"/>
            <a:pathLst>
              <a:path w="1525" h="1525">
                <a:moveTo>
                  <a:pt x="587" y="0"/>
                </a:moveTo>
                <a:lnTo>
                  <a:pt x="937" y="0"/>
                </a:lnTo>
                <a:lnTo>
                  <a:pt x="937" y="587"/>
                </a:lnTo>
                <a:lnTo>
                  <a:pt x="1524" y="587"/>
                </a:lnTo>
                <a:lnTo>
                  <a:pt x="1524" y="937"/>
                </a:lnTo>
                <a:lnTo>
                  <a:pt x="937" y="937"/>
                </a:lnTo>
                <a:lnTo>
                  <a:pt x="937" y="1524"/>
                </a:lnTo>
                <a:lnTo>
                  <a:pt x="587" y="1524"/>
                </a:lnTo>
                <a:lnTo>
                  <a:pt x="587" y="937"/>
                </a:lnTo>
                <a:lnTo>
                  <a:pt x="0" y="937"/>
                </a:lnTo>
                <a:lnTo>
                  <a:pt x="0" y="587"/>
                </a:lnTo>
                <a:lnTo>
                  <a:pt x="587" y="587"/>
                </a:lnTo>
                <a:lnTo>
                  <a:pt x="587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6"/>
          <p:cNvSpPr/>
          <p:nvPr/>
        </p:nvSpPr>
        <p:spPr>
          <a:xfrm>
            <a:off x="8229600" y="2194560"/>
            <a:ext cx="1463040" cy="283464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Database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277200" y="1280160"/>
            <a:ext cx="1554480" cy="411480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Application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3657600" y="4480560"/>
            <a:ext cx="3840480" cy="456840"/>
          </a:xfrm>
          <a:custGeom>
            <a:avLst/>
            <a:gdLst/>
            <a:ahLst/>
            <a:rect l="l" t="t" r="r" b="b"/>
            <a:pathLst>
              <a:path w="2542" h="1272">
                <a:moveTo>
                  <a:pt x="0" y="317"/>
                </a:moveTo>
                <a:lnTo>
                  <a:pt x="1905" y="317"/>
                </a:lnTo>
                <a:lnTo>
                  <a:pt x="1905" y="0"/>
                </a:lnTo>
                <a:lnTo>
                  <a:pt x="2541" y="635"/>
                </a:lnTo>
                <a:lnTo>
                  <a:pt x="1905" y="1271"/>
                </a:lnTo>
                <a:lnTo>
                  <a:pt x="1905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9"/>
          <p:cNvSpPr/>
          <p:nvPr/>
        </p:nvSpPr>
        <p:spPr>
          <a:xfrm rot="19464600">
            <a:off x="3497400" y="2700000"/>
            <a:ext cx="914040" cy="371520"/>
          </a:xfrm>
          <a:custGeom>
            <a:avLst/>
            <a:gdLst/>
            <a:ahLst/>
            <a:rect l="l" t="t" r="r" b="b"/>
            <a:pathLst>
              <a:path w="2542" h="1272">
                <a:moveTo>
                  <a:pt x="0" y="317"/>
                </a:moveTo>
                <a:lnTo>
                  <a:pt x="1905" y="317"/>
                </a:lnTo>
                <a:lnTo>
                  <a:pt x="1905" y="0"/>
                </a:lnTo>
                <a:lnTo>
                  <a:pt x="2541" y="635"/>
                </a:lnTo>
                <a:lnTo>
                  <a:pt x="1905" y="1271"/>
                </a:lnTo>
                <a:lnTo>
                  <a:pt x="1905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0"/>
          <p:cNvSpPr/>
          <p:nvPr/>
        </p:nvSpPr>
        <p:spPr>
          <a:xfrm rot="1743600">
            <a:off x="6618960" y="2973960"/>
            <a:ext cx="1358280" cy="371520"/>
          </a:xfrm>
          <a:custGeom>
            <a:avLst/>
            <a:gdLst/>
            <a:ahLst/>
            <a:rect l="l" t="t" r="r" b="b"/>
            <a:pathLst>
              <a:path w="2542" h="1272">
                <a:moveTo>
                  <a:pt x="0" y="317"/>
                </a:moveTo>
                <a:lnTo>
                  <a:pt x="1905" y="317"/>
                </a:lnTo>
                <a:lnTo>
                  <a:pt x="1905" y="0"/>
                </a:lnTo>
                <a:lnTo>
                  <a:pt x="2541" y="635"/>
                </a:lnTo>
                <a:lnTo>
                  <a:pt x="1905" y="1271"/>
                </a:lnTo>
                <a:lnTo>
                  <a:pt x="1905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TextShape 11"/>
          <p:cNvSpPr txBox="1"/>
          <p:nvPr/>
        </p:nvSpPr>
        <p:spPr>
          <a:xfrm>
            <a:off x="6894000" y="2360880"/>
            <a:ext cx="109728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600" spc="-1" strike="noStrike">
                <a:latin typeface="Arial"/>
              </a:rPr>
              <a:t>Sentiment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value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" name="TextShape 12"/>
          <p:cNvSpPr txBox="1"/>
          <p:nvPr/>
        </p:nvSpPr>
        <p:spPr>
          <a:xfrm>
            <a:off x="3931920" y="4206240"/>
            <a:ext cx="265176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600" spc="-1" strike="noStrike">
                <a:latin typeface="Arial"/>
              </a:rPr>
              <a:t>Conte</a:t>
            </a:r>
            <a:r>
              <a:rPr b="0" lang="en-US" sz="1600" spc="-1" strike="noStrike">
                <a:latin typeface="Arial"/>
              </a:rPr>
              <a:t>nts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0" name="TextShape 13"/>
          <p:cNvSpPr txBox="1"/>
          <p:nvPr/>
        </p:nvSpPr>
        <p:spPr>
          <a:xfrm>
            <a:off x="2984400" y="248832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600" spc="-1" strike="noStrike">
                <a:latin typeface="Arial"/>
              </a:rPr>
              <a:t>Contents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Improving sentiment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- Installed PHP version in the server is 5.2.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- We contracted for PHP 5.5, but they provided 5.2 version.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- We had to modify the original PHP code to run on the server with legacy system.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- We considered upgrading the PHP version to 7, but it might have caused side effect because it deletes all the data on the server.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pl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nt</a:t>
            </a:r>
            <a:r>
              <a:rPr b="0" lang="en-US" sz="4400" spc="-1" strike="noStrike">
                <a:latin typeface="Arial"/>
              </a:rPr>
              <a:t>in</a:t>
            </a:r>
            <a:r>
              <a:rPr b="0" lang="en-US" sz="4400" spc="-1" strike="noStrike">
                <a:latin typeface="Arial"/>
              </a:rPr>
              <a:t>g </a:t>
            </a:r>
            <a:r>
              <a:rPr b="0" lang="en-US" sz="4400" spc="-1" strike="noStrike">
                <a:latin typeface="Arial"/>
              </a:rPr>
              <a:t>s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nt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nt 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n</a:t>
            </a:r>
            <a:r>
              <a:rPr b="0" lang="en-US" sz="4400" spc="-1" strike="noStrike">
                <a:latin typeface="Arial"/>
              </a:rPr>
              <a:t>al</a:t>
            </a:r>
            <a:r>
              <a:rPr b="0" lang="en-US" sz="4400" spc="-1" strike="noStrike">
                <a:latin typeface="Arial"/>
              </a:rPr>
              <a:t>ys</a:t>
            </a:r>
            <a:r>
              <a:rPr b="0" lang="en-US" sz="4400" spc="-1" strike="noStrike">
                <a:latin typeface="Arial"/>
              </a:rPr>
              <a:t>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- Short array syntax: supported since PHP 5.4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  <a:ea typeface="Noto Sans CJK SC Regular"/>
              </a:rPr>
              <a:t>	</a:t>
            </a:r>
            <a:r>
              <a:rPr b="0" lang="en-US" sz="1800" spc="-1" strike="noStrike">
                <a:latin typeface="Arial"/>
                <a:ea typeface="Noto Sans CJK SC Regular"/>
              </a:rPr>
              <a:t>e.g. $PUNC_LIST = [“.”,”!”, …, “"!?!?"”]; → $PUNC_LIST = array(</a:t>
            </a:r>
            <a:r>
              <a:rPr b="0" lang="en-US" sz="1800" spc="-1" strike="noStrike">
                <a:latin typeface="Arial"/>
              </a:rPr>
              <a:t>“.”,”!”, …, “"!?!?"”);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- const keyword for non-scalar values: supported since PHP 5.3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  <a:ea typeface="Noto Sans CJK SC Regular"/>
              </a:rPr>
              <a:t>	</a:t>
            </a:r>
            <a:r>
              <a:rPr b="0" lang="en-US" sz="1800" spc="-1" strike="noStrike">
                <a:latin typeface="Arial"/>
                <a:ea typeface="Noto Sans CJK SC Regular"/>
              </a:rPr>
              <a:t>e.g. const NEGATE = ["aint", …, "despite"]; → $</a:t>
            </a:r>
            <a:r>
              <a:rPr b="0" lang="en-US" sz="1800" spc="-1" strike="noStrike">
                <a:latin typeface="Arial"/>
              </a:rPr>
              <a:t>NEGATE = array("aint", …, "despite");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- Anonymous function: supported since PHP 5.4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e.g. $works_only = array_filter($words_only,function($word){ return strlen($word) &gt; 1; });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+         $works_only = array_filter($words_only,"anonymous");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38240" y="182880"/>
            <a:ext cx="96454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Retrieve diary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504000" y="1326600"/>
            <a:ext cx="82738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- Implemented a PHP script to retrieve meal, exercise, blood glucose data with the User ID.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2019-05-19T19:26:45Z</dcterms:created>
  <dc:creator/>
  <dc:description/>
  <dc:language>en-US</dc:language>
  <cp:lastModifiedBy/>
  <dcterms:modified xsi:type="dcterms:W3CDTF">2019-05-26T16:07:15Z</dcterms:modified>
  <cp:revision>35</cp:revision>
  <dc:subject/>
  <dc:title/>
</cp:coreProperties>
</file>