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69" r:id="rId5"/>
    <p:sldId id="271" r:id="rId6"/>
    <p:sldId id="267" r:id="rId7"/>
    <p:sldId id="262" r:id="rId8"/>
    <p:sldId id="268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29" autoAdjust="0"/>
  </p:normalViewPr>
  <p:slideViewPr>
    <p:cSldViewPr snapToGrid="0">
      <p:cViewPr>
        <p:scale>
          <a:sx n="100" d="100"/>
          <a:sy n="100" d="100"/>
        </p:scale>
        <p:origin x="852" y="-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당뇨병 유병률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2010</a:t>
            </a:r>
            <a:r>
              <a:rPr lang="ko-KR" altLang="en-US" dirty="0"/>
              <a:t>년</a:t>
            </a:r>
            <a:r>
              <a:rPr lang="en-US" altLang="ko-KR" dirty="0"/>
              <a:t>: 201</a:t>
            </a:r>
            <a:r>
              <a:rPr lang="ko-KR" altLang="en-US" dirty="0"/>
              <a:t>만 </a:t>
            </a:r>
            <a:r>
              <a:rPr lang="en-US" altLang="ko-KR" dirty="0"/>
              <a:t>9000</a:t>
            </a:r>
            <a:r>
              <a:rPr lang="ko-KR" altLang="en-US" dirty="0"/>
              <a:t>명 </a:t>
            </a:r>
            <a:r>
              <a:rPr lang="en-US" altLang="ko-KR" dirty="0"/>
              <a:t>-&gt; 2015</a:t>
            </a:r>
            <a:r>
              <a:rPr lang="ko-KR" altLang="en-US" dirty="0"/>
              <a:t>년 </a:t>
            </a:r>
            <a:r>
              <a:rPr lang="en-US" altLang="ko-KR" dirty="0"/>
              <a:t>251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지속적 라이프스타일 관리의 필요성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당뇨병은 만성 질환으로 지속적인 관리가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당뇨병과 우울증 사이의 인과 관계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일반 인구에 비해 우울증 </a:t>
            </a:r>
            <a:r>
              <a:rPr lang="ko-KR" altLang="en-US" dirty="0" err="1"/>
              <a:t>유병율</a:t>
            </a:r>
            <a:r>
              <a:rPr lang="ko-KR" altLang="en-US" dirty="0"/>
              <a:t> 약 </a:t>
            </a:r>
            <a:r>
              <a:rPr lang="en-US" altLang="ko-KR" dirty="0"/>
              <a:t>2</a:t>
            </a:r>
            <a:r>
              <a:rPr lang="ko-KR" altLang="en-US" dirty="0"/>
              <a:t>배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어플리케이션의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단순한 생활 관리에만 초점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6</a:t>
            </a:r>
            <a:r>
              <a:rPr lang="ko-KR" altLang="en-US" sz="2800" dirty="0"/>
              <a:t>조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/>
              <a:t>김명규</a:t>
            </a:r>
            <a:r>
              <a:rPr lang="en-US" altLang="ko-KR" sz="2800" dirty="0"/>
              <a:t>	</a:t>
            </a:r>
            <a:r>
              <a:rPr lang="ko-KR" altLang="en-US" sz="2800" dirty="0" err="1"/>
              <a:t>남근우</a:t>
            </a:r>
            <a:r>
              <a:rPr lang="en-US" altLang="ko-KR" sz="2800" dirty="0"/>
              <a:t>	</a:t>
            </a:r>
            <a:r>
              <a:rPr lang="ko-KR" altLang="en-US" sz="2800" dirty="0" err="1"/>
              <a:t>성호준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174171" y="679905"/>
            <a:ext cx="11773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인지행동치료 기법을 적용한</a:t>
            </a:r>
            <a:br>
              <a:rPr lang="en-US" altLang="ko-KR" sz="4000" dirty="0"/>
            </a:br>
            <a:r>
              <a:rPr lang="ko-KR" altLang="en-US" sz="4000" dirty="0"/>
              <a:t> 당뇨병 관리 모바일 어플리케이션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53440" y="1994263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446165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5222132" y="1277149"/>
            <a:ext cx="1747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1378511" y="4043493"/>
            <a:ext cx="1817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개발 배경</a:t>
            </a:r>
            <a:br>
              <a:rPr lang="en-US" altLang="ko-KR" sz="2800" dirty="0"/>
            </a:br>
            <a:r>
              <a:rPr lang="ko-KR" altLang="en-US" sz="2800" dirty="0"/>
              <a:t>및</a:t>
            </a:r>
            <a:endParaRPr lang="en-US" altLang="ko-KR" sz="2800" dirty="0"/>
          </a:p>
          <a:p>
            <a:pPr algn="ctr"/>
            <a:r>
              <a:rPr lang="ko-KR" altLang="en-US" sz="2800" dirty="0"/>
              <a:t>소개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929824" y="4043493"/>
            <a:ext cx="191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575878" y="4043493"/>
            <a:ext cx="200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311777" y="4043493"/>
            <a:ext cx="150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개발 배경 및 소개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4157EF-E6B4-4DC6-86FC-DCF49C607B84}"/>
              </a:ext>
            </a:extLst>
          </p:cNvPr>
          <p:cNvSpPr/>
          <p:nvPr/>
        </p:nvSpPr>
        <p:spPr>
          <a:xfrm>
            <a:off x="2934789" y="505097"/>
            <a:ext cx="6322422" cy="9492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신체와 정신 건강의 통합적 관리 체계 필요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FBAA27-C00F-40C0-ACDF-AEA0DB606678}"/>
              </a:ext>
            </a:extLst>
          </p:cNvPr>
          <p:cNvSpPr/>
          <p:nvPr/>
        </p:nvSpPr>
        <p:spPr>
          <a:xfrm>
            <a:off x="65170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당뇨병 유병률</a:t>
            </a:r>
            <a:br>
              <a:rPr lang="en-US" altLang="ko-KR" sz="1500" dirty="0"/>
            </a:br>
            <a:r>
              <a:rPr lang="ko-KR" altLang="en-US" sz="1500" dirty="0"/>
              <a:t> 증가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D3452C-24D8-47E2-8593-400951CDE04F}"/>
              </a:ext>
            </a:extLst>
          </p:cNvPr>
          <p:cNvSpPr/>
          <p:nvPr/>
        </p:nvSpPr>
        <p:spPr>
          <a:xfrm>
            <a:off x="3129403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지속적 라이프스타일 관리의 필요성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BD491B-8070-45CE-80E5-75AFA1AE9C87}"/>
              </a:ext>
            </a:extLst>
          </p:cNvPr>
          <p:cNvSpPr/>
          <p:nvPr/>
        </p:nvSpPr>
        <p:spPr>
          <a:xfrm>
            <a:off x="6193636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당뇨병과 우울증 간 인과 관계</a:t>
            </a:r>
            <a:endParaRPr lang="ko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7D31F6-6203-47B8-B58F-855E1AB2E8E8}"/>
              </a:ext>
            </a:extLst>
          </p:cNvPr>
          <p:cNvSpPr/>
          <p:nvPr/>
        </p:nvSpPr>
        <p:spPr>
          <a:xfrm>
            <a:off x="9257868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기존 어플리케이션의 한계</a:t>
            </a: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5F72FF9-DD2E-483F-A9A0-D46D3297EA3D}"/>
              </a:ext>
            </a:extLst>
          </p:cNvPr>
          <p:cNvSpPr/>
          <p:nvPr/>
        </p:nvSpPr>
        <p:spPr>
          <a:xfrm>
            <a:off x="2571518" y="1646397"/>
            <a:ext cx="6721657" cy="2841987"/>
          </a:xfrm>
          <a:prstGeom prst="up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°ë° ë°°ê²½ì ëí ì´ë¯¸ì§ ê²ìê²°ê³¼">
            <a:extLst>
              <a:ext uri="{FF2B5EF4-FFF2-40B4-BE49-F238E27FC236}">
                <a16:creationId xmlns:a16="http://schemas.microsoft.com/office/drawing/2014/main" id="{D6630E3D-E204-441D-9B76-386A1B94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0" y="2078627"/>
            <a:ext cx="5442729" cy="19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3BE0B8-9FAC-4DA9-A6A1-E00001869C8E}"/>
              </a:ext>
            </a:extLst>
          </p:cNvPr>
          <p:cNvSpPr txBox="1"/>
          <p:nvPr/>
        </p:nvSpPr>
        <p:spPr>
          <a:xfrm>
            <a:off x="4343400" y="2733675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당뇨병과 동반되는 우울증을 관리할 수 있는 도구의</a:t>
            </a:r>
            <a:br>
              <a:rPr lang="en-US" altLang="ko-KR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964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188098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인지행동치료</a:t>
            </a:r>
          </a:p>
        </p:txBody>
      </p:sp>
      <p:pic>
        <p:nvPicPr>
          <p:cNvPr id="2050" name="Picture 2" descr="cognitive triangleì ëí ì´ë¯¸ì§ ê²ìê²°ê³¼">
            <a:extLst>
              <a:ext uri="{FF2B5EF4-FFF2-40B4-BE49-F238E27FC236}">
                <a16:creationId xmlns:a16="http://schemas.microsoft.com/office/drawing/2014/main" id="{96716DEE-8641-46CA-AEED-17EF63D1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0" y="2179924"/>
            <a:ext cx="5517185" cy="2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d/d0/Common_Cognitive_Biases.png/400px-Common_Cognitive_Biases.png">
            <a:extLst>
              <a:ext uri="{FF2B5EF4-FFF2-40B4-BE49-F238E27FC236}">
                <a16:creationId xmlns:a16="http://schemas.microsoft.com/office/drawing/2014/main" id="{110E303E-4F06-4EC3-8049-A8736391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7" y="1638345"/>
            <a:ext cx="5120448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2CCBC-B43D-4649-A7AD-76BD4DB702C8}"/>
              </a:ext>
            </a:extLst>
          </p:cNvPr>
          <p:cNvSpPr txBox="1"/>
          <p:nvPr/>
        </p:nvSpPr>
        <p:spPr>
          <a:xfrm>
            <a:off x="6549887" y="5745917"/>
            <a:ext cx="46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우울증 환자의 대표적인 인지 왜곡</a:t>
            </a:r>
          </a:p>
        </p:txBody>
      </p:sp>
    </p:spTree>
    <p:extLst>
      <p:ext uri="{BB962C8B-B14F-4D97-AF65-F5344CB8AC3E}">
        <p14:creationId xmlns:p14="http://schemas.microsoft.com/office/powerpoint/2010/main" val="40663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구현 내용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4549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83FB09-D024-4E09-BE65-15023630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4" y="1387247"/>
            <a:ext cx="8171771" cy="48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개발 일정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418202" y="3818893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637564" y="566678"/>
            <a:ext cx="1123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개인 정보 처리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로그인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암호화 처리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생체정보 저장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혈당 수치 기록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투약 관련 기록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식단 기록 기능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심리치료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텍스트 기반 심리상태 기록 및 저장 기능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입력된 심리상태 기본적 분석 기능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34375C-3242-48E5-8DBB-A06A92B7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" y="3694113"/>
            <a:ext cx="11859836" cy="2874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150</Words>
  <Application>Microsoft Office PowerPoint</Application>
  <PresentationFormat>와이드스크린</PresentationFormat>
  <Paragraphs>45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30</cp:revision>
  <dcterms:created xsi:type="dcterms:W3CDTF">2019-03-08T07:28:16Z</dcterms:created>
  <dcterms:modified xsi:type="dcterms:W3CDTF">2019-03-08T12:57:52Z</dcterms:modified>
</cp:coreProperties>
</file>