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6" r:id="rId4"/>
    <p:sldId id="269" r:id="rId5"/>
    <p:sldId id="271" r:id="rId6"/>
    <p:sldId id="273" r:id="rId7"/>
    <p:sldId id="274" r:id="rId8"/>
    <p:sldId id="267" r:id="rId9"/>
    <p:sldId id="262" r:id="rId10"/>
    <p:sldId id="272" r:id="rId11"/>
    <p:sldId id="275" r:id="rId12"/>
    <p:sldId id="268" r:id="rId13"/>
    <p:sldId id="263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29" autoAdjust="0"/>
  </p:normalViewPr>
  <p:slideViewPr>
    <p:cSldViewPr snapToGrid="0">
      <p:cViewPr varScale="1">
        <p:scale>
          <a:sx n="110" d="100"/>
          <a:sy n="110" d="100"/>
        </p:scale>
        <p:origin x="4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E51E7-5436-425B-B251-3FA1F61854D1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4B2CC-81B5-4D88-9083-0962A09C5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0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/>
              <a:t>당뇨병 유병률 증가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2010</a:t>
            </a:r>
            <a:r>
              <a:rPr lang="ko-KR" altLang="en-US" dirty="0"/>
              <a:t>년</a:t>
            </a:r>
            <a:r>
              <a:rPr lang="en-US" altLang="ko-KR" dirty="0"/>
              <a:t>: 201</a:t>
            </a:r>
            <a:r>
              <a:rPr lang="ko-KR" altLang="en-US" dirty="0"/>
              <a:t>만 </a:t>
            </a:r>
            <a:r>
              <a:rPr lang="en-US" altLang="ko-KR" dirty="0"/>
              <a:t>9000</a:t>
            </a:r>
            <a:r>
              <a:rPr lang="ko-KR" altLang="en-US" dirty="0"/>
              <a:t>명 </a:t>
            </a:r>
            <a:r>
              <a:rPr lang="en-US" altLang="ko-KR" dirty="0"/>
              <a:t>-&gt; 2015</a:t>
            </a:r>
            <a:r>
              <a:rPr lang="ko-KR" altLang="en-US" dirty="0"/>
              <a:t>년 </a:t>
            </a:r>
            <a:r>
              <a:rPr lang="en-US" altLang="ko-KR" dirty="0"/>
              <a:t>251</a:t>
            </a:r>
            <a:r>
              <a:rPr lang="ko-KR" altLang="en-US" dirty="0"/>
              <a:t>만 </a:t>
            </a:r>
            <a:r>
              <a:rPr lang="en-US" altLang="ko-KR" dirty="0"/>
              <a:t>5000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지속적 라이프스타일 관리의 필요성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당뇨병은 만성 질환으로 지속적인 관리가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당뇨병과 우울증 사이의 상관 관계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일반 인구에 비해 우울증 </a:t>
            </a:r>
            <a:r>
              <a:rPr lang="ko-KR" altLang="en-US" dirty="0" err="1"/>
              <a:t>유병율</a:t>
            </a:r>
            <a:r>
              <a:rPr lang="ko-KR" altLang="en-US" dirty="0"/>
              <a:t> 약 </a:t>
            </a:r>
            <a:r>
              <a:rPr lang="en-US" altLang="ko-KR" dirty="0"/>
              <a:t>2</a:t>
            </a:r>
            <a:r>
              <a:rPr lang="ko-KR" altLang="en-US" dirty="0"/>
              <a:t>배 높음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기존 어플리케이션의 한계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단순한 생활 관리에만 초점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8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/>
              <a:t>미국의 </a:t>
            </a:r>
            <a:r>
              <a:rPr lang="en-US" altLang="ko-KR" sz="1200" dirty="0"/>
              <a:t>A. T. Beck</a:t>
            </a:r>
            <a:r>
              <a:rPr lang="ko-KR" altLang="en-US" sz="1200" dirty="0"/>
              <a:t>이 개발한 심리치료 도구로 널리 쓰임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수많은 임상 </a:t>
            </a:r>
            <a:r>
              <a:rPr lang="ko-KR" altLang="en-US" sz="1200" dirty="0" err="1"/>
              <a:t>실혐</a:t>
            </a:r>
            <a:r>
              <a:rPr lang="ko-KR" altLang="en-US" sz="1200" dirty="0"/>
              <a:t> 결과로 그 효과가 과학적으로 뒷받침됨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dirty="0"/>
              <a:t>치료자와의 직접적인 상담 뿐만 아니라 자조</a:t>
            </a:r>
            <a:r>
              <a:rPr lang="en-US" altLang="ko-KR" dirty="0"/>
              <a:t>(self-help), </a:t>
            </a:r>
            <a:r>
              <a:rPr lang="ko-KR" altLang="en-US" dirty="0"/>
              <a:t>즉 혼자서도 책이나 어플리케이션으로 진행할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1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/>
              <a:t>미국의 </a:t>
            </a:r>
            <a:r>
              <a:rPr lang="en-US" altLang="ko-KR" sz="1200" dirty="0"/>
              <a:t>A. T. Beck</a:t>
            </a:r>
            <a:r>
              <a:rPr lang="ko-KR" altLang="en-US" sz="1200" dirty="0"/>
              <a:t>이 개발한 심리치료 도구로 널리 쓰임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수많은 임상 </a:t>
            </a:r>
            <a:r>
              <a:rPr lang="ko-KR" altLang="en-US" sz="1200" dirty="0" err="1"/>
              <a:t>실혐</a:t>
            </a:r>
            <a:r>
              <a:rPr lang="ko-KR" altLang="en-US" sz="1200" dirty="0"/>
              <a:t> 결과로 그 효과가 과학적으로 뒷받침됨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dirty="0"/>
              <a:t>치료자와의 직접적인 상담 뿐만 아니라 자조</a:t>
            </a:r>
            <a:r>
              <a:rPr lang="en-US" altLang="ko-KR" dirty="0"/>
              <a:t>(self-help), </a:t>
            </a:r>
            <a:r>
              <a:rPr lang="ko-KR" altLang="en-US" dirty="0"/>
              <a:t>즉 혼자서도 책이나 어플리케이션으로 진행할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240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/>
              <a:t>미국의 </a:t>
            </a:r>
            <a:r>
              <a:rPr lang="en-US" altLang="ko-KR" sz="1200" dirty="0"/>
              <a:t>A. T. Beck</a:t>
            </a:r>
            <a:r>
              <a:rPr lang="ko-KR" altLang="en-US" sz="1200" dirty="0"/>
              <a:t>이 개발한 심리치료 도구로 널리 쓰임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수많은 임상 </a:t>
            </a:r>
            <a:r>
              <a:rPr lang="ko-KR" altLang="en-US" sz="1200" dirty="0" err="1"/>
              <a:t>실혐</a:t>
            </a:r>
            <a:r>
              <a:rPr lang="ko-KR" altLang="en-US" sz="1200" dirty="0"/>
              <a:t> 결과로 그 효과가 과학적으로 뒷받침됨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dirty="0"/>
              <a:t>치료자와의 직접적인 상담 뿐만 아니라 자조</a:t>
            </a:r>
            <a:r>
              <a:rPr lang="en-US" altLang="ko-KR" dirty="0"/>
              <a:t>(self-help), </a:t>
            </a:r>
            <a:r>
              <a:rPr lang="ko-KR" altLang="en-US" dirty="0"/>
              <a:t>즉 혼자서도 책이나 어플리케이션으로 진행할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3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모듈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BG, drug, diet tracking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CBT</a:t>
            </a:r>
            <a:r>
              <a:rPr lang="ko-KR" altLang="en-US" dirty="0"/>
              <a:t> </a:t>
            </a:r>
            <a:r>
              <a:rPr lang="en-US" altLang="ko-KR" dirty="0"/>
              <a:t>diary -&gt; </a:t>
            </a:r>
            <a:r>
              <a:rPr lang="en-US" altLang="ko-KR" dirty="0" err="1"/>
              <a:t>nlp</a:t>
            </a:r>
            <a:r>
              <a:rPr lang="en-US" altLang="ko-KR" dirty="0"/>
              <a:t>, sentiment analysis -&gt; track mood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4B2CC-81B5-4D88-9083-0962A09C5E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6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274B3-69AB-4F79-9A6E-8EC28B282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F789C-106B-4334-956C-38823A018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4E335-6F8C-47AB-8C13-F9AE5FB7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7A66-40FA-4614-AF70-BCA13484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923A8-E6F6-4F0E-BDAE-CE3ED70A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4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E98A9-523D-4482-BD37-6B11E109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67F1A-3405-4B06-97A9-B9C9FEE57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FD323-E3BF-4A86-835D-9D1E9A19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1DDF1-C3AC-469F-B23B-EBF189BE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C101A-F5F5-4AAD-AB72-B11D6265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A4F325-FA38-4743-B012-BA959597D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F7CFA-E246-47CF-92D1-6411312F2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659C-CA6E-45C2-9FE1-D705E64E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7ED5F-F37C-4593-9B20-39E67452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F249-F3AE-4EC1-A8AD-F8E6FD5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BE85A-86BC-48F4-BEB1-6A50BD52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C2159-4081-48F6-A5F5-EED62344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BEEA-A9DE-4BA5-8D05-E47628D8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445FC-165E-40BE-9C97-6F589811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CD11C-CBA6-4C9A-B96B-3F33231D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7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48027-8B1B-43F8-90D2-7440E10C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12FEC-B9E6-434F-8703-9BE3249E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4E9-39FE-46C0-87A0-74634DF3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7798C-EC96-4E91-85D1-4E7E746D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5DC-27BD-44E5-818A-AA1C0C5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6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329F9-7069-41F2-80F7-AE71757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DDA05-021B-4050-9B73-13451C82B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5CC6B-7AB6-479F-8F70-9043F4E7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06163-7EEA-4024-B76F-8642A6BD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7A446-2143-4331-B8B6-6FF5D201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5E365-4144-4489-AACF-9E536279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2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54B2B-1D09-4E09-8406-8C80E221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268B7-F2DE-454D-BF5D-6E0BC231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5E6973-B2F4-4332-ACF5-88BF46A3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58533-E32A-409A-9E72-B37C6E258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E7C97B-0B83-40A2-9B9A-C15C9C7C0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014E8E-26CC-46E1-BB3E-1D838E2E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438BA-0F5A-48B4-8E07-B15D6D81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3F852-0B4C-4485-B6F0-2EE63DDA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5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BACB5-6717-44A6-A8C4-8F2D7610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984CE3-6653-46AE-8BD9-E1E2BE5E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173E6-9F6B-4526-9852-BAFBF2E4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7AEEDF-B37A-463C-A797-28C4BAFA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8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C728F0-9F5C-4FD3-837C-E935D179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D5DC2-62D9-4D8F-BB5F-0553740B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7BBBA-E472-44A6-807E-1AE77572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1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1FBEB-8241-4A6C-81E6-21210669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29896-241A-48D7-8F8C-D3716F30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6796B-0A06-4682-AE79-9A0AADE1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86F0E-0ACF-40BE-9427-E859A371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7F0AB-E868-4CBF-9D1D-1AD1DD0C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79AD0-0CAD-4830-AF5F-025E3AFB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2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B3CF2-0989-42B8-A734-2B0DE1EB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D6E2E-2889-4004-9408-0A0FB01A5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D8D7D-BEF1-49E4-B2DD-2120C9DB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6AA9D-E37C-4C04-B53A-3292D99E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C8B14-E815-46A6-8885-AE9BF19F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99601-74C4-4328-9254-69A5DA46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4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7D7E9A-E58B-46C4-A8DE-70A52AC2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8CFE9-C935-4022-9CCA-DFF3EB9B4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703A9-4403-4982-9F49-962CA5A18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4D7F-A2C0-416B-ABCD-722CD65DF1B3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84686-8804-47C9-8B73-61D7060C4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0C8F1-842C-41AF-9491-36E49564B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2DDCA-C93B-4D6A-BCF8-01658068F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A677D5-A799-452D-95D0-1343EB8E40ED}"/>
              </a:ext>
            </a:extLst>
          </p:cNvPr>
          <p:cNvSpPr txBox="1"/>
          <p:nvPr/>
        </p:nvSpPr>
        <p:spPr>
          <a:xfrm>
            <a:off x="6476301" y="4186107"/>
            <a:ext cx="52431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Team 6</a:t>
            </a:r>
          </a:p>
          <a:p>
            <a:pPr algn="r"/>
            <a:r>
              <a:rPr lang="en-US" altLang="ko-KR" sz="2400" dirty="0"/>
              <a:t>Nam, </a:t>
            </a:r>
            <a:r>
              <a:rPr lang="en-US" altLang="ko-KR" sz="2400" dirty="0" err="1"/>
              <a:t>Geun</a:t>
            </a:r>
            <a:r>
              <a:rPr lang="en-US" altLang="ko-KR" sz="2400" dirty="0"/>
              <a:t> Woo</a:t>
            </a:r>
          </a:p>
          <a:p>
            <a:pPr algn="r"/>
            <a:r>
              <a:rPr lang="en-US" altLang="ko-KR" sz="2400" dirty="0"/>
              <a:t>Kim, Myung </a:t>
            </a:r>
            <a:r>
              <a:rPr lang="en-US" altLang="ko-KR" sz="2400" dirty="0" err="1"/>
              <a:t>Gyu</a:t>
            </a:r>
            <a:endParaRPr lang="en-US" altLang="ko-KR" sz="2400" dirty="0"/>
          </a:p>
          <a:p>
            <a:pPr algn="r"/>
            <a:r>
              <a:rPr lang="en-US" altLang="ko-KR" sz="2400" dirty="0"/>
              <a:t>Sung, Ho Joon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E4BB6-6FD8-42A1-898B-FF24C0827E2D}"/>
              </a:ext>
            </a:extLst>
          </p:cNvPr>
          <p:cNvSpPr txBox="1"/>
          <p:nvPr/>
        </p:nvSpPr>
        <p:spPr>
          <a:xfrm>
            <a:off x="209122" y="407872"/>
            <a:ext cx="117737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An Mobile Application for Diabetes Self-Management with Self-guided Cognitive-Behavioral Therapy(CBT)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653B1DD-D264-4738-BB96-5FD9AF4EE222}"/>
              </a:ext>
            </a:extLst>
          </p:cNvPr>
          <p:cNvCxnSpPr>
            <a:cxnSpLocks/>
          </p:cNvCxnSpPr>
          <p:nvPr/>
        </p:nvCxnSpPr>
        <p:spPr>
          <a:xfrm>
            <a:off x="853440" y="2531530"/>
            <a:ext cx="10496870" cy="353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A07E6F7-2418-4B1F-A72C-53FF8941A2E6}"/>
              </a:ext>
            </a:extLst>
          </p:cNvPr>
          <p:cNvSpPr/>
          <p:nvPr/>
        </p:nvSpPr>
        <p:spPr>
          <a:xfrm>
            <a:off x="637359" y="609600"/>
            <a:ext cx="4426932" cy="5511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DF665BD1-8CDA-439B-8E4F-19A3B535DA2A}"/>
              </a:ext>
            </a:extLst>
          </p:cNvPr>
          <p:cNvSpPr/>
          <p:nvPr/>
        </p:nvSpPr>
        <p:spPr>
          <a:xfrm>
            <a:off x="1663375" y="1397000"/>
            <a:ext cx="2374900" cy="38608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Database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CE4133-A544-454B-9820-E80C54210274}"/>
              </a:ext>
            </a:extLst>
          </p:cNvPr>
          <p:cNvSpPr/>
          <p:nvPr/>
        </p:nvSpPr>
        <p:spPr>
          <a:xfrm>
            <a:off x="8070034" y="409575"/>
            <a:ext cx="3159125" cy="2508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9FD7A8-9D44-4ED3-86C9-CAAC04FE83BC}"/>
              </a:ext>
            </a:extLst>
          </p:cNvPr>
          <p:cNvSpPr/>
          <p:nvPr/>
        </p:nvSpPr>
        <p:spPr>
          <a:xfrm>
            <a:off x="8070034" y="3851275"/>
            <a:ext cx="3159125" cy="2508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14C6534-26D3-4F66-B4F5-8124F89BFED1}"/>
              </a:ext>
            </a:extLst>
          </p:cNvPr>
          <p:cNvCxnSpPr/>
          <p:nvPr/>
        </p:nvCxnSpPr>
        <p:spPr>
          <a:xfrm flipH="1">
            <a:off x="5457009" y="1431925"/>
            <a:ext cx="2257425" cy="914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BCCF798-1960-4843-85C4-D3A8AF72FDA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57009" y="1701800"/>
            <a:ext cx="2257425" cy="914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4D1F03-6008-4E19-AE83-336470AEB255}"/>
              </a:ext>
            </a:extLst>
          </p:cNvPr>
          <p:cNvCxnSpPr>
            <a:cxnSpLocks/>
          </p:cNvCxnSpPr>
          <p:nvPr/>
        </p:nvCxnSpPr>
        <p:spPr>
          <a:xfrm flipH="1" flipV="1">
            <a:off x="5457009" y="4305301"/>
            <a:ext cx="2257425" cy="914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718C269-6986-468B-9660-DC773EA93BE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457009" y="4575176"/>
            <a:ext cx="2257425" cy="914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D9314E-3934-426A-B1C9-79F2A0305899}"/>
              </a:ext>
            </a:extLst>
          </p:cNvPr>
          <p:cNvSpPr txBox="1"/>
          <p:nvPr/>
        </p:nvSpPr>
        <p:spPr>
          <a:xfrm>
            <a:off x="8114484" y="34417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Patient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6813F2-3449-4B83-9737-6940B3CE5DBF}"/>
              </a:ext>
            </a:extLst>
          </p:cNvPr>
          <p:cNvSpPr txBox="1"/>
          <p:nvPr/>
        </p:nvSpPr>
        <p:spPr>
          <a:xfrm>
            <a:off x="8114484" y="0"/>
            <a:ext cx="279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Doctor / psychotherapist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205E65-52FE-4713-BA7E-B0EC3499F6DF}"/>
              </a:ext>
            </a:extLst>
          </p:cNvPr>
          <p:cNvSpPr txBox="1"/>
          <p:nvPr/>
        </p:nvSpPr>
        <p:spPr>
          <a:xfrm rot="20349918">
            <a:off x="5256611" y="1517134"/>
            <a:ext cx="241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Feedback / comment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AB7F23-728D-4EB8-89A4-CEA11DAEE8DB}"/>
              </a:ext>
            </a:extLst>
          </p:cNvPr>
          <p:cNvSpPr txBox="1"/>
          <p:nvPr/>
        </p:nvSpPr>
        <p:spPr>
          <a:xfrm rot="20210664">
            <a:off x="6082947" y="2186414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 data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ABA8A-E597-4FE0-B0D5-E6A4900E3F9F}"/>
              </a:ext>
            </a:extLst>
          </p:cNvPr>
          <p:cNvSpPr txBox="1"/>
          <p:nvPr/>
        </p:nvSpPr>
        <p:spPr>
          <a:xfrm rot="1415308">
            <a:off x="5667703" y="4213912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Physiological data</a:t>
            </a:r>
          </a:p>
          <a:p>
            <a:r>
              <a:rPr lang="en-US" altLang="ko-KR" dirty="0"/>
              <a:t>CBT diary data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E2F742-9091-426D-A7D0-7263308D7AE5}"/>
              </a:ext>
            </a:extLst>
          </p:cNvPr>
          <p:cNvSpPr txBox="1"/>
          <p:nvPr/>
        </p:nvSpPr>
        <p:spPr>
          <a:xfrm rot="1415308">
            <a:off x="5792287" y="5073134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 data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91F698-2A20-4747-A529-A73FB9CD3C52}"/>
              </a:ext>
            </a:extLst>
          </p:cNvPr>
          <p:cNvSpPr/>
          <p:nvPr/>
        </p:nvSpPr>
        <p:spPr>
          <a:xfrm>
            <a:off x="241685" y="369332"/>
            <a:ext cx="5030684" cy="59901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1465E6-4331-42C7-B776-CE980D89EA68}"/>
              </a:ext>
            </a:extLst>
          </p:cNvPr>
          <p:cNvSpPr/>
          <p:nvPr/>
        </p:nvSpPr>
        <p:spPr>
          <a:xfrm>
            <a:off x="7752480" y="3365500"/>
            <a:ext cx="3819579" cy="32342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26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2DB1F0-EE97-4BE6-9D65-864A8ED03C09}"/>
              </a:ext>
            </a:extLst>
          </p:cNvPr>
          <p:cNvSpPr txBox="1"/>
          <p:nvPr/>
        </p:nvSpPr>
        <p:spPr>
          <a:xfrm>
            <a:off x="215142" y="174170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Further plans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D376B-3124-4EA1-B7BE-EC89D07DBF17}"/>
              </a:ext>
            </a:extLst>
          </p:cNvPr>
          <p:cNvSpPr txBox="1"/>
          <p:nvPr/>
        </p:nvSpPr>
        <p:spPr>
          <a:xfrm>
            <a:off x="418008" y="766812"/>
            <a:ext cx="11538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Validate the effectiveness of this application with clinical trials in collaboration with doctors, psychologists.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Prepare for the expansion</a:t>
            </a:r>
            <a:br>
              <a:rPr lang="en-US" altLang="ko-KR" dirty="0"/>
            </a:br>
            <a:r>
              <a:rPr lang="en-US" altLang="ko-KR" dirty="0"/>
              <a:t>(ex. Compliant to HL7 to integrate into HIS, automatic BG recording with Bluetooth, etc.)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AC85D1-EC36-4446-BE4F-5EEF0BB0EF43}"/>
              </a:ext>
            </a:extLst>
          </p:cNvPr>
          <p:cNvSpPr/>
          <p:nvPr/>
        </p:nvSpPr>
        <p:spPr>
          <a:xfrm>
            <a:off x="800358" y="2732918"/>
            <a:ext cx="2450684" cy="36353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2" name="순서도: 자기 디스크 31">
            <a:extLst>
              <a:ext uri="{FF2B5EF4-FFF2-40B4-BE49-F238E27FC236}">
                <a16:creationId xmlns:a16="http://schemas.microsoft.com/office/drawing/2014/main" id="{1C182C1C-042E-4F66-ABC3-283F56D4A6CA}"/>
              </a:ext>
            </a:extLst>
          </p:cNvPr>
          <p:cNvSpPr/>
          <p:nvPr/>
        </p:nvSpPr>
        <p:spPr>
          <a:xfrm>
            <a:off x="1368345" y="3252258"/>
            <a:ext cx="1314709" cy="254644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Database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93B448-D845-49BB-A3DF-6994AE7D7B40}"/>
              </a:ext>
            </a:extLst>
          </p:cNvPr>
          <p:cNvSpPr/>
          <p:nvPr/>
        </p:nvSpPr>
        <p:spPr>
          <a:xfrm>
            <a:off x="4939583" y="1820454"/>
            <a:ext cx="2574846" cy="2435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95EDC-D233-4629-80FD-BFE8392B7980}"/>
              </a:ext>
            </a:extLst>
          </p:cNvPr>
          <p:cNvSpPr/>
          <p:nvPr/>
        </p:nvSpPr>
        <p:spPr>
          <a:xfrm>
            <a:off x="4914976" y="4871008"/>
            <a:ext cx="1748844" cy="1654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75E15A4-BDE2-431E-9535-9898DDA2069E}"/>
              </a:ext>
            </a:extLst>
          </p:cNvPr>
          <p:cNvCxnSpPr/>
          <p:nvPr/>
        </p:nvCxnSpPr>
        <p:spPr>
          <a:xfrm flipH="1">
            <a:off x="3559458" y="3310619"/>
            <a:ext cx="1249677" cy="6031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8BCB34-FDD5-4425-9E64-BE090C845C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59458" y="3488619"/>
            <a:ext cx="1249677" cy="6031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6F8A393-76E4-4077-AFBC-C86A7662E3D4}"/>
              </a:ext>
            </a:extLst>
          </p:cNvPr>
          <p:cNvCxnSpPr>
            <a:cxnSpLocks/>
          </p:cNvCxnSpPr>
          <p:nvPr/>
        </p:nvCxnSpPr>
        <p:spPr>
          <a:xfrm flipH="1" flipV="1">
            <a:off x="3468445" y="5170467"/>
            <a:ext cx="1249677" cy="6031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ED7A500-2AEE-4B00-A6FB-BDFCD664D37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68445" y="5348467"/>
            <a:ext cx="1249677" cy="6031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A86174-19FE-4B48-AA8F-9D7FCAB7E86C}"/>
              </a:ext>
            </a:extLst>
          </p:cNvPr>
          <p:cNvSpPr txBox="1"/>
          <p:nvPr/>
        </p:nvSpPr>
        <p:spPr>
          <a:xfrm>
            <a:off x="4939583" y="4600867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Patient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FB1E09-150F-4A1E-9F8B-41F1329650AD}"/>
              </a:ext>
            </a:extLst>
          </p:cNvPr>
          <p:cNvSpPr txBox="1"/>
          <p:nvPr/>
        </p:nvSpPr>
        <p:spPr>
          <a:xfrm>
            <a:off x="5109517" y="2781291"/>
            <a:ext cx="226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HIS</a:t>
            </a:r>
            <a:br>
              <a:rPr lang="en-US" altLang="ko-KR" sz="1200" dirty="0"/>
            </a:br>
            <a:r>
              <a:rPr lang="en-US" altLang="ko-KR" sz="1200" dirty="0"/>
              <a:t>(Hospital Information System)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19C27F-1E5A-40D7-9E0E-B3BCCA2DD3F7}"/>
              </a:ext>
            </a:extLst>
          </p:cNvPr>
          <p:cNvSpPr txBox="1"/>
          <p:nvPr/>
        </p:nvSpPr>
        <p:spPr>
          <a:xfrm rot="1415308">
            <a:off x="3487055" y="5107894"/>
            <a:ext cx="1343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Physiological data</a:t>
            </a:r>
          </a:p>
          <a:p>
            <a:r>
              <a:rPr lang="en-US" altLang="ko-KR" sz="1100" dirty="0"/>
              <a:t>CBT diary data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FD66F1-9EB1-4C10-9654-7C585442480B}"/>
              </a:ext>
            </a:extLst>
          </p:cNvPr>
          <p:cNvSpPr txBox="1"/>
          <p:nvPr/>
        </p:nvSpPr>
        <p:spPr>
          <a:xfrm rot="1415308">
            <a:off x="3573934" y="5667895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Review data</a:t>
            </a:r>
            <a:endParaRPr lang="ko-KR" altLang="en-US" sz="11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CA43F9-5B12-46B2-A50C-073579F8350A}"/>
              </a:ext>
            </a:extLst>
          </p:cNvPr>
          <p:cNvSpPr/>
          <p:nvPr/>
        </p:nvSpPr>
        <p:spPr>
          <a:xfrm>
            <a:off x="581319" y="2574446"/>
            <a:ext cx="2784912" cy="39509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775D27E-5B90-439F-91D2-7017CCE559FF}"/>
              </a:ext>
            </a:extLst>
          </p:cNvPr>
          <p:cNvSpPr/>
          <p:nvPr/>
        </p:nvSpPr>
        <p:spPr>
          <a:xfrm>
            <a:off x="4739183" y="4550609"/>
            <a:ext cx="2114462" cy="213322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1026" name="Picture 2" descr="ë¤ë ì¸ìë¦° ííì ëí ì´ë¯¸ì§ ê²ìê²°ê³¼">
            <a:extLst>
              <a:ext uri="{FF2B5EF4-FFF2-40B4-BE49-F238E27FC236}">
                <a16:creationId xmlns:a16="http://schemas.microsoft.com/office/drawing/2014/main" id="{297ABAA0-1309-4C40-A7A4-A13A6E089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772" y="4857057"/>
            <a:ext cx="1191029" cy="133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C28CCC3-72D7-4A7D-A8FB-8269EA1F96E4}"/>
              </a:ext>
            </a:extLst>
          </p:cNvPr>
          <p:cNvSpPr/>
          <p:nvPr/>
        </p:nvSpPr>
        <p:spPr>
          <a:xfrm flipH="1">
            <a:off x="6957748" y="5472019"/>
            <a:ext cx="2255919" cy="30155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F6226-BA79-4BD2-8857-DE20965C54A5}"/>
              </a:ext>
            </a:extLst>
          </p:cNvPr>
          <p:cNvSpPr txBox="1"/>
          <p:nvPr/>
        </p:nvSpPr>
        <p:spPr>
          <a:xfrm>
            <a:off x="7151258" y="5003195"/>
            <a:ext cx="211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BG data</a:t>
            </a:r>
          </a:p>
          <a:p>
            <a:r>
              <a:rPr lang="en-US" altLang="ko-KR" sz="1400" dirty="0"/>
              <a:t>Insulin injection data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2D3B76-3B97-4F06-B8C7-01611946D40E}"/>
              </a:ext>
            </a:extLst>
          </p:cNvPr>
          <p:cNvCxnSpPr/>
          <p:nvPr/>
        </p:nvCxnSpPr>
        <p:spPr>
          <a:xfrm>
            <a:off x="7628709" y="2255520"/>
            <a:ext cx="2011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CAC1B1D-8241-45D7-8DC0-705590029C61}"/>
              </a:ext>
            </a:extLst>
          </p:cNvPr>
          <p:cNvCxnSpPr/>
          <p:nvPr/>
        </p:nvCxnSpPr>
        <p:spPr>
          <a:xfrm>
            <a:off x="7628709" y="2985997"/>
            <a:ext cx="2011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B0D3BF8-402C-4C5D-8F31-A2C1D0AA1BE3}"/>
              </a:ext>
            </a:extLst>
          </p:cNvPr>
          <p:cNvCxnSpPr/>
          <p:nvPr/>
        </p:nvCxnSpPr>
        <p:spPr>
          <a:xfrm>
            <a:off x="7628709" y="3797838"/>
            <a:ext cx="2011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135ED14-837C-433E-916B-19B44036A062}"/>
              </a:ext>
            </a:extLst>
          </p:cNvPr>
          <p:cNvSpPr/>
          <p:nvPr/>
        </p:nvSpPr>
        <p:spPr>
          <a:xfrm>
            <a:off x="9851218" y="1845541"/>
            <a:ext cx="2011680" cy="7127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Researchers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7EB8C74-2F42-4C45-8739-2C06B7A8F38F}"/>
              </a:ext>
            </a:extLst>
          </p:cNvPr>
          <p:cNvSpPr/>
          <p:nvPr/>
        </p:nvSpPr>
        <p:spPr>
          <a:xfrm>
            <a:off x="9851218" y="2621920"/>
            <a:ext cx="2011680" cy="7127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Psychologists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696CFAA-FDAD-4E8C-9B91-47E92F57C5C4}"/>
              </a:ext>
            </a:extLst>
          </p:cNvPr>
          <p:cNvSpPr/>
          <p:nvPr/>
        </p:nvSpPr>
        <p:spPr>
          <a:xfrm>
            <a:off x="9851218" y="3433774"/>
            <a:ext cx="2011680" cy="7127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Doctors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1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202884" y="3075057"/>
            <a:ext cx="3775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Schedule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F9DD34-54EF-432C-8E89-2D8E33FEC9C8}"/>
              </a:ext>
            </a:extLst>
          </p:cNvPr>
          <p:cNvCxnSpPr>
            <a:cxnSpLocks/>
          </p:cNvCxnSpPr>
          <p:nvPr/>
        </p:nvCxnSpPr>
        <p:spPr>
          <a:xfrm>
            <a:off x="4418202" y="3818893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5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A742C-ED08-4B59-8545-43A9213CE802}"/>
              </a:ext>
            </a:extLst>
          </p:cNvPr>
          <p:cNvSpPr txBox="1"/>
          <p:nvPr/>
        </p:nvSpPr>
        <p:spPr>
          <a:xfrm>
            <a:off x="637564" y="566678"/>
            <a:ext cx="11232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Processing personal information</a:t>
            </a:r>
          </a:p>
          <a:p>
            <a:r>
              <a:rPr lang="en-US" altLang="ko-KR" dirty="0"/>
              <a:t>	- Login function</a:t>
            </a:r>
          </a:p>
          <a:p>
            <a:r>
              <a:rPr lang="en-US" altLang="ko-KR" dirty="0"/>
              <a:t>	- Encryption</a:t>
            </a:r>
          </a:p>
          <a:p>
            <a:pPr marL="342900" indent="-342900">
              <a:buAutoNum type="arabicPeriod" startAt="2"/>
            </a:pPr>
            <a:r>
              <a:rPr lang="en-US" altLang="ko-KR" dirty="0"/>
              <a:t>Storing Physiological information</a:t>
            </a:r>
          </a:p>
          <a:p>
            <a:r>
              <a:rPr lang="en-US" altLang="ko-KR" dirty="0"/>
              <a:t>	- Blood glucose tracking</a:t>
            </a:r>
          </a:p>
          <a:p>
            <a:r>
              <a:rPr lang="en-US" altLang="ko-KR" dirty="0"/>
              <a:t>	- Drug intake tracking</a:t>
            </a:r>
          </a:p>
          <a:p>
            <a:r>
              <a:rPr lang="en-US" altLang="ko-KR" dirty="0"/>
              <a:t>	- Diet tracking</a:t>
            </a:r>
          </a:p>
          <a:p>
            <a:pPr marL="342900" indent="-342900">
              <a:buAutoNum type="arabicPeriod" startAt="3"/>
            </a:pPr>
            <a:r>
              <a:rPr lang="en-US" altLang="ko-KR" dirty="0"/>
              <a:t>CBT feature</a:t>
            </a:r>
          </a:p>
          <a:p>
            <a:r>
              <a:rPr lang="en-US" altLang="ko-KR" dirty="0"/>
              <a:t>	- Storing CBT diary</a:t>
            </a:r>
          </a:p>
          <a:p>
            <a:r>
              <a:rPr lang="en-US" altLang="ko-KR" dirty="0"/>
              <a:t>	- Analyzing the diary using sentiment analysis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4ADAC6-1AD4-4C8A-9B8C-CCBA7918FDE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3" y="4053839"/>
            <a:ext cx="10899953" cy="24514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357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A742C-ED08-4B59-8545-43A9213CE802}"/>
              </a:ext>
            </a:extLst>
          </p:cNvPr>
          <p:cNvSpPr txBox="1"/>
          <p:nvPr/>
        </p:nvSpPr>
        <p:spPr>
          <a:xfrm>
            <a:off x="4841708" y="2921168"/>
            <a:ext cx="2508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Q &amp; A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78DA80-9619-46D5-A787-B069323ADEB5}"/>
              </a:ext>
            </a:extLst>
          </p:cNvPr>
          <p:cNvCxnSpPr>
            <a:cxnSpLocks/>
          </p:cNvCxnSpPr>
          <p:nvPr/>
        </p:nvCxnSpPr>
        <p:spPr>
          <a:xfrm>
            <a:off x="4446165" y="393683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0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74A64-412E-4059-9405-5005598241DE}"/>
              </a:ext>
            </a:extLst>
          </p:cNvPr>
          <p:cNvSpPr txBox="1"/>
          <p:nvPr/>
        </p:nvSpPr>
        <p:spPr>
          <a:xfrm>
            <a:off x="2194560" y="1059434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Table of Contents</a:t>
            </a:r>
            <a:endParaRPr lang="ko-KR" alt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ADDAF-0FEA-4F7A-B6DC-F164D52EBD06}"/>
              </a:ext>
            </a:extLst>
          </p:cNvPr>
          <p:cNvSpPr txBox="1"/>
          <p:nvPr/>
        </p:nvSpPr>
        <p:spPr>
          <a:xfrm>
            <a:off x="433073" y="4052201"/>
            <a:ext cx="285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Background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97547-3844-4837-81A7-A4252319FE4C}"/>
              </a:ext>
            </a:extLst>
          </p:cNvPr>
          <p:cNvSpPr txBox="1"/>
          <p:nvPr/>
        </p:nvSpPr>
        <p:spPr>
          <a:xfrm>
            <a:off x="3242581" y="4052201"/>
            <a:ext cx="300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Implementation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6A69-AC49-477D-BD39-D057A1BB1F96}"/>
              </a:ext>
            </a:extLst>
          </p:cNvPr>
          <p:cNvSpPr txBox="1"/>
          <p:nvPr/>
        </p:nvSpPr>
        <p:spPr>
          <a:xfrm>
            <a:off x="6200978" y="4052201"/>
            <a:ext cx="314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Schedule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ABC72-BEEA-4262-B9FA-3869928E35F3}"/>
              </a:ext>
            </a:extLst>
          </p:cNvPr>
          <p:cNvSpPr txBox="1"/>
          <p:nvPr/>
        </p:nvSpPr>
        <p:spPr>
          <a:xfrm>
            <a:off x="9300570" y="4052201"/>
            <a:ext cx="235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Q</a:t>
            </a:r>
            <a:r>
              <a:rPr lang="ko-KR" altLang="en-US" sz="2800" dirty="0"/>
              <a:t> </a:t>
            </a:r>
            <a:r>
              <a:rPr lang="en-US" altLang="ko-KR" sz="2800" dirty="0"/>
              <a:t>&amp;</a:t>
            </a:r>
            <a:r>
              <a:rPr lang="ko-KR" altLang="en-US" sz="2800" dirty="0"/>
              <a:t> </a:t>
            </a:r>
            <a:r>
              <a:rPr lang="en-US" altLang="ko-KR" sz="2800" dirty="0"/>
              <a:t>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598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3530192" y="3077451"/>
            <a:ext cx="5131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Background</a:t>
            </a:r>
            <a:endParaRPr lang="ko-KR" altLang="en-US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15C006-71EE-4CB8-AB1B-405AAE05FD1D}"/>
              </a:ext>
            </a:extLst>
          </p:cNvPr>
          <p:cNvCxnSpPr>
            <a:cxnSpLocks/>
          </p:cNvCxnSpPr>
          <p:nvPr/>
        </p:nvCxnSpPr>
        <p:spPr>
          <a:xfrm>
            <a:off x="4418202" y="3785337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0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4157EF-E6B4-4DC6-86FC-DCF49C607B84}"/>
              </a:ext>
            </a:extLst>
          </p:cNvPr>
          <p:cNvSpPr/>
          <p:nvPr/>
        </p:nvSpPr>
        <p:spPr>
          <a:xfrm>
            <a:off x="2934789" y="505097"/>
            <a:ext cx="6322422" cy="94923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need for managing both physiological and psychological aspects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FBAA27-C00F-40C0-ACDF-AEA0DB606678}"/>
              </a:ext>
            </a:extLst>
          </p:cNvPr>
          <p:cNvSpPr/>
          <p:nvPr/>
        </p:nvSpPr>
        <p:spPr>
          <a:xfrm>
            <a:off x="65170" y="4779371"/>
            <a:ext cx="2802944" cy="15735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Increasing prevalence rate of diabetes</a:t>
            </a:r>
            <a:endParaRPr lang="ko-KR" altLang="en-US" sz="15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D3452C-24D8-47E2-8593-400951CDE04F}"/>
              </a:ext>
            </a:extLst>
          </p:cNvPr>
          <p:cNvSpPr/>
          <p:nvPr/>
        </p:nvSpPr>
        <p:spPr>
          <a:xfrm>
            <a:off x="3129403" y="4779371"/>
            <a:ext cx="2802944" cy="15735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A need for continuous management of lifestyle</a:t>
            </a:r>
            <a:endParaRPr lang="ko-KR" altLang="en-US" sz="15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BD491B-8070-45CE-80E5-75AFA1AE9C87}"/>
              </a:ext>
            </a:extLst>
          </p:cNvPr>
          <p:cNvSpPr/>
          <p:nvPr/>
        </p:nvSpPr>
        <p:spPr>
          <a:xfrm>
            <a:off x="6193636" y="4779371"/>
            <a:ext cx="2802944" cy="15735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Correlation between depression and diabetes</a:t>
            </a:r>
            <a:endParaRPr lang="ko-KR" altLang="en-US" sz="15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7D31F6-6203-47B8-B58F-855E1AB2E8E8}"/>
              </a:ext>
            </a:extLst>
          </p:cNvPr>
          <p:cNvSpPr/>
          <p:nvPr/>
        </p:nvSpPr>
        <p:spPr>
          <a:xfrm>
            <a:off x="9257868" y="4779371"/>
            <a:ext cx="2802944" cy="15735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A limitation of prior applications</a:t>
            </a:r>
            <a:endParaRPr lang="ko-KR" altLang="en-US" sz="1500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B5F72FF9-DD2E-483F-A9A0-D46D3297EA3D}"/>
              </a:ext>
            </a:extLst>
          </p:cNvPr>
          <p:cNvSpPr/>
          <p:nvPr/>
        </p:nvSpPr>
        <p:spPr>
          <a:xfrm>
            <a:off x="2571518" y="1646397"/>
            <a:ext cx="6721657" cy="2841987"/>
          </a:xfrm>
          <a:prstGeom prst="upArrow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BE0B8-9FAC-4DA9-A6A1-E00001869C8E}"/>
              </a:ext>
            </a:extLst>
          </p:cNvPr>
          <p:cNvSpPr txBox="1"/>
          <p:nvPr/>
        </p:nvSpPr>
        <p:spPr>
          <a:xfrm>
            <a:off x="4343400" y="2733675"/>
            <a:ext cx="31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 need for managing depression comorbid with diabetes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A419A0-D317-496E-AD8C-06CFB3E6CE70}"/>
              </a:ext>
            </a:extLst>
          </p:cNvPr>
          <p:cNvSpPr txBox="1"/>
          <p:nvPr/>
        </p:nvSpPr>
        <p:spPr>
          <a:xfrm>
            <a:off x="254965" y="85653"/>
            <a:ext cx="1158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Cognitive-Behavioral Therapy(CBT)</a:t>
            </a:r>
            <a:endParaRPr lang="ko-KR" altLang="en-US" sz="2800" dirty="0"/>
          </a:p>
        </p:txBody>
      </p:sp>
      <p:pic>
        <p:nvPicPr>
          <p:cNvPr id="2050" name="Picture 2" descr="cognitive triangleì ëí ì´ë¯¸ì§ ê²ìê²°ê³¼">
            <a:extLst>
              <a:ext uri="{FF2B5EF4-FFF2-40B4-BE49-F238E27FC236}">
                <a16:creationId xmlns:a16="http://schemas.microsoft.com/office/drawing/2014/main" id="{96716DEE-8641-46CA-AEED-17EF63D15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40" y="2524595"/>
            <a:ext cx="5517185" cy="293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thumb/d/d0/Common_Cognitive_Biases.png/400px-Common_Cognitive_Biases.png">
            <a:extLst>
              <a:ext uri="{FF2B5EF4-FFF2-40B4-BE49-F238E27FC236}">
                <a16:creationId xmlns:a16="http://schemas.microsoft.com/office/drawing/2014/main" id="{110E303E-4F06-4EC3-8049-A87363915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87" y="1983016"/>
            <a:ext cx="5120448" cy="40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A2CCBC-B43D-4649-A7AD-76BD4DB702C8}"/>
              </a:ext>
            </a:extLst>
          </p:cNvPr>
          <p:cNvSpPr txBox="1"/>
          <p:nvPr/>
        </p:nvSpPr>
        <p:spPr>
          <a:xfrm>
            <a:off x="6549887" y="6090588"/>
            <a:ext cx="5120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Common cognitive distortion of people with depression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00262-28AE-4D15-B2E4-07E70A0CA7A2}"/>
              </a:ext>
            </a:extLst>
          </p:cNvPr>
          <p:cNvSpPr txBox="1"/>
          <p:nvPr/>
        </p:nvSpPr>
        <p:spPr>
          <a:xfrm>
            <a:off x="662892" y="608873"/>
            <a:ext cx="1110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Developed by A. T. Beck, an psychotherapist</a:t>
            </a:r>
          </a:p>
          <a:p>
            <a:r>
              <a:rPr lang="en-US" altLang="ko-KR" sz="2000" dirty="0"/>
              <a:t>Most commonly used psychotherapeutic approach</a:t>
            </a:r>
          </a:p>
        </p:txBody>
      </p:sp>
    </p:spTree>
    <p:extLst>
      <p:ext uri="{BB962C8B-B14F-4D97-AF65-F5344CB8AC3E}">
        <p14:creationId xmlns:p14="http://schemas.microsoft.com/office/powerpoint/2010/main" val="406633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A419A0-D317-496E-AD8C-06CFB3E6CE70}"/>
              </a:ext>
            </a:extLst>
          </p:cNvPr>
          <p:cNvSpPr txBox="1"/>
          <p:nvPr/>
        </p:nvSpPr>
        <p:spPr>
          <a:xfrm>
            <a:off x="254965" y="85653"/>
            <a:ext cx="1158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Cognitive-Behavioral Therapy(CBT) diary</a:t>
            </a:r>
            <a:endParaRPr lang="ko-KR" altLang="en-US" sz="2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BD3383-D0C0-4932-BA4E-D8B65DCE6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9836"/>
              </p:ext>
            </p:extLst>
          </p:nvPr>
        </p:nvGraphicFramePr>
        <p:xfrm>
          <a:off x="324906" y="935722"/>
          <a:ext cx="11514671" cy="49496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4953">
                  <a:extLst>
                    <a:ext uri="{9D8B030D-6E8A-4147-A177-3AD203B41FA5}">
                      <a16:colId xmlns:a16="http://schemas.microsoft.com/office/drawing/2014/main" val="4002739100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752643445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2240699830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401760959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3887387794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1513686435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3396974022"/>
                    </a:ext>
                  </a:extLst>
                </a:gridCol>
              </a:tblGrid>
              <a:tr h="1015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Situation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Distress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(1-10)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Emotions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 Thoughts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Cognitive Distortions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Challenge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Outcome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024229"/>
                  </a:ext>
                </a:extLst>
              </a:tr>
              <a:tr h="1440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 forget to take my medication, once. 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Sad,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Frustrated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I’m sure I must have Alzheimer’s disease.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Overgeneralization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Taking my medication only once doesn’t mean I have Alzheimer’s disease.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 gained more self-efficacy in managing diabetes.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373463"/>
                  </a:ext>
                </a:extLst>
              </a:tr>
              <a:tr h="1015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My blood glucose after dinner was over 200mg/dL.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Worry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 am not in control of my diabetes.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Mental filter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 general, I’m able to keep my blood glucose within my target range after dinner, and my A1C stays </a:t>
                      </a:r>
                      <a:r>
                        <a:rPr lang="en-US" altLang="ko-KR" sz="1300"/>
                        <a:t>below 70</a:t>
                      </a:r>
                      <a:r>
                        <a:rPr lang="en-US" altLang="ko-KR" sz="1300" dirty="0"/>
                        <a:t>%.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 am in control of my diabetes.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096425"/>
                  </a:ext>
                </a:extLst>
              </a:tr>
              <a:tr h="101565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2132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D8CF0E9-59D3-404E-A776-6A5D15781A01}"/>
              </a:ext>
            </a:extLst>
          </p:cNvPr>
          <p:cNvSpPr txBox="1"/>
          <p:nvPr/>
        </p:nvSpPr>
        <p:spPr>
          <a:xfrm>
            <a:off x="254965" y="6102158"/>
            <a:ext cx="1158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* Examples by Dr. Beverly S. Adler(http://www.askdrbev.com/)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262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A419A0-D317-496E-AD8C-06CFB3E6CE70}"/>
              </a:ext>
            </a:extLst>
          </p:cNvPr>
          <p:cNvSpPr txBox="1"/>
          <p:nvPr/>
        </p:nvSpPr>
        <p:spPr>
          <a:xfrm>
            <a:off x="254965" y="85653"/>
            <a:ext cx="1158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Cognitive-Behavioral Therapy(CBT) diary</a:t>
            </a:r>
            <a:endParaRPr lang="ko-KR" altLang="en-US" sz="2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BD3383-D0C0-4932-BA4E-D8B65DCE6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50072"/>
              </p:ext>
            </p:extLst>
          </p:nvPr>
        </p:nvGraphicFramePr>
        <p:xfrm>
          <a:off x="324906" y="935722"/>
          <a:ext cx="11514671" cy="22571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4953">
                  <a:extLst>
                    <a:ext uri="{9D8B030D-6E8A-4147-A177-3AD203B41FA5}">
                      <a16:colId xmlns:a16="http://schemas.microsoft.com/office/drawing/2014/main" val="4002739100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752643445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2240699830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401760959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3887387794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1513686435"/>
                    </a:ext>
                  </a:extLst>
                </a:gridCol>
                <a:gridCol w="1644953">
                  <a:extLst>
                    <a:ext uri="{9D8B030D-6E8A-4147-A177-3AD203B41FA5}">
                      <a16:colId xmlns:a16="http://schemas.microsoft.com/office/drawing/2014/main" val="3396974022"/>
                    </a:ext>
                  </a:extLst>
                </a:gridCol>
              </a:tblGrid>
              <a:tr h="752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Situation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Distress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(1-10)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Emotions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 Thoughts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Cognitive Distortions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Challenge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Outcome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024229"/>
                  </a:ext>
                </a:extLst>
              </a:tr>
              <a:tr h="7523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373463"/>
                  </a:ext>
                </a:extLst>
              </a:tr>
              <a:tr h="7523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096425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679A75AF-17F7-49CB-B3EE-04C18EB76804}"/>
              </a:ext>
            </a:extLst>
          </p:cNvPr>
          <p:cNvSpPr/>
          <p:nvPr/>
        </p:nvSpPr>
        <p:spPr>
          <a:xfrm>
            <a:off x="1340359" y="3429001"/>
            <a:ext cx="749508" cy="123375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>
            <a:extLst>
              <a:ext uri="{FF2B5EF4-FFF2-40B4-BE49-F238E27FC236}">
                <a16:creationId xmlns:a16="http://schemas.microsoft.com/office/drawing/2014/main" id="{43824E10-B75D-4CC9-8780-1FAF5FA3F3BC}"/>
              </a:ext>
            </a:extLst>
          </p:cNvPr>
          <p:cNvSpPr/>
          <p:nvPr/>
        </p:nvSpPr>
        <p:spPr>
          <a:xfrm>
            <a:off x="254965" y="4898852"/>
            <a:ext cx="3597639" cy="169505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Sentiment analysis</a:t>
            </a:r>
            <a:endParaRPr lang="ko-KR" altLang="en-US" sz="28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67DC104-D6AC-4981-A83A-C2FE7443E7DE}"/>
              </a:ext>
            </a:extLst>
          </p:cNvPr>
          <p:cNvSpPr/>
          <p:nvPr/>
        </p:nvSpPr>
        <p:spPr>
          <a:xfrm>
            <a:off x="4217247" y="5392713"/>
            <a:ext cx="1528996" cy="67455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133B5192-6B60-4B15-832C-1D80BD2A7F9E}"/>
              </a:ext>
            </a:extLst>
          </p:cNvPr>
          <p:cNvSpPr/>
          <p:nvPr/>
        </p:nvSpPr>
        <p:spPr>
          <a:xfrm>
            <a:off x="6026059" y="4929646"/>
            <a:ext cx="2698229" cy="1664258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Output data</a:t>
            </a:r>
          </a:p>
          <a:p>
            <a:r>
              <a:rPr lang="en-US" altLang="ko-KR" sz="2000" dirty="0"/>
              <a:t>Ex. Happiness(0-10)</a:t>
            </a:r>
          </a:p>
          <a:p>
            <a:r>
              <a:rPr lang="en-US" altLang="ko-KR" sz="2000" dirty="0"/>
              <a:t>    Sadness(0-10)</a:t>
            </a:r>
          </a:p>
          <a:p>
            <a:r>
              <a:rPr lang="en-US" altLang="ko-KR" sz="2000" dirty="0"/>
              <a:t>    …</a:t>
            </a:r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92C73AE4-B4C3-40F1-9C0B-ABF00FF4A9B2}"/>
              </a:ext>
            </a:extLst>
          </p:cNvPr>
          <p:cNvSpPr/>
          <p:nvPr/>
        </p:nvSpPr>
        <p:spPr>
          <a:xfrm>
            <a:off x="7000419" y="3429000"/>
            <a:ext cx="749508" cy="1469851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3D26C-E839-4463-A560-3F2575273E5B}"/>
              </a:ext>
            </a:extLst>
          </p:cNvPr>
          <p:cNvSpPr txBox="1"/>
          <p:nvPr/>
        </p:nvSpPr>
        <p:spPr>
          <a:xfrm>
            <a:off x="7749926" y="3621372"/>
            <a:ext cx="4089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Compare the data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 case of emergency, report automatically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9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CD4EC-79C5-445D-92DD-6362FCB2B81C}"/>
              </a:ext>
            </a:extLst>
          </p:cNvPr>
          <p:cNvSpPr txBox="1"/>
          <p:nvPr/>
        </p:nvSpPr>
        <p:spPr>
          <a:xfrm>
            <a:off x="4014132" y="3075057"/>
            <a:ext cx="415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Implementation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F86AD82-4CA1-4518-B957-1528E365C9A1}"/>
              </a:ext>
            </a:extLst>
          </p:cNvPr>
          <p:cNvCxnSpPr>
            <a:cxnSpLocks/>
          </p:cNvCxnSpPr>
          <p:nvPr/>
        </p:nvCxnSpPr>
        <p:spPr>
          <a:xfrm>
            <a:off x="4345498" y="3835671"/>
            <a:ext cx="33555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DB604B-FCBB-4BA6-B211-C0467020050D}"/>
              </a:ext>
            </a:extLst>
          </p:cNvPr>
          <p:cNvSpPr/>
          <p:nvPr/>
        </p:nvSpPr>
        <p:spPr>
          <a:xfrm>
            <a:off x="1184365" y="836022"/>
            <a:ext cx="9636036" cy="56536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532381-90A1-45C0-A7BC-A791E484DFCD}"/>
              </a:ext>
            </a:extLst>
          </p:cNvPr>
          <p:cNvSpPr/>
          <p:nvPr/>
        </p:nvSpPr>
        <p:spPr>
          <a:xfrm>
            <a:off x="1921912" y="1539241"/>
            <a:ext cx="3585318" cy="43368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A45BEE-832D-4FDB-8DB8-EB8A9D28712C}"/>
              </a:ext>
            </a:extLst>
          </p:cNvPr>
          <p:cNvSpPr/>
          <p:nvPr/>
        </p:nvSpPr>
        <p:spPr>
          <a:xfrm>
            <a:off x="6684770" y="1539241"/>
            <a:ext cx="3585318" cy="43368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AAB95-D69A-4349-885D-7138C6D30D61}"/>
              </a:ext>
            </a:extLst>
          </p:cNvPr>
          <p:cNvSpPr txBox="1"/>
          <p:nvPr/>
        </p:nvSpPr>
        <p:spPr>
          <a:xfrm>
            <a:off x="2173148" y="1843316"/>
            <a:ext cx="3083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/>
              <a:t>Physiological data management module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17FF2-A6A0-464A-9869-FB81BC907515}"/>
              </a:ext>
            </a:extLst>
          </p:cNvPr>
          <p:cNvSpPr txBox="1"/>
          <p:nvPr/>
        </p:nvSpPr>
        <p:spPr>
          <a:xfrm>
            <a:off x="6935461" y="1843316"/>
            <a:ext cx="3083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/>
              <a:t>CBT module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7C59E-0CB1-470C-A780-0E8213517CA4}"/>
              </a:ext>
            </a:extLst>
          </p:cNvPr>
          <p:cNvSpPr txBox="1"/>
          <p:nvPr/>
        </p:nvSpPr>
        <p:spPr>
          <a:xfrm>
            <a:off x="2233315" y="2853299"/>
            <a:ext cx="2963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Blood glucose(BG) tracking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Drug intake tracking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Diet tracking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6C57C-EE0C-4C46-8D43-A7E2A84D7C31}"/>
              </a:ext>
            </a:extLst>
          </p:cNvPr>
          <p:cNvSpPr txBox="1"/>
          <p:nvPr/>
        </p:nvSpPr>
        <p:spPr>
          <a:xfrm>
            <a:off x="7048605" y="2853299"/>
            <a:ext cx="2963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Tracking CBT diary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Analysis of CBT diary to track mood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13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548</Words>
  <Application>Microsoft Office PowerPoint</Application>
  <PresentationFormat>와이드스크린</PresentationFormat>
  <Paragraphs>127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</dc:creator>
  <cp:lastModifiedBy>근우 남</cp:lastModifiedBy>
  <cp:revision>70</cp:revision>
  <dcterms:created xsi:type="dcterms:W3CDTF">2019-03-08T07:28:16Z</dcterms:created>
  <dcterms:modified xsi:type="dcterms:W3CDTF">2019-03-10T19:24:21Z</dcterms:modified>
</cp:coreProperties>
</file>