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358" r:id="rId3"/>
    <p:sldId id="364" r:id="rId4"/>
    <p:sldId id="426" r:id="rId5"/>
    <p:sldId id="425" r:id="rId6"/>
    <p:sldId id="435" r:id="rId7"/>
    <p:sldId id="436" r:id="rId8"/>
    <p:sldId id="434" r:id="rId9"/>
    <p:sldId id="384" r:id="rId10"/>
    <p:sldId id="427" r:id="rId11"/>
    <p:sldId id="437" r:id="rId12"/>
    <p:sldId id="438" r:id="rId13"/>
    <p:sldId id="433" r:id="rId14"/>
    <p:sldId id="397" r:id="rId15"/>
    <p:sldId id="398" r:id="rId16"/>
    <p:sldId id="399" r:id="rId17"/>
    <p:sldId id="400" r:id="rId18"/>
    <p:sldId id="430" r:id="rId19"/>
    <p:sldId id="431" r:id="rId20"/>
    <p:sldId id="43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A4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Stijl, licht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2"/>
  </p:normalViewPr>
  <p:slideViewPr>
    <p:cSldViewPr snapToGrid="0" snapToObjects="1">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4834D4-86D7-4438-8A88-E5F0C62CB8EB}"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nl-NL"/>
        </a:p>
      </dgm:t>
    </dgm:pt>
    <dgm:pt modelId="{375B1877-D55A-41D7-A80E-6BEBAEB1B8EA}">
      <dgm:prSet phldrT="[Tekst]"/>
      <dgm:spPr>
        <a:solidFill>
          <a:srgbClr val="13A438"/>
        </a:solidFill>
      </dgm:spPr>
      <dgm:t>
        <a:bodyPr/>
        <a:lstStyle/>
        <a:p>
          <a:r>
            <a:rPr lang="nl-NL" dirty="0"/>
            <a:t>SEM bestuur</a:t>
          </a:r>
        </a:p>
      </dgm:t>
    </dgm:pt>
    <dgm:pt modelId="{19770969-36B8-43C4-B233-EE6FAF0C8DC8}" type="parTrans" cxnId="{F32E2089-CF8B-4D89-BD88-9037726C1C69}">
      <dgm:prSet/>
      <dgm:spPr/>
      <dgm:t>
        <a:bodyPr/>
        <a:lstStyle/>
        <a:p>
          <a:endParaRPr lang="nl-NL"/>
        </a:p>
      </dgm:t>
    </dgm:pt>
    <dgm:pt modelId="{32E7A7C0-B59F-46DA-8961-F3638E7580B7}" type="sibTrans" cxnId="{F32E2089-CF8B-4D89-BD88-9037726C1C69}">
      <dgm:prSet/>
      <dgm:spPr/>
      <dgm:t>
        <a:bodyPr/>
        <a:lstStyle/>
        <a:p>
          <a:endParaRPr lang="nl-NL"/>
        </a:p>
      </dgm:t>
    </dgm:pt>
    <dgm:pt modelId="{4781CD81-A843-4072-A553-1B42D31C87F6}">
      <dgm:prSet phldrT="[Tekst]"/>
      <dgm:spPr>
        <a:solidFill>
          <a:srgbClr val="13A438"/>
        </a:solidFill>
      </dgm:spPr>
      <dgm:t>
        <a:bodyPr/>
        <a:lstStyle/>
        <a:p>
          <a:r>
            <a:rPr lang="en-GB" noProof="0" dirty="0"/>
            <a:t>Stuurgroep</a:t>
          </a:r>
        </a:p>
      </dgm:t>
    </dgm:pt>
    <dgm:pt modelId="{0D518721-A4CF-44FF-ABF4-1DB1FDE07474}" type="parTrans" cxnId="{1DBE0FAB-7B68-44D9-A879-1454D98D86C6}">
      <dgm:prSet/>
      <dgm:spPr/>
      <dgm:t>
        <a:bodyPr/>
        <a:lstStyle/>
        <a:p>
          <a:endParaRPr lang="nl-NL"/>
        </a:p>
      </dgm:t>
    </dgm:pt>
    <dgm:pt modelId="{AD6B1836-4E8E-47DA-B5FA-3CD3C13BCB3B}" type="sibTrans" cxnId="{1DBE0FAB-7B68-44D9-A879-1454D98D86C6}">
      <dgm:prSet/>
      <dgm:spPr/>
      <dgm:t>
        <a:bodyPr/>
        <a:lstStyle/>
        <a:p>
          <a:endParaRPr lang="nl-NL"/>
        </a:p>
      </dgm:t>
    </dgm:pt>
    <dgm:pt modelId="{6C2770D4-C1B1-4A89-A8B4-CCBBD0E9A2AC}">
      <dgm:prSet phldrT="[Tekst]"/>
      <dgm:spPr>
        <a:solidFill>
          <a:srgbClr val="13A438"/>
        </a:solidFill>
      </dgm:spPr>
      <dgm:t>
        <a:bodyPr/>
        <a:lstStyle/>
        <a:p>
          <a:r>
            <a:rPr lang="nl-NL" dirty="0"/>
            <a:t>Technische adviesraad</a:t>
          </a:r>
        </a:p>
      </dgm:t>
    </dgm:pt>
    <dgm:pt modelId="{D1C114D6-7344-4C0D-A567-05E3C1B6FF41}" type="parTrans" cxnId="{DE8C5EF9-C81A-4E1F-A432-CEB58E33D85E}">
      <dgm:prSet/>
      <dgm:spPr/>
      <dgm:t>
        <a:bodyPr/>
        <a:lstStyle/>
        <a:p>
          <a:endParaRPr lang="nl-NL"/>
        </a:p>
      </dgm:t>
    </dgm:pt>
    <dgm:pt modelId="{8BE420BC-36F4-4B75-A32F-C36F41D6CF88}" type="sibTrans" cxnId="{DE8C5EF9-C81A-4E1F-A432-CEB58E33D85E}">
      <dgm:prSet/>
      <dgm:spPr/>
      <dgm:t>
        <a:bodyPr/>
        <a:lstStyle/>
        <a:p>
          <a:endParaRPr lang="nl-NL"/>
        </a:p>
      </dgm:t>
    </dgm:pt>
    <dgm:pt modelId="{B7130FE5-1736-4D95-B191-BB4FCA369E6E}">
      <dgm:prSet phldrT="[Tekst]"/>
      <dgm:spPr>
        <a:solidFill>
          <a:srgbClr val="13A438"/>
        </a:solidFill>
      </dgm:spPr>
      <dgm:t>
        <a:bodyPr/>
        <a:lstStyle/>
        <a:p>
          <a:r>
            <a:rPr lang="nl-NL" dirty="0"/>
            <a:t>Project Team</a:t>
          </a:r>
        </a:p>
      </dgm:t>
    </dgm:pt>
    <dgm:pt modelId="{4FB4346F-B4A9-4BF4-A98A-FBCC92797BD8}" type="parTrans" cxnId="{38810701-0783-4C22-A715-54213498BCC6}">
      <dgm:prSet/>
      <dgm:spPr/>
      <dgm:t>
        <a:bodyPr/>
        <a:lstStyle/>
        <a:p>
          <a:endParaRPr lang="nl-NL"/>
        </a:p>
      </dgm:t>
    </dgm:pt>
    <dgm:pt modelId="{98D55FDD-F01B-4248-93F7-C9CD3E5B101F}" type="sibTrans" cxnId="{38810701-0783-4C22-A715-54213498BCC6}">
      <dgm:prSet/>
      <dgm:spPr/>
      <dgm:t>
        <a:bodyPr/>
        <a:lstStyle/>
        <a:p>
          <a:endParaRPr lang="nl-NL"/>
        </a:p>
      </dgm:t>
    </dgm:pt>
    <dgm:pt modelId="{B5FFA5F1-7888-4E00-ADC0-C428B52F66AD}">
      <dgm:prSet phldrT="[Tekst]"/>
      <dgm:spPr>
        <a:solidFill>
          <a:srgbClr val="13A438"/>
        </a:solidFill>
      </dgm:spPr>
      <dgm:t>
        <a:bodyPr/>
        <a:lstStyle/>
        <a:p>
          <a:r>
            <a:rPr lang="nl-NL" dirty="0" smtClean="0"/>
            <a:t>POC </a:t>
          </a:r>
          <a:r>
            <a:rPr lang="nl-NL" dirty="0"/>
            <a:t>1</a:t>
          </a:r>
        </a:p>
        <a:p>
          <a:r>
            <a:rPr lang="nl-NL" dirty="0"/>
            <a:t>SIS/LMS: </a:t>
          </a:r>
          <a:r>
            <a:rPr lang="nl-NL" dirty="0" err="1"/>
            <a:t>SomToday</a:t>
          </a:r>
          <a:endParaRPr lang="nl-NL" dirty="0"/>
        </a:p>
        <a:p>
          <a:r>
            <a:rPr lang="nl-NL" dirty="0"/>
            <a:t>MP: </a:t>
          </a:r>
          <a:r>
            <a:rPr lang="nl-NL" dirty="0" err="1"/>
            <a:t>Iddink</a:t>
          </a:r>
          <a:endParaRPr lang="nl-NL" dirty="0"/>
        </a:p>
        <a:p>
          <a:r>
            <a:rPr lang="nl-NL" dirty="0"/>
            <a:t>LA: Noordhoff</a:t>
          </a:r>
        </a:p>
      </dgm:t>
    </dgm:pt>
    <dgm:pt modelId="{7E35AE96-FF02-4D57-9EDC-6DCE2134435F}" type="parTrans" cxnId="{951D1414-8826-45AF-89F8-CC418CB8BD3A}">
      <dgm:prSet/>
      <dgm:spPr/>
      <dgm:t>
        <a:bodyPr/>
        <a:lstStyle/>
        <a:p>
          <a:endParaRPr lang="nl-NL"/>
        </a:p>
      </dgm:t>
    </dgm:pt>
    <dgm:pt modelId="{6846767A-BEDF-43AD-935A-5576B481CDFE}" type="sibTrans" cxnId="{951D1414-8826-45AF-89F8-CC418CB8BD3A}">
      <dgm:prSet/>
      <dgm:spPr/>
      <dgm:t>
        <a:bodyPr/>
        <a:lstStyle/>
        <a:p>
          <a:endParaRPr lang="nl-NL"/>
        </a:p>
      </dgm:t>
    </dgm:pt>
    <dgm:pt modelId="{6A376EF5-7D0E-4A1D-BD95-75D19603066D}">
      <dgm:prSet phldrT="[Tekst]"/>
      <dgm:spPr>
        <a:solidFill>
          <a:srgbClr val="13A438"/>
        </a:solidFill>
      </dgm:spPr>
      <dgm:t>
        <a:bodyPr/>
        <a:lstStyle/>
        <a:p>
          <a:r>
            <a:rPr lang="nl-NL" dirty="0" smtClean="0"/>
            <a:t>POC </a:t>
          </a:r>
          <a:r>
            <a:rPr lang="nl-NL" dirty="0"/>
            <a:t>2</a:t>
          </a:r>
        </a:p>
        <a:p>
          <a:r>
            <a:rPr lang="nl-NL" dirty="0"/>
            <a:t>SIS/LMS: Magister</a:t>
          </a:r>
        </a:p>
        <a:p>
          <a:r>
            <a:rPr lang="nl-NL" dirty="0"/>
            <a:t>MP: TLN</a:t>
          </a:r>
        </a:p>
        <a:p>
          <a:r>
            <a:rPr lang="nl-NL" dirty="0"/>
            <a:t>LA: Noordhoff</a:t>
          </a:r>
        </a:p>
      </dgm:t>
    </dgm:pt>
    <dgm:pt modelId="{089EEB2C-CFC7-4F5B-92A4-8B53AED8974A}" type="parTrans" cxnId="{9B392254-9939-4338-BF6D-C54548B83010}">
      <dgm:prSet/>
      <dgm:spPr/>
      <dgm:t>
        <a:bodyPr/>
        <a:lstStyle/>
        <a:p>
          <a:endParaRPr lang="nl-NL"/>
        </a:p>
      </dgm:t>
    </dgm:pt>
    <dgm:pt modelId="{F975B8E7-0A79-45F7-B4B1-AFDFCCE8DF82}" type="sibTrans" cxnId="{9B392254-9939-4338-BF6D-C54548B83010}">
      <dgm:prSet/>
      <dgm:spPr/>
      <dgm:t>
        <a:bodyPr/>
        <a:lstStyle/>
        <a:p>
          <a:endParaRPr lang="nl-NL"/>
        </a:p>
      </dgm:t>
    </dgm:pt>
    <dgm:pt modelId="{85F94818-E214-4A0B-8680-141207711010}">
      <dgm:prSet phldrT="[Tekst]"/>
      <dgm:spPr>
        <a:solidFill>
          <a:srgbClr val="13A438"/>
        </a:solidFill>
        <a:ln>
          <a:solidFill>
            <a:srgbClr val="13A438"/>
          </a:solidFill>
        </a:ln>
      </dgm:spPr>
      <dgm:t>
        <a:bodyPr/>
        <a:lstStyle/>
        <a:p>
          <a:r>
            <a:rPr lang="nl-NL" dirty="0" smtClean="0"/>
            <a:t>POC </a:t>
          </a:r>
          <a:r>
            <a:rPr lang="nl-NL" dirty="0"/>
            <a:t>3</a:t>
          </a:r>
        </a:p>
        <a:p>
          <a:r>
            <a:rPr lang="nl-NL" dirty="0"/>
            <a:t>MP/LMS: TLN</a:t>
          </a:r>
        </a:p>
        <a:p>
          <a:r>
            <a:rPr lang="nl-NL" dirty="0"/>
            <a:t>SIS: </a:t>
          </a:r>
          <a:r>
            <a:rPr lang="nl-NL" dirty="0" err="1"/>
            <a:t>SomToday</a:t>
          </a:r>
          <a:endParaRPr lang="nl-NL" dirty="0"/>
        </a:p>
        <a:p>
          <a:r>
            <a:rPr lang="nl-NL" dirty="0"/>
            <a:t>LA: Noordhoff</a:t>
          </a:r>
        </a:p>
      </dgm:t>
    </dgm:pt>
    <dgm:pt modelId="{1FBD45A5-286C-4683-839B-3F831467E3A2}" type="parTrans" cxnId="{94A0066F-4D33-46A9-A9D9-975CC056028E}">
      <dgm:prSet/>
      <dgm:spPr/>
      <dgm:t>
        <a:bodyPr/>
        <a:lstStyle/>
        <a:p>
          <a:endParaRPr lang="nl-NL"/>
        </a:p>
      </dgm:t>
    </dgm:pt>
    <dgm:pt modelId="{D07CDDEB-A940-4990-9038-61156F91ADEC}" type="sibTrans" cxnId="{94A0066F-4D33-46A9-A9D9-975CC056028E}">
      <dgm:prSet/>
      <dgm:spPr/>
      <dgm:t>
        <a:bodyPr/>
        <a:lstStyle/>
        <a:p>
          <a:endParaRPr lang="nl-NL"/>
        </a:p>
      </dgm:t>
    </dgm:pt>
    <dgm:pt modelId="{6553C362-29FF-461A-BA09-1FEA0C59155E}">
      <dgm:prSet phldrT="[Tekst]"/>
      <dgm:spPr>
        <a:solidFill>
          <a:srgbClr val="13A438"/>
        </a:solidFill>
      </dgm:spPr>
      <dgm:t>
        <a:bodyPr/>
        <a:lstStyle/>
        <a:p>
          <a:r>
            <a:rPr lang="nl-NL" dirty="0"/>
            <a:t>Pilot School</a:t>
          </a:r>
        </a:p>
      </dgm:t>
    </dgm:pt>
    <dgm:pt modelId="{C1A1C28C-EC56-4D28-BA03-80E39D87E823}" type="parTrans" cxnId="{D156B12F-7F76-4696-B39D-0AC0A9BEBE38}">
      <dgm:prSet/>
      <dgm:spPr/>
      <dgm:t>
        <a:bodyPr/>
        <a:lstStyle/>
        <a:p>
          <a:endParaRPr lang="nl-NL"/>
        </a:p>
      </dgm:t>
    </dgm:pt>
    <dgm:pt modelId="{EDF35562-BBDF-48A5-9787-957DC029DF7B}" type="sibTrans" cxnId="{D156B12F-7F76-4696-B39D-0AC0A9BEBE38}">
      <dgm:prSet/>
      <dgm:spPr/>
      <dgm:t>
        <a:bodyPr/>
        <a:lstStyle/>
        <a:p>
          <a:endParaRPr lang="nl-NL"/>
        </a:p>
      </dgm:t>
    </dgm:pt>
    <dgm:pt modelId="{7DE32396-2DC7-45EE-A533-BFD8D8407795}">
      <dgm:prSet phldrT="[Tekst]"/>
      <dgm:spPr>
        <a:solidFill>
          <a:srgbClr val="13A438"/>
        </a:solidFill>
      </dgm:spPr>
      <dgm:t>
        <a:bodyPr/>
        <a:lstStyle/>
        <a:p>
          <a:r>
            <a:rPr lang="nl-NL" dirty="0"/>
            <a:t>Pilot School</a:t>
          </a:r>
        </a:p>
      </dgm:t>
    </dgm:pt>
    <dgm:pt modelId="{18154AE4-F0EC-470E-9E11-FF4D7EBDB4B7}" type="parTrans" cxnId="{1C05E21A-E078-473F-B2F0-8BEFCD28F090}">
      <dgm:prSet/>
      <dgm:spPr/>
      <dgm:t>
        <a:bodyPr/>
        <a:lstStyle/>
        <a:p>
          <a:endParaRPr lang="nl-NL"/>
        </a:p>
      </dgm:t>
    </dgm:pt>
    <dgm:pt modelId="{B9C5E831-7DDE-4C52-8D7C-7895253B261C}" type="sibTrans" cxnId="{1C05E21A-E078-473F-B2F0-8BEFCD28F090}">
      <dgm:prSet/>
      <dgm:spPr/>
      <dgm:t>
        <a:bodyPr/>
        <a:lstStyle/>
        <a:p>
          <a:endParaRPr lang="nl-NL"/>
        </a:p>
      </dgm:t>
    </dgm:pt>
    <dgm:pt modelId="{30582D5C-B66C-4169-B7C2-A929F7008E89}">
      <dgm:prSet phldrT="[Tekst]"/>
      <dgm:spPr>
        <a:solidFill>
          <a:srgbClr val="13A438"/>
        </a:solidFill>
        <a:ln>
          <a:solidFill>
            <a:srgbClr val="13A438"/>
          </a:solidFill>
        </a:ln>
      </dgm:spPr>
      <dgm:t>
        <a:bodyPr/>
        <a:lstStyle/>
        <a:p>
          <a:r>
            <a:rPr lang="nl-NL" dirty="0"/>
            <a:t>Pilot School</a:t>
          </a:r>
        </a:p>
      </dgm:t>
    </dgm:pt>
    <dgm:pt modelId="{F8EA5B92-638C-4507-B05E-FC48E6BF2E1B}" type="parTrans" cxnId="{8625BC82-2739-44AD-8C60-D084BF4267CA}">
      <dgm:prSet/>
      <dgm:spPr/>
      <dgm:t>
        <a:bodyPr/>
        <a:lstStyle/>
        <a:p>
          <a:endParaRPr lang="nl-NL"/>
        </a:p>
      </dgm:t>
    </dgm:pt>
    <dgm:pt modelId="{03D8DDF1-684B-45BD-8C38-D5340F12C93C}" type="sibTrans" cxnId="{8625BC82-2739-44AD-8C60-D084BF4267CA}">
      <dgm:prSet/>
      <dgm:spPr/>
      <dgm:t>
        <a:bodyPr/>
        <a:lstStyle/>
        <a:p>
          <a:endParaRPr lang="nl-NL"/>
        </a:p>
      </dgm:t>
    </dgm:pt>
    <dgm:pt modelId="{55438DD8-B20A-4E2E-8AEC-08BD38461770}" type="pres">
      <dgm:prSet presAssocID="{E34834D4-86D7-4438-8A88-E5F0C62CB8EB}" presName="Name0" presStyleCnt="0">
        <dgm:presLayoutVars>
          <dgm:chPref val="1"/>
          <dgm:dir/>
          <dgm:animOne val="branch"/>
          <dgm:animLvl val="lvl"/>
          <dgm:resizeHandles/>
        </dgm:presLayoutVars>
      </dgm:prSet>
      <dgm:spPr/>
      <dgm:t>
        <a:bodyPr/>
        <a:lstStyle/>
        <a:p>
          <a:endParaRPr lang="nl-NL"/>
        </a:p>
      </dgm:t>
    </dgm:pt>
    <dgm:pt modelId="{83D96FEF-99F0-437D-BA83-03BC60B8CBC4}" type="pres">
      <dgm:prSet presAssocID="{375B1877-D55A-41D7-A80E-6BEBAEB1B8EA}" presName="vertOne" presStyleCnt="0"/>
      <dgm:spPr/>
    </dgm:pt>
    <dgm:pt modelId="{3D85F920-2874-4C2A-805F-C4CD3A06BC6B}" type="pres">
      <dgm:prSet presAssocID="{375B1877-D55A-41D7-A80E-6BEBAEB1B8EA}" presName="txOne" presStyleLbl="node0" presStyleIdx="0" presStyleCnt="1">
        <dgm:presLayoutVars>
          <dgm:chPref val="3"/>
        </dgm:presLayoutVars>
      </dgm:prSet>
      <dgm:spPr/>
      <dgm:t>
        <a:bodyPr/>
        <a:lstStyle/>
        <a:p>
          <a:endParaRPr lang="nl-NL"/>
        </a:p>
      </dgm:t>
    </dgm:pt>
    <dgm:pt modelId="{540095F5-451E-4BCD-9399-7BBDDE3F7F5F}" type="pres">
      <dgm:prSet presAssocID="{375B1877-D55A-41D7-A80E-6BEBAEB1B8EA}" presName="parTransOne" presStyleCnt="0"/>
      <dgm:spPr/>
    </dgm:pt>
    <dgm:pt modelId="{772A253B-615D-4D39-B41C-C1C69629D5F8}" type="pres">
      <dgm:prSet presAssocID="{375B1877-D55A-41D7-A80E-6BEBAEB1B8EA}" presName="horzOne" presStyleCnt="0"/>
      <dgm:spPr/>
    </dgm:pt>
    <dgm:pt modelId="{3D65EABC-4D14-4922-9F0A-DB0CF2717DE0}" type="pres">
      <dgm:prSet presAssocID="{4781CD81-A843-4072-A553-1B42D31C87F6}" presName="vertTwo" presStyleCnt="0"/>
      <dgm:spPr/>
    </dgm:pt>
    <dgm:pt modelId="{4A3BC773-B5E7-428F-8981-2DEC140C847D}" type="pres">
      <dgm:prSet presAssocID="{4781CD81-A843-4072-A553-1B42D31C87F6}" presName="txTwo" presStyleLbl="node2" presStyleIdx="0" presStyleCnt="1">
        <dgm:presLayoutVars>
          <dgm:chPref val="3"/>
        </dgm:presLayoutVars>
      </dgm:prSet>
      <dgm:spPr/>
      <dgm:t>
        <a:bodyPr/>
        <a:lstStyle/>
        <a:p>
          <a:endParaRPr lang="nl-NL"/>
        </a:p>
      </dgm:t>
    </dgm:pt>
    <dgm:pt modelId="{C02D325E-14E3-42EE-93F4-287B8EA212D7}" type="pres">
      <dgm:prSet presAssocID="{4781CD81-A843-4072-A553-1B42D31C87F6}" presName="parTransTwo" presStyleCnt="0"/>
      <dgm:spPr/>
    </dgm:pt>
    <dgm:pt modelId="{9C9BBC1F-787F-4F86-A5C6-AF87E113EE48}" type="pres">
      <dgm:prSet presAssocID="{4781CD81-A843-4072-A553-1B42D31C87F6}" presName="horzTwo" presStyleCnt="0"/>
      <dgm:spPr/>
    </dgm:pt>
    <dgm:pt modelId="{8EA667E5-7A22-40E7-9FDC-D19E0FCECF8A}" type="pres">
      <dgm:prSet presAssocID="{6C2770D4-C1B1-4A89-A8B4-CCBBD0E9A2AC}" presName="vertThree" presStyleCnt="0"/>
      <dgm:spPr/>
    </dgm:pt>
    <dgm:pt modelId="{4A960E65-02C8-4684-AB3E-4B61E1DB2D3C}" type="pres">
      <dgm:prSet presAssocID="{6C2770D4-C1B1-4A89-A8B4-CCBBD0E9A2AC}" presName="txThree" presStyleLbl="node3" presStyleIdx="0" presStyleCnt="2">
        <dgm:presLayoutVars>
          <dgm:chPref val="3"/>
        </dgm:presLayoutVars>
      </dgm:prSet>
      <dgm:spPr/>
      <dgm:t>
        <a:bodyPr/>
        <a:lstStyle/>
        <a:p>
          <a:endParaRPr lang="nl-NL"/>
        </a:p>
      </dgm:t>
    </dgm:pt>
    <dgm:pt modelId="{67A5E45D-90C0-4A01-8C69-C204F9EE1B20}" type="pres">
      <dgm:prSet presAssocID="{6C2770D4-C1B1-4A89-A8B4-CCBBD0E9A2AC}" presName="horzThree" presStyleCnt="0"/>
      <dgm:spPr/>
    </dgm:pt>
    <dgm:pt modelId="{8AA62C95-9D25-4FF1-B1D2-F2F3F186BD1E}" type="pres">
      <dgm:prSet presAssocID="{8BE420BC-36F4-4B75-A32F-C36F41D6CF88}" presName="sibSpaceThree" presStyleCnt="0"/>
      <dgm:spPr/>
    </dgm:pt>
    <dgm:pt modelId="{D8E6A55F-4F17-41A9-A0E3-AC2368A5F45D}" type="pres">
      <dgm:prSet presAssocID="{B7130FE5-1736-4D95-B191-BB4FCA369E6E}" presName="vertThree" presStyleCnt="0"/>
      <dgm:spPr/>
    </dgm:pt>
    <dgm:pt modelId="{F2F20002-4314-48EC-83D6-372FAB934E9E}" type="pres">
      <dgm:prSet presAssocID="{B7130FE5-1736-4D95-B191-BB4FCA369E6E}" presName="txThree" presStyleLbl="node3" presStyleIdx="1" presStyleCnt="2" custLinFactNeighborX="56" custLinFactNeighborY="17565">
        <dgm:presLayoutVars>
          <dgm:chPref val="3"/>
        </dgm:presLayoutVars>
      </dgm:prSet>
      <dgm:spPr/>
      <dgm:t>
        <a:bodyPr/>
        <a:lstStyle/>
        <a:p>
          <a:endParaRPr lang="nl-NL"/>
        </a:p>
      </dgm:t>
    </dgm:pt>
    <dgm:pt modelId="{80305296-AA29-4577-B113-BB2FCC563C84}" type="pres">
      <dgm:prSet presAssocID="{B7130FE5-1736-4D95-B191-BB4FCA369E6E}" presName="parTransThree" presStyleCnt="0"/>
      <dgm:spPr/>
    </dgm:pt>
    <dgm:pt modelId="{5C2A50EC-5CE6-47F3-85A4-308A00B5FAFB}" type="pres">
      <dgm:prSet presAssocID="{B7130FE5-1736-4D95-B191-BB4FCA369E6E}" presName="horzThree" presStyleCnt="0"/>
      <dgm:spPr/>
    </dgm:pt>
    <dgm:pt modelId="{801E80FE-5321-4575-B06E-4817A6504908}" type="pres">
      <dgm:prSet presAssocID="{B5FFA5F1-7888-4E00-ADC0-C428B52F66AD}" presName="vertFour" presStyleCnt="0">
        <dgm:presLayoutVars>
          <dgm:chPref val="3"/>
        </dgm:presLayoutVars>
      </dgm:prSet>
      <dgm:spPr/>
    </dgm:pt>
    <dgm:pt modelId="{54CC8825-9ED2-4303-8043-EF4DEE1806C1}" type="pres">
      <dgm:prSet presAssocID="{B5FFA5F1-7888-4E00-ADC0-C428B52F66AD}" presName="txFour" presStyleLbl="node4" presStyleIdx="0" presStyleCnt="6">
        <dgm:presLayoutVars>
          <dgm:chPref val="3"/>
        </dgm:presLayoutVars>
      </dgm:prSet>
      <dgm:spPr/>
      <dgm:t>
        <a:bodyPr/>
        <a:lstStyle/>
        <a:p>
          <a:endParaRPr lang="nl-NL"/>
        </a:p>
      </dgm:t>
    </dgm:pt>
    <dgm:pt modelId="{45524DBA-30AE-44D2-B10A-770A0AEF7FF5}" type="pres">
      <dgm:prSet presAssocID="{B5FFA5F1-7888-4E00-ADC0-C428B52F66AD}" presName="parTransFour" presStyleCnt="0"/>
      <dgm:spPr/>
    </dgm:pt>
    <dgm:pt modelId="{E711D991-8361-4365-8BA6-BD8392DE9A91}" type="pres">
      <dgm:prSet presAssocID="{B5FFA5F1-7888-4E00-ADC0-C428B52F66AD}" presName="horzFour" presStyleCnt="0"/>
      <dgm:spPr/>
    </dgm:pt>
    <dgm:pt modelId="{348383CA-0E9D-453C-85A2-C3F4100E4916}" type="pres">
      <dgm:prSet presAssocID="{6553C362-29FF-461A-BA09-1FEA0C59155E}" presName="vertFour" presStyleCnt="0">
        <dgm:presLayoutVars>
          <dgm:chPref val="3"/>
        </dgm:presLayoutVars>
      </dgm:prSet>
      <dgm:spPr/>
    </dgm:pt>
    <dgm:pt modelId="{AA819629-25B6-41A8-9948-ADC21470F1E6}" type="pres">
      <dgm:prSet presAssocID="{6553C362-29FF-461A-BA09-1FEA0C59155E}" presName="txFour" presStyleLbl="node4" presStyleIdx="1" presStyleCnt="6">
        <dgm:presLayoutVars>
          <dgm:chPref val="3"/>
        </dgm:presLayoutVars>
      </dgm:prSet>
      <dgm:spPr/>
      <dgm:t>
        <a:bodyPr/>
        <a:lstStyle/>
        <a:p>
          <a:endParaRPr lang="nl-NL"/>
        </a:p>
      </dgm:t>
    </dgm:pt>
    <dgm:pt modelId="{3D3EECB9-F42C-4AB4-9F2F-4821704C2E8E}" type="pres">
      <dgm:prSet presAssocID="{6553C362-29FF-461A-BA09-1FEA0C59155E}" presName="horzFour" presStyleCnt="0"/>
      <dgm:spPr/>
    </dgm:pt>
    <dgm:pt modelId="{CE35DA45-A452-4938-8C24-B9F1496FFFB6}" type="pres">
      <dgm:prSet presAssocID="{6846767A-BEDF-43AD-935A-5576B481CDFE}" presName="sibSpaceFour" presStyleCnt="0"/>
      <dgm:spPr/>
    </dgm:pt>
    <dgm:pt modelId="{80EBADF9-FB18-4D8A-8BC7-66540B15AEB4}" type="pres">
      <dgm:prSet presAssocID="{6A376EF5-7D0E-4A1D-BD95-75D19603066D}" presName="vertFour" presStyleCnt="0">
        <dgm:presLayoutVars>
          <dgm:chPref val="3"/>
        </dgm:presLayoutVars>
      </dgm:prSet>
      <dgm:spPr/>
    </dgm:pt>
    <dgm:pt modelId="{65C254A7-CA38-4287-8102-6CE23CE72F8D}" type="pres">
      <dgm:prSet presAssocID="{6A376EF5-7D0E-4A1D-BD95-75D19603066D}" presName="txFour" presStyleLbl="node4" presStyleIdx="2" presStyleCnt="6">
        <dgm:presLayoutVars>
          <dgm:chPref val="3"/>
        </dgm:presLayoutVars>
      </dgm:prSet>
      <dgm:spPr/>
      <dgm:t>
        <a:bodyPr/>
        <a:lstStyle/>
        <a:p>
          <a:endParaRPr lang="nl-NL"/>
        </a:p>
      </dgm:t>
    </dgm:pt>
    <dgm:pt modelId="{E048F4DD-EDC1-4B59-8715-51E39A7127C9}" type="pres">
      <dgm:prSet presAssocID="{6A376EF5-7D0E-4A1D-BD95-75D19603066D}" presName="parTransFour" presStyleCnt="0"/>
      <dgm:spPr/>
    </dgm:pt>
    <dgm:pt modelId="{826B6D22-18A9-4D87-81B7-53AC8652B749}" type="pres">
      <dgm:prSet presAssocID="{6A376EF5-7D0E-4A1D-BD95-75D19603066D}" presName="horzFour" presStyleCnt="0"/>
      <dgm:spPr/>
    </dgm:pt>
    <dgm:pt modelId="{8ABA4BD2-128D-400C-8A94-97731AE5673D}" type="pres">
      <dgm:prSet presAssocID="{7DE32396-2DC7-45EE-A533-BFD8D8407795}" presName="vertFour" presStyleCnt="0">
        <dgm:presLayoutVars>
          <dgm:chPref val="3"/>
        </dgm:presLayoutVars>
      </dgm:prSet>
      <dgm:spPr/>
    </dgm:pt>
    <dgm:pt modelId="{9405937F-14A5-42AC-92A4-3988A9D24D60}" type="pres">
      <dgm:prSet presAssocID="{7DE32396-2DC7-45EE-A533-BFD8D8407795}" presName="txFour" presStyleLbl="node4" presStyleIdx="3" presStyleCnt="6" custLinFactNeighborX="0" custLinFactNeighborY="65">
        <dgm:presLayoutVars>
          <dgm:chPref val="3"/>
        </dgm:presLayoutVars>
      </dgm:prSet>
      <dgm:spPr/>
      <dgm:t>
        <a:bodyPr/>
        <a:lstStyle/>
        <a:p>
          <a:endParaRPr lang="nl-NL"/>
        </a:p>
      </dgm:t>
    </dgm:pt>
    <dgm:pt modelId="{7DA4B0E6-5A6A-42CD-966D-CA9FF8B3AAE7}" type="pres">
      <dgm:prSet presAssocID="{7DE32396-2DC7-45EE-A533-BFD8D8407795}" presName="horzFour" presStyleCnt="0"/>
      <dgm:spPr/>
    </dgm:pt>
    <dgm:pt modelId="{8527D24A-709C-4BFB-91B1-53612EF3AE36}" type="pres">
      <dgm:prSet presAssocID="{F975B8E7-0A79-45F7-B4B1-AFDFCCE8DF82}" presName="sibSpaceFour" presStyleCnt="0"/>
      <dgm:spPr/>
    </dgm:pt>
    <dgm:pt modelId="{CF7996E5-D3C6-45E7-A16D-D3232C6DFC4C}" type="pres">
      <dgm:prSet presAssocID="{85F94818-E214-4A0B-8680-141207711010}" presName="vertFour" presStyleCnt="0">
        <dgm:presLayoutVars>
          <dgm:chPref val="3"/>
        </dgm:presLayoutVars>
      </dgm:prSet>
      <dgm:spPr/>
    </dgm:pt>
    <dgm:pt modelId="{B6BD7FE0-7FEA-4641-85DB-78FEAFC5EA47}" type="pres">
      <dgm:prSet presAssocID="{85F94818-E214-4A0B-8680-141207711010}" presName="txFour" presStyleLbl="node4" presStyleIdx="4" presStyleCnt="6">
        <dgm:presLayoutVars>
          <dgm:chPref val="3"/>
        </dgm:presLayoutVars>
      </dgm:prSet>
      <dgm:spPr/>
      <dgm:t>
        <a:bodyPr/>
        <a:lstStyle/>
        <a:p>
          <a:endParaRPr lang="nl-NL"/>
        </a:p>
      </dgm:t>
    </dgm:pt>
    <dgm:pt modelId="{56EED13E-E5A4-4CF0-9DD3-C4EE9616FA7C}" type="pres">
      <dgm:prSet presAssocID="{85F94818-E214-4A0B-8680-141207711010}" presName="parTransFour" presStyleCnt="0"/>
      <dgm:spPr/>
    </dgm:pt>
    <dgm:pt modelId="{DF1ABBCC-594E-4334-AB3E-406ACFDE49C4}" type="pres">
      <dgm:prSet presAssocID="{85F94818-E214-4A0B-8680-141207711010}" presName="horzFour" presStyleCnt="0"/>
      <dgm:spPr/>
    </dgm:pt>
    <dgm:pt modelId="{DD67A927-568C-42B9-A38C-D67E9005E272}" type="pres">
      <dgm:prSet presAssocID="{30582D5C-B66C-4169-B7C2-A929F7008E89}" presName="vertFour" presStyleCnt="0">
        <dgm:presLayoutVars>
          <dgm:chPref val="3"/>
        </dgm:presLayoutVars>
      </dgm:prSet>
      <dgm:spPr/>
    </dgm:pt>
    <dgm:pt modelId="{C7A6E39C-DA58-48AD-9458-788FA5D0BF09}" type="pres">
      <dgm:prSet presAssocID="{30582D5C-B66C-4169-B7C2-A929F7008E89}" presName="txFour" presStyleLbl="node4" presStyleIdx="5" presStyleCnt="6">
        <dgm:presLayoutVars>
          <dgm:chPref val="3"/>
        </dgm:presLayoutVars>
      </dgm:prSet>
      <dgm:spPr/>
      <dgm:t>
        <a:bodyPr/>
        <a:lstStyle/>
        <a:p>
          <a:endParaRPr lang="nl-NL"/>
        </a:p>
      </dgm:t>
    </dgm:pt>
    <dgm:pt modelId="{8D2FCCA9-421D-4AB4-B765-F571E0DF9EE2}" type="pres">
      <dgm:prSet presAssocID="{30582D5C-B66C-4169-B7C2-A929F7008E89}" presName="horzFour" presStyleCnt="0"/>
      <dgm:spPr/>
    </dgm:pt>
  </dgm:ptLst>
  <dgm:cxnLst>
    <dgm:cxn modelId="{92F3DF24-BED1-4926-A05A-29142F7C014B}" type="presOf" srcId="{B7130FE5-1736-4D95-B191-BB4FCA369E6E}" destId="{F2F20002-4314-48EC-83D6-372FAB934E9E}" srcOrd="0" destOrd="0" presId="urn:microsoft.com/office/officeart/2005/8/layout/hierarchy4"/>
    <dgm:cxn modelId="{94A0066F-4D33-46A9-A9D9-975CC056028E}" srcId="{B7130FE5-1736-4D95-B191-BB4FCA369E6E}" destId="{85F94818-E214-4A0B-8680-141207711010}" srcOrd="2" destOrd="0" parTransId="{1FBD45A5-286C-4683-839B-3F831467E3A2}" sibTransId="{D07CDDEB-A940-4990-9038-61156F91ADEC}"/>
    <dgm:cxn modelId="{8625BC82-2739-44AD-8C60-D084BF4267CA}" srcId="{85F94818-E214-4A0B-8680-141207711010}" destId="{30582D5C-B66C-4169-B7C2-A929F7008E89}" srcOrd="0" destOrd="0" parTransId="{F8EA5B92-638C-4507-B05E-FC48E6BF2E1B}" sibTransId="{03D8DDF1-684B-45BD-8C38-D5340F12C93C}"/>
    <dgm:cxn modelId="{F32E2089-CF8B-4D89-BD88-9037726C1C69}" srcId="{E34834D4-86D7-4438-8A88-E5F0C62CB8EB}" destId="{375B1877-D55A-41D7-A80E-6BEBAEB1B8EA}" srcOrd="0" destOrd="0" parTransId="{19770969-36B8-43C4-B233-EE6FAF0C8DC8}" sibTransId="{32E7A7C0-B59F-46DA-8961-F3638E7580B7}"/>
    <dgm:cxn modelId="{FD7C58F5-DE1C-470F-A1E7-05D027333FDE}" type="presOf" srcId="{85F94818-E214-4A0B-8680-141207711010}" destId="{B6BD7FE0-7FEA-4641-85DB-78FEAFC5EA47}" srcOrd="0" destOrd="0" presId="urn:microsoft.com/office/officeart/2005/8/layout/hierarchy4"/>
    <dgm:cxn modelId="{D8EB358C-70E9-464D-A3A4-146FF85CCD0C}" type="presOf" srcId="{6A376EF5-7D0E-4A1D-BD95-75D19603066D}" destId="{65C254A7-CA38-4287-8102-6CE23CE72F8D}" srcOrd="0" destOrd="0" presId="urn:microsoft.com/office/officeart/2005/8/layout/hierarchy4"/>
    <dgm:cxn modelId="{D27BACA1-5F6F-4532-B636-24FCBF76CFFE}" type="presOf" srcId="{E34834D4-86D7-4438-8A88-E5F0C62CB8EB}" destId="{55438DD8-B20A-4E2E-8AEC-08BD38461770}" srcOrd="0" destOrd="0" presId="urn:microsoft.com/office/officeart/2005/8/layout/hierarchy4"/>
    <dgm:cxn modelId="{03A86689-BBF8-430B-B662-2FB8E45ECF82}" type="presOf" srcId="{B5FFA5F1-7888-4E00-ADC0-C428B52F66AD}" destId="{54CC8825-9ED2-4303-8043-EF4DEE1806C1}" srcOrd="0" destOrd="0" presId="urn:microsoft.com/office/officeart/2005/8/layout/hierarchy4"/>
    <dgm:cxn modelId="{861935ED-4CFB-43CB-927D-E6636FA6FA3D}" type="presOf" srcId="{6553C362-29FF-461A-BA09-1FEA0C59155E}" destId="{AA819629-25B6-41A8-9948-ADC21470F1E6}" srcOrd="0" destOrd="0" presId="urn:microsoft.com/office/officeart/2005/8/layout/hierarchy4"/>
    <dgm:cxn modelId="{951D1414-8826-45AF-89F8-CC418CB8BD3A}" srcId="{B7130FE5-1736-4D95-B191-BB4FCA369E6E}" destId="{B5FFA5F1-7888-4E00-ADC0-C428B52F66AD}" srcOrd="0" destOrd="0" parTransId="{7E35AE96-FF02-4D57-9EDC-6DCE2134435F}" sibTransId="{6846767A-BEDF-43AD-935A-5576B481CDFE}"/>
    <dgm:cxn modelId="{38810701-0783-4C22-A715-54213498BCC6}" srcId="{4781CD81-A843-4072-A553-1B42D31C87F6}" destId="{B7130FE5-1736-4D95-B191-BB4FCA369E6E}" srcOrd="1" destOrd="0" parTransId="{4FB4346F-B4A9-4BF4-A98A-FBCC92797BD8}" sibTransId="{98D55FDD-F01B-4248-93F7-C9CD3E5B101F}"/>
    <dgm:cxn modelId="{DE8C5EF9-C81A-4E1F-A432-CEB58E33D85E}" srcId="{4781CD81-A843-4072-A553-1B42D31C87F6}" destId="{6C2770D4-C1B1-4A89-A8B4-CCBBD0E9A2AC}" srcOrd="0" destOrd="0" parTransId="{D1C114D6-7344-4C0D-A567-05E3C1B6FF41}" sibTransId="{8BE420BC-36F4-4B75-A32F-C36F41D6CF88}"/>
    <dgm:cxn modelId="{9B392254-9939-4338-BF6D-C54548B83010}" srcId="{B7130FE5-1736-4D95-B191-BB4FCA369E6E}" destId="{6A376EF5-7D0E-4A1D-BD95-75D19603066D}" srcOrd="1" destOrd="0" parTransId="{089EEB2C-CFC7-4F5B-92A4-8B53AED8974A}" sibTransId="{F975B8E7-0A79-45F7-B4B1-AFDFCCE8DF82}"/>
    <dgm:cxn modelId="{98C37E5B-2E40-490C-9928-3BCD532CB611}" type="presOf" srcId="{7DE32396-2DC7-45EE-A533-BFD8D8407795}" destId="{9405937F-14A5-42AC-92A4-3988A9D24D60}" srcOrd="0" destOrd="0" presId="urn:microsoft.com/office/officeart/2005/8/layout/hierarchy4"/>
    <dgm:cxn modelId="{D156B12F-7F76-4696-B39D-0AC0A9BEBE38}" srcId="{B5FFA5F1-7888-4E00-ADC0-C428B52F66AD}" destId="{6553C362-29FF-461A-BA09-1FEA0C59155E}" srcOrd="0" destOrd="0" parTransId="{C1A1C28C-EC56-4D28-BA03-80E39D87E823}" sibTransId="{EDF35562-BBDF-48A5-9787-957DC029DF7B}"/>
    <dgm:cxn modelId="{1E277674-50CC-4245-9457-5A3B1BFF0072}" type="presOf" srcId="{375B1877-D55A-41D7-A80E-6BEBAEB1B8EA}" destId="{3D85F920-2874-4C2A-805F-C4CD3A06BC6B}" srcOrd="0" destOrd="0" presId="urn:microsoft.com/office/officeart/2005/8/layout/hierarchy4"/>
    <dgm:cxn modelId="{B6B9F76B-07E5-4FCB-9E4F-37F01CB171B7}" type="presOf" srcId="{30582D5C-B66C-4169-B7C2-A929F7008E89}" destId="{C7A6E39C-DA58-48AD-9458-788FA5D0BF09}" srcOrd="0" destOrd="0" presId="urn:microsoft.com/office/officeart/2005/8/layout/hierarchy4"/>
    <dgm:cxn modelId="{1DBE0FAB-7B68-44D9-A879-1454D98D86C6}" srcId="{375B1877-D55A-41D7-A80E-6BEBAEB1B8EA}" destId="{4781CD81-A843-4072-A553-1B42D31C87F6}" srcOrd="0" destOrd="0" parTransId="{0D518721-A4CF-44FF-ABF4-1DB1FDE07474}" sibTransId="{AD6B1836-4E8E-47DA-B5FA-3CD3C13BCB3B}"/>
    <dgm:cxn modelId="{2AE41747-B046-4892-ACBA-BC6EFAFFA5C9}" type="presOf" srcId="{6C2770D4-C1B1-4A89-A8B4-CCBBD0E9A2AC}" destId="{4A960E65-02C8-4684-AB3E-4B61E1DB2D3C}" srcOrd="0" destOrd="0" presId="urn:microsoft.com/office/officeart/2005/8/layout/hierarchy4"/>
    <dgm:cxn modelId="{1C05E21A-E078-473F-B2F0-8BEFCD28F090}" srcId="{6A376EF5-7D0E-4A1D-BD95-75D19603066D}" destId="{7DE32396-2DC7-45EE-A533-BFD8D8407795}" srcOrd="0" destOrd="0" parTransId="{18154AE4-F0EC-470E-9E11-FF4D7EBDB4B7}" sibTransId="{B9C5E831-7DDE-4C52-8D7C-7895253B261C}"/>
    <dgm:cxn modelId="{366E6404-A80B-4B79-9C99-DEE8882F1BB0}" type="presOf" srcId="{4781CD81-A843-4072-A553-1B42D31C87F6}" destId="{4A3BC773-B5E7-428F-8981-2DEC140C847D}" srcOrd="0" destOrd="0" presId="urn:microsoft.com/office/officeart/2005/8/layout/hierarchy4"/>
    <dgm:cxn modelId="{B7A913FE-202B-4CE8-80F2-5087CC8C65B8}" type="presParOf" srcId="{55438DD8-B20A-4E2E-8AEC-08BD38461770}" destId="{83D96FEF-99F0-437D-BA83-03BC60B8CBC4}" srcOrd="0" destOrd="0" presId="urn:microsoft.com/office/officeart/2005/8/layout/hierarchy4"/>
    <dgm:cxn modelId="{55AFADD4-EDCD-4D9F-8881-64A791F772B3}" type="presParOf" srcId="{83D96FEF-99F0-437D-BA83-03BC60B8CBC4}" destId="{3D85F920-2874-4C2A-805F-C4CD3A06BC6B}" srcOrd="0" destOrd="0" presId="urn:microsoft.com/office/officeart/2005/8/layout/hierarchy4"/>
    <dgm:cxn modelId="{92BB15E2-2F20-4339-89A0-6311442F000F}" type="presParOf" srcId="{83D96FEF-99F0-437D-BA83-03BC60B8CBC4}" destId="{540095F5-451E-4BCD-9399-7BBDDE3F7F5F}" srcOrd="1" destOrd="0" presId="urn:microsoft.com/office/officeart/2005/8/layout/hierarchy4"/>
    <dgm:cxn modelId="{850634E3-7465-4D5F-9E17-6F9155EA0E3C}" type="presParOf" srcId="{83D96FEF-99F0-437D-BA83-03BC60B8CBC4}" destId="{772A253B-615D-4D39-B41C-C1C69629D5F8}" srcOrd="2" destOrd="0" presId="urn:microsoft.com/office/officeart/2005/8/layout/hierarchy4"/>
    <dgm:cxn modelId="{91A8005E-14FC-4B95-8C68-F20758FCEB3C}" type="presParOf" srcId="{772A253B-615D-4D39-B41C-C1C69629D5F8}" destId="{3D65EABC-4D14-4922-9F0A-DB0CF2717DE0}" srcOrd="0" destOrd="0" presId="urn:microsoft.com/office/officeart/2005/8/layout/hierarchy4"/>
    <dgm:cxn modelId="{438F3FEA-0E5C-41D9-BEBA-6499CAB5C65F}" type="presParOf" srcId="{3D65EABC-4D14-4922-9F0A-DB0CF2717DE0}" destId="{4A3BC773-B5E7-428F-8981-2DEC140C847D}" srcOrd="0" destOrd="0" presId="urn:microsoft.com/office/officeart/2005/8/layout/hierarchy4"/>
    <dgm:cxn modelId="{225D785A-9566-481D-BF98-A34D8085EC6E}" type="presParOf" srcId="{3D65EABC-4D14-4922-9F0A-DB0CF2717DE0}" destId="{C02D325E-14E3-42EE-93F4-287B8EA212D7}" srcOrd="1" destOrd="0" presId="urn:microsoft.com/office/officeart/2005/8/layout/hierarchy4"/>
    <dgm:cxn modelId="{D3D69497-315B-475F-8E00-858AF4A0C402}" type="presParOf" srcId="{3D65EABC-4D14-4922-9F0A-DB0CF2717DE0}" destId="{9C9BBC1F-787F-4F86-A5C6-AF87E113EE48}" srcOrd="2" destOrd="0" presId="urn:microsoft.com/office/officeart/2005/8/layout/hierarchy4"/>
    <dgm:cxn modelId="{FEC5EC4F-3376-4EF9-B616-D063E4E3DB2F}" type="presParOf" srcId="{9C9BBC1F-787F-4F86-A5C6-AF87E113EE48}" destId="{8EA667E5-7A22-40E7-9FDC-D19E0FCECF8A}" srcOrd="0" destOrd="0" presId="urn:microsoft.com/office/officeart/2005/8/layout/hierarchy4"/>
    <dgm:cxn modelId="{5ADA90CB-EB99-474A-A6F8-A5A55BBBE0E0}" type="presParOf" srcId="{8EA667E5-7A22-40E7-9FDC-D19E0FCECF8A}" destId="{4A960E65-02C8-4684-AB3E-4B61E1DB2D3C}" srcOrd="0" destOrd="0" presId="urn:microsoft.com/office/officeart/2005/8/layout/hierarchy4"/>
    <dgm:cxn modelId="{A4B2DC19-8929-484E-8E83-A7CB12B36984}" type="presParOf" srcId="{8EA667E5-7A22-40E7-9FDC-D19E0FCECF8A}" destId="{67A5E45D-90C0-4A01-8C69-C204F9EE1B20}" srcOrd="1" destOrd="0" presId="urn:microsoft.com/office/officeart/2005/8/layout/hierarchy4"/>
    <dgm:cxn modelId="{27E5CD8C-66F7-4587-BF6E-7F26CFAD96CD}" type="presParOf" srcId="{9C9BBC1F-787F-4F86-A5C6-AF87E113EE48}" destId="{8AA62C95-9D25-4FF1-B1D2-F2F3F186BD1E}" srcOrd="1" destOrd="0" presId="urn:microsoft.com/office/officeart/2005/8/layout/hierarchy4"/>
    <dgm:cxn modelId="{6C3FFA28-BE57-456D-983D-26E9D85F3822}" type="presParOf" srcId="{9C9BBC1F-787F-4F86-A5C6-AF87E113EE48}" destId="{D8E6A55F-4F17-41A9-A0E3-AC2368A5F45D}" srcOrd="2" destOrd="0" presId="urn:microsoft.com/office/officeart/2005/8/layout/hierarchy4"/>
    <dgm:cxn modelId="{4A19AB5D-5FDA-47B3-A8C8-318623182AD0}" type="presParOf" srcId="{D8E6A55F-4F17-41A9-A0E3-AC2368A5F45D}" destId="{F2F20002-4314-48EC-83D6-372FAB934E9E}" srcOrd="0" destOrd="0" presId="urn:microsoft.com/office/officeart/2005/8/layout/hierarchy4"/>
    <dgm:cxn modelId="{109B60C7-3484-492D-942E-8A66FAC5268C}" type="presParOf" srcId="{D8E6A55F-4F17-41A9-A0E3-AC2368A5F45D}" destId="{80305296-AA29-4577-B113-BB2FCC563C84}" srcOrd="1" destOrd="0" presId="urn:microsoft.com/office/officeart/2005/8/layout/hierarchy4"/>
    <dgm:cxn modelId="{A8DB29CE-AD04-4EE7-BE21-8AFFB0661898}" type="presParOf" srcId="{D8E6A55F-4F17-41A9-A0E3-AC2368A5F45D}" destId="{5C2A50EC-5CE6-47F3-85A4-308A00B5FAFB}" srcOrd="2" destOrd="0" presId="urn:microsoft.com/office/officeart/2005/8/layout/hierarchy4"/>
    <dgm:cxn modelId="{4D91B746-8D88-4A99-B8FC-17E5B847C5FA}" type="presParOf" srcId="{5C2A50EC-5CE6-47F3-85A4-308A00B5FAFB}" destId="{801E80FE-5321-4575-B06E-4817A6504908}" srcOrd="0" destOrd="0" presId="urn:microsoft.com/office/officeart/2005/8/layout/hierarchy4"/>
    <dgm:cxn modelId="{F88CDCF7-D6C8-4BD4-965E-7CE383795837}" type="presParOf" srcId="{801E80FE-5321-4575-B06E-4817A6504908}" destId="{54CC8825-9ED2-4303-8043-EF4DEE1806C1}" srcOrd="0" destOrd="0" presId="urn:microsoft.com/office/officeart/2005/8/layout/hierarchy4"/>
    <dgm:cxn modelId="{094C73E6-AACF-4A4D-8F43-CF5479A8372F}" type="presParOf" srcId="{801E80FE-5321-4575-B06E-4817A6504908}" destId="{45524DBA-30AE-44D2-B10A-770A0AEF7FF5}" srcOrd="1" destOrd="0" presId="urn:microsoft.com/office/officeart/2005/8/layout/hierarchy4"/>
    <dgm:cxn modelId="{D0BFDB3D-EE8F-4827-8801-EEED330D8B51}" type="presParOf" srcId="{801E80FE-5321-4575-B06E-4817A6504908}" destId="{E711D991-8361-4365-8BA6-BD8392DE9A91}" srcOrd="2" destOrd="0" presId="urn:microsoft.com/office/officeart/2005/8/layout/hierarchy4"/>
    <dgm:cxn modelId="{B3E44B5D-DB62-4911-9095-B0AC6E658D5D}" type="presParOf" srcId="{E711D991-8361-4365-8BA6-BD8392DE9A91}" destId="{348383CA-0E9D-453C-85A2-C3F4100E4916}" srcOrd="0" destOrd="0" presId="urn:microsoft.com/office/officeart/2005/8/layout/hierarchy4"/>
    <dgm:cxn modelId="{03713CE3-DD7E-4803-A855-17667CACC145}" type="presParOf" srcId="{348383CA-0E9D-453C-85A2-C3F4100E4916}" destId="{AA819629-25B6-41A8-9948-ADC21470F1E6}" srcOrd="0" destOrd="0" presId="urn:microsoft.com/office/officeart/2005/8/layout/hierarchy4"/>
    <dgm:cxn modelId="{FCFED7F2-FCBB-4EA2-BBE2-38712423D043}" type="presParOf" srcId="{348383CA-0E9D-453C-85A2-C3F4100E4916}" destId="{3D3EECB9-F42C-4AB4-9F2F-4821704C2E8E}" srcOrd="1" destOrd="0" presId="urn:microsoft.com/office/officeart/2005/8/layout/hierarchy4"/>
    <dgm:cxn modelId="{D68C26AA-F458-44BA-8C47-AD9253D7E31A}" type="presParOf" srcId="{5C2A50EC-5CE6-47F3-85A4-308A00B5FAFB}" destId="{CE35DA45-A452-4938-8C24-B9F1496FFFB6}" srcOrd="1" destOrd="0" presId="urn:microsoft.com/office/officeart/2005/8/layout/hierarchy4"/>
    <dgm:cxn modelId="{2DFCC096-52FE-4433-8DEF-D504ACB01544}" type="presParOf" srcId="{5C2A50EC-5CE6-47F3-85A4-308A00B5FAFB}" destId="{80EBADF9-FB18-4D8A-8BC7-66540B15AEB4}" srcOrd="2" destOrd="0" presId="urn:microsoft.com/office/officeart/2005/8/layout/hierarchy4"/>
    <dgm:cxn modelId="{30D5C8C0-1465-4647-9575-72D73F8B4B27}" type="presParOf" srcId="{80EBADF9-FB18-4D8A-8BC7-66540B15AEB4}" destId="{65C254A7-CA38-4287-8102-6CE23CE72F8D}" srcOrd="0" destOrd="0" presId="urn:microsoft.com/office/officeart/2005/8/layout/hierarchy4"/>
    <dgm:cxn modelId="{C00C212E-3399-41C7-9E1B-2018AE19349C}" type="presParOf" srcId="{80EBADF9-FB18-4D8A-8BC7-66540B15AEB4}" destId="{E048F4DD-EDC1-4B59-8715-51E39A7127C9}" srcOrd="1" destOrd="0" presId="urn:microsoft.com/office/officeart/2005/8/layout/hierarchy4"/>
    <dgm:cxn modelId="{8505570E-5138-4263-A2BC-5B055A73DC0E}" type="presParOf" srcId="{80EBADF9-FB18-4D8A-8BC7-66540B15AEB4}" destId="{826B6D22-18A9-4D87-81B7-53AC8652B749}" srcOrd="2" destOrd="0" presId="urn:microsoft.com/office/officeart/2005/8/layout/hierarchy4"/>
    <dgm:cxn modelId="{7EB93309-21DB-4DD9-9007-EFFAFC4410A5}" type="presParOf" srcId="{826B6D22-18A9-4D87-81B7-53AC8652B749}" destId="{8ABA4BD2-128D-400C-8A94-97731AE5673D}" srcOrd="0" destOrd="0" presId="urn:microsoft.com/office/officeart/2005/8/layout/hierarchy4"/>
    <dgm:cxn modelId="{81D8E3A0-9DB4-4ACA-8550-2FD88C8CBE3F}" type="presParOf" srcId="{8ABA4BD2-128D-400C-8A94-97731AE5673D}" destId="{9405937F-14A5-42AC-92A4-3988A9D24D60}" srcOrd="0" destOrd="0" presId="urn:microsoft.com/office/officeart/2005/8/layout/hierarchy4"/>
    <dgm:cxn modelId="{24057618-AB28-4179-B7C8-8470B7C5EE19}" type="presParOf" srcId="{8ABA4BD2-128D-400C-8A94-97731AE5673D}" destId="{7DA4B0E6-5A6A-42CD-966D-CA9FF8B3AAE7}" srcOrd="1" destOrd="0" presId="urn:microsoft.com/office/officeart/2005/8/layout/hierarchy4"/>
    <dgm:cxn modelId="{37CC5F3F-265F-4D1D-A1F4-52BD455D567D}" type="presParOf" srcId="{5C2A50EC-5CE6-47F3-85A4-308A00B5FAFB}" destId="{8527D24A-709C-4BFB-91B1-53612EF3AE36}" srcOrd="3" destOrd="0" presId="urn:microsoft.com/office/officeart/2005/8/layout/hierarchy4"/>
    <dgm:cxn modelId="{BF89FDFE-8B6D-4784-B29B-5C5184AED351}" type="presParOf" srcId="{5C2A50EC-5CE6-47F3-85A4-308A00B5FAFB}" destId="{CF7996E5-D3C6-45E7-A16D-D3232C6DFC4C}" srcOrd="4" destOrd="0" presId="urn:microsoft.com/office/officeart/2005/8/layout/hierarchy4"/>
    <dgm:cxn modelId="{F8DD7D18-B954-4B1A-B8F3-203BEA4BC350}" type="presParOf" srcId="{CF7996E5-D3C6-45E7-A16D-D3232C6DFC4C}" destId="{B6BD7FE0-7FEA-4641-85DB-78FEAFC5EA47}" srcOrd="0" destOrd="0" presId="urn:microsoft.com/office/officeart/2005/8/layout/hierarchy4"/>
    <dgm:cxn modelId="{6DD0040D-7ECB-48C7-9B93-868B842629D7}" type="presParOf" srcId="{CF7996E5-D3C6-45E7-A16D-D3232C6DFC4C}" destId="{56EED13E-E5A4-4CF0-9DD3-C4EE9616FA7C}" srcOrd="1" destOrd="0" presId="urn:microsoft.com/office/officeart/2005/8/layout/hierarchy4"/>
    <dgm:cxn modelId="{568E2299-6D2F-4C16-9168-DE57C69424A1}" type="presParOf" srcId="{CF7996E5-D3C6-45E7-A16D-D3232C6DFC4C}" destId="{DF1ABBCC-594E-4334-AB3E-406ACFDE49C4}" srcOrd="2" destOrd="0" presId="urn:microsoft.com/office/officeart/2005/8/layout/hierarchy4"/>
    <dgm:cxn modelId="{1F37994E-39B3-403E-9D7E-A1BD39F2A48B}" type="presParOf" srcId="{DF1ABBCC-594E-4334-AB3E-406ACFDE49C4}" destId="{DD67A927-568C-42B9-A38C-D67E9005E272}" srcOrd="0" destOrd="0" presId="urn:microsoft.com/office/officeart/2005/8/layout/hierarchy4"/>
    <dgm:cxn modelId="{3A10BAC5-3FF7-4B9B-92E2-F3768A73EF75}" type="presParOf" srcId="{DD67A927-568C-42B9-A38C-D67E9005E272}" destId="{C7A6E39C-DA58-48AD-9458-788FA5D0BF09}" srcOrd="0" destOrd="0" presId="urn:microsoft.com/office/officeart/2005/8/layout/hierarchy4"/>
    <dgm:cxn modelId="{BA5A709D-0252-4838-9779-311245836C54}" type="presParOf" srcId="{DD67A927-568C-42B9-A38C-D67E9005E272}" destId="{8D2FCCA9-421D-4AB4-B765-F571E0DF9EE2}"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5F920-2874-4C2A-805F-C4CD3A06BC6B}">
      <dsp:nvSpPr>
        <dsp:cNvPr id="0" name=""/>
        <dsp:cNvSpPr/>
      </dsp:nvSpPr>
      <dsp:spPr>
        <a:xfrm>
          <a:off x="4918" y="509"/>
          <a:ext cx="10505762" cy="785068"/>
        </a:xfrm>
        <a:prstGeom prst="roundRect">
          <a:avLst>
            <a:gd name="adj" fmla="val 10000"/>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nl-NL" sz="3400" kern="1200" dirty="0"/>
            <a:t>SEM bestuur</a:t>
          </a:r>
        </a:p>
      </dsp:txBody>
      <dsp:txXfrm>
        <a:off x="27912" y="23503"/>
        <a:ext cx="10459774" cy="739080"/>
      </dsp:txXfrm>
    </dsp:sp>
    <dsp:sp modelId="{4A3BC773-B5E7-428F-8981-2DEC140C847D}">
      <dsp:nvSpPr>
        <dsp:cNvPr id="0" name=""/>
        <dsp:cNvSpPr/>
      </dsp:nvSpPr>
      <dsp:spPr>
        <a:xfrm>
          <a:off x="4918" y="891822"/>
          <a:ext cx="10505762" cy="785068"/>
        </a:xfrm>
        <a:prstGeom prst="roundRect">
          <a:avLst>
            <a:gd name="adj" fmla="val 10000"/>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GB" sz="3400" kern="1200" noProof="0" dirty="0"/>
            <a:t>Stuurgroep</a:t>
          </a:r>
        </a:p>
      </dsp:txBody>
      <dsp:txXfrm>
        <a:off x="27912" y="914816"/>
        <a:ext cx="10459774" cy="739080"/>
      </dsp:txXfrm>
    </dsp:sp>
    <dsp:sp modelId="{4A960E65-02C8-4684-AB3E-4B61E1DB2D3C}">
      <dsp:nvSpPr>
        <dsp:cNvPr id="0" name=""/>
        <dsp:cNvSpPr/>
      </dsp:nvSpPr>
      <dsp:spPr>
        <a:xfrm>
          <a:off x="4918" y="1783134"/>
          <a:ext cx="2572419" cy="785068"/>
        </a:xfrm>
        <a:prstGeom prst="roundRect">
          <a:avLst>
            <a:gd name="adj" fmla="val 10000"/>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nl-NL" sz="2000" kern="1200" dirty="0"/>
            <a:t>Technische adviesraad</a:t>
          </a:r>
        </a:p>
      </dsp:txBody>
      <dsp:txXfrm>
        <a:off x="27912" y="1806128"/>
        <a:ext cx="2526431" cy="739080"/>
      </dsp:txXfrm>
    </dsp:sp>
    <dsp:sp modelId="{F2F20002-4314-48EC-83D6-372FAB934E9E}">
      <dsp:nvSpPr>
        <dsp:cNvPr id="0" name=""/>
        <dsp:cNvSpPr/>
      </dsp:nvSpPr>
      <dsp:spPr>
        <a:xfrm>
          <a:off x="2689762" y="1801796"/>
          <a:ext cx="7825300" cy="785068"/>
        </a:xfrm>
        <a:prstGeom prst="roundRect">
          <a:avLst>
            <a:gd name="adj" fmla="val 10000"/>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nl-NL" sz="2000" kern="1200" dirty="0"/>
            <a:t>Project Team</a:t>
          </a:r>
        </a:p>
      </dsp:txBody>
      <dsp:txXfrm>
        <a:off x="2712756" y="1824790"/>
        <a:ext cx="7779312" cy="739080"/>
      </dsp:txXfrm>
    </dsp:sp>
    <dsp:sp modelId="{54CC8825-9ED2-4303-8043-EF4DEE1806C1}">
      <dsp:nvSpPr>
        <dsp:cNvPr id="0" name=""/>
        <dsp:cNvSpPr/>
      </dsp:nvSpPr>
      <dsp:spPr>
        <a:xfrm>
          <a:off x="2685380" y="2674447"/>
          <a:ext cx="2572419" cy="785068"/>
        </a:xfrm>
        <a:prstGeom prst="roundRect">
          <a:avLst>
            <a:gd name="adj" fmla="val 10000"/>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nl-NL" sz="900" kern="1200" dirty="0" smtClean="0"/>
            <a:t>POC </a:t>
          </a:r>
          <a:r>
            <a:rPr lang="nl-NL" sz="900" kern="1200" dirty="0"/>
            <a:t>1</a:t>
          </a:r>
        </a:p>
        <a:p>
          <a:pPr lvl="0" algn="ctr" defTabSz="400050">
            <a:lnSpc>
              <a:spcPct val="90000"/>
            </a:lnSpc>
            <a:spcBef>
              <a:spcPct val="0"/>
            </a:spcBef>
            <a:spcAft>
              <a:spcPct val="35000"/>
            </a:spcAft>
          </a:pPr>
          <a:r>
            <a:rPr lang="nl-NL" sz="900" kern="1200" dirty="0"/>
            <a:t>SIS/LMS: </a:t>
          </a:r>
          <a:r>
            <a:rPr lang="nl-NL" sz="900" kern="1200" dirty="0" err="1"/>
            <a:t>SomToday</a:t>
          </a:r>
          <a:endParaRPr lang="nl-NL" sz="900" kern="1200" dirty="0"/>
        </a:p>
        <a:p>
          <a:pPr lvl="0" algn="ctr" defTabSz="400050">
            <a:lnSpc>
              <a:spcPct val="90000"/>
            </a:lnSpc>
            <a:spcBef>
              <a:spcPct val="0"/>
            </a:spcBef>
            <a:spcAft>
              <a:spcPct val="35000"/>
            </a:spcAft>
          </a:pPr>
          <a:r>
            <a:rPr lang="nl-NL" sz="900" kern="1200" dirty="0"/>
            <a:t>MP: </a:t>
          </a:r>
          <a:r>
            <a:rPr lang="nl-NL" sz="900" kern="1200" dirty="0" err="1"/>
            <a:t>Iddink</a:t>
          </a:r>
          <a:endParaRPr lang="nl-NL" sz="900" kern="1200" dirty="0"/>
        </a:p>
        <a:p>
          <a:pPr lvl="0" algn="ctr" defTabSz="400050">
            <a:lnSpc>
              <a:spcPct val="90000"/>
            </a:lnSpc>
            <a:spcBef>
              <a:spcPct val="0"/>
            </a:spcBef>
            <a:spcAft>
              <a:spcPct val="35000"/>
            </a:spcAft>
          </a:pPr>
          <a:r>
            <a:rPr lang="nl-NL" sz="900" kern="1200" dirty="0"/>
            <a:t>LA: Noordhoff</a:t>
          </a:r>
        </a:p>
      </dsp:txBody>
      <dsp:txXfrm>
        <a:off x="2708374" y="2697441"/>
        <a:ext cx="2526431" cy="739080"/>
      </dsp:txXfrm>
    </dsp:sp>
    <dsp:sp modelId="{AA819629-25B6-41A8-9948-ADC21470F1E6}">
      <dsp:nvSpPr>
        <dsp:cNvPr id="0" name=""/>
        <dsp:cNvSpPr/>
      </dsp:nvSpPr>
      <dsp:spPr>
        <a:xfrm>
          <a:off x="2685380" y="3565760"/>
          <a:ext cx="2572419" cy="785068"/>
        </a:xfrm>
        <a:prstGeom prst="roundRect">
          <a:avLst>
            <a:gd name="adj" fmla="val 10000"/>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nl-NL" sz="900" kern="1200" dirty="0"/>
            <a:t>Pilot School</a:t>
          </a:r>
        </a:p>
      </dsp:txBody>
      <dsp:txXfrm>
        <a:off x="2708374" y="3588754"/>
        <a:ext cx="2526431" cy="739080"/>
      </dsp:txXfrm>
    </dsp:sp>
    <dsp:sp modelId="{65C254A7-CA38-4287-8102-6CE23CE72F8D}">
      <dsp:nvSpPr>
        <dsp:cNvPr id="0" name=""/>
        <dsp:cNvSpPr/>
      </dsp:nvSpPr>
      <dsp:spPr>
        <a:xfrm>
          <a:off x="5311820" y="2674447"/>
          <a:ext cx="2572419" cy="785068"/>
        </a:xfrm>
        <a:prstGeom prst="roundRect">
          <a:avLst>
            <a:gd name="adj" fmla="val 10000"/>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nl-NL" sz="900" kern="1200" dirty="0" smtClean="0"/>
            <a:t>POC </a:t>
          </a:r>
          <a:r>
            <a:rPr lang="nl-NL" sz="900" kern="1200" dirty="0"/>
            <a:t>2</a:t>
          </a:r>
        </a:p>
        <a:p>
          <a:pPr lvl="0" algn="ctr" defTabSz="400050">
            <a:lnSpc>
              <a:spcPct val="90000"/>
            </a:lnSpc>
            <a:spcBef>
              <a:spcPct val="0"/>
            </a:spcBef>
            <a:spcAft>
              <a:spcPct val="35000"/>
            </a:spcAft>
          </a:pPr>
          <a:r>
            <a:rPr lang="nl-NL" sz="900" kern="1200" dirty="0"/>
            <a:t>SIS/LMS: Magister</a:t>
          </a:r>
        </a:p>
        <a:p>
          <a:pPr lvl="0" algn="ctr" defTabSz="400050">
            <a:lnSpc>
              <a:spcPct val="90000"/>
            </a:lnSpc>
            <a:spcBef>
              <a:spcPct val="0"/>
            </a:spcBef>
            <a:spcAft>
              <a:spcPct val="35000"/>
            </a:spcAft>
          </a:pPr>
          <a:r>
            <a:rPr lang="nl-NL" sz="900" kern="1200" dirty="0"/>
            <a:t>MP: TLN</a:t>
          </a:r>
        </a:p>
        <a:p>
          <a:pPr lvl="0" algn="ctr" defTabSz="400050">
            <a:lnSpc>
              <a:spcPct val="90000"/>
            </a:lnSpc>
            <a:spcBef>
              <a:spcPct val="0"/>
            </a:spcBef>
            <a:spcAft>
              <a:spcPct val="35000"/>
            </a:spcAft>
          </a:pPr>
          <a:r>
            <a:rPr lang="nl-NL" sz="900" kern="1200" dirty="0"/>
            <a:t>LA: Noordhoff</a:t>
          </a:r>
        </a:p>
      </dsp:txBody>
      <dsp:txXfrm>
        <a:off x="5334814" y="2697441"/>
        <a:ext cx="2526431" cy="739080"/>
      </dsp:txXfrm>
    </dsp:sp>
    <dsp:sp modelId="{9405937F-14A5-42AC-92A4-3988A9D24D60}">
      <dsp:nvSpPr>
        <dsp:cNvPr id="0" name=""/>
        <dsp:cNvSpPr/>
      </dsp:nvSpPr>
      <dsp:spPr>
        <a:xfrm>
          <a:off x="5311820" y="3566269"/>
          <a:ext cx="2572419" cy="785068"/>
        </a:xfrm>
        <a:prstGeom prst="roundRect">
          <a:avLst>
            <a:gd name="adj" fmla="val 10000"/>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nl-NL" sz="900" kern="1200" dirty="0"/>
            <a:t>Pilot School</a:t>
          </a:r>
        </a:p>
      </dsp:txBody>
      <dsp:txXfrm>
        <a:off x="5334814" y="3589263"/>
        <a:ext cx="2526431" cy="739080"/>
      </dsp:txXfrm>
    </dsp:sp>
    <dsp:sp modelId="{B6BD7FE0-7FEA-4641-85DB-78FEAFC5EA47}">
      <dsp:nvSpPr>
        <dsp:cNvPr id="0" name=""/>
        <dsp:cNvSpPr/>
      </dsp:nvSpPr>
      <dsp:spPr>
        <a:xfrm>
          <a:off x="7938261" y="2674447"/>
          <a:ext cx="2572419" cy="785068"/>
        </a:xfrm>
        <a:prstGeom prst="roundRect">
          <a:avLst>
            <a:gd name="adj" fmla="val 10000"/>
          </a:avLst>
        </a:prstGeom>
        <a:solidFill>
          <a:srgbClr val="13A438"/>
        </a:solidFill>
        <a:ln w="12700" cap="flat" cmpd="sng" algn="ctr">
          <a:solidFill>
            <a:srgbClr val="13A438"/>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nl-NL" sz="900" kern="1200" dirty="0" smtClean="0"/>
            <a:t>POC </a:t>
          </a:r>
          <a:r>
            <a:rPr lang="nl-NL" sz="900" kern="1200" dirty="0"/>
            <a:t>3</a:t>
          </a:r>
        </a:p>
        <a:p>
          <a:pPr lvl="0" algn="ctr" defTabSz="400050">
            <a:lnSpc>
              <a:spcPct val="90000"/>
            </a:lnSpc>
            <a:spcBef>
              <a:spcPct val="0"/>
            </a:spcBef>
            <a:spcAft>
              <a:spcPct val="35000"/>
            </a:spcAft>
          </a:pPr>
          <a:r>
            <a:rPr lang="nl-NL" sz="900" kern="1200" dirty="0"/>
            <a:t>MP/LMS: TLN</a:t>
          </a:r>
        </a:p>
        <a:p>
          <a:pPr lvl="0" algn="ctr" defTabSz="400050">
            <a:lnSpc>
              <a:spcPct val="90000"/>
            </a:lnSpc>
            <a:spcBef>
              <a:spcPct val="0"/>
            </a:spcBef>
            <a:spcAft>
              <a:spcPct val="35000"/>
            </a:spcAft>
          </a:pPr>
          <a:r>
            <a:rPr lang="nl-NL" sz="900" kern="1200" dirty="0"/>
            <a:t>SIS: </a:t>
          </a:r>
          <a:r>
            <a:rPr lang="nl-NL" sz="900" kern="1200" dirty="0" err="1"/>
            <a:t>SomToday</a:t>
          </a:r>
          <a:endParaRPr lang="nl-NL" sz="900" kern="1200" dirty="0"/>
        </a:p>
        <a:p>
          <a:pPr lvl="0" algn="ctr" defTabSz="400050">
            <a:lnSpc>
              <a:spcPct val="90000"/>
            </a:lnSpc>
            <a:spcBef>
              <a:spcPct val="0"/>
            </a:spcBef>
            <a:spcAft>
              <a:spcPct val="35000"/>
            </a:spcAft>
          </a:pPr>
          <a:r>
            <a:rPr lang="nl-NL" sz="900" kern="1200" dirty="0"/>
            <a:t>LA: Noordhoff</a:t>
          </a:r>
        </a:p>
      </dsp:txBody>
      <dsp:txXfrm>
        <a:off x="7961255" y="2697441"/>
        <a:ext cx="2526431" cy="739080"/>
      </dsp:txXfrm>
    </dsp:sp>
    <dsp:sp modelId="{C7A6E39C-DA58-48AD-9458-788FA5D0BF09}">
      <dsp:nvSpPr>
        <dsp:cNvPr id="0" name=""/>
        <dsp:cNvSpPr/>
      </dsp:nvSpPr>
      <dsp:spPr>
        <a:xfrm>
          <a:off x="7938261" y="3565760"/>
          <a:ext cx="2572419" cy="785068"/>
        </a:xfrm>
        <a:prstGeom prst="roundRect">
          <a:avLst>
            <a:gd name="adj" fmla="val 10000"/>
          </a:avLst>
        </a:prstGeom>
        <a:solidFill>
          <a:srgbClr val="13A438"/>
        </a:solidFill>
        <a:ln w="12700" cap="flat" cmpd="sng" algn="ctr">
          <a:solidFill>
            <a:srgbClr val="13A438"/>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nl-NL" sz="900" kern="1200" dirty="0"/>
            <a:t>Pilot School</a:t>
          </a:r>
        </a:p>
      </dsp:txBody>
      <dsp:txXfrm>
        <a:off x="7961255" y="3588754"/>
        <a:ext cx="2526431" cy="7390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0CF2A-CED1-474D-BBCE-D84031D78575}" type="datetimeFigureOut">
              <a:rPr lang="nl-NL" smtClean="0"/>
              <a:t>3-12-2020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DD1C4-B7BD-4E3A-9EF0-CE19A7EA166F}" type="slidenum">
              <a:rPr lang="nl-NL" smtClean="0"/>
              <a:t>‹nr.›</a:t>
            </a:fld>
            <a:endParaRPr lang="nl-NL"/>
          </a:p>
        </p:txBody>
      </p:sp>
    </p:spTree>
    <p:extLst>
      <p:ext uri="{BB962C8B-B14F-4D97-AF65-F5344CB8AC3E}">
        <p14:creationId xmlns:p14="http://schemas.microsoft.com/office/powerpoint/2010/main" val="1041373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E039CA00-AB0D-A540-8ABF-87C7F2603E9F}" type="slidenum">
              <a:rPr lang="en-US" smtClean="0"/>
              <a:t>6</a:t>
            </a:fld>
            <a:endParaRPr lang="en-US" dirty="0"/>
          </a:p>
        </p:txBody>
      </p:sp>
      <p:sp>
        <p:nvSpPr>
          <p:cNvPr id="5" name="Footer Placeholder 4">
            <a:extLst>
              <a:ext uri="{FF2B5EF4-FFF2-40B4-BE49-F238E27FC236}">
                <a16:creationId xmlns:a16="http://schemas.microsoft.com/office/drawing/2014/main" id="{464BEEA1-4328-4A24-99E8-AC9BFAF61B0C}"/>
              </a:ext>
            </a:extLst>
          </p:cNvPr>
          <p:cNvSpPr>
            <a:spLocks noGrp="1"/>
          </p:cNvSpPr>
          <p:nvPr>
            <p:ph type="ftr" sz="quarter" idx="4"/>
          </p:nvPr>
        </p:nvSpPr>
        <p:spPr/>
        <p:txBody>
          <a:bodyPr/>
          <a:lstStyle/>
          <a:p>
            <a:r>
              <a:rPr lang="en-US"/>
              <a:t>Versnelling vereenvoudiging leermiddelenketen</a:t>
            </a:r>
          </a:p>
        </p:txBody>
      </p:sp>
    </p:spTree>
    <p:extLst>
      <p:ext uri="{BB962C8B-B14F-4D97-AF65-F5344CB8AC3E}">
        <p14:creationId xmlns:p14="http://schemas.microsoft.com/office/powerpoint/2010/main" val="2920024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E039CA00-AB0D-A540-8ABF-87C7F2603E9F}" type="slidenum">
              <a:rPr lang="en-US" smtClean="0"/>
              <a:t>17</a:t>
            </a:fld>
            <a:endParaRPr lang="en-US" dirty="0"/>
          </a:p>
        </p:txBody>
      </p:sp>
      <p:sp>
        <p:nvSpPr>
          <p:cNvPr id="5" name="Footer Placeholder 4">
            <a:extLst>
              <a:ext uri="{FF2B5EF4-FFF2-40B4-BE49-F238E27FC236}">
                <a16:creationId xmlns:a16="http://schemas.microsoft.com/office/drawing/2014/main" id="{F40712D8-B639-4D56-8009-54EF8D7650C6}"/>
              </a:ext>
            </a:extLst>
          </p:cNvPr>
          <p:cNvSpPr>
            <a:spLocks noGrp="1"/>
          </p:cNvSpPr>
          <p:nvPr>
            <p:ph type="ftr" sz="quarter" idx="4"/>
          </p:nvPr>
        </p:nvSpPr>
        <p:spPr/>
        <p:txBody>
          <a:bodyPr/>
          <a:lstStyle/>
          <a:p>
            <a:r>
              <a:rPr lang="en-US"/>
              <a:t>Versnelling vereenvoudiging leermiddelenketen</a:t>
            </a:r>
          </a:p>
        </p:txBody>
      </p:sp>
    </p:spTree>
    <p:extLst>
      <p:ext uri="{BB962C8B-B14F-4D97-AF65-F5344CB8AC3E}">
        <p14:creationId xmlns:p14="http://schemas.microsoft.com/office/powerpoint/2010/main" val="4183330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E039CA00-AB0D-A540-8ABF-87C7F2603E9F}" type="slidenum">
              <a:rPr lang="en-US" smtClean="0"/>
              <a:t>7</a:t>
            </a:fld>
            <a:endParaRPr lang="en-US" dirty="0"/>
          </a:p>
        </p:txBody>
      </p:sp>
      <p:sp>
        <p:nvSpPr>
          <p:cNvPr id="5" name="Footer Placeholder 4">
            <a:extLst>
              <a:ext uri="{FF2B5EF4-FFF2-40B4-BE49-F238E27FC236}">
                <a16:creationId xmlns:a16="http://schemas.microsoft.com/office/drawing/2014/main" id="{34F08131-FAFD-4A7E-8F0D-860FE2D6041E}"/>
              </a:ext>
            </a:extLst>
          </p:cNvPr>
          <p:cNvSpPr>
            <a:spLocks noGrp="1"/>
          </p:cNvSpPr>
          <p:nvPr>
            <p:ph type="ftr" sz="quarter" idx="4"/>
          </p:nvPr>
        </p:nvSpPr>
        <p:spPr/>
        <p:txBody>
          <a:bodyPr/>
          <a:lstStyle/>
          <a:p>
            <a:r>
              <a:rPr lang="en-US"/>
              <a:t>Versnelling vereenvoudiging leermiddelenketen</a:t>
            </a:r>
          </a:p>
        </p:txBody>
      </p:sp>
    </p:spTree>
    <p:extLst>
      <p:ext uri="{BB962C8B-B14F-4D97-AF65-F5344CB8AC3E}">
        <p14:creationId xmlns:p14="http://schemas.microsoft.com/office/powerpoint/2010/main" val="632114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E039CA00-AB0D-A540-8ABF-87C7F2603E9F}" type="slidenum">
              <a:rPr lang="en-US" smtClean="0"/>
              <a:t>8</a:t>
            </a:fld>
            <a:endParaRPr lang="en-US" dirty="0"/>
          </a:p>
        </p:txBody>
      </p:sp>
      <p:sp>
        <p:nvSpPr>
          <p:cNvPr id="5" name="Footer Placeholder 4">
            <a:extLst>
              <a:ext uri="{FF2B5EF4-FFF2-40B4-BE49-F238E27FC236}">
                <a16:creationId xmlns:a16="http://schemas.microsoft.com/office/drawing/2014/main" id="{3DDAFD16-DA82-4747-A0F4-269CA68A9942}"/>
              </a:ext>
            </a:extLst>
          </p:cNvPr>
          <p:cNvSpPr>
            <a:spLocks noGrp="1"/>
          </p:cNvSpPr>
          <p:nvPr>
            <p:ph type="ftr" sz="quarter" idx="4"/>
          </p:nvPr>
        </p:nvSpPr>
        <p:spPr/>
        <p:txBody>
          <a:bodyPr/>
          <a:lstStyle/>
          <a:p>
            <a:r>
              <a:rPr lang="en-US"/>
              <a:t>Versnelling vereenvoudiging leermiddelenketen</a:t>
            </a:r>
          </a:p>
        </p:txBody>
      </p:sp>
    </p:spTree>
    <p:extLst>
      <p:ext uri="{BB962C8B-B14F-4D97-AF65-F5344CB8AC3E}">
        <p14:creationId xmlns:p14="http://schemas.microsoft.com/office/powerpoint/2010/main" val="4204753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E039CA00-AB0D-A540-8ABF-87C7F2603E9F}" type="slidenum">
              <a:rPr lang="en-US" smtClean="0"/>
              <a:t>10</a:t>
            </a:fld>
            <a:endParaRPr lang="en-US" dirty="0"/>
          </a:p>
        </p:txBody>
      </p:sp>
      <p:sp>
        <p:nvSpPr>
          <p:cNvPr id="5" name="Footer Placeholder 4">
            <a:extLst>
              <a:ext uri="{FF2B5EF4-FFF2-40B4-BE49-F238E27FC236}">
                <a16:creationId xmlns:a16="http://schemas.microsoft.com/office/drawing/2014/main" id="{45C5A964-B66A-4087-B97B-FB4047E6AE24}"/>
              </a:ext>
            </a:extLst>
          </p:cNvPr>
          <p:cNvSpPr>
            <a:spLocks noGrp="1"/>
          </p:cNvSpPr>
          <p:nvPr>
            <p:ph type="ftr" sz="quarter" idx="4"/>
          </p:nvPr>
        </p:nvSpPr>
        <p:spPr/>
        <p:txBody>
          <a:bodyPr/>
          <a:lstStyle/>
          <a:p>
            <a:r>
              <a:rPr lang="en-US"/>
              <a:t>Versnelling vereenvoudiging leermiddelenketen</a:t>
            </a:r>
          </a:p>
        </p:txBody>
      </p:sp>
    </p:spTree>
    <p:extLst>
      <p:ext uri="{BB962C8B-B14F-4D97-AF65-F5344CB8AC3E}">
        <p14:creationId xmlns:p14="http://schemas.microsoft.com/office/powerpoint/2010/main" val="2082056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E039CA00-AB0D-A540-8ABF-87C7F2603E9F}" type="slidenum">
              <a:rPr lang="en-US" smtClean="0"/>
              <a:t>11</a:t>
            </a:fld>
            <a:endParaRPr lang="en-US" dirty="0"/>
          </a:p>
        </p:txBody>
      </p:sp>
      <p:sp>
        <p:nvSpPr>
          <p:cNvPr id="5" name="Footer Placeholder 4">
            <a:extLst>
              <a:ext uri="{FF2B5EF4-FFF2-40B4-BE49-F238E27FC236}">
                <a16:creationId xmlns:a16="http://schemas.microsoft.com/office/drawing/2014/main" id="{3DDAFD16-DA82-4747-A0F4-269CA68A9942}"/>
              </a:ext>
            </a:extLst>
          </p:cNvPr>
          <p:cNvSpPr>
            <a:spLocks noGrp="1"/>
          </p:cNvSpPr>
          <p:nvPr>
            <p:ph type="ftr" sz="quarter" idx="4"/>
          </p:nvPr>
        </p:nvSpPr>
        <p:spPr/>
        <p:txBody>
          <a:bodyPr/>
          <a:lstStyle/>
          <a:p>
            <a:r>
              <a:rPr lang="en-US"/>
              <a:t>Versnelling vereenvoudiging leermiddelenketen</a:t>
            </a:r>
          </a:p>
        </p:txBody>
      </p:sp>
    </p:spTree>
    <p:extLst>
      <p:ext uri="{BB962C8B-B14F-4D97-AF65-F5344CB8AC3E}">
        <p14:creationId xmlns:p14="http://schemas.microsoft.com/office/powerpoint/2010/main" val="1076122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E039CA00-AB0D-A540-8ABF-87C7F2603E9F}" type="slidenum">
              <a:rPr lang="en-US" smtClean="0"/>
              <a:t>12</a:t>
            </a:fld>
            <a:endParaRPr lang="en-US" dirty="0"/>
          </a:p>
        </p:txBody>
      </p:sp>
      <p:sp>
        <p:nvSpPr>
          <p:cNvPr id="5" name="Footer Placeholder 4">
            <a:extLst>
              <a:ext uri="{FF2B5EF4-FFF2-40B4-BE49-F238E27FC236}">
                <a16:creationId xmlns:a16="http://schemas.microsoft.com/office/drawing/2014/main" id="{3DDAFD16-DA82-4747-A0F4-269CA68A9942}"/>
              </a:ext>
            </a:extLst>
          </p:cNvPr>
          <p:cNvSpPr>
            <a:spLocks noGrp="1"/>
          </p:cNvSpPr>
          <p:nvPr>
            <p:ph type="ftr" sz="quarter" idx="4"/>
          </p:nvPr>
        </p:nvSpPr>
        <p:spPr/>
        <p:txBody>
          <a:bodyPr/>
          <a:lstStyle/>
          <a:p>
            <a:r>
              <a:rPr lang="en-US"/>
              <a:t>Versnelling vereenvoudiging leermiddelenketen</a:t>
            </a:r>
          </a:p>
        </p:txBody>
      </p:sp>
    </p:spTree>
    <p:extLst>
      <p:ext uri="{BB962C8B-B14F-4D97-AF65-F5344CB8AC3E}">
        <p14:creationId xmlns:p14="http://schemas.microsoft.com/office/powerpoint/2010/main" val="3473778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E039CA00-AB0D-A540-8ABF-87C7F2603E9F}" type="slidenum">
              <a:rPr lang="en-US" smtClean="0"/>
              <a:t>13</a:t>
            </a:fld>
            <a:endParaRPr lang="en-US" dirty="0"/>
          </a:p>
        </p:txBody>
      </p:sp>
      <p:sp>
        <p:nvSpPr>
          <p:cNvPr id="5" name="Footer Placeholder 4">
            <a:extLst>
              <a:ext uri="{FF2B5EF4-FFF2-40B4-BE49-F238E27FC236}">
                <a16:creationId xmlns:a16="http://schemas.microsoft.com/office/drawing/2014/main" id="{3DDAFD16-DA82-4747-A0F4-269CA68A9942}"/>
              </a:ext>
            </a:extLst>
          </p:cNvPr>
          <p:cNvSpPr>
            <a:spLocks noGrp="1"/>
          </p:cNvSpPr>
          <p:nvPr>
            <p:ph type="ftr" sz="quarter" idx="4"/>
          </p:nvPr>
        </p:nvSpPr>
        <p:spPr/>
        <p:txBody>
          <a:bodyPr/>
          <a:lstStyle/>
          <a:p>
            <a:r>
              <a:rPr lang="en-US"/>
              <a:t>Versnelling vereenvoudiging leermiddelenketen</a:t>
            </a:r>
          </a:p>
        </p:txBody>
      </p:sp>
    </p:spTree>
    <p:extLst>
      <p:ext uri="{BB962C8B-B14F-4D97-AF65-F5344CB8AC3E}">
        <p14:creationId xmlns:p14="http://schemas.microsoft.com/office/powerpoint/2010/main" val="3179180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E039CA00-AB0D-A540-8ABF-87C7F2603E9F}" type="slidenum">
              <a:rPr lang="en-US" smtClean="0"/>
              <a:t>15</a:t>
            </a:fld>
            <a:endParaRPr lang="en-US" dirty="0"/>
          </a:p>
        </p:txBody>
      </p:sp>
      <p:sp>
        <p:nvSpPr>
          <p:cNvPr id="5" name="Footer Placeholder 4">
            <a:extLst>
              <a:ext uri="{FF2B5EF4-FFF2-40B4-BE49-F238E27FC236}">
                <a16:creationId xmlns:a16="http://schemas.microsoft.com/office/drawing/2014/main" id="{F40712D8-B639-4D56-8009-54EF8D7650C6}"/>
              </a:ext>
            </a:extLst>
          </p:cNvPr>
          <p:cNvSpPr>
            <a:spLocks noGrp="1"/>
          </p:cNvSpPr>
          <p:nvPr>
            <p:ph type="ftr" sz="quarter" idx="4"/>
          </p:nvPr>
        </p:nvSpPr>
        <p:spPr/>
        <p:txBody>
          <a:bodyPr/>
          <a:lstStyle/>
          <a:p>
            <a:r>
              <a:rPr lang="en-US"/>
              <a:t>Versnelling vereenvoudiging leermiddelenketen</a:t>
            </a:r>
          </a:p>
        </p:txBody>
      </p:sp>
    </p:spTree>
    <p:extLst>
      <p:ext uri="{BB962C8B-B14F-4D97-AF65-F5344CB8AC3E}">
        <p14:creationId xmlns:p14="http://schemas.microsoft.com/office/powerpoint/2010/main" val="3183313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E039CA00-AB0D-A540-8ABF-87C7F2603E9F}" type="slidenum">
              <a:rPr lang="en-US" smtClean="0"/>
              <a:t>16</a:t>
            </a:fld>
            <a:endParaRPr lang="en-US" dirty="0"/>
          </a:p>
        </p:txBody>
      </p:sp>
      <p:sp>
        <p:nvSpPr>
          <p:cNvPr id="5" name="Footer Placeholder 4">
            <a:extLst>
              <a:ext uri="{FF2B5EF4-FFF2-40B4-BE49-F238E27FC236}">
                <a16:creationId xmlns:a16="http://schemas.microsoft.com/office/drawing/2014/main" id="{F40712D8-B639-4D56-8009-54EF8D7650C6}"/>
              </a:ext>
            </a:extLst>
          </p:cNvPr>
          <p:cNvSpPr>
            <a:spLocks noGrp="1"/>
          </p:cNvSpPr>
          <p:nvPr>
            <p:ph type="ftr" sz="quarter" idx="4"/>
          </p:nvPr>
        </p:nvSpPr>
        <p:spPr/>
        <p:txBody>
          <a:bodyPr/>
          <a:lstStyle/>
          <a:p>
            <a:r>
              <a:rPr lang="en-US"/>
              <a:t>Versnelling vereenvoudiging leermiddelenketen</a:t>
            </a:r>
          </a:p>
        </p:txBody>
      </p:sp>
    </p:spTree>
    <p:extLst>
      <p:ext uri="{BB962C8B-B14F-4D97-AF65-F5344CB8AC3E}">
        <p14:creationId xmlns:p14="http://schemas.microsoft.com/office/powerpoint/2010/main" val="2737915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274F226-D881-3046-B228-FABB65E60051}"/>
              </a:ext>
            </a:extLst>
          </p:cNvPr>
          <p:cNvSpPr/>
          <p:nvPr userDrawn="1"/>
        </p:nvSpPr>
        <p:spPr>
          <a:xfrm>
            <a:off x="469900" y="1231900"/>
            <a:ext cx="5409692" cy="52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48FD27-B926-B34E-AA5C-72365A3C3987}"/>
              </a:ext>
            </a:extLst>
          </p:cNvPr>
          <p:cNvSpPr/>
          <p:nvPr userDrawn="1"/>
        </p:nvSpPr>
        <p:spPr>
          <a:xfrm>
            <a:off x="5376672" y="0"/>
            <a:ext cx="6815328" cy="6858000"/>
          </a:xfrm>
          <a:prstGeom prst="rect">
            <a:avLst/>
          </a:prstGeom>
          <a:solidFill>
            <a:srgbClr val="13A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B679FDDB-B3A8-9E4B-A51D-21AFEFFBD8EE}"/>
              </a:ext>
            </a:extLst>
          </p:cNvPr>
          <p:cNvPicPr>
            <a:picLocks noChangeAspect="1"/>
          </p:cNvPicPr>
          <p:nvPr userDrawn="1"/>
        </p:nvPicPr>
        <p:blipFill rotWithShape="1">
          <a:blip r:embed="rId2"/>
          <a:srcRect l="-27606" t="33281" b="3513"/>
          <a:stretch/>
        </p:blipFill>
        <p:spPr>
          <a:xfrm>
            <a:off x="5219700" y="0"/>
            <a:ext cx="258106" cy="6858000"/>
          </a:xfrm>
          <a:prstGeom prst="rect">
            <a:avLst/>
          </a:prstGeom>
        </p:spPr>
      </p:pic>
      <p:sp>
        <p:nvSpPr>
          <p:cNvPr id="2" name="Title 1">
            <a:extLst>
              <a:ext uri="{FF2B5EF4-FFF2-40B4-BE49-F238E27FC236}">
                <a16:creationId xmlns:a16="http://schemas.microsoft.com/office/drawing/2014/main" id="{B02C08FE-B92E-8847-8A38-464C902BE95E}"/>
              </a:ext>
            </a:extLst>
          </p:cNvPr>
          <p:cNvSpPr>
            <a:spLocks noGrp="1"/>
          </p:cNvSpPr>
          <p:nvPr>
            <p:ph type="ctrTitle"/>
          </p:nvPr>
        </p:nvSpPr>
        <p:spPr>
          <a:xfrm>
            <a:off x="5879592" y="1863027"/>
            <a:ext cx="5199888" cy="1895157"/>
          </a:xfrm>
        </p:spPr>
        <p:txBody>
          <a:bodyPr anchor="t">
            <a:normAutofit/>
          </a:bodyPr>
          <a:lstStyle>
            <a:lvl1pPr algn="l">
              <a:defRPr sz="5400" b="1">
                <a:solidFill>
                  <a:schemeClr val="bg1"/>
                </a:solidFill>
              </a:defRPr>
            </a:lvl1pPr>
          </a:lstStyle>
          <a:p>
            <a:r>
              <a:rPr lang="nl-NL"/>
              <a:t>Klik om stijl te bewerken</a:t>
            </a:r>
            <a:endParaRPr lang="en-US" dirty="0"/>
          </a:p>
        </p:txBody>
      </p:sp>
      <p:sp>
        <p:nvSpPr>
          <p:cNvPr id="3" name="Subtitle 2">
            <a:extLst>
              <a:ext uri="{FF2B5EF4-FFF2-40B4-BE49-F238E27FC236}">
                <a16:creationId xmlns:a16="http://schemas.microsoft.com/office/drawing/2014/main" id="{3E04A117-2F64-C349-B431-99271F5EBF99}"/>
              </a:ext>
            </a:extLst>
          </p:cNvPr>
          <p:cNvSpPr>
            <a:spLocks noGrp="1"/>
          </p:cNvSpPr>
          <p:nvPr>
            <p:ph type="subTitle" idx="1"/>
          </p:nvPr>
        </p:nvSpPr>
        <p:spPr>
          <a:xfrm>
            <a:off x="5879592" y="4342702"/>
            <a:ext cx="5199888"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pic>
        <p:nvPicPr>
          <p:cNvPr id="8" name="Picture 7">
            <a:extLst>
              <a:ext uri="{FF2B5EF4-FFF2-40B4-BE49-F238E27FC236}">
                <a16:creationId xmlns:a16="http://schemas.microsoft.com/office/drawing/2014/main" id="{E43324D2-29E2-024E-AD15-55C56F9D122C}"/>
              </a:ext>
            </a:extLst>
          </p:cNvPr>
          <p:cNvPicPr>
            <a:picLocks noChangeAspect="1"/>
          </p:cNvPicPr>
          <p:nvPr userDrawn="1"/>
        </p:nvPicPr>
        <p:blipFill>
          <a:blip r:embed="rId3"/>
          <a:stretch>
            <a:fillRect/>
          </a:stretch>
        </p:blipFill>
        <p:spPr>
          <a:xfrm>
            <a:off x="694574" y="1014984"/>
            <a:ext cx="3707245" cy="4343400"/>
          </a:xfrm>
          <a:prstGeom prst="rect">
            <a:avLst/>
          </a:prstGeom>
        </p:spPr>
      </p:pic>
      <p:pic>
        <p:nvPicPr>
          <p:cNvPr id="15" name="Picture 14">
            <a:extLst>
              <a:ext uri="{FF2B5EF4-FFF2-40B4-BE49-F238E27FC236}">
                <a16:creationId xmlns:a16="http://schemas.microsoft.com/office/drawing/2014/main" id="{DCECD433-B355-2042-AE60-B9B6A657385F}"/>
              </a:ext>
            </a:extLst>
          </p:cNvPr>
          <p:cNvPicPr>
            <a:picLocks noChangeAspect="1"/>
          </p:cNvPicPr>
          <p:nvPr userDrawn="1"/>
        </p:nvPicPr>
        <p:blipFill>
          <a:blip r:embed="rId4"/>
          <a:stretch>
            <a:fillRect/>
          </a:stretch>
        </p:blipFill>
        <p:spPr>
          <a:xfrm rot="5400000">
            <a:off x="8467885" y="1327690"/>
            <a:ext cx="95588" cy="5127601"/>
          </a:xfrm>
          <a:prstGeom prst="rect">
            <a:avLst/>
          </a:prstGeom>
        </p:spPr>
      </p:pic>
    </p:spTree>
    <p:extLst>
      <p:ext uri="{BB962C8B-B14F-4D97-AF65-F5344CB8AC3E}">
        <p14:creationId xmlns:p14="http://schemas.microsoft.com/office/powerpoint/2010/main" val="394745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ABD7-297E-AA41-AD61-094BB23F25F9}"/>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Content Placeholder 2">
            <a:extLst>
              <a:ext uri="{FF2B5EF4-FFF2-40B4-BE49-F238E27FC236}">
                <a16:creationId xmlns:a16="http://schemas.microsoft.com/office/drawing/2014/main" id="{4DBF8EE6-90AD-B04D-B250-59027778A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ext Placeholder 3">
            <a:extLst>
              <a:ext uri="{FF2B5EF4-FFF2-40B4-BE49-F238E27FC236}">
                <a16:creationId xmlns:a16="http://schemas.microsoft.com/office/drawing/2014/main" id="{30791C6D-9A1D-B74E-AC6B-E82BC9FD0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a:extLst>
              <a:ext uri="{FF2B5EF4-FFF2-40B4-BE49-F238E27FC236}">
                <a16:creationId xmlns:a16="http://schemas.microsoft.com/office/drawing/2014/main" id="{23F65653-DD29-A34F-A5F3-8261CEED7627}"/>
              </a:ext>
            </a:extLst>
          </p:cNvPr>
          <p:cNvSpPr>
            <a:spLocks noGrp="1"/>
          </p:cNvSpPr>
          <p:nvPr>
            <p:ph type="dt" sz="half" idx="10"/>
          </p:nvPr>
        </p:nvSpPr>
        <p:spPr>
          <a:xfrm>
            <a:off x="838200" y="6356350"/>
            <a:ext cx="2743200" cy="365125"/>
          </a:xfrm>
          <a:prstGeom prst="rect">
            <a:avLst/>
          </a:prstGeom>
        </p:spPr>
        <p:txBody>
          <a:bodyPr/>
          <a:lstStyle/>
          <a:p>
            <a:fld id="{517DCD64-77EB-B944-8F5E-744DB9DEF289}" type="datetimeFigureOut">
              <a:rPr lang="en-US" smtClean="0"/>
              <a:t>12/3/2020</a:t>
            </a:fld>
            <a:endParaRPr lang="en-US"/>
          </a:p>
        </p:txBody>
      </p:sp>
      <p:sp>
        <p:nvSpPr>
          <p:cNvPr id="6" name="Footer Placeholder 5">
            <a:extLst>
              <a:ext uri="{FF2B5EF4-FFF2-40B4-BE49-F238E27FC236}">
                <a16:creationId xmlns:a16="http://schemas.microsoft.com/office/drawing/2014/main" id="{62E4107F-BA10-8C41-A51A-480FE85FA6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801B490-E3D3-6F46-A68E-19089F39C316}"/>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2894228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EA92-168E-644D-921C-D1B1FA8C727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Picture Placeholder 2">
            <a:extLst>
              <a:ext uri="{FF2B5EF4-FFF2-40B4-BE49-F238E27FC236}">
                <a16:creationId xmlns:a16="http://schemas.microsoft.com/office/drawing/2014/main" id="{FD45F163-BDDD-F243-A62E-DFE123D8F6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a:extLst>
              <a:ext uri="{FF2B5EF4-FFF2-40B4-BE49-F238E27FC236}">
                <a16:creationId xmlns:a16="http://schemas.microsoft.com/office/drawing/2014/main" id="{F73F1036-97A1-AB43-AC49-9E9078B5C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a:extLst>
              <a:ext uri="{FF2B5EF4-FFF2-40B4-BE49-F238E27FC236}">
                <a16:creationId xmlns:a16="http://schemas.microsoft.com/office/drawing/2014/main" id="{E2C2512D-4C28-F044-A48E-5DC1DEFF09BD}"/>
              </a:ext>
            </a:extLst>
          </p:cNvPr>
          <p:cNvSpPr>
            <a:spLocks noGrp="1"/>
          </p:cNvSpPr>
          <p:nvPr>
            <p:ph type="dt" sz="half" idx="10"/>
          </p:nvPr>
        </p:nvSpPr>
        <p:spPr>
          <a:xfrm>
            <a:off x="838200" y="6356350"/>
            <a:ext cx="2743200" cy="365125"/>
          </a:xfrm>
          <a:prstGeom prst="rect">
            <a:avLst/>
          </a:prstGeom>
        </p:spPr>
        <p:txBody>
          <a:bodyPr/>
          <a:lstStyle/>
          <a:p>
            <a:fld id="{517DCD64-77EB-B944-8F5E-744DB9DEF289}" type="datetimeFigureOut">
              <a:rPr lang="en-US" smtClean="0"/>
              <a:t>12/3/2020</a:t>
            </a:fld>
            <a:endParaRPr lang="en-US"/>
          </a:p>
        </p:txBody>
      </p:sp>
      <p:sp>
        <p:nvSpPr>
          <p:cNvPr id="6" name="Footer Placeholder 5">
            <a:extLst>
              <a:ext uri="{FF2B5EF4-FFF2-40B4-BE49-F238E27FC236}">
                <a16:creationId xmlns:a16="http://schemas.microsoft.com/office/drawing/2014/main" id="{8B267FF3-1EA8-404C-8792-D5C9D58F943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0C0E6C4-AF7C-044C-AEDC-69D34C33901F}"/>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1377409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9D0E-F9A1-4642-B02C-F8DE9EB479FE}"/>
              </a:ext>
            </a:extLst>
          </p:cNvPr>
          <p:cNvSpPr>
            <a:spLocks noGrp="1"/>
          </p:cNvSpPr>
          <p:nvPr>
            <p:ph type="title"/>
          </p:nvPr>
        </p:nvSpPr>
        <p:spPr/>
        <p:txBody>
          <a:bodyPr/>
          <a:lstStyle/>
          <a:p>
            <a:r>
              <a:rPr lang="nl-NL"/>
              <a:t>Klik om stijl te bewerken</a:t>
            </a:r>
            <a:endParaRPr lang="en-US"/>
          </a:p>
        </p:txBody>
      </p:sp>
      <p:sp>
        <p:nvSpPr>
          <p:cNvPr id="3" name="Vertical Text Placeholder 2">
            <a:extLst>
              <a:ext uri="{FF2B5EF4-FFF2-40B4-BE49-F238E27FC236}">
                <a16:creationId xmlns:a16="http://schemas.microsoft.com/office/drawing/2014/main" id="{A6B5A892-9529-F84C-8414-0075EE9993D6}"/>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a:extLst>
              <a:ext uri="{FF2B5EF4-FFF2-40B4-BE49-F238E27FC236}">
                <a16:creationId xmlns:a16="http://schemas.microsoft.com/office/drawing/2014/main" id="{8D1D70FB-DCC9-4E49-AFA5-816D766003F5}"/>
              </a:ext>
            </a:extLst>
          </p:cNvPr>
          <p:cNvSpPr>
            <a:spLocks noGrp="1"/>
          </p:cNvSpPr>
          <p:nvPr>
            <p:ph type="dt" sz="half" idx="10"/>
          </p:nvPr>
        </p:nvSpPr>
        <p:spPr>
          <a:xfrm>
            <a:off x="838200" y="6356350"/>
            <a:ext cx="2743200" cy="365125"/>
          </a:xfrm>
          <a:prstGeom prst="rect">
            <a:avLst/>
          </a:prstGeom>
        </p:spPr>
        <p:txBody>
          <a:bodyPr/>
          <a:lstStyle/>
          <a:p>
            <a:fld id="{517DCD64-77EB-B944-8F5E-744DB9DEF289}" type="datetimeFigureOut">
              <a:rPr lang="en-US" smtClean="0"/>
              <a:t>12/3/2020</a:t>
            </a:fld>
            <a:endParaRPr lang="en-US"/>
          </a:p>
        </p:txBody>
      </p:sp>
      <p:sp>
        <p:nvSpPr>
          <p:cNvPr id="5" name="Footer Placeholder 4">
            <a:extLst>
              <a:ext uri="{FF2B5EF4-FFF2-40B4-BE49-F238E27FC236}">
                <a16:creationId xmlns:a16="http://schemas.microsoft.com/office/drawing/2014/main" id="{970DECB9-83F4-2C42-AB7C-09EB3EBDC9E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85D353C-5A14-7D46-AAD8-E49CBDB0574E}"/>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1418951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559340-4CF8-9B40-AA50-50FF264F8A38}"/>
              </a:ext>
            </a:extLst>
          </p:cNvPr>
          <p:cNvSpPr>
            <a:spLocks noGrp="1"/>
          </p:cNvSpPr>
          <p:nvPr>
            <p:ph type="title" orient="vert"/>
          </p:nvPr>
        </p:nvSpPr>
        <p:spPr>
          <a:xfrm>
            <a:off x="8724900" y="365125"/>
            <a:ext cx="2628900" cy="5811838"/>
          </a:xfrm>
        </p:spPr>
        <p:txBody>
          <a:bodyPr vert="eaVert"/>
          <a:lstStyle/>
          <a:p>
            <a:r>
              <a:rPr lang="nl-NL"/>
              <a:t>Klik om stijl te bewerken</a:t>
            </a:r>
            <a:endParaRPr lang="en-US"/>
          </a:p>
        </p:txBody>
      </p:sp>
      <p:sp>
        <p:nvSpPr>
          <p:cNvPr id="3" name="Vertical Text Placeholder 2">
            <a:extLst>
              <a:ext uri="{FF2B5EF4-FFF2-40B4-BE49-F238E27FC236}">
                <a16:creationId xmlns:a16="http://schemas.microsoft.com/office/drawing/2014/main" id="{A2DDFF84-0775-7F4F-87E7-BC2CD83CC58D}"/>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a:extLst>
              <a:ext uri="{FF2B5EF4-FFF2-40B4-BE49-F238E27FC236}">
                <a16:creationId xmlns:a16="http://schemas.microsoft.com/office/drawing/2014/main" id="{561553DF-A818-0548-BE3D-3E29B17D7774}"/>
              </a:ext>
            </a:extLst>
          </p:cNvPr>
          <p:cNvSpPr>
            <a:spLocks noGrp="1"/>
          </p:cNvSpPr>
          <p:nvPr>
            <p:ph type="dt" sz="half" idx="10"/>
          </p:nvPr>
        </p:nvSpPr>
        <p:spPr>
          <a:xfrm>
            <a:off x="838200" y="6356350"/>
            <a:ext cx="2743200" cy="365125"/>
          </a:xfrm>
          <a:prstGeom prst="rect">
            <a:avLst/>
          </a:prstGeom>
        </p:spPr>
        <p:txBody>
          <a:bodyPr/>
          <a:lstStyle/>
          <a:p>
            <a:fld id="{517DCD64-77EB-B944-8F5E-744DB9DEF289}" type="datetimeFigureOut">
              <a:rPr lang="en-US" smtClean="0"/>
              <a:t>12/3/2020</a:t>
            </a:fld>
            <a:endParaRPr lang="en-US"/>
          </a:p>
        </p:txBody>
      </p:sp>
      <p:sp>
        <p:nvSpPr>
          <p:cNvPr id="5" name="Footer Placeholder 4">
            <a:extLst>
              <a:ext uri="{FF2B5EF4-FFF2-40B4-BE49-F238E27FC236}">
                <a16:creationId xmlns:a16="http://schemas.microsoft.com/office/drawing/2014/main" id="{C5E29AAF-17B3-9C4B-B80C-6F1DAD1DD6F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B4FDF81-A7BA-DA43-AC58-67E49ABAF11D}"/>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3079252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274F226-D881-3046-B228-FABB65E60051}"/>
              </a:ext>
            </a:extLst>
          </p:cNvPr>
          <p:cNvSpPr/>
          <p:nvPr userDrawn="1"/>
        </p:nvSpPr>
        <p:spPr>
          <a:xfrm>
            <a:off x="469900" y="1231900"/>
            <a:ext cx="5409692" cy="52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43324D2-29E2-024E-AD15-55C56F9D122C}"/>
              </a:ext>
            </a:extLst>
          </p:cNvPr>
          <p:cNvPicPr>
            <a:picLocks noChangeAspect="1"/>
          </p:cNvPicPr>
          <p:nvPr userDrawn="1"/>
        </p:nvPicPr>
        <p:blipFill>
          <a:blip r:embed="rId2"/>
          <a:stretch>
            <a:fillRect/>
          </a:stretch>
        </p:blipFill>
        <p:spPr>
          <a:xfrm>
            <a:off x="885074" y="1231900"/>
            <a:ext cx="3707245" cy="4343400"/>
          </a:xfrm>
          <a:prstGeom prst="rect">
            <a:avLst/>
          </a:prstGeom>
        </p:spPr>
      </p:pic>
      <p:pic>
        <p:nvPicPr>
          <p:cNvPr id="15" name="Picture 14">
            <a:extLst>
              <a:ext uri="{FF2B5EF4-FFF2-40B4-BE49-F238E27FC236}">
                <a16:creationId xmlns:a16="http://schemas.microsoft.com/office/drawing/2014/main" id="{DCECD433-B355-2042-AE60-B9B6A657385F}"/>
              </a:ext>
            </a:extLst>
          </p:cNvPr>
          <p:cNvPicPr>
            <a:picLocks noChangeAspect="1"/>
          </p:cNvPicPr>
          <p:nvPr userDrawn="1"/>
        </p:nvPicPr>
        <p:blipFill>
          <a:blip r:embed="rId3"/>
          <a:stretch>
            <a:fillRect/>
          </a:stretch>
        </p:blipFill>
        <p:spPr>
          <a:xfrm rot="5400000">
            <a:off x="8467885" y="1327690"/>
            <a:ext cx="95588" cy="5127601"/>
          </a:xfrm>
          <a:prstGeom prst="rect">
            <a:avLst/>
          </a:prstGeom>
        </p:spPr>
      </p:pic>
      <p:pic>
        <p:nvPicPr>
          <p:cNvPr id="7" name="Picture 6">
            <a:extLst>
              <a:ext uri="{FF2B5EF4-FFF2-40B4-BE49-F238E27FC236}">
                <a16:creationId xmlns:a16="http://schemas.microsoft.com/office/drawing/2014/main" id="{3233936D-0B94-2047-8705-896F64401AC6}"/>
              </a:ext>
            </a:extLst>
          </p:cNvPr>
          <p:cNvPicPr>
            <a:picLocks noChangeAspect="1"/>
          </p:cNvPicPr>
          <p:nvPr userDrawn="1"/>
        </p:nvPicPr>
        <p:blipFill>
          <a:blip r:embed="rId4"/>
          <a:stretch>
            <a:fillRect/>
          </a:stretch>
        </p:blipFill>
        <p:spPr>
          <a:xfrm flipH="1">
            <a:off x="5515574" y="1041400"/>
            <a:ext cx="88072" cy="4724400"/>
          </a:xfrm>
          <a:prstGeom prst="rect">
            <a:avLst/>
          </a:prstGeom>
        </p:spPr>
      </p:pic>
      <p:sp>
        <p:nvSpPr>
          <p:cNvPr id="9" name="Rectangle 8">
            <a:extLst>
              <a:ext uri="{FF2B5EF4-FFF2-40B4-BE49-F238E27FC236}">
                <a16:creationId xmlns:a16="http://schemas.microsoft.com/office/drawing/2014/main" id="{70770007-84FE-3C4F-90EA-4FF49D5E7201}"/>
              </a:ext>
            </a:extLst>
          </p:cNvPr>
          <p:cNvSpPr/>
          <p:nvPr userDrawn="1"/>
        </p:nvSpPr>
        <p:spPr>
          <a:xfrm>
            <a:off x="5777992" y="1278508"/>
            <a:ext cx="6414008" cy="5579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C08FE-B92E-8847-8A38-464C902BE95E}"/>
              </a:ext>
            </a:extLst>
          </p:cNvPr>
          <p:cNvSpPr>
            <a:spLocks noGrp="1"/>
          </p:cNvSpPr>
          <p:nvPr>
            <p:ph type="ctrTitle"/>
          </p:nvPr>
        </p:nvSpPr>
        <p:spPr>
          <a:xfrm>
            <a:off x="6294766" y="1925235"/>
            <a:ext cx="5199888" cy="1895157"/>
          </a:xfrm>
        </p:spPr>
        <p:txBody>
          <a:bodyPr anchor="t">
            <a:normAutofit/>
          </a:bodyPr>
          <a:lstStyle>
            <a:lvl1pPr algn="l">
              <a:defRPr sz="5400" b="1">
                <a:solidFill>
                  <a:srgbClr val="13A438"/>
                </a:solidFill>
              </a:defRPr>
            </a:lvl1pPr>
          </a:lstStyle>
          <a:p>
            <a:r>
              <a:rPr lang="nl-NL"/>
              <a:t>Klik om stijl te bewerken</a:t>
            </a:r>
            <a:endParaRPr lang="en-US" dirty="0"/>
          </a:p>
        </p:txBody>
      </p:sp>
      <p:sp>
        <p:nvSpPr>
          <p:cNvPr id="3" name="Subtitle 2">
            <a:extLst>
              <a:ext uri="{FF2B5EF4-FFF2-40B4-BE49-F238E27FC236}">
                <a16:creationId xmlns:a16="http://schemas.microsoft.com/office/drawing/2014/main" id="{3E04A117-2F64-C349-B431-99271F5EBF99}"/>
              </a:ext>
            </a:extLst>
          </p:cNvPr>
          <p:cNvSpPr>
            <a:spLocks noGrp="1"/>
          </p:cNvSpPr>
          <p:nvPr>
            <p:ph type="subTitle" idx="1"/>
          </p:nvPr>
        </p:nvSpPr>
        <p:spPr>
          <a:xfrm>
            <a:off x="6294766" y="3985893"/>
            <a:ext cx="5199888"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Tree>
    <p:extLst>
      <p:ext uri="{BB962C8B-B14F-4D97-AF65-F5344CB8AC3E}">
        <p14:creationId xmlns:p14="http://schemas.microsoft.com/office/powerpoint/2010/main" val="235845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2956-A94A-4741-B6CD-191FA73F6533}"/>
              </a:ext>
            </a:extLst>
          </p:cNvPr>
          <p:cNvSpPr>
            <a:spLocks noGrp="1"/>
          </p:cNvSpPr>
          <p:nvPr>
            <p:ph type="title"/>
          </p:nvPr>
        </p:nvSpPr>
        <p:spPr/>
        <p:txBody>
          <a:bodyPr/>
          <a:lstStyle/>
          <a:p>
            <a:r>
              <a:rPr lang="nl-NL"/>
              <a:t>Klik om stijl te bewerken</a:t>
            </a:r>
            <a:endParaRPr lang="en-US"/>
          </a:p>
        </p:txBody>
      </p:sp>
      <p:sp>
        <p:nvSpPr>
          <p:cNvPr id="3" name="Content Placeholder 2">
            <a:extLst>
              <a:ext uri="{FF2B5EF4-FFF2-40B4-BE49-F238E27FC236}">
                <a16:creationId xmlns:a16="http://schemas.microsoft.com/office/drawing/2014/main" id="{B83A1865-CFCE-034B-A8E6-5E4EF32EE436}"/>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810073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F1FE7B-3AF3-1B47-BD19-5879DED3DB32}"/>
              </a:ext>
            </a:extLst>
          </p:cNvPr>
          <p:cNvSpPr/>
          <p:nvPr userDrawn="1"/>
        </p:nvSpPr>
        <p:spPr>
          <a:xfrm>
            <a:off x="7682669" y="2495372"/>
            <a:ext cx="4509331" cy="4362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1C55D99-5DB9-4D43-BC23-B2419878309E}"/>
              </a:ext>
            </a:extLst>
          </p:cNvPr>
          <p:cNvPicPr>
            <a:picLocks noChangeAspect="1"/>
          </p:cNvPicPr>
          <p:nvPr userDrawn="1"/>
        </p:nvPicPr>
        <p:blipFill rotWithShape="1">
          <a:blip r:embed="rId2"/>
          <a:srcRect r="4531" b="13232"/>
          <a:stretch/>
        </p:blipFill>
        <p:spPr>
          <a:xfrm>
            <a:off x="8980206" y="5398480"/>
            <a:ext cx="3211794" cy="1459520"/>
          </a:xfrm>
          <a:prstGeom prst="rect">
            <a:avLst/>
          </a:prstGeom>
        </p:spPr>
      </p:pic>
      <p:sp>
        <p:nvSpPr>
          <p:cNvPr id="2" name="Title 1">
            <a:extLst>
              <a:ext uri="{FF2B5EF4-FFF2-40B4-BE49-F238E27FC236}">
                <a16:creationId xmlns:a16="http://schemas.microsoft.com/office/drawing/2014/main" id="{FFBB2956-A94A-4741-B6CD-191FA73F6533}"/>
              </a:ext>
            </a:extLst>
          </p:cNvPr>
          <p:cNvSpPr>
            <a:spLocks noGrp="1"/>
          </p:cNvSpPr>
          <p:nvPr>
            <p:ph type="title"/>
          </p:nvPr>
        </p:nvSpPr>
        <p:spPr/>
        <p:txBody>
          <a:bodyPr/>
          <a:lstStyle/>
          <a:p>
            <a:r>
              <a:rPr lang="nl-NL"/>
              <a:t>Klik om stijl te bewerken</a:t>
            </a:r>
            <a:endParaRPr lang="en-US" dirty="0"/>
          </a:p>
        </p:txBody>
      </p:sp>
      <p:sp>
        <p:nvSpPr>
          <p:cNvPr id="3" name="Content Placeholder 2">
            <a:extLst>
              <a:ext uri="{FF2B5EF4-FFF2-40B4-BE49-F238E27FC236}">
                <a16:creationId xmlns:a16="http://schemas.microsoft.com/office/drawing/2014/main" id="{B83A1865-CFCE-034B-A8E6-5E4EF32EE436}"/>
              </a:ext>
            </a:extLst>
          </p:cNvPr>
          <p:cNvSpPr>
            <a:spLocks noGrp="1"/>
          </p:cNvSpPr>
          <p:nvPr>
            <p:ph idx="1"/>
          </p:nvPr>
        </p:nvSpPr>
        <p:spPr>
          <a:xfrm>
            <a:off x="838200" y="1825625"/>
            <a:ext cx="10515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2284407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7DE8-86C2-2849-8118-A5AE3FF72D23}"/>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a:p>
        </p:txBody>
      </p:sp>
      <p:sp>
        <p:nvSpPr>
          <p:cNvPr id="3" name="Text Placeholder 2">
            <a:extLst>
              <a:ext uri="{FF2B5EF4-FFF2-40B4-BE49-F238E27FC236}">
                <a16:creationId xmlns:a16="http://schemas.microsoft.com/office/drawing/2014/main" id="{76578609-D1DE-7449-8928-0C778C6100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a:extLst>
              <a:ext uri="{FF2B5EF4-FFF2-40B4-BE49-F238E27FC236}">
                <a16:creationId xmlns:a16="http://schemas.microsoft.com/office/drawing/2014/main" id="{5339FBE0-3D73-7A4B-9EED-2C0DE9A15494}"/>
              </a:ext>
            </a:extLst>
          </p:cNvPr>
          <p:cNvSpPr>
            <a:spLocks noGrp="1"/>
          </p:cNvSpPr>
          <p:nvPr>
            <p:ph type="dt" sz="half" idx="10"/>
          </p:nvPr>
        </p:nvSpPr>
        <p:spPr>
          <a:xfrm>
            <a:off x="838200" y="6356350"/>
            <a:ext cx="2743200" cy="365125"/>
          </a:xfrm>
          <a:prstGeom prst="rect">
            <a:avLst/>
          </a:prstGeom>
        </p:spPr>
        <p:txBody>
          <a:bodyPr/>
          <a:lstStyle/>
          <a:p>
            <a:fld id="{517DCD64-77EB-B944-8F5E-744DB9DEF289}" type="datetimeFigureOut">
              <a:rPr lang="en-US" smtClean="0"/>
              <a:t>12/3/2020</a:t>
            </a:fld>
            <a:endParaRPr lang="en-US"/>
          </a:p>
        </p:txBody>
      </p:sp>
      <p:sp>
        <p:nvSpPr>
          <p:cNvPr id="5" name="Footer Placeholder 4">
            <a:extLst>
              <a:ext uri="{FF2B5EF4-FFF2-40B4-BE49-F238E27FC236}">
                <a16:creationId xmlns:a16="http://schemas.microsoft.com/office/drawing/2014/main" id="{2C60AA26-3FD9-DB47-9D73-397A56EF008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B83A8B1-F8F9-084F-ACC4-99530A3AC346}"/>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1943598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5396-2EE0-9D43-A0C0-65F4ECE3EB3D}"/>
              </a:ext>
            </a:extLst>
          </p:cNvPr>
          <p:cNvSpPr>
            <a:spLocks noGrp="1"/>
          </p:cNvSpPr>
          <p:nvPr>
            <p:ph type="title"/>
          </p:nvPr>
        </p:nvSpPr>
        <p:spPr/>
        <p:txBody>
          <a:bodyPr/>
          <a:lstStyle/>
          <a:p>
            <a:r>
              <a:rPr lang="nl-NL"/>
              <a:t>Klik om stijl te bewerken</a:t>
            </a:r>
            <a:endParaRPr lang="en-US"/>
          </a:p>
        </p:txBody>
      </p:sp>
      <p:sp>
        <p:nvSpPr>
          <p:cNvPr id="3" name="Content Placeholder 2">
            <a:extLst>
              <a:ext uri="{FF2B5EF4-FFF2-40B4-BE49-F238E27FC236}">
                <a16:creationId xmlns:a16="http://schemas.microsoft.com/office/drawing/2014/main" id="{ACC8F566-1EBA-2142-ADAE-33794AA78CB0}"/>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a:extLst>
              <a:ext uri="{FF2B5EF4-FFF2-40B4-BE49-F238E27FC236}">
                <a16:creationId xmlns:a16="http://schemas.microsoft.com/office/drawing/2014/main" id="{A04D43E9-F5AB-C242-8BDE-901834C25359}"/>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a:extLst>
              <a:ext uri="{FF2B5EF4-FFF2-40B4-BE49-F238E27FC236}">
                <a16:creationId xmlns:a16="http://schemas.microsoft.com/office/drawing/2014/main" id="{1DD9D229-87AA-B746-A130-610101688A42}"/>
              </a:ext>
            </a:extLst>
          </p:cNvPr>
          <p:cNvSpPr>
            <a:spLocks noGrp="1"/>
          </p:cNvSpPr>
          <p:nvPr>
            <p:ph type="dt" sz="half" idx="10"/>
          </p:nvPr>
        </p:nvSpPr>
        <p:spPr>
          <a:xfrm>
            <a:off x="838200" y="6356350"/>
            <a:ext cx="2743200" cy="365125"/>
          </a:xfrm>
          <a:prstGeom prst="rect">
            <a:avLst/>
          </a:prstGeom>
        </p:spPr>
        <p:txBody>
          <a:bodyPr/>
          <a:lstStyle/>
          <a:p>
            <a:fld id="{517DCD64-77EB-B944-8F5E-744DB9DEF289}" type="datetimeFigureOut">
              <a:rPr lang="en-US" smtClean="0"/>
              <a:t>12/3/2020</a:t>
            </a:fld>
            <a:endParaRPr lang="en-US"/>
          </a:p>
        </p:txBody>
      </p:sp>
      <p:sp>
        <p:nvSpPr>
          <p:cNvPr id="6" name="Footer Placeholder 5">
            <a:extLst>
              <a:ext uri="{FF2B5EF4-FFF2-40B4-BE49-F238E27FC236}">
                <a16:creationId xmlns:a16="http://schemas.microsoft.com/office/drawing/2014/main" id="{F5CCE91B-29EC-6841-8A0C-1117A0AF66F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EFE2790-FD58-924B-BD8E-5EB88BAC453C}"/>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728166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F1C6E-93B8-2040-BE8E-3968D30762B4}"/>
              </a:ext>
            </a:extLst>
          </p:cNvPr>
          <p:cNvSpPr>
            <a:spLocks noGrp="1"/>
          </p:cNvSpPr>
          <p:nvPr>
            <p:ph type="title"/>
          </p:nvPr>
        </p:nvSpPr>
        <p:spPr>
          <a:xfrm>
            <a:off x="839788" y="365125"/>
            <a:ext cx="10515600" cy="1325563"/>
          </a:xfrm>
        </p:spPr>
        <p:txBody>
          <a:bodyPr/>
          <a:lstStyle/>
          <a:p>
            <a:r>
              <a:rPr lang="nl-NL"/>
              <a:t>Klik om stijl te bewerken</a:t>
            </a:r>
            <a:endParaRPr lang="en-US"/>
          </a:p>
        </p:txBody>
      </p:sp>
      <p:sp>
        <p:nvSpPr>
          <p:cNvPr id="3" name="Text Placeholder 2">
            <a:extLst>
              <a:ext uri="{FF2B5EF4-FFF2-40B4-BE49-F238E27FC236}">
                <a16:creationId xmlns:a16="http://schemas.microsoft.com/office/drawing/2014/main" id="{51184C70-7131-BF4D-8416-A2CEDA106D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a:extLst>
              <a:ext uri="{FF2B5EF4-FFF2-40B4-BE49-F238E27FC236}">
                <a16:creationId xmlns:a16="http://schemas.microsoft.com/office/drawing/2014/main" id="{B794EFAA-A415-F841-AD31-75D39B420019}"/>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ext Placeholder 4">
            <a:extLst>
              <a:ext uri="{FF2B5EF4-FFF2-40B4-BE49-F238E27FC236}">
                <a16:creationId xmlns:a16="http://schemas.microsoft.com/office/drawing/2014/main" id="{51EF8DE4-14B1-C448-9269-CB5A0C9F39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a:extLst>
              <a:ext uri="{FF2B5EF4-FFF2-40B4-BE49-F238E27FC236}">
                <a16:creationId xmlns:a16="http://schemas.microsoft.com/office/drawing/2014/main" id="{97ACA3FF-B84E-3B4E-9FB1-0A0B42B1D6BA}"/>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Date Placeholder 6">
            <a:extLst>
              <a:ext uri="{FF2B5EF4-FFF2-40B4-BE49-F238E27FC236}">
                <a16:creationId xmlns:a16="http://schemas.microsoft.com/office/drawing/2014/main" id="{D390C356-0213-4D48-BC48-949714A94CFD}"/>
              </a:ext>
            </a:extLst>
          </p:cNvPr>
          <p:cNvSpPr>
            <a:spLocks noGrp="1"/>
          </p:cNvSpPr>
          <p:nvPr>
            <p:ph type="dt" sz="half" idx="10"/>
          </p:nvPr>
        </p:nvSpPr>
        <p:spPr>
          <a:xfrm>
            <a:off x="838200" y="6356350"/>
            <a:ext cx="2743200" cy="365125"/>
          </a:xfrm>
          <a:prstGeom prst="rect">
            <a:avLst/>
          </a:prstGeom>
        </p:spPr>
        <p:txBody>
          <a:bodyPr/>
          <a:lstStyle/>
          <a:p>
            <a:fld id="{517DCD64-77EB-B944-8F5E-744DB9DEF289}" type="datetimeFigureOut">
              <a:rPr lang="en-US" smtClean="0"/>
              <a:t>12/3/2020</a:t>
            </a:fld>
            <a:endParaRPr lang="en-US"/>
          </a:p>
        </p:txBody>
      </p:sp>
      <p:sp>
        <p:nvSpPr>
          <p:cNvPr id="8" name="Footer Placeholder 7">
            <a:extLst>
              <a:ext uri="{FF2B5EF4-FFF2-40B4-BE49-F238E27FC236}">
                <a16:creationId xmlns:a16="http://schemas.microsoft.com/office/drawing/2014/main" id="{AC341341-FD58-054E-9F44-D4949336821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3A2AB63-3745-0D44-B603-D1A59788ACFE}"/>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387041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F46A-2F91-6744-8E83-E761C65A923A}"/>
              </a:ext>
            </a:extLst>
          </p:cNvPr>
          <p:cNvSpPr>
            <a:spLocks noGrp="1"/>
          </p:cNvSpPr>
          <p:nvPr>
            <p:ph type="title"/>
          </p:nvPr>
        </p:nvSpPr>
        <p:spPr/>
        <p:txBody>
          <a:bodyPr/>
          <a:lstStyle/>
          <a:p>
            <a:r>
              <a:rPr lang="nl-NL"/>
              <a:t>Klik om stijl te bewerken</a:t>
            </a:r>
            <a:endParaRPr lang="en-US"/>
          </a:p>
        </p:txBody>
      </p:sp>
      <p:sp>
        <p:nvSpPr>
          <p:cNvPr id="3" name="Date Placeholder 2">
            <a:extLst>
              <a:ext uri="{FF2B5EF4-FFF2-40B4-BE49-F238E27FC236}">
                <a16:creationId xmlns:a16="http://schemas.microsoft.com/office/drawing/2014/main" id="{2B42A157-2A5C-AE40-9297-FEB40C9056AF}"/>
              </a:ext>
            </a:extLst>
          </p:cNvPr>
          <p:cNvSpPr>
            <a:spLocks noGrp="1"/>
          </p:cNvSpPr>
          <p:nvPr>
            <p:ph type="dt" sz="half" idx="10"/>
          </p:nvPr>
        </p:nvSpPr>
        <p:spPr>
          <a:xfrm>
            <a:off x="838200" y="6356350"/>
            <a:ext cx="2743200" cy="365125"/>
          </a:xfrm>
          <a:prstGeom prst="rect">
            <a:avLst/>
          </a:prstGeom>
        </p:spPr>
        <p:txBody>
          <a:bodyPr/>
          <a:lstStyle/>
          <a:p>
            <a:fld id="{517DCD64-77EB-B944-8F5E-744DB9DEF289}" type="datetimeFigureOut">
              <a:rPr lang="en-US" smtClean="0"/>
              <a:t>12/3/2020</a:t>
            </a:fld>
            <a:endParaRPr lang="en-US"/>
          </a:p>
        </p:txBody>
      </p:sp>
      <p:sp>
        <p:nvSpPr>
          <p:cNvPr id="4" name="Footer Placeholder 3">
            <a:extLst>
              <a:ext uri="{FF2B5EF4-FFF2-40B4-BE49-F238E27FC236}">
                <a16:creationId xmlns:a16="http://schemas.microsoft.com/office/drawing/2014/main" id="{6EBA7436-F11B-2348-94FA-5A643FF61D1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7D0E5975-1599-854C-A982-E441784EF196}"/>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2713929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21EC99-78FC-F348-AF67-EBDC9F022344}"/>
              </a:ext>
            </a:extLst>
          </p:cNvPr>
          <p:cNvSpPr>
            <a:spLocks noGrp="1"/>
          </p:cNvSpPr>
          <p:nvPr>
            <p:ph type="dt" sz="half" idx="10"/>
          </p:nvPr>
        </p:nvSpPr>
        <p:spPr>
          <a:xfrm>
            <a:off x="838200" y="6356350"/>
            <a:ext cx="2743200" cy="365125"/>
          </a:xfrm>
          <a:prstGeom prst="rect">
            <a:avLst/>
          </a:prstGeom>
        </p:spPr>
        <p:txBody>
          <a:bodyPr/>
          <a:lstStyle/>
          <a:p>
            <a:fld id="{517DCD64-77EB-B944-8F5E-744DB9DEF289}" type="datetimeFigureOut">
              <a:rPr lang="en-US" smtClean="0"/>
              <a:t>12/3/2020</a:t>
            </a:fld>
            <a:endParaRPr lang="en-US"/>
          </a:p>
        </p:txBody>
      </p:sp>
      <p:sp>
        <p:nvSpPr>
          <p:cNvPr id="3" name="Footer Placeholder 2">
            <a:extLst>
              <a:ext uri="{FF2B5EF4-FFF2-40B4-BE49-F238E27FC236}">
                <a16:creationId xmlns:a16="http://schemas.microsoft.com/office/drawing/2014/main" id="{9CD22ADD-7965-F143-AE92-C502E9FA04D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79D0D7D-F628-E546-AD76-13FEECFE1439}"/>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2509907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D0A171F-C1EA-8E4D-B21E-41AC62D86A12}"/>
              </a:ext>
            </a:extLst>
          </p:cNvPr>
          <p:cNvPicPr>
            <a:picLocks noChangeAspect="1"/>
          </p:cNvPicPr>
          <p:nvPr userDrawn="1"/>
        </p:nvPicPr>
        <p:blipFill rotWithShape="1">
          <a:blip r:embed="rId15">
            <a:alphaModFix amt="33000"/>
          </a:blip>
          <a:srcRect r="40118" b="37154"/>
          <a:stretch/>
        </p:blipFill>
        <p:spPr>
          <a:xfrm>
            <a:off x="8305800" y="3213099"/>
            <a:ext cx="3886200" cy="3644901"/>
          </a:xfrm>
          <a:prstGeom prst="rect">
            <a:avLst/>
          </a:prstGeom>
        </p:spPr>
      </p:pic>
      <p:sp>
        <p:nvSpPr>
          <p:cNvPr id="2" name="Title Placeholder 1">
            <a:extLst>
              <a:ext uri="{FF2B5EF4-FFF2-40B4-BE49-F238E27FC236}">
                <a16:creationId xmlns:a16="http://schemas.microsoft.com/office/drawing/2014/main" id="{B1D77504-D5A4-014F-80E1-7326E22866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a:p>
        </p:txBody>
      </p:sp>
      <p:sp>
        <p:nvSpPr>
          <p:cNvPr id="3" name="Text Placeholder 2">
            <a:extLst>
              <a:ext uri="{FF2B5EF4-FFF2-40B4-BE49-F238E27FC236}">
                <a16:creationId xmlns:a16="http://schemas.microsoft.com/office/drawing/2014/main" id="{BAE5A472-9736-B348-A3FB-F6EE95E002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pic>
        <p:nvPicPr>
          <p:cNvPr id="9" name="Picture 8">
            <a:extLst>
              <a:ext uri="{FF2B5EF4-FFF2-40B4-BE49-F238E27FC236}">
                <a16:creationId xmlns:a16="http://schemas.microsoft.com/office/drawing/2014/main" id="{443B353C-DDF1-DD45-8222-C40AEAA6B137}"/>
              </a:ext>
            </a:extLst>
          </p:cNvPr>
          <p:cNvPicPr>
            <a:picLocks noChangeAspect="1"/>
          </p:cNvPicPr>
          <p:nvPr userDrawn="1"/>
        </p:nvPicPr>
        <p:blipFill>
          <a:blip r:embed="rId16"/>
          <a:stretch>
            <a:fillRect/>
          </a:stretch>
        </p:blipFill>
        <p:spPr>
          <a:xfrm rot="5400000">
            <a:off x="6066736" y="-3750364"/>
            <a:ext cx="58528" cy="10515600"/>
          </a:xfrm>
          <a:prstGeom prst="rect">
            <a:avLst/>
          </a:prstGeom>
        </p:spPr>
      </p:pic>
    </p:spTree>
    <p:extLst>
      <p:ext uri="{BB962C8B-B14F-4D97-AF65-F5344CB8AC3E}">
        <p14:creationId xmlns:p14="http://schemas.microsoft.com/office/powerpoint/2010/main" val="7838449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stichtingsem/pilot-phase/blob/main/decisions-phase-1.md"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stichtingsem/pilot-phase/blob/main/decisions-preparation-team-13112020.md"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8D66-8826-9C43-B598-5384836EC078}"/>
              </a:ext>
            </a:extLst>
          </p:cNvPr>
          <p:cNvSpPr>
            <a:spLocks noGrp="1"/>
          </p:cNvSpPr>
          <p:nvPr>
            <p:ph type="ctrTitle"/>
          </p:nvPr>
        </p:nvSpPr>
        <p:spPr>
          <a:xfrm>
            <a:off x="5879592" y="2951018"/>
            <a:ext cx="5199888" cy="807166"/>
          </a:xfrm>
        </p:spPr>
        <p:txBody>
          <a:bodyPr>
            <a:normAutofit/>
          </a:bodyPr>
          <a:lstStyle/>
          <a:p>
            <a:r>
              <a:rPr lang="nl-NL" sz="2800" dirty="0"/>
              <a:t>Executieplan SEM pilot</a:t>
            </a:r>
          </a:p>
        </p:txBody>
      </p:sp>
      <p:sp>
        <p:nvSpPr>
          <p:cNvPr id="3" name="Subtitle 2">
            <a:extLst>
              <a:ext uri="{FF2B5EF4-FFF2-40B4-BE49-F238E27FC236}">
                <a16:creationId xmlns:a16="http://schemas.microsoft.com/office/drawing/2014/main" id="{5D2D0C66-DF44-6747-B44F-778AF7B2A673}"/>
              </a:ext>
            </a:extLst>
          </p:cNvPr>
          <p:cNvSpPr>
            <a:spLocks noGrp="1"/>
          </p:cNvSpPr>
          <p:nvPr>
            <p:ph type="subTitle" idx="1"/>
          </p:nvPr>
        </p:nvSpPr>
        <p:spPr>
          <a:xfrm>
            <a:off x="5879592" y="4306126"/>
            <a:ext cx="5199888" cy="1655762"/>
          </a:xfrm>
        </p:spPr>
        <p:txBody>
          <a:bodyPr/>
          <a:lstStyle/>
          <a:p>
            <a:r>
              <a:rPr lang="en-US" dirty="0" smtClean="0"/>
              <a:t>3</a:t>
            </a:r>
            <a:r>
              <a:rPr lang="en-US" dirty="0" smtClean="0"/>
              <a:t>-12-2020</a:t>
            </a:r>
            <a:endParaRPr lang="en-US" dirty="0"/>
          </a:p>
        </p:txBody>
      </p:sp>
    </p:spTree>
    <p:extLst>
      <p:ext uri="{BB962C8B-B14F-4D97-AF65-F5344CB8AC3E}">
        <p14:creationId xmlns:p14="http://schemas.microsoft.com/office/powerpoint/2010/main" val="4070371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Programmastructuur</a:t>
            </a:r>
          </a:p>
        </p:txBody>
      </p:sp>
      <p:graphicFrame>
        <p:nvGraphicFramePr>
          <p:cNvPr id="8" name="Tijdelijke aanduiding voor inhoud 7"/>
          <p:cNvGraphicFramePr>
            <a:graphicFrameLocks noGrp="1"/>
          </p:cNvGraphicFramePr>
          <p:nvPr>
            <p:ph idx="1"/>
            <p:extLst>
              <p:ext uri="{D42A27DB-BD31-4B8C-83A1-F6EECF244321}">
                <p14:modId xmlns:p14="http://schemas.microsoft.com/office/powerpoint/2010/main" val="824312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298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Bemensing</a:t>
            </a:r>
            <a:endParaRPr lang="en-US" dirty="0"/>
          </a:p>
        </p:txBody>
      </p:sp>
      <p:sp>
        <p:nvSpPr>
          <p:cNvPr id="3" name="Tijdelijke aanduiding voor inhoud 2"/>
          <p:cNvSpPr>
            <a:spLocks noGrp="1"/>
          </p:cNvSpPr>
          <p:nvPr>
            <p:ph idx="1"/>
          </p:nvPr>
        </p:nvSpPr>
        <p:spPr>
          <a:xfrm>
            <a:off x="838200" y="1825624"/>
            <a:ext cx="10515600" cy="4803775"/>
          </a:xfrm>
        </p:spPr>
        <p:txBody>
          <a:bodyPr>
            <a:normAutofit fontScale="92500" lnSpcReduction="20000"/>
          </a:bodyPr>
          <a:lstStyle/>
          <a:p>
            <a:pPr marL="0" indent="0">
              <a:buNone/>
            </a:pPr>
            <a:r>
              <a:rPr lang="nl-NL" b="1" dirty="0">
                <a:solidFill>
                  <a:srgbClr val="13A438"/>
                </a:solidFill>
              </a:rPr>
              <a:t>Stuurgroep: </a:t>
            </a:r>
          </a:p>
          <a:p>
            <a:r>
              <a:rPr lang="nl-NL" dirty="0"/>
              <a:t>Voorzitter: Marchien van Doorn</a:t>
            </a:r>
          </a:p>
          <a:p>
            <a:r>
              <a:rPr lang="nl-NL" dirty="0"/>
              <a:t>Albert Jagt, Jannes Hessels, Willem Schaap, Ben Koers, Erik Dikkers, Clifton Cunningham, Elias Hassing, Marcel Untied</a:t>
            </a:r>
          </a:p>
          <a:p>
            <a:pPr marL="0" indent="0">
              <a:buNone/>
            </a:pPr>
            <a:r>
              <a:rPr lang="nl-NL" b="1" dirty="0">
                <a:solidFill>
                  <a:srgbClr val="13A438"/>
                </a:solidFill>
              </a:rPr>
              <a:t>Projectteam:</a:t>
            </a:r>
          </a:p>
          <a:p>
            <a:r>
              <a:rPr lang="nl-NL" dirty="0"/>
              <a:t>Voorzitter: Marcel Untied </a:t>
            </a:r>
          </a:p>
          <a:p>
            <a:r>
              <a:rPr lang="nl-NL" dirty="0"/>
              <a:t>Deelnemers: Clifton Cunningham, Elias Hassing, Edwin Verwoerd, Erik Dikkers of Luke Hassing</a:t>
            </a:r>
          </a:p>
          <a:p>
            <a:pPr marL="0" indent="0">
              <a:buNone/>
            </a:pPr>
            <a:r>
              <a:rPr lang="nl-NL" b="1" dirty="0">
                <a:solidFill>
                  <a:srgbClr val="13A438"/>
                </a:solidFill>
              </a:rPr>
              <a:t>Technische advies groep:</a:t>
            </a:r>
          </a:p>
          <a:p>
            <a:r>
              <a:rPr lang="nl-NL" dirty="0"/>
              <a:t>Voorzitter: Jannes Hessels</a:t>
            </a:r>
          </a:p>
          <a:p>
            <a:r>
              <a:rPr lang="nl-NL" dirty="0"/>
              <a:t>Deelnemers: Albert jagt, Clifton Cunningham, Edwin Persoon, Marcel Untied</a:t>
            </a:r>
          </a:p>
          <a:p>
            <a:endParaRPr lang="nl-NL" dirty="0"/>
          </a:p>
        </p:txBody>
      </p:sp>
    </p:spTree>
    <p:extLst>
      <p:ext uri="{BB962C8B-B14F-4D97-AF65-F5344CB8AC3E}">
        <p14:creationId xmlns:p14="http://schemas.microsoft.com/office/powerpoint/2010/main" val="377616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smtClean="0"/>
              <a:t>Meetings</a:t>
            </a:r>
            <a:endParaRPr lang="en-US" dirty="0"/>
          </a:p>
        </p:txBody>
      </p:sp>
      <p:sp>
        <p:nvSpPr>
          <p:cNvPr id="3" name="Tijdelijke aanduiding voor inhoud 2"/>
          <p:cNvSpPr>
            <a:spLocks noGrp="1"/>
          </p:cNvSpPr>
          <p:nvPr>
            <p:ph idx="1"/>
          </p:nvPr>
        </p:nvSpPr>
        <p:spPr>
          <a:xfrm>
            <a:off x="838200" y="1825624"/>
            <a:ext cx="10515600" cy="4803775"/>
          </a:xfrm>
        </p:spPr>
        <p:txBody>
          <a:bodyPr>
            <a:normAutofit fontScale="62500" lnSpcReduction="20000"/>
          </a:bodyPr>
          <a:lstStyle/>
          <a:p>
            <a:pPr marL="0" indent="0">
              <a:buNone/>
            </a:pPr>
            <a:r>
              <a:rPr lang="nl-NL" b="1" dirty="0" smtClean="0">
                <a:solidFill>
                  <a:srgbClr val="13A438"/>
                </a:solidFill>
              </a:rPr>
              <a:t>Stuurgroep</a:t>
            </a:r>
          </a:p>
          <a:p>
            <a:r>
              <a:rPr lang="nl-NL" dirty="0" smtClean="0"/>
              <a:t>2-3 wekelijks om algemene voortgang en issues (planning, scope) te bespreken</a:t>
            </a:r>
          </a:p>
          <a:p>
            <a:pPr marL="0" indent="0">
              <a:buNone/>
            </a:pPr>
            <a:r>
              <a:rPr lang="nl-NL" b="1" dirty="0" smtClean="0">
                <a:solidFill>
                  <a:srgbClr val="13A438"/>
                </a:solidFill>
              </a:rPr>
              <a:t>Technical </a:t>
            </a:r>
            <a:r>
              <a:rPr lang="nl-NL" b="1" dirty="0" err="1" smtClean="0">
                <a:solidFill>
                  <a:srgbClr val="13A438"/>
                </a:solidFill>
              </a:rPr>
              <a:t>Advisory</a:t>
            </a:r>
            <a:r>
              <a:rPr lang="nl-NL" b="1" dirty="0" smtClean="0">
                <a:solidFill>
                  <a:srgbClr val="13A438"/>
                </a:solidFill>
              </a:rPr>
              <a:t> Board</a:t>
            </a:r>
          </a:p>
          <a:p>
            <a:r>
              <a:rPr lang="nl-NL" dirty="0" smtClean="0"/>
              <a:t>3 keer in de periode december - februari</a:t>
            </a:r>
            <a:endParaRPr lang="nl-NL" dirty="0" smtClean="0"/>
          </a:p>
          <a:p>
            <a:pPr marL="0" indent="0">
              <a:buNone/>
            </a:pPr>
            <a:r>
              <a:rPr lang="nl-NL" b="1" dirty="0" smtClean="0">
                <a:solidFill>
                  <a:srgbClr val="13A438"/>
                </a:solidFill>
              </a:rPr>
              <a:t>Projectgroep</a:t>
            </a:r>
            <a:endParaRPr lang="nl-NL" dirty="0">
              <a:solidFill>
                <a:srgbClr val="13A438"/>
              </a:solidFill>
            </a:endParaRPr>
          </a:p>
          <a:p>
            <a:r>
              <a:rPr lang="nl-NL" dirty="0" smtClean="0"/>
              <a:t>2 wekelijks om voortgang ontwikkelingen te bespreken</a:t>
            </a:r>
          </a:p>
          <a:p>
            <a:pPr marL="0" indent="0">
              <a:buNone/>
            </a:pPr>
            <a:r>
              <a:rPr lang="nl-NL" b="1" dirty="0" smtClean="0">
                <a:solidFill>
                  <a:srgbClr val="13A438"/>
                </a:solidFill>
              </a:rPr>
              <a:t>Voortgang &amp; Demo</a:t>
            </a:r>
          </a:p>
          <a:p>
            <a:r>
              <a:rPr lang="nl-NL" dirty="0" smtClean="0"/>
              <a:t>Tweede helft januari</a:t>
            </a:r>
          </a:p>
          <a:p>
            <a:r>
              <a:rPr lang="nl-NL" dirty="0" err="1" smtClean="0"/>
              <a:t>Reviewers</a:t>
            </a:r>
            <a:endParaRPr lang="nl-NL" dirty="0" smtClean="0"/>
          </a:p>
          <a:p>
            <a:pPr marL="0" indent="0">
              <a:buNone/>
            </a:pPr>
            <a:r>
              <a:rPr lang="nl-NL" b="1" dirty="0">
                <a:solidFill>
                  <a:srgbClr val="13A438"/>
                </a:solidFill>
              </a:rPr>
              <a:t>U</a:t>
            </a:r>
            <a:r>
              <a:rPr lang="nl-NL" b="1" dirty="0" smtClean="0">
                <a:solidFill>
                  <a:srgbClr val="13A438"/>
                </a:solidFill>
              </a:rPr>
              <a:t>itkomsten POC &amp; Demo</a:t>
            </a:r>
          </a:p>
          <a:p>
            <a:r>
              <a:rPr lang="nl-NL" dirty="0" smtClean="0"/>
              <a:t>Maart</a:t>
            </a:r>
          </a:p>
          <a:p>
            <a:r>
              <a:rPr lang="nl-NL" dirty="0" smtClean="0"/>
              <a:t>Vier separate sessies?</a:t>
            </a:r>
          </a:p>
          <a:p>
            <a:pPr lvl="1"/>
            <a:r>
              <a:rPr lang="nl-NL" dirty="0" smtClean="0"/>
              <a:t>Deelnemers</a:t>
            </a:r>
          </a:p>
          <a:p>
            <a:pPr lvl="1"/>
            <a:r>
              <a:rPr lang="nl-NL" dirty="0" err="1" smtClean="0"/>
              <a:t>Reviewers</a:t>
            </a:r>
            <a:endParaRPr lang="nl-NL" dirty="0" smtClean="0"/>
          </a:p>
          <a:p>
            <a:pPr lvl="1"/>
            <a:r>
              <a:rPr lang="nl-NL" dirty="0" smtClean="0"/>
              <a:t>Publiek (</a:t>
            </a:r>
            <a:r>
              <a:rPr lang="nl-NL" dirty="0" err="1" smtClean="0"/>
              <a:t>Edu-K</a:t>
            </a:r>
            <a:r>
              <a:rPr lang="nl-NL" dirty="0" smtClean="0"/>
              <a:t>)</a:t>
            </a:r>
          </a:p>
          <a:p>
            <a:pPr lvl="1"/>
            <a:r>
              <a:rPr lang="nl-NL" dirty="0" smtClean="0"/>
              <a:t>Scholen</a:t>
            </a:r>
            <a:endParaRPr lang="nl-NL"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1819467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smtClean="0"/>
              <a:t>Werkwijze ontwikkelperiode</a:t>
            </a:r>
            <a:endParaRPr lang="en-US" dirty="0"/>
          </a:p>
        </p:txBody>
      </p:sp>
      <p:sp>
        <p:nvSpPr>
          <p:cNvPr id="3" name="Tijdelijke aanduiding voor inhoud 2"/>
          <p:cNvSpPr>
            <a:spLocks noGrp="1"/>
          </p:cNvSpPr>
          <p:nvPr>
            <p:ph idx="1"/>
          </p:nvPr>
        </p:nvSpPr>
        <p:spPr>
          <a:xfrm>
            <a:off x="838200" y="1825624"/>
            <a:ext cx="10515600" cy="4803775"/>
          </a:xfrm>
        </p:spPr>
        <p:txBody>
          <a:bodyPr>
            <a:normAutofit/>
          </a:bodyPr>
          <a:lstStyle/>
          <a:p>
            <a:r>
              <a:rPr lang="nl-NL" dirty="0" smtClean="0"/>
              <a:t>De verschillende deelnemers (</a:t>
            </a:r>
            <a:r>
              <a:rPr lang="nl-NL" dirty="0" err="1" smtClean="0"/>
              <a:t>developers</a:t>
            </a:r>
            <a:r>
              <a:rPr lang="nl-NL" dirty="0" smtClean="0"/>
              <a:t>) werken aan de ontwikkeling van de </a:t>
            </a:r>
            <a:r>
              <a:rPr lang="nl-NL" dirty="0" err="1" smtClean="0"/>
              <a:t>API’s</a:t>
            </a:r>
            <a:r>
              <a:rPr lang="nl-NL" dirty="0"/>
              <a:t> </a:t>
            </a:r>
            <a:r>
              <a:rPr lang="nl-NL" dirty="0" smtClean="0"/>
              <a:t>en melden voortgang aan de pilot team lead(s)</a:t>
            </a:r>
          </a:p>
          <a:p>
            <a:r>
              <a:rPr lang="nl-NL" dirty="0" smtClean="0"/>
              <a:t>Voortgang en ontwikkel issues worden (twee)wekelijks besproken in het projectteam</a:t>
            </a:r>
          </a:p>
          <a:p>
            <a:r>
              <a:rPr lang="nl-NL" dirty="0" err="1" smtClean="0"/>
              <a:t>Backlog</a:t>
            </a:r>
            <a:r>
              <a:rPr lang="nl-NL" dirty="0" smtClean="0"/>
              <a:t> items worden uitgewerkt </a:t>
            </a:r>
            <a:r>
              <a:rPr lang="nl-NL" smtClean="0"/>
              <a:t>door projectteamleden</a:t>
            </a:r>
            <a:endParaRPr lang="nl-NL" dirty="0" smtClean="0"/>
          </a:p>
          <a:p>
            <a:r>
              <a:rPr lang="nl-NL" dirty="0"/>
              <a:t>T</a:t>
            </a:r>
            <a:r>
              <a:rPr lang="nl-NL" dirty="0" smtClean="0"/>
              <a:t>echnische issues worden voorgelegd aan Technical </a:t>
            </a:r>
            <a:r>
              <a:rPr lang="nl-NL" dirty="0" err="1" smtClean="0"/>
              <a:t>Advisory</a:t>
            </a:r>
            <a:r>
              <a:rPr lang="nl-NL" dirty="0" smtClean="0"/>
              <a:t> Board ter bespreking en validatie</a:t>
            </a:r>
          </a:p>
          <a:p>
            <a:r>
              <a:rPr lang="nl-NL" dirty="0" smtClean="0"/>
              <a:t>Overige issues worden voorgelegd aan stuurgroep ter bespreking en validatie</a:t>
            </a:r>
          </a:p>
        </p:txBody>
      </p:sp>
    </p:spTree>
    <p:extLst>
      <p:ext uri="{BB962C8B-B14F-4D97-AF65-F5344CB8AC3E}">
        <p14:creationId xmlns:p14="http://schemas.microsoft.com/office/powerpoint/2010/main" val="4027688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smtClean="0"/>
              <a:t>POC scenario’s</a:t>
            </a:r>
            <a:endParaRPr lang="nl-NL" dirty="0"/>
          </a:p>
        </p:txBody>
      </p:sp>
      <p:sp>
        <p:nvSpPr>
          <p:cNvPr id="16" name="Zeshoek 15"/>
          <p:cNvSpPr/>
          <p:nvPr/>
        </p:nvSpPr>
        <p:spPr>
          <a:xfrm>
            <a:off x="3421793" y="1699131"/>
            <a:ext cx="1438275" cy="685800"/>
          </a:xfrm>
          <a:prstGeom prst="hexagon">
            <a:avLst/>
          </a:prstGeom>
          <a:solidFill>
            <a:srgbClr val="13A4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err="1">
                <a:solidFill>
                  <a:prstClr val="white"/>
                </a:solidFill>
                <a:latin typeface="Calibri" panose="020F0502020204030204"/>
              </a:rPr>
              <a:t>SomToday</a:t>
            </a:r>
            <a:endParaRPr kumimoji="0" lang="en-GB" sz="1600" b="0" i="0" u="none" strike="noStrike" kern="1200" cap="none" spc="0" normalizeH="0" baseline="0" noProof="0" dirty="0">
              <a:ln>
                <a:noFill/>
              </a:ln>
              <a:solidFill>
                <a:prstClr val="white"/>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Learning Material System</a:t>
            </a:r>
          </a:p>
        </p:txBody>
      </p:sp>
      <p:sp>
        <p:nvSpPr>
          <p:cNvPr id="17" name="Zeshoek 16"/>
          <p:cNvSpPr/>
          <p:nvPr/>
        </p:nvSpPr>
        <p:spPr>
          <a:xfrm>
            <a:off x="1983518" y="2591522"/>
            <a:ext cx="1438275" cy="6858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solidFill>
                  <a:prstClr val="white"/>
                </a:solidFill>
                <a:latin typeface="Calibri" panose="020F0502020204030204"/>
              </a:rPr>
              <a:t>Iddink</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Market Place</a:t>
            </a:r>
          </a:p>
        </p:txBody>
      </p:sp>
      <p:sp>
        <p:nvSpPr>
          <p:cNvPr id="18" name="Zeshoek 17"/>
          <p:cNvSpPr/>
          <p:nvPr/>
        </p:nvSpPr>
        <p:spPr>
          <a:xfrm>
            <a:off x="4860069" y="2574636"/>
            <a:ext cx="1438275" cy="68580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600" noProof="0" dirty="0" smtClean="0">
                <a:solidFill>
                  <a:prstClr val="white"/>
                </a:solidFill>
                <a:latin typeface="Calibri" panose="020F0502020204030204"/>
              </a:rPr>
              <a:t>Noordhoff</a:t>
            </a:r>
            <a:endParaRPr kumimoji="0" lang="nl-NL" sz="1600" b="0" i="0" u="none" strike="noStrike" kern="1200" cap="none" spc="0" normalizeH="0" baseline="0" noProof="0" dirty="0">
              <a:ln>
                <a:noFill/>
              </a:ln>
              <a:solidFill>
                <a:prstClr val="white"/>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Learning Application</a:t>
            </a:r>
          </a:p>
        </p:txBody>
      </p:sp>
      <p:sp>
        <p:nvSpPr>
          <p:cNvPr id="19" name="Zeshoek 18"/>
          <p:cNvSpPr/>
          <p:nvPr/>
        </p:nvSpPr>
        <p:spPr>
          <a:xfrm>
            <a:off x="3421794" y="3467027"/>
            <a:ext cx="1438275" cy="685800"/>
          </a:xfrm>
          <a:prstGeom prst="hexagon">
            <a:avLst/>
          </a:prstGeom>
          <a:solidFill>
            <a:srgbClr val="13A438"/>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600" b="0" i="0" u="none" strike="noStrike" kern="1200" cap="none" spc="0" normalizeH="0" baseline="0" noProof="0" dirty="0" err="1">
                <a:ln>
                  <a:noFill/>
                </a:ln>
                <a:solidFill>
                  <a:prstClr val="white"/>
                </a:solidFill>
                <a:effectLst/>
                <a:uLnTx/>
                <a:uFillTx/>
                <a:latin typeface="Calibri" panose="020F0502020204030204"/>
                <a:ea typeface="+mn-ea"/>
                <a:cs typeface="+mn-cs"/>
              </a:rPr>
              <a:t>SomToday</a:t>
            </a:r>
            <a:endParaRPr kumimoji="0" lang="nl-NL"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School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Information System</a:t>
            </a:r>
          </a:p>
        </p:txBody>
      </p:sp>
      <p:cxnSp>
        <p:nvCxnSpPr>
          <p:cNvPr id="20" name="Rechte verbindingslijn met pijl 19"/>
          <p:cNvCxnSpPr/>
          <p:nvPr/>
        </p:nvCxnSpPr>
        <p:spPr>
          <a:xfrm>
            <a:off x="4160842" y="2393374"/>
            <a:ext cx="0" cy="1082096"/>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1" name="Rechte verbindingslijn met pijl 20"/>
          <p:cNvCxnSpPr>
            <a:stCxn id="17" idx="0"/>
            <a:endCxn id="18" idx="3"/>
          </p:cNvCxnSpPr>
          <p:nvPr/>
        </p:nvCxnSpPr>
        <p:spPr>
          <a:xfrm flipV="1">
            <a:off x="3421793" y="2917536"/>
            <a:ext cx="1438276" cy="16886"/>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2" name="Rechte verbindingslijn met pijl 21"/>
          <p:cNvCxnSpPr>
            <a:stCxn id="16" idx="2"/>
            <a:endCxn id="17" idx="5"/>
          </p:cNvCxnSpPr>
          <p:nvPr/>
        </p:nvCxnSpPr>
        <p:spPr>
          <a:xfrm flipH="1">
            <a:off x="3250343" y="2384931"/>
            <a:ext cx="342900" cy="206591"/>
          </a:xfrm>
          <a:prstGeom prst="straightConnector1">
            <a:avLst/>
          </a:prstGeom>
          <a:ln w="15875">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3" name="Rechte verbindingslijn met pijl 22"/>
          <p:cNvCxnSpPr>
            <a:stCxn id="19" idx="4"/>
            <a:endCxn id="17" idx="1"/>
          </p:cNvCxnSpPr>
          <p:nvPr/>
        </p:nvCxnSpPr>
        <p:spPr>
          <a:xfrm flipH="1" flipV="1">
            <a:off x="3250343" y="3277322"/>
            <a:ext cx="342901" cy="189705"/>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4" name="Rechte verbindingslijn met pijl 23"/>
          <p:cNvCxnSpPr>
            <a:stCxn id="16" idx="1"/>
            <a:endCxn id="18" idx="4"/>
          </p:cNvCxnSpPr>
          <p:nvPr/>
        </p:nvCxnSpPr>
        <p:spPr>
          <a:xfrm>
            <a:off x="4688618" y="2384931"/>
            <a:ext cx="342901" cy="189705"/>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5" name="Rechte verbindingslijn met pijl 24"/>
          <p:cNvCxnSpPr>
            <a:stCxn id="18" idx="2"/>
            <a:endCxn id="19" idx="5"/>
          </p:cNvCxnSpPr>
          <p:nvPr/>
        </p:nvCxnSpPr>
        <p:spPr>
          <a:xfrm flipH="1">
            <a:off x="4688619" y="3260436"/>
            <a:ext cx="342900" cy="206591"/>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6" name="Tekstvak 25">
            <a:extLst>
              <a:ext uri="{FF2B5EF4-FFF2-40B4-BE49-F238E27FC236}">
                <a16:creationId xmlns:a16="http://schemas.microsoft.com/office/drawing/2014/main" id="{D5C62B47-DE1E-47CB-92CE-4B0285979406}"/>
              </a:ext>
            </a:extLst>
          </p:cNvPr>
          <p:cNvSpPr txBox="1"/>
          <p:nvPr/>
        </p:nvSpPr>
        <p:spPr>
          <a:xfrm>
            <a:off x="838200" y="1612369"/>
            <a:ext cx="1742528" cy="95410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400" b="1" i="0" u="none" strike="noStrike" kern="1200" cap="none" spc="0" normalizeH="0" baseline="0" noProof="0" dirty="0" smtClean="0">
                <a:ln>
                  <a:noFill/>
                </a:ln>
                <a:solidFill>
                  <a:prstClr val="black"/>
                </a:solidFill>
                <a:effectLst/>
                <a:uLnTx/>
                <a:uFillTx/>
                <a:latin typeface="Calibri" panose="020F0502020204030204"/>
              </a:rPr>
              <a:t>POC</a:t>
            </a:r>
            <a:r>
              <a:rPr kumimoji="0" lang="nl-NL" sz="1400" b="1" i="0" u="none" strike="noStrike" kern="1200" cap="none" spc="0" normalizeH="0" noProof="0" dirty="0" smtClean="0">
                <a:ln>
                  <a:noFill/>
                </a:ln>
                <a:solidFill>
                  <a:prstClr val="black"/>
                </a:solidFill>
                <a:effectLst/>
                <a:uLnTx/>
                <a:uFillTx/>
                <a:latin typeface="Calibri" panose="020F0502020204030204"/>
              </a:rPr>
              <a:t> </a:t>
            </a:r>
            <a:r>
              <a:rPr kumimoji="0" lang="nl-NL" sz="1400" b="1" i="0" u="none" strike="noStrike" kern="1200" cap="none" spc="0" normalizeH="0" noProof="0" dirty="0">
                <a:ln>
                  <a:noFill/>
                </a:ln>
                <a:solidFill>
                  <a:prstClr val="black"/>
                </a:solidFill>
                <a:effectLst/>
                <a:uLnTx/>
                <a:uFillTx/>
                <a:latin typeface="Calibri" panose="020F0502020204030204"/>
              </a:rPr>
              <a:t>1:</a:t>
            </a:r>
            <a:endParaRPr kumimoji="0" lang="nl-NL" sz="1400" b="1" i="0" u="none" strike="noStrike" kern="1200" cap="none" spc="0" normalizeH="0" baseline="0" noProof="0" dirty="0">
              <a:ln>
                <a:noFill/>
              </a:ln>
              <a:solidFill>
                <a:prstClr val="black"/>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400" b="1" i="0" u="none" strike="noStrike" kern="1200" cap="none" spc="0" normalizeH="0" baseline="0" noProof="0" dirty="0" err="1">
                <a:ln>
                  <a:noFill/>
                </a:ln>
                <a:solidFill>
                  <a:prstClr val="black"/>
                </a:solidFill>
                <a:effectLst/>
                <a:uLnTx/>
                <a:uFillTx/>
                <a:latin typeface="Calibri" panose="020F0502020204030204"/>
              </a:rPr>
              <a:t>Somtoday</a:t>
            </a:r>
            <a:r>
              <a:rPr kumimoji="0" lang="nl-NL" sz="1400" b="0" i="0" u="none" strike="noStrike" kern="1200" cap="none" spc="0" normalizeH="0" baseline="0" noProof="0" dirty="0">
                <a:ln>
                  <a:noFill/>
                </a:ln>
                <a:solidFill>
                  <a:prstClr val="black"/>
                </a:solidFill>
                <a:effectLst/>
                <a:uLnTx/>
                <a:uFillTx/>
                <a:latin typeface="Calibri" panose="020F0502020204030204"/>
              </a:rPr>
              <a:t>: SIS &amp; LMS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400" b="1" dirty="0" err="1">
                <a:solidFill>
                  <a:prstClr val="black"/>
                </a:solidFill>
                <a:latin typeface="Calibri" panose="020F0502020204030204"/>
              </a:rPr>
              <a:t>Iddink</a:t>
            </a:r>
            <a:r>
              <a:rPr kumimoji="0" lang="nl-NL" sz="1400" b="1" i="0" u="none" strike="noStrike" kern="1200" cap="none" spc="0" normalizeH="0" baseline="0" noProof="0" dirty="0">
                <a:ln>
                  <a:noFill/>
                </a:ln>
                <a:solidFill>
                  <a:prstClr val="black"/>
                </a:solidFill>
                <a:effectLst/>
                <a:uLnTx/>
                <a:uFillTx/>
                <a:latin typeface="Calibri" panose="020F0502020204030204"/>
              </a:rPr>
              <a:t>: </a:t>
            </a:r>
            <a:r>
              <a:rPr kumimoji="0" lang="nl-NL" sz="1400" i="0" u="none" strike="noStrike" kern="1200" cap="none" spc="0" normalizeH="0" baseline="0" noProof="0" dirty="0">
                <a:ln>
                  <a:noFill/>
                </a:ln>
                <a:solidFill>
                  <a:prstClr val="black"/>
                </a:solidFill>
                <a:effectLst/>
                <a:uLnTx/>
                <a:uFillTx/>
                <a:latin typeface="Calibri" panose="020F0502020204030204"/>
              </a:rPr>
              <a:t>MP</a:t>
            </a:r>
            <a:endParaRPr kumimoji="0" lang="nl-NL" sz="1400" b="1" i="0" u="none" strike="noStrike" kern="1200" cap="none" spc="0" normalizeH="0" baseline="0" noProof="0" dirty="0">
              <a:ln>
                <a:noFill/>
              </a:ln>
              <a:solidFill>
                <a:prstClr val="black"/>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400" b="1" dirty="0" smtClean="0">
                <a:solidFill>
                  <a:prstClr val="black"/>
                </a:solidFill>
                <a:latin typeface="Calibri" panose="020F0502020204030204"/>
              </a:rPr>
              <a:t>Thieme: </a:t>
            </a:r>
            <a:r>
              <a:rPr lang="nl-NL" sz="1400" dirty="0">
                <a:solidFill>
                  <a:prstClr val="black"/>
                </a:solidFill>
                <a:latin typeface="Calibri" panose="020F0502020204030204"/>
              </a:rPr>
              <a:t>LA</a:t>
            </a:r>
            <a:endParaRPr kumimoji="0" lang="nl-NL" sz="1400" b="1" i="0" u="none" strike="noStrike" kern="1200" cap="none" spc="0" normalizeH="0" baseline="0" noProof="0" dirty="0">
              <a:ln>
                <a:noFill/>
              </a:ln>
              <a:solidFill>
                <a:prstClr val="black"/>
              </a:solidFill>
              <a:effectLst/>
              <a:uLnTx/>
              <a:uFillTx/>
              <a:latin typeface="Calibri" panose="020F0502020204030204"/>
            </a:endParaRPr>
          </a:p>
        </p:txBody>
      </p:sp>
      <p:sp>
        <p:nvSpPr>
          <p:cNvPr id="30" name="Zeshoek 29"/>
          <p:cNvSpPr/>
          <p:nvPr/>
        </p:nvSpPr>
        <p:spPr>
          <a:xfrm>
            <a:off x="8305800" y="1685530"/>
            <a:ext cx="1438275" cy="685800"/>
          </a:xfrm>
          <a:prstGeom prst="hexagon">
            <a:avLst/>
          </a:prstGeom>
          <a:solidFill>
            <a:srgbClr val="13A4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prstClr val="white"/>
                </a:solidFill>
                <a:latin typeface="Calibri" panose="020F0502020204030204"/>
              </a:rPr>
              <a:t>Magister</a:t>
            </a:r>
            <a:endParaRPr kumimoji="0" lang="en-GB" sz="1600" b="0" i="0" u="none" strike="noStrike" kern="1200" cap="none" spc="0" normalizeH="0" baseline="0" noProof="0" dirty="0">
              <a:ln>
                <a:noFill/>
              </a:ln>
              <a:solidFill>
                <a:prstClr val="white"/>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Learning Material System</a:t>
            </a:r>
          </a:p>
        </p:txBody>
      </p:sp>
      <p:sp>
        <p:nvSpPr>
          <p:cNvPr id="31" name="Zeshoek 30"/>
          <p:cNvSpPr/>
          <p:nvPr/>
        </p:nvSpPr>
        <p:spPr>
          <a:xfrm>
            <a:off x="6867525" y="2577921"/>
            <a:ext cx="1438275" cy="6858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TLN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Market Place</a:t>
            </a:r>
          </a:p>
        </p:txBody>
      </p:sp>
      <p:sp>
        <p:nvSpPr>
          <p:cNvPr id="32" name="Zeshoek 31"/>
          <p:cNvSpPr/>
          <p:nvPr/>
        </p:nvSpPr>
        <p:spPr>
          <a:xfrm>
            <a:off x="9744076" y="2561035"/>
            <a:ext cx="1438275" cy="68580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600" b="0" i="0" u="none" strike="noStrike" kern="1200" cap="none" spc="0" normalizeH="0" baseline="0" noProof="0" dirty="0" smtClean="0">
                <a:ln>
                  <a:noFill/>
                </a:ln>
                <a:solidFill>
                  <a:prstClr val="white"/>
                </a:solidFill>
                <a:effectLst/>
                <a:uLnTx/>
                <a:uFillTx/>
                <a:latin typeface="Calibri" panose="020F0502020204030204"/>
              </a:rPr>
              <a:t>Thieme</a:t>
            </a:r>
            <a:endParaRPr kumimoji="0" lang="nl-NL" sz="1600" b="0" i="0" u="none" strike="noStrike" kern="1200" cap="none" spc="0" normalizeH="0" baseline="0" noProof="0" dirty="0">
              <a:ln>
                <a:noFill/>
              </a:ln>
              <a:solidFill>
                <a:prstClr val="white"/>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Learning Application</a:t>
            </a:r>
          </a:p>
        </p:txBody>
      </p:sp>
      <p:sp>
        <p:nvSpPr>
          <p:cNvPr id="33" name="Zeshoek 32"/>
          <p:cNvSpPr/>
          <p:nvPr/>
        </p:nvSpPr>
        <p:spPr>
          <a:xfrm>
            <a:off x="8305801" y="3453426"/>
            <a:ext cx="1438275" cy="685800"/>
          </a:xfrm>
          <a:prstGeom prst="hexagon">
            <a:avLst/>
          </a:prstGeom>
          <a:solidFill>
            <a:srgbClr val="13A438"/>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600" dirty="0">
                <a:solidFill>
                  <a:prstClr val="white"/>
                </a:solidFill>
                <a:latin typeface="Calibri" panose="020F0502020204030204"/>
              </a:rPr>
              <a:t>Magister</a:t>
            </a:r>
            <a:endParaRPr kumimoji="0" lang="nl-NL"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School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Information System</a:t>
            </a:r>
          </a:p>
        </p:txBody>
      </p:sp>
      <p:cxnSp>
        <p:nvCxnSpPr>
          <p:cNvPr id="34" name="Rechte verbindingslijn met pijl 33"/>
          <p:cNvCxnSpPr/>
          <p:nvPr/>
        </p:nvCxnSpPr>
        <p:spPr>
          <a:xfrm>
            <a:off x="9044849" y="2379773"/>
            <a:ext cx="0" cy="1082096"/>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5" name="Rechte verbindingslijn met pijl 34"/>
          <p:cNvCxnSpPr>
            <a:stCxn id="31" idx="0"/>
            <a:endCxn id="32" idx="3"/>
          </p:cNvCxnSpPr>
          <p:nvPr/>
        </p:nvCxnSpPr>
        <p:spPr>
          <a:xfrm flipV="1">
            <a:off x="8305800" y="2903935"/>
            <a:ext cx="1438276" cy="16886"/>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6" name="Rechte verbindingslijn met pijl 35"/>
          <p:cNvCxnSpPr>
            <a:stCxn id="30" idx="2"/>
            <a:endCxn id="31" idx="5"/>
          </p:cNvCxnSpPr>
          <p:nvPr/>
        </p:nvCxnSpPr>
        <p:spPr>
          <a:xfrm flipH="1">
            <a:off x="8134350" y="2371330"/>
            <a:ext cx="342900" cy="206591"/>
          </a:xfrm>
          <a:prstGeom prst="straightConnector1">
            <a:avLst/>
          </a:prstGeom>
          <a:ln w="15875">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7" name="Rechte verbindingslijn met pijl 36"/>
          <p:cNvCxnSpPr>
            <a:stCxn id="33" idx="4"/>
            <a:endCxn id="31" idx="1"/>
          </p:cNvCxnSpPr>
          <p:nvPr/>
        </p:nvCxnSpPr>
        <p:spPr>
          <a:xfrm flipH="1" flipV="1">
            <a:off x="8134350" y="3263721"/>
            <a:ext cx="342901" cy="189705"/>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8" name="Rechte verbindingslijn met pijl 37"/>
          <p:cNvCxnSpPr>
            <a:stCxn id="30" idx="1"/>
            <a:endCxn id="32" idx="4"/>
          </p:cNvCxnSpPr>
          <p:nvPr/>
        </p:nvCxnSpPr>
        <p:spPr>
          <a:xfrm>
            <a:off x="9572625" y="2371330"/>
            <a:ext cx="342901" cy="189705"/>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9" name="Rechte verbindingslijn met pijl 38"/>
          <p:cNvCxnSpPr>
            <a:stCxn id="32" idx="2"/>
            <a:endCxn id="33" idx="5"/>
          </p:cNvCxnSpPr>
          <p:nvPr/>
        </p:nvCxnSpPr>
        <p:spPr>
          <a:xfrm flipH="1">
            <a:off x="9572626" y="3246835"/>
            <a:ext cx="342900" cy="206591"/>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40" name="Tekstvak 39">
            <a:extLst>
              <a:ext uri="{FF2B5EF4-FFF2-40B4-BE49-F238E27FC236}">
                <a16:creationId xmlns:a16="http://schemas.microsoft.com/office/drawing/2014/main" id="{D5C62B47-DE1E-47CB-92CE-4B0285979406}"/>
              </a:ext>
            </a:extLst>
          </p:cNvPr>
          <p:cNvSpPr txBox="1"/>
          <p:nvPr/>
        </p:nvSpPr>
        <p:spPr>
          <a:xfrm>
            <a:off x="6463587" y="1612368"/>
            <a:ext cx="1653658" cy="95410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400" b="1" dirty="0" smtClean="0">
                <a:solidFill>
                  <a:prstClr val="black"/>
                </a:solidFill>
                <a:latin typeface="Calibri" panose="020F0502020204030204"/>
              </a:rPr>
              <a:t>POC </a:t>
            </a:r>
            <a:r>
              <a:rPr lang="nl-NL" sz="1400" b="1" dirty="0">
                <a:solidFill>
                  <a:prstClr val="black"/>
                </a:solidFill>
                <a:latin typeface="Calibri" panose="020F0502020204030204"/>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400" b="1" dirty="0">
                <a:solidFill>
                  <a:prstClr val="black"/>
                </a:solidFill>
                <a:latin typeface="Calibri" panose="020F0502020204030204"/>
              </a:rPr>
              <a:t>Magister</a:t>
            </a:r>
            <a:r>
              <a:rPr kumimoji="0" lang="nl-NL" sz="1400" b="0" i="0" u="none" strike="noStrike" kern="1200" cap="none" spc="0" normalizeH="0" baseline="0" noProof="0" dirty="0">
                <a:ln>
                  <a:noFill/>
                </a:ln>
                <a:solidFill>
                  <a:prstClr val="black"/>
                </a:solidFill>
                <a:effectLst/>
                <a:uLnTx/>
                <a:uFillTx/>
                <a:latin typeface="Calibri" panose="020F0502020204030204"/>
              </a:rPr>
              <a:t>: SIS &amp; LMS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400" b="1" i="0" u="none" strike="noStrike" kern="1200" cap="none" spc="0" normalizeH="0" baseline="0" noProof="0" dirty="0">
                <a:ln>
                  <a:noFill/>
                </a:ln>
                <a:solidFill>
                  <a:prstClr val="black"/>
                </a:solidFill>
                <a:effectLst/>
                <a:uLnTx/>
                <a:uFillTx/>
                <a:latin typeface="Calibri" panose="020F0502020204030204"/>
              </a:rPr>
              <a:t>TLN: </a:t>
            </a:r>
            <a:r>
              <a:rPr kumimoji="0" lang="nl-NL" sz="1400" i="0" u="none" strike="noStrike" kern="1200" cap="none" spc="0" normalizeH="0" baseline="0" noProof="0" dirty="0">
                <a:ln>
                  <a:noFill/>
                </a:ln>
                <a:solidFill>
                  <a:prstClr val="black"/>
                </a:solidFill>
                <a:effectLst/>
                <a:uLnTx/>
                <a:uFillTx/>
                <a:latin typeface="Calibri" panose="020F0502020204030204"/>
              </a:rPr>
              <a:t>MP</a:t>
            </a:r>
            <a:endParaRPr kumimoji="0" lang="nl-NL" sz="1400" b="1" i="0" u="none" strike="noStrike" kern="1200" cap="none" spc="0" normalizeH="0" baseline="0" noProof="0" dirty="0">
              <a:ln>
                <a:noFill/>
              </a:ln>
              <a:solidFill>
                <a:prstClr val="black"/>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400" b="1" dirty="0">
                <a:solidFill>
                  <a:prstClr val="black"/>
                </a:solidFill>
                <a:latin typeface="Calibri" panose="020F0502020204030204"/>
              </a:rPr>
              <a:t>Noordhoff: </a:t>
            </a:r>
            <a:r>
              <a:rPr lang="nl-NL" sz="1400" dirty="0">
                <a:solidFill>
                  <a:prstClr val="black"/>
                </a:solidFill>
                <a:latin typeface="Calibri" panose="020F0502020204030204"/>
              </a:rPr>
              <a:t>LA</a:t>
            </a:r>
            <a:endParaRPr kumimoji="0" lang="nl-NL" sz="1400" b="1" i="0" u="none" strike="noStrike" kern="1200" cap="none" spc="0" normalizeH="0" baseline="0" noProof="0" dirty="0">
              <a:ln>
                <a:noFill/>
              </a:ln>
              <a:solidFill>
                <a:prstClr val="black"/>
              </a:solidFill>
              <a:effectLst/>
              <a:uLnTx/>
              <a:uFillTx/>
              <a:latin typeface="Calibri" panose="020F0502020204030204"/>
            </a:endParaRPr>
          </a:p>
        </p:txBody>
      </p:sp>
      <p:sp>
        <p:nvSpPr>
          <p:cNvPr id="41" name="Zeshoek 40"/>
          <p:cNvSpPr/>
          <p:nvPr/>
        </p:nvSpPr>
        <p:spPr>
          <a:xfrm>
            <a:off x="3421793" y="4329195"/>
            <a:ext cx="1438275" cy="6858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prstClr val="white"/>
                </a:solidFill>
                <a:latin typeface="Calibri" panose="020F0502020204030204"/>
              </a:rPr>
              <a:t>TLN</a:t>
            </a:r>
            <a:endParaRPr kumimoji="0" lang="en-GB" sz="1600" b="0" i="0" u="none" strike="noStrike" kern="1200" cap="none" spc="0" normalizeH="0" baseline="0" noProof="0" dirty="0">
              <a:ln>
                <a:noFill/>
              </a:ln>
              <a:solidFill>
                <a:prstClr val="white"/>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Learning Material System</a:t>
            </a:r>
          </a:p>
        </p:txBody>
      </p:sp>
      <p:sp>
        <p:nvSpPr>
          <p:cNvPr id="42" name="Zeshoek 41"/>
          <p:cNvSpPr/>
          <p:nvPr/>
        </p:nvSpPr>
        <p:spPr>
          <a:xfrm>
            <a:off x="1983518" y="5221586"/>
            <a:ext cx="1438275" cy="6858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noProof="0" dirty="0">
                <a:solidFill>
                  <a:prstClr val="white"/>
                </a:solidFill>
                <a:latin typeface="Calibri" panose="020F0502020204030204"/>
              </a:rPr>
              <a:t>TLN</a:t>
            </a:r>
            <a:endParaRPr kumimoji="0" lang="en-GB" sz="1600" b="0" i="0" u="none" strike="noStrike" kern="1200" cap="none" spc="0" normalizeH="0" baseline="0" noProof="0" dirty="0">
              <a:ln>
                <a:noFill/>
              </a:ln>
              <a:solidFill>
                <a:prstClr val="white"/>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Market Place</a:t>
            </a:r>
          </a:p>
        </p:txBody>
      </p:sp>
      <p:sp>
        <p:nvSpPr>
          <p:cNvPr id="43" name="Zeshoek 42"/>
          <p:cNvSpPr/>
          <p:nvPr/>
        </p:nvSpPr>
        <p:spPr>
          <a:xfrm>
            <a:off x="4860069" y="5204700"/>
            <a:ext cx="1438275" cy="68580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600" b="0" i="0" u="none" strike="noStrike" kern="1200" cap="none" spc="0" normalizeH="0" baseline="0" noProof="0" dirty="0">
                <a:ln>
                  <a:noFill/>
                </a:ln>
                <a:solidFill>
                  <a:prstClr val="white"/>
                </a:solidFill>
                <a:effectLst/>
                <a:uLnTx/>
                <a:uFillTx/>
                <a:latin typeface="Calibri" panose="020F0502020204030204"/>
                <a:ea typeface="+mn-ea"/>
                <a:cs typeface="+mn-cs"/>
              </a:rPr>
              <a:t>Noordhoff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Learning Application</a:t>
            </a:r>
          </a:p>
        </p:txBody>
      </p:sp>
      <p:sp>
        <p:nvSpPr>
          <p:cNvPr id="44" name="Zeshoek 43"/>
          <p:cNvSpPr/>
          <p:nvPr/>
        </p:nvSpPr>
        <p:spPr>
          <a:xfrm>
            <a:off x="3421794" y="6097091"/>
            <a:ext cx="1438275" cy="685800"/>
          </a:xfrm>
          <a:prstGeom prst="hexagon">
            <a:avLst/>
          </a:prstGeom>
          <a:solidFill>
            <a:srgbClr val="13A438"/>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400" b="0" i="0" u="none" strike="noStrike" kern="1200" cap="none" spc="0" normalizeH="0" baseline="0" noProof="0" dirty="0" err="1">
                <a:ln>
                  <a:noFill/>
                </a:ln>
                <a:solidFill>
                  <a:prstClr val="white"/>
                </a:solidFill>
                <a:effectLst/>
                <a:uLnTx/>
                <a:uFillTx/>
                <a:latin typeface="Calibri" panose="020F0502020204030204"/>
                <a:ea typeface="+mn-ea"/>
                <a:cs typeface="+mn-cs"/>
              </a:rPr>
              <a:t>SomToday</a:t>
            </a: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 School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Information System</a:t>
            </a:r>
          </a:p>
        </p:txBody>
      </p:sp>
      <p:cxnSp>
        <p:nvCxnSpPr>
          <p:cNvPr id="45" name="Rechte verbindingslijn met pijl 44"/>
          <p:cNvCxnSpPr/>
          <p:nvPr/>
        </p:nvCxnSpPr>
        <p:spPr>
          <a:xfrm>
            <a:off x="4160842" y="5023438"/>
            <a:ext cx="0" cy="1082096"/>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6" name="Rechte verbindingslijn met pijl 45"/>
          <p:cNvCxnSpPr>
            <a:stCxn id="42" idx="0"/>
            <a:endCxn id="43" idx="3"/>
          </p:cNvCxnSpPr>
          <p:nvPr/>
        </p:nvCxnSpPr>
        <p:spPr>
          <a:xfrm flipV="1">
            <a:off x="3421793" y="5547600"/>
            <a:ext cx="1438276" cy="16886"/>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7" name="Rechte verbindingslijn met pijl 46"/>
          <p:cNvCxnSpPr>
            <a:stCxn id="41" idx="2"/>
            <a:endCxn id="42" idx="5"/>
          </p:cNvCxnSpPr>
          <p:nvPr/>
        </p:nvCxnSpPr>
        <p:spPr>
          <a:xfrm flipH="1">
            <a:off x="3250343" y="5014995"/>
            <a:ext cx="342900" cy="206591"/>
          </a:xfrm>
          <a:prstGeom prst="straightConnector1">
            <a:avLst/>
          </a:prstGeom>
          <a:ln w="15875">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8" name="Rechte verbindingslijn met pijl 47"/>
          <p:cNvCxnSpPr>
            <a:stCxn id="44" idx="4"/>
            <a:endCxn id="42" idx="1"/>
          </p:cNvCxnSpPr>
          <p:nvPr/>
        </p:nvCxnSpPr>
        <p:spPr>
          <a:xfrm flipH="1" flipV="1">
            <a:off x="3250343" y="5907386"/>
            <a:ext cx="342901" cy="189705"/>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9" name="Rechte verbindingslijn met pijl 48"/>
          <p:cNvCxnSpPr>
            <a:stCxn id="41" idx="1"/>
            <a:endCxn id="43" idx="4"/>
          </p:cNvCxnSpPr>
          <p:nvPr/>
        </p:nvCxnSpPr>
        <p:spPr>
          <a:xfrm>
            <a:off x="4688618" y="5014995"/>
            <a:ext cx="342901" cy="189705"/>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50" name="Rechte verbindingslijn met pijl 49"/>
          <p:cNvCxnSpPr>
            <a:stCxn id="43" idx="2"/>
            <a:endCxn id="44" idx="5"/>
          </p:cNvCxnSpPr>
          <p:nvPr/>
        </p:nvCxnSpPr>
        <p:spPr>
          <a:xfrm flipH="1">
            <a:off x="4688619" y="5890500"/>
            <a:ext cx="342900" cy="206591"/>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51" name="Tekstvak 50">
            <a:extLst>
              <a:ext uri="{FF2B5EF4-FFF2-40B4-BE49-F238E27FC236}">
                <a16:creationId xmlns:a16="http://schemas.microsoft.com/office/drawing/2014/main" id="{4225389E-726C-48DC-8E86-399FE4847550}"/>
              </a:ext>
            </a:extLst>
          </p:cNvPr>
          <p:cNvSpPr txBox="1"/>
          <p:nvPr/>
        </p:nvSpPr>
        <p:spPr>
          <a:xfrm>
            <a:off x="838200" y="4204356"/>
            <a:ext cx="1276311" cy="954107"/>
          </a:xfrm>
          <a:prstGeom prst="rect">
            <a:avLst/>
          </a:prstGeom>
          <a:noFill/>
        </p:spPr>
        <p:txBody>
          <a:bodyPr wrap="none" rtlCol="0">
            <a:spAutoFit/>
          </a:bodyPr>
          <a:lstStyle/>
          <a:p>
            <a:pPr lvl="0">
              <a:defRPr/>
            </a:pPr>
            <a:r>
              <a:rPr lang="nl-NL" sz="1400" b="1" dirty="0" smtClean="0">
                <a:solidFill>
                  <a:prstClr val="black"/>
                </a:solidFill>
              </a:rPr>
              <a:t>POC </a:t>
            </a:r>
            <a:r>
              <a:rPr lang="nl-NL" sz="1400" b="1" dirty="0">
                <a:solidFill>
                  <a:prstClr val="black"/>
                </a:solidFill>
              </a:rPr>
              <a:t>3:</a:t>
            </a:r>
          </a:p>
          <a:p>
            <a:pPr lvl="0">
              <a:defRPr/>
            </a:pPr>
            <a:r>
              <a:rPr lang="nl-NL" sz="1400" b="1" dirty="0" err="1">
                <a:solidFill>
                  <a:prstClr val="black"/>
                </a:solidFill>
              </a:rPr>
              <a:t>Somtoday</a:t>
            </a:r>
            <a:r>
              <a:rPr lang="nl-NL" sz="1400" dirty="0">
                <a:solidFill>
                  <a:prstClr val="black"/>
                </a:solidFill>
              </a:rPr>
              <a:t>: SIS</a:t>
            </a:r>
          </a:p>
          <a:p>
            <a:pPr lvl="0">
              <a:defRPr/>
            </a:pPr>
            <a:r>
              <a:rPr lang="nl-NL" sz="1400" b="1" dirty="0">
                <a:solidFill>
                  <a:prstClr val="black"/>
                </a:solidFill>
              </a:rPr>
              <a:t>TLN: </a:t>
            </a:r>
            <a:r>
              <a:rPr lang="nl-NL" sz="1400" dirty="0">
                <a:solidFill>
                  <a:prstClr val="black"/>
                </a:solidFill>
              </a:rPr>
              <a:t>MP &amp;LMS</a:t>
            </a:r>
          </a:p>
          <a:p>
            <a:pPr lvl="0">
              <a:defRPr/>
            </a:pPr>
            <a:r>
              <a:rPr lang="nl-NL" sz="1400" b="1" dirty="0">
                <a:solidFill>
                  <a:prstClr val="black"/>
                </a:solidFill>
              </a:rPr>
              <a:t>Noordhoff</a:t>
            </a:r>
            <a:r>
              <a:rPr lang="nl-NL" sz="1400" dirty="0">
                <a:solidFill>
                  <a:prstClr val="black"/>
                </a:solidFill>
              </a:rPr>
              <a:t>: LA</a:t>
            </a:r>
            <a:endParaRPr lang="nl-NL" sz="1400" b="1" dirty="0">
              <a:solidFill>
                <a:prstClr val="black"/>
              </a:solidFill>
            </a:endParaRPr>
          </a:p>
        </p:txBody>
      </p:sp>
    </p:spTree>
    <p:extLst>
      <p:ext uri="{BB962C8B-B14F-4D97-AF65-F5344CB8AC3E}">
        <p14:creationId xmlns:p14="http://schemas.microsoft.com/office/powerpoint/2010/main" val="1366353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Inrichting </a:t>
            </a:r>
            <a:r>
              <a:rPr lang="nl-NL" dirty="0" smtClean="0"/>
              <a:t>POC scenario’s </a:t>
            </a:r>
            <a:r>
              <a:rPr lang="nl-NL" dirty="0"/>
              <a:t>– </a:t>
            </a:r>
            <a:r>
              <a:rPr lang="nl-NL" dirty="0" smtClean="0"/>
              <a:t>POC </a:t>
            </a:r>
            <a:r>
              <a:rPr lang="nl-NL" dirty="0"/>
              <a:t>1</a:t>
            </a:r>
          </a:p>
        </p:txBody>
      </p:sp>
      <p:sp>
        <p:nvSpPr>
          <p:cNvPr id="3" name="Tijdelijke aanduiding voor inhoud 2"/>
          <p:cNvSpPr>
            <a:spLocks noGrp="1"/>
          </p:cNvSpPr>
          <p:nvPr>
            <p:ph idx="1"/>
          </p:nvPr>
        </p:nvSpPr>
        <p:spPr>
          <a:xfrm>
            <a:off x="838200" y="1577833"/>
            <a:ext cx="10515600" cy="4803775"/>
          </a:xfrm>
        </p:spPr>
        <p:txBody>
          <a:bodyPr>
            <a:normAutofit fontScale="85000" lnSpcReduction="10000"/>
          </a:bodyPr>
          <a:lstStyle/>
          <a:p>
            <a:pPr marL="0" indent="0">
              <a:buNone/>
            </a:pPr>
            <a:r>
              <a:rPr lang="nl-NL" b="1" dirty="0">
                <a:solidFill>
                  <a:srgbClr val="13A438"/>
                </a:solidFill>
              </a:rPr>
              <a:t>Pilotteam:</a:t>
            </a:r>
          </a:p>
          <a:p>
            <a:r>
              <a:rPr lang="nl-NL" dirty="0"/>
              <a:t>Lead Pilot Team: </a:t>
            </a:r>
            <a:r>
              <a:rPr lang="nl-NL" dirty="0">
                <a:solidFill>
                  <a:srgbClr val="13A438"/>
                </a:solidFill>
              </a:rPr>
              <a:t>Edwin Verwoerd</a:t>
            </a:r>
            <a:endParaRPr lang="nl-NL" dirty="0"/>
          </a:p>
          <a:p>
            <a:r>
              <a:rPr lang="nl-NL" dirty="0"/>
              <a:t>Developers: </a:t>
            </a:r>
            <a:r>
              <a:rPr lang="nl-NL" dirty="0" err="1" smtClean="0">
                <a:solidFill>
                  <a:srgbClr val="13A438"/>
                </a:solidFill>
              </a:rPr>
              <a:t>Jorim</a:t>
            </a:r>
            <a:r>
              <a:rPr lang="nl-NL" dirty="0" smtClean="0">
                <a:solidFill>
                  <a:srgbClr val="13A438"/>
                </a:solidFill>
              </a:rPr>
              <a:t>, Timo/Meile, </a:t>
            </a:r>
            <a:r>
              <a:rPr lang="nl-NL" dirty="0">
                <a:solidFill>
                  <a:srgbClr val="13A438"/>
                </a:solidFill>
              </a:rPr>
              <a:t>[</a:t>
            </a:r>
            <a:r>
              <a:rPr lang="nl-NL" dirty="0" err="1">
                <a:solidFill>
                  <a:srgbClr val="13A438"/>
                </a:solidFill>
              </a:rPr>
              <a:t>Iddink</a:t>
            </a:r>
            <a:r>
              <a:rPr lang="nl-NL" dirty="0">
                <a:solidFill>
                  <a:srgbClr val="13A438"/>
                </a:solidFill>
              </a:rPr>
              <a:t>]</a:t>
            </a:r>
          </a:p>
          <a:p>
            <a:r>
              <a:rPr lang="nl-NL" dirty="0"/>
              <a:t>Vertegenwoordigers deelnemers: </a:t>
            </a:r>
            <a:r>
              <a:rPr lang="nl-NL" dirty="0">
                <a:solidFill>
                  <a:srgbClr val="13A438"/>
                </a:solidFill>
              </a:rPr>
              <a:t>T.B.D.</a:t>
            </a:r>
          </a:p>
          <a:p>
            <a:pPr marL="0" indent="0">
              <a:buNone/>
            </a:pPr>
            <a:endParaRPr lang="nl-NL" b="1" dirty="0">
              <a:solidFill>
                <a:srgbClr val="13A438"/>
              </a:solidFill>
            </a:endParaRPr>
          </a:p>
          <a:p>
            <a:pPr marL="0" indent="0">
              <a:buNone/>
            </a:pPr>
            <a:r>
              <a:rPr lang="nl-NL" b="1" dirty="0">
                <a:solidFill>
                  <a:srgbClr val="13A438"/>
                </a:solidFill>
              </a:rPr>
              <a:t>Wie doet wat:</a:t>
            </a:r>
          </a:p>
          <a:p>
            <a:r>
              <a:rPr lang="nl-NL" dirty="0" err="1"/>
              <a:t>Somtoday</a:t>
            </a:r>
            <a:r>
              <a:rPr lang="nl-NL" dirty="0"/>
              <a:t> (SIS): Implementeert SIS API</a:t>
            </a:r>
          </a:p>
          <a:p>
            <a:r>
              <a:rPr lang="nl-NL" dirty="0" err="1"/>
              <a:t>Iddink</a:t>
            </a:r>
            <a:r>
              <a:rPr lang="nl-NL" dirty="0"/>
              <a:t> (MP): Implementeert </a:t>
            </a:r>
            <a:r>
              <a:rPr lang="nl-NL" dirty="0" err="1"/>
              <a:t>Entitlement</a:t>
            </a:r>
            <a:r>
              <a:rPr lang="nl-NL" dirty="0"/>
              <a:t> API, legt connectie met </a:t>
            </a:r>
            <a:r>
              <a:rPr lang="nl-NL" dirty="0" err="1"/>
              <a:t>Somtoday</a:t>
            </a:r>
            <a:r>
              <a:rPr lang="nl-NL" dirty="0"/>
              <a:t> (SIS), </a:t>
            </a:r>
            <a:r>
              <a:rPr lang="nl-NL" dirty="0" smtClean="0"/>
              <a:t>Noordhoff </a:t>
            </a:r>
            <a:r>
              <a:rPr lang="nl-NL" dirty="0"/>
              <a:t>(LA)</a:t>
            </a:r>
          </a:p>
          <a:p>
            <a:r>
              <a:rPr lang="nl-NL" dirty="0" smtClean="0"/>
              <a:t>Noordhoff </a:t>
            </a:r>
            <a:r>
              <a:rPr lang="nl-NL" dirty="0"/>
              <a:t>(LA): Implementeert </a:t>
            </a:r>
            <a:r>
              <a:rPr lang="nl-NL" dirty="0" err="1"/>
              <a:t>Catalogue</a:t>
            </a:r>
            <a:r>
              <a:rPr lang="nl-NL" dirty="0"/>
              <a:t> API, legt connectie met </a:t>
            </a:r>
            <a:r>
              <a:rPr lang="nl-NL" dirty="0" err="1"/>
              <a:t>Iddink</a:t>
            </a:r>
            <a:r>
              <a:rPr lang="nl-NL" dirty="0"/>
              <a:t> (MP), </a:t>
            </a:r>
            <a:r>
              <a:rPr lang="nl-NL" dirty="0" err="1"/>
              <a:t>Somtoday</a:t>
            </a:r>
            <a:r>
              <a:rPr lang="nl-NL" dirty="0"/>
              <a:t> (SIS)</a:t>
            </a:r>
          </a:p>
          <a:p>
            <a:r>
              <a:rPr lang="nl-NL" dirty="0" err="1"/>
              <a:t>SomToday</a:t>
            </a:r>
            <a:r>
              <a:rPr lang="nl-NL" dirty="0"/>
              <a:t> (LMS): Legt connectie met </a:t>
            </a:r>
            <a:r>
              <a:rPr lang="nl-NL" dirty="0" err="1"/>
              <a:t>Iddink</a:t>
            </a:r>
            <a:r>
              <a:rPr lang="nl-NL" dirty="0"/>
              <a:t> (MP), </a:t>
            </a:r>
            <a:r>
              <a:rPr lang="nl-NL" dirty="0" smtClean="0"/>
              <a:t>Noordhoff </a:t>
            </a:r>
            <a:r>
              <a:rPr lang="nl-NL" dirty="0"/>
              <a:t>(LA), </a:t>
            </a:r>
            <a:r>
              <a:rPr lang="nl-NL" dirty="0" err="1"/>
              <a:t>SomToday</a:t>
            </a:r>
            <a:r>
              <a:rPr lang="nl-NL" dirty="0"/>
              <a:t> (SIS)</a:t>
            </a:r>
          </a:p>
          <a:p>
            <a:endParaRPr lang="nl-NL" dirty="0"/>
          </a:p>
        </p:txBody>
      </p:sp>
      <p:sp>
        <p:nvSpPr>
          <p:cNvPr id="4" name="Zeshoek 3"/>
          <p:cNvSpPr/>
          <p:nvPr/>
        </p:nvSpPr>
        <p:spPr>
          <a:xfrm>
            <a:off x="8477249" y="1690688"/>
            <a:ext cx="1438275" cy="685800"/>
          </a:xfrm>
          <a:prstGeom prst="hexagon">
            <a:avLst/>
          </a:prstGeom>
          <a:solidFill>
            <a:srgbClr val="13A4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err="1">
                <a:solidFill>
                  <a:prstClr val="white"/>
                </a:solidFill>
                <a:latin typeface="Calibri" panose="020F0502020204030204"/>
              </a:rPr>
              <a:t>SomToday</a:t>
            </a:r>
            <a:endParaRPr kumimoji="0" lang="en-GB" sz="1600" b="0" i="0" u="none" strike="noStrike" kern="1200" cap="none" spc="0" normalizeH="0" baseline="0" noProof="0" dirty="0">
              <a:ln>
                <a:noFill/>
              </a:ln>
              <a:solidFill>
                <a:prstClr val="white"/>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Learning Material System</a:t>
            </a:r>
          </a:p>
        </p:txBody>
      </p:sp>
      <p:sp>
        <p:nvSpPr>
          <p:cNvPr id="5" name="Zeshoek 4"/>
          <p:cNvSpPr/>
          <p:nvPr/>
        </p:nvSpPr>
        <p:spPr>
          <a:xfrm>
            <a:off x="7038974" y="2583079"/>
            <a:ext cx="1438275" cy="6858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solidFill>
                  <a:prstClr val="white"/>
                </a:solidFill>
                <a:latin typeface="Calibri" panose="020F0502020204030204"/>
              </a:rPr>
              <a:t>Iddink</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Market Place</a:t>
            </a:r>
          </a:p>
        </p:txBody>
      </p:sp>
      <p:sp>
        <p:nvSpPr>
          <p:cNvPr id="6" name="Zeshoek 5"/>
          <p:cNvSpPr/>
          <p:nvPr/>
        </p:nvSpPr>
        <p:spPr>
          <a:xfrm>
            <a:off x="9915525" y="2566193"/>
            <a:ext cx="1438275" cy="68580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600" noProof="0" dirty="0" smtClean="0">
                <a:solidFill>
                  <a:prstClr val="white"/>
                </a:solidFill>
                <a:latin typeface="Calibri" panose="020F0502020204030204"/>
              </a:rPr>
              <a:t>Noordhoff</a:t>
            </a:r>
            <a:endParaRPr kumimoji="0" lang="nl-NL" sz="1600" b="0" i="0" u="none" strike="noStrike" kern="1200" cap="none" spc="0" normalizeH="0" baseline="0" noProof="0" dirty="0">
              <a:ln>
                <a:noFill/>
              </a:ln>
              <a:solidFill>
                <a:prstClr val="white"/>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Learning Application</a:t>
            </a:r>
          </a:p>
        </p:txBody>
      </p:sp>
      <p:sp>
        <p:nvSpPr>
          <p:cNvPr id="7" name="Zeshoek 6"/>
          <p:cNvSpPr/>
          <p:nvPr/>
        </p:nvSpPr>
        <p:spPr>
          <a:xfrm>
            <a:off x="8477250" y="3458584"/>
            <a:ext cx="1438275" cy="685800"/>
          </a:xfrm>
          <a:prstGeom prst="hexagon">
            <a:avLst/>
          </a:prstGeom>
          <a:solidFill>
            <a:srgbClr val="13A438"/>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600" b="0" i="0" u="none" strike="noStrike" kern="1200" cap="none" spc="0" normalizeH="0" baseline="0" noProof="0" dirty="0" err="1">
                <a:ln>
                  <a:noFill/>
                </a:ln>
                <a:solidFill>
                  <a:prstClr val="white"/>
                </a:solidFill>
                <a:effectLst/>
                <a:uLnTx/>
                <a:uFillTx/>
                <a:latin typeface="Calibri" panose="020F0502020204030204"/>
                <a:ea typeface="+mn-ea"/>
                <a:cs typeface="+mn-cs"/>
              </a:rPr>
              <a:t>SomToday</a:t>
            </a:r>
            <a:endParaRPr kumimoji="0" lang="nl-NL"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School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Information System</a:t>
            </a:r>
          </a:p>
        </p:txBody>
      </p:sp>
      <p:cxnSp>
        <p:nvCxnSpPr>
          <p:cNvPr id="8" name="Rechte verbindingslijn met pijl 7"/>
          <p:cNvCxnSpPr/>
          <p:nvPr/>
        </p:nvCxnSpPr>
        <p:spPr>
          <a:xfrm>
            <a:off x="9216298" y="2384931"/>
            <a:ext cx="0" cy="1082096"/>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 name="Rechte verbindingslijn met pijl 8"/>
          <p:cNvCxnSpPr>
            <a:stCxn id="5" idx="0"/>
            <a:endCxn id="6" idx="3"/>
          </p:cNvCxnSpPr>
          <p:nvPr/>
        </p:nvCxnSpPr>
        <p:spPr>
          <a:xfrm flipV="1">
            <a:off x="8477249" y="2909093"/>
            <a:ext cx="1438276" cy="16886"/>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 name="Rechte verbindingslijn met pijl 9"/>
          <p:cNvCxnSpPr>
            <a:stCxn id="4" idx="2"/>
            <a:endCxn id="5" idx="5"/>
          </p:cNvCxnSpPr>
          <p:nvPr/>
        </p:nvCxnSpPr>
        <p:spPr>
          <a:xfrm flipH="1">
            <a:off x="8305799" y="2376488"/>
            <a:ext cx="342900" cy="206591"/>
          </a:xfrm>
          <a:prstGeom prst="straightConnector1">
            <a:avLst/>
          </a:prstGeom>
          <a:ln w="15875">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 name="Rechte verbindingslijn met pijl 10"/>
          <p:cNvCxnSpPr>
            <a:stCxn id="7" idx="4"/>
            <a:endCxn id="5" idx="1"/>
          </p:cNvCxnSpPr>
          <p:nvPr/>
        </p:nvCxnSpPr>
        <p:spPr>
          <a:xfrm flipH="1" flipV="1">
            <a:off x="8305799" y="3268879"/>
            <a:ext cx="342901" cy="189705"/>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 name="Rechte verbindingslijn met pijl 11"/>
          <p:cNvCxnSpPr>
            <a:stCxn id="4" idx="1"/>
            <a:endCxn id="6" idx="4"/>
          </p:cNvCxnSpPr>
          <p:nvPr/>
        </p:nvCxnSpPr>
        <p:spPr>
          <a:xfrm>
            <a:off x="9744074" y="2376488"/>
            <a:ext cx="342901" cy="189705"/>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3" name="Rechte verbindingslijn met pijl 12"/>
          <p:cNvCxnSpPr>
            <a:stCxn id="6" idx="2"/>
            <a:endCxn id="7" idx="5"/>
          </p:cNvCxnSpPr>
          <p:nvPr/>
        </p:nvCxnSpPr>
        <p:spPr>
          <a:xfrm flipH="1">
            <a:off x="9744075" y="3251993"/>
            <a:ext cx="342900" cy="206591"/>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14" name="Title 1">
            <a:extLst>
              <a:ext uri="{FF2B5EF4-FFF2-40B4-BE49-F238E27FC236}">
                <a16:creationId xmlns:a16="http://schemas.microsoft.com/office/drawing/2014/main" id="{CAD34DB5-DE86-644D-9BE3-ECB2DFEFD615}"/>
              </a:ext>
            </a:extLst>
          </p:cNvPr>
          <p:cNvSpPr txBox="1">
            <a:spLocks/>
          </p:cNvSpPr>
          <p:nvPr/>
        </p:nvSpPr>
        <p:spPr>
          <a:xfrm>
            <a:off x="838200" y="6439148"/>
            <a:ext cx="10515600" cy="298101"/>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b="1" i="1" dirty="0">
                <a:latin typeface="+mn-lt"/>
              </a:rPr>
              <a:t>Voor het kunnen leggen van een connectie dient de </a:t>
            </a:r>
            <a:r>
              <a:rPr lang="nl-NL" b="1" i="1" dirty="0" err="1">
                <a:latin typeface="+mn-lt"/>
              </a:rPr>
              <a:t>subscribing</a:t>
            </a:r>
            <a:r>
              <a:rPr lang="nl-NL" b="1" i="1" dirty="0">
                <a:latin typeface="+mn-lt"/>
              </a:rPr>
              <a:t> service te worden geïmplementeerd</a:t>
            </a:r>
          </a:p>
        </p:txBody>
      </p:sp>
    </p:spTree>
    <p:extLst>
      <p:ext uri="{BB962C8B-B14F-4D97-AF65-F5344CB8AC3E}">
        <p14:creationId xmlns:p14="http://schemas.microsoft.com/office/powerpoint/2010/main" val="790462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Inrichting </a:t>
            </a:r>
            <a:r>
              <a:rPr lang="nl-NL" dirty="0" smtClean="0"/>
              <a:t>POC scenario’s </a:t>
            </a:r>
            <a:r>
              <a:rPr lang="nl-NL" dirty="0"/>
              <a:t>– </a:t>
            </a:r>
            <a:r>
              <a:rPr lang="nl-NL" dirty="0" smtClean="0"/>
              <a:t>POC </a:t>
            </a:r>
            <a:r>
              <a:rPr lang="nl-NL" dirty="0"/>
              <a:t>2</a:t>
            </a:r>
          </a:p>
        </p:txBody>
      </p:sp>
      <p:sp>
        <p:nvSpPr>
          <p:cNvPr id="3" name="Tijdelijke aanduiding voor inhoud 2"/>
          <p:cNvSpPr>
            <a:spLocks noGrp="1"/>
          </p:cNvSpPr>
          <p:nvPr>
            <p:ph idx="1"/>
          </p:nvPr>
        </p:nvSpPr>
        <p:spPr>
          <a:xfrm>
            <a:off x="838200" y="1577833"/>
            <a:ext cx="10515600" cy="4803775"/>
          </a:xfrm>
        </p:spPr>
        <p:txBody>
          <a:bodyPr>
            <a:normAutofit fontScale="92500" lnSpcReduction="20000"/>
          </a:bodyPr>
          <a:lstStyle/>
          <a:p>
            <a:pPr marL="0" indent="0">
              <a:buNone/>
            </a:pPr>
            <a:r>
              <a:rPr lang="nl-NL" b="1" dirty="0">
                <a:solidFill>
                  <a:srgbClr val="13A438"/>
                </a:solidFill>
              </a:rPr>
              <a:t>Pilotteam:</a:t>
            </a:r>
          </a:p>
          <a:p>
            <a:r>
              <a:rPr lang="nl-NL" dirty="0"/>
              <a:t>Lead Pilot Team: </a:t>
            </a:r>
            <a:r>
              <a:rPr lang="nl-NL" dirty="0">
                <a:solidFill>
                  <a:srgbClr val="13A438"/>
                </a:solidFill>
              </a:rPr>
              <a:t>Elias Hassing</a:t>
            </a:r>
            <a:endParaRPr lang="nl-NL" dirty="0"/>
          </a:p>
          <a:p>
            <a:r>
              <a:rPr lang="nl-NL" dirty="0"/>
              <a:t>Developers: </a:t>
            </a:r>
            <a:r>
              <a:rPr lang="nl-NL" dirty="0" smtClean="0">
                <a:solidFill>
                  <a:srgbClr val="13A438"/>
                </a:solidFill>
              </a:rPr>
              <a:t>[Thieme], Wilco, [Magister</a:t>
            </a:r>
            <a:r>
              <a:rPr lang="nl-NL" dirty="0">
                <a:solidFill>
                  <a:srgbClr val="13A438"/>
                </a:solidFill>
              </a:rPr>
              <a:t>]</a:t>
            </a:r>
          </a:p>
          <a:p>
            <a:r>
              <a:rPr lang="nl-NL" dirty="0"/>
              <a:t>Vertegenwoordigers deelnemers: </a:t>
            </a:r>
            <a:r>
              <a:rPr lang="nl-NL" dirty="0">
                <a:solidFill>
                  <a:srgbClr val="13A438"/>
                </a:solidFill>
              </a:rPr>
              <a:t>T.B.D.</a:t>
            </a:r>
          </a:p>
          <a:p>
            <a:pPr marL="0" indent="0">
              <a:buNone/>
            </a:pPr>
            <a:endParaRPr lang="nl-NL" b="1" dirty="0">
              <a:solidFill>
                <a:srgbClr val="13A438"/>
              </a:solidFill>
            </a:endParaRPr>
          </a:p>
          <a:p>
            <a:pPr marL="0" indent="0">
              <a:buNone/>
            </a:pPr>
            <a:r>
              <a:rPr lang="nl-NL" b="1" dirty="0">
                <a:solidFill>
                  <a:srgbClr val="13A438"/>
                </a:solidFill>
              </a:rPr>
              <a:t>Wie doet wat:</a:t>
            </a:r>
          </a:p>
          <a:p>
            <a:r>
              <a:rPr lang="nl-NL" dirty="0"/>
              <a:t>Magister (SIS): Implementeert SIS API</a:t>
            </a:r>
          </a:p>
          <a:p>
            <a:r>
              <a:rPr lang="nl-NL" dirty="0"/>
              <a:t>TLN (MP): Implementeert </a:t>
            </a:r>
            <a:r>
              <a:rPr lang="nl-NL" dirty="0" err="1"/>
              <a:t>Entitlement</a:t>
            </a:r>
            <a:r>
              <a:rPr lang="nl-NL" dirty="0"/>
              <a:t> API, legt connectie met Magister (SIS), </a:t>
            </a:r>
            <a:r>
              <a:rPr lang="nl-NL" dirty="0" smtClean="0"/>
              <a:t>Thieme </a:t>
            </a:r>
            <a:r>
              <a:rPr lang="nl-NL" dirty="0"/>
              <a:t>(LA)</a:t>
            </a:r>
          </a:p>
          <a:p>
            <a:r>
              <a:rPr lang="nl-NL" dirty="0" smtClean="0"/>
              <a:t>Thieme </a:t>
            </a:r>
            <a:r>
              <a:rPr lang="nl-NL" dirty="0"/>
              <a:t>(LA): Implementeert </a:t>
            </a:r>
            <a:r>
              <a:rPr lang="nl-NL" dirty="0" err="1"/>
              <a:t>Catalogue</a:t>
            </a:r>
            <a:r>
              <a:rPr lang="nl-NL" dirty="0"/>
              <a:t> API, legt connectie met TLN (MP), Magister (SIS)</a:t>
            </a:r>
          </a:p>
          <a:p>
            <a:r>
              <a:rPr lang="nl-NL" dirty="0"/>
              <a:t>Magister(LMS): Legt connectie met TLN (MP), </a:t>
            </a:r>
            <a:r>
              <a:rPr lang="nl-NL" dirty="0" smtClean="0"/>
              <a:t>Thieme </a:t>
            </a:r>
            <a:r>
              <a:rPr lang="nl-NL" dirty="0"/>
              <a:t>(LA), Magister (SIS)</a:t>
            </a:r>
          </a:p>
          <a:p>
            <a:endParaRPr lang="nl-NL" dirty="0"/>
          </a:p>
        </p:txBody>
      </p:sp>
      <p:sp>
        <p:nvSpPr>
          <p:cNvPr id="14" name="Zeshoek 13"/>
          <p:cNvSpPr/>
          <p:nvPr/>
        </p:nvSpPr>
        <p:spPr>
          <a:xfrm>
            <a:off x="8477249" y="1577833"/>
            <a:ext cx="1438275" cy="685800"/>
          </a:xfrm>
          <a:prstGeom prst="hexagon">
            <a:avLst/>
          </a:prstGeom>
          <a:solidFill>
            <a:srgbClr val="13A4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prstClr val="white"/>
                </a:solidFill>
                <a:latin typeface="Calibri" panose="020F0502020204030204"/>
              </a:rPr>
              <a:t>Magister</a:t>
            </a:r>
            <a:endParaRPr kumimoji="0" lang="en-GB" sz="1600" b="0" i="0" u="none" strike="noStrike" kern="1200" cap="none" spc="0" normalizeH="0" baseline="0" noProof="0" dirty="0">
              <a:ln>
                <a:noFill/>
              </a:ln>
              <a:solidFill>
                <a:prstClr val="white"/>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Learning Material System</a:t>
            </a:r>
          </a:p>
        </p:txBody>
      </p:sp>
      <p:sp>
        <p:nvSpPr>
          <p:cNvPr id="15" name="Zeshoek 14"/>
          <p:cNvSpPr/>
          <p:nvPr/>
        </p:nvSpPr>
        <p:spPr>
          <a:xfrm>
            <a:off x="7038974" y="2470224"/>
            <a:ext cx="1438275" cy="6858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TLN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Market Place</a:t>
            </a:r>
          </a:p>
        </p:txBody>
      </p:sp>
      <p:sp>
        <p:nvSpPr>
          <p:cNvPr id="16" name="Zeshoek 15"/>
          <p:cNvSpPr/>
          <p:nvPr/>
        </p:nvSpPr>
        <p:spPr>
          <a:xfrm>
            <a:off x="9915525" y="2453338"/>
            <a:ext cx="1438275" cy="68580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600" dirty="0" smtClean="0">
                <a:solidFill>
                  <a:prstClr val="white"/>
                </a:solidFill>
                <a:latin typeface="Calibri" panose="020F0502020204030204"/>
              </a:rPr>
              <a:t>Thieme</a:t>
            </a:r>
            <a:endParaRPr kumimoji="0" lang="nl-NL" sz="1600" b="0" i="0" u="none" strike="noStrike" kern="1200" cap="none" spc="0" normalizeH="0" baseline="0" noProof="0" dirty="0">
              <a:ln>
                <a:noFill/>
              </a:ln>
              <a:solidFill>
                <a:prstClr val="white"/>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Learning Application</a:t>
            </a:r>
          </a:p>
        </p:txBody>
      </p:sp>
      <p:sp>
        <p:nvSpPr>
          <p:cNvPr id="17" name="Zeshoek 16"/>
          <p:cNvSpPr/>
          <p:nvPr/>
        </p:nvSpPr>
        <p:spPr>
          <a:xfrm>
            <a:off x="8477250" y="3345729"/>
            <a:ext cx="1438275" cy="685800"/>
          </a:xfrm>
          <a:prstGeom prst="hexagon">
            <a:avLst/>
          </a:prstGeom>
          <a:solidFill>
            <a:srgbClr val="13A438"/>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600" dirty="0">
                <a:solidFill>
                  <a:prstClr val="white"/>
                </a:solidFill>
                <a:latin typeface="Calibri" panose="020F0502020204030204"/>
              </a:rPr>
              <a:t>Magister</a:t>
            </a:r>
            <a:endParaRPr kumimoji="0" lang="nl-NL"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School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Information System</a:t>
            </a:r>
          </a:p>
        </p:txBody>
      </p:sp>
      <p:cxnSp>
        <p:nvCxnSpPr>
          <p:cNvPr id="18" name="Rechte verbindingslijn met pijl 17"/>
          <p:cNvCxnSpPr/>
          <p:nvPr/>
        </p:nvCxnSpPr>
        <p:spPr>
          <a:xfrm>
            <a:off x="9216298" y="2272076"/>
            <a:ext cx="0" cy="1082096"/>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9" name="Rechte verbindingslijn met pijl 18"/>
          <p:cNvCxnSpPr>
            <a:stCxn id="15" idx="0"/>
            <a:endCxn id="16" idx="3"/>
          </p:cNvCxnSpPr>
          <p:nvPr/>
        </p:nvCxnSpPr>
        <p:spPr>
          <a:xfrm flipV="1">
            <a:off x="8477249" y="2796238"/>
            <a:ext cx="1438276" cy="16886"/>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0" name="Rechte verbindingslijn met pijl 19"/>
          <p:cNvCxnSpPr>
            <a:stCxn id="14" idx="2"/>
            <a:endCxn id="15" idx="5"/>
          </p:cNvCxnSpPr>
          <p:nvPr/>
        </p:nvCxnSpPr>
        <p:spPr>
          <a:xfrm flipH="1">
            <a:off x="8305799" y="2263633"/>
            <a:ext cx="342900" cy="206591"/>
          </a:xfrm>
          <a:prstGeom prst="straightConnector1">
            <a:avLst/>
          </a:prstGeom>
          <a:ln w="15875">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1" name="Rechte verbindingslijn met pijl 20"/>
          <p:cNvCxnSpPr>
            <a:stCxn id="17" idx="4"/>
            <a:endCxn id="15" idx="1"/>
          </p:cNvCxnSpPr>
          <p:nvPr/>
        </p:nvCxnSpPr>
        <p:spPr>
          <a:xfrm flipH="1" flipV="1">
            <a:off x="8305799" y="3156024"/>
            <a:ext cx="342901" cy="189705"/>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2" name="Rechte verbindingslijn met pijl 21"/>
          <p:cNvCxnSpPr>
            <a:stCxn id="14" idx="1"/>
            <a:endCxn id="16" idx="4"/>
          </p:cNvCxnSpPr>
          <p:nvPr/>
        </p:nvCxnSpPr>
        <p:spPr>
          <a:xfrm>
            <a:off x="9744074" y="2263633"/>
            <a:ext cx="342901" cy="189705"/>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3" name="Rechte verbindingslijn met pijl 22"/>
          <p:cNvCxnSpPr>
            <a:stCxn id="16" idx="2"/>
            <a:endCxn id="17" idx="5"/>
          </p:cNvCxnSpPr>
          <p:nvPr/>
        </p:nvCxnSpPr>
        <p:spPr>
          <a:xfrm flipH="1">
            <a:off x="9744075" y="3139138"/>
            <a:ext cx="342900" cy="206591"/>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4" name="Title 1">
            <a:extLst>
              <a:ext uri="{FF2B5EF4-FFF2-40B4-BE49-F238E27FC236}">
                <a16:creationId xmlns:a16="http://schemas.microsoft.com/office/drawing/2014/main" id="{CAD34DB5-DE86-644D-9BE3-ECB2DFEFD615}"/>
              </a:ext>
            </a:extLst>
          </p:cNvPr>
          <p:cNvSpPr txBox="1">
            <a:spLocks/>
          </p:cNvSpPr>
          <p:nvPr/>
        </p:nvSpPr>
        <p:spPr>
          <a:xfrm>
            <a:off x="838200" y="6439148"/>
            <a:ext cx="10515600" cy="298101"/>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b="1" i="1" dirty="0">
                <a:latin typeface="+mn-lt"/>
              </a:rPr>
              <a:t>Voor het kunnen leggen van een connectie dient de </a:t>
            </a:r>
            <a:r>
              <a:rPr lang="nl-NL" b="1" i="1" dirty="0" err="1">
                <a:latin typeface="+mn-lt"/>
              </a:rPr>
              <a:t>subscribing</a:t>
            </a:r>
            <a:r>
              <a:rPr lang="nl-NL" b="1" i="1" dirty="0">
                <a:latin typeface="+mn-lt"/>
              </a:rPr>
              <a:t> service te worden geïmplementeerd</a:t>
            </a:r>
          </a:p>
        </p:txBody>
      </p:sp>
    </p:spTree>
    <p:extLst>
      <p:ext uri="{BB962C8B-B14F-4D97-AF65-F5344CB8AC3E}">
        <p14:creationId xmlns:p14="http://schemas.microsoft.com/office/powerpoint/2010/main" val="2318186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Inrichting pilotscenario’s – </a:t>
            </a:r>
            <a:r>
              <a:rPr lang="nl-NL" dirty="0" smtClean="0"/>
              <a:t>POC </a:t>
            </a:r>
            <a:r>
              <a:rPr lang="nl-NL" dirty="0"/>
              <a:t>3</a:t>
            </a:r>
          </a:p>
        </p:txBody>
      </p:sp>
      <p:sp>
        <p:nvSpPr>
          <p:cNvPr id="3" name="Tijdelijke aanduiding voor inhoud 2"/>
          <p:cNvSpPr>
            <a:spLocks noGrp="1"/>
          </p:cNvSpPr>
          <p:nvPr>
            <p:ph idx="1"/>
          </p:nvPr>
        </p:nvSpPr>
        <p:spPr>
          <a:xfrm>
            <a:off x="838200" y="1577833"/>
            <a:ext cx="10515600" cy="4803775"/>
          </a:xfrm>
        </p:spPr>
        <p:txBody>
          <a:bodyPr>
            <a:normAutofit fontScale="92500" lnSpcReduction="20000"/>
          </a:bodyPr>
          <a:lstStyle/>
          <a:p>
            <a:pPr marL="0" indent="0">
              <a:buNone/>
            </a:pPr>
            <a:r>
              <a:rPr lang="nl-NL" b="1" dirty="0">
                <a:solidFill>
                  <a:srgbClr val="13A438"/>
                </a:solidFill>
              </a:rPr>
              <a:t>Pilotteam:</a:t>
            </a:r>
          </a:p>
          <a:p>
            <a:r>
              <a:rPr lang="nl-NL" dirty="0"/>
              <a:t>Lead Pilot Team: </a:t>
            </a:r>
            <a:r>
              <a:rPr lang="nl-NL" dirty="0">
                <a:solidFill>
                  <a:srgbClr val="13A438"/>
                </a:solidFill>
              </a:rPr>
              <a:t>Erik Dikkers of Luke </a:t>
            </a:r>
            <a:r>
              <a:rPr lang="nl-NL" dirty="0" err="1">
                <a:solidFill>
                  <a:srgbClr val="13A438"/>
                </a:solidFill>
              </a:rPr>
              <a:t>Niesink</a:t>
            </a:r>
            <a:endParaRPr lang="nl-NL" dirty="0">
              <a:solidFill>
                <a:srgbClr val="13A438"/>
              </a:solidFill>
            </a:endParaRPr>
          </a:p>
          <a:p>
            <a:r>
              <a:rPr lang="nl-NL" dirty="0"/>
              <a:t>Developers: </a:t>
            </a:r>
            <a:r>
              <a:rPr lang="en-US" dirty="0" err="1" smtClean="0">
                <a:solidFill>
                  <a:srgbClr val="13A438"/>
                </a:solidFill>
              </a:rPr>
              <a:t>Timo</a:t>
            </a:r>
            <a:r>
              <a:rPr lang="nl-NL" dirty="0" smtClean="0">
                <a:solidFill>
                  <a:srgbClr val="13A438"/>
                </a:solidFill>
              </a:rPr>
              <a:t>/Meile</a:t>
            </a:r>
            <a:r>
              <a:rPr lang="nl-NL" dirty="0">
                <a:solidFill>
                  <a:srgbClr val="13A438"/>
                </a:solidFill>
              </a:rPr>
              <a:t>, </a:t>
            </a:r>
            <a:r>
              <a:rPr lang="nl-NL" dirty="0" err="1">
                <a:solidFill>
                  <a:srgbClr val="13A438"/>
                </a:solidFill>
              </a:rPr>
              <a:t>Jorim</a:t>
            </a:r>
            <a:r>
              <a:rPr lang="nl-NL" dirty="0">
                <a:solidFill>
                  <a:srgbClr val="13A438"/>
                </a:solidFill>
              </a:rPr>
              <a:t>, </a:t>
            </a:r>
            <a:r>
              <a:rPr lang="nl-NL" dirty="0" smtClean="0">
                <a:solidFill>
                  <a:srgbClr val="13A438"/>
                </a:solidFill>
              </a:rPr>
              <a:t>Wilco</a:t>
            </a:r>
            <a:endParaRPr lang="nl-NL" dirty="0">
              <a:solidFill>
                <a:srgbClr val="13A438"/>
              </a:solidFill>
            </a:endParaRPr>
          </a:p>
          <a:p>
            <a:r>
              <a:rPr lang="nl-NL" dirty="0"/>
              <a:t>Vertegenwoordigers deelnemers: </a:t>
            </a:r>
            <a:r>
              <a:rPr lang="nl-NL" dirty="0">
                <a:solidFill>
                  <a:srgbClr val="13A438"/>
                </a:solidFill>
              </a:rPr>
              <a:t>T.B.D.</a:t>
            </a:r>
          </a:p>
          <a:p>
            <a:pPr marL="0" indent="0">
              <a:buNone/>
            </a:pPr>
            <a:endParaRPr lang="nl-NL" b="1" dirty="0">
              <a:solidFill>
                <a:srgbClr val="13A438"/>
              </a:solidFill>
            </a:endParaRPr>
          </a:p>
          <a:p>
            <a:pPr marL="0" indent="0">
              <a:buNone/>
            </a:pPr>
            <a:r>
              <a:rPr lang="nl-NL" b="1" dirty="0">
                <a:solidFill>
                  <a:srgbClr val="13A438"/>
                </a:solidFill>
              </a:rPr>
              <a:t>Wie doet wat:</a:t>
            </a:r>
          </a:p>
          <a:p>
            <a:r>
              <a:rPr lang="nl-NL" dirty="0" err="1"/>
              <a:t>SomToday</a:t>
            </a:r>
            <a:r>
              <a:rPr lang="nl-NL" dirty="0"/>
              <a:t> (SIS): Implementeert SIS API</a:t>
            </a:r>
          </a:p>
          <a:p>
            <a:r>
              <a:rPr lang="nl-NL" dirty="0"/>
              <a:t>TLN (MP): Implementeert </a:t>
            </a:r>
            <a:r>
              <a:rPr lang="nl-NL" dirty="0" err="1"/>
              <a:t>Entitlement</a:t>
            </a:r>
            <a:r>
              <a:rPr lang="nl-NL" dirty="0"/>
              <a:t> API, legt connectie met </a:t>
            </a:r>
            <a:r>
              <a:rPr lang="nl-NL" dirty="0" err="1"/>
              <a:t>SomToday</a:t>
            </a:r>
            <a:r>
              <a:rPr lang="nl-NL" dirty="0"/>
              <a:t> (SIS), Noordhoff (LA)</a:t>
            </a:r>
          </a:p>
          <a:p>
            <a:r>
              <a:rPr lang="nl-NL" dirty="0"/>
              <a:t>Noordhoff (LA): Implementeert </a:t>
            </a:r>
            <a:r>
              <a:rPr lang="nl-NL" dirty="0" err="1"/>
              <a:t>Catalogue</a:t>
            </a:r>
            <a:r>
              <a:rPr lang="nl-NL" dirty="0"/>
              <a:t> API, legt connectie met TLN (MP), </a:t>
            </a:r>
            <a:r>
              <a:rPr lang="nl-NL" dirty="0" err="1"/>
              <a:t>SomToday</a:t>
            </a:r>
            <a:r>
              <a:rPr lang="nl-NL" dirty="0"/>
              <a:t> (SIS)</a:t>
            </a:r>
          </a:p>
          <a:p>
            <a:r>
              <a:rPr lang="nl-NL" dirty="0"/>
              <a:t>TLN (LMS): Legt connectie met TLN (MP), Noordhoff (LA), </a:t>
            </a:r>
            <a:r>
              <a:rPr lang="nl-NL" dirty="0" err="1"/>
              <a:t>SomToday</a:t>
            </a:r>
            <a:r>
              <a:rPr lang="nl-NL" dirty="0"/>
              <a:t> (SIS)</a:t>
            </a:r>
          </a:p>
          <a:p>
            <a:endParaRPr lang="nl-NL" dirty="0"/>
          </a:p>
        </p:txBody>
      </p:sp>
      <p:sp>
        <p:nvSpPr>
          <p:cNvPr id="24" name="Zeshoek 23"/>
          <p:cNvSpPr/>
          <p:nvPr/>
        </p:nvSpPr>
        <p:spPr>
          <a:xfrm>
            <a:off x="8477249" y="1577833"/>
            <a:ext cx="1438275" cy="6858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noProof="0" dirty="0">
                <a:solidFill>
                  <a:prstClr val="white"/>
                </a:solidFill>
                <a:latin typeface="Calibri" panose="020F0502020204030204"/>
              </a:rPr>
              <a:t>TLN</a:t>
            </a:r>
            <a:endParaRPr kumimoji="0" lang="en-GB" sz="1600" b="0" i="0" u="none" strike="noStrike" kern="1200" cap="none" spc="0" normalizeH="0" baseline="0" noProof="0" dirty="0">
              <a:ln>
                <a:noFill/>
              </a:ln>
              <a:solidFill>
                <a:prstClr val="white"/>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Learning Material System</a:t>
            </a:r>
          </a:p>
        </p:txBody>
      </p:sp>
      <p:sp>
        <p:nvSpPr>
          <p:cNvPr id="25" name="Zeshoek 24"/>
          <p:cNvSpPr/>
          <p:nvPr/>
        </p:nvSpPr>
        <p:spPr>
          <a:xfrm>
            <a:off x="7038974" y="2470224"/>
            <a:ext cx="1438275" cy="6858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white"/>
                </a:solidFill>
                <a:effectLst/>
                <a:uLnTx/>
                <a:uFillTx/>
                <a:latin typeface="Calibri" panose="020F0502020204030204"/>
              </a:rPr>
              <a:t>TLN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Market Place</a:t>
            </a:r>
          </a:p>
        </p:txBody>
      </p:sp>
      <p:sp>
        <p:nvSpPr>
          <p:cNvPr id="26" name="Zeshoek 25"/>
          <p:cNvSpPr/>
          <p:nvPr/>
        </p:nvSpPr>
        <p:spPr>
          <a:xfrm>
            <a:off x="9915525" y="2453338"/>
            <a:ext cx="1438275" cy="68580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600" noProof="0" dirty="0">
                <a:solidFill>
                  <a:prstClr val="white"/>
                </a:solidFill>
                <a:latin typeface="Calibri" panose="020F0502020204030204"/>
              </a:rPr>
              <a:t>Noordhoff</a:t>
            </a:r>
            <a:endParaRPr kumimoji="0" lang="nl-NL" sz="1600" b="0" i="0" u="none" strike="noStrike" kern="1200" cap="none" spc="0" normalizeH="0" baseline="0" noProof="0" dirty="0">
              <a:ln>
                <a:noFill/>
              </a:ln>
              <a:solidFill>
                <a:prstClr val="white"/>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Learning Application</a:t>
            </a:r>
          </a:p>
        </p:txBody>
      </p:sp>
      <p:sp>
        <p:nvSpPr>
          <p:cNvPr id="27" name="Zeshoek 26"/>
          <p:cNvSpPr/>
          <p:nvPr/>
        </p:nvSpPr>
        <p:spPr>
          <a:xfrm>
            <a:off x="8477250" y="3345729"/>
            <a:ext cx="1438275" cy="685800"/>
          </a:xfrm>
          <a:prstGeom prst="hexagon">
            <a:avLst/>
          </a:prstGeom>
          <a:solidFill>
            <a:srgbClr val="13A438"/>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600" dirty="0" err="1">
                <a:solidFill>
                  <a:prstClr val="white"/>
                </a:solidFill>
                <a:latin typeface="Calibri" panose="020F0502020204030204"/>
              </a:rPr>
              <a:t>SomToday</a:t>
            </a:r>
            <a:endParaRPr kumimoji="0" lang="nl-NL"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School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Information System</a:t>
            </a:r>
          </a:p>
        </p:txBody>
      </p:sp>
      <p:cxnSp>
        <p:nvCxnSpPr>
          <p:cNvPr id="28" name="Rechte verbindingslijn met pijl 27"/>
          <p:cNvCxnSpPr/>
          <p:nvPr/>
        </p:nvCxnSpPr>
        <p:spPr>
          <a:xfrm>
            <a:off x="9216298" y="2272076"/>
            <a:ext cx="0" cy="1082096"/>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9" name="Rechte verbindingslijn met pijl 28"/>
          <p:cNvCxnSpPr>
            <a:stCxn id="25" idx="0"/>
            <a:endCxn id="26" idx="3"/>
          </p:cNvCxnSpPr>
          <p:nvPr/>
        </p:nvCxnSpPr>
        <p:spPr>
          <a:xfrm flipV="1">
            <a:off x="8477249" y="2796238"/>
            <a:ext cx="1438276" cy="16886"/>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0" name="Rechte verbindingslijn met pijl 29"/>
          <p:cNvCxnSpPr>
            <a:stCxn id="24" idx="2"/>
            <a:endCxn id="25" idx="5"/>
          </p:cNvCxnSpPr>
          <p:nvPr/>
        </p:nvCxnSpPr>
        <p:spPr>
          <a:xfrm flipH="1">
            <a:off x="8305799" y="2263633"/>
            <a:ext cx="342900" cy="206591"/>
          </a:xfrm>
          <a:prstGeom prst="straightConnector1">
            <a:avLst/>
          </a:prstGeom>
          <a:ln w="15875">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1" name="Rechte verbindingslijn met pijl 30"/>
          <p:cNvCxnSpPr>
            <a:stCxn id="27" idx="4"/>
            <a:endCxn id="25" idx="1"/>
          </p:cNvCxnSpPr>
          <p:nvPr/>
        </p:nvCxnSpPr>
        <p:spPr>
          <a:xfrm flipH="1" flipV="1">
            <a:off x="8305799" y="3156024"/>
            <a:ext cx="342901" cy="189705"/>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2" name="Rechte verbindingslijn met pijl 31"/>
          <p:cNvCxnSpPr>
            <a:stCxn id="24" idx="1"/>
            <a:endCxn id="26" idx="4"/>
          </p:cNvCxnSpPr>
          <p:nvPr/>
        </p:nvCxnSpPr>
        <p:spPr>
          <a:xfrm>
            <a:off x="9744074" y="2263633"/>
            <a:ext cx="342901" cy="189705"/>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3" name="Rechte verbindingslijn met pijl 32"/>
          <p:cNvCxnSpPr>
            <a:stCxn id="26" idx="2"/>
            <a:endCxn id="27" idx="5"/>
          </p:cNvCxnSpPr>
          <p:nvPr/>
        </p:nvCxnSpPr>
        <p:spPr>
          <a:xfrm flipH="1">
            <a:off x="9744075" y="3139138"/>
            <a:ext cx="342900" cy="206591"/>
          </a:xfrm>
          <a:prstGeom prst="straightConnector1">
            <a:avLst/>
          </a:prstGeom>
          <a:ln w="19050">
            <a:solidFill>
              <a:srgbClr val="13A438"/>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34" name="Title 1">
            <a:extLst>
              <a:ext uri="{FF2B5EF4-FFF2-40B4-BE49-F238E27FC236}">
                <a16:creationId xmlns:a16="http://schemas.microsoft.com/office/drawing/2014/main" id="{CAD34DB5-DE86-644D-9BE3-ECB2DFEFD615}"/>
              </a:ext>
            </a:extLst>
          </p:cNvPr>
          <p:cNvSpPr txBox="1">
            <a:spLocks/>
          </p:cNvSpPr>
          <p:nvPr/>
        </p:nvSpPr>
        <p:spPr>
          <a:xfrm>
            <a:off x="838200" y="6439148"/>
            <a:ext cx="10515600" cy="298101"/>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b="1" i="1" dirty="0">
                <a:latin typeface="+mn-lt"/>
              </a:rPr>
              <a:t>Voor het kunnen leggen van een connectie dient de </a:t>
            </a:r>
            <a:r>
              <a:rPr lang="nl-NL" b="1" i="1" dirty="0" err="1">
                <a:latin typeface="+mn-lt"/>
              </a:rPr>
              <a:t>subscribing</a:t>
            </a:r>
            <a:r>
              <a:rPr lang="nl-NL" b="1" i="1" dirty="0">
                <a:latin typeface="+mn-lt"/>
              </a:rPr>
              <a:t> service te worden geïmplementeerd</a:t>
            </a:r>
          </a:p>
        </p:txBody>
      </p:sp>
    </p:spTree>
    <p:extLst>
      <p:ext uri="{BB962C8B-B14F-4D97-AF65-F5344CB8AC3E}">
        <p14:creationId xmlns:p14="http://schemas.microsoft.com/office/powerpoint/2010/main" val="481147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Kaders pilot</a:t>
            </a:r>
          </a:p>
        </p:txBody>
      </p:sp>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a:xfrm>
            <a:off x="838200" y="1825624"/>
            <a:ext cx="10515600" cy="4613275"/>
          </a:xfrm>
        </p:spPr>
        <p:txBody>
          <a:bodyPr>
            <a:normAutofit/>
          </a:bodyPr>
          <a:lstStyle/>
          <a:p>
            <a:pPr marL="0" indent="0">
              <a:buNone/>
            </a:pPr>
            <a:r>
              <a:rPr lang="nl-NL" dirty="0" err="1"/>
              <a:t>Proof</a:t>
            </a:r>
            <a:r>
              <a:rPr lang="nl-NL" dirty="0"/>
              <a:t> of Concept (fase 1) </a:t>
            </a:r>
            <a:r>
              <a:rPr lang="nl-NL" dirty="0" err="1">
                <a:hlinkClick r:id="rId2"/>
              </a:rPr>
              <a:t>Github</a:t>
            </a:r>
            <a:r>
              <a:rPr lang="nl-NL" dirty="0"/>
              <a:t> :</a:t>
            </a:r>
          </a:p>
          <a:p>
            <a:r>
              <a:rPr lang="nl-NL" dirty="0"/>
              <a:t>Geen gebruik van servicetegoeden in ecosysteem</a:t>
            </a:r>
          </a:p>
          <a:p>
            <a:r>
              <a:rPr lang="nl-NL" dirty="0" err="1"/>
              <a:t>Entitlements</a:t>
            </a:r>
            <a:r>
              <a:rPr lang="nl-NL" dirty="0"/>
              <a:t> zijn toereikend voor valide en transparante transacties</a:t>
            </a:r>
          </a:p>
          <a:p>
            <a:r>
              <a:rPr lang="nl-NL" dirty="0"/>
              <a:t>Digitale licenties, combi’s en folio </a:t>
            </a:r>
            <a:r>
              <a:rPr lang="nl-NL" dirty="0" smtClean="0"/>
              <a:t>zijn </a:t>
            </a:r>
            <a:r>
              <a:rPr lang="nl-NL" dirty="0"/>
              <a:t>in scope van ecosysteem</a:t>
            </a:r>
          </a:p>
          <a:p>
            <a:r>
              <a:rPr lang="nl-NL" dirty="0"/>
              <a:t>Het ecosysteem maakt het gebruik van meerdere businessmodellen (bestaand en nieuw) mogelijk</a:t>
            </a:r>
          </a:p>
          <a:p>
            <a:r>
              <a:rPr lang="nl-NL" dirty="0"/>
              <a:t>Creatie van LML is </a:t>
            </a:r>
            <a:r>
              <a:rPr lang="nl-NL" dirty="0" smtClean="0"/>
              <a:t>competitief </a:t>
            </a:r>
            <a:r>
              <a:rPr lang="nl-NL" dirty="0"/>
              <a:t>en daarmee geen onderdeel van pilot</a:t>
            </a:r>
          </a:p>
          <a:p>
            <a:endParaRPr lang="nl-NL" dirty="0"/>
          </a:p>
        </p:txBody>
      </p:sp>
    </p:spTree>
    <p:extLst>
      <p:ext uri="{BB962C8B-B14F-4D97-AF65-F5344CB8AC3E}">
        <p14:creationId xmlns:p14="http://schemas.microsoft.com/office/powerpoint/2010/main" val="1937787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Kaders pilot</a:t>
            </a:r>
          </a:p>
        </p:txBody>
      </p:sp>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a:xfrm>
            <a:off x="838200" y="1825624"/>
            <a:ext cx="10515600" cy="4915998"/>
          </a:xfrm>
        </p:spPr>
        <p:txBody>
          <a:bodyPr>
            <a:normAutofit fontScale="62500" lnSpcReduction="20000"/>
          </a:bodyPr>
          <a:lstStyle/>
          <a:p>
            <a:pPr marL="0" indent="0">
              <a:buNone/>
            </a:pPr>
            <a:r>
              <a:rPr lang="nl-NL" dirty="0"/>
              <a:t>Voorbereiding </a:t>
            </a:r>
            <a:r>
              <a:rPr lang="nl-NL" dirty="0" err="1">
                <a:hlinkClick r:id="rId2"/>
              </a:rPr>
              <a:t>Github</a:t>
            </a:r>
            <a:r>
              <a:rPr lang="nl-NL" dirty="0"/>
              <a:t>:</a:t>
            </a:r>
          </a:p>
          <a:p>
            <a:r>
              <a:rPr lang="nl-NL" dirty="0"/>
              <a:t>Gebruik van events en </a:t>
            </a:r>
            <a:r>
              <a:rPr lang="nl-NL" dirty="0" err="1"/>
              <a:t>webhooks</a:t>
            </a:r>
            <a:r>
              <a:rPr lang="nl-NL" dirty="0"/>
              <a:t> als architectuur voor de </a:t>
            </a:r>
            <a:r>
              <a:rPr lang="nl-NL" dirty="0" err="1"/>
              <a:t>API’s</a:t>
            </a:r>
            <a:endParaRPr lang="nl-NL" dirty="0"/>
          </a:p>
          <a:p>
            <a:r>
              <a:rPr lang="nl-NL" dirty="0"/>
              <a:t>Toegang tot data is op basis van rol en na acceptatie door school</a:t>
            </a:r>
          </a:p>
          <a:p>
            <a:pPr lvl="1"/>
            <a:r>
              <a:rPr lang="nl-NL" dirty="0"/>
              <a:t>Binnen techniek worden profielen gedefinieerd</a:t>
            </a:r>
          </a:p>
          <a:p>
            <a:r>
              <a:rPr lang="nl-NL" dirty="0"/>
              <a:t>Dataminimalisatie waar mogelijk</a:t>
            </a:r>
          </a:p>
          <a:p>
            <a:pPr lvl="1"/>
            <a:r>
              <a:rPr lang="nl-NL" dirty="0"/>
              <a:t>Duplicatie van data als dit processen (zoals support) bevordert</a:t>
            </a:r>
          </a:p>
          <a:p>
            <a:r>
              <a:rPr lang="nl-NL" dirty="0"/>
              <a:t>Data vanuit de bron: deelnemers die API beschikbaar stellen zijn verantwoordelijk voor actuele en correcte data</a:t>
            </a:r>
          </a:p>
          <a:p>
            <a:r>
              <a:rPr lang="nl-NL" dirty="0"/>
              <a:t>Onderzoek naar toepasbaarheid OSR en RIO wordt voortgezet, maar is geen onderdeel van de implementatie tijdens pilot</a:t>
            </a:r>
          </a:p>
          <a:p>
            <a:r>
              <a:rPr lang="nl-NL" dirty="0"/>
              <a:t>Business model blijft onderdeel van </a:t>
            </a:r>
            <a:r>
              <a:rPr lang="nl-NL" dirty="0" err="1"/>
              <a:t>entitlement</a:t>
            </a:r>
            <a:r>
              <a:rPr lang="nl-NL" dirty="0"/>
              <a:t> API. Gebruik en toepassing wordt gevalideerd tijdens pilot</a:t>
            </a:r>
          </a:p>
          <a:p>
            <a:r>
              <a:rPr lang="nl-NL" dirty="0"/>
              <a:t>Aparte services voor toegang (market </a:t>
            </a:r>
            <a:r>
              <a:rPr lang="nl-NL" dirty="0" err="1"/>
              <a:t>place</a:t>
            </a:r>
            <a:r>
              <a:rPr lang="nl-NL" dirty="0"/>
              <a:t>) en voortgang en resultaten (Learning </a:t>
            </a:r>
            <a:r>
              <a:rPr lang="nl-NL" dirty="0" err="1"/>
              <a:t>Material</a:t>
            </a:r>
            <a:r>
              <a:rPr lang="nl-NL" dirty="0"/>
              <a:t> System)</a:t>
            </a:r>
          </a:p>
          <a:p>
            <a:pPr lvl="1"/>
            <a:r>
              <a:rPr lang="nl-NL" dirty="0"/>
              <a:t>Nog te ontwerpen tijdens ontwikkelfase</a:t>
            </a:r>
          </a:p>
          <a:p>
            <a:r>
              <a:rPr lang="nl-NL" dirty="0"/>
              <a:t>Gebruikte </a:t>
            </a:r>
            <a:r>
              <a:rPr lang="nl-NL" dirty="0" err="1"/>
              <a:t>identifiers</a:t>
            </a:r>
            <a:r>
              <a:rPr lang="nl-NL" dirty="0"/>
              <a:t> tijdens pilot: ECK </a:t>
            </a:r>
            <a:r>
              <a:rPr lang="nl-NL" dirty="0" err="1"/>
              <a:t>iD</a:t>
            </a:r>
            <a:r>
              <a:rPr lang="nl-NL" dirty="0"/>
              <a:t> (user), EAN (product), </a:t>
            </a:r>
            <a:r>
              <a:rPr lang="nl-NL" dirty="0" err="1"/>
              <a:t>Digidelivery</a:t>
            </a:r>
            <a:r>
              <a:rPr lang="nl-NL" dirty="0"/>
              <a:t> ID (school), URL (market </a:t>
            </a:r>
            <a:r>
              <a:rPr lang="nl-NL" dirty="0" err="1"/>
              <a:t>place</a:t>
            </a:r>
            <a:r>
              <a:rPr lang="nl-NL" dirty="0"/>
              <a:t>)</a:t>
            </a:r>
          </a:p>
          <a:p>
            <a:r>
              <a:rPr lang="nl-NL" dirty="0"/>
              <a:t>ECK 2.3 </a:t>
            </a:r>
            <a:r>
              <a:rPr lang="nl-NL" dirty="0" err="1"/>
              <a:t>catalog</a:t>
            </a:r>
            <a:r>
              <a:rPr lang="nl-NL" dirty="0"/>
              <a:t> service (verplichte velden) dienen als basis voor </a:t>
            </a:r>
            <a:r>
              <a:rPr lang="nl-NL" dirty="0" err="1"/>
              <a:t>catalogue</a:t>
            </a:r>
            <a:r>
              <a:rPr lang="nl-NL" dirty="0"/>
              <a:t> API</a:t>
            </a:r>
          </a:p>
          <a:p>
            <a:r>
              <a:rPr lang="nl-NL" dirty="0"/>
              <a:t>Non happy </a:t>
            </a:r>
            <a:r>
              <a:rPr lang="nl-NL" dirty="0" err="1"/>
              <a:t>flows</a:t>
            </a:r>
            <a:r>
              <a:rPr lang="nl-NL" dirty="0"/>
              <a:t> (testscenario’s) worden vastgesteld tijdens ontwikkelfase</a:t>
            </a:r>
          </a:p>
          <a:p>
            <a:r>
              <a:rPr lang="nl-NL" dirty="0"/>
              <a:t>Check op data </a:t>
            </a:r>
            <a:r>
              <a:rPr lang="nl-NL" dirty="0" smtClean="0"/>
              <a:t>convenant, attributenbeleid, ROSA </a:t>
            </a:r>
            <a:r>
              <a:rPr lang="nl-NL" dirty="0"/>
              <a:t>tijdens/na pilot</a:t>
            </a:r>
          </a:p>
        </p:txBody>
      </p:sp>
    </p:spTree>
    <p:extLst>
      <p:ext uri="{BB962C8B-B14F-4D97-AF65-F5344CB8AC3E}">
        <p14:creationId xmlns:p14="http://schemas.microsoft.com/office/powerpoint/2010/main" val="120540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Inhoud</a:t>
            </a:r>
          </a:p>
        </p:txBody>
      </p:sp>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a:xfrm>
            <a:off x="838200" y="1825624"/>
            <a:ext cx="10515600" cy="4613275"/>
          </a:xfrm>
        </p:spPr>
        <p:txBody>
          <a:bodyPr>
            <a:normAutofit fontScale="92500" lnSpcReduction="10000"/>
          </a:bodyPr>
          <a:lstStyle/>
          <a:p>
            <a:r>
              <a:rPr lang="nl-NL" dirty="0"/>
              <a:t>Stand van zaken</a:t>
            </a:r>
          </a:p>
          <a:p>
            <a:pPr lvl="1"/>
            <a:r>
              <a:rPr lang="nl-NL" dirty="0"/>
              <a:t>Voortgang </a:t>
            </a:r>
            <a:r>
              <a:rPr lang="nl-NL" dirty="0" smtClean="0"/>
              <a:t>(</a:t>
            </a:r>
            <a:r>
              <a:rPr lang="nl-NL" dirty="0" smtClean="0"/>
              <a:t>dec</a:t>
            </a:r>
            <a:r>
              <a:rPr lang="nl-NL" dirty="0" smtClean="0"/>
              <a:t>ember</a:t>
            </a:r>
            <a:r>
              <a:rPr lang="nl-NL" dirty="0"/>
              <a:t>)</a:t>
            </a:r>
          </a:p>
          <a:p>
            <a:pPr lvl="1"/>
            <a:r>
              <a:rPr lang="nl-NL" dirty="0" err="1" smtClean="0"/>
              <a:t>Roadmap</a:t>
            </a:r>
            <a:endParaRPr lang="nl-NL" dirty="0" smtClean="0"/>
          </a:p>
          <a:p>
            <a:pPr lvl="1"/>
            <a:r>
              <a:rPr lang="nl-NL" dirty="0"/>
              <a:t>Werkhypotheses tijdens </a:t>
            </a:r>
            <a:r>
              <a:rPr lang="nl-NL" dirty="0" smtClean="0"/>
              <a:t>POC</a:t>
            </a:r>
          </a:p>
          <a:p>
            <a:pPr lvl="1"/>
            <a:r>
              <a:rPr lang="nl-NL" dirty="0"/>
              <a:t>Doelen </a:t>
            </a:r>
            <a:r>
              <a:rPr lang="nl-NL" dirty="0" err="1"/>
              <a:t>Proof</a:t>
            </a:r>
            <a:r>
              <a:rPr lang="nl-NL" dirty="0"/>
              <a:t> of Concept</a:t>
            </a:r>
            <a:endParaRPr lang="nl-NL" dirty="0"/>
          </a:p>
          <a:p>
            <a:r>
              <a:rPr lang="nl-NL" dirty="0"/>
              <a:t>Opzet </a:t>
            </a:r>
            <a:r>
              <a:rPr lang="nl-NL" dirty="0" err="1" smtClean="0"/>
              <a:t>proof</a:t>
            </a:r>
            <a:r>
              <a:rPr lang="nl-NL" dirty="0" smtClean="0"/>
              <a:t> of concept</a:t>
            </a:r>
            <a:endParaRPr lang="nl-NL" dirty="0"/>
          </a:p>
          <a:p>
            <a:pPr lvl="1"/>
            <a:r>
              <a:rPr lang="nl-NL" dirty="0"/>
              <a:t>Programmastructuur</a:t>
            </a:r>
          </a:p>
          <a:p>
            <a:pPr lvl="1"/>
            <a:r>
              <a:rPr lang="nl-NL" dirty="0" smtClean="0"/>
              <a:t>Bemensing</a:t>
            </a:r>
          </a:p>
          <a:p>
            <a:pPr lvl="1"/>
            <a:r>
              <a:rPr lang="nl-NL" dirty="0" smtClean="0"/>
              <a:t>Meetings</a:t>
            </a:r>
            <a:endParaRPr lang="nl-NL" dirty="0"/>
          </a:p>
          <a:p>
            <a:pPr lvl="1"/>
            <a:r>
              <a:rPr lang="nl-NL" dirty="0"/>
              <a:t>Werkwijze ontwikkelperiode</a:t>
            </a:r>
          </a:p>
          <a:p>
            <a:pPr lvl="1"/>
            <a:r>
              <a:rPr lang="nl-NL" dirty="0" smtClean="0"/>
              <a:t>POC </a:t>
            </a:r>
            <a:r>
              <a:rPr lang="nl-NL" dirty="0" smtClean="0"/>
              <a:t>scenario’s</a:t>
            </a:r>
            <a:endParaRPr lang="nl-NL" dirty="0"/>
          </a:p>
          <a:p>
            <a:pPr lvl="1"/>
            <a:r>
              <a:rPr lang="nl-NL" dirty="0"/>
              <a:t>Inrichting </a:t>
            </a:r>
            <a:r>
              <a:rPr lang="nl-NL" dirty="0" smtClean="0"/>
              <a:t>POC scenario’s</a:t>
            </a:r>
            <a:endParaRPr lang="nl-NL" dirty="0"/>
          </a:p>
          <a:p>
            <a:pPr lvl="1"/>
            <a:r>
              <a:rPr lang="nl-NL" dirty="0" smtClean="0"/>
              <a:t>Kaders</a:t>
            </a:r>
            <a:endParaRPr lang="nl-NL" dirty="0"/>
          </a:p>
          <a:p>
            <a:endParaRPr lang="nl-NL" dirty="0"/>
          </a:p>
          <a:p>
            <a:pPr lvl="1"/>
            <a:endParaRPr lang="nl-NL" dirty="0"/>
          </a:p>
          <a:p>
            <a:endParaRPr lang="nl-NL" dirty="0"/>
          </a:p>
          <a:p>
            <a:endParaRPr lang="nl-NL" dirty="0"/>
          </a:p>
          <a:p>
            <a:endParaRPr lang="nl-NL" dirty="0"/>
          </a:p>
        </p:txBody>
      </p:sp>
    </p:spTree>
    <p:extLst>
      <p:ext uri="{BB962C8B-B14F-4D97-AF65-F5344CB8AC3E}">
        <p14:creationId xmlns:p14="http://schemas.microsoft.com/office/powerpoint/2010/main" val="319577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Vragen</a:t>
            </a:r>
          </a:p>
        </p:txBody>
      </p:sp>
      <p:pic>
        <p:nvPicPr>
          <p:cNvPr id="4" name="Tijdelijke aanduiding voor inhoud 3" descr="File:Circle-question.svg - Wikimedia Common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479253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8D66-8826-9C43-B598-5384836EC078}"/>
              </a:ext>
            </a:extLst>
          </p:cNvPr>
          <p:cNvSpPr>
            <a:spLocks noGrp="1"/>
          </p:cNvSpPr>
          <p:nvPr>
            <p:ph type="ctrTitle"/>
          </p:nvPr>
        </p:nvSpPr>
        <p:spPr>
          <a:xfrm>
            <a:off x="6294766" y="2756508"/>
            <a:ext cx="5199888" cy="817965"/>
          </a:xfrm>
        </p:spPr>
        <p:txBody>
          <a:bodyPr>
            <a:normAutofit fontScale="90000"/>
          </a:bodyPr>
          <a:lstStyle/>
          <a:p>
            <a:r>
              <a:rPr lang="nl-NL" dirty="0"/>
              <a:t>Stand van zaken</a:t>
            </a:r>
          </a:p>
        </p:txBody>
      </p:sp>
      <p:sp>
        <p:nvSpPr>
          <p:cNvPr id="4" name="Subtitle 2">
            <a:extLst>
              <a:ext uri="{FF2B5EF4-FFF2-40B4-BE49-F238E27FC236}">
                <a16:creationId xmlns:a16="http://schemas.microsoft.com/office/drawing/2014/main" id="{5D2D0C66-DF44-6747-B44F-778AF7B2A673}"/>
              </a:ext>
            </a:extLst>
          </p:cNvPr>
          <p:cNvSpPr>
            <a:spLocks noGrp="1"/>
          </p:cNvSpPr>
          <p:nvPr>
            <p:ph type="subTitle" idx="1"/>
          </p:nvPr>
        </p:nvSpPr>
        <p:spPr>
          <a:xfrm>
            <a:off x="6294766" y="3699164"/>
            <a:ext cx="5199888" cy="1655762"/>
          </a:xfrm>
        </p:spPr>
        <p:txBody>
          <a:bodyPr>
            <a:normAutofit lnSpcReduction="10000"/>
          </a:bodyPr>
          <a:lstStyle/>
          <a:p>
            <a:pPr marL="342900" indent="-342900">
              <a:buFontTx/>
              <a:buChar char="-"/>
            </a:pPr>
            <a:r>
              <a:rPr lang="nl-NL" dirty="0"/>
              <a:t>Voortgang </a:t>
            </a:r>
            <a:r>
              <a:rPr lang="nl-NL" dirty="0" smtClean="0"/>
              <a:t>(</a:t>
            </a:r>
            <a:r>
              <a:rPr lang="nl-NL" dirty="0" smtClean="0"/>
              <a:t>dec</a:t>
            </a:r>
            <a:r>
              <a:rPr lang="nl-NL" dirty="0" smtClean="0"/>
              <a:t>ember</a:t>
            </a:r>
            <a:r>
              <a:rPr lang="nl-NL" dirty="0"/>
              <a:t>)</a:t>
            </a:r>
          </a:p>
          <a:p>
            <a:pPr marL="342900" indent="-342900">
              <a:buFontTx/>
              <a:buChar char="-"/>
            </a:pPr>
            <a:r>
              <a:rPr lang="nl-NL" dirty="0" err="1" smtClean="0"/>
              <a:t>Roadmap</a:t>
            </a:r>
            <a:endParaRPr lang="nl-NL" dirty="0" smtClean="0"/>
          </a:p>
          <a:p>
            <a:pPr marL="342900" indent="-342900">
              <a:buFontTx/>
              <a:buChar char="-"/>
            </a:pPr>
            <a:r>
              <a:rPr lang="nl-NL" dirty="0" smtClean="0"/>
              <a:t>Validatie werkhypotheses tijdens POC</a:t>
            </a:r>
          </a:p>
          <a:p>
            <a:pPr marL="342900" indent="-342900">
              <a:buFontTx/>
              <a:buChar char="-"/>
            </a:pPr>
            <a:r>
              <a:rPr lang="nl-NL" dirty="0" smtClean="0"/>
              <a:t>Doelen </a:t>
            </a:r>
            <a:r>
              <a:rPr lang="nl-NL" dirty="0" err="1" smtClean="0"/>
              <a:t>Proof</a:t>
            </a:r>
            <a:r>
              <a:rPr lang="nl-NL" dirty="0" smtClean="0"/>
              <a:t> Of Concept</a:t>
            </a:r>
            <a:endParaRPr lang="nl-NL" dirty="0"/>
          </a:p>
        </p:txBody>
      </p:sp>
    </p:spTree>
    <p:extLst>
      <p:ext uri="{BB962C8B-B14F-4D97-AF65-F5344CB8AC3E}">
        <p14:creationId xmlns:p14="http://schemas.microsoft.com/office/powerpoint/2010/main" val="3378393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Voortgang </a:t>
            </a:r>
            <a:r>
              <a:rPr lang="nl-NL" dirty="0" smtClean="0"/>
              <a:t>(december</a:t>
            </a:r>
            <a:r>
              <a:rPr lang="nl-NL" dirty="0"/>
              <a:t>)</a:t>
            </a:r>
          </a:p>
        </p:txBody>
      </p:sp>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a:xfrm>
            <a:off x="838200" y="1825624"/>
            <a:ext cx="10515600" cy="4613275"/>
          </a:xfrm>
        </p:spPr>
        <p:txBody>
          <a:bodyPr>
            <a:normAutofit/>
          </a:bodyPr>
          <a:lstStyle/>
          <a:p>
            <a:r>
              <a:rPr lang="nl-NL" dirty="0" smtClean="0"/>
              <a:t>Laatste bevestigingen op resources en deelname</a:t>
            </a:r>
          </a:p>
          <a:p>
            <a:pPr lvl="1"/>
            <a:r>
              <a:rPr lang="nl-NL" dirty="0" smtClean="0"/>
              <a:t>Beschikbare resources </a:t>
            </a:r>
            <a:r>
              <a:rPr lang="nl-NL" dirty="0" err="1" smtClean="0"/>
              <a:t>Iddink</a:t>
            </a:r>
            <a:endParaRPr lang="nl-NL" dirty="0" smtClean="0"/>
          </a:p>
          <a:p>
            <a:pPr lvl="1"/>
            <a:r>
              <a:rPr lang="nl-NL" dirty="0" smtClean="0"/>
              <a:t>Deelname </a:t>
            </a:r>
            <a:r>
              <a:rPr lang="nl-NL" dirty="0"/>
              <a:t>Thieme in de rol van Learning </a:t>
            </a:r>
            <a:r>
              <a:rPr lang="nl-NL" dirty="0" smtClean="0"/>
              <a:t>Application</a:t>
            </a:r>
            <a:endParaRPr lang="nl-NL" dirty="0" smtClean="0"/>
          </a:p>
          <a:p>
            <a:r>
              <a:rPr lang="nl-NL" dirty="0" smtClean="0"/>
              <a:t>Opstarten projectteam</a:t>
            </a:r>
          </a:p>
          <a:p>
            <a:pPr lvl="1"/>
            <a:r>
              <a:rPr lang="nl-NL" dirty="0" smtClean="0"/>
              <a:t>Start ontwikkelingen bij deelnemende SEM leden</a:t>
            </a:r>
          </a:p>
          <a:p>
            <a:pPr lvl="1"/>
            <a:r>
              <a:rPr lang="nl-NL" dirty="0" smtClean="0"/>
              <a:t>Werken aan </a:t>
            </a:r>
            <a:r>
              <a:rPr lang="nl-NL" dirty="0" err="1" smtClean="0"/>
              <a:t>backlog</a:t>
            </a:r>
            <a:r>
              <a:rPr lang="nl-NL" dirty="0" smtClean="0"/>
              <a:t> items pilot</a:t>
            </a:r>
          </a:p>
          <a:p>
            <a:pPr lvl="2"/>
            <a:r>
              <a:rPr lang="nl-NL" dirty="0" smtClean="0"/>
              <a:t>Aanpassingen </a:t>
            </a:r>
            <a:r>
              <a:rPr lang="nl-NL" dirty="0" err="1" smtClean="0"/>
              <a:t>API’s</a:t>
            </a:r>
            <a:endParaRPr lang="nl-NL" dirty="0" smtClean="0"/>
          </a:p>
          <a:p>
            <a:pPr lvl="2"/>
            <a:r>
              <a:rPr lang="nl-NL" dirty="0" smtClean="0"/>
              <a:t>Onderzoek toepasbaarheid</a:t>
            </a:r>
            <a:endParaRPr lang="nl-NL" dirty="0"/>
          </a:p>
        </p:txBody>
      </p:sp>
    </p:spTree>
    <p:extLst>
      <p:ext uri="{BB962C8B-B14F-4D97-AF65-F5344CB8AC3E}">
        <p14:creationId xmlns:p14="http://schemas.microsoft.com/office/powerpoint/2010/main" val="412663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err="1"/>
              <a:t>Roadmap</a:t>
            </a:r>
            <a:r>
              <a:rPr lang="nl-NL" dirty="0"/>
              <a:t> </a:t>
            </a:r>
          </a:p>
        </p:txBody>
      </p:sp>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a:xfrm>
            <a:off x="838200" y="1825624"/>
            <a:ext cx="10515600" cy="4613275"/>
          </a:xfrm>
        </p:spPr>
        <p:txBody>
          <a:bodyPr>
            <a:normAutofit/>
          </a:bodyPr>
          <a:lstStyle/>
          <a:p>
            <a:endParaRPr lang="nl-NL" dirty="0"/>
          </a:p>
          <a:p>
            <a:endParaRPr lang="nl-NL" dirty="0"/>
          </a:p>
          <a:p>
            <a:pPr lvl="1"/>
            <a:endParaRPr lang="nl-NL" dirty="0"/>
          </a:p>
          <a:p>
            <a:endParaRPr lang="nl-NL" dirty="0"/>
          </a:p>
          <a:p>
            <a:endParaRPr lang="nl-NL" dirty="0"/>
          </a:p>
          <a:p>
            <a:endParaRPr lang="nl-NL" dirty="0"/>
          </a:p>
        </p:txBody>
      </p:sp>
      <p:graphicFrame>
        <p:nvGraphicFramePr>
          <p:cNvPr id="5" name="Tabel 4"/>
          <p:cNvGraphicFramePr>
            <a:graphicFrameLocks noGrp="1"/>
          </p:cNvGraphicFramePr>
          <p:nvPr>
            <p:extLst>
              <p:ext uri="{D42A27DB-BD31-4B8C-83A1-F6EECF244321}">
                <p14:modId xmlns:p14="http://schemas.microsoft.com/office/powerpoint/2010/main" val="791374958"/>
              </p:ext>
            </p:extLst>
          </p:nvPr>
        </p:nvGraphicFramePr>
        <p:xfrm>
          <a:off x="838200" y="1712085"/>
          <a:ext cx="10026535" cy="3611755"/>
        </p:xfrm>
        <a:graphic>
          <a:graphicData uri="http://schemas.openxmlformats.org/drawingml/2006/table">
            <a:tbl>
              <a:tblPr firstRow="1" bandRow="1">
                <a:tableStyleId>{93296810-A885-4BE3-A3E7-6D5BEEA58F35}</a:tableStyleId>
              </a:tblPr>
              <a:tblGrid>
                <a:gridCol w="6194367">
                  <a:extLst>
                    <a:ext uri="{9D8B030D-6E8A-4147-A177-3AD203B41FA5}">
                      <a16:colId xmlns:a16="http://schemas.microsoft.com/office/drawing/2014/main" val="2105362084"/>
                    </a:ext>
                  </a:extLst>
                </a:gridCol>
                <a:gridCol w="2651760">
                  <a:extLst>
                    <a:ext uri="{9D8B030D-6E8A-4147-A177-3AD203B41FA5}">
                      <a16:colId xmlns:a16="http://schemas.microsoft.com/office/drawing/2014/main" val="270230239"/>
                    </a:ext>
                  </a:extLst>
                </a:gridCol>
                <a:gridCol w="1180408">
                  <a:extLst>
                    <a:ext uri="{9D8B030D-6E8A-4147-A177-3AD203B41FA5}">
                      <a16:colId xmlns:a16="http://schemas.microsoft.com/office/drawing/2014/main" val="3288365449"/>
                    </a:ext>
                  </a:extLst>
                </a:gridCol>
              </a:tblGrid>
              <a:tr h="370840">
                <a:tc>
                  <a:txBody>
                    <a:bodyPr/>
                    <a:lstStyle/>
                    <a:p>
                      <a:r>
                        <a:rPr lang="nl-NL" dirty="0"/>
                        <a:t>Fase</a:t>
                      </a:r>
                    </a:p>
                  </a:txBody>
                  <a:tcPr/>
                </a:tc>
                <a:tc>
                  <a:txBody>
                    <a:bodyPr/>
                    <a:lstStyle/>
                    <a:p>
                      <a:r>
                        <a:rPr lang="nl-NL" dirty="0"/>
                        <a:t>Periode</a:t>
                      </a:r>
                    </a:p>
                  </a:txBody>
                  <a:tcPr/>
                </a:tc>
                <a:tc>
                  <a:txBody>
                    <a:bodyPr/>
                    <a:lstStyle/>
                    <a:p>
                      <a:r>
                        <a:rPr lang="nl-NL" dirty="0"/>
                        <a:t>Afgerond</a:t>
                      </a:r>
                    </a:p>
                  </a:txBody>
                  <a:tcPr/>
                </a:tc>
                <a:extLst>
                  <a:ext uri="{0D108BD9-81ED-4DB2-BD59-A6C34878D82A}">
                    <a16:rowId xmlns:a16="http://schemas.microsoft.com/office/drawing/2014/main" val="230341274"/>
                  </a:ext>
                </a:extLst>
              </a:tr>
              <a:tr h="370840">
                <a:tc>
                  <a:txBody>
                    <a:bodyPr/>
                    <a:lstStyle/>
                    <a:p>
                      <a:r>
                        <a:rPr lang="nl-NL" dirty="0" err="1"/>
                        <a:t>Proof</a:t>
                      </a:r>
                      <a:r>
                        <a:rPr lang="nl-NL" baseline="0" dirty="0"/>
                        <a:t> Of </a:t>
                      </a:r>
                      <a:r>
                        <a:rPr lang="nl-NL" baseline="0" dirty="0" smtClean="0"/>
                        <a:t>Concept (fase 1)</a:t>
                      </a:r>
                      <a:endParaRPr lang="nl-NL" dirty="0"/>
                    </a:p>
                  </a:txBody>
                  <a:tcPr/>
                </a:tc>
                <a:tc>
                  <a:txBody>
                    <a:bodyPr/>
                    <a:lstStyle/>
                    <a:p>
                      <a:r>
                        <a:rPr lang="nl-NL" dirty="0"/>
                        <a:t>Juni – Augustus</a:t>
                      </a:r>
                    </a:p>
                  </a:txBody>
                  <a:tcPr/>
                </a:tc>
                <a:tc>
                  <a:txBody>
                    <a:bodyPr/>
                    <a:lstStyle/>
                    <a:p>
                      <a:endParaRPr lang="nl-NL" dirty="0"/>
                    </a:p>
                  </a:txBody>
                  <a:tcPr/>
                </a:tc>
                <a:extLst>
                  <a:ext uri="{0D108BD9-81ED-4DB2-BD59-A6C34878D82A}">
                    <a16:rowId xmlns:a16="http://schemas.microsoft.com/office/drawing/2014/main" val="3898007337"/>
                  </a:ext>
                </a:extLst>
              </a:tr>
              <a:tr h="370840">
                <a:tc>
                  <a:txBody>
                    <a:bodyPr/>
                    <a:lstStyle/>
                    <a:p>
                      <a:r>
                        <a:rPr lang="nl-NL" dirty="0" smtClean="0"/>
                        <a:t>Executieplan </a:t>
                      </a:r>
                      <a:r>
                        <a:rPr lang="nl-NL" dirty="0"/>
                        <a:t>plan + Goedkeuring</a:t>
                      </a:r>
                      <a:r>
                        <a:rPr lang="nl-NL" baseline="0" dirty="0"/>
                        <a:t> SEM board</a:t>
                      </a:r>
                      <a:endParaRPr lang="nl-NL" dirty="0"/>
                    </a:p>
                  </a:txBody>
                  <a:tcPr/>
                </a:tc>
                <a:tc>
                  <a:txBody>
                    <a:bodyPr/>
                    <a:lstStyle/>
                    <a:p>
                      <a:r>
                        <a:rPr lang="nl-NL" dirty="0"/>
                        <a:t>September</a:t>
                      </a:r>
                      <a:r>
                        <a:rPr lang="nl-NL" baseline="0" dirty="0"/>
                        <a:t> – Oktober</a:t>
                      </a:r>
                      <a:endParaRPr lang="nl-NL" dirty="0"/>
                    </a:p>
                  </a:txBody>
                  <a:tcPr/>
                </a:tc>
                <a:tc>
                  <a:txBody>
                    <a:bodyPr/>
                    <a:lstStyle/>
                    <a:p>
                      <a:endParaRPr lang="nl-NL"/>
                    </a:p>
                  </a:txBody>
                  <a:tcPr/>
                </a:tc>
                <a:extLst>
                  <a:ext uri="{0D108BD9-81ED-4DB2-BD59-A6C34878D82A}">
                    <a16:rowId xmlns:a16="http://schemas.microsoft.com/office/drawing/2014/main" val="2293219317"/>
                  </a:ext>
                </a:extLst>
              </a:tr>
              <a:tr h="375795">
                <a:tc>
                  <a:txBody>
                    <a:bodyPr/>
                    <a:lstStyle/>
                    <a:p>
                      <a:r>
                        <a:rPr lang="nl-NL" dirty="0" smtClean="0"/>
                        <a:t>POC</a:t>
                      </a:r>
                      <a:r>
                        <a:rPr lang="nl-NL" baseline="0" dirty="0" smtClean="0"/>
                        <a:t> </a:t>
                      </a:r>
                      <a:r>
                        <a:rPr lang="nl-NL" dirty="0" smtClean="0"/>
                        <a:t>scenario’s </a:t>
                      </a:r>
                      <a:r>
                        <a:rPr lang="nl-NL" dirty="0"/>
                        <a:t>(opzet</a:t>
                      </a:r>
                      <a:r>
                        <a:rPr lang="nl-NL" baseline="0" dirty="0"/>
                        <a:t> &amp; </a:t>
                      </a:r>
                      <a:r>
                        <a:rPr lang="nl-NL" baseline="0" dirty="0" err="1"/>
                        <a:t>staffing</a:t>
                      </a:r>
                      <a:r>
                        <a:rPr lang="nl-NL" baseline="0" dirty="0"/>
                        <a:t>) + voorbereiding (kaders stellen)</a:t>
                      </a:r>
                      <a:endParaRPr lang="nl-NL" dirty="0"/>
                    </a:p>
                  </a:txBody>
                  <a:tcPr/>
                </a:tc>
                <a:tc>
                  <a:txBody>
                    <a:bodyPr/>
                    <a:lstStyle/>
                    <a:p>
                      <a:r>
                        <a:rPr lang="nl-NL" dirty="0"/>
                        <a:t>November</a:t>
                      </a:r>
                    </a:p>
                  </a:txBody>
                  <a:tcPr/>
                </a:tc>
                <a:tc>
                  <a:txBody>
                    <a:bodyPr/>
                    <a:lstStyle/>
                    <a:p>
                      <a:endParaRPr lang="nl-NL" dirty="0"/>
                    </a:p>
                  </a:txBody>
                  <a:tcPr/>
                </a:tc>
                <a:extLst>
                  <a:ext uri="{0D108BD9-81ED-4DB2-BD59-A6C34878D82A}">
                    <a16:rowId xmlns:a16="http://schemas.microsoft.com/office/drawing/2014/main" val="89273"/>
                  </a:ext>
                </a:extLst>
              </a:tr>
              <a:tr h="370840">
                <a:tc>
                  <a:txBody>
                    <a:bodyPr/>
                    <a:lstStyle/>
                    <a:p>
                      <a:r>
                        <a:rPr lang="nl-NL" dirty="0"/>
                        <a:t>Ontwikkelen </a:t>
                      </a:r>
                      <a:r>
                        <a:rPr lang="nl-NL" dirty="0" err="1"/>
                        <a:t>API’s</a:t>
                      </a:r>
                      <a:r>
                        <a:rPr lang="nl-NL" dirty="0"/>
                        <a:t> &amp;</a:t>
                      </a:r>
                      <a:r>
                        <a:rPr lang="nl-NL" baseline="0" dirty="0"/>
                        <a:t> Uitwerken </a:t>
                      </a:r>
                      <a:r>
                        <a:rPr lang="nl-NL" baseline="0" dirty="0" err="1"/>
                        <a:t>backlog</a:t>
                      </a:r>
                      <a:endParaRPr lang="nl-NL" dirty="0"/>
                    </a:p>
                  </a:txBody>
                  <a:tcPr/>
                </a:tc>
                <a:tc>
                  <a:txBody>
                    <a:bodyPr/>
                    <a:lstStyle/>
                    <a:p>
                      <a:r>
                        <a:rPr lang="nl-NL" dirty="0"/>
                        <a:t>December – Januari </a:t>
                      </a:r>
                    </a:p>
                  </a:txBody>
                  <a:tcPr/>
                </a:tc>
                <a:tc>
                  <a:txBody>
                    <a:bodyPr/>
                    <a:lstStyle/>
                    <a:p>
                      <a:endParaRPr lang="nl-NL" dirty="0"/>
                    </a:p>
                  </a:txBody>
                  <a:tcPr/>
                </a:tc>
                <a:extLst>
                  <a:ext uri="{0D108BD9-81ED-4DB2-BD59-A6C34878D82A}">
                    <a16:rowId xmlns:a16="http://schemas.microsoft.com/office/drawing/2014/main" val="3265072635"/>
                  </a:ext>
                </a:extLst>
              </a:tr>
              <a:tr h="370840">
                <a:tc>
                  <a:txBody>
                    <a:bodyPr/>
                    <a:lstStyle/>
                    <a:p>
                      <a:r>
                        <a:rPr lang="nl-NL" dirty="0" err="1" smtClean="0"/>
                        <a:t>Proof</a:t>
                      </a:r>
                      <a:r>
                        <a:rPr lang="nl-NL" dirty="0" smtClean="0"/>
                        <a:t> of</a:t>
                      </a:r>
                      <a:r>
                        <a:rPr lang="nl-NL" baseline="0" dirty="0" smtClean="0"/>
                        <a:t> Concept (fase 2):</a:t>
                      </a:r>
                    </a:p>
                    <a:p>
                      <a:r>
                        <a:rPr lang="nl-NL" dirty="0" smtClean="0"/>
                        <a:t>Koppelen &amp; testen </a:t>
                      </a:r>
                      <a:r>
                        <a:rPr lang="nl-NL" baseline="0" dirty="0" smtClean="0"/>
                        <a:t>in </a:t>
                      </a:r>
                      <a:r>
                        <a:rPr lang="nl-NL" dirty="0" smtClean="0"/>
                        <a:t>acceptatieomgeving</a:t>
                      </a:r>
                      <a:endParaRPr lang="nl-NL" dirty="0"/>
                    </a:p>
                  </a:txBody>
                  <a:tcPr/>
                </a:tc>
                <a:tc>
                  <a:txBody>
                    <a:bodyPr/>
                    <a:lstStyle/>
                    <a:p>
                      <a:r>
                        <a:rPr lang="nl-NL" dirty="0"/>
                        <a:t>Februari</a:t>
                      </a:r>
                    </a:p>
                  </a:txBody>
                  <a:tcPr/>
                </a:tc>
                <a:tc>
                  <a:txBody>
                    <a:bodyPr/>
                    <a:lstStyle/>
                    <a:p>
                      <a:endParaRPr lang="nl-NL" dirty="0"/>
                    </a:p>
                  </a:txBody>
                  <a:tcPr/>
                </a:tc>
                <a:extLst>
                  <a:ext uri="{0D108BD9-81ED-4DB2-BD59-A6C34878D82A}">
                    <a16:rowId xmlns:a16="http://schemas.microsoft.com/office/drawing/2014/main" val="2871324401"/>
                  </a:ext>
                </a:extLst>
              </a:tr>
              <a:tr h="370840">
                <a:tc>
                  <a:txBody>
                    <a:bodyPr/>
                    <a:lstStyle/>
                    <a:p>
                      <a:r>
                        <a:rPr lang="nl-NL" dirty="0" smtClean="0"/>
                        <a:t>Evaluatie </a:t>
                      </a:r>
                      <a:r>
                        <a:rPr lang="nl-NL" dirty="0" err="1" smtClean="0"/>
                        <a:t>Proof</a:t>
                      </a:r>
                      <a:r>
                        <a:rPr lang="nl-NL" dirty="0" smtClean="0"/>
                        <a:t> of Concept</a:t>
                      </a:r>
                      <a:endParaRPr lang="nl-NL" dirty="0"/>
                    </a:p>
                  </a:txBody>
                  <a:tcPr/>
                </a:tc>
                <a:tc>
                  <a:txBody>
                    <a:bodyPr/>
                    <a:lstStyle/>
                    <a:p>
                      <a:r>
                        <a:rPr lang="nl-NL" dirty="0" smtClean="0">
                          <a:solidFill>
                            <a:schemeClr val="tx1"/>
                          </a:solidFill>
                        </a:rPr>
                        <a:t>Maart</a:t>
                      </a:r>
                      <a:endParaRPr lang="nl-NL" dirty="0">
                        <a:solidFill>
                          <a:schemeClr val="tx1"/>
                        </a:solidFill>
                      </a:endParaRPr>
                    </a:p>
                  </a:txBody>
                  <a:tcPr/>
                </a:tc>
                <a:tc>
                  <a:txBody>
                    <a:bodyPr/>
                    <a:lstStyle/>
                    <a:p>
                      <a:endParaRPr lang="nl-NL" dirty="0"/>
                    </a:p>
                  </a:txBody>
                  <a:tcPr/>
                </a:tc>
                <a:extLst>
                  <a:ext uri="{0D108BD9-81ED-4DB2-BD59-A6C34878D82A}">
                    <a16:rowId xmlns:a16="http://schemas.microsoft.com/office/drawing/2014/main" val="2977138573"/>
                  </a:ext>
                </a:extLst>
              </a:tr>
              <a:tr h="370840">
                <a:tc>
                  <a:txBody>
                    <a:bodyPr/>
                    <a:lstStyle/>
                    <a:p>
                      <a:r>
                        <a:rPr lang="nl-NL" dirty="0"/>
                        <a:t>Uitvoeren</a:t>
                      </a:r>
                      <a:r>
                        <a:rPr lang="nl-NL" baseline="0" dirty="0"/>
                        <a:t> pilot</a:t>
                      </a:r>
                      <a:endParaRPr lang="nl-NL" dirty="0"/>
                    </a:p>
                  </a:txBody>
                  <a:tcPr/>
                </a:tc>
                <a:tc>
                  <a:txBody>
                    <a:bodyPr/>
                    <a:lstStyle/>
                    <a:p>
                      <a:r>
                        <a:rPr lang="nl-NL" dirty="0" smtClean="0">
                          <a:solidFill>
                            <a:srgbClr val="FF0000"/>
                          </a:solidFill>
                        </a:rPr>
                        <a:t>T.B.D.</a:t>
                      </a:r>
                      <a:endParaRPr lang="nl-NL" dirty="0">
                        <a:solidFill>
                          <a:srgbClr val="FF0000"/>
                        </a:solidFill>
                      </a:endParaRPr>
                    </a:p>
                  </a:txBody>
                  <a:tcPr/>
                </a:tc>
                <a:tc>
                  <a:txBody>
                    <a:bodyPr/>
                    <a:lstStyle/>
                    <a:p>
                      <a:endParaRPr lang="nl-NL" dirty="0"/>
                    </a:p>
                  </a:txBody>
                  <a:tcPr/>
                </a:tc>
                <a:extLst>
                  <a:ext uri="{0D108BD9-81ED-4DB2-BD59-A6C34878D82A}">
                    <a16:rowId xmlns:a16="http://schemas.microsoft.com/office/drawing/2014/main" val="1632995661"/>
                  </a:ext>
                </a:extLst>
              </a:tr>
              <a:tr h="370840">
                <a:tc>
                  <a:txBody>
                    <a:bodyPr/>
                    <a:lstStyle/>
                    <a:p>
                      <a:r>
                        <a:rPr lang="nl-NL" dirty="0"/>
                        <a:t>Evaluatie pilot</a:t>
                      </a:r>
                    </a:p>
                  </a:txBody>
                  <a:tcPr/>
                </a:tc>
                <a:tc>
                  <a:txBody>
                    <a:bodyPr/>
                    <a:lstStyle/>
                    <a:p>
                      <a:r>
                        <a:rPr lang="nl-NL" dirty="0" smtClean="0">
                          <a:solidFill>
                            <a:srgbClr val="FF0000"/>
                          </a:solidFill>
                        </a:rPr>
                        <a:t>T.B.D.</a:t>
                      </a:r>
                      <a:endParaRPr lang="nl-NL" dirty="0">
                        <a:solidFill>
                          <a:srgbClr val="FF0000"/>
                        </a:solidFill>
                      </a:endParaRPr>
                    </a:p>
                  </a:txBody>
                  <a:tcPr/>
                </a:tc>
                <a:tc>
                  <a:txBody>
                    <a:bodyPr/>
                    <a:lstStyle/>
                    <a:p>
                      <a:endParaRPr lang="nl-NL" dirty="0"/>
                    </a:p>
                  </a:txBody>
                  <a:tcPr/>
                </a:tc>
                <a:extLst>
                  <a:ext uri="{0D108BD9-81ED-4DB2-BD59-A6C34878D82A}">
                    <a16:rowId xmlns:a16="http://schemas.microsoft.com/office/drawing/2014/main" val="4109509020"/>
                  </a:ext>
                </a:extLst>
              </a:tr>
            </a:tbl>
          </a:graphicData>
        </a:graphic>
      </p:graphicFrame>
      <p:pic>
        <p:nvPicPr>
          <p:cNvPr id="6" name="Picture 2">
            <a:extLst>
              <a:ext uri="{FF2B5EF4-FFF2-40B4-BE49-F238E27FC236}">
                <a16:creationId xmlns:a16="http://schemas.microsoft.com/office/drawing/2014/main" id="{F57DAC8F-702E-4708-B6AF-47088D6DC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656" y="2095340"/>
            <a:ext cx="365130" cy="3169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F57DAC8F-702E-4708-B6AF-47088D6DC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656" y="2455710"/>
            <a:ext cx="365130" cy="3169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F57DAC8F-702E-4708-B6AF-47088D6DC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656" y="2866777"/>
            <a:ext cx="365130" cy="316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06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p:txBody>
          <a:bodyPr>
            <a:normAutofit/>
          </a:bodyPr>
          <a:lstStyle/>
          <a:p>
            <a:pPr marL="0" indent="0">
              <a:buNone/>
            </a:pPr>
            <a:endParaRPr lang="en-GB" dirty="0"/>
          </a:p>
          <a:p>
            <a:pPr marL="0" indent="0">
              <a:buNone/>
            </a:pPr>
            <a:r>
              <a:rPr lang="en-GB" dirty="0"/>
              <a:t> </a:t>
            </a:r>
          </a:p>
          <a:p>
            <a:pPr lvl="1"/>
            <a:endParaRPr lang="en-GB" dirty="0"/>
          </a:p>
        </p:txBody>
      </p:sp>
      <p:graphicFrame>
        <p:nvGraphicFramePr>
          <p:cNvPr id="4" name="Tabel 3"/>
          <p:cNvGraphicFramePr>
            <a:graphicFrameLocks noGrp="1"/>
          </p:cNvGraphicFramePr>
          <p:nvPr>
            <p:extLst>
              <p:ext uri="{D42A27DB-BD31-4B8C-83A1-F6EECF244321}">
                <p14:modId xmlns:p14="http://schemas.microsoft.com/office/powerpoint/2010/main" val="2449178114"/>
              </p:ext>
            </p:extLst>
          </p:nvPr>
        </p:nvGraphicFramePr>
        <p:xfrm>
          <a:off x="838198" y="1799063"/>
          <a:ext cx="11107190" cy="4968240"/>
        </p:xfrm>
        <a:graphic>
          <a:graphicData uri="http://schemas.openxmlformats.org/drawingml/2006/table">
            <a:tbl>
              <a:tblPr firstRow="1" bandRow="1">
                <a:tableStyleId>{93296810-A885-4BE3-A3E7-6D5BEEA58F35}</a:tableStyleId>
              </a:tblPr>
              <a:tblGrid>
                <a:gridCol w="385643">
                  <a:extLst>
                    <a:ext uri="{9D8B030D-6E8A-4147-A177-3AD203B41FA5}">
                      <a16:colId xmlns:a16="http://schemas.microsoft.com/office/drawing/2014/main" val="2750221123"/>
                    </a:ext>
                  </a:extLst>
                </a:gridCol>
                <a:gridCol w="1733580">
                  <a:extLst>
                    <a:ext uri="{9D8B030D-6E8A-4147-A177-3AD203B41FA5}">
                      <a16:colId xmlns:a16="http://schemas.microsoft.com/office/drawing/2014/main" val="3170480788"/>
                    </a:ext>
                  </a:extLst>
                </a:gridCol>
                <a:gridCol w="3846227">
                  <a:extLst>
                    <a:ext uri="{9D8B030D-6E8A-4147-A177-3AD203B41FA5}">
                      <a16:colId xmlns:a16="http://schemas.microsoft.com/office/drawing/2014/main" val="3467084027"/>
                    </a:ext>
                  </a:extLst>
                </a:gridCol>
                <a:gridCol w="4472467">
                  <a:extLst>
                    <a:ext uri="{9D8B030D-6E8A-4147-A177-3AD203B41FA5}">
                      <a16:colId xmlns:a16="http://schemas.microsoft.com/office/drawing/2014/main" val="2280254302"/>
                    </a:ext>
                  </a:extLst>
                </a:gridCol>
                <a:gridCol w="669273">
                  <a:extLst>
                    <a:ext uri="{9D8B030D-6E8A-4147-A177-3AD203B41FA5}">
                      <a16:colId xmlns:a16="http://schemas.microsoft.com/office/drawing/2014/main" val="2863164826"/>
                    </a:ext>
                  </a:extLst>
                </a:gridCol>
              </a:tblGrid>
              <a:tr h="295567">
                <a:tc>
                  <a:txBody>
                    <a:bodyPr/>
                    <a:lstStyle/>
                    <a:p>
                      <a:pPr algn="ctr"/>
                      <a:r>
                        <a:rPr lang="nl-NL" sz="1000" noProof="0" dirty="0"/>
                        <a:t>#</a:t>
                      </a:r>
                    </a:p>
                  </a:txBody>
                  <a:tcPr/>
                </a:tc>
                <a:tc>
                  <a:txBody>
                    <a:bodyPr/>
                    <a:lstStyle/>
                    <a:p>
                      <a:r>
                        <a:rPr lang="nl-NL" sz="1000" noProof="0" dirty="0"/>
                        <a:t>Doelen</a:t>
                      </a:r>
                    </a:p>
                  </a:txBody>
                  <a:tcPr/>
                </a:tc>
                <a:tc>
                  <a:txBody>
                    <a:bodyPr/>
                    <a:lstStyle/>
                    <a:p>
                      <a:r>
                        <a:rPr lang="nl-NL" sz="1000" noProof="0" dirty="0"/>
                        <a:t>Werkhypothese</a:t>
                      </a:r>
                    </a:p>
                  </a:txBody>
                  <a:tcPr/>
                </a:tc>
                <a:tc>
                  <a:txBody>
                    <a:bodyPr/>
                    <a:lstStyle/>
                    <a:p>
                      <a:r>
                        <a:rPr lang="nl-NL" sz="1000" noProof="0" dirty="0"/>
                        <a:t>Succescriteria</a:t>
                      </a:r>
                    </a:p>
                  </a:txBody>
                  <a:tcPr/>
                </a:tc>
                <a:tc>
                  <a:txBody>
                    <a:bodyPr/>
                    <a:lstStyle/>
                    <a:p>
                      <a:r>
                        <a:rPr lang="nl-NL" sz="1000" noProof="0" dirty="0"/>
                        <a:t>Scope</a:t>
                      </a:r>
                      <a:r>
                        <a:rPr lang="nl-NL" sz="1000" baseline="0" noProof="0" dirty="0"/>
                        <a:t> </a:t>
                      </a:r>
                      <a:r>
                        <a:rPr lang="nl-NL" sz="1000" noProof="0" dirty="0" smtClean="0"/>
                        <a:t>POC</a:t>
                      </a:r>
                      <a:endParaRPr lang="nl-NL" sz="1000" noProof="0" dirty="0"/>
                    </a:p>
                  </a:txBody>
                  <a:tcPr/>
                </a:tc>
                <a:extLst>
                  <a:ext uri="{0D108BD9-81ED-4DB2-BD59-A6C34878D82A}">
                    <a16:rowId xmlns:a16="http://schemas.microsoft.com/office/drawing/2014/main" val="2476716613"/>
                  </a:ext>
                </a:extLst>
              </a:tr>
              <a:tr h="370840">
                <a:tc>
                  <a:txBody>
                    <a:bodyPr/>
                    <a:lstStyle/>
                    <a:p>
                      <a:pPr algn="ctr"/>
                      <a:r>
                        <a:rPr lang="nl-NL" sz="1000" b="1" noProof="0" dirty="0"/>
                        <a:t>1</a:t>
                      </a:r>
                    </a:p>
                  </a:txBody>
                  <a:tcPr/>
                </a:tc>
                <a:tc>
                  <a:txBody>
                    <a:bodyPr/>
                    <a:lstStyle/>
                    <a:p>
                      <a:r>
                        <a:rPr lang="nl-NL" sz="1000" noProof="0" dirty="0"/>
                        <a:t>Altijd meteen toegang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baseline="0" noProof="0" dirty="0"/>
                        <a:t>We elimineren de directe relatie tussen voorraden en foliocomponenten. Hierdoor verwachten we </a:t>
                      </a:r>
                      <a:r>
                        <a:rPr lang="nl-NL" sz="1000" dirty="0"/>
                        <a:t>(</a:t>
                      </a:r>
                      <a:r>
                        <a:rPr lang="nl-NL" sz="1000" dirty="0" err="1"/>
                        <a:t>near</a:t>
                      </a:r>
                      <a:r>
                        <a:rPr lang="nl-NL" sz="1000" dirty="0"/>
                        <a:t>) real-time toegang te garanderen wanneer de gebruikersidentiteit bekend is. Dit maakt levering van folio en digitaal onafhankelijk van elkaar waardoor digitaal gebruik direct na bestelling kan plaatsvinden.</a:t>
                      </a:r>
                    </a:p>
                  </a:txBody>
                  <a:tcPr/>
                </a:tc>
                <a:tc>
                  <a:txBody>
                    <a:bodyPr/>
                    <a:lstStyle/>
                    <a:p>
                      <a:pPr marL="171450" indent="-171450">
                        <a:buFontTx/>
                        <a:buChar char="-"/>
                      </a:pPr>
                      <a:r>
                        <a:rPr lang="nl-NL" sz="1000" baseline="0" noProof="0" dirty="0" smtClean="0"/>
                        <a:t>Testers van ketenpartners </a:t>
                      </a:r>
                      <a:r>
                        <a:rPr lang="nl-NL" sz="1000" baseline="0" noProof="0" dirty="0"/>
                        <a:t>kunnen digitale leermiddelen gebruiken binnen 2 minuten van het plaatsen van een (</a:t>
                      </a:r>
                      <a:r>
                        <a:rPr lang="nl-NL" sz="1000" baseline="0" noProof="0" dirty="0" smtClean="0"/>
                        <a:t>test) bestelling.</a:t>
                      </a:r>
                    </a:p>
                    <a:p>
                      <a:pPr marL="171450" indent="-171450">
                        <a:buFontTx/>
                        <a:buChar char="-"/>
                      </a:pPr>
                      <a:r>
                        <a:rPr lang="nl-NL" sz="1000" b="1" baseline="0" noProof="0" dirty="0" smtClean="0"/>
                        <a:t>Na POC</a:t>
                      </a:r>
                      <a:r>
                        <a:rPr lang="nl-NL" sz="1000" baseline="0" noProof="0" dirty="0" smtClean="0"/>
                        <a:t>: Gebruikers bevestigen in gebruikersonderzoek dat dit een oplossing voor het probleem is.</a:t>
                      </a:r>
                      <a:endParaRPr lang="nl-NL" sz="1000" baseline="0" noProof="0" dirty="0"/>
                    </a:p>
                  </a:txBody>
                  <a:tcPr/>
                </a:tc>
                <a:tc>
                  <a:txBody>
                    <a:bodyPr/>
                    <a:lstStyle/>
                    <a:p>
                      <a:r>
                        <a:rPr lang="nl-NL" sz="1000" noProof="0" dirty="0" smtClean="0"/>
                        <a:t>Deels</a:t>
                      </a:r>
                      <a:endParaRPr lang="nl-NL" sz="1000" noProof="0" dirty="0"/>
                    </a:p>
                  </a:txBody>
                  <a:tcPr/>
                </a:tc>
                <a:extLst>
                  <a:ext uri="{0D108BD9-81ED-4DB2-BD59-A6C34878D82A}">
                    <a16:rowId xmlns:a16="http://schemas.microsoft.com/office/drawing/2014/main" val="868422332"/>
                  </a:ext>
                </a:extLst>
              </a:tr>
              <a:tr h="383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2</a:t>
                      </a:r>
                    </a:p>
                  </a:txBody>
                  <a:tcPr/>
                </a:tc>
                <a:tc>
                  <a:txBody>
                    <a:bodyPr/>
                    <a:lstStyle/>
                    <a:p>
                      <a:r>
                        <a:rPr lang="nl-NL" sz="1000" noProof="0" dirty="0"/>
                        <a:t>Dynamisch gebruik van lesmateriaal</a:t>
                      </a:r>
                    </a:p>
                  </a:txBody>
                  <a:tcPr/>
                </a:tc>
                <a:tc>
                  <a:txBody>
                    <a:bodyPr/>
                    <a:lstStyle/>
                    <a:p>
                      <a:pPr marL="0" indent="0">
                        <a:buFont typeface="Calibri" panose="020F0502020204030204" pitchFamily="34" charset="0"/>
                        <a:buNone/>
                      </a:pPr>
                      <a:r>
                        <a:rPr lang="nl-NL" sz="1000" noProof="0" dirty="0"/>
                        <a:t>Door werkhypothese altijd meteen toegang is het ook mogelijk om op ieder moment aanvullende bestellingen en leveringen te doen. Dat biedt flexibiliteit voor onderwijsinstellingen om gedurende het jaar aanvullende leermiddelen aan te schaffen en direct te gebruiken.</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noProof="0" dirty="0" smtClean="0"/>
                        <a:t>Testers van ketenpartners </a:t>
                      </a:r>
                      <a:r>
                        <a:rPr lang="nl-NL" sz="1000" baseline="0" noProof="0" dirty="0" smtClean="0"/>
                        <a:t>kunnen </a:t>
                      </a:r>
                      <a:r>
                        <a:rPr lang="nl-NL" sz="1000" baseline="0" noProof="0" dirty="0"/>
                        <a:t>op elk moment lesmateriaal beschikbaar stellen op basis van de geboden catalogus.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baseline="0" noProof="0" dirty="0" smtClean="0"/>
                        <a:t>Testers van ketenpartners  kunnen digitale leermiddelen gebruiken binnen 2 minuten van het plaatsen van een (test) bestelling.</a:t>
                      </a:r>
                      <a:endParaRPr lang="nl-NL" sz="100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000" noProof="0" dirty="0"/>
                    </a:p>
                  </a:txBody>
                  <a:tcPr/>
                </a:tc>
                <a:tc>
                  <a:txBody>
                    <a:bodyPr/>
                    <a:lstStyle/>
                    <a:p>
                      <a:r>
                        <a:rPr lang="nl-NL" sz="1000" noProof="0" dirty="0"/>
                        <a:t>Indicatief</a:t>
                      </a:r>
                    </a:p>
                  </a:txBody>
                  <a:tcPr/>
                </a:tc>
                <a:extLst>
                  <a:ext uri="{0D108BD9-81ED-4DB2-BD59-A6C34878D82A}">
                    <a16:rowId xmlns:a16="http://schemas.microsoft.com/office/drawing/2014/main" val="25522436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3</a:t>
                      </a:r>
                    </a:p>
                  </a:txBody>
                  <a:tcPr/>
                </a:tc>
                <a:tc>
                  <a:txBody>
                    <a:bodyPr/>
                    <a:lstStyle/>
                    <a:p>
                      <a:r>
                        <a:rPr lang="nl-NL" sz="1000" noProof="0" dirty="0"/>
                        <a:t>Eenvoudig te configureren</a:t>
                      </a:r>
                    </a:p>
                  </a:txBody>
                  <a:tcPr/>
                </a:tc>
                <a:tc>
                  <a:txBody>
                    <a:bodyPr/>
                    <a:lstStyle/>
                    <a:p>
                      <a:pPr marL="0" indent="0">
                        <a:buFont typeface="Calibri" panose="020F0502020204030204" pitchFamily="34" charset="0"/>
                        <a:buNone/>
                      </a:pPr>
                      <a:r>
                        <a:rPr lang="nl-NL" sz="1000" noProof="0" dirty="0"/>
                        <a:t>Doordat de services gestandaardiseerd zijn en documentatie beschikbaar is, kunnen scholen op elk moment verbinding maken met een nieuwe service of eenzelfde service van een andere partij. Dit maakt het transparant en eenvoudig om verbinding te maken met een service. </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noProof="0" dirty="0"/>
                        <a:t>Het kost een </a:t>
                      </a:r>
                      <a:r>
                        <a:rPr lang="nl-NL" sz="1000" noProof="0" dirty="0" smtClean="0"/>
                        <a:t>tester </a:t>
                      </a:r>
                      <a:r>
                        <a:rPr lang="nl-NL" sz="1000" noProof="0" dirty="0"/>
                        <a:t>niet meer dan 30 minuten om een nieuwe service van een nieuwe partij in te richten</a:t>
                      </a:r>
                      <a:r>
                        <a:rPr lang="nl-NL" sz="1000" noProof="0" dirty="0" smtClean="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dirty="0" smtClean="0"/>
                        <a:t>Ketenpartijen bevestigen (kwalitatief) dat het ontwikkelen van services (</a:t>
                      </a:r>
                      <a:r>
                        <a:rPr lang="nl-NL" sz="1000" dirty="0" err="1" smtClean="0"/>
                        <a:t>API’s</a:t>
                      </a:r>
                      <a:r>
                        <a:rPr lang="nl-NL" sz="1000" dirty="0" smtClean="0"/>
                        <a:t>) goed en snel te realiseren is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dirty="0" smtClean="0"/>
                        <a:t>Ketenpartijen bevestigen (kwalitatief) dat de services (</a:t>
                      </a:r>
                      <a:r>
                        <a:rPr lang="nl-NL" sz="1000" dirty="0" err="1" smtClean="0"/>
                        <a:t>API’s</a:t>
                      </a:r>
                      <a:r>
                        <a:rPr lang="nl-NL" sz="1000" dirty="0" smtClean="0"/>
                        <a:t>) minder complex zijn dan de huidige standaarden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b="1" baseline="0" noProof="0" dirty="0" smtClean="0"/>
                        <a:t>Na POC</a:t>
                      </a:r>
                      <a:r>
                        <a:rPr lang="nl-NL" sz="1000" baseline="0" noProof="0" dirty="0" smtClean="0"/>
                        <a:t>: Gebruikers bevestigen in gebruikersonderzoek dat dit een oplossing voor het probleem 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sz="1000" kern="1200" noProof="0" dirty="0">
                        <a:solidFill>
                          <a:schemeClr val="dk1"/>
                        </a:solidFill>
                        <a:latin typeface="+mn-lt"/>
                        <a:ea typeface="+mn-ea"/>
                        <a:cs typeface="+mn-cs"/>
                      </a:endParaRPr>
                    </a:p>
                  </a:txBody>
                  <a:tcPr/>
                </a:tc>
                <a:tc>
                  <a:txBody>
                    <a:bodyPr/>
                    <a:lstStyle/>
                    <a:p>
                      <a:r>
                        <a:rPr lang="nl-NL" sz="1000" noProof="0" dirty="0"/>
                        <a:t>Ja</a:t>
                      </a:r>
                    </a:p>
                  </a:txBody>
                  <a:tcPr/>
                </a:tc>
                <a:extLst>
                  <a:ext uri="{0D108BD9-81ED-4DB2-BD59-A6C34878D82A}">
                    <a16:rowId xmlns:a16="http://schemas.microsoft.com/office/drawing/2014/main" val="246529504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4</a:t>
                      </a:r>
                    </a:p>
                  </a:txBody>
                  <a:tcPr/>
                </a:tc>
                <a:tc>
                  <a:txBody>
                    <a:bodyPr/>
                    <a:lstStyle/>
                    <a:p>
                      <a:r>
                        <a:rPr lang="nl-NL" sz="1000" noProof="0" dirty="0"/>
                        <a:t>Ondersteunend aan verschillende business modellen</a:t>
                      </a:r>
                    </a:p>
                  </a:txBody>
                  <a:tcPr/>
                </a:tc>
                <a:tc>
                  <a:txBody>
                    <a:bodyPr/>
                    <a:lstStyle/>
                    <a:p>
                      <a:pPr marL="0" indent="0">
                        <a:buFont typeface="Calibri" panose="020F0502020204030204" pitchFamily="34" charset="0"/>
                        <a:buNone/>
                      </a:pPr>
                      <a:r>
                        <a:rPr lang="nl-NL" sz="1000" noProof="0" dirty="0"/>
                        <a:t>De services zijn ontworpen om transacties te ondersteunen, maar zijn niet langer afhankelijk van betaling vooraf. Hierdoor kunnen andere business modellen gebruikt worden.</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noProof="0" dirty="0"/>
                        <a:t>Ketenpartijen</a:t>
                      </a:r>
                      <a:r>
                        <a:rPr lang="nl-NL" sz="1000" baseline="0" noProof="0" dirty="0"/>
                        <a:t> gebruiken eigen (bestaande en gewenste) businessmodellen binnen de scenario’s </a:t>
                      </a:r>
                      <a:endParaRPr lang="nl-NL" sz="1000" noProof="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sz="1000" baseline="0" noProof="0" dirty="0"/>
                    </a:p>
                  </a:txBody>
                  <a:tcPr/>
                </a:tc>
                <a:tc>
                  <a:txBody>
                    <a:bodyPr/>
                    <a:lstStyle/>
                    <a:p>
                      <a:r>
                        <a:rPr lang="nl-NL" sz="1000" noProof="0" dirty="0"/>
                        <a:t>Indicatief</a:t>
                      </a:r>
                    </a:p>
                  </a:txBody>
                  <a:tcPr/>
                </a:tc>
                <a:extLst>
                  <a:ext uri="{0D108BD9-81ED-4DB2-BD59-A6C34878D82A}">
                    <a16:rowId xmlns:a16="http://schemas.microsoft.com/office/drawing/2014/main" val="218348167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5</a:t>
                      </a:r>
                    </a:p>
                  </a:txBody>
                  <a:tcPr/>
                </a:tc>
                <a:tc>
                  <a:txBody>
                    <a:bodyPr/>
                    <a:lstStyle/>
                    <a:p>
                      <a:r>
                        <a:rPr lang="nl-NL" sz="1000" noProof="0" dirty="0"/>
                        <a:t>Laagdrempeligheid</a:t>
                      </a:r>
                    </a:p>
                  </a:txBody>
                  <a:tcPr/>
                </a:tc>
                <a:tc>
                  <a:txBody>
                    <a:bodyPr/>
                    <a:lstStyle/>
                    <a:p>
                      <a:pPr marL="0" indent="0">
                        <a:buFont typeface="Calibri" panose="020F0502020204030204" pitchFamily="34" charset="0"/>
                        <a:buNone/>
                      </a:pPr>
                      <a:r>
                        <a:rPr lang="nl-NL" sz="1000" noProof="0" dirty="0"/>
                        <a:t>Doordat de services gestandaardiseerd zijn en documentatie beschikbaar is, kunnen nieuwe toetreders eenvoudig diensten ontwikkelen of aansluiten op het ecosysteem. </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dirty="0"/>
                        <a:t>Ketenpartijen bevestigen (kwalitatief) dat het ontwikkelen van services (</a:t>
                      </a:r>
                      <a:r>
                        <a:rPr lang="nl-NL" sz="1000" dirty="0" err="1"/>
                        <a:t>API’s</a:t>
                      </a:r>
                      <a:r>
                        <a:rPr lang="nl-NL" sz="1000" dirty="0"/>
                        <a:t>) goed en snel te realiseren is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dirty="0"/>
                        <a:t>Ketenpartijen bevestigen (kwalitatief) dat de services (</a:t>
                      </a:r>
                      <a:r>
                        <a:rPr lang="nl-NL" sz="1000" dirty="0" err="1"/>
                        <a:t>API’s</a:t>
                      </a:r>
                      <a:r>
                        <a:rPr lang="nl-NL" sz="1000" dirty="0"/>
                        <a:t>) minder complex zijn dan de huidige standaarden</a:t>
                      </a:r>
                      <a:endParaRPr lang="nl-NL" sz="1000" noProof="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sz="1000" noProof="0" dirty="0"/>
                    </a:p>
                  </a:txBody>
                  <a:tcPr/>
                </a:tc>
                <a:tc>
                  <a:txBody>
                    <a:bodyPr/>
                    <a:lstStyle/>
                    <a:p>
                      <a:r>
                        <a:rPr lang="nl-NL" sz="1000" noProof="0" dirty="0"/>
                        <a:t>Ja</a:t>
                      </a:r>
                    </a:p>
                  </a:txBody>
                  <a:tcPr/>
                </a:tc>
                <a:extLst>
                  <a:ext uri="{0D108BD9-81ED-4DB2-BD59-A6C34878D82A}">
                    <a16:rowId xmlns:a16="http://schemas.microsoft.com/office/drawing/2014/main" val="1228635965"/>
                  </a:ext>
                </a:extLst>
              </a:tr>
            </a:tbl>
          </a:graphicData>
        </a:graphic>
      </p:graphicFrame>
      <p:sp>
        <p:nvSpPr>
          <p:cNvPr id="5" name="Titel 1">
            <a:extLst>
              <a:ext uri="{FF2B5EF4-FFF2-40B4-BE49-F238E27FC236}">
                <a16:creationId xmlns:a16="http://schemas.microsoft.com/office/drawing/2014/main" id="{C7C354BA-ACC8-4EE9-979F-DEDFEADB28DB}"/>
              </a:ext>
            </a:extLst>
          </p:cNvPr>
          <p:cNvSpPr>
            <a:spLocks noGrp="1"/>
          </p:cNvSpPr>
          <p:nvPr>
            <p:ph type="title"/>
          </p:nvPr>
        </p:nvSpPr>
        <p:spPr>
          <a:xfrm>
            <a:off x="806530" y="89109"/>
            <a:ext cx="10515600" cy="1325563"/>
          </a:xfrm>
        </p:spPr>
        <p:txBody>
          <a:bodyPr/>
          <a:lstStyle/>
          <a:p>
            <a:r>
              <a:rPr lang="nl-NL" dirty="0"/>
              <a:t>W</a:t>
            </a:r>
            <a:r>
              <a:rPr lang="nl-NL" dirty="0" smtClean="0"/>
              <a:t>erkhypotheses </a:t>
            </a:r>
            <a:r>
              <a:rPr lang="nl-NL" dirty="0"/>
              <a:t>tijdens POC</a:t>
            </a:r>
            <a:endParaRPr lang="nl-NL" dirty="0"/>
          </a:p>
        </p:txBody>
      </p:sp>
    </p:spTree>
    <p:extLst>
      <p:ext uri="{BB962C8B-B14F-4D97-AF65-F5344CB8AC3E}">
        <p14:creationId xmlns:p14="http://schemas.microsoft.com/office/powerpoint/2010/main" val="171544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p:txBody>
          <a:bodyPr>
            <a:normAutofit/>
          </a:bodyPr>
          <a:lstStyle/>
          <a:p>
            <a:pPr marL="0" indent="0">
              <a:buNone/>
            </a:pPr>
            <a:endParaRPr lang="en-GB" dirty="0"/>
          </a:p>
          <a:p>
            <a:pPr marL="0" indent="0">
              <a:buNone/>
            </a:pPr>
            <a:r>
              <a:rPr lang="en-GB" dirty="0"/>
              <a:t> </a:t>
            </a:r>
          </a:p>
          <a:p>
            <a:pPr lvl="1"/>
            <a:endParaRPr lang="en-GB" dirty="0"/>
          </a:p>
        </p:txBody>
      </p:sp>
      <p:graphicFrame>
        <p:nvGraphicFramePr>
          <p:cNvPr id="4" name="Tabel 3"/>
          <p:cNvGraphicFramePr>
            <a:graphicFrameLocks noGrp="1"/>
          </p:cNvGraphicFramePr>
          <p:nvPr>
            <p:extLst>
              <p:ext uri="{D42A27DB-BD31-4B8C-83A1-F6EECF244321}">
                <p14:modId xmlns:p14="http://schemas.microsoft.com/office/powerpoint/2010/main" val="3883550930"/>
              </p:ext>
            </p:extLst>
          </p:nvPr>
        </p:nvGraphicFramePr>
        <p:xfrm>
          <a:off x="838200" y="1799063"/>
          <a:ext cx="10993580" cy="4663440"/>
        </p:xfrm>
        <a:graphic>
          <a:graphicData uri="http://schemas.openxmlformats.org/drawingml/2006/table">
            <a:tbl>
              <a:tblPr firstRow="1" bandRow="1">
                <a:tableStyleId>{93296810-A885-4BE3-A3E7-6D5BEEA58F35}</a:tableStyleId>
              </a:tblPr>
              <a:tblGrid>
                <a:gridCol w="381698">
                  <a:extLst>
                    <a:ext uri="{9D8B030D-6E8A-4147-A177-3AD203B41FA5}">
                      <a16:colId xmlns:a16="http://schemas.microsoft.com/office/drawing/2014/main" val="2750221123"/>
                    </a:ext>
                  </a:extLst>
                </a:gridCol>
                <a:gridCol w="1715848">
                  <a:extLst>
                    <a:ext uri="{9D8B030D-6E8A-4147-A177-3AD203B41FA5}">
                      <a16:colId xmlns:a16="http://schemas.microsoft.com/office/drawing/2014/main" val="3170480788"/>
                    </a:ext>
                  </a:extLst>
                </a:gridCol>
                <a:gridCol w="3806886">
                  <a:extLst>
                    <a:ext uri="{9D8B030D-6E8A-4147-A177-3AD203B41FA5}">
                      <a16:colId xmlns:a16="http://schemas.microsoft.com/office/drawing/2014/main" val="3467084027"/>
                    </a:ext>
                  </a:extLst>
                </a:gridCol>
                <a:gridCol w="4418175">
                  <a:extLst>
                    <a:ext uri="{9D8B030D-6E8A-4147-A177-3AD203B41FA5}">
                      <a16:colId xmlns:a16="http://schemas.microsoft.com/office/drawing/2014/main" val="2280254302"/>
                    </a:ext>
                  </a:extLst>
                </a:gridCol>
                <a:gridCol w="670973">
                  <a:extLst>
                    <a:ext uri="{9D8B030D-6E8A-4147-A177-3AD203B41FA5}">
                      <a16:colId xmlns:a16="http://schemas.microsoft.com/office/drawing/2014/main" val="2863164826"/>
                    </a:ext>
                  </a:extLst>
                </a:gridCol>
              </a:tblGrid>
              <a:tr h="295567">
                <a:tc>
                  <a:txBody>
                    <a:bodyPr/>
                    <a:lstStyle/>
                    <a:p>
                      <a:pPr algn="ctr"/>
                      <a:r>
                        <a:rPr lang="nl-NL" sz="1000" noProof="0" dirty="0"/>
                        <a:t>#</a:t>
                      </a:r>
                    </a:p>
                  </a:txBody>
                  <a:tcPr/>
                </a:tc>
                <a:tc>
                  <a:txBody>
                    <a:bodyPr/>
                    <a:lstStyle/>
                    <a:p>
                      <a:r>
                        <a:rPr lang="nl-NL" sz="1000" noProof="0" dirty="0"/>
                        <a:t>Doelen</a:t>
                      </a:r>
                    </a:p>
                  </a:txBody>
                  <a:tcPr/>
                </a:tc>
                <a:tc>
                  <a:txBody>
                    <a:bodyPr/>
                    <a:lstStyle/>
                    <a:p>
                      <a:r>
                        <a:rPr lang="nl-NL" sz="1000" noProof="0" dirty="0"/>
                        <a:t>Werkhypothese</a:t>
                      </a:r>
                    </a:p>
                  </a:txBody>
                  <a:tcPr/>
                </a:tc>
                <a:tc>
                  <a:txBody>
                    <a:bodyPr/>
                    <a:lstStyle/>
                    <a:p>
                      <a:r>
                        <a:rPr lang="nl-NL" sz="1000" noProof="0" dirty="0"/>
                        <a:t>Succescriteria</a:t>
                      </a:r>
                    </a:p>
                  </a:txBody>
                  <a:tcPr/>
                </a:tc>
                <a:tc>
                  <a:txBody>
                    <a:bodyPr/>
                    <a:lstStyle/>
                    <a:p>
                      <a:r>
                        <a:rPr lang="nl-NL" sz="1000" noProof="0" dirty="0"/>
                        <a:t>Scope</a:t>
                      </a:r>
                      <a:r>
                        <a:rPr lang="nl-NL" sz="1000" baseline="0" noProof="0" dirty="0"/>
                        <a:t> </a:t>
                      </a:r>
                      <a:r>
                        <a:rPr lang="nl-NL" sz="1000" noProof="0" dirty="0"/>
                        <a:t>Pilot</a:t>
                      </a:r>
                    </a:p>
                  </a:txBody>
                  <a:tcPr/>
                </a:tc>
                <a:extLst>
                  <a:ext uri="{0D108BD9-81ED-4DB2-BD59-A6C34878D82A}">
                    <a16:rowId xmlns:a16="http://schemas.microsoft.com/office/drawing/2014/main" val="2476716613"/>
                  </a:ext>
                </a:extLst>
              </a:tr>
              <a:tr h="370840">
                <a:tc>
                  <a:txBody>
                    <a:bodyPr/>
                    <a:lstStyle/>
                    <a:p>
                      <a:pPr algn="ctr"/>
                      <a:r>
                        <a:rPr lang="nl-NL" sz="1000" b="1" noProof="0" dirty="0"/>
                        <a:t>6</a:t>
                      </a:r>
                    </a:p>
                  </a:txBody>
                  <a:tcPr/>
                </a:tc>
                <a:tc>
                  <a:txBody>
                    <a:bodyPr/>
                    <a:lstStyle/>
                    <a:p>
                      <a:r>
                        <a:rPr lang="nl-NL" sz="1000" noProof="0" dirty="0"/>
                        <a:t>Vergroten van onderling vertrouwen en transparantie</a:t>
                      </a:r>
                    </a:p>
                  </a:txBody>
                  <a:tcPr/>
                </a:tc>
                <a:tc>
                  <a:txBody>
                    <a:bodyPr/>
                    <a:lstStyle/>
                    <a:p>
                      <a:pPr marL="0" indent="0">
                        <a:buFontTx/>
                        <a:buNone/>
                      </a:pPr>
                      <a:r>
                        <a:rPr lang="nl-NL" sz="1000" noProof="0" dirty="0"/>
                        <a:t>Doordat informatie tussen systemen (</a:t>
                      </a:r>
                      <a:r>
                        <a:rPr lang="nl-NL" sz="1000" noProof="0" dirty="0" err="1"/>
                        <a:t>near</a:t>
                      </a:r>
                      <a:r>
                        <a:rPr lang="nl-NL" sz="1000" noProof="0" dirty="0"/>
                        <a:t>) real-time wordt uitgewisseld, creëren we transparantie in processen. Hierdoor is het eenvoudig om problemen te lokaliseren en op te lossen. </a:t>
                      </a:r>
                    </a:p>
                  </a:txBody>
                  <a:tcPr/>
                </a:tc>
                <a:tc>
                  <a:txBody>
                    <a:bodyPr/>
                    <a:lstStyle/>
                    <a:p>
                      <a:pPr marL="171450" indent="-171450">
                        <a:buFontTx/>
                        <a:buChar char="-"/>
                      </a:pPr>
                      <a:r>
                        <a:rPr lang="nl-NL" sz="1000" b="1" baseline="0" noProof="0" dirty="0" smtClean="0"/>
                        <a:t>Na POC: </a:t>
                      </a:r>
                      <a:r>
                        <a:rPr lang="nl-NL" sz="1000" baseline="0" noProof="0" dirty="0" smtClean="0"/>
                        <a:t>Scholen </a:t>
                      </a:r>
                      <a:r>
                        <a:rPr lang="nl-NL" sz="1000" baseline="0" noProof="0" dirty="0"/>
                        <a:t>hebben inzicht in het gebruik en beschikbaarheid van leermiddelen</a:t>
                      </a:r>
                    </a:p>
                    <a:p>
                      <a:pPr marL="171450" indent="-171450">
                        <a:buFontTx/>
                        <a:buChar char="-"/>
                      </a:pPr>
                      <a:r>
                        <a:rPr lang="nl-NL" sz="1000" baseline="0" noProof="0" dirty="0"/>
                        <a:t>Ketenpartijen bevestigen dat zij beschikking hebben tot noodzakelijke actuele data (onder andere voor support doeleinden)</a:t>
                      </a:r>
                    </a:p>
                  </a:txBody>
                  <a:tcPr/>
                </a:tc>
                <a:tc>
                  <a:txBody>
                    <a:bodyPr/>
                    <a:lstStyle/>
                    <a:p>
                      <a:r>
                        <a:rPr lang="nl-NL" sz="1000" noProof="0" dirty="0" smtClean="0"/>
                        <a:t>Deels</a:t>
                      </a:r>
                      <a:endParaRPr lang="nl-NL" sz="1000" noProof="0" dirty="0"/>
                    </a:p>
                  </a:txBody>
                  <a:tcPr/>
                </a:tc>
                <a:extLst>
                  <a:ext uri="{0D108BD9-81ED-4DB2-BD59-A6C34878D82A}">
                    <a16:rowId xmlns:a16="http://schemas.microsoft.com/office/drawing/2014/main" val="868422332"/>
                  </a:ext>
                </a:extLst>
              </a:tr>
              <a:tr h="383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noProof="0" dirty="0"/>
                        <a:t>Transparantie in interacties en geld-goederen stromen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noProof="0" dirty="0"/>
                        <a:t>Doordat informatie tussen systemen (</a:t>
                      </a:r>
                      <a:r>
                        <a:rPr lang="nl-NL" sz="1000" noProof="0" dirty="0" err="1"/>
                        <a:t>near</a:t>
                      </a:r>
                      <a:r>
                        <a:rPr lang="nl-NL" sz="1000" noProof="0" dirty="0"/>
                        <a:t>) real-time wordt uitgewisseld, creëren we transparantie in transacties voor zowel ketenpartijen</a:t>
                      </a:r>
                      <a:r>
                        <a:rPr lang="nl-NL" sz="1000" baseline="0" noProof="0" dirty="0"/>
                        <a:t> als scholen</a:t>
                      </a:r>
                      <a:r>
                        <a:rPr lang="nl-NL" sz="1000" noProof="0" dirty="0"/>
                        <a:t>. Hierdoor is </a:t>
                      </a:r>
                      <a:r>
                        <a:rPr lang="nl-NL" sz="1000" baseline="0" noProof="0" dirty="0"/>
                        <a:t>een gesloten financiële stroom gegarandeerd</a:t>
                      </a:r>
                      <a:r>
                        <a:rPr lang="nl-NL" sz="1000" noProof="0" dirty="0"/>
                        <a:t>. Een LA en Marktplaats staan in directe verbinding waardoor </a:t>
                      </a:r>
                      <a:r>
                        <a:rPr lang="nl-NL" sz="1000" baseline="0" noProof="0" dirty="0"/>
                        <a:t>(financiële) transacties, </a:t>
                      </a:r>
                      <a:r>
                        <a:rPr lang="nl-NL" sz="1000" noProof="0" dirty="0" err="1"/>
                        <a:t>entitlements</a:t>
                      </a:r>
                      <a:r>
                        <a:rPr lang="nl-NL" sz="1000" noProof="0" dirty="0"/>
                        <a:t> en gebruik met elkaar worden uitgewisseld.</a:t>
                      </a:r>
                      <a:endParaRPr lang="nl-NL" sz="1000" kern="1200" noProof="0" dirty="0">
                        <a:solidFill>
                          <a:schemeClr val="dk1"/>
                        </a:solidFill>
                        <a:latin typeface="+mn-lt"/>
                        <a:ea typeface="+mn-ea"/>
                        <a:cs typeface="+mn-cs"/>
                      </a:endParaRPr>
                    </a:p>
                  </a:txBody>
                  <a:tcPr/>
                </a:tc>
                <a:tc>
                  <a:txBody>
                    <a:bodyPr/>
                    <a:lstStyle/>
                    <a:p>
                      <a:pPr marL="171450" indent="-171450">
                        <a:buFontTx/>
                        <a:buChar char="-"/>
                      </a:pPr>
                      <a:r>
                        <a:rPr lang="nl-NL" sz="1000" baseline="0" noProof="0" dirty="0"/>
                        <a:t>Ketenpartijen bevestigen dat zij volledige, juiste en tijdige informatie om een sluitende administratie te kunnen voeren</a:t>
                      </a:r>
                    </a:p>
                    <a:p>
                      <a:pPr marL="171450" indent="-171450">
                        <a:buFontTx/>
                        <a:buChar char="-"/>
                      </a:pPr>
                      <a:r>
                        <a:rPr lang="nl-NL" sz="1000" b="1" baseline="0" noProof="0" dirty="0" smtClean="0"/>
                        <a:t>Afhankelijk van implementatie tijdens POC: </a:t>
                      </a:r>
                      <a:r>
                        <a:rPr lang="nl-NL" sz="1000" baseline="0" noProof="0" dirty="0" smtClean="0"/>
                        <a:t>Ketenpartijen </a:t>
                      </a:r>
                      <a:r>
                        <a:rPr lang="nl-NL" sz="1000" baseline="0" noProof="0" dirty="0"/>
                        <a:t>zijn in staat om in de pilot een sluitende administratie in te richten</a:t>
                      </a:r>
                    </a:p>
                  </a:txBody>
                  <a:tcPr/>
                </a:tc>
                <a:tc>
                  <a:txBody>
                    <a:bodyPr/>
                    <a:lstStyle/>
                    <a:p>
                      <a:r>
                        <a:rPr lang="nl-NL" sz="1000" noProof="0" dirty="0" smtClean="0"/>
                        <a:t>Deels</a:t>
                      </a:r>
                      <a:endParaRPr lang="nl-NL" sz="1000" noProof="0" dirty="0"/>
                    </a:p>
                  </a:txBody>
                  <a:tcPr/>
                </a:tc>
                <a:extLst>
                  <a:ext uri="{0D108BD9-81ED-4DB2-BD59-A6C34878D82A}">
                    <a16:rowId xmlns:a16="http://schemas.microsoft.com/office/drawing/2014/main" val="25522436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noProof="0" dirty="0"/>
                        <a:t>Minder afhankelijkheden centrale services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noProof="0" dirty="0"/>
                        <a:t>Door het koppelen van de vier rollen en delen van informatie is het</a:t>
                      </a:r>
                      <a:r>
                        <a:rPr lang="nl-NL" sz="1000" baseline="0" noProof="0" dirty="0"/>
                        <a:t> gebruik van centrale voorzieningen in principe niet meer nodig. </a:t>
                      </a:r>
                      <a:endParaRPr lang="nl-NL" sz="10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sz="1000" kern="1200" noProof="0" dirty="0">
                          <a:solidFill>
                            <a:schemeClr val="dk1"/>
                          </a:solidFill>
                          <a:latin typeface="+mn-lt"/>
                          <a:ea typeface="+mn-ea"/>
                          <a:cs typeface="+mn-cs"/>
                        </a:rPr>
                        <a:t>Dit zorgt er ook voor dat de structurele kosten voor het onderhoud van het ecosysteem lager kunnen zijn dan die voor de huidige keten.</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000" kern="1200" noProof="0" dirty="0">
                          <a:solidFill>
                            <a:schemeClr val="dk1"/>
                          </a:solidFill>
                          <a:latin typeface="+mn-lt"/>
                          <a:ea typeface="+mn-ea"/>
                          <a:cs typeface="+mn-cs"/>
                        </a:rPr>
                        <a:t>NB: partijen hebben de vrijheid gebruik te maken van centrale voorzieningen</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dirty="0"/>
                        <a:t>Ketenpartijen</a:t>
                      </a:r>
                      <a:r>
                        <a:rPr lang="nl-NL" sz="1000" baseline="0" dirty="0"/>
                        <a:t> stellen in de pilotscenario’s vast dat het nieuwe ecosysteem werkt zonder gebruik te maken van centrale voorzieningen</a:t>
                      </a:r>
                      <a:endParaRPr lang="nl-NL" sz="1000" baseline="0" noProof="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sz="1000" baseline="0" noProof="0" dirty="0"/>
                    </a:p>
                  </a:txBody>
                  <a:tcPr/>
                </a:tc>
                <a:tc>
                  <a:txBody>
                    <a:bodyPr/>
                    <a:lstStyle/>
                    <a:p>
                      <a:r>
                        <a:rPr lang="nl-NL" sz="1000" noProof="0" dirty="0"/>
                        <a:t>Ja</a:t>
                      </a:r>
                    </a:p>
                  </a:txBody>
                  <a:tcPr/>
                </a:tc>
                <a:extLst>
                  <a:ext uri="{0D108BD9-81ED-4DB2-BD59-A6C34878D82A}">
                    <a16:rowId xmlns:a16="http://schemas.microsoft.com/office/drawing/2014/main" val="246529504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noProof="0" dirty="0"/>
                        <a:t>Compliant en ondersteunend aan privacy &amp; security vereisten</a:t>
                      </a:r>
                    </a:p>
                  </a:txBody>
                  <a:tcPr/>
                </a:tc>
                <a:tc>
                  <a:txBody>
                    <a:bodyPr/>
                    <a:lstStyle/>
                    <a:p>
                      <a:pPr marL="0" indent="0">
                        <a:buFontTx/>
                        <a:buNone/>
                      </a:pPr>
                      <a:r>
                        <a:rPr lang="nl-NL" sz="1000" noProof="0" dirty="0"/>
                        <a:t>Het ecosysteem is ontworpen om data minimalisatie mogelijk te maken</a:t>
                      </a:r>
                      <a:r>
                        <a:rPr lang="nl-NL" sz="1000" baseline="0" noProof="0" dirty="0"/>
                        <a:t>. Onderwijsinstellingen hebben controle over toegang en het recht data te delen, gebaseerd op rollen (doelbinding).</a:t>
                      </a:r>
                      <a:endParaRPr lang="nl-NL" sz="1000" noProof="0"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nl-NL" sz="1000" kern="1200" noProof="0" dirty="0">
                        <a:solidFill>
                          <a:schemeClr val="dk1"/>
                        </a:solidFill>
                        <a:latin typeface="+mn-lt"/>
                        <a:ea typeface="+mn-ea"/>
                        <a:cs typeface="+mn-cs"/>
                      </a:endParaRPr>
                    </a:p>
                  </a:txBody>
                  <a:tcPr/>
                </a:tc>
                <a:tc>
                  <a:txBody>
                    <a:bodyPr/>
                    <a:lstStyle/>
                    <a:p>
                      <a:pPr marL="171450" indent="-171450">
                        <a:buFontTx/>
                        <a:buChar char="-"/>
                      </a:pPr>
                      <a:r>
                        <a:rPr lang="nl-NL" sz="1000" b="1" baseline="0" noProof="0" dirty="0" smtClean="0"/>
                        <a:t>Vaststellen na afronding POC: </a:t>
                      </a:r>
                      <a:r>
                        <a:rPr lang="nl-NL" sz="1000" baseline="0" noProof="0" dirty="0" smtClean="0"/>
                        <a:t>Datastromen </a:t>
                      </a:r>
                      <a:r>
                        <a:rPr lang="nl-NL" sz="1000" baseline="0" noProof="0" dirty="0"/>
                        <a:t>vallen binnen de kaders van de convenanten voor data en privacy</a:t>
                      </a:r>
                    </a:p>
                    <a:p>
                      <a:pPr marL="171450" indent="-171450">
                        <a:buFontTx/>
                        <a:buChar char="-"/>
                      </a:pPr>
                      <a:r>
                        <a:rPr lang="nl-NL" sz="1000" b="1" baseline="0" noProof="0" dirty="0" smtClean="0"/>
                        <a:t>Vaststellen na afronding POC: </a:t>
                      </a:r>
                      <a:r>
                        <a:rPr lang="nl-NL" sz="1000" baseline="0" noProof="0" dirty="0" smtClean="0"/>
                        <a:t>Gedeelde </a:t>
                      </a:r>
                      <a:r>
                        <a:rPr lang="nl-NL" sz="1000" baseline="0" noProof="0" dirty="0"/>
                        <a:t>data valt binnen de kaders van het attributenbeleid</a:t>
                      </a:r>
                    </a:p>
                  </a:txBody>
                  <a:tcPr/>
                </a:tc>
                <a:tc>
                  <a:txBody>
                    <a:bodyPr/>
                    <a:lstStyle/>
                    <a:p>
                      <a:r>
                        <a:rPr lang="nl-NL" sz="1000" noProof="0" dirty="0" smtClean="0"/>
                        <a:t>Deels</a:t>
                      </a:r>
                      <a:endParaRPr lang="nl-NL" sz="1000" noProof="0" dirty="0"/>
                    </a:p>
                  </a:txBody>
                  <a:tcPr/>
                </a:tc>
                <a:extLst>
                  <a:ext uri="{0D108BD9-81ED-4DB2-BD59-A6C34878D82A}">
                    <a16:rowId xmlns:a16="http://schemas.microsoft.com/office/drawing/2014/main" val="218348167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noProof="0" dirty="0"/>
                        <a:t>Toekomstbestendige technologie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kern="1200" noProof="0" dirty="0">
                          <a:solidFill>
                            <a:schemeClr val="dk1"/>
                          </a:solidFill>
                          <a:latin typeface="+mn-lt"/>
                          <a:ea typeface="+mn-ea"/>
                          <a:cs typeface="+mn-cs"/>
                        </a:rPr>
                        <a:t>We maken gebruiken van moderne technische standaarden. Bovendien leent de architectuur zich tot continue doorontwikkeling. Hierdoor zijn we niet langer afhankelijk van een technische standaard.</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noProof="0" dirty="0"/>
                        <a:t>Ketenpartijen stellen</a:t>
                      </a:r>
                      <a:r>
                        <a:rPr lang="nl-NL" sz="1000" baseline="0" noProof="0" dirty="0"/>
                        <a:t> vast dat het nieuwe ecosysteem werkt met de moderne technologieën (zonder SAML/SOAP</a:t>
                      </a:r>
                      <a:r>
                        <a:rPr lang="nl-NL" sz="1000" baseline="0" noProof="0" dirty="0" smtClean="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noProof="0" dirty="0" smtClean="0"/>
                        <a:t>Ketenpartijen evalueren de standaarden en architectuur op basis van moderniteit en </a:t>
                      </a:r>
                      <a:r>
                        <a:rPr lang="nl-NL" sz="1000" noProof="0" dirty="0" err="1" smtClean="0"/>
                        <a:t>adaptivteit</a:t>
                      </a:r>
                      <a:r>
                        <a:rPr lang="nl-NL" sz="1000" noProof="0" dirty="0" smtClean="0"/>
                        <a:t>, en bevestigen (kwalitatief) dat de gebruikte standaarden modern en toekomstbestendig zijn</a:t>
                      </a:r>
                      <a:endParaRPr lang="nl-NL" sz="1000" noProof="0" dirty="0"/>
                    </a:p>
                  </a:txBody>
                  <a:tcPr/>
                </a:tc>
                <a:tc>
                  <a:txBody>
                    <a:bodyPr/>
                    <a:lstStyle/>
                    <a:p>
                      <a:r>
                        <a:rPr lang="nl-NL" sz="1000" noProof="0" dirty="0" smtClean="0"/>
                        <a:t>Indicatief</a:t>
                      </a:r>
                      <a:endParaRPr lang="nl-NL" sz="1000" noProof="0" dirty="0"/>
                    </a:p>
                  </a:txBody>
                  <a:tcPr/>
                </a:tc>
                <a:extLst>
                  <a:ext uri="{0D108BD9-81ED-4DB2-BD59-A6C34878D82A}">
                    <a16:rowId xmlns:a16="http://schemas.microsoft.com/office/drawing/2014/main" val="1228635965"/>
                  </a:ext>
                </a:extLst>
              </a:tr>
            </a:tbl>
          </a:graphicData>
        </a:graphic>
      </p:graphicFrame>
      <p:sp>
        <p:nvSpPr>
          <p:cNvPr id="5" name="Titel 1">
            <a:extLst>
              <a:ext uri="{FF2B5EF4-FFF2-40B4-BE49-F238E27FC236}">
                <a16:creationId xmlns:a16="http://schemas.microsoft.com/office/drawing/2014/main" id="{C7C354BA-ACC8-4EE9-979F-DEDFEADB28DB}"/>
              </a:ext>
            </a:extLst>
          </p:cNvPr>
          <p:cNvSpPr>
            <a:spLocks noGrp="1"/>
          </p:cNvSpPr>
          <p:nvPr>
            <p:ph type="title"/>
          </p:nvPr>
        </p:nvSpPr>
        <p:spPr>
          <a:xfrm>
            <a:off x="806530" y="89109"/>
            <a:ext cx="10515600" cy="1325563"/>
          </a:xfrm>
        </p:spPr>
        <p:txBody>
          <a:bodyPr/>
          <a:lstStyle/>
          <a:p>
            <a:r>
              <a:rPr lang="nl-NL" dirty="0"/>
              <a:t>Validatie werkhypotheses tijdens POC</a:t>
            </a:r>
            <a:endParaRPr lang="nl-NL" dirty="0"/>
          </a:p>
        </p:txBody>
      </p:sp>
    </p:spTree>
    <p:extLst>
      <p:ext uri="{BB962C8B-B14F-4D97-AF65-F5344CB8AC3E}">
        <p14:creationId xmlns:p14="http://schemas.microsoft.com/office/powerpoint/2010/main" val="1344159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smtClean="0"/>
              <a:t>Doelen </a:t>
            </a:r>
            <a:r>
              <a:rPr lang="nl-NL" dirty="0" err="1"/>
              <a:t>P</a:t>
            </a:r>
            <a:r>
              <a:rPr lang="nl-NL" dirty="0" err="1" smtClean="0"/>
              <a:t>roof</a:t>
            </a:r>
            <a:r>
              <a:rPr lang="nl-NL" dirty="0" smtClean="0"/>
              <a:t> of Concept</a:t>
            </a:r>
            <a:endParaRPr lang="en-US" dirty="0"/>
          </a:p>
        </p:txBody>
      </p:sp>
      <p:graphicFrame>
        <p:nvGraphicFramePr>
          <p:cNvPr id="4" name="Tabel 3"/>
          <p:cNvGraphicFramePr>
            <a:graphicFrameLocks noGrp="1"/>
          </p:cNvGraphicFramePr>
          <p:nvPr>
            <p:extLst>
              <p:ext uri="{D42A27DB-BD31-4B8C-83A1-F6EECF244321}">
                <p14:modId xmlns:p14="http://schemas.microsoft.com/office/powerpoint/2010/main" val="104827020"/>
              </p:ext>
            </p:extLst>
          </p:nvPr>
        </p:nvGraphicFramePr>
        <p:xfrm>
          <a:off x="838200" y="1690688"/>
          <a:ext cx="11215255" cy="4896995"/>
        </p:xfrm>
        <a:graphic>
          <a:graphicData uri="http://schemas.openxmlformats.org/drawingml/2006/table">
            <a:tbl>
              <a:tblPr firstRow="1" bandRow="1">
                <a:tableStyleId>{93296810-A885-4BE3-A3E7-6D5BEEA58F35}</a:tableStyleId>
              </a:tblPr>
              <a:tblGrid>
                <a:gridCol w="2262447">
                  <a:extLst>
                    <a:ext uri="{9D8B030D-6E8A-4147-A177-3AD203B41FA5}">
                      <a16:colId xmlns:a16="http://schemas.microsoft.com/office/drawing/2014/main" val="2105362084"/>
                    </a:ext>
                  </a:extLst>
                </a:gridCol>
                <a:gridCol w="3848793">
                  <a:extLst>
                    <a:ext uri="{9D8B030D-6E8A-4147-A177-3AD203B41FA5}">
                      <a16:colId xmlns:a16="http://schemas.microsoft.com/office/drawing/2014/main" val="270230239"/>
                    </a:ext>
                  </a:extLst>
                </a:gridCol>
                <a:gridCol w="2219498">
                  <a:extLst>
                    <a:ext uri="{9D8B030D-6E8A-4147-A177-3AD203B41FA5}">
                      <a16:colId xmlns:a16="http://schemas.microsoft.com/office/drawing/2014/main" val="3870316717"/>
                    </a:ext>
                  </a:extLst>
                </a:gridCol>
                <a:gridCol w="1820487">
                  <a:extLst>
                    <a:ext uri="{9D8B030D-6E8A-4147-A177-3AD203B41FA5}">
                      <a16:colId xmlns:a16="http://schemas.microsoft.com/office/drawing/2014/main" val="3288365449"/>
                    </a:ext>
                  </a:extLst>
                </a:gridCol>
                <a:gridCol w="1064030">
                  <a:extLst>
                    <a:ext uri="{9D8B030D-6E8A-4147-A177-3AD203B41FA5}">
                      <a16:colId xmlns:a16="http://schemas.microsoft.com/office/drawing/2014/main" val="2069932830"/>
                    </a:ext>
                  </a:extLst>
                </a:gridCol>
              </a:tblGrid>
              <a:tr h="370840">
                <a:tc>
                  <a:txBody>
                    <a:bodyPr/>
                    <a:lstStyle/>
                    <a:p>
                      <a:r>
                        <a:rPr lang="nl-NL" dirty="0"/>
                        <a:t>Fase</a:t>
                      </a:r>
                    </a:p>
                  </a:txBody>
                  <a:tcPr/>
                </a:tc>
                <a:tc>
                  <a:txBody>
                    <a:bodyPr/>
                    <a:lstStyle/>
                    <a:p>
                      <a:r>
                        <a:rPr lang="nl-NL" dirty="0" smtClean="0"/>
                        <a:t>Doel</a:t>
                      </a:r>
                      <a:endParaRPr lang="nl-NL" dirty="0"/>
                    </a:p>
                  </a:txBody>
                  <a:tcPr/>
                </a:tc>
                <a:tc>
                  <a:txBody>
                    <a:bodyPr/>
                    <a:lstStyle/>
                    <a:p>
                      <a:r>
                        <a:rPr lang="nl-NL" dirty="0" smtClean="0"/>
                        <a:t>Periode</a:t>
                      </a:r>
                      <a:endParaRPr lang="nl-NL" dirty="0"/>
                    </a:p>
                  </a:txBody>
                  <a:tcPr/>
                </a:tc>
                <a:tc>
                  <a:txBody>
                    <a:bodyPr/>
                    <a:lstStyle/>
                    <a:p>
                      <a:r>
                        <a:rPr lang="nl-NL" dirty="0" smtClean="0"/>
                        <a:t>Werkhypotheses</a:t>
                      </a:r>
                      <a:endParaRPr lang="nl-NL" dirty="0"/>
                    </a:p>
                  </a:txBody>
                  <a:tcPr/>
                </a:tc>
                <a:tc>
                  <a:txBody>
                    <a:bodyPr/>
                    <a:lstStyle/>
                    <a:p>
                      <a:r>
                        <a:rPr lang="nl-NL" dirty="0" smtClean="0"/>
                        <a:t>Afgerond</a:t>
                      </a:r>
                      <a:endParaRPr lang="nl-NL" dirty="0"/>
                    </a:p>
                  </a:txBody>
                  <a:tcPr/>
                </a:tc>
                <a:extLst>
                  <a:ext uri="{0D108BD9-81ED-4DB2-BD59-A6C34878D82A}">
                    <a16:rowId xmlns:a16="http://schemas.microsoft.com/office/drawing/2014/main" val="230341274"/>
                  </a:ext>
                </a:extLst>
              </a:tr>
              <a:tr h="370840">
                <a:tc>
                  <a:txBody>
                    <a:bodyPr/>
                    <a:lstStyle/>
                    <a:p>
                      <a:r>
                        <a:rPr lang="nl-NL" dirty="0" smtClean="0"/>
                        <a:t>Ontwikkelfase</a:t>
                      </a:r>
                      <a:endParaRPr lang="nl-NL" dirty="0"/>
                    </a:p>
                  </a:txBody>
                  <a:tcPr/>
                </a:tc>
                <a:tc>
                  <a:txBody>
                    <a:bodyPr/>
                    <a:lstStyle/>
                    <a:p>
                      <a:r>
                        <a:rPr lang="nl-NL" dirty="0" smtClean="0"/>
                        <a:t>Realisatie </a:t>
                      </a:r>
                      <a:r>
                        <a:rPr lang="nl-NL" dirty="0" err="1" smtClean="0"/>
                        <a:t>API’s</a:t>
                      </a:r>
                      <a:endParaRPr lang="nl-NL" dirty="0"/>
                    </a:p>
                  </a:txBody>
                  <a:tcPr/>
                </a:tc>
                <a:tc>
                  <a:txBody>
                    <a:bodyPr/>
                    <a:lstStyle/>
                    <a:p>
                      <a:r>
                        <a:rPr lang="nl-NL" dirty="0" smtClean="0"/>
                        <a:t>December</a:t>
                      </a:r>
                      <a:r>
                        <a:rPr lang="nl-NL" baseline="0" dirty="0" smtClean="0"/>
                        <a:t> – Januari </a:t>
                      </a:r>
                      <a:endParaRPr lang="nl-NL" dirty="0"/>
                    </a:p>
                  </a:txBody>
                  <a:tcPr/>
                </a:tc>
                <a:tc>
                  <a:txBody>
                    <a:bodyPr/>
                    <a:lstStyle/>
                    <a:p>
                      <a:r>
                        <a:rPr lang="nl-NL" dirty="0" smtClean="0"/>
                        <a:t>3, 5, 8</a:t>
                      </a:r>
                      <a:endParaRPr lang="nl-NL" dirty="0"/>
                    </a:p>
                  </a:txBody>
                  <a:tcPr/>
                </a:tc>
                <a:tc>
                  <a:txBody>
                    <a:bodyPr/>
                    <a:lstStyle/>
                    <a:p>
                      <a:endParaRPr lang="nl-NL" dirty="0"/>
                    </a:p>
                  </a:txBody>
                  <a:tcPr/>
                </a:tc>
                <a:extLst>
                  <a:ext uri="{0D108BD9-81ED-4DB2-BD59-A6C34878D82A}">
                    <a16:rowId xmlns:a16="http://schemas.microsoft.com/office/drawing/2014/main" val="38980073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smtClean="0"/>
                        <a:t>Ontwikkelfase</a:t>
                      </a:r>
                    </a:p>
                  </a:txBody>
                  <a:tcPr/>
                </a:tc>
                <a:tc>
                  <a:txBody>
                    <a:bodyPr/>
                    <a:lstStyle/>
                    <a:p>
                      <a:r>
                        <a:rPr lang="nl-NL" dirty="0" smtClean="0"/>
                        <a:t>Uitwerken</a:t>
                      </a:r>
                      <a:r>
                        <a:rPr lang="nl-NL" baseline="0" dirty="0" smtClean="0"/>
                        <a:t> </a:t>
                      </a:r>
                      <a:r>
                        <a:rPr lang="nl-NL" baseline="0" dirty="0" err="1" smtClean="0"/>
                        <a:t>backlog</a:t>
                      </a:r>
                      <a:r>
                        <a:rPr lang="nl-NL" baseline="0" dirty="0" smtClean="0"/>
                        <a:t> items voor POC fase</a:t>
                      </a:r>
                      <a:endParaRPr lang="nl-NL" dirty="0"/>
                    </a:p>
                  </a:txBody>
                  <a:tcPr/>
                </a:tc>
                <a:tc>
                  <a:txBody>
                    <a:bodyPr/>
                    <a:lstStyle/>
                    <a:p>
                      <a:r>
                        <a:rPr lang="nl-NL" dirty="0" smtClean="0"/>
                        <a:t>December – Januari</a:t>
                      </a:r>
                      <a:endParaRPr lang="nl-NL" dirty="0"/>
                    </a:p>
                  </a:txBody>
                  <a:tcPr/>
                </a:tc>
                <a:tc>
                  <a:txBody>
                    <a:bodyPr/>
                    <a:lstStyle/>
                    <a:p>
                      <a:r>
                        <a:rPr lang="nl-NL" dirty="0" smtClean="0"/>
                        <a:t>3, 6, 7</a:t>
                      </a:r>
                      <a:endParaRPr lang="nl-NL" dirty="0"/>
                    </a:p>
                  </a:txBody>
                  <a:tcPr/>
                </a:tc>
                <a:tc>
                  <a:txBody>
                    <a:bodyPr/>
                    <a:lstStyle/>
                    <a:p>
                      <a:endParaRPr lang="nl-NL" dirty="0"/>
                    </a:p>
                  </a:txBody>
                  <a:tcPr/>
                </a:tc>
                <a:extLst>
                  <a:ext uri="{0D108BD9-81ED-4DB2-BD59-A6C34878D82A}">
                    <a16:rowId xmlns:a16="http://schemas.microsoft.com/office/drawing/2014/main" val="2293219317"/>
                  </a:ext>
                </a:extLst>
              </a:tr>
              <a:tr h="375795">
                <a:tc>
                  <a:txBody>
                    <a:bodyPr/>
                    <a:lstStyle/>
                    <a:p>
                      <a:r>
                        <a:rPr lang="nl-NL" dirty="0" smtClean="0"/>
                        <a:t>Ontwikkelfase</a:t>
                      </a:r>
                      <a:r>
                        <a:rPr lang="nl-NL" baseline="0" dirty="0" smtClean="0"/>
                        <a:t> </a:t>
                      </a:r>
                      <a:r>
                        <a:rPr lang="nl-NL" dirty="0" smtClean="0"/>
                        <a:t>&amp;</a:t>
                      </a:r>
                      <a:r>
                        <a:rPr lang="nl-NL" baseline="0" dirty="0" smtClean="0"/>
                        <a:t> POC</a:t>
                      </a:r>
                      <a:endParaRPr lang="nl-NL" dirty="0"/>
                    </a:p>
                  </a:txBody>
                  <a:tcPr/>
                </a:tc>
                <a:tc>
                  <a:txBody>
                    <a:bodyPr/>
                    <a:lstStyle/>
                    <a:p>
                      <a:r>
                        <a:rPr lang="nl-NL" dirty="0" smtClean="0"/>
                        <a:t>Toepasbaarheid RIO &amp; OSR</a:t>
                      </a:r>
                      <a:endParaRPr lang="nl-NL" dirty="0"/>
                    </a:p>
                  </a:txBody>
                  <a:tcPr/>
                </a:tc>
                <a:tc>
                  <a:txBody>
                    <a:bodyPr/>
                    <a:lstStyle/>
                    <a:p>
                      <a:r>
                        <a:rPr lang="nl-NL" dirty="0" smtClean="0"/>
                        <a:t>December – Februari</a:t>
                      </a:r>
                      <a:endParaRPr lang="nl-NL" dirty="0"/>
                    </a:p>
                  </a:txBody>
                  <a:tcPr/>
                </a:tc>
                <a:tc>
                  <a:txBody>
                    <a:bodyPr/>
                    <a:lstStyle/>
                    <a:p>
                      <a:r>
                        <a:rPr lang="nl-NL" dirty="0" smtClean="0"/>
                        <a:t>6</a:t>
                      </a:r>
                      <a:endParaRPr lang="nl-NL" dirty="0"/>
                    </a:p>
                  </a:txBody>
                  <a:tcPr/>
                </a:tc>
                <a:tc>
                  <a:txBody>
                    <a:bodyPr/>
                    <a:lstStyle/>
                    <a:p>
                      <a:endParaRPr lang="nl-NL" dirty="0"/>
                    </a:p>
                  </a:txBody>
                  <a:tcPr/>
                </a:tc>
                <a:extLst>
                  <a:ext uri="{0D108BD9-81ED-4DB2-BD59-A6C34878D82A}">
                    <a16:rowId xmlns:a16="http://schemas.microsoft.com/office/drawing/2014/main" val="89273"/>
                  </a:ext>
                </a:extLst>
              </a:tr>
              <a:tr h="370840">
                <a:tc>
                  <a:txBody>
                    <a:bodyPr/>
                    <a:lstStyle/>
                    <a:p>
                      <a:r>
                        <a:rPr lang="nl-NL" dirty="0" smtClean="0"/>
                        <a:t>Ontwikkelfase &amp; POC</a:t>
                      </a:r>
                      <a:endParaRPr lang="nl-NL" dirty="0"/>
                    </a:p>
                  </a:txBody>
                  <a:tcPr/>
                </a:tc>
                <a:tc>
                  <a:txBody>
                    <a:bodyPr/>
                    <a:lstStyle/>
                    <a:p>
                      <a:r>
                        <a:rPr lang="nl-NL" dirty="0" smtClean="0"/>
                        <a:t>Betrekken</a:t>
                      </a:r>
                      <a:r>
                        <a:rPr lang="nl-NL" baseline="0" dirty="0" smtClean="0"/>
                        <a:t> publieke partijen</a:t>
                      </a:r>
                      <a:endParaRPr lang="nl-NL" dirty="0"/>
                    </a:p>
                  </a:txBody>
                  <a:tcPr/>
                </a:tc>
                <a:tc>
                  <a:txBody>
                    <a:bodyPr/>
                    <a:lstStyle/>
                    <a:p>
                      <a:r>
                        <a:rPr lang="nl-NL" dirty="0" smtClean="0"/>
                        <a:t>December –</a:t>
                      </a:r>
                      <a:r>
                        <a:rPr lang="nl-NL" baseline="0" dirty="0" smtClean="0"/>
                        <a:t> Februari</a:t>
                      </a:r>
                      <a:endParaRPr lang="nl-NL" dirty="0"/>
                    </a:p>
                  </a:txBody>
                  <a:tcPr/>
                </a:tc>
                <a:tc>
                  <a:txBody>
                    <a:bodyPr/>
                    <a:lstStyle/>
                    <a:p>
                      <a:r>
                        <a:rPr lang="nl-NL" dirty="0" smtClean="0"/>
                        <a:t>N.V.T.</a:t>
                      </a:r>
                      <a:endParaRPr lang="nl-NL" dirty="0"/>
                    </a:p>
                  </a:txBody>
                  <a:tcPr/>
                </a:tc>
                <a:tc>
                  <a:txBody>
                    <a:bodyPr/>
                    <a:lstStyle/>
                    <a:p>
                      <a:endParaRPr lang="nl-NL" dirty="0"/>
                    </a:p>
                  </a:txBody>
                  <a:tcPr/>
                </a:tc>
                <a:extLst>
                  <a:ext uri="{0D108BD9-81ED-4DB2-BD59-A6C34878D82A}">
                    <a16:rowId xmlns:a16="http://schemas.microsoft.com/office/drawing/2014/main" val="3265072635"/>
                  </a:ext>
                </a:extLst>
              </a:tr>
              <a:tr h="370840">
                <a:tc>
                  <a:txBody>
                    <a:bodyPr/>
                    <a:lstStyle/>
                    <a:p>
                      <a:r>
                        <a:rPr lang="nl-NL" dirty="0" smtClean="0"/>
                        <a:t>Ontwikkelfase &amp; POC</a:t>
                      </a:r>
                      <a:endParaRPr lang="nl-NL" dirty="0"/>
                    </a:p>
                  </a:txBody>
                  <a:tcPr/>
                </a:tc>
                <a:tc>
                  <a:txBody>
                    <a:bodyPr/>
                    <a:lstStyle/>
                    <a:p>
                      <a:r>
                        <a:rPr lang="nl-NL" dirty="0" smtClean="0"/>
                        <a:t>Betrekken</a:t>
                      </a:r>
                      <a:r>
                        <a:rPr lang="nl-NL" baseline="0" dirty="0" smtClean="0"/>
                        <a:t> keten partners</a:t>
                      </a:r>
                      <a:endParaRPr lang="nl-NL" dirty="0"/>
                    </a:p>
                  </a:txBody>
                  <a:tcPr/>
                </a:tc>
                <a:tc>
                  <a:txBody>
                    <a:bodyPr/>
                    <a:lstStyle/>
                    <a:p>
                      <a:r>
                        <a:rPr lang="nl-NL" dirty="0" smtClean="0"/>
                        <a:t>December</a:t>
                      </a:r>
                      <a:r>
                        <a:rPr lang="nl-NL" baseline="0" dirty="0" smtClean="0"/>
                        <a:t> – Februari</a:t>
                      </a:r>
                      <a:endParaRPr lang="nl-NL" dirty="0"/>
                    </a:p>
                  </a:txBody>
                  <a:tcPr/>
                </a:tc>
                <a:tc>
                  <a:txBody>
                    <a:bodyPr/>
                    <a:lstStyle/>
                    <a:p>
                      <a:r>
                        <a:rPr lang="nl-NL" dirty="0" smtClean="0"/>
                        <a:t>N.V.T.</a:t>
                      </a:r>
                      <a:endParaRPr lang="nl-NL" dirty="0"/>
                    </a:p>
                  </a:txBody>
                  <a:tcPr/>
                </a:tc>
                <a:tc>
                  <a:txBody>
                    <a:bodyPr/>
                    <a:lstStyle/>
                    <a:p>
                      <a:endParaRPr lang="nl-NL" dirty="0"/>
                    </a:p>
                  </a:txBody>
                  <a:tcPr/>
                </a:tc>
                <a:extLst>
                  <a:ext uri="{0D108BD9-81ED-4DB2-BD59-A6C34878D82A}">
                    <a16:rowId xmlns:a16="http://schemas.microsoft.com/office/drawing/2014/main" val="2871324401"/>
                  </a:ext>
                </a:extLst>
              </a:tr>
              <a:tr h="370840">
                <a:tc>
                  <a:txBody>
                    <a:bodyPr/>
                    <a:lstStyle/>
                    <a:p>
                      <a:r>
                        <a:rPr lang="nl-NL" dirty="0" smtClean="0"/>
                        <a:t>POC fase</a:t>
                      </a:r>
                      <a:endParaRPr lang="nl-NL" dirty="0"/>
                    </a:p>
                  </a:txBody>
                  <a:tcPr/>
                </a:tc>
                <a:tc>
                  <a:txBody>
                    <a:bodyPr/>
                    <a:lstStyle/>
                    <a:p>
                      <a:r>
                        <a:rPr lang="nl-NL" dirty="0" smtClean="0">
                          <a:solidFill>
                            <a:schemeClr val="tx1"/>
                          </a:solidFill>
                        </a:rPr>
                        <a:t>Koppelen </a:t>
                      </a:r>
                      <a:r>
                        <a:rPr lang="nl-NL" dirty="0" err="1" smtClean="0">
                          <a:solidFill>
                            <a:schemeClr val="tx1"/>
                          </a:solidFill>
                        </a:rPr>
                        <a:t>API’s</a:t>
                      </a:r>
                      <a:r>
                        <a:rPr lang="nl-NL" dirty="0" smtClean="0">
                          <a:solidFill>
                            <a:schemeClr val="tx1"/>
                          </a:solidFill>
                        </a:rPr>
                        <a:t> in acceptatieomgeving</a:t>
                      </a:r>
                      <a:endParaRPr lang="nl-NL" dirty="0">
                        <a:solidFill>
                          <a:schemeClr val="tx1"/>
                        </a:solidFill>
                      </a:endParaRPr>
                    </a:p>
                  </a:txBody>
                  <a:tcPr/>
                </a:tc>
                <a:tc>
                  <a:txBody>
                    <a:bodyPr/>
                    <a:lstStyle/>
                    <a:p>
                      <a:r>
                        <a:rPr lang="nl-NL" dirty="0" smtClean="0"/>
                        <a:t>Februari</a:t>
                      </a:r>
                      <a:endParaRPr lang="nl-NL" dirty="0"/>
                    </a:p>
                  </a:txBody>
                  <a:tcPr/>
                </a:tc>
                <a:tc>
                  <a:txBody>
                    <a:bodyPr/>
                    <a:lstStyle/>
                    <a:p>
                      <a:r>
                        <a:rPr lang="nl-NL" dirty="0" smtClean="0"/>
                        <a:t>3, 8, 10</a:t>
                      </a:r>
                      <a:endParaRPr lang="nl-NL" dirty="0"/>
                    </a:p>
                  </a:txBody>
                  <a:tcPr/>
                </a:tc>
                <a:tc>
                  <a:txBody>
                    <a:bodyPr/>
                    <a:lstStyle/>
                    <a:p>
                      <a:endParaRPr lang="nl-NL" dirty="0"/>
                    </a:p>
                  </a:txBody>
                  <a:tcPr/>
                </a:tc>
                <a:extLst>
                  <a:ext uri="{0D108BD9-81ED-4DB2-BD59-A6C34878D82A}">
                    <a16:rowId xmlns:a16="http://schemas.microsoft.com/office/drawing/2014/main" val="2977138573"/>
                  </a:ext>
                </a:extLst>
              </a:tr>
              <a:tr h="370840">
                <a:tc>
                  <a:txBody>
                    <a:bodyPr/>
                    <a:lstStyle/>
                    <a:p>
                      <a:r>
                        <a:rPr lang="nl-NL" dirty="0" smtClean="0"/>
                        <a:t>POC fase</a:t>
                      </a:r>
                      <a:endParaRPr lang="nl-NL" dirty="0"/>
                    </a:p>
                  </a:txBody>
                  <a:tcPr/>
                </a:tc>
                <a:tc>
                  <a:txBody>
                    <a:bodyPr/>
                    <a:lstStyle/>
                    <a:p>
                      <a:r>
                        <a:rPr lang="nl-NL" dirty="0" smtClean="0">
                          <a:solidFill>
                            <a:schemeClr val="tx1"/>
                          </a:solidFill>
                        </a:rPr>
                        <a:t>Testen</a:t>
                      </a:r>
                      <a:r>
                        <a:rPr lang="nl-NL" baseline="0" dirty="0" smtClean="0">
                          <a:solidFill>
                            <a:schemeClr val="tx1"/>
                          </a:solidFill>
                        </a:rPr>
                        <a:t> werking ecosysteem in ACC</a:t>
                      </a:r>
                      <a:endParaRPr lang="nl-NL" dirty="0">
                        <a:solidFill>
                          <a:schemeClr val="tx1"/>
                        </a:solidFill>
                      </a:endParaRPr>
                    </a:p>
                  </a:txBody>
                  <a:tcPr/>
                </a:tc>
                <a:tc>
                  <a:txBody>
                    <a:bodyPr/>
                    <a:lstStyle/>
                    <a:p>
                      <a:r>
                        <a:rPr lang="nl-NL" dirty="0" smtClean="0"/>
                        <a:t>Februari</a:t>
                      </a:r>
                      <a:endParaRPr lang="nl-NL" dirty="0"/>
                    </a:p>
                  </a:txBody>
                  <a:tcPr/>
                </a:tc>
                <a:tc>
                  <a:txBody>
                    <a:bodyPr/>
                    <a:lstStyle/>
                    <a:p>
                      <a:r>
                        <a:rPr lang="nl-NL" dirty="0" smtClean="0"/>
                        <a:t>1, 2, 4, 6, 7, 8, 10</a:t>
                      </a:r>
                      <a:endParaRPr lang="nl-NL" dirty="0"/>
                    </a:p>
                  </a:txBody>
                  <a:tcPr/>
                </a:tc>
                <a:tc>
                  <a:txBody>
                    <a:bodyPr/>
                    <a:lstStyle/>
                    <a:p>
                      <a:endParaRPr lang="nl-NL" dirty="0"/>
                    </a:p>
                  </a:txBody>
                  <a:tcPr/>
                </a:tc>
                <a:extLst>
                  <a:ext uri="{0D108BD9-81ED-4DB2-BD59-A6C34878D82A}">
                    <a16:rowId xmlns:a16="http://schemas.microsoft.com/office/drawing/2014/main" val="1632995661"/>
                  </a:ext>
                </a:extLst>
              </a:tr>
              <a:tr h="370840">
                <a:tc>
                  <a:txBody>
                    <a:bodyPr/>
                    <a:lstStyle/>
                    <a:p>
                      <a:r>
                        <a:rPr lang="nl-NL" dirty="0" smtClean="0"/>
                        <a:t>Evaluatie</a:t>
                      </a:r>
                      <a:endParaRPr lang="nl-NL" dirty="0"/>
                    </a:p>
                  </a:txBody>
                  <a:tcPr/>
                </a:tc>
                <a:tc>
                  <a:txBody>
                    <a:bodyPr/>
                    <a:lstStyle/>
                    <a:p>
                      <a:r>
                        <a:rPr lang="nl-NL" dirty="0" err="1" smtClean="0">
                          <a:solidFill>
                            <a:schemeClr val="tx1"/>
                          </a:solidFill>
                        </a:rPr>
                        <a:t>Compliancy</a:t>
                      </a:r>
                      <a:r>
                        <a:rPr lang="nl-NL" baseline="0" dirty="0" smtClean="0">
                          <a:solidFill>
                            <a:schemeClr val="tx1"/>
                          </a:solidFill>
                        </a:rPr>
                        <a:t> check (dataconvenant, attributenbeleid, ROSA)</a:t>
                      </a:r>
                      <a:endParaRPr lang="nl-NL" dirty="0">
                        <a:solidFill>
                          <a:schemeClr val="tx1"/>
                        </a:solidFill>
                      </a:endParaRPr>
                    </a:p>
                  </a:txBody>
                  <a:tcPr/>
                </a:tc>
                <a:tc>
                  <a:txBody>
                    <a:bodyPr/>
                    <a:lstStyle/>
                    <a:p>
                      <a:r>
                        <a:rPr lang="nl-NL" dirty="0" smtClean="0"/>
                        <a:t>Maart</a:t>
                      </a:r>
                      <a:endParaRPr lang="nl-NL" dirty="0"/>
                    </a:p>
                  </a:txBody>
                  <a:tcPr/>
                </a:tc>
                <a:tc>
                  <a:txBody>
                    <a:bodyPr/>
                    <a:lstStyle/>
                    <a:p>
                      <a:r>
                        <a:rPr lang="nl-NL" dirty="0" smtClean="0"/>
                        <a:t>9</a:t>
                      </a:r>
                      <a:endParaRPr lang="nl-NL" dirty="0"/>
                    </a:p>
                  </a:txBody>
                  <a:tcPr/>
                </a:tc>
                <a:tc>
                  <a:txBody>
                    <a:bodyPr/>
                    <a:lstStyle/>
                    <a:p>
                      <a:endParaRPr lang="nl-NL" dirty="0"/>
                    </a:p>
                  </a:txBody>
                  <a:tcPr/>
                </a:tc>
                <a:extLst>
                  <a:ext uri="{0D108BD9-81ED-4DB2-BD59-A6C34878D82A}">
                    <a16:rowId xmlns:a16="http://schemas.microsoft.com/office/drawing/2014/main" val="4109509020"/>
                  </a:ext>
                </a:extLst>
              </a:tr>
              <a:tr h="370840">
                <a:tc>
                  <a:txBody>
                    <a:bodyPr/>
                    <a:lstStyle/>
                    <a:p>
                      <a:r>
                        <a:rPr lang="nl-NL" dirty="0" smtClean="0"/>
                        <a:t>Evaluatie</a:t>
                      </a:r>
                      <a:endParaRPr lang="nl-NL" dirty="0"/>
                    </a:p>
                  </a:txBody>
                  <a:tcPr/>
                </a:tc>
                <a:tc>
                  <a:txBody>
                    <a:bodyPr/>
                    <a:lstStyle/>
                    <a:p>
                      <a:r>
                        <a:rPr lang="nl-NL" dirty="0" smtClean="0">
                          <a:solidFill>
                            <a:schemeClr val="tx1"/>
                          </a:solidFill>
                        </a:rPr>
                        <a:t>Presenteren uitkomsten aan deelnemers, </a:t>
                      </a:r>
                      <a:r>
                        <a:rPr lang="nl-NL" dirty="0" err="1" smtClean="0">
                          <a:solidFill>
                            <a:schemeClr val="tx1"/>
                          </a:solidFill>
                        </a:rPr>
                        <a:t>reviewers</a:t>
                      </a:r>
                      <a:r>
                        <a:rPr lang="nl-NL" dirty="0" smtClean="0">
                          <a:solidFill>
                            <a:schemeClr val="tx1"/>
                          </a:solidFill>
                        </a:rPr>
                        <a:t>, publiek</a:t>
                      </a:r>
                      <a:r>
                        <a:rPr lang="nl-NL" baseline="0" dirty="0" smtClean="0">
                          <a:solidFill>
                            <a:schemeClr val="tx1"/>
                          </a:solidFill>
                        </a:rPr>
                        <a:t> en scholen</a:t>
                      </a:r>
                      <a:endParaRPr lang="nl-NL" dirty="0">
                        <a:solidFill>
                          <a:schemeClr val="tx1"/>
                        </a:solidFill>
                      </a:endParaRPr>
                    </a:p>
                  </a:txBody>
                  <a:tcPr/>
                </a:tc>
                <a:tc>
                  <a:txBody>
                    <a:bodyPr/>
                    <a:lstStyle/>
                    <a:p>
                      <a:r>
                        <a:rPr lang="nl-NL" dirty="0" smtClean="0"/>
                        <a:t>Maart</a:t>
                      </a:r>
                      <a:endParaRPr lang="nl-NL" dirty="0"/>
                    </a:p>
                  </a:txBody>
                  <a:tcPr/>
                </a:tc>
                <a:tc>
                  <a:txBody>
                    <a:bodyPr/>
                    <a:lstStyle/>
                    <a:p>
                      <a:r>
                        <a:rPr lang="nl-NL" dirty="0" smtClean="0"/>
                        <a:t>N.V.T.</a:t>
                      </a:r>
                      <a:endParaRPr lang="nl-NL" dirty="0"/>
                    </a:p>
                  </a:txBody>
                  <a:tcPr/>
                </a:tc>
                <a:tc>
                  <a:txBody>
                    <a:bodyPr/>
                    <a:lstStyle/>
                    <a:p>
                      <a:endParaRPr lang="nl-NL" dirty="0"/>
                    </a:p>
                  </a:txBody>
                  <a:tcPr/>
                </a:tc>
                <a:extLst>
                  <a:ext uri="{0D108BD9-81ED-4DB2-BD59-A6C34878D82A}">
                    <a16:rowId xmlns:a16="http://schemas.microsoft.com/office/drawing/2014/main" val="2222858985"/>
                  </a:ext>
                </a:extLst>
              </a:tr>
              <a:tr h="370840">
                <a:tc>
                  <a:txBody>
                    <a:bodyPr/>
                    <a:lstStyle/>
                    <a:p>
                      <a:r>
                        <a:rPr lang="nl-NL" dirty="0" smtClean="0"/>
                        <a:t>Evaluatie</a:t>
                      </a:r>
                      <a:endParaRPr lang="nl-NL" dirty="0"/>
                    </a:p>
                  </a:txBody>
                  <a:tcPr/>
                </a:tc>
                <a:tc>
                  <a:txBody>
                    <a:bodyPr/>
                    <a:lstStyle/>
                    <a:p>
                      <a:r>
                        <a:rPr lang="nl-NL" dirty="0" smtClean="0">
                          <a:solidFill>
                            <a:schemeClr val="tx1"/>
                          </a:solidFill>
                        </a:rPr>
                        <a:t>Evaluatie</a:t>
                      </a:r>
                      <a:r>
                        <a:rPr lang="nl-NL" baseline="0" dirty="0" smtClean="0">
                          <a:solidFill>
                            <a:schemeClr val="tx1"/>
                          </a:solidFill>
                        </a:rPr>
                        <a:t> + Vaststellen next steps</a:t>
                      </a:r>
                      <a:endParaRPr lang="nl-NL" dirty="0">
                        <a:solidFill>
                          <a:schemeClr val="tx1"/>
                        </a:solidFill>
                      </a:endParaRPr>
                    </a:p>
                  </a:txBody>
                  <a:tcPr/>
                </a:tc>
                <a:tc>
                  <a:txBody>
                    <a:bodyPr/>
                    <a:lstStyle/>
                    <a:p>
                      <a:r>
                        <a:rPr lang="nl-NL" dirty="0" smtClean="0"/>
                        <a:t>Maart</a:t>
                      </a:r>
                      <a:endParaRPr lang="nl-NL" dirty="0"/>
                    </a:p>
                  </a:txBody>
                  <a:tcPr/>
                </a:tc>
                <a:tc>
                  <a:txBody>
                    <a:bodyPr/>
                    <a:lstStyle/>
                    <a:p>
                      <a:r>
                        <a:rPr lang="nl-NL" dirty="0" smtClean="0"/>
                        <a:t>N.V.T.</a:t>
                      </a:r>
                      <a:endParaRPr lang="nl-NL" dirty="0"/>
                    </a:p>
                  </a:txBody>
                  <a:tcPr/>
                </a:tc>
                <a:tc>
                  <a:txBody>
                    <a:bodyPr/>
                    <a:lstStyle/>
                    <a:p>
                      <a:endParaRPr lang="nl-NL" dirty="0"/>
                    </a:p>
                  </a:txBody>
                  <a:tcPr/>
                </a:tc>
                <a:extLst>
                  <a:ext uri="{0D108BD9-81ED-4DB2-BD59-A6C34878D82A}">
                    <a16:rowId xmlns:a16="http://schemas.microsoft.com/office/drawing/2014/main" val="1651991879"/>
                  </a:ext>
                </a:extLst>
              </a:tr>
            </a:tbl>
          </a:graphicData>
        </a:graphic>
      </p:graphicFrame>
    </p:spTree>
    <p:extLst>
      <p:ext uri="{BB962C8B-B14F-4D97-AF65-F5344CB8AC3E}">
        <p14:creationId xmlns:p14="http://schemas.microsoft.com/office/powerpoint/2010/main" val="162027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8D66-8826-9C43-B598-5384836EC078}"/>
              </a:ext>
            </a:extLst>
          </p:cNvPr>
          <p:cNvSpPr>
            <a:spLocks noGrp="1"/>
          </p:cNvSpPr>
          <p:nvPr>
            <p:ph type="ctrTitle"/>
          </p:nvPr>
        </p:nvSpPr>
        <p:spPr>
          <a:xfrm>
            <a:off x="6294765" y="2756508"/>
            <a:ext cx="5401241" cy="817965"/>
          </a:xfrm>
        </p:spPr>
        <p:txBody>
          <a:bodyPr>
            <a:normAutofit/>
          </a:bodyPr>
          <a:lstStyle/>
          <a:p>
            <a:r>
              <a:rPr lang="nl-NL" sz="4400" dirty="0"/>
              <a:t>Opzet </a:t>
            </a:r>
            <a:r>
              <a:rPr lang="nl-NL" sz="4400" dirty="0" err="1" smtClean="0"/>
              <a:t>Proof</a:t>
            </a:r>
            <a:r>
              <a:rPr lang="nl-NL" sz="4400" dirty="0" smtClean="0"/>
              <a:t> Of Concept</a:t>
            </a:r>
            <a:endParaRPr lang="nl-NL" sz="4400" dirty="0"/>
          </a:p>
        </p:txBody>
      </p:sp>
      <p:sp>
        <p:nvSpPr>
          <p:cNvPr id="4" name="Subtitle 2">
            <a:extLst>
              <a:ext uri="{FF2B5EF4-FFF2-40B4-BE49-F238E27FC236}">
                <a16:creationId xmlns:a16="http://schemas.microsoft.com/office/drawing/2014/main" id="{5D2D0C66-DF44-6747-B44F-778AF7B2A673}"/>
              </a:ext>
            </a:extLst>
          </p:cNvPr>
          <p:cNvSpPr>
            <a:spLocks noGrp="1"/>
          </p:cNvSpPr>
          <p:nvPr>
            <p:ph type="subTitle" idx="1"/>
          </p:nvPr>
        </p:nvSpPr>
        <p:spPr>
          <a:xfrm>
            <a:off x="6294766" y="3699164"/>
            <a:ext cx="5199888" cy="2036618"/>
          </a:xfrm>
        </p:spPr>
        <p:txBody>
          <a:bodyPr>
            <a:normAutofit fontScale="62500" lnSpcReduction="20000"/>
          </a:bodyPr>
          <a:lstStyle/>
          <a:p>
            <a:pPr marL="342900" indent="-342900">
              <a:buFontTx/>
              <a:buChar char="-"/>
            </a:pPr>
            <a:r>
              <a:rPr lang="nl-NL" dirty="0" smtClean="0"/>
              <a:t>Programmastructuur</a:t>
            </a:r>
            <a:endParaRPr lang="nl-NL" dirty="0"/>
          </a:p>
          <a:p>
            <a:pPr marL="342900" indent="-342900">
              <a:buFontTx/>
              <a:buChar char="-"/>
            </a:pPr>
            <a:r>
              <a:rPr lang="nl-NL" dirty="0" smtClean="0"/>
              <a:t>Bemensing</a:t>
            </a:r>
          </a:p>
          <a:p>
            <a:pPr marL="342900" indent="-342900">
              <a:buFontTx/>
              <a:buChar char="-"/>
            </a:pPr>
            <a:r>
              <a:rPr lang="nl-NL" dirty="0" smtClean="0"/>
              <a:t>Meetings</a:t>
            </a:r>
            <a:endParaRPr lang="nl-NL" dirty="0" smtClean="0"/>
          </a:p>
          <a:p>
            <a:pPr marL="342900" indent="-342900">
              <a:buFontTx/>
              <a:buChar char="-"/>
            </a:pPr>
            <a:r>
              <a:rPr lang="nl-NL" dirty="0" smtClean="0"/>
              <a:t>Werkwijze ontwikkelperiode</a:t>
            </a:r>
            <a:endParaRPr lang="nl-NL" dirty="0"/>
          </a:p>
          <a:p>
            <a:pPr marL="342900" indent="-342900">
              <a:buFontTx/>
              <a:buChar char="-"/>
            </a:pPr>
            <a:r>
              <a:rPr lang="nl-NL" dirty="0" smtClean="0"/>
              <a:t>POC scenario’s</a:t>
            </a:r>
            <a:endParaRPr lang="nl-NL" dirty="0"/>
          </a:p>
          <a:p>
            <a:pPr marL="342900" indent="-342900">
              <a:buFontTx/>
              <a:buChar char="-"/>
            </a:pPr>
            <a:r>
              <a:rPr lang="nl-NL" dirty="0"/>
              <a:t>Inrichting </a:t>
            </a:r>
            <a:r>
              <a:rPr lang="nl-NL" dirty="0" smtClean="0"/>
              <a:t>POC scenario’s</a:t>
            </a:r>
            <a:endParaRPr lang="nl-NL" dirty="0"/>
          </a:p>
          <a:p>
            <a:pPr marL="342900" indent="-342900">
              <a:buFontTx/>
              <a:buChar char="-"/>
            </a:pPr>
            <a:r>
              <a:rPr lang="nl-NL" dirty="0" smtClean="0"/>
              <a:t>Kaders</a:t>
            </a:r>
            <a:endParaRPr lang="nl-NL" dirty="0"/>
          </a:p>
          <a:p>
            <a:pPr marL="342900" indent="-342900">
              <a:buFontTx/>
              <a:buChar char="-"/>
            </a:pPr>
            <a:endParaRPr lang="nl-NL" dirty="0"/>
          </a:p>
        </p:txBody>
      </p:sp>
    </p:spTree>
    <p:extLst>
      <p:ext uri="{BB962C8B-B14F-4D97-AF65-F5344CB8AC3E}">
        <p14:creationId xmlns:p14="http://schemas.microsoft.com/office/powerpoint/2010/main" val="2754961753"/>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ichting SEM-presentatie (003) [Alleen-lezen]" id="{A0E92238-DB13-482C-AB4C-E741F66F12DB}" vid="{3E2CA1CF-BF34-4058-9CCE-EE04BDECF1C1}"/>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stichting SEM-presentatie (003)</Template>
  <TotalTime>2571</TotalTime>
  <Words>2101</Words>
  <Application>Microsoft Office PowerPoint</Application>
  <PresentationFormat>Breedbeeld</PresentationFormat>
  <Paragraphs>389</Paragraphs>
  <Slides>20</Slides>
  <Notes>10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20</vt:i4>
      </vt:variant>
    </vt:vector>
  </HeadingPairs>
  <TitlesOfParts>
    <vt:vector size="24" baseType="lpstr">
      <vt:lpstr>Arial</vt:lpstr>
      <vt:lpstr>Calibri</vt:lpstr>
      <vt:lpstr>Calibri Light</vt:lpstr>
      <vt:lpstr>Kantoorthema</vt:lpstr>
      <vt:lpstr>Executieplan SEM pilot</vt:lpstr>
      <vt:lpstr>Inhoud</vt:lpstr>
      <vt:lpstr>Stand van zaken</vt:lpstr>
      <vt:lpstr>Voortgang (december)</vt:lpstr>
      <vt:lpstr>Roadmap </vt:lpstr>
      <vt:lpstr>Werkhypotheses tijdens POC</vt:lpstr>
      <vt:lpstr>Validatie werkhypotheses tijdens POC</vt:lpstr>
      <vt:lpstr>Doelen Proof of Concept</vt:lpstr>
      <vt:lpstr>Opzet Proof Of Concept</vt:lpstr>
      <vt:lpstr>Programmastructuur</vt:lpstr>
      <vt:lpstr>Bemensing</vt:lpstr>
      <vt:lpstr>Meetings</vt:lpstr>
      <vt:lpstr>Werkwijze ontwikkelperiode</vt:lpstr>
      <vt:lpstr>POC scenario’s</vt:lpstr>
      <vt:lpstr>Inrichting POC scenario’s – POC 1</vt:lpstr>
      <vt:lpstr>Inrichting POC scenario’s – POC 2</vt:lpstr>
      <vt:lpstr>Inrichting pilotscenario’s – POC 3</vt:lpstr>
      <vt:lpstr>Kaders pilot</vt:lpstr>
      <vt:lpstr>Kaders pilot</vt:lpstr>
      <vt:lpstr>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Voorbereidingsfase okt-dec 2020</dc:title>
  <dc:creator>Marchien van Doorn</dc:creator>
  <cp:lastModifiedBy>Marcel Untied</cp:lastModifiedBy>
  <cp:revision>111</cp:revision>
  <dcterms:created xsi:type="dcterms:W3CDTF">2020-09-29T08:45:02Z</dcterms:created>
  <dcterms:modified xsi:type="dcterms:W3CDTF">2020-12-03T17:18:22Z</dcterms:modified>
</cp:coreProperties>
</file>