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4651" autoAdjust="0"/>
  </p:normalViewPr>
  <p:slideViewPr>
    <p:cSldViewPr snapToGrid="0" snapToObjects="1">
      <p:cViewPr varScale="1">
        <p:scale>
          <a:sx n="97" d="100"/>
          <a:sy n="97" d="100"/>
        </p:scale>
        <p:origin x="1776" y="90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0B3B4-F971-4AD3-B530-DE860EFC07D2}" type="slidenum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i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8" y="1713720"/>
            <a:ext cx="11320213" cy="428743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5898" y="856863"/>
            <a:ext cx="11320213" cy="571763"/>
          </a:xfrm>
        </p:spPr>
        <p:txBody>
          <a:bodyPr/>
          <a:lstStyle>
            <a:lvl1pPr marL="0" indent="0">
              <a:buFontTx/>
              <a:buNone/>
              <a:defRPr sz="1563">
                <a:solidFill>
                  <a:srgbClr val="19709E"/>
                </a:solidFill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5898" y="357556"/>
            <a:ext cx="11320213" cy="4993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782"/>
            </a:lvl1pPr>
          </a:lstStyle>
          <a:p>
            <a:r>
              <a:rPr lang="en-US"/>
              <a:t>April XX, 2020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782"/>
            </a:lvl1pPr>
          </a:lstStyle>
          <a:p>
            <a:r>
              <a:rPr lang="en-US"/>
              <a:t>Integration progress report: Project NN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782"/>
            </a:lvl1pPr>
          </a:lstStyle>
          <a:p>
            <a:fld id="{8BA1D61E-DCAC-4F3F-A9E2-B5195B305580}" type="slidenum">
              <a:rPr lang="fi-FI" smtClean="0"/>
              <a:pPr/>
              <a:t>‹nr.›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7725858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ichtingsem/pilot-phase/blob/main/Project%20Team/Meeting-4-December.md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Update Steering Committee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11-12-2020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6E99D97-A638-47DE-A732-CBA6FA552DF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32356" y="54271"/>
          <a:ext cx="1552" cy="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226" imgH="225" progId="TCLayout.ActiveDocument.1">
                  <p:embed/>
                </p:oleObj>
              </mc:Choice>
              <mc:Fallback>
                <p:oleObj name="think-cell Slide" r:id="rId6" imgW="226" imgH="22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6E99D97-A638-47DE-A732-CBA6FA552D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2356" y="54271"/>
                        <a:ext cx="1552" cy="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5C6827F-9681-44E4-A9AD-BC57A9E451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0805" y="52721"/>
            <a:ext cx="155088" cy="155088"/>
          </a:xfrm>
          <a:prstGeom prst="rect">
            <a:avLst/>
          </a:pr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7268">
              <a:defRPr/>
            </a:pPr>
            <a:endParaRPr lang="en-GB" sz="977" dirty="0">
              <a:solidFill>
                <a:prstClr val="white"/>
              </a:solidFill>
              <a:latin typeface="The Message"/>
              <a:sym typeface="The Messag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77CF-DF3E-4FD8-8C14-C8F80F1B3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22503" y="6638776"/>
            <a:ext cx="424867" cy="142177"/>
          </a:xfrm>
        </p:spPr>
        <p:txBody>
          <a:bodyPr/>
          <a:lstStyle/>
          <a:p>
            <a:pPr defTabSz="907268">
              <a:defRPr/>
            </a:pPr>
            <a:fld id="{8BA1D61E-DCAC-4F3F-A9E2-B5195B305580}" type="slidenum">
              <a:rPr lang="fi-FI">
                <a:latin typeface="The Message"/>
              </a:rPr>
              <a:pPr defTabSz="907268">
                <a:defRPr/>
              </a:pPr>
              <a:t>4</a:t>
            </a:fld>
            <a:endParaRPr lang="fi-FI" dirty="0">
              <a:latin typeface="The Message"/>
            </a:endParaRPr>
          </a:p>
        </p:txBody>
      </p:sp>
      <p:graphicFrame>
        <p:nvGraphicFramePr>
          <p:cNvPr id="339" name="Table 338">
            <a:extLst>
              <a:ext uri="{FF2B5EF4-FFF2-40B4-BE49-F238E27FC236}">
                <a16:creationId xmlns:a16="http://schemas.microsoft.com/office/drawing/2014/main" id="{FC28B74A-ED7A-4C20-98FE-1230F428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33965"/>
              </p:ext>
            </p:extLst>
          </p:nvPr>
        </p:nvGraphicFramePr>
        <p:xfrm>
          <a:off x="6476301" y="785509"/>
          <a:ext cx="5406801" cy="3759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371">
                  <a:extLst>
                    <a:ext uri="{9D8B030D-6E8A-4147-A177-3AD203B41FA5}">
                      <a16:colId xmlns:a16="http://schemas.microsoft.com/office/drawing/2014/main" val="1531279372"/>
                    </a:ext>
                  </a:extLst>
                </a:gridCol>
              </a:tblGrid>
              <a:tr h="407969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DELIVERABLES</a:t>
                      </a:r>
                      <a:endParaRPr lang="en-GB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0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strike="noStrike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  <a:endParaRPr lang="en-GB" sz="1000" b="1" strike="noStrike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0649" rtl="0" eaLnBrk="1" latinLnBrk="0" hangingPunct="1"/>
                      <a:r>
                        <a:rPr lang="en-GB" sz="1000" b="1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 in %</a:t>
                      </a:r>
                    </a:p>
                  </a:txBody>
                  <a:tcPr marL="70339" marR="70339" marT="35170" marB="35170" anchor="b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0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Remark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6778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Start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Project team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7-12-2020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A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69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Develop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API’s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31-1-2021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FFC000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Iddink</a:t>
                      </a: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will start in January and expects to be ready mid/end February (2/3 sprints)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Functional:</a:t>
                      </a:r>
                    </a:p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- Test scenarios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15-1-2021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Technical: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Adjusted API designs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Design additional API’s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</a:t>
                      </a: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(Usage,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results &amp; Progress)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Design functionality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15-1-2021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r>
                        <a:rPr lang="en-GB" sz="1000" baseline="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18 December in project team meeting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35635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Design Mock-up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frontend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31-1-2021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320651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Link API’s in acceptance</a:t>
                      </a:r>
                      <a:r>
                        <a:rPr lang="en-GB" sz="1200" baseline="0" noProof="0" dirty="0" smtClean="0">
                          <a:solidFill>
                            <a:srgbClr val="212121"/>
                          </a:solidFill>
                        </a:rPr>
                        <a:t> environment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solidFill>
                            <a:srgbClr val="212121"/>
                          </a:solidFill>
                        </a:rPr>
                        <a:t>28-2-2021</a:t>
                      </a: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72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>
                        <a:solidFill>
                          <a:srgbClr val="212121"/>
                        </a:solidFill>
                      </a:endParaRPr>
                    </a:p>
                  </a:txBody>
                  <a:tcPr marL="89326" marR="89326" marT="44663" marB="44663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Depends</a:t>
                      </a:r>
                      <a:r>
                        <a:rPr lang="en-GB" sz="1000" baseline="0" noProof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API development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409386"/>
                  </a:ext>
                </a:extLst>
              </a:tr>
            </a:tbl>
          </a:graphicData>
        </a:graphic>
      </p:graphicFrame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5EDC83E-D42A-4248-B12E-7E891557207E}"/>
              </a:ext>
            </a:extLst>
          </p:cNvPr>
          <p:cNvGrpSpPr/>
          <p:nvPr/>
        </p:nvGrpSpPr>
        <p:grpSpPr>
          <a:xfrm>
            <a:off x="9011668" y="174026"/>
            <a:ext cx="3086264" cy="403796"/>
            <a:chOff x="5337169" y="6385440"/>
            <a:chExt cx="3159417" cy="413329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328D25C7-AA51-42B2-9152-D00A7D3B8163}"/>
                </a:ext>
              </a:extLst>
            </p:cNvPr>
            <p:cNvGrpSpPr/>
            <p:nvPr/>
          </p:nvGrpSpPr>
          <p:grpSpPr>
            <a:xfrm>
              <a:off x="5338265" y="6602955"/>
              <a:ext cx="1521744" cy="195814"/>
              <a:chOff x="5814513" y="6488743"/>
              <a:chExt cx="1521744" cy="195814"/>
            </a:xfrm>
          </p:grpSpPr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7E2139F1-72B6-4469-A8BA-3B7B8E0071BB}"/>
                  </a:ext>
                </a:extLst>
              </p:cNvPr>
              <p:cNvSpPr/>
              <p:nvPr/>
            </p:nvSpPr>
            <p:spPr>
              <a:xfrm>
                <a:off x="5814513" y="6496650"/>
                <a:ext cx="180000" cy="180000"/>
              </a:xfrm>
              <a:prstGeom prst="ellipse">
                <a:avLst/>
              </a:prstGeom>
              <a:solidFill>
                <a:srgbClr val="13A438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C648703-9669-4DBB-9C62-289314FAECB8}"/>
                  </a:ext>
                </a:extLst>
              </p:cNvPr>
              <p:cNvSpPr txBox="1"/>
              <p:nvPr/>
            </p:nvSpPr>
            <p:spPr>
              <a:xfrm>
                <a:off x="5994513" y="6488743"/>
                <a:ext cx="1341744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 as planned/targeted</a:t>
                </a:r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7C25DD36-C979-41CC-BD87-DEC0B0F2815C}"/>
                </a:ext>
              </a:extLst>
            </p:cNvPr>
            <p:cNvGrpSpPr/>
            <p:nvPr/>
          </p:nvGrpSpPr>
          <p:grpSpPr>
            <a:xfrm>
              <a:off x="6932017" y="6385440"/>
              <a:ext cx="1348545" cy="195814"/>
              <a:chOff x="6843957" y="6488743"/>
              <a:chExt cx="1348545" cy="195814"/>
            </a:xfrm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CD184ABA-FED4-4A3C-8A9D-981B1EA634AF}"/>
                  </a:ext>
                </a:extLst>
              </p:cNvPr>
              <p:cNvSpPr/>
              <p:nvPr/>
            </p:nvSpPr>
            <p:spPr>
              <a:xfrm>
                <a:off x="6843957" y="6496650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603C805-8041-4B6B-90DF-BD12C2CD6E05}"/>
                  </a:ext>
                </a:extLst>
              </p:cNvPr>
              <p:cNvSpPr txBox="1"/>
              <p:nvPr/>
            </p:nvSpPr>
            <p:spPr>
              <a:xfrm>
                <a:off x="7023958" y="6488743"/>
                <a:ext cx="1168544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Ongoing, some challenges</a:t>
                </a: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B44BB55D-7034-44E2-A57E-AF4AFF0C1C76}"/>
                </a:ext>
              </a:extLst>
            </p:cNvPr>
            <p:cNvGrpSpPr/>
            <p:nvPr/>
          </p:nvGrpSpPr>
          <p:grpSpPr>
            <a:xfrm>
              <a:off x="6932017" y="6602955"/>
              <a:ext cx="1564569" cy="195814"/>
              <a:chOff x="7921079" y="6488743"/>
              <a:chExt cx="1564569" cy="195814"/>
            </a:xfrm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1E4DC020-DC22-4CD0-868E-49F2A59A37A2}"/>
                  </a:ext>
                </a:extLst>
              </p:cNvPr>
              <p:cNvSpPr/>
              <p:nvPr/>
            </p:nvSpPr>
            <p:spPr>
              <a:xfrm>
                <a:off x="7921079" y="64966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5F14906-3490-4E66-825C-658AA0012C14}"/>
                  </a:ext>
                </a:extLst>
              </p:cNvPr>
              <p:cNvSpPr txBox="1"/>
              <p:nvPr/>
            </p:nvSpPr>
            <p:spPr>
              <a:xfrm>
                <a:off x="8101080" y="6488743"/>
                <a:ext cx="1384568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Ongoing, significant challenges</a:t>
                </a: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0073324-41C0-4E52-A072-DD4CE2F54D54}"/>
                </a:ext>
              </a:extLst>
            </p:cNvPr>
            <p:cNvGrpSpPr/>
            <p:nvPr/>
          </p:nvGrpSpPr>
          <p:grpSpPr>
            <a:xfrm>
              <a:off x="5337169" y="6385440"/>
              <a:ext cx="1291688" cy="195814"/>
              <a:chOff x="4843550" y="6488743"/>
              <a:chExt cx="1291688" cy="195814"/>
            </a:xfrm>
          </p:grpSpPr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DF23E4CD-EE59-4BA0-B191-E4D5131CE627}"/>
                  </a:ext>
                </a:extLst>
              </p:cNvPr>
              <p:cNvSpPr/>
              <p:nvPr/>
            </p:nvSpPr>
            <p:spPr>
              <a:xfrm>
                <a:off x="4843550" y="6496650"/>
                <a:ext cx="180000" cy="18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07268">
                  <a:defRPr/>
                </a:pPr>
                <a:endParaRPr lang="fi-FI" sz="782">
                  <a:solidFill>
                    <a:prstClr val="white"/>
                  </a:solidFill>
                  <a:latin typeface="The Message"/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ED4005E5-4308-4E64-898B-135DEEAA38CB}"/>
                  </a:ext>
                </a:extLst>
              </p:cNvPr>
              <p:cNvSpPr txBox="1"/>
              <p:nvPr/>
            </p:nvSpPr>
            <p:spPr>
              <a:xfrm>
                <a:off x="5023550" y="6488743"/>
                <a:ext cx="1111688" cy="195814"/>
              </a:xfrm>
              <a:prstGeom prst="rect">
                <a:avLst/>
              </a:prstGeom>
              <a:noFill/>
            </p:spPr>
            <p:txBody>
              <a:bodyPr wrap="square" lIns="35170" tIns="35170" rIns="35170" bIns="35170" rtlCol="0">
                <a:spAutoFit/>
              </a:bodyPr>
              <a:lstStyle/>
              <a:p>
                <a:pPr defTabSz="907268">
                  <a:defRPr/>
                </a:pPr>
                <a:r>
                  <a:rPr lang="en-GB" sz="782" dirty="0">
                    <a:solidFill>
                      <a:srgbClr val="4D4D4D"/>
                    </a:solidFill>
                    <a:latin typeface="The Message"/>
                  </a:rPr>
                  <a:t>Not started/applicable</a:t>
                </a:r>
              </a:p>
            </p:txBody>
          </p:sp>
        </p:grpSp>
      </p:grpSp>
      <p:sp>
        <p:nvSpPr>
          <p:cNvPr id="121" name="Title 3">
            <a:extLst>
              <a:ext uri="{FF2B5EF4-FFF2-40B4-BE49-F238E27FC236}">
                <a16:creationId xmlns:a16="http://schemas.microsoft.com/office/drawing/2014/main" id="{ABF4B114-950B-4A02-A079-8338070E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5" y="174026"/>
            <a:ext cx="6100092" cy="491631"/>
          </a:xfrm>
        </p:spPr>
        <p:txBody>
          <a:bodyPr anchor="ctr">
            <a:normAutofit fontScale="90000"/>
          </a:bodyPr>
          <a:lstStyle/>
          <a:p>
            <a:r>
              <a:rPr lang="en-GB" sz="1984" dirty="0">
                <a:solidFill>
                  <a:srgbClr val="13A438"/>
                </a:solidFill>
              </a:rPr>
              <a:t>Status update – </a:t>
            </a:r>
            <a:r>
              <a:rPr lang="en-GB" sz="1984" dirty="0" smtClean="0">
                <a:solidFill>
                  <a:srgbClr val="13A438"/>
                </a:solidFill>
              </a:rPr>
              <a:t>SEM Pilot: Proof of Concept</a:t>
            </a:r>
            <a:r>
              <a:rPr lang="en-GB" sz="1984" dirty="0">
                <a:solidFill>
                  <a:srgbClr val="0070C0"/>
                </a:solidFill>
              </a:rPr>
              <a:t/>
            </a:r>
            <a:br>
              <a:rPr lang="en-GB" sz="1984" dirty="0">
                <a:solidFill>
                  <a:srgbClr val="0070C0"/>
                </a:solidFill>
              </a:rPr>
            </a:br>
            <a:r>
              <a:rPr lang="en-GB" sz="1191" dirty="0" smtClean="0">
                <a:solidFill>
                  <a:schemeClr val="tx1"/>
                </a:solidFill>
              </a:rPr>
              <a:t>Project </a:t>
            </a:r>
            <a:r>
              <a:rPr lang="en-GB" sz="1191" dirty="0">
                <a:solidFill>
                  <a:schemeClr val="tx1"/>
                </a:solidFill>
              </a:rPr>
              <a:t>lead: </a:t>
            </a:r>
            <a:r>
              <a:rPr lang="nl-NL" sz="1191" dirty="0" smtClean="0">
                <a:solidFill>
                  <a:srgbClr val="212121"/>
                </a:solidFill>
              </a:rPr>
              <a:t>Marcel Untied</a:t>
            </a:r>
            <a:r>
              <a:rPr lang="nl-NL" sz="1191" dirty="0">
                <a:solidFill>
                  <a:srgbClr val="212121"/>
                </a:solidFill>
              </a:rPr>
              <a:t>	</a:t>
            </a:r>
            <a:r>
              <a:rPr lang="en-GB" sz="1191" dirty="0">
                <a:solidFill>
                  <a:schemeClr val="tx1"/>
                </a:solidFill>
              </a:rPr>
              <a:t>	Date: </a:t>
            </a:r>
            <a:r>
              <a:rPr lang="en-GB" sz="1191" dirty="0" smtClean="0">
                <a:solidFill>
                  <a:schemeClr val="tx1"/>
                </a:solidFill>
              </a:rPr>
              <a:t>December 11</a:t>
            </a:r>
            <a:r>
              <a:rPr lang="en-GB" sz="1191" baseline="30000" dirty="0" smtClean="0">
                <a:solidFill>
                  <a:schemeClr val="tx1"/>
                </a:solidFill>
              </a:rPr>
              <a:t>th</a:t>
            </a:r>
            <a:r>
              <a:rPr lang="en-GB" sz="1191" dirty="0" smtClean="0">
                <a:solidFill>
                  <a:schemeClr val="tx1"/>
                </a:solidFill>
              </a:rPr>
              <a:t> </a:t>
            </a:r>
            <a:r>
              <a:rPr lang="en-GB" sz="1191" dirty="0">
                <a:solidFill>
                  <a:schemeClr val="tx1"/>
                </a:solidFill>
              </a:rPr>
              <a:t>2020</a:t>
            </a:r>
            <a:endParaRPr lang="en-GB" sz="1191" b="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C0A64-8EF2-40FE-8A0C-5F97C672C85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2346" y="6638063"/>
            <a:ext cx="1289804" cy="142892"/>
          </a:xfrm>
        </p:spPr>
        <p:txBody>
          <a:bodyPr/>
          <a:lstStyle/>
          <a:p>
            <a:pPr defTabSz="907268">
              <a:defRPr/>
            </a:pPr>
            <a:r>
              <a:rPr lang="en-US" dirty="0">
                <a:latin typeface="The Message"/>
              </a:rPr>
              <a:t>date</a:t>
            </a:r>
            <a:endParaRPr lang="fi-FI" dirty="0">
              <a:latin typeface="The Message"/>
            </a:endParaRP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080C397C-972A-4F15-98DB-26114863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11003"/>
              </p:ext>
            </p:extLst>
          </p:nvPr>
        </p:nvGraphicFramePr>
        <p:xfrm>
          <a:off x="273265" y="785509"/>
          <a:ext cx="2991982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Summary update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7D74973-44BE-4CF5-9D0C-6222B8F22FA7}"/>
              </a:ext>
            </a:extLst>
          </p:cNvPr>
          <p:cNvSpPr/>
          <p:nvPr/>
        </p:nvSpPr>
        <p:spPr>
          <a:xfrm>
            <a:off x="269520" y="1068440"/>
            <a:ext cx="2995727" cy="1158413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0113" indent="-170113" defTabSz="907268">
              <a:buFont typeface="Arial" panose="020B0604020202020204" pitchFamily="34" charset="0"/>
              <a:buChar char="•"/>
              <a:defRPr/>
            </a:pPr>
            <a:endParaRPr lang="nl-NL" sz="992" dirty="0">
              <a:solidFill>
                <a:srgbClr val="212121"/>
              </a:solidFill>
              <a:latin typeface="The Message"/>
            </a:endParaRPr>
          </a:p>
        </p:txBody>
      </p:sp>
      <p:graphicFrame>
        <p:nvGraphicFramePr>
          <p:cNvPr id="79" name="Table 111">
            <a:extLst>
              <a:ext uri="{FF2B5EF4-FFF2-40B4-BE49-F238E27FC236}">
                <a16:creationId xmlns:a16="http://schemas.microsoft.com/office/drawing/2014/main" id="{00BA21E2-9B31-B14D-8C38-FBD26C78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3668"/>
              </p:ext>
            </p:extLst>
          </p:nvPr>
        </p:nvGraphicFramePr>
        <p:xfrm>
          <a:off x="3384496" y="785509"/>
          <a:ext cx="2988861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8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Highlights and key learnings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Rectangle 112">
            <a:extLst>
              <a:ext uri="{FF2B5EF4-FFF2-40B4-BE49-F238E27FC236}">
                <a16:creationId xmlns:a16="http://schemas.microsoft.com/office/drawing/2014/main" id="{EBC2D07A-92F5-9440-A6EC-F55E1D2751C4}"/>
              </a:ext>
            </a:extLst>
          </p:cNvPr>
          <p:cNvSpPr/>
          <p:nvPr/>
        </p:nvSpPr>
        <p:spPr>
          <a:xfrm>
            <a:off x="3381063" y="1068440"/>
            <a:ext cx="2992294" cy="1158413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en-GB" sz="992" noProof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Table 28">
            <a:extLst>
              <a:ext uri="{FF2B5EF4-FFF2-40B4-BE49-F238E27FC236}">
                <a16:creationId xmlns:a16="http://schemas.microsoft.com/office/drawing/2014/main" id="{D2D0A6DB-B8C1-8640-8490-062FC590C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27752"/>
              </p:ext>
            </p:extLst>
          </p:nvPr>
        </p:nvGraphicFramePr>
        <p:xfrm>
          <a:off x="3379801" y="4963501"/>
          <a:ext cx="8501675" cy="1733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78">
                  <a:extLst>
                    <a:ext uri="{9D8B030D-6E8A-4147-A177-3AD203B41FA5}">
                      <a16:colId xmlns:a16="http://schemas.microsoft.com/office/drawing/2014/main" val="714464013"/>
                    </a:ext>
                  </a:extLst>
                </a:gridCol>
                <a:gridCol w="2334159">
                  <a:extLst>
                    <a:ext uri="{9D8B030D-6E8A-4147-A177-3AD203B41FA5}">
                      <a16:colId xmlns:a16="http://schemas.microsoft.com/office/drawing/2014/main" val="4071030649"/>
                    </a:ext>
                  </a:extLst>
                </a:gridCol>
                <a:gridCol w="71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5">
                  <a:extLst>
                    <a:ext uri="{9D8B030D-6E8A-4147-A177-3AD203B41FA5}">
                      <a16:colId xmlns:a16="http://schemas.microsoft.com/office/drawing/2014/main" val="2220929474"/>
                    </a:ext>
                  </a:extLst>
                </a:gridCol>
                <a:gridCol w="2261900">
                  <a:extLst>
                    <a:ext uri="{9D8B030D-6E8A-4147-A177-3AD203B41FA5}">
                      <a16:colId xmlns:a16="http://schemas.microsoft.com/office/drawing/2014/main" val="1531279372"/>
                    </a:ext>
                  </a:extLst>
                </a:gridCol>
                <a:gridCol w="665551">
                  <a:extLst>
                    <a:ext uri="{9D8B030D-6E8A-4147-A177-3AD203B41FA5}">
                      <a16:colId xmlns:a16="http://schemas.microsoft.com/office/drawing/2014/main" val="2329772648"/>
                    </a:ext>
                  </a:extLst>
                </a:gridCol>
                <a:gridCol w="785903">
                  <a:extLst>
                    <a:ext uri="{9D8B030D-6E8A-4147-A177-3AD203B41FA5}">
                      <a16:colId xmlns:a16="http://schemas.microsoft.com/office/drawing/2014/main" val="1323303308"/>
                    </a:ext>
                  </a:extLst>
                </a:gridCol>
                <a:gridCol w="1286022">
                  <a:extLst>
                    <a:ext uri="{9D8B030D-6E8A-4147-A177-3AD203B41FA5}">
                      <a16:colId xmlns:a16="http://schemas.microsoft.com/office/drawing/2014/main" val="1563602295"/>
                    </a:ext>
                  </a:extLst>
                </a:gridCol>
              </a:tblGrid>
              <a:tr h="340450"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#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 Risk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Impact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GB" sz="1000" b="1" strike="noStrike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0339" marR="70339" marT="35170" marB="3517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Mitigation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Due date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Owner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59">
                <a:tc>
                  <a:txBody>
                    <a:bodyPr/>
                    <a:lstStyle/>
                    <a:p>
                      <a:r>
                        <a:rPr lang="en-GB" sz="1000" b="0" noProof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POC phase (February) not according to (concept) planning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39" marR="70339" marT="35170" marB="3517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noProof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execution to march and evaluation to April (possible risk resources PSS) 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29" marR="90029" marT="45015" marB="45015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15-1-2021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Marchien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Planned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79">
                <a:tc>
                  <a:txBody>
                    <a:bodyPr/>
                    <a:lstStyle/>
                    <a:p>
                      <a:r>
                        <a:rPr lang="en-GB" sz="1000" b="0" noProof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POC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will not deliver the desired information to make decisions on next steps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39" marR="70339" marT="35170" marB="3517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noProof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clear how</a:t>
                      </a:r>
                      <a:r>
                        <a:rPr lang="en-GB" sz="1000" baseline="0" noProof="0" dirty="0" smtClean="0">
                          <a:solidFill>
                            <a:srgbClr val="2121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results are shared during demo’s and board meetings and share approach with stake holders (mock-up) frontend</a:t>
                      </a:r>
                      <a:endParaRPr lang="en-GB" sz="1000" noProof="0" dirty="0">
                        <a:solidFill>
                          <a:srgbClr val="21212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29" marR="90029" marT="45015" marB="45015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31-1-2021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noProof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Marchien/Marcel</a:t>
                      </a:r>
                      <a:endParaRPr lang="en-GB" sz="1000" noProof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0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39" marR="70339" marT="35170" marB="3517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111">
            <a:extLst>
              <a:ext uri="{FF2B5EF4-FFF2-40B4-BE49-F238E27FC236}">
                <a16:creationId xmlns:a16="http://schemas.microsoft.com/office/drawing/2014/main" id="{0F363264-146B-7143-A4E2-BF9F6050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4701"/>
              </p:ext>
            </p:extLst>
          </p:nvPr>
        </p:nvGraphicFramePr>
        <p:xfrm>
          <a:off x="268577" y="5006124"/>
          <a:ext cx="2991971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Decisions needed from </a:t>
                      </a:r>
                      <a:r>
                        <a:rPr lang="en-GB" sz="1200" dirty="0" err="1" smtClean="0"/>
                        <a:t>Steerco</a:t>
                      </a:r>
                      <a:endParaRPr lang="en-GB" sz="1200" dirty="0"/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Rectangle 112">
            <a:extLst>
              <a:ext uri="{FF2B5EF4-FFF2-40B4-BE49-F238E27FC236}">
                <a16:creationId xmlns:a16="http://schemas.microsoft.com/office/drawing/2014/main" id="{00F45228-BE92-C74E-B890-099E37029FE8}"/>
              </a:ext>
            </a:extLst>
          </p:cNvPr>
          <p:cNvSpPr/>
          <p:nvPr/>
        </p:nvSpPr>
        <p:spPr>
          <a:xfrm>
            <a:off x="264820" y="5305290"/>
            <a:ext cx="2995727" cy="1052825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en-GB" sz="1173" noProof="1">
              <a:solidFill>
                <a:prstClr val="black"/>
              </a:solidFill>
              <a:latin typeface="The Message"/>
            </a:endParaRPr>
          </a:p>
        </p:txBody>
      </p:sp>
      <p:graphicFrame>
        <p:nvGraphicFramePr>
          <p:cNvPr id="88" name="Table 111">
            <a:extLst>
              <a:ext uri="{FF2B5EF4-FFF2-40B4-BE49-F238E27FC236}">
                <a16:creationId xmlns:a16="http://schemas.microsoft.com/office/drawing/2014/main" id="{B5BC2F44-8067-9A45-9B9C-A900A6771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20559"/>
              </p:ext>
            </p:extLst>
          </p:nvPr>
        </p:nvGraphicFramePr>
        <p:xfrm>
          <a:off x="268565" y="2337076"/>
          <a:ext cx="2991982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Completed activities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Rectangle 112">
            <a:extLst>
              <a:ext uri="{FF2B5EF4-FFF2-40B4-BE49-F238E27FC236}">
                <a16:creationId xmlns:a16="http://schemas.microsoft.com/office/drawing/2014/main" id="{5E7A6136-2D64-DB41-BDC1-10EACB32185E}"/>
              </a:ext>
            </a:extLst>
          </p:cNvPr>
          <p:cNvSpPr/>
          <p:nvPr/>
        </p:nvSpPr>
        <p:spPr>
          <a:xfrm>
            <a:off x="264820" y="2620008"/>
            <a:ext cx="2995727" cy="2292129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7268">
              <a:defRPr/>
            </a:pPr>
            <a:endParaRPr lang="nl-NL" sz="99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4" name="Table 111">
            <a:extLst>
              <a:ext uri="{FF2B5EF4-FFF2-40B4-BE49-F238E27FC236}">
                <a16:creationId xmlns:a16="http://schemas.microsoft.com/office/drawing/2014/main" id="{8A755CB2-960A-B34D-9B70-3D334BC5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20594"/>
              </p:ext>
            </p:extLst>
          </p:nvPr>
        </p:nvGraphicFramePr>
        <p:xfrm>
          <a:off x="3389489" y="2340905"/>
          <a:ext cx="2992294" cy="299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9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67">
                <a:tc>
                  <a:txBody>
                    <a:bodyPr/>
                    <a:lstStyle/>
                    <a:p>
                      <a:r>
                        <a:rPr lang="en-GB" sz="1200" dirty="0"/>
                        <a:t>Planned activities</a:t>
                      </a:r>
                    </a:p>
                  </a:txBody>
                  <a:tcPr marL="89331" marR="89331" marT="44665" marB="44665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4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Rectangle 112">
            <a:extLst>
              <a:ext uri="{FF2B5EF4-FFF2-40B4-BE49-F238E27FC236}">
                <a16:creationId xmlns:a16="http://schemas.microsoft.com/office/drawing/2014/main" id="{FEE0BC48-B1F9-4F47-B140-9EF43CB87036}"/>
              </a:ext>
            </a:extLst>
          </p:cNvPr>
          <p:cNvSpPr/>
          <p:nvPr/>
        </p:nvSpPr>
        <p:spPr>
          <a:xfrm>
            <a:off x="3386056" y="2623836"/>
            <a:ext cx="2995727" cy="2288301"/>
          </a:xfrm>
          <a:prstGeom prst="rect">
            <a:avLst/>
          </a:prstGeom>
          <a:noFill/>
          <a:ln w="19050">
            <a:solidFill>
              <a:srgbClr val="016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0113" indent="-170113" defTabSz="865915">
              <a:buFont typeface="Arial" panose="020B0604020202020204" pitchFamily="34" charset="0"/>
              <a:buChar char="•"/>
              <a:defRPr/>
            </a:pPr>
            <a:endParaRPr lang="nl-NL" sz="99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ADC4ECAD-4EA1-BE4A-BB57-9631313F481B}"/>
              </a:ext>
            </a:extLst>
          </p:cNvPr>
          <p:cNvSpPr txBox="1"/>
          <p:nvPr/>
        </p:nvSpPr>
        <p:spPr>
          <a:xfrm>
            <a:off x="4166966" y="6641919"/>
            <a:ext cx="2071925" cy="209554"/>
          </a:xfrm>
          <a:prstGeom prst="rect">
            <a:avLst/>
          </a:prstGeom>
          <a:noFill/>
        </p:spPr>
        <p:txBody>
          <a:bodyPr wrap="square" lIns="35719" tIns="35719" rIns="35719" bIns="35719" rtlCol="0">
            <a:spAutoFit/>
          </a:bodyPr>
          <a:lstStyle/>
          <a:p>
            <a:pPr defTabSz="907268">
              <a:defRPr/>
            </a:pPr>
            <a:r>
              <a:rPr lang="en-GB" sz="893" i="1" spc="-40" dirty="0">
                <a:solidFill>
                  <a:prstClr val="white">
                    <a:lumMod val="50000"/>
                  </a:prstClr>
                </a:solidFill>
                <a:latin typeface="The Message"/>
              </a:rPr>
              <a:t>*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73265" y="1084676"/>
            <a:ext cx="2987282" cy="11695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 smtClean="0"/>
              <a:t>Project team started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Development API’s started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Iddink</a:t>
            </a:r>
            <a:r>
              <a:rPr lang="en-GB" sz="1400" dirty="0" smtClean="0"/>
              <a:t> will start </a:t>
            </a:r>
            <a:r>
              <a:rPr lang="en-GB" sz="1400" dirty="0" smtClean="0"/>
              <a:t>developing in </a:t>
            </a:r>
            <a:r>
              <a:rPr lang="en-GB" sz="1400" dirty="0" smtClean="0"/>
              <a:t>January (2nd half)</a:t>
            </a:r>
          </a:p>
          <a:p>
            <a:pPr marL="285750" indent="-285750">
              <a:buFontTx/>
              <a:buChar char="-"/>
            </a:pPr>
            <a:r>
              <a:rPr lang="en-GB" sz="1400" dirty="0" smtClean="0"/>
              <a:t>Participation </a:t>
            </a:r>
            <a:r>
              <a:rPr lang="en-GB" sz="1400" dirty="0" err="1" smtClean="0"/>
              <a:t>Thieme</a:t>
            </a:r>
            <a:r>
              <a:rPr lang="en-GB" sz="1400" dirty="0" smtClean="0"/>
              <a:t> still unclear	</a:t>
            </a:r>
            <a:endParaRPr lang="en-GB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3412947" y="1084676"/>
            <a:ext cx="296883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 smtClean="0"/>
              <a:t>Scope of the demo: Work with (mock-up) frontend to show how ecosystem works</a:t>
            </a:r>
          </a:p>
          <a:p>
            <a:endParaRPr lang="nl-NL" sz="1600" dirty="0" smtClean="0"/>
          </a:p>
        </p:txBody>
      </p:sp>
      <p:sp>
        <p:nvSpPr>
          <p:cNvPr id="38" name="Oval 491">
            <a:extLst>
              <a:ext uri="{FF2B5EF4-FFF2-40B4-BE49-F238E27FC236}">
                <a16:creationId xmlns:a16="http://schemas.microsoft.com/office/drawing/2014/main" id="{CD184ABA-FED4-4A3C-8A9D-981B1EA634AF}"/>
              </a:ext>
            </a:extLst>
          </p:cNvPr>
          <p:cNvSpPr/>
          <p:nvPr/>
        </p:nvSpPr>
        <p:spPr>
          <a:xfrm>
            <a:off x="3005712" y="828307"/>
            <a:ext cx="175832" cy="17584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31" tIns="44665" rIns="89331" bIns="44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7268">
              <a:defRPr/>
            </a:pPr>
            <a:endParaRPr lang="fi-FI" sz="782">
              <a:solidFill>
                <a:prstClr val="white"/>
              </a:solidFill>
              <a:latin typeface="The Message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268565" y="2629636"/>
            <a:ext cx="2968836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 smtClean="0"/>
              <a:t>First Project Team meeting</a:t>
            </a:r>
          </a:p>
          <a:p>
            <a:pPr marL="742950" lvl="1" indent="-285750">
              <a:buFontTx/>
              <a:buChar char="-"/>
            </a:pPr>
            <a:r>
              <a:rPr lang="en-GB" sz="1600" dirty="0" smtClean="0">
                <a:hlinkClick r:id="rId8"/>
              </a:rPr>
              <a:t>Notes 4 December</a:t>
            </a:r>
            <a:endParaRPr lang="en-GB" sz="1600" dirty="0" smtClean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Actions (deliverables) assigned to project team members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Pilot team meetings planned till end of February (every two weeks)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3399501" y="2627930"/>
            <a:ext cx="296883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 smtClean="0"/>
              <a:t>Determine </a:t>
            </a:r>
            <a:r>
              <a:rPr lang="en-GB" sz="1600" dirty="0" err="1" smtClean="0"/>
              <a:t>testscenario’s</a:t>
            </a:r>
            <a:endParaRPr lang="en-GB" sz="1600" dirty="0" smtClean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Adjusted API designs (Entitlement, Catalogue)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Design Setup functionality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Design Results &amp; Progress API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Design Usage API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273265" y="5313238"/>
            <a:ext cx="29688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 smtClean="0"/>
              <a:t>No decisions needed, but planning has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2507584177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IddDxKrL41cW5LmOsi5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8256</TotalTime>
  <Words>309</Words>
  <Application>Microsoft Office PowerPoint</Application>
  <PresentationFormat>Breedbeeld</PresentationFormat>
  <Paragraphs>76</Paragraphs>
  <Slides>2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The Message</vt:lpstr>
      <vt:lpstr>Office Theme</vt:lpstr>
      <vt:lpstr>think-cell Slide</vt:lpstr>
      <vt:lpstr>Update Steering Committee</vt:lpstr>
      <vt:lpstr>Status update – SEM Pilot: Proof of Concept Project lead: Marcel Untied  Date: December 11th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517</cp:revision>
  <dcterms:created xsi:type="dcterms:W3CDTF">2020-04-21T09:43:53Z</dcterms:created>
  <dcterms:modified xsi:type="dcterms:W3CDTF">2020-12-11T08:38:54Z</dcterms:modified>
</cp:coreProperties>
</file>