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</p:sldMasterIdLst>
  <p:notesMasterIdLst>
    <p:notesMasterId r:id="rId13"/>
  </p:notesMasterIdLst>
  <p:sldIdLst>
    <p:sldId id="256" r:id="rId8"/>
    <p:sldId id="362" r:id="rId9"/>
    <p:sldId id="364" r:id="rId10"/>
    <p:sldId id="365" r:id="rId11"/>
    <p:sldId id="363" r:id="rId12"/>
  </p:sldIdLst>
  <p:sldSz cx="9144000" cy="6858000" type="screen4x3"/>
  <p:notesSz cx="6858000" cy="9144000"/>
  <p:custShowLst>
    <p:custShow name="WIE" id="0">
      <p:sldLst/>
    </p:custShow>
    <p:custShow name="WAAR" id="1">
      <p:sldLst/>
    </p:custShow>
    <p:custShow name="WAT en HOE" id="2">
      <p:sldLst/>
    </p:custShow>
  </p:custShowLst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600" kern="1200">
        <a:solidFill>
          <a:srgbClr val="000000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600" kern="1200">
        <a:solidFill>
          <a:srgbClr val="000000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600" kern="1200">
        <a:solidFill>
          <a:srgbClr val="000000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600" kern="1200">
        <a:solidFill>
          <a:srgbClr val="000000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FC4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20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4E606-2CA8-4D4A-BD17-5961E4CF63E1}" type="datetimeFigureOut">
              <a:rPr lang="nl-NL" smtClean="0"/>
              <a:pPr/>
              <a:t>21-7-2020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13950-CBD2-4DD5-89DD-24DB293BE91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196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4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1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45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596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48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8550" y="3511550"/>
            <a:ext cx="1722438" cy="2609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3388" y="3511550"/>
            <a:ext cx="1724025" cy="2609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103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508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857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0821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334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42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8513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3924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8413" y="2474913"/>
            <a:ext cx="903287" cy="3646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08550" y="2474913"/>
            <a:ext cx="2557463" cy="3646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4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56018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764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9905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8550" y="3511550"/>
            <a:ext cx="1722438" cy="2609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3388" y="3511550"/>
            <a:ext cx="1724025" cy="2609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32296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5892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60579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137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489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20336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1646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50896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8413" y="2474913"/>
            <a:ext cx="903287" cy="3646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08550" y="2474913"/>
            <a:ext cx="2557463" cy="3646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200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94850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7844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71890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3475" y="3155950"/>
            <a:ext cx="1666875" cy="305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2750" y="3155950"/>
            <a:ext cx="1668463" cy="305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36512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8466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56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121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57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743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1814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9643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6500" y="2500313"/>
            <a:ext cx="874713" cy="3714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9188" y="2500313"/>
            <a:ext cx="2474912" cy="3714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95737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944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69170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69723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3475" y="3155950"/>
            <a:ext cx="1666875" cy="305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2750" y="3155950"/>
            <a:ext cx="1668463" cy="305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0718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64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100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46195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3988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27714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1369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53438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6500" y="2500313"/>
            <a:ext cx="874713" cy="3714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9188" y="2500313"/>
            <a:ext cx="2474912" cy="3714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91554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10175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39314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32607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3475" y="3155950"/>
            <a:ext cx="1666875" cy="305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2750" y="3155950"/>
            <a:ext cx="1668463" cy="305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90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631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18232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54852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37395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43981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9397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03057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6500" y="2500313"/>
            <a:ext cx="874713" cy="3714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9188" y="2500313"/>
            <a:ext cx="2474912" cy="3714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664585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hpTitel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hpKleurvlakBoven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hpBeeldmerk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5DC6B-D566-472D-83DD-8D194E69F08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0222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Titel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hpKleurvlakBoven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hpBeeldmerk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00EC2-86A5-41B0-BFF3-B6EFF07BEF4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633313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Titel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hpKleurvlakBoven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hpBeeldmerk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6E10E-1237-4562-8CA3-857082473F9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93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819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798638"/>
            <a:ext cx="4008437" cy="435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798638"/>
            <a:ext cx="4008438" cy="435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pTitel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hpKleurvlakBoven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hpBeeldmerk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F421D-32E6-47E8-972F-18C3C9BB1F2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15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pTitel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shpKleurvlakBoven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shpBeeldmerk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196C3-0544-4535-8595-A1BE9D799CC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508593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pTitel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shpKleurvlakBoven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hpBeeldmerk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5F5A0-0C5D-40CE-9836-C3B4ED792F2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07752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Titel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shpKleurvlakBoven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shpBeeldmerk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9E328-60CB-463F-B913-C5DF15094FB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0022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Titel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hpKleurvlakBoven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hpBeeldmerk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981B6-5253-4BC0-96A2-5BF09A1693C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03502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Titel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hpKleurvlakBoven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hpBeeldmerk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D4BDA-A0DB-4C1E-91E2-F5307678F52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039613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Titel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hpKleurvlakBoven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hpBeeldmerk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0BC1D-5387-450C-975C-7062AA57E04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9668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1233488"/>
            <a:ext cx="2041525" cy="492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713" y="1233488"/>
            <a:ext cx="5975350" cy="492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Titel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hpKleurvlakBoven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hpBeeldmerk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19EE9-ABD2-4903-A301-9D52C2F5E93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9460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1 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pKleurvlakOnder"/>
          <p:cNvSpPr>
            <a:spLocks noChangeArrowheads="1"/>
          </p:cNvSpPr>
          <p:nvPr userDrawn="1"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6ED9A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 sz="1800">
              <a:solidFill>
                <a:srgbClr val="FFFFFF"/>
              </a:solidFill>
            </a:endParaRPr>
          </a:p>
        </p:txBody>
      </p:sp>
      <p:sp>
        <p:nvSpPr>
          <p:cNvPr id="5" name="shpTekst"/>
          <p:cNvSpPr>
            <a:spLocks noChangeArrowheads="1"/>
          </p:cNvSpPr>
          <p:nvPr userDrawn="1"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6ED9A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 sz="1800">
              <a:solidFill>
                <a:srgbClr val="FFFFFF"/>
              </a:solidFill>
            </a:endParaRPr>
          </a:p>
        </p:txBody>
      </p:sp>
      <p:pic>
        <p:nvPicPr>
          <p:cNvPr id="6" name="shpDatum" descr="RO__vervolgpagina~LPP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8300" y="1233039"/>
            <a:ext cx="7847038" cy="571504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nl-NL" sz="3200" kern="1200" dirty="0">
                <a:solidFill>
                  <a:srgbClr val="4E9625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2"/>
          <p:cNvSpPr>
            <a:spLocks noGrp="1"/>
          </p:cNvSpPr>
          <p:nvPr>
            <p:ph idx="1"/>
          </p:nvPr>
        </p:nvSpPr>
        <p:spPr>
          <a:xfrm>
            <a:off x="369858" y="1798626"/>
            <a:ext cx="7858180" cy="4273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79388" indent="-179388">
              <a:buFont typeface="Arial" pitchFamily="34" charset="0"/>
              <a:buChar char="•"/>
              <a:defRPr lang="nl-NL" sz="1900" kern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396000" indent="-252000">
              <a:buFontTx/>
              <a:buBlip>
                <a:blip r:embed="rId3"/>
              </a:buBlip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539750" indent="-144000">
              <a:buSzPct val="100000"/>
              <a:buFontTx/>
              <a:buBlip>
                <a:blip r:embed="rId4"/>
              </a:buBlip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8" name="shpTitel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Ketendag MBO 16 mei 2017</a:t>
            </a:r>
          </a:p>
        </p:txBody>
      </p:sp>
      <p:sp>
        <p:nvSpPr>
          <p:cNvPr id="9" name="shpKleurvlakBoven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10" name="shpBeeldmerk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6AF6C-9828-432F-B8C6-C09EE5E83923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pic>
        <p:nvPicPr>
          <p:cNvPr id="11" name="Afbeelding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328612"/>
            <a:ext cx="215900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15" y="-307715"/>
            <a:ext cx="2000250" cy="14287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78372"/>
            <a:ext cx="1607546" cy="314324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4186"/>
            <a:ext cx="1368152" cy="43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47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679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114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to_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46F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nl-NL" altLang="nl-NL" sz="1800">
              <a:solidFill>
                <a:srgbClr val="FFFFFF"/>
              </a:solidFill>
            </a:endParaRPr>
          </a:p>
        </p:txBody>
      </p:sp>
      <p:pic>
        <p:nvPicPr>
          <p:cNvPr id="1028" name="Picture 4" descr="Logo_Powerpoint_diap_n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177800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5"/>
        </a:buBlip>
        <a:defRPr>
          <a:solidFill>
            <a:srgbClr val="FFFFFF"/>
          </a:solidFill>
          <a:latin typeface="+mn-lt"/>
        </a:defRPr>
      </a:lvl2pPr>
      <a:lvl3pPr marL="355600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6"/>
        </a:buBlip>
        <a:defRPr>
          <a:solidFill>
            <a:srgbClr val="FFFFFF"/>
          </a:solidFill>
          <a:latin typeface="+mn-lt"/>
        </a:defRPr>
      </a:lvl3pPr>
      <a:lvl4pPr marL="533400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7"/>
        </a:buBlip>
        <a:defRPr>
          <a:solidFill>
            <a:srgbClr val="FFFFFF"/>
          </a:solidFill>
          <a:latin typeface="+mn-lt"/>
        </a:defRPr>
      </a:lvl4pPr>
      <a:lvl5pPr marL="711200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5pPr>
      <a:lvl6pPr marL="1168400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6pPr>
      <a:lvl7pPr marL="1625600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7pPr>
      <a:lvl8pPr marL="2082800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8pPr>
      <a:lvl9pPr marL="2540000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ongenLapto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8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46F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nl-NL" altLang="nl-NL" sz="1800">
              <a:solidFill>
                <a:schemeClr val="tx1"/>
              </a:solidFill>
            </a:endParaRPr>
          </a:p>
        </p:txBody>
      </p:sp>
      <p:sp>
        <p:nvSpPr>
          <p:cNvPr id="11268" name="shpDatum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29188" y="6380163"/>
            <a:ext cx="371475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053" name="shpTitel"/>
          <p:cNvSpPr>
            <a:spLocks noGrp="1" noChangeArrowheads="1"/>
          </p:cNvSpPr>
          <p:nvPr>
            <p:ph type="title"/>
          </p:nvPr>
        </p:nvSpPr>
        <p:spPr bwMode="auto">
          <a:xfrm>
            <a:off x="4922838" y="2474913"/>
            <a:ext cx="35988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het opmaakprofiel te bewerken</a:t>
            </a:r>
          </a:p>
        </p:txBody>
      </p:sp>
      <p:sp>
        <p:nvSpPr>
          <p:cNvPr id="2054" name="shpTekst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8550" y="3511550"/>
            <a:ext cx="35988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opmaakprofielen van de modeltekst te bewerken</a:t>
            </a:r>
          </a:p>
        </p:txBody>
      </p:sp>
      <p:pic>
        <p:nvPicPr>
          <p:cNvPr id="2055" name="Picture 7" descr="Logo_Powerpoint_diap_n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9pPr>
    </p:titleStyle>
    <p:bodyStyle>
      <a:lvl1pPr indent="1588" algn="l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1588" algn="l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2pPr>
      <a:lvl3pPr marL="1588" algn="l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3pPr>
      <a:lvl4pPr marL="1588" algn="l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4pPr>
      <a:lvl5pPr marL="1588" algn="l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5pPr>
      <a:lvl6pPr marL="458788" algn="l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6pPr>
      <a:lvl7pPr marL="915988" algn="l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7pPr>
      <a:lvl8pPr marL="1373188" algn="l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8pPr>
      <a:lvl9pPr marL="1830388" algn="l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to_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46F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nl-NL" altLang="nl-NL" sz="1800">
              <a:solidFill>
                <a:schemeClr val="tx1"/>
              </a:solidFill>
            </a:endParaRPr>
          </a:p>
        </p:txBody>
      </p:sp>
      <p:sp>
        <p:nvSpPr>
          <p:cNvPr id="12292" name="shpDatum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29188" y="6380163"/>
            <a:ext cx="371475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7" name="shpTitel"/>
          <p:cNvSpPr>
            <a:spLocks noGrp="1" noChangeArrowheads="1"/>
          </p:cNvSpPr>
          <p:nvPr>
            <p:ph type="title"/>
          </p:nvPr>
        </p:nvSpPr>
        <p:spPr bwMode="auto">
          <a:xfrm>
            <a:off x="4922838" y="2474913"/>
            <a:ext cx="35988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het opmaakprofiel te bewerken</a:t>
            </a:r>
          </a:p>
        </p:txBody>
      </p:sp>
      <p:sp>
        <p:nvSpPr>
          <p:cNvPr id="3078" name="shpTekst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8550" y="3511550"/>
            <a:ext cx="35988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opmaakprofielen van de modeltekst te bewerken</a:t>
            </a:r>
          </a:p>
        </p:txBody>
      </p:sp>
      <p:pic>
        <p:nvPicPr>
          <p:cNvPr id="3079" name="Picture 7" descr="Logo_Powerpoint_diap_n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9pPr>
    </p:titleStyle>
    <p:bodyStyle>
      <a:lvl1pPr indent="1588" algn="l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1588" algn="l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2pPr>
      <a:lvl3pPr marL="1588" algn="l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3pPr>
      <a:lvl4pPr marL="1588" algn="l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4pPr>
      <a:lvl5pPr marL="1588" algn="l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5pPr>
      <a:lvl6pPr marL="458788" algn="l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6pPr>
      <a:lvl7pPr marL="915988" algn="l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7pPr>
      <a:lvl8pPr marL="1373188" algn="l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8pPr>
      <a:lvl9pPr marL="1830388" algn="l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err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8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46F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nl-NL" altLang="nl-NL" sz="1800">
              <a:solidFill>
                <a:schemeClr val="tx1"/>
              </a:solidFill>
            </a:endParaRPr>
          </a:p>
        </p:txBody>
      </p:sp>
      <p:sp>
        <p:nvSpPr>
          <p:cNvPr id="13316" name="shpDatum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29188" y="6380163"/>
            <a:ext cx="371475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01" name="shpTitel"/>
          <p:cNvSpPr>
            <a:spLocks noGrp="1" noChangeArrowheads="1"/>
          </p:cNvSpPr>
          <p:nvPr>
            <p:ph type="title"/>
          </p:nvPr>
        </p:nvSpPr>
        <p:spPr bwMode="auto">
          <a:xfrm>
            <a:off x="4929188" y="2500313"/>
            <a:ext cx="35020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het opmaakprofiel te bewerken</a:t>
            </a:r>
          </a:p>
        </p:txBody>
      </p:sp>
      <p:sp>
        <p:nvSpPr>
          <p:cNvPr id="4102" name="shpTekst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3475" y="3155950"/>
            <a:ext cx="3487738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opmaakprofielen van de modeltekst te bewerken</a:t>
            </a:r>
          </a:p>
        </p:txBody>
      </p:sp>
      <p:pic>
        <p:nvPicPr>
          <p:cNvPr id="4103" name="Picture 7" descr="Logo_Powerpoint_diap_n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9pPr>
    </p:titleStyle>
    <p:bodyStyle>
      <a:lvl1pPr marL="234950" indent="-234950" algn="l" rtl="0" eaLnBrk="0" fontAlgn="base" hangingPunct="0">
        <a:spcBef>
          <a:spcPct val="0"/>
        </a:spcBef>
        <a:spcAft>
          <a:spcPct val="0"/>
        </a:spcAft>
        <a:buFont typeface="Verdana" pitchFamily="34" charset="0"/>
        <a:buAutoNum type="arabicPeriod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5"/>
        </a:buBlip>
        <a:defRPr>
          <a:solidFill>
            <a:srgbClr val="FFFF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6"/>
        </a:buBlip>
        <a:defRPr>
          <a:solidFill>
            <a:srgbClr val="FFFF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7"/>
        </a:buBlip>
        <a:defRPr>
          <a:solidFill>
            <a:srgbClr val="FFFFF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oto_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46F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nl-NL" altLang="nl-NL" sz="1800">
              <a:solidFill>
                <a:srgbClr val="FFFFFF"/>
              </a:solidFill>
            </a:endParaRPr>
          </a:p>
        </p:txBody>
      </p:sp>
      <p:sp>
        <p:nvSpPr>
          <p:cNvPr id="14340" name="shpDatum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29188" y="6380163"/>
            <a:ext cx="371475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125" name="shpTitel"/>
          <p:cNvSpPr>
            <a:spLocks noGrp="1" noChangeArrowheads="1"/>
          </p:cNvSpPr>
          <p:nvPr>
            <p:ph type="title"/>
          </p:nvPr>
        </p:nvSpPr>
        <p:spPr bwMode="auto">
          <a:xfrm>
            <a:off x="4929188" y="2500313"/>
            <a:ext cx="35020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het opmaakprofiel te bewerken</a:t>
            </a:r>
          </a:p>
        </p:txBody>
      </p:sp>
      <p:sp>
        <p:nvSpPr>
          <p:cNvPr id="5126" name="shpTekst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3475" y="3155950"/>
            <a:ext cx="3487738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opmaakprofielen van de modeltekst te bewerken</a:t>
            </a:r>
          </a:p>
        </p:txBody>
      </p:sp>
      <p:pic>
        <p:nvPicPr>
          <p:cNvPr id="5127" name="Picture 7" descr="Logo_Powerpoint_diap_n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9pPr>
    </p:titleStyle>
    <p:bodyStyle>
      <a:lvl1pPr marL="241300" indent="-241300" algn="l" rtl="0" eaLnBrk="0" fontAlgn="base" hangingPunct="0">
        <a:spcBef>
          <a:spcPct val="0"/>
        </a:spcBef>
        <a:spcAft>
          <a:spcPct val="0"/>
        </a:spcAft>
        <a:buFont typeface="Verdana" pitchFamily="34" charset="0"/>
        <a:buAutoNum type="alphaLcPeriod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5"/>
        </a:buBlip>
        <a:defRPr>
          <a:solidFill>
            <a:srgbClr val="FFFFFF"/>
          </a:solidFill>
          <a:latin typeface="+mn-lt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6"/>
        </a:buBlip>
        <a:defRPr>
          <a:solidFill>
            <a:srgbClr val="FFFFFF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7"/>
        </a:buBlip>
        <a:defRPr>
          <a:solidFill>
            <a:srgbClr val="FFFFFF"/>
          </a:solidFill>
          <a:latin typeface="+mn-lt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46F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nl-NL" altLang="nl-NL" sz="1800">
              <a:solidFill>
                <a:srgbClr val="FFFFFF"/>
              </a:solidFill>
            </a:endParaRPr>
          </a:p>
        </p:txBody>
      </p:sp>
      <p:pic>
        <p:nvPicPr>
          <p:cNvPr id="6147" name="shpFoto" descr="Afb_inhoud.png"/>
          <p:cNvPicPr preferRelativeResize="0"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shpDatum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29188" y="6380163"/>
            <a:ext cx="371475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149" name="shpTitel"/>
          <p:cNvSpPr>
            <a:spLocks noGrp="1" noChangeArrowheads="1"/>
          </p:cNvSpPr>
          <p:nvPr>
            <p:ph type="title"/>
          </p:nvPr>
        </p:nvSpPr>
        <p:spPr bwMode="auto">
          <a:xfrm>
            <a:off x="4929188" y="2500313"/>
            <a:ext cx="35020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het opmaakprofiel te bewerken</a:t>
            </a:r>
          </a:p>
        </p:txBody>
      </p:sp>
      <p:sp>
        <p:nvSpPr>
          <p:cNvPr id="6150" name="shpTekst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3475" y="3155950"/>
            <a:ext cx="3487738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opmaakprofielen van de modeltekst te bewerken</a:t>
            </a:r>
          </a:p>
        </p:txBody>
      </p:sp>
      <p:pic>
        <p:nvPicPr>
          <p:cNvPr id="6151" name="Picture 7" descr="Logo_Powerpoint_diap_n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9pPr>
    </p:titleStyle>
    <p:bodyStyle>
      <a:lvl1pPr marL="241300" indent="-241300" algn="l" rtl="0" eaLnBrk="0" fontAlgn="base" hangingPunct="0">
        <a:spcBef>
          <a:spcPct val="0"/>
        </a:spcBef>
        <a:spcAft>
          <a:spcPct val="0"/>
        </a:spcAft>
        <a:buSzPct val="80000"/>
        <a:buChar char="•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5"/>
        </a:buBlip>
        <a:defRPr>
          <a:solidFill>
            <a:srgbClr val="FFFFFF"/>
          </a:solidFill>
          <a:latin typeface="+mn-lt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6"/>
        </a:buBlip>
        <a:defRPr>
          <a:solidFill>
            <a:srgbClr val="FFFFFF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7"/>
        </a:buBlip>
        <a:defRPr>
          <a:solidFill>
            <a:srgbClr val="FFFFFF"/>
          </a:solidFill>
          <a:latin typeface="+mn-lt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046F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nl-NL" altLang="nl-NL" sz="1800">
              <a:solidFill>
                <a:srgbClr val="FFFFFF"/>
              </a:solidFill>
            </a:endParaRPr>
          </a:p>
        </p:txBody>
      </p:sp>
      <p:sp>
        <p:nvSpPr>
          <p:cNvPr id="7171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046F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nl-NL" altLang="nl-NL" sz="1800">
              <a:solidFill>
                <a:srgbClr val="FFFFFF"/>
              </a:solidFill>
            </a:endParaRPr>
          </a:p>
        </p:txBody>
      </p:sp>
      <p:pic>
        <p:nvPicPr>
          <p:cNvPr id="7172" name="shpDatum" descr="RO__vervolgpagina~LPPT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shpVoettekst"/>
          <p:cNvSpPr>
            <a:spLocks noGrp="1" noChangeArrowheads="1"/>
          </p:cNvSpPr>
          <p:nvPr>
            <p:ph type="title"/>
          </p:nvPr>
        </p:nvSpPr>
        <p:spPr bwMode="auto">
          <a:xfrm>
            <a:off x="366713" y="1233488"/>
            <a:ext cx="8169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het opmaakprofiel te bewerken</a:t>
            </a:r>
          </a:p>
        </p:txBody>
      </p:sp>
      <p:sp>
        <p:nvSpPr>
          <p:cNvPr id="7174" name="shpPagina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1798638"/>
            <a:ext cx="816927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opmaakprofielen van de modeltekst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</p:txBody>
      </p:sp>
      <p:sp>
        <p:nvSpPr>
          <p:cNvPr id="11" name="shpTitel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83100" y="6538913"/>
            <a:ext cx="4156075" cy="3159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2" name="shpKleurvlakBoven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6750" y="6369050"/>
            <a:ext cx="4164013" cy="284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shpBeeldmerk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" y="6362700"/>
            <a:ext cx="712788" cy="363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8329276-C873-43B0-8418-3D6C395B89F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152400" indent="-150813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5"/>
        </a:buBlip>
        <a:defRPr>
          <a:solidFill>
            <a:srgbClr val="000000"/>
          </a:solidFill>
          <a:latin typeface="+mn-lt"/>
        </a:defRPr>
      </a:lvl2pPr>
      <a:lvl3pPr marL="406400" indent="-252413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6"/>
        </a:buBlip>
        <a:defRPr>
          <a:solidFill>
            <a:srgbClr val="000000"/>
          </a:solidFill>
          <a:latin typeface="+mn-lt"/>
        </a:defRPr>
      </a:lvl3pPr>
      <a:lvl4pPr marL="633413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7"/>
        </a:buBlip>
        <a:defRPr>
          <a:solidFill>
            <a:srgbClr val="000000"/>
          </a:solidFill>
          <a:latin typeface="+mn-lt"/>
        </a:defRPr>
      </a:lvl4pPr>
      <a:lvl5pPr marL="811213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</a:defRPr>
      </a:lvl5pPr>
      <a:lvl6pPr marL="1268413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1725613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2182813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2640013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edustandaard.nl/standaard_afspraken/registratie-instellingen-en-opleidingen-rio/registratie-instellingen-en-opleidingen-juni-2020/" TargetMode="External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2420888"/>
            <a:ext cx="4572000" cy="2232075"/>
          </a:xfrm>
        </p:spPr>
        <p:txBody>
          <a:bodyPr/>
          <a:lstStyle/>
          <a:p>
            <a:pPr algn="ctr"/>
            <a:r>
              <a:rPr lang="nl-NL" altLang="nl-NL" dirty="0" smtClean="0"/>
              <a:t>Registratie Instellingen &amp; Opleidingen</a:t>
            </a:r>
            <a:br>
              <a:rPr lang="nl-NL" altLang="nl-NL" dirty="0" smtClean="0"/>
            </a:br>
            <a:r>
              <a:rPr lang="nl-NL" altLang="nl-NL" dirty="0" smtClean="0"/>
              <a:t>(RIO)</a:t>
            </a:r>
            <a:endParaRPr lang="nl-NL" altLang="nl-NL" sz="2000" i="1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76825" y="5229225"/>
            <a:ext cx="3384550" cy="1031875"/>
          </a:xfrm>
        </p:spPr>
        <p:txBody>
          <a:bodyPr/>
          <a:lstStyle/>
          <a:p>
            <a:pPr eaLnBrk="1" hangingPunct="1"/>
            <a:r>
              <a:rPr lang="nl-NL" altLang="nl-NL" dirty="0" smtClean="0"/>
              <a:t>23 juli 2020</a:t>
            </a:r>
            <a:endParaRPr lang="nl-NL" alt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nl-NL" smtClean="0">
                <a:solidFill>
                  <a:schemeClr val="bg1"/>
                </a:solidFill>
              </a:rPr>
              <a:t>RIO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b="1" dirty="0" smtClean="0"/>
              <a:t>Wat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Een nieuw register met instelling- en opleidingsgegevens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Vervanging register BRIN/SSG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Bevat zowel de wereld van de onderwijsuitvoering (wie, wat,  waar en hoe) als die van de erkenningen en licenties (wie mag wat waar).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Koppeling met </a:t>
            </a:r>
            <a:r>
              <a:rPr lang="nl-NL" dirty="0" smtClean="0"/>
              <a:t>BRON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r>
              <a:rPr lang="nl-NL" b="1" dirty="0" smtClean="0"/>
              <a:t>Waarom</a:t>
            </a:r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Nieuw beleid van </a:t>
            </a:r>
            <a:r>
              <a:rPr lang="nl-NL" dirty="0" smtClean="0"/>
              <a:t>OCW (b.v. samenwerkingsinstituut), </a:t>
            </a:r>
            <a:r>
              <a:rPr lang="nl-NL" dirty="0"/>
              <a:t>dat niet meer met huidige registers kan worden ingevoerd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RIO lost het probleem, dat instellingen zich niet herkennen in allerlei beleidscijfers, 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RIO is voorbereid op ontwikkelingen in het onderwijs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C35F6-A7CC-421C-A886-50D0D8F596AD}" type="slidenum">
              <a:rPr lang="nl-NL" altLang="nl-NL" smtClean="0"/>
              <a:pPr>
                <a:defRPr/>
              </a:pPr>
              <a:t>2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461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D6AF6C-9828-432F-B8C6-C09EE5E83923}" type="slidenum">
              <a:rPr lang="nl-NL" altLang="nl-NL" smtClean="0"/>
              <a:pPr>
                <a:defRPr/>
              </a:pPr>
              <a:t>3</a:t>
            </a:fld>
            <a:endParaRPr lang="nl-NL" altLang="nl-NL"/>
          </a:p>
        </p:txBody>
      </p:sp>
      <p:sp>
        <p:nvSpPr>
          <p:cNvPr id="5" name="Rechthoek 4"/>
          <p:cNvSpPr/>
          <p:nvPr/>
        </p:nvSpPr>
        <p:spPr>
          <a:xfrm>
            <a:off x="107505" y="4293096"/>
            <a:ext cx="8928992" cy="2304256"/>
          </a:xfrm>
          <a:prstGeom prst="rect">
            <a:avLst/>
          </a:prstGeom>
          <a:solidFill>
            <a:srgbClr val="FEE3BE"/>
          </a:solidFill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Formele werkelijkheid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107505" y="1124744"/>
            <a:ext cx="8928992" cy="3041904"/>
          </a:xfrm>
          <a:prstGeom prst="rect">
            <a:avLst/>
          </a:prstGeom>
          <a:gradFill flip="none" rotWithShape="1">
            <a:gsLst>
              <a:gs pos="64000">
                <a:srgbClr val="00B0F0"/>
              </a:gs>
              <a:gs pos="0">
                <a:srgbClr val="FFFF00"/>
              </a:gs>
              <a:gs pos="35000">
                <a:srgbClr val="F45EDF"/>
              </a:gs>
              <a:gs pos="100000">
                <a:srgbClr val="92D050"/>
              </a:gs>
            </a:gsLst>
            <a:lin ang="0" scaled="1"/>
            <a:tileRect/>
          </a:gradFill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Onderwijskundige </a:t>
            </a:r>
            <a: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werkelijkheid (ook wel verrijking genoemd)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5695544" y="1422010"/>
            <a:ext cx="3184150" cy="820703"/>
          </a:xfrm>
          <a:prstGeom prst="rect">
            <a:avLst/>
          </a:prstGeom>
          <a:solidFill>
            <a:srgbClr val="C2E49C"/>
          </a:solidFill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-NL" sz="1200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 WIE</a:t>
            </a:r>
          </a:p>
        </p:txBody>
      </p:sp>
      <p:sp>
        <p:nvSpPr>
          <p:cNvPr id="10" name="Rechthoek 9"/>
          <p:cNvSpPr/>
          <p:nvPr/>
        </p:nvSpPr>
        <p:spPr>
          <a:xfrm>
            <a:off x="251520" y="2780929"/>
            <a:ext cx="1466924" cy="1242412"/>
          </a:xfrm>
          <a:prstGeom prst="rect">
            <a:avLst/>
          </a:prstGeom>
          <a:solidFill>
            <a:srgbClr val="FFFF99"/>
          </a:solidFill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WAT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5698755" y="2297990"/>
            <a:ext cx="3193725" cy="1725350"/>
          </a:xfrm>
          <a:prstGeom prst="rect">
            <a:avLst/>
          </a:prstGeom>
          <a:solidFill>
            <a:srgbClr val="C2E49C"/>
          </a:solidFill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WIE</a:t>
            </a:r>
          </a:p>
        </p:txBody>
      </p:sp>
      <p:sp>
        <p:nvSpPr>
          <p:cNvPr id="12" name="Rechthoek 11"/>
          <p:cNvSpPr/>
          <p:nvPr/>
        </p:nvSpPr>
        <p:spPr>
          <a:xfrm>
            <a:off x="3491880" y="1412776"/>
            <a:ext cx="2097180" cy="2610564"/>
          </a:xfrm>
          <a:prstGeom prst="rect">
            <a:avLst/>
          </a:prstGeom>
          <a:solidFill>
            <a:srgbClr val="C9F1FF"/>
          </a:solidFill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WAAR</a:t>
            </a:r>
          </a:p>
        </p:txBody>
      </p:sp>
      <p:sp>
        <p:nvSpPr>
          <p:cNvPr id="13" name="Rechthoek 12"/>
          <p:cNvSpPr/>
          <p:nvPr/>
        </p:nvSpPr>
        <p:spPr>
          <a:xfrm>
            <a:off x="1835696" y="1422010"/>
            <a:ext cx="1512168" cy="2601330"/>
          </a:xfrm>
          <a:prstGeom prst="rect">
            <a:avLst/>
          </a:prstGeom>
          <a:solidFill>
            <a:srgbClr val="FDDFF9"/>
          </a:solidFill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Aangeboden WAT/HOE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251520" y="1422009"/>
            <a:ext cx="1466924" cy="1229059"/>
          </a:xfrm>
          <a:prstGeom prst="rect">
            <a:avLst/>
          </a:prstGeom>
          <a:solidFill>
            <a:srgbClr val="FFFF99"/>
          </a:solidFill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HOE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hthoek 14"/>
          <p:cNvSpPr/>
          <p:nvPr/>
        </p:nvSpPr>
        <p:spPr>
          <a:xfrm>
            <a:off x="2524104" y="4605551"/>
            <a:ext cx="3064956" cy="866203"/>
          </a:xfrm>
          <a:prstGeom prst="rect">
            <a:avLst/>
          </a:prstGeom>
          <a:solidFill>
            <a:srgbClr val="FEE3BE"/>
          </a:solidFill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WAAR MAG</a:t>
            </a:r>
          </a:p>
        </p:txBody>
      </p:sp>
      <p:sp>
        <p:nvSpPr>
          <p:cNvPr id="16" name="Rechthoek 15"/>
          <p:cNvSpPr/>
          <p:nvPr/>
        </p:nvSpPr>
        <p:spPr>
          <a:xfrm>
            <a:off x="2524104" y="5597769"/>
            <a:ext cx="3064956" cy="880908"/>
          </a:xfrm>
          <a:prstGeom prst="rect">
            <a:avLst/>
          </a:prstGeom>
          <a:solidFill>
            <a:srgbClr val="FEE3BE"/>
          </a:solidFill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1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WIE MAG WAAR WAT HOE</a:t>
            </a:r>
            <a:endParaRPr kumimoji="0" lang="nl-NL" sz="105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5791421" y="4581129"/>
            <a:ext cx="3101060" cy="1897549"/>
          </a:xfrm>
          <a:prstGeom prst="rect">
            <a:avLst/>
          </a:prstGeom>
          <a:solidFill>
            <a:srgbClr val="FEE3BE"/>
          </a:solidFill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WIE MAG</a:t>
            </a:r>
          </a:p>
        </p:txBody>
      </p:sp>
      <p:sp>
        <p:nvSpPr>
          <p:cNvPr id="18" name="Rechthoek 17"/>
          <p:cNvSpPr/>
          <p:nvPr/>
        </p:nvSpPr>
        <p:spPr>
          <a:xfrm>
            <a:off x="251520" y="4581128"/>
            <a:ext cx="2088232" cy="1897549"/>
          </a:xfrm>
          <a:prstGeom prst="rect">
            <a:avLst/>
          </a:prstGeom>
          <a:solidFill>
            <a:srgbClr val="FEE3BE"/>
          </a:solidFill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1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WAT MAG HOE</a:t>
            </a:r>
            <a:endParaRPr kumimoji="0" lang="nl-NL" sz="105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66"/>
          <p:cNvSpPr/>
          <p:nvPr/>
        </p:nvSpPr>
        <p:spPr>
          <a:xfrm>
            <a:off x="1959142" y="1997322"/>
            <a:ext cx="1265275" cy="524857"/>
          </a:xfrm>
          <a:prstGeom prst="rect">
            <a:avLst/>
          </a:prstGeom>
          <a:solidFill>
            <a:srgbClr val="F45EDF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69" tIns="34275" rIns="68569" bIns="34275" anchor="ctr" anchorCtr="0">
            <a:no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nl-NL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Aangeboden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nl-NL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Opleiding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Garamond"/>
            </a:endParaRPr>
          </a:p>
        </p:txBody>
      </p:sp>
      <p:sp>
        <p:nvSpPr>
          <p:cNvPr id="21" name="Shape 172"/>
          <p:cNvSpPr/>
          <p:nvPr/>
        </p:nvSpPr>
        <p:spPr>
          <a:xfrm>
            <a:off x="359150" y="1974309"/>
            <a:ext cx="1251664" cy="574907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69" tIns="34275" rIns="68569" bIns="34275" anchor="ctr" anchorCtr="0">
            <a:no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Opleidings-kenmerk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Garamond"/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3649826" y="3459993"/>
            <a:ext cx="1786270" cy="460363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69" tIns="34275" rIns="68569" bIns="34275" anchor="ctr" anchorCtr="0">
            <a:no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nl-NL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Onderwijslocatie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nl-NL" sz="13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gebruik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Garamond"/>
            </a:endParaRPr>
          </a:p>
        </p:txBody>
      </p:sp>
      <p:sp>
        <p:nvSpPr>
          <p:cNvPr id="23" name="Shape 172"/>
          <p:cNvSpPr/>
          <p:nvPr/>
        </p:nvSpPr>
        <p:spPr>
          <a:xfrm>
            <a:off x="359150" y="3237305"/>
            <a:ext cx="1251664" cy="47528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69" tIns="34275" rIns="68569" bIns="34275" anchor="ctr" anchorCtr="0">
            <a:no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Opleidings-eenheid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Garamond"/>
            </a:endParaRPr>
          </a:p>
        </p:txBody>
      </p:sp>
      <p:sp>
        <p:nvSpPr>
          <p:cNvPr id="24" name="Shape 165"/>
          <p:cNvSpPr/>
          <p:nvPr/>
        </p:nvSpPr>
        <p:spPr>
          <a:xfrm>
            <a:off x="6012160" y="1628800"/>
            <a:ext cx="1678045" cy="462216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69" tIns="34275" rIns="68569" bIns="34275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nl-NL" sz="13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Communicatie-context</a:t>
            </a:r>
            <a:endParaRPr lang="en-US" sz="13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Garamond"/>
            </a:endParaRPr>
          </a:p>
        </p:txBody>
      </p:sp>
      <p:sp>
        <p:nvSpPr>
          <p:cNvPr id="25" name="Shape 165"/>
          <p:cNvSpPr/>
          <p:nvPr/>
        </p:nvSpPr>
        <p:spPr>
          <a:xfrm>
            <a:off x="7253523" y="2974358"/>
            <a:ext cx="1566949" cy="382634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69" tIns="34275" rIns="68569" bIns="34275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nl-NL" sz="13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Onderwijs-aanbiedersgroep</a:t>
            </a:r>
            <a:endParaRPr lang="en-US" sz="13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Garamond"/>
            </a:endParaRPr>
          </a:p>
        </p:txBody>
      </p:sp>
      <p:sp>
        <p:nvSpPr>
          <p:cNvPr id="26" name="Shape 164"/>
          <p:cNvSpPr/>
          <p:nvPr/>
        </p:nvSpPr>
        <p:spPr>
          <a:xfrm>
            <a:off x="6518287" y="3474945"/>
            <a:ext cx="1711717" cy="429905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4275" anchor="ctr" anchorCtr="0">
            <a:no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Onderwijsbestuur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 / </a:t>
            </a:r>
            <a:r>
              <a:rPr kumimoji="0" lang="en-US" sz="1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Bevoegd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 </a:t>
            </a:r>
            <a:r>
              <a:rPr kumimoji="0" lang="en-US" sz="1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Gezag</a:t>
            </a:r>
            <a:endParaRPr kumimoji="0" lang="en-US" sz="13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Garamond"/>
            </a:endParaRPr>
          </a:p>
        </p:txBody>
      </p:sp>
      <p:sp>
        <p:nvSpPr>
          <p:cNvPr id="27" name="Shape 165"/>
          <p:cNvSpPr/>
          <p:nvPr/>
        </p:nvSpPr>
        <p:spPr>
          <a:xfrm>
            <a:off x="5978488" y="2420888"/>
            <a:ext cx="1711717" cy="460363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69" tIns="34275" rIns="68569" bIns="34275" anchor="ctr" anchorCtr="0">
            <a:no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nl-NL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Onderwijs-aanbieder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Garamond"/>
            </a:endParaRPr>
          </a:p>
        </p:txBody>
      </p:sp>
      <p:sp>
        <p:nvSpPr>
          <p:cNvPr id="28" name="Shape 164"/>
          <p:cNvSpPr/>
          <p:nvPr/>
        </p:nvSpPr>
        <p:spPr>
          <a:xfrm>
            <a:off x="3582577" y="4811031"/>
            <a:ext cx="1892773" cy="455241"/>
          </a:xfrm>
          <a:prstGeom prst="rect">
            <a:avLst/>
          </a:prstGeom>
          <a:solidFill>
            <a:srgbClr val="F68E04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Vestigingserkenning</a:t>
            </a:r>
            <a:endParaRPr kumimoji="0" lang="en-US" sz="13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Garam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BRIN6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Garamond"/>
            </a:endParaRPr>
          </a:p>
        </p:txBody>
      </p:sp>
      <p:sp>
        <p:nvSpPr>
          <p:cNvPr id="29" name="Shape 164"/>
          <p:cNvSpPr/>
          <p:nvPr/>
        </p:nvSpPr>
        <p:spPr>
          <a:xfrm>
            <a:off x="6532691" y="4820482"/>
            <a:ext cx="1711717" cy="455108"/>
          </a:xfrm>
          <a:prstGeom prst="rect">
            <a:avLst/>
          </a:prstGeom>
          <a:solidFill>
            <a:srgbClr val="F68E04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Bevoegd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 </a:t>
            </a:r>
            <a:r>
              <a:rPr kumimoji="0" lang="en-US" sz="1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Gezag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 </a:t>
            </a:r>
            <a:r>
              <a:rPr kumimoji="0" lang="en-US" sz="1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erkenning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Garamond"/>
            </a:endParaRPr>
          </a:p>
        </p:txBody>
      </p:sp>
      <p:sp>
        <p:nvSpPr>
          <p:cNvPr id="30" name="Shape 164"/>
          <p:cNvSpPr/>
          <p:nvPr/>
        </p:nvSpPr>
        <p:spPr>
          <a:xfrm>
            <a:off x="3582645" y="5877272"/>
            <a:ext cx="1892772" cy="453102"/>
          </a:xfrm>
          <a:prstGeom prst="rect">
            <a:avLst/>
          </a:prstGeom>
          <a:solidFill>
            <a:srgbClr val="F68E04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Licentie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Garamond"/>
            </a:endParaRPr>
          </a:p>
        </p:txBody>
      </p:sp>
      <p:sp>
        <p:nvSpPr>
          <p:cNvPr id="31" name="Shape 164"/>
          <p:cNvSpPr/>
          <p:nvPr/>
        </p:nvSpPr>
        <p:spPr>
          <a:xfrm>
            <a:off x="447799" y="5877272"/>
            <a:ext cx="1740121" cy="478334"/>
          </a:xfrm>
          <a:prstGeom prst="rect">
            <a:avLst/>
          </a:prstGeom>
          <a:solidFill>
            <a:srgbClr val="F68E04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4275" rIns="0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Opleidingskenmerk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 </a:t>
            </a:r>
            <a:r>
              <a:rPr kumimoji="0" lang="en-US" sz="1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erkenning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Garamond"/>
            </a:endParaRPr>
          </a:p>
        </p:txBody>
      </p:sp>
      <p:sp>
        <p:nvSpPr>
          <p:cNvPr id="32" name="Shape 164"/>
          <p:cNvSpPr/>
          <p:nvPr/>
        </p:nvSpPr>
        <p:spPr>
          <a:xfrm>
            <a:off x="425575" y="4923338"/>
            <a:ext cx="1740121" cy="478334"/>
          </a:xfrm>
          <a:prstGeom prst="rect">
            <a:avLst/>
          </a:prstGeom>
          <a:solidFill>
            <a:srgbClr val="F68E04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Opleidingseenheid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 </a:t>
            </a:r>
            <a:r>
              <a:rPr kumimoji="0" lang="en-US" sz="1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erkenning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Garamond"/>
            </a:endParaRPr>
          </a:p>
        </p:txBody>
      </p:sp>
      <p:sp>
        <p:nvSpPr>
          <p:cNvPr id="33" name="Shape 164"/>
          <p:cNvSpPr/>
          <p:nvPr/>
        </p:nvSpPr>
        <p:spPr>
          <a:xfrm>
            <a:off x="6058873" y="5697110"/>
            <a:ext cx="2171131" cy="623034"/>
          </a:xfrm>
          <a:prstGeom prst="rect">
            <a:avLst/>
          </a:prstGeom>
          <a:solidFill>
            <a:srgbClr val="F68E04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Onderwijs</a:t>
            </a:r>
            <a:endParaRPr kumimoji="0" lang="en-US" sz="13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Garam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Instellingserkenning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   BRIN4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Garamond"/>
            </a:endParaRPr>
          </a:p>
        </p:txBody>
      </p:sp>
      <p:cxnSp>
        <p:nvCxnSpPr>
          <p:cNvPr id="34" name="Rechte verbindingslijn 33"/>
          <p:cNvCxnSpPr>
            <a:stCxn id="26" idx="2"/>
            <a:endCxn id="29" idx="0"/>
          </p:cNvCxnSpPr>
          <p:nvPr/>
        </p:nvCxnSpPr>
        <p:spPr>
          <a:xfrm>
            <a:off x="7374146" y="3904850"/>
            <a:ext cx="14404" cy="915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/>
          <p:nvPr/>
        </p:nvCxnSpPr>
        <p:spPr>
          <a:xfrm>
            <a:off x="6300192" y="2881251"/>
            <a:ext cx="0" cy="2831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/>
          <p:cNvCxnSpPr>
            <a:stCxn id="22" idx="3"/>
            <a:endCxn id="26" idx="1"/>
          </p:cNvCxnSpPr>
          <p:nvPr/>
        </p:nvCxnSpPr>
        <p:spPr>
          <a:xfrm flipV="1">
            <a:off x="5436096" y="3689898"/>
            <a:ext cx="1082191" cy="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/>
          <p:cNvCxnSpPr>
            <a:stCxn id="19" idx="2"/>
            <a:endCxn id="22" idx="0"/>
          </p:cNvCxnSpPr>
          <p:nvPr/>
        </p:nvCxnSpPr>
        <p:spPr>
          <a:xfrm>
            <a:off x="4541731" y="3097275"/>
            <a:ext cx="1230" cy="3627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31"/>
          <p:cNvCxnSpPr>
            <a:stCxn id="27" idx="1"/>
            <a:endCxn id="20" idx="3"/>
          </p:cNvCxnSpPr>
          <p:nvPr/>
        </p:nvCxnSpPr>
        <p:spPr>
          <a:xfrm rot="10800000">
            <a:off x="3224418" y="2259752"/>
            <a:ext cx="2754071" cy="391319"/>
          </a:xfrm>
          <a:prstGeom prst="bentConnector3">
            <a:avLst>
              <a:gd name="adj1" fmla="val 12648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31"/>
          <p:cNvCxnSpPr>
            <a:stCxn id="20" idx="2"/>
            <a:endCxn id="23" idx="3"/>
          </p:cNvCxnSpPr>
          <p:nvPr/>
        </p:nvCxnSpPr>
        <p:spPr>
          <a:xfrm rot="5400000">
            <a:off x="1624914" y="2508079"/>
            <a:ext cx="952766" cy="980966"/>
          </a:xfrm>
          <a:prstGeom prst="bent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31"/>
          <p:cNvCxnSpPr/>
          <p:nvPr/>
        </p:nvCxnSpPr>
        <p:spPr>
          <a:xfrm rot="10800000">
            <a:off x="2915817" y="2522180"/>
            <a:ext cx="1056816" cy="344915"/>
          </a:xfrm>
          <a:prstGeom prst="bent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170"/>
          <p:cNvSpPr/>
          <p:nvPr/>
        </p:nvSpPr>
        <p:spPr>
          <a:xfrm>
            <a:off x="3648596" y="2636912"/>
            <a:ext cx="1786270" cy="460363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69" tIns="34275" rIns="68569" bIns="34275" anchor="ctr" anchorCtr="0">
            <a:no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nl-NL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Garamond"/>
              </a:rPr>
              <a:t>Onderwijslocatie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Garamond"/>
            </a:endParaRPr>
          </a:p>
        </p:txBody>
      </p:sp>
      <p:cxnSp>
        <p:nvCxnSpPr>
          <p:cNvPr id="57" name="Rechte verbindingslijn 56"/>
          <p:cNvCxnSpPr>
            <a:stCxn id="21" idx="3"/>
            <a:endCxn id="20" idx="1"/>
          </p:cNvCxnSpPr>
          <p:nvPr/>
        </p:nvCxnSpPr>
        <p:spPr>
          <a:xfrm flipV="1">
            <a:off x="1610814" y="2259751"/>
            <a:ext cx="348328" cy="2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31"/>
          <p:cNvCxnSpPr>
            <a:stCxn id="31" idx="1"/>
            <a:endCxn id="21" idx="1"/>
          </p:cNvCxnSpPr>
          <p:nvPr/>
        </p:nvCxnSpPr>
        <p:spPr>
          <a:xfrm rot="10800000">
            <a:off x="359151" y="2261763"/>
            <a:ext cx="88649" cy="3854676"/>
          </a:xfrm>
          <a:prstGeom prst="bentConnector3">
            <a:avLst>
              <a:gd name="adj1" fmla="val 307729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/>
          <p:cNvCxnSpPr>
            <a:stCxn id="23" idx="2"/>
          </p:cNvCxnSpPr>
          <p:nvPr/>
        </p:nvCxnSpPr>
        <p:spPr>
          <a:xfrm>
            <a:off x="984982" y="3712585"/>
            <a:ext cx="0" cy="1210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31"/>
          <p:cNvCxnSpPr>
            <a:endCxn id="32" idx="3"/>
          </p:cNvCxnSpPr>
          <p:nvPr/>
        </p:nvCxnSpPr>
        <p:spPr>
          <a:xfrm rot="10800000">
            <a:off x="2165697" y="5162505"/>
            <a:ext cx="1416953" cy="846084"/>
          </a:xfrm>
          <a:prstGeom prst="bentConnector3">
            <a:avLst>
              <a:gd name="adj1" fmla="val 8137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2202461" y="6165304"/>
            <a:ext cx="1380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>
            <a:stCxn id="28" idx="2"/>
            <a:endCxn id="30" idx="0"/>
          </p:cNvCxnSpPr>
          <p:nvPr/>
        </p:nvCxnSpPr>
        <p:spPr>
          <a:xfrm>
            <a:off x="4528964" y="5266272"/>
            <a:ext cx="67" cy="61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/>
          <p:cNvCxnSpPr/>
          <p:nvPr/>
        </p:nvCxnSpPr>
        <p:spPr>
          <a:xfrm>
            <a:off x="4519042" y="3904850"/>
            <a:ext cx="0" cy="906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91"/>
          <p:cNvCxnSpPr/>
          <p:nvPr/>
        </p:nvCxnSpPr>
        <p:spPr>
          <a:xfrm flipH="1">
            <a:off x="5475418" y="6116439"/>
            <a:ext cx="5834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hte verbindingslijn 31"/>
          <p:cNvCxnSpPr/>
          <p:nvPr/>
        </p:nvCxnSpPr>
        <p:spPr>
          <a:xfrm rot="10800000">
            <a:off x="5461497" y="5013176"/>
            <a:ext cx="597377" cy="969975"/>
          </a:xfrm>
          <a:prstGeom prst="bentConnector3">
            <a:avLst>
              <a:gd name="adj1" fmla="val 67008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100"/>
          <p:cNvCxnSpPr/>
          <p:nvPr/>
        </p:nvCxnSpPr>
        <p:spPr>
          <a:xfrm>
            <a:off x="7394900" y="5275590"/>
            <a:ext cx="0" cy="421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chte verbindingslijn 31"/>
          <p:cNvCxnSpPr>
            <a:stCxn id="26" idx="3"/>
            <a:endCxn id="24" idx="3"/>
          </p:cNvCxnSpPr>
          <p:nvPr/>
        </p:nvCxnSpPr>
        <p:spPr>
          <a:xfrm flipH="1" flipV="1">
            <a:off x="7690205" y="1859908"/>
            <a:ext cx="539799" cy="1829990"/>
          </a:xfrm>
          <a:prstGeom prst="bentConnector3">
            <a:avLst>
              <a:gd name="adj1" fmla="val -132929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/>
        </p:nvCxnSpPr>
        <p:spPr>
          <a:xfrm>
            <a:off x="8820472" y="3140968"/>
            <a:ext cx="1312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echte verbindingslijn 116"/>
          <p:cNvCxnSpPr/>
          <p:nvPr/>
        </p:nvCxnSpPr>
        <p:spPr>
          <a:xfrm>
            <a:off x="7690205" y="2564904"/>
            <a:ext cx="12614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hte verbindingslijn 120"/>
          <p:cNvCxnSpPr/>
          <p:nvPr/>
        </p:nvCxnSpPr>
        <p:spPr>
          <a:xfrm>
            <a:off x="6876256" y="2881251"/>
            <a:ext cx="0" cy="593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31"/>
          <p:cNvCxnSpPr>
            <a:stCxn id="25" idx="0"/>
            <a:endCxn id="27" idx="3"/>
          </p:cNvCxnSpPr>
          <p:nvPr/>
        </p:nvCxnSpPr>
        <p:spPr>
          <a:xfrm rot="16200000" flipV="1">
            <a:off x="7701958" y="2639317"/>
            <a:ext cx="323288" cy="346793"/>
          </a:xfrm>
          <a:prstGeom prst="bent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chte verbindingslijn 129"/>
          <p:cNvCxnSpPr>
            <a:stCxn id="25" idx="2"/>
          </p:cNvCxnSpPr>
          <p:nvPr/>
        </p:nvCxnSpPr>
        <p:spPr>
          <a:xfrm flipH="1">
            <a:off x="8036997" y="3356992"/>
            <a:ext cx="1" cy="1179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20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07" y="2492896"/>
            <a:ext cx="6862749" cy="368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Zeggenschappen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00EC2-86A5-41B0-BFF3-B6EFF07BEF46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grpSp>
        <p:nvGrpSpPr>
          <p:cNvPr id="17" name="Groep 16"/>
          <p:cNvGrpSpPr/>
          <p:nvPr/>
        </p:nvGrpSpPr>
        <p:grpSpPr>
          <a:xfrm>
            <a:off x="386938" y="2434049"/>
            <a:ext cx="2943383" cy="2147079"/>
            <a:chOff x="386938" y="2434049"/>
            <a:chExt cx="2943383" cy="2147079"/>
          </a:xfrm>
        </p:grpSpPr>
        <p:sp>
          <p:nvSpPr>
            <p:cNvPr id="7" name="Rechthoek 6"/>
            <p:cNvSpPr/>
            <p:nvPr/>
          </p:nvSpPr>
          <p:spPr bwMode="auto">
            <a:xfrm>
              <a:off x="2013507" y="2492895"/>
              <a:ext cx="1316814" cy="2088233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pic>
          <p:nvPicPr>
            <p:cNvPr id="10" name="Picture 2" descr="\\fileserver\homedrivesw7\ct036kof\Pictures\SB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38" y="2434049"/>
              <a:ext cx="1308100" cy="130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PIJL-OMLAAG 12"/>
            <p:cNvSpPr/>
            <p:nvPr/>
          </p:nvSpPr>
          <p:spPr>
            <a:xfrm rot="16200000">
              <a:off x="1561193" y="3136962"/>
              <a:ext cx="485011" cy="8001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</p:grpSp>
      <p:grpSp>
        <p:nvGrpSpPr>
          <p:cNvPr id="18" name="Groep 17"/>
          <p:cNvGrpSpPr/>
          <p:nvPr/>
        </p:nvGrpSpPr>
        <p:grpSpPr>
          <a:xfrm>
            <a:off x="386938" y="4653136"/>
            <a:ext cx="8489495" cy="1527283"/>
            <a:chOff x="386938" y="4653136"/>
            <a:chExt cx="8489495" cy="1527283"/>
          </a:xfrm>
        </p:grpSpPr>
        <p:sp>
          <p:nvSpPr>
            <p:cNvPr id="8" name="Rechthoek 7"/>
            <p:cNvSpPr/>
            <p:nvPr/>
          </p:nvSpPr>
          <p:spPr bwMode="auto">
            <a:xfrm>
              <a:off x="2013506" y="4653136"/>
              <a:ext cx="6862927" cy="1527283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pic>
          <p:nvPicPr>
            <p:cNvPr id="11" name="Picture 3" descr="\\fileserver\homedrivesw7\ct036kof\Pictures\logo_rijksoverheid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38" y="4653136"/>
              <a:ext cx="1550987" cy="887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PIJL-OMLAAG 13"/>
            <p:cNvSpPr/>
            <p:nvPr/>
          </p:nvSpPr>
          <p:spPr>
            <a:xfrm rot="16200000">
              <a:off x="1452534" y="5097565"/>
              <a:ext cx="485011" cy="8001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</p:grpSp>
      <p:grpSp>
        <p:nvGrpSpPr>
          <p:cNvPr id="16" name="Groep 15"/>
          <p:cNvGrpSpPr/>
          <p:nvPr/>
        </p:nvGrpSpPr>
        <p:grpSpPr>
          <a:xfrm>
            <a:off x="3347864" y="1196752"/>
            <a:ext cx="5528570" cy="3384376"/>
            <a:chOff x="3347864" y="1196752"/>
            <a:chExt cx="5528570" cy="3384376"/>
          </a:xfrm>
        </p:grpSpPr>
        <p:sp>
          <p:nvSpPr>
            <p:cNvPr id="6" name="Rechthoek 5"/>
            <p:cNvSpPr/>
            <p:nvPr/>
          </p:nvSpPr>
          <p:spPr bwMode="auto">
            <a:xfrm>
              <a:off x="3347864" y="2492896"/>
              <a:ext cx="5528570" cy="2088232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2" name="Rechthoek 11"/>
            <p:cNvSpPr/>
            <p:nvPr/>
          </p:nvSpPr>
          <p:spPr>
            <a:xfrm>
              <a:off x="3983237" y="1196752"/>
              <a:ext cx="4893197" cy="10921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2800" dirty="0" smtClean="0">
                  <a:solidFill>
                    <a:schemeClr val="tx1"/>
                  </a:solidFill>
                </a:rPr>
                <a:t>Onderwijs organisaties</a:t>
              </a:r>
              <a:endParaRPr lang="nl-NL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PIJL-OMLAAG 14"/>
            <p:cNvSpPr/>
            <p:nvPr/>
          </p:nvSpPr>
          <p:spPr>
            <a:xfrm>
              <a:off x="5796136" y="2021953"/>
              <a:ext cx="485011" cy="8001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36967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Informatiemodel RIO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In beheer bij </a:t>
            </a:r>
            <a:r>
              <a:rPr lang="nl-NL" dirty="0" err="1" smtClean="0"/>
              <a:t>Edustandaard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https://www.edustandaard.nl/standaard_afspraken/registratie-instellingen-en-opleidingen-rio/registratie-instellingen-en-opleidingen-juni-2020/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16585"/>
            <a:ext cx="7995041" cy="425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orpagina">
  <a:themeElements>
    <a:clrScheme name="">
      <a:dk1>
        <a:srgbClr val="000000"/>
      </a:dk1>
      <a:lt1>
        <a:srgbClr val="FFFFFF"/>
      </a:lt1>
      <a:dk2>
        <a:srgbClr val="046F96"/>
      </a:dk2>
      <a:lt2>
        <a:srgbClr val="EEECE1"/>
      </a:lt2>
      <a:accent1>
        <a:srgbClr val="046F96"/>
      </a:accent1>
      <a:accent2>
        <a:srgbClr val="9ACCD4"/>
      </a:accent2>
      <a:accent3>
        <a:srgbClr val="FFFFFF"/>
      </a:accent3>
      <a:accent4>
        <a:srgbClr val="000000"/>
      </a:accent4>
      <a:accent5>
        <a:srgbClr val="AABBC9"/>
      </a:accent5>
      <a:accent6>
        <a:srgbClr val="8BB9C0"/>
      </a:accent6>
      <a:hlink>
        <a:srgbClr val="ED8FBB"/>
      </a:hlink>
      <a:folHlink>
        <a:srgbClr val="900079"/>
      </a:folHlink>
    </a:clrScheme>
    <a:fontScheme name="Voorpagi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Voorpagina 1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24C2B0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20B09F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orpagina 2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8AE8B"/>
        </a:accent1>
        <a:accent2>
          <a:srgbClr val="2494C5"/>
        </a:accent2>
        <a:accent3>
          <a:srgbClr val="FFFFFF"/>
        </a:accent3>
        <a:accent4>
          <a:srgbClr val="000000"/>
        </a:accent4>
        <a:accent5>
          <a:srgbClr val="B4D3C4"/>
        </a:accent5>
        <a:accent6>
          <a:srgbClr val="2086B2"/>
        </a:accent6>
        <a:hlink>
          <a:srgbClr val="9ACCD4"/>
        </a:hlink>
        <a:folHlink>
          <a:srgbClr val="A100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orpagina 3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58AE8B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4F9D7D"/>
        </a:accent6>
        <a:hlink>
          <a:srgbClr val="2494C5"/>
        </a:hlink>
        <a:folHlink>
          <a:srgbClr val="9ACC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elpagina met afbeelding">
  <a:themeElements>
    <a:clrScheme name="">
      <a:dk1>
        <a:srgbClr val="000000"/>
      </a:dk1>
      <a:lt1>
        <a:srgbClr val="FFFFFF"/>
      </a:lt1>
      <a:dk2>
        <a:srgbClr val="046F96"/>
      </a:dk2>
      <a:lt2>
        <a:srgbClr val="EEECE1"/>
      </a:lt2>
      <a:accent1>
        <a:srgbClr val="046F96"/>
      </a:accent1>
      <a:accent2>
        <a:srgbClr val="9ACCD4"/>
      </a:accent2>
      <a:accent3>
        <a:srgbClr val="FFFFFF"/>
      </a:accent3>
      <a:accent4>
        <a:srgbClr val="000000"/>
      </a:accent4>
      <a:accent5>
        <a:srgbClr val="AABBC9"/>
      </a:accent5>
      <a:accent6>
        <a:srgbClr val="8BB9C0"/>
      </a:accent6>
      <a:hlink>
        <a:srgbClr val="ED8FBB"/>
      </a:hlink>
      <a:folHlink>
        <a:srgbClr val="900079"/>
      </a:folHlink>
    </a:clrScheme>
    <a:fontScheme name="Titelpagina met afbeel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Titelpagina met afbeelding 1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24C2B0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20B09F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elpagina met afbeelding 2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8AE8B"/>
        </a:accent1>
        <a:accent2>
          <a:srgbClr val="2494C5"/>
        </a:accent2>
        <a:accent3>
          <a:srgbClr val="FFFFFF"/>
        </a:accent3>
        <a:accent4>
          <a:srgbClr val="000000"/>
        </a:accent4>
        <a:accent5>
          <a:srgbClr val="B4D3C4"/>
        </a:accent5>
        <a:accent6>
          <a:srgbClr val="2086B2"/>
        </a:accent6>
        <a:hlink>
          <a:srgbClr val="9ACCD4"/>
        </a:hlink>
        <a:folHlink>
          <a:srgbClr val="A100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elpagina met afbeelding 3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58AE8B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4F9D7D"/>
        </a:accent6>
        <a:hlink>
          <a:srgbClr val="2494C5"/>
        </a:hlink>
        <a:folHlink>
          <a:srgbClr val="9ACC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elpagina zonder afbeelding">
  <a:themeElements>
    <a:clrScheme name="">
      <a:dk1>
        <a:srgbClr val="000000"/>
      </a:dk1>
      <a:lt1>
        <a:srgbClr val="FFFFFF"/>
      </a:lt1>
      <a:dk2>
        <a:srgbClr val="046F96"/>
      </a:dk2>
      <a:lt2>
        <a:srgbClr val="EEECE1"/>
      </a:lt2>
      <a:accent1>
        <a:srgbClr val="046F96"/>
      </a:accent1>
      <a:accent2>
        <a:srgbClr val="9ACCD4"/>
      </a:accent2>
      <a:accent3>
        <a:srgbClr val="FFFFFF"/>
      </a:accent3>
      <a:accent4>
        <a:srgbClr val="000000"/>
      </a:accent4>
      <a:accent5>
        <a:srgbClr val="AABBC9"/>
      </a:accent5>
      <a:accent6>
        <a:srgbClr val="8BB9C0"/>
      </a:accent6>
      <a:hlink>
        <a:srgbClr val="ED8FBB"/>
      </a:hlink>
      <a:folHlink>
        <a:srgbClr val="900079"/>
      </a:folHlink>
    </a:clrScheme>
    <a:fontScheme name="Titelpagina zonder afbeel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Titelpagina zonder afbeelding 1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24C2B0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20B09F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elpagina zonder afbeelding 2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8AE8B"/>
        </a:accent1>
        <a:accent2>
          <a:srgbClr val="2494C5"/>
        </a:accent2>
        <a:accent3>
          <a:srgbClr val="FFFFFF"/>
        </a:accent3>
        <a:accent4>
          <a:srgbClr val="000000"/>
        </a:accent4>
        <a:accent5>
          <a:srgbClr val="B4D3C4"/>
        </a:accent5>
        <a:accent6>
          <a:srgbClr val="2086B2"/>
        </a:accent6>
        <a:hlink>
          <a:srgbClr val="9ACCD4"/>
        </a:hlink>
        <a:folHlink>
          <a:srgbClr val="A100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elpagina zonder afbeelding 3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58AE8B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4F9D7D"/>
        </a:accent6>
        <a:hlink>
          <a:srgbClr val="2494C5"/>
        </a:hlink>
        <a:folHlink>
          <a:srgbClr val="9ACC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Inhoud cijfer">
  <a:themeElements>
    <a:clrScheme name="">
      <a:dk1>
        <a:srgbClr val="000000"/>
      </a:dk1>
      <a:lt1>
        <a:srgbClr val="FFFFFF"/>
      </a:lt1>
      <a:dk2>
        <a:srgbClr val="046F96"/>
      </a:dk2>
      <a:lt2>
        <a:srgbClr val="EEECE1"/>
      </a:lt2>
      <a:accent1>
        <a:srgbClr val="046F96"/>
      </a:accent1>
      <a:accent2>
        <a:srgbClr val="9ACCD4"/>
      </a:accent2>
      <a:accent3>
        <a:srgbClr val="FFFFFF"/>
      </a:accent3>
      <a:accent4>
        <a:srgbClr val="000000"/>
      </a:accent4>
      <a:accent5>
        <a:srgbClr val="AABBC9"/>
      </a:accent5>
      <a:accent6>
        <a:srgbClr val="8BB9C0"/>
      </a:accent6>
      <a:hlink>
        <a:srgbClr val="ED8FBB"/>
      </a:hlink>
      <a:folHlink>
        <a:srgbClr val="900079"/>
      </a:folHlink>
    </a:clrScheme>
    <a:fontScheme name="Inhoud cijf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Inhoud cijfer 1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24C2B0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20B09F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oud cijfer 2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8AE8B"/>
        </a:accent1>
        <a:accent2>
          <a:srgbClr val="2494C5"/>
        </a:accent2>
        <a:accent3>
          <a:srgbClr val="FFFFFF"/>
        </a:accent3>
        <a:accent4>
          <a:srgbClr val="000000"/>
        </a:accent4>
        <a:accent5>
          <a:srgbClr val="B4D3C4"/>
        </a:accent5>
        <a:accent6>
          <a:srgbClr val="2086B2"/>
        </a:accent6>
        <a:hlink>
          <a:srgbClr val="9ACCD4"/>
        </a:hlink>
        <a:folHlink>
          <a:srgbClr val="A100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oud cijfer 3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58AE8B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4F9D7D"/>
        </a:accent6>
        <a:hlink>
          <a:srgbClr val="2494C5"/>
        </a:hlink>
        <a:folHlink>
          <a:srgbClr val="9ACC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Inhoud letter">
  <a:themeElements>
    <a:clrScheme name="">
      <a:dk1>
        <a:srgbClr val="000000"/>
      </a:dk1>
      <a:lt1>
        <a:srgbClr val="FFFFFF"/>
      </a:lt1>
      <a:dk2>
        <a:srgbClr val="046F96"/>
      </a:dk2>
      <a:lt2>
        <a:srgbClr val="EEECE1"/>
      </a:lt2>
      <a:accent1>
        <a:srgbClr val="046F96"/>
      </a:accent1>
      <a:accent2>
        <a:srgbClr val="9ACCD4"/>
      </a:accent2>
      <a:accent3>
        <a:srgbClr val="FFFFFF"/>
      </a:accent3>
      <a:accent4>
        <a:srgbClr val="000000"/>
      </a:accent4>
      <a:accent5>
        <a:srgbClr val="AABBC9"/>
      </a:accent5>
      <a:accent6>
        <a:srgbClr val="8BB9C0"/>
      </a:accent6>
      <a:hlink>
        <a:srgbClr val="ED8FBB"/>
      </a:hlink>
      <a:folHlink>
        <a:srgbClr val="900079"/>
      </a:folHlink>
    </a:clrScheme>
    <a:fontScheme name="Inhoud let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Inhoud letter 1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24C2B0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20B09F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oud letter 2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8AE8B"/>
        </a:accent1>
        <a:accent2>
          <a:srgbClr val="2494C5"/>
        </a:accent2>
        <a:accent3>
          <a:srgbClr val="FFFFFF"/>
        </a:accent3>
        <a:accent4>
          <a:srgbClr val="000000"/>
        </a:accent4>
        <a:accent5>
          <a:srgbClr val="B4D3C4"/>
        </a:accent5>
        <a:accent6>
          <a:srgbClr val="2086B2"/>
        </a:accent6>
        <a:hlink>
          <a:srgbClr val="9ACCD4"/>
        </a:hlink>
        <a:folHlink>
          <a:srgbClr val="A100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oud letter 3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58AE8B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4F9D7D"/>
        </a:accent6>
        <a:hlink>
          <a:srgbClr val="2494C5"/>
        </a:hlink>
        <a:folHlink>
          <a:srgbClr val="9ACC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Inhoud bullet">
  <a:themeElements>
    <a:clrScheme name="">
      <a:dk1>
        <a:srgbClr val="000000"/>
      </a:dk1>
      <a:lt1>
        <a:srgbClr val="FFFFFF"/>
      </a:lt1>
      <a:dk2>
        <a:srgbClr val="046F96"/>
      </a:dk2>
      <a:lt2>
        <a:srgbClr val="EEECE1"/>
      </a:lt2>
      <a:accent1>
        <a:srgbClr val="046F96"/>
      </a:accent1>
      <a:accent2>
        <a:srgbClr val="9ACCD4"/>
      </a:accent2>
      <a:accent3>
        <a:srgbClr val="FFFFFF"/>
      </a:accent3>
      <a:accent4>
        <a:srgbClr val="000000"/>
      </a:accent4>
      <a:accent5>
        <a:srgbClr val="AABBC9"/>
      </a:accent5>
      <a:accent6>
        <a:srgbClr val="8BB9C0"/>
      </a:accent6>
      <a:hlink>
        <a:srgbClr val="ED8FBB"/>
      </a:hlink>
      <a:folHlink>
        <a:srgbClr val="900079"/>
      </a:folHlink>
    </a:clrScheme>
    <a:fontScheme name="Inhoud bulle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Inhoud bullet 1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24C2B0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20B09F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oud bullet 2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8AE8B"/>
        </a:accent1>
        <a:accent2>
          <a:srgbClr val="2494C5"/>
        </a:accent2>
        <a:accent3>
          <a:srgbClr val="FFFFFF"/>
        </a:accent3>
        <a:accent4>
          <a:srgbClr val="000000"/>
        </a:accent4>
        <a:accent5>
          <a:srgbClr val="B4D3C4"/>
        </a:accent5>
        <a:accent6>
          <a:srgbClr val="2086B2"/>
        </a:accent6>
        <a:hlink>
          <a:srgbClr val="9ACCD4"/>
        </a:hlink>
        <a:folHlink>
          <a:srgbClr val="A100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oud bullet 3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58AE8B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4F9D7D"/>
        </a:accent6>
        <a:hlink>
          <a:srgbClr val="2494C5"/>
        </a:hlink>
        <a:folHlink>
          <a:srgbClr val="9ACC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Standaardontwerp">
  <a:themeElements>
    <a:clrScheme name="">
      <a:dk1>
        <a:srgbClr val="000000"/>
      </a:dk1>
      <a:lt1>
        <a:srgbClr val="FFFFFF"/>
      </a:lt1>
      <a:dk2>
        <a:srgbClr val="046F96"/>
      </a:dk2>
      <a:lt2>
        <a:srgbClr val="EEECE1"/>
      </a:lt2>
      <a:accent1>
        <a:srgbClr val="046F96"/>
      </a:accent1>
      <a:accent2>
        <a:srgbClr val="9ACCD4"/>
      </a:accent2>
      <a:accent3>
        <a:srgbClr val="FFFFFF"/>
      </a:accent3>
      <a:accent4>
        <a:srgbClr val="000000"/>
      </a:accent4>
      <a:accent5>
        <a:srgbClr val="AABBC9"/>
      </a:accent5>
      <a:accent6>
        <a:srgbClr val="8BB9C0"/>
      </a:accent6>
      <a:hlink>
        <a:srgbClr val="ED8FBB"/>
      </a:hlink>
      <a:folHlink>
        <a:srgbClr val="900079"/>
      </a:folHlink>
    </a:clrScheme>
    <a:fontScheme name="Standaardontwer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Standaardontwerp 1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24C2B0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20B09F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8AE8B"/>
        </a:accent1>
        <a:accent2>
          <a:srgbClr val="2494C5"/>
        </a:accent2>
        <a:accent3>
          <a:srgbClr val="FFFFFF"/>
        </a:accent3>
        <a:accent4>
          <a:srgbClr val="000000"/>
        </a:accent4>
        <a:accent5>
          <a:srgbClr val="B4D3C4"/>
        </a:accent5>
        <a:accent6>
          <a:srgbClr val="2086B2"/>
        </a:accent6>
        <a:hlink>
          <a:srgbClr val="9ACCD4"/>
        </a:hlink>
        <a:folHlink>
          <a:srgbClr val="A100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58AE8B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4F9D7D"/>
        </a:accent6>
        <a:hlink>
          <a:srgbClr val="2494C5"/>
        </a:hlink>
        <a:folHlink>
          <a:srgbClr val="9ACC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Standaard (08 Blauw)</Template>
  <TotalTime>6658</TotalTime>
  <Words>166</Words>
  <Application>Microsoft Office PowerPoint</Application>
  <PresentationFormat>Diavoorstelling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7</vt:i4>
      </vt:variant>
      <vt:variant>
        <vt:lpstr>Diatitels</vt:lpstr>
      </vt:variant>
      <vt:variant>
        <vt:i4>5</vt:i4>
      </vt:variant>
      <vt:variant>
        <vt:lpstr>Aangepaste voorstellingen</vt:lpstr>
      </vt:variant>
      <vt:variant>
        <vt:i4>3</vt:i4>
      </vt:variant>
    </vt:vector>
  </HeadingPairs>
  <TitlesOfParts>
    <vt:vector size="15" baseType="lpstr">
      <vt:lpstr>Voorpagina</vt:lpstr>
      <vt:lpstr>Titelpagina met afbeelding</vt:lpstr>
      <vt:lpstr>Titelpagina zonder afbeelding</vt:lpstr>
      <vt:lpstr>Inhoud cijfer</vt:lpstr>
      <vt:lpstr>Inhoud letter</vt:lpstr>
      <vt:lpstr>Inhoud bullet</vt:lpstr>
      <vt:lpstr>Standaardontwerp</vt:lpstr>
      <vt:lpstr>Registratie Instellingen &amp; Opleidingen (RIO)</vt:lpstr>
      <vt:lpstr>RIO</vt:lpstr>
      <vt:lpstr>PowerPoint-presentatie</vt:lpstr>
      <vt:lpstr>Zeggenschappen</vt:lpstr>
      <vt:lpstr>Informatiemodel RIO</vt:lpstr>
      <vt:lpstr>WIE</vt:lpstr>
      <vt:lpstr>WAAR</vt:lpstr>
      <vt:lpstr>WAT en HOE</vt:lpstr>
    </vt:vector>
  </TitlesOfParts>
  <Company>Dienst Uitvoering Onderwijs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PSA</dc:title>
  <dc:creator>os198nau</dc:creator>
  <cp:lastModifiedBy>Heiko Kiewiet</cp:lastModifiedBy>
  <cp:revision>189</cp:revision>
  <dcterms:created xsi:type="dcterms:W3CDTF">2014-02-07T14:36:10Z</dcterms:created>
  <dcterms:modified xsi:type="dcterms:W3CDTF">2020-07-23T12:33:15Z</dcterms:modified>
</cp:coreProperties>
</file>