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sldIdLst>
    <p:sldId id="256" r:id="rId5"/>
    <p:sldId id="332" r:id="rId6"/>
    <p:sldId id="385" r:id="rId7"/>
    <p:sldId id="372" r:id="rId8"/>
    <p:sldId id="393" r:id="rId9"/>
    <p:sldId id="394" r:id="rId10"/>
    <p:sldId id="386" r:id="rId11"/>
    <p:sldId id="388" r:id="rId12"/>
    <p:sldId id="392" r:id="rId13"/>
    <p:sldId id="384" r:id="rId14"/>
    <p:sldId id="383" r:id="rId15"/>
    <p:sldId id="358" r:id="rId16"/>
    <p:sldId id="368" r:id="rId17"/>
    <p:sldId id="365" r:id="rId18"/>
    <p:sldId id="366" r:id="rId19"/>
    <p:sldId id="380" r:id="rId20"/>
    <p:sldId id="361" r:id="rId21"/>
    <p:sldId id="376" r:id="rId22"/>
    <p:sldId id="377" r:id="rId23"/>
    <p:sldId id="378" r:id="rId24"/>
    <p:sldId id="379" r:id="rId25"/>
    <p:sldId id="369" r:id="rId26"/>
    <p:sldId id="367" r:id="rId27"/>
    <p:sldId id="374" r:id="rId28"/>
    <p:sldId id="370" r:id="rId29"/>
    <p:sldId id="371" r:id="rId30"/>
    <p:sldId id="373" r:id="rId31"/>
    <p:sldId id="389" r:id="rId32"/>
    <p:sldId id="390" r:id="rId33"/>
    <p:sldId id="391" r:id="rId34"/>
    <p:sldId id="381" r:id="rId35"/>
    <p:sldId id="382" r:id="rId36"/>
    <p:sldId id="387" r:id="rId37"/>
    <p:sldId id="364" r:id="rId38"/>
    <p:sldId id="359" r:id="rId39"/>
    <p:sldId id="375" r:id="rId40"/>
    <p:sldId id="363" r:id="rId41"/>
    <p:sldId id="36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Untied" initials="MU" lastIdx="32" clrIdx="0">
    <p:extLst>
      <p:ext uri="{19B8F6BF-5375-455C-9EA6-DF929625EA0E}">
        <p15:presenceInfo xmlns:p15="http://schemas.microsoft.com/office/powerpoint/2012/main" userId="Marcel Untied" providerId="None"/>
      </p:ext>
    </p:extLst>
  </p:cmAuthor>
  <p:cmAuthor id="2" name="Ben Koers" initials="BK" lastIdx="20" clrIdx="1">
    <p:extLst>
      <p:ext uri="{19B8F6BF-5375-455C-9EA6-DF929625EA0E}">
        <p15:presenceInfo xmlns:p15="http://schemas.microsoft.com/office/powerpoint/2012/main" userId="S::ben.koers@iddinkgroup.com::b729036b-57d3-413d-97d2-1e3e38639ae0" providerId="AD"/>
      </p:ext>
    </p:extLst>
  </p:cmAuthor>
  <p:cmAuthor id="3" name="Hassing, Elias" initials="HE" lastIdx="4" clrIdx="2">
    <p:extLst>
      <p:ext uri="{19B8F6BF-5375-455C-9EA6-DF929625EA0E}">
        <p15:presenceInfo xmlns:p15="http://schemas.microsoft.com/office/powerpoint/2012/main" userId="S::ehassing@infinitaslearning.com::72ecc079-a1cb-4678-83ce-317f844f1a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A4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047" autoAdjust="0"/>
  </p:normalViewPr>
  <p:slideViewPr>
    <p:cSldViewPr snapToGrid="0" snapToObjects="1">
      <p:cViewPr varScale="1">
        <p:scale>
          <a:sx n="99" d="100"/>
          <a:sy n="99" d="100"/>
        </p:scale>
        <p:origin x="972" y="90"/>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CB65A-5653-4BCF-A436-78AB7D517C67}" type="doc">
      <dgm:prSet loTypeId="urn:microsoft.com/office/officeart/2005/8/layout/chevron1" loCatId="process" qsTypeId="urn:microsoft.com/office/officeart/2005/8/quickstyle/simple1" qsCatId="simple" csTypeId="urn:microsoft.com/office/officeart/2005/8/colors/accent1_2" csCatId="accent1" phldr="1"/>
      <dgm:spPr/>
    </dgm:pt>
    <dgm:pt modelId="{106E9E3E-61D5-42F6-8C0D-2CEECC624ADB}" type="pres">
      <dgm:prSet presAssocID="{784CB65A-5653-4BCF-A436-78AB7D517C67}" presName="Name0" presStyleCnt="0">
        <dgm:presLayoutVars>
          <dgm:dir/>
          <dgm:animLvl val="lvl"/>
          <dgm:resizeHandles val="exact"/>
        </dgm:presLayoutVars>
      </dgm:prSet>
      <dgm:spPr/>
    </dgm:pt>
  </dgm:ptLst>
  <dgm:cxnLst>
    <dgm:cxn modelId="{E7E0F0FA-3A7F-4E72-8710-E03F21738C44}" type="presOf" srcId="{784CB65A-5653-4BCF-A436-78AB7D517C67}" destId="{106E9E3E-61D5-42F6-8C0D-2CEECC624ADB}"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614F65-334C-4521-B19D-C5E1EA049171}" type="doc">
      <dgm:prSet loTypeId="urn:microsoft.com/office/officeart/2005/8/layout/hChevron3" loCatId="process" qsTypeId="urn:microsoft.com/office/officeart/2005/8/quickstyle/simple1" qsCatId="simple" csTypeId="urn:microsoft.com/office/officeart/2005/8/colors/accent1_2" csCatId="accent1" phldr="1"/>
      <dgm:spPr/>
    </dgm:pt>
    <dgm:pt modelId="{B88A7B8C-7BD4-4031-A51D-33274B6D4F2E}">
      <dgm:prSet phldrT="[Tekst]"/>
      <dgm:spPr>
        <a:solidFill>
          <a:srgbClr val="13A438"/>
        </a:solidFill>
      </dgm:spPr>
      <dgm:t>
        <a:bodyPr/>
        <a:lstStyle/>
        <a:p>
          <a:r>
            <a:rPr lang="nl-NL" noProof="0" dirty="0"/>
            <a:t>GO/NO GO Pilot</a:t>
          </a:r>
        </a:p>
        <a:p>
          <a:r>
            <a:rPr lang="nl-NL" noProof="0" dirty="0"/>
            <a:t>Oktober</a:t>
          </a:r>
        </a:p>
      </dgm:t>
    </dgm:pt>
    <dgm:pt modelId="{299B6C40-8565-46E8-B7FD-A3CF081AF317}" type="parTrans" cxnId="{59865C90-39FD-4647-A0AE-F6222DED41DC}">
      <dgm:prSet/>
      <dgm:spPr/>
      <dgm:t>
        <a:bodyPr/>
        <a:lstStyle/>
        <a:p>
          <a:endParaRPr lang="nl-NL"/>
        </a:p>
      </dgm:t>
    </dgm:pt>
    <dgm:pt modelId="{95E3F875-E65A-4E9C-993A-CBB00234355B}" type="sibTrans" cxnId="{59865C90-39FD-4647-A0AE-F6222DED41DC}">
      <dgm:prSet/>
      <dgm:spPr/>
      <dgm:t>
        <a:bodyPr/>
        <a:lstStyle/>
        <a:p>
          <a:endParaRPr lang="nl-NL"/>
        </a:p>
      </dgm:t>
    </dgm:pt>
    <dgm:pt modelId="{A0342358-753B-4573-9D54-611E3F384D4D}">
      <dgm:prSet phldrT="[Tekst]"/>
      <dgm:spPr>
        <a:solidFill>
          <a:srgbClr val="13A438"/>
        </a:solidFill>
      </dgm:spPr>
      <dgm:t>
        <a:bodyPr/>
        <a:lstStyle/>
        <a:p>
          <a:r>
            <a:rPr lang="nl-NL" noProof="0" dirty="0"/>
            <a:t>Realiseren services in diverse scenario’s</a:t>
          </a:r>
        </a:p>
        <a:p>
          <a:r>
            <a:rPr lang="nl-NL" noProof="0" dirty="0"/>
            <a:t>November</a:t>
          </a:r>
        </a:p>
      </dgm:t>
    </dgm:pt>
    <dgm:pt modelId="{20F7FC16-31B9-4CED-90B0-F5A5E1E2124E}" type="parTrans" cxnId="{2B3F8086-F8F8-4E7D-B73B-39CBDBA19EB3}">
      <dgm:prSet/>
      <dgm:spPr/>
      <dgm:t>
        <a:bodyPr/>
        <a:lstStyle/>
        <a:p>
          <a:endParaRPr lang="nl-NL"/>
        </a:p>
      </dgm:t>
    </dgm:pt>
    <dgm:pt modelId="{89989282-1F95-40D6-BA38-21484097651C}" type="sibTrans" cxnId="{2B3F8086-F8F8-4E7D-B73B-39CBDBA19EB3}">
      <dgm:prSet/>
      <dgm:spPr/>
      <dgm:t>
        <a:bodyPr/>
        <a:lstStyle/>
        <a:p>
          <a:endParaRPr lang="nl-NL"/>
        </a:p>
      </dgm:t>
    </dgm:pt>
    <dgm:pt modelId="{4308C967-3780-46DA-8086-4888891DFFBB}">
      <dgm:prSet phldrT="[Tekst]"/>
      <dgm:spPr>
        <a:solidFill>
          <a:srgbClr val="13A438"/>
        </a:solidFill>
      </dgm:spPr>
      <dgm:t>
        <a:bodyPr/>
        <a:lstStyle/>
        <a:p>
          <a:r>
            <a:rPr lang="nl-NL" noProof="0" dirty="0"/>
            <a:t>Referentie/test omgeving gereed</a:t>
          </a:r>
        </a:p>
        <a:p>
          <a:r>
            <a:rPr lang="nl-NL" noProof="0" dirty="0"/>
            <a:t>December</a:t>
          </a:r>
        </a:p>
      </dgm:t>
    </dgm:pt>
    <dgm:pt modelId="{779EF9FF-0C05-4873-9185-06D3D2D291C2}" type="parTrans" cxnId="{29B403F6-54F8-4C2B-8D63-1999AA6C2C47}">
      <dgm:prSet/>
      <dgm:spPr/>
      <dgm:t>
        <a:bodyPr/>
        <a:lstStyle/>
        <a:p>
          <a:endParaRPr lang="nl-NL"/>
        </a:p>
      </dgm:t>
    </dgm:pt>
    <dgm:pt modelId="{5B509C3B-1FEB-4D5E-A8F2-7DDB700C8EE0}" type="sibTrans" cxnId="{29B403F6-54F8-4C2B-8D63-1999AA6C2C47}">
      <dgm:prSet/>
      <dgm:spPr/>
      <dgm:t>
        <a:bodyPr/>
        <a:lstStyle/>
        <a:p>
          <a:endParaRPr lang="nl-NL"/>
        </a:p>
      </dgm:t>
    </dgm:pt>
    <dgm:pt modelId="{F17C325C-0719-40A1-9A4E-D7601FD308B0}">
      <dgm:prSet phldrT="[Tekst]"/>
      <dgm:spPr>
        <a:solidFill>
          <a:srgbClr val="13A438"/>
        </a:solidFill>
      </dgm:spPr>
      <dgm:t>
        <a:bodyPr/>
        <a:lstStyle/>
        <a:p>
          <a:r>
            <a:rPr lang="nl-NL" noProof="0" dirty="0"/>
            <a:t>Pilot uitvoeren op productie</a:t>
          </a:r>
        </a:p>
        <a:p>
          <a:r>
            <a:rPr lang="nl-NL" noProof="0" dirty="0"/>
            <a:t>Januari - Februari</a:t>
          </a:r>
        </a:p>
      </dgm:t>
    </dgm:pt>
    <dgm:pt modelId="{12C219D1-438F-46D2-8851-63CA03658345}" type="parTrans" cxnId="{0314131C-BFD3-4F10-82ED-88134693A4DF}">
      <dgm:prSet/>
      <dgm:spPr/>
      <dgm:t>
        <a:bodyPr/>
        <a:lstStyle/>
        <a:p>
          <a:endParaRPr lang="nl-NL"/>
        </a:p>
      </dgm:t>
    </dgm:pt>
    <dgm:pt modelId="{E9985444-51A0-461F-9A73-69296ED9429F}" type="sibTrans" cxnId="{0314131C-BFD3-4F10-82ED-88134693A4DF}">
      <dgm:prSet/>
      <dgm:spPr/>
      <dgm:t>
        <a:bodyPr/>
        <a:lstStyle/>
        <a:p>
          <a:endParaRPr lang="nl-NL"/>
        </a:p>
      </dgm:t>
    </dgm:pt>
    <dgm:pt modelId="{CD92EBF0-3A9E-42B3-A9FC-E1A2C83316EE}">
      <dgm:prSet phldrT="[Tekst]"/>
      <dgm:spPr>
        <a:solidFill>
          <a:srgbClr val="13A438"/>
        </a:solidFill>
      </dgm:spPr>
      <dgm:t>
        <a:bodyPr/>
        <a:lstStyle/>
        <a:p>
          <a:r>
            <a:rPr lang="nl-NL" noProof="0" dirty="0"/>
            <a:t>Evaluatie</a:t>
          </a:r>
        </a:p>
        <a:p>
          <a:r>
            <a:rPr lang="nl-NL" noProof="0" dirty="0"/>
            <a:t>Maart</a:t>
          </a:r>
        </a:p>
      </dgm:t>
    </dgm:pt>
    <dgm:pt modelId="{EA3E7A3B-FC9B-48F6-A1AE-071D189A033D}" type="parTrans" cxnId="{6B4319E5-D9A5-4B35-A239-2020EE859366}">
      <dgm:prSet/>
      <dgm:spPr/>
      <dgm:t>
        <a:bodyPr/>
        <a:lstStyle/>
        <a:p>
          <a:endParaRPr lang="nl-NL"/>
        </a:p>
      </dgm:t>
    </dgm:pt>
    <dgm:pt modelId="{6D594FC5-8339-4F43-9D34-913AE8FE16E2}" type="sibTrans" cxnId="{6B4319E5-D9A5-4B35-A239-2020EE859366}">
      <dgm:prSet/>
      <dgm:spPr/>
      <dgm:t>
        <a:bodyPr/>
        <a:lstStyle/>
        <a:p>
          <a:endParaRPr lang="nl-NL"/>
        </a:p>
      </dgm:t>
    </dgm:pt>
    <dgm:pt modelId="{46499FB9-40B9-4FC9-B5A0-4155269857A3}" type="pres">
      <dgm:prSet presAssocID="{CB614F65-334C-4521-B19D-C5E1EA049171}" presName="Name0" presStyleCnt="0">
        <dgm:presLayoutVars>
          <dgm:dir/>
          <dgm:resizeHandles val="exact"/>
        </dgm:presLayoutVars>
      </dgm:prSet>
      <dgm:spPr/>
    </dgm:pt>
    <dgm:pt modelId="{763B6D7A-C13C-4C5E-A963-C42ECC96D791}" type="pres">
      <dgm:prSet presAssocID="{B88A7B8C-7BD4-4031-A51D-33274B6D4F2E}" presName="parTxOnly" presStyleLbl="node1" presStyleIdx="0" presStyleCnt="5" custLinFactNeighborX="-2222" custLinFactNeighborY="830">
        <dgm:presLayoutVars>
          <dgm:bulletEnabled val="1"/>
        </dgm:presLayoutVars>
      </dgm:prSet>
      <dgm:spPr/>
      <dgm:t>
        <a:bodyPr/>
        <a:lstStyle/>
        <a:p>
          <a:endParaRPr lang="nl-NL"/>
        </a:p>
      </dgm:t>
    </dgm:pt>
    <dgm:pt modelId="{C232C2CC-2422-47C3-9FB2-3DEA7D63A2AB}" type="pres">
      <dgm:prSet presAssocID="{95E3F875-E65A-4E9C-993A-CBB00234355B}" presName="parSpace" presStyleCnt="0"/>
      <dgm:spPr/>
    </dgm:pt>
    <dgm:pt modelId="{1B9EAF71-72A5-4497-9FF8-FEBEC6558C82}" type="pres">
      <dgm:prSet presAssocID="{A0342358-753B-4573-9D54-611E3F384D4D}" presName="parTxOnly" presStyleLbl="node1" presStyleIdx="1" presStyleCnt="5">
        <dgm:presLayoutVars>
          <dgm:bulletEnabled val="1"/>
        </dgm:presLayoutVars>
      </dgm:prSet>
      <dgm:spPr/>
      <dgm:t>
        <a:bodyPr/>
        <a:lstStyle/>
        <a:p>
          <a:endParaRPr lang="nl-NL"/>
        </a:p>
      </dgm:t>
    </dgm:pt>
    <dgm:pt modelId="{1D4A1B46-45D6-44A9-A321-129B02D6C68E}" type="pres">
      <dgm:prSet presAssocID="{89989282-1F95-40D6-BA38-21484097651C}" presName="parSpace" presStyleCnt="0"/>
      <dgm:spPr/>
    </dgm:pt>
    <dgm:pt modelId="{4A0E4586-2266-4862-A6D7-F7C365BFBEFC}" type="pres">
      <dgm:prSet presAssocID="{4308C967-3780-46DA-8086-4888891DFFBB}" presName="parTxOnly" presStyleLbl="node1" presStyleIdx="2" presStyleCnt="5">
        <dgm:presLayoutVars>
          <dgm:bulletEnabled val="1"/>
        </dgm:presLayoutVars>
      </dgm:prSet>
      <dgm:spPr/>
      <dgm:t>
        <a:bodyPr/>
        <a:lstStyle/>
        <a:p>
          <a:endParaRPr lang="nl-NL"/>
        </a:p>
      </dgm:t>
    </dgm:pt>
    <dgm:pt modelId="{6EB49269-AF60-4464-8CB8-023716F0AED4}" type="pres">
      <dgm:prSet presAssocID="{5B509C3B-1FEB-4D5E-A8F2-7DDB700C8EE0}" presName="parSpace" presStyleCnt="0"/>
      <dgm:spPr/>
    </dgm:pt>
    <dgm:pt modelId="{FD0242E5-9BAE-4E97-831A-3CFC0A9EC6C9}" type="pres">
      <dgm:prSet presAssocID="{F17C325C-0719-40A1-9A4E-D7601FD308B0}" presName="parTxOnly" presStyleLbl="node1" presStyleIdx="3" presStyleCnt="5">
        <dgm:presLayoutVars>
          <dgm:bulletEnabled val="1"/>
        </dgm:presLayoutVars>
      </dgm:prSet>
      <dgm:spPr/>
      <dgm:t>
        <a:bodyPr/>
        <a:lstStyle/>
        <a:p>
          <a:endParaRPr lang="nl-NL"/>
        </a:p>
      </dgm:t>
    </dgm:pt>
    <dgm:pt modelId="{7CD64A1D-9E8A-4DBA-ADB6-9B89DA517825}" type="pres">
      <dgm:prSet presAssocID="{E9985444-51A0-461F-9A73-69296ED9429F}" presName="parSpace" presStyleCnt="0"/>
      <dgm:spPr/>
    </dgm:pt>
    <dgm:pt modelId="{634CF247-FAFF-4FE4-9567-61C71DF36510}" type="pres">
      <dgm:prSet presAssocID="{CD92EBF0-3A9E-42B3-A9FC-E1A2C83316EE}" presName="parTxOnly" presStyleLbl="node1" presStyleIdx="4" presStyleCnt="5" custLinFactNeighborX="256" custLinFactNeighborY="331">
        <dgm:presLayoutVars>
          <dgm:bulletEnabled val="1"/>
        </dgm:presLayoutVars>
      </dgm:prSet>
      <dgm:spPr/>
      <dgm:t>
        <a:bodyPr/>
        <a:lstStyle/>
        <a:p>
          <a:endParaRPr lang="nl-NL"/>
        </a:p>
      </dgm:t>
    </dgm:pt>
  </dgm:ptLst>
  <dgm:cxnLst>
    <dgm:cxn modelId="{2B3F8086-F8F8-4E7D-B73B-39CBDBA19EB3}" srcId="{CB614F65-334C-4521-B19D-C5E1EA049171}" destId="{A0342358-753B-4573-9D54-611E3F384D4D}" srcOrd="1" destOrd="0" parTransId="{20F7FC16-31B9-4CED-90B0-F5A5E1E2124E}" sibTransId="{89989282-1F95-40D6-BA38-21484097651C}"/>
    <dgm:cxn modelId="{0314131C-BFD3-4F10-82ED-88134693A4DF}" srcId="{CB614F65-334C-4521-B19D-C5E1EA049171}" destId="{F17C325C-0719-40A1-9A4E-D7601FD308B0}" srcOrd="3" destOrd="0" parTransId="{12C219D1-438F-46D2-8851-63CA03658345}" sibTransId="{E9985444-51A0-461F-9A73-69296ED9429F}"/>
    <dgm:cxn modelId="{E0588859-7866-4BAC-BD79-CA0D34D1BF86}" type="presOf" srcId="{CD92EBF0-3A9E-42B3-A9FC-E1A2C83316EE}" destId="{634CF247-FAFF-4FE4-9567-61C71DF36510}" srcOrd="0" destOrd="0" presId="urn:microsoft.com/office/officeart/2005/8/layout/hChevron3"/>
    <dgm:cxn modelId="{72E007D7-B522-4EF7-A0C2-F4B4BF7328CE}" type="presOf" srcId="{A0342358-753B-4573-9D54-611E3F384D4D}" destId="{1B9EAF71-72A5-4497-9FF8-FEBEC6558C82}" srcOrd="0" destOrd="0" presId="urn:microsoft.com/office/officeart/2005/8/layout/hChevron3"/>
    <dgm:cxn modelId="{6B4319E5-D9A5-4B35-A239-2020EE859366}" srcId="{CB614F65-334C-4521-B19D-C5E1EA049171}" destId="{CD92EBF0-3A9E-42B3-A9FC-E1A2C83316EE}" srcOrd="4" destOrd="0" parTransId="{EA3E7A3B-FC9B-48F6-A1AE-071D189A033D}" sibTransId="{6D594FC5-8339-4F43-9D34-913AE8FE16E2}"/>
    <dgm:cxn modelId="{731E2F8F-5FFF-4578-A667-721ABAA6BA4A}" type="presOf" srcId="{4308C967-3780-46DA-8086-4888891DFFBB}" destId="{4A0E4586-2266-4862-A6D7-F7C365BFBEFC}" srcOrd="0" destOrd="0" presId="urn:microsoft.com/office/officeart/2005/8/layout/hChevron3"/>
    <dgm:cxn modelId="{E6E362F8-5425-486C-9311-764BE84C04D3}" type="presOf" srcId="{F17C325C-0719-40A1-9A4E-D7601FD308B0}" destId="{FD0242E5-9BAE-4E97-831A-3CFC0A9EC6C9}" srcOrd="0" destOrd="0" presId="urn:microsoft.com/office/officeart/2005/8/layout/hChevron3"/>
    <dgm:cxn modelId="{29B403F6-54F8-4C2B-8D63-1999AA6C2C47}" srcId="{CB614F65-334C-4521-B19D-C5E1EA049171}" destId="{4308C967-3780-46DA-8086-4888891DFFBB}" srcOrd="2" destOrd="0" parTransId="{779EF9FF-0C05-4873-9185-06D3D2D291C2}" sibTransId="{5B509C3B-1FEB-4D5E-A8F2-7DDB700C8EE0}"/>
    <dgm:cxn modelId="{1837C101-60B6-4DB4-B726-86637B75D810}" type="presOf" srcId="{CB614F65-334C-4521-B19D-C5E1EA049171}" destId="{46499FB9-40B9-4FC9-B5A0-4155269857A3}" srcOrd="0" destOrd="0" presId="urn:microsoft.com/office/officeart/2005/8/layout/hChevron3"/>
    <dgm:cxn modelId="{B43DA894-4557-4E97-B87D-BDB71ABDD503}" type="presOf" srcId="{B88A7B8C-7BD4-4031-A51D-33274B6D4F2E}" destId="{763B6D7A-C13C-4C5E-A963-C42ECC96D791}" srcOrd="0" destOrd="0" presId="urn:microsoft.com/office/officeart/2005/8/layout/hChevron3"/>
    <dgm:cxn modelId="{59865C90-39FD-4647-A0AE-F6222DED41DC}" srcId="{CB614F65-334C-4521-B19D-C5E1EA049171}" destId="{B88A7B8C-7BD4-4031-A51D-33274B6D4F2E}" srcOrd="0" destOrd="0" parTransId="{299B6C40-8565-46E8-B7FD-A3CF081AF317}" sibTransId="{95E3F875-E65A-4E9C-993A-CBB00234355B}"/>
    <dgm:cxn modelId="{18F99C90-41C0-4283-92AE-A25F10DA501A}" type="presParOf" srcId="{46499FB9-40B9-4FC9-B5A0-4155269857A3}" destId="{763B6D7A-C13C-4C5E-A963-C42ECC96D791}" srcOrd="0" destOrd="0" presId="urn:microsoft.com/office/officeart/2005/8/layout/hChevron3"/>
    <dgm:cxn modelId="{59DEF499-FDE4-45CF-9197-40E7E79DC8A4}" type="presParOf" srcId="{46499FB9-40B9-4FC9-B5A0-4155269857A3}" destId="{C232C2CC-2422-47C3-9FB2-3DEA7D63A2AB}" srcOrd="1" destOrd="0" presId="urn:microsoft.com/office/officeart/2005/8/layout/hChevron3"/>
    <dgm:cxn modelId="{87CC4BED-E94B-4E61-A358-7059891A2D71}" type="presParOf" srcId="{46499FB9-40B9-4FC9-B5A0-4155269857A3}" destId="{1B9EAF71-72A5-4497-9FF8-FEBEC6558C82}" srcOrd="2" destOrd="0" presId="urn:microsoft.com/office/officeart/2005/8/layout/hChevron3"/>
    <dgm:cxn modelId="{01E77288-7C96-4869-A278-E9E6798E8F19}" type="presParOf" srcId="{46499FB9-40B9-4FC9-B5A0-4155269857A3}" destId="{1D4A1B46-45D6-44A9-A321-129B02D6C68E}" srcOrd="3" destOrd="0" presId="urn:microsoft.com/office/officeart/2005/8/layout/hChevron3"/>
    <dgm:cxn modelId="{8217E199-B3B4-4B0B-B2D8-21105C9E83FA}" type="presParOf" srcId="{46499FB9-40B9-4FC9-B5A0-4155269857A3}" destId="{4A0E4586-2266-4862-A6D7-F7C365BFBEFC}" srcOrd="4" destOrd="0" presId="urn:microsoft.com/office/officeart/2005/8/layout/hChevron3"/>
    <dgm:cxn modelId="{DE72654D-130B-454F-817C-9CDC305266E5}" type="presParOf" srcId="{46499FB9-40B9-4FC9-B5A0-4155269857A3}" destId="{6EB49269-AF60-4464-8CB8-023716F0AED4}" srcOrd="5" destOrd="0" presId="urn:microsoft.com/office/officeart/2005/8/layout/hChevron3"/>
    <dgm:cxn modelId="{6A1B5DAF-D380-4E4C-815D-12C9E3C4813F}" type="presParOf" srcId="{46499FB9-40B9-4FC9-B5A0-4155269857A3}" destId="{FD0242E5-9BAE-4E97-831A-3CFC0A9EC6C9}" srcOrd="6" destOrd="0" presId="urn:microsoft.com/office/officeart/2005/8/layout/hChevron3"/>
    <dgm:cxn modelId="{F8325E44-D22C-42D6-A293-47E87F6DE7D2}" type="presParOf" srcId="{46499FB9-40B9-4FC9-B5A0-4155269857A3}" destId="{7CD64A1D-9E8A-4DBA-ADB6-9B89DA517825}" srcOrd="7" destOrd="0" presId="urn:microsoft.com/office/officeart/2005/8/layout/hChevron3"/>
    <dgm:cxn modelId="{FA84989E-5D56-4F95-9490-6F85671736D8}" type="presParOf" srcId="{46499FB9-40B9-4FC9-B5A0-4155269857A3}" destId="{634CF247-FAFF-4FE4-9567-61C71DF36510}" srcOrd="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614F65-334C-4521-B19D-C5E1EA049171}" type="doc">
      <dgm:prSet loTypeId="urn:microsoft.com/office/officeart/2005/8/layout/hChevron3" loCatId="process" qsTypeId="urn:microsoft.com/office/officeart/2005/8/quickstyle/simple1" qsCatId="simple" csTypeId="urn:microsoft.com/office/officeart/2005/8/colors/accent1_2" csCatId="accent1" phldr="1"/>
      <dgm:spPr/>
    </dgm:pt>
    <dgm:pt modelId="{B88A7B8C-7BD4-4031-A51D-33274B6D4F2E}">
      <dgm:prSet phldrT="[Teks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dgm:spPr>
      <dgm:t>
        <a:bodyPr/>
        <a:lstStyle/>
        <a:p>
          <a:r>
            <a:rPr lang="nl-NL" sz="2400" b="1" noProof="0" dirty="0"/>
            <a:t>Voorbereiding</a:t>
          </a:r>
        </a:p>
      </dgm:t>
    </dgm:pt>
    <dgm:pt modelId="{299B6C40-8565-46E8-B7FD-A3CF081AF317}" type="parTrans" cxnId="{59865C90-39FD-4647-A0AE-F6222DED41DC}">
      <dgm:prSet/>
      <dgm:spPr/>
      <dgm:t>
        <a:bodyPr/>
        <a:lstStyle/>
        <a:p>
          <a:endParaRPr lang="nl-NL"/>
        </a:p>
      </dgm:t>
    </dgm:pt>
    <dgm:pt modelId="{95E3F875-E65A-4E9C-993A-CBB00234355B}" type="sibTrans" cxnId="{59865C90-39FD-4647-A0AE-F6222DED41DC}">
      <dgm:prSet/>
      <dgm:spPr/>
      <dgm:t>
        <a:bodyPr/>
        <a:lstStyle/>
        <a:p>
          <a:endParaRPr lang="nl-NL"/>
        </a:p>
      </dgm:t>
    </dgm:pt>
    <dgm:pt modelId="{CD92EBF0-3A9E-42B3-A9FC-E1A2C83316EE}">
      <dgm:prSet phldrT="[Teks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dgm:spPr>
      <dgm:t>
        <a:bodyPr/>
        <a:lstStyle/>
        <a:p>
          <a:r>
            <a:rPr lang="nl-NL" sz="2400" b="1" noProof="0" dirty="0"/>
            <a:t>Uitvoering</a:t>
          </a:r>
        </a:p>
      </dgm:t>
    </dgm:pt>
    <dgm:pt modelId="{EA3E7A3B-FC9B-48F6-A1AE-071D189A033D}" type="parTrans" cxnId="{6B4319E5-D9A5-4B35-A239-2020EE859366}">
      <dgm:prSet/>
      <dgm:spPr/>
      <dgm:t>
        <a:bodyPr/>
        <a:lstStyle/>
        <a:p>
          <a:endParaRPr lang="nl-NL"/>
        </a:p>
      </dgm:t>
    </dgm:pt>
    <dgm:pt modelId="{6D594FC5-8339-4F43-9D34-913AE8FE16E2}" type="sibTrans" cxnId="{6B4319E5-D9A5-4B35-A239-2020EE859366}">
      <dgm:prSet/>
      <dgm:spPr/>
      <dgm:t>
        <a:bodyPr/>
        <a:lstStyle/>
        <a:p>
          <a:endParaRPr lang="nl-NL"/>
        </a:p>
      </dgm:t>
    </dgm:pt>
    <dgm:pt modelId="{46499FB9-40B9-4FC9-B5A0-4155269857A3}" type="pres">
      <dgm:prSet presAssocID="{CB614F65-334C-4521-B19D-C5E1EA049171}" presName="Name0" presStyleCnt="0">
        <dgm:presLayoutVars>
          <dgm:dir/>
          <dgm:resizeHandles val="exact"/>
        </dgm:presLayoutVars>
      </dgm:prSet>
      <dgm:spPr/>
    </dgm:pt>
    <dgm:pt modelId="{763B6D7A-C13C-4C5E-A963-C42ECC96D791}" type="pres">
      <dgm:prSet presAssocID="{B88A7B8C-7BD4-4031-A51D-33274B6D4F2E}" presName="parTxOnly" presStyleLbl="node1" presStyleIdx="0" presStyleCnt="2" custScaleX="155232" custLinFactNeighborX="-2222" custLinFactNeighborY="830">
        <dgm:presLayoutVars>
          <dgm:bulletEnabled val="1"/>
        </dgm:presLayoutVars>
      </dgm:prSet>
      <dgm:spPr/>
      <dgm:t>
        <a:bodyPr/>
        <a:lstStyle/>
        <a:p>
          <a:endParaRPr lang="nl-NL"/>
        </a:p>
      </dgm:t>
    </dgm:pt>
    <dgm:pt modelId="{C232C2CC-2422-47C3-9FB2-3DEA7D63A2AB}" type="pres">
      <dgm:prSet presAssocID="{95E3F875-E65A-4E9C-993A-CBB00234355B}" presName="parSpace" presStyleCnt="0"/>
      <dgm:spPr/>
    </dgm:pt>
    <dgm:pt modelId="{634CF247-FAFF-4FE4-9567-61C71DF36510}" type="pres">
      <dgm:prSet presAssocID="{CD92EBF0-3A9E-42B3-A9FC-E1A2C83316EE}" presName="parTxOnly" presStyleLbl="node1" presStyleIdx="1" presStyleCnt="2" custScaleX="97159">
        <dgm:presLayoutVars>
          <dgm:bulletEnabled val="1"/>
        </dgm:presLayoutVars>
      </dgm:prSet>
      <dgm:spPr/>
      <dgm:t>
        <a:bodyPr/>
        <a:lstStyle/>
        <a:p>
          <a:endParaRPr lang="nl-NL"/>
        </a:p>
      </dgm:t>
    </dgm:pt>
  </dgm:ptLst>
  <dgm:cxnLst>
    <dgm:cxn modelId="{59865C90-39FD-4647-A0AE-F6222DED41DC}" srcId="{CB614F65-334C-4521-B19D-C5E1EA049171}" destId="{B88A7B8C-7BD4-4031-A51D-33274B6D4F2E}" srcOrd="0" destOrd="0" parTransId="{299B6C40-8565-46E8-B7FD-A3CF081AF317}" sibTransId="{95E3F875-E65A-4E9C-993A-CBB00234355B}"/>
    <dgm:cxn modelId="{B43DA894-4557-4E97-B87D-BDB71ABDD503}" type="presOf" srcId="{B88A7B8C-7BD4-4031-A51D-33274B6D4F2E}" destId="{763B6D7A-C13C-4C5E-A963-C42ECC96D791}" srcOrd="0" destOrd="0" presId="urn:microsoft.com/office/officeart/2005/8/layout/hChevron3"/>
    <dgm:cxn modelId="{6B4319E5-D9A5-4B35-A239-2020EE859366}" srcId="{CB614F65-334C-4521-B19D-C5E1EA049171}" destId="{CD92EBF0-3A9E-42B3-A9FC-E1A2C83316EE}" srcOrd="1" destOrd="0" parTransId="{EA3E7A3B-FC9B-48F6-A1AE-071D189A033D}" sibTransId="{6D594FC5-8339-4F43-9D34-913AE8FE16E2}"/>
    <dgm:cxn modelId="{1837C101-60B6-4DB4-B726-86637B75D810}" type="presOf" srcId="{CB614F65-334C-4521-B19D-C5E1EA049171}" destId="{46499FB9-40B9-4FC9-B5A0-4155269857A3}" srcOrd="0" destOrd="0" presId="urn:microsoft.com/office/officeart/2005/8/layout/hChevron3"/>
    <dgm:cxn modelId="{E0588859-7866-4BAC-BD79-CA0D34D1BF86}" type="presOf" srcId="{CD92EBF0-3A9E-42B3-A9FC-E1A2C83316EE}" destId="{634CF247-FAFF-4FE4-9567-61C71DF36510}" srcOrd="0" destOrd="0" presId="urn:microsoft.com/office/officeart/2005/8/layout/hChevron3"/>
    <dgm:cxn modelId="{18F99C90-41C0-4283-92AE-A25F10DA501A}" type="presParOf" srcId="{46499FB9-40B9-4FC9-B5A0-4155269857A3}" destId="{763B6D7A-C13C-4C5E-A963-C42ECC96D791}" srcOrd="0" destOrd="0" presId="urn:microsoft.com/office/officeart/2005/8/layout/hChevron3"/>
    <dgm:cxn modelId="{59DEF499-FDE4-45CF-9197-40E7E79DC8A4}" type="presParOf" srcId="{46499FB9-40B9-4FC9-B5A0-4155269857A3}" destId="{C232C2CC-2422-47C3-9FB2-3DEA7D63A2AB}" srcOrd="1" destOrd="0" presId="urn:microsoft.com/office/officeart/2005/8/layout/hChevron3"/>
    <dgm:cxn modelId="{FA84989E-5D56-4F95-9490-6F85671736D8}" type="presParOf" srcId="{46499FB9-40B9-4FC9-B5A0-4155269857A3}" destId="{634CF247-FAFF-4FE4-9567-61C71DF36510}" srcOrd="2"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4834D4-86D7-4438-8A88-E5F0C62CB8EB}"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nl-NL"/>
        </a:p>
      </dgm:t>
    </dgm:pt>
    <dgm:pt modelId="{375B1877-D55A-41D7-A80E-6BEBAEB1B8EA}">
      <dgm:prSet phldrT="[Tekst]"/>
      <dgm:spPr>
        <a:solidFill>
          <a:srgbClr val="13A438"/>
        </a:solidFill>
      </dgm:spPr>
      <dgm:t>
        <a:bodyPr/>
        <a:lstStyle/>
        <a:p>
          <a:r>
            <a:rPr lang="nl-NL" dirty="0"/>
            <a:t>SEM bestuur</a:t>
          </a:r>
        </a:p>
      </dgm:t>
    </dgm:pt>
    <dgm:pt modelId="{19770969-36B8-43C4-B233-EE6FAF0C8DC8}" type="parTrans" cxnId="{F32E2089-CF8B-4D89-BD88-9037726C1C69}">
      <dgm:prSet/>
      <dgm:spPr/>
      <dgm:t>
        <a:bodyPr/>
        <a:lstStyle/>
        <a:p>
          <a:endParaRPr lang="nl-NL"/>
        </a:p>
      </dgm:t>
    </dgm:pt>
    <dgm:pt modelId="{32E7A7C0-B59F-46DA-8961-F3638E7580B7}" type="sibTrans" cxnId="{F32E2089-CF8B-4D89-BD88-9037726C1C69}">
      <dgm:prSet/>
      <dgm:spPr/>
      <dgm:t>
        <a:bodyPr/>
        <a:lstStyle/>
        <a:p>
          <a:endParaRPr lang="nl-NL"/>
        </a:p>
      </dgm:t>
    </dgm:pt>
    <dgm:pt modelId="{4781CD81-A843-4072-A553-1B42D31C87F6}">
      <dgm:prSet phldrT="[Tekst]"/>
      <dgm:spPr>
        <a:solidFill>
          <a:srgbClr val="13A438"/>
        </a:solidFill>
      </dgm:spPr>
      <dgm:t>
        <a:bodyPr/>
        <a:lstStyle/>
        <a:p>
          <a:r>
            <a:rPr lang="en-GB" noProof="0" dirty="0"/>
            <a:t>Stuurgroep</a:t>
          </a:r>
        </a:p>
      </dgm:t>
    </dgm:pt>
    <dgm:pt modelId="{0D518721-A4CF-44FF-ABF4-1DB1FDE07474}" type="parTrans" cxnId="{1DBE0FAB-7B68-44D9-A879-1454D98D86C6}">
      <dgm:prSet/>
      <dgm:spPr/>
      <dgm:t>
        <a:bodyPr/>
        <a:lstStyle/>
        <a:p>
          <a:endParaRPr lang="nl-NL"/>
        </a:p>
      </dgm:t>
    </dgm:pt>
    <dgm:pt modelId="{AD6B1836-4E8E-47DA-B5FA-3CD3C13BCB3B}" type="sibTrans" cxnId="{1DBE0FAB-7B68-44D9-A879-1454D98D86C6}">
      <dgm:prSet/>
      <dgm:spPr/>
      <dgm:t>
        <a:bodyPr/>
        <a:lstStyle/>
        <a:p>
          <a:endParaRPr lang="nl-NL"/>
        </a:p>
      </dgm:t>
    </dgm:pt>
    <dgm:pt modelId="{6C2770D4-C1B1-4A89-A8B4-CCBBD0E9A2AC}">
      <dgm:prSet phldrT="[Tekst]"/>
      <dgm:spPr>
        <a:solidFill>
          <a:srgbClr val="13A438"/>
        </a:solidFill>
      </dgm:spPr>
      <dgm:t>
        <a:bodyPr/>
        <a:lstStyle/>
        <a:p>
          <a:r>
            <a:rPr lang="nl-NL" dirty="0"/>
            <a:t>Technische adviesraad</a:t>
          </a:r>
        </a:p>
      </dgm:t>
    </dgm:pt>
    <dgm:pt modelId="{D1C114D6-7344-4C0D-A567-05E3C1B6FF41}" type="parTrans" cxnId="{DE8C5EF9-C81A-4E1F-A432-CEB58E33D85E}">
      <dgm:prSet/>
      <dgm:spPr/>
      <dgm:t>
        <a:bodyPr/>
        <a:lstStyle/>
        <a:p>
          <a:endParaRPr lang="nl-NL"/>
        </a:p>
      </dgm:t>
    </dgm:pt>
    <dgm:pt modelId="{8BE420BC-36F4-4B75-A32F-C36F41D6CF88}" type="sibTrans" cxnId="{DE8C5EF9-C81A-4E1F-A432-CEB58E33D85E}">
      <dgm:prSet/>
      <dgm:spPr/>
      <dgm:t>
        <a:bodyPr/>
        <a:lstStyle/>
        <a:p>
          <a:endParaRPr lang="nl-NL"/>
        </a:p>
      </dgm:t>
    </dgm:pt>
    <dgm:pt modelId="{B7130FE5-1736-4D95-B191-BB4FCA369E6E}">
      <dgm:prSet phldrT="[Tekst]"/>
      <dgm:spPr>
        <a:solidFill>
          <a:srgbClr val="13A438"/>
        </a:solidFill>
      </dgm:spPr>
      <dgm:t>
        <a:bodyPr/>
        <a:lstStyle/>
        <a:p>
          <a:r>
            <a:rPr lang="nl-NL" dirty="0"/>
            <a:t>Project Team</a:t>
          </a:r>
        </a:p>
      </dgm:t>
    </dgm:pt>
    <dgm:pt modelId="{4FB4346F-B4A9-4BF4-A98A-FBCC92797BD8}" type="parTrans" cxnId="{38810701-0783-4C22-A715-54213498BCC6}">
      <dgm:prSet/>
      <dgm:spPr/>
      <dgm:t>
        <a:bodyPr/>
        <a:lstStyle/>
        <a:p>
          <a:endParaRPr lang="nl-NL"/>
        </a:p>
      </dgm:t>
    </dgm:pt>
    <dgm:pt modelId="{98D55FDD-F01B-4248-93F7-C9CD3E5B101F}" type="sibTrans" cxnId="{38810701-0783-4C22-A715-54213498BCC6}">
      <dgm:prSet/>
      <dgm:spPr/>
      <dgm:t>
        <a:bodyPr/>
        <a:lstStyle/>
        <a:p>
          <a:endParaRPr lang="nl-NL"/>
        </a:p>
      </dgm:t>
    </dgm:pt>
    <dgm:pt modelId="{B5FFA5F1-7888-4E00-ADC0-C428B52F66AD}">
      <dgm:prSet phldrT="[Tekst]"/>
      <dgm:spPr>
        <a:solidFill>
          <a:srgbClr val="13A438"/>
        </a:solidFill>
      </dgm:spPr>
      <dgm:t>
        <a:bodyPr/>
        <a:lstStyle/>
        <a:p>
          <a:r>
            <a:rPr lang="nl-NL" dirty="0"/>
            <a:t>Pilot Team</a:t>
          </a:r>
        </a:p>
        <a:p>
          <a:r>
            <a:rPr lang="nl-NL" dirty="0"/>
            <a:t>Compleet Ecosysteem 1</a:t>
          </a:r>
        </a:p>
      </dgm:t>
    </dgm:pt>
    <dgm:pt modelId="{7E35AE96-FF02-4D57-9EDC-6DCE2134435F}" type="parTrans" cxnId="{951D1414-8826-45AF-89F8-CC418CB8BD3A}">
      <dgm:prSet/>
      <dgm:spPr/>
      <dgm:t>
        <a:bodyPr/>
        <a:lstStyle/>
        <a:p>
          <a:endParaRPr lang="nl-NL"/>
        </a:p>
      </dgm:t>
    </dgm:pt>
    <dgm:pt modelId="{6846767A-BEDF-43AD-935A-5576B481CDFE}" type="sibTrans" cxnId="{951D1414-8826-45AF-89F8-CC418CB8BD3A}">
      <dgm:prSet/>
      <dgm:spPr/>
      <dgm:t>
        <a:bodyPr/>
        <a:lstStyle/>
        <a:p>
          <a:endParaRPr lang="nl-NL"/>
        </a:p>
      </dgm:t>
    </dgm:pt>
    <dgm:pt modelId="{6A376EF5-7D0E-4A1D-BD95-75D19603066D}">
      <dgm:prSet phldrT="[Tekst]"/>
      <dgm:spPr>
        <a:solidFill>
          <a:srgbClr val="13A438"/>
        </a:solidFill>
      </dgm:spPr>
      <dgm:t>
        <a:bodyPr/>
        <a:lstStyle/>
        <a:p>
          <a:r>
            <a:rPr lang="nl-NL" dirty="0"/>
            <a:t>Pilot Team</a:t>
          </a:r>
        </a:p>
        <a:p>
          <a:r>
            <a:rPr lang="nl-NL" dirty="0"/>
            <a:t>Compleet Ecosysteem 2</a:t>
          </a:r>
        </a:p>
      </dgm:t>
    </dgm:pt>
    <dgm:pt modelId="{089EEB2C-CFC7-4F5B-92A4-8B53AED8974A}" type="parTrans" cxnId="{9B392254-9939-4338-BF6D-C54548B83010}">
      <dgm:prSet/>
      <dgm:spPr/>
      <dgm:t>
        <a:bodyPr/>
        <a:lstStyle/>
        <a:p>
          <a:endParaRPr lang="nl-NL"/>
        </a:p>
      </dgm:t>
    </dgm:pt>
    <dgm:pt modelId="{F975B8E7-0A79-45F7-B4B1-AFDFCCE8DF82}" type="sibTrans" cxnId="{9B392254-9939-4338-BF6D-C54548B83010}">
      <dgm:prSet/>
      <dgm:spPr/>
      <dgm:t>
        <a:bodyPr/>
        <a:lstStyle/>
        <a:p>
          <a:endParaRPr lang="nl-NL"/>
        </a:p>
      </dgm:t>
    </dgm:pt>
    <dgm:pt modelId="{85F94818-E214-4A0B-8680-141207711010}">
      <dgm:prSet phldrT="[Tekst]"/>
      <dgm:spPr>
        <a:solidFill>
          <a:srgbClr val="13A438"/>
        </a:solidFill>
        <a:ln>
          <a:solidFill>
            <a:schemeClr val="accent1"/>
          </a:solidFill>
        </a:ln>
      </dgm:spPr>
      <dgm:t>
        <a:bodyPr/>
        <a:lstStyle/>
        <a:p>
          <a:r>
            <a:rPr lang="nl-NL" dirty="0"/>
            <a:t>Pilot Team</a:t>
          </a:r>
        </a:p>
        <a:p>
          <a:r>
            <a:rPr lang="nl-NL" dirty="0"/>
            <a:t>Geïntegreerde LA/MP</a:t>
          </a:r>
        </a:p>
      </dgm:t>
    </dgm:pt>
    <dgm:pt modelId="{1FBD45A5-286C-4683-839B-3F831467E3A2}" type="parTrans" cxnId="{94A0066F-4D33-46A9-A9D9-975CC056028E}">
      <dgm:prSet/>
      <dgm:spPr/>
      <dgm:t>
        <a:bodyPr/>
        <a:lstStyle/>
        <a:p>
          <a:endParaRPr lang="nl-NL"/>
        </a:p>
      </dgm:t>
    </dgm:pt>
    <dgm:pt modelId="{D07CDDEB-A940-4990-9038-61156F91ADEC}" type="sibTrans" cxnId="{94A0066F-4D33-46A9-A9D9-975CC056028E}">
      <dgm:prSet/>
      <dgm:spPr/>
      <dgm:t>
        <a:bodyPr/>
        <a:lstStyle/>
        <a:p>
          <a:endParaRPr lang="nl-NL"/>
        </a:p>
      </dgm:t>
    </dgm:pt>
    <dgm:pt modelId="{8A8C3B01-3103-4191-AE26-AA72292346BD}">
      <dgm:prSet phldrT="[Tekst]"/>
      <dgm:spPr>
        <a:solidFill>
          <a:srgbClr val="13A438"/>
        </a:solidFill>
      </dgm:spPr>
      <dgm:t>
        <a:bodyPr/>
        <a:lstStyle/>
        <a:p>
          <a:r>
            <a:rPr lang="nl-NL" dirty="0"/>
            <a:t>Pilot Team</a:t>
          </a:r>
        </a:p>
        <a:p>
          <a:r>
            <a:rPr lang="nl-NL" dirty="0"/>
            <a:t>Geïntegreerde SIS/LMS</a:t>
          </a:r>
        </a:p>
      </dgm:t>
    </dgm:pt>
    <dgm:pt modelId="{6D5FE041-071B-4D54-AC63-537A9D37DD5F}" type="parTrans" cxnId="{3702AC6E-3E13-44F0-B73C-EE8EB6F1D59F}">
      <dgm:prSet/>
      <dgm:spPr/>
      <dgm:t>
        <a:bodyPr/>
        <a:lstStyle/>
        <a:p>
          <a:endParaRPr lang="nl-NL"/>
        </a:p>
      </dgm:t>
    </dgm:pt>
    <dgm:pt modelId="{DD92E407-4529-43D9-AEE3-F1FFC3940519}" type="sibTrans" cxnId="{3702AC6E-3E13-44F0-B73C-EE8EB6F1D59F}">
      <dgm:prSet/>
      <dgm:spPr/>
      <dgm:t>
        <a:bodyPr/>
        <a:lstStyle/>
        <a:p>
          <a:endParaRPr lang="nl-NL"/>
        </a:p>
      </dgm:t>
    </dgm:pt>
    <dgm:pt modelId="{2C4F4A36-0689-4FC7-B9A2-53D6B2BE1FBC}">
      <dgm:prSet phldrT="[Tekst]"/>
      <dgm:spPr>
        <a:solidFill>
          <a:srgbClr val="13A438"/>
        </a:solidFill>
      </dgm:spPr>
      <dgm:t>
        <a:bodyPr/>
        <a:lstStyle/>
        <a:p>
          <a:r>
            <a:rPr lang="nl-NL" dirty="0"/>
            <a:t>Pilot Team</a:t>
          </a:r>
        </a:p>
        <a:p>
          <a:r>
            <a:rPr lang="nl-NL" dirty="0"/>
            <a:t>Minimum configuratie</a:t>
          </a:r>
        </a:p>
      </dgm:t>
    </dgm:pt>
    <dgm:pt modelId="{4D5CDB89-7E5E-429F-9574-857B5444AA01}" type="parTrans" cxnId="{79ECD52B-413B-4346-BA1F-0B2A36FC48C9}">
      <dgm:prSet/>
      <dgm:spPr/>
      <dgm:t>
        <a:bodyPr/>
        <a:lstStyle/>
        <a:p>
          <a:endParaRPr lang="nl-NL"/>
        </a:p>
      </dgm:t>
    </dgm:pt>
    <dgm:pt modelId="{7BB1F9B8-0C60-4AF9-89EB-C58BE5E119FA}" type="sibTrans" cxnId="{79ECD52B-413B-4346-BA1F-0B2A36FC48C9}">
      <dgm:prSet/>
      <dgm:spPr/>
      <dgm:t>
        <a:bodyPr/>
        <a:lstStyle/>
        <a:p>
          <a:endParaRPr lang="nl-NL"/>
        </a:p>
      </dgm:t>
    </dgm:pt>
    <dgm:pt modelId="{6553C362-29FF-461A-BA09-1FEA0C59155E}">
      <dgm:prSet phldrT="[Tekst]"/>
      <dgm:spPr>
        <a:solidFill>
          <a:srgbClr val="13A438"/>
        </a:solidFill>
      </dgm:spPr>
      <dgm:t>
        <a:bodyPr/>
        <a:lstStyle/>
        <a:p>
          <a:r>
            <a:rPr lang="nl-NL" dirty="0"/>
            <a:t>Pilot School</a:t>
          </a:r>
        </a:p>
      </dgm:t>
    </dgm:pt>
    <dgm:pt modelId="{C1A1C28C-EC56-4D28-BA03-80E39D87E823}" type="parTrans" cxnId="{D156B12F-7F76-4696-B39D-0AC0A9BEBE38}">
      <dgm:prSet/>
      <dgm:spPr/>
      <dgm:t>
        <a:bodyPr/>
        <a:lstStyle/>
        <a:p>
          <a:endParaRPr lang="nl-NL"/>
        </a:p>
      </dgm:t>
    </dgm:pt>
    <dgm:pt modelId="{EDF35562-BBDF-48A5-9787-957DC029DF7B}" type="sibTrans" cxnId="{D156B12F-7F76-4696-B39D-0AC0A9BEBE38}">
      <dgm:prSet/>
      <dgm:spPr/>
      <dgm:t>
        <a:bodyPr/>
        <a:lstStyle/>
        <a:p>
          <a:endParaRPr lang="nl-NL"/>
        </a:p>
      </dgm:t>
    </dgm:pt>
    <dgm:pt modelId="{7DE32396-2DC7-45EE-A533-BFD8D8407795}">
      <dgm:prSet phldrT="[Tekst]"/>
      <dgm:spPr>
        <a:solidFill>
          <a:srgbClr val="13A438"/>
        </a:solidFill>
      </dgm:spPr>
      <dgm:t>
        <a:bodyPr/>
        <a:lstStyle/>
        <a:p>
          <a:r>
            <a:rPr lang="nl-NL" dirty="0"/>
            <a:t>Pilot School</a:t>
          </a:r>
        </a:p>
      </dgm:t>
    </dgm:pt>
    <dgm:pt modelId="{18154AE4-F0EC-470E-9E11-FF4D7EBDB4B7}" type="parTrans" cxnId="{1C05E21A-E078-473F-B2F0-8BEFCD28F090}">
      <dgm:prSet/>
      <dgm:spPr/>
      <dgm:t>
        <a:bodyPr/>
        <a:lstStyle/>
        <a:p>
          <a:endParaRPr lang="nl-NL"/>
        </a:p>
      </dgm:t>
    </dgm:pt>
    <dgm:pt modelId="{B9C5E831-7DDE-4C52-8D7C-7895253B261C}" type="sibTrans" cxnId="{1C05E21A-E078-473F-B2F0-8BEFCD28F090}">
      <dgm:prSet/>
      <dgm:spPr/>
      <dgm:t>
        <a:bodyPr/>
        <a:lstStyle/>
        <a:p>
          <a:endParaRPr lang="nl-NL"/>
        </a:p>
      </dgm:t>
    </dgm:pt>
    <dgm:pt modelId="{30582D5C-B66C-4169-B7C2-A929F7008E89}">
      <dgm:prSet phldrT="[Tekst]"/>
      <dgm:spPr>
        <a:solidFill>
          <a:srgbClr val="13A438"/>
        </a:solidFill>
        <a:ln>
          <a:solidFill>
            <a:schemeClr val="accent1"/>
          </a:solidFill>
        </a:ln>
      </dgm:spPr>
      <dgm:t>
        <a:bodyPr/>
        <a:lstStyle/>
        <a:p>
          <a:r>
            <a:rPr lang="nl-NL" dirty="0"/>
            <a:t>Pilot School</a:t>
          </a:r>
        </a:p>
      </dgm:t>
    </dgm:pt>
    <dgm:pt modelId="{F8EA5B92-638C-4507-B05E-FC48E6BF2E1B}" type="parTrans" cxnId="{8625BC82-2739-44AD-8C60-D084BF4267CA}">
      <dgm:prSet/>
      <dgm:spPr/>
      <dgm:t>
        <a:bodyPr/>
        <a:lstStyle/>
        <a:p>
          <a:endParaRPr lang="nl-NL"/>
        </a:p>
      </dgm:t>
    </dgm:pt>
    <dgm:pt modelId="{03D8DDF1-684B-45BD-8C38-D5340F12C93C}" type="sibTrans" cxnId="{8625BC82-2739-44AD-8C60-D084BF4267CA}">
      <dgm:prSet/>
      <dgm:spPr/>
      <dgm:t>
        <a:bodyPr/>
        <a:lstStyle/>
        <a:p>
          <a:endParaRPr lang="nl-NL"/>
        </a:p>
      </dgm:t>
    </dgm:pt>
    <dgm:pt modelId="{02408006-1A20-43C7-A05F-2B2775A8C380}">
      <dgm:prSet phldrT="[Tekst]"/>
      <dgm:spPr>
        <a:solidFill>
          <a:srgbClr val="13A438"/>
        </a:solidFill>
      </dgm:spPr>
      <dgm:t>
        <a:bodyPr/>
        <a:lstStyle/>
        <a:p>
          <a:r>
            <a:rPr lang="nl-NL" dirty="0"/>
            <a:t>Pilot School</a:t>
          </a:r>
        </a:p>
      </dgm:t>
    </dgm:pt>
    <dgm:pt modelId="{93BFDF8A-0647-4D81-BF3A-A22A74298115}" type="parTrans" cxnId="{97E28972-DB53-46CE-8E3D-55AF63928A77}">
      <dgm:prSet/>
      <dgm:spPr/>
      <dgm:t>
        <a:bodyPr/>
        <a:lstStyle/>
        <a:p>
          <a:endParaRPr lang="nl-NL"/>
        </a:p>
      </dgm:t>
    </dgm:pt>
    <dgm:pt modelId="{FDBB477C-9DCA-4889-AFE3-B82A21BD395E}" type="sibTrans" cxnId="{97E28972-DB53-46CE-8E3D-55AF63928A77}">
      <dgm:prSet/>
      <dgm:spPr/>
      <dgm:t>
        <a:bodyPr/>
        <a:lstStyle/>
        <a:p>
          <a:endParaRPr lang="nl-NL"/>
        </a:p>
      </dgm:t>
    </dgm:pt>
    <dgm:pt modelId="{39D95340-BF93-4F21-8248-7374BAA78A70}">
      <dgm:prSet phldrT="[Tekst]"/>
      <dgm:spPr>
        <a:solidFill>
          <a:srgbClr val="13A438"/>
        </a:solidFill>
      </dgm:spPr>
      <dgm:t>
        <a:bodyPr/>
        <a:lstStyle/>
        <a:p>
          <a:r>
            <a:rPr lang="nl-NL" dirty="0"/>
            <a:t>Pilot School</a:t>
          </a:r>
        </a:p>
      </dgm:t>
    </dgm:pt>
    <dgm:pt modelId="{F1A1BB0F-8EDC-4E75-AA24-8E056946B073}" type="parTrans" cxnId="{67997437-EF5B-4ACA-A02B-991A3881195A}">
      <dgm:prSet/>
      <dgm:spPr/>
      <dgm:t>
        <a:bodyPr/>
        <a:lstStyle/>
        <a:p>
          <a:endParaRPr lang="nl-NL"/>
        </a:p>
      </dgm:t>
    </dgm:pt>
    <dgm:pt modelId="{C30ADBA2-AC2C-4373-8363-272D0864D4D6}" type="sibTrans" cxnId="{67997437-EF5B-4ACA-A02B-991A3881195A}">
      <dgm:prSet/>
      <dgm:spPr/>
      <dgm:t>
        <a:bodyPr/>
        <a:lstStyle/>
        <a:p>
          <a:endParaRPr lang="nl-NL"/>
        </a:p>
      </dgm:t>
    </dgm:pt>
    <dgm:pt modelId="{55438DD8-B20A-4E2E-8AEC-08BD38461770}" type="pres">
      <dgm:prSet presAssocID="{E34834D4-86D7-4438-8A88-E5F0C62CB8EB}" presName="Name0" presStyleCnt="0">
        <dgm:presLayoutVars>
          <dgm:chPref val="1"/>
          <dgm:dir/>
          <dgm:animOne val="branch"/>
          <dgm:animLvl val="lvl"/>
          <dgm:resizeHandles/>
        </dgm:presLayoutVars>
      </dgm:prSet>
      <dgm:spPr/>
      <dgm:t>
        <a:bodyPr/>
        <a:lstStyle/>
        <a:p>
          <a:endParaRPr lang="nl-NL"/>
        </a:p>
      </dgm:t>
    </dgm:pt>
    <dgm:pt modelId="{83D96FEF-99F0-437D-BA83-03BC60B8CBC4}" type="pres">
      <dgm:prSet presAssocID="{375B1877-D55A-41D7-A80E-6BEBAEB1B8EA}" presName="vertOne" presStyleCnt="0"/>
      <dgm:spPr/>
    </dgm:pt>
    <dgm:pt modelId="{3D85F920-2874-4C2A-805F-C4CD3A06BC6B}" type="pres">
      <dgm:prSet presAssocID="{375B1877-D55A-41D7-A80E-6BEBAEB1B8EA}" presName="txOne" presStyleLbl="node0" presStyleIdx="0" presStyleCnt="1">
        <dgm:presLayoutVars>
          <dgm:chPref val="3"/>
        </dgm:presLayoutVars>
      </dgm:prSet>
      <dgm:spPr/>
      <dgm:t>
        <a:bodyPr/>
        <a:lstStyle/>
        <a:p>
          <a:endParaRPr lang="nl-NL"/>
        </a:p>
      </dgm:t>
    </dgm:pt>
    <dgm:pt modelId="{540095F5-451E-4BCD-9399-7BBDDE3F7F5F}" type="pres">
      <dgm:prSet presAssocID="{375B1877-D55A-41D7-A80E-6BEBAEB1B8EA}" presName="parTransOne" presStyleCnt="0"/>
      <dgm:spPr/>
    </dgm:pt>
    <dgm:pt modelId="{772A253B-615D-4D39-B41C-C1C69629D5F8}" type="pres">
      <dgm:prSet presAssocID="{375B1877-D55A-41D7-A80E-6BEBAEB1B8EA}" presName="horzOne" presStyleCnt="0"/>
      <dgm:spPr/>
    </dgm:pt>
    <dgm:pt modelId="{3D65EABC-4D14-4922-9F0A-DB0CF2717DE0}" type="pres">
      <dgm:prSet presAssocID="{4781CD81-A843-4072-A553-1B42D31C87F6}" presName="vertTwo" presStyleCnt="0"/>
      <dgm:spPr/>
    </dgm:pt>
    <dgm:pt modelId="{4A3BC773-B5E7-428F-8981-2DEC140C847D}" type="pres">
      <dgm:prSet presAssocID="{4781CD81-A843-4072-A553-1B42D31C87F6}" presName="txTwo" presStyleLbl="node2" presStyleIdx="0" presStyleCnt="1">
        <dgm:presLayoutVars>
          <dgm:chPref val="3"/>
        </dgm:presLayoutVars>
      </dgm:prSet>
      <dgm:spPr/>
      <dgm:t>
        <a:bodyPr/>
        <a:lstStyle/>
        <a:p>
          <a:endParaRPr lang="nl-NL"/>
        </a:p>
      </dgm:t>
    </dgm:pt>
    <dgm:pt modelId="{C02D325E-14E3-42EE-93F4-287B8EA212D7}" type="pres">
      <dgm:prSet presAssocID="{4781CD81-A843-4072-A553-1B42D31C87F6}" presName="parTransTwo" presStyleCnt="0"/>
      <dgm:spPr/>
    </dgm:pt>
    <dgm:pt modelId="{9C9BBC1F-787F-4F86-A5C6-AF87E113EE48}" type="pres">
      <dgm:prSet presAssocID="{4781CD81-A843-4072-A553-1B42D31C87F6}" presName="horzTwo" presStyleCnt="0"/>
      <dgm:spPr/>
    </dgm:pt>
    <dgm:pt modelId="{8EA667E5-7A22-40E7-9FDC-D19E0FCECF8A}" type="pres">
      <dgm:prSet presAssocID="{6C2770D4-C1B1-4A89-A8B4-CCBBD0E9A2AC}" presName="vertThree" presStyleCnt="0"/>
      <dgm:spPr/>
    </dgm:pt>
    <dgm:pt modelId="{4A960E65-02C8-4684-AB3E-4B61E1DB2D3C}" type="pres">
      <dgm:prSet presAssocID="{6C2770D4-C1B1-4A89-A8B4-CCBBD0E9A2AC}" presName="txThree" presStyleLbl="node3" presStyleIdx="0" presStyleCnt="2">
        <dgm:presLayoutVars>
          <dgm:chPref val="3"/>
        </dgm:presLayoutVars>
      </dgm:prSet>
      <dgm:spPr/>
      <dgm:t>
        <a:bodyPr/>
        <a:lstStyle/>
        <a:p>
          <a:endParaRPr lang="nl-NL"/>
        </a:p>
      </dgm:t>
    </dgm:pt>
    <dgm:pt modelId="{67A5E45D-90C0-4A01-8C69-C204F9EE1B20}" type="pres">
      <dgm:prSet presAssocID="{6C2770D4-C1B1-4A89-A8B4-CCBBD0E9A2AC}" presName="horzThree" presStyleCnt="0"/>
      <dgm:spPr/>
    </dgm:pt>
    <dgm:pt modelId="{8AA62C95-9D25-4FF1-B1D2-F2F3F186BD1E}" type="pres">
      <dgm:prSet presAssocID="{8BE420BC-36F4-4B75-A32F-C36F41D6CF88}" presName="sibSpaceThree" presStyleCnt="0"/>
      <dgm:spPr/>
    </dgm:pt>
    <dgm:pt modelId="{D8E6A55F-4F17-41A9-A0E3-AC2368A5F45D}" type="pres">
      <dgm:prSet presAssocID="{B7130FE5-1736-4D95-B191-BB4FCA369E6E}" presName="vertThree" presStyleCnt="0"/>
      <dgm:spPr/>
    </dgm:pt>
    <dgm:pt modelId="{F2F20002-4314-48EC-83D6-372FAB934E9E}" type="pres">
      <dgm:prSet presAssocID="{B7130FE5-1736-4D95-B191-BB4FCA369E6E}" presName="txThree" presStyleLbl="node3" presStyleIdx="1" presStyleCnt="2">
        <dgm:presLayoutVars>
          <dgm:chPref val="3"/>
        </dgm:presLayoutVars>
      </dgm:prSet>
      <dgm:spPr/>
      <dgm:t>
        <a:bodyPr/>
        <a:lstStyle/>
        <a:p>
          <a:endParaRPr lang="nl-NL"/>
        </a:p>
      </dgm:t>
    </dgm:pt>
    <dgm:pt modelId="{80305296-AA29-4577-B113-BB2FCC563C84}" type="pres">
      <dgm:prSet presAssocID="{B7130FE5-1736-4D95-B191-BB4FCA369E6E}" presName="parTransThree" presStyleCnt="0"/>
      <dgm:spPr/>
    </dgm:pt>
    <dgm:pt modelId="{5C2A50EC-5CE6-47F3-85A4-308A00B5FAFB}" type="pres">
      <dgm:prSet presAssocID="{B7130FE5-1736-4D95-B191-BB4FCA369E6E}" presName="horzThree" presStyleCnt="0"/>
      <dgm:spPr/>
    </dgm:pt>
    <dgm:pt modelId="{801E80FE-5321-4575-B06E-4817A6504908}" type="pres">
      <dgm:prSet presAssocID="{B5FFA5F1-7888-4E00-ADC0-C428B52F66AD}" presName="vertFour" presStyleCnt="0">
        <dgm:presLayoutVars>
          <dgm:chPref val="3"/>
        </dgm:presLayoutVars>
      </dgm:prSet>
      <dgm:spPr/>
    </dgm:pt>
    <dgm:pt modelId="{54CC8825-9ED2-4303-8043-EF4DEE1806C1}" type="pres">
      <dgm:prSet presAssocID="{B5FFA5F1-7888-4E00-ADC0-C428B52F66AD}" presName="txFour" presStyleLbl="node4" presStyleIdx="0" presStyleCnt="10">
        <dgm:presLayoutVars>
          <dgm:chPref val="3"/>
        </dgm:presLayoutVars>
      </dgm:prSet>
      <dgm:spPr/>
      <dgm:t>
        <a:bodyPr/>
        <a:lstStyle/>
        <a:p>
          <a:endParaRPr lang="nl-NL"/>
        </a:p>
      </dgm:t>
    </dgm:pt>
    <dgm:pt modelId="{45524DBA-30AE-44D2-B10A-770A0AEF7FF5}" type="pres">
      <dgm:prSet presAssocID="{B5FFA5F1-7888-4E00-ADC0-C428B52F66AD}" presName="parTransFour" presStyleCnt="0"/>
      <dgm:spPr/>
    </dgm:pt>
    <dgm:pt modelId="{E711D991-8361-4365-8BA6-BD8392DE9A91}" type="pres">
      <dgm:prSet presAssocID="{B5FFA5F1-7888-4E00-ADC0-C428B52F66AD}" presName="horzFour" presStyleCnt="0"/>
      <dgm:spPr/>
    </dgm:pt>
    <dgm:pt modelId="{348383CA-0E9D-453C-85A2-C3F4100E4916}" type="pres">
      <dgm:prSet presAssocID="{6553C362-29FF-461A-BA09-1FEA0C59155E}" presName="vertFour" presStyleCnt="0">
        <dgm:presLayoutVars>
          <dgm:chPref val="3"/>
        </dgm:presLayoutVars>
      </dgm:prSet>
      <dgm:spPr/>
    </dgm:pt>
    <dgm:pt modelId="{AA819629-25B6-41A8-9948-ADC21470F1E6}" type="pres">
      <dgm:prSet presAssocID="{6553C362-29FF-461A-BA09-1FEA0C59155E}" presName="txFour" presStyleLbl="node4" presStyleIdx="1" presStyleCnt="10">
        <dgm:presLayoutVars>
          <dgm:chPref val="3"/>
        </dgm:presLayoutVars>
      </dgm:prSet>
      <dgm:spPr/>
      <dgm:t>
        <a:bodyPr/>
        <a:lstStyle/>
        <a:p>
          <a:endParaRPr lang="nl-NL"/>
        </a:p>
      </dgm:t>
    </dgm:pt>
    <dgm:pt modelId="{3D3EECB9-F42C-4AB4-9F2F-4821704C2E8E}" type="pres">
      <dgm:prSet presAssocID="{6553C362-29FF-461A-BA09-1FEA0C59155E}" presName="horzFour" presStyleCnt="0"/>
      <dgm:spPr/>
    </dgm:pt>
    <dgm:pt modelId="{CE35DA45-A452-4938-8C24-B9F1496FFFB6}" type="pres">
      <dgm:prSet presAssocID="{6846767A-BEDF-43AD-935A-5576B481CDFE}" presName="sibSpaceFour" presStyleCnt="0"/>
      <dgm:spPr/>
    </dgm:pt>
    <dgm:pt modelId="{80EBADF9-FB18-4D8A-8BC7-66540B15AEB4}" type="pres">
      <dgm:prSet presAssocID="{6A376EF5-7D0E-4A1D-BD95-75D19603066D}" presName="vertFour" presStyleCnt="0">
        <dgm:presLayoutVars>
          <dgm:chPref val="3"/>
        </dgm:presLayoutVars>
      </dgm:prSet>
      <dgm:spPr/>
    </dgm:pt>
    <dgm:pt modelId="{65C254A7-CA38-4287-8102-6CE23CE72F8D}" type="pres">
      <dgm:prSet presAssocID="{6A376EF5-7D0E-4A1D-BD95-75D19603066D}" presName="txFour" presStyleLbl="node4" presStyleIdx="2" presStyleCnt="10">
        <dgm:presLayoutVars>
          <dgm:chPref val="3"/>
        </dgm:presLayoutVars>
      </dgm:prSet>
      <dgm:spPr/>
      <dgm:t>
        <a:bodyPr/>
        <a:lstStyle/>
        <a:p>
          <a:endParaRPr lang="nl-NL"/>
        </a:p>
      </dgm:t>
    </dgm:pt>
    <dgm:pt modelId="{E048F4DD-EDC1-4B59-8715-51E39A7127C9}" type="pres">
      <dgm:prSet presAssocID="{6A376EF5-7D0E-4A1D-BD95-75D19603066D}" presName="parTransFour" presStyleCnt="0"/>
      <dgm:spPr/>
    </dgm:pt>
    <dgm:pt modelId="{826B6D22-18A9-4D87-81B7-53AC8652B749}" type="pres">
      <dgm:prSet presAssocID="{6A376EF5-7D0E-4A1D-BD95-75D19603066D}" presName="horzFour" presStyleCnt="0"/>
      <dgm:spPr/>
    </dgm:pt>
    <dgm:pt modelId="{8ABA4BD2-128D-400C-8A94-97731AE5673D}" type="pres">
      <dgm:prSet presAssocID="{7DE32396-2DC7-45EE-A533-BFD8D8407795}" presName="vertFour" presStyleCnt="0">
        <dgm:presLayoutVars>
          <dgm:chPref val="3"/>
        </dgm:presLayoutVars>
      </dgm:prSet>
      <dgm:spPr/>
    </dgm:pt>
    <dgm:pt modelId="{9405937F-14A5-42AC-92A4-3988A9D24D60}" type="pres">
      <dgm:prSet presAssocID="{7DE32396-2DC7-45EE-A533-BFD8D8407795}" presName="txFour" presStyleLbl="node4" presStyleIdx="3" presStyleCnt="10">
        <dgm:presLayoutVars>
          <dgm:chPref val="3"/>
        </dgm:presLayoutVars>
      </dgm:prSet>
      <dgm:spPr/>
      <dgm:t>
        <a:bodyPr/>
        <a:lstStyle/>
        <a:p>
          <a:endParaRPr lang="nl-NL"/>
        </a:p>
      </dgm:t>
    </dgm:pt>
    <dgm:pt modelId="{7DA4B0E6-5A6A-42CD-966D-CA9FF8B3AAE7}" type="pres">
      <dgm:prSet presAssocID="{7DE32396-2DC7-45EE-A533-BFD8D8407795}" presName="horzFour" presStyleCnt="0"/>
      <dgm:spPr/>
    </dgm:pt>
    <dgm:pt modelId="{8527D24A-709C-4BFB-91B1-53612EF3AE36}" type="pres">
      <dgm:prSet presAssocID="{F975B8E7-0A79-45F7-B4B1-AFDFCCE8DF82}" presName="sibSpaceFour" presStyleCnt="0"/>
      <dgm:spPr/>
    </dgm:pt>
    <dgm:pt modelId="{CF7996E5-D3C6-45E7-A16D-D3232C6DFC4C}" type="pres">
      <dgm:prSet presAssocID="{85F94818-E214-4A0B-8680-141207711010}" presName="vertFour" presStyleCnt="0">
        <dgm:presLayoutVars>
          <dgm:chPref val="3"/>
        </dgm:presLayoutVars>
      </dgm:prSet>
      <dgm:spPr/>
    </dgm:pt>
    <dgm:pt modelId="{B6BD7FE0-7FEA-4641-85DB-78FEAFC5EA47}" type="pres">
      <dgm:prSet presAssocID="{85F94818-E214-4A0B-8680-141207711010}" presName="txFour" presStyleLbl="node4" presStyleIdx="4" presStyleCnt="10">
        <dgm:presLayoutVars>
          <dgm:chPref val="3"/>
        </dgm:presLayoutVars>
      </dgm:prSet>
      <dgm:spPr/>
      <dgm:t>
        <a:bodyPr/>
        <a:lstStyle/>
        <a:p>
          <a:endParaRPr lang="nl-NL"/>
        </a:p>
      </dgm:t>
    </dgm:pt>
    <dgm:pt modelId="{56EED13E-E5A4-4CF0-9DD3-C4EE9616FA7C}" type="pres">
      <dgm:prSet presAssocID="{85F94818-E214-4A0B-8680-141207711010}" presName="parTransFour" presStyleCnt="0"/>
      <dgm:spPr/>
    </dgm:pt>
    <dgm:pt modelId="{DF1ABBCC-594E-4334-AB3E-406ACFDE49C4}" type="pres">
      <dgm:prSet presAssocID="{85F94818-E214-4A0B-8680-141207711010}" presName="horzFour" presStyleCnt="0"/>
      <dgm:spPr/>
    </dgm:pt>
    <dgm:pt modelId="{DD67A927-568C-42B9-A38C-D67E9005E272}" type="pres">
      <dgm:prSet presAssocID="{30582D5C-B66C-4169-B7C2-A929F7008E89}" presName="vertFour" presStyleCnt="0">
        <dgm:presLayoutVars>
          <dgm:chPref val="3"/>
        </dgm:presLayoutVars>
      </dgm:prSet>
      <dgm:spPr/>
    </dgm:pt>
    <dgm:pt modelId="{C7A6E39C-DA58-48AD-9458-788FA5D0BF09}" type="pres">
      <dgm:prSet presAssocID="{30582D5C-B66C-4169-B7C2-A929F7008E89}" presName="txFour" presStyleLbl="node4" presStyleIdx="5" presStyleCnt="10">
        <dgm:presLayoutVars>
          <dgm:chPref val="3"/>
        </dgm:presLayoutVars>
      </dgm:prSet>
      <dgm:spPr/>
      <dgm:t>
        <a:bodyPr/>
        <a:lstStyle/>
        <a:p>
          <a:endParaRPr lang="nl-NL"/>
        </a:p>
      </dgm:t>
    </dgm:pt>
    <dgm:pt modelId="{8D2FCCA9-421D-4AB4-B765-F571E0DF9EE2}" type="pres">
      <dgm:prSet presAssocID="{30582D5C-B66C-4169-B7C2-A929F7008E89}" presName="horzFour" presStyleCnt="0"/>
      <dgm:spPr/>
    </dgm:pt>
    <dgm:pt modelId="{5E05319C-1AD5-4675-8F81-3510B7F0AC66}" type="pres">
      <dgm:prSet presAssocID="{D07CDDEB-A940-4990-9038-61156F91ADEC}" presName="sibSpaceFour" presStyleCnt="0"/>
      <dgm:spPr/>
    </dgm:pt>
    <dgm:pt modelId="{7436D502-8DDA-4FA5-ACFB-5491705B36BE}" type="pres">
      <dgm:prSet presAssocID="{8A8C3B01-3103-4191-AE26-AA72292346BD}" presName="vertFour" presStyleCnt="0">
        <dgm:presLayoutVars>
          <dgm:chPref val="3"/>
        </dgm:presLayoutVars>
      </dgm:prSet>
      <dgm:spPr/>
    </dgm:pt>
    <dgm:pt modelId="{36227F5B-61FC-4A21-AB00-AA4F931FA081}" type="pres">
      <dgm:prSet presAssocID="{8A8C3B01-3103-4191-AE26-AA72292346BD}" presName="txFour" presStyleLbl="node4" presStyleIdx="6" presStyleCnt="10">
        <dgm:presLayoutVars>
          <dgm:chPref val="3"/>
        </dgm:presLayoutVars>
      </dgm:prSet>
      <dgm:spPr/>
      <dgm:t>
        <a:bodyPr/>
        <a:lstStyle/>
        <a:p>
          <a:endParaRPr lang="nl-NL"/>
        </a:p>
      </dgm:t>
    </dgm:pt>
    <dgm:pt modelId="{96C3573B-24F9-44C3-A203-023AF3012B07}" type="pres">
      <dgm:prSet presAssocID="{8A8C3B01-3103-4191-AE26-AA72292346BD}" presName="parTransFour" presStyleCnt="0"/>
      <dgm:spPr/>
    </dgm:pt>
    <dgm:pt modelId="{C80B66A0-9F9B-4F99-9F52-71A959D1C3FE}" type="pres">
      <dgm:prSet presAssocID="{8A8C3B01-3103-4191-AE26-AA72292346BD}" presName="horzFour" presStyleCnt="0"/>
      <dgm:spPr/>
    </dgm:pt>
    <dgm:pt modelId="{E15760AD-1D50-4813-B1E1-0ACA7C79D755}" type="pres">
      <dgm:prSet presAssocID="{02408006-1A20-43C7-A05F-2B2775A8C380}" presName="vertFour" presStyleCnt="0">
        <dgm:presLayoutVars>
          <dgm:chPref val="3"/>
        </dgm:presLayoutVars>
      </dgm:prSet>
      <dgm:spPr/>
    </dgm:pt>
    <dgm:pt modelId="{817A7342-7163-4211-8D54-0FA30B8EDC67}" type="pres">
      <dgm:prSet presAssocID="{02408006-1A20-43C7-A05F-2B2775A8C380}" presName="txFour" presStyleLbl="node4" presStyleIdx="7" presStyleCnt="10">
        <dgm:presLayoutVars>
          <dgm:chPref val="3"/>
        </dgm:presLayoutVars>
      </dgm:prSet>
      <dgm:spPr/>
      <dgm:t>
        <a:bodyPr/>
        <a:lstStyle/>
        <a:p>
          <a:endParaRPr lang="nl-NL"/>
        </a:p>
      </dgm:t>
    </dgm:pt>
    <dgm:pt modelId="{33B68DE2-5531-471B-A463-0BD21BC9F96A}" type="pres">
      <dgm:prSet presAssocID="{02408006-1A20-43C7-A05F-2B2775A8C380}" presName="horzFour" presStyleCnt="0"/>
      <dgm:spPr/>
    </dgm:pt>
    <dgm:pt modelId="{9E4FD2FC-B67B-41F9-B200-30DC8F343D4B}" type="pres">
      <dgm:prSet presAssocID="{DD92E407-4529-43D9-AEE3-F1FFC3940519}" presName="sibSpaceFour" presStyleCnt="0"/>
      <dgm:spPr/>
    </dgm:pt>
    <dgm:pt modelId="{9D5C9705-A12B-440E-BD17-6694BA5968BE}" type="pres">
      <dgm:prSet presAssocID="{2C4F4A36-0689-4FC7-B9A2-53D6B2BE1FBC}" presName="vertFour" presStyleCnt="0">
        <dgm:presLayoutVars>
          <dgm:chPref val="3"/>
        </dgm:presLayoutVars>
      </dgm:prSet>
      <dgm:spPr/>
    </dgm:pt>
    <dgm:pt modelId="{748E26FD-4F5A-421E-9507-1EC752132884}" type="pres">
      <dgm:prSet presAssocID="{2C4F4A36-0689-4FC7-B9A2-53D6B2BE1FBC}" presName="txFour" presStyleLbl="node4" presStyleIdx="8" presStyleCnt="10">
        <dgm:presLayoutVars>
          <dgm:chPref val="3"/>
        </dgm:presLayoutVars>
      </dgm:prSet>
      <dgm:spPr/>
      <dgm:t>
        <a:bodyPr/>
        <a:lstStyle/>
        <a:p>
          <a:endParaRPr lang="nl-NL"/>
        </a:p>
      </dgm:t>
    </dgm:pt>
    <dgm:pt modelId="{7297A99E-ED13-49DF-A7F8-C6F7AA65B5AE}" type="pres">
      <dgm:prSet presAssocID="{2C4F4A36-0689-4FC7-B9A2-53D6B2BE1FBC}" presName="parTransFour" presStyleCnt="0"/>
      <dgm:spPr/>
    </dgm:pt>
    <dgm:pt modelId="{182427BC-3201-4EE3-B65C-91755DA2E649}" type="pres">
      <dgm:prSet presAssocID="{2C4F4A36-0689-4FC7-B9A2-53D6B2BE1FBC}" presName="horzFour" presStyleCnt="0"/>
      <dgm:spPr/>
    </dgm:pt>
    <dgm:pt modelId="{E251DD8B-627F-4063-A92A-B91AF3761463}" type="pres">
      <dgm:prSet presAssocID="{39D95340-BF93-4F21-8248-7374BAA78A70}" presName="vertFour" presStyleCnt="0">
        <dgm:presLayoutVars>
          <dgm:chPref val="3"/>
        </dgm:presLayoutVars>
      </dgm:prSet>
      <dgm:spPr/>
    </dgm:pt>
    <dgm:pt modelId="{26991D05-3E73-4335-8EBB-92320DA9CA2C}" type="pres">
      <dgm:prSet presAssocID="{39D95340-BF93-4F21-8248-7374BAA78A70}" presName="txFour" presStyleLbl="node4" presStyleIdx="9" presStyleCnt="10">
        <dgm:presLayoutVars>
          <dgm:chPref val="3"/>
        </dgm:presLayoutVars>
      </dgm:prSet>
      <dgm:spPr/>
      <dgm:t>
        <a:bodyPr/>
        <a:lstStyle/>
        <a:p>
          <a:endParaRPr lang="nl-NL"/>
        </a:p>
      </dgm:t>
    </dgm:pt>
    <dgm:pt modelId="{66EECE36-EEDD-4404-A88A-D8F616F389B0}" type="pres">
      <dgm:prSet presAssocID="{39D95340-BF93-4F21-8248-7374BAA78A70}" presName="horzFour" presStyleCnt="0"/>
      <dgm:spPr/>
    </dgm:pt>
  </dgm:ptLst>
  <dgm:cxnLst>
    <dgm:cxn modelId="{92F3DF24-BED1-4926-A05A-29142F7C014B}" type="presOf" srcId="{B7130FE5-1736-4D95-B191-BB4FCA369E6E}" destId="{F2F20002-4314-48EC-83D6-372FAB934E9E}" srcOrd="0" destOrd="0" presId="urn:microsoft.com/office/officeart/2005/8/layout/hierarchy4"/>
    <dgm:cxn modelId="{94A0066F-4D33-46A9-A9D9-975CC056028E}" srcId="{B7130FE5-1736-4D95-B191-BB4FCA369E6E}" destId="{85F94818-E214-4A0B-8680-141207711010}" srcOrd="2" destOrd="0" parTransId="{1FBD45A5-286C-4683-839B-3F831467E3A2}" sibTransId="{D07CDDEB-A940-4990-9038-61156F91ADEC}"/>
    <dgm:cxn modelId="{8625BC82-2739-44AD-8C60-D084BF4267CA}" srcId="{85F94818-E214-4A0B-8680-141207711010}" destId="{30582D5C-B66C-4169-B7C2-A929F7008E89}" srcOrd="0" destOrd="0" parTransId="{F8EA5B92-638C-4507-B05E-FC48E6BF2E1B}" sibTransId="{03D8DDF1-684B-45BD-8C38-D5340F12C93C}"/>
    <dgm:cxn modelId="{F32E2089-CF8B-4D89-BD88-9037726C1C69}" srcId="{E34834D4-86D7-4438-8A88-E5F0C62CB8EB}" destId="{375B1877-D55A-41D7-A80E-6BEBAEB1B8EA}" srcOrd="0" destOrd="0" parTransId="{19770969-36B8-43C4-B233-EE6FAF0C8DC8}" sibTransId="{32E7A7C0-B59F-46DA-8961-F3638E7580B7}"/>
    <dgm:cxn modelId="{FD7C58F5-DE1C-470F-A1E7-05D027333FDE}" type="presOf" srcId="{85F94818-E214-4A0B-8680-141207711010}" destId="{B6BD7FE0-7FEA-4641-85DB-78FEAFC5EA47}" srcOrd="0" destOrd="0" presId="urn:microsoft.com/office/officeart/2005/8/layout/hierarchy4"/>
    <dgm:cxn modelId="{3702AC6E-3E13-44F0-B73C-EE8EB6F1D59F}" srcId="{B7130FE5-1736-4D95-B191-BB4FCA369E6E}" destId="{8A8C3B01-3103-4191-AE26-AA72292346BD}" srcOrd="3" destOrd="0" parTransId="{6D5FE041-071B-4D54-AC63-537A9D37DD5F}" sibTransId="{DD92E407-4529-43D9-AEE3-F1FFC3940519}"/>
    <dgm:cxn modelId="{D8EB358C-70E9-464D-A3A4-146FF85CCD0C}" type="presOf" srcId="{6A376EF5-7D0E-4A1D-BD95-75D19603066D}" destId="{65C254A7-CA38-4287-8102-6CE23CE72F8D}" srcOrd="0" destOrd="0" presId="urn:microsoft.com/office/officeart/2005/8/layout/hierarchy4"/>
    <dgm:cxn modelId="{D27BACA1-5F6F-4532-B636-24FCBF76CFFE}" type="presOf" srcId="{E34834D4-86D7-4438-8A88-E5F0C62CB8EB}" destId="{55438DD8-B20A-4E2E-8AEC-08BD38461770}" srcOrd="0" destOrd="0" presId="urn:microsoft.com/office/officeart/2005/8/layout/hierarchy4"/>
    <dgm:cxn modelId="{03A86689-BBF8-430B-B662-2FB8E45ECF82}" type="presOf" srcId="{B5FFA5F1-7888-4E00-ADC0-C428B52F66AD}" destId="{54CC8825-9ED2-4303-8043-EF4DEE1806C1}" srcOrd="0" destOrd="0" presId="urn:microsoft.com/office/officeart/2005/8/layout/hierarchy4"/>
    <dgm:cxn modelId="{861935ED-4CFB-43CB-927D-E6636FA6FA3D}" type="presOf" srcId="{6553C362-29FF-461A-BA09-1FEA0C59155E}" destId="{AA819629-25B6-41A8-9948-ADC21470F1E6}" srcOrd="0" destOrd="0" presId="urn:microsoft.com/office/officeart/2005/8/layout/hierarchy4"/>
    <dgm:cxn modelId="{3347EEA1-B53B-4BE2-A89C-10ADC8C28DE5}" type="presOf" srcId="{2C4F4A36-0689-4FC7-B9A2-53D6B2BE1FBC}" destId="{748E26FD-4F5A-421E-9507-1EC752132884}" srcOrd="0" destOrd="0" presId="urn:microsoft.com/office/officeart/2005/8/layout/hierarchy4"/>
    <dgm:cxn modelId="{951D1414-8826-45AF-89F8-CC418CB8BD3A}" srcId="{B7130FE5-1736-4D95-B191-BB4FCA369E6E}" destId="{B5FFA5F1-7888-4E00-ADC0-C428B52F66AD}" srcOrd="0" destOrd="0" parTransId="{7E35AE96-FF02-4D57-9EDC-6DCE2134435F}" sibTransId="{6846767A-BEDF-43AD-935A-5576B481CDFE}"/>
    <dgm:cxn modelId="{79ECD52B-413B-4346-BA1F-0B2A36FC48C9}" srcId="{B7130FE5-1736-4D95-B191-BB4FCA369E6E}" destId="{2C4F4A36-0689-4FC7-B9A2-53D6B2BE1FBC}" srcOrd="4" destOrd="0" parTransId="{4D5CDB89-7E5E-429F-9574-857B5444AA01}" sibTransId="{7BB1F9B8-0C60-4AF9-89EB-C58BE5E119FA}"/>
    <dgm:cxn modelId="{38810701-0783-4C22-A715-54213498BCC6}" srcId="{4781CD81-A843-4072-A553-1B42D31C87F6}" destId="{B7130FE5-1736-4D95-B191-BB4FCA369E6E}" srcOrd="1" destOrd="0" parTransId="{4FB4346F-B4A9-4BF4-A98A-FBCC92797BD8}" sibTransId="{98D55FDD-F01B-4248-93F7-C9CD3E5B101F}"/>
    <dgm:cxn modelId="{2F853E81-4F72-42C9-B83B-70978C0BECAC}" type="presOf" srcId="{39D95340-BF93-4F21-8248-7374BAA78A70}" destId="{26991D05-3E73-4335-8EBB-92320DA9CA2C}" srcOrd="0" destOrd="0" presId="urn:microsoft.com/office/officeart/2005/8/layout/hierarchy4"/>
    <dgm:cxn modelId="{DE8C5EF9-C81A-4E1F-A432-CEB58E33D85E}" srcId="{4781CD81-A843-4072-A553-1B42D31C87F6}" destId="{6C2770D4-C1B1-4A89-A8B4-CCBBD0E9A2AC}" srcOrd="0" destOrd="0" parTransId="{D1C114D6-7344-4C0D-A567-05E3C1B6FF41}" sibTransId="{8BE420BC-36F4-4B75-A32F-C36F41D6CF88}"/>
    <dgm:cxn modelId="{9B392254-9939-4338-BF6D-C54548B83010}" srcId="{B7130FE5-1736-4D95-B191-BB4FCA369E6E}" destId="{6A376EF5-7D0E-4A1D-BD95-75D19603066D}" srcOrd="1" destOrd="0" parTransId="{089EEB2C-CFC7-4F5B-92A4-8B53AED8974A}" sibTransId="{F975B8E7-0A79-45F7-B4B1-AFDFCCE8DF82}"/>
    <dgm:cxn modelId="{98C37E5B-2E40-490C-9928-3BCD532CB611}" type="presOf" srcId="{7DE32396-2DC7-45EE-A533-BFD8D8407795}" destId="{9405937F-14A5-42AC-92A4-3988A9D24D60}" srcOrd="0" destOrd="0" presId="urn:microsoft.com/office/officeart/2005/8/layout/hierarchy4"/>
    <dgm:cxn modelId="{8122EBC0-CA41-42DA-82A4-6CC44EE643A0}" type="presOf" srcId="{02408006-1A20-43C7-A05F-2B2775A8C380}" destId="{817A7342-7163-4211-8D54-0FA30B8EDC67}" srcOrd="0" destOrd="0" presId="urn:microsoft.com/office/officeart/2005/8/layout/hierarchy4"/>
    <dgm:cxn modelId="{D156B12F-7F76-4696-B39D-0AC0A9BEBE38}" srcId="{B5FFA5F1-7888-4E00-ADC0-C428B52F66AD}" destId="{6553C362-29FF-461A-BA09-1FEA0C59155E}" srcOrd="0" destOrd="0" parTransId="{C1A1C28C-EC56-4D28-BA03-80E39D87E823}" sibTransId="{EDF35562-BBDF-48A5-9787-957DC029DF7B}"/>
    <dgm:cxn modelId="{1E277674-50CC-4245-9457-5A3B1BFF0072}" type="presOf" srcId="{375B1877-D55A-41D7-A80E-6BEBAEB1B8EA}" destId="{3D85F920-2874-4C2A-805F-C4CD3A06BC6B}" srcOrd="0" destOrd="0" presId="urn:microsoft.com/office/officeart/2005/8/layout/hierarchy4"/>
    <dgm:cxn modelId="{B6B9F76B-07E5-4FCB-9E4F-37F01CB171B7}" type="presOf" srcId="{30582D5C-B66C-4169-B7C2-A929F7008E89}" destId="{C7A6E39C-DA58-48AD-9458-788FA5D0BF09}" srcOrd="0" destOrd="0" presId="urn:microsoft.com/office/officeart/2005/8/layout/hierarchy4"/>
    <dgm:cxn modelId="{1DBE0FAB-7B68-44D9-A879-1454D98D86C6}" srcId="{375B1877-D55A-41D7-A80E-6BEBAEB1B8EA}" destId="{4781CD81-A843-4072-A553-1B42D31C87F6}" srcOrd="0" destOrd="0" parTransId="{0D518721-A4CF-44FF-ABF4-1DB1FDE07474}" sibTransId="{AD6B1836-4E8E-47DA-B5FA-3CD3C13BCB3B}"/>
    <dgm:cxn modelId="{67997437-EF5B-4ACA-A02B-991A3881195A}" srcId="{2C4F4A36-0689-4FC7-B9A2-53D6B2BE1FBC}" destId="{39D95340-BF93-4F21-8248-7374BAA78A70}" srcOrd="0" destOrd="0" parTransId="{F1A1BB0F-8EDC-4E75-AA24-8E056946B073}" sibTransId="{C30ADBA2-AC2C-4373-8363-272D0864D4D6}"/>
    <dgm:cxn modelId="{97E28972-DB53-46CE-8E3D-55AF63928A77}" srcId="{8A8C3B01-3103-4191-AE26-AA72292346BD}" destId="{02408006-1A20-43C7-A05F-2B2775A8C380}" srcOrd="0" destOrd="0" parTransId="{93BFDF8A-0647-4D81-BF3A-A22A74298115}" sibTransId="{FDBB477C-9DCA-4889-AFE3-B82A21BD395E}"/>
    <dgm:cxn modelId="{2AE41747-B046-4892-ACBA-BC6EFAFFA5C9}" type="presOf" srcId="{6C2770D4-C1B1-4A89-A8B4-CCBBD0E9A2AC}" destId="{4A960E65-02C8-4684-AB3E-4B61E1DB2D3C}" srcOrd="0" destOrd="0" presId="urn:microsoft.com/office/officeart/2005/8/layout/hierarchy4"/>
    <dgm:cxn modelId="{9B875C98-C26C-4E94-B40C-7FC73A18C4F2}" type="presOf" srcId="{8A8C3B01-3103-4191-AE26-AA72292346BD}" destId="{36227F5B-61FC-4A21-AB00-AA4F931FA081}" srcOrd="0" destOrd="0" presId="urn:microsoft.com/office/officeart/2005/8/layout/hierarchy4"/>
    <dgm:cxn modelId="{1C05E21A-E078-473F-B2F0-8BEFCD28F090}" srcId="{6A376EF5-7D0E-4A1D-BD95-75D19603066D}" destId="{7DE32396-2DC7-45EE-A533-BFD8D8407795}" srcOrd="0" destOrd="0" parTransId="{18154AE4-F0EC-470E-9E11-FF4D7EBDB4B7}" sibTransId="{B9C5E831-7DDE-4C52-8D7C-7895253B261C}"/>
    <dgm:cxn modelId="{366E6404-A80B-4B79-9C99-DEE8882F1BB0}" type="presOf" srcId="{4781CD81-A843-4072-A553-1B42D31C87F6}" destId="{4A3BC773-B5E7-428F-8981-2DEC140C847D}" srcOrd="0" destOrd="0" presId="urn:microsoft.com/office/officeart/2005/8/layout/hierarchy4"/>
    <dgm:cxn modelId="{B7A913FE-202B-4CE8-80F2-5087CC8C65B8}" type="presParOf" srcId="{55438DD8-B20A-4E2E-8AEC-08BD38461770}" destId="{83D96FEF-99F0-437D-BA83-03BC60B8CBC4}" srcOrd="0" destOrd="0" presId="urn:microsoft.com/office/officeart/2005/8/layout/hierarchy4"/>
    <dgm:cxn modelId="{55AFADD4-EDCD-4D9F-8881-64A791F772B3}" type="presParOf" srcId="{83D96FEF-99F0-437D-BA83-03BC60B8CBC4}" destId="{3D85F920-2874-4C2A-805F-C4CD3A06BC6B}" srcOrd="0" destOrd="0" presId="urn:microsoft.com/office/officeart/2005/8/layout/hierarchy4"/>
    <dgm:cxn modelId="{92BB15E2-2F20-4339-89A0-6311442F000F}" type="presParOf" srcId="{83D96FEF-99F0-437D-BA83-03BC60B8CBC4}" destId="{540095F5-451E-4BCD-9399-7BBDDE3F7F5F}" srcOrd="1" destOrd="0" presId="urn:microsoft.com/office/officeart/2005/8/layout/hierarchy4"/>
    <dgm:cxn modelId="{850634E3-7465-4D5F-9E17-6F9155EA0E3C}" type="presParOf" srcId="{83D96FEF-99F0-437D-BA83-03BC60B8CBC4}" destId="{772A253B-615D-4D39-B41C-C1C69629D5F8}" srcOrd="2" destOrd="0" presId="urn:microsoft.com/office/officeart/2005/8/layout/hierarchy4"/>
    <dgm:cxn modelId="{91A8005E-14FC-4B95-8C68-F20758FCEB3C}" type="presParOf" srcId="{772A253B-615D-4D39-B41C-C1C69629D5F8}" destId="{3D65EABC-4D14-4922-9F0A-DB0CF2717DE0}" srcOrd="0" destOrd="0" presId="urn:microsoft.com/office/officeart/2005/8/layout/hierarchy4"/>
    <dgm:cxn modelId="{438F3FEA-0E5C-41D9-BEBA-6499CAB5C65F}" type="presParOf" srcId="{3D65EABC-4D14-4922-9F0A-DB0CF2717DE0}" destId="{4A3BC773-B5E7-428F-8981-2DEC140C847D}" srcOrd="0" destOrd="0" presId="urn:microsoft.com/office/officeart/2005/8/layout/hierarchy4"/>
    <dgm:cxn modelId="{225D785A-9566-481D-BF98-A34D8085EC6E}" type="presParOf" srcId="{3D65EABC-4D14-4922-9F0A-DB0CF2717DE0}" destId="{C02D325E-14E3-42EE-93F4-287B8EA212D7}" srcOrd="1" destOrd="0" presId="urn:microsoft.com/office/officeart/2005/8/layout/hierarchy4"/>
    <dgm:cxn modelId="{D3D69497-315B-475F-8E00-858AF4A0C402}" type="presParOf" srcId="{3D65EABC-4D14-4922-9F0A-DB0CF2717DE0}" destId="{9C9BBC1F-787F-4F86-A5C6-AF87E113EE48}" srcOrd="2" destOrd="0" presId="urn:microsoft.com/office/officeart/2005/8/layout/hierarchy4"/>
    <dgm:cxn modelId="{FEC5EC4F-3376-4EF9-B616-D063E4E3DB2F}" type="presParOf" srcId="{9C9BBC1F-787F-4F86-A5C6-AF87E113EE48}" destId="{8EA667E5-7A22-40E7-9FDC-D19E0FCECF8A}" srcOrd="0" destOrd="0" presId="urn:microsoft.com/office/officeart/2005/8/layout/hierarchy4"/>
    <dgm:cxn modelId="{5ADA90CB-EB99-474A-A6F8-A5A55BBBE0E0}" type="presParOf" srcId="{8EA667E5-7A22-40E7-9FDC-D19E0FCECF8A}" destId="{4A960E65-02C8-4684-AB3E-4B61E1DB2D3C}" srcOrd="0" destOrd="0" presId="urn:microsoft.com/office/officeart/2005/8/layout/hierarchy4"/>
    <dgm:cxn modelId="{A4B2DC19-8929-484E-8E83-A7CB12B36984}" type="presParOf" srcId="{8EA667E5-7A22-40E7-9FDC-D19E0FCECF8A}" destId="{67A5E45D-90C0-4A01-8C69-C204F9EE1B20}" srcOrd="1" destOrd="0" presId="urn:microsoft.com/office/officeart/2005/8/layout/hierarchy4"/>
    <dgm:cxn modelId="{27E5CD8C-66F7-4587-BF6E-7F26CFAD96CD}" type="presParOf" srcId="{9C9BBC1F-787F-4F86-A5C6-AF87E113EE48}" destId="{8AA62C95-9D25-4FF1-B1D2-F2F3F186BD1E}" srcOrd="1" destOrd="0" presId="urn:microsoft.com/office/officeart/2005/8/layout/hierarchy4"/>
    <dgm:cxn modelId="{6C3FFA28-BE57-456D-983D-26E9D85F3822}" type="presParOf" srcId="{9C9BBC1F-787F-4F86-A5C6-AF87E113EE48}" destId="{D8E6A55F-4F17-41A9-A0E3-AC2368A5F45D}" srcOrd="2" destOrd="0" presId="urn:microsoft.com/office/officeart/2005/8/layout/hierarchy4"/>
    <dgm:cxn modelId="{4A19AB5D-5FDA-47B3-A8C8-318623182AD0}" type="presParOf" srcId="{D8E6A55F-4F17-41A9-A0E3-AC2368A5F45D}" destId="{F2F20002-4314-48EC-83D6-372FAB934E9E}" srcOrd="0" destOrd="0" presId="urn:microsoft.com/office/officeart/2005/8/layout/hierarchy4"/>
    <dgm:cxn modelId="{109B60C7-3484-492D-942E-8A66FAC5268C}" type="presParOf" srcId="{D8E6A55F-4F17-41A9-A0E3-AC2368A5F45D}" destId="{80305296-AA29-4577-B113-BB2FCC563C84}" srcOrd="1" destOrd="0" presId="urn:microsoft.com/office/officeart/2005/8/layout/hierarchy4"/>
    <dgm:cxn modelId="{A8DB29CE-AD04-4EE7-BE21-8AFFB0661898}" type="presParOf" srcId="{D8E6A55F-4F17-41A9-A0E3-AC2368A5F45D}" destId="{5C2A50EC-5CE6-47F3-85A4-308A00B5FAFB}" srcOrd="2" destOrd="0" presId="urn:microsoft.com/office/officeart/2005/8/layout/hierarchy4"/>
    <dgm:cxn modelId="{4D91B746-8D88-4A99-B8FC-17E5B847C5FA}" type="presParOf" srcId="{5C2A50EC-5CE6-47F3-85A4-308A00B5FAFB}" destId="{801E80FE-5321-4575-B06E-4817A6504908}" srcOrd="0" destOrd="0" presId="urn:microsoft.com/office/officeart/2005/8/layout/hierarchy4"/>
    <dgm:cxn modelId="{F88CDCF7-D6C8-4BD4-965E-7CE383795837}" type="presParOf" srcId="{801E80FE-5321-4575-B06E-4817A6504908}" destId="{54CC8825-9ED2-4303-8043-EF4DEE1806C1}" srcOrd="0" destOrd="0" presId="urn:microsoft.com/office/officeart/2005/8/layout/hierarchy4"/>
    <dgm:cxn modelId="{094C73E6-AACF-4A4D-8F43-CF5479A8372F}" type="presParOf" srcId="{801E80FE-5321-4575-B06E-4817A6504908}" destId="{45524DBA-30AE-44D2-B10A-770A0AEF7FF5}" srcOrd="1" destOrd="0" presId="urn:microsoft.com/office/officeart/2005/8/layout/hierarchy4"/>
    <dgm:cxn modelId="{D0BFDB3D-EE8F-4827-8801-EEED330D8B51}" type="presParOf" srcId="{801E80FE-5321-4575-B06E-4817A6504908}" destId="{E711D991-8361-4365-8BA6-BD8392DE9A91}" srcOrd="2" destOrd="0" presId="urn:microsoft.com/office/officeart/2005/8/layout/hierarchy4"/>
    <dgm:cxn modelId="{B3E44B5D-DB62-4911-9095-B0AC6E658D5D}" type="presParOf" srcId="{E711D991-8361-4365-8BA6-BD8392DE9A91}" destId="{348383CA-0E9D-453C-85A2-C3F4100E4916}" srcOrd="0" destOrd="0" presId="urn:microsoft.com/office/officeart/2005/8/layout/hierarchy4"/>
    <dgm:cxn modelId="{03713CE3-DD7E-4803-A855-17667CACC145}" type="presParOf" srcId="{348383CA-0E9D-453C-85A2-C3F4100E4916}" destId="{AA819629-25B6-41A8-9948-ADC21470F1E6}" srcOrd="0" destOrd="0" presId="urn:microsoft.com/office/officeart/2005/8/layout/hierarchy4"/>
    <dgm:cxn modelId="{FCFED7F2-FCBB-4EA2-BBE2-38712423D043}" type="presParOf" srcId="{348383CA-0E9D-453C-85A2-C3F4100E4916}" destId="{3D3EECB9-F42C-4AB4-9F2F-4821704C2E8E}" srcOrd="1" destOrd="0" presId="urn:microsoft.com/office/officeart/2005/8/layout/hierarchy4"/>
    <dgm:cxn modelId="{D68C26AA-F458-44BA-8C47-AD9253D7E31A}" type="presParOf" srcId="{5C2A50EC-5CE6-47F3-85A4-308A00B5FAFB}" destId="{CE35DA45-A452-4938-8C24-B9F1496FFFB6}" srcOrd="1" destOrd="0" presId="urn:microsoft.com/office/officeart/2005/8/layout/hierarchy4"/>
    <dgm:cxn modelId="{2DFCC096-52FE-4433-8DEF-D504ACB01544}" type="presParOf" srcId="{5C2A50EC-5CE6-47F3-85A4-308A00B5FAFB}" destId="{80EBADF9-FB18-4D8A-8BC7-66540B15AEB4}" srcOrd="2" destOrd="0" presId="urn:microsoft.com/office/officeart/2005/8/layout/hierarchy4"/>
    <dgm:cxn modelId="{30D5C8C0-1465-4647-9575-72D73F8B4B27}" type="presParOf" srcId="{80EBADF9-FB18-4D8A-8BC7-66540B15AEB4}" destId="{65C254A7-CA38-4287-8102-6CE23CE72F8D}" srcOrd="0" destOrd="0" presId="urn:microsoft.com/office/officeart/2005/8/layout/hierarchy4"/>
    <dgm:cxn modelId="{C00C212E-3399-41C7-9E1B-2018AE19349C}" type="presParOf" srcId="{80EBADF9-FB18-4D8A-8BC7-66540B15AEB4}" destId="{E048F4DD-EDC1-4B59-8715-51E39A7127C9}" srcOrd="1" destOrd="0" presId="urn:microsoft.com/office/officeart/2005/8/layout/hierarchy4"/>
    <dgm:cxn modelId="{8505570E-5138-4263-A2BC-5B055A73DC0E}" type="presParOf" srcId="{80EBADF9-FB18-4D8A-8BC7-66540B15AEB4}" destId="{826B6D22-18A9-4D87-81B7-53AC8652B749}" srcOrd="2" destOrd="0" presId="urn:microsoft.com/office/officeart/2005/8/layout/hierarchy4"/>
    <dgm:cxn modelId="{7EB93309-21DB-4DD9-9007-EFFAFC4410A5}" type="presParOf" srcId="{826B6D22-18A9-4D87-81B7-53AC8652B749}" destId="{8ABA4BD2-128D-400C-8A94-97731AE5673D}" srcOrd="0" destOrd="0" presId="urn:microsoft.com/office/officeart/2005/8/layout/hierarchy4"/>
    <dgm:cxn modelId="{81D8E3A0-9DB4-4ACA-8550-2FD88C8CBE3F}" type="presParOf" srcId="{8ABA4BD2-128D-400C-8A94-97731AE5673D}" destId="{9405937F-14A5-42AC-92A4-3988A9D24D60}" srcOrd="0" destOrd="0" presId="urn:microsoft.com/office/officeart/2005/8/layout/hierarchy4"/>
    <dgm:cxn modelId="{24057618-AB28-4179-B7C8-8470B7C5EE19}" type="presParOf" srcId="{8ABA4BD2-128D-400C-8A94-97731AE5673D}" destId="{7DA4B0E6-5A6A-42CD-966D-CA9FF8B3AAE7}" srcOrd="1" destOrd="0" presId="urn:microsoft.com/office/officeart/2005/8/layout/hierarchy4"/>
    <dgm:cxn modelId="{37CC5F3F-265F-4D1D-A1F4-52BD455D567D}" type="presParOf" srcId="{5C2A50EC-5CE6-47F3-85A4-308A00B5FAFB}" destId="{8527D24A-709C-4BFB-91B1-53612EF3AE36}" srcOrd="3" destOrd="0" presId="urn:microsoft.com/office/officeart/2005/8/layout/hierarchy4"/>
    <dgm:cxn modelId="{BF89FDFE-8B6D-4784-B29B-5C5184AED351}" type="presParOf" srcId="{5C2A50EC-5CE6-47F3-85A4-308A00B5FAFB}" destId="{CF7996E5-D3C6-45E7-A16D-D3232C6DFC4C}" srcOrd="4" destOrd="0" presId="urn:microsoft.com/office/officeart/2005/8/layout/hierarchy4"/>
    <dgm:cxn modelId="{F8DD7D18-B954-4B1A-B8F3-203BEA4BC350}" type="presParOf" srcId="{CF7996E5-D3C6-45E7-A16D-D3232C6DFC4C}" destId="{B6BD7FE0-7FEA-4641-85DB-78FEAFC5EA47}" srcOrd="0" destOrd="0" presId="urn:microsoft.com/office/officeart/2005/8/layout/hierarchy4"/>
    <dgm:cxn modelId="{6DD0040D-7ECB-48C7-9B93-868B842629D7}" type="presParOf" srcId="{CF7996E5-D3C6-45E7-A16D-D3232C6DFC4C}" destId="{56EED13E-E5A4-4CF0-9DD3-C4EE9616FA7C}" srcOrd="1" destOrd="0" presId="urn:microsoft.com/office/officeart/2005/8/layout/hierarchy4"/>
    <dgm:cxn modelId="{568E2299-6D2F-4C16-9168-DE57C69424A1}" type="presParOf" srcId="{CF7996E5-D3C6-45E7-A16D-D3232C6DFC4C}" destId="{DF1ABBCC-594E-4334-AB3E-406ACFDE49C4}" srcOrd="2" destOrd="0" presId="urn:microsoft.com/office/officeart/2005/8/layout/hierarchy4"/>
    <dgm:cxn modelId="{1F37994E-39B3-403E-9D7E-A1BD39F2A48B}" type="presParOf" srcId="{DF1ABBCC-594E-4334-AB3E-406ACFDE49C4}" destId="{DD67A927-568C-42B9-A38C-D67E9005E272}" srcOrd="0" destOrd="0" presId="urn:microsoft.com/office/officeart/2005/8/layout/hierarchy4"/>
    <dgm:cxn modelId="{3A10BAC5-3FF7-4B9B-92E2-F3768A73EF75}" type="presParOf" srcId="{DD67A927-568C-42B9-A38C-D67E9005E272}" destId="{C7A6E39C-DA58-48AD-9458-788FA5D0BF09}" srcOrd="0" destOrd="0" presId="urn:microsoft.com/office/officeart/2005/8/layout/hierarchy4"/>
    <dgm:cxn modelId="{BA5A709D-0252-4838-9779-311245836C54}" type="presParOf" srcId="{DD67A927-568C-42B9-A38C-D67E9005E272}" destId="{8D2FCCA9-421D-4AB4-B765-F571E0DF9EE2}" srcOrd="1" destOrd="0" presId="urn:microsoft.com/office/officeart/2005/8/layout/hierarchy4"/>
    <dgm:cxn modelId="{5D511BE5-413D-43EE-B24B-3CBD4D425855}" type="presParOf" srcId="{5C2A50EC-5CE6-47F3-85A4-308A00B5FAFB}" destId="{5E05319C-1AD5-4675-8F81-3510B7F0AC66}" srcOrd="5" destOrd="0" presId="urn:microsoft.com/office/officeart/2005/8/layout/hierarchy4"/>
    <dgm:cxn modelId="{E8BEB45D-6F87-4796-AB01-7FC297CE9033}" type="presParOf" srcId="{5C2A50EC-5CE6-47F3-85A4-308A00B5FAFB}" destId="{7436D502-8DDA-4FA5-ACFB-5491705B36BE}" srcOrd="6" destOrd="0" presId="urn:microsoft.com/office/officeart/2005/8/layout/hierarchy4"/>
    <dgm:cxn modelId="{F0EDA23C-5003-406F-BCF4-59AC2B3FD2D5}" type="presParOf" srcId="{7436D502-8DDA-4FA5-ACFB-5491705B36BE}" destId="{36227F5B-61FC-4A21-AB00-AA4F931FA081}" srcOrd="0" destOrd="0" presId="urn:microsoft.com/office/officeart/2005/8/layout/hierarchy4"/>
    <dgm:cxn modelId="{52888F2A-77F6-4AC6-87CF-BE26F516EA62}" type="presParOf" srcId="{7436D502-8DDA-4FA5-ACFB-5491705B36BE}" destId="{96C3573B-24F9-44C3-A203-023AF3012B07}" srcOrd="1" destOrd="0" presId="urn:microsoft.com/office/officeart/2005/8/layout/hierarchy4"/>
    <dgm:cxn modelId="{ADFD9AE4-FC69-41F1-9015-2DB3AF09FB00}" type="presParOf" srcId="{7436D502-8DDA-4FA5-ACFB-5491705B36BE}" destId="{C80B66A0-9F9B-4F99-9F52-71A959D1C3FE}" srcOrd="2" destOrd="0" presId="urn:microsoft.com/office/officeart/2005/8/layout/hierarchy4"/>
    <dgm:cxn modelId="{8A13EAE4-8737-4610-BD01-68CF72AD2951}" type="presParOf" srcId="{C80B66A0-9F9B-4F99-9F52-71A959D1C3FE}" destId="{E15760AD-1D50-4813-B1E1-0ACA7C79D755}" srcOrd="0" destOrd="0" presId="urn:microsoft.com/office/officeart/2005/8/layout/hierarchy4"/>
    <dgm:cxn modelId="{A1434F93-9E51-4599-A453-DB2AE4A8C012}" type="presParOf" srcId="{E15760AD-1D50-4813-B1E1-0ACA7C79D755}" destId="{817A7342-7163-4211-8D54-0FA30B8EDC67}" srcOrd="0" destOrd="0" presId="urn:microsoft.com/office/officeart/2005/8/layout/hierarchy4"/>
    <dgm:cxn modelId="{05DB7E77-AAFF-4540-91D4-744F306A0A4F}" type="presParOf" srcId="{E15760AD-1D50-4813-B1E1-0ACA7C79D755}" destId="{33B68DE2-5531-471B-A463-0BD21BC9F96A}" srcOrd="1" destOrd="0" presId="urn:microsoft.com/office/officeart/2005/8/layout/hierarchy4"/>
    <dgm:cxn modelId="{B2D51E66-F001-4167-8EEE-3EC5F387BA41}" type="presParOf" srcId="{5C2A50EC-5CE6-47F3-85A4-308A00B5FAFB}" destId="{9E4FD2FC-B67B-41F9-B200-30DC8F343D4B}" srcOrd="7" destOrd="0" presId="urn:microsoft.com/office/officeart/2005/8/layout/hierarchy4"/>
    <dgm:cxn modelId="{09099FE2-3EAD-4FE8-8813-0F02F77DA8DC}" type="presParOf" srcId="{5C2A50EC-5CE6-47F3-85A4-308A00B5FAFB}" destId="{9D5C9705-A12B-440E-BD17-6694BA5968BE}" srcOrd="8" destOrd="0" presId="urn:microsoft.com/office/officeart/2005/8/layout/hierarchy4"/>
    <dgm:cxn modelId="{1854DC2F-13F4-4069-A52C-944341F3C59A}" type="presParOf" srcId="{9D5C9705-A12B-440E-BD17-6694BA5968BE}" destId="{748E26FD-4F5A-421E-9507-1EC752132884}" srcOrd="0" destOrd="0" presId="urn:microsoft.com/office/officeart/2005/8/layout/hierarchy4"/>
    <dgm:cxn modelId="{33BB4D85-4EFE-4C1D-A656-42F233C74A56}" type="presParOf" srcId="{9D5C9705-A12B-440E-BD17-6694BA5968BE}" destId="{7297A99E-ED13-49DF-A7F8-C6F7AA65B5AE}" srcOrd="1" destOrd="0" presId="urn:microsoft.com/office/officeart/2005/8/layout/hierarchy4"/>
    <dgm:cxn modelId="{9B000EA8-87B4-4D1A-9513-ABC50CE88022}" type="presParOf" srcId="{9D5C9705-A12B-440E-BD17-6694BA5968BE}" destId="{182427BC-3201-4EE3-B65C-91755DA2E649}" srcOrd="2" destOrd="0" presId="urn:microsoft.com/office/officeart/2005/8/layout/hierarchy4"/>
    <dgm:cxn modelId="{011B45C1-5DB3-441A-AAF3-99B6857E78F8}" type="presParOf" srcId="{182427BC-3201-4EE3-B65C-91755DA2E649}" destId="{E251DD8B-627F-4063-A92A-B91AF3761463}" srcOrd="0" destOrd="0" presId="urn:microsoft.com/office/officeart/2005/8/layout/hierarchy4"/>
    <dgm:cxn modelId="{86046ADD-1828-4BE0-9C94-6A9E9A164E25}" type="presParOf" srcId="{E251DD8B-627F-4063-A92A-B91AF3761463}" destId="{26991D05-3E73-4335-8EBB-92320DA9CA2C}" srcOrd="0" destOrd="0" presId="urn:microsoft.com/office/officeart/2005/8/layout/hierarchy4"/>
    <dgm:cxn modelId="{C92ECEDF-96BA-4300-A4BB-C291F0646292}" type="presParOf" srcId="{E251DD8B-627F-4063-A92A-B91AF3761463}" destId="{66EECE36-EEDD-4404-A88A-D8F616F389B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B6D7A-C13C-4C5E-A963-C42ECC96D791}">
      <dsp:nvSpPr>
        <dsp:cNvPr id="0" name=""/>
        <dsp:cNvSpPr/>
      </dsp:nvSpPr>
      <dsp:spPr>
        <a:xfrm>
          <a:off x="0" y="1185416"/>
          <a:ext cx="2503103" cy="1001241"/>
        </a:xfrm>
        <a:prstGeom prst="homePlate">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nl-NL" sz="1500" kern="1200" noProof="0" dirty="0"/>
            <a:t>GO/NO GO Pilot</a:t>
          </a:r>
        </a:p>
        <a:p>
          <a:pPr lvl="0" algn="ctr" defTabSz="666750">
            <a:lnSpc>
              <a:spcPct val="90000"/>
            </a:lnSpc>
            <a:spcBef>
              <a:spcPct val="0"/>
            </a:spcBef>
            <a:spcAft>
              <a:spcPct val="35000"/>
            </a:spcAft>
          </a:pPr>
          <a:r>
            <a:rPr lang="nl-NL" sz="1500" kern="1200" noProof="0" dirty="0"/>
            <a:t>Oktober</a:t>
          </a:r>
        </a:p>
      </dsp:txBody>
      <dsp:txXfrm>
        <a:off x="0" y="1185416"/>
        <a:ext cx="2252793" cy="1001241"/>
      </dsp:txXfrm>
    </dsp:sp>
    <dsp:sp modelId="{1B9EAF71-72A5-4497-9FF8-FEBEC6558C82}">
      <dsp:nvSpPr>
        <dsp:cNvPr id="0" name=""/>
        <dsp:cNvSpPr/>
      </dsp:nvSpPr>
      <dsp:spPr>
        <a:xfrm>
          <a:off x="2003766" y="1177105"/>
          <a:ext cx="2503103" cy="1001241"/>
        </a:xfrm>
        <a:prstGeom prst="chevron">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nl-NL" sz="1500" kern="1200" noProof="0" dirty="0"/>
            <a:t>Realiseren services in diverse scenario’s</a:t>
          </a:r>
        </a:p>
        <a:p>
          <a:pPr lvl="0" algn="ctr" defTabSz="666750">
            <a:lnSpc>
              <a:spcPct val="90000"/>
            </a:lnSpc>
            <a:spcBef>
              <a:spcPct val="0"/>
            </a:spcBef>
            <a:spcAft>
              <a:spcPct val="35000"/>
            </a:spcAft>
          </a:pPr>
          <a:r>
            <a:rPr lang="nl-NL" sz="1500" kern="1200" noProof="0" dirty="0"/>
            <a:t>November</a:t>
          </a:r>
        </a:p>
      </dsp:txBody>
      <dsp:txXfrm>
        <a:off x="2504387" y="1177105"/>
        <a:ext cx="1501862" cy="1001241"/>
      </dsp:txXfrm>
    </dsp:sp>
    <dsp:sp modelId="{4A0E4586-2266-4862-A6D7-F7C365BFBEFC}">
      <dsp:nvSpPr>
        <dsp:cNvPr id="0" name=""/>
        <dsp:cNvSpPr/>
      </dsp:nvSpPr>
      <dsp:spPr>
        <a:xfrm>
          <a:off x="4006248" y="1177105"/>
          <a:ext cx="2503103" cy="1001241"/>
        </a:xfrm>
        <a:prstGeom prst="chevron">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nl-NL" sz="1500" kern="1200" noProof="0" dirty="0"/>
            <a:t>Referentie/test omgeving gereed</a:t>
          </a:r>
        </a:p>
        <a:p>
          <a:pPr lvl="0" algn="ctr" defTabSz="666750">
            <a:lnSpc>
              <a:spcPct val="90000"/>
            </a:lnSpc>
            <a:spcBef>
              <a:spcPct val="0"/>
            </a:spcBef>
            <a:spcAft>
              <a:spcPct val="35000"/>
            </a:spcAft>
          </a:pPr>
          <a:r>
            <a:rPr lang="nl-NL" sz="1500" kern="1200" noProof="0" dirty="0"/>
            <a:t>December</a:t>
          </a:r>
        </a:p>
      </dsp:txBody>
      <dsp:txXfrm>
        <a:off x="4506869" y="1177105"/>
        <a:ext cx="1501862" cy="1001241"/>
      </dsp:txXfrm>
    </dsp:sp>
    <dsp:sp modelId="{FD0242E5-9BAE-4E97-831A-3CFC0A9EC6C9}">
      <dsp:nvSpPr>
        <dsp:cNvPr id="0" name=""/>
        <dsp:cNvSpPr/>
      </dsp:nvSpPr>
      <dsp:spPr>
        <a:xfrm>
          <a:off x="6008730" y="1177105"/>
          <a:ext cx="2503103" cy="1001241"/>
        </a:xfrm>
        <a:prstGeom prst="chevron">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nl-NL" sz="1500" kern="1200" noProof="0" dirty="0"/>
            <a:t>Pilot uitvoeren op productie</a:t>
          </a:r>
        </a:p>
        <a:p>
          <a:pPr lvl="0" algn="ctr" defTabSz="666750">
            <a:lnSpc>
              <a:spcPct val="90000"/>
            </a:lnSpc>
            <a:spcBef>
              <a:spcPct val="0"/>
            </a:spcBef>
            <a:spcAft>
              <a:spcPct val="35000"/>
            </a:spcAft>
          </a:pPr>
          <a:r>
            <a:rPr lang="nl-NL" sz="1500" kern="1200" noProof="0" dirty="0"/>
            <a:t>Januari - Februari</a:t>
          </a:r>
        </a:p>
      </dsp:txBody>
      <dsp:txXfrm>
        <a:off x="6509351" y="1177105"/>
        <a:ext cx="1501862" cy="1001241"/>
      </dsp:txXfrm>
    </dsp:sp>
    <dsp:sp modelId="{634CF247-FAFF-4FE4-9567-61C71DF36510}">
      <dsp:nvSpPr>
        <dsp:cNvPr id="0" name=""/>
        <dsp:cNvSpPr/>
      </dsp:nvSpPr>
      <dsp:spPr>
        <a:xfrm>
          <a:off x="8012494" y="1180420"/>
          <a:ext cx="2503103" cy="1001241"/>
        </a:xfrm>
        <a:prstGeom prst="chevron">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nl-NL" sz="1500" kern="1200" noProof="0" dirty="0"/>
            <a:t>Evaluatie</a:t>
          </a:r>
        </a:p>
        <a:p>
          <a:pPr lvl="0" algn="ctr" defTabSz="666750">
            <a:lnSpc>
              <a:spcPct val="90000"/>
            </a:lnSpc>
            <a:spcBef>
              <a:spcPct val="0"/>
            </a:spcBef>
            <a:spcAft>
              <a:spcPct val="35000"/>
            </a:spcAft>
          </a:pPr>
          <a:r>
            <a:rPr lang="nl-NL" sz="1500" kern="1200" noProof="0" dirty="0"/>
            <a:t>Maart</a:t>
          </a:r>
        </a:p>
      </dsp:txBody>
      <dsp:txXfrm>
        <a:off x="8513115" y="1180420"/>
        <a:ext cx="1501862" cy="1001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B6D7A-C13C-4C5E-A963-C42ECC96D791}">
      <dsp:nvSpPr>
        <dsp:cNvPr id="0" name=""/>
        <dsp:cNvSpPr/>
      </dsp:nvSpPr>
      <dsp:spPr>
        <a:xfrm>
          <a:off x="0" y="0"/>
          <a:ext cx="7022007" cy="939147"/>
        </a:xfrm>
        <a:prstGeom prst="homePlate">
          <a:avLst/>
        </a:prstGeom>
        <a:solidFill>
          <a:schemeClr val="accent6">
            <a:lumMod val="60000"/>
            <a:lumOff val="40000"/>
          </a:schemeClr>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nl-NL" sz="2400" b="1" kern="1200" noProof="0" dirty="0"/>
            <a:t>Voorbereiding</a:t>
          </a:r>
        </a:p>
      </dsp:txBody>
      <dsp:txXfrm>
        <a:off x="0" y="0"/>
        <a:ext cx="6787220" cy="939147"/>
      </dsp:txXfrm>
    </dsp:sp>
    <dsp:sp modelId="{634CF247-FAFF-4FE4-9567-61C71DF36510}">
      <dsp:nvSpPr>
        <dsp:cNvPr id="0" name=""/>
        <dsp:cNvSpPr/>
      </dsp:nvSpPr>
      <dsp:spPr>
        <a:xfrm>
          <a:off x="6118926" y="0"/>
          <a:ext cx="4395042" cy="939147"/>
        </a:xfrm>
        <a:prstGeom prst="chevron">
          <a:avLst/>
        </a:prstGeom>
        <a:solidFill>
          <a:schemeClr val="accent6">
            <a:lumMod val="60000"/>
            <a:lumOff val="40000"/>
          </a:schemeClr>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nl-NL" sz="2400" b="1" kern="1200" noProof="0" dirty="0"/>
            <a:t>Uitvoering</a:t>
          </a:r>
        </a:p>
      </dsp:txBody>
      <dsp:txXfrm>
        <a:off x="6588500" y="0"/>
        <a:ext cx="3455895" cy="9391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5F920-2874-4C2A-805F-C4CD3A06BC6B}">
      <dsp:nvSpPr>
        <dsp:cNvPr id="0" name=""/>
        <dsp:cNvSpPr/>
      </dsp:nvSpPr>
      <dsp:spPr>
        <a:xfrm>
          <a:off x="4918" y="509"/>
          <a:ext cx="10505762"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nl-NL" sz="3400" kern="1200" dirty="0"/>
            <a:t>SEM bestuur</a:t>
          </a:r>
        </a:p>
      </dsp:txBody>
      <dsp:txXfrm>
        <a:off x="27912" y="23503"/>
        <a:ext cx="10459774" cy="739080"/>
      </dsp:txXfrm>
    </dsp:sp>
    <dsp:sp modelId="{4A3BC773-B5E7-428F-8981-2DEC140C847D}">
      <dsp:nvSpPr>
        <dsp:cNvPr id="0" name=""/>
        <dsp:cNvSpPr/>
      </dsp:nvSpPr>
      <dsp:spPr>
        <a:xfrm>
          <a:off x="4918" y="891822"/>
          <a:ext cx="10505762"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GB" sz="3400" kern="1200" noProof="0" dirty="0"/>
            <a:t>Stuurgroep</a:t>
          </a:r>
        </a:p>
      </dsp:txBody>
      <dsp:txXfrm>
        <a:off x="27912" y="914816"/>
        <a:ext cx="10459774" cy="739080"/>
      </dsp:txXfrm>
    </dsp:sp>
    <dsp:sp modelId="{4A960E65-02C8-4684-AB3E-4B61E1DB2D3C}">
      <dsp:nvSpPr>
        <dsp:cNvPr id="0" name=""/>
        <dsp:cNvSpPr/>
      </dsp:nvSpPr>
      <dsp:spPr>
        <a:xfrm>
          <a:off x="4918" y="1783134"/>
          <a:ext cx="1714946"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nl-NL" sz="2000" kern="1200" dirty="0"/>
            <a:t>Technische adviesraad</a:t>
          </a:r>
        </a:p>
      </dsp:txBody>
      <dsp:txXfrm>
        <a:off x="27912" y="1806128"/>
        <a:ext cx="1668958" cy="739080"/>
      </dsp:txXfrm>
    </dsp:sp>
    <dsp:sp modelId="{F2F20002-4314-48EC-83D6-372FAB934E9E}">
      <dsp:nvSpPr>
        <dsp:cNvPr id="0" name=""/>
        <dsp:cNvSpPr/>
      </dsp:nvSpPr>
      <dsp:spPr>
        <a:xfrm>
          <a:off x="1791893" y="1783134"/>
          <a:ext cx="8718787"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nl-NL" sz="2000" kern="1200" dirty="0"/>
            <a:t>Project Team</a:t>
          </a:r>
        </a:p>
      </dsp:txBody>
      <dsp:txXfrm>
        <a:off x="1814887" y="1806128"/>
        <a:ext cx="8672799" cy="739080"/>
      </dsp:txXfrm>
    </dsp:sp>
    <dsp:sp modelId="{54CC8825-9ED2-4303-8043-EF4DEE1806C1}">
      <dsp:nvSpPr>
        <dsp:cNvPr id="0" name=""/>
        <dsp:cNvSpPr/>
      </dsp:nvSpPr>
      <dsp:spPr>
        <a:xfrm>
          <a:off x="1791893" y="2674447"/>
          <a:ext cx="1714946"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kern="1200" dirty="0"/>
            <a:t>Pilot Team</a:t>
          </a:r>
        </a:p>
        <a:p>
          <a:pPr lvl="0" algn="ctr" defTabSz="577850">
            <a:lnSpc>
              <a:spcPct val="90000"/>
            </a:lnSpc>
            <a:spcBef>
              <a:spcPct val="0"/>
            </a:spcBef>
            <a:spcAft>
              <a:spcPct val="35000"/>
            </a:spcAft>
          </a:pPr>
          <a:r>
            <a:rPr lang="nl-NL" sz="1300" kern="1200" dirty="0"/>
            <a:t>Compleet Ecosysteem 1</a:t>
          </a:r>
        </a:p>
      </dsp:txBody>
      <dsp:txXfrm>
        <a:off x="1814887" y="2697441"/>
        <a:ext cx="1668958" cy="739080"/>
      </dsp:txXfrm>
    </dsp:sp>
    <dsp:sp modelId="{AA819629-25B6-41A8-9948-ADC21470F1E6}">
      <dsp:nvSpPr>
        <dsp:cNvPr id="0" name=""/>
        <dsp:cNvSpPr/>
      </dsp:nvSpPr>
      <dsp:spPr>
        <a:xfrm>
          <a:off x="1791893" y="3565760"/>
          <a:ext cx="1714946"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kern="1200" dirty="0"/>
            <a:t>Pilot School</a:t>
          </a:r>
        </a:p>
      </dsp:txBody>
      <dsp:txXfrm>
        <a:off x="1814887" y="3588754"/>
        <a:ext cx="1668958" cy="739080"/>
      </dsp:txXfrm>
    </dsp:sp>
    <dsp:sp modelId="{65C254A7-CA38-4287-8102-6CE23CE72F8D}">
      <dsp:nvSpPr>
        <dsp:cNvPr id="0" name=""/>
        <dsp:cNvSpPr/>
      </dsp:nvSpPr>
      <dsp:spPr>
        <a:xfrm>
          <a:off x="3542853" y="2674447"/>
          <a:ext cx="1714946"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kern="1200" dirty="0"/>
            <a:t>Pilot Team</a:t>
          </a:r>
        </a:p>
        <a:p>
          <a:pPr lvl="0" algn="ctr" defTabSz="577850">
            <a:lnSpc>
              <a:spcPct val="90000"/>
            </a:lnSpc>
            <a:spcBef>
              <a:spcPct val="0"/>
            </a:spcBef>
            <a:spcAft>
              <a:spcPct val="35000"/>
            </a:spcAft>
          </a:pPr>
          <a:r>
            <a:rPr lang="nl-NL" sz="1300" kern="1200" dirty="0"/>
            <a:t>Compleet Ecosysteem 2</a:t>
          </a:r>
        </a:p>
      </dsp:txBody>
      <dsp:txXfrm>
        <a:off x="3565847" y="2697441"/>
        <a:ext cx="1668958" cy="739080"/>
      </dsp:txXfrm>
    </dsp:sp>
    <dsp:sp modelId="{9405937F-14A5-42AC-92A4-3988A9D24D60}">
      <dsp:nvSpPr>
        <dsp:cNvPr id="0" name=""/>
        <dsp:cNvSpPr/>
      </dsp:nvSpPr>
      <dsp:spPr>
        <a:xfrm>
          <a:off x="3542853" y="3565760"/>
          <a:ext cx="1714946"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kern="1200" dirty="0"/>
            <a:t>Pilot School</a:t>
          </a:r>
        </a:p>
      </dsp:txBody>
      <dsp:txXfrm>
        <a:off x="3565847" y="3588754"/>
        <a:ext cx="1668958" cy="739080"/>
      </dsp:txXfrm>
    </dsp:sp>
    <dsp:sp modelId="{B6BD7FE0-7FEA-4641-85DB-78FEAFC5EA47}">
      <dsp:nvSpPr>
        <dsp:cNvPr id="0" name=""/>
        <dsp:cNvSpPr/>
      </dsp:nvSpPr>
      <dsp:spPr>
        <a:xfrm>
          <a:off x="5293813" y="2674447"/>
          <a:ext cx="1714946" cy="785068"/>
        </a:xfrm>
        <a:prstGeom prst="roundRect">
          <a:avLst>
            <a:gd name="adj" fmla="val 10000"/>
          </a:avLst>
        </a:prstGeom>
        <a:solidFill>
          <a:srgbClr val="13A438"/>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kern="1200" dirty="0"/>
            <a:t>Pilot Team</a:t>
          </a:r>
        </a:p>
        <a:p>
          <a:pPr lvl="0" algn="ctr" defTabSz="577850">
            <a:lnSpc>
              <a:spcPct val="90000"/>
            </a:lnSpc>
            <a:spcBef>
              <a:spcPct val="0"/>
            </a:spcBef>
            <a:spcAft>
              <a:spcPct val="35000"/>
            </a:spcAft>
          </a:pPr>
          <a:r>
            <a:rPr lang="nl-NL" sz="1300" kern="1200" dirty="0"/>
            <a:t>Geïntegreerde LA/MP</a:t>
          </a:r>
        </a:p>
      </dsp:txBody>
      <dsp:txXfrm>
        <a:off x="5316807" y="2697441"/>
        <a:ext cx="1668958" cy="739080"/>
      </dsp:txXfrm>
    </dsp:sp>
    <dsp:sp modelId="{C7A6E39C-DA58-48AD-9458-788FA5D0BF09}">
      <dsp:nvSpPr>
        <dsp:cNvPr id="0" name=""/>
        <dsp:cNvSpPr/>
      </dsp:nvSpPr>
      <dsp:spPr>
        <a:xfrm>
          <a:off x="5293813" y="3565760"/>
          <a:ext cx="1714946" cy="785068"/>
        </a:xfrm>
        <a:prstGeom prst="roundRect">
          <a:avLst>
            <a:gd name="adj" fmla="val 10000"/>
          </a:avLst>
        </a:prstGeom>
        <a:solidFill>
          <a:srgbClr val="13A438"/>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kern="1200" dirty="0"/>
            <a:t>Pilot School</a:t>
          </a:r>
        </a:p>
      </dsp:txBody>
      <dsp:txXfrm>
        <a:off x="5316807" y="3588754"/>
        <a:ext cx="1668958" cy="739080"/>
      </dsp:txXfrm>
    </dsp:sp>
    <dsp:sp modelId="{36227F5B-61FC-4A21-AB00-AA4F931FA081}">
      <dsp:nvSpPr>
        <dsp:cNvPr id="0" name=""/>
        <dsp:cNvSpPr/>
      </dsp:nvSpPr>
      <dsp:spPr>
        <a:xfrm>
          <a:off x="7044774" y="2674447"/>
          <a:ext cx="1714946"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kern="1200" dirty="0"/>
            <a:t>Pilot Team</a:t>
          </a:r>
        </a:p>
        <a:p>
          <a:pPr lvl="0" algn="ctr" defTabSz="577850">
            <a:lnSpc>
              <a:spcPct val="90000"/>
            </a:lnSpc>
            <a:spcBef>
              <a:spcPct val="0"/>
            </a:spcBef>
            <a:spcAft>
              <a:spcPct val="35000"/>
            </a:spcAft>
          </a:pPr>
          <a:r>
            <a:rPr lang="nl-NL" sz="1300" kern="1200" dirty="0"/>
            <a:t>Geïntegreerde SIS/LMS</a:t>
          </a:r>
        </a:p>
      </dsp:txBody>
      <dsp:txXfrm>
        <a:off x="7067768" y="2697441"/>
        <a:ext cx="1668958" cy="739080"/>
      </dsp:txXfrm>
    </dsp:sp>
    <dsp:sp modelId="{817A7342-7163-4211-8D54-0FA30B8EDC67}">
      <dsp:nvSpPr>
        <dsp:cNvPr id="0" name=""/>
        <dsp:cNvSpPr/>
      </dsp:nvSpPr>
      <dsp:spPr>
        <a:xfrm>
          <a:off x="7044774" y="3565760"/>
          <a:ext cx="1714946"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kern="1200" dirty="0"/>
            <a:t>Pilot School</a:t>
          </a:r>
        </a:p>
      </dsp:txBody>
      <dsp:txXfrm>
        <a:off x="7067768" y="3588754"/>
        <a:ext cx="1668958" cy="739080"/>
      </dsp:txXfrm>
    </dsp:sp>
    <dsp:sp modelId="{748E26FD-4F5A-421E-9507-1EC752132884}">
      <dsp:nvSpPr>
        <dsp:cNvPr id="0" name=""/>
        <dsp:cNvSpPr/>
      </dsp:nvSpPr>
      <dsp:spPr>
        <a:xfrm>
          <a:off x="8795734" y="2674447"/>
          <a:ext cx="1714946"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kern="1200" dirty="0"/>
            <a:t>Pilot Team</a:t>
          </a:r>
        </a:p>
        <a:p>
          <a:pPr lvl="0" algn="ctr" defTabSz="577850">
            <a:lnSpc>
              <a:spcPct val="90000"/>
            </a:lnSpc>
            <a:spcBef>
              <a:spcPct val="0"/>
            </a:spcBef>
            <a:spcAft>
              <a:spcPct val="35000"/>
            </a:spcAft>
          </a:pPr>
          <a:r>
            <a:rPr lang="nl-NL" sz="1300" kern="1200" dirty="0"/>
            <a:t>Minimum configuratie</a:t>
          </a:r>
        </a:p>
      </dsp:txBody>
      <dsp:txXfrm>
        <a:off x="8818728" y="2697441"/>
        <a:ext cx="1668958" cy="739080"/>
      </dsp:txXfrm>
    </dsp:sp>
    <dsp:sp modelId="{26991D05-3E73-4335-8EBB-92320DA9CA2C}">
      <dsp:nvSpPr>
        <dsp:cNvPr id="0" name=""/>
        <dsp:cNvSpPr/>
      </dsp:nvSpPr>
      <dsp:spPr>
        <a:xfrm>
          <a:off x="8795734" y="3565760"/>
          <a:ext cx="1714946" cy="785068"/>
        </a:xfrm>
        <a:prstGeom prst="roundRect">
          <a:avLst>
            <a:gd name="adj" fmla="val 10000"/>
          </a:avLst>
        </a:prstGeom>
        <a:solidFill>
          <a:srgbClr val="13A4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nl-NL" sz="1300" kern="1200" dirty="0"/>
            <a:t>Pilot School</a:t>
          </a:r>
        </a:p>
      </dsp:txBody>
      <dsp:txXfrm>
        <a:off x="8818728" y="3588754"/>
        <a:ext cx="1668958" cy="7390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0CF2A-CED1-474D-BBCE-D84031D78575}" type="datetimeFigureOut">
              <a:rPr lang="nl-NL" smtClean="0"/>
              <a:t>22-10-2020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DD1C4-B7BD-4E3A-9EF0-CE19A7EA166F}" type="slidenum">
              <a:rPr lang="nl-NL" smtClean="0"/>
              <a:t>‹nr.›</a:t>
            </a:fld>
            <a:endParaRPr lang="nl-NL"/>
          </a:p>
        </p:txBody>
      </p:sp>
    </p:spTree>
    <p:extLst>
      <p:ext uri="{BB962C8B-B14F-4D97-AF65-F5344CB8AC3E}">
        <p14:creationId xmlns:p14="http://schemas.microsoft.com/office/powerpoint/2010/main" val="1041373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B20DD1C4-B7BD-4E3A-9EF0-CE19A7EA166F}" type="slidenum">
              <a:rPr lang="nl-NL" smtClean="0"/>
              <a:t>1</a:t>
            </a:fld>
            <a:endParaRPr lang="nl-NL"/>
          </a:p>
        </p:txBody>
      </p:sp>
    </p:spTree>
    <p:extLst>
      <p:ext uri="{BB962C8B-B14F-4D97-AF65-F5344CB8AC3E}">
        <p14:creationId xmlns:p14="http://schemas.microsoft.com/office/powerpoint/2010/main" val="343493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19</a:t>
            </a:fld>
            <a:endParaRPr lang="en-US" dirty="0"/>
          </a:p>
        </p:txBody>
      </p:sp>
      <p:sp>
        <p:nvSpPr>
          <p:cNvPr id="5" name="Footer Placeholder 4">
            <a:extLst>
              <a:ext uri="{FF2B5EF4-FFF2-40B4-BE49-F238E27FC236}">
                <a16:creationId xmlns:a16="http://schemas.microsoft.com/office/drawing/2014/main" id="{3DDAFD16-DA82-4747-A0F4-269CA68A9942}"/>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2410751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20</a:t>
            </a:fld>
            <a:endParaRPr lang="en-US" dirty="0"/>
          </a:p>
        </p:txBody>
      </p:sp>
      <p:sp>
        <p:nvSpPr>
          <p:cNvPr id="5" name="Footer Placeholder 4">
            <a:extLst>
              <a:ext uri="{FF2B5EF4-FFF2-40B4-BE49-F238E27FC236}">
                <a16:creationId xmlns:a16="http://schemas.microsoft.com/office/drawing/2014/main" id="{50963BE6-A10E-4A02-81E1-9E769A6A91F1}"/>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833939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21</a:t>
            </a:fld>
            <a:endParaRPr lang="en-US" dirty="0"/>
          </a:p>
        </p:txBody>
      </p:sp>
      <p:sp>
        <p:nvSpPr>
          <p:cNvPr id="5" name="Footer Placeholder 4">
            <a:extLst>
              <a:ext uri="{FF2B5EF4-FFF2-40B4-BE49-F238E27FC236}">
                <a16:creationId xmlns:a16="http://schemas.microsoft.com/office/drawing/2014/main" id="{F40712D8-B639-4D56-8009-54EF8D7650C6}"/>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581984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32</a:t>
            </a:fld>
            <a:endParaRPr lang="en-US" dirty="0"/>
          </a:p>
        </p:txBody>
      </p:sp>
      <p:sp>
        <p:nvSpPr>
          <p:cNvPr id="5" name="Footer Placeholder 4">
            <a:extLst>
              <a:ext uri="{FF2B5EF4-FFF2-40B4-BE49-F238E27FC236}">
                <a16:creationId xmlns:a16="http://schemas.microsoft.com/office/drawing/2014/main" id="{F40712D8-B639-4D56-8009-54EF8D7650C6}"/>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3007463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34</a:t>
            </a:fld>
            <a:endParaRPr lang="en-US" dirty="0"/>
          </a:p>
        </p:txBody>
      </p:sp>
      <p:sp>
        <p:nvSpPr>
          <p:cNvPr id="5" name="Footer Placeholder 4">
            <a:extLst>
              <a:ext uri="{FF2B5EF4-FFF2-40B4-BE49-F238E27FC236}">
                <a16:creationId xmlns:a16="http://schemas.microsoft.com/office/drawing/2014/main" id="{0CB94B43-0B86-42C6-A2E3-2A557B1E0FA1}"/>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78476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Transactie: verschillende businessmodellen</a:t>
            </a:r>
          </a:p>
        </p:txBody>
      </p:sp>
      <p:sp>
        <p:nvSpPr>
          <p:cNvPr id="4" name="Tijdelijke aanduiding voor dianummer 3"/>
          <p:cNvSpPr>
            <a:spLocks noGrp="1"/>
          </p:cNvSpPr>
          <p:nvPr>
            <p:ph type="sldNum" sz="quarter" idx="10"/>
          </p:nvPr>
        </p:nvSpPr>
        <p:spPr/>
        <p:txBody>
          <a:bodyPr/>
          <a:lstStyle/>
          <a:p>
            <a:fld id="{B20DD1C4-B7BD-4E3A-9EF0-CE19A7EA166F}" type="slidenum">
              <a:rPr lang="nl-NL" smtClean="0"/>
              <a:t>3</a:t>
            </a:fld>
            <a:endParaRPr lang="nl-NL"/>
          </a:p>
        </p:txBody>
      </p:sp>
    </p:spTree>
    <p:extLst>
      <p:ext uri="{BB962C8B-B14F-4D97-AF65-F5344CB8AC3E}">
        <p14:creationId xmlns:p14="http://schemas.microsoft.com/office/powerpoint/2010/main" val="327113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5</a:t>
            </a:fld>
            <a:endParaRPr lang="en-US" dirty="0"/>
          </a:p>
        </p:txBody>
      </p:sp>
      <p:sp>
        <p:nvSpPr>
          <p:cNvPr id="5" name="Footer Placeholder 4">
            <a:extLst>
              <a:ext uri="{FF2B5EF4-FFF2-40B4-BE49-F238E27FC236}">
                <a16:creationId xmlns:a16="http://schemas.microsoft.com/office/drawing/2014/main" id="{464BEEA1-4328-4A24-99E8-AC9BFAF61B0C}"/>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285780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6</a:t>
            </a:fld>
            <a:endParaRPr lang="en-US" dirty="0"/>
          </a:p>
        </p:txBody>
      </p:sp>
      <p:sp>
        <p:nvSpPr>
          <p:cNvPr id="5" name="Footer Placeholder 4">
            <a:extLst>
              <a:ext uri="{FF2B5EF4-FFF2-40B4-BE49-F238E27FC236}">
                <a16:creationId xmlns:a16="http://schemas.microsoft.com/office/drawing/2014/main" id="{34F08131-FAFD-4A7E-8F0D-860FE2D6041E}"/>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295937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B20DD1C4-B7BD-4E3A-9EF0-CE19A7EA166F}" type="slidenum">
              <a:rPr lang="nl-NL" smtClean="0"/>
              <a:t>8</a:t>
            </a:fld>
            <a:endParaRPr lang="nl-NL"/>
          </a:p>
        </p:txBody>
      </p:sp>
    </p:spTree>
    <p:extLst>
      <p:ext uri="{BB962C8B-B14F-4D97-AF65-F5344CB8AC3E}">
        <p14:creationId xmlns:p14="http://schemas.microsoft.com/office/powerpoint/2010/main" val="387842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E039CA00-AB0D-A540-8ABF-87C7F2603E9F}" type="slidenum">
              <a:rPr lang="en-US" smtClean="0"/>
              <a:t>10</a:t>
            </a:fld>
            <a:endParaRPr lang="en-US" dirty="0"/>
          </a:p>
        </p:txBody>
      </p:sp>
      <p:sp>
        <p:nvSpPr>
          <p:cNvPr id="5" name="Footer Placeholder 4">
            <a:extLst>
              <a:ext uri="{FF2B5EF4-FFF2-40B4-BE49-F238E27FC236}">
                <a16:creationId xmlns:a16="http://schemas.microsoft.com/office/drawing/2014/main" id="{9224C32B-A134-405E-8C41-E57B2EEA86E7}"/>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887070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14</a:t>
            </a:fld>
            <a:endParaRPr lang="en-US" dirty="0"/>
          </a:p>
        </p:txBody>
      </p:sp>
      <p:sp>
        <p:nvSpPr>
          <p:cNvPr id="5" name="Footer Placeholder 4">
            <a:extLst>
              <a:ext uri="{FF2B5EF4-FFF2-40B4-BE49-F238E27FC236}">
                <a16:creationId xmlns:a16="http://schemas.microsoft.com/office/drawing/2014/main" id="{464BEEA1-4328-4A24-99E8-AC9BFAF61B0C}"/>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1104446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15</a:t>
            </a:fld>
            <a:endParaRPr lang="en-US" dirty="0"/>
          </a:p>
        </p:txBody>
      </p:sp>
      <p:sp>
        <p:nvSpPr>
          <p:cNvPr id="5" name="Footer Placeholder 4">
            <a:extLst>
              <a:ext uri="{FF2B5EF4-FFF2-40B4-BE49-F238E27FC236}">
                <a16:creationId xmlns:a16="http://schemas.microsoft.com/office/drawing/2014/main" id="{34F08131-FAFD-4A7E-8F0D-860FE2D6041E}"/>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1857936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039CA00-AB0D-A540-8ABF-87C7F2603E9F}" type="slidenum">
              <a:rPr lang="en-US" smtClean="0"/>
              <a:t>18</a:t>
            </a:fld>
            <a:endParaRPr lang="en-US" dirty="0"/>
          </a:p>
        </p:txBody>
      </p:sp>
      <p:sp>
        <p:nvSpPr>
          <p:cNvPr id="5" name="Footer Placeholder 4">
            <a:extLst>
              <a:ext uri="{FF2B5EF4-FFF2-40B4-BE49-F238E27FC236}">
                <a16:creationId xmlns:a16="http://schemas.microsoft.com/office/drawing/2014/main" id="{45C5A964-B66A-4087-B97B-FB4047E6AE24}"/>
              </a:ext>
            </a:extLst>
          </p:cNvPr>
          <p:cNvSpPr>
            <a:spLocks noGrp="1"/>
          </p:cNvSpPr>
          <p:nvPr>
            <p:ph type="ftr" sz="quarter" idx="4"/>
          </p:nvPr>
        </p:nvSpPr>
        <p:spPr/>
        <p:txBody>
          <a:bodyPr/>
          <a:lstStyle/>
          <a:p>
            <a:r>
              <a:rPr lang="en-US"/>
              <a:t>Versnelling vereenvoudiging leermiddelenketen</a:t>
            </a:r>
          </a:p>
        </p:txBody>
      </p:sp>
    </p:spTree>
    <p:extLst>
      <p:ext uri="{BB962C8B-B14F-4D97-AF65-F5344CB8AC3E}">
        <p14:creationId xmlns:p14="http://schemas.microsoft.com/office/powerpoint/2010/main" val="4077352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274F226-D881-3046-B228-FABB65E60051}"/>
              </a:ext>
            </a:extLst>
          </p:cNvPr>
          <p:cNvSpPr/>
          <p:nvPr userDrawn="1"/>
        </p:nvSpPr>
        <p:spPr>
          <a:xfrm>
            <a:off x="469900" y="1231900"/>
            <a:ext cx="5409692" cy="52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8FD27-B926-B34E-AA5C-72365A3C3987}"/>
              </a:ext>
            </a:extLst>
          </p:cNvPr>
          <p:cNvSpPr/>
          <p:nvPr userDrawn="1"/>
        </p:nvSpPr>
        <p:spPr>
          <a:xfrm>
            <a:off x="5376672" y="0"/>
            <a:ext cx="6815328" cy="6858000"/>
          </a:xfrm>
          <a:prstGeom prst="rect">
            <a:avLst/>
          </a:prstGeom>
          <a:solidFill>
            <a:srgbClr val="13A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679FDDB-B3A8-9E4B-A51D-21AFEFFBD8EE}"/>
              </a:ext>
            </a:extLst>
          </p:cNvPr>
          <p:cNvPicPr>
            <a:picLocks noChangeAspect="1"/>
          </p:cNvPicPr>
          <p:nvPr userDrawn="1"/>
        </p:nvPicPr>
        <p:blipFill rotWithShape="1">
          <a:blip r:embed="rId2"/>
          <a:srcRect l="-27606" t="33281" b="3513"/>
          <a:stretch/>
        </p:blipFill>
        <p:spPr>
          <a:xfrm>
            <a:off x="5219700" y="0"/>
            <a:ext cx="258106" cy="6858000"/>
          </a:xfrm>
          <a:prstGeom prst="rect">
            <a:avLst/>
          </a:prstGeom>
        </p:spPr>
      </p:pic>
      <p:sp>
        <p:nvSpPr>
          <p:cNvPr id="2" name="Title 1">
            <a:extLst>
              <a:ext uri="{FF2B5EF4-FFF2-40B4-BE49-F238E27FC236}">
                <a16:creationId xmlns:a16="http://schemas.microsoft.com/office/drawing/2014/main" id="{B02C08FE-B92E-8847-8A38-464C902BE95E}"/>
              </a:ext>
            </a:extLst>
          </p:cNvPr>
          <p:cNvSpPr>
            <a:spLocks noGrp="1"/>
          </p:cNvSpPr>
          <p:nvPr>
            <p:ph type="ctrTitle"/>
          </p:nvPr>
        </p:nvSpPr>
        <p:spPr>
          <a:xfrm>
            <a:off x="5879592" y="1863027"/>
            <a:ext cx="5199888" cy="1895157"/>
          </a:xfrm>
        </p:spPr>
        <p:txBody>
          <a:bodyPr anchor="t">
            <a:normAutofit/>
          </a:bodyPr>
          <a:lstStyle>
            <a:lvl1pPr algn="l">
              <a:defRPr sz="5400" b="1">
                <a:solidFill>
                  <a:schemeClr val="bg1"/>
                </a:solidFill>
              </a:defRPr>
            </a:lvl1pPr>
          </a:lstStyle>
          <a:p>
            <a:r>
              <a:rPr lang="nl-NL"/>
              <a:t>Klik om stijl te bewerken</a:t>
            </a:r>
            <a:endParaRPr lang="en-US" dirty="0"/>
          </a:p>
        </p:txBody>
      </p:sp>
      <p:sp>
        <p:nvSpPr>
          <p:cNvPr id="3" name="Subtitle 2">
            <a:extLst>
              <a:ext uri="{FF2B5EF4-FFF2-40B4-BE49-F238E27FC236}">
                <a16:creationId xmlns:a16="http://schemas.microsoft.com/office/drawing/2014/main" id="{3E04A117-2F64-C349-B431-99271F5EBF99}"/>
              </a:ext>
            </a:extLst>
          </p:cNvPr>
          <p:cNvSpPr>
            <a:spLocks noGrp="1"/>
          </p:cNvSpPr>
          <p:nvPr>
            <p:ph type="subTitle" idx="1"/>
          </p:nvPr>
        </p:nvSpPr>
        <p:spPr>
          <a:xfrm>
            <a:off x="5879592" y="4342702"/>
            <a:ext cx="519988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pic>
        <p:nvPicPr>
          <p:cNvPr id="8" name="Picture 7">
            <a:extLst>
              <a:ext uri="{FF2B5EF4-FFF2-40B4-BE49-F238E27FC236}">
                <a16:creationId xmlns:a16="http://schemas.microsoft.com/office/drawing/2014/main" id="{E43324D2-29E2-024E-AD15-55C56F9D122C}"/>
              </a:ext>
            </a:extLst>
          </p:cNvPr>
          <p:cNvPicPr>
            <a:picLocks noChangeAspect="1"/>
          </p:cNvPicPr>
          <p:nvPr userDrawn="1"/>
        </p:nvPicPr>
        <p:blipFill>
          <a:blip r:embed="rId3"/>
          <a:stretch>
            <a:fillRect/>
          </a:stretch>
        </p:blipFill>
        <p:spPr>
          <a:xfrm>
            <a:off x="694574" y="1014984"/>
            <a:ext cx="3707245" cy="4343400"/>
          </a:xfrm>
          <a:prstGeom prst="rect">
            <a:avLst/>
          </a:prstGeom>
        </p:spPr>
      </p:pic>
      <p:pic>
        <p:nvPicPr>
          <p:cNvPr id="15" name="Picture 14">
            <a:extLst>
              <a:ext uri="{FF2B5EF4-FFF2-40B4-BE49-F238E27FC236}">
                <a16:creationId xmlns:a16="http://schemas.microsoft.com/office/drawing/2014/main" id="{DCECD433-B355-2042-AE60-B9B6A657385F}"/>
              </a:ext>
            </a:extLst>
          </p:cNvPr>
          <p:cNvPicPr>
            <a:picLocks noChangeAspect="1"/>
          </p:cNvPicPr>
          <p:nvPr userDrawn="1"/>
        </p:nvPicPr>
        <p:blipFill>
          <a:blip r:embed="rId4"/>
          <a:stretch>
            <a:fillRect/>
          </a:stretch>
        </p:blipFill>
        <p:spPr>
          <a:xfrm rot="5400000">
            <a:off x="8467885" y="1327690"/>
            <a:ext cx="95588" cy="5127601"/>
          </a:xfrm>
          <a:prstGeom prst="rect">
            <a:avLst/>
          </a:prstGeom>
        </p:spPr>
      </p:pic>
    </p:spTree>
    <p:extLst>
      <p:ext uri="{BB962C8B-B14F-4D97-AF65-F5344CB8AC3E}">
        <p14:creationId xmlns:p14="http://schemas.microsoft.com/office/powerpoint/2010/main" val="394745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ABD7-297E-AA41-AD61-094BB23F25F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Content Placeholder 2">
            <a:extLst>
              <a:ext uri="{FF2B5EF4-FFF2-40B4-BE49-F238E27FC236}">
                <a16:creationId xmlns:a16="http://schemas.microsoft.com/office/drawing/2014/main" id="{4DBF8EE6-90AD-B04D-B250-59027778A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a:extLst>
              <a:ext uri="{FF2B5EF4-FFF2-40B4-BE49-F238E27FC236}">
                <a16:creationId xmlns:a16="http://schemas.microsoft.com/office/drawing/2014/main" id="{30791C6D-9A1D-B74E-AC6B-E82BC9FD0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a:extLst>
              <a:ext uri="{FF2B5EF4-FFF2-40B4-BE49-F238E27FC236}">
                <a16:creationId xmlns:a16="http://schemas.microsoft.com/office/drawing/2014/main" id="{23F65653-DD29-A34F-A5F3-8261CEED7627}"/>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10/22/2020</a:t>
            </a:fld>
            <a:endParaRPr lang="en-US"/>
          </a:p>
        </p:txBody>
      </p:sp>
      <p:sp>
        <p:nvSpPr>
          <p:cNvPr id="6" name="Footer Placeholder 5">
            <a:extLst>
              <a:ext uri="{FF2B5EF4-FFF2-40B4-BE49-F238E27FC236}">
                <a16:creationId xmlns:a16="http://schemas.microsoft.com/office/drawing/2014/main" id="{62E4107F-BA10-8C41-A51A-480FE85FA6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801B490-E3D3-6F46-A68E-19089F39C316}"/>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2894228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EA92-168E-644D-921C-D1B1FA8C727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Picture Placeholder 2">
            <a:extLst>
              <a:ext uri="{FF2B5EF4-FFF2-40B4-BE49-F238E27FC236}">
                <a16:creationId xmlns:a16="http://schemas.microsoft.com/office/drawing/2014/main" id="{FD45F163-BDDD-F243-A62E-DFE123D8F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a:extLst>
              <a:ext uri="{FF2B5EF4-FFF2-40B4-BE49-F238E27FC236}">
                <a16:creationId xmlns:a16="http://schemas.microsoft.com/office/drawing/2014/main" id="{F73F1036-97A1-AB43-AC49-9E9078B5C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a:extLst>
              <a:ext uri="{FF2B5EF4-FFF2-40B4-BE49-F238E27FC236}">
                <a16:creationId xmlns:a16="http://schemas.microsoft.com/office/drawing/2014/main" id="{E2C2512D-4C28-F044-A48E-5DC1DEFF09BD}"/>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10/22/2020</a:t>
            </a:fld>
            <a:endParaRPr lang="en-US"/>
          </a:p>
        </p:txBody>
      </p:sp>
      <p:sp>
        <p:nvSpPr>
          <p:cNvPr id="6" name="Footer Placeholder 5">
            <a:extLst>
              <a:ext uri="{FF2B5EF4-FFF2-40B4-BE49-F238E27FC236}">
                <a16:creationId xmlns:a16="http://schemas.microsoft.com/office/drawing/2014/main" id="{8B267FF3-1EA8-404C-8792-D5C9D58F943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0C0E6C4-AF7C-044C-AEDC-69D34C33901F}"/>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137740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9D0E-F9A1-4642-B02C-F8DE9EB479FE}"/>
              </a:ext>
            </a:extLst>
          </p:cNvPr>
          <p:cNvSpPr>
            <a:spLocks noGrp="1"/>
          </p:cNvSpPr>
          <p:nvPr>
            <p:ph type="title"/>
          </p:nvPr>
        </p:nvSpPr>
        <p:spPr/>
        <p:txBody>
          <a:bodyPr/>
          <a:lstStyle/>
          <a:p>
            <a:r>
              <a:rPr lang="nl-NL"/>
              <a:t>Klik om stijl te bewerken</a:t>
            </a:r>
            <a:endParaRPr lang="en-US"/>
          </a:p>
        </p:txBody>
      </p:sp>
      <p:sp>
        <p:nvSpPr>
          <p:cNvPr id="3" name="Vertical Text Placeholder 2">
            <a:extLst>
              <a:ext uri="{FF2B5EF4-FFF2-40B4-BE49-F238E27FC236}">
                <a16:creationId xmlns:a16="http://schemas.microsoft.com/office/drawing/2014/main" id="{A6B5A892-9529-F84C-8414-0075EE9993D6}"/>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a:extLst>
              <a:ext uri="{FF2B5EF4-FFF2-40B4-BE49-F238E27FC236}">
                <a16:creationId xmlns:a16="http://schemas.microsoft.com/office/drawing/2014/main" id="{8D1D70FB-DCC9-4E49-AFA5-816D766003F5}"/>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10/22/2020</a:t>
            </a:fld>
            <a:endParaRPr lang="en-US"/>
          </a:p>
        </p:txBody>
      </p:sp>
      <p:sp>
        <p:nvSpPr>
          <p:cNvPr id="5" name="Footer Placeholder 4">
            <a:extLst>
              <a:ext uri="{FF2B5EF4-FFF2-40B4-BE49-F238E27FC236}">
                <a16:creationId xmlns:a16="http://schemas.microsoft.com/office/drawing/2014/main" id="{970DECB9-83F4-2C42-AB7C-09EB3EBDC9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85D353C-5A14-7D46-AAD8-E49CBDB0574E}"/>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141895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59340-4CF8-9B40-AA50-50FF264F8A38}"/>
              </a:ext>
            </a:extLst>
          </p:cNvPr>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Vertical Text Placeholder 2">
            <a:extLst>
              <a:ext uri="{FF2B5EF4-FFF2-40B4-BE49-F238E27FC236}">
                <a16:creationId xmlns:a16="http://schemas.microsoft.com/office/drawing/2014/main" id="{A2DDFF84-0775-7F4F-87E7-BC2CD83CC58D}"/>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a:extLst>
              <a:ext uri="{FF2B5EF4-FFF2-40B4-BE49-F238E27FC236}">
                <a16:creationId xmlns:a16="http://schemas.microsoft.com/office/drawing/2014/main" id="{561553DF-A818-0548-BE3D-3E29B17D7774}"/>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10/22/2020</a:t>
            </a:fld>
            <a:endParaRPr lang="en-US"/>
          </a:p>
        </p:txBody>
      </p:sp>
      <p:sp>
        <p:nvSpPr>
          <p:cNvPr id="5" name="Footer Placeholder 4">
            <a:extLst>
              <a:ext uri="{FF2B5EF4-FFF2-40B4-BE49-F238E27FC236}">
                <a16:creationId xmlns:a16="http://schemas.microsoft.com/office/drawing/2014/main" id="{C5E29AAF-17B3-9C4B-B80C-6F1DAD1DD6F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B4FDF81-A7BA-DA43-AC58-67E49ABAF11D}"/>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307925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274F226-D881-3046-B228-FABB65E60051}"/>
              </a:ext>
            </a:extLst>
          </p:cNvPr>
          <p:cNvSpPr/>
          <p:nvPr userDrawn="1"/>
        </p:nvSpPr>
        <p:spPr>
          <a:xfrm>
            <a:off x="469900" y="1231900"/>
            <a:ext cx="5409692" cy="52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43324D2-29E2-024E-AD15-55C56F9D122C}"/>
              </a:ext>
            </a:extLst>
          </p:cNvPr>
          <p:cNvPicPr>
            <a:picLocks noChangeAspect="1"/>
          </p:cNvPicPr>
          <p:nvPr userDrawn="1"/>
        </p:nvPicPr>
        <p:blipFill>
          <a:blip r:embed="rId2"/>
          <a:stretch>
            <a:fillRect/>
          </a:stretch>
        </p:blipFill>
        <p:spPr>
          <a:xfrm>
            <a:off x="885074" y="1231900"/>
            <a:ext cx="3707245" cy="4343400"/>
          </a:xfrm>
          <a:prstGeom prst="rect">
            <a:avLst/>
          </a:prstGeom>
        </p:spPr>
      </p:pic>
      <p:pic>
        <p:nvPicPr>
          <p:cNvPr id="15" name="Picture 14">
            <a:extLst>
              <a:ext uri="{FF2B5EF4-FFF2-40B4-BE49-F238E27FC236}">
                <a16:creationId xmlns:a16="http://schemas.microsoft.com/office/drawing/2014/main" id="{DCECD433-B355-2042-AE60-B9B6A657385F}"/>
              </a:ext>
            </a:extLst>
          </p:cNvPr>
          <p:cNvPicPr>
            <a:picLocks noChangeAspect="1"/>
          </p:cNvPicPr>
          <p:nvPr userDrawn="1"/>
        </p:nvPicPr>
        <p:blipFill>
          <a:blip r:embed="rId3"/>
          <a:stretch>
            <a:fillRect/>
          </a:stretch>
        </p:blipFill>
        <p:spPr>
          <a:xfrm rot="5400000">
            <a:off x="8467885" y="1327690"/>
            <a:ext cx="95588" cy="5127601"/>
          </a:xfrm>
          <a:prstGeom prst="rect">
            <a:avLst/>
          </a:prstGeom>
        </p:spPr>
      </p:pic>
      <p:pic>
        <p:nvPicPr>
          <p:cNvPr id="7" name="Picture 6">
            <a:extLst>
              <a:ext uri="{FF2B5EF4-FFF2-40B4-BE49-F238E27FC236}">
                <a16:creationId xmlns:a16="http://schemas.microsoft.com/office/drawing/2014/main" id="{3233936D-0B94-2047-8705-896F64401AC6}"/>
              </a:ext>
            </a:extLst>
          </p:cNvPr>
          <p:cNvPicPr>
            <a:picLocks noChangeAspect="1"/>
          </p:cNvPicPr>
          <p:nvPr userDrawn="1"/>
        </p:nvPicPr>
        <p:blipFill>
          <a:blip r:embed="rId4"/>
          <a:stretch>
            <a:fillRect/>
          </a:stretch>
        </p:blipFill>
        <p:spPr>
          <a:xfrm flipH="1">
            <a:off x="5515574" y="1041400"/>
            <a:ext cx="88072" cy="4724400"/>
          </a:xfrm>
          <a:prstGeom prst="rect">
            <a:avLst/>
          </a:prstGeom>
        </p:spPr>
      </p:pic>
      <p:sp>
        <p:nvSpPr>
          <p:cNvPr id="9" name="Rectangle 8">
            <a:extLst>
              <a:ext uri="{FF2B5EF4-FFF2-40B4-BE49-F238E27FC236}">
                <a16:creationId xmlns:a16="http://schemas.microsoft.com/office/drawing/2014/main" id="{70770007-84FE-3C4F-90EA-4FF49D5E7201}"/>
              </a:ext>
            </a:extLst>
          </p:cNvPr>
          <p:cNvSpPr/>
          <p:nvPr userDrawn="1"/>
        </p:nvSpPr>
        <p:spPr>
          <a:xfrm>
            <a:off x="5777992" y="1278508"/>
            <a:ext cx="6414008" cy="55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C08FE-B92E-8847-8A38-464C902BE95E}"/>
              </a:ext>
            </a:extLst>
          </p:cNvPr>
          <p:cNvSpPr>
            <a:spLocks noGrp="1"/>
          </p:cNvSpPr>
          <p:nvPr>
            <p:ph type="ctrTitle"/>
          </p:nvPr>
        </p:nvSpPr>
        <p:spPr>
          <a:xfrm>
            <a:off x="6294766" y="1925235"/>
            <a:ext cx="5199888" cy="1895157"/>
          </a:xfrm>
        </p:spPr>
        <p:txBody>
          <a:bodyPr anchor="t">
            <a:normAutofit/>
          </a:bodyPr>
          <a:lstStyle>
            <a:lvl1pPr algn="l">
              <a:defRPr sz="5400" b="1">
                <a:solidFill>
                  <a:srgbClr val="13A438"/>
                </a:solidFill>
              </a:defRPr>
            </a:lvl1pPr>
          </a:lstStyle>
          <a:p>
            <a:r>
              <a:rPr lang="nl-NL"/>
              <a:t>Klik om stijl te bewerken</a:t>
            </a:r>
            <a:endParaRPr lang="en-US" dirty="0"/>
          </a:p>
        </p:txBody>
      </p:sp>
      <p:sp>
        <p:nvSpPr>
          <p:cNvPr id="3" name="Subtitle 2">
            <a:extLst>
              <a:ext uri="{FF2B5EF4-FFF2-40B4-BE49-F238E27FC236}">
                <a16:creationId xmlns:a16="http://schemas.microsoft.com/office/drawing/2014/main" id="{3E04A117-2F64-C349-B431-99271F5EBF99}"/>
              </a:ext>
            </a:extLst>
          </p:cNvPr>
          <p:cNvSpPr>
            <a:spLocks noGrp="1"/>
          </p:cNvSpPr>
          <p:nvPr>
            <p:ph type="subTitle" idx="1"/>
          </p:nvPr>
        </p:nvSpPr>
        <p:spPr>
          <a:xfrm>
            <a:off x="6294766" y="3985893"/>
            <a:ext cx="519988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Tree>
    <p:extLst>
      <p:ext uri="{BB962C8B-B14F-4D97-AF65-F5344CB8AC3E}">
        <p14:creationId xmlns:p14="http://schemas.microsoft.com/office/powerpoint/2010/main" val="23584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2956-A94A-4741-B6CD-191FA73F6533}"/>
              </a:ext>
            </a:extLst>
          </p:cNvPr>
          <p:cNvSpPr>
            <a:spLocks noGrp="1"/>
          </p:cNvSpPr>
          <p:nvPr>
            <p:ph type="title"/>
          </p:nvPr>
        </p:nvSpPr>
        <p:spPr/>
        <p:txBody>
          <a:bodyPr/>
          <a:lstStyle/>
          <a:p>
            <a:r>
              <a:rPr lang="nl-NL"/>
              <a:t>Klik om stijl te bewerken</a:t>
            </a:r>
            <a:endParaRPr lang="en-US"/>
          </a:p>
        </p:txBody>
      </p:sp>
      <p:sp>
        <p:nvSpPr>
          <p:cNvPr id="3" name="Content Placeholder 2">
            <a:extLst>
              <a:ext uri="{FF2B5EF4-FFF2-40B4-BE49-F238E27FC236}">
                <a16:creationId xmlns:a16="http://schemas.microsoft.com/office/drawing/2014/main" id="{B83A1865-CFCE-034B-A8E6-5E4EF32EE436}"/>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81007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F1FE7B-3AF3-1B47-BD19-5879DED3DB32}"/>
              </a:ext>
            </a:extLst>
          </p:cNvPr>
          <p:cNvSpPr/>
          <p:nvPr userDrawn="1"/>
        </p:nvSpPr>
        <p:spPr>
          <a:xfrm>
            <a:off x="7682669" y="2495372"/>
            <a:ext cx="4509331" cy="4362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1C55D99-5DB9-4D43-BC23-B2419878309E}"/>
              </a:ext>
            </a:extLst>
          </p:cNvPr>
          <p:cNvPicPr>
            <a:picLocks noChangeAspect="1"/>
          </p:cNvPicPr>
          <p:nvPr userDrawn="1"/>
        </p:nvPicPr>
        <p:blipFill rotWithShape="1">
          <a:blip r:embed="rId2"/>
          <a:srcRect r="4531" b="13232"/>
          <a:stretch/>
        </p:blipFill>
        <p:spPr>
          <a:xfrm>
            <a:off x="8980206" y="5398480"/>
            <a:ext cx="3211794" cy="1459520"/>
          </a:xfrm>
          <a:prstGeom prst="rect">
            <a:avLst/>
          </a:prstGeom>
        </p:spPr>
      </p:pic>
      <p:sp>
        <p:nvSpPr>
          <p:cNvPr id="2" name="Title 1">
            <a:extLst>
              <a:ext uri="{FF2B5EF4-FFF2-40B4-BE49-F238E27FC236}">
                <a16:creationId xmlns:a16="http://schemas.microsoft.com/office/drawing/2014/main" id="{FFBB2956-A94A-4741-B6CD-191FA73F6533}"/>
              </a:ext>
            </a:extLst>
          </p:cNvPr>
          <p:cNvSpPr>
            <a:spLocks noGrp="1"/>
          </p:cNvSpPr>
          <p:nvPr>
            <p:ph type="title"/>
          </p:nvPr>
        </p:nvSpPr>
        <p:spPr/>
        <p:txBody>
          <a:bodyPr/>
          <a:lstStyle/>
          <a:p>
            <a:r>
              <a:rPr lang="nl-NL"/>
              <a:t>Klik om stijl te bewerken</a:t>
            </a:r>
            <a:endParaRPr lang="en-US" dirty="0"/>
          </a:p>
        </p:txBody>
      </p:sp>
      <p:sp>
        <p:nvSpPr>
          <p:cNvPr id="3" name="Content Placeholder 2">
            <a:extLst>
              <a:ext uri="{FF2B5EF4-FFF2-40B4-BE49-F238E27FC236}">
                <a16:creationId xmlns:a16="http://schemas.microsoft.com/office/drawing/2014/main" id="{B83A1865-CFCE-034B-A8E6-5E4EF32EE436}"/>
              </a:ext>
            </a:extLst>
          </p:cNvPr>
          <p:cNvSpPr>
            <a:spLocks noGrp="1"/>
          </p:cNvSpPr>
          <p:nvPr>
            <p:ph idx="1"/>
          </p:nvPr>
        </p:nvSpPr>
        <p:spPr>
          <a:xfrm>
            <a:off x="838200" y="1825625"/>
            <a:ext cx="10515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228440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7DE8-86C2-2849-8118-A5AE3FF72D23}"/>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ext Placeholder 2">
            <a:extLst>
              <a:ext uri="{FF2B5EF4-FFF2-40B4-BE49-F238E27FC236}">
                <a16:creationId xmlns:a16="http://schemas.microsoft.com/office/drawing/2014/main" id="{76578609-D1DE-7449-8928-0C778C610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a:extLst>
              <a:ext uri="{FF2B5EF4-FFF2-40B4-BE49-F238E27FC236}">
                <a16:creationId xmlns:a16="http://schemas.microsoft.com/office/drawing/2014/main" id="{5339FBE0-3D73-7A4B-9EED-2C0DE9A15494}"/>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10/22/2020</a:t>
            </a:fld>
            <a:endParaRPr lang="en-US"/>
          </a:p>
        </p:txBody>
      </p:sp>
      <p:sp>
        <p:nvSpPr>
          <p:cNvPr id="5" name="Footer Placeholder 4">
            <a:extLst>
              <a:ext uri="{FF2B5EF4-FFF2-40B4-BE49-F238E27FC236}">
                <a16:creationId xmlns:a16="http://schemas.microsoft.com/office/drawing/2014/main" id="{2C60AA26-3FD9-DB47-9D73-397A56EF00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B83A8B1-F8F9-084F-ACC4-99530A3AC346}"/>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194359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5396-2EE0-9D43-A0C0-65F4ECE3EB3D}"/>
              </a:ext>
            </a:extLst>
          </p:cNvPr>
          <p:cNvSpPr>
            <a:spLocks noGrp="1"/>
          </p:cNvSpPr>
          <p:nvPr>
            <p:ph type="title"/>
          </p:nvPr>
        </p:nvSpPr>
        <p:spPr/>
        <p:txBody>
          <a:bodyPr/>
          <a:lstStyle/>
          <a:p>
            <a:r>
              <a:rPr lang="nl-NL"/>
              <a:t>Klik om stijl te bewerken</a:t>
            </a:r>
            <a:endParaRPr lang="en-US"/>
          </a:p>
        </p:txBody>
      </p:sp>
      <p:sp>
        <p:nvSpPr>
          <p:cNvPr id="3" name="Content Placeholder 2">
            <a:extLst>
              <a:ext uri="{FF2B5EF4-FFF2-40B4-BE49-F238E27FC236}">
                <a16:creationId xmlns:a16="http://schemas.microsoft.com/office/drawing/2014/main" id="{ACC8F566-1EBA-2142-ADAE-33794AA78CB0}"/>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a:extLst>
              <a:ext uri="{FF2B5EF4-FFF2-40B4-BE49-F238E27FC236}">
                <a16:creationId xmlns:a16="http://schemas.microsoft.com/office/drawing/2014/main" id="{A04D43E9-F5AB-C242-8BDE-901834C25359}"/>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a:extLst>
              <a:ext uri="{FF2B5EF4-FFF2-40B4-BE49-F238E27FC236}">
                <a16:creationId xmlns:a16="http://schemas.microsoft.com/office/drawing/2014/main" id="{1DD9D229-87AA-B746-A130-610101688A42}"/>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10/22/2020</a:t>
            </a:fld>
            <a:endParaRPr lang="en-US"/>
          </a:p>
        </p:txBody>
      </p:sp>
      <p:sp>
        <p:nvSpPr>
          <p:cNvPr id="6" name="Footer Placeholder 5">
            <a:extLst>
              <a:ext uri="{FF2B5EF4-FFF2-40B4-BE49-F238E27FC236}">
                <a16:creationId xmlns:a16="http://schemas.microsoft.com/office/drawing/2014/main" id="{F5CCE91B-29EC-6841-8A0C-1117A0AF66F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EFE2790-FD58-924B-BD8E-5EB88BAC453C}"/>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72816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1C6E-93B8-2040-BE8E-3968D30762B4}"/>
              </a:ext>
            </a:extLst>
          </p:cNvPr>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ext Placeholder 2">
            <a:extLst>
              <a:ext uri="{FF2B5EF4-FFF2-40B4-BE49-F238E27FC236}">
                <a16:creationId xmlns:a16="http://schemas.microsoft.com/office/drawing/2014/main" id="{51184C70-7131-BF4D-8416-A2CEDA106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a:extLst>
              <a:ext uri="{FF2B5EF4-FFF2-40B4-BE49-F238E27FC236}">
                <a16:creationId xmlns:a16="http://schemas.microsoft.com/office/drawing/2014/main" id="{B794EFAA-A415-F841-AD31-75D39B420019}"/>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a:extLst>
              <a:ext uri="{FF2B5EF4-FFF2-40B4-BE49-F238E27FC236}">
                <a16:creationId xmlns:a16="http://schemas.microsoft.com/office/drawing/2014/main" id="{51EF8DE4-14B1-C448-9269-CB5A0C9F3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a:extLst>
              <a:ext uri="{FF2B5EF4-FFF2-40B4-BE49-F238E27FC236}">
                <a16:creationId xmlns:a16="http://schemas.microsoft.com/office/drawing/2014/main" id="{97ACA3FF-B84E-3B4E-9FB1-0A0B42B1D6B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Date Placeholder 6">
            <a:extLst>
              <a:ext uri="{FF2B5EF4-FFF2-40B4-BE49-F238E27FC236}">
                <a16:creationId xmlns:a16="http://schemas.microsoft.com/office/drawing/2014/main" id="{D390C356-0213-4D48-BC48-949714A94CFD}"/>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10/22/2020</a:t>
            </a:fld>
            <a:endParaRPr lang="en-US"/>
          </a:p>
        </p:txBody>
      </p:sp>
      <p:sp>
        <p:nvSpPr>
          <p:cNvPr id="8" name="Footer Placeholder 7">
            <a:extLst>
              <a:ext uri="{FF2B5EF4-FFF2-40B4-BE49-F238E27FC236}">
                <a16:creationId xmlns:a16="http://schemas.microsoft.com/office/drawing/2014/main" id="{AC341341-FD58-054E-9F44-D494933682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3A2AB63-3745-0D44-B603-D1A59788ACFE}"/>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387041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F46A-2F91-6744-8E83-E761C65A923A}"/>
              </a:ext>
            </a:extLst>
          </p:cNvPr>
          <p:cNvSpPr>
            <a:spLocks noGrp="1"/>
          </p:cNvSpPr>
          <p:nvPr>
            <p:ph type="title"/>
          </p:nvPr>
        </p:nvSpPr>
        <p:spPr/>
        <p:txBody>
          <a:bodyPr/>
          <a:lstStyle/>
          <a:p>
            <a:r>
              <a:rPr lang="nl-NL"/>
              <a:t>Klik om stijl te bewerken</a:t>
            </a:r>
            <a:endParaRPr lang="en-US"/>
          </a:p>
        </p:txBody>
      </p:sp>
      <p:sp>
        <p:nvSpPr>
          <p:cNvPr id="3" name="Date Placeholder 2">
            <a:extLst>
              <a:ext uri="{FF2B5EF4-FFF2-40B4-BE49-F238E27FC236}">
                <a16:creationId xmlns:a16="http://schemas.microsoft.com/office/drawing/2014/main" id="{2B42A157-2A5C-AE40-9297-FEB40C9056AF}"/>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10/22/2020</a:t>
            </a:fld>
            <a:endParaRPr lang="en-US"/>
          </a:p>
        </p:txBody>
      </p:sp>
      <p:sp>
        <p:nvSpPr>
          <p:cNvPr id="4" name="Footer Placeholder 3">
            <a:extLst>
              <a:ext uri="{FF2B5EF4-FFF2-40B4-BE49-F238E27FC236}">
                <a16:creationId xmlns:a16="http://schemas.microsoft.com/office/drawing/2014/main" id="{6EBA7436-F11B-2348-94FA-5A643FF61D1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D0E5975-1599-854C-A982-E441784EF196}"/>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271392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1EC99-78FC-F348-AF67-EBDC9F022344}"/>
              </a:ext>
            </a:extLst>
          </p:cNvPr>
          <p:cNvSpPr>
            <a:spLocks noGrp="1"/>
          </p:cNvSpPr>
          <p:nvPr>
            <p:ph type="dt" sz="half" idx="10"/>
          </p:nvPr>
        </p:nvSpPr>
        <p:spPr>
          <a:xfrm>
            <a:off x="838200" y="6356350"/>
            <a:ext cx="2743200" cy="365125"/>
          </a:xfrm>
          <a:prstGeom prst="rect">
            <a:avLst/>
          </a:prstGeom>
        </p:spPr>
        <p:txBody>
          <a:bodyPr/>
          <a:lstStyle/>
          <a:p>
            <a:fld id="{517DCD64-77EB-B944-8F5E-744DB9DEF289}" type="datetimeFigureOut">
              <a:rPr lang="en-US" smtClean="0"/>
              <a:t>10/22/2020</a:t>
            </a:fld>
            <a:endParaRPr lang="en-US"/>
          </a:p>
        </p:txBody>
      </p:sp>
      <p:sp>
        <p:nvSpPr>
          <p:cNvPr id="3" name="Footer Placeholder 2">
            <a:extLst>
              <a:ext uri="{FF2B5EF4-FFF2-40B4-BE49-F238E27FC236}">
                <a16:creationId xmlns:a16="http://schemas.microsoft.com/office/drawing/2014/main" id="{9CD22ADD-7965-F143-AE92-C502E9FA04D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79D0D7D-F628-E546-AD76-13FEECFE1439}"/>
              </a:ext>
            </a:extLst>
          </p:cNvPr>
          <p:cNvSpPr>
            <a:spLocks noGrp="1"/>
          </p:cNvSpPr>
          <p:nvPr>
            <p:ph type="sldNum" sz="quarter" idx="12"/>
          </p:nvPr>
        </p:nvSpPr>
        <p:spPr>
          <a:xfrm>
            <a:off x="8610600" y="6356350"/>
            <a:ext cx="2743200" cy="365125"/>
          </a:xfrm>
          <a:prstGeom prst="rect">
            <a:avLst/>
          </a:prstGeom>
        </p:spPr>
        <p:txBody>
          <a:bodyPr/>
          <a:lstStyle/>
          <a:p>
            <a:fld id="{964DDCB6-BA15-E147-983C-6EB0A6C5679F}" type="slidenum">
              <a:rPr lang="en-US" smtClean="0"/>
              <a:t>‹nr.›</a:t>
            </a:fld>
            <a:endParaRPr lang="en-US"/>
          </a:p>
        </p:txBody>
      </p:sp>
    </p:spTree>
    <p:extLst>
      <p:ext uri="{BB962C8B-B14F-4D97-AF65-F5344CB8AC3E}">
        <p14:creationId xmlns:p14="http://schemas.microsoft.com/office/powerpoint/2010/main" val="250990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D0A171F-C1EA-8E4D-B21E-41AC62D86A12}"/>
              </a:ext>
            </a:extLst>
          </p:cNvPr>
          <p:cNvPicPr>
            <a:picLocks noChangeAspect="1"/>
          </p:cNvPicPr>
          <p:nvPr userDrawn="1"/>
        </p:nvPicPr>
        <p:blipFill rotWithShape="1">
          <a:blip r:embed="rId15">
            <a:alphaModFix amt="33000"/>
          </a:blip>
          <a:srcRect r="40118" b="37154"/>
          <a:stretch/>
        </p:blipFill>
        <p:spPr>
          <a:xfrm>
            <a:off x="8305800" y="3213099"/>
            <a:ext cx="3886200" cy="3644901"/>
          </a:xfrm>
          <a:prstGeom prst="rect">
            <a:avLst/>
          </a:prstGeom>
        </p:spPr>
      </p:pic>
      <p:sp>
        <p:nvSpPr>
          <p:cNvPr id="2" name="Title Placeholder 1">
            <a:extLst>
              <a:ext uri="{FF2B5EF4-FFF2-40B4-BE49-F238E27FC236}">
                <a16:creationId xmlns:a16="http://schemas.microsoft.com/office/drawing/2014/main" id="{B1D77504-D5A4-014F-80E1-7326E2286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ext Placeholder 2">
            <a:extLst>
              <a:ext uri="{FF2B5EF4-FFF2-40B4-BE49-F238E27FC236}">
                <a16:creationId xmlns:a16="http://schemas.microsoft.com/office/drawing/2014/main" id="{BAE5A472-9736-B348-A3FB-F6EE95E002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pic>
        <p:nvPicPr>
          <p:cNvPr id="9" name="Picture 8">
            <a:extLst>
              <a:ext uri="{FF2B5EF4-FFF2-40B4-BE49-F238E27FC236}">
                <a16:creationId xmlns:a16="http://schemas.microsoft.com/office/drawing/2014/main" id="{443B353C-DDF1-DD45-8222-C40AEAA6B137}"/>
              </a:ext>
            </a:extLst>
          </p:cNvPr>
          <p:cNvPicPr>
            <a:picLocks noChangeAspect="1"/>
          </p:cNvPicPr>
          <p:nvPr userDrawn="1"/>
        </p:nvPicPr>
        <p:blipFill>
          <a:blip r:embed="rId16"/>
          <a:stretch>
            <a:fillRect/>
          </a:stretch>
        </p:blipFill>
        <p:spPr>
          <a:xfrm rot="5400000">
            <a:off x="6066736" y="-3750364"/>
            <a:ext cx="58528" cy="10515600"/>
          </a:xfrm>
          <a:prstGeom prst="rect">
            <a:avLst/>
          </a:prstGeom>
        </p:spPr>
      </p:pic>
    </p:spTree>
    <p:extLst>
      <p:ext uri="{BB962C8B-B14F-4D97-AF65-F5344CB8AC3E}">
        <p14:creationId xmlns:p14="http://schemas.microsoft.com/office/powerpoint/2010/main" val="7838449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slide" Target="slide3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slide" Target="slide22.xml"/><Relationship Id="rId4" Type="http://schemas.openxmlformats.org/officeDocument/2006/relationships/slide" Target="slide1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slide" Target="slide10.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slide" Target="slide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slide" Target="slide10.xml"/><Relationship Id="rId4" Type="http://schemas.openxmlformats.org/officeDocument/2006/relationships/slide" Target="slide8.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hyperlink" Target="https://github.com/stichtingsem/functional-overview/raw/master/documents/sBDL%20-%20Moving%20from%20a%20Chain%20to%20an%20Ecosystem%20-%20v2.docx" TargetMode="External"/><Relationship Id="rId7" Type="http://schemas.openxmlformats.org/officeDocument/2006/relationships/hyperlink" Target="https://github.com/stichtingsem/functional-overview/blob/master/use-cases/oa.4.0-user-accesses-delivered-products.m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github.com/stichtingsem/functional-overview/blob/master/use-cases/oa.3.0-sales-agent-delivers-products.md" TargetMode="External"/><Relationship Id="rId11" Type="http://schemas.openxmlformats.org/officeDocument/2006/relationships/slide" Target="slide21.xml"/><Relationship Id="rId5" Type="http://schemas.openxmlformats.org/officeDocument/2006/relationships/slide" Target="slide14.xml"/><Relationship Id="rId10" Type="http://schemas.openxmlformats.org/officeDocument/2006/relationships/slide" Target="slide19.xml"/><Relationship Id="rId4" Type="http://schemas.openxmlformats.org/officeDocument/2006/relationships/slide" Target="slide13.xml"/><Relationship Id="rId9" Type="http://schemas.openxmlformats.org/officeDocument/2006/relationships/slide" Target="slide18.xml"/></Relationships>
</file>

<file path=ppt/slides/_rels/slide3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github.com/stichtingsem/functional-overview/tree/master/documents" TargetMode="External"/><Relationship Id="rId3" Type="http://schemas.openxmlformats.org/officeDocument/2006/relationships/hyperlink" Target="https://github.com/stichtingsem/functional-overview" TargetMode="External"/><Relationship Id="rId7" Type="http://schemas.openxmlformats.org/officeDocument/2006/relationships/hyperlink" Target="https://github.com/stichtingsem/functional-overview/issues?q=is%3Aissue+is%3Aclosed"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github.com/stichtingsem/functional-overview/blob/master/proposed-decisions.md" TargetMode="External"/><Relationship Id="rId11" Type="http://schemas.openxmlformats.org/officeDocument/2006/relationships/slide" Target="slide10.xml"/><Relationship Id="rId5" Type="http://schemas.openxmlformats.org/officeDocument/2006/relationships/hyperlink" Target="https://github.com/stichtingsem/functional-overview/tree/master/use-cases" TargetMode="External"/><Relationship Id="rId10" Type="http://schemas.openxmlformats.org/officeDocument/2006/relationships/hyperlink" Target="https://stichtingsem.stoplight.io/" TargetMode="External"/><Relationship Id="rId4" Type="http://schemas.openxmlformats.org/officeDocument/2006/relationships/hyperlink" Target="https://github.com/stichtingsem/functional-overview/raw/master/documents/sBDL%20-%20Moving%20from%20a%20Chain%20to%20an%20Ecosystem%20-%20v2.docx" TargetMode="External"/><Relationship Id="rId9" Type="http://schemas.openxmlformats.org/officeDocument/2006/relationships/hyperlink" Target="https://github.com/stichtingsem/technology-prototyp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stichtingsem/functional-overview/raw/master/documents/sBDL%20-%20Moving%20from%20a%20Chain%20to%20an%20Ecosystem%20-%20v2.docx"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tichtingsem/functional-overview/blob/master/use-cases/oa.4.0-user-accesses-delivered-products.md" TargetMode="External"/><Relationship Id="rId7" Type="http://schemas.openxmlformats.org/officeDocument/2006/relationships/hyperlink" Target="https://github.com/stichtingsem/functional-overview/blob/master/use-cases/oa.5.0-buyer-purchases-additional-products.md" TargetMode="External"/><Relationship Id="rId2" Type="http://schemas.openxmlformats.org/officeDocument/2006/relationships/hyperlink" Target="https://github.com/stichtingsem/functional-overview/blob/master/use-cases/oa.3.0-sales-agent-delivers-products.md" TargetMode="External"/><Relationship Id="rId1" Type="http://schemas.openxmlformats.org/officeDocument/2006/relationships/slideLayout" Target="../slideLayouts/slideLayout3.xml"/><Relationship Id="rId6" Type="http://schemas.openxmlformats.org/officeDocument/2006/relationships/hyperlink" Target="https://github.com/stichtingsem/functional-overview/blob/master/use-cases/oa.2.0-lmc-lml-to-sales-agent.md" TargetMode="External"/><Relationship Id="rId5" Type="http://schemas.openxmlformats.org/officeDocument/2006/relationships/hyperlink" Target="https://github.com/stichtingsem/functional-overview/blob/master/use-cases/oa.1.0-lmc-determines-lml.md" TargetMode="External"/><Relationship Id="rId4" Type="http://schemas.openxmlformats.org/officeDocument/2006/relationships/hyperlink" Target="https://github.com/stichtingsem/functional-overview/raw/master/documents/sBDL%20-%20Moving%20from%20a%20Chain%20to%20an%20Ecosystem%20-%20v2.docx" TargetMode="External"/></Relationships>
</file>

<file path=ppt/slides/_rels/slide3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stichtingsem.stoplight.io/docs/sem-technology-prototype/reference/sisdata.v1.yaml" TargetMode="External"/><Relationship Id="rId3" Type="http://schemas.openxmlformats.org/officeDocument/2006/relationships/slide" Target="slide19.xml"/><Relationship Id="rId7" Type="http://schemas.openxmlformats.org/officeDocument/2006/relationships/hyperlink" Target="https://stichtingsem.stoplight.io/docs/sem-technology-prototype/reference/entitlement.v1.ya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stichtingsem.stoplight.io/docs/sem-technology-prototype/docs/introduction.md" TargetMode="External"/><Relationship Id="rId5" Type="http://schemas.openxmlformats.org/officeDocument/2006/relationships/slide" Target="slide20.xml"/><Relationship Id="rId10" Type="http://schemas.openxmlformats.org/officeDocument/2006/relationships/image" Target="../media/image6.png"/><Relationship Id="rId4" Type="http://schemas.openxmlformats.org/officeDocument/2006/relationships/slide" Target="slide28.xml"/><Relationship Id="rId9" Type="http://schemas.openxmlformats.org/officeDocument/2006/relationships/hyperlink" Target="https://stichtingsem.stoplight.io/docs/sem-technology-prototype/reference/catalogue.v1.yaml" TargetMode="External"/></Relationships>
</file>

<file path=ppt/slides/_rels/slide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5879592" y="2951018"/>
            <a:ext cx="5199888" cy="807166"/>
          </a:xfrm>
        </p:spPr>
        <p:txBody>
          <a:bodyPr>
            <a:normAutofit/>
          </a:bodyPr>
          <a:lstStyle/>
          <a:p>
            <a:r>
              <a:rPr lang="nl-NL" sz="3200" dirty="0"/>
              <a:t>Board Pack – SEM Pilot</a:t>
            </a:r>
          </a:p>
        </p:txBody>
      </p:sp>
      <p:sp>
        <p:nvSpPr>
          <p:cNvPr id="3" name="Subtitle 2">
            <a:extLst>
              <a:ext uri="{FF2B5EF4-FFF2-40B4-BE49-F238E27FC236}">
                <a16:creationId xmlns:a16="http://schemas.microsoft.com/office/drawing/2014/main" id="{5D2D0C66-DF44-6747-B44F-778AF7B2A673}"/>
              </a:ext>
            </a:extLst>
          </p:cNvPr>
          <p:cNvSpPr>
            <a:spLocks noGrp="1"/>
          </p:cNvSpPr>
          <p:nvPr>
            <p:ph type="subTitle" idx="1"/>
          </p:nvPr>
        </p:nvSpPr>
        <p:spPr/>
        <p:txBody>
          <a:bodyPr/>
          <a:lstStyle/>
          <a:p>
            <a:r>
              <a:rPr lang="nl-NL" dirty="0"/>
              <a:t>19-10-2020 </a:t>
            </a:r>
            <a:r>
              <a:rPr lang="nl-NL" smtClean="0"/>
              <a:t>v1.0 SEM BOARD</a:t>
            </a:r>
            <a:endParaRPr lang="nl-NL" dirty="0"/>
          </a:p>
        </p:txBody>
      </p:sp>
    </p:spTree>
    <p:extLst>
      <p:ext uri="{BB962C8B-B14F-4D97-AF65-F5344CB8AC3E}">
        <p14:creationId xmlns:p14="http://schemas.microsoft.com/office/powerpoint/2010/main" val="4070371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Besluiten bestuur</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p:txBody>
          <a:bodyPr>
            <a:normAutofit/>
          </a:bodyPr>
          <a:lstStyle/>
          <a:p>
            <a:r>
              <a:rPr lang="nl-NL" dirty="0"/>
              <a:t>Geeft voorgaande voldoende comfort en duidelijkheid om de pilot uit te voeren?</a:t>
            </a:r>
          </a:p>
          <a:p>
            <a:r>
              <a:rPr lang="nl-NL" dirty="0"/>
              <a:t>Kunnen de bestuursleden zich committeren aan de gevraagde </a:t>
            </a:r>
            <a:r>
              <a:rPr lang="nl-NL" dirty="0">
                <a:hlinkClick r:id="rId3" action="ppaction://hlinksldjump"/>
              </a:rPr>
              <a:t>resources</a:t>
            </a:r>
            <a:r>
              <a:rPr lang="nl-NL" dirty="0"/>
              <a:t>, voorgestelde </a:t>
            </a:r>
            <a:r>
              <a:rPr lang="nl-NL" dirty="0">
                <a:hlinkClick r:id="rId4" action="ppaction://hlinksldjump"/>
              </a:rPr>
              <a:t>planning</a:t>
            </a:r>
            <a:r>
              <a:rPr lang="nl-NL" dirty="0"/>
              <a:t> en rol in de verschillende </a:t>
            </a:r>
            <a:r>
              <a:rPr lang="nl-NL" dirty="0">
                <a:hlinkClick r:id="rId5" action="ppaction://hlinksldjump"/>
              </a:rPr>
              <a:t>pilotscenario’s</a:t>
            </a:r>
            <a:r>
              <a:rPr lang="nl-NL" dirty="0"/>
              <a:t>?</a:t>
            </a:r>
          </a:p>
        </p:txBody>
      </p:sp>
      <p:pic>
        <p:nvPicPr>
          <p:cNvPr id="1026" name="Picture 2">
            <a:extLst>
              <a:ext uri="{FF2B5EF4-FFF2-40B4-BE49-F238E27FC236}">
                <a16:creationId xmlns:a16="http://schemas.microsoft.com/office/drawing/2014/main" id="{F57DAC8F-702E-4708-B6AF-47088D6DC9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3707" y="2161758"/>
            <a:ext cx="648058" cy="5625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7F4EA243-7012-459F-9F5E-9726C065CA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287" y="3534330"/>
            <a:ext cx="648058" cy="56251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5D2D0C66-DF44-6747-B44F-778AF7B2A673}"/>
              </a:ext>
            </a:extLst>
          </p:cNvPr>
          <p:cNvSpPr txBox="1">
            <a:spLocks/>
          </p:cNvSpPr>
          <p:nvPr/>
        </p:nvSpPr>
        <p:spPr>
          <a:xfrm>
            <a:off x="838199" y="6242858"/>
            <a:ext cx="4739641" cy="270238"/>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Zie </a:t>
            </a:r>
            <a:r>
              <a:rPr lang="nl-NL" dirty="0">
                <a:hlinkClick r:id="rId7" action="ppaction://hlinksldjump"/>
              </a:rPr>
              <a:t>Verwijzingen</a:t>
            </a:r>
            <a:r>
              <a:rPr lang="nl-NL" dirty="0"/>
              <a:t> voor additionele achtergrondinformatie</a:t>
            </a:r>
          </a:p>
        </p:txBody>
      </p:sp>
    </p:spTree>
    <p:extLst>
      <p:ext uri="{BB962C8B-B14F-4D97-AF65-F5344CB8AC3E}">
        <p14:creationId xmlns:p14="http://schemas.microsoft.com/office/powerpoint/2010/main" val="202651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Vragen</a:t>
            </a:r>
          </a:p>
        </p:txBody>
      </p:sp>
      <p:pic>
        <p:nvPicPr>
          <p:cNvPr id="4" name="Tijdelijke aanduiding voor inhoud 3" descr="File:Circle-question.svg - Wikimedia Common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301979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6294766" y="2756508"/>
            <a:ext cx="5199888" cy="817965"/>
          </a:xfrm>
        </p:spPr>
        <p:txBody>
          <a:bodyPr>
            <a:normAutofit fontScale="90000"/>
          </a:bodyPr>
          <a:lstStyle/>
          <a:p>
            <a:r>
              <a:rPr lang="nl-NL" dirty="0"/>
              <a:t>Bijlagen:</a:t>
            </a:r>
          </a:p>
        </p:txBody>
      </p:sp>
      <p:sp>
        <p:nvSpPr>
          <p:cNvPr id="4" name="Subtitle 2">
            <a:extLst>
              <a:ext uri="{FF2B5EF4-FFF2-40B4-BE49-F238E27FC236}">
                <a16:creationId xmlns:a16="http://schemas.microsoft.com/office/drawing/2014/main" id="{5D2D0C66-DF44-6747-B44F-778AF7B2A673}"/>
              </a:ext>
            </a:extLst>
          </p:cNvPr>
          <p:cNvSpPr>
            <a:spLocks noGrp="1"/>
          </p:cNvSpPr>
          <p:nvPr>
            <p:ph type="subTitle" idx="1"/>
          </p:nvPr>
        </p:nvSpPr>
        <p:spPr>
          <a:xfrm>
            <a:off x="6294766" y="3699164"/>
            <a:ext cx="5199888" cy="1655762"/>
          </a:xfrm>
        </p:spPr>
        <p:txBody>
          <a:bodyPr>
            <a:normAutofit fontScale="92500" lnSpcReduction="10000"/>
          </a:bodyPr>
          <a:lstStyle/>
          <a:p>
            <a:pPr marL="342900" indent="-342900">
              <a:buFontTx/>
              <a:buChar char="-"/>
            </a:pPr>
            <a:r>
              <a:rPr lang="nl-NL" sz="1800" dirty="0"/>
              <a:t>Doelen en voorgestelde oplossingen</a:t>
            </a:r>
          </a:p>
          <a:p>
            <a:pPr marL="342900" indent="-342900">
              <a:buFontTx/>
              <a:buChar char="-"/>
            </a:pPr>
            <a:r>
              <a:rPr lang="nl-NL" sz="1800" dirty="0"/>
              <a:t>Opzet, Structuur en Werkwijze</a:t>
            </a:r>
          </a:p>
          <a:p>
            <a:pPr marL="342900" indent="-342900">
              <a:buFontTx/>
              <a:buChar char="-"/>
            </a:pPr>
            <a:r>
              <a:rPr lang="nl-NL" sz="1800" dirty="0"/>
              <a:t>Pilotscenario’s</a:t>
            </a:r>
          </a:p>
          <a:p>
            <a:pPr marL="342900" indent="-342900">
              <a:buFontTx/>
              <a:buChar char="-"/>
            </a:pPr>
            <a:r>
              <a:rPr lang="nl-NL" sz="1800" dirty="0"/>
              <a:t>Backlog</a:t>
            </a:r>
          </a:p>
          <a:p>
            <a:pPr marL="342900" indent="-342900">
              <a:buFontTx/>
              <a:buChar char="-"/>
            </a:pPr>
            <a:r>
              <a:rPr lang="nl-NL" sz="1800" dirty="0"/>
              <a:t>Verwijzingen</a:t>
            </a:r>
          </a:p>
        </p:txBody>
      </p:sp>
    </p:spTree>
    <p:extLst>
      <p:ext uri="{BB962C8B-B14F-4D97-AF65-F5344CB8AC3E}">
        <p14:creationId xmlns:p14="http://schemas.microsoft.com/office/powerpoint/2010/main" val="345735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6294766" y="2756508"/>
            <a:ext cx="5199888" cy="1187419"/>
          </a:xfrm>
        </p:spPr>
        <p:txBody>
          <a:bodyPr>
            <a:noAutofit/>
          </a:bodyPr>
          <a:lstStyle/>
          <a:p>
            <a:r>
              <a:rPr lang="nl-NL" sz="4000" dirty="0"/>
              <a:t>Doelen &amp; voorgestelde oplossingen</a:t>
            </a:r>
          </a:p>
        </p:txBody>
      </p:sp>
    </p:spTree>
    <p:extLst>
      <p:ext uri="{BB962C8B-B14F-4D97-AF65-F5344CB8AC3E}">
        <p14:creationId xmlns:p14="http://schemas.microsoft.com/office/powerpoint/2010/main" val="776991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p:txBody>
          <a:bodyPr>
            <a:normAutofit/>
          </a:bodyPr>
          <a:lstStyle/>
          <a:p>
            <a:pPr marL="0" indent="0">
              <a:buNone/>
            </a:pPr>
            <a:endParaRPr lang="en-GB" dirty="0"/>
          </a:p>
          <a:p>
            <a:pPr marL="0" indent="0">
              <a:buNone/>
            </a:pPr>
            <a:r>
              <a:rPr lang="en-GB" dirty="0"/>
              <a:t> </a:t>
            </a:r>
          </a:p>
          <a:p>
            <a:pPr lvl="1"/>
            <a:endParaRPr lang="en-GB" dirty="0"/>
          </a:p>
        </p:txBody>
      </p:sp>
      <p:graphicFrame>
        <p:nvGraphicFramePr>
          <p:cNvPr id="4" name="Tabel 3"/>
          <p:cNvGraphicFramePr>
            <a:graphicFrameLocks noGrp="1"/>
          </p:cNvGraphicFramePr>
          <p:nvPr/>
        </p:nvGraphicFramePr>
        <p:xfrm>
          <a:off x="838200" y="1799063"/>
          <a:ext cx="10993580" cy="4257967"/>
        </p:xfrm>
        <a:graphic>
          <a:graphicData uri="http://schemas.openxmlformats.org/drawingml/2006/table">
            <a:tbl>
              <a:tblPr firstRow="1" bandRow="1">
                <a:tableStyleId>{93296810-A885-4BE3-A3E7-6D5BEEA58F35}</a:tableStyleId>
              </a:tblPr>
              <a:tblGrid>
                <a:gridCol w="381698">
                  <a:extLst>
                    <a:ext uri="{9D8B030D-6E8A-4147-A177-3AD203B41FA5}">
                      <a16:colId xmlns:a16="http://schemas.microsoft.com/office/drawing/2014/main" val="2750221123"/>
                    </a:ext>
                  </a:extLst>
                </a:gridCol>
                <a:gridCol w="1715848">
                  <a:extLst>
                    <a:ext uri="{9D8B030D-6E8A-4147-A177-3AD203B41FA5}">
                      <a16:colId xmlns:a16="http://schemas.microsoft.com/office/drawing/2014/main" val="3170480788"/>
                    </a:ext>
                  </a:extLst>
                </a:gridCol>
                <a:gridCol w="2669705">
                  <a:extLst>
                    <a:ext uri="{9D8B030D-6E8A-4147-A177-3AD203B41FA5}">
                      <a16:colId xmlns:a16="http://schemas.microsoft.com/office/drawing/2014/main" val="3467084027"/>
                    </a:ext>
                  </a:extLst>
                </a:gridCol>
                <a:gridCol w="5070450">
                  <a:extLst>
                    <a:ext uri="{9D8B030D-6E8A-4147-A177-3AD203B41FA5}">
                      <a16:colId xmlns:a16="http://schemas.microsoft.com/office/drawing/2014/main" val="2280254302"/>
                    </a:ext>
                  </a:extLst>
                </a:gridCol>
                <a:gridCol w="1155879">
                  <a:extLst>
                    <a:ext uri="{9D8B030D-6E8A-4147-A177-3AD203B41FA5}">
                      <a16:colId xmlns:a16="http://schemas.microsoft.com/office/drawing/2014/main" val="2863164826"/>
                    </a:ext>
                  </a:extLst>
                </a:gridCol>
              </a:tblGrid>
              <a:tr h="295567">
                <a:tc>
                  <a:txBody>
                    <a:bodyPr/>
                    <a:lstStyle/>
                    <a:p>
                      <a:pPr algn="ctr"/>
                      <a:r>
                        <a:rPr lang="nl-NL" sz="1000" noProof="0" dirty="0"/>
                        <a:t>#</a:t>
                      </a:r>
                    </a:p>
                  </a:txBody>
                  <a:tcPr/>
                </a:tc>
                <a:tc>
                  <a:txBody>
                    <a:bodyPr/>
                    <a:lstStyle/>
                    <a:p>
                      <a:r>
                        <a:rPr lang="nl-NL" sz="1000" noProof="0" dirty="0"/>
                        <a:t>Doelen</a:t>
                      </a:r>
                    </a:p>
                  </a:txBody>
                  <a:tcPr/>
                </a:tc>
                <a:tc>
                  <a:txBody>
                    <a:bodyPr/>
                    <a:lstStyle/>
                    <a:p>
                      <a:r>
                        <a:rPr lang="nl-NL" sz="1000" noProof="0" dirty="0"/>
                        <a:t>Knelpunt</a:t>
                      </a:r>
                    </a:p>
                  </a:txBody>
                  <a:tcPr/>
                </a:tc>
                <a:tc>
                  <a:txBody>
                    <a:bodyPr/>
                    <a:lstStyle/>
                    <a:p>
                      <a:r>
                        <a:rPr lang="nl-NL" sz="1000" noProof="0" dirty="0"/>
                        <a:t>Voorgestelde oplossing</a:t>
                      </a:r>
                    </a:p>
                  </a:txBody>
                  <a:tcPr/>
                </a:tc>
                <a:tc>
                  <a:txBody>
                    <a:bodyPr/>
                    <a:lstStyle/>
                    <a:p>
                      <a:r>
                        <a:rPr lang="nl-NL" sz="1000" noProof="0" dirty="0"/>
                        <a:t>Voordelen voor</a:t>
                      </a:r>
                    </a:p>
                  </a:txBody>
                  <a:tcPr/>
                </a:tc>
                <a:extLst>
                  <a:ext uri="{0D108BD9-81ED-4DB2-BD59-A6C34878D82A}">
                    <a16:rowId xmlns:a16="http://schemas.microsoft.com/office/drawing/2014/main" val="2476716613"/>
                  </a:ext>
                </a:extLst>
              </a:tr>
              <a:tr h="370840">
                <a:tc>
                  <a:txBody>
                    <a:bodyPr/>
                    <a:lstStyle/>
                    <a:p>
                      <a:pPr algn="ctr"/>
                      <a:r>
                        <a:rPr lang="nl-NL" sz="1000" b="1" noProof="0" dirty="0"/>
                        <a:t>1</a:t>
                      </a:r>
                    </a:p>
                  </a:txBody>
                  <a:tcPr/>
                </a:tc>
                <a:tc>
                  <a:txBody>
                    <a:bodyPr/>
                    <a:lstStyle/>
                    <a:p>
                      <a:r>
                        <a:rPr lang="nl-NL" sz="1000" noProof="0" dirty="0"/>
                        <a:t>Altijd meteen toegang</a:t>
                      </a:r>
                    </a:p>
                  </a:txBody>
                  <a:tcPr/>
                </a:tc>
                <a:tc>
                  <a:txBody>
                    <a:bodyPr/>
                    <a:lstStyle/>
                    <a:p>
                      <a:pPr marL="285750" indent="-285750">
                        <a:buFont typeface="Calibri" panose="020F0502020204030204" pitchFamily="34" charset="0"/>
                        <a:buChar char="₋"/>
                      </a:pPr>
                      <a:r>
                        <a:rPr lang="nl-NL" sz="1000" noProof="0" dirty="0"/>
                        <a:t>In het huidige system is toegang in de meeste gevallen afhankelijk van betalingen vooraf </a:t>
                      </a:r>
                    </a:p>
                    <a:p>
                      <a:pPr marL="285750" indent="-285750">
                        <a:buFont typeface="Calibri" panose="020F0502020204030204" pitchFamily="34" charset="0"/>
                        <a:buChar char="₋"/>
                      </a:pPr>
                      <a:r>
                        <a:rPr lang="nl-NL" sz="1000" noProof="0" dirty="0"/>
                        <a:t>In het geval van combi producten, het beschikbaar zijn van het folio materiaal</a:t>
                      </a:r>
                    </a:p>
                  </a:txBody>
                  <a:tcPr/>
                </a:tc>
                <a:tc>
                  <a:txBody>
                    <a:bodyPr/>
                    <a:lstStyle/>
                    <a:p>
                      <a:pPr marL="171450" indent="-171450">
                        <a:buFontTx/>
                        <a:buChar char="-"/>
                      </a:pPr>
                      <a:r>
                        <a:rPr lang="nl-NL" sz="1000" baseline="0" noProof="0" dirty="0"/>
                        <a:t>Het meteen toegang geven aan gebruikers wordt gegarandeerd doordat het bestelde recht op gebruik op het hoogst mogelijk niveau wordt doorgegeven aan anderen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baseline="0" noProof="0" dirty="0"/>
                        <a:t>Data over het recht op gebruik wordt door Marketplace direct gedeeld met de aangesloten partijen (zoals een LMS, LA) zodat recht op gebruik altijd in alle systemen bekend 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baseline="0" noProof="0" dirty="0"/>
                        <a:t>Er is geen directe relatie meer met voorraden en de beschikbaarheid van de foliocomponent in combi producten</a:t>
                      </a:r>
                    </a:p>
                  </a:txBody>
                  <a:tcPr/>
                </a:tc>
                <a:tc>
                  <a:txBody>
                    <a:bodyPr/>
                    <a:lstStyle/>
                    <a:p>
                      <a:r>
                        <a:rPr lang="nl-NL" sz="1000" noProof="0" dirty="0"/>
                        <a:t>Student, docent, Schoolbestuur, LMC, MP, LA</a:t>
                      </a:r>
                    </a:p>
                  </a:txBody>
                  <a:tcPr/>
                </a:tc>
                <a:extLst>
                  <a:ext uri="{0D108BD9-81ED-4DB2-BD59-A6C34878D82A}">
                    <a16:rowId xmlns:a16="http://schemas.microsoft.com/office/drawing/2014/main" val="868422332"/>
                  </a:ext>
                </a:extLst>
              </a:tr>
              <a:tr h="383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2</a:t>
                      </a:r>
                    </a:p>
                  </a:txBody>
                  <a:tcPr/>
                </a:tc>
                <a:tc>
                  <a:txBody>
                    <a:bodyPr/>
                    <a:lstStyle/>
                    <a:p>
                      <a:r>
                        <a:rPr lang="nl-NL" sz="1000" noProof="0" dirty="0"/>
                        <a:t>Dynamisch gebruik van lesmateriaal</a:t>
                      </a:r>
                    </a:p>
                  </a:txBody>
                  <a:tcPr/>
                </a:tc>
                <a:tc>
                  <a:txBody>
                    <a:bodyPr/>
                    <a:lstStyle/>
                    <a:p>
                      <a:pPr marL="285750" indent="-285750">
                        <a:buFont typeface="Calibri" panose="020F0502020204030204" pitchFamily="34" charset="0"/>
                        <a:buChar char="₋"/>
                      </a:pPr>
                      <a:r>
                        <a:rPr lang="nl-NL" sz="1000" noProof="0" dirty="0"/>
                        <a:t>In het huidige systeem worden materialen eens per jaar vooraf aangeschaft</a:t>
                      </a:r>
                    </a:p>
                    <a:p>
                      <a:pPr marL="285750" indent="-285750">
                        <a:buFont typeface="Calibri" panose="020F0502020204030204" pitchFamily="34" charset="0"/>
                        <a:buChar char="₋"/>
                      </a:pPr>
                      <a:r>
                        <a:rPr lang="nl-NL" sz="1000" noProof="0" dirty="0"/>
                        <a:t>Aanschaf is gebaseerd op een LML</a:t>
                      </a:r>
                    </a:p>
                    <a:p>
                      <a:pPr marL="285750" indent="-285750">
                        <a:buFont typeface="Calibri" panose="020F0502020204030204" pitchFamily="34" charset="0"/>
                        <a:buChar char="₋"/>
                      </a:pPr>
                      <a:r>
                        <a:rPr lang="nl-NL" sz="1000" noProof="0" dirty="0"/>
                        <a:t>Scholen zijn altijd afhankelijk van specifieke partijen in het ecosysteem</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noProof="0" dirty="0"/>
                        <a:t>Het lesmateriaal kan vooraf worden bestelt op basis van de LML, maar er kan ook uit een breder aanbod worden gekozen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noProof="0" dirty="0"/>
                        <a:t>Leraren kunnen gedurende het </a:t>
                      </a:r>
                      <a:r>
                        <a:rPr lang="nl-NL" sz="1000" noProof="0" dirty="0" err="1"/>
                        <a:t>lesjaar</a:t>
                      </a:r>
                      <a:r>
                        <a:rPr lang="nl-NL" sz="1000" noProof="0" dirty="0"/>
                        <a:t> lesmateriaal voorschrijven waar direct gebruik van kan worden gemaakt. Dat kan voor een hele groep en/of op individueel niveau</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noProof="0" dirty="0"/>
                        <a:t>Scholen kunnen tegelijkertijd  verschillende marktplaatsen, </a:t>
                      </a:r>
                      <a:r>
                        <a:rPr lang="nl-NL" sz="1000" noProof="0" dirty="0" err="1"/>
                        <a:t>LMS’en</a:t>
                      </a:r>
                      <a:r>
                        <a:rPr lang="nl-NL" sz="1000" noProof="0" dirty="0"/>
                        <a:t> of </a:t>
                      </a:r>
                      <a:r>
                        <a:rPr lang="nl-NL" sz="1000" noProof="0" dirty="0" err="1"/>
                        <a:t>LA’s</a:t>
                      </a:r>
                      <a:r>
                        <a:rPr lang="nl-NL" sz="1000" noProof="0" dirty="0"/>
                        <a:t> gebruiken</a:t>
                      </a:r>
                    </a:p>
                  </a:txBody>
                  <a:tcPr/>
                </a:tc>
                <a:tc>
                  <a:txBody>
                    <a:bodyPr/>
                    <a:lstStyle/>
                    <a:p>
                      <a:r>
                        <a:rPr lang="nl-NL" sz="1000" noProof="0" dirty="0"/>
                        <a:t>Student, docent, LMC, Schoolbestuur</a:t>
                      </a:r>
                    </a:p>
                  </a:txBody>
                  <a:tcPr/>
                </a:tc>
                <a:extLst>
                  <a:ext uri="{0D108BD9-81ED-4DB2-BD59-A6C34878D82A}">
                    <a16:rowId xmlns:a16="http://schemas.microsoft.com/office/drawing/2014/main" val="25522436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3</a:t>
                      </a:r>
                    </a:p>
                  </a:txBody>
                  <a:tcPr/>
                </a:tc>
                <a:tc>
                  <a:txBody>
                    <a:bodyPr/>
                    <a:lstStyle/>
                    <a:p>
                      <a:r>
                        <a:rPr lang="nl-NL" sz="1000" noProof="0" dirty="0"/>
                        <a:t>Eenvoudig te configureren</a:t>
                      </a:r>
                    </a:p>
                  </a:txBody>
                  <a:tcPr/>
                </a:tc>
                <a:tc>
                  <a:txBody>
                    <a:bodyPr/>
                    <a:lstStyle/>
                    <a:p>
                      <a:pPr marL="285750" indent="-285750">
                        <a:buFont typeface="Calibri" panose="020F0502020204030204" pitchFamily="34" charset="0"/>
                        <a:buChar char="₋"/>
                      </a:pPr>
                      <a:r>
                        <a:rPr lang="nl-NL" sz="1000" noProof="0" dirty="0"/>
                        <a:t>Scholen zijn niet in control doordat de keten ondoorzichtig is en data via tussenschakels worden getransporteerd</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kern="1200" noProof="0" dirty="0">
                          <a:solidFill>
                            <a:schemeClr val="dk1"/>
                          </a:solidFill>
                          <a:latin typeface="+mn-lt"/>
                          <a:ea typeface="+mn-ea"/>
                          <a:cs typeface="+mn-cs"/>
                        </a:rPr>
                        <a:t>Het configureren van verbindingen tussen MP, SIS, LMS en LA moet net zo gemakkelijk zijn als bijvoorbeeld het configureren van Office 365 accounts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kern="1200" noProof="0" dirty="0">
                          <a:solidFill>
                            <a:schemeClr val="dk1"/>
                          </a:solidFill>
                          <a:latin typeface="+mn-lt"/>
                          <a:ea typeface="+mn-ea"/>
                          <a:cs typeface="+mn-cs"/>
                        </a:rPr>
                        <a:t>IT administratie kan hierdoor zelf (indien gewenst) de configuratie doen zonder het inhuren van externe hulp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kern="1200" noProof="0" dirty="0">
                          <a:solidFill>
                            <a:schemeClr val="dk1"/>
                          </a:solidFill>
                          <a:latin typeface="+mn-lt"/>
                          <a:ea typeface="+mn-ea"/>
                          <a:cs typeface="+mn-cs"/>
                        </a:rPr>
                        <a:t>Scholen zijn altijd in control door de toegenomen eenvoud en transparantie</a:t>
                      </a:r>
                    </a:p>
                  </a:txBody>
                  <a:tcPr/>
                </a:tc>
                <a:tc>
                  <a:txBody>
                    <a:bodyPr/>
                    <a:lstStyle/>
                    <a:p>
                      <a:r>
                        <a:rPr lang="nl-NL" sz="1000" noProof="0" dirty="0"/>
                        <a:t>IT Administratie (Scholen), LMC, SIS</a:t>
                      </a:r>
                    </a:p>
                  </a:txBody>
                  <a:tcPr/>
                </a:tc>
                <a:extLst>
                  <a:ext uri="{0D108BD9-81ED-4DB2-BD59-A6C34878D82A}">
                    <a16:rowId xmlns:a16="http://schemas.microsoft.com/office/drawing/2014/main" val="24652950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4</a:t>
                      </a:r>
                    </a:p>
                  </a:txBody>
                  <a:tcPr/>
                </a:tc>
                <a:tc>
                  <a:txBody>
                    <a:bodyPr/>
                    <a:lstStyle/>
                    <a:p>
                      <a:r>
                        <a:rPr lang="nl-NL" sz="1000" noProof="0" dirty="0"/>
                        <a:t>Ondersteunend aan verschillende business modellen</a:t>
                      </a:r>
                    </a:p>
                  </a:txBody>
                  <a:tcPr/>
                </a:tc>
                <a:tc>
                  <a:txBody>
                    <a:bodyPr/>
                    <a:lstStyle/>
                    <a:p>
                      <a:pPr marL="285750" indent="-285750">
                        <a:buFont typeface="Calibri" panose="020F0502020204030204" pitchFamily="34" charset="0"/>
                        <a:buChar char="₋"/>
                      </a:pPr>
                      <a:r>
                        <a:rPr lang="nl-NL" sz="1000" noProof="0" dirty="0"/>
                        <a:t>Het huidige system ondersteunt alleen op transactie gebaseerde businessmodellen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baseline="0" noProof="0" dirty="0"/>
                        <a:t>Het ecosysteem ondersteunt business modellen zoals vooraf betalen, abonnementen, achteraf betalen, vrij beschikbare content &amp; proefperiodes</a:t>
                      </a:r>
                    </a:p>
                  </a:txBody>
                  <a:tcPr/>
                </a:tc>
                <a:tc>
                  <a:txBody>
                    <a:bodyPr/>
                    <a:lstStyle/>
                    <a:p>
                      <a:r>
                        <a:rPr lang="nl-NL" sz="1000" noProof="0" dirty="0"/>
                        <a:t>LA,</a:t>
                      </a:r>
                      <a:r>
                        <a:rPr lang="nl-NL" sz="1000" baseline="0" noProof="0" dirty="0"/>
                        <a:t> </a:t>
                      </a:r>
                      <a:r>
                        <a:rPr lang="nl-NL" sz="1000" noProof="0" dirty="0"/>
                        <a:t>MP, Schoolbestuur</a:t>
                      </a:r>
                    </a:p>
                  </a:txBody>
                  <a:tcPr/>
                </a:tc>
                <a:extLst>
                  <a:ext uri="{0D108BD9-81ED-4DB2-BD59-A6C34878D82A}">
                    <a16:rowId xmlns:a16="http://schemas.microsoft.com/office/drawing/2014/main" val="218348167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5</a:t>
                      </a:r>
                    </a:p>
                  </a:txBody>
                  <a:tcPr/>
                </a:tc>
                <a:tc>
                  <a:txBody>
                    <a:bodyPr/>
                    <a:lstStyle/>
                    <a:p>
                      <a:r>
                        <a:rPr lang="nl-NL" sz="1000" noProof="0" dirty="0"/>
                        <a:t>Laagdrempeligheid</a:t>
                      </a:r>
                    </a:p>
                  </a:txBody>
                  <a:tcPr/>
                </a:tc>
                <a:tc>
                  <a:txBody>
                    <a:bodyPr/>
                    <a:lstStyle/>
                    <a:p>
                      <a:pPr marL="285750" indent="-285750">
                        <a:buFont typeface="Calibri" panose="020F0502020204030204" pitchFamily="34" charset="0"/>
                        <a:buChar char="₋"/>
                      </a:pPr>
                      <a:r>
                        <a:rPr lang="nl-NL" sz="1000" noProof="0" dirty="0"/>
                        <a:t>Het huidige systeem is te complex voor eventuele nieuwe ketenpartners om toe te treden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baseline="0" noProof="0" dirty="0"/>
                        <a:t>Het nieuwe ecosysteem kent een lagere toetredingsdrempel voor nieuwe partners door de lagere complexiteit en publiek beschikbare standaarden &amp; afspraken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baseline="0" noProof="0" dirty="0"/>
                        <a:t>Minder services die herleidbaar zijn naar de rol(len) van de ketenpartner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baseline="0" noProof="0" dirty="0"/>
                        <a:t>Technische oplossing is goed gedocumenteerd</a:t>
                      </a:r>
                    </a:p>
                  </a:txBody>
                  <a:tcPr/>
                </a:tc>
                <a:tc>
                  <a:txBody>
                    <a:bodyPr/>
                    <a:lstStyle/>
                    <a:p>
                      <a:r>
                        <a:rPr lang="nl-NL" sz="1000" noProof="0" dirty="0"/>
                        <a:t>LMS, MP, LA</a:t>
                      </a:r>
                    </a:p>
                  </a:txBody>
                  <a:tcPr/>
                </a:tc>
                <a:extLst>
                  <a:ext uri="{0D108BD9-81ED-4DB2-BD59-A6C34878D82A}">
                    <a16:rowId xmlns:a16="http://schemas.microsoft.com/office/drawing/2014/main" val="1228635965"/>
                  </a:ext>
                </a:extLst>
              </a:tr>
            </a:tbl>
          </a:graphicData>
        </a:graphic>
      </p:graphicFrame>
      <p:sp>
        <p:nvSpPr>
          <p:cNvPr id="5" name="Titel 1">
            <a:extLst>
              <a:ext uri="{FF2B5EF4-FFF2-40B4-BE49-F238E27FC236}">
                <a16:creationId xmlns:a16="http://schemas.microsoft.com/office/drawing/2014/main" id="{C7C354BA-ACC8-4EE9-979F-DEDFEADB28DB}"/>
              </a:ext>
            </a:extLst>
          </p:cNvPr>
          <p:cNvSpPr>
            <a:spLocks noGrp="1"/>
          </p:cNvSpPr>
          <p:nvPr>
            <p:ph type="title"/>
          </p:nvPr>
        </p:nvSpPr>
        <p:spPr>
          <a:xfrm>
            <a:off x="806530" y="89109"/>
            <a:ext cx="10515600" cy="1325563"/>
          </a:xfrm>
        </p:spPr>
        <p:txBody>
          <a:bodyPr/>
          <a:lstStyle/>
          <a:p>
            <a:r>
              <a:rPr lang="nl-NL" dirty="0"/>
              <a:t>Doelen en voorgestelde oplossingen (1/2)</a:t>
            </a:r>
          </a:p>
        </p:txBody>
      </p:sp>
    </p:spTree>
    <p:extLst>
      <p:ext uri="{BB962C8B-B14F-4D97-AF65-F5344CB8AC3E}">
        <p14:creationId xmlns:p14="http://schemas.microsoft.com/office/powerpoint/2010/main" val="1757732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p:txBody>
          <a:bodyPr>
            <a:normAutofit/>
          </a:bodyPr>
          <a:lstStyle/>
          <a:p>
            <a:pPr marL="0" indent="0">
              <a:buNone/>
            </a:pPr>
            <a:endParaRPr lang="en-GB" dirty="0"/>
          </a:p>
          <a:p>
            <a:pPr marL="0" indent="0">
              <a:buNone/>
            </a:pPr>
            <a:r>
              <a:rPr lang="en-GB" dirty="0"/>
              <a:t> </a:t>
            </a:r>
          </a:p>
          <a:p>
            <a:pPr lvl="1"/>
            <a:endParaRPr lang="en-GB" dirty="0"/>
          </a:p>
        </p:txBody>
      </p:sp>
      <p:graphicFrame>
        <p:nvGraphicFramePr>
          <p:cNvPr id="4" name="Tabel 3"/>
          <p:cNvGraphicFramePr>
            <a:graphicFrameLocks noGrp="1"/>
          </p:cNvGraphicFramePr>
          <p:nvPr>
            <p:extLst>
              <p:ext uri="{D42A27DB-BD31-4B8C-83A1-F6EECF244321}">
                <p14:modId xmlns:p14="http://schemas.microsoft.com/office/powerpoint/2010/main" val="2077257642"/>
              </p:ext>
            </p:extLst>
          </p:nvPr>
        </p:nvGraphicFramePr>
        <p:xfrm>
          <a:off x="838200" y="1799063"/>
          <a:ext cx="10993580" cy="4105567"/>
        </p:xfrm>
        <a:graphic>
          <a:graphicData uri="http://schemas.openxmlformats.org/drawingml/2006/table">
            <a:tbl>
              <a:tblPr firstRow="1" bandRow="1">
                <a:tableStyleId>{93296810-A885-4BE3-A3E7-6D5BEEA58F35}</a:tableStyleId>
              </a:tblPr>
              <a:tblGrid>
                <a:gridCol w="381698">
                  <a:extLst>
                    <a:ext uri="{9D8B030D-6E8A-4147-A177-3AD203B41FA5}">
                      <a16:colId xmlns:a16="http://schemas.microsoft.com/office/drawing/2014/main" val="2750221123"/>
                    </a:ext>
                  </a:extLst>
                </a:gridCol>
                <a:gridCol w="1715848">
                  <a:extLst>
                    <a:ext uri="{9D8B030D-6E8A-4147-A177-3AD203B41FA5}">
                      <a16:colId xmlns:a16="http://schemas.microsoft.com/office/drawing/2014/main" val="3170480788"/>
                    </a:ext>
                  </a:extLst>
                </a:gridCol>
                <a:gridCol w="2669705">
                  <a:extLst>
                    <a:ext uri="{9D8B030D-6E8A-4147-A177-3AD203B41FA5}">
                      <a16:colId xmlns:a16="http://schemas.microsoft.com/office/drawing/2014/main" val="3467084027"/>
                    </a:ext>
                  </a:extLst>
                </a:gridCol>
                <a:gridCol w="5070450">
                  <a:extLst>
                    <a:ext uri="{9D8B030D-6E8A-4147-A177-3AD203B41FA5}">
                      <a16:colId xmlns:a16="http://schemas.microsoft.com/office/drawing/2014/main" val="2280254302"/>
                    </a:ext>
                  </a:extLst>
                </a:gridCol>
                <a:gridCol w="1155879">
                  <a:extLst>
                    <a:ext uri="{9D8B030D-6E8A-4147-A177-3AD203B41FA5}">
                      <a16:colId xmlns:a16="http://schemas.microsoft.com/office/drawing/2014/main" val="2863164826"/>
                    </a:ext>
                  </a:extLst>
                </a:gridCol>
              </a:tblGrid>
              <a:tr h="295567">
                <a:tc>
                  <a:txBody>
                    <a:bodyPr/>
                    <a:lstStyle/>
                    <a:p>
                      <a:pPr algn="ctr"/>
                      <a:r>
                        <a:rPr lang="nl-NL" sz="1000" noProof="0" dirty="0"/>
                        <a:t>#</a:t>
                      </a:r>
                    </a:p>
                  </a:txBody>
                  <a:tcPr/>
                </a:tc>
                <a:tc>
                  <a:txBody>
                    <a:bodyPr/>
                    <a:lstStyle/>
                    <a:p>
                      <a:r>
                        <a:rPr lang="nl-NL" sz="1000" noProof="0" dirty="0"/>
                        <a:t>Doelen</a:t>
                      </a:r>
                    </a:p>
                  </a:txBody>
                  <a:tcPr/>
                </a:tc>
                <a:tc>
                  <a:txBody>
                    <a:bodyPr/>
                    <a:lstStyle/>
                    <a:p>
                      <a:r>
                        <a:rPr lang="nl-NL" sz="1000" noProof="0" dirty="0"/>
                        <a:t>Knelpunt</a:t>
                      </a:r>
                    </a:p>
                  </a:txBody>
                  <a:tcPr/>
                </a:tc>
                <a:tc>
                  <a:txBody>
                    <a:bodyPr/>
                    <a:lstStyle/>
                    <a:p>
                      <a:r>
                        <a:rPr lang="nl-NL" sz="1000" noProof="0" dirty="0"/>
                        <a:t>Voorgestelde oplossing</a:t>
                      </a:r>
                    </a:p>
                  </a:txBody>
                  <a:tcPr/>
                </a:tc>
                <a:tc>
                  <a:txBody>
                    <a:bodyPr/>
                    <a:lstStyle/>
                    <a:p>
                      <a:r>
                        <a:rPr lang="nl-NL" sz="1000" noProof="0" dirty="0"/>
                        <a:t>Voordelen voor</a:t>
                      </a:r>
                    </a:p>
                  </a:txBody>
                  <a:tcPr/>
                </a:tc>
                <a:extLst>
                  <a:ext uri="{0D108BD9-81ED-4DB2-BD59-A6C34878D82A}">
                    <a16:rowId xmlns:a16="http://schemas.microsoft.com/office/drawing/2014/main" val="2476716613"/>
                  </a:ext>
                </a:extLst>
              </a:tr>
              <a:tr h="370840">
                <a:tc>
                  <a:txBody>
                    <a:bodyPr/>
                    <a:lstStyle/>
                    <a:p>
                      <a:pPr algn="ctr"/>
                      <a:r>
                        <a:rPr lang="nl-NL" sz="1000" b="1" noProof="0" dirty="0"/>
                        <a:t>6</a:t>
                      </a:r>
                    </a:p>
                  </a:txBody>
                  <a:tcPr/>
                </a:tc>
                <a:tc>
                  <a:txBody>
                    <a:bodyPr/>
                    <a:lstStyle/>
                    <a:p>
                      <a:r>
                        <a:rPr lang="nl-NL" sz="1000" noProof="0" dirty="0"/>
                        <a:t>Vergroten van onderling vertrouwen en transparantie</a:t>
                      </a:r>
                    </a:p>
                  </a:txBody>
                  <a:tcPr/>
                </a:tc>
                <a:tc>
                  <a:txBody>
                    <a:bodyPr/>
                    <a:lstStyle/>
                    <a:p>
                      <a:pPr marL="285750" indent="-285750">
                        <a:buFontTx/>
                        <a:buChar char="-"/>
                      </a:pPr>
                      <a:r>
                        <a:rPr lang="nl-NL" sz="1000" noProof="0" dirty="0"/>
                        <a:t>Actuele informatie beperkt beschikbaar</a:t>
                      </a:r>
                    </a:p>
                    <a:p>
                      <a:pPr marL="285750" indent="-285750">
                        <a:buFontTx/>
                        <a:buChar char="-"/>
                      </a:pPr>
                      <a:r>
                        <a:rPr lang="nl-NL" sz="1000" noProof="0" dirty="0"/>
                        <a:t>Ondoorzichtige processen</a:t>
                      </a:r>
                    </a:p>
                    <a:p>
                      <a:pPr marL="285750" indent="-285750">
                        <a:buFontTx/>
                        <a:buChar char="-"/>
                      </a:pPr>
                      <a:r>
                        <a:rPr lang="nl-NL" sz="1000" noProof="0" dirty="0"/>
                        <a:t>Wantrouwen tussen de ketenpartners</a:t>
                      </a:r>
                    </a:p>
                    <a:p>
                      <a:pPr marL="285750" indent="-285750">
                        <a:buFontTx/>
                        <a:buChar char="-"/>
                      </a:pPr>
                      <a:endParaRPr lang="nl-NL" sz="1000" noProof="0" dirty="0"/>
                    </a:p>
                  </a:txBody>
                  <a:tcPr/>
                </a:tc>
                <a:tc>
                  <a:txBody>
                    <a:bodyPr/>
                    <a:lstStyle/>
                    <a:p>
                      <a:pPr marL="171450" indent="-171450">
                        <a:buFontTx/>
                        <a:buChar char="-"/>
                      </a:pPr>
                      <a:r>
                        <a:rPr lang="nl-NL" sz="1000" noProof="0" dirty="0"/>
                        <a:t>Scholen en de aangesloten partners hebben altijd actuele informatie</a:t>
                      </a:r>
                    </a:p>
                    <a:p>
                      <a:pPr marL="171450" indent="-171450">
                        <a:buFontTx/>
                        <a:buChar char="-"/>
                      </a:pPr>
                      <a:r>
                        <a:rPr lang="nl-NL" sz="1000" baseline="0" noProof="0" dirty="0"/>
                        <a:t>Informatie wordt direct gedeeld op basis van vooraf gedefinieerde gebeurtenissen</a:t>
                      </a:r>
                    </a:p>
                    <a:p>
                      <a:pPr marL="171450" indent="-171450">
                        <a:buFontTx/>
                        <a:buChar char="-"/>
                      </a:pPr>
                      <a:r>
                        <a:rPr lang="nl-NL" sz="1000" baseline="0" noProof="0" dirty="0"/>
                        <a:t>Support is makkelijker op basis van de aanwezige informatie</a:t>
                      </a:r>
                      <a:endParaRPr lang="nl-NL" sz="1000" noProof="0" dirty="0"/>
                    </a:p>
                  </a:txBody>
                  <a:tcPr/>
                </a:tc>
                <a:tc>
                  <a:txBody>
                    <a:bodyPr/>
                    <a:lstStyle/>
                    <a:p>
                      <a:r>
                        <a:rPr lang="nl-NL" sz="1000" noProof="0" dirty="0"/>
                        <a:t>MP. LA, Schoolbestuur</a:t>
                      </a:r>
                    </a:p>
                  </a:txBody>
                  <a:tcPr/>
                </a:tc>
                <a:extLst>
                  <a:ext uri="{0D108BD9-81ED-4DB2-BD59-A6C34878D82A}">
                    <a16:rowId xmlns:a16="http://schemas.microsoft.com/office/drawing/2014/main" val="868422332"/>
                  </a:ext>
                </a:extLst>
              </a:tr>
              <a:tr h="383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Transparantie in interacties en geld-goederen stromen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nl-NL" sz="1000" kern="1200" noProof="0" dirty="0">
                          <a:solidFill>
                            <a:schemeClr val="dk1"/>
                          </a:solidFill>
                          <a:latin typeface="+mn-lt"/>
                          <a:ea typeface="+mn-ea"/>
                          <a:cs typeface="+mn-cs"/>
                        </a:rPr>
                        <a:t>De huidige keten is te weinig transparant waardoor meningsverschillen ontstaan tussen partners bijvoorbeeld over het aantal verkochte licenties</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baseline="0" noProof="0" dirty="0"/>
                        <a:t>Gebruik is leidend maar een gesloten financiële stroom gegarandeerd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baseline="0" noProof="0" dirty="0"/>
                        <a:t>Marktplaats creëert </a:t>
                      </a:r>
                      <a:r>
                        <a:rPr lang="nl-NL" sz="1000" baseline="0" noProof="0" dirty="0" err="1"/>
                        <a:t>entitlements</a:t>
                      </a:r>
                      <a:r>
                        <a:rPr lang="nl-NL" sz="1000" baseline="0" noProof="0" dirty="0"/>
                        <a:t> (recht op gebruik) bij leerapplicaties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baseline="0" noProof="0" dirty="0" err="1"/>
                        <a:t>Entitlements</a:t>
                      </a:r>
                      <a:r>
                        <a:rPr lang="nl-NL" sz="1000" baseline="0" noProof="0" dirty="0"/>
                        <a:t> worden gedeeld met betrokken partijen en zijn de basis voor (financiële) transacties</a:t>
                      </a:r>
                    </a:p>
                  </a:txBody>
                  <a:tcPr/>
                </a:tc>
                <a:tc>
                  <a:txBody>
                    <a:bodyPr/>
                    <a:lstStyle/>
                    <a:p>
                      <a:r>
                        <a:rPr lang="nl-NL" sz="1000" noProof="0" dirty="0"/>
                        <a:t>LMC, LMS, MP, LA, School bestuur</a:t>
                      </a:r>
                    </a:p>
                  </a:txBody>
                  <a:tcPr/>
                </a:tc>
                <a:extLst>
                  <a:ext uri="{0D108BD9-81ED-4DB2-BD59-A6C34878D82A}">
                    <a16:rowId xmlns:a16="http://schemas.microsoft.com/office/drawing/2014/main" val="25522436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Minder afhankelijkheden centrale services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nl-NL" sz="1000" kern="1200" noProof="0" dirty="0">
                          <a:solidFill>
                            <a:schemeClr val="dk1"/>
                          </a:solidFill>
                          <a:latin typeface="+mn-lt"/>
                          <a:ea typeface="+mn-ea"/>
                          <a:cs typeface="+mn-cs"/>
                        </a:rPr>
                        <a:t>Sterke afhankelijkheid van centrale services (Edu iX) and Lika’s</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nl-NL" sz="1000" kern="1200" noProof="0" dirty="0">
                        <a:solidFill>
                          <a:schemeClr val="dk1"/>
                        </a:solidFill>
                        <a:latin typeface="+mn-lt"/>
                        <a:ea typeface="+mn-ea"/>
                        <a:cs typeface="+mn-cs"/>
                      </a:endParaRPr>
                    </a:p>
                  </a:txBody>
                  <a:tcPr/>
                </a:tc>
                <a:tc>
                  <a:txBody>
                    <a:bodyPr/>
                    <a:lstStyle/>
                    <a:p>
                      <a:pPr marL="171450" indent="-171450">
                        <a:buFontTx/>
                        <a:buChar char="-"/>
                      </a:pPr>
                      <a:r>
                        <a:rPr lang="nl-NL" sz="1000" noProof="0" dirty="0"/>
                        <a:t>Beperkte afhankelijkheid van centrale services door open gebruik van dezelfde brondata</a:t>
                      </a:r>
                    </a:p>
                    <a:p>
                      <a:pPr marL="171450" indent="-171450">
                        <a:buFontTx/>
                        <a:buChar char="-"/>
                      </a:pPr>
                      <a:r>
                        <a:rPr lang="nl-NL" sz="1000" noProof="0" dirty="0"/>
                        <a:t>Verbindingen worden direct gelegd tussen de partners in een ecosysteem (decentrale services)</a:t>
                      </a:r>
                      <a:endParaRPr lang="nl-NL" sz="1000" baseline="0" noProof="0" dirty="0"/>
                    </a:p>
                  </a:txBody>
                  <a:tcPr/>
                </a:tc>
                <a:tc>
                  <a:txBody>
                    <a:bodyPr/>
                    <a:lstStyle/>
                    <a:p>
                      <a:r>
                        <a:rPr lang="nl-NL" sz="1000" noProof="0" dirty="0"/>
                        <a:t>SIS, LMS, IT</a:t>
                      </a:r>
                      <a:r>
                        <a:rPr lang="nl-NL" sz="1000" baseline="0" noProof="0" dirty="0"/>
                        <a:t> Administratie (School)</a:t>
                      </a:r>
                      <a:endParaRPr lang="nl-NL" sz="1000" noProof="0" dirty="0"/>
                    </a:p>
                  </a:txBody>
                  <a:tcPr/>
                </a:tc>
                <a:extLst>
                  <a:ext uri="{0D108BD9-81ED-4DB2-BD59-A6C34878D82A}">
                    <a16:rowId xmlns:a16="http://schemas.microsoft.com/office/drawing/2014/main" val="24652950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Compliant en ondersteunend aan privacy &amp; security vereisten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nl-NL" sz="1000" kern="1200" noProof="0" dirty="0">
                          <a:solidFill>
                            <a:schemeClr val="dk1"/>
                          </a:solidFill>
                          <a:latin typeface="+mn-lt"/>
                          <a:ea typeface="+mn-ea"/>
                          <a:cs typeface="+mn-cs"/>
                        </a:rPr>
                        <a:t>Hoewel pogingen worden gedaan om te komen tot dataminimalisatie, is dat lastig in de huidige keten door de mate van complexiteit</a:t>
                      </a:r>
                    </a:p>
                  </a:txBody>
                  <a:tcPr/>
                </a:tc>
                <a:tc>
                  <a:txBody>
                    <a:bodyPr/>
                    <a:lstStyle/>
                    <a:p>
                      <a:pPr marL="171450" indent="-171450">
                        <a:buFontTx/>
                        <a:buChar char="-"/>
                      </a:pPr>
                      <a:r>
                        <a:rPr lang="nl-NL" sz="1000" noProof="0" dirty="0"/>
                        <a:t>Het ecosysteem is ontworpen om data minimalisatie mogelijk te maken</a:t>
                      </a:r>
                      <a:endParaRPr lang="nl-NL" sz="1000" baseline="0" noProof="0" dirty="0"/>
                    </a:p>
                    <a:p>
                      <a:pPr marL="171450" indent="-171450">
                        <a:buFontTx/>
                        <a:buChar char="-"/>
                      </a:pPr>
                      <a:r>
                        <a:rPr lang="nl-NL" sz="1000" noProof="0" dirty="0"/>
                        <a:t>Transacties vinden plaats op basis van identifiers voor producten, scholen, gebruikers en marktplaatsen</a:t>
                      </a:r>
                    </a:p>
                    <a:p>
                      <a:pPr marL="171450" lvl="0" indent="-171450">
                        <a:buFontTx/>
                        <a:buChar char="-"/>
                      </a:pPr>
                      <a:r>
                        <a:rPr lang="nl-NL" sz="1000" noProof="0" dirty="0"/>
                        <a:t>School</a:t>
                      </a:r>
                      <a:r>
                        <a:rPr lang="nl-NL" sz="1000" baseline="0" noProof="0" dirty="0"/>
                        <a:t> (IT administratie) heeft controle over toegang en heeft het recht data te delen</a:t>
                      </a:r>
                    </a:p>
                    <a:p>
                      <a:pPr marL="171450" lvl="0" indent="-171450">
                        <a:buFontTx/>
                        <a:buChar char="-"/>
                      </a:pPr>
                      <a:r>
                        <a:rPr lang="nl-NL" sz="1000" baseline="0" noProof="0" dirty="0"/>
                        <a:t>Data delen is gebaseerd op rollen (doelbinding)</a:t>
                      </a:r>
                    </a:p>
                    <a:p>
                      <a:pPr marL="171450" lvl="0" indent="-171450">
                        <a:buFontTx/>
                        <a:buChar char="-"/>
                      </a:pPr>
                      <a:r>
                        <a:rPr lang="nl-NL" sz="1000" baseline="0" noProof="0" dirty="0"/>
                        <a:t>Persoonlijke gegevens worden alleen gedeeld na aanvullende authenticatie</a:t>
                      </a:r>
                      <a:endParaRPr lang="nl-NL" sz="1000" noProof="0" dirty="0"/>
                    </a:p>
                  </a:txBody>
                  <a:tcPr/>
                </a:tc>
                <a:tc>
                  <a:txBody>
                    <a:bodyPr/>
                    <a:lstStyle/>
                    <a:p>
                      <a:r>
                        <a:rPr lang="nl-NL" sz="1000" noProof="0" dirty="0"/>
                        <a:t>Allen</a:t>
                      </a:r>
                    </a:p>
                  </a:txBody>
                  <a:tcPr/>
                </a:tc>
                <a:extLst>
                  <a:ext uri="{0D108BD9-81ED-4DB2-BD59-A6C34878D82A}">
                    <a16:rowId xmlns:a16="http://schemas.microsoft.com/office/drawing/2014/main" val="218348167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Toekomstbestendige technologie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nl-NL" sz="1000" kern="1200" noProof="0" dirty="0">
                          <a:solidFill>
                            <a:schemeClr val="dk1"/>
                          </a:solidFill>
                          <a:latin typeface="+mn-lt"/>
                          <a:ea typeface="+mn-ea"/>
                          <a:cs typeface="+mn-cs"/>
                        </a:rPr>
                        <a:t>De huidige gebruikte technische standaarden bevinden zich aan het einde van hun levenscyclus zoals SAML en SOAP</a:t>
                      </a:r>
                    </a:p>
                  </a:txBody>
                  <a:tcPr/>
                </a:tc>
                <a:tc>
                  <a:txBody>
                    <a:bodyPr/>
                    <a:lstStyle/>
                    <a:p>
                      <a:pPr marL="171450" indent="-171450">
                        <a:buFontTx/>
                        <a:buChar char="-"/>
                      </a:pPr>
                      <a:r>
                        <a:rPr lang="nl-NL" sz="1000" noProof="0" dirty="0"/>
                        <a:t>De technische standaarden zijn gebaseerd op moderne en volwassen standaarden zoals events, webhooks en </a:t>
                      </a:r>
                      <a:r>
                        <a:rPr lang="nl-NL" sz="1000" noProof="0" dirty="0" err="1"/>
                        <a:t>Oauth</a:t>
                      </a:r>
                      <a:endParaRPr lang="nl-NL" sz="1000" noProof="0" dirty="0"/>
                    </a:p>
                    <a:p>
                      <a:pPr marL="171450" indent="-171450">
                        <a:buFontTx/>
                        <a:buChar char="-"/>
                      </a:pPr>
                      <a:r>
                        <a:rPr lang="nl-NL" sz="1000" noProof="0" dirty="0"/>
                        <a:t>Het ontwerp maakt het mogelijk om standaarden te vervangen wanneer er een beter alternatief beschikbaar komt</a:t>
                      </a:r>
                    </a:p>
                    <a:p>
                      <a:pPr marL="171450" indent="-171450">
                        <a:buFontTx/>
                        <a:buChar char="-"/>
                      </a:pPr>
                      <a:endParaRPr lang="nl-NL" sz="1000" noProof="0" dirty="0"/>
                    </a:p>
                  </a:txBody>
                  <a:tcPr/>
                </a:tc>
                <a:tc>
                  <a:txBody>
                    <a:bodyPr/>
                    <a:lstStyle/>
                    <a:p>
                      <a:r>
                        <a:rPr lang="nl-NL" sz="1000" noProof="0" dirty="0"/>
                        <a:t>Allen</a:t>
                      </a:r>
                    </a:p>
                  </a:txBody>
                  <a:tcPr/>
                </a:tc>
                <a:extLst>
                  <a:ext uri="{0D108BD9-81ED-4DB2-BD59-A6C34878D82A}">
                    <a16:rowId xmlns:a16="http://schemas.microsoft.com/office/drawing/2014/main" val="1228635965"/>
                  </a:ext>
                </a:extLst>
              </a:tr>
            </a:tbl>
          </a:graphicData>
        </a:graphic>
      </p:graphicFrame>
      <p:sp>
        <p:nvSpPr>
          <p:cNvPr id="5" name="Titel 1">
            <a:extLst>
              <a:ext uri="{FF2B5EF4-FFF2-40B4-BE49-F238E27FC236}">
                <a16:creationId xmlns:a16="http://schemas.microsoft.com/office/drawing/2014/main" id="{C7C354BA-ACC8-4EE9-979F-DEDFEADB28DB}"/>
              </a:ext>
            </a:extLst>
          </p:cNvPr>
          <p:cNvSpPr>
            <a:spLocks noGrp="1"/>
          </p:cNvSpPr>
          <p:nvPr>
            <p:ph type="title"/>
          </p:nvPr>
        </p:nvSpPr>
        <p:spPr>
          <a:xfrm>
            <a:off x="806530" y="89109"/>
            <a:ext cx="10515600" cy="1325563"/>
          </a:xfrm>
        </p:spPr>
        <p:txBody>
          <a:bodyPr/>
          <a:lstStyle/>
          <a:p>
            <a:r>
              <a:rPr lang="nl-NL" dirty="0"/>
              <a:t>Doelen en voorgestelde oplossingen (2/2)</a:t>
            </a:r>
          </a:p>
        </p:txBody>
      </p:sp>
      <p:sp>
        <p:nvSpPr>
          <p:cNvPr id="6" name="Subtitle 2">
            <a:extLst>
              <a:ext uri="{FF2B5EF4-FFF2-40B4-BE49-F238E27FC236}">
                <a16:creationId xmlns:a16="http://schemas.microsoft.com/office/drawing/2014/main" id="{5D2D0C66-DF44-6747-B44F-778AF7B2A673}"/>
              </a:ext>
            </a:extLst>
          </p:cNvPr>
          <p:cNvSpPr txBox="1">
            <a:spLocks/>
          </p:cNvSpPr>
          <p:nvPr/>
        </p:nvSpPr>
        <p:spPr>
          <a:xfrm>
            <a:off x="846513" y="6194195"/>
            <a:ext cx="5199888"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a:t>
            </a:r>
            <a:r>
              <a:rPr lang="nl-NL" dirty="0">
                <a:hlinkClick r:id="rId3" action="ppaction://hlinksldjump"/>
              </a:rPr>
              <a:t>introductie SEM Pilot</a:t>
            </a:r>
            <a:endParaRPr lang="nl-NL" dirty="0"/>
          </a:p>
        </p:txBody>
      </p:sp>
    </p:spTree>
    <p:extLst>
      <p:ext uri="{BB962C8B-B14F-4D97-AF65-F5344CB8AC3E}">
        <p14:creationId xmlns:p14="http://schemas.microsoft.com/office/powerpoint/2010/main" val="202309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6294766" y="2756508"/>
            <a:ext cx="5199888" cy="1187419"/>
          </a:xfrm>
        </p:spPr>
        <p:txBody>
          <a:bodyPr>
            <a:noAutofit/>
          </a:bodyPr>
          <a:lstStyle/>
          <a:p>
            <a:r>
              <a:rPr lang="nl-NL" sz="4000" dirty="0"/>
              <a:t>Opzet, Structuur en Werkwijze</a:t>
            </a:r>
          </a:p>
        </p:txBody>
      </p:sp>
      <p:sp>
        <p:nvSpPr>
          <p:cNvPr id="3" name="Subtitle 2">
            <a:extLst>
              <a:ext uri="{FF2B5EF4-FFF2-40B4-BE49-F238E27FC236}">
                <a16:creationId xmlns:a16="http://schemas.microsoft.com/office/drawing/2014/main" id="{5D2D0C66-DF44-6747-B44F-778AF7B2A673}"/>
              </a:ext>
            </a:extLst>
          </p:cNvPr>
          <p:cNvSpPr>
            <a:spLocks noGrp="1"/>
          </p:cNvSpPr>
          <p:nvPr>
            <p:ph type="subTitle" idx="1"/>
          </p:nvPr>
        </p:nvSpPr>
        <p:spPr>
          <a:xfrm>
            <a:off x="6294766" y="3943927"/>
            <a:ext cx="5199888" cy="1531576"/>
          </a:xfrm>
        </p:spPr>
        <p:txBody>
          <a:bodyPr>
            <a:normAutofit fontScale="92500" lnSpcReduction="20000"/>
          </a:bodyPr>
          <a:lstStyle/>
          <a:p>
            <a:pPr marL="342900" indent="-342900">
              <a:buFontTx/>
              <a:buChar char="-"/>
            </a:pPr>
            <a:r>
              <a:rPr lang="nl-NL" dirty="0"/>
              <a:t>Planning pilot</a:t>
            </a:r>
          </a:p>
          <a:p>
            <a:pPr marL="342900" indent="-342900">
              <a:buFontTx/>
              <a:buChar char="-"/>
            </a:pPr>
            <a:r>
              <a:rPr lang="nl-NL" dirty="0"/>
              <a:t>Programma Structuur</a:t>
            </a:r>
          </a:p>
          <a:p>
            <a:pPr marL="342900" indent="-342900">
              <a:buFontTx/>
              <a:buChar char="-"/>
            </a:pPr>
            <a:r>
              <a:rPr lang="nl-NL" dirty="0"/>
              <a:t>Bemensing</a:t>
            </a:r>
          </a:p>
          <a:p>
            <a:pPr marL="342900" indent="-342900">
              <a:buFontTx/>
              <a:buChar char="-"/>
            </a:pPr>
            <a:r>
              <a:rPr lang="nl-NL" dirty="0"/>
              <a:t>Werkwijze Pilot Teams</a:t>
            </a:r>
          </a:p>
        </p:txBody>
      </p:sp>
    </p:spTree>
    <p:extLst>
      <p:ext uri="{BB962C8B-B14F-4D97-AF65-F5344CB8AC3E}">
        <p14:creationId xmlns:p14="http://schemas.microsoft.com/office/powerpoint/2010/main" val="72700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Planning pilot</a:t>
            </a:r>
          </a:p>
        </p:txBody>
      </p:sp>
      <p:sp>
        <p:nvSpPr>
          <p:cNvPr id="17" name="Tekstvak 16">
            <a:extLst>
              <a:ext uri="{FF2B5EF4-FFF2-40B4-BE49-F238E27FC236}">
                <a16:creationId xmlns:a16="http://schemas.microsoft.com/office/drawing/2014/main" id="{24F266F3-2519-46AA-8EC8-F3DC621B1BAE}"/>
              </a:ext>
            </a:extLst>
          </p:cNvPr>
          <p:cNvSpPr txBox="1"/>
          <p:nvPr/>
        </p:nvSpPr>
        <p:spPr>
          <a:xfrm>
            <a:off x="11197074" y="2402929"/>
            <a:ext cx="69135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dirty="0">
                <a:ln>
                  <a:noFill/>
                </a:ln>
                <a:solidFill>
                  <a:prstClr val="white"/>
                </a:solidFill>
                <a:effectLst/>
                <a:uLnTx/>
                <a:uFillTx/>
                <a:latin typeface="Arial"/>
                <a:ea typeface="+mn-ea"/>
                <a:cs typeface="+mn-cs"/>
              </a:rPr>
              <a:t>PVT</a:t>
            </a:r>
          </a:p>
        </p:txBody>
      </p:sp>
      <p:graphicFrame>
        <p:nvGraphicFramePr>
          <p:cNvPr id="18" name="Diagram 17"/>
          <p:cNvGraphicFramePr/>
          <p:nvPr>
            <p:extLst>
              <p:ext uri="{D42A27DB-BD31-4B8C-83A1-F6EECF244321}">
                <p14:modId xmlns:p14="http://schemas.microsoft.com/office/powerpoint/2010/main" val="2178067007"/>
              </p:ext>
            </p:extLst>
          </p:nvPr>
        </p:nvGraphicFramePr>
        <p:xfrm>
          <a:off x="9084559" y="2877332"/>
          <a:ext cx="2458193" cy="764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9" name="Rechte verbindingslijn 18">
            <a:extLst>
              <a:ext uri="{FF2B5EF4-FFF2-40B4-BE49-F238E27FC236}">
                <a16:creationId xmlns:a16="http://schemas.microsoft.com/office/drawing/2014/main" id="{3F392556-DA21-441B-8E92-7E04497BE667}"/>
              </a:ext>
            </a:extLst>
          </p:cNvPr>
          <p:cNvCxnSpPr>
            <a:cxnSpLocks/>
            <a:stCxn id="21" idx="2"/>
          </p:cNvCxnSpPr>
          <p:nvPr/>
        </p:nvCxnSpPr>
        <p:spPr>
          <a:xfrm>
            <a:off x="5330952" y="2426985"/>
            <a:ext cx="24384" cy="4109382"/>
          </a:xfrm>
          <a:prstGeom prst="line">
            <a:avLst/>
          </a:prstGeom>
          <a:ln w="9525" cap="flat" cmpd="sng" algn="ctr">
            <a:solidFill>
              <a:schemeClr val="accent6"/>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20" name="Diagram 19"/>
          <p:cNvGraphicFramePr/>
          <p:nvPr>
            <p:extLst>
              <p:ext uri="{D42A27DB-BD31-4B8C-83A1-F6EECF244321}">
                <p14:modId xmlns:p14="http://schemas.microsoft.com/office/powerpoint/2010/main" val="1088939558"/>
              </p:ext>
            </p:extLst>
          </p:nvPr>
        </p:nvGraphicFramePr>
        <p:xfrm>
          <a:off x="838200" y="2877332"/>
          <a:ext cx="10515600" cy="33554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Tekstvak 20">
            <a:extLst>
              <a:ext uri="{FF2B5EF4-FFF2-40B4-BE49-F238E27FC236}">
                <a16:creationId xmlns:a16="http://schemas.microsoft.com/office/drawing/2014/main" id="{98D7FE55-FACD-4CF6-888E-B729B122AA07}"/>
              </a:ext>
            </a:extLst>
          </p:cNvPr>
          <p:cNvSpPr txBox="1"/>
          <p:nvPr/>
        </p:nvSpPr>
        <p:spPr>
          <a:xfrm>
            <a:off x="4440396" y="1503655"/>
            <a:ext cx="1781111"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b="1" dirty="0">
                <a:solidFill>
                  <a:srgbClr val="000000"/>
                </a:solidFill>
                <a:latin typeface="Arial"/>
              </a:rPr>
              <a:t>SEM bestuur </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b="1" dirty="0">
                <a:solidFill>
                  <a:srgbClr val="000000"/>
                </a:solidFill>
                <a:latin typeface="Arial"/>
              </a:rPr>
              <a:t>Voortgang</a:t>
            </a:r>
            <a:endParaRPr kumimoji="0" lang="nl-NL" sz="1800" b="1"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1" i="0" u="none" strike="noStrike" kern="1200" cap="none" spc="0" normalizeH="0" baseline="0" noProof="0" dirty="0">
                <a:ln>
                  <a:noFill/>
                </a:ln>
                <a:solidFill>
                  <a:srgbClr val="000000"/>
                </a:solidFill>
                <a:effectLst/>
                <a:uLnTx/>
                <a:uFillTx/>
                <a:latin typeface="Arial"/>
                <a:ea typeface="+mn-ea"/>
                <a:cs typeface="+mn-cs"/>
              </a:rPr>
              <a:t>November</a:t>
            </a:r>
          </a:p>
        </p:txBody>
      </p:sp>
      <p:sp>
        <p:nvSpPr>
          <p:cNvPr id="22" name="Tekstvak 21">
            <a:extLst>
              <a:ext uri="{FF2B5EF4-FFF2-40B4-BE49-F238E27FC236}">
                <a16:creationId xmlns:a16="http://schemas.microsoft.com/office/drawing/2014/main" id="{98D7FE55-FACD-4CF6-888E-B729B122AA07}"/>
              </a:ext>
            </a:extLst>
          </p:cNvPr>
          <p:cNvSpPr txBox="1"/>
          <p:nvPr/>
        </p:nvSpPr>
        <p:spPr>
          <a:xfrm>
            <a:off x="2444972" y="1503655"/>
            <a:ext cx="1772983"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b="1" dirty="0">
                <a:solidFill>
                  <a:srgbClr val="000000"/>
                </a:solidFill>
                <a:latin typeface="Arial"/>
              </a:rPr>
              <a:t>SEM bestuur Pilot besluit</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b="1" noProof="0" dirty="0">
                <a:solidFill>
                  <a:srgbClr val="000000"/>
                </a:solidFill>
                <a:latin typeface="Arial"/>
              </a:rPr>
              <a:t>26/10</a:t>
            </a:r>
            <a:endParaRPr kumimoji="0" lang="nl-NL" sz="1800" b="1" i="0" u="none" strike="noStrike" kern="1200" cap="none" spc="0" normalizeH="0" baseline="0" noProof="0" dirty="0">
              <a:ln>
                <a:noFill/>
              </a:ln>
              <a:solidFill>
                <a:srgbClr val="000000"/>
              </a:solidFill>
              <a:effectLst/>
              <a:uLnTx/>
              <a:uFillTx/>
              <a:latin typeface="Arial"/>
              <a:ea typeface="+mn-ea"/>
              <a:cs typeface="+mn-cs"/>
            </a:endParaRPr>
          </a:p>
        </p:txBody>
      </p:sp>
      <p:cxnSp>
        <p:nvCxnSpPr>
          <p:cNvPr id="23" name="Rechte verbindingslijn 22">
            <a:extLst>
              <a:ext uri="{FF2B5EF4-FFF2-40B4-BE49-F238E27FC236}">
                <a16:creationId xmlns:a16="http://schemas.microsoft.com/office/drawing/2014/main" id="{3F392556-DA21-441B-8E92-7E04497BE667}"/>
              </a:ext>
            </a:extLst>
          </p:cNvPr>
          <p:cNvCxnSpPr>
            <a:cxnSpLocks/>
          </p:cNvCxnSpPr>
          <p:nvPr/>
        </p:nvCxnSpPr>
        <p:spPr>
          <a:xfrm>
            <a:off x="3331464" y="2443404"/>
            <a:ext cx="0" cy="4093607"/>
          </a:xfrm>
          <a:prstGeom prst="line">
            <a:avLst/>
          </a:prstGeom>
          <a:ln w="9525" cap="flat" cmpd="sng" algn="ctr">
            <a:solidFill>
              <a:schemeClr val="accent6"/>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Rechte verbindingslijn 23">
            <a:extLst>
              <a:ext uri="{FF2B5EF4-FFF2-40B4-BE49-F238E27FC236}">
                <a16:creationId xmlns:a16="http://schemas.microsoft.com/office/drawing/2014/main" id="{3F392556-DA21-441B-8E92-7E04497BE667}"/>
              </a:ext>
            </a:extLst>
          </p:cNvPr>
          <p:cNvCxnSpPr>
            <a:cxnSpLocks/>
          </p:cNvCxnSpPr>
          <p:nvPr/>
        </p:nvCxnSpPr>
        <p:spPr>
          <a:xfrm>
            <a:off x="7363968" y="2402929"/>
            <a:ext cx="0" cy="4133438"/>
          </a:xfrm>
          <a:prstGeom prst="line">
            <a:avLst/>
          </a:prstGeom>
          <a:ln w="9525" cap="flat" cmpd="sng" algn="ctr">
            <a:solidFill>
              <a:schemeClr val="accent6"/>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Tekstvak 24">
            <a:extLst>
              <a:ext uri="{FF2B5EF4-FFF2-40B4-BE49-F238E27FC236}">
                <a16:creationId xmlns:a16="http://schemas.microsoft.com/office/drawing/2014/main" id="{98D7FE55-FACD-4CF6-888E-B729B122AA07}"/>
              </a:ext>
            </a:extLst>
          </p:cNvPr>
          <p:cNvSpPr txBox="1"/>
          <p:nvPr/>
        </p:nvSpPr>
        <p:spPr>
          <a:xfrm>
            <a:off x="6475138" y="1520074"/>
            <a:ext cx="1806818"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b="1" dirty="0">
                <a:solidFill>
                  <a:srgbClr val="000000"/>
                </a:solidFill>
                <a:latin typeface="Arial"/>
              </a:rPr>
              <a:t>SEM bestuur</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b="1" dirty="0">
                <a:solidFill>
                  <a:srgbClr val="000000"/>
                </a:solidFill>
                <a:latin typeface="Arial"/>
              </a:rPr>
              <a:t>Voortgang</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b="1" dirty="0">
                <a:solidFill>
                  <a:srgbClr val="000000"/>
                </a:solidFill>
                <a:latin typeface="Arial"/>
              </a:rPr>
              <a:t>December</a:t>
            </a:r>
          </a:p>
        </p:txBody>
      </p:sp>
      <p:cxnSp>
        <p:nvCxnSpPr>
          <p:cNvPr id="26" name="Rechte verbindingslijn 25">
            <a:extLst>
              <a:ext uri="{FF2B5EF4-FFF2-40B4-BE49-F238E27FC236}">
                <a16:creationId xmlns:a16="http://schemas.microsoft.com/office/drawing/2014/main" id="{3F392556-DA21-441B-8E92-7E04497BE667}"/>
              </a:ext>
            </a:extLst>
          </p:cNvPr>
          <p:cNvCxnSpPr>
            <a:cxnSpLocks/>
          </p:cNvCxnSpPr>
          <p:nvPr/>
        </p:nvCxnSpPr>
        <p:spPr>
          <a:xfrm>
            <a:off x="9363456" y="2402929"/>
            <a:ext cx="0" cy="4104244"/>
          </a:xfrm>
          <a:prstGeom prst="line">
            <a:avLst/>
          </a:prstGeom>
          <a:ln w="9525" cap="flat" cmpd="sng" algn="ctr">
            <a:solidFill>
              <a:schemeClr val="accent6"/>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Tekstvak 26">
            <a:extLst>
              <a:ext uri="{FF2B5EF4-FFF2-40B4-BE49-F238E27FC236}">
                <a16:creationId xmlns:a16="http://schemas.microsoft.com/office/drawing/2014/main" id="{98D7FE55-FACD-4CF6-888E-B729B122AA07}"/>
              </a:ext>
            </a:extLst>
          </p:cNvPr>
          <p:cNvSpPr txBox="1"/>
          <p:nvPr/>
        </p:nvSpPr>
        <p:spPr>
          <a:xfrm>
            <a:off x="8316460" y="1519332"/>
            <a:ext cx="2075703"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b="1" dirty="0">
                <a:solidFill>
                  <a:srgbClr val="000000"/>
                </a:solidFill>
                <a:latin typeface="Arial"/>
              </a:rPr>
              <a:t>SEM bestuur </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b="1" dirty="0">
                <a:solidFill>
                  <a:srgbClr val="000000"/>
                </a:solidFill>
                <a:latin typeface="Arial"/>
              </a:rPr>
              <a:t>Uitkomsten Pilot</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b="1" dirty="0">
                <a:solidFill>
                  <a:srgbClr val="000000"/>
                </a:solidFill>
                <a:latin typeface="Arial"/>
              </a:rPr>
              <a:t>Februari</a:t>
            </a:r>
            <a:endParaRPr kumimoji="0" lang="nl-NL" sz="1800" b="1"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28" name="Diagram 27"/>
          <p:cNvGraphicFramePr/>
          <p:nvPr>
            <p:extLst>
              <p:ext uri="{D42A27DB-BD31-4B8C-83A1-F6EECF244321}">
                <p14:modId xmlns:p14="http://schemas.microsoft.com/office/powerpoint/2010/main" val="866461789"/>
              </p:ext>
            </p:extLst>
          </p:nvPr>
        </p:nvGraphicFramePr>
        <p:xfrm>
          <a:off x="838200" y="3126508"/>
          <a:ext cx="10515600" cy="93914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29" name="Rechte verbindingslijn 28">
            <a:extLst>
              <a:ext uri="{FF2B5EF4-FFF2-40B4-BE49-F238E27FC236}">
                <a16:creationId xmlns:a16="http://schemas.microsoft.com/office/drawing/2014/main" id="{3F392556-DA21-441B-8E92-7E04497BE667}"/>
              </a:ext>
            </a:extLst>
          </p:cNvPr>
          <p:cNvCxnSpPr>
            <a:cxnSpLocks/>
          </p:cNvCxnSpPr>
          <p:nvPr/>
        </p:nvCxnSpPr>
        <p:spPr>
          <a:xfrm>
            <a:off x="11353800" y="2402929"/>
            <a:ext cx="0" cy="4104244"/>
          </a:xfrm>
          <a:prstGeom prst="line">
            <a:avLst/>
          </a:prstGeom>
          <a:ln w="9525" cap="flat" cmpd="sng" algn="ctr">
            <a:solidFill>
              <a:schemeClr val="accent6"/>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kstvak 29">
            <a:extLst>
              <a:ext uri="{FF2B5EF4-FFF2-40B4-BE49-F238E27FC236}">
                <a16:creationId xmlns:a16="http://schemas.microsoft.com/office/drawing/2014/main" id="{98D7FE55-FACD-4CF6-888E-B729B122AA07}"/>
              </a:ext>
            </a:extLst>
          </p:cNvPr>
          <p:cNvSpPr txBox="1"/>
          <p:nvPr/>
        </p:nvSpPr>
        <p:spPr>
          <a:xfrm>
            <a:off x="10281443" y="1520074"/>
            <a:ext cx="2114082"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b="1" dirty="0">
                <a:solidFill>
                  <a:srgbClr val="000000"/>
                </a:solidFill>
                <a:latin typeface="Arial"/>
              </a:rPr>
              <a:t>SEM bestuur </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b="1" dirty="0">
                <a:solidFill>
                  <a:srgbClr val="000000"/>
                </a:solidFill>
                <a:latin typeface="Arial"/>
              </a:rPr>
              <a:t>Next Step</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b="1" dirty="0">
                <a:solidFill>
                  <a:srgbClr val="000000"/>
                </a:solidFill>
                <a:latin typeface="Arial"/>
              </a:rPr>
              <a:t>Maart</a:t>
            </a:r>
            <a:endParaRPr kumimoji="0" lang="nl-NL" sz="1800" b="1" i="0" u="none" strike="noStrike" kern="1200" cap="none" spc="0" normalizeH="0" baseline="0" noProof="0" dirty="0">
              <a:ln>
                <a:noFill/>
              </a:ln>
              <a:solidFill>
                <a:srgbClr val="000000"/>
              </a:solidFill>
              <a:effectLst/>
              <a:uLnTx/>
              <a:uFillTx/>
              <a:latin typeface="Arial"/>
              <a:ea typeface="+mn-ea"/>
              <a:cs typeface="+mn-cs"/>
            </a:endParaRPr>
          </a:p>
        </p:txBody>
      </p:sp>
      <p:sp>
        <p:nvSpPr>
          <p:cNvPr id="31" name="Subtitle 2">
            <a:extLst>
              <a:ext uri="{FF2B5EF4-FFF2-40B4-BE49-F238E27FC236}">
                <a16:creationId xmlns:a16="http://schemas.microsoft.com/office/drawing/2014/main" id="{5D2D0C66-DF44-6747-B44F-778AF7B2A673}"/>
              </a:ext>
            </a:extLst>
          </p:cNvPr>
          <p:cNvSpPr txBox="1">
            <a:spLocks/>
          </p:cNvSpPr>
          <p:nvPr/>
        </p:nvSpPr>
        <p:spPr>
          <a:xfrm>
            <a:off x="896112" y="6003473"/>
            <a:ext cx="2246401"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a:t>
            </a:r>
            <a:r>
              <a:rPr lang="nl-NL" dirty="0">
                <a:hlinkClick r:id="rId17" action="ppaction://hlinksldjump"/>
              </a:rPr>
              <a:t>introductie SEM Pilot</a:t>
            </a:r>
            <a:endParaRPr lang="nl-NL" dirty="0"/>
          </a:p>
        </p:txBody>
      </p:sp>
      <p:sp>
        <p:nvSpPr>
          <p:cNvPr id="32" name="Subtitle 2">
            <a:extLst>
              <a:ext uri="{FF2B5EF4-FFF2-40B4-BE49-F238E27FC236}">
                <a16:creationId xmlns:a16="http://schemas.microsoft.com/office/drawing/2014/main" id="{5D2D0C66-DF44-6747-B44F-778AF7B2A673}"/>
              </a:ext>
            </a:extLst>
          </p:cNvPr>
          <p:cNvSpPr txBox="1">
            <a:spLocks/>
          </p:cNvSpPr>
          <p:nvPr/>
        </p:nvSpPr>
        <p:spPr>
          <a:xfrm>
            <a:off x="896112" y="6232785"/>
            <a:ext cx="2246401"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a:t>
            </a:r>
            <a:r>
              <a:rPr lang="nl-NL" dirty="0">
                <a:hlinkClick r:id="rId18" action="ppaction://hlinksldjump"/>
              </a:rPr>
              <a:t>Besluiten Bestuur</a:t>
            </a:r>
            <a:endParaRPr lang="nl-NL" dirty="0"/>
          </a:p>
        </p:txBody>
      </p:sp>
    </p:spTree>
    <p:extLst>
      <p:ext uri="{BB962C8B-B14F-4D97-AF65-F5344CB8AC3E}">
        <p14:creationId xmlns:p14="http://schemas.microsoft.com/office/powerpoint/2010/main" val="2879592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Programma Structuur</a:t>
            </a:r>
          </a:p>
        </p:txBody>
      </p:sp>
      <p:graphicFrame>
        <p:nvGraphicFramePr>
          <p:cNvPr id="8" name="Tijdelijke aanduiding voor inhoud 7"/>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ubtitle 2">
            <a:extLst>
              <a:ext uri="{FF2B5EF4-FFF2-40B4-BE49-F238E27FC236}">
                <a16:creationId xmlns:a16="http://schemas.microsoft.com/office/drawing/2014/main" id="{5D2D0C66-DF44-6747-B44F-778AF7B2A673}"/>
              </a:ext>
            </a:extLst>
          </p:cNvPr>
          <p:cNvSpPr txBox="1">
            <a:spLocks/>
          </p:cNvSpPr>
          <p:nvPr/>
        </p:nvSpPr>
        <p:spPr>
          <a:xfrm>
            <a:off x="838200" y="6204950"/>
            <a:ext cx="5199888"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a:t>
            </a:r>
            <a:r>
              <a:rPr lang="nl-NL" dirty="0">
                <a:hlinkClick r:id="rId8" action="ppaction://hlinksldjump"/>
              </a:rPr>
              <a:t>introductie SEM Pilot</a:t>
            </a:r>
            <a:endParaRPr lang="nl-NL" dirty="0"/>
          </a:p>
        </p:txBody>
      </p:sp>
    </p:spTree>
    <p:extLst>
      <p:ext uri="{BB962C8B-B14F-4D97-AF65-F5344CB8AC3E}">
        <p14:creationId xmlns:p14="http://schemas.microsoft.com/office/powerpoint/2010/main" val="3828354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Bemensing (1/2)</a:t>
            </a:r>
            <a:r>
              <a:rPr lang="en-GB" dirty="0"/>
              <a:t> </a:t>
            </a:r>
            <a:endParaRPr lang="en-US" dirty="0"/>
          </a:p>
        </p:txBody>
      </p:sp>
      <p:sp>
        <p:nvSpPr>
          <p:cNvPr id="3" name="Tijdelijke aanduiding voor inhoud 2"/>
          <p:cNvSpPr>
            <a:spLocks noGrp="1"/>
          </p:cNvSpPr>
          <p:nvPr>
            <p:ph idx="1"/>
          </p:nvPr>
        </p:nvSpPr>
        <p:spPr>
          <a:xfrm>
            <a:off x="838200" y="1825624"/>
            <a:ext cx="10515600" cy="4803775"/>
          </a:xfrm>
        </p:spPr>
        <p:txBody>
          <a:bodyPr>
            <a:normAutofit fontScale="92500" lnSpcReduction="10000"/>
          </a:bodyPr>
          <a:lstStyle/>
          <a:p>
            <a:pPr marL="0" indent="0">
              <a:buNone/>
            </a:pPr>
            <a:r>
              <a:rPr lang="nl-NL" b="1" dirty="0">
                <a:solidFill>
                  <a:srgbClr val="13A438"/>
                </a:solidFill>
              </a:rPr>
              <a:t>Stuurgroep: </a:t>
            </a:r>
          </a:p>
          <a:p>
            <a:r>
              <a:rPr lang="nl-NL" dirty="0"/>
              <a:t>Albert Jagt, Marchien van Doorn, Jannes Hessels, Willem Schaap, Ben Koers, Erik Dikkers, </a:t>
            </a:r>
            <a:r>
              <a:rPr lang="nl-NL" dirty="0" err="1"/>
              <a:t>Clifton</a:t>
            </a:r>
            <a:r>
              <a:rPr lang="nl-NL" dirty="0"/>
              <a:t> </a:t>
            </a:r>
            <a:r>
              <a:rPr lang="nl-NL" dirty="0" err="1"/>
              <a:t>Cunningham</a:t>
            </a:r>
            <a:r>
              <a:rPr lang="nl-NL" dirty="0"/>
              <a:t>, Elias Hassing, Marcel Untied</a:t>
            </a:r>
          </a:p>
          <a:p>
            <a:pPr marL="0" indent="0">
              <a:buNone/>
            </a:pPr>
            <a:r>
              <a:rPr lang="nl-NL" b="1" dirty="0">
                <a:solidFill>
                  <a:srgbClr val="13A438"/>
                </a:solidFill>
              </a:rPr>
              <a:t>Projectteam:</a:t>
            </a:r>
          </a:p>
          <a:p>
            <a:r>
              <a:rPr lang="nl-NL" dirty="0"/>
              <a:t>Lead Project Team (0,2 FTE): Marcel Untied </a:t>
            </a:r>
          </a:p>
          <a:p>
            <a:r>
              <a:rPr lang="nl-NL" dirty="0"/>
              <a:t>Lead Technisch advies: Clifton Cunningham</a:t>
            </a:r>
          </a:p>
          <a:p>
            <a:r>
              <a:rPr lang="nl-NL" dirty="0"/>
              <a:t>Leads Pilot Teams</a:t>
            </a:r>
          </a:p>
          <a:p>
            <a:pPr marL="0" indent="0">
              <a:buNone/>
            </a:pPr>
            <a:r>
              <a:rPr lang="nl-NL" b="1" dirty="0">
                <a:solidFill>
                  <a:srgbClr val="13A438"/>
                </a:solidFill>
              </a:rPr>
              <a:t>Technische advies groep:</a:t>
            </a:r>
          </a:p>
          <a:p>
            <a:r>
              <a:rPr lang="nl-NL" dirty="0"/>
              <a:t>Lead Technisch advies: Clifton Cunningham</a:t>
            </a:r>
          </a:p>
          <a:p>
            <a:r>
              <a:rPr lang="nl-NL" dirty="0"/>
              <a:t>Technisch expert (0,2 FTE): </a:t>
            </a:r>
          </a:p>
          <a:p>
            <a:r>
              <a:rPr lang="nl-NL" dirty="0"/>
              <a:t>Ontwikkelaars pilot teams</a:t>
            </a:r>
          </a:p>
        </p:txBody>
      </p:sp>
    </p:spTree>
    <p:extLst>
      <p:ext uri="{BB962C8B-B14F-4D97-AF65-F5344CB8AC3E}">
        <p14:creationId xmlns:p14="http://schemas.microsoft.com/office/powerpoint/2010/main" val="121498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Inhoud</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10515600" cy="4613275"/>
          </a:xfrm>
        </p:spPr>
        <p:txBody>
          <a:bodyPr>
            <a:normAutofit fontScale="85000" lnSpcReduction="20000"/>
          </a:bodyPr>
          <a:lstStyle/>
          <a:p>
            <a:r>
              <a:rPr lang="nl-NL" dirty="0"/>
              <a:t>SEM pilot</a:t>
            </a:r>
          </a:p>
          <a:p>
            <a:r>
              <a:rPr lang="nl-NL" dirty="0"/>
              <a:t>Opzet pilot</a:t>
            </a:r>
          </a:p>
          <a:p>
            <a:r>
              <a:rPr lang="nl-NL" dirty="0"/>
              <a:t>Werkhypothesen per doel</a:t>
            </a:r>
          </a:p>
          <a:p>
            <a:r>
              <a:rPr lang="nl-NL" dirty="0"/>
              <a:t>Toekomstperspectief</a:t>
            </a:r>
          </a:p>
          <a:p>
            <a:r>
              <a:rPr lang="nl-NL" dirty="0"/>
              <a:t>Voorbereiding en ontwikkeling</a:t>
            </a:r>
          </a:p>
          <a:p>
            <a:r>
              <a:rPr lang="nl-NL" dirty="0"/>
              <a:t>Uitvoering en bemensing</a:t>
            </a:r>
          </a:p>
          <a:p>
            <a:r>
              <a:rPr lang="nl-NL" dirty="0"/>
              <a:t>Besluiten bestuur</a:t>
            </a:r>
          </a:p>
          <a:p>
            <a:r>
              <a:rPr lang="nl-NL" dirty="0"/>
              <a:t>Bijlagen:</a:t>
            </a:r>
          </a:p>
          <a:p>
            <a:pPr marL="342900" indent="-342900">
              <a:buFontTx/>
              <a:buChar char="-"/>
            </a:pPr>
            <a:r>
              <a:rPr lang="nl-NL" sz="1800" dirty="0"/>
              <a:t>Doelen en voorgestelde oplossingen</a:t>
            </a:r>
          </a:p>
          <a:p>
            <a:pPr marL="342900" indent="-342900">
              <a:buFontTx/>
              <a:buChar char="-"/>
            </a:pPr>
            <a:r>
              <a:rPr lang="nl-NL" sz="1800" dirty="0"/>
              <a:t>Opzet, Structuur en Werkwijze</a:t>
            </a:r>
          </a:p>
          <a:p>
            <a:pPr marL="342900" indent="-342900">
              <a:buFontTx/>
              <a:buChar char="-"/>
            </a:pPr>
            <a:r>
              <a:rPr lang="nl-NL" sz="1800" dirty="0"/>
              <a:t>Pilotscenario’s</a:t>
            </a:r>
          </a:p>
          <a:p>
            <a:pPr marL="342900" indent="-342900">
              <a:buFontTx/>
              <a:buChar char="-"/>
            </a:pPr>
            <a:r>
              <a:rPr lang="nl-NL" sz="1800" dirty="0"/>
              <a:t>Backlog</a:t>
            </a:r>
          </a:p>
          <a:p>
            <a:pPr marL="342900" indent="-342900">
              <a:buFontTx/>
              <a:buChar char="-"/>
            </a:pPr>
            <a:r>
              <a:rPr lang="nl-NL" sz="1800" dirty="0"/>
              <a:t>Verwijzingen</a:t>
            </a:r>
          </a:p>
        </p:txBody>
      </p:sp>
    </p:spTree>
    <p:extLst>
      <p:ext uri="{BB962C8B-B14F-4D97-AF65-F5344CB8AC3E}">
        <p14:creationId xmlns:p14="http://schemas.microsoft.com/office/powerpoint/2010/main" val="2315413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Bemensing (2/2)</a:t>
            </a:r>
          </a:p>
        </p:txBody>
      </p:sp>
      <p:sp>
        <p:nvSpPr>
          <p:cNvPr id="3" name="Tijdelijke aanduiding voor inhoud 2"/>
          <p:cNvSpPr>
            <a:spLocks noGrp="1"/>
          </p:cNvSpPr>
          <p:nvPr>
            <p:ph idx="1"/>
          </p:nvPr>
        </p:nvSpPr>
        <p:spPr>
          <a:xfrm>
            <a:off x="838200" y="1825624"/>
            <a:ext cx="10515600" cy="4803775"/>
          </a:xfrm>
        </p:spPr>
        <p:txBody>
          <a:bodyPr>
            <a:normAutofit fontScale="85000" lnSpcReduction="20000"/>
          </a:bodyPr>
          <a:lstStyle/>
          <a:p>
            <a:pPr marL="0" indent="0">
              <a:buNone/>
            </a:pPr>
            <a:r>
              <a:rPr lang="nl-NL" b="1" dirty="0">
                <a:solidFill>
                  <a:srgbClr val="13A438"/>
                </a:solidFill>
              </a:rPr>
              <a:t>5 pilot teams:</a:t>
            </a:r>
          </a:p>
          <a:p>
            <a:r>
              <a:rPr lang="nl-NL" dirty="0"/>
              <a:t>Lead pilot team</a:t>
            </a:r>
          </a:p>
          <a:p>
            <a:pPr lvl="1"/>
            <a:r>
              <a:rPr lang="nl-NL" dirty="0"/>
              <a:t>Voorbereiding - 0,2 FTE (november – december)</a:t>
            </a:r>
          </a:p>
          <a:p>
            <a:pPr lvl="1"/>
            <a:r>
              <a:rPr lang="nl-NL" dirty="0"/>
              <a:t>Pilot fase - 0,4 FTE  (januari – februari)</a:t>
            </a:r>
          </a:p>
          <a:p>
            <a:pPr lvl="1"/>
            <a:r>
              <a:rPr lang="nl-NL" dirty="0"/>
              <a:t>Toegewijd team lid</a:t>
            </a:r>
          </a:p>
          <a:p>
            <a:pPr lvl="1"/>
            <a:r>
              <a:rPr lang="nl-NL" dirty="0"/>
              <a:t>Komen bij voorkeur vanuit diverse rollen (uitgever/ELO distributeur/LMS)</a:t>
            </a:r>
          </a:p>
          <a:p>
            <a:r>
              <a:rPr lang="nl-NL" dirty="0"/>
              <a:t>Developer</a:t>
            </a:r>
          </a:p>
          <a:p>
            <a:pPr lvl="1"/>
            <a:r>
              <a:rPr lang="nl-NL" dirty="0"/>
              <a:t>Voorbereiding - 0,8 FTE (november – december)</a:t>
            </a:r>
          </a:p>
          <a:p>
            <a:pPr lvl="1"/>
            <a:r>
              <a:rPr lang="nl-NL" dirty="0"/>
              <a:t>Pilot fase - 0,4 FTE  (januari – februari)</a:t>
            </a:r>
          </a:p>
          <a:p>
            <a:r>
              <a:rPr lang="nl-NL" dirty="0"/>
              <a:t>Vertegenwoordigers</a:t>
            </a:r>
          </a:p>
          <a:p>
            <a:pPr lvl="1"/>
            <a:r>
              <a:rPr lang="nl-NL" dirty="0"/>
              <a:t>Voorbereiding – Ad Hoc (november – december)</a:t>
            </a:r>
          </a:p>
          <a:p>
            <a:pPr lvl="1"/>
            <a:r>
              <a:rPr lang="nl-NL" dirty="0"/>
              <a:t>Pilot fase – 0,2 FTE (januari – februari)</a:t>
            </a:r>
          </a:p>
          <a:p>
            <a:pPr lvl="1"/>
            <a:r>
              <a:rPr lang="nl-NL" dirty="0"/>
              <a:t>Alle rollen (SIS, LMS, MP, LA) vertegenwoordigd</a:t>
            </a:r>
          </a:p>
          <a:p>
            <a:pPr lvl="1"/>
            <a:r>
              <a:rPr lang="nl-NL" dirty="0"/>
              <a:t>Kunnen deel uitmaken van verschillende pilot teams</a:t>
            </a:r>
          </a:p>
          <a:p>
            <a:pPr lvl="1"/>
            <a:r>
              <a:rPr lang="nl-NL" dirty="0"/>
              <a:t>Vertegenwoordigers vanuit verschillende partijen</a:t>
            </a:r>
          </a:p>
        </p:txBody>
      </p:sp>
      <p:sp>
        <p:nvSpPr>
          <p:cNvPr id="4" name="Subtitle 2">
            <a:extLst>
              <a:ext uri="{FF2B5EF4-FFF2-40B4-BE49-F238E27FC236}">
                <a16:creationId xmlns:a16="http://schemas.microsoft.com/office/drawing/2014/main" id="{5D2D0C66-DF44-6747-B44F-778AF7B2A673}"/>
              </a:ext>
            </a:extLst>
          </p:cNvPr>
          <p:cNvSpPr txBox="1">
            <a:spLocks/>
          </p:cNvSpPr>
          <p:nvPr/>
        </p:nvSpPr>
        <p:spPr>
          <a:xfrm>
            <a:off x="838200" y="6408095"/>
            <a:ext cx="2029691"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a:t>
            </a:r>
            <a:r>
              <a:rPr lang="nl-NL" dirty="0">
                <a:hlinkClick r:id="rId3" action="ppaction://hlinksldjump"/>
              </a:rPr>
              <a:t>introductie SEM Pilot</a:t>
            </a:r>
            <a:endParaRPr lang="nl-NL" dirty="0"/>
          </a:p>
        </p:txBody>
      </p:sp>
      <p:sp>
        <p:nvSpPr>
          <p:cNvPr id="5" name="Subtitle 2">
            <a:extLst>
              <a:ext uri="{FF2B5EF4-FFF2-40B4-BE49-F238E27FC236}">
                <a16:creationId xmlns:a16="http://schemas.microsoft.com/office/drawing/2014/main" id="{5D2D0C66-DF44-6747-B44F-778AF7B2A673}"/>
              </a:ext>
            </a:extLst>
          </p:cNvPr>
          <p:cNvSpPr txBox="1">
            <a:spLocks/>
          </p:cNvSpPr>
          <p:nvPr/>
        </p:nvSpPr>
        <p:spPr>
          <a:xfrm>
            <a:off x="2867891" y="6408095"/>
            <a:ext cx="2610196"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a:t>
            </a:r>
            <a:r>
              <a:rPr lang="nl-NL" dirty="0">
                <a:hlinkClick r:id="rId4" action="ppaction://hlinksldjump"/>
              </a:rPr>
              <a:t>Voorbereiding en Ontwikkeling</a:t>
            </a:r>
            <a:endParaRPr lang="nl-NL" dirty="0"/>
          </a:p>
        </p:txBody>
      </p:sp>
      <p:sp>
        <p:nvSpPr>
          <p:cNvPr id="6" name="Subtitle 2">
            <a:extLst>
              <a:ext uri="{FF2B5EF4-FFF2-40B4-BE49-F238E27FC236}">
                <a16:creationId xmlns:a16="http://schemas.microsoft.com/office/drawing/2014/main" id="{5D2D0C66-DF44-6747-B44F-778AF7B2A673}"/>
              </a:ext>
            </a:extLst>
          </p:cNvPr>
          <p:cNvSpPr txBox="1">
            <a:spLocks/>
          </p:cNvSpPr>
          <p:nvPr/>
        </p:nvSpPr>
        <p:spPr>
          <a:xfrm>
            <a:off x="5478087" y="6415499"/>
            <a:ext cx="5199888"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a:t>
            </a:r>
            <a:r>
              <a:rPr lang="nl-NL" dirty="0">
                <a:hlinkClick r:id="rId5" action="ppaction://hlinksldjump"/>
              </a:rPr>
              <a:t>Besluiten Bestuur</a:t>
            </a:r>
            <a:endParaRPr lang="nl-NL" dirty="0"/>
          </a:p>
        </p:txBody>
      </p:sp>
    </p:spTree>
    <p:extLst>
      <p:ext uri="{BB962C8B-B14F-4D97-AF65-F5344CB8AC3E}">
        <p14:creationId xmlns:p14="http://schemas.microsoft.com/office/powerpoint/2010/main" val="158500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Werkwijze pilot teams</a:t>
            </a:r>
          </a:p>
        </p:txBody>
      </p:sp>
      <p:sp>
        <p:nvSpPr>
          <p:cNvPr id="3" name="Tijdelijke aanduiding voor inhoud 2"/>
          <p:cNvSpPr>
            <a:spLocks noGrp="1"/>
          </p:cNvSpPr>
          <p:nvPr>
            <p:ph idx="1"/>
          </p:nvPr>
        </p:nvSpPr>
        <p:spPr>
          <a:xfrm>
            <a:off x="838200" y="1825624"/>
            <a:ext cx="10515600" cy="4803775"/>
          </a:xfrm>
        </p:spPr>
        <p:txBody>
          <a:bodyPr>
            <a:normAutofit fontScale="62500" lnSpcReduction="20000"/>
          </a:bodyPr>
          <a:lstStyle/>
          <a:p>
            <a:r>
              <a:rPr lang="nl-NL" dirty="0"/>
              <a:t>Elk pilot team heeft als doel om een van de scenario’s te valideren (zie Programma Structuur)</a:t>
            </a:r>
          </a:p>
          <a:p>
            <a:r>
              <a:rPr lang="nl-NL" dirty="0"/>
              <a:t>Het werk van elk team scenario bestaat grofweg uit:</a:t>
            </a:r>
          </a:p>
          <a:p>
            <a:pPr lvl="1"/>
            <a:r>
              <a:rPr lang="nl-NL" dirty="0"/>
              <a:t>Het implementeren van de gedefinieerde services per rol (afhankelijk van scenario)</a:t>
            </a:r>
          </a:p>
          <a:p>
            <a:pPr lvl="1"/>
            <a:r>
              <a:rPr lang="nl-NL" dirty="0"/>
              <a:t>Het verbinden en testen van services noodzakelijk voor use cases </a:t>
            </a:r>
            <a:r>
              <a:rPr lang="en-US" dirty="0"/>
              <a:t>Sales Agent delivers purchased products (3.0) </a:t>
            </a:r>
            <a:r>
              <a:rPr lang="en-US" dirty="0" err="1"/>
              <a:t>en</a:t>
            </a:r>
            <a:r>
              <a:rPr lang="en-US" dirty="0"/>
              <a:t> User accesses delivered products (4.0) </a:t>
            </a:r>
            <a:endParaRPr lang="nl-NL" dirty="0"/>
          </a:p>
          <a:p>
            <a:pPr lvl="1"/>
            <a:r>
              <a:rPr lang="nl-NL" dirty="0"/>
              <a:t>Het implementeren van deze services in een bruikbare front-end</a:t>
            </a:r>
          </a:p>
          <a:p>
            <a:pPr lvl="1"/>
            <a:r>
              <a:rPr lang="en-US" dirty="0"/>
              <a:t>Het </a:t>
            </a:r>
            <a:r>
              <a:rPr lang="en-US" dirty="0" err="1"/>
              <a:t>testen</a:t>
            </a:r>
            <a:r>
              <a:rPr lang="en-US" dirty="0"/>
              <a:t> van de use cases </a:t>
            </a:r>
            <a:r>
              <a:rPr lang="en-US" dirty="0" err="1"/>
              <a:t>binnen</a:t>
            </a:r>
            <a:r>
              <a:rPr lang="en-US" dirty="0"/>
              <a:t> </a:t>
            </a:r>
            <a:r>
              <a:rPr lang="en-US" dirty="0" err="1"/>
              <a:t>een</a:t>
            </a:r>
            <a:r>
              <a:rPr lang="en-US" dirty="0"/>
              <a:t> school</a:t>
            </a:r>
          </a:p>
          <a:p>
            <a:r>
              <a:rPr lang="nl-NL" dirty="0"/>
              <a:t>Hoewel het doel is dat de services en front-end werken, kan hiervoor een testapplicatie gebruikt worden</a:t>
            </a:r>
          </a:p>
          <a:p>
            <a:r>
              <a:rPr lang="nl-NL" dirty="0"/>
              <a:t>Integreren in bestaande applicaties is nog niet noodzakelijk </a:t>
            </a:r>
          </a:p>
          <a:p>
            <a:r>
              <a:rPr lang="nl-NL" dirty="0"/>
              <a:t>Pilot Teams zijn verantwoordelijk voor het maken van werkafspraken zoals </a:t>
            </a:r>
            <a:r>
              <a:rPr lang="nl-NL" dirty="0" err="1"/>
              <a:t>standups</a:t>
            </a:r>
            <a:endParaRPr lang="nl-NL" dirty="0"/>
          </a:p>
          <a:p>
            <a:r>
              <a:rPr lang="nl-NL" dirty="0"/>
              <a:t>De teamlead zorgt voor afstemming met de pilot school</a:t>
            </a:r>
          </a:p>
          <a:p>
            <a:r>
              <a:rPr lang="nl-NL" dirty="0"/>
              <a:t>Voor inhoudelijke afstemming is er 2 keer per week een </a:t>
            </a:r>
            <a:r>
              <a:rPr lang="nl-NL" dirty="0" err="1"/>
              <a:t>Heartbeat</a:t>
            </a:r>
            <a:r>
              <a:rPr lang="nl-NL" dirty="0"/>
              <a:t> (15 of 30 minuten) met de Leads van de Pilot teams </a:t>
            </a:r>
          </a:p>
          <a:p>
            <a:r>
              <a:rPr lang="nl-NL" dirty="0"/>
              <a:t>Omdat de benodigde services hoofdzakelijk hetzelfde zijn heeft het de voorkeur om in de eerste week met alle teams user </a:t>
            </a:r>
            <a:r>
              <a:rPr lang="nl-NL" dirty="0" err="1"/>
              <a:t>stories</a:t>
            </a:r>
            <a:r>
              <a:rPr lang="nl-NL" dirty="0"/>
              <a:t> te definiëren zodat implementatie zo generiek mogelijk is en zo min mogelijk tijd kost</a:t>
            </a:r>
          </a:p>
          <a:p>
            <a:r>
              <a:rPr lang="nl-NL" dirty="0"/>
              <a:t>Teams zijn verantwoordelijk voor verdere </a:t>
            </a:r>
            <a:r>
              <a:rPr lang="nl-NL" dirty="0" err="1"/>
              <a:t>refinement</a:t>
            </a:r>
            <a:r>
              <a:rPr lang="nl-NL" dirty="0"/>
              <a:t> en ontwikkeling voor specifieke </a:t>
            </a:r>
            <a:r>
              <a:rPr lang="nl-NL" dirty="0" err="1"/>
              <a:t>scenarios</a:t>
            </a:r>
            <a:endParaRPr lang="nl-NL" dirty="0"/>
          </a:p>
          <a:p>
            <a:r>
              <a:rPr lang="nl-NL" dirty="0"/>
              <a:t>De Leads Pilot Teams rapporteren voortgang in het Project Team </a:t>
            </a:r>
          </a:p>
        </p:txBody>
      </p:sp>
      <p:sp>
        <p:nvSpPr>
          <p:cNvPr id="4" name="Subtitle 2">
            <a:extLst>
              <a:ext uri="{FF2B5EF4-FFF2-40B4-BE49-F238E27FC236}">
                <a16:creationId xmlns:a16="http://schemas.microsoft.com/office/drawing/2014/main" id="{5D2D0C66-DF44-6747-B44F-778AF7B2A673}"/>
              </a:ext>
            </a:extLst>
          </p:cNvPr>
          <p:cNvSpPr txBox="1">
            <a:spLocks/>
          </p:cNvSpPr>
          <p:nvPr/>
        </p:nvSpPr>
        <p:spPr>
          <a:xfrm>
            <a:off x="838200" y="6355212"/>
            <a:ext cx="5199888"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a:t>
            </a:r>
            <a:r>
              <a:rPr lang="nl-NL" dirty="0">
                <a:hlinkClick r:id="rId3" action="ppaction://hlinksldjump"/>
              </a:rPr>
              <a:t>introductie SEM Pilot</a:t>
            </a:r>
            <a:endParaRPr lang="nl-NL" dirty="0"/>
          </a:p>
        </p:txBody>
      </p:sp>
    </p:spTree>
    <p:extLst>
      <p:ext uri="{BB962C8B-B14F-4D97-AF65-F5344CB8AC3E}">
        <p14:creationId xmlns:p14="http://schemas.microsoft.com/office/powerpoint/2010/main" val="1225771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6294766" y="2756508"/>
            <a:ext cx="5199888" cy="1187419"/>
          </a:xfrm>
        </p:spPr>
        <p:txBody>
          <a:bodyPr>
            <a:noAutofit/>
          </a:bodyPr>
          <a:lstStyle/>
          <a:p>
            <a:r>
              <a:rPr lang="nl-NL" sz="4000" dirty="0"/>
              <a:t>Pilotscenario’s</a:t>
            </a:r>
          </a:p>
        </p:txBody>
      </p:sp>
      <p:sp>
        <p:nvSpPr>
          <p:cNvPr id="3" name="Subtitle 2">
            <a:extLst>
              <a:ext uri="{FF2B5EF4-FFF2-40B4-BE49-F238E27FC236}">
                <a16:creationId xmlns:a16="http://schemas.microsoft.com/office/drawing/2014/main" id="{5D2D0C66-DF44-6747-B44F-778AF7B2A673}"/>
              </a:ext>
            </a:extLst>
          </p:cNvPr>
          <p:cNvSpPr>
            <a:spLocks noGrp="1"/>
          </p:cNvSpPr>
          <p:nvPr>
            <p:ph type="subTitle" idx="1"/>
          </p:nvPr>
        </p:nvSpPr>
        <p:spPr>
          <a:xfrm>
            <a:off x="6294766" y="3405634"/>
            <a:ext cx="5199888" cy="2069869"/>
          </a:xfrm>
        </p:spPr>
        <p:txBody>
          <a:bodyPr>
            <a:normAutofit lnSpcReduction="10000"/>
          </a:bodyPr>
          <a:lstStyle/>
          <a:p>
            <a:pPr marL="457200" indent="-457200">
              <a:buFont typeface="+mj-lt"/>
              <a:buAutoNum type="arabicPeriod"/>
            </a:pPr>
            <a:r>
              <a:rPr lang="nl-NL" dirty="0" smtClean="0"/>
              <a:t>Compleet </a:t>
            </a:r>
            <a:r>
              <a:rPr lang="nl-NL" dirty="0"/>
              <a:t>ecosysteem 1</a:t>
            </a:r>
          </a:p>
          <a:p>
            <a:pPr marL="457200" indent="-457200">
              <a:buFont typeface="+mj-lt"/>
              <a:buAutoNum type="arabicPeriod"/>
            </a:pPr>
            <a:r>
              <a:rPr lang="nl-NL" dirty="0"/>
              <a:t>Compleet ecosysteem 2</a:t>
            </a:r>
          </a:p>
          <a:p>
            <a:pPr marL="457200" indent="-457200">
              <a:buFont typeface="+mj-lt"/>
              <a:buAutoNum type="arabicPeriod"/>
            </a:pPr>
            <a:r>
              <a:rPr lang="nl-NL" dirty="0"/>
              <a:t>Geïntegreerde MP/LA</a:t>
            </a:r>
          </a:p>
          <a:p>
            <a:pPr marL="457200" indent="-457200">
              <a:buFont typeface="+mj-lt"/>
              <a:buAutoNum type="arabicPeriod"/>
            </a:pPr>
            <a:r>
              <a:rPr lang="nl-NL" dirty="0"/>
              <a:t>Geïntegreerde SIS/LMS</a:t>
            </a:r>
          </a:p>
          <a:p>
            <a:pPr marL="457200" indent="-457200">
              <a:buFont typeface="+mj-lt"/>
              <a:buAutoNum type="arabicPeriod"/>
            </a:pPr>
            <a:r>
              <a:rPr lang="nl-NL" dirty="0"/>
              <a:t>Minimale configuratie</a:t>
            </a:r>
          </a:p>
        </p:txBody>
      </p:sp>
    </p:spTree>
    <p:extLst>
      <p:ext uri="{BB962C8B-B14F-4D97-AF65-F5344CB8AC3E}">
        <p14:creationId xmlns:p14="http://schemas.microsoft.com/office/powerpoint/2010/main" val="4209282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smtClean="0"/>
              <a:t>1. Compleet </a:t>
            </a:r>
            <a:r>
              <a:rPr lang="nl-NL" dirty="0"/>
              <a:t>Ecosysteem 1</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6900567" cy="4613275"/>
          </a:xfrm>
        </p:spPr>
        <p:txBody>
          <a:bodyPr>
            <a:normAutofit/>
          </a:bodyPr>
          <a:lstStyle/>
          <a:p>
            <a:r>
              <a:rPr lang="nl-NL" dirty="0"/>
              <a:t>Elke rol wordt vervuld door een andere ketenpartij</a:t>
            </a:r>
          </a:p>
          <a:p>
            <a:pPr lvl="1"/>
            <a:r>
              <a:rPr lang="nl-NL" dirty="0"/>
              <a:t>Magister (SIS): implementeert SIS API</a:t>
            </a:r>
          </a:p>
          <a:p>
            <a:pPr lvl="1"/>
            <a:r>
              <a:rPr lang="nl-NL" dirty="0"/>
              <a:t>It’s Learning (LMS): legt connectie met TLN (MP), Malmberg (LA), Magister (SIS)</a:t>
            </a:r>
          </a:p>
          <a:p>
            <a:pPr lvl="1"/>
            <a:r>
              <a:rPr lang="nl-NL" dirty="0"/>
              <a:t>TLN (MP): implementeert </a:t>
            </a:r>
            <a:r>
              <a:rPr lang="nl-NL" dirty="0" err="1"/>
              <a:t>entitlement</a:t>
            </a:r>
            <a:r>
              <a:rPr lang="nl-NL" dirty="0"/>
              <a:t> API en legt connectie met </a:t>
            </a:r>
            <a:r>
              <a:rPr lang="nl-NL" dirty="0" smtClean="0"/>
              <a:t>Magister (SIS) </a:t>
            </a:r>
            <a:r>
              <a:rPr lang="nl-NL" dirty="0"/>
              <a:t>en Malmberg (LA)</a:t>
            </a:r>
          </a:p>
          <a:p>
            <a:pPr lvl="1"/>
            <a:r>
              <a:rPr lang="nl-NL" dirty="0"/>
              <a:t>Malmberg (LA): implementeert </a:t>
            </a:r>
            <a:r>
              <a:rPr lang="nl-NL" dirty="0" err="1"/>
              <a:t>catalogue</a:t>
            </a:r>
            <a:r>
              <a:rPr lang="nl-NL" dirty="0"/>
              <a:t> API en legt connectie met TLN (MP</a:t>
            </a:r>
            <a:r>
              <a:rPr lang="nl-NL" dirty="0" smtClean="0"/>
              <a:t>) en Magister (SIS)</a:t>
            </a:r>
            <a:endParaRPr lang="nl-NL" dirty="0"/>
          </a:p>
          <a:p>
            <a:pPr marL="0" indent="0">
              <a:buNone/>
            </a:pPr>
            <a:endParaRPr lang="nl-NL" b="1" dirty="0">
              <a:solidFill>
                <a:srgbClr val="13A438"/>
              </a:solidFill>
            </a:endParaRPr>
          </a:p>
          <a:p>
            <a:pPr marL="0" indent="0">
              <a:buNone/>
            </a:pPr>
            <a:endParaRPr lang="nl-NL" b="1" dirty="0"/>
          </a:p>
        </p:txBody>
      </p:sp>
      <p:sp>
        <p:nvSpPr>
          <p:cNvPr id="4" name="Zeshoek 3"/>
          <p:cNvSpPr/>
          <p:nvPr/>
        </p:nvSpPr>
        <p:spPr>
          <a:xfrm>
            <a:off x="9227551" y="2772784"/>
            <a:ext cx="1438275" cy="6858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prstClr val="white"/>
                </a:solidFill>
                <a:latin typeface="Calibri" panose="020F0502020204030204"/>
              </a:rPr>
              <a:t>It’s Learning</a:t>
            </a:r>
            <a:endParaRPr kumimoji="0" lang="en-GB" sz="14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Learning Material System</a:t>
            </a:r>
          </a:p>
        </p:txBody>
      </p:sp>
      <p:sp>
        <p:nvSpPr>
          <p:cNvPr id="5" name="Zeshoek 4"/>
          <p:cNvSpPr/>
          <p:nvPr/>
        </p:nvSpPr>
        <p:spPr>
          <a:xfrm>
            <a:off x="7789276" y="3665175"/>
            <a:ext cx="1438275" cy="685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prstClr val="white"/>
                </a:solidFill>
                <a:latin typeface="Calibri" panose="020F0502020204030204"/>
              </a:rPr>
              <a:t>TLN</a:t>
            </a:r>
            <a:endParaRPr kumimoji="0" lang="en-GB" sz="14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Market Place</a:t>
            </a:r>
          </a:p>
        </p:txBody>
      </p:sp>
      <p:sp>
        <p:nvSpPr>
          <p:cNvPr id="6" name="Zeshoek 5"/>
          <p:cNvSpPr/>
          <p:nvPr/>
        </p:nvSpPr>
        <p:spPr>
          <a:xfrm>
            <a:off x="10665827" y="3648289"/>
            <a:ext cx="1438275" cy="685800"/>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400" b="0" i="0" u="none" strike="noStrike" kern="1200" cap="none" spc="0" normalizeH="0" baseline="0" noProof="0" dirty="0">
                <a:ln>
                  <a:noFill/>
                </a:ln>
                <a:solidFill>
                  <a:prstClr val="white"/>
                </a:solidFill>
                <a:effectLst/>
                <a:uLnTx/>
                <a:uFillTx/>
                <a:latin typeface="Calibri" panose="020F0502020204030204"/>
                <a:ea typeface="+mn-ea"/>
                <a:cs typeface="+mn-cs"/>
              </a:rPr>
              <a:t>Malmberg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Learning Application</a:t>
            </a:r>
          </a:p>
        </p:txBody>
      </p:sp>
      <p:sp>
        <p:nvSpPr>
          <p:cNvPr id="7" name="Zeshoek 6"/>
          <p:cNvSpPr/>
          <p:nvPr/>
        </p:nvSpPr>
        <p:spPr>
          <a:xfrm>
            <a:off x="9227552" y="4540680"/>
            <a:ext cx="1438275" cy="685800"/>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600" b="0" i="0" u="none" strike="noStrike" kern="1200" cap="none" spc="0" normalizeH="0" baseline="0" noProof="0" dirty="0">
                <a:ln>
                  <a:noFill/>
                </a:ln>
                <a:solidFill>
                  <a:prstClr val="white"/>
                </a:solidFill>
                <a:effectLst/>
                <a:uLnTx/>
                <a:uFillTx/>
                <a:latin typeface="Calibri" panose="020F0502020204030204"/>
                <a:ea typeface="+mn-ea"/>
                <a:cs typeface="+mn-cs"/>
              </a:rPr>
              <a:t>Magister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School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Information System</a:t>
            </a:r>
          </a:p>
        </p:txBody>
      </p:sp>
      <p:cxnSp>
        <p:nvCxnSpPr>
          <p:cNvPr id="8" name="Rechte verbindingslijn met pijl 7"/>
          <p:cNvCxnSpPr/>
          <p:nvPr/>
        </p:nvCxnSpPr>
        <p:spPr>
          <a:xfrm>
            <a:off x="9997198" y="3458584"/>
            <a:ext cx="0" cy="1082096"/>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9" name="Rechte verbindingslijn met pijl 8"/>
          <p:cNvCxnSpPr>
            <a:stCxn id="5" idx="0"/>
            <a:endCxn id="6" idx="3"/>
          </p:cNvCxnSpPr>
          <p:nvPr/>
        </p:nvCxnSpPr>
        <p:spPr>
          <a:xfrm flipV="1">
            <a:off x="9227551" y="3991189"/>
            <a:ext cx="1438276" cy="16886"/>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0" name="Rechte verbindingslijn met pijl 9"/>
          <p:cNvCxnSpPr>
            <a:stCxn id="4" idx="2"/>
            <a:endCxn id="5" idx="5"/>
          </p:cNvCxnSpPr>
          <p:nvPr/>
        </p:nvCxnSpPr>
        <p:spPr>
          <a:xfrm flipH="1">
            <a:off x="9056101" y="3458584"/>
            <a:ext cx="342900" cy="206591"/>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1" name="Rechte verbindingslijn met pijl 10"/>
          <p:cNvCxnSpPr>
            <a:stCxn id="7" idx="4"/>
            <a:endCxn id="5" idx="1"/>
          </p:cNvCxnSpPr>
          <p:nvPr/>
        </p:nvCxnSpPr>
        <p:spPr>
          <a:xfrm flipH="1" flipV="1">
            <a:off x="9056101" y="4350975"/>
            <a:ext cx="342901" cy="189705"/>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2" name="Rechte verbindingslijn met pijl 11"/>
          <p:cNvCxnSpPr>
            <a:stCxn id="4" idx="1"/>
            <a:endCxn id="6" idx="4"/>
          </p:cNvCxnSpPr>
          <p:nvPr/>
        </p:nvCxnSpPr>
        <p:spPr>
          <a:xfrm>
            <a:off x="10494376" y="3458584"/>
            <a:ext cx="342901" cy="189705"/>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3" name="Rechte verbindingslijn met pijl 12"/>
          <p:cNvCxnSpPr>
            <a:stCxn id="6" idx="2"/>
            <a:endCxn id="7" idx="5"/>
          </p:cNvCxnSpPr>
          <p:nvPr/>
        </p:nvCxnSpPr>
        <p:spPr>
          <a:xfrm flipH="1">
            <a:off x="10494377" y="4334089"/>
            <a:ext cx="342900" cy="206591"/>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sp>
        <p:nvSpPr>
          <p:cNvPr id="14" name="Subtitle 2">
            <a:extLst>
              <a:ext uri="{FF2B5EF4-FFF2-40B4-BE49-F238E27FC236}">
                <a16:creationId xmlns:a16="http://schemas.microsoft.com/office/drawing/2014/main" id="{5D2D0C66-DF44-6747-B44F-778AF7B2A673}"/>
              </a:ext>
            </a:extLst>
          </p:cNvPr>
          <p:cNvSpPr txBox="1">
            <a:spLocks/>
          </p:cNvSpPr>
          <p:nvPr/>
        </p:nvSpPr>
        <p:spPr>
          <a:xfrm>
            <a:off x="838200" y="6228659"/>
            <a:ext cx="5199888"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sheet </a:t>
            </a:r>
            <a:r>
              <a:rPr lang="nl-NL" dirty="0">
                <a:hlinkClick r:id="rId2" action="ppaction://hlinksldjump"/>
              </a:rPr>
              <a:t>Opzet pilot</a:t>
            </a:r>
            <a:endParaRPr lang="nl-NL" dirty="0"/>
          </a:p>
        </p:txBody>
      </p:sp>
      <p:sp>
        <p:nvSpPr>
          <p:cNvPr id="15" name="Title 1">
            <a:extLst>
              <a:ext uri="{FF2B5EF4-FFF2-40B4-BE49-F238E27FC236}">
                <a16:creationId xmlns:a16="http://schemas.microsoft.com/office/drawing/2014/main" id="{CAD34DB5-DE86-644D-9BE3-ECB2DFEFD615}"/>
              </a:ext>
            </a:extLst>
          </p:cNvPr>
          <p:cNvSpPr txBox="1">
            <a:spLocks/>
          </p:cNvSpPr>
          <p:nvPr/>
        </p:nvSpPr>
        <p:spPr>
          <a:xfrm>
            <a:off x="7789276" y="1708693"/>
            <a:ext cx="4103102" cy="5006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b="1" dirty="0">
                <a:solidFill>
                  <a:srgbClr val="FF0000"/>
                </a:solidFill>
              </a:rPr>
              <a:t>Namen zijn fictief als voorbeeld</a:t>
            </a:r>
          </a:p>
        </p:txBody>
      </p:sp>
    </p:spTree>
    <p:extLst>
      <p:ext uri="{BB962C8B-B14F-4D97-AF65-F5344CB8AC3E}">
        <p14:creationId xmlns:p14="http://schemas.microsoft.com/office/powerpoint/2010/main" val="3229338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smtClean="0"/>
              <a:t>2. Compleet </a:t>
            </a:r>
            <a:r>
              <a:rPr lang="nl-NL" dirty="0"/>
              <a:t>Ecosysteem 2</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6900567" cy="4613275"/>
          </a:xfrm>
        </p:spPr>
        <p:txBody>
          <a:bodyPr>
            <a:normAutofit/>
          </a:bodyPr>
          <a:lstStyle/>
          <a:p>
            <a:r>
              <a:rPr lang="nl-NL" dirty="0"/>
              <a:t>Elke rol wordt vervuld door een andere ketenpartij</a:t>
            </a:r>
          </a:p>
          <a:p>
            <a:pPr lvl="1"/>
            <a:r>
              <a:rPr lang="nl-NL" dirty="0" err="1"/>
              <a:t>SomToday</a:t>
            </a:r>
            <a:r>
              <a:rPr lang="nl-NL" dirty="0"/>
              <a:t> (SIS): implementeert SIS API</a:t>
            </a:r>
          </a:p>
          <a:p>
            <a:pPr lvl="1"/>
            <a:r>
              <a:rPr lang="nl-NL" dirty="0"/>
              <a:t>It’s Learning (LMS): legt connectie met </a:t>
            </a:r>
            <a:r>
              <a:rPr lang="nl-NL" dirty="0" err="1"/>
              <a:t>Iddink</a:t>
            </a:r>
            <a:r>
              <a:rPr lang="nl-NL" dirty="0"/>
              <a:t> (MP), Noordhoff (LA), </a:t>
            </a:r>
            <a:r>
              <a:rPr lang="nl-NL" dirty="0" err="1"/>
              <a:t>SomToday</a:t>
            </a:r>
            <a:r>
              <a:rPr lang="nl-NL" dirty="0"/>
              <a:t> (SIS)</a:t>
            </a:r>
          </a:p>
          <a:p>
            <a:pPr lvl="1"/>
            <a:r>
              <a:rPr lang="nl-NL" dirty="0" err="1"/>
              <a:t>Iddink</a:t>
            </a:r>
            <a:r>
              <a:rPr lang="nl-NL" dirty="0"/>
              <a:t> (MP): implementeert </a:t>
            </a:r>
            <a:r>
              <a:rPr lang="nl-NL" dirty="0" err="1"/>
              <a:t>entitlement</a:t>
            </a:r>
            <a:r>
              <a:rPr lang="nl-NL" dirty="0"/>
              <a:t> API en legt connectie met </a:t>
            </a:r>
            <a:r>
              <a:rPr lang="nl-NL" dirty="0" err="1"/>
              <a:t>SomToday</a:t>
            </a:r>
            <a:r>
              <a:rPr lang="nl-NL" dirty="0"/>
              <a:t> (SIS) en Noordhoff (LA)</a:t>
            </a:r>
          </a:p>
          <a:p>
            <a:pPr lvl="1"/>
            <a:r>
              <a:rPr lang="nl-NL" dirty="0"/>
              <a:t>Noordhoff (LA): implementeert </a:t>
            </a:r>
            <a:r>
              <a:rPr lang="nl-NL" dirty="0" err="1"/>
              <a:t>catalogue</a:t>
            </a:r>
            <a:r>
              <a:rPr lang="nl-NL" dirty="0"/>
              <a:t> API en legt connectie met </a:t>
            </a:r>
            <a:r>
              <a:rPr lang="nl-NL" dirty="0" err="1"/>
              <a:t>Iddink</a:t>
            </a:r>
            <a:r>
              <a:rPr lang="nl-NL" dirty="0"/>
              <a:t> (MP</a:t>
            </a:r>
            <a:r>
              <a:rPr lang="nl-NL" dirty="0" smtClean="0"/>
              <a:t>) en </a:t>
            </a:r>
            <a:r>
              <a:rPr lang="nl-NL" dirty="0" err="1" smtClean="0"/>
              <a:t>SomToday</a:t>
            </a:r>
            <a:r>
              <a:rPr lang="nl-NL" dirty="0" smtClean="0"/>
              <a:t> (SIS)</a:t>
            </a:r>
            <a:endParaRPr lang="nl-NL" dirty="0"/>
          </a:p>
          <a:p>
            <a:pPr marL="0" indent="0">
              <a:buNone/>
            </a:pPr>
            <a:endParaRPr lang="nl-NL" b="1" dirty="0">
              <a:solidFill>
                <a:srgbClr val="13A438"/>
              </a:solidFill>
            </a:endParaRPr>
          </a:p>
          <a:p>
            <a:pPr marL="0" indent="0">
              <a:buNone/>
            </a:pPr>
            <a:endParaRPr lang="nl-NL" b="1" dirty="0"/>
          </a:p>
        </p:txBody>
      </p:sp>
      <p:sp>
        <p:nvSpPr>
          <p:cNvPr id="4" name="Zeshoek 3"/>
          <p:cNvSpPr/>
          <p:nvPr/>
        </p:nvSpPr>
        <p:spPr>
          <a:xfrm>
            <a:off x="9227551" y="2772784"/>
            <a:ext cx="1438275" cy="6858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prstClr val="white"/>
                </a:solidFill>
                <a:latin typeface="Calibri" panose="020F0502020204030204"/>
              </a:rPr>
              <a:t>It’s Learning</a:t>
            </a:r>
            <a:endParaRPr kumimoji="0" lang="en-GB" sz="14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Learning Material System</a:t>
            </a:r>
          </a:p>
        </p:txBody>
      </p:sp>
      <p:sp>
        <p:nvSpPr>
          <p:cNvPr id="5" name="Zeshoek 4"/>
          <p:cNvSpPr/>
          <p:nvPr/>
        </p:nvSpPr>
        <p:spPr>
          <a:xfrm>
            <a:off x="7789276" y="3665175"/>
            <a:ext cx="1438275" cy="685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err="1">
                <a:solidFill>
                  <a:prstClr val="white"/>
                </a:solidFill>
                <a:latin typeface="Calibri" panose="020F0502020204030204"/>
              </a:rPr>
              <a:t>Iddink</a:t>
            </a:r>
            <a:endParaRPr kumimoji="0" lang="en-GB" sz="14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Market Place</a:t>
            </a:r>
          </a:p>
        </p:txBody>
      </p:sp>
      <p:sp>
        <p:nvSpPr>
          <p:cNvPr id="6" name="Zeshoek 5"/>
          <p:cNvSpPr/>
          <p:nvPr/>
        </p:nvSpPr>
        <p:spPr>
          <a:xfrm>
            <a:off x="10665827" y="3648289"/>
            <a:ext cx="1438275" cy="685800"/>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400" b="0" i="0" u="none" strike="noStrike" kern="1200" cap="none" spc="0" normalizeH="0" baseline="0" noProof="0" dirty="0">
                <a:ln>
                  <a:noFill/>
                </a:ln>
                <a:solidFill>
                  <a:prstClr val="white"/>
                </a:solidFill>
                <a:effectLst/>
                <a:uLnTx/>
                <a:uFillTx/>
                <a:latin typeface="Calibri" panose="020F0502020204030204"/>
                <a:ea typeface="+mn-ea"/>
                <a:cs typeface="+mn-cs"/>
              </a:rPr>
              <a:t>Noordhoff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Learning Application</a:t>
            </a:r>
          </a:p>
        </p:txBody>
      </p:sp>
      <p:sp>
        <p:nvSpPr>
          <p:cNvPr id="7" name="Zeshoek 6"/>
          <p:cNvSpPr/>
          <p:nvPr/>
        </p:nvSpPr>
        <p:spPr>
          <a:xfrm>
            <a:off x="9227552" y="4540680"/>
            <a:ext cx="1438275" cy="685800"/>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600" b="0" i="0" u="none" strike="noStrike" kern="1200" cap="none" spc="0" normalizeH="0" baseline="0" noProof="0" dirty="0" err="1">
                <a:ln>
                  <a:noFill/>
                </a:ln>
                <a:solidFill>
                  <a:prstClr val="white"/>
                </a:solidFill>
                <a:effectLst/>
                <a:uLnTx/>
                <a:uFillTx/>
                <a:latin typeface="Calibri" panose="020F0502020204030204"/>
                <a:ea typeface="+mn-ea"/>
                <a:cs typeface="+mn-cs"/>
              </a:rPr>
              <a:t>SomToday</a:t>
            </a:r>
            <a:endParaRPr kumimoji="0" lang="nl-NL"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School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Information System</a:t>
            </a:r>
          </a:p>
        </p:txBody>
      </p:sp>
      <p:cxnSp>
        <p:nvCxnSpPr>
          <p:cNvPr id="8" name="Rechte verbindingslijn met pijl 7"/>
          <p:cNvCxnSpPr/>
          <p:nvPr/>
        </p:nvCxnSpPr>
        <p:spPr>
          <a:xfrm>
            <a:off x="9997198" y="3458584"/>
            <a:ext cx="0" cy="1082096"/>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9" name="Rechte verbindingslijn met pijl 8"/>
          <p:cNvCxnSpPr>
            <a:stCxn id="5" idx="0"/>
            <a:endCxn id="6" idx="3"/>
          </p:cNvCxnSpPr>
          <p:nvPr/>
        </p:nvCxnSpPr>
        <p:spPr>
          <a:xfrm flipV="1">
            <a:off x="9227551" y="3991189"/>
            <a:ext cx="1438276" cy="16886"/>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0" name="Rechte verbindingslijn met pijl 9"/>
          <p:cNvCxnSpPr>
            <a:stCxn id="4" idx="2"/>
            <a:endCxn id="5" idx="5"/>
          </p:cNvCxnSpPr>
          <p:nvPr/>
        </p:nvCxnSpPr>
        <p:spPr>
          <a:xfrm flipH="1">
            <a:off x="9056101" y="3458584"/>
            <a:ext cx="342900" cy="206591"/>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1" name="Rechte verbindingslijn met pijl 10"/>
          <p:cNvCxnSpPr>
            <a:stCxn id="7" idx="4"/>
            <a:endCxn id="5" idx="1"/>
          </p:cNvCxnSpPr>
          <p:nvPr/>
        </p:nvCxnSpPr>
        <p:spPr>
          <a:xfrm flipH="1" flipV="1">
            <a:off x="9056101" y="4350975"/>
            <a:ext cx="342901" cy="189705"/>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2" name="Rechte verbindingslijn met pijl 11"/>
          <p:cNvCxnSpPr>
            <a:stCxn id="4" idx="1"/>
            <a:endCxn id="6" idx="4"/>
          </p:cNvCxnSpPr>
          <p:nvPr/>
        </p:nvCxnSpPr>
        <p:spPr>
          <a:xfrm>
            <a:off x="10494376" y="3458584"/>
            <a:ext cx="342901" cy="189705"/>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3" name="Rechte verbindingslijn met pijl 12"/>
          <p:cNvCxnSpPr>
            <a:stCxn id="6" idx="2"/>
            <a:endCxn id="7" idx="5"/>
          </p:cNvCxnSpPr>
          <p:nvPr/>
        </p:nvCxnSpPr>
        <p:spPr>
          <a:xfrm flipH="1">
            <a:off x="10494377" y="4334089"/>
            <a:ext cx="342900" cy="206591"/>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sp>
        <p:nvSpPr>
          <p:cNvPr id="14" name="Subtitle 2">
            <a:extLst>
              <a:ext uri="{FF2B5EF4-FFF2-40B4-BE49-F238E27FC236}">
                <a16:creationId xmlns:a16="http://schemas.microsoft.com/office/drawing/2014/main" id="{5D2D0C66-DF44-6747-B44F-778AF7B2A673}"/>
              </a:ext>
            </a:extLst>
          </p:cNvPr>
          <p:cNvSpPr txBox="1">
            <a:spLocks/>
          </p:cNvSpPr>
          <p:nvPr/>
        </p:nvSpPr>
        <p:spPr>
          <a:xfrm>
            <a:off x="838200" y="6228659"/>
            <a:ext cx="5199888"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sheet </a:t>
            </a:r>
            <a:r>
              <a:rPr lang="nl-NL" dirty="0">
                <a:hlinkClick r:id="rId2" action="ppaction://hlinksldjump"/>
              </a:rPr>
              <a:t>Opzet pilot</a:t>
            </a:r>
            <a:endParaRPr lang="nl-NL" dirty="0"/>
          </a:p>
        </p:txBody>
      </p:sp>
      <p:sp>
        <p:nvSpPr>
          <p:cNvPr id="15" name="Title 1">
            <a:extLst>
              <a:ext uri="{FF2B5EF4-FFF2-40B4-BE49-F238E27FC236}">
                <a16:creationId xmlns:a16="http://schemas.microsoft.com/office/drawing/2014/main" id="{CAD34DB5-DE86-644D-9BE3-ECB2DFEFD615}"/>
              </a:ext>
            </a:extLst>
          </p:cNvPr>
          <p:cNvSpPr txBox="1">
            <a:spLocks/>
          </p:cNvSpPr>
          <p:nvPr/>
        </p:nvSpPr>
        <p:spPr>
          <a:xfrm>
            <a:off x="7789276" y="1708693"/>
            <a:ext cx="4103102" cy="5006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b="1" dirty="0">
                <a:solidFill>
                  <a:srgbClr val="FF0000"/>
                </a:solidFill>
              </a:rPr>
              <a:t>Namen zijn fictief als voorbeeld</a:t>
            </a:r>
          </a:p>
        </p:txBody>
      </p:sp>
    </p:spTree>
    <p:extLst>
      <p:ext uri="{BB962C8B-B14F-4D97-AF65-F5344CB8AC3E}">
        <p14:creationId xmlns:p14="http://schemas.microsoft.com/office/powerpoint/2010/main" val="608735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smtClean="0"/>
              <a:t>3. Geïntegreerde </a:t>
            </a:r>
            <a:r>
              <a:rPr lang="nl-NL" dirty="0"/>
              <a:t>MP/LA</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6900567" cy="4613275"/>
          </a:xfrm>
        </p:spPr>
        <p:txBody>
          <a:bodyPr>
            <a:normAutofit/>
          </a:bodyPr>
          <a:lstStyle/>
          <a:p>
            <a:r>
              <a:rPr lang="nl-NL" dirty="0"/>
              <a:t>Market </a:t>
            </a:r>
            <a:r>
              <a:rPr lang="nl-NL" dirty="0" err="1"/>
              <a:t>Place</a:t>
            </a:r>
            <a:r>
              <a:rPr lang="nl-NL" dirty="0"/>
              <a:t> &amp; Learning Application rol wordt vervuld door één ketenpartij</a:t>
            </a:r>
          </a:p>
          <a:p>
            <a:pPr lvl="1"/>
            <a:r>
              <a:rPr lang="nl-NL" dirty="0" err="1"/>
              <a:t>SomToday</a:t>
            </a:r>
            <a:r>
              <a:rPr lang="nl-NL" dirty="0"/>
              <a:t> (SIS): implementeert SIS API</a:t>
            </a:r>
          </a:p>
          <a:p>
            <a:pPr lvl="1"/>
            <a:r>
              <a:rPr lang="nl-NL" dirty="0" err="1"/>
              <a:t>Cloudwise</a:t>
            </a:r>
            <a:r>
              <a:rPr lang="nl-NL" dirty="0"/>
              <a:t> (LMS): legt connectie met Thieme (MP), Thieme (LA), </a:t>
            </a:r>
            <a:r>
              <a:rPr lang="nl-NL" dirty="0" err="1"/>
              <a:t>SomToday</a:t>
            </a:r>
            <a:r>
              <a:rPr lang="nl-NL" dirty="0"/>
              <a:t> (SIS)</a:t>
            </a:r>
          </a:p>
          <a:p>
            <a:pPr lvl="1"/>
            <a:r>
              <a:rPr lang="nl-NL" dirty="0"/>
              <a:t>Thieme (MP): implementeert </a:t>
            </a:r>
            <a:r>
              <a:rPr lang="nl-NL" dirty="0" err="1"/>
              <a:t>entitlement</a:t>
            </a:r>
            <a:r>
              <a:rPr lang="nl-NL" dirty="0"/>
              <a:t> API en legt connectie met </a:t>
            </a:r>
            <a:r>
              <a:rPr lang="nl-NL" dirty="0" err="1"/>
              <a:t>SomToday</a:t>
            </a:r>
            <a:r>
              <a:rPr lang="nl-NL" dirty="0"/>
              <a:t> (SIS) en Thieme (LA)</a:t>
            </a:r>
          </a:p>
          <a:p>
            <a:pPr lvl="1"/>
            <a:r>
              <a:rPr lang="nl-NL" dirty="0"/>
              <a:t>Thieme (LA): implementeert </a:t>
            </a:r>
            <a:r>
              <a:rPr lang="nl-NL" dirty="0" err="1"/>
              <a:t>catalogue</a:t>
            </a:r>
            <a:r>
              <a:rPr lang="nl-NL" dirty="0"/>
              <a:t> API en legt connectie met Thieme (MP</a:t>
            </a:r>
            <a:r>
              <a:rPr lang="nl-NL" dirty="0" smtClean="0"/>
              <a:t>) en </a:t>
            </a:r>
            <a:r>
              <a:rPr lang="nl-NL" dirty="0" err="1" smtClean="0"/>
              <a:t>SomToday</a:t>
            </a:r>
            <a:r>
              <a:rPr lang="nl-NL" dirty="0" smtClean="0"/>
              <a:t> (SIS)</a:t>
            </a:r>
            <a:endParaRPr lang="nl-NL" b="1" dirty="0">
              <a:solidFill>
                <a:srgbClr val="13A438"/>
              </a:solidFill>
            </a:endParaRPr>
          </a:p>
          <a:p>
            <a:pPr marL="0" indent="0">
              <a:buNone/>
            </a:pPr>
            <a:endParaRPr lang="nl-NL" b="1" dirty="0"/>
          </a:p>
        </p:txBody>
      </p:sp>
      <p:sp>
        <p:nvSpPr>
          <p:cNvPr id="4" name="Zeshoek 3"/>
          <p:cNvSpPr/>
          <p:nvPr/>
        </p:nvSpPr>
        <p:spPr>
          <a:xfrm>
            <a:off x="9227551" y="2772784"/>
            <a:ext cx="1438275" cy="6858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err="1">
                <a:solidFill>
                  <a:prstClr val="white"/>
                </a:solidFill>
                <a:latin typeface="Calibri" panose="020F0502020204030204"/>
              </a:rPr>
              <a:t>Cloudwise</a:t>
            </a:r>
            <a:endParaRPr kumimoji="0" lang="en-GB" sz="14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Learning Material System</a:t>
            </a:r>
          </a:p>
        </p:txBody>
      </p:sp>
      <p:sp>
        <p:nvSpPr>
          <p:cNvPr id="5" name="Zeshoek 4"/>
          <p:cNvSpPr/>
          <p:nvPr/>
        </p:nvSpPr>
        <p:spPr>
          <a:xfrm>
            <a:off x="7789276" y="3665175"/>
            <a:ext cx="1438275" cy="685800"/>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noProof="0" dirty="0" err="1">
                <a:solidFill>
                  <a:prstClr val="white"/>
                </a:solidFill>
                <a:latin typeface="Calibri" panose="020F0502020204030204"/>
              </a:rPr>
              <a:t>Thieme</a:t>
            </a:r>
            <a:endParaRPr kumimoji="0" lang="en-GB" sz="14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Market Place</a:t>
            </a:r>
          </a:p>
        </p:txBody>
      </p:sp>
      <p:sp>
        <p:nvSpPr>
          <p:cNvPr id="6" name="Zeshoek 5"/>
          <p:cNvSpPr/>
          <p:nvPr/>
        </p:nvSpPr>
        <p:spPr>
          <a:xfrm>
            <a:off x="10665827" y="3648289"/>
            <a:ext cx="1438275" cy="685800"/>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400" dirty="0">
                <a:solidFill>
                  <a:prstClr val="white"/>
                </a:solidFill>
                <a:latin typeface="Calibri" panose="020F0502020204030204"/>
              </a:rPr>
              <a:t>Thieme</a:t>
            </a:r>
            <a:endParaRPr kumimoji="0" lang="nl-NL"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Learning Application</a:t>
            </a:r>
          </a:p>
        </p:txBody>
      </p:sp>
      <p:sp>
        <p:nvSpPr>
          <p:cNvPr id="7" name="Zeshoek 6"/>
          <p:cNvSpPr/>
          <p:nvPr/>
        </p:nvSpPr>
        <p:spPr>
          <a:xfrm>
            <a:off x="9227552" y="4540680"/>
            <a:ext cx="1438275" cy="685800"/>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600" b="0" i="0" u="none" strike="noStrike" kern="1200" cap="none" spc="0" normalizeH="0" baseline="0" noProof="0" dirty="0" err="1">
                <a:ln>
                  <a:noFill/>
                </a:ln>
                <a:solidFill>
                  <a:prstClr val="white"/>
                </a:solidFill>
                <a:effectLst/>
                <a:uLnTx/>
                <a:uFillTx/>
                <a:latin typeface="Calibri" panose="020F0502020204030204"/>
                <a:ea typeface="+mn-ea"/>
                <a:cs typeface="+mn-cs"/>
              </a:rPr>
              <a:t>SomToday</a:t>
            </a:r>
            <a:endParaRPr kumimoji="0" lang="nl-NL"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School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Information System</a:t>
            </a:r>
          </a:p>
        </p:txBody>
      </p:sp>
      <p:cxnSp>
        <p:nvCxnSpPr>
          <p:cNvPr id="8" name="Rechte verbindingslijn met pijl 7"/>
          <p:cNvCxnSpPr/>
          <p:nvPr/>
        </p:nvCxnSpPr>
        <p:spPr>
          <a:xfrm>
            <a:off x="9997198" y="3458584"/>
            <a:ext cx="0" cy="1082096"/>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9" name="Rechte verbindingslijn met pijl 8"/>
          <p:cNvCxnSpPr>
            <a:stCxn id="5" idx="0"/>
            <a:endCxn id="6" idx="3"/>
          </p:cNvCxnSpPr>
          <p:nvPr/>
        </p:nvCxnSpPr>
        <p:spPr>
          <a:xfrm flipV="1">
            <a:off x="9227551" y="3991189"/>
            <a:ext cx="1438276" cy="16886"/>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0" name="Rechte verbindingslijn met pijl 9"/>
          <p:cNvCxnSpPr>
            <a:stCxn id="4" idx="2"/>
            <a:endCxn id="5" idx="5"/>
          </p:cNvCxnSpPr>
          <p:nvPr/>
        </p:nvCxnSpPr>
        <p:spPr>
          <a:xfrm flipH="1">
            <a:off x="9056101" y="3458584"/>
            <a:ext cx="342900" cy="206591"/>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1" name="Rechte verbindingslijn met pijl 10"/>
          <p:cNvCxnSpPr>
            <a:stCxn id="7" idx="4"/>
            <a:endCxn id="5" idx="1"/>
          </p:cNvCxnSpPr>
          <p:nvPr/>
        </p:nvCxnSpPr>
        <p:spPr>
          <a:xfrm flipH="1" flipV="1">
            <a:off x="9056101" y="4350975"/>
            <a:ext cx="342901" cy="189705"/>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2" name="Rechte verbindingslijn met pijl 11"/>
          <p:cNvCxnSpPr>
            <a:stCxn id="4" idx="1"/>
            <a:endCxn id="6" idx="4"/>
          </p:cNvCxnSpPr>
          <p:nvPr/>
        </p:nvCxnSpPr>
        <p:spPr>
          <a:xfrm>
            <a:off x="10494376" y="3458584"/>
            <a:ext cx="342901" cy="189705"/>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3" name="Rechte verbindingslijn met pijl 12"/>
          <p:cNvCxnSpPr>
            <a:stCxn id="6" idx="2"/>
            <a:endCxn id="7" idx="5"/>
          </p:cNvCxnSpPr>
          <p:nvPr/>
        </p:nvCxnSpPr>
        <p:spPr>
          <a:xfrm flipH="1">
            <a:off x="10494377" y="4334089"/>
            <a:ext cx="342900" cy="206591"/>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sp>
        <p:nvSpPr>
          <p:cNvPr id="14" name="Subtitle 2">
            <a:extLst>
              <a:ext uri="{FF2B5EF4-FFF2-40B4-BE49-F238E27FC236}">
                <a16:creationId xmlns:a16="http://schemas.microsoft.com/office/drawing/2014/main" id="{5D2D0C66-DF44-6747-B44F-778AF7B2A673}"/>
              </a:ext>
            </a:extLst>
          </p:cNvPr>
          <p:cNvSpPr txBox="1">
            <a:spLocks/>
          </p:cNvSpPr>
          <p:nvPr/>
        </p:nvSpPr>
        <p:spPr>
          <a:xfrm>
            <a:off x="838200" y="6228659"/>
            <a:ext cx="5199888"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sheet </a:t>
            </a:r>
            <a:r>
              <a:rPr lang="nl-NL" dirty="0">
                <a:hlinkClick r:id="rId2" action="ppaction://hlinksldjump"/>
              </a:rPr>
              <a:t>Opzet pilot</a:t>
            </a:r>
            <a:endParaRPr lang="nl-NL" dirty="0"/>
          </a:p>
        </p:txBody>
      </p:sp>
      <p:sp>
        <p:nvSpPr>
          <p:cNvPr id="15" name="Title 1">
            <a:extLst>
              <a:ext uri="{FF2B5EF4-FFF2-40B4-BE49-F238E27FC236}">
                <a16:creationId xmlns:a16="http://schemas.microsoft.com/office/drawing/2014/main" id="{CAD34DB5-DE86-644D-9BE3-ECB2DFEFD615}"/>
              </a:ext>
            </a:extLst>
          </p:cNvPr>
          <p:cNvSpPr txBox="1">
            <a:spLocks/>
          </p:cNvSpPr>
          <p:nvPr/>
        </p:nvSpPr>
        <p:spPr>
          <a:xfrm>
            <a:off x="7789276" y="1708693"/>
            <a:ext cx="4103102" cy="5006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b="1" dirty="0">
                <a:solidFill>
                  <a:srgbClr val="FF0000"/>
                </a:solidFill>
              </a:rPr>
              <a:t>Namen zijn fictief als voorbeeld</a:t>
            </a:r>
          </a:p>
        </p:txBody>
      </p:sp>
    </p:spTree>
    <p:extLst>
      <p:ext uri="{BB962C8B-B14F-4D97-AF65-F5344CB8AC3E}">
        <p14:creationId xmlns:p14="http://schemas.microsoft.com/office/powerpoint/2010/main" val="204145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smtClean="0"/>
              <a:t>4. Geïntegreerde </a:t>
            </a:r>
            <a:r>
              <a:rPr lang="nl-NL" dirty="0"/>
              <a:t>SIS/LMS</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6900567" cy="4613275"/>
          </a:xfrm>
        </p:spPr>
        <p:txBody>
          <a:bodyPr>
            <a:normAutofit/>
          </a:bodyPr>
          <a:lstStyle/>
          <a:p>
            <a:r>
              <a:rPr lang="nl-NL" dirty="0"/>
              <a:t>SIS &amp; LMS rol worden vervuld door één ketenpartij</a:t>
            </a:r>
          </a:p>
          <a:p>
            <a:pPr lvl="1"/>
            <a:r>
              <a:rPr lang="nl-NL" dirty="0"/>
              <a:t>Magister (SIS): implementeert SIS API</a:t>
            </a:r>
          </a:p>
          <a:p>
            <a:pPr lvl="1"/>
            <a:r>
              <a:rPr lang="nl-NL" dirty="0"/>
              <a:t>Magister(LMS): legt connectie met OsingadeJong (MP), BOOM (LA), Magister (SIS)</a:t>
            </a:r>
          </a:p>
          <a:p>
            <a:pPr lvl="1"/>
            <a:r>
              <a:rPr lang="nl-NL" dirty="0"/>
              <a:t>OsingadeJong (MP): implementeert </a:t>
            </a:r>
            <a:r>
              <a:rPr lang="nl-NL" dirty="0" err="1"/>
              <a:t>entitlement</a:t>
            </a:r>
            <a:r>
              <a:rPr lang="nl-NL" dirty="0"/>
              <a:t> API en legt connectie met Magister (SIS) en BOOM (LA)</a:t>
            </a:r>
          </a:p>
          <a:p>
            <a:pPr lvl="1"/>
            <a:r>
              <a:rPr lang="nl-NL" dirty="0"/>
              <a:t>BOOM (LA): implementeert </a:t>
            </a:r>
            <a:r>
              <a:rPr lang="nl-NL" dirty="0" err="1"/>
              <a:t>catalogue</a:t>
            </a:r>
            <a:r>
              <a:rPr lang="nl-NL" dirty="0"/>
              <a:t> API en legt connectie met OsingadeJong (MP</a:t>
            </a:r>
            <a:r>
              <a:rPr lang="nl-NL" dirty="0" smtClean="0"/>
              <a:t>) en Magister (SIS)</a:t>
            </a:r>
            <a:endParaRPr lang="nl-NL" dirty="0"/>
          </a:p>
          <a:p>
            <a:pPr marL="0" indent="0">
              <a:buNone/>
            </a:pPr>
            <a:endParaRPr lang="nl-NL" b="1" dirty="0">
              <a:solidFill>
                <a:srgbClr val="13A438"/>
              </a:solidFill>
            </a:endParaRPr>
          </a:p>
          <a:p>
            <a:pPr marL="0" indent="0">
              <a:buNone/>
            </a:pPr>
            <a:endParaRPr lang="nl-NL" b="1" dirty="0"/>
          </a:p>
        </p:txBody>
      </p:sp>
      <p:sp>
        <p:nvSpPr>
          <p:cNvPr id="4" name="Zeshoek 3"/>
          <p:cNvSpPr/>
          <p:nvPr/>
        </p:nvSpPr>
        <p:spPr>
          <a:xfrm>
            <a:off x="9227551" y="2772784"/>
            <a:ext cx="1438275" cy="685800"/>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prstClr val="white"/>
                </a:solidFill>
                <a:latin typeface="Calibri" panose="020F0502020204030204"/>
              </a:rPr>
              <a:t>Magister</a:t>
            </a:r>
            <a:endParaRPr kumimoji="0" lang="en-GB" sz="14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Learning Material System</a:t>
            </a:r>
          </a:p>
        </p:txBody>
      </p:sp>
      <p:sp>
        <p:nvSpPr>
          <p:cNvPr id="5" name="Zeshoek 4"/>
          <p:cNvSpPr/>
          <p:nvPr/>
        </p:nvSpPr>
        <p:spPr>
          <a:xfrm>
            <a:off x="7789276" y="3665175"/>
            <a:ext cx="1438275" cy="6858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prstClr val="white"/>
                </a:solidFill>
                <a:latin typeface="Calibri" panose="020F0502020204030204"/>
              </a:rPr>
              <a:t>OsingadeJong</a:t>
            </a:r>
            <a:endParaRPr kumimoji="0" lang="en-GB" sz="12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Market Place</a:t>
            </a:r>
          </a:p>
        </p:txBody>
      </p:sp>
      <p:sp>
        <p:nvSpPr>
          <p:cNvPr id="6" name="Zeshoek 5"/>
          <p:cNvSpPr/>
          <p:nvPr/>
        </p:nvSpPr>
        <p:spPr>
          <a:xfrm>
            <a:off x="10665827" y="3648289"/>
            <a:ext cx="1438275" cy="685800"/>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400" b="0" i="0" u="none" strike="noStrike" kern="1200" cap="none" spc="0" normalizeH="0" baseline="0" noProof="0" dirty="0">
                <a:ln>
                  <a:noFill/>
                </a:ln>
                <a:solidFill>
                  <a:prstClr val="white"/>
                </a:solidFill>
                <a:effectLst/>
                <a:uLnTx/>
                <a:uFillTx/>
                <a:latin typeface="Calibri" panose="020F0502020204030204"/>
                <a:ea typeface="+mn-ea"/>
                <a:cs typeface="+mn-cs"/>
              </a:rPr>
              <a:t>BOOM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Learning Application</a:t>
            </a:r>
          </a:p>
        </p:txBody>
      </p:sp>
      <p:sp>
        <p:nvSpPr>
          <p:cNvPr id="7" name="Zeshoek 6"/>
          <p:cNvSpPr/>
          <p:nvPr/>
        </p:nvSpPr>
        <p:spPr>
          <a:xfrm>
            <a:off x="9227552" y="4540680"/>
            <a:ext cx="1438275" cy="685800"/>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600" b="0" i="0" u="none" strike="noStrike" kern="1200" cap="none" spc="0" normalizeH="0" baseline="0" noProof="0" dirty="0">
                <a:ln>
                  <a:noFill/>
                </a:ln>
                <a:solidFill>
                  <a:prstClr val="white"/>
                </a:solidFill>
                <a:effectLst/>
                <a:uLnTx/>
                <a:uFillTx/>
                <a:latin typeface="Calibri" panose="020F0502020204030204"/>
                <a:ea typeface="+mn-ea"/>
                <a:cs typeface="+mn-cs"/>
              </a:rPr>
              <a:t>Magister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School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Information System</a:t>
            </a:r>
          </a:p>
        </p:txBody>
      </p:sp>
      <p:cxnSp>
        <p:nvCxnSpPr>
          <p:cNvPr id="8" name="Rechte verbindingslijn met pijl 7"/>
          <p:cNvCxnSpPr/>
          <p:nvPr/>
        </p:nvCxnSpPr>
        <p:spPr>
          <a:xfrm>
            <a:off x="9997198" y="3458584"/>
            <a:ext cx="0" cy="1082096"/>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9" name="Rechte verbindingslijn met pijl 8"/>
          <p:cNvCxnSpPr>
            <a:stCxn id="5" idx="0"/>
            <a:endCxn id="6" idx="3"/>
          </p:cNvCxnSpPr>
          <p:nvPr/>
        </p:nvCxnSpPr>
        <p:spPr>
          <a:xfrm flipV="1">
            <a:off x="9227551" y="3991189"/>
            <a:ext cx="1438276" cy="16886"/>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0" name="Rechte verbindingslijn met pijl 9"/>
          <p:cNvCxnSpPr>
            <a:stCxn id="4" idx="2"/>
            <a:endCxn id="5" idx="5"/>
          </p:cNvCxnSpPr>
          <p:nvPr/>
        </p:nvCxnSpPr>
        <p:spPr>
          <a:xfrm flipH="1">
            <a:off x="9056101" y="3458584"/>
            <a:ext cx="342900" cy="206591"/>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1" name="Rechte verbindingslijn met pijl 10"/>
          <p:cNvCxnSpPr>
            <a:stCxn id="7" idx="4"/>
            <a:endCxn id="5" idx="1"/>
          </p:cNvCxnSpPr>
          <p:nvPr/>
        </p:nvCxnSpPr>
        <p:spPr>
          <a:xfrm flipH="1" flipV="1">
            <a:off x="9056101" y="4350975"/>
            <a:ext cx="342901" cy="189705"/>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2" name="Rechte verbindingslijn met pijl 11"/>
          <p:cNvCxnSpPr>
            <a:stCxn id="4" idx="1"/>
            <a:endCxn id="6" idx="4"/>
          </p:cNvCxnSpPr>
          <p:nvPr/>
        </p:nvCxnSpPr>
        <p:spPr>
          <a:xfrm>
            <a:off x="10494376" y="3458584"/>
            <a:ext cx="342901" cy="189705"/>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3" name="Rechte verbindingslijn met pijl 12"/>
          <p:cNvCxnSpPr>
            <a:stCxn id="6" idx="2"/>
            <a:endCxn id="7" idx="5"/>
          </p:cNvCxnSpPr>
          <p:nvPr/>
        </p:nvCxnSpPr>
        <p:spPr>
          <a:xfrm flipH="1">
            <a:off x="10494377" y="4334089"/>
            <a:ext cx="342900" cy="206591"/>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sp>
        <p:nvSpPr>
          <p:cNvPr id="14" name="Subtitle 2">
            <a:extLst>
              <a:ext uri="{FF2B5EF4-FFF2-40B4-BE49-F238E27FC236}">
                <a16:creationId xmlns:a16="http://schemas.microsoft.com/office/drawing/2014/main" id="{5D2D0C66-DF44-6747-B44F-778AF7B2A673}"/>
              </a:ext>
            </a:extLst>
          </p:cNvPr>
          <p:cNvSpPr txBox="1">
            <a:spLocks/>
          </p:cNvSpPr>
          <p:nvPr/>
        </p:nvSpPr>
        <p:spPr>
          <a:xfrm>
            <a:off x="838200" y="6228659"/>
            <a:ext cx="5199888"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sheet </a:t>
            </a:r>
            <a:r>
              <a:rPr lang="nl-NL" dirty="0">
                <a:hlinkClick r:id="rId2" action="ppaction://hlinksldjump"/>
              </a:rPr>
              <a:t>Opzet pilot</a:t>
            </a:r>
            <a:endParaRPr lang="nl-NL" dirty="0"/>
          </a:p>
        </p:txBody>
      </p:sp>
      <p:sp>
        <p:nvSpPr>
          <p:cNvPr id="15" name="Title 1">
            <a:extLst>
              <a:ext uri="{FF2B5EF4-FFF2-40B4-BE49-F238E27FC236}">
                <a16:creationId xmlns:a16="http://schemas.microsoft.com/office/drawing/2014/main" id="{CAD34DB5-DE86-644D-9BE3-ECB2DFEFD615}"/>
              </a:ext>
            </a:extLst>
          </p:cNvPr>
          <p:cNvSpPr txBox="1">
            <a:spLocks/>
          </p:cNvSpPr>
          <p:nvPr/>
        </p:nvSpPr>
        <p:spPr>
          <a:xfrm>
            <a:off x="7789276" y="1708693"/>
            <a:ext cx="4103102" cy="5006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b="1" dirty="0">
                <a:solidFill>
                  <a:srgbClr val="FF0000"/>
                </a:solidFill>
              </a:rPr>
              <a:t>Namen zijn fictief als voorbeeld</a:t>
            </a:r>
          </a:p>
        </p:txBody>
      </p:sp>
    </p:spTree>
    <p:extLst>
      <p:ext uri="{BB962C8B-B14F-4D97-AF65-F5344CB8AC3E}">
        <p14:creationId xmlns:p14="http://schemas.microsoft.com/office/powerpoint/2010/main" val="3101870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smtClean="0"/>
              <a:t>5. Minimale </a:t>
            </a:r>
            <a:r>
              <a:rPr lang="nl-NL" dirty="0"/>
              <a:t>Configuratie</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722334"/>
            <a:ext cx="6900567" cy="4613275"/>
          </a:xfrm>
        </p:spPr>
        <p:txBody>
          <a:bodyPr>
            <a:normAutofit/>
          </a:bodyPr>
          <a:lstStyle/>
          <a:p>
            <a:r>
              <a:rPr lang="nl-NL" dirty="0"/>
              <a:t>SIS &amp; LMS rol worden vervuld door één ketenpartij en Market </a:t>
            </a:r>
            <a:r>
              <a:rPr lang="nl-NL" dirty="0" err="1"/>
              <a:t>Place</a:t>
            </a:r>
            <a:r>
              <a:rPr lang="nl-NL" dirty="0"/>
              <a:t> &amp; Learning Application rol wordt vervuld door één ketenpartij</a:t>
            </a:r>
          </a:p>
          <a:p>
            <a:pPr lvl="1"/>
            <a:r>
              <a:rPr lang="nl-NL" dirty="0" err="1"/>
              <a:t>Somtoday</a:t>
            </a:r>
            <a:r>
              <a:rPr lang="nl-NL" dirty="0"/>
              <a:t> (SIS): implementeert SIS API</a:t>
            </a:r>
          </a:p>
          <a:p>
            <a:pPr lvl="1"/>
            <a:r>
              <a:rPr lang="nl-NL" dirty="0" err="1"/>
              <a:t>Somtoday</a:t>
            </a:r>
            <a:r>
              <a:rPr lang="nl-NL" dirty="0"/>
              <a:t> (LMS): legt connectie met Blink (MP), Blink (LA), </a:t>
            </a:r>
            <a:r>
              <a:rPr lang="nl-NL" dirty="0" err="1"/>
              <a:t>Somtoday</a:t>
            </a:r>
            <a:r>
              <a:rPr lang="nl-NL" dirty="0"/>
              <a:t> (SIS)</a:t>
            </a:r>
          </a:p>
          <a:p>
            <a:pPr lvl="1"/>
            <a:r>
              <a:rPr lang="nl-NL" dirty="0"/>
              <a:t>Blink (MP): implementeert </a:t>
            </a:r>
            <a:r>
              <a:rPr lang="nl-NL" dirty="0" err="1"/>
              <a:t>entitlement</a:t>
            </a:r>
            <a:r>
              <a:rPr lang="nl-NL" dirty="0"/>
              <a:t> API en legt connectie met </a:t>
            </a:r>
            <a:r>
              <a:rPr lang="nl-NL" dirty="0" err="1"/>
              <a:t>Somtoday</a:t>
            </a:r>
            <a:r>
              <a:rPr lang="nl-NL" dirty="0"/>
              <a:t> (SIS) en Blink (LA)</a:t>
            </a:r>
          </a:p>
          <a:p>
            <a:pPr lvl="1"/>
            <a:r>
              <a:rPr lang="nl-NL" dirty="0"/>
              <a:t>Blink (LA): implementeert </a:t>
            </a:r>
            <a:r>
              <a:rPr lang="nl-NL" dirty="0" err="1"/>
              <a:t>catalogue</a:t>
            </a:r>
            <a:r>
              <a:rPr lang="nl-NL" dirty="0"/>
              <a:t> API en legt connectie met Blink (MP</a:t>
            </a:r>
            <a:r>
              <a:rPr lang="nl-NL" dirty="0" smtClean="0"/>
              <a:t>) en </a:t>
            </a:r>
            <a:r>
              <a:rPr lang="nl-NL" dirty="0" err="1" smtClean="0"/>
              <a:t>SomToday</a:t>
            </a:r>
            <a:r>
              <a:rPr lang="nl-NL" dirty="0" smtClean="0"/>
              <a:t> (SIS)</a:t>
            </a:r>
            <a:endParaRPr lang="nl-NL" b="1" dirty="0">
              <a:solidFill>
                <a:srgbClr val="13A438"/>
              </a:solidFill>
            </a:endParaRPr>
          </a:p>
          <a:p>
            <a:pPr marL="0" indent="0">
              <a:buNone/>
            </a:pPr>
            <a:endParaRPr lang="nl-NL" b="1" dirty="0"/>
          </a:p>
        </p:txBody>
      </p:sp>
      <p:sp>
        <p:nvSpPr>
          <p:cNvPr id="4" name="Zeshoek 3"/>
          <p:cNvSpPr/>
          <p:nvPr/>
        </p:nvSpPr>
        <p:spPr>
          <a:xfrm>
            <a:off x="9227551" y="2772784"/>
            <a:ext cx="1438275" cy="6858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err="1">
                <a:solidFill>
                  <a:prstClr val="white"/>
                </a:solidFill>
                <a:latin typeface="Calibri" panose="020F0502020204030204"/>
              </a:rPr>
              <a:t>SomToday</a:t>
            </a:r>
            <a:endParaRPr kumimoji="0" lang="en-GB" sz="14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Learning Material System</a:t>
            </a:r>
          </a:p>
        </p:txBody>
      </p:sp>
      <p:sp>
        <p:nvSpPr>
          <p:cNvPr id="5" name="Zeshoek 4"/>
          <p:cNvSpPr/>
          <p:nvPr/>
        </p:nvSpPr>
        <p:spPr>
          <a:xfrm>
            <a:off x="7789276" y="3665175"/>
            <a:ext cx="1438275" cy="685800"/>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prstClr val="white"/>
                </a:solidFill>
                <a:latin typeface="Calibri" panose="020F0502020204030204"/>
              </a:rPr>
              <a:t>Blink</a:t>
            </a:r>
            <a:endParaRPr kumimoji="0" lang="en-GB" sz="1400" b="0" i="0" u="none" strike="noStrike" kern="1200" cap="none" spc="0" normalizeH="0" baseline="0" noProof="0" dirty="0">
              <a:ln>
                <a:noFill/>
              </a:ln>
              <a:solidFill>
                <a:prstClr val="white"/>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Market Place</a:t>
            </a:r>
          </a:p>
        </p:txBody>
      </p:sp>
      <p:sp>
        <p:nvSpPr>
          <p:cNvPr id="6" name="Zeshoek 5"/>
          <p:cNvSpPr/>
          <p:nvPr/>
        </p:nvSpPr>
        <p:spPr>
          <a:xfrm>
            <a:off x="10665827" y="3648289"/>
            <a:ext cx="1438275" cy="685800"/>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400" b="0" i="0" u="none" strike="noStrike" kern="1200" cap="none" spc="0" normalizeH="0" baseline="0" noProof="0" dirty="0">
                <a:ln>
                  <a:noFill/>
                </a:ln>
                <a:solidFill>
                  <a:prstClr val="white"/>
                </a:solidFill>
                <a:effectLst/>
                <a:uLnTx/>
                <a:uFillTx/>
                <a:latin typeface="Calibri" panose="020F0502020204030204"/>
                <a:ea typeface="+mn-ea"/>
                <a:cs typeface="+mn-cs"/>
              </a:rPr>
              <a:t>Blink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Learning Application</a:t>
            </a:r>
          </a:p>
        </p:txBody>
      </p:sp>
      <p:sp>
        <p:nvSpPr>
          <p:cNvPr id="7" name="Zeshoek 6"/>
          <p:cNvSpPr/>
          <p:nvPr/>
        </p:nvSpPr>
        <p:spPr>
          <a:xfrm>
            <a:off x="9227552" y="4540680"/>
            <a:ext cx="1438275" cy="68580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600" b="0" i="0" u="none" strike="noStrike" kern="1200" cap="none" spc="0" normalizeH="0" baseline="0" noProof="0" dirty="0" err="1">
                <a:ln>
                  <a:noFill/>
                </a:ln>
                <a:solidFill>
                  <a:prstClr val="white"/>
                </a:solidFill>
                <a:effectLst/>
                <a:uLnTx/>
                <a:uFillTx/>
                <a:latin typeface="Calibri" panose="020F0502020204030204"/>
                <a:ea typeface="+mn-ea"/>
                <a:cs typeface="+mn-cs"/>
              </a:rPr>
              <a:t>SomToday</a:t>
            </a:r>
            <a:endParaRPr kumimoji="0" lang="nl-NL" sz="1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School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Information System</a:t>
            </a:r>
          </a:p>
        </p:txBody>
      </p:sp>
      <p:cxnSp>
        <p:nvCxnSpPr>
          <p:cNvPr id="8" name="Rechte verbindingslijn met pijl 7"/>
          <p:cNvCxnSpPr/>
          <p:nvPr/>
        </p:nvCxnSpPr>
        <p:spPr>
          <a:xfrm>
            <a:off x="9997198" y="3458584"/>
            <a:ext cx="0" cy="1082096"/>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9" name="Rechte verbindingslijn met pijl 8"/>
          <p:cNvCxnSpPr>
            <a:stCxn id="5" idx="0"/>
            <a:endCxn id="6" idx="3"/>
          </p:cNvCxnSpPr>
          <p:nvPr/>
        </p:nvCxnSpPr>
        <p:spPr>
          <a:xfrm flipV="1">
            <a:off x="9227551" y="3991189"/>
            <a:ext cx="1438276" cy="16886"/>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0" name="Rechte verbindingslijn met pijl 9"/>
          <p:cNvCxnSpPr>
            <a:stCxn id="4" idx="2"/>
            <a:endCxn id="5" idx="5"/>
          </p:cNvCxnSpPr>
          <p:nvPr/>
        </p:nvCxnSpPr>
        <p:spPr>
          <a:xfrm flipH="1">
            <a:off x="9056101" y="3458584"/>
            <a:ext cx="342900" cy="206591"/>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1" name="Rechte verbindingslijn met pijl 10"/>
          <p:cNvCxnSpPr>
            <a:stCxn id="7" idx="4"/>
            <a:endCxn id="5" idx="1"/>
          </p:cNvCxnSpPr>
          <p:nvPr/>
        </p:nvCxnSpPr>
        <p:spPr>
          <a:xfrm flipH="1" flipV="1">
            <a:off x="9056101" y="4350975"/>
            <a:ext cx="342901" cy="189705"/>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2" name="Rechte verbindingslijn met pijl 11"/>
          <p:cNvCxnSpPr>
            <a:stCxn id="4" idx="1"/>
            <a:endCxn id="6" idx="4"/>
          </p:cNvCxnSpPr>
          <p:nvPr/>
        </p:nvCxnSpPr>
        <p:spPr>
          <a:xfrm>
            <a:off x="10494376" y="3458584"/>
            <a:ext cx="342901" cy="189705"/>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3" name="Rechte verbindingslijn met pijl 12"/>
          <p:cNvCxnSpPr>
            <a:stCxn id="6" idx="2"/>
            <a:endCxn id="7" idx="5"/>
          </p:cNvCxnSpPr>
          <p:nvPr/>
        </p:nvCxnSpPr>
        <p:spPr>
          <a:xfrm flipH="1">
            <a:off x="10494377" y="4334089"/>
            <a:ext cx="342900" cy="206591"/>
          </a:xfrm>
          <a:prstGeom prst="straightConnector1">
            <a:avLst/>
          </a:prstGeom>
          <a:ln>
            <a:prstDash val="dash"/>
            <a:headEnd type="triangle"/>
            <a:tailEnd type="triangle"/>
          </a:ln>
        </p:spPr>
        <p:style>
          <a:lnRef idx="1">
            <a:schemeClr val="accent6"/>
          </a:lnRef>
          <a:fillRef idx="0">
            <a:schemeClr val="accent6"/>
          </a:fillRef>
          <a:effectRef idx="0">
            <a:schemeClr val="accent6"/>
          </a:effectRef>
          <a:fontRef idx="minor">
            <a:schemeClr val="tx1"/>
          </a:fontRef>
        </p:style>
      </p:cxnSp>
      <p:sp>
        <p:nvSpPr>
          <p:cNvPr id="14" name="Subtitle 2">
            <a:extLst>
              <a:ext uri="{FF2B5EF4-FFF2-40B4-BE49-F238E27FC236}">
                <a16:creationId xmlns:a16="http://schemas.microsoft.com/office/drawing/2014/main" id="{5D2D0C66-DF44-6747-B44F-778AF7B2A673}"/>
              </a:ext>
            </a:extLst>
          </p:cNvPr>
          <p:cNvSpPr txBox="1">
            <a:spLocks/>
          </p:cNvSpPr>
          <p:nvPr/>
        </p:nvSpPr>
        <p:spPr>
          <a:xfrm>
            <a:off x="838200" y="6228659"/>
            <a:ext cx="5199888"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sheet </a:t>
            </a:r>
            <a:r>
              <a:rPr lang="nl-NL" dirty="0">
                <a:hlinkClick r:id="rId2" action="ppaction://hlinksldjump"/>
              </a:rPr>
              <a:t>Opzet pilot</a:t>
            </a:r>
            <a:endParaRPr lang="nl-NL" dirty="0"/>
          </a:p>
        </p:txBody>
      </p:sp>
      <p:sp>
        <p:nvSpPr>
          <p:cNvPr id="15" name="Subtitle 2">
            <a:extLst>
              <a:ext uri="{FF2B5EF4-FFF2-40B4-BE49-F238E27FC236}">
                <a16:creationId xmlns:a16="http://schemas.microsoft.com/office/drawing/2014/main" id="{5D2D0C66-DF44-6747-B44F-778AF7B2A673}"/>
              </a:ext>
            </a:extLst>
          </p:cNvPr>
          <p:cNvSpPr txBox="1">
            <a:spLocks/>
          </p:cNvSpPr>
          <p:nvPr/>
        </p:nvSpPr>
        <p:spPr>
          <a:xfrm>
            <a:off x="838200" y="6438899"/>
            <a:ext cx="2246401"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a:t>
            </a:r>
            <a:r>
              <a:rPr lang="nl-NL" dirty="0">
                <a:hlinkClick r:id="rId3" action="ppaction://hlinksldjump"/>
              </a:rPr>
              <a:t>Besluiten Bestuur</a:t>
            </a:r>
            <a:endParaRPr lang="nl-NL" dirty="0"/>
          </a:p>
        </p:txBody>
      </p:sp>
      <p:sp>
        <p:nvSpPr>
          <p:cNvPr id="16" name="Title 1">
            <a:extLst>
              <a:ext uri="{FF2B5EF4-FFF2-40B4-BE49-F238E27FC236}">
                <a16:creationId xmlns:a16="http://schemas.microsoft.com/office/drawing/2014/main" id="{CAD34DB5-DE86-644D-9BE3-ECB2DFEFD615}"/>
              </a:ext>
            </a:extLst>
          </p:cNvPr>
          <p:cNvSpPr txBox="1">
            <a:spLocks/>
          </p:cNvSpPr>
          <p:nvPr/>
        </p:nvSpPr>
        <p:spPr>
          <a:xfrm>
            <a:off x="7789276" y="1708693"/>
            <a:ext cx="4103102" cy="5006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b="1" dirty="0">
                <a:solidFill>
                  <a:srgbClr val="FF0000"/>
                </a:solidFill>
              </a:rPr>
              <a:t>Namen zijn fictief als voorbeeld</a:t>
            </a:r>
          </a:p>
        </p:txBody>
      </p:sp>
    </p:spTree>
    <p:extLst>
      <p:ext uri="{BB962C8B-B14F-4D97-AF65-F5344CB8AC3E}">
        <p14:creationId xmlns:p14="http://schemas.microsoft.com/office/powerpoint/2010/main" val="3329817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6294766" y="2756508"/>
            <a:ext cx="5199888" cy="2837957"/>
          </a:xfrm>
        </p:spPr>
        <p:txBody>
          <a:bodyPr>
            <a:noAutofit/>
          </a:bodyPr>
          <a:lstStyle/>
          <a:p>
            <a:r>
              <a:rPr lang="nl-NL" sz="4000" dirty="0"/>
              <a:t>Backlog</a:t>
            </a:r>
          </a:p>
        </p:txBody>
      </p:sp>
      <p:sp>
        <p:nvSpPr>
          <p:cNvPr id="3" name="Subtitle 2">
            <a:extLst>
              <a:ext uri="{FF2B5EF4-FFF2-40B4-BE49-F238E27FC236}">
                <a16:creationId xmlns:a16="http://schemas.microsoft.com/office/drawing/2014/main" id="{5D2D0C66-DF44-6747-B44F-778AF7B2A673}"/>
              </a:ext>
            </a:extLst>
          </p:cNvPr>
          <p:cNvSpPr>
            <a:spLocks noGrp="1"/>
          </p:cNvSpPr>
          <p:nvPr>
            <p:ph type="subTitle" idx="1"/>
          </p:nvPr>
        </p:nvSpPr>
        <p:spPr>
          <a:xfrm>
            <a:off x="6294766" y="3405634"/>
            <a:ext cx="5199888" cy="2069869"/>
          </a:xfrm>
        </p:spPr>
        <p:txBody>
          <a:bodyPr>
            <a:normAutofit/>
          </a:bodyPr>
          <a:lstStyle/>
          <a:p>
            <a:pPr marL="342900" indent="-342900">
              <a:buFontTx/>
              <a:buChar char="-"/>
            </a:pPr>
            <a:r>
              <a:rPr lang="nl-NL" dirty="0"/>
              <a:t>Voorbereiding</a:t>
            </a:r>
          </a:p>
          <a:p>
            <a:pPr marL="342900" indent="-342900">
              <a:buFontTx/>
              <a:buChar char="-"/>
            </a:pPr>
            <a:r>
              <a:rPr lang="nl-NL" dirty="0"/>
              <a:t>Overig</a:t>
            </a:r>
          </a:p>
        </p:txBody>
      </p:sp>
    </p:spTree>
    <p:extLst>
      <p:ext uri="{BB962C8B-B14F-4D97-AF65-F5344CB8AC3E}">
        <p14:creationId xmlns:p14="http://schemas.microsoft.com/office/powerpoint/2010/main" val="3070509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ABFCD6-F7E0-4DAA-980B-97D60D46F62D}"/>
              </a:ext>
            </a:extLst>
          </p:cNvPr>
          <p:cNvSpPr>
            <a:spLocks noGrp="1"/>
          </p:cNvSpPr>
          <p:nvPr>
            <p:ph type="title"/>
          </p:nvPr>
        </p:nvSpPr>
        <p:spPr>
          <a:xfrm>
            <a:off x="838200" y="365125"/>
            <a:ext cx="10515600" cy="1325563"/>
          </a:xfrm>
        </p:spPr>
        <p:txBody>
          <a:bodyPr/>
          <a:lstStyle/>
          <a:p>
            <a:r>
              <a:rPr lang="nl-NL" dirty="0" err="1"/>
              <a:t>Backlog</a:t>
            </a:r>
            <a:r>
              <a:rPr lang="nl-NL" dirty="0"/>
              <a:t> voorbereiding</a:t>
            </a:r>
          </a:p>
        </p:txBody>
      </p:sp>
      <p:sp>
        <p:nvSpPr>
          <p:cNvPr id="4" name="Tekstvak 3">
            <a:extLst>
              <a:ext uri="{FF2B5EF4-FFF2-40B4-BE49-F238E27FC236}">
                <a16:creationId xmlns:a16="http://schemas.microsoft.com/office/drawing/2014/main" id="{BF9CA447-DC8D-4C8D-974B-6113EBA3ADAB}"/>
              </a:ext>
            </a:extLst>
          </p:cNvPr>
          <p:cNvSpPr txBox="1"/>
          <p:nvPr/>
        </p:nvSpPr>
        <p:spPr>
          <a:xfrm>
            <a:off x="741028" y="1614080"/>
            <a:ext cx="4886688" cy="4231928"/>
          </a:xfrm>
          <a:prstGeom prst="rect">
            <a:avLst/>
          </a:prstGeom>
          <a:noFill/>
        </p:spPr>
        <p:txBody>
          <a:bodyPr wrap="square" rtlCol="0">
            <a:spAutoFit/>
          </a:bodyPr>
          <a:lstStyle/>
          <a:p>
            <a:r>
              <a:rPr lang="nl-NL" sz="1600" b="1" dirty="0"/>
              <a:t>Technisch en functioneel</a:t>
            </a:r>
          </a:p>
          <a:p>
            <a:pPr marL="800100" lvl="1" indent="-342900">
              <a:buFont typeface="+mj-lt"/>
              <a:buAutoNum type="arabicPeriod"/>
            </a:pPr>
            <a:r>
              <a:rPr lang="nl-NL" sz="1100" b="1" dirty="0"/>
              <a:t>Must </a:t>
            </a:r>
            <a:r>
              <a:rPr lang="nl-NL" sz="1100" b="1" dirty="0" err="1"/>
              <a:t>Haves</a:t>
            </a:r>
            <a:r>
              <a:rPr lang="nl-NL" sz="1100" b="1" dirty="0"/>
              <a:t> - </a:t>
            </a:r>
            <a:r>
              <a:rPr lang="nl-NL" sz="1100" b="1" dirty="0" err="1"/>
              <a:t>Randvoorwaardelijk</a:t>
            </a:r>
            <a:r>
              <a:rPr lang="nl-NL" sz="1100" b="1" dirty="0"/>
              <a:t> (voor start ontwikkeling)</a:t>
            </a:r>
          </a:p>
          <a:p>
            <a:pPr marL="1257300" lvl="2" indent="-342900">
              <a:buFont typeface="+mj-lt"/>
              <a:buAutoNum type="arabicPeriod"/>
            </a:pPr>
            <a:r>
              <a:rPr lang="nl-NL" sz="1100" b="1" dirty="0"/>
              <a:t>Setup scenario’s</a:t>
            </a:r>
          </a:p>
          <a:p>
            <a:pPr marL="1257300" lvl="2" indent="-342900">
              <a:buFont typeface="+mj-lt"/>
              <a:buAutoNum type="arabicPeriod"/>
            </a:pPr>
            <a:r>
              <a:rPr lang="nl-NL" sz="1100" b="1" dirty="0" err="1"/>
              <a:t>Entitlements</a:t>
            </a:r>
            <a:r>
              <a:rPr lang="nl-NL" sz="1100" dirty="0"/>
              <a:t> -&gt; te nemen beslissingen </a:t>
            </a:r>
            <a:r>
              <a:rPr lang="nl-NL" sz="1100" dirty="0" err="1"/>
              <a:t>cq</a:t>
            </a:r>
            <a:r>
              <a:rPr lang="nl-NL" sz="1100" dirty="0"/>
              <a:t> te beschrijven</a:t>
            </a:r>
          </a:p>
          <a:p>
            <a:pPr marL="1714500" lvl="3" indent="-342900">
              <a:buFont typeface="Arial" panose="020B0604020202020204" pitchFamily="34" charset="0"/>
              <a:buChar char="•"/>
            </a:pPr>
            <a:r>
              <a:rPr lang="nl-NL" sz="1100" dirty="0"/>
              <a:t>Businessmodellen in API?</a:t>
            </a:r>
          </a:p>
          <a:p>
            <a:pPr marL="1714500" lvl="3" indent="-342900">
              <a:buFont typeface="Arial" panose="020B0604020202020204" pitchFamily="34" charset="0"/>
              <a:buChar char="•"/>
            </a:pPr>
            <a:r>
              <a:rPr lang="nl-NL" sz="1100" dirty="0"/>
              <a:t>Waarom dupliceren van data?</a:t>
            </a:r>
          </a:p>
          <a:p>
            <a:pPr marL="1714500" lvl="3" indent="-342900">
              <a:buFont typeface="Arial" panose="020B0604020202020204" pitchFamily="34" charset="0"/>
              <a:buChar char="•"/>
            </a:pPr>
            <a:r>
              <a:rPr lang="nl-NL" sz="1100" dirty="0"/>
              <a:t>Groepen structuur beschikbaar voor alle partners?</a:t>
            </a:r>
          </a:p>
          <a:p>
            <a:pPr marL="1714500" lvl="3" indent="-342900">
              <a:buFont typeface="Arial" panose="020B0604020202020204" pitchFamily="34" charset="0"/>
              <a:buChar char="•"/>
            </a:pPr>
            <a:r>
              <a:rPr lang="nl-NL" sz="1100" dirty="0"/>
              <a:t>Status als aparte service?</a:t>
            </a:r>
          </a:p>
          <a:p>
            <a:pPr marL="1714500" lvl="3" indent="-342900">
              <a:buFont typeface="Arial" panose="020B0604020202020204" pitchFamily="34" charset="0"/>
              <a:buChar char="•"/>
            </a:pPr>
            <a:r>
              <a:rPr lang="nl-NL" sz="1100" dirty="0"/>
              <a:t>Eigenaarschap van data</a:t>
            </a:r>
          </a:p>
          <a:p>
            <a:pPr marL="1257300" lvl="2" indent="-342900">
              <a:buFont typeface="+mj-lt"/>
              <a:buAutoNum type="arabicPeriod"/>
            </a:pPr>
            <a:r>
              <a:rPr lang="nl-NL" sz="1100" b="1" dirty="0"/>
              <a:t>Catalogus</a:t>
            </a:r>
          </a:p>
          <a:p>
            <a:pPr marL="1714500" lvl="3" indent="-342900">
              <a:buFont typeface="Arial" panose="020B0604020202020204" pitchFamily="34" charset="0"/>
              <a:buChar char="•"/>
            </a:pPr>
            <a:r>
              <a:rPr lang="nl-NL" sz="1100" dirty="0"/>
              <a:t>Gebaseerd op ECK 2.3 </a:t>
            </a:r>
            <a:r>
              <a:rPr lang="nl-NL" sz="1100" dirty="0" err="1"/>
              <a:t>Catalog</a:t>
            </a:r>
            <a:r>
              <a:rPr lang="nl-NL" sz="1100" dirty="0"/>
              <a:t> service</a:t>
            </a:r>
          </a:p>
          <a:p>
            <a:pPr marL="1714500" lvl="3" indent="-342900">
              <a:buFont typeface="Arial" panose="020B0604020202020204" pitchFamily="34" charset="0"/>
              <a:buChar char="•"/>
            </a:pPr>
            <a:r>
              <a:rPr lang="nl-NL" sz="1100" dirty="0"/>
              <a:t>Docenten licenties</a:t>
            </a:r>
          </a:p>
          <a:p>
            <a:pPr marL="800100" lvl="1" indent="-342900">
              <a:buFont typeface="+mj-lt"/>
              <a:buAutoNum type="arabicPeriod"/>
            </a:pPr>
            <a:r>
              <a:rPr lang="nl-NL" sz="1100" b="1" dirty="0" err="1"/>
              <a:t>Should</a:t>
            </a:r>
            <a:r>
              <a:rPr lang="nl-NL" sz="1100" b="1" dirty="0"/>
              <a:t> </a:t>
            </a:r>
            <a:r>
              <a:rPr lang="nl-NL" sz="1100" b="1" dirty="0" err="1"/>
              <a:t>Haves</a:t>
            </a:r>
            <a:r>
              <a:rPr lang="nl-NL" sz="1100" b="1" dirty="0"/>
              <a:t> – Op te pakken na start ontwikkeling</a:t>
            </a:r>
          </a:p>
          <a:p>
            <a:pPr marL="1257300" lvl="2" indent="-342900">
              <a:buFont typeface="+mj-lt"/>
              <a:buAutoNum type="arabicPeriod"/>
            </a:pPr>
            <a:r>
              <a:rPr lang="nl-NL" sz="1100" b="1" dirty="0" err="1"/>
              <a:t>Retourenflows</a:t>
            </a:r>
            <a:endParaRPr lang="nl-NL" sz="1100" b="1" dirty="0"/>
          </a:p>
          <a:p>
            <a:pPr marL="1714500" lvl="3" indent="-342900">
              <a:buFont typeface="Arial" panose="020B0604020202020204" pitchFamily="34" charset="0"/>
              <a:buChar char="•"/>
            </a:pPr>
            <a:r>
              <a:rPr lang="nl-NL" sz="1100" dirty="0"/>
              <a:t>Veranderingen in LML</a:t>
            </a:r>
          </a:p>
          <a:p>
            <a:pPr marL="1714500" lvl="3" indent="-342900">
              <a:buFont typeface="Arial" panose="020B0604020202020204" pitchFamily="34" charset="0"/>
              <a:buChar char="•"/>
            </a:pPr>
            <a:r>
              <a:rPr lang="nl-NL" sz="1100" dirty="0"/>
              <a:t>Veranderingen van vak of cursus in SIS/LMS</a:t>
            </a:r>
          </a:p>
          <a:p>
            <a:pPr marL="1257300" lvl="2" indent="-342900">
              <a:buFont typeface="+mj-lt"/>
              <a:buAutoNum type="arabicPeriod"/>
            </a:pPr>
            <a:r>
              <a:rPr lang="nl-NL" sz="1100" b="1" dirty="0"/>
              <a:t>Non happy </a:t>
            </a:r>
            <a:r>
              <a:rPr lang="nl-NL" sz="1100" b="1" dirty="0" err="1"/>
              <a:t>flows</a:t>
            </a:r>
            <a:endParaRPr lang="nl-NL" sz="1100" b="1" dirty="0"/>
          </a:p>
          <a:p>
            <a:pPr marL="1714500" lvl="3" indent="-342900">
              <a:buFont typeface="Arial" panose="020B0604020202020204" pitchFamily="34" charset="0"/>
              <a:buChar char="•"/>
            </a:pPr>
            <a:r>
              <a:rPr lang="nl-NL" sz="1100" dirty="0"/>
              <a:t>(Nog) niet geregistreerde studenten/leerlingen (0</a:t>
            </a:r>
            <a:r>
              <a:rPr lang="nl-NL" sz="1100" baseline="30000" dirty="0"/>
              <a:t>e</a:t>
            </a:r>
            <a:r>
              <a:rPr lang="nl-NL" sz="1100" dirty="0"/>
              <a:t> </a:t>
            </a:r>
            <a:r>
              <a:rPr lang="nl-NL" sz="1100" dirty="0" err="1"/>
              <a:t>jaars</a:t>
            </a:r>
            <a:r>
              <a:rPr lang="nl-NL" sz="1100" dirty="0"/>
              <a:t>)</a:t>
            </a:r>
          </a:p>
          <a:p>
            <a:pPr marL="1257300" lvl="2" indent="-342900">
              <a:buFont typeface="+mj-lt"/>
              <a:buAutoNum type="arabicPeriod"/>
            </a:pPr>
            <a:r>
              <a:rPr lang="nl-NL" sz="1100" b="1" dirty="0"/>
              <a:t>Toegang, Voortgang, Resultaten monitor</a:t>
            </a:r>
          </a:p>
          <a:p>
            <a:pPr marL="800100" lvl="1" indent="-342900">
              <a:buFont typeface="+mj-lt"/>
              <a:buAutoNum type="arabicPeriod"/>
            </a:pPr>
            <a:r>
              <a:rPr lang="nl-NL" sz="1100" b="1" dirty="0"/>
              <a:t>Resultaten questionnaire</a:t>
            </a:r>
          </a:p>
          <a:p>
            <a:pPr marL="1257300" lvl="2" indent="-342900">
              <a:buFont typeface="Arial" panose="020B0604020202020204" pitchFamily="34" charset="0"/>
              <a:buChar char="•"/>
            </a:pPr>
            <a:r>
              <a:rPr lang="nl-NL" sz="1100" dirty="0"/>
              <a:t>Evalueren en resultaten delen</a:t>
            </a:r>
          </a:p>
          <a:p>
            <a:pPr marL="800100" lvl="1" indent="-342900">
              <a:buFont typeface="+mj-lt"/>
              <a:buAutoNum type="arabicPeriod"/>
            </a:pPr>
            <a:r>
              <a:rPr lang="nl-NL" sz="1100" b="1" dirty="0"/>
              <a:t>Privacy en Security</a:t>
            </a:r>
          </a:p>
          <a:p>
            <a:pPr marL="1257300" lvl="2" indent="-342900">
              <a:buFont typeface="Arial" panose="020B0604020202020204" pitchFamily="34" charset="0"/>
              <a:buChar char="•"/>
            </a:pPr>
            <a:r>
              <a:rPr lang="nl-NL" sz="1100" dirty="0"/>
              <a:t>Toepasbaarheid dataconvenant</a:t>
            </a:r>
          </a:p>
        </p:txBody>
      </p:sp>
      <p:sp>
        <p:nvSpPr>
          <p:cNvPr id="10" name="Tekstvak 9">
            <a:extLst>
              <a:ext uri="{FF2B5EF4-FFF2-40B4-BE49-F238E27FC236}">
                <a16:creationId xmlns:a16="http://schemas.microsoft.com/office/drawing/2014/main" id="{BF9CA447-DC8D-4C8D-974B-6113EBA3ADAB}"/>
              </a:ext>
            </a:extLst>
          </p:cNvPr>
          <p:cNvSpPr txBox="1"/>
          <p:nvPr/>
        </p:nvSpPr>
        <p:spPr>
          <a:xfrm>
            <a:off x="5627716" y="1614080"/>
            <a:ext cx="4886688" cy="2785378"/>
          </a:xfrm>
          <a:prstGeom prst="rect">
            <a:avLst/>
          </a:prstGeom>
          <a:noFill/>
        </p:spPr>
        <p:txBody>
          <a:bodyPr wrap="square" rtlCol="0">
            <a:spAutoFit/>
          </a:bodyPr>
          <a:lstStyle/>
          <a:p>
            <a:r>
              <a:rPr lang="nl-NL" sz="1600" b="1" dirty="0"/>
              <a:t>Documentatie</a:t>
            </a:r>
          </a:p>
          <a:p>
            <a:pPr marL="800100" lvl="1" indent="-342900">
              <a:buFont typeface="+mj-lt"/>
              <a:buAutoNum type="arabicPeriod"/>
            </a:pPr>
            <a:r>
              <a:rPr lang="nl-NL" sz="1100" b="1" dirty="0"/>
              <a:t>Implementatie richtlijnen</a:t>
            </a:r>
          </a:p>
          <a:p>
            <a:pPr marL="1257300" lvl="2" indent="-342900">
              <a:buFont typeface="Arial" panose="020B0604020202020204" pitchFamily="34" charset="0"/>
              <a:buChar char="•"/>
            </a:pPr>
            <a:r>
              <a:rPr lang="nl-NL" sz="1100" dirty="0"/>
              <a:t>Rollen en verantwoordelijkheden</a:t>
            </a:r>
          </a:p>
          <a:p>
            <a:pPr marL="1257300" lvl="2" indent="-342900">
              <a:buFont typeface="Arial" panose="020B0604020202020204" pitchFamily="34" charset="0"/>
              <a:buChar char="•"/>
            </a:pPr>
            <a:r>
              <a:rPr lang="nl-NL" sz="1100" dirty="0"/>
              <a:t>Beschrijving services</a:t>
            </a:r>
          </a:p>
          <a:p>
            <a:pPr marL="800100" lvl="1" indent="-342900">
              <a:buFont typeface="+mj-lt"/>
              <a:buAutoNum type="arabicPeriod"/>
            </a:pPr>
            <a:r>
              <a:rPr lang="nl-NL" sz="1100" b="1" dirty="0"/>
              <a:t>Documentatie voor scholen</a:t>
            </a:r>
          </a:p>
          <a:p>
            <a:pPr marL="1257300" lvl="2" indent="-342900">
              <a:buFont typeface="Arial" panose="020B0604020202020204" pitchFamily="34" charset="0"/>
              <a:buChar char="•"/>
            </a:pPr>
            <a:r>
              <a:rPr lang="nl-NL" sz="1100" dirty="0"/>
              <a:t>Hand outs set ups</a:t>
            </a:r>
          </a:p>
          <a:p>
            <a:pPr marL="800100" lvl="1" indent="-342900">
              <a:buFont typeface="+mj-lt"/>
              <a:buAutoNum type="arabicPeriod"/>
            </a:pPr>
            <a:r>
              <a:rPr lang="nl-NL" sz="1100" b="1" dirty="0"/>
              <a:t>Betrokkenheid</a:t>
            </a:r>
          </a:p>
          <a:p>
            <a:pPr marL="1257300" lvl="2" indent="-342900">
              <a:buFont typeface="Arial" panose="020B0604020202020204" pitchFamily="34" charset="0"/>
              <a:buChar char="•"/>
            </a:pPr>
            <a:r>
              <a:rPr lang="nl-NL" sz="1100" dirty="0"/>
              <a:t>Publieke partijen</a:t>
            </a:r>
          </a:p>
          <a:p>
            <a:pPr marL="1257300" lvl="2" indent="-342900">
              <a:buFont typeface="Arial" panose="020B0604020202020204" pitchFamily="34" charset="0"/>
              <a:buChar char="•"/>
            </a:pPr>
            <a:r>
              <a:rPr lang="nl-NL" sz="1100" dirty="0"/>
              <a:t>Pilot scholen</a:t>
            </a:r>
          </a:p>
          <a:p>
            <a:pPr marL="1257300" lvl="2" indent="-342900">
              <a:buFont typeface="Arial" panose="020B0604020202020204" pitchFamily="34" charset="0"/>
              <a:buChar char="•"/>
            </a:pPr>
            <a:endParaRPr lang="nl-NL" sz="1100" dirty="0"/>
          </a:p>
          <a:p>
            <a:r>
              <a:rPr lang="nl-NL" sz="1600" b="1" dirty="0"/>
              <a:t>Technische referentie-/testomgeving</a:t>
            </a:r>
            <a:endParaRPr lang="nl-NL" sz="1100" dirty="0"/>
          </a:p>
          <a:p>
            <a:pPr marL="800100" lvl="1" indent="-342900">
              <a:buFont typeface="+mj-lt"/>
              <a:buAutoNum type="arabicPeriod"/>
            </a:pPr>
            <a:r>
              <a:rPr lang="nl-NL" sz="1100" b="1" dirty="0"/>
              <a:t>Realisatie API’s door ketenpartijen</a:t>
            </a:r>
          </a:p>
          <a:p>
            <a:pPr marL="1257300" lvl="2" indent="-342900">
              <a:buFont typeface="+mj-lt"/>
              <a:buAutoNum type="arabicPeriod"/>
            </a:pPr>
            <a:r>
              <a:rPr lang="nl-NL" sz="1100" dirty="0"/>
              <a:t>Publishing services</a:t>
            </a:r>
          </a:p>
          <a:p>
            <a:pPr marL="1257300" lvl="2" indent="-342900">
              <a:buFont typeface="+mj-lt"/>
              <a:buAutoNum type="arabicPeriod"/>
            </a:pPr>
            <a:r>
              <a:rPr lang="nl-NL" sz="1100" dirty="0" err="1"/>
              <a:t>Subscribing</a:t>
            </a:r>
            <a:r>
              <a:rPr lang="nl-NL" sz="1100" dirty="0"/>
              <a:t> services</a:t>
            </a:r>
          </a:p>
          <a:p>
            <a:pPr marL="800100" lvl="1" indent="-342900">
              <a:buFont typeface="+mj-lt"/>
              <a:buAutoNum type="arabicPeriod"/>
            </a:pPr>
            <a:r>
              <a:rPr lang="nl-NL" sz="1100" b="1" dirty="0"/>
              <a:t>Koppelen API’s in acceptatieomgevingen</a:t>
            </a:r>
          </a:p>
        </p:txBody>
      </p:sp>
    </p:spTree>
    <p:extLst>
      <p:ext uri="{BB962C8B-B14F-4D97-AF65-F5344CB8AC3E}">
        <p14:creationId xmlns:p14="http://schemas.microsoft.com/office/powerpoint/2010/main" val="17578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SEM pilot</a:t>
            </a:r>
          </a:p>
        </p:txBody>
      </p:sp>
      <p:sp>
        <p:nvSpPr>
          <p:cNvPr id="4"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690688"/>
            <a:ext cx="10515600" cy="5167312"/>
          </a:xfrm>
        </p:spPr>
        <p:txBody>
          <a:bodyPr>
            <a:normAutofit fontScale="62500" lnSpcReduction="20000"/>
          </a:bodyPr>
          <a:lstStyle/>
          <a:p>
            <a:pPr marL="0" indent="0">
              <a:buNone/>
            </a:pPr>
            <a:r>
              <a:rPr lang="nl-NL" sz="2400" dirty="0"/>
              <a:t>Na het opstellen van een </a:t>
            </a:r>
            <a:r>
              <a:rPr lang="nl-NL" sz="2400" dirty="0">
                <a:hlinkClick r:id="rId3"/>
              </a:rPr>
              <a:t>plan</a:t>
            </a:r>
            <a:r>
              <a:rPr lang="nl-NL" sz="2400" dirty="0"/>
              <a:t> en ontwerpen van techniek en functionaliteit is het tijd om de veronderstelde </a:t>
            </a:r>
            <a:r>
              <a:rPr lang="nl-NL" sz="2400" dirty="0">
                <a:hlinkClick r:id="rId4" action="ppaction://hlinksldjump"/>
              </a:rPr>
              <a:t>vo</a:t>
            </a:r>
            <a:r>
              <a:rPr lang="nl-NL" sz="2400" dirty="0">
                <a:hlinkClick r:id="rId5" action="ppaction://hlinksldjump"/>
              </a:rPr>
              <a:t>o</a:t>
            </a:r>
            <a:r>
              <a:rPr lang="nl-NL" sz="2400" dirty="0">
                <a:hlinkClick r:id="rId4" action="ppaction://hlinksldjump"/>
              </a:rPr>
              <a:t>rdelen</a:t>
            </a:r>
            <a:r>
              <a:rPr lang="nl-NL" sz="2400" dirty="0"/>
              <a:t> voor onderwijsprofessionals en ketenpartijen te valideren met een technisch functionerende prototype in de vorm van een pilot in productie (beperkte setting)</a:t>
            </a:r>
          </a:p>
          <a:p>
            <a:pPr marL="0" indent="0">
              <a:buNone/>
            </a:pPr>
            <a:r>
              <a:rPr lang="nl-NL" b="1" dirty="0">
                <a:solidFill>
                  <a:srgbClr val="00B050"/>
                </a:solidFill>
              </a:rPr>
              <a:t>Scope:</a:t>
            </a:r>
          </a:p>
          <a:p>
            <a:pPr lvl="1"/>
            <a:r>
              <a:rPr lang="nl-NL" dirty="0"/>
              <a:t>Toegang en gebruik inclusief setup en transactie op basis van </a:t>
            </a:r>
            <a:r>
              <a:rPr lang="nl-NL" dirty="0" err="1"/>
              <a:t>use</a:t>
            </a:r>
            <a:r>
              <a:rPr lang="nl-NL" dirty="0"/>
              <a:t> cases </a:t>
            </a:r>
            <a:r>
              <a:rPr lang="nl-NL" dirty="0">
                <a:hlinkClick r:id="rId6"/>
              </a:rPr>
              <a:t>3.0</a:t>
            </a:r>
            <a:r>
              <a:rPr lang="nl-NL" dirty="0"/>
              <a:t> en </a:t>
            </a:r>
            <a:r>
              <a:rPr lang="nl-NL" dirty="0">
                <a:hlinkClick r:id="rId7"/>
              </a:rPr>
              <a:t>4.0</a:t>
            </a:r>
            <a:r>
              <a:rPr lang="nl-NL" dirty="0"/>
              <a:t> en samen met de gebruiker</a:t>
            </a:r>
          </a:p>
          <a:p>
            <a:pPr lvl="2"/>
            <a:r>
              <a:rPr lang="nl-NL" sz="2100" dirty="0"/>
              <a:t>Startpunt pilot</a:t>
            </a:r>
            <a:r>
              <a:rPr lang="nl-NL" dirty="0"/>
              <a:t>: beschikbare leermiddelenlijst met minimaal 1 artikel; eindpunt terugkoppeling resultaat en voortgangsgegevens</a:t>
            </a:r>
          </a:p>
          <a:p>
            <a:pPr marL="0" indent="0">
              <a:buNone/>
            </a:pPr>
            <a:r>
              <a:rPr lang="nl-NL" b="1" dirty="0">
                <a:solidFill>
                  <a:srgbClr val="13A438"/>
                </a:solidFill>
              </a:rPr>
              <a:t>Out of scope:</a:t>
            </a:r>
          </a:p>
          <a:p>
            <a:pPr lvl="1"/>
            <a:r>
              <a:rPr lang="nl-NL" dirty="0"/>
              <a:t>Creatie en delen van leermiddelenlijsten</a:t>
            </a:r>
          </a:p>
          <a:p>
            <a:pPr lvl="1"/>
            <a:r>
              <a:rPr lang="nl-NL" dirty="0"/>
              <a:t>Aansluiting op backend processen valt buiten de scope van de pilot (= eigen verantwoordelijkheid ketenpartijen)</a:t>
            </a:r>
          </a:p>
          <a:p>
            <a:pPr lvl="2"/>
            <a:r>
              <a:rPr lang="nl-NL" dirty="0"/>
              <a:t>Advies stuurgroep: Bepaal impact op backend en stel vooraf vast wat noodzakelijk is voor pilot in relatie tot (volledige) implementatie</a:t>
            </a:r>
          </a:p>
          <a:p>
            <a:pPr marL="0" indent="0">
              <a:buNone/>
            </a:pPr>
            <a:r>
              <a:rPr lang="nl-NL" b="1" dirty="0">
                <a:solidFill>
                  <a:srgbClr val="00B050"/>
                </a:solidFill>
              </a:rPr>
              <a:t>Planning: </a:t>
            </a:r>
          </a:p>
          <a:p>
            <a:pPr lvl="1"/>
            <a:r>
              <a:rPr lang="nl-NL" dirty="0"/>
              <a:t>Voorbereiding/ontwikkeling: november – december</a:t>
            </a:r>
          </a:p>
          <a:p>
            <a:pPr lvl="1"/>
            <a:r>
              <a:rPr lang="nl-NL" dirty="0"/>
              <a:t>Uitvoering: januari – februari</a:t>
            </a:r>
          </a:p>
          <a:p>
            <a:pPr marL="0" indent="0">
              <a:buNone/>
            </a:pPr>
            <a:r>
              <a:rPr lang="nl-NL" b="1" dirty="0">
                <a:solidFill>
                  <a:srgbClr val="00B050"/>
                </a:solidFill>
              </a:rPr>
              <a:t>Opzet:</a:t>
            </a:r>
          </a:p>
          <a:p>
            <a:pPr lvl="1"/>
            <a:r>
              <a:rPr lang="nl-NL" dirty="0"/>
              <a:t>Verschillende pilotscenario’s waarin alle rollen zijn vertegenwoordigd</a:t>
            </a:r>
          </a:p>
          <a:p>
            <a:pPr lvl="1"/>
            <a:r>
              <a:rPr lang="nl-NL" dirty="0"/>
              <a:t>Focus ligt op het gebruik en daarvoor benodigde processen met als voorwaarde het onderling delen van data</a:t>
            </a:r>
          </a:p>
          <a:p>
            <a:pPr marL="0" indent="0">
              <a:buNone/>
            </a:pPr>
            <a:r>
              <a:rPr lang="nl-NL" b="1" dirty="0" err="1">
                <a:solidFill>
                  <a:srgbClr val="13A438"/>
                </a:solidFill>
              </a:rPr>
              <a:t>Governance</a:t>
            </a:r>
            <a:r>
              <a:rPr lang="nl-NL" b="1" dirty="0">
                <a:solidFill>
                  <a:srgbClr val="13A438"/>
                </a:solidFill>
              </a:rPr>
              <a:t>:</a:t>
            </a:r>
          </a:p>
          <a:p>
            <a:pPr lvl="1"/>
            <a:r>
              <a:rPr lang="nl-NL" dirty="0"/>
              <a:t>De pilot vindt plaats onder toezicht van de stuurgroep bestaand uit vertegenwoordigers van SEM leden</a:t>
            </a:r>
          </a:p>
          <a:p>
            <a:pPr lvl="2"/>
            <a:r>
              <a:rPr lang="nl-NL" dirty="0"/>
              <a:t>Jannes Hessels (TLN) is inmiddels toegevoegd</a:t>
            </a:r>
          </a:p>
          <a:p>
            <a:pPr marL="0" indent="0">
              <a:buNone/>
            </a:pPr>
            <a:r>
              <a:rPr lang="nl-NL" b="1" dirty="0">
                <a:solidFill>
                  <a:srgbClr val="00B050"/>
                </a:solidFill>
              </a:rPr>
              <a:t>Randvoorwaarde:</a:t>
            </a:r>
            <a:endParaRPr lang="nl-NL" dirty="0"/>
          </a:p>
          <a:p>
            <a:pPr lvl="1"/>
            <a:r>
              <a:rPr lang="nl-NL" dirty="0"/>
              <a:t>Commitment op </a:t>
            </a:r>
            <a:r>
              <a:rPr lang="nl-NL" dirty="0">
                <a:hlinkClick r:id="rId8" action="ppaction://hlinksldjump"/>
              </a:rPr>
              <a:t>planning</a:t>
            </a:r>
            <a:r>
              <a:rPr lang="nl-NL" dirty="0"/>
              <a:t>, </a:t>
            </a:r>
            <a:r>
              <a:rPr lang="nl-NL" dirty="0">
                <a:hlinkClick r:id="rId9" action="ppaction://hlinksldjump"/>
              </a:rPr>
              <a:t>structuur</a:t>
            </a:r>
            <a:r>
              <a:rPr lang="nl-NL" dirty="0"/>
              <a:t>, </a:t>
            </a:r>
            <a:r>
              <a:rPr lang="nl-NL" dirty="0">
                <a:hlinkClick r:id="rId10" action="ppaction://hlinksldjump"/>
              </a:rPr>
              <a:t>capaciteit (bemensing) </a:t>
            </a:r>
            <a:r>
              <a:rPr lang="nl-NL" dirty="0"/>
              <a:t>en </a:t>
            </a:r>
            <a:r>
              <a:rPr lang="nl-NL" dirty="0">
                <a:hlinkClick r:id="rId11" action="ppaction://hlinksldjump"/>
              </a:rPr>
              <a:t>werkwijze</a:t>
            </a:r>
            <a:endParaRPr lang="nl-NL" dirty="0"/>
          </a:p>
        </p:txBody>
      </p:sp>
    </p:spTree>
    <p:extLst>
      <p:ext uri="{BB962C8B-B14F-4D97-AF65-F5344CB8AC3E}">
        <p14:creationId xmlns:p14="http://schemas.microsoft.com/office/powerpoint/2010/main" val="19494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AB7C93-5E23-4658-B128-0D055BFB9F59}"/>
              </a:ext>
            </a:extLst>
          </p:cNvPr>
          <p:cNvSpPr>
            <a:spLocks noGrp="1"/>
          </p:cNvSpPr>
          <p:nvPr>
            <p:ph type="title"/>
          </p:nvPr>
        </p:nvSpPr>
        <p:spPr/>
        <p:txBody>
          <a:bodyPr/>
          <a:lstStyle/>
          <a:p>
            <a:r>
              <a:rPr lang="nl-NL" dirty="0" err="1"/>
              <a:t>Backlog</a:t>
            </a:r>
            <a:r>
              <a:rPr lang="nl-NL" dirty="0"/>
              <a:t> overig</a:t>
            </a:r>
          </a:p>
        </p:txBody>
      </p:sp>
      <p:sp>
        <p:nvSpPr>
          <p:cNvPr id="9" name="Tekstvak 8">
            <a:extLst>
              <a:ext uri="{FF2B5EF4-FFF2-40B4-BE49-F238E27FC236}">
                <a16:creationId xmlns:a16="http://schemas.microsoft.com/office/drawing/2014/main" id="{5A987CEB-DC51-42CF-9C31-379E413109D6}"/>
              </a:ext>
            </a:extLst>
          </p:cNvPr>
          <p:cNvSpPr txBox="1"/>
          <p:nvPr/>
        </p:nvSpPr>
        <p:spPr>
          <a:xfrm>
            <a:off x="838200" y="1763014"/>
            <a:ext cx="5863904" cy="3742563"/>
          </a:xfrm>
          <a:prstGeom prst="rect">
            <a:avLst/>
          </a:prstGeom>
          <a:noFill/>
        </p:spPr>
        <p:txBody>
          <a:bodyPr wrap="square" rtlCol="0">
            <a:spAutoFit/>
          </a:bodyPr>
          <a:lstStyle/>
          <a:p>
            <a:pPr>
              <a:lnSpc>
                <a:spcPct val="70000"/>
              </a:lnSpc>
              <a:spcBef>
                <a:spcPts val="1000"/>
              </a:spcBef>
            </a:pPr>
            <a:r>
              <a:rPr lang="nl-NL" sz="1600" b="1" dirty="0"/>
              <a:t>Communicatie en Support</a:t>
            </a:r>
          </a:p>
          <a:p>
            <a:pPr marL="800100" lvl="1" indent="-342900">
              <a:buFont typeface="+mj-lt"/>
              <a:buAutoNum type="arabicPeriod"/>
            </a:pPr>
            <a:r>
              <a:rPr lang="nl-NL" sz="1200" dirty="0"/>
              <a:t>Communicatie over de pilot</a:t>
            </a:r>
          </a:p>
          <a:p>
            <a:pPr marL="1257300" lvl="2" indent="-342900">
              <a:buFont typeface="Arial" panose="020B0604020202020204" pitchFamily="34" charset="0"/>
              <a:buChar char="•"/>
            </a:pPr>
            <a:r>
              <a:rPr lang="nl-NL" sz="1200" dirty="0"/>
              <a:t>Communicatie over set up</a:t>
            </a:r>
          </a:p>
          <a:p>
            <a:pPr marL="1257300" lvl="2" indent="-342900">
              <a:buFont typeface="Arial" panose="020B0604020202020204" pitchFamily="34" charset="0"/>
              <a:buChar char="•"/>
            </a:pPr>
            <a:r>
              <a:rPr lang="nl-NL" sz="1200" dirty="0"/>
              <a:t>Updates en nieuwsbrieven</a:t>
            </a:r>
          </a:p>
          <a:p>
            <a:endParaRPr lang="nl-NL" sz="1600" b="1" dirty="0"/>
          </a:p>
          <a:p>
            <a:r>
              <a:rPr lang="nl-NL" sz="1600" b="1" dirty="0" err="1"/>
              <a:t>Identifiers</a:t>
            </a:r>
            <a:endParaRPr lang="nl-NL" sz="1600" b="1" dirty="0"/>
          </a:p>
          <a:p>
            <a:pPr marL="685800" lvl="1" indent="-228600">
              <a:buFont typeface="+mj-lt"/>
              <a:buAutoNum type="arabicPeriod"/>
            </a:pPr>
            <a:r>
              <a:rPr lang="nl-NL" sz="1200" dirty="0"/>
              <a:t>Identificatie van scholen </a:t>
            </a:r>
          </a:p>
          <a:p>
            <a:pPr marL="1257300" lvl="2" indent="-342900">
              <a:buFont typeface="Arial" panose="020B0604020202020204" pitchFamily="34" charset="0"/>
              <a:buChar char="•"/>
            </a:pPr>
            <a:r>
              <a:rPr lang="nl-NL" sz="1200" dirty="0"/>
              <a:t>Registratie Instellingen en opleidingen (RIO) – DUO</a:t>
            </a:r>
          </a:p>
          <a:p>
            <a:pPr marL="1257300" lvl="2" indent="-342900">
              <a:buFont typeface="Arial" panose="020B0604020202020204" pitchFamily="34" charset="0"/>
              <a:buChar char="•"/>
            </a:pPr>
            <a:r>
              <a:rPr lang="nl-NL" sz="1200" dirty="0"/>
              <a:t>Onderwijs Service Register (OSR) – Kennisnet</a:t>
            </a:r>
          </a:p>
          <a:p>
            <a:endParaRPr lang="nl-NL" dirty="0"/>
          </a:p>
          <a:p>
            <a:r>
              <a:rPr lang="nl-NL" sz="1600" b="1" dirty="0"/>
              <a:t>Out of scope</a:t>
            </a:r>
          </a:p>
          <a:p>
            <a:pPr marL="1257300" lvl="2" indent="-342900">
              <a:buFont typeface="Arial" panose="020B0604020202020204" pitchFamily="34" charset="0"/>
              <a:buChar char="•"/>
            </a:pPr>
            <a:r>
              <a:rPr lang="nl-NL" sz="1200" dirty="0" err="1"/>
              <a:t>Use</a:t>
            </a:r>
            <a:r>
              <a:rPr lang="nl-NL" sz="1200" dirty="0"/>
              <a:t> case 1.0 </a:t>
            </a:r>
            <a:r>
              <a:rPr lang="nl-NL" sz="1200" dirty="0" err="1"/>
              <a:t>creeren</a:t>
            </a:r>
            <a:r>
              <a:rPr lang="nl-NL" sz="1200" dirty="0"/>
              <a:t> LML</a:t>
            </a:r>
          </a:p>
          <a:p>
            <a:pPr marL="1257300" lvl="2" indent="-342900">
              <a:buFont typeface="Arial" panose="020B0604020202020204" pitchFamily="34" charset="0"/>
              <a:buChar char="•"/>
            </a:pPr>
            <a:r>
              <a:rPr lang="nl-NL" sz="1200" dirty="0" err="1"/>
              <a:t>Use</a:t>
            </a:r>
            <a:r>
              <a:rPr lang="nl-NL" sz="1200" dirty="0"/>
              <a:t> case 2.0 bevestigen order</a:t>
            </a:r>
          </a:p>
          <a:p>
            <a:pPr marL="1257300" lvl="2" indent="-342900">
              <a:buFont typeface="Arial" panose="020B0604020202020204" pitchFamily="34" charset="0"/>
              <a:buChar char="•"/>
            </a:pPr>
            <a:r>
              <a:rPr lang="nl-NL" sz="1200" dirty="0" err="1"/>
              <a:t>Use</a:t>
            </a:r>
            <a:r>
              <a:rPr lang="nl-NL" sz="1200" dirty="0"/>
              <a:t> case 5.0 additionele aankopen</a:t>
            </a:r>
          </a:p>
          <a:p>
            <a:pPr marL="1257300" lvl="2" indent="-342900">
              <a:buFont typeface="Arial" panose="020B0604020202020204" pitchFamily="34" charset="0"/>
              <a:buChar char="•"/>
            </a:pPr>
            <a:r>
              <a:rPr lang="nl-NL" sz="1200" dirty="0"/>
              <a:t>Non ECK</a:t>
            </a:r>
          </a:p>
          <a:p>
            <a:endParaRPr lang="nl-NL" dirty="0"/>
          </a:p>
          <a:p>
            <a:endParaRPr lang="nl-NL" dirty="0"/>
          </a:p>
        </p:txBody>
      </p:sp>
      <p:sp>
        <p:nvSpPr>
          <p:cNvPr id="4" name="Subtitle 2">
            <a:extLst>
              <a:ext uri="{FF2B5EF4-FFF2-40B4-BE49-F238E27FC236}">
                <a16:creationId xmlns:a16="http://schemas.microsoft.com/office/drawing/2014/main" id="{5D2D0C66-DF44-6747-B44F-778AF7B2A673}"/>
              </a:ext>
            </a:extLst>
          </p:cNvPr>
          <p:cNvSpPr txBox="1">
            <a:spLocks/>
          </p:cNvSpPr>
          <p:nvPr/>
        </p:nvSpPr>
        <p:spPr>
          <a:xfrm>
            <a:off x="838200" y="6301145"/>
            <a:ext cx="5199888"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a:t>
            </a:r>
            <a:r>
              <a:rPr lang="nl-NL" dirty="0">
                <a:hlinkClick r:id="rId2" action="ppaction://hlinksldjump"/>
              </a:rPr>
              <a:t>Voorbereiding en Ontwikkeling</a:t>
            </a:r>
            <a:endParaRPr lang="nl-NL" dirty="0"/>
          </a:p>
        </p:txBody>
      </p:sp>
    </p:spTree>
    <p:extLst>
      <p:ext uri="{BB962C8B-B14F-4D97-AF65-F5344CB8AC3E}">
        <p14:creationId xmlns:p14="http://schemas.microsoft.com/office/powerpoint/2010/main" val="4239994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6294766" y="2756508"/>
            <a:ext cx="5199888" cy="1187419"/>
          </a:xfrm>
        </p:spPr>
        <p:txBody>
          <a:bodyPr>
            <a:noAutofit/>
          </a:bodyPr>
          <a:lstStyle/>
          <a:p>
            <a:r>
              <a:rPr lang="nl-NL" sz="4000" dirty="0"/>
              <a:t>Verwijzingen</a:t>
            </a:r>
          </a:p>
        </p:txBody>
      </p:sp>
    </p:spTree>
    <p:extLst>
      <p:ext uri="{BB962C8B-B14F-4D97-AF65-F5344CB8AC3E}">
        <p14:creationId xmlns:p14="http://schemas.microsoft.com/office/powerpoint/2010/main" val="2777441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Verwijzingen</a:t>
            </a:r>
          </a:p>
        </p:txBody>
      </p:sp>
      <p:sp>
        <p:nvSpPr>
          <p:cNvPr id="3" name="Tijdelijke aanduiding voor inhoud 2"/>
          <p:cNvSpPr>
            <a:spLocks noGrp="1"/>
          </p:cNvSpPr>
          <p:nvPr>
            <p:ph idx="1"/>
          </p:nvPr>
        </p:nvSpPr>
        <p:spPr>
          <a:xfrm>
            <a:off x="838200" y="1825624"/>
            <a:ext cx="10515600" cy="4803775"/>
          </a:xfrm>
        </p:spPr>
        <p:txBody>
          <a:bodyPr>
            <a:normAutofit/>
          </a:bodyPr>
          <a:lstStyle/>
          <a:p>
            <a:r>
              <a:rPr lang="nl-NL" dirty="0">
                <a:hlinkClick r:id="rId3"/>
              </a:rPr>
              <a:t>Functioneel &amp; Financieel Administratief</a:t>
            </a:r>
            <a:r>
              <a:rPr lang="nl-NL" dirty="0"/>
              <a:t> </a:t>
            </a:r>
          </a:p>
          <a:p>
            <a:pPr lvl="1"/>
            <a:r>
              <a:rPr lang="en-US" dirty="0">
                <a:hlinkClick r:id="rId4"/>
              </a:rPr>
              <a:t>Moving from a Chain to an Ecosystem</a:t>
            </a:r>
            <a:endParaRPr lang="en-US" dirty="0"/>
          </a:p>
          <a:p>
            <a:pPr lvl="2"/>
            <a:r>
              <a:rPr lang="en-US" dirty="0">
                <a:hlinkClick r:id="rId5"/>
              </a:rPr>
              <a:t>Use Cases</a:t>
            </a:r>
            <a:endParaRPr lang="en-US" dirty="0"/>
          </a:p>
          <a:p>
            <a:pPr lvl="1"/>
            <a:r>
              <a:rPr lang="nl-NL" dirty="0" err="1">
                <a:hlinkClick r:id="rId6"/>
              </a:rPr>
              <a:t>Proposed</a:t>
            </a:r>
            <a:r>
              <a:rPr lang="nl-NL" dirty="0">
                <a:hlinkClick r:id="rId6"/>
              </a:rPr>
              <a:t> </a:t>
            </a:r>
            <a:r>
              <a:rPr lang="nl-NL" dirty="0" err="1">
                <a:hlinkClick r:id="rId6"/>
              </a:rPr>
              <a:t>Decisions</a:t>
            </a:r>
            <a:endParaRPr lang="nl-NL" dirty="0"/>
          </a:p>
          <a:p>
            <a:pPr lvl="2"/>
            <a:r>
              <a:rPr lang="nl-NL" dirty="0">
                <a:hlinkClick r:id="rId7"/>
              </a:rPr>
              <a:t>Gerelateerde Issues</a:t>
            </a:r>
            <a:endParaRPr lang="nl-NL" dirty="0"/>
          </a:p>
          <a:p>
            <a:pPr lvl="1"/>
            <a:r>
              <a:rPr lang="nl-NL" dirty="0">
                <a:hlinkClick r:id="rId8"/>
              </a:rPr>
              <a:t>Overige projectdocumentatie</a:t>
            </a:r>
            <a:endParaRPr lang="nl-NL" dirty="0"/>
          </a:p>
          <a:p>
            <a:r>
              <a:rPr lang="nl-NL" dirty="0">
                <a:hlinkClick r:id="rId9"/>
              </a:rPr>
              <a:t>Techniek</a:t>
            </a:r>
            <a:endParaRPr lang="nl-NL" dirty="0"/>
          </a:p>
          <a:p>
            <a:pPr lvl="1"/>
            <a:r>
              <a:rPr lang="nl-NL" dirty="0">
                <a:hlinkClick r:id="rId10"/>
              </a:rPr>
              <a:t>API's &amp; Architectuur</a:t>
            </a:r>
            <a:endParaRPr lang="nl-NL" dirty="0"/>
          </a:p>
          <a:p>
            <a:pPr lvl="1"/>
            <a:endParaRPr lang="nl-NL" dirty="0"/>
          </a:p>
        </p:txBody>
      </p:sp>
      <p:sp>
        <p:nvSpPr>
          <p:cNvPr id="4" name="Subtitle 2">
            <a:extLst>
              <a:ext uri="{FF2B5EF4-FFF2-40B4-BE49-F238E27FC236}">
                <a16:creationId xmlns:a16="http://schemas.microsoft.com/office/drawing/2014/main" id="{5D2D0C66-DF44-6747-B44F-778AF7B2A673}"/>
              </a:ext>
            </a:extLst>
          </p:cNvPr>
          <p:cNvSpPr txBox="1">
            <a:spLocks/>
          </p:cNvSpPr>
          <p:nvPr/>
        </p:nvSpPr>
        <p:spPr>
          <a:xfrm>
            <a:off x="838200" y="6331949"/>
            <a:ext cx="2246401" cy="213900"/>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dirty="0"/>
              <a:t>Terug naar </a:t>
            </a:r>
            <a:r>
              <a:rPr lang="nl-NL" dirty="0">
                <a:hlinkClick r:id="rId11" action="ppaction://hlinksldjump"/>
              </a:rPr>
              <a:t>Besluiten Bestuur</a:t>
            </a:r>
            <a:endParaRPr lang="nl-NL" dirty="0"/>
          </a:p>
        </p:txBody>
      </p:sp>
    </p:spTree>
    <p:extLst>
      <p:ext uri="{BB962C8B-B14F-4D97-AF65-F5344CB8AC3E}">
        <p14:creationId xmlns:p14="http://schemas.microsoft.com/office/powerpoint/2010/main" val="321352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D66-8826-9C43-B598-5384836EC078}"/>
              </a:ext>
            </a:extLst>
          </p:cNvPr>
          <p:cNvSpPr>
            <a:spLocks noGrp="1"/>
          </p:cNvSpPr>
          <p:nvPr>
            <p:ph type="ctrTitle"/>
          </p:nvPr>
        </p:nvSpPr>
        <p:spPr>
          <a:xfrm>
            <a:off x="6294766" y="2756508"/>
            <a:ext cx="5199888" cy="1187419"/>
          </a:xfrm>
        </p:spPr>
        <p:txBody>
          <a:bodyPr>
            <a:noAutofit/>
          </a:bodyPr>
          <a:lstStyle/>
          <a:p>
            <a:r>
              <a:rPr lang="nl-NL" sz="4000" dirty="0"/>
              <a:t>Oude sheets</a:t>
            </a:r>
          </a:p>
        </p:txBody>
      </p:sp>
    </p:spTree>
    <p:extLst>
      <p:ext uri="{BB962C8B-B14F-4D97-AF65-F5344CB8AC3E}">
        <p14:creationId xmlns:p14="http://schemas.microsoft.com/office/powerpoint/2010/main" val="3570399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Aanleiding nieuw ecosysteem</a:t>
            </a:r>
            <a:endParaRPr lang="nl-NL" dirty="0">
              <a:solidFill>
                <a:srgbClr val="FF0000"/>
              </a:solidFill>
            </a:endParaRP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690688"/>
            <a:ext cx="10515600" cy="4793239"/>
          </a:xfrm>
        </p:spPr>
        <p:txBody>
          <a:bodyPr>
            <a:normAutofit/>
          </a:bodyPr>
          <a:lstStyle/>
          <a:p>
            <a:pPr marL="0" indent="0">
              <a:buNone/>
            </a:pPr>
            <a:r>
              <a:rPr lang="nl-NL" dirty="0"/>
              <a:t>Tijdens heidagen van de voorganger van stichting SEM, stichting Beter Digitaal Leren (</a:t>
            </a:r>
            <a:r>
              <a:rPr lang="nl-NL" dirty="0" err="1"/>
              <a:t>sBDL</a:t>
            </a:r>
            <a:r>
              <a:rPr lang="nl-NL" dirty="0"/>
              <a:t>) in 2019 zijn een aantal knelpunten in de bestaande keten vastgesteld:</a:t>
            </a:r>
          </a:p>
          <a:p>
            <a:r>
              <a:rPr lang="nl-NL" dirty="0"/>
              <a:t>De keten is opgebouwd vanuit de folio-logistiek. Administratieve processen zijn leidend in plaats van het gebruik.</a:t>
            </a:r>
          </a:p>
          <a:p>
            <a:r>
              <a:rPr lang="nl-NL" dirty="0"/>
              <a:t>Er is een grote afhankelijkheid tussen ketenpartijen, terwijl er een grote vrijblijvendheid is m.b.t. afspraken en standaarden.</a:t>
            </a:r>
          </a:p>
          <a:p>
            <a:r>
              <a:rPr lang="nl-NL" dirty="0"/>
              <a:t>De keten is te complex voor de eindgebruiker. Het is onduidelijk voor de klant hoe te bestellen, toegang te verkrijgen, het leermiddel te gebruiken of wie om hulp te vragen bij problemen.</a:t>
            </a:r>
          </a:p>
          <a:p>
            <a:endParaRPr lang="nl-NL" dirty="0"/>
          </a:p>
          <a:p>
            <a:endParaRPr lang="nl-NL" dirty="0"/>
          </a:p>
        </p:txBody>
      </p:sp>
      <p:sp>
        <p:nvSpPr>
          <p:cNvPr id="5" name="TextBox 4">
            <a:extLst>
              <a:ext uri="{FF2B5EF4-FFF2-40B4-BE49-F238E27FC236}">
                <a16:creationId xmlns:a16="http://schemas.microsoft.com/office/drawing/2014/main" id="{7D52CF4E-C6FD-46F1-9016-D5ACC0F6B0E9}"/>
              </a:ext>
            </a:extLst>
          </p:cNvPr>
          <p:cNvSpPr txBox="1"/>
          <p:nvPr/>
        </p:nvSpPr>
        <p:spPr>
          <a:xfrm>
            <a:off x="5640265" y="2971800"/>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D4681A4-3EAB-4054-9834-334C92E216E3}"/>
              </a:ext>
            </a:extLst>
          </p:cNvPr>
          <p:cNvSpPr txBox="1"/>
          <p:nvPr/>
        </p:nvSpPr>
        <p:spPr>
          <a:xfrm>
            <a:off x="838200" y="6449134"/>
            <a:ext cx="7139354" cy="307777"/>
          </a:xfrm>
          <a:prstGeom prst="rect">
            <a:avLst/>
          </a:prstGeom>
          <a:noFill/>
        </p:spPr>
        <p:txBody>
          <a:bodyPr wrap="square" rtlCol="0">
            <a:spAutoFit/>
          </a:bodyPr>
          <a:lstStyle/>
          <a:p>
            <a:r>
              <a:rPr lang="nl-NL" sz="1400" i="1" dirty="0" err="1"/>
              <a:t>sBDL</a:t>
            </a:r>
            <a:r>
              <a:rPr lang="nl-NL" sz="1400" i="1" dirty="0"/>
              <a:t>, Versnelling vereenvoudiging leermiddelenketen, Verslag heidagen</a:t>
            </a:r>
          </a:p>
        </p:txBody>
      </p:sp>
    </p:spTree>
    <p:extLst>
      <p:ext uri="{BB962C8B-B14F-4D97-AF65-F5344CB8AC3E}">
        <p14:creationId xmlns:p14="http://schemas.microsoft.com/office/powerpoint/2010/main" val="3610812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Validatie ecosysteem door uitvoeren pilot</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10515600" cy="4874434"/>
          </a:xfrm>
        </p:spPr>
        <p:txBody>
          <a:bodyPr>
            <a:normAutofit fontScale="70000" lnSpcReduction="20000"/>
          </a:bodyPr>
          <a:lstStyle/>
          <a:p>
            <a:pPr marL="0" indent="0">
              <a:buNone/>
            </a:pPr>
            <a:r>
              <a:rPr lang="nl-NL" dirty="0"/>
              <a:t>Op basis van de heidagen is in het voorjaar van 2020 het document </a:t>
            </a:r>
            <a:r>
              <a:rPr lang="nl-NL" dirty="0" err="1">
                <a:hlinkClick r:id="rId2"/>
              </a:rPr>
              <a:t>Moving</a:t>
            </a:r>
            <a:r>
              <a:rPr lang="nl-NL" dirty="0">
                <a:hlinkClick r:id="rId2"/>
              </a:rPr>
              <a:t> </a:t>
            </a:r>
            <a:r>
              <a:rPr lang="nl-NL" dirty="0" err="1">
                <a:hlinkClick r:id="rId2"/>
              </a:rPr>
              <a:t>from</a:t>
            </a:r>
            <a:r>
              <a:rPr lang="nl-NL" dirty="0">
                <a:hlinkClick r:id="rId2"/>
              </a:rPr>
              <a:t> a Chain </a:t>
            </a:r>
            <a:r>
              <a:rPr lang="nl-NL" dirty="0" err="1">
                <a:hlinkClick r:id="rId2"/>
              </a:rPr>
              <a:t>to</a:t>
            </a:r>
            <a:r>
              <a:rPr lang="nl-NL" dirty="0">
                <a:hlinkClick r:id="rId2"/>
              </a:rPr>
              <a:t> </a:t>
            </a:r>
            <a:r>
              <a:rPr lang="nl-NL" dirty="0" err="1">
                <a:hlinkClick r:id="rId2"/>
              </a:rPr>
              <a:t>an</a:t>
            </a:r>
            <a:r>
              <a:rPr lang="nl-NL" dirty="0">
                <a:hlinkClick r:id="rId2"/>
              </a:rPr>
              <a:t> </a:t>
            </a:r>
            <a:r>
              <a:rPr lang="nl-NL" dirty="0" err="1">
                <a:hlinkClick r:id="rId2"/>
              </a:rPr>
              <a:t>Ecosystem</a:t>
            </a:r>
            <a:r>
              <a:rPr lang="nl-NL" dirty="0"/>
              <a:t> opgesteld. Dit document bevat de blauwdruk van het nieuwe ecosysteem en is gebaseerd op de uitgangspunten van het programma </a:t>
            </a:r>
            <a:r>
              <a:rPr lang="nl-NL" b="1" dirty="0"/>
              <a:t>omdenken</a:t>
            </a:r>
          </a:p>
          <a:p>
            <a:pPr lvl="1"/>
            <a:r>
              <a:rPr lang="nl-NL" u="sng" dirty="0"/>
              <a:t>Gebruik</a:t>
            </a:r>
            <a:r>
              <a:rPr lang="nl-NL" dirty="0"/>
              <a:t> van leermiddelen staat centraal</a:t>
            </a:r>
          </a:p>
          <a:p>
            <a:pPr lvl="1"/>
            <a:r>
              <a:rPr lang="nl-NL" u="sng" dirty="0"/>
              <a:t>Standaarden</a:t>
            </a:r>
            <a:r>
              <a:rPr lang="nl-NL" dirty="0"/>
              <a:t> zijn laagdrempelig, open en de norm</a:t>
            </a:r>
          </a:p>
          <a:p>
            <a:pPr lvl="1"/>
            <a:r>
              <a:rPr lang="nl-NL" u="sng" dirty="0"/>
              <a:t>Eenvoud voor de gebruiker</a:t>
            </a:r>
            <a:r>
              <a:rPr lang="nl-NL" dirty="0"/>
              <a:t> is altijd het uitgangspunt</a:t>
            </a:r>
          </a:p>
          <a:p>
            <a:pPr lvl="1"/>
            <a:r>
              <a:rPr lang="nl-NL" u="sng" dirty="0"/>
              <a:t>Processen</a:t>
            </a:r>
            <a:r>
              <a:rPr lang="nl-NL" dirty="0"/>
              <a:t> in de keten zijn </a:t>
            </a:r>
            <a:r>
              <a:rPr lang="nl-NL" u="sng" dirty="0"/>
              <a:t>gescheiden</a:t>
            </a:r>
          </a:p>
          <a:p>
            <a:pPr lvl="1"/>
            <a:r>
              <a:rPr lang="nl-NL" u="sng" dirty="0"/>
              <a:t>Gebruiksdata</a:t>
            </a:r>
            <a:r>
              <a:rPr lang="nl-NL" dirty="0"/>
              <a:t> wordt met elkaar gedeeld (onder regie van leerling/student en/of school)</a:t>
            </a:r>
          </a:p>
          <a:p>
            <a:pPr lvl="1"/>
            <a:r>
              <a:rPr lang="nl-NL" dirty="0"/>
              <a:t>Gebruikers hebben meerdere </a:t>
            </a:r>
            <a:r>
              <a:rPr lang="nl-NL" u="sng" dirty="0"/>
              <a:t>opties/keuzes</a:t>
            </a:r>
          </a:p>
          <a:p>
            <a:pPr marL="0" indent="0">
              <a:buNone/>
            </a:pPr>
            <a:endParaRPr lang="nl-NL" u="sng" dirty="0"/>
          </a:p>
          <a:p>
            <a:pPr marL="0" indent="0">
              <a:buNone/>
            </a:pPr>
            <a:r>
              <a:rPr lang="nl-NL" dirty="0"/>
              <a:t>In de zomer van 2020 is een </a:t>
            </a:r>
            <a:r>
              <a:rPr lang="nl-NL" b="1" dirty="0" err="1"/>
              <a:t>proof</a:t>
            </a:r>
            <a:r>
              <a:rPr lang="nl-NL" b="1" dirty="0"/>
              <a:t> of concept </a:t>
            </a:r>
            <a:r>
              <a:rPr lang="nl-NL" dirty="0"/>
              <a:t>uitgevoerd met als uitkomst dat betrokkenen hebben bevestigd dat het nieuwe ecosysteem kan bijdragen aan de uitgangspunten van omdenken en de daaraan gerelateerde voordelen, maar dat meer voorbereiding en empirisch bewijs nodig is</a:t>
            </a:r>
          </a:p>
          <a:p>
            <a:pPr marL="0" indent="0">
              <a:buNone/>
            </a:pPr>
            <a:endParaRPr lang="nl-NL" dirty="0"/>
          </a:p>
          <a:p>
            <a:pPr marL="0" indent="0">
              <a:buNone/>
            </a:pPr>
            <a:r>
              <a:rPr lang="nl-NL" dirty="0"/>
              <a:t>Het voorstel is om dit empirisch bewijs te gaan leveren door middel van het uitvoeren van een </a:t>
            </a:r>
            <a:r>
              <a:rPr lang="nl-NL" b="1" dirty="0"/>
              <a:t>pilot. </a:t>
            </a:r>
            <a:r>
              <a:rPr lang="nl-NL" dirty="0"/>
              <a:t>Waarbij deelnemende ketenpartijen met pilotscholen de werking van het nieuwe ecosysteem gaan valideren</a:t>
            </a:r>
          </a:p>
        </p:txBody>
      </p:sp>
    </p:spTree>
    <p:extLst>
      <p:ext uri="{BB962C8B-B14F-4D97-AF65-F5344CB8AC3E}">
        <p14:creationId xmlns:p14="http://schemas.microsoft.com/office/powerpoint/2010/main" val="2785466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Scope &amp; Commitment</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10515600" cy="4844256"/>
          </a:xfrm>
        </p:spPr>
        <p:txBody>
          <a:bodyPr>
            <a:normAutofit fontScale="85000" lnSpcReduction="20000"/>
          </a:bodyPr>
          <a:lstStyle/>
          <a:p>
            <a:r>
              <a:rPr lang="nl-NL" b="1" dirty="0"/>
              <a:t>Scope</a:t>
            </a:r>
            <a:r>
              <a:rPr lang="nl-NL" dirty="0"/>
              <a:t> van de pilot is op de </a:t>
            </a:r>
            <a:r>
              <a:rPr lang="nl-NL" dirty="0" err="1"/>
              <a:t>use</a:t>
            </a:r>
            <a:r>
              <a:rPr lang="nl-NL" dirty="0"/>
              <a:t> cases </a:t>
            </a:r>
            <a:r>
              <a:rPr lang="en-US" dirty="0">
                <a:hlinkClick r:id="rId2"/>
              </a:rPr>
              <a:t>Sales Agent delivers purchased products (3.0)</a:t>
            </a:r>
            <a:r>
              <a:rPr lang="en-US" dirty="0"/>
              <a:t> </a:t>
            </a:r>
            <a:r>
              <a:rPr lang="nl-NL" dirty="0"/>
              <a:t>en </a:t>
            </a:r>
            <a:r>
              <a:rPr lang="nl-NL" dirty="0">
                <a:hlinkClick r:id="rId3"/>
              </a:rPr>
              <a:t>User </a:t>
            </a:r>
            <a:r>
              <a:rPr lang="nl-NL" dirty="0" err="1">
                <a:hlinkClick r:id="rId3"/>
              </a:rPr>
              <a:t>accesses</a:t>
            </a:r>
            <a:r>
              <a:rPr lang="nl-NL" dirty="0">
                <a:hlinkClick r:id="rId3"/>
              </a:rPr>
              <a:t> </a:t>
            </a:r>
            <a:r>
              <a:rPr lang="nl-NL" dirty="0" err="1">
                <a:hlinkClick r:id="rId3"/>
              </a:rPr>
              <a:t>delivered</a:t>
            </a:r>
            <a:r>
              <a:rPr lang="nl-NL" dirty="0">
                <a:hlinkClick r:id="rId3"/>
              </a:rPr>
              <a:t> </a:t>
            </a:r>
            <a:r>
              <a:rPr lang="nl-NL" dirty="0" err="1">
                <a:hlinkClick r:id="rId3"/>
              </a:rPr>
              <a:t>products</a:t>
            </a:r>
            <a:r>
              <a:rPr lang="nl-NL" dirty="0">
                <a:hlinkClick r:id="rId3"/>
              </a:rPr>
              <a:t> (4.0)</a:t>
            </a:r>
            <a:r>
              <a:rPr lang="nl-NL" dirty="0"/>
              <a:t> uit het document </a:t>
            </a:r>
            <a:r>
              <a:rPr lang="nl-NL" dirty="0">
                <a:hlinkClick r:id="rId4"/>
              </a:rPr>
              <a:t>Move </a:t>
            </a:r>
            <a:r>
              <a:rPr lang="nl-NL" dirty="0" err="1">
                <a:hlinkClick r:id="rId4"/>
              </a:rPr>
              <a:t>from</a:t>
            </a:r>
            <a:r>
              <a:rPr lang="nl-NL" dirty="0">
                <a:hlinkClick r:id="rId4"/>
              </a:rPr>
              <a:t> a Chain </a:t>
            </a:r>
            <a:r>
              <a:rPr lang="nl-NL" dirty="0" err="1">
                <a:hlinkClick r:id="rId4"/>
              </a:rPr>
              <a:t>to</a:t>
            </a:r>
            <a:r>
              <a:rPr lang="nl-NL" dirty="0">
                <a:hlinkClick r:id="rId4"/>
              </a:rPr>
              <a:t> </a:t>
            </a:r>
            <a:r>
              <a:rPr lang="nl-NL" dirty="0" err="1">
                <a:hlinkClick r:id="rId4"/>
              </a:rPr>
              <a:t>an</a:t>
            </a:r>
            <a:r>
              <a:rPr lang="nl-NL" dirty="0">
                <a:hlinkClick r:id="rId4"/>
              </a:rPr>
              <a:t> </a:t>
            </a:r>
            <a:r>
              <a:rPr lang="nl-NL" dirty="0" err="1">
                <a:hlinkClick r:id="rId4"/>
              </a:rPr>
              <a:t>Ecosystem</a:t>
            </a:r>
            <a:endParaRPr lang="nl-NL" dirty="0"/>
          </a:p>
          <a:p>
            <a:pPr lvl="1"/>
            <a:r>
              <a:rPr lang="nl-NL" dirty="0"/>
              <a:t>De creatie en het delen van leermiddelenlijsten (</a:t>
            </a:r>
            <a:r>
              <a:rPr lang="nl-NL" dirty="0" err="1"/>
              <a:t>Use</a:t>
            </a:r>
            <a:r>
              <a:rPr lang="nl-NL" dirty="0"/>
              <a:t> Cases </a:t>
            </a:r>
            <a:r>
              <a:rPr lang="nl-NL" dirty="0">
                <a:hlinkClick r:id="rId5"/>
              </a:rPr>
              <a:t>1.0</a:t>
            </a:r>
            <a:r>
              <a:rPr lang="nl-NL" dirty="0"/>
              <a:t> en </a:t>
            </a:r>
            <a:r>
              <a:rPr lang="nl-NL" dirty="0">
                <a:hlinkClick r:id="rId6"/>
              </a:rPr>
              <a:t>2.0</a:t>
            </a:r>
            <a:r>
              <a:rPr lang="nl-NL" dirty="0"/>
              <a:t>) zijn daarmee </a:t>
            </a:r>
            <a:r>
              <a:rPr lang="nl-NL" b="1" dirty="0"/>
              <a:t>out of scope</a:t>
            </a:r>
            <a:r>
              <a:rPr lang="nl-NL" dirty="0"/>
              <a:t> voor de pilot net als de </a:t>
            </a:r>
            <a:r>
              <a:rPr lang="nl-NL" dirty="0" err="1"/>
              <a:t>use</a:t>
            </a:r>
            <a:r>
              <a:rPr lang="nl-NL" dirty="0"/>
              <a:t> case voor het bestellen van additioneel leermateriaal </a:t>
            </a:r>
            <a:r>
              <a:rPr lang="nl-NL" dirty="0">
                <a:hlinkClick r:id="rId7"/>
              </a:rPr>
              <a:t>(5.0)</a:t>
            </a:r>
            <a:endParaRPr lang="nl-NL" dirty="0"/>
          </a:p>
          <a:p>
            <a:pPr lvl="1"/>
            <a:r>
              <a:rPr lang="nl-NL" dirty="0"/>
              <a:t>De verschillende setup </a:t>
            </a:r>
            <a:r>
              <a:rPr lang="nl-NL" dirty="0" err="1"/>
              <a:t>use</a:t>
            </a:r>
            <a:r>
              <a:rPr lang="nl-NL" dirty="0"/>
              <a:t> cases zijn </a:t>
            </a:r>
            <a:r>
              <a:rPr lang="nl-NL" b="1" dirty="0"/>
              <a:t>wel in scope</a:t>
            </a:r>
          </a:p>
          <a:p>
            <a:r>
              <a:rPr lang="nl-NL" b="1" dirty="0"/>
              <a:t>Commitment</a:t>
            </a:r>
            <a:r>
              <a:rPr lang="nl-NL" dirty="0"/>
              <a:t> van deelnemende ketenpartijen voor het leveren van resources, techniek (API’s) en pilotscholen binnen de (voorgestelde) pilotscenario’s en planning</a:t>
            </a:r>
          </a:p>
          <a:p>
            <a:pPr lvl="1"/>
            <a:r>
              <a:rPr lang="nl-NL" dirty="0"/>
              <a:t>Voor de validatie van de werkhypotheses is het belangrijk dat de API’s worden geïmplementeerd, zodat dat noodzakelijke data uitgewisseld kan worden en elke partij zijn rol kan vervullen</a:t>
            </a:r>
          </a:p>
          <a:p>
            <a:pPr lvl="1"/>
            <a:r>
              <a:rPr lang="nl-NL" dirty="0"/>
              <a:t>Aansluiting op backend processen is wenselijk, maar niet noodzakelijk en valt </a:t>
            </a:r>
            <a:r>
              <a:rPr lang="nl-NL" b="1" dirty="0"/>
              <a:t>buiten</a:t>
            </a:r>
            <a:r>
              <a:rPr lang="nl-NL" dirty="0"/>
              <a:t> de</a:t>
            </a:r>
            <a:r>
              <a:rPr lang="nl-NL" b="1" dirty="0"/>
              <a:t> scope </a:t>
            </a:r>
            <a:r>
              <a:rPr lang="nl-NL" dirty="0"/>
              <a:t>en</a:t>
            </a:r>
            <a:r>
              <a:rPr lang="nl-NL" b="1" dirty="0"/>
              <a:t> verantwoordelijkheid</a:t>
            </a:r>
            <a:r>
              <a:rPr lang="nl-NL" dirty="0"/>
              <a:t> van de pilot (lees: eigen verantwoordelijkheid ketenpartijen)</a:t>
            </a:r>
          </a:p>
          <a:p>
            <a:pPr lvl="1"/>
            <a:r>
              <a:rPr lang="nl-NL" dirty="0"/>
              <a:t>Inschattingen qua doorloop-/ontwikkeltijd van API’s zijn moeilijk af te geven. Dit is afhankelijk van gebruikte </a:t>
            </a:r>
            <a:r>
              <a:rPr lang="nl-NL" b="1" dirty="0"/>
              <a:t>techniek</a:t>
            </a:r>
            <a:r>
              <a:rPr lang="nl-NL" dirty="0"/>
              <a:t>, beschikbare </a:t>
            </a:r>
            <a:r>
              <a:rPr lang="nl-NL" b="1" dirty="0"/>
              <a:t>capaciteit</a:t>
            </a:r>
            <a:r>
              <a:rPr lang="nl-NL" dirty="0"/>
              <a:t> en aanwezige </a:t>
            </a:r>
            <a:r>
              <a:rPr lang="nl-NL" b="1" dirty="0"/>
              <a:t>ervaring</a:t>
            </a:r>
            <a:r>
              <a:rPr lang="nl-NL" dirty="0"/>
              <a:t> bij de verschillende ketenpartijen</a:t>
            </a:r>
          </a:p>
        </p:txBody>
      </p:sp>
    </p:spTree>
    <p:extLst>
      <p:ext uri="{BB962C8B-B14F-4D97-AF65-F5344CB8AC3E}">
        <p14:creationId xmlns:p14="http://schemas.microsoft.com/office/powerpoint/2010/main" val="29803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Voorbereiding</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10515600" cy="4844256"/>
          </a:xfrm>
        </p:spPr>
        <p:txBody>
          <a:bodyPr>
            <a:normAutofit fontScale="55000" lnSpcReduction="20000"/>
          </a:bodyPr>
          <a:lstStyle/>
          <a:p>
            <a:pPr marL="0" indent="0">
              <a:buNone/>
            </a:pPr>
            <a:r>
              <a:rPr lang="nl-NL" b="1" dirty="0">
                <a:solidFill>
                  <a:srgbClr val="00B050"/>
                </a:solidFill>
              </a:rPr>
              <a:t>Pilot plan (oktober)</a:t>
            </a:r>
          </a:p>
          <a:p>
            <a:pPr marL="0" indent="0">
              <a:buNone/>
            </a:pPr>
            <a:r>
              <a:rPr lang="nl-NL" dirty="0"/>
              <a:t>Ter voorbereiding van de pilot is een gedetailleerd plan opgesteld. Dit plan bevat:</a:t>
            </a:r>
          </a:p>
          <a:p>
            <a:r>
              <a:rPr lang="nl-NL" dirty="0"/>
              <a:t>Deliverables pilot voor het valideren van de hypotheses</a:t>
            </a:r>
          </a:p>
          <a:p>
            <a:r>
              <a:rPr lang="nl-NL" dirty="0"/>
              <a:t>Geprioriteerde backlog</a:t>
            </a:r>
          </a:p>
          <a:p>
            <a:pPr lvl="1"/>
            <a:r>
              <a:rPr lang="nl-NL" dirty="0"/>
              <a:t>Bestuurlijk</a:t>
            </a:r>
          </a:p>
          <a:p>
            <a:pPr lvl="1"/>
            <a:r>
              <a:rPr lang="nl-NL" dirty="0"/>
              <a:t>Techniek</a:t>
            </a:r>
          </a:p>
          <a:p>
            <a:pPr lvl="1"/>
            <a:r>
              <a:rPr lang="nl-NL" dirty="0"/>
              <a:t>Functioneel</a:t>
            </a:r>
          </a:p>
          <a:p>
            <a:r>
              <a:rPr lang="nl-NL" dirty="0"/>
              <a:t>Opzet &amp; werkwijze pilot teams (zie bijlage </a:t>
            </a:r>
            <a:r>
              <a:rPr lang="nl-NL" b="1" i="1" dirty="0">
                <a:hlinkClick r:id="rId2" action="ppaction://hlinksldjump"/>
              </a:rPr>
              <a:t>Opzet, Structuur en Werkwijze</a:t>
            </a:r>
            <a:r>
              <a:rPr lang="nl-NL" dirty="0"/>
              <a:t>)</a:t>
            </a:r>
          </a:p>
          <a:p>
            <a:pPr marL="0" indent="0">
              <a:buNone/>
            </a:pPr>
            <a:r>
              <a:rPr lang="nl-NL" b="1" dirty="0">
                <a:solidFill>
                  <a:srgbClr val="13A438"/>
                </a:solidFill>
              </a:rPr>
              <a:t>Voorbereiding (november)</a:t>
            </a:r>
          </a:p>
          <a:p>
            <a:pPr marL="0" indent="0">
              <a:buNone/>
            </a:pPr>
            <a:r>
              <a:rPr lang="nl-NL" dirty="0"/>
              <a:t>Op basis van het pilot plan wordt gestart met de voorbereiding van de pilot met als belangrijkste onderdelen:</a:t>
            </a:r>
          </a:p>
          <a:p>
            <a:r>
              <a:rPr lang="nl-NL" dirty="0"/>
              <a:t>Realisatie API’s: Catalogus, </a:t>
            </a:r>
            <a:r>
              <a:rPr lang="nl-NL" dirty="0" err="1"/>
              <a:t>Entitlement</a:t>
            </a:r>
            <a:r>
              <a:rPr lang="nl-NL" dirty="0"/>
              <a:t> en SIS door ketenpartijen</a:t>
            </a:r>
          </a:p>
          <a:p>
            <a:r>
              <a:rPr lang="nl-NL" dirty="0" err="1"/>
              <a:t>Setups</a:t>
            </a:r>
            <a:endParaRPr lang="nl-NL" dirty="0"/>
          </a:p>
          <a:p>
            <a:r>
              <a:rPr lang="nl-NL" dirty="0"/>
              <a:t>Retourflow</a:t>
            </a:r>
          </a:p>
          <a:p>
            <a:r>
              <a:rPr lang="nl-NL" dirty="0"/>
              <a:t>Resultaten-/voortgang flow</a:t>
            </a:r>
          </a:p>
          <a:p>
            <a:pPr marL="0" indent="0">
              <a:buNone/>
            </a:pPr>
            <a:r>
              <a:rPr lang="nl-NL" b="1" dirty="0">
                <a:solidFill>
                  <a:srgbClr val="13A438"/>
                </a:solidFill>
              </a:rPr>
              <a:t>Referentie/testomgeving (december)</a:t>
            </a:r>
          </a:p>
          <a:p>
            <a:pPr marL="0" indent="0">
              <a:buNone/>
            </a:pPr>
            <a:r>
              <a:rPr lang="nl-NL" dirty="0"/>
              <a:t>Doel is om voor de kerst </a:t>
            </a:r>
            <a:r>
              <a:rPr lang="nl-NL" b="1" dirty="0"/>
              <a:t>één</a:t>
            </a:r>
            <a:r>
              <a:rPr lang="nl-NL" dirty="0"/>
              <a:t> werkende testomgeving te realiseren (elke partij levert zijn services op in zijn acceptatieomgeving) wat dient als technische referentieomgeving (o.a. voor koppelvlakken valideren) voor </a:t>
            </a:r>
            <a:r>
              <a:rPr lang="nl-NL" b="1" dirty="0"/>
              <a:t>alle</a:t>
            </a:r>
            <a:r>
              <a:rPr lang="nl-NL" dirty="0"/>
              <a:t> deelnemende ketenpartijen. In deze omgeving wordt gewerkt met fictieve schooldata en is </a:t>
            </a:r>
            <a:r>
              <a:rPr lang="nl-NL" b="1" dirty="0"/>
              <a:t>niet </a:t>
            </a:r>
            <a:r>
              <a:rPr lang="nl-NL" dirty="0"/>
              <a:t>te gebruiken voor validatie van de werkhypotheses</a:t>
            </a:r>
            <a:endParaRPr lang="nl-NL" b="1" dirty="0"/>
          </a:p>
          <a:p>
            <a:pPr marL="0" indent="0">
              <a:buNone/>
            </a:pPr>
            <a:endParaRPr lang="nl-NL" dirty="0"/>
          </a:p>
          <a:p>
            <a:pPr marL="0" indent="0">
              <a:buNone/>
            </a:pPr>
            <a:endParaRPr lang="nl-NL" dirty="0"/>
          </a:p>
          <a:p>
            <a:pPr marL="0" indent="0">
              <a:buNone/>
            </a:pPr>
            <a:endParaRPr lang="nl-NL" dirty="0"/>
          </a:p>
          <a:p>
            <a:endParaRPr lang="nl-NL" dirty="0"/>
          </a:p>
          <a:p>
            <a:endParaRPr lang="nl-NL" dirty="0"/>
          </a:p>
        </p:txBody>
      </p:sp>
    </p:spTree>
    <p:extLst>
      <p:ext uri="{BB962C8B-B14F-4D97-AF65-F5344CB8AC3E}">
        <p14:creationId xmlns:p14="http://schemas.microsoft.com/office/powerpoint/2010/main" val="1306755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Werkhypotheses SEM pilot</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200" y="1825624"/>
            <a:ext cx="10515600" cy="4861503"/>
          </a:xfrm>
        </p:spPr>
        <p:txBody>
          <a:bodyPr>
            <a:normAutofit fontScale="92500" lnSpcReduction="10000"/>
          </a:bodyPr>
          <a:lstStyle/>
          <a:p>
            <a:pPr marL="0" indent="0">
              <a:buNone/>
            </a:pPr>
            <a:r>
              <a:rPr lang="nl-NL" dirty="0"/>
              <a:t>Om vast te stellen of de SEM pilot het gewenste resultaat geeft zijn onderstaande werkhypotheses opgesteld:</a:t>
            </a:r>
          </a:p>
          <a:p>
            <a:pPr marL="514350" indent="-514350">
              <a:buFont typeface="+mj-lt"/>
              <a:buAutoNum type="arabicPeriod"/>
            </a:pPr>
            <a:r>
              <a:rPr lang="nl-NL" dirty="0"/>
              <a:t>Bewijzen dat (</a:t>
            </a:r>
            <a:r>
              <a:rPr lang="nl-NL" dirty="0" err="1"/>
              <a:t>near</a:t>
            </a:r>
            <a:r>
              <a:rPr lang="nl-NL" dirty="0"/>
              <a:t>) real-time toegang gegarandeerd is als de gebruikersidentiteit bekend is</a:t>
            </a:r>
          </a:p>
          <a:p>
            <a:pPr marL="514350" indent="-514350">
              <a:buFont typeface="+mj-lt"/>
              <a:buAutoNum type="arabicPeriod"/>
            </a:pPr>
            <a:r>
              <a:rPr lang="nl-NL" dirty="0"/>
              <a:t>Gebruikers bij onderwijsinstellingen en ketenpartijen ervaren het instellen van connecties als makkelijk en snel</a:t>
            </a:r>
          </a:p>
          <a:p>
            <a:pPr marL="514350" indent="-514350">
              <a:buFont typeface="+mj-lt"/>
              <a:buAutoNum type="arabicPeriod"/>
            </a:pPr>
            <a:r>
              <a:rPr lang="nl-NL" dirty="0"/>
              <a:t>De veronderstelde voordelen voor onderwijsprofessionals en leerlingen/studenten worden bevestigd in een gebruikersonderzoek (tijdens pilot)</a:t>
            </a:r>
          </a:p>
          <a:p>
            <a:pPr marL="514350" indent="-514350">
              <a:buFont typeface="+mj-lt"/>
              <a:buAutoNum type="arabicPeriod"/>
            </a:pPr>
            <a:r>
              <a:rPr lang="nl-NL" dirty="0"/>
              <a:t>Ketenpartijen bevestigen dat het ontwikkelen van services (API’s) goed en snel te realiseren is en minder complex dan de huidige standaarden</a:t>
            </a:r>
          </a:p>
          <a:p>
            <a:pPr marL="514350" indent="-514350">
              <a:buFont typeface="+mj-lt"/>
              <a:buAutoNum type="arabicPeriod"/>
            </a:pPr>
            <a:r>
              <a:rPr lang="nl-NL" dirty="0"/>
              <a:t>Het ecosysteem is niet afhankelijk van centrale voorzieningen</a:t>
            </a:r>
          </a:p>
        </p:txBody>
      </p:sp>
      <p:sp>
        <p:nvSpPr>
          <p:cNvPr id="4" name="Rechthoek 3"/>
          <p:cNvSpPr/>
          <p:nvPr/>
        </p:nvSpPr>
        <p:spPr>
          <a:xfrm>
            <a:off x="8636923" y="230189"/>
            <a:ext cx="2560320" cy="1230284"/>
          </a:xfrm>
          <a:prstGeom prst="rect">
            <a:avLst/>
          </a:prstGeom>
          <a:solidFill>
            <a:srgbClr val="13A43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Input Elias</a:t>
            </a:r>
          </a:p>
        </p:txBody>
      </p:sp>
    </p:spTree>
    <p:extLst>
      <p:ext uri="{BB962C8B-B14F-4D97-AF65-F5344CB8AC3E}">
        <p14:creationId xmlns:p14="http://schemas.microsoft.com/office/powerpoint/2010/main" val="332357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Opzet pilot</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767767" y="1573619"/>
            <a:ext cx="6799549" cy="5101502"/>
          </a:xfrm>
        </p:spPr>
        <p:txBody>
          <a:bodyPr>
            <a:normAutofit/>
          </a:bodyPr>
          <a:lstStyle/>
          <a:p>
            <a:r>
              <a:rPr lang="nl-NL" dirty="0"/>
              <a:t>Een ketenpartij vult één of meerdere rollen afhankelijk van het scenario</a:t>
            </a:r>
          </a:p>
          <a:p>
            <a:pPr lvl="1"/>
            <a:r>
              <a:rPr lang="nl-NL" dirty="0"/>
              <a:t>Elke partij zorgt voor het realiseren van de benodigde interfaces (stekkers &amp; stopcontacten) op basis waarvan data kan worden uitgewisseld (zie oranje pijlen)</a:t>
            </a:r>
          </a:p>
          <a:p>
            <a:pPr lvl="1"/>
            <a:r>
              <a:rPr lang="nl-NL" dirty="0"/>
              <a:t>In elk scenario worden de vier gedefinieerde rollen </a:t>
            </a:r>
            <a:r>
              <a:rPr lang="nl-NL" dirty="0" smtClean="0"/>
              <a:t>ingevuld</a:t>
            </a:r>
            <a:endParaRPr lang="nl-NL" dirty="0"/>
          </a:p>
          <a:p>
            <a:pPr lvl="1"/>
            <a:r>
              <a:rPr lang="nl-NL" dirty="0" smtClean="0"/>
              <a:t>De </a:t>
            </a:r>
            <a:r>
              <a:rPr lang="nl-NL" dirty="0"/>
              <a:t>pilot bevat idealiter vijf </a:t>
            </a:r>
            <a:r>
              <a:rPr lang="nl-NL" dirty="0" smtClean="0">
                <a:hlinkClick r:id="rId2" action="ppaction://hlinksldjump"/>
              </a:rPr>
              <a:t>scenario’s</a:t>
            </a:r>
            <a:endParaRPr lang="nl-NL" dirty="0" smtClean="0"/>
          </a:p>
          <a:p>
            <a:pPr lvl="1"/>
            <a:r>
              <a:rPr lang="nl-NL" dirty="0" smtClean="0"/>
              <a:t>Randvoorwaarde </a:t>
            </a:r>
            <a:r>
              <a:rPr lang="nl-NL" dirty="0"/>
              <a:t>is dat er voor elk scenario een pilotschool (minimaal één klas) deelneemt aan de pilot</a:t>
            </a:r>
          </a:p>
        </p:txBody>
      </p:sp>
      <p:sp>
        <p:nvSpPr>
          <p:cNvPr id="4" name="Zeshoek 3"/>
          <p:cNvSpPr/>
          <p:nvPr/>
        </p:nvSpPr>
        <p:spPr>
          <a:xfrm>
            <a:off x="9202171" y="1690688"/>
            <a:ext cx="1438275" cy="685800"/>
          </a:xfrm>
          <a:prstGeom prst="hexagon">
            <a:avLst/>
          </a:prstGeom>
          <a:solidFill>
            <a:srgbClr val="13A43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LMS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Learning Material System</a:t>
            </a:r>
          </a:p>
        </p:txBody>
      </p:sp>
      <p:sp>
        <p:nvSpPr>
          <p:cNvPr id="5" name="Zeshoek 4"/>
          <p:cNvSpPr/>
          <p:nvPr/>
        </p:nvSpPr>
        <p:spPr>
          <a:xfrm>
            <a:off x="7763896" y="2583079"/>
            <a:ext cx="1438275" cy="685800"/>
          </a:xfrm>
          <a:prstGeom prst="hexagon">
            <a:avLst/>
          </a:prstGeom>
          <a:solidFill>
            <a:srgbClr val="13A43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Market Place</a:t>
            </a:r>
          </a:p>
        </p:txBody>
      </p:sp>
      <p:sp>
        <p:nvSpPr>
          <p:cNvPr id="6" name="Zeshoek 5"/>
          <p:cNvSpPr/>
          <p:nvPr/>
        </p:nvSpPr>
        <p:spPr>
          <a:xfrm>
            <a:off x="10640447" y="2566193"/>
            <a:ext cx="1438275" cy="685800"/>
          </a:xfrm>
          <a:prstGeom prst="hexagon">
            <a:avLst/>
          </a:prstGeom>
          <a:solidFill>
            <a:srgbClr val="13A43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rPr>
              <a:t>LA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Learning Application</a:t>
            </a:r>
          </a:p>
        </p:txBody>
      </p:sp>
      <p:sp>
        <p:nvSpPr>
          <p:cNvPr id="7" name="Zeshoek 6"/>
          <p:cNvSpPr/>
          <p:nvPr/>
        </p:nvSpPr>
        <p:spPr>
          <a:xfrm>
            <a:off x="9202172" y="3458584"/>
            <a:ext cx="1438275" cy="685800"/>
          </a:xfrm>
          <a:prstGeom prst="hexagon">
            <a:avLst/>
          </a:prstGeom>
          <a:solidFill>
            <a:srgbClr val="13A43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dirty="0">
                <a:ln>
                  <a:noFill/>
                </a:ln>
                <a:solidFill>
                  <a:prstClr val="white"/>
                </a:solidFill>
                <a:effectLst/>
                <a:uLnTx/>
                <a:uFillTx/>
                <a:latin typeface="Calibri" panose="020F0502020204030204"/>
                <a:ea typeface="+mn-ea"/>
                <a:cs typeface="+mn-cs"/>
              </a:rPr>
              <a:t>SIS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School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dirty="0">
                <a:ln>
                  <a:noFill/>
                </a:ln>
                <a:solidFill>
                  <a:prstClr val="white"/>
                </a:solidFill>
                <a:effectLst/>
                <a:uLnTx/>
                <a:uFillTx/>
                <a:latin typeface="Calibri" panose="020F0502020204030204"/>
                <a:ea typeface="+mn-ea"/>
                <a:cs typeface="+mn-cs"/>
              </a:rPr>
              <a:t>Information System</a:t>
            </a:r>
          </a:p>
        </p:txBody>
      </p:sp>
      <p:cxnSp>
        <p:nvCxnSpPr>
          <p:cNvPr id="8" name="Rechte verbindingslijn met pijl 7"/>
          <p:cNvCxnSpPr/>
          <p:nvPr/>
        </p:nvCxnSpPr>
        <p:spPr>
          <a:xfrm>
            <a:off x="9941220" y="2384931"/>
            <a:ext cx="0" cy="1082096"/>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9" name="Rechte verbindingslijn met pijl 8"/>
          <p:cNvCxnSpPr>
            <a:stCxn id="5" idx="0"/>
            <a:endCxn id="6" idx="3"/>
          </p:cNvCxnSpPr>
          <p:nvPr/>
        </p:nvCxnSpPr>
        <p:spPr>
          <a:xfrm flipV="1">
            <a:off x="9202171" y="2909093"/>
            <a:ext cx="1438276" cy="16886"/>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 name="Rechte verbindingslijn met pijl 9"/>
          <p:cNvCxnSpPr>
            <a:stCxn id="4" idx="2"/>
            <a:endCxn id="5" idx="5"/>
          </p:cNvCxnSpPr>
          <p:nvPr/>
        </p:nvCxnSpPr>
        <p:spPr>
          <a:xfrm flipH="1">
            <a:off x="9030721" y="2376488"/>
            <a:ext cx="342900" cy="206591"/>
          </a:xfrm>
          <a:prstGeom prst="straightConnector1">
            <a:avLst/>
          </a:prstGeom>
          <a:ln w="15875">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 name="Rechte verbindingslijn met pijl 10"/>
          <p:cNvCxnSpPr>
            <a:stCxn id="7" idx="4"/>
            <a:endCxn id="5" idx="1"/>
          </p:cNvCxnSpPr>
          <p:nvPr/>
        </p:nvCxnSpPr>
        <p:spPr>
          <a:xfrm flipH="1" flipV="1">
            <a:off x="9030721" y="3268879"/>
            <a:ext cx="342901" cy="18970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 name="Rechte verbindingslijn met pijl 11"/>
          <p:cNvCxnSpPr>
            <a:stCxn id="4" idx="1"/>
            <a:endCxn id="6" idx="4"/>
          </p:cNvCxnSpPr>
          <p:nvPr/>
        </p:nvCxnSpPr>
        <p:spPr>
          <a:xfrm>
            <a:off x="10468996" y="2376488"/>
            <a:ext cx="342901" cy="18970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 name="Rechte verbindingslijn met pijl 12"/>
          <p:cNvCxnSpPr>
            <a:stCxn id="6" idx="2"/>
            <a:endCxn id="7" idx="5"/>
          </p:cNvCxnSpPr>
          <p:nvPr/>
        </p:nvCxnSpPr>
        <p:spPr>
          <a:xfrm flipH="1">
            <a:off x="10468997" y="3251993"/>
            <a:ext cx="342900" cy="206591"/>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18" name="Title 1">
            <a:extLst>
              <a:ext uri="{FF2B5EF4-FFF2-40B4-BE49-F238E27FC236}">
                <a16:creationId xmlns:a16="http://schemas.microsoft.com/office/drawing/2014/main" id="{CAD34DB5-DE86-644D-9BE3-ECB2DFEFD615}"/>
              </a:ext>
            </a:extLst>
          </p:cNvPr>
          <p:cNvSpPr txBox="1">
            <a:spLocks/>
          </p:cNvSpPr>
          <p:nvPr/>
        </p:nvSpPr>
        <p:spPr>
          <a:xfrm>
            <a:off x="767767" y="6125867"/>
            <a:ext cx="10515600" cy="6112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1800" b="1" i="1" dirty="0">
                <a:latin typeface="+mn-lt"/>
                <a:ea typeface="+mn-ea"/>
                <a:cs typeface="+mn-cs"/>
              </a:rPr>
              <a:t>De </a:t>
            </a:r>
            <a:r>
              <a:rPr lang="nl-NL" sz="1800" b="1" i="1" dirty="0" smtClean="0">
                <a:latin typeface="+mn-lt"/>
                <a:ea typeface="+mn-ea"/>
                <a:cs typeface="+mn-cs"/>
              </a:rPr>
              <a:t>pilotscenario’s zijn </a:t>
            </a:r>
            <a:r>
              <a:rPr lang="nl-NL" sz="1800" b="1" i="1" dirty="0">
                <a:latin typeface="+mn-lt"/>
                <a:ea typeface="+mn-ea"/>
                <a:cs typeface="+mn-cs"/>
              </a:rPr>
              <a:t>gebaseerd op de </a:t>
            </a:r>
            <a:r>
              <a:rPr lang="nl-NL" sz="1800" b="1" i="1" dirty="0" smtClean="0">
                <a:latin typeface="+mn-lt"/>
                <a:ea typeface="+mn-ea"/>
                <a:cs typeface="+mn-cs"/>
              </a:rPr>
              <a:t>huidige rol(</a:t>
            </a:r>
            <a:r>
              <a:rPr lang="nl-NL" sz="1800" b="1" i="1" dirty="0" err="1" smtClean="0">
                <a:latin typeface="+mn-lt"/>
                <a:ea typeface="+mn-ea"/>
                <a:cs typeface="+mn-cs"/>
              </a:rPr>
              <a:t>len</a:t>
            </a:r>
            <a:r>
              <a:rPr lang="nl-NL" sz="1800" b="1" i="1" dirty="0">
                <a:latin typeface="+mn-lt"/>
                <a:ea typeface="+mn-ea"/>
                <a:cs typeface="+mn-cs"/>
              </a:rPr>
              <a:t>) </a:t>
            </a:r>
            <a:r>
              <a:rPr lang="nl-NL" sz="1800" b="1" i="1" dirty="0" smtClean="0">
                <a:latin typeface="+mn-lt"/>
                <a:ea typeface="+mn-ea"/>
                <a:cs typeface="+mn-cs"/>
              </a:rPr>
              <a:t>van </a:t>
            </a:r>
            <a:r>
              <a:rPr lang="nl-NL" sz="1800" b="1" i="1" dirty="0">
                <a:latin typeface="+mn-lt"/>
                <a:ea typeface="+mn-ea"/>
                <a:cs typeface="+mn-cs"/>
              </a:rPr>
              <a:t>een </a:t>
            </a:r>
            <a:r>
              <a:rPr lang="nl-NL" sz="1800" b="1" i="1" dirty="0" smtClean="0">
                <a:latin typeface="+mn-lt"/>
                <a:ea typeface="+mn-ea"/>
                <a:cs typeface="+mn-cs"/>
              </a:rPr>
              <a:t>ketenpartij. </a:t>
            </a:r>
            <a:r>
              <a:rPr lang="nl-NL" sz="1800" b="1" i="1" dirty="0">
                <a:latin typeface="+mn-lt"/>
                <a:ea typeface="+mn-ea"/>
                <a:cs typeface="+mn-cs"/>
              </a:rPr>
              <a:t>Partijen kunnen ervoor kiezen (in de toekomst) ook andere rollen te gaan vervullen </a:t>
            </a:r>
          </a:p>
        </p:txBody>
      </p:sp>
    </p:spTree>
    <p:extLst>
      <p:ext uri="{BB962C8B-B14F-4D97-AF65-F5344CB8AC3E}">
        <p14:creationId xmlns:p14="http://schemas.microsoft.com/office/powerpoint/2010/main" val="341265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p:txBody>
          <a:bodyPr>
            <a:normAutofit/>
          </a:bodyPr>
          <a:lstStyle/>
          <a:p>
            <a:pPr marL="0" indent="0">
              <a:buNone/>
            </a:pPr>
            <a:endParaRPr lang="en-GB" dirty="0"/>
          </a:p>
          <a:p>
            <a:pPr marL="0" indent="0">
              <a:buNone/>
            </a:pPr>
            <a:r>
              <a:rPr lang="en-GB" dirty="0"/>
              <a:t> </a:t>
            </a:r>
          </a:p>
          <a:p>
            <a:pPr lvl="1"/>
            <a:endParaRPr lang="en-GB" dirty="0"/>
          </a:p>
        </p:txBody>
      </p:sp>
      <p:graphicFrame>
        <p:nvGraphicFramePr>
          <p:cNvPr id="4" name="Tabel 3"/>
          <p:cNvGraphicFramePr>
            <a:graphicFrameLocks noGrp="1"/>
          </p:cNvGraphicFramePr>
          <p:nvPr>
            <p:extLst>
              <p:ext uri="{D42A27DB-BD31-4B8C-83A1-F6EECF244321}">
                <p14:modId xmlns:p14="http://schemas.microsoft.com/office/powerpoint/2010/main" val="1745181585"/>
              </p:ext>
            </p:extLst>
          </p:nvPr>
        </p:nvGraphicFramePr>
        <p:xfrm>
          <a:off x="838198" y="1799063"/>
          <a:ext cx="11107190" cy="4968240"/>
        </p:xfrm>
        <a:graphic>
          <a:graphicData uri="http://schemas.openxmlformats.org/drawingml/2006/table">
            <a:tbl>
              <a:tblPr firstRow="1" bandRow="1">
                <a:tableStyleId>{93296810-A885-4BE3-A3E7-6D5BEEA58F35}</a:tableStyleId>
              </a:tblPr>
              <a:tblGrid>
                <a:gridCol w="385643">
                  <a:extLst>
                    <a:ext uri="{9D8B030D-6E8A-4147-A177-3AD203B41FA5}">
                      <a16:colId xmlns:a16="http://schemas.microsoft.com/office/drawing/2014/main" val="2750221123"/>
                    </a:ext>
                  </a:extLst>
                </a:gridCol>
                <a:gridCol w="1733580">
                  <a:extLst>
                    <a:ext uri="{9D8B030D-6E8A-4147-A177-3AD203B41FA5}">
                      <a16:colId xmlns:a16="http://schemas.microsoft.com/office/drawing/2014/main" val="3170480788"/>
                    </a:ext>
                  </a:extLst>
                </a:gridCol>
                <a:gridCol w="3846227">
                  <a:extLst>
                    <a:ext uri="{9D8B030D-6E8A-4147-A177-3AD203B41FA5}">
                      <a16:colId xmlns:a16="http://schemas.microsoft.com/office/drawing/2014/main" val="3467084027"/>
                    </a:ext>
                  </a:extLst>
                </a:gridCol>
                <a:gridCol w="4472467">
                  <a:extLst>
                    <a:ext uri="{9D8B030D-6E8A-4147-A177-3AD203B41FA5}">
                      <a16:colId xmlns:a16="http://schemas.microsoft.com/office/drawing/2014/main" val="2280254302"/>
                    </a:ext>
                  </a:extLst>
                </a:gridCol>
                <a:gridCol w="669273">
                  <a:extLst>
                    <a:ext uri="{9D8B030D-6E8A-4147-A177-3AD203B41FA5}">
                      <a16:colId xmlns:a16="http://schemas.microsoft.com/office/drawing/2014/main" val="2863164826"/>
                    </a:ext>
                  </a:extLst>
                </a:gridCol>
              </a:tblGrid>
              <a:tr h="295567">
                <a:tc>
                  <a:txBody>
                    <a:bodyPr/>
                    <a:lstStyle/>
                    <a:p>
                      <a:pPr algn="ctr"/>
                      <a:r>
                        <a:rPr lang="nl-NL" sz="1000" noProof="0" dirty="0"/>
                        <a:t>#</a:t>
                      </a:r>
                    </a:p>
                  </a:txBody>
                  <a:tcPr/>
                </a:tc>
                <a:tc>
                  <a:txBody>
                    <a:bodyPr/>
                    <a:lstStyle/>
                    <a:p>
                      <a:r>
                        <a:rPr lang="nl-NL" sz="1000" noProof="0" dirty="0"/>
                        <a:t>Doelen</a:t>
                      </a:r>
                    </a:p>
                  </a:txBody>
                  <a:tcPr/>
                </a:tc>
                <a:tc>
                  <a:txBody>
                    <a:bodyPr/>
                    <a:lstStyle/>
                    <a:p>
                      <a:r>
                        <a:rPr lang="nl-NL" sz="1000" noProof="0" dirty="0"/>
                        <a:t>Werkhypothese</a:t>
                      </a:r>
                    </a:p>
                  </a:txBody>
                  <a:tcPr/>
                </a:tc>
                <a:tc>
                  <a:txBody>
                    <a:bodyPr/>
                    <a:lstStyle/>
                    <a:p>
                      <a:r>
                        <a:rPr lang="nl-NL" sz="1000" noProof="0" dirty="0"/>
                        <a:t>Succescriteria</a:t>
                      </a:r>
                    </a:p>
                  </a:txBody>
                  <a:tcPr/>
                </a:tc>
                <a:tc>
                  <a:txBody>
                    <a:bodyPr/>
                    <a:lstStyle/>
                    <a:p>
                      <a:r>
                        <a:rPr lang="nl-NL" sz="1000" noProof="0" dirty="0"/>
                        <a:t>Scope</a:t>
                      </a:r>
                      <a:r>
                        <a:rPr lang="nl-NL" sz="1000" baseline="0" noProof="0" dirty="0"/>
                        <a:t> </a:t>
                      </a:r>
                      <a:r>
                        <a:rPr lang="nl-NL" sz="1000" noProof="0" dirty="0"/>
                        <a:t>Pilot</a:t>
                      </a:r>
                    </a:p>
                  </a:txBody>
                  <a:tcPr/>
                </a:tc>
                <a:extLst>
                  <a:ext uri="{0D108BD9-81ED-4DB2-BD59-A6C34878D82A}">
                    <a16:rowId xmlns:a16="http://schemas.microsoft.com/office/drawing/2014/main" val="2476716613"/>
                  </a:ext>
                </a:extLst>
              </a:tr>
              <a:tr h="370840">
                <a:tc>
                  <a:txBody>
                    <a:bodyPr/>
                    <a:lstStyle/>
                    <a:p>
                      <a:pPr algn="ctr"/>
                      <a:r>
                        <a:rPr lang="nl-NL" sz="1000" b="1" noProof="0" dirty="0"/>
                        <a:t>1</a:t>
                      </a:r>
                    </a:p>
                  </a:txBody>
                  <a:tcPr/>
                </a:tc>
                <a:tc>
                  <a:txBody>
                    <a:bodyPr/>
                    <a:lstStyle/>
                    <a:p>
                      <a:r>
                        <a:rPr lang="nl-NL" sz="1000" noProof="0" dirty="0"/>
                        <a:t>Altijd meteen toegang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aseline="0" noProof="0" dirty="0"/>
                        <a:t>We elimineren de directe relatie tussen voorraden en foliocomponenten. Hierdoor verwachten we </a:t>
                      </a:r>
                      <a:r>
                        <a:rPr lang="nl-NL" sz="1000" dirty="0"/>
                        <a:t>(</a:t>
                      </a:r>
                      <a:r>
                        <a:rPr lang="nl-NL" sz="1000" dirty="0" err="1"/>
                        <a:t>near</a:t>
                      </a:r>
                      <a:r>
                        <a:rPr lang="nl-NL" sz="1000" dirty="0"/>
                        <a:t>) real-time toegang te garanderen wanneer de gebruikersidentiteit bekend is. Dit maakt levering van folio en digitaal onafhankelijk van elkaar waardoor digitaal gebruik direct na bestelling kan plaatsvinden.</a:t>
                      </a:r>
                    </a:p>
                  </a:txBody>
                  <a:tcPr/>
                </a:tc>
                <a:tc>
                  <a:txBody>
                    <a:bodyPr/>
                    <a:lstStyle/>
                    <a:p>
                      <a:pPr marL="171450" indent="-171450">
                        <a:buFontTx/>
                        <a:buChar char="-"/>
                      </a:pPr>
                      <a:r>
                        <a:rPr lang="nl-NL" sz="1000" baseline="0" noProof="0" dirty="0"/>
                        <a:t>Gebruikers kunnen digitale leermiddelen gebruiken binnen 2 minuten van het plaatsen van een (test) bestelling.</a:t>
                      </a:r>
                    </a:p>
                    <a:p>
                      <a:pPr marL="171450" indent="-171450">
                        <a:buFontTx/>
                        <a:buChar char="-"/>
                      </a:pPr>
                      <a:r>
                        <a:rPr lang="nl-NL" sz="1000" baseline="0" noProof="0" dirty="0"/>
                        <a:t>Gebruikers bevestigen in gebruikersonderzoek dat dit een oplossing voor het probleem is.</a:t>
                      </a:r>
                    </a:p>
                  </a:txBody>
                  <a:tcPr/>
                </a:tc>
                <a:tc>
                  <a:txBody>
                    <a:bodyPr/>
                    <a:lstStyle/>
                    <a:p>
                      <a:r>
                        <a:rPr lang="nl-NL" sz="1000" noProof="0" dirty="0"/>
                        <a:t>Ja</a:t>
                      </a:r>
                    </a:p>
                  </a:txBody>
                  <a:tcPr/>
                </a:tc>
                <a:extLst>
                  <a:ext uri="{0D108BD9-81ED-4DB2-BD59-A6C34878D82A}">
                    <a16:rowId xmlns:a16="http://schemas.microsoft.com/office/drawing/2014/main" val="868422332"/>
                  </a:ext>
                </a:extLst>
              </a:tr>
              <a:tr h="383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2</a:t>
                      </a:r>
                    </a:p>
                  </a:txBody>
                  <a:tcPr/>
                </a:tc>
                <a:tc>
                  <a:txBody>
                    <a:bodyPr/>
                    <a:lstStyle/>
                    <a:p>
                      <a:r>
                        <a:rPr lang="nl-NL" sz="1000" noProof="0" dirty="0"/>
                        <a:t>Dynamisch gebruik van lesmateriaal</a:t>
                      </a:r>
                    </a:p>
                  </a:txBody>
                  <a:tcPr/>
                </a:tc>
                <a:tc>
                  <a:txBody>
                    <a:bodyPr/>
                    <a:lstStyle/>
                    <a:p>
                      <a:pPr marL="0" indent="0">
                        <a:buFont typeface="Calibri" panose="020F0502020204030204" pitchFamily="34" charset="0"/>
                        <a:buNone/>
                      </a:pPr>
                      <a:r>
                        <a:rPr lang="nl-NL" sz="1000" noProof="0" dirty="0"/>
                        <a:t>Door werkhypothese altijd meteen toegang is het ook mogelijk om op ieder moment aanvullende bestellingen en leveringen te doen. Dat biedt flexibiliteit voor onderwijsinstellingen om gedurende het jaar aanvullende leermiddelen aan te schaffen en direct te gebruiken.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noProof="0" dirty="0"/>
                        <a:t>Gebruiker</a:t>
                      </a:r>
                      <a:r>
                        <a:rPr lang="nl-NL" sz="1000" baseline="0" noProof="0" dirty="0"/>
                        <a:t> (leraar) kan op elk moment lesmateriaal beschikbaar stellen op basis van de geboden catalogus.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baseline="0" noProof="0" dirty="0"/>
                        <a:t>Gebruikers kunnen digitale leermiddelen gebruiken binnen 2 minuten van het plaatsen van een (test) bestelling.</a:t>
                      </a:r>
                      <a:endParaRPr lang="nl-NL" sz="1000"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000" noProof="0" dirty="0"/>
                    </a:p>
                  </a:txBody>
                  <a:tcPr/>
                </a:tc>
                <a:tc>
                  <a:txBody>
                    <a:bodyPr/>
                    <a:lstStyle/>
                    <a:p>
                      <a:r>
                        <a:rPr lang="nl-NL" sz="1000" noProof="0" dirty="0"/>
                        <a:t>Indicatief</a:t>
                      </a:r>
                    </a:p>
                  </a:txBody>
                  <a:tcPr/>
                </a:tc>
                <a:extLst>
                  <a:ext uri="{0D108BD9-81ED-4DB2-BD59-A6C34878D82A}">
                    <a16:rowId xmlns:a16="http://schemas.microsoft.com/office/drawing/2014/main" val="25522436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3</a:t>
                      </a:r>
                    </a:p>
                  </a:txBody>
                  <a:tcPr/>
                </a:tc>
                <a:tc>
                  <a:txBody>
                    <a:bodyPr/>
                    <a:lstStyle/>
                    <a:p>
                      <a:r>
                        <a:rPr lang="nl-NL" sz="1000" noProof="0" dirty="0"/>
                        <a:t>Eenvoudig te configureren</a:t>
                      </a:r>
                    </a:p>
                  </a:txBody>
                  <a:tcPr/>
                </a:tc>
                <a:tc>
                  <a:txBody>
                    <a:bodyPr/>
                    <a:lstStyle/>
                    <a:p>
                      <a:pPr marL="0" indent="0">
                        <a:buFont typeface="Calibri" panose="020F0502020204030204" pitchFamily="34" charset="0"/>
                        <a:buNone/>
                      </a:pPr>
                      <a:r>
                        <a:rPr lang="nl-NL" sz="1000" noProof="0" dirty="0"/>
                        <a:t>Doordat de services gestandaardiseerd zijn en documentatie beschikbaar is, kunnen scholen op elk moment verbinding maken met een nieuwe service of eenzelfde service van een andere partij. Dit maakt het transparant en eenvoudig om verbinding te maken met een service. </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noProof="0" dirty="0"/>
                        <a:t>Het kost een administrator niet meer dan 30 minuten om een nieuwe service van een nieuwe partij in te richten.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dirty="0"/>
                        <a:t>Ketenpartijen bevestigen (kwalitatief) dat het ontwikkelen van services (</a:t>
                      </a:r>
                      <a:r>
                        <a:rPr lang="nl-NL" sz="1000" dirty="0" err="1"/>
                        <a:t>API’s</a:t>
                      </a:r>
                      <a:r>
                        <a:rPr lang="nl-NL" sz="1000" dirty="0"/>
                        <a:t>) goed en snel te realiseren is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dirty="0"/>
                        <a:t>Ketenpartijen bevestigen (kwalitatief) dat de services (</a:t>
                      </a:r>
                      <a:r>
                        <a:rPr lang="nl-NL" sz="1000" dirty="0" err="1"/>
                        <a:t>API’s</a:t>
                      </a:r>
                      <a:r>
                        <a:rPr lang="nl-NL" sz="1000" dirty="0"/>
                        <a:t>) minder complex zijn dan de huidige standaarden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baseline="0" noProof="0" dirty="0"/>
                        <a:t>Gebruikers bevestigen in gebruikersonderzoek dat dit een oplossing voor het probleem 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sz="1000" kern="1200" noProof="0" dirty="0">
                        <a:solidFill>
                          <a:schemeClr val="dk1"/>
                        </a:solidFill>
                        <a:latin typeface="+mn-lt"/>
                        <a:ea typeface="+mn-ea"/>
                        <a:cs typeface="+mn-cs"/>
                      </a:endParaRPr>
                    </a:p>
                  </a:txBody>
                  <a:tcPr/>
                </a:tc>
                <a:tc>
                  <a:txBody>
                    <a:bodyPr/>
                    <a:lstStyle/>
                    <a:p>
                      <a:r>
                        <a:rPr lang="nl-NL" sz="1000" noProof="0" dirty="0"/>
                        <a:t>Ja</a:t>
                      </a:r>
                    </a:p>
                  </a:txBody>
                  <a:tcPr/>
                </a:tc>
                <a:extLst>
                  <a:ext uri="{0D108BD9-81ED-4DB2-BD59-A6C34878D82A}">
                    <a16:rowId xmlns:a16="http://schemas.microsoft.com/office/drawing/2014/main" val="24652950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4</a:t>
                      </a:r>
                    </a:p>
                  </a:txBody>
                  <a:tcPr/>
                </a:tc>
                <a:tc>
                  <a:txBody>
                    <a:bodyPr/>
                    <a:lstStyle/>
                    <a:p>
                      <a:r>
                        <a:rPr lang="nl-NL" sz="1000" noProof="0" dirty="0"/>
                        <a:t>Ondersteunend aan verschillende business modellen</a:t>
                      </a:r>
                    </a:p>
                  </a:txBody>
                  <a:tcPr/>
                </a:tc>
                <a:tc>
                  <a:txBody>
                    <a:bodyPr/>
                    <a:lstStyle/>
                    <a:p>
                      <a:pPr marL="0" indent="0">
                        <a:buFont typeface="Calibri" panose="020F0502020204030204" pitchFamily="34" charset="0"/>
                        <a:buNone/>
                      </a:pPr>
                      <a:r>
                        <a:rPr lang="nl-NL" sz="1000" noProof="0" dirty="0"/>
                        <a:t>De services zijn ontworpen om transacties te ondersteunen, maar zijn niet langer afhankelijk van betaling vooraf. Hierdoor kunnen andere business modellen gebruikt worden.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noProof="0" dirty="0"/>
                        <a:t>Ketenpartijen</a:t>
                      </a:r>
                      <a:r>
                        <a:rPr lang="nl-NL" sz="1000" baseline="0" noProof="0" dirty="0"/>
                        <a:t> gebruiken eigen (bestaande en gewenste) businessmodellen binnen de scenario’s </a:t>
                      </a:r>
                      <a:endParaRPr lang="nl-NL" sz="1000" noProof="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sz="1000" baseline="0" noProof="0" dirty="0"/>
                    </a:p>
                  </a:txBody>
                  <a:tcPr/>
                </a:tc>
                <a:tc>
                  <a:txBody>
                    <a:bodyPr/>
                    <a:lstStyle/>
                    <a:p>
                      <a:r>
                        <a:rPr lang="nl-NL" sz="1000" noProof="0" dirty="0"/>
                        <a:t>Indicatief</a:t>
                      </a:r>
                    </a:p>
                  </a:txBody>
                  <a:tcPr/>
                </a:tc>
                <a:extLst>
                  <a:ext uri="{0D108BD9-81ED-4DB2-BD59-A6C34878D82A}">
                    <a16:rowId xmlns:a16="http://schemas.microsoft.com/office/drawing/2014/main" val="218348167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5</a:t>
                      </a:r>
                    </a:p>
                  </a:txBody>
                  <a:tcPr/>
                </a:tc>
                <a:tc>
                  <a:txBody>
                    <a:bodyPr/>
                    <a:lstStyle/>
                    <a:p>
                      <a:r>
                        <a:rPr lang="nl-NL" sz="1000" noProof="0" dirty="0"/>
                        <a:t>Laagdrempeligheid</a:t>
                      </a:r>
                    </a:p>
                  </a:txBody>
                  <a:tcPr/>
                </a:tc>
                <a:tc>
                  <a:txBody>
                    <a:bodyPr/>
                    <a:lstStyle/>
                    <a:p>
                      <a:pPr marL="0" indent="0">
                        <a:buFont typeface="Calibri" panose="020F0502020204030204" pitchFamily="34" charset="0"/>
                        <a:buNone/>
                      </a:pPr>
                      <a:r>
                        <a:rPr lang="nl-NL" sz="1000" noProof="0" dirty="0"/>
                        <a:t>Doordat de services gestandaardiseerd zijn en documentatie beschikbaar is, kunnen nieuwe toetreders eenvoudig diensten ontwikkelen of aansluiten op het ecosysteem. </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dirty="0"/>
                        <a:t>Ketenpartijen bevestigen (kwalitatief) dat het ontwikkelen van services (</a:t>
                      </a:r>
                      <a:r>
                        <a:rPr lang="nl-NL" sz="1000" dirty="0" err="1"/>
                        <a:t>API’s</a:t>
                      </a:r>
                      <a:r>
                        <a:rPr lang="nl-NL" sz="1000" dirty="0"/>
                        <a:t>) goed en snel te realiseren is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dirty="0"/>
                        <a:t>Ketenpartijen bevestigen (kwalitatief) dat de services (</a:t>
                      </a:r>
                      <a:r>
                        <a:rPr lang="nl-NL" sz="1000" dirty="0" err="1"/>
                        <a:t>API’s</a:t>
                      </a:r>
                      <a:r>
                        <a:rPr lang="nl-NL" sz="1000" dirty="0"/>
                        <a:t>) minder complex zijn dan de huidige standaarden</a:t>
                      </a:r>
                      <a:endParaRPr lang="nl-NL" sz="1000" noProof="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sz="1000" noProof="0" dirty="0"/>
                    </a:p>
                  </a:txBody>
                  <a:tcPr/>
                </a:tc>
                <a:tc>
                  <a:txBody>
                    <a:bodyPr/>
                    <a:lstStyle/>
                    <a:p>
                      <a:r>
                        <a:rPr lang="nl-NL" sz="1000" noProof="0" dirty="0"/>
                        <a:t>Ja</a:t>
                      </a:r>
                    </a:p>
                  </a:txBody>
                  <a:tcPr/>
                </a:tc>
                <a:extLst>
                  <a:ext uri="{0D108BD9-81ED-4DB2-BD59-A6C34878D82A}">
                    <a16:rowId xmlns:a16="http://schemas.microsoft.com/office/drawing/2014/main" val="1228635965"/>
                  </a:ext>
                </a:extLst>
              </a:tr>
            </a:tbl>
          </a:graphicData>
        </a:graphic>
      </p:graphicFrame>
      <p:sp>
        <p:nvSpPr>
          <p:cNvPr id="5" name="Titel 1">
            <a:extLst>
              <a:ext uri="{FF2B5EF4-FFF2-40B4-BE49-F238E27FC236}">
                <a16:creationId xmlns:a16="http://schemas.microsoft.com/office/drawing/2014/main" id="{C7C354BA-ACC8-4EE9-979F-DEDFEADB28DB}"/>
              </a:ext>
            </a:extLst>
          </p:cNvPr>
          <p:cNvSpPr>
            <a:spLocks noGrp="1"/>
          </p:cNvSpPr>
          <p:nvPr>
            <p:ph type="title"/>
          </p:nvPr>
        </p:nvSpPr>
        <p:spPr>
          <a:xfrm>
            <a:off x="806530" y="89109"/>
            <a:ext cx="10515600" cy="1325563"/>
          </a:xfrm>
        </p:spPr>
        <p:txBody>
          <a:bodyPr/>
          <a:lstStyle/>
          <a:p>
            <a:r>
              <a:rPr lang="nl-NL" dirty="0"/>
              <a:t>Werkhypothesen per doel</a:t>
            </a:r>
          </a:p>
        </p:txBody>
      </p:sp>
    </p:spTree>
    <p:extLst>
      <p:ext uri="{BB962C8B-B14F-4D97-AF65-F5344CB8AC3E}">
        <p14:creationId xmlns:p14="http://schemas.microsoft.com/office/powerpoint/2010/main" val="357915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p:txBody>
          <a:bodyPr>
            <a:normAutofit/>
          </a:bodyPr>
          <a:lstStyle/>
          <a:p>
            <a:pPr marL="0" indent="0">
              <a:buNone/>
            </a:pPr>
            <a:endParaRPr lang="en-GB" dirty="0"/>
          </a:p>
          <a:p>
            <a:pPr marL="0" indent="0">
              <a:buNone/>
            </a:pPr>
            <a:r>
              <a:rPr lang="en-GB" dirty="0"/>
              <a:t> </a:t>
            </a:r>
          </a:p>
          <a:p>
            <a:pPr lvl="1"/>
            <a:endParaRPr lang="en-GB" dirty="0"/>
          </a:p>
        </p:txBody>
      </p:sp>
      <p:graphicFrame>
        <p:nvGraphicFramePr>
          <p:cNvPr id="4" name="Tabel 3"/>
          <p:cNvGraphicFramePr>
            <a:graphicFrameLocks noGrp="1"/>
          </p:cNvGraphicFramePr>
          <p:nvPr>
            <p:extLst>
              <p:ext uri="{D42A27DB-BD31-4B8C-83A1-F6EECF244321}">
                <p14:modId xmlns:p14="http://schemas.microsoft.com/office/powerpoint/2010/main" val="1466524832"/>
              </p:ext>
            </p:extLst>
          </p:nvPr>
        </p:nvGraphicFramePr>
        <p:xfrm>
          <a:off x="838200" y="1799063"/>
          <a:ext cx="10993580" cy="4511040"/>
        </p:xfrm>
        <a:graphic>
          <a:graphicData uri="http://schemas.openxmlformats.org/drawingml/2006/table">
            <a:tbl>
              <a:tblPr firstRow="1" bandRow="1">
                <a:tableStyleId>{93296810-A885-4BE3-A3E7-6D5BEEA58F35}</a:tableStyleId>
              </a:tblPr>
              <a:tblGrid>
                <a:gridCol w="381698">
                  <a:extLst>
                    <a:ext uri="{9D8B030D-6E8A-4147-A177-3AD203B41FA5}">
                      <a16:colId xmlns:a16="http://schemas.microsoft.com/office/drawing/2014/main" val="2750221123"/>
                    </a:ext>
                  </a:extLst>
                </a:gridCol>
                <a:gridCol w="1715848">
                  <a:extLst>
                    <a:ext uri="{9D8B030D-6E8A-4147-A177-3AD203B41FA5}">
                      <a16:colId xmlns:a16="http://schemas.microsoft.com/office/drawing/2014/main" val="3170480788"/>
                    </a:ext>
                  </a:extLst>
                </a:gridCol>
                <a:gridCol w="3806886">
                  <a:extLst>
                    <a:ext uri="{9D8B030D-6E8A-4147-A177-3AD203B41FA5}">
                      <a16:colId xmlns:a16="http://schemas.microsoft.com/office/drawing/2014/main" val="3467084027"/>
                    </a:ext>
                  </a:extLst>
                </a:gridCol>
                <a:gridCol w="4418175">
                  <a:extLst>
                    <a:ext uri="{9D8B030D-6E8A-4147-A177-3AD203B41FA5}">
                      <a16:colId xmlns:a16="http://schemas.microsoft.com/office/drawing/2014/main" val="2280254302"/>
                    </a:ext>
                  </a:extLst>
                </a:gridCol>
                <a:gridCol w="670973">
                  <a:extLst>
                    <a:ext uri="{9D8B030D-6E8A-4147-A177-3AD203B41FA5}">
                      <a16:colId xmlns:a16="http://schemas.microsoft.com/office/drawing/2014/main" val="2863164826"/>
                    </a:ext>
                  </a:extLst>
                </a:gridCol>
              </a:tblGrid>
              <a:tr h="295567">
                <a:tc>
                  <a:txBody>
                    <a:bodyPr/>
                    <a:lstStyle/>
                    <a:p>
                      <a:pPr algn="ctr"/>
                      <a:r>
                        <a:rPr lang="nl-NL" sz="1000" noProof="0" dirty="0"/>
                        <a:t>#</a:t>
                      </a:r>
                    </a:p>
                  </a:txBody>
                  <a:tcPr/>
                </a:tc>
                <a:tc>
                  <a:txBody>
                    <a:bodyPr/>
                    <a:lstStyle/>
                    <a:p>
                      <a:r>
                        <a:rPr lang="nl-NL" sz="1000" noProof="0" dirty="0"/>
                        <a:t>Doelen</a:t>
                      </a:r>
                    </a:p>
                  </a:txBody>
                  <a:tcPr/>
                </a:tc>
                <a:tc>
                  <a:txBody>
                    <a:bodyPr/>
                    <a:lstStyle/>
                    <a:p>
                      <a:r>
                        <a:rPr lang="nl-NL" sz="1000" noProof="0" dirty="0"/>
                        <a:t>Werkhypothese</a:t>
                      </a:r>
                    </a:p>
                  </a:txBody>
                  <a:tcPr/>
                </a:tc>
                <a:tc>
                  <a:txBody>
                    <a:bodyPr/>
                    <a:lstStyle/>
                    <a:p>
                      <a:r>
                        <a:rPr lang="nl-NL" sz="1000" noProof="0" dirty="0"/>
                        <a:t>Succescriteria</a:t>
                      </a:r>
                    </a:p>
                  </a:txBody>
                  <a:tcPr/>
                </a:tc>
                <a:tc>
                  <a:txBody>
                    <a:bodyPr/>
                    <a:lstStyle/>
                    <a:p>
                      <a:r>
                        <a:rPr lang="nl-NL" sz="1000" noProof="0" dirty="0"/>
                        <a:t>Scope</a:t>
                      </a:r>
                      <a:r>
                        <a:rPr lang="nl-NL" sz="1000" baseline="0" noProof="0" dirty="0"/>
                        <a:t> </a:t>
                      </a:r>
                      <a:r>
                        <a:rPr lang="nl-NL" sz="1000" noProof="0" dirty="0"/>
                        <a:t>Pilot</a:t>
                      </a:r>
                    </a:p>
                  </a:txBody>
                  <a:tcPr/>
                </a:tc>
                <a:extLst>
                  <a:ext uri="{0D108BD9-81ED-4DB2-BD59-A6C34878D82A}">
                    <a16:rowId xmlns:a16="http://schemas.microsoft.com/office/drawing/2014/main" val="2476716613"/>
                  </a:ext>
                </a:extLst>
              </a:tr>
              <a:tr h="370840">
                <a:tc>
                  <a:txBody>
                    <a:bodyPr/>
                    <a:lstStyle/>
                    <a:p>
                      <a:pPr algn="ctr"/>
                      <a:r>
                        <a:rPr lang="nl-NL" sz="1000" b="1" noProof="0" dirty="0"/>
                        <a:t>6</a:t>
                      </a:r>
                    </a:p>
                  </a:txBody>
                  <a:tcPr/>
                </a:tc>
                <a:tc>
                  <a:txBody>
                    <a:bodyPr/>
                    <a:lstStyle/>
                    <a:p>
                      <a:r>
                        <a:rPr lang="nl-NL" sz="1000" noProof="0" dirty="0"/>
                        <a:t>Vergroten van onderling vertrouwen en transparantie</a:t>
                      </a:r>
                    </a:p>
                  </a:txBody>
                  <a:tcPr/>
                </a:tc>
                <a:tc>
                  <a:txBody>
                    <a:bodyPr/>
                    <a:lstStyle/>
                    <a:p>
                      <a:pPr marL="0" indent="0">
                        <a:buFontTx/>
                        <a:buNone/>
                      </a:pPr>
                      <a:r>
                        <a:rPr lang="nl-NL" sz="1000" noProof="0" dirty="0"/>
                        <a:t>Doordat informatie tussen systemen (</a:t>
                      </a:r>
                      <a:r>
                        <a:rPr lang="nl-NL" sz="1000" noProof="0" dirty="0" err="1"/>
                        <a:t>near</a:t>
                      </a:r>
                      <a:r>
                        <a:rPr lang="nl-NL" sz="1000" noProof="0" dirty="0"/>
                        <a:t>) real-time wordt uitgewisseld, creëren we transparantie in processen. Hierdoor is het eenvoudig om problemen te lokaliseren en op te lossen. </a:t>
                      </a:r>
                    </a:p>
                  </a:txBody>
                  <a:tcPr/>
                </a:tc>
                <a:tc>
                  <a:txBody>
                    <a:bodyPr/>
                    <a:lstStyle/>
                    <a:p>
                      <a:pPr marL="171450" indent="-171450">
                        <a:buFontTx/>
                        <a:buChar char="-"/>
                      </a:pPr>
                      <a:r>
                        <a:rPr lang="nl-NL" sz="1000" baseline="0" noProof="0" dirty="0"/>
                        <a:t>Scholen hebben inzicht in het gebruik en beschikbaarheid van leermiddelen</a:t>
                      </a:r>
                    </a:p>
                    <a:p>
                      <a:pPr marL="171450" indent="-171450">
                        <a:buFontTx/>
                        <a:buChar char="-"/>
                      </a:pPr>
                      <a:r>
                        <a:rPr lang="nl-NL" sz="1000" baseline="0" noProof="0" dirty="0"/>
                        <a:t>Ketenpartijen bevestigen dat zij beschikking hebben tot noodzakelijke actuele data (onder andere voor support doeleinden)</a:t>
                      </a:r>
                    </a:p>
                  </a:txBody>
                  <a:tcPr/>
                </a:tc>
                <a:tc>
                  <a:txBody>
                    <a:bodyPr/>
                    <a:lstStyle/>
                    <a:p>
                      <a:r>
                        <a:rPr lang="nl-NL" sz="1000" noProof="0" dirty="0"/>
                        <a:t>Indicatief</a:t>
                      </a:r>
                    </a:p>
                  </a:txBody>
                  <a:tcPr/>
                </a:tc>
                <a:extLst>
                  <a:ext uri="{0D108BD9-81ED-4DB2-BD59-A6C34878D82A}">
                    <a16:rowId xmlns:a16="http://schemas.microsoft.com/office/drawing/2014/main" val="868422332"/>
                  </a:ext>
                </a:extLst>
              </a:tr>
              <a:tr h="383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Transparantie in interacties en geld-goederen stromen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Doordat informatie tussen systemen (</a:t>
                      </a:r>
                      <a:r>
                        <a:rPr lang="nl-NL" sz="1000" noProof="0" dirty="0" err="1"/>
                        <a:t>near</a:t>
                      </a:r>
                      <a:r>
                        <a:rPr lang="nl-NL" sz="1000" noProof="0" dirty="0"/>
                        <a:t>) real-time wordt uitgewisseld, creëren we transparantie in transacties voor zowel ketenpartijen</a:t>
                      </a:r>
                      <a:r>
                        <a:rPr lang="nl-NL" sz="1000" baseline="0" noProof="0" dirty="0"/>
                        <a:t> als scholen</a:t>
                      </a:r>
                      <a:r>
                        <a:rPr lang="nl-NL" sz="1000" noProof="0" dirty="0"/>
                        <a:t>. Hierdoor is </a:t>
                      </a:r>
                      <a:r>
                        <a:rPr lang="nl-NL" sz="1000" baseline="0" noProof="0" dirty="0"/>
                        <a:t>een gesloten financiële stroom gegarandeerd</a:t>
                      </a:r>
                      <a:r>
                        <a:rPr lang="nl-NL" sz="1000" noProof="0" dirty="0"/>
                        <a:t>. Een LA en Marktplaats staan in directe verbinding waardoor </a:t>
                      </a:r>
                      <a:r>
                        <a:rPr lang="nl-NL" sz="1000" baseline="0" noProof="0" dirty="0"/>
                        <a:t>(financiële) transacties, </a:t>
                      </a:r>
                      <a:r>
                        <a:rPr lang="nl-NL" sz="1000" noProof="0" dirty="0" err="1"/>
                        <a:t>entitlements</a:t>
                      </a:r>
                      <a:r>
                        <a:rPr lang="nl-NL" sz="1000" noProof="0" dirty="0"/>
                        <a:t> en gebruik met elkaar worden uitgewisseld.</a:t>
                      </a:r>
                      <a:endParaRPr lang="nl-NL" sz="1000" kern="1200" noProof="0" dirty="0">
                        <a:solidFill>
                          <a:schemeClr val="dk1"/>
                        </a:solidFill>
                        <a:latin typeface="+mn-lt"/>
                        <a:ea typeface="+mn-ea"/>
                        <a:cs typeface="+mn-cs"/>
                      </a:endParaRPr>
                    </a:p>
                  </a:txBody>
                  <a:tcPr/>
                </a:tc>
                <a:tc>
                  <a:txBody>
                    <a:bodyPr/>
                    <a:lstStyle/>
                    <a:p>
                      <a:pPr marL="171450" indent="-171450">
                        <a:buFontTx/>
                        <a:buChar char="-"/>
                      </a:pPr>
                      <a:r>
                        <a:rPr lang="nl-NL" sz="1000" baseline="0" noProof="0" dirty="0"/>
                        <a:t>Ketenpartijen bevestigen dat zij volledige, juiste en tijdige informatie om een sluitende administratie te kunnen voeren</a:t>
                      </a:r>
                    </a:p>
                    <a:p>
                      <a:pPr marL="171450" indent="-171450">
                        <a:buFontTx/>
                        <a:buChar char="-"/>
                      </a:pPr>
                      <a:r>
                        <a:rPr lang="nl-NL" sz="1000" baseline="0" noProof="0" dirty="0"/>
                        <a:t>Ketenpartijen zijn in staat om in de pilot een sluitende administratie in te richten</a:t>
                      </a:r>
                    </a:p>
                  </a:txBody>
                  <a:tcPr/>
                </a:tc>
                <a:tc>
                  <a:txBody>
                    <a:bodyPr/>
                    <a:lstStyle/>
                    <a:p>
                      <a:r>
                        <a:rPr lang="nl-NL" sz="1000" noProof="0" dirty="0"/>
                        <a:t>Ja</a:t>
                      </a:r>
                    </a:p>
                  </a:txBody>
                  <a:tcPr/>
                </a:tc>
                <a:extLst>
                  <a:ext uri="{0D108BD9-81ED-4DB2-BD59-A6C34878D82A}">
                    <a16:rowId xmlns:a16="http://schemas.microsoft.com/office/drawing/2014/main" val="25522436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Minder afhankelijkheden centrale 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Door het koppelen van de vier rollen en delen van informatie is het</a:t>
                      </a:r>
                      <a:r>
                        <a:rPr lang="nl-NL" sz="1000" baseline="0" noProof="0" dirty="0"/>
                        <a:t> gebruik van centrale voorzieningen in principe niet meer nodig. </a:t>
                      </a:r>
                      <a:endParaRPr lang="nl-NL" sz="10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sz="1000" kern="1200" noProof="0" dirty="0">
                          <a:solidFill>
                            <a:schemeClr val="dk1"/>
                          </a:solidFill>
                          <a:latin typeface="+mn-lt"/>
                          <a:ea typeface="+mn-ea"/>
                          <a:cs typeface="+mn-cs"/>
                        </a:rPr>
                        <a:t>Dit zorgt er ook voor dat de structurele kosten voor het onderhoud van het ecosysteem lager kunnen zijn dan die voor de huidige keten.</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000" kern="1200" noProof="0" dirty="0">
                          <a:solidFill>
                            <a:schemeClr val="dk1"/>
                          </a:solidFill>
                          <a:latin typeface="+mn-lt"/>
                          <a:ea typeface="+mn-ea"/>
                          <a:cs typeface="+mn-cs"/>
                        </a:rPr>
                        <a:t>NB: partijen hebben de vrijheid gebruik te maken van centrale voorzieningen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dirty="0"/>
                        <a:t>Ketenpartijen</a:t>
                      </a:r>
                      <a:r>
                        <a:rPr lang="nl-NL" sz="1000" baseline="0" dirty="0"/>
                        <a:t> stellen in de pilotscenario’s vast dat het nieuwe ecosysteem werkt zonder gebruik te maken van centrale voorzieningen</a:t>
                      </a:r>
                      <a:endParaRPr lang="nl-NL" sz="1000" baseline="0" noProof="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sz="1000" baseline="0" noProof="0" dirty="0"/>
                    </a:p>
                  </a:txBody>
                  <a:tcPr/>
                </a:tc>
                <a:tc>
                  <a:txBody>
                    <a:bodyPr/>
                    <a:lstStyle/>
                    <a:p>
                      <a:r>
                        <a:rPr lang="nl-NL" sz="1000" noProof="0" dirty="0"/>
                        <a:t>Ja</a:t>
                      </a:r>
                    </a:p>
                  </a:txBody>
                  <a:tcPr/>
                </a:tc>
                <a:extLst>
                  <a:ext uri="{0D108BD9-81ED-4DB2-BD59-A6C34878D82A}">
                    <a16:rowId xmlns:a16="http://schemas.microsoft.com/office/drawing/2014/main" val="24652950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Compliant en ondersteunend aan privacy &amp; security vereisten</a:t>
                      </a:r>
                    </a:p>
                  </a:txBody>
                  <a:tcPr/>
                </a:tc>
                <a:tc>
                  <a:txBody>
                    <a:bodyPr/>
                    <a:lstStyle/>
                    <a:p>
                      <a:pPr marL="0" indent="0">
                        <a:buFontTx/>
                        <a:buNone/>
                      </a:pPr>
                      <a:r>
                        <a:rPr lang="nl-NL" sz="1000" noProof="0" dirty="0"/>
                        <a:t>Het ecosysteem is ontworpen om data minimalisatie mogelijk te maken</a:t>
                      </a:r>
                      <a:r>
                        <a:rPr lang="nl-NL" sz="1000" baseline="0" noProof="0" dirty="0"/>
                        <a:t>. Onderwijsinstellingen hebben controle over toegang en het recht data te delen, gebaseerd op rollen (doelbinding).</a:t>
                      </a:r>
                      <a:endParaRPr lang="nl-NL" sz="1000" noProof="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nl-NL" sz="1000" kern="1200" noProof="0" dirty="0">
                        <a:solidFill>
                          <a:schemeClr val="dk1"/>
                        </a:solidFill>
                        <a:latin typeface="+mn-lt"/>
                        <a:ea typeface="+mn-ea"/>
                        <a:cs typeface="+mn-cs"/>
                      </a:endParaRPr>
                    </a:p>
                  </a:txBody>
                  <a:tcPr/>
                </a:tc>
                <a:tc>
                  <a:txBody>
                    <a:bodyPr/>
                    <a:lstStyle/>
                    <a:p>
                      <a:pPr marL="171450" indent="-171450">
                        <a:buFontTx/>
                        <a:buChar char="-"/>
                      </a:pPr>
                      <a:r>
                        <a:rPr lang="nl-NL" sz="1000" baseline="0" noProof="0" dirty="0"/>
                        <a:t>Datastromen vallen binnen de kaders van de convenanten voor data en privacy</a:t>
                      </a:r>
                    </a:p>
                    <a:p>
                      <a:pPr marL="171450" indent="-171450">
                        <a:buFontTx/>
                        <a:buChar char="-"/>
                      </a:pPr>
                      <a:r>
                        <a:rPr lang="nl-NL" sz="1000" baseline="0" noProof="0" dirty="0"/>
                        <a:t>Gedeelde data valt binnen de kaders van het attributenbeleid</a:t>
                      </a:r>
                    </a:p>
                  </a:txBody>
                  <a:tcPr/>
                </a:tc>
                <a:tc>
                  <a:txBody>
                    <a:bodyPr/>
                    <a:lstStyle/>
                    <a:p>
                      <a:r>
                        <a:rPr lang="nl-NL" sz="1000" noProof="0" dirty="0"/>
                        <a:t>Ja</a:t>
                      </a:r>
                    </a:p>
                  </a:txBody>
                  <a:tcPr/>
                </a:tc>
                <a:extLst>
                  <a:ext uri="{0D108BD9-81ED-4DB2-BD59-A6C34878D82A}">
                    <a16:rowId xmlns:a16="http://schemas.microsoft.com/office/drawing/2014/main" val="218348167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00" b="1" noProof="0"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noProof="0" dirty="0"/>
                        <a:t>Toekomstbestendige technologie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kern="1200" noProof="0" dirty="0">
                          <a:solidFill>
                            <a:schemeClr val="dk1"/>
                          </a:solidFill>
                          <a:latin typeface="+mn-lt"/>
                          <a:ea typeface="+mn-ea"/>
                          <a:cs typeface="+mn-cs"/>
                        </a:rPr>
                        <a:t>We maken gebruiken van moderne technische standaarden. Bovendien leent de architectuur zich tot continue doorontwikkeling. Hierdoor zijn we niet langer afhankelijk van een technische standaard.</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noProof="0" dirty="0"/>
                        <a:t>Ketenpartijen stellen</a:t>
                      </a:r>
                      <a:r>
                        <a:rPr lang="nl-NL" sz="1000" baseline="0" noProof="0" dirty="0"/>
                        <a:t> vast dat het nieuwe ecosysteem werkt met de moderne technologieën (zonder SAML/SOAP</a:t>
                      </a:r>
                      <a:r>
                        <a:rPr lang="nl-NL" sz="1000" baseline="0" noProof="0" dirty="0" smtClean="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sz="1000" noProof="0" dirty="0" smtClean="0"/>
                        <a:t>Ketenpartijen evalueren de standaarden en architectuur op basis van moderniteit en </a:t>
                      </a:r>
                      <a:r>
                        <a:rPr lang="nl-NL" sz="1000" noProof="0" dirty="0" err="1" smtClean="0"/>
                        <a:t>adaptivteit</a:t>
                      </a:r>
                      <a:r>
                        <a:rPr lang="nl-NL" sz="1000" noProof="0" dirty="0" smtClean="0"/>
                        <a:t>, en bevestigen (kwalitatief) dat de gebruikte standaarden modern en toekomstbestendig zijn</a:t>
                      </a:r>
                      <a:endParaRPr lang="nl-NL" sz="1000" noProof="0" dirty="0"/>
                    </a:p>
                  </a:txBody>
                  <a:tcPr/>
                </a:tc>
                <a:tc>
                  <a:txBody>
                    <a:bodyPr/>
                    <a:lstStyle/>
                    <a:p>
                      <a:r>
                        <a:rPr lang="nl-NL" sz="1000" noProof="0" dirty="0" smtClean="0"/>
                        <a:t>Indicatief</a:t>
                      </a:r>
                      <a:endParaRPr lang="nl-NL" sz="1000" noProof="0" dirty="0"/>
                    </a:p>
                  </a:txBody>
                  <a:tcPr/>
                </a:tc>
                <a:extLst>
                  <a:ext uri="{0D108BD9-81ED-4DB2-BD59-A6C34878D82A}">
                    <a16:rowId xmlns:a16="http://schemas.microsoft.com/office/drawing/2014/main" val="1228635965"/>
                  </a:ext>
                </a:extLst>
              </a:tr>
            </a:tbl>
          </a:graphicData>
        </a:graphic>
      </p:graphicFrame>
      <p:sp>
        <p:nvSpPr>
          <p:cNvPr id="5" name="Titel 1">
            <a:extLst>
              <a:ext uri="{FF2B5EF4-FFF2-40B4-BE49-F238E27FC236}">
                <a16:creationId xmlns:a16="http://schemas.microsoft.com/office/drawing/2014/main" id="{C7C354BA-ACC8-4EE9-979F-DEDFEADB28DB}"/>
              </a:ext>
            </a:extLst>
          </p:cNvPr>
          <p:cNvSpPr>
            <a:spLocks noGrp="1"/>
          </p:cNvSpPr>
          <p:nvPr>
            <p:ph type="title"/>
          </p:nvPr>
        </p:nvSpPr>
        <p:spPr>
          <a:xfrm>
            <a:off x="806530" y="89109"/>
            <a:ext cx="10515600" cy="1325563"/>
          </a:xfrm>
        </p:spPr>
        <p:txBody>
          <a:bodyPr/>
          <a:lstStyle/>
          <a:p>
            <a:r>
              <a:rPr lang="nl-NL" dirty="0"/>
              <a:t>Werkhypothesen per doel</a:t>
            </a:r>
          </a:p>
        </p:txBody>
      </p:sp>
    </p:spTree>
    <p:extLst>
      <p:ext uri="{BB962C8B-B14F-4D97-AF65-F5344CB8AC3E}">
        <p14:creationId xmlns:p14="http://schemas.microsoft.com/office/powerpoint/2010/main" val="75319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Toekomstperspectief</a:t>
            </a:r>
          </a:p>
        </p:txBody>
      </p:sp>
      <p:sp>
        <p:nvSpPr>
          <p:cNvPr id="4" name="Content Placeholder 2">
            <a:extLst>
              <a:ext uri="{FF2B5EF4-FFF2-40B4-BE49-F238E27FC236}">
                <a16:creationId xmlns:a16="http://schemas.microsoft.com/office/drawing/2014/main" id="{927A0590-EB1C-8948-9B0C-AD33DAA54817}"/>
              </a:ext>
            </a:extLst>
          </p:cNvPr>
          <p:cNvSpPr>
            <a:spLocks noGrp="1"/>
          </p:cNvSpPr>
          <p:nvPr>
            <p:ph idx="1"/>
          </p:nvPr>
        </p:nvSpPr>
        <p:spPr>
          <a:xfrm>
            <a:off x="838199" y="1690688"/>
            <a:ext cx="11039376" cy="4951181"/>
          </a:xfrm>
        </p:spPr>
        <p:txBody>
          <a:bodyPr>
            <a:normAutofit fontScale="92500"/>
          </a:bodyPr>
          <a:lstStyle/>
          <a:p>
            <a:r>
              <a:rPr lang="nl-NL" dirty="0"/>
              <a:t>Het ontwerp van de pilot ligt in lijn met </a:t>
            </a:r>
            <a:r>
              <a:rPr lang="nl-NL" b="1" dirty="0"/>
              <a:t>omdenken </a:t>
            </a:r>
            <a:r>
              <a:rPr lang="nl-NL" dirty="0"/>
              <a:t>(</a:t>
            </a:r>
            <a:r>
              <a:rPr lang="nl-NL" dirty="0" err="1"/>
              <a:t>Edu-K</a:t>
            </a:r>
            <a:r>
              <a:rPr lang="nl-NL" dirty="0"/>
              <a:t>)</a:t>
            </a:r>
          </a:p>
          <a:p>
            <a:r>
              <a:rPr lang="nl-NL" dirty="0"/>
              <a:t>Altijd direct toegang tot leermiddelen (als het businessmodel het toelaat)</a:t>
            </a:r>
          </a:p>
          <a:p>
            <a:r>
              <a:rPr lang="nl-NL" dirty="0"/>
              <a:t>Ondersteunt bestaande en nieuwe businessmodellen</a:t>
            </a:r>
          </a:p>
          <a:p>
            <a:r>
              <a:rPr lang="nl-NL" dirty="0"/>
              <a:t>Gebruik is leidend en simpel (administratie is volgend)</a:t>
            </a:r>
          </a:p>
          <a:p>
            <a:r>
              <a:rPr lang="nl-NL" dirty="0"/>
              <a:t>Vertrouwen op basis van actuele gebruiksdata (onder regie van gebruiker)</a:t>
            </a:r>
          </a:p>
          <a:p>
            <a:r>
              <a:rPr lang="nl-NL" dirty="0"/>
              <a:t>Onafhankelijk van centrale voorzieningen door het delen van data onderling</a:t>
            </a:r>
          </a:p>
          <a:p>
            <a:r>
              <a:rPr lang="nl-NL" dirty="0"/>
              <a:t>Techniek in de keten is toekomstbestendig, laagdrempelig, open, veilig en maakt gebruik van standaarden</a:t>
            </a:r>
          </a:p>
          <a:p>
            <a:endParaRPr lang="nl-NL" dirty="0"/>
          </a:p>
          <a:p>
            <a:pPr marL="0" indent="0">
              <a:buNone/>
            </a:pPr>
            <a:r>
              <a:rPr lang="nl-NL" b="1" i="1" dirty="0"/>
              <a:t>Doel van de pilot is vaststellen dat het ecosysteem deze opties faciliteert </a:t>
            </a:r>
          </a:p>
        </p:txBody>
      </p:sp>
    </p:spTree>
    <p:extLst>
      <p:ext uri="{BB962C8B-B14F-4D97-AF65-F5344CB8AC3E}">
        <p14:creationId xmlns:p14="http://schemas.microsoft.com/office/powerpoint/2010/main" val="365191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Voorbereiding en ontwikkeling</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767766" y="1567069"/>
            <a:ext cx="6929819" cy="5290931"/>
          </a:xfrm>
        </p:spPr>
        <p:txBody>
          <a:bodyPr>
            <a:normAutofit fontScale="62500" lnSpcReduction="20000"/>
          </a:bodyPr>
          <a:lstStyle/>
          <a:p>
            <a:pPr marL="0" indent="0">
              <a:buNone/>
            </a:pPr>
            <a:r>
              <a:rPr lang="nl-NL" b="1" dirty="0">
                <a:solidFill>
                  <a:srgbClr val="00B050"/>
                </a:solidFill>
              </a:rPr>
              <a:t>Periode: November – December</a:t>
            </a:r>
            <a:endParaRPr lang="nl-NL" dirty="0"/>
          </a:p>
          <a:p>
            <a:r>
              <a:rPr lang="nl-NL" dirty="0"/>
              <a:t>Het </a:t>
            </a:r>
            <a:r>
              <a:rPr lang="nl-NL" dirty="0">
                <a:hlinkClick r:id="rId3" action="ppaction://hlinksldjump"/>
              </a:rPr>
              <a:t>projectteam</a:t>
            </a:r>
            <a:r>
              <a:rPr lang="nl-NL" dirty="0"/>
              <a:t> en de technische adviesgroep werken aan de openstaande </a:t>
            </a:r>
            <a:r>
              <a:rPr lang="nl-NL" dirty="0" err="1">
                <a:hlinkClick r:id="rId4" action="ppaction://hlinksldjump"/>
              </a:rPr>
              <a:t>backlog</a:t>
            </a:r>
            <a:r>
              <a:rPr lang="nl-NL" dirty="0"/>
              <a:t> punten en stellen vooraf samen het kader van de pilot vast</a:t>
            </a:r>
          </a:p>
          <a:p>
            <a:r>
              <a:rPr lang="nl-NL" dirty="0"/>
              <a:t>De </a:t>
            </a:r>
            <a:r>
              <a:rPr lang="nl-NL" dirty="0">
                <a:hlinkClick r:id="rId5" action="ppaction://hlinksldjump"/>
              </a:rPr>
              <a:t>pilotteams</a:t>
            </a:r>
            <a:r>
              <a:rPr lang="nl-NL" dirty="0"/>
              <a:t> zijn verantwoordelijk voor het implementeren van de benodigde services en het betrekken van pilotscholen</a:t>
            </a:r>
          </a:p>
          <a:p>
            <a:pPr lvl="1"/>
            <a:r>
              <a:rPr lang="nl-NL" dirty="0"/>
              <a:t>Elke partij dient de generieke onderdelen (o.a. </a:t>
            </a:r>
            <a:r>
              <a:rPr lang="nl-NL" dirty="0" err="1"/>
              <a:t>webhooks</a:t>
            </a:r>
            <a:r>
              <a:rPr lang="nl-NL" dirty="0"/>
              <a:t> en events) van de </a:t>
            </a:r>
            <a:r>
              <a:rPr lang="nl-NL" dirty="0">
                <a:hlinkClick r:id="rId6"/>
              </a:rPr>
              <a:t>architectuur</a:t>
            </a:r>
            <a:r>
              <a:rPr lang="nl-NL" dirty="0"/>
              <a:t> toe te passen</a:t>
            </a:r>
          </a:p>
          <a:p>
            <a:pPr lvl="1"/>
            <a:r>
              <a:rPr lang="nl-NL" dirty="0"/>
              <a:t>Op basis van de rol binnen een scenario dienen één of meerdere services te worden ontwikkeld</a:t>
            </a:r>
          </a:p>
          <a:p>
            <a:pPr lvl="2"/>
            <a:r>
              <a:rPr lang="nl-NL" dirty="0"/>
              <a:t>Market </a:t>
            </a:r>
            <a:r>
              <a:rPr lang="nl-NL" dirty="0" err="1"/>
              <a:t>Place</a:t>
            </a:r>
            <a:endParaRPr lang="nl-NL" dirty="0"/>
          </a:p>
          <a:p>
            <a:pPr lvl="3"/>
            <a:r>
              <a:rPr lang="nl-NL" dirty="0"/>
              <a:t>Publishing service </a:t>
            </a:r>
            <a:r>
              <a:rPr lang="nl-NL" dirty="0" err="1">
                <a:hlinkClick r:id="rId7"/>
              </a:rPr>
              <a:t>Entitlement</a:t>
            </a:r>
            <a:r>
              <a:rPr lang="nl-NL" dirty="0">
                <a:hlinkClick r:id="rId7"/>
              </a:rPr>
              <a:t> API</a:t>
            </a:r>
            <a:r>
              <a:rPr lang="nl-NL" dirty="0"/>
              <a:t> </a:t>
            </a:r>
          </a:p>
          <a:p>
            <a:pPr lvl="3"/>
            <a:r>
              <a:rPr lang="nl-NL" dirty="0" err="1"/>
              <a:t>Subscribing</a:t>
            </a:r>
            <a:r>
              <a:rPr lang="nl-NL" dirty="0"/>
              <a:t> services SIS API en </a:t>
            </a:r>
            <a:r>
              <a:rPr lang="nl-NL" dirty="0" err="1"/>
              <a:t>Catalogue</a:t>
            </a:r>
            <a:r>
              <a:rPr lang="nl-NL" dirty="0"/>
              <a:t> API</a:t>
            </a:r>
          </a:p>
          <a:p>
            <a:pPr lvl="2"/>
            <a:r>
              <a:rPr lang="nl-NL" dirty="0"/>
              <a:t>School Information System (SIS) - LAS</a:t>
            </a:r>
          </a:p>
          <a:p>
            <a:pPr lvl="3"/>
            <a:r>
              <a:rPr lang="nl-NL" dirty="0"/>
              <a:t>Publishing service </a:t>
            </a:r>
            <a:r>
              <a:rPr lang="nl-NL" dirty="0">
                <a:hlinkClick r:id="rId8"/>
              </a:rPr>
              <a:t>SIS API</a:t>
            </a:r>
            <a:endParaRPr lang="nl-NL" dirty="0"/>
          </a:p>
          <a:p>
            <a:pPr lvl="2"/>
            <a:r>
              <a:rPr lang="nl-NL" dirty="0"/>
              <a:t>Learning Application (LA) – Uitgever </a:t>
            </a:r>
          </a:p>
          <a:p>
            <a:pPr lvl="3"/>
            <a:r>
              <a:rPr lang="nl-NL" dirty="0"/>
              <a:t>Publishing service </a:t>
            </a:r>
            <a:r>
              <a:rPr lang="nl-NL" dirty="0" err="1">
                <a:hlinkClick r:id="rId9"/>
              </a:rPr>
              <a:t>Catalogue</a:t>
            </a:r>
            <a:r>
              <a:rPr lang="nl-NL" dirty="0">
                <a:hlinkClick r:id="rId9"/>
              </a:rPr>
              <a:t> API</a:t>
            </a:r>
            <a:endParaRPr lang="nl-NL" dirty="0"/>
          </a:p>
          <a:p>
            <a:pPr lvl="3"/>
            <a:r>
              <a:rPr lang="nl-NL" dirty="0" err="1"/>
              <a:t>Subscribing</a:t>
            </a:r>
            <a:r>
              <a:rPr lang="nl-NL" dirty="0"/>
              <a:t> service </a:t>
            </a:r>
            <a:r>
              <a:rPr lang="nl-NL" dirty="0" err="1"/>
              <a:t>Entitlement</a:t>
            </a:r>
            <a:r>
              <a:rPr lang="nl-NL" dirty="0"/>
              <a:t> </a:t>
            </a:r>
            <a:r>
              <a:rPr lang="nl-NL" dirty="0" smtClean="0"/>
              <a:t>API en SIS API</a:t>
            </a:r>
            <a:endParaRPr lang="nl-NL" dirty="0"/>
          </a:p>
          <a:p>
            <a:pPr lvl="2"/>
            <a:r>
              <a:rPr lang="nl-NL" dirty="0"/>
              <a:t>Learning Management System (LMS) - Portaal</a:t>
            </a:r>
          </a:p>
          <a:p>
            <a:pPr lvl="3"/>
            <a:r>
              <a:rPr lang="nl-NL" dirty="0" err="1"/>
              <a:t>Subscribing</a:t>
            </a:r>
            <a:r>
              <a:rPr lang="nl-NL" dirty="0"/>
              <a:t> services voor SIS API, </a:t>
            </a:r>
            <a:r>
              <a:rPr lang="nl-NL" dirty="0" err="1"/>
              <a:t>Entitlement</a:t>
            </a:r>
            <a:r>
              <a:rPr lang="nl-NL" dirty="0"/>
              <a:t> API, </a:t>
            </a:r>
            <a:r>
              <a:rPr lang="nl-NL" dirty="0" err="1"/>
              <a:t>Catalogue</a:t>
            </a:r>
            <a:r>
              <a:rPr lang="nl-NL" dirty="0"/>
              <a:t> API</a:t>
            </a:r>
          </a:p>
          <a:p>
            <a:pPr lvl="1"/>
            <a:r>
              <a:rPr lang="nl-NL" dirty="0"/>
              <a:t>Na het realiseren van de services dienen de partijen op elkaar aan te sluiten op basis van de rol in één of meerdere scenario’s</a:t>
            </a:r>
          </a:p>
          <a:p>
            <a:pPr marL="0" indent="0">
              <a:buNone/>
            </a:pPr>
            <a:r>
              <a:rPr lang="nl-NL" b="1" i="1" dirty="0"/>
              <a:t>Ketenpartijen dienen hun eigen inschatting te maken van de doorloop-/ontwikkeltijd o.b.v. de beschreven </a:t>
            </a:r>
            <a:r>
              <a:rPr lang="nl-NL" b="1" i="1" dirty="0">
                <a:hlinkClick r:id="rId6"/>
              </a:rPr>
              <a:t>architectuur</a:t>
            </a:r>
            <a:endParaRPr lang="nl-NL" b="1" i="1" dirty="0"/>
          </a:p>
        </p:txBody>
      </p:sp>
      <p:pic>
        <p:nvPicPr>
          <p:cNvPr id="35" name="Afbeelding 34"/>
          <p:cNvPicPr>
            <a:picLocks noChangeAspect="1"/>
          </p:cNvPicPr>
          <p:nvPr/>
        </p:nvPicPr>
        <p:blipFill>
          <a:blip r:embed="rId10"/>
          <a:stretch>
            <a:fillRect/>
          </a:stretch>
        </p:blipFill>
        <p:spPr>
          <a:xfrm>
            <a:off x="7606146" y="2922018"/>
            <a:ext cx="4455632" cy="2539444"/>
          </a:xfrm>
          <a:prstGeom prst="rect">
            <a:avLst/>
          </a:prstGeom>
        </p:spPr>
      </p:pic>
      <p:sp>
        <p:nvSpPr>
          <p:cNvPr id="5" name="Rechthoek 4"/>
          <p:cNvSpPr/>
          <p:nvPr/>
        </p:nvSpPr>
        <p:spPr>
          <a:xfrm>
            <a:off x="1827196" y="2011931"/>
            <a:ext cx="8537608" cy="4401205"/>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nl-NL" sz="4000" dirty="0">
                <a:ln w="22225">
                  <a:solidFill>
                    <a:schemeClr val="tx1"/>
                  </a:solidFill>
                  <a:prstDash val="solid"/>
                </a:ln>
                <a:solidFill>
                  <a:schemeClr val="tx1"/>
                </a:solidFill>
              </a:rPr>
              <a:t>Doel: Voor de kerst services/koppelingen gereed in een werkende</a:t>
            </a:r>
          </a:p>
          <a:p>
            <a:pPr algn="ctr"/>
            <a:r>
              <a:rPr lang="nl-NL" sz="4000" dirty="0">
                <a:ln w="22225">
                  <a:solidFill>
                    <a:srgbClr val="13A438"/>
                  </a:solidFill>
                  <a:prstDash val="solid"/>
                </a:ln>
                <a:solidFill>
                  <a:srgbClr val="13A438"/>
                </a:solidFill>
              </a:rPr>
              <a:t>technische referentie-/testomgeving</a:t>
            </a:r>
            <a:r>
              <a:rPr lang="nl-NL" sz="4000" dirty="0">
                <a:ln w="22225">
                  <a:solidFill>
                    <a:schemeClr val="tx1"/>
                  </a:solidFill>
                  <a:prstDash val="solid"/>
                </a:ln>
                <a:solidFill>
                  <a:schemeClr val="tx1"/>
                </a:solidFill>
              </a:rPr>
              <a:t>,</a:t>
            </a:r>
          </a:p>
          <a:p>
            <a:pPr algn="ctr"/>
            <a:r>
              <a:rPr lang="nl-NL" sz="4000" dirty="0">
                <a:ln w="22225">
                  <a:solidFill>
                    <a:schemeClr val="tx1"/>
                  </a:solidFill>
                  <a:prstDash val="solid"/>
                </a:ln>
                <a:solidFill>
                  <a:schemeClr val="tx1"/>
                </a:solidFill>
              </a:rPr>
              <a:t>zodat we in januari kunnen starten</a:t>
            </a:r>
          </a:p>
          <a:p>
            <a:pPr algn="ctr"/>
            <a:r>
              <a:rPr lang="nl-NL" sz="4000" dirty="0">
                <a:ln w="22225">
                  <a:solidFill>
                    <a:schemeClr val="tx1"/>
                  </a:solidFill>
                  <a:prstDash val="solid"/>
                </a:ln>
                <a:solidFill>
                  <a:schemeClr val="tx1"/>
                </a:solidFill>
              </a:rPr>
              <a:t>met de uitvoering van de pilot in </a:t>
            </a:r>
            <a:r>
              <a:rPr lang="nl-NL" sz="4000" dirty="0">
                <a:ln w="22225">
                  <a:solidFill>
                    <a:srgbClr val="13A438"/>
                  </a:solidFill>
                  <a:prstDash val="solid"/>
                </a:ln>
                <a:solidFill>
                  <a:srgbClr val="13A438"/>
                </a:solidFill>
              </a:rPr>
              <a:t>productie</a:t>
            </a:r>
          </a:p>
        </p:txBody>
      </p:sp>
    </p:spTree>
    <p:extLst>
      <p:ext uri="{BB962C8B-B14F-4D97-AF65-F5344CB8AC3E}">
        <p14:creationId xmlns:p14="http://schemas.microsoft.com/office/powerpoint/2010/main" val="348089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DB5-DE86-644D-9BE3-ECB2DFEFD615}"/>
              </a:ext>
            </a:extLst>
          </p:cNvPr>
          <p:cNvSpPr>
            <a:spLocks noGrp="1"/>
          </p:cNvSpPr>
          <p:nvPr>
            <p:ph type="title"/>
          </p:nvPr>
        </p:nvSpPr>
        <p:spPr/>
        <p:txBody>
          <a:bodyPr/>
          <a:lstStyle/>
          <a:p>
            <a:r>
              <a:rPr lang="nl-NL" dirty="0"/>
              <a:t>Uitvoering en bemensing</a:t>
            </a:r>
          </a:p>
        </p:txBody>
      </p:sp>
      <p:sp>
        <p:nvSpPr>
          <p:cNvPr id="3" name="Content Placeholder 2">
            <a:extLst>
              <a:ext uri="{FF2B5EF4-FFF2-40B4-BE49-F238E27FC236}">
                <a16:creationId xmlns:a16="http://schemas.microsoft.com/office/drawing/2014/main" id="{927A0590-EB1C-8948-9B0C-AD33DAA54817}"/>
              </a:ext>
            </a:extLst>
          </p:cNvPr>
          <p:cNvSpPr>
            <a:spLocks noGrp="1"/>
          </p:cNvSpPr>
          <p:nvPr>
            <p:ph idx="1"/>
          </p:nvPr>
        </p:nvSpPr>
        <p:spPr>
          <a:xfrm>
            <a:off x="767766" y="1567069"/>
            <a:ext cx="10586034" cy="5290931"/>
          </a:xfrm>
        </p:spPr>
        <p:txBody>
          <a:bodyPr>
            <a:normAutofit fontScale="70000" lnSpcReduction="20000"/>
          </a:bodyPr>
          <a:lstStyle/>
          <a:p>
            <a:pPr marL="0" indent="0">
              <a:buNone/>
            </a:pPr>
            <a:r>
              <a:rPr lang="nl-NL" b="1" dirty="0">
                <a:solidFill>
                  <a:srgbClr val="00B050"/>
                </a:solidFill>
              </a:rPr>
              <a:t>Periode: Januari - Februari</a:t>
            </a:r>
            <a:endParaRPr lang="nl-NL" dirty="0"/>
          </a:p>
          <a:p>
            <a:r>
              <a:rPr lang="nl-NL" dirty="0"/>
              <a:t>Het </a:t>
            </a:r>
            <a:r>
              <a:rPr lang="nl-NL" dirty="0">
                <a:hlinkClick r:id="rId2" action="ppaction://hlinksldjump"/>
              </a:rPr>
              <a:t>projectteam</a:t>
            </a:r>
            <a:r>
              <a:rPr lang="nl-NL" dirty="0"/>
              <a:t> en de technische adviesgroep begeleiden de pilotteams tijdens de uitvoering van de pilotscenario’s</a:t>
            </a:r>
          </a:p>
          <a:p>
            <a:r>
              <a:rPr lang="nl-NL" dirty="0"/>
              <a:t>De </a:t>
            </a:r>
            <a:r>
              <a:rPr lang="nl-NL" dirty="0">
                <a:hlinkClick r:id="rId3" action="ppaction://hlinksldjump"/>
              </a:rPr>
              <a:t>pilotteams</a:t>
            </a:r>
            <a:r>
              <a:rPr lang="nl-NL" dirty="0"/>
              <a:t> zijn verantwoordelijk voor het valideren van de werkhypotheses door in samenwerking met de pilotschool de scenario’s in te richten (</a:t>
            </a:r>
            <a:r>
              <a:rPr lang="nl-NL" dirty="0" err="1"/>
              <a:t>setups</a:t>
            </a:r>
            <a:r>
              <a:rPr lang="nl-NL" dirty="0"/>
              <a:t>) en uit te voeren</a:t>
            </a:r>
          </a:p>
          <a:p>
            <a:endParaRPr lang="nl-NL" dirty="0"/>
          </a:p>
          <a:p>
            <a:pPr marL="0" indent="0">
              <a:buNone/>
            </a:pPr>
            <a:r>
              <a:rPr lang="nl-NL" b="1" dirty="0">
                <a:solidFill>
                  <a:srgbClr val="13A438"/>
                </a:solidFill>
              </a:rPr>
              <a:t>Bemensing vanuit deelnemende ketenpartners voor het maken van koppelingen (excl. backoffice):</a:t>
            </a:r>
          </a:p>
          <a:p>
            <a:r>
              <a:rPr lang="nl-NL" dirty="0"/>
              <a:t>Ontwikkelaar</a:t>
            </a:r>
          </a:p>
          <a:p>
            <a:pPr lvl="1"/>
            <a:r>
              <a:rPr lang="nl-NL" dirty="0"/>
              <a:t>Voorbereiding/ontwikkeling: 0,8 FTE (acht weken)</a:t>
            </a:r>
          </a:p>
          <a:p>
            <a:pPr lvl="1"/>
            <a:r>
              <a:rPr lang="nl-NL" dirty="0"/>
              <a:t>Uitvoering : 0,4 FTE (acht weken)</a:t>
            </a:r>
          </a:p>
          <a:p>
            <a:r>
              <a:rPr lang="nl-NL" dirty="0"/>
              <a:t>Lead Pilotteam</a:t>
            </a:r>
          </a:p>
          <a:p>
            <a:pPr lvl="1"/>
            <a:r>
              <a:rPr lang="nl-NL" dirty="0"/>
              <a:t>Voorbereiding: 0,2 FTE (acht weken)</a:t>
            </a:r>
          </a:p>
          <a:p>
            <a:pPr lvl="1"/>
            <a:r>
              <a:rPr lang="nl-NL" dirty="0"/>
              <a:t>Uitvoering: 0,4 FTE (acht weken)</a:t>
            </a:r>
          </a:p>
          <a:p>
            <a:r>
              <a:rPr lang="nl-NL" dirty="0"/>
              <a:t>Vertegenwoordiger rol (MP, LA, LMS, SIS) pilotteam</a:t>
            </a:r>
          </a:p>
          <a:p>
            <a:pPr lvl="1"/>
            <a:r>
              <a:rPr lang="nl-NL" dirty="0"/>
              <a:t>Voorbereiding: Ad Hoc</a:t>
            </a:r>
          </a:p>
          <a:p>
            <a:pPr lvl="1"/>
            <a:r>
              <a:rPr lang="nl-NL" dirty="0"/>
              <a:t>Uitvoering: 0,2 FTE (acht weken)</a:t>
            </a:r>
          </a:p>
          <a:p>
            <a:r>
              <a:rPr lang="nl-NL" dirty="0"/>
              <a:t>Specialisten (informatieanalisten, controller, UX, etc.)</a:t>
            </a:r>
          </a:p>
          <a:p>
            <a:pPr lvl="1"/>
            <a:r>
              <a:rPr lang="nl-NL" dirty="0"/>
              <a:t>Voorbereiding en uitvoering: op afroep beschikbaar</a:t>
            </a:r>
          </a:p>
        </p:txBody>
      </p:sp>
      <p:sp>
        <p:nvSpPr>
          <p:cNvPr id="6" name="Rechthoek 5"/>
          <p:cNvSpPr/>
          <p:nvPr/>
        </p:nvSpPr>
        <p:spPr>
          <a:xfrm>
            <a:off x="6591993" y="4214258"/>
            <a:ext cx="5077690" cy="1323439"/>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nl-NL" sz="2000" dirty="0">
                <a:ln w="22225">
                  <a:solidFill>
                    <a:schemeClr val="tx1"/>
                  </a:solidFill>
                  <a:prstDash val="solid"/>
                </a:ln>
                <a:solidFill>
                  <a:schemeClr val="tx1"/>
                </a:solidFill>
              </a:rPr>
              <a:t>Voorbereiding/Ontwikkeling:</a:t>
            </a:r>
          </a:p>
          <a:p>
            <a:pPr algn="ctr"/>
            <a:r>
              <a:rPr lang="nl-NL" sz="2000" dirty="0">
                <a:ln w="22225">
                  <a:solidFill>
                    <a:srgbClr val="13A438"/>
                  </a:solidFill>
                  <a:prstDash val="solid"/>
                </a:ln>
                <a:solidFill>
                  <a:srgbClr val="13A438"/>
                </a:solidFill>
              </a:rPr>
              <a:t>November – December</a:t>
            </a:r>
          </a:p>
          <a:p>
            <a:pPr algn="ctr"/>
            <a:r>
              <a:rPr lang="nl-NL" sz="2000" dirty="0">
                <a:ln w="22225">
                  <a:solidFill>
                    <a:schemeClr val="tx1"/>
                  </a:solidFill>
                  <a:prstDash val="solid"/>
                </a:ln>
                <a:solidFill>
                  <a:schemeClr val="tx1"/>
                </a:solidFill>
              </a:rPr>
              <a:t>Uitvoering:</a:t>
            </a:r>
          </a:p>
          <a:p>
            <a:pPr algn="ctr"/>
            <a:r>
              <a:rPr lang="nl-NL" sz="2000" dirty="0">
                <a:ln w="22225">
                  <a:solidFill>
                    <a:srgbClr val="13A438"/>
                  </a:solidFill>
                  <a:prstDash val="solid"/>
                </a:ln>
                <a:solidFill>
                  <a:srgbClr val="13A438"/>
                </a:solidFill>
              </a:rPr>
              <a:t>Januari – Februari</a:t>
            </a:r>
          </a:p>
        </p:txBody>
      </p:sp>
    </p:spTree>
    <p:extLst>
      <p:ext uri="{BB962C8B-B14F-4D97-AF65-F5344CB8AC3E}">
        <p14:creationId xmlns:p14="http://schemas.microsoft.com/office/powerpoint/2010/main" val="162603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ichting SEM-presentatie (003) [Alleen-lezen]" id="{A0E92238-DB13-482C-AB4C-E741F66F12DB}" vid="{3E2CA1CF-BF34-4058-9CCE-EE04BDECF1C1}"/>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A2B1C727542046AD65E16CA29AF5C3" ma:contentTypeVersion="7" ma:contentTypeDescription="Create a new document." ma:contentTypeScope="" ma:versionID="0f4dab7b5138bc1130583216f36e577f">
  <xsd:schema xmlns:xsd="http://www.w3.org/2001/XMLSchema" xmlns:xs="http://www.w3.org/2001/XMLSchema" xmlns:p="http://schemas.microsoft.com/office/2006/metadata/properties" xmlns:ns3="d770f863-e872-4973-8009-799e6e12b1d9" xmlns:ns4="fd2bb768-95e7-4002-a1cc-71d07500c690" targetNamespace="http://schemas.microsoft.com/office/2006/metadata/properties" ma:root="true" ma:fieldsID="02cf43a89697388c01b4eb643931c7c7" ns3:_="" ns4:_="">
    <xsd:import namespace="d770f863-e872-4973-8009-799e6e12b1d9"/>
    <xsd:import namespace="fd2bb768-95e7-4002-a1cc-71d07500c69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70f863-e872-4973-8009-799e6e12b1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d2bb768-95e7-4002-a1cc-71d07500c69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A0D56F-05FA-4D3E-9162-6157430AF5E9}">
  <ds:schemaRefs>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fd2bb768-95e7-4002-a1cc-71d07500c690"/>
    <ds:schemaRef ds:uri="d770f863-e872-4973-8009-799e6e12b1d9"/>
    <ds:schemaRef ds:uri="http://www.w3.org/XML/1998/namespace"/>
  </ds:schemaRefs>
</ds:datastoreItem>
</file>

<file path=customXml/itemProps2.xml><?xml version="1.0" encoding="utf-8"?>
<ds:datastoreItem xmlns:ds="http://schemas.openxmlformats.org/officeDocument/2006/customXml" ds:itemID="{E90E4F69-0F22-46D6-8E65-4F877EBF4272}">
  <ds:schemaRefs>
    <ds:schemaRef ds:uri="http://schemas.microsoft.com/sharepoint/v3/contenttype/forms"/>
  </ds:schemaRefs>
</ds:datastoreItem>
</file>

<file path=customXml/itemProps3.xml><?xml version="1.0" encoding="utf-8"?>
<ds:datastoreItem xmlns:ds="http://schemas.openxmlformats.org/officeDocument/2006/customXml" ds:itemID="{E69FAA71-83F3-4DC6-B8B8-1050084DD0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70f863-e872-4973-8009-799e6e12b1d9"/>
    <ds:schemaRef ds:uri="fd2bb768-95e7-4002-a1cc-71d07500c6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stichting SEM-presentatie (003)</Template>
  <TotalTime>3418</TotalTime>
  <Words>4477</Words>
  <Application>Microsoft Office PowerPoint</Application>
  <PresentationFormat>Breedbeeld</PresentationFormat>
  <Paragraphs>630</Paragraphs>
  <Slides>38</Slides>
  <Notes>14</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38</vt:i4>
      </vt:variant>
    </vt:vector>
  </HeadingPairs>
  <TitlesOfParts>
    <vt:vector size="42" baseType="lpstr">
      <vt:lpstr>Arial</vt:lpstr>
      <vt:lpstr>Calibri</vt:lpstr>
      <vt:lpstr>Calibri Light</vt:lpstr>
      <vt:lpstr>Kantoorthema</vt:lpstr>
      <vt:lpstr>Board Pack – SEM Pilot</vt:lpstr>
      <vt:lpstr>Inhoud</vt:lpstr>
      <vt:lpstr>SEM pilot</vt:lpstr>
      <vt:lpstr>Opzet pilot</vt:lpstr>
      <vt:lpstr>Werkhypothesen per doel</vt:lpstr>
      <vt:lpstr>Werkhypothesen per doel</vt:lpstr>
      <vt:lpstr>Toekomstperspectief</vt:lpstr>
      <vt:lpstr>Voorbereiding en ontwikkeling</vt:lpstr>
      <vt:lpstr>Uitvoering en bemensing</vt:lpstr>
      <vt:lpstr>Besluiten bestuur</vt:lpstr>
      <vt:lpstr>Vragen</vt:lpstr>
      <vt:lpstr>Bijlagen:</vt:lpstr>
      <vt:lpstr>Doelen &amp; voorgestelde oplossingen</vt:lpstr>
      <vt:lpstr>Doelen en voorgestelde oplossingen (1/2)</vt:lpstr>
      <vt:lpstr>Doelen en voorgestelde oplossingen (2/2)</vt:lpstr>
      <vt:lpstr>Opzet, Structuur en Werkwijze</vt:lpstr>
      <vt:lpstr>Planning pilot</vt:lpstr>
      <vt:lpstr>Programma Structuur</vt:lpstr>
      <vt:lpstr>Bemensing (1/2) </vt:lpstr>
      <vt:lpstr>Bemensing (2/2)</vt:lpstr>
      <vt:lpstr>Werkwijze pilot teams</vt:lpstr>
      <vt:lpstr>Pilotscenario’s</vt:lpstr>
      <vt:lpstr>1. Compleet Ecosysteem 1</vt:lpstr>
      <vt:lpstr>2. Compleet Ecosysteem 2</vt:lpstr>
      <vt:lpstr>3. Geïntegreerde MP/LA</vt:lpstr>
      <vt:lpstr>4. Geïntegreerde SIS/LMS</vt:lpstr>
      <vt:lpstr>5. Minimale Configuratie</vt:lpstr>
      <vt:lpstr>Backlog</vt:lpstr>
      <vt:lpstr>Backlog voorbereiding</vt:lpstr>
      <vt:lpstr>Backlog overig</vt:lpstr>
      <vt:lpstr>Verwijzingen</vt:lpstr>
      <vt:lpstr>Verwijzingen</vt:lpstr>
      <vt:lpstr>Oude sheets</vt:lpstr>
      <vt:lpstr>Aanleiding nieuw ecosysteem</vt:lpstr>
      <vt:lpstr>Validatie ecosysteem door uitvoeren pilot</vt:lpstr>
      <vt:lpstr>Scope &amp; Commitment</vt:lpstr>
      <vt:lpstr>Voorbereiding</vt:lpstr>
      <vt:lpstr>Werkhypotheses SEM pilot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Voorbereidingsfase okt-dec 2020</dc:title>
  <dc:creator>Marchien van Doorn</dc:creator>
  <cp:lastModifiedBy>Marcel Untied</cp:lastModifiedBy>
  <cp:revision>170</cp:revision>
  <dcterms:created xsi:type="dcterms:W3CDTF">2020-09-29T08:45:02Z</dcterms:created>
  <dcterms:modified xsi:type="dcterms:W3CDTF">2020-10-22T08:30:24Z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0x0101001DA2B1C727542046AD65E16CA29AF5C3</vt:lpwstr>
  </property>
</Properties>
</file>