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322" r:id="rId6"/>
    <p:sldId id="482" r:id="rId7"/>
    <p:sldId id="990" r:id="rId8"/>
    <p:sldId id="323" r:id="rId9"/>
    <p:sldId id="992" r:id="rId10"/>
    <p:sldId id="991" r:id="rId11"/>
    <p:sldId id="324" r:id="rId12"/>
    <p:sldId id="261" r:id="rId13"/>
    <p:sldId id="993" r:id="rId14"/>
    <p:sldId id="994" r:id="rId15"/>
    <p:sldId id="995" r:id="rId16"/>
    <p:sldId id="325" r:id="rId17"/>
    <p:sldId id="987" r:id="rId18"/>
    <p:sldId id="326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C64"/>
    <a:srgbClr val="BE6B41"/>
    <a:srgbClr val="DB8A49"/>
    <a:srgbClr val="FCDDAF"/>
    <a:srgbClr val="FDE6BD"/>
    <a:srgbClr val="DCB4B0"/>
    <a:srgbClr val="F1F1F3"/>
    <a:srgbClr val="EFF0F2"/>
    <a:srgbClr val="F6F6F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AD44-E698-4438-9D99-831EBFCCE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99BD-2EA6-4F01-9F8B-6E791D8CB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BDF81-72DC-40A3-AB64-5424411A3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99BD-2EA6-4F01-9F8B-6E791D8CB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A99BD-2EA6-4F01-9F8B-6E791D8CB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5B925-22C6-43BA-9A74-53F784B92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8E1B-5923-4CAF-B9CC-D14A574623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46A1-6C2B-4A0A-9B52-5B2A1AF6763A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24287" y="207034"/>
            <a:ext cx="11783683" cy="64611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41746" y="332510"/>
            <a:ext cx="11499272" cy="6151418"/>
          </a:xfrm>
          <a:prstGeom prst="rect">
            <a:avLst/>
          </a:prstGeom>
          <a:noFill/>
          <a:ln w="38100">
            <a:solidFill>
              <a:srgbClr val="BE6B4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/>
          <p:cNvSpPr/>
          <p:nvPr/>
        </p:nvSpPr>
        <p:spPr bwMode="auto">
          <a:xfrm>
            <a:off x="0" y="3867406"/>
            <a:ext cx="12192000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2410197" y="1650968"/>
            <a:ext cx="73091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童年记忆</a:t>
            </a: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—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坦克大战</a:t>
            </a:r>
            <a:endParaRPr lang="en-US" altLang="zh-CN" sz="48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第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小组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4" name="内容占位符 9"/>
          <p:cNvGraphicFramePr/>
          <p:nvPr/>
        </p:nvGraphicFramePr>
        <p:xfrm>
          <a:off x="2082685" y="3950277"/>
          <a:ext cx="8353425" cy="2419925"/>
        </p:xfrm>
        <a:graphic>
          <a:graphicData uri="http://schemas.openxmlformats.org/drawingml/2006/table">
            <a:tbl>
              <a:tblPr firstRow="1" bandRow="1"/>
              <a:tblGrid>
                <a:gridCol w="1670685"/>
                <a:gridCol w="6682740"/>
              </a:tblGrid>
              <a:tr h="483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1C1C1C"/>
                          </a:solidFill>
                        </a:rPr>
                        <a:t>何俊威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程序实现，代码编写（强化道具、坦克实现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）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1C1C1C"/>
                          </a:solidFill>
                        </a:rPr>
                        <a:t>卢雨晗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程序实现，代码编写（开始界面、游戏菜单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）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1C1C1C"/>
                          </a:solidFill>
                        </a:rPr>
                        <a:t>陈忠毅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程序实现，代码编写（子弹、强化子弹）</a:t>
                      </a:r>
                      <a:endParaRPr lang="en-US" altLang="zh-CN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1C1C1C"/>
                          </a:solidFill>
                        </a:rPr>
                        <a:t>鲁松蕾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程序实现，代码编写（各种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地形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），图形设计（坦克、道具、地图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）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1C1C1C"/>
                          </a:solidFill>
                        </a:rPr>
                        <a:t>王雪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程序实现，代码编写（整合代码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），</a:t>
                      </a:r>
                      <a:r>
                        <a:rPr lang="en-US" altLang="zh-CN" sz="1200" dirty="0">
                          <a:solidFill>
                            <a:srgbClr val="1C1C1C"/>
                          </a:solidFill>
                        </a:rPr>
                        <a:t>ppt</a:t>
                      </a:r>
                      <a:r>
                        <a:rPr lang="zh-CN" altLang="en-US" sz="1200" dirty="0">
                          <a:solidFill>
                            <a:srgbClr val="1C1C1C"/>
                          </a:solidFill>
                        </a:rPr>
                        <a:t>制作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076230" y="3429000"/>
          <a:ext cx="8353425" cy="521277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353425"/>
              </a:tblGrid>
              <a:tr h="5212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dirty="0"/>
                        <a:t>项目分工</a:t>
                      </a:r>
                      <a:endParaRPr lang="zh-CN" altLang="en-US" sz="28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ECAC64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103336" y="2139575"/>
            <a:ext cx="576619" cy="5766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4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zh-CN" altLang="en-US" sz="24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667770" y="2406244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103336" y="3071311"/>
            <a:ext cx="576619" cy="5766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4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  <a:endParaRPr lang="zh-CN" altLang="en-US" sz="24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67772" y="3337979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103336" y="3986397"/>
            <a:ext cx="576619" cy="5766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4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3</a:t>
            </a:r>
            <a:endParaRPr lang="zh-CN" altLang="en-US" sz="24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667772" y="4253066"/>
            <a:ext cx="10070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9"/>
          <p:cNvGrpSpPr/>
          <p:nvPr/>
        </p:nvGrpSpPr>
        <p:grpSpPr>
          <a:xfrm>
            <a:off x="670463" y="1998050"/>
            <a:ext cx="3757923" cy="3767865"/>
            <a:chOff x="9047294" y="2420132"/>
            <a:chExt cx="3920868" cy="3932135"/>
          </a:xfrm>
        </p:grpSpPr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9047294" y="2420132"/>
              <a:ext cx="3920868" cy="3932135"/>
            </a:xfrm>
            <a:prstGeom prst="ellipse">
              <a:avLst/>
            </a:prstGeom>
            <a:noFill/>
            <a:ln w="9525" cap="flat">
              <a:solidFill>
                <a:schemeClr val="bg1">
                  <a:lumMod val="65000"/>
                </a:schemeClr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770" tIns="60887" rIns="121770" bIns="60887" numCol="1" anchor="t" anchorCtr="0" compatLnSpc="1"/>
            <a:lstStyle/>
            <a:p>
              <a:endParaRPr lang="zh-CN" altLang="en-US" sz="1865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521570" y="2931414"/>
              <a:ext cx="1362315" cy="1372639"/>
            </a:xfrm>
            <a:custGeom>
              <a:avLst/>
              <a:gdLst>
                <a:gd name="T0" fmla="*/ 33 w 66"/>
                <a:gd name="T1" fmla="*/ 0 h 66"/>
                <a:gd name="T2" fmla="*/ 66 w 66"/>
                <a:gd name="T3" fmla="*/ 33 h 66"/>
                <a:gd name="T4" fmla="*/ 64 w 66"/>
                <a:gd name="T5" fmla="*/ 46 h 66"/>
                <a:gd name="T6" fmla="*/ 50 w 66"/>
                <a:gd name="T7" fmla="*/ 36 h 66"/>
                <a:gd name="T8" fmla="*/ 50 w 66"/>
                <a:gd name="T9" fmla="*/ 33 h 66"/>
                <a:gd name="T10" fmla="*/ 33 w 66"/>
                <a:gd name="T11" fmla="*/ 16 h 66"/>
                <a:gd name="T12" fmla="*/ 16 w 66"/>
                <a:gd name="T13" fmla="*/ 33 h 66"/>
                <a:gd name="T14" fmla="*/ 33 w 66"/>
                <a:gd name="T15" fmla="*/ 50 h 66"/>
                <a:gd name="T16" fmla="*/ 34 w 66"/>
                <a:gd name="T17" fmla="*/ 50 h 66"/>
                <a:gd name="T18" fmla="*/ 34 w 66"/>
                <a:gd name="T19" fmla="*/ 51 h 66"/>
                <a:gd name="T20" fmla="*/ 42 w 66"/>
                <a:gd name="T21" fmla="*/ 65 h 66"/>
                <a:gd name="T22" fmla="*/ 33 w 66"/>
                <a:gd name="T23" fmla="*/ 66 h 66"/>
                <a:gd name="T24" fmla="*/ 0 w 66"/>
                <a:gd name="T25" fmla="*/ 33 h 66"/>
                <a:gd name="T26" fmla="*/ 33 w 66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51" y="0"/>
                    <a:pt x="66" y="15"/>
                    <a:pt x="66" y="33"/>
                  </a:cubicBezTo>
                  <a:cubicBezTo>
                    <a:pt x="66" y="38"/>
                    <a:pt x="66" y="42"/>
                    <a:pt x="64" y="46"/>
                  </a:cubicBezTo>
                  <a:cubicBezTo>
                    <a:pt x="62" y="40"/>
                    <a:pt x="56" y="36"/>
                    <a:pt x="50" y="36"/>
                  </a:cubicBezTo>
                  <a:cubicBezTo>
                    <a:pt x="50" y="35"/>
                    <a:pt x="50" y="34"/>
                    <a:pt x="50" y="33"/>
                  </a:cubicBezTo>
                  <a:cubicBezTo>
                    <a:pt x="50" y="24"/>
                    <a:pt x="42" y="16"/>
                    <a:pt x="33" y="16"/>
                  </a:cubicBezTo>
                  <a:cubicBezTo>
                    <a:pt x="24" y="16"/>
                    <a:pt x="16" y="24"/>
                    <a:pt x="16" y="33"/>
                  </a:cubicBezTo>
                  <a:cubicBezTo>
                    <a:pt x="16" y="42"/>
                    <a:pt x="24" y="50"/>
                    <a:pt x="33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51"/>
                    <a:pt x="34" y="51"/>
                  </a:cubicBezTo>
                  <a:cubicBezTo>
                    <a:pt x="34" y="57"/>
                    <a:pt x="37" y="63"/>
                    <a:pt x="42" y="65"/>
                  </a:cubicBezTo>
                  <a:cubicBezTo>
                    <a:pt x="39" y="66"/>
                    <a:pt x="36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770" tIns="60887" rIns="121770" bIns="60887" numCol="1" anchor="t" anchorCtr="0" compatLnSpc="1"/>
            <a:lstStyle/>
            <a:p>
              <a:endParaRPr lang="zh-CN" altLang="en-US" sz="1865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9521570" y="4469169"/>
              <a:ext cx="1362315" cy="1382956"/>
            </a:xfrm>
            <a:custGeom>
              <a:avLst/>
              <a:gdLst>
                <a:gd name="T0" fmla="*/ 33 w 66"/>
                <a:gd name="T1" fmla="*/ 67 h 67"/>
                <a:gd name="T2" fmla="*/ 66 w 66"/>
                <a:gd name="T3" fmla="*/ 33 h 67"/>
                <a:gd name="T4" fmla="*/ 64 w 66"/>
                <a:gd name="T5" fmla="*/ 20 h 67"/>
                <a:gd name="T6" fmla="*/ 50 w 66"/>
                <a:gd name="T7" fmla="*/ 30 h 67"/>
                <a:gd name="T8" fmla="*/ 50 w 66"/>
                <a:gd name="T9" fmla="*/ 33 h 67"/>
                <a:gd name="T10" fmla="*/ 33 w 66"/>
                <a:gd name="T11" fmla="*/ 50 h 67"/>
                <a:gd name="T12" fmla="*/ 16 w 66"/>
                <a:gd name="T13" fmla="*/ 33 h 67"/>
                <a:gd name="T14" fmla="*/ 33 w 66"/>
                <a:gd name="T15" fmla="*/ 17 h 67"/>
                <a:gd name="T16" fmla="*/ 34 w 66"/>
                <a:gd name="T17" fmla="*/ 17 h 67"/>
                <a:gd name="T18" fmla="*/ 34 w 66"/>
                <a:gd name="T19" fmla="*/ 15 h 67"/>
                <a:gd name="T20" fmla="*/ 42 w 66"/>
                <a:gd name="T21" fmla="*/ 1 h 67"/>
                <a:gd name="T22" fmla="*/ 33 w 66"/>
                <a:gd name="T23" fmla="*/ 0 h 67"/>
                <a:gd name="T24" fmla="*/ 0 w 66"/>
                <a:gd name="T25" fmla="*/ 33 h 67"/>
                <a:gd name="T26" fmla="*/ 33 w 66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67">
                  <a:moveTo>
                    <a:pt x="33" y="67"/>
                  </a:moveTo>
                  <a:cubicBezTo>
                    <a:pt x="51" y="67"/>
                    <a:pt x="66" y="52"/>
                    <a:pt x="66" y="33"/>
                  </a:cubicBezTo>
                  <a:cubicBezTo>
                    <a:pt x="66" y="29"/>
                    <a:pt x="66" y="24"/>
                    <a:pt x="64" y="20"/>
                  </a:cubicBezTo>
                  <a:cubicBezTo>
                    <a:pt x="62" y="26"/>
                    <a:pt x="56" y="30"/>
                    <a:pt x="50" y="30"/>
                  </a:cubicBezTo>
                  <a:cubicBezTo>
                    <a:pt x="50" y="31"/>
                    <a:pt x="50" y="32"/>
                    <a:pt x="50" y="33"/>
                  </a:cubicBezTo>
                  <a:cubicBezTo>
                    <a:pt x="50" y="43"/>
                    <a:pt x="42" y="50"/>
                    <a:pt x="33" y="50"/>
                  </a:cubicBezTo>
                  <a:cubicBezTo>
                    <a:pt x="24" y="50"/>
                    <a:pt x="16" y="43"/>
                    <a:pt x="16" y="33"/>
                  </a:cubicBezTo>
                  <a:cubicBezTo>
                    <a:pt x="16" y="24"/>
                    <a:pt x="24" y="17"/>
                    <a:pt x="33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16"/>
                    <a:pt x="34" y="16"/>
                    <a:pt x="34" y="15"/>
                  </a:cubicBezTo>
                  <a:cubicBezTo>
                    <a:pt x="34" y="9"/>
                    <a:pt x="37" y="4"/>
                    <a:pt x="42" y="1"/>
                  </a:cubicBezTo>
                  <a:cubicBezTo>
                    <a:pt x="39" y="0"/>
                    <a:pt x="36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solidFill>
              <a:schemeClr val="accent3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770" tIns="60887" rIns="121770" bIns="60887" numCol="1" anchor="t" anchorCtr="0" compatLnSpc="1"/>
            <a:lstStyle/>
            <a:p>
              <a:endParaRPr lang="zh-CN" altLang="en-US" sz="1865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11110936" y="2931414"/>
              <a:ext cx="1382957" cy="1372639"/>
            </a:xfrm>
            <a:custGeom>
              <a:avLst/>
              <a:gdLst>
                <a:gd name="T0" fmla="*/ 34 w 67"/>
                <a:gd name="T1" fmla="*/ 0 h 66"/>
                <a:gd name="T2" fmla="*/ 0 w 67"/>
                <a:gd name="T3" fmla="*/ 33 h 66"/>
                <a:gd name="T4" fmla="*/ 3 w 67"/>
                <a:gd name="T5" fmla="*/ 46 h 66"/>
                <a:gd name="T6" fmla="*/ 17 w 67"/>
                <a:gd name="T7" fmla="*/ 36 h 66"/>
                <a:gd name="T8" fmla="*/ 17 w 67"/>
                <a:gd name="T9" fmla="*/ 33 h 66"/>
                <a:gd name="T10" fmla="*/ 34 w 67"/>
                <a:gd name="T11" fmla="*/ 16 h 66"/>
                <a:gd name="T12" fmla="*/ 51 w 67"/>
                <a:gd name="T13" fmla="*/ 33 h 66"/>
                <a:gd name="T14" fmla="*/ 34 w 67"/>
                <a:gd name="T15" fmla="*/ 50 h 66"/>
                <a:gd name="T16" fmla="*/ 33 w 67"/>
                <a:gd name="T17" fmla="*/ 50 h 66"/>
                <a:gd name="T18" fmla="*/ 33 w 67"/>
                <a:gd name="T19" fmla="*/ 51 h 66"/>
                <a:gd name="T20" fmla="*/ 24 w 67"/>
                <a:gd name="T21" fmla="*/ 65 h 66"/>
                <a:gd name="T22" fmla="*/ 34 w 67"/>
                <a:gd name="T23" fmla="*/ 66 h 66"/>
                <a:gd name="T24" fmla="*/ 67 w 67"/>
                <a:gd name="T25" fmla="*/ 33 h 66"/>
                <a:gd name="T26" fmla="*/ 34 w 67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6">
                  <a:moveTo>
                    <a:pt x="34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38"/>
                    <a:pt x="1" y="42"/>
                    <a:pt x="3" y="46"/>
                  </a:cubicBezTo>
                  <a:cubicBezTo>
                    <a:pt x="5" y="40"/>
                    <a:pt x="11" y="36"/>
                    <a:pt x="17" y="36"/>
                  </a:cubicBezTo>
                  <a:cubicBezTo>
                    <a:pt x="17" y="35"/>
                    <a:pt x="17" y="34"/>
                    <a:pt x="17" y="33"/>
                  </a:cubicBezTo>
                  <a:cubicBezTo>
                    <a:pt x="17" y="24"/>
                    <a:pt x="24" y="16"/>
                    <a:pt x="34" y="16"/>
                  </a:cubicBezTo>
                  <a:cubicBezTo>
                    <a:pt x="43" y="16"/>
                    <a:pt x="51" y="24"/>
                    <a:pt x="51" y="33"/>
                  </a:cubicBezTo>
                  <a:cubicBezTo>
                    <a:pt x="51" y="42"/>
                    <a:pt x="43" y="50"/>
                    <a:pt x="34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3" y="50"/>
                    <a:pt x="33" y="51"/>
                    <a:pt x="33" y="51"/>
                  </a:cubicBezTo>
                  <a:cubicBezTo>
                    <a:pt x="33" y="57"/>
                    <a:pt x="29" y="63"/>
                    <a:pt x="24" y="65"/>
                  </a:cubicBezTo>
                  <a:cubicBezTo>
                    <a:pt x="27" y="66"/>
                    <a:pt x="30" y="66"/>
                    <a:pt x="34" y="66"/>
                  </a:cubicBezTo>
                  <a:cubicBezTo>
                    <a:pt x="52" y="66"/>
                    <a:pt x="67" y="51"/>
                    <a:pt x="67" y="33"/>
                  </a:cubicBezTo>
                  <a:cubicBezTo>
                    <a:pt x="67" y="15"/>
                    <a:pt x="52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770" tIns="60887" rIns="121770" bIns="60887" numCol="1" anchor="t" anchorCtr="0" compatLnSpc="1"/>
            <a:lstStyle/>
            <a:p>
              <a:endParaRPr lang="zh-CN" altLang="en-US" sz="1865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25" name="Freeform 39"/>
            <p:cNvSpPr/>
            <p:nvPr/>
          </p:nvSpPr>
          <p:spPr bwMode="auto">
            <a:xfrm>
              <a:off x="11110936" y="4469169"/>
              <a:ext cx="1382957" cy="1382956"/>
            </a:xfrm>
            <a:custGeom>
              <a:avLst/>
              <a:gdLst>
                <a:gd name="T0" fmla="*/ 34 w 67"/>
                <a:gd name="T1" fmla="*/ 67 h 67"/>
                <a:gd name="T2" fmla="*/ 0 w 67"/>
                <a:gd name="T3" fmla="*/ 33 h 67"/>
                <a:gd name="T4" fmla="*/ 3 w 67"/>
                <a:gd name="T5" fmla="*/ 20 h 67"/>
                <a:gd name="T6" fmla="*/ 17 w 67"/>
                <a:gd name="T7" fmla="*/ 30 h 67"/>
                <a:gd name="T8" fmla="*/ 17 w 67"/>
                <a:gd name="T9" fmla="*/ 33 h 67"/>
                <a:gd name="T10" fmla="*/ 34 w 67"/>
                <a:gd name="T11" fmla="*/ 50 h 67"/>
                <a:gd name="T12" fmla="*/ 51 w 67"/>
                <a:gd name="T13" fmla="*/ 33 h 67"/>
                <a:gd name="T14" fmla="*/ 34 w 67"/>
                <a:gd name="T15" fmla="*/ 17 h 67"/>
                <a:gd name="T16" fmla="*/ 33 w 67"/>
                <a:gd name="T17" fmla="*/ 17 h 67"/>
                <a:gd name="T18" fmla="*/ 33 w 67"/>
                <a:gd name="T19" fmla="*/ 15 h 67"/>
                <a:gd name="T20" fmla="*/ 24 w 67"/>
                <a:gd name="T21" fmla="*/ 1 h 67"/>
                <a:gd name="T22" fmla="*/ 34 w 67"/>
                <a:gd name="T23" fmla="*/ 0 h 67"/>
                <a:gd name="T24" fmla="*/ 67 w 67"/>
                <a:gd name="T25" fmla="*/ 33 h 67"/>
                <a:gd name="T26" fmla="*/ 34 w 67"/>
                <a:gd name="T2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7">
                  <a:moveTo>
                    <a:pt x="34" y="67"/>
                  </a:moveTo>
                  <a:cubicBezTo>
                    <a:pt x="15" y="67"/>
                    <a:pt x="0" y="52"/>
                    <a:pt x="0" y="33"/>
                  </a:cubicBezTo>
                  <a:cubicBezTo>
                    <a:pt x="0" y="29"/>
                    <a:pt x="1" y="24"/>
                    <a:pt x="3" y="20"/>
                  </a:cubicBezTo>
                  <a:cubicBezTo>
                    <a:pt x="5" y="26"/>
                    <a:pt x="11" y="30"/>
                    <a:pt x="17" y="30"/>
                  </a:cubicBezTo>
                  <a:cubicBezTo>
                    <a:pt x="17" y="31"/>
                    <a:pt x="17" y="32"/>
                    <a:pt x="17" y="33"/>
                  </a:cubicBezTo>
                  <a:cubicBezTo>
                    <a:pt x="17" y="43"/>
                    <a:pt x="24" y="50"/>
                    <a:pt x="34" y="50"/>
                  </a:cubicBezTo>
                  <a:cubicBezTo>
                    <a:pt x="43" y="50"/>
                    <a:pt x="51" y="43"/>
                    <a:pt x="51" y="33"/>
                  </a:cubicBezTo>
                  <a:cubicBezTo>
                    <a:pt x="51" y="24"/>
                    <a:pt x="43" y="17"/>
                    <a:pt x="34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6"/>
                    <a:pt x="33" y="16"/>
                    <a:pt x="33" y="15"/>
                  </a:cubicBezTo>
                  <a:cubicBezTo>
                    <a:pt x="33" y="9"/>
                    <a:pt x="29" y="4"/>
                    <a:pt x="24" y="1"/>
                  </a:cubicBezTo>
                  <a:cubicBezTo>
                    <a:pt x="27" y="0"/>
                    <a:pt x="30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lose/>
                </a:path>
              </a:pathLst>
            </a:custGeom>
            <a:solidFill>
              <a:schemeClr val="accent2"/>
            </a:solidFill>
            <a:ln w="4" cap="flat">
              <a:noFill/>
              <a:prstDash val="solid"/>
              <a:miter lim="800000"/>
            </a:ln>
          </p:spPr>
          <p:txBody>
            <a:bodyPr vert="horz" wrap="square" lIns="121770" tIns="60887" rIns="121770" bIns="60887" numCol="1" anchor="t" anchorCtr="0" compatLnSpc="1"/>
            <a:lstStyle/>
            <a:p>
              <a:endParaRPr lang="zh-CN" altLang="en-US" sz="1865" b="1" dirty="0"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10264647" y="3726102"/>
              <a:ext cx="617239" cy="536670"/>
              <a:chOff x="5481877" y="3723806"/>
              <a:chExt cx="617239" cy="536669"/>
            </a:xfrm>
            <a:solidFill>
              <a:srgbClr val="7C3D67"/>
            </a:solidFill>
          </p:grpSpPr>
          <p:sp>
            <p:nvSpPr>
              <p:cNvPr id="36" name="Oval 32"/>
              <p:cNvSpPr>
                <a:spLocks noChangeArrowheads="1"/>
              </p:cNvSpPr>
              <p:nvPr/>
            </p:nvSpPr>
            <p:spPr bwMode="auto">
              <a:xfrm>
                <a:off x="5481877" y="3723806"/>
                <a:ext cx="536669" cy="536669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1865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7" name="Oval 33"/>
              <p:cNvSpPr>
                <a:spLocks noChangeArrowheads="1"/>
              </p:cNvSpPr>
              <p:nvPr/>
            </p:nvSpPr>
            <p:spPr bwMode="auto">
              <a:xfrm>
                <a:off x="5481877" y="3723806"/>
                <a:ext cx="536669" cy="536669"/>
              </a:xfrm>
              <a:prstGeom prst="ellipse">
                <a:avLst/>
              </a:prstGeom>
              <a:solidFill>
                <a:schemeClr val="accent4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1865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8" name="TextBox 20"/>
              <p:cNvSpPr txBox="1"/>
              <p:nvPr/>
            </p:nvSpPr>
            <p:spPr>
              <a:xfrm>
                <a:off x="5516319" y="3774001"/>
                <a:ext cx="582797" cy="43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5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01</a:t>
                </a:r>
                <a:endParaRPr lang="zh-CN" altLang="en-US" sz="2135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  <p:grpSp>
          <p:nvGrpSpPr>
            <p:cNvPr id="4" name="组合 26"/>
            <p:cNvGrpSpPr/>
            <p:nvPr/>
          </p:nvGrpSpPr>
          <p:grpSpPr>
            <a:xfrm>
              <a:off x="11193502" y="3726102"/>
              <a:ext cx="608913" cy="536670"/>
              <a:chOff x="6410728" y="3723806"/>
              <a:chExt cx="608913" cy="536669"/>
            </a:xfrm>
            <a:solidFill>
              <a:srgbClr val="DF6282"/>
            </a:solidFill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auto">
              <a:xfrm>
                <a:off x="6410728" y="3723806"/>
                <a:ext cx="536669" cy="536669"/>
              </a:xfrm>
              <a:prstGeom prst="ellipse">
                <a:avLst/>
              </a:prstGeom>
              <a:solidFill>
                <a:schemeClr val="accent1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1865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5" name="TextBox 23"/>
              <p:cNvSpPr txBox="1"/>
              <p:nvPr/>
            </p:nvSpPr>
            <p:spPr>
              <a:xfrm>
                <a:off x="6436843" y="3774006"/>
                <a:ext cx="582798" cy="438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5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02</a:t>
                </a:r>
                <a:endParaRPr lang="zh-CN" altLang="en-US" sz="2135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  <p:grpSp>
          <p:nvGrpSpPr>
            <p:cNvPr id="5" name="组合 27"/>
            <p:cNvGrpSpPr/>
            <p:nvPr/>
          </p:nvGrpSpPr>
          <p:grpSpPr>
            <a:xfrm>
              <a:off x="11193502" y="4510459"/>
              <a:ext cx="608913" cy="536669"/>
              <a:chOff x="6410728" y="4508169"/>
              <a:chExt cx="608913" cy="536669"/>
            </a:xfrm>
            <a:solidFill>
              <a:srgbClr val="7C3D67"/>
            </a:solidFill>
          </p:grpSpPr>
          <p:sp>
            <p:nvSpPr>
              <p:cNvPr id="32" name="Oval 40"/>
              <p:cNvSpPr>
                <a:spLocks noChangeArrowheads="1"/>
              </p:cNvSpPr>
              <p:nvPr/>
            </p:nvSpPr>
            <p:spPr bwMode="auto">
              <a:xfrm>
                <a:off x="6410728" y="4508169"/>
                <a:ext cx="536669" cy="536669"/>
              </a:xfrm>
              <a:prstGeom prst="ellipse">
                <a:avLst/>
              </a:prstGeom>
              <a:solidFill>
                <a:schemeClr val="accent2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1865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3" name="TextBox 26"/>
              <p:cNvSpPr txBox="1"/>
              <p:nvPr/>
            </p:nvSpPr>
            <p:spPr>
              <a:xfrm>
                <a:off x="6436843" y="4545670"/>
                <a:ext cx="582798" cy="43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5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03</a:t>
                </a:r>
                <a:endParaRPr lang="zh-CN" altLang="en-US" sz="2135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  <p:grpSp>
          <p:nvGrpSpPr>
            <p:cNvPr id="8" name="组合 28"/>
            <p:cNvGrpSpPr/>
            <p:nvPr/>
          </p:nvGrpSpPr>
          <p:grpSpPr>
            <a:xfrm>
              <a:off x="10264651" y="4510459"/>
              <a:ext cx="607823" cy="536669"/>
              <a:chOff x="5481877" y="4508169"/>
              <a:chExt cx="607824" cy="536669"/>
            </a:xfrm>
            <a:solidFill>
              <a:srgbClr val="DF6282"/>
            </a:solidFill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5481877" y="4508169"/>
                <a:ext cx="536669" cy="536669"/>
              </a:xfrm>
              <a:prstGeom prst="ellipse">
                <a:avLst/>
              </a:prstGeom>
              <a:solidFill>
                <a:schemeClr val="accent3"/>
              </a:solidFill>
              <a:ln w="4" cap="flat">
                <a:noFill/>
                <a:prstDash val="solid"/>
                <a:miter lim="800000"/>
              </a:ln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1865" b="1" dirty="0"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  <p:sp>
            <p:nvSpPr>
              <p:cNvPr id="31" name="TextBox 29"/>
              <p:cNvSpPr txBox="1"/>
              <p:nvPr/>
            </p:nvSpPr>
            <p:spPr>
              <a:xfrm>
                <a:off x="5506902" y="4545670"/>
                <a:ext cx="582799" cy="43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35" spc="-151" dirty="0">
                    <a:solidFill>
                      <a:schemeClr val="bg1"/>
                    </a:solidFill>
                    <a:latin typeface="Noto Sans S Chinese Thin" panose="020B0200000000000000" pitchFamily="34" charset="-122"/>
                    <a:ea typeface="Noto Sans S Chinese Thin" panose="020B0200000000000000" pitchFamily="34" charset="-122"/>
                  </a:rPr>
                  <a:t>04</a:t>
                </a:r>
                <a:endParaRPr lang="zh-CN" altLang="en-US" sz="2135" spc="-15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</a:endParaRPr>
              </a:p>
            </p:txBody>
          </p:sp>
        </p:grpSp>
      </p:grpSp>
      <p:sp>
        <p:nvSpPr>
          <p:cNvPr id="40" name="iSlíďè"/>
          <p:cNvSpPr txBox="1"/>
          <p:nvPr/>
        </p:nvSpPr>
        <p:spPr bwMode="auto">
          <a:xfrm>
            <a:off x="6814240" y="2139575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动态效果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2" name="iSlíďè"/>
          <p:cNvSpPr txBox="1"/>
          <p:nvPr/>
        </p:nvSpPr>
        <p:spPr bwMode="auto">
          <a:xfrm>
            <a:off x="6880228" y="3155390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坦克类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4" name="iSlíďè"/>
          <p:cNvSpPr txBox="1"/>
          <p:nvPr/>
        </p:nvSpPr>
        <p:spPr bwMode="auto">
          <a:xfrm>
            <a:off x="6880228" y="4036985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主要测试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0" y="5187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实现要点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40" grpId="0"/>
      <p:bldP spid="42" grpId="0"/>
      <p:bldP spid="44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šľíďè"/>
          <p:cNvSpPr/>
          <p:nvPr/>
        </p:nvSpPr>
        <p:spPr bwMode="auto">
          <a:xfrm>
            <a:off x="1113991" y="2135128"/>
            <a:ext cx="5315083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坦克，河流，树，家，墙等都是调用各自类里面的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draw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函数来画出来，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一个图形面板出来，把所有的元素都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进面板。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4" name="iSlíďè"/>
          <p:cNvSpPr txBox="1"/>
          <p:nvPr/>
        </p:nvSpPr>
        <p:spPr bwMode="auto">
          <a:xfrm>
            <a:off x="1113991" y="1782367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en-US" altLang="zh-CN" sz="2400" b="1" noProof="0" dirty="0">
                <a:solidFill>
                  <a:schemeClr val="bg2">
                    <a:lumMod val="10000"/>
                  </a:schemeClr>
                </a:solidFill>
              </a:rPr>
              <a:t>raw</a:t>
            </a:r>
            <a:r>
              <a:rPr lang="zh-CN" altLang="en-US" sz="2400" b="1" noProof="0" dirty="0">
                <a:solidFill>
                  <a:schemeClr val="bg2">
                    <a:lumMod val="10000"/>
                  </a:schemeClr>
                </a:solidFill>
              </a:rPr>
              <a:t>方法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5" name="išľíďè"/>
          <p:cNvSpPr/>
          <p:nvPr/>
        </p:nvSpPr>
        <p:spPr bwMode="auto">
          <a:xfrm>
            <a:off x="1113991" y="3731101"/>
            <a:ext cx="5315083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构造一个用户类都会产生一个包含各种游戏元素在内的界面。界面的构造在程序中由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TankClient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类的构造方法来完成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6" name="iSlíďè"/>
          <p:cNvSpPr txBox="1"/>
          <p:nvPr/>
        </p:nvSpPr>
        <p:spPr bwMode="auto">
          <a:xfrm>
            <a:off x="1113991" y="3319981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</a:rPr>
              <a:t>界面构造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7" name="išľíďè"/>
          <p:cNvSpPr/>
          <p:nvPr/>
        </p:nvSpPr>
        <p:spPr bwMode="auto">
          <a:xfrm>
            <a:off x="1113991" y="5282812"/>
            <a:ext cx="5211395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游戏中的坦克和子弹都是在不断的动，可穿透的普通墙体也在“动”，所以对于画面，必须要不断的更新才能产生动态的效果。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8" name="iSlíďè"/>
          <p:cNvSpPr txBox="1"/>
          <p:nvPr/>
        </p:nvSpPr>
        <p:spPr bwMode="auto">
          <a:xfrm>
            <a:off x="1113991" y="4931616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</a:rPr>
              <a:t>不断刷新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537372" y="659910"/>
            <a:ext cx="576619" cy="5766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4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1</a:t>
            </a:r>
            <a:endParaRPr lang="zh-CN" altLang="en-US" sz="24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50" name="iSlíďè"/>
          <p:cNvSpPr txBox="1"/>
          <p:nvPr/>
        </p:nvSpPr>
        <p:spPr bwMode="auto">
          <a:xfrm>
            <a:off x="1318413" y="589330"/>
            <a:ext cx="2195830" cy="35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动态效果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pic>
        <p:nvPicPr>
          <p:cNvPr id="252" name="图片 251" descr="体育5"/>
          <p:cNvPicPr>
            <a:picLocks noGrp="1" noChangeAspect="1"/>
          </p:cNvPicPr>
          <p:nvPr isPhoto="1"/>
        </p:nvPicPr>
        <p:blipFill rotWithShape="1">
          <a:blip r:embed="rId1" cstate="print">
            <a:lum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2082" b="75983" l="873" r="82824">
                        <a14:foregroundMark x1="27802" y1="24454" x2="27802" y2="24454"/>
                        <a14:foregroundMark x1="82824" y1="22416" x2="82824" y2="22416"/>
                        <a14:foregroundMark x1="74964" y1="12082" x2="74964" y2="12082"/>
                        <a14:foregroundMark x1="36390" y1="71470" x2="36390" y2="71470"/>
                        <a14:foregroundMark x1="30859" y1="76128" x2="30859" y2="76128"/>
                        <a14:foregroundMark x1="4803" y1="67831" x2="4803" y2="67831"/>
                        <a14:foregroundMark x1="873" y1="72635" x2="873" y2="72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36" r="14207" b="20325"/>
          <a:stretch>
            <a:fillRect/>
          </a:stretch>
        </p:blipFill>
        <p:spPr>
          <a:xfrm>
            <a:off x="7125673" y="2039862"/>
            <a:ext cx="3960439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6" grpId="0"/>
      <p:bldP spid="247" grpId="0"/>
      <p:bldP spid="248" grpId="0"/>
      <p:bldP spid="249" grpId="0" animBg="1"/>
      <p:bldP spid="2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šľíďè"/>
          <p:cNvSpPr/>
          <p:nvPr/>
        </p:nvSpPr>
        <p:spPr bwMode="auto">
          <a:xfrm>
            <a:off x="4535724" y="2505601"/>
            <a:ext cx="3288161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zh-CN" dirty="0"/>
              <a:t>速度（有</a:t>
            </a:r>
            <a:r>
              <a:rPr lang="en-US" altLang="zh-CN" dirty="0"/>
              <a:t>X</a:t>
            </a:r>
            <a:r>
              <a:rPr lang="zh-CN" altLang="zh-CN" dirty="0"/>
              <a:t>轴和</a:t>
            </a:r>
            <a:r>
              <a:rPr lang="en-US" altLang="zh-CN" dirty="0"/>
              <a:t>Y</a:t>
            </a:r>
            <a:r>
              <a:rPr lang="zh-CN" altLang="zh-CN" dirty="0"/>
              <a:t>轴速度之分），坦克大小，坦克所在新的位置（</a:t>
            </a:r>
            <a:r>
              <a:rPr lang="en-US" altLang="zh-CN" dirty="0"/>
              <a:t>X</a:t>
            </a:r>
            <a:r>
              <a:rPr lang="zh-CN" altLang="zh-CN" dirty="0"/>
              <a:t>坐标和</a:t>
            </a:r>
            <a:r>
              <a:rPr lang="en-US" altLang="zh-CN" dirty="0"/>
              <a:t>Y</a:t>
            </a:r>
            <a:r>
              <a:rPr lang="zh-CN" altLang="zh-CN" dirty="0"/>
              <a:t>坐标），坦克是否还活着，行动方向等。所有的这些属性都有一个初始化值，从而在游戏一开始就可以运行。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4" name="iSlíďè"/>
          <p:cNvSpPr txBox="1"/>
          <p:nvPr/>
        </p:nvSpPr>
        <p:spPr bwMode="auto">
          <a:xfrm>
            <a:off x="1510927" y="2074945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noProof="0" dirty="0">
                <a:solidFill>
                  <a:schemeClr val="bg2">
                    <a:lumMod val="10000"/>
                  </a:schemeClr>
                </a:solidFill>
              </a:rPr>
              <a:t>Tank</a:t>
            </a:r>
            <a:r>
              <a:rPr lang="zh-CN" altLang="en-US" b="1" noProof="0" dirty="0">
                <a:solidFill>
                  <a:schemeClr val="bg2">
                    <a:lumMod val="10000"/>
                  </a:schemeClr>
                </a:solidFill>
              </a:rPr>
              <a:t>属性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5" name="išľíďè"/>
          <p:cNvSpPr/>
          <p:nvPr/>
        </p:nvSpPr>
        <p:spPr bwMode="auto">
          <a:xfrm>
            <a:off x="772247" y="2485106"/>
            <a:ext cx="3288161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/>
              <a:t>Tank</a:t>
            </a:r>
            <a:r>
              <a:rPr lang="zh-CN" altLang="zh-CN" dirty="0"/>
              <a:t>类的</a:t>
            </a:r>
            <a:r>
              <a:rPr lang="en-US" altLang="zh-CN" dirty="0" err="1"/>
              <a:t>keyPressed</a:t>
            </a:r>
            <a:r>
              <a:rPr lang="en-US" altLang="zh-CN" dirty="0"/>
              <a:t>()</a:t>
            </a:r>
            <a:r>
              <a:rPr lang="zh-CN" altLang="zh-CN" dirty="0"/>
              <a:t>方法用于接受键盘的按键监听，接收到相应的键盘信息后，如接收到</a:t>
            </a:r>
            <a:r>
              <a:rPr lang="en-US" altLang="zh-CN" dirty="0"/>
              <a:t>F</a:t>
            </a:r>
            <a:r>
              <a:rPr lang="zh-CN" altLang="zh-CN" dirty="0"/>
              <a:t>，则表示发射子弹，所以此时要调用</a:t>
            </a:r>
            <a:r>
              <a:rPr lang="en-US" altLang="zh-CN" dirty="0"/>
              <a:t>Tank</a:t>
            </a:r>
            <a:r>
              <a:rPr lang="zh-CN" altLang="zh-CN" dirty="0"/>
              <a:t>类里的</a:t>
            </a:r>
            <a:r>
              <a:rPr lang="en-US" altLang="zh-CN" dirty="0"/>
              <a:t>fire()</a:t>
            </a:r>
            <a:r>
              <a:rPr lang="zh-CN" altLang="zh-CN" dirty="0"/>
              <a:t>方法，</a:t>
            </a:r>
            <a:r>
              <a:rPr lang="en-US" altLang="zh-CN" dirty="0"/>
              <a:t>fire()</a:t>
            </a:r>
            <a:r>
              <a:rPr lang="zh-CN" altLang="zh-CN" dirty="0"/>
              <a:t>方法不带传递参数，因为子弹的方向总是从属于坦克的方向和位置。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6" name="iSlíďè"/>
          <p:cNvSpPr txBox="1"/>
          <p:nvPr/>
        </p:nvSpPr>
        <p:spPr bwMode="auto">
          <a:xfrm>
            <a:off x="5483592" y="2007739"/>
            <a:ext cx="2195830" cy="41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solidFill>
                  <a:schemeClr val="bg2">
                    <a:lumMod val="10000"/>
                  </a:schemeClr>
                </a:solidFill>
              </a:rPr>
              <a:t>接收监听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7" name="išľíďè"/>
          <p:cNvSpPr/>
          <p:nvPr/>
        </p:nvSpPr>
        <p:spPr bwMode="auto">
          <a:xfrm>
            <a:off x="8182883" y="2505601"/>
            <a:ext cx="3288161" cy="557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/>
          <a:p>
            <a:pPr lvl="0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通过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GetBlood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类，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GetStrong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类，和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Tank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类实现吃到血包增加生命，吃到蘑菇发射超级子弹，吃到盾牌抵抗子弹。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48" name="iSlíďè"/>
          <p:cNvSpPr txBox="1"/>
          <p:nvPr/>
        </p:nvSpPr>
        <p:spPr bwMode="auto">
          <a:xfrm>
            <a:off x="8898654" y="2041342"/>
            <a:ext cx="2195830" cy="3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solidFill>
                  <a:schemeClr val="bg2">
                    <a:lumMod val="10000"/>
                  </a:schemeClr>
                </a:solidFill>
              </a:rPr>
              <a:t>吃到装备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50" name="iSlíďè"/>
          <p:cNvSpPr txBox="1"/>
          <p:nvPr/>
        </p:nvSpPr>
        <p:spPr bwMode="auto">
          <a:xfrm>
            <a:off x="1318413" y="589330"/>
            <a:ext cx="2195830" cy="35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坦克类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44457" y="659910"/>
            <a:ext cx="576619" cy="5766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4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2</a:t>
            </a:r>
            <a:endParaRPr lang="zh-CN" altLang="en-US" sz="24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6" grpId="0"/>
      <p:bldP spid="247" grpId="0"/>
      <p:bldP spid="248" grpId="0"/>
      <p:bldP spid="250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iSlíďè"/>
          <p:cNvSpPr txBox="1"/>
          <p:nvPr/>
        </p:nvSpPr>
        <p:spPr bwMode="auto">
          <a:xfrm>
            <a:off x="1318413" y="589330"/>
            <a:ext cx="2195830" cy="35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rIns="90000">
            <a:noAutofit/>
          </a:bodyPr>
          <a:lstStyle/>
          <a:p>
            <a:pPr marL="0" marR="0" lvl="0" indent="0" algn="l" defTabSz="913765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dirty="0">
                <a:solidFill>
                  <a:schemeClr val="bg2">
                    <a:lumMod val="10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主要测试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6178" y="659910"/>
            <a:ext cx="576619" cy="5766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rtlCol="0" anchor="ctr"/>
          <a:lstStyle/>
          <a:p>
            <a:pPr algn="ctr"/>
            <a:r>
              <a:rPr lang="en-US" altLang="zh-CN" sz="2400" dirty="0"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3</a:t>
            </a:r>
            <a:endParaRPr lang="zh-CN" altLang="en-US" sz="2400" dirty="0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926905" y="1590409"/>
            <a:ext cx="10455633" cy="3509892"/>
            <a:chOff x="746936" y="1637543"/>
            <a:chExt cx="10455633" cy="3509892"/>
          </a:xfrm>
        </p:grpSpPr>
        <p:sp>
          <p:nvSpPr>
            <p:cNvPr id="33" name="Rectangle 17"/>
            <p:cNvSpPr/>
            <p:nvPr/>
          </p:nvSpPr>
          <p:spPr>
            <a:xfrm>
              <a:off x="847726" y="1637543"/>
              <a:ext cx="2079103" cy="35098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2540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34" name="Rectangle 2"/>
            <p:cNvSpPr/>
            <p:nvPr/>
          </p:nvSpPr>
          <p:spPr>
            <a:xfrm>
              <a:off x="746936" y="1910936"/>
              <a:ext cx="2065363" cy="1062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987933" y="2164994"/>
              <a:ext cx="1606696" cy="553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lvl="0"/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开始菜单</a:t>
              </a:r>
              <a:endPara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36" name="Rectangle 61"/>
            <p:cNvSpPr/>
            <p:nvPr/>
          </p:nvSpPr>
          <p:spPr>
            <a:xfrm>
              <a:off x="2999710" y="1637543"/>
              <a:ext cx="2079103" cy="35098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2540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37" name="Rectangle 62"/>
            <p:cNvSpPr/>
            <p:nvPr/>
          </p:nvSpPr>
          <p:spPr>
            <a:xfrm>
              <a:off x="2898921" y="1910936"/>
              <a:ext cx="2065363" cy="1062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38" name="TextBox 64"/>
            <p:cNvSpPr txBox="1"/>
            <p:nvPr/>
          </p:nvSpPr>
          <p:spPr>
            <a:xfrm>
              <a:off x="3160765" y="2174518"/>
              <a:ext cx="179996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家被攻击</a:t>
              </a:r>
              <a:endPara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39" name="Rectangle 68"/>
            <p:cNvSpPr/>
            <p:nvPr/>
          </p:nvSpPr>
          <p:spPr>
            <a:xfrm>
              <a:off x="5151695" y="1637543"/>
              <a:ext cx="2079103" cy="35098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2540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40" name="Rectangle 69"/>
            <p:cNvSpPr/>
            <p:nvPr/>
          </p:nvSpPr>
          <p:spPr>
            <a:xfrm>
              <a:off x="5050905" y="1910936"/>
              <a:ext cx="2065363" cy="10621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41" name="TextBox 71"/>
            <p:cNvSpPr txBox="1"/>
            <p:nvPr/>
          </p:nvSpPr>
          <p:spPr>
            <a:xfrm>
              <a:off x="5307778" y="2164994"/>
              <a:ext cx="1590823" cy="553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吃到盾牌</a:t>
              </a:r>
              <a:endPara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42" name="Rectangle 75"/>
            <p:cNvSpPr/>
            <p:nvPr/>
          </p:nvSpPr>
          <p:spPr>
            <a:xfrm>
              <a:off x="7303681" y="1637543"/>
              <a:ext cx="2079103" cy="35098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2540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43" name="Rectangle 76"/>
            <p:cNvSpPr/>
            <p:nvPr/>
          </p:nvSpPr>
          <p:spPr>
            <a:xfrm>
              <a:off x="7202891" y="1910936"/>
              <a:ext cx="2065363" cy="10621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32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44" name="TextBox 78"/>
            <p:cNvSpPr txBox="1"/>
            <p:nvPr/>
          </p:nvSpPr>
          <p:spPr>
            <a:xfrm>
              <a:off x="7517010" y="2164659"/>
              <a:ext cx="1559493" cy="553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lvl="0" algn="ctr"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子弹攻击</a:t>
              </a:r>
              <a:endParaRPr lang="en-US" altLang="zh-C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  <a:p>
              <a:pPr lvl="0" algn="ctr"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金属墙</a:t>
              </a:r>
              <a:endPara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  <p:sp>
          <p:nvSpPr>
            <p:cNvPr id="47" name="TextBox 85"/>
            <p:cNvSpPr txBox="1"/>
            <p:nvPr/>
          </p:nvSpPr>
          <p:spPr>
            <a:xfrm>
              <a:off x="9668996" y="2164994"/>
              <a:ext cx="1533573" cy="553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rmAutofit fontScale="92500" lnSpcReduction="20000"/>
            </a:bodyPr>
            <a:lstStyle/>
            <a:p>
              <a:pPr lvl="0"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点击游戏</a:t>
              </a:r>
              <a:endParaRPr lang="en-US" altLang="zh-C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  <a:p>
              <a:pPr lvl="0">
                <a:lnSpc>
                  <a:spcPct val="11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Noto Sans S Chinese Light" panose="020B0300000000000000" pitchFamily="34" charset="-122"/>
                  <a:ea typeface="Noto Sans S Chinese Light" panose="020B0300000000000000" pitchFamily="34" charset="-122"/>
                  <a:sym typeface="Arial" panose="020B0604020202020204"/>
                </a:rPr>
                <a:t>重新开始</a:t>
              </a:r>
              <a:endParaRPr lang="en-IN" sz="2000" dirty="0"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Arial" panose="020B0604020202020204"/>
              </a:endParaRPr>
            </a:p>
          </p:txBody>
        </p:sp>
      </p:grpSp>
      <p:pic>
        <p:nvPicPr>
          <p:cNvPr id="53" name="图片 52"/>
          <p:cNvPicPr/>
          <p:nvPr/>
        </p:nvPicPr>
        <p:blipFill>
          <a:blip r:embed="rId1"/>
          <a:stretch>
            <a:fillRect/>
          </a:stretch>
        </p:blipFill>
        <p:spPr>
          <a:xfrm>
            <a:off x="1926904" y="2971133"/>
            <a:ext cx="2065363" cy="2274570"/>
          </a:xfrm>
          <a:prstGeom prst="rect">
            <a:avLst/>
          </a:prstGeom>
        </p:spPr>
      </p:pic>
      <p:pic>
        <p:nvPicPr>
          <p:cNvPr id="54" name="图片 53"/>
          <p:cNvPicPr/>
          <p:nvPr/>
        </p:nvPicPr>
        <p:blipFill>
          <a:blip r:embed="rId2"/>
          <a:stretch>
            <a:fillRect/>
          </a:stretch>
        </p:blipFill>
        <p:spPr>
          <a:xfrm>
            <a:off x="4102099" y="2971133"/>
            <a:ext cx="2053834" cy="2257596"/>
          </a:xfrm>
          <a:prstGeom prst="rect">
            <a:avLst/>
          </a:prstGeom>
        </p:spPr>
      </p:pic>
      <p:pic>
        <p:nvPicPr>
          <p:cNvPr id="56" name="图片 5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3649" y="2971133"/>
            <a:ext cx="2053834" cy="229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图片 56"/>
          <p:cNvPicPr/>
          <p:nvPr/>
        </p:nvPicPr>
        <p:blipFill>
          <a:blip r:embed="rId4"/>
          <a:stretch>
            <a:fillRect/>
          </a:stretch>
        </p:blipFill>
        <p:spPr>
          <a:xfrm>
            <a:off x="6258781" y="2979484"/>
            <a:ext cx="2102377" cy="224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44" name="Freeform 169"/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04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  <a:endParaRPr lang="en-US" altLang="zh-CN" sz="1315" spc="30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/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/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04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6069743" y="3710384"/>
            <a:ext cx="2685030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Result demonstration</a:t>
            </a:r>
            <a:endParaRPr lang="zh-CN" altLang="en-US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055660" y="3037543"/>
            <a:ext cx="248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成果展示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248"/>
          <p:cNvGrpSpPr/>
          <p:nvPr/>
        </p:nvGrpSpPr>
        <p:grpSpPr>
          <a:xfrm>
            <a:off x="1545997" y="801278"/>
            <a:ext cx="9162852" cy="5646656"/>
            <a:chOff x="7073607" y="2207050"/>
            <a:chExt cx="4256884" cy="2658307"/>
          </a:xfrm>
        </p:grpSpPr>
        <p:pic>
          <p:nvPicPr>
            <p:cNvPr id="250" name="图片 24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607" y="2207050"/>
              <a:ext cx="4256884" cy="2658307"/>
            </a:xfrm>
            <a:prstGeom prst="rect">
              <a:avLst/>
            </a:prstGeom>
          </p:spPr>
        </p:pic>
        <p:sp>
          <p:nvSpPr>
            <p:cNvPr id="251" name="矩形 250"/>
            <p:cNvSpPr/>
            <p:nvPr/>
          </p:nvSpPr>
          <p:spPr>
            <a:xfrm>
              <a:off x="7682965" y="2474725"/>
              <a:ext cx="3038167" cy="190854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26" y="1369861"/>
            <a:ext cx="6682300" cy="405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0" b="20816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1" name="Freeform 169"/>
          <p:cNvSpPr/>
          <p:nvPr/>
        </p:nvSpPr>
        <p:spPr bwMode="auto">
          <a:xfrm>
            <a:off x="0" y="3908791"/>
            <a:ext cx="12306925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4734225" y="4589642"/>
            <a:ext cx="30150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800" dirty="0">
                <a:solidFill>
                  <a:schemeClr val="bg2">
                    <a:lumMod val="10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  <a:cs typeface="Arial" panose="020B0604020202020204" pitchFamily="34" charset="0"/>
              </a:rPr>
              <a:t>THANKS~</a:t>
            </a:r>
            <a:endParaRPr lang="en-US" altLang="zh-CN" sz="4800" dirty="0">
              <a:solidFill>
                <a:schemeClr val="bg2">
                  <a:lumMod val="10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27705" y="5821325"/>
            <a:ext cx="8299468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99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08806" y="226182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/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92969" y="694342"/>
            <a:ext cx="195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目录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  <a:endParaRPr lang="en-US" altLang="zh-CN" sz="1315" spc="30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DB8A49"/>
          </a:solidFill>
        </p:grpSpPr>
        <p:sp>
          <p:nvSpPr>
            <p:cNvPr id="13" name="椭圆 12"/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sp>
        <p:nvSpPr>
          <p:cNvPr id="21" name="淘宝网Chenying0907出品 18"/>
          <p:cNvSpPr/>
          <p:nvPr/>
        </p:nvSpPr>
        <p:spPr bwMode="auto">
          <a:xfrm rot="5400000" flipV="1">
            <a:off x="4874904" y="3054839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2" name="淘宝网Chenying0907出品 20"/>
          <p:cNvSpPr/>
          <p:nvPr/>
        </p:nvSpPr>
        <p:spPr bwMode="auto">
          <a:xfrm rot="5400000" flipV="1">
            <a:off x="4883851" y="2067902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8" name="淘宝网Chenying0907出品 21"/>
          <p:cNvSpPr/>
          <p:nvPr/>
        </p:nvSpPr>
        <p:spPr bwMode="auto">
          <a:xfrm rot="5400000" flipV="1">
            <a:off x="4893376" y="4060518"/>
            <a:ext cx="469963" cy="473154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29" name="淘宝网Chenying0907出品 22"/>
          <p:cNvSpPr/>
          <p:nvPr/>
        </p:nvSpPr>
        <p:spPr bwMode="auto">
          <a:xfrm rot="5400000" flipV="1">
            <a:off x="4902902" y="5024082"/>
            <a:ext cx="469961" cy="473152"/>
          </a:xfrm>
          <a:prstGeom prst="ellipse">
            <a:avLst/>
          </a:prstGeom>
          <a:solidFill>
            <a:srgbClr val="BE6B41"/>
          </a:solidFill>
          <a:ln w="57150">
            <a:solidFill>
              <a:schemeClr val="bg1"/>
            </a:solidFill>
          </a:ln>
          <a:effectLst>
            <a:outerShdw blurRad="2794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21577" y="2162189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916527" y="3152205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30140" y="4157362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939665" y="5129658"/>
            <a:ext cx="387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rPr>
              <a:t>04</a:t>
            </a:r>
            <a:endParaRPr lang="zh-CN" altLang="en-US" sz="1200" b="1" dirty="0"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5002" y="2102747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需求分析</a:t>
            </a:r>
            <a:endParaRPr lang="zh-CN" altLang="en-US" sz="184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3824" y="4046322"/>
            <a:ext cx="1127232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实现要点</a:t>
            </a:r>
            <a:endParaRPr lang="zh-CN" altLang="en-US" sz="184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92760" y="3080129"/>
            <a:ext cx="1268296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设计思路</a:t>
            </a:r>
            <a:endParaRPr lang="zh-CN" altLang="en-US" sz="184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06320" y="4956919"/>
            <a:ext cx="1197765" cy="37535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84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成果展示</a:t>
            </a:r>
            <a:endParaRPr lang="zh-CN" altLang="en-US" sz="184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32387" y="2542490"/>
            <a:ext cx="2754793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 Requirement analysis</a:t>
            </a:r>
            <a:endParaRPr lang="zh-CN" altLang="en-US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33824" y="4410288"/>
            <a:ext cx="2113079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Implement point</a:t>
            </a:r>
            <a:endParaRPr lang="zh-CN" altLang="en-US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8373" y="3402747"/>
            <a:ext cx="1984839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Design thought</a:t>
            </a:r>
            <a:endParaRPr lang="en-US" altLang="zh-CN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37007" y="5352414"/>
            <a:ext cx="2773195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Result demonstration</a:t>
            </a:r>
            <a:endParaRPr lang="zh-CN" altLang="en-US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30" grpId="0"/>
      <p:bldP spid="31" grpId="0"/>
      <p:bldP spid="32" grpId="0"/>
      <p:bldP spid="33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/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01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  <a:endParaRPr lang="en-US" altLang="zh-CN" sz="1315" spc="30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/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/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需求分析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375128" y="3740787"/>
            <a:ext cx="2754793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 Requirement analysis</a:t>
            </a:r>
            <a:endParaRPr lang="zh-CN" altLang="en-US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98514" y="2171511"/>
            <a:ext cx="468861" cy="2756669"/>
            <a:chOff x="10517950" y="1194774"/>
            <a:chExt cx="497114" cy="4609076"/>
          </a:xfrm>
        </p:grpSpPr>
        <p:grpSp>
          <p:nvGrpSpPr>
            <p:cNvPr id="7" name="组合 6"/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文本框 12"/>
          <p:cNvSpPr txBox="1"/>
          <p:nvPr/>
        </p:nvSpPr>
        <p:spPr>
          <a:xfrm>
            <a:off x="-170990" y="610149"/>
            <a:ext cx="4285426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80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主要功能</a:t>
            </a:r>
            <a:endParaRPr lang="zh-CN" altLang="en-US" sz="3680" b="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2025" y="2500905"/>
            <a:ext cx="5624143" cy="244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用户点击游戏开始，选择游戏级别，开始游戏。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控制我方坦克移动方向和用子弹攻击敌方坦克。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游戏中可通过吃血包，蘑菇，盾牌来获得相应技能。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flipH="1">
            <a:off x="1012641" y="2161037"/>
            <a:ext cx="469181" cy="2778598"/>
            <a:chOff x="10517950" y="1194774"/>
            <a:chExt cx="497114" cy="4609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0538814" y="1194774"/>
              <a:ext cx="476250" cy="441276"/>
              <a:chOff x="9871075" y="981124"/>
              <a:chExt cx="476250" cy="441276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517950" y="5362574"/>
              <a:ext cx="476250" cy="441276"/>
              <a:chOff x="9871075" y="981124"/>
              <a:chExt cx="476250" cy="441276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0326461" y="981124"/>
                <a:ext cx="0" cy="441276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9871075" y="1000126"/>
                <a:ext cx="476250" cy="0"/>
              </a:xfrm>
              <a:prstGeom prst="line">
                <a:avLst/>
              </a:prstGeom>
              <a:ln w="38100">
                <a:solidFill>
                  <a:srgbClr val="1C1C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148" y="2323820"/>
            <a:ext cx="2403835" cy="2340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330757" y="719778"/>
            <a:ext cx="6531304" cy="5693656"/>
            <a:chOff x="5009972" y="682071"/>
            <a:chExt cx="7182028" cy="5941465"/>
          </a:xfrm>
        </p:grpSpPr>
        <p:sp>
          <p:nvSpPr>
            <p:cNvPr id="29" name="直角三角形 28"/>
            <p:cNvSpPr/>
            <p:nvPr/>
          </p:nvSpPr>
          <p:spPr>
            <a:xfrm rot="2519004" flipH="1" flipV="1">
              <a:off x="9165896" y="1647502"/>
              <a:ext cx="394388" cy="357805"/>
            </a:xfrm>
            <a:prstGeom prst="rtTriangle">
              <a:avLst/>
            </a:prstGeom>
            <a:solidFill>
              <a:srgbClr val="9A75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069683" y="682071"/>
              <a:ext cx="4320480" cy="1615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84807">
                  <a:alpha val="50980"/>
                </a:srgbClr>
              </a:solidFill>
              <a:prstDash val="solid"/>
            </a:ln>
            <a:effectLst>
              <a:outerShdw blurRad="215900" sx="104000" sy="104000" algn="ctr" rotWithShape="0">
                <a:srgbClr val="F79646">
                  <a:lumMod val="50000"/>
                  <a:alpha val="39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五边形 30"/>
            <p:cNvSpPr/>
            <p:nvPr/>
          </p:nvSpPr>
          <p:spPr>
            <a:xfrm flipH="1">
              <a:off x="8071200" y="981207"/>
              <a:ext cx="1584176" cy="837580"/>
            </a:xfrm>
            <a:prstGeom prst="homePlate">
              <a:avLst/>
            </a:prstGeom>
            <a:gradFill flip="none" rotWithShape="1">
              <a:gsLst>
                <a:gs pos="100000">
                  <a:srgbClr val="C97937"/>
                </a:gs>
                <a:gs pos="0">
                  <a:srgbClr val="C97937"/>
                </a:gs>
                <a:gs pos="4000">
                  <a:srgbClr val="FFC000"/>
                </a:gs>
                <a:gs pos="94000">
                  <a:srgbClr val="FFC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直角三角形 31"/>
            <p:cNvSpPr/>
            <p:nvPr/>
          </p:nvSpPr>
          <p:spPr>
            <a:xfrm rot="2519004" flipH="1" flipV="1">
              <a:off x="10840092" y="4309808"/>
              <a:ext cx="394388" cy="357805"/>
            </a:xfrm>
            <a:prstGeom prst="rtTriangle">
              <a:avLst/>
            </a:prstGeom>
            <a:solidFill>
              <a:srgbClr val="9A75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直角三角形 32"/>
            <p:cNvSpPr/>
            <p:nvPr/>
          </p:nvSpPr>
          <p:spPr>
            <a:xfrm rot="2519004" flipH="1" flipV="1">
              <a:off x="9974328" y="2963698"/>
              <a:ext cx="394388" cy="357805"/>
            </a:xfrm>
            <a:prstGeom prst="rtTriangle">
              <a:avLst/>
            </a:prstGeom>
            <a:solidFill>
              <a:srgbClr val="9A75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878115" y="1998267"/>
              <a:ext cx="4320480" cy="161533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984807">
                  <a:alpha val="50980"/>
                </a:srgbClr>
              </a:solidFill>
              <a:prstDash val="solid"/>
            </a:ln>
            <a:effectLst>
              <a:outerShdw blurRad="215900" sx="104000" sy="104000" algn="ctr" rotWithShape="0">
                <a:srgbClr val="F79646">
                  <a:lumMod val="50000"/>
                  <a:alpha val="39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五边形 34"/>
            <p:cNvSpPr/>
            <p:nvPr/>
          </p:nvSpPr>
          <p:spPr>
            <a:xfrm flipH="1">
              <a:off x="8879632" y="2297403"/>
              <a:ext cx="1584176" cy="837580"/>
            </a:xfrm>
            <a:prstGeom prst="homePlate">
              <a:avLst/>
            </a:prstGeom>
            <a:gradFill flip="none" rotWithShape="1">
              <a:gsLst>
                <a:gs pos="100000">
                  <a:srgbClr val="C97937"/>
                </a:gs>
                <a:gs pos="0">
                  <a:srgbClr val="C97937"/>
                </a:gs>
                <a:gs pos="4000">
                  <a:srgbClr val="FFC000"/>
                </a:gs>
                <a:gs pos="94000">
                  <a:srgbClr val="FFC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直角三角形 43"/>
            <p:cNvSpPr/>
            <p:nvPr/>
          </p:nvSpPr>
          <p:spPr>
            <a:xfrm rot="2519004" flipH="1" flipV="1">
              <a:off x="10422418" y="4309808"/>
              <a:ext cx="394388" cy="357805"/>
            </a:xfrm>
            <a:prstGeom prst="rtTriangle">
              <a:avLst/>
            </a:prstGeom>
            <a:gradFill flip="none" rotWithShape="1">
              <a:gsLst>
                <a:gs pos="0">
                  <a:srgbClr val="984807">
                    <a:shade val="30000"/>
                    <a:satMod val="115000"/>
                  </a:srgbClr>
                </a:gs>
                <a:gs pos="50000">
                  <a:srgbClr val="984807">
                    <a:shade val="67500"/>
                    <a:satMod val="115000"/>
                  </a:srgbClr>
                </a:gs>
                <a:gs pos="100000">
                  <a:srgbClr val="98480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矩形 8"/>
            <p:cNvSpPr/>
            <p:nvPr/>
          </p:nvSpPr>
          <p:spPr>
            <a:xfrm>
              <a:off x="6742211" y="3344377"/>
              <a:ext cx="4320480" cy="1615332"/>
            </a:xfrm>
            <a:custGeom>
              <a:avLst/>
              <a:gdLst>
                <a:gd name="connsiteX0" fmla="*/ 0 w 4320480"/>
                <a:gd name="connsiteY0" fmla="*/ 0 h 1944216"/>
                <a:gd name="connsiteX1" fmla="*/ 4320480 w 4320480"/>
                <a:gd name="connsiteY1" fmla="*/ 0 h 1944216"/>
                <a:gd name="connsiteX2" fmla="*/ 4320480 w 4320480"/>
                <a:gd name="connsiteY2" fmla="*/ 1944216 h 1944216"/>
                <a:gd name="connsiteX3" fmla="*/ 0 w 4320480"/>
                <a:gd name="connsiteY3" fmla="*/ 1944216 h 1944216"/>
                <a:gd name="connsiteX4" fmla="*/ 0 w 4320480"/>
                <a:gd name="connsiteY4" fmla="*/ 0 h 1944216"/>
                <a:gd name="connsiteX0-1" fmla="*/ 4320480 w 4411920"/>
                <a:gd name="connsiteY0-2" fmla="*/ 0 h 1944216"/>
                <a:gd name="connsiteX1-3" fmla="*/ 4320480 w 4411920"/>
                <a:gd name="connsiteY1-4" fmla="*/ 1944216 h 1944216"/>
                <a:gd name="connsiteX2-5" fmla="*/ 0 w 4411920"/>
                <a:gd name="connsiteY2-6" fmla="*/ 1944216 h 1944216"/>
                <a:gd name="connsiteX3-7" fmla="*/ 0 w 4411920"/>
                <a:gd name="connsiteY3-8" fmla="*/ 0 h 1944216"/>
                <a:gd name="connsiteX4-9" fmla="*/ 4411920 w 4411920"/>
                <a:gd name="connsiteY4-10" fmla="*/ 91440 h 1944216"/>
                <a:gd name="connsiteX0-11" fmla="*/ 4320480 w 4320480"/>
                <a:gd name="connsiteY0-12" fmla="*/ 0 h 1944216"/>
                <a:gd name="connsiteX1-13" fmla="*/ 4320480 w 4320480"/>
                <a:gd name="connsiteY1-14" fmla="*/ 1944216 h 1944216"/>
                <a:gd name="connsiteX2-15" fmla="*/ 0 w 4320480"/>
                <a:gd name="connsiteY2-16" fmla="*/ 1944216 h 1944216"/>
                <a:gd name="connsiteX3-17" fmla="*/ 0 w 4320480"/>
                <a:gd name="connsiteY3-18" fmla="*/ 0 h 19442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0" h="1944216">
                  <a:moveTo>
                    <a:pt x="4320480" y="0"/>
                  </a:moveTo>
                  <a:lnTo>
                    <a:pt x="4320480" y="1944216"/>
                  </a:lnTo>
                  <a:lnTo>
                    <a:pt x="0" y="1944216"/>
                  </a:ln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rgbClr val="984807">
                  <a:alpha val="50980"/>
                </a:srgbClr>
              </a:solidFill>
              <a:prstDash val="solid"/>
            </a:ln>
            <a:effectLst>
              <a:outerShdw blurRad="215900" sx="104000" sy="104000" algn="ctr" rotWithShape="0">
                <a:srgbClr val="F79646">
                  <a:lumMod val="50000"/>
                  <a:alpha val="39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五边形 37"/>
            <p:cNvSpPr/>
            <p:nvPr/>
          </p:nvSpPr>
          <p:spPr>
            <a:xfrm flipH="1">
              <a:off x="9743728" y="3643513"/>
              <a:ext cx="1584176" cy="837580"/>
            </a:xfrm>
            <a:prstGeom prst="homePlate">
              <a:avLst/>
            </a:prstGeom>
            <a:gradFill flip="none" rotWithShape="1">
              <a:gsLst>
                <a:gs pos="100000">
                  <a:srgbClr val="C97937"/>
                </a:gs>
                <a:gs pos="0">
                  <a:srgbClr val="C97937"/>
                </a:gs>
                <a:gs pos="4000">
                  <a:srgbClr val="FFC000"/>
                </a:gs>
                <a:gs pos="94000">
                  <a:srgbClr val="FFC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直角三角形 46"/>
            <p:cNvSpPr/>
            <p:nvPr/>
          </p:nvSpPr>
          <p:spPr>
            <a:xfrm rot="2519004" flipH="1" flipV="1">
              <a:off x="11718562" y="5655919"/>
              <a:ext cx="394388" cy="357805"/>
            </a:xfrm>
            <a:prstGeom prst="rtTriangle">
              <a:avLst/>
            </a:prstGeom>
            <a:solidFill>
              <a:srgbClr val="9A75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矩形 11"/>
            <p:cNvSpPr/>
            <p:nvPr/>
          </p:nvSpPr>
          <p:spPr>
            <a:xfrm>
              <a:off x="7606307" y="4690488"/>
              <a:ext cx="4320480" cy="1615332"/>
            </a:xfrm>
            <a:custGeom>
              <a:avLst/>
              <a:gdLst>
                <a:gd name="connsiteX0" fmla="*/ 0 w 4320480"/>
                <a:gd name="connsiteY0" fmla="*/ 0 h 1944216"/>
                <a:gd name="connsiteX1" fmla="*/ 4320480 w 4320480"/>
                <a:gd name="connsiteY1" fmla="*/ 0 h 1944216"/>
                <a:gd name="connsiteX2" fmla="*/ 4320480 w 4320480"/>
                <a:gd name="connsiteY2" fmla="*/ 1944216 h 1944216"/>
                <a:gd name="connsiteX3" fmla="*/ 0 w 4320480"/>
                <a:gd name="connsiteY3" fmla="*/ 1944216 h 1944216"/>
                <a:gd name="connsiteX4" fmla="*/ 0 w 4320480"/>
                <a:gd name="connsiteY4" fmla="*/ 0 h 1944216"/>
                <a:gd name="connsiteX0-1" fmla="*/ 4320480 w 4411920"/>
                <a:gd name="connsiteY0-2" fmla="*/ 0 h 1944216"/>
                <a:gd name="connsiteX1-3" fmla="*/ 4320480 w 4411920"/>
                <a:gd name="connsiteY1-4" fmla="*/ 1944216 h 1944216"/>
                <a:gd name="connsiteX2-5" fmla="*/ 0 w 4411920"/>
                <a:gd name="connsiteY2-6" fmla="*/ 1944216 h 1944216"/>
                <a:gd name="connsiteX3-7" fmla="*/ 0 w 4411920"/>
                <a:gd name="connsiteY3-8" fmla="*/ 0 h 1944216"/>
                <a:gd name="connsiteX4-9" fmla="*/ 4411920 w 4411920"/>
                <a:gd name="connsiteY4-10" fmla="*/ 91440 h 1944216"/>
                <a:gd name="connsiteX0-11" fmla="*/ 4320480 w 4320480"/>
                <a:gd name="connsiteY0-12" fmla="*/ 0 h 1944216"/>
                <a:gd name="connsiteX1-13" fmla="*/ 4320480 w 4320480"/>
                <a:gd name="connsiteY1-14" fmla="*/ 1944216 h 1944216"/>
                <a:gd name="connsiteX2-15" fmla="*/ 0 w 4320480"/>
                <a:gd name="connsiteY2-16" fmla="*/ 1944216 h 1944216"/>
                <a:gd name="connsiteX3-17" fmla="*/ 0 w 4320480"/>
                <a:gd name="connsiteY3-18" fmla="*/ 0 h 19442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320480" h="1944216">
                  <a:moveTo>
                    <a:pt x="4320480" y="0"/>
                  </a:moveTo>
                  <a:lnTo>
                    <a:pt x="4320480" y="1944216"/>
                  </a:lnTo>
                  <a:lnTo>
                    <a:pt x="0" y="1944216"/>
                  </a:ln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25400" cap="flat" cmpd="sng" algn="ctr">
              <a:solidFill>
                <a:srgbClr val="984807">
                  <a:alpha val="50980"/>
                </a:srgbClr>
              </a:solidFill>
              <a:prstDash val="solid"/>
            </a:ln>
            <a:effectLst>
              <a:outerShdw blurRad="215900" sx="104000" sy="104000" algn="ctr" rotWithShape="0">
                <a:srgbClr val="F79646">
                  <a:lumMod val="50000"/>
                  <a:alpha val="39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五边形 40"/>
            <p:cNvSpPr/>
            <p:nvPr/>
          </p:nvSpPr>
          <p:spPr>
            <a:xfrm flipH="1">
              <a:off x="10607824" y="4989623"/>
              <a:ext cx="1584176" cy="837580"/>
            </a:xfrm>
            <a:prstGeom prst="homePlate">
              <a:avLst/>
            </a:prstGeom>
            <a:gradFill flip="none" rotWithShape="1">
              <a:gsLst>
                <a:gs pos="100000">
                  <a:srgbClr val="C97937"/>
                </a:gs>
                <a:gs pos="0">
                  <a:srgbClr val="C97937"/>
                </a:gs>
                <a:gs pos="4000">
                  <a:srgbClr val="FFC000"/>
                </a:gs>
                <a:gs pos="94000">
                  <a:srgbClr val="FFC000"/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直角三角形 49"/>
            <p:cNvSpPr/>
            <p:nvPr/>
          </p:nvSpPr>
          <p:spPr>
            <a:xfrm flipH="1">
              <a:off x="5878115" y="3344377"/>
              <a:ext cx="864096" cy="269222"/>
            </a:xfrm>
            <a:prstGeom prst="rtTriangle">
              <a:avLst/>
            </a:prstGeom>
            <a:gradFill flip="none" rotWithShape="1">
              <a:gsLst>
                <a:gs pos="0">
                  <a:srgbClr val="C97937"/>
                </a:gs>
                <a:gs pos="100000">
                  <a:srgbClr val="F79646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flipH="1">
              <a:off x="6742211" y="4675498"/>
              <a:ext cx="864096" cy="274246"/>
            </a:xfrm>
            <a:prstGeom prst="rtTriangle">
              <a:avLst/>
            </a:prstGeom>
            <a:gradFill flip="none" rotWithShape="1">
              <a:gsLst>
                <a:gs pos="0">
                  <a:srgbClr val="C97937"/>
                </a:gs>
                <a:gs pos="100000">
                  <a:srgbClr val="F79646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43"/>
            <p:cNvSpPr txBox="1"/>
            <p:nvPr/>
          </p:nvSpPr>
          <p:spPr>
            <a:xfrm flipH="1">
              <a:off x="9110030" y="2502323"/>
              <a:ext cx="1182878" cy="363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984807"/>
                  </a:solidFill>
                  <a:uLnTx/>
                  <a:uFillTx/>
                  <a:latin typeface="Arial Rounded MT Bold" panose="020F07040305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Text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984807"/>
                </a:solidFill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44"/>
            <p:cNvSpPr txBox="1"/>
            <p:nvPr/>
          </p:nvSpPr>
          <p:spPr>
            <a:xfrm flipH="1">
              <a:off x="10028173" y="3842706"/>
              <a:ext cx="1182878" cy="363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984807"/>
                  </a:solidFill>
                  <a:uLnTx/>
                  <a:uFillTx/>
                  <a:latin typeface="Arial Rounded MT Bold" panose="020F07040305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Text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984807"/>
                </a:solidFill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45"/>
            <p:cNvSpPr txBox="1"/>
            <p:nvPr/>
          </p:nvSpPr>
          <p:spPr>
            <a:xfrm flipH="1">
              <a:off x="10878146" y="5192378"/>
              <a:ext cx="1182878" cy="363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984807"/>
                  </a:solidFill>
                  <a:uLnTx/>
                  <a:uFillTx/>
                  <a:latin typeface="Arial Rounded MT Bold" panose="020F07040305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Text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984807"/>
                </a:solidFill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46"/>
            <p:cNvSpPr txBox="1"/>
            <p:nvPr/>
          </p:nvSpPr>
          <p:spPr>
            <a:xfrm>
              <a:off x="6017282" y="2142283"/>
              <a:ext cx="2837044" cy="154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zh-CN" altLang="en-US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游戏界面具有</a:t>
              </a: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子弹不可穿透的河流和铁墙，子弹可穿透的普通墙和草丛。还包括家和敌方坦克。</a:t>
              </a:r>
              <a:endPara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TextBox 47"/>
            <p:cNvSpPr txBox="1"/>
            <p:nvPr/>
          </p:nvSpPr>
          <p:spPr>
            <a:xfrm>
              <a:off x="6849293" y="3504309"/>
              <a:ext cx="2837044" cy="1252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我方坦克可以</a:t>
              </a:r>
              <a:r>
                <a:rPr lang="zh-CN" altLang="en-US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通过吃血包加血，吃蘑菇发射强子弹，吃盾牌来获得防御子弹的技能。</a:t>
              </a:r>
              <a:endPara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TextBox 48"/>
            <p:cNvSpPr txBox="1"/>
            <p:nvPr/>
          </p:nvSpPr>
          <p:spPr>
            <a:xfrm>
              <a:off x="7689322" y="4792855"/>
              <a:ext cx="3320813" cy="183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要取得游戏胜利，必须要攻击完所有敌方坦克，同时保证，我方老巢不被敌方攻击。否则，游戏失败。当游戏结束后，可以选择退出游戏或者重新开始游戏。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直角三角形 57"/>
            <p:cNvSpPr/>
            <p:nvPr/>
          </p:nvSpPr>
          <p:spPr>
            <a:xfrm flipH="1">
              <a:off x="5009972" y="1998267"/>
              <a:ext cx="864096" cy="314192"/>
            </a:xfrm>
            <a:prstGeom prst="rtTriangle">
              <a:avLst/>
            </a:prstGeom>
            <a:gradFill flip="none" rotWithShape="1">
              <a:gsLst>
                <a:gs pos="0">
                  <a:srgbClr val="C97937"/>
                </a:gs>
                <a:gs pos="100000">
                  <a:srgbClr val="F79646">
                    <a:lumMod val="60000"/>
                    <a:lumOff val="4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1"/>
            <p:cNvSpPr txBox="1"/>
            <p:nvPr/>
          </p:nvSpPr>
          <p:spPr>
            <a:xfrm flipH="1">
              <a:off x="8359200" y="1203106"/>
              <a:ext cx="1182878" cy="363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984807"/>
                  </a:solidFill>
                  <a:uLnTx/>
                  <a:uFillTx/>
                  <a:latin typeface="Arial Rounded MT Bold" panose="020F070403050403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Text</a:t>
              </a:r>
              <a:endParaRPr kumimoji="0" lang="zh-CN" altLang="en-US" sz="2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984807"/>
                </a:solidFill>
                <a:uLnTx/>
                <a:uFillTx/>
                <a:latin typeface="Arial Rounded MT Bold" panose="020F070403050403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2"/>
            <p:cNvSpPr txBox="1"/>
            <p:nvPr/>
          </p:nvSpPr>
          <p:spPr>
            <a:xfrm>
              <a:off x="5212644" y="846139"/>
              <a:ext cx="2837044" cy="963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具有游戏开始，退出，暂停；关卡选择；帮助选项卡</a:t>
              </a:r>
              <a:endParaRPr kumimoji="0" lang="en-US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28" y="1371160"/>
            <a:ext cx="4772025" cy="3905250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401081" y="57080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62" name="空心弧 61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Noto Sans S Chinese Thin" panose="020B0200000000000000" pitchFamily="34" charset="-122"/>
                <a:ea typeface="Noto Sans S Chinese Thin" panose="020B02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/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02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  <a:endParaRPr lang="en-US" altLang="zh-CN" sz="1315" spc="30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/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/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922590" y="2895297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设计思路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21066" y="3720724"/>
            <a:ext cx="1984839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Design thought</a:t>
            </a:r>
            <a:endParaRPr lang="en-US" altLang="zh-CN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170990" y="610149"/>
            <a:ext cx="4285426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80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设计流程图</a:t>
            </a:r>
            <a:endParaRPr lang="zh-CN" altLang="en-US" sz="3680" b="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862" y="1425083"/>
            <a:ext cx="8738647" cy="4447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170990" y="610149"/>
            <a:ext cx="4285426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80" b="1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设计类图</a:t>
            </a:r>
            <a:endParaRPr lang="zh-CN" altLang="en-US" sz="3680" b="1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18" y="408888"/>
            <a:ext cx="8477250" cy="617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07709" y="323851"/>
            <a:ext cx="6598516" cy="6289386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169"/>
          <p:cNvSpPr/>
          <p:nvPr/>
        </p:nvSpPr>
        <p:spPr bwMode="auto">
          <a:xfrm rot="5400000">
            <a:off x="960925" y="1959576"/>
            <a:ext cx="6307752" cy="3073465"/>
          </a:xfrm>
          <a:custGeom>
            <a:avLst/>
            <a:gdLst>
              <a:gd name="T0" fmla="*/ 0 w 3595"/>
              <a:gd name="T1" fmla="*/ 154 h 608"/>
              <a:gd name="T2" fmla="*/ 542 w 3595"/>
              <a:gd name="T3" fmla="*/ 27 h 608"/>
              <a:gd name="T4" fmla="*/ 1075 w 3595"/>
              <a:gd name="T5" fmla="*/ 96 h 608"/>
              <a:gd name="T6" fmla="*/ 1385 w 3595"/>
              <a:gd name="T7" fmla="*/ 16 h 608"/>
              <a:gd name="T8" fmla="*/ 1846 w 3595"/>
              <a:gd name="T9" fmla="*/ 88 h 608"/>
              <a:gd name="T10" fmla="*/ 2418 w 3595"/>
              <a:gd name="T11" fmla="*/ 29 h 608"/>
              <a:gd name="T12" fmla="*/ 2860 w 3595"/>
              <a:gd name="T13" fmla="*/ 83 h 608"/>
              <a:gd name="T14" fmla="*/ 3578 w 3595"/>
              <a:gd name="T15" fmla="*/ 116 h 608"/>
              <a:gd name="T16" fmla="*/ 3595 w 3595"/>
              <a:gd name="T17" fmla="*/ 608 h 608"/>
              <a:gd name="T18" fmla="*/ 0 w 3595"/>
              <a:gd name="T19" fmla="*/ 588 h 608"/>
              <a:gd name="T20" fmla="*/ 0 w 3595"/>
              <a:gd name="T21" fmla="*/ 154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95" h="608">
                <a:moveTo>
                  <a:pt x="0" y="154"/>
                </a:moveTo>
                <a:cubicBezTo>
                  <a:pt x="160" y="52"/>
                  <a:pt x="354" y="7"/>
                  <a:pt x="542" y="27"/>
                </a:cubicBezTo>
                <a:cubicBezTo>
                  <a:pt x="721" y="47"/>
                  <a:pt x="897" y="124"/>
                  <a:pt x="1075" y="96"/>
                </a:cubicBezTo>
                <a:cubicBezTo>
                  <a:pt x="1181" y="80"/>
                  <a:pt x="1279" y="27"/>
                  <a:pt x="1385" y="16"/>
                </a:cubicBezTo>
                <a:cubicBezTo>
                  <a:pt x="1540" y="0"/>
                  <a:pt x="1690" y="74"/>
                  <a:pt x="1846" y="88"/>
                </a:cubicBezTo>
                <a:cubicBezTo>
                  <a:pt x="2037" y="105"/>
                  <a:pt x="2226" y="30"/>
                  <a:pt x="2418" y="29"/>
                </a:cubicBezTo>
                <a:cubicBezTo>
                  <a:pt x="2566" y="28"/>
                  <a:pt x="2712" y="71"/>
                  <a:pt x="2860" y="83"/>
                </a:cubicBezTo>
                <a:cubicBezTo>
                  <a:pt x="3100" y="102"/>
                  <a:pt x="3349" y="40"/>
                  <a:pt x="3578" y="116"/>
                </a:cubicBezTo>
                <a:cubicBezTo>
                  <a:pt x="3595" y="608"/>
                  <a:pt x="3595" y="608"/>
                  <a:pt x="3595" y="608"/>
                </a:cubicBezTo>
                <a:cubicBezTo>
                  <a:pt x="0" y="588"/>
                  <a:pt x="0" y="588"/>
                  <a:pt x="0" y="588"/>
                </a:cubicBezTo>
                <a:lnTo>
                  <a:pt x="0" y="154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365"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56388" y="666633"/>
            <a:ext cx="9935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Medium" panose="020B0600000000000000" pitchFamily="34" charset="-122"/>
                <a:ea typeface="Noto Sans S Chinese Medium" panose="020B0600000000000000" pitchFamily="34" charset="-122"/>
              </a:rPr>
              <a:t>03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Medium" panose="020B0600000000000000" pitchFamily="34" charset="-122"/>
              <a:ea typeface="Noto Sans S Chinese Medium" panose="020B06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9465" y="1515083"/>
            <a:ext cx="2197500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COMPANY PROFILE</a:t>
            </a:r>
            <a:endParaRPr lang="en-US" altLang="zh-CN" sz="1315" spc="300" dirty="0">
              <a:solidFill>
                <a:schemeClr val="tx1">
                  <a:lumMod val="95000"/>
                  <a:lumOff val="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90965" y="1827356"/>
            <a:ext cx="1397454" cy="123825"/>
            <a:chOff x="10086975" y="2133600"/>
            <a:chExt cx="752475" cy="66675"/>
          </a:xfrm>
          <a:solidFill>
            <a:srgbClr val="BE6B41"/>
          </a:solidFill>
        </p:grpSpPr>
        <p:sp>
          <p:nvSpPr>
            <p:cNvPr id="13" name="椭圆 12"/>
            <p:cNvSpPr/>
            <p:nvPr/>
          </p:nvSpPr>
          <p:spPr>
            <a:xfrm>
              <a:off x="100869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2203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3727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5060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63942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0772775" y="2133600"/>
              <a:ext cx="66675" cy="66675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3"/>
            <a:ext cx="5135418" cy="6865613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4679060" y="3085493"/>
            <a:ext cx="1029018" cy="941557"/>
            <a:chOff x="4882256" y="2069497"/>
            <a:chExt cx="513617" cy="469963"/>
          </a:xfrm>
        </p:grpSpPr>
        <p:sp>
          <p:nvSpPr>
            <p:cNvPr id="43" name="淘宝网Chenying0907出品 20"/>
            <p:cNvSpPr/>
            <p:nvPr/>
          </p:nvSpPr>
          <p:spPr bwMode="auto">
            <a:xfrm rot="5400000" flipV="1">
              <a:off x="4883851" y="2067902"/>
              <a:ext cx="469963" cy="473154"/>
            </a:xfrm>
            <a:prstGeom prst="ellipse">
              <a:avLst/>
            </a:prstGeom>
            <a:solidFill>
              <a:srgbClr val="BE6B41"/>
            </a:solidFill>
            <a:ln w="57150">
              <a:solidFill>
                <a:schemeClr val="bg1"/>
              </a:solidFill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440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921577" y="2111477"/>
              <a:ext cx="474296" cy="38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Noto Sans S Chinese Thin" panose="020B0200000000000000" pitchFamily="34" charset="-122"/>
                  <a:ea typeface="Noto Sans S Chinese Thin" panose="020B0200000000000000" pitchFamily="34" charset="-122"/>
                  <a:sym typeface="+mn-ea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  <a:sym typeface="+mn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931909" y="2909080"/>
            <a:ext cx="356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实现要点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47626" y="3732483"/>
            <a:ext cx="2113079" cy="29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15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Implement point</a:t>
            </a:r>
            <a:endParaRPr lang="zh-CN" altLang="en-US" sz="1315" spc="300" dirty="0">
              <a:solidFill>
                <a:schemeClr val="tx1">
                  <a:lumMod val="85000"/>
                  <a:lumOff val="15000"/>
                </a:schemeClr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237451" y="4132834"/>
            <a:ext cx="39694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6" grpId="0"/>
      <p:bldP spid="47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ISPRING_PRESENTATION_TITLE" val="83"/>
</p:tagLst>
</file>

<file path=ppt/theme/theme1.xml><?xml version="1.0" encoding="utf-8"?>
<a:theme xmlns:a="http://schemas.openxmlformats.org/drawingml/2006/main" name="千图网海量PPT模板www.58pic.com ​​">
  <a:themeElements>
    <a:clrScheme name="自定义 2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C87960"/>
      </a:accent2>
      <a:accent3>
        <a:srgbClr val="3F3F3F"/>
      </a:accent3>
      <a:accent4>
        <a:srgbClr val="C87960"/>
      </a:accent4>
      <a:accent5>
        <a:srgbClr val="3F3F3F"/>
      </a:accent5>
      <a:accent6>
        <a:srgbClr val="C87960"/>
      </a:accent6>
      <a:hlink>
        <a:srgbClr val="3F3F3F"/>
      </a:hlink>
      <a:folHlink>
        <a:srgbClr val="C8796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演示</Application>
  <PresentationFormat>宽屏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Noto Sans S Chinese Thin</vt:lpstr>
      <vt:lpstr>微软雅黑</vt:lpstr>
      <vt:lpstr>Calibri</vt:lpstr>
      <vt:lpstr>Noto Sans S Chinese Medium</vt:lpstr>
      <vt:lpstr>Arial</vt:lpstr>
      <vt:lpstr>Noto Sans S Chinese Regular</vt:lpstr>
      <vt:lpstr>Noto Sans S Chinese Light</vt:lpstr>
      <vt:lpstr>Calibri</vt:lpstr>
      <vt:lpstr>Agency FB</vt:lpstr>
      <vt:lpstr>Arial Rounded MT Bold</vt:lpstr>
      <vt:lpstr>Times New Roman</vt:lpstr>
      <vt:lpstr>等线</vt:lpstr>
      <vt:lpstr>Arial Unicode MS</vt:lpstr>
      <vt:lpstr>等线 Light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Ciao！</cp:lastModifiedBy>
  <cp:revision>54</cp:revision>
  <dcterms:created xsi:type="dcterms:W3CDTF">2018-04-10T04:31:00Z</dcterms:created>
  <dcterms:modified xsi:type="dcterms:W3CDTF">2019-06-10T15:11:33Z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2052-11.1.0.8648</vt:lpwstr>
  </property>
</Properties>
</file>