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 id="2147483660" r:id="rId2"/>
  </p:sldMasterIdLst>
  <p:notesMasterIdLst>
    <p:notesMasterId r:id="rId16"/>
  </p:notesMasterIdLst>
  <p:sldIdLst>
    <p:sldId id="283" r:id="rId3"/>
    <p:sldId id="299" r:id="rId4"/>
    <p:sldId id="318" r:id="rId5"/>
    <p:sldId id="285" r:id="rId6"/>
    <p:sldId id="286" r:id="rId7"/>
    <p:sldId id="287" r:id="rId8"/>
    <p:sldId id="288" r:id="rId9"/>
    <p:sldId id="294" r:id="rId10"/>
    <p:sldId id="314" r:id="rId11"/>
    <p:sldId id="328" r:id="rId12"/>
    <p:sldId id="295" r:id="rId13"/>
    <p:sldId id="293" r:id="rId14"/>
    <p:sldId id="331" r:id="rId15"/>
  </p:sldIdLst>
  <p:sldSz cx="9144000" cy="6858000" type="screen4x3"/>
  <p:notesSz cx="9623425" cy="6888163"/>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8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3300"/>
    <a:srgbClr val="CC3300"/>
    <a:srgbClr val="0082FA"/>
    <a:srgbClr val="DDDDDD"/>
    <a:srgbClr val="CCFFCC"/>
    <a:srgbClr val="FFFF66"/>
    <a:srgbClr val="0066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108" d="100"/>
          <a:sy n="108" d="100"/>
        </p:scale>
        <p:origin x="-1704" y="78"/>
      </p:cViewPr>
      <p:guideLst>
        <p:guide orient="horz" pos="2217"/>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10.emf"/><Relationship Id="rId12" Type="http://schemas.openxmlformats.org/officeDocument/2006/relationships/image" Target="../media/image15.emf"/><Relationship Id="rId2" Type="http://schemas.openxmlformats.org/officeDocument/2006/relationships/image" Target="../media/image5.emf"/><Relationship Id="rId1" Type="http://schemas.openxmlformats.org/officeDocument/2006/relationships/image" Target="../media/image4.emf"/><Relationship Id="rId6" Type="http://schemas.openxmlformats.org/officeDocument/2006/relationships/image" Target="../media/image9.emf"/><Relationship Id="rId11" Type="http://schemas.openxmlformats.org/officeDocument/2006/relationships/image" Target="../media/image14.emf"/><Relationship Id="rId5" Type="http://schemas.openxmlformats.org/officeDocument/2006/relationships/image" Target="../media/image8.emf"/><Relationship Id="rId10" Type="http://schemas.openxmlformats.org/officeDocument/2006/relationships/image" Target="../media/image13.emf"/><Relationship Id="rId4" Type="http://schemas.openxmlformats.org/officeDocument/2006/relationships/image" Target="../media/image7.emf"/><Relationship Id="rId9"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8.emf"/><Relationship Id="rId6" Type="http://schemas.openxmlformats.org/officeDocument/2006/relationships/image" Target="../media/image19.wmf"/><Relationship Id="rId5" Type="http://schemas.openxmlformats.org/officeDocument/2006/relationships/image" Target="../media/image7.emf"/><Relationship Id="rId4"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21.emf"/><Relationship Id="rId2" Type="http://schemas.openxmlformats.org/officeDocument/2006/relationships/image" Target="../media/image10.emf"/><Relationship Id="rId1" Type="http://schemas.openxmlformats.org/officeDocument/2006/relationships/image" Target="../media/image14.emf"/><Relationship Id="rId6" Type="http://schemas.openxmlformats.org/officeDocument/2006/relationships/image" Target="../media/image15.emf"/><Relationship Id="rId5" Type="http://schemas.openxmlformats.org/officeDocument/2006/relationships/image" Target="../media/image9.emf"/><Relationship Id="rId4"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image" Target="../media/image2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p:cNvSpPr>
          <p:nvPr>
            <p:ph type="hdr" sz="quarter"/>
          </p:nvPr>
        </p:nvSpPr>
        <p:spPr>
          <a:xfrm>
            <a:off x="0" y="0"/>
            <a:ext cx="4170363" cy="344488"/>
          </a:xfrm>
          <a:prstGeom prst="rect">
            <a:avLst/>
          </a:prstGeom>
          <a:noFill/>
          <a:ln w="9525">
            <a:noFill/>
            <a:miter/>
          </a:ln>
        </p:spPr>
        <p:txBody>
          <a:bodyPr lIns="94348" tIns="47174" rIns="94348" bIns="47174"/>
          <a:lstStyle/>
          <a:p>
            <a:pPr lvl="0" defTabSz="942975" eaLnBrk="1" fontAlgn="base" hangingPunct="1"/>
            <a:endParaRPr lang="zh-CN" altLang="en-US" sz="1200" strike="noStrike" noProof="1">
              <a:latin typeface="Times New Roman" panose="02020603050405020304" pitchFamily="18" charset="0"/>
            </a:endParaRPr>
          </a:p>
        </p:txBody>
      </p:sp>
      <p:sp>
        <p:nvSpPr>
          <p:cNvPr id="2051" name="Rectangle 3"/>
          <p:cNvSpPr>
            <a:spLocks noGrp="1"/>
          </p:cNvSpPr>
          <p:nvPr>
            <p:ph type="dt" idx="1"/>
          </p:nvPr>
        </p:nvSpPr>
        <p:spPr>
          <a:xfrm>
            <a:off x="5451475" y="0"/>
            <a:ext cx="4170363" cy="344488"/>
          </a:xfrm>
          <a:prstGeom prst="rect">
            <a:avLst/>
          </a:prstGeom>
          <a:noFill/>
          <a:ln w="9525">
            <a:noFill/>
            <a:miter/>
          </a:ln>
        </p:spPr>
        <p:txBody>
          <a:bodyPr lIns="94348" tIns="47174" rIns="94348" bIns="47174"/>
          <a:lstStyle/>
          <a:p>
            <a:pPr lvl="0" algn="r" defTabSz="942975" eaLnBrk="1" fontAlgn="base" hangingPunct="1"/>
            <a:endParaRPr lang="zh-CN" altLang="en-US" sz="1200" strike="noStrike" noProof="1">
              <a:latin typeface="Times New Roman" panose="02020603050405020304" pitchFamily="18" charset="0"/>
            </a:endParaRPr>
          </a:p>
        </p:txBody>
      </p:sp>
      <p:sp>
        <p:nvSpPr>
          <p:cNvPr id="3076" name="Rectangle 4"/>
          <p:cNvSpPr>
            <a:spLocks noGrp="1" noRot="1" noChangeAspect="1"/>
          </p:cNvSpPr>
          <p:nvPr>
            <p:ph type="sldImg"/>
          </p:nvPr>
        </p:nvSpPr>
        <p:spPr>
          <a:xfrm>
            <a:off x="3089275" y="515938"/>
            <a:ext cx="3446463" cy="2584450"/>
          </a:xfrm>
          <a:prstGeom prst="rect">
            <a:avLst/>
          </a:prstGeom>
          <a:noFill/>
          <a:ln w="9525">
            <a:noFill/>
          </a:ln>
        </p:spPr>
      </p:sp>
      <p:sp>
        <p:nvSpPr>
          <p:cNvPr id="3077" name="Rectangle 5"/>
          <p:cNvSpPr>
            <a:spLocks noGrp="1" noRot="1"/>
          </p:cNvSpPr>
          <p:nvPr>
            <p:ph type="body" sz="quarter"/>
          </p:nvPr>
        </p:nvSpPr>
        <p:spPr>
          <a:xfrm>
            <a:off x="962025" y="3271838"/>
            <a:ext cx="7699375" cy="3100387"/>
          </a:xfrm>
          <a:prstGeom prst="rect">
            <a:avLst/>
          </a:prstGeom>
          <a:noFill/>
          <a:ln w="9525">
            <a:noFill/>
          </a:ln>
        </p:spPr>
        <p:txBody>
          <a:bodyPr lIns="94348" tIns="47174" rIns="94348" bIns="47174" anchor="ctr"/>
          <a:lstStyle/>
          <a:p>
            <a:pPr lvl="0" indent="0"/>
            <a:r>
              <a:rPr lang="zh-CN" altLang="en-US"/>
              <a:t>单击此处编辑母版文本样式</a:t>
            </a:r>
          </a:p>
          <a:p>
            <a:pPr lvl="1" indent="0"/>
            <a:r>
              <a:rPr lang="zh-CN" altLang="en-US"/>
              <a:t>第二级</a:t>
            </a:r>
          </a:p>
          <a:p>
            <a:pPr lvl="2" indent="0"/>
            <a:r>
              <a:rPr lang="zh-CN" altLang="en-US"/>
              <a:t>第三级</a:t>
            </a:r>
          </a:p>
          <a:p>
            <a:pPr lvl="3" indent="0"/>
            <a:r>
              <a:rPr lang="zh-CN" altLang="en-US"/>
              <a:t>第四级</a:t>
            </a:r>
          </a:p>
          <a:p>
            <a:pPr lvl="4" indent="0"/>
            <a:r>
              <a:rPr lang="zh-CN" altLang="en-US"/>
              <a:t>第五级</a:t>
            </a:r>
          </a:p>
        </p:txBody>
      </p:sp>
      <p:sp>
        <p:nvSpPr>
          <p:cNvPr id="2054" name="Rectangle 6"/>
          <p:cNvSpPr>
            <a:spLocks noGrp="1"/>
          </p:cNvSpPr>
          <p:nvPr>
            <p:ph type="ftr" sz="quarter" idx="4"/>
          </p:nvPr>
        </p:nvSpPr>
        <p:spPr>
          <a:xfrm>
            <a:off x="0" y="6542088"/>
            <a:ext cx="4170363" cy="344488"/>
          </a:xfrm>
          <a:prstGeom prst="rect">
            <a:avLst/>
          </a:prstGeom>
          <a:noFill/>
          <a:ln w="9525">
            <a:noFill/>
            <a:miter/>
          </a:ln>
        </p:spPr>
        <p:txBody>
          <a:bodyPr lIns="94348" tIns="47174" rIns="94348" bIns="47174" anchor="b"/>
          <a:lstStyle/>
          <a:p>
            <a:pPr lvl="0" defTabSz="942975" eaLnBrk="1" fontAlgn="base" hangingPunct="1"/>
            <a:endParaRPr lang="zh-CN" altLang="en-US" sz="1200" strike="noStrike" noProof="1">
              <a:latin typeface="Times New Roman" panose="02020603050405020304" pitchFamily="18" charset="0"/>
            </a:endParaRPr>
          </a:p>
        </p:txBody>
      </p:sp>
      <p:sp>
        <p:nvSpPr>
          <p:cNvPr id="2055" name="Rectangle 7"/>
          <p:cNvSpPr>
            <a:spLocks noGrp="1"/>
          </p:cNvSpPr>
          <p:nvPr>
            <p:ph type="sldNum" sz="quarter" idx="5"/>
          </p:nvPr>
        </p:nvSpPr>
        <p:spPr>
          <a:xfrm>
            <a:off x="5451475" y="6542088"/>
            <a:ext cx="4170363" cy="344488"/>
          </a:xfrm>
          <a:prstGeom prst="rect">
            <a:avLst/>
          </a:prstGeom>
          <a:noFill/>
          <a:ln w="9525">
            <a:noFill/>
            <a:miter/>
          </a:ln>
        </p:spPr>
        <p:txBody>
          <a:bodyPr lIns="94348" tIns="47174" rIns="94348" bIns="47174" anchor="b"/>
          <a:lstStyle/>
          <a:p>
            <a:pPr lvl="0" algn="r" defTabSz="942975" eaLnBrk="1" fontAlgn="base" hangingPunct="1"/>
            <a:fld id="{9A0DB2DC-4C9A-4742-B13C-FB6460FD3503}" type="slidenum">
              <a:rPr lang="zh-CN" altLang="en-US" sz="1200" strike="noStrike" noProof="1" dirty="0">
                <a:latin typeface="Times New Roman" panose="02020603050405020304" pitchFamily="18" charset="0"/>
                <a:ea typeface="宋体" panose="02010600030101010101" pitchFamily="2" charset="-122"/>
                <a:cs typeface="+mn-ea"/>
              </a:rPr>
              <a:pPr lvl="0" algn="r" defTabSz="942975" eaLnBrk="1" fontAlgn="base" hangingPunct="1"/>
              <a:t>‹#›</a:t>
            </a:fld>
            <a:endParaRPr lang="en-US" altLang="zh-CN" sz="1200" strike="noStrike" noProof="1">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2257" y="260350"/>
            <a:ext cx="2075656" cy="597693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95288" y="260350"/>
            <a:ext cx="6106641" cy="5976938"/>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lgn="l">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lgn="l">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68313" y="1628775"/>
            <a:ext cx="4032504" cy="4608513"/>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65409" y="1628775"/>
            <a:ext cx="4032504" cy="4608513"/>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970222"/>
          </a:xfrm>
        </p:spPr>
        <p:txBody>
          <a:bodyPr/>
          <a:lstStyle>
            <a:lvl1pPr algn="ct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944793" y="1567346"/>
            <a:ext cx="3526380" cy="710095"/>
          </a:xfrm>
        </p:spPr>
        <p:txBody>
          <a:bodyPr anchor="ctr" anchorCtr="0">
            <a:norm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944793" y="2338388"/>
            <a:ext cx="3526380" cy="3785964"/>
          </a:xfrm>
        </p:spPr>
        <p:txBody>
          <a:bodyPr>
            <a:normAutofit/>
          </a:bodyPr>
          <a:lstStyle>
            <a:lvl1pPr>
              <a:defRPr sz="1800"/>
            </a:lvl1pPr>
            <a:lvl2pPr>
              <a:defRPr sz="1500"/>
            </a:lvl2pPr>
            <a:lvl3pPr>
              <a:defRPr sz="1350"/>
            </a:lvl3pPr>
            <a:lvl4pPr>
              <a:defRPr sz="1200"/>
            </a:lvl4pPr>
            <a:lvl5pPr>
              <a:defRPr sz="1200"/>
            </a:lvl5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z="1350" strike="noStrike" noProof="1" smtClean="0"/>
              <a:t>第三级</a:t>
            </a:r>
            <a:endParaRPr lang="zh-CN" altLang="en-US" strike="noStrike" noProof="1" smtClean="0"/>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717212" y="1567346"/>
            <a:ext cx="3526381" cy="710095"/>
          </a:xfrm>
        </p:spPr>
        <p:txBody>
          <a:bodyPr vert="horz" lIns="91440" tIns="45720" rIns="91440" bIns="45720" rtlCol="0" anchor="ctr" anchorCtr="0">
            <a:normAutofit/>
          </a:bodyPr>
          <a:lstStyle>
            <a:lvl1pPr marL="171450" indent="-171450">
              <a:buNone/>
              <a:defRPr lang="zh-CN" altLang="en-US" b="0" smtClean="0"/>
            </a:lvl1pPr>
          </a:lstStyle>
          <a:p>
            <a:pPr marL="0" lvl="0" indent="0" fontAlgn="base"/>
            <a:r>
              <a:rPr lang="zh-CN" altLang="en-US" strike="noStrike" noProof="1" smtClean="0"/>
              <a:t>单击此处编辑母版文本样式</a:t>
            </a:r>
          </a:p>
        </p:txBody>
      </p:sp>
      <p:sp>
        <p:nvSpPr>
          <p:cNvPr id="6" name="内容占位符 5"/>
          <p:cNvSpPr>
            <a:spLocks noGrp="1"/>
          </p:cNvSpPr>
          <p:nvPr>
            <p:ph sz="quarter" idx="4"/>
          </p:nvPr>
        </p:nvSpPr>
        <p:spPr>
          <a:xfrm>
            <a:off x="4717212" y="2357460"/>
            <a:ext cx="3526381" cy="3766892"/>
          </a:xfrm>
        </p:spPr>
        <p:txBody>
          <a:bodyPr>
            <a:normAutofit/>
          </a:bodyPr>
          <a:lstStyle>
            <a:lvl1pPr>
              <a:defRPr sz="1800"/>
            </a:lvl1pPr>
            <a:lvl2pPr>
              <a:defRPr sz="1500"/>
            </a:lvl2pPr>
            <a:lvl3pPr>
              <a:defRPr sz="1350"/>
            </a:lvl3pPr>
            <a:lvl4pPr>
              <a:defRPr sz="1200"/>
            </a:lvl4pPr>
            <a:lvl5pPr>
              <a:defRPr sz="1200"/>
            </a:lvl5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z="1350" strike="noStrike" noProof="1" smtClean="0"/>
              <a:t>第三级</a:t>
            </a:r>
            <a:endParaRPr lang="zh-CN" altLang="en-US" strike="noStrike" noProof="1" smtClean="0"/>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95638" cy="1600200"/>
          </a:xfrm>
        </p:spPr>
        <p:txBody>
          <a:bodyPr anchor="t" anchorCtr="0">
            <a:normAutofit/>
          </a:bodyPr>
          <a:lstStyle>
            <a:lvl1pPr>
              <a:defRPr sz="30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4038600" y="457201"/>
            <a:ext cx="4477941"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95638" cy="3811588"/>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2257" y="260350"/>
            <a:ext cx="2075656" cy="597693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95288" y="260350"/>
            <a:ext cx="6106641" cy="5976938"/>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lgn="l">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lgn="l">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68313" y="1628775"/>
            <a:ext cx="4032504" cy="4608513"/>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65409" y="1628775"/>
            <a:ext cx="4032504" cy="4608513"/>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970222"/>
          </a:xfrm>
        </p:spPr>
        <p:txBody>
          <a:bodyPr/>
          <a:lstStyle>
            <a:lvl1pPr algn="ct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944793" y="1567346"/>
            <a:ext cx="3526380" cy="710095"/>
          </a:xfrm>
        </p:spPr>
        <p:txBody>
          <a:bodyPr anchor="ctr" anchorCtr="0">
            <a:norm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944793" y="2338388"/>
            <a:ext cx="3526380" cy="3785964"/>
          </a:xfrm>
        </p:spPr>
        <p:txBody>
          <a:bodyPr>
            <a:normAutofit/>
          </a:bodyPr>
          <a:lstStyle>
            <a:lvl1pPr>
              <a:defRPr sz="1800"/>
            </a:lvl1pPr>
            <a:lvl2pPr>
              <a:defRPr sz="1500"/>
            </a:lvl2pPr>
            <a:lvl3pPr>
              <a:defRPr sz="1350"/>
            </a:lvl3pPr>
            <a:lvl4pPr>
              <a:defRPr sz="1200"/>
            </a:lvl4pPr>
            <a:lvl5pPr>
              <a:defRPr sz="1200"/>
            </a:lvl5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z="1350" strike="noStrike" noProof="1" smtClean="0"/>
              <a:t>第三级</a:t>
            </a:r>
            <a:endParaRPr lang="zh-CN" altLang="en-US" strike="noStrike" noProof="1" smtClean="0"/>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717212" y="1567346"/>
            <a:ext cx="3526381" cy="710095"/>
          </a:xfrm>
        </p:spPr>
        <p:txBody>
          <a:bodyPr vert="horz" lIns="91440" tIns="45720" rIns="91440" bIns="45720" rtlCol="0" anchor="ctr" anchorCtr="0">
            <a:normAutofit/>
          </a:bodyPr>
          <a:lstStyle>
            <a:lvl1pPr marL="171450" indent="-171450">
              <a:buNone/>
              <a:defRPr lang="zh-CN" altLang="en-US" b="0" smtClean="0"/>
            </a:lvl1pPr>
          </a:lstStyle>
          <a:p>
            <a:pPr marL="0" lvl="0" indent="0" fontAlgn="base"/>
            <a:r>
              <a:rPr lang="zh-CN" altLang="en-US" strike="noStrike" noProof="1" smtClean="0"/>
              <a:t>单击此处编辑母版文本样式</a:t>
            </a:r>
          </a:p>
        </p:txBody>
      </p:sp>
      <p:sp>
        <p:nvSpPr>
          <p:cNvPr id="6" name="内容占位符 5"/>
          <p:cNvSpPr>
            <a:spLocks noGrp="1"/>
          </p:cNvSpPr>
          <p:nvPr>
            <p:ph sz="quarter" idx="4"/>
          </p:nvPr>
        </p:nvSpPr>
        <p:spPr>
          <a:xfrm>
            <a:off x="4717212" y="2357460"/>
            <a:ext cx="3526381" cy="3766892"/>
          </a:xfrm>
        </p:spPr>
        <p:txBody>
          <a:bodyPr>
            <a:normAutofit/>
          </a:bodyPr>
          <a:lstStyle>
            <a:lvl1pPr>
              <a:defRPr sz="1800"/>
            </a:lvl1pPr>
            <a:lvl2pPr>
              <a:defRPr sz="1500"/>
            </a:lvl2pPr>
            <a:lvl3pPr>
              <a:defRPr sz="1350"/>
            </a:lvl3pPr>
            <a:lvl4pPr>
              <a:defRPr sz="1200"/>
            </a:lvl4pPr>
            <a:lvl5pPr>
              <a:defRPr sz="1200"/>
            </a:lvl5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z="1350" strike="noStrike" noProof="1" smtClean="0"/>
              <a:t>第三级</a:t>
            </a:r>
            <a:endParaRPr lang="zh-CN" altLang="en-US" strike="noStrike" noProof="1" smtClean="0"/>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95638" cy="1600200"/>
          </a:xfrm>
        </p:spPr>
        <p:txBody>
          <a:bodyPr anchor="t" anchorCtr="0">
            <a:normAutofit/>
          </a:bodyPr>
          <a:lstStyle>
            <a:lvl1pPr>
              <a:defRPr sz="30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4038600" y="457201"/>
            <a:ext cx="4477941"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95638" cy="3811588"/>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395288" y="260350"/>
            <a:ext cx="8229600" cy="1139825"/>
          </a:xfrm>
          <a:prstGeom prst="rect">
            <a:avLst/>
          </a:prstGeom>
          <a:noFill/>
          <a:ln w="9525">
            <a:noFill/>
          </a:ln>
        </p:spPr>
        <p:txBody>
          <a:bodyPr anchor="t"/>
          <a:lstStyle/>
          <a:p>
            <a:pPr lvl="0" indent="0"/>
            <a:r>
              <a:rPr lang="zh-CN" altLang="en-US"/>
              <a:t>单击此处编辑母版标题样式</a:t>
            </a:r>
          </a:p>
        </p:txBody>
      </p:sp>
      <p:sp>
        <p:nvSpPr>
          <p:cNvPr id="1027" name="Rectangle 3"/>
          <p:cNvSpPr>
            <a:spLocks noGrp="1"/>
          </p:cNvSpPr>
          <p:nvPr>
            <p:ph type="body"/>
          </p:nvPr>
        </p:nvSpPr>
        <p:spPr>
          <a:xfrm>
            <a:off x="468313" y="1628775"/>
            <a:ext cx="8229600" cy="4608513"/>
          </a:xfrm>
          <a:prstGeom prst="rect">
            <a:avLst/>
          </a:prstGeom>
          <a:noFill/>
          <a:ln w="9525">
            <a:noFill/>
          </a:ln>
        </p:spPr>
        <p:txBody>
          <a:bodyPr anchor="t"/>
          <a:lstStyle/>
          <a:p>
            <a:pPr lvl="0" indent="-342900"/>
            <a:r>
              <a:rPr lang="zh-CN" altLang="en-US"/>
              <a:t>单击此处编辑母版文本样式</a:t>
            </a:r>
          </a:p>
          <a:p>
            <a:pPr lvl="1" indent="-325120"/>
            <a:r>
              <a:rPr lang="zh-CN" altLang="en-US"/>
              <a:t>第二级</a:t>
            </a:r>
          </a:p>
          <a:p>
            <a:pPr lvl="2" indent="-350520"/>
            <a:r>
              <a:rPr lang="zh-CN" altLang="en-US"/>
              <a:t>第三级</a:t>
            </a:r>
          </a:p>
          <a:p>
            <a:pPr lvl="3" indent="-315595"/>
            <a:r>
              <a:rPr lang="zh-CN" altLang="en-US"/>
              <a:t>第四级</a:t>
            </a:r>
          </a:p>
          <a:p>
            <a:pPr lvl="4" indent="-339725"/>
            <a:r>
              <a:rPr lang="zh-CN" altLang="en-US"/>
              <a:t>第五级</a:t>
            </a:r>
          </a:p>
        </p:txBody>
      </p:sp>
      <p:sp>
        <p:nvSpPr>
          <p:cNvPr id="1028" name="Freeform 4"/>
          <p:cNvSpPr/>
          <p:nvPr/>
        </p:nvSpPr>
        <p:spPr>
          <a:xfrm>
            <a:off x="250825" y="260350"/>
            <a:ext cx="8424863" cy="609600"/>
          </a:xfrm>
          <a:custGeom>
            <a:avLst/>
            <a:gdLst/>
            <a:ahLst/>
            <a:cxnLst>
              <a:cxn ang="0">
                <a:pos x="0" y="1000"/>
              </a:cxn>
              <a:cxn ang="0">
                <a:pos x="0" y="0"/>
              </a:cxn>
              <a:cxn ang="0">
                <a:pos x="1000" y="0"/>
              </a:cxn>
            </a:cxnLst>
            <a:rect l="0" t="0" r="0" b="0"/>
            <a:pathLst>
              <a:path w="1000" h="1000">
                <a:moveTo>
                  <a:pt x="0" y="1000"/>
                </a:moveTo>
                <a:lnTo>
                  <a:pt x="0" y="0"/>
                </a:lnTo>
                <a:lnTo>
                  <a:pt x="1000" y="0"/>
                </a:lnTo>
              </a:path>
            </a:pathLst>
          </a:custGeom>
          <a:noFill/>
          <a:ln w="19050" cap="flat" cmpd="sng">
            <a:solidFill>
              <a:srgbClr val="0082FA"/>
            </a:solidFill>
            <a:prstDash val="solid"/>
            <a:miter/>
            <a:headEnd type="none" w="med" len="med"/>
            <a:tailEnd type="none" w="med" len="med"/>
          </a:ln>
        </p:spPr>
        <p:txBody>
          <a:bodyPr/>
          <a:lstStyle/>
          <a:p>
            <a:endParaRPr lang="zh-CN" altLang="en-US"/>
          </a:p>
        </p:txBody>
      </p:sp>
      <p:sp>
        <p:nvSpPr>
          <p:cNvPr id="1029" name="Line 5"/>
          <p:cNvSpPr/>
          <p:nvPr/>
        </p:nvSpPr>
        <p:spPr>
          <a:xfrm>
            <a:off x="468313" y="6308725"/>
            <a:ext cx="4103687" cy="0"/>
          </a:xfrm>
          <a:prstGeom prst="line">
            <a:avLst/>
          </a:prstGeom>
          <a:ln w="19050" cap="flat" cmpd="sng">
            <a:solidFill>
              <a:srgbClr val="0082FA"/>
            </a:solidFill>
            <a:prstDash val="solid"/>
            <a:round/>
            <a:headEnd type="none" w="med" len="med"/>
            <a:tailEnd type="none" w="med" len="med"/>
          </a:ln>
        </p:spPr>
        <p:txBody>
          <a:bodyPr anchor="t"/>
          <a:lstStyle/>
          <a:p>
            <a:pPr lvl="0" indent="0"/>
            <a:endParaRPr lang="zh-CN" altLang="en-US">
              <a:latin typeface="Arial" panose="020B0604020202020204" pitchFamily="34" charset="0"/>
              <a:ea typeface="宋体" panose="02010600030101010101" pitchFamily="2" charset="-122"/>
            </a:endParaRPr>
          </a:p>
        </p:txBody>
      </p:sp>
      <p:sp>
        <p:nvSpPr>
          <p:cNvPr id="1030" name="Text Box 6"/>
          <p:cNvSpPr txBox="1"/>
          <p:nvPr userDrawn="1"/>
        </p:nvSpPr>
        <p:spPr>
          <a:xfrm>
            <a:off x="5918200" y="6281738"/>
            <a:ext cx="2808288" cy="457200"/>
          </a:xfrm>
          <a:prstGeom prst="rect">
            <a:avLst/>
          </a:prstGeom>
          <a:noFill/>
          <a:ln w="9525">
            <a:noFill/>
          </a:ln>
        </p:spPr>
        <p:txBody>
          <a:bodyPr anchor="t">
            <a:spAutoFit/>
          </a:bodyPr>
          <a:lstStyle/>
          <a:p>
            <a:pPr lvl="0" indent="0">
              <a:spcBef>
                <a:spcPct val="50000"/>
              </a:spcBef>
            </a:pPr>
            <a:r>
              <a:rPr lang="zh-CN" altLang="en-US" sz="2400" b="1">
                <a:solidFill>
                  <a:srgbClr val="CC3300"/>
                </a:solidFill>
                <a:latin typeface="隶书" pitchFamily="49" charset="-122"/>
                <a:ea typeface="隶书" pitchFamily="49" charset="-122"/>
              </a:rPr>
              <a:t>厚德博学 追求卓越</a:t>
            </a:r>
          </a:p>
        </p:txBody>
      </p:sp>
      <p:pic>
        <p:nvPicPr>
          <p:cNvPr id="1031" name="Picture 7" descr="未命名"/>
          <p:cNvPicPr>
            <a:picLocks noChangeAspect="1"/>
          </p:cNvPicPr>
          <p:nvPr userDrawn="1"/>
        </p:nvPicPr>
        <p:blipFill>
          <a:blip r:embed="rId14"/>
          <a:stretch>
            <a:fillRect/>
          </a:stretch>
        </p:blipFill>
        <p:spPr>
          <a:xfrm>
            <a:off x="-301625" y="-225425"/>
            <a:ext cx="9750425" cy="73120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0" fontAlgn="base" latinLnBrk="0" hangingPunct="0">
        <a:spcBef>
          <a:spcPct val="0"/>
        </a:spcBef>
        <a:spcAft>
          <a:spcPct val="0"/>
        </a:spcAft>
        <a:buClr>
          <a:srgbClr val="000000"/>
        </a:buClr>
        <a:buNone/>
        <a:defRPr sz="4200" b="0" i="0" u="none" kern="1200" baseline="0">
          <a:solidFill>
            <a:schemeClr val="tx2"/>
          </a:solidFill>
          <a:latin typeface="+mj-lt"/>
          <a:ea typeface="+mj-ea"/>
          <a:cs typeface="+mj-cs"/>
        </a:defRPr>
      </a:lvl1pPr>
    </p:titleStyle>
    <p:bodyStyle>
      <a:lvl1pPr marL="342900" lvl="0" indent="-342900" algn="l" defTabSz="914400" eaLnBrk="0" fontAlgn="base" latinLnBrk="0" hangingPunct="0">
        <a:spcBef>
          <a:spcPct val="20000"/>
        </a:spcBef>
        <a:spcAft>
          <a:spcPct val="0"/>
        </a:spcAft>
        <a:buClr>
          <a:schemeClr val="accent1"/>
        </a:buClr>
        <a:buSzPct val="65000"/>
        <a:buFont typeface="Wingdings" panose="05000000000000000000" pitchFamily="2" charset="2"/>
        <a:buChar char="n"/>
        <a:defRPr sz="3000" b="0" i="0" u="none" kern="1200" baseline="0">
          <a:solidFill>
            <a:schemeClr val="tx1"/>
          </a:solidFill>
          <a:latin typeface="+mn-lt"/>
          <a:ea typeface="+mn-ea"/>
          <a:cs typeface="+mn-cs"/>
        </a:defRPr>
      </a:lvl1pPr>
      <a:lvl2pPr marL="669925" lvl="1" indent="-325120" algn="l" defTabSz="914400" eaLnBrk="0" fontAlgn="base" latinLnBrk="0" hangingPunct="0">
        <a:spcBef>
          <a:spcPct val="20000"/>
        </a:spcBef>
        <a:spcAft>
          <a:spcPct val="0"/>
        </a:spcAft>
        <a:buClr>
          <a:schemeClr val="accent2"/>
        </a:buClr>
        <a:buSzPct val="60000"/>
        <a:buFont typeface="Wingdings" panose="05000000000000000000" pitchFamily="2" charset="2"/>
        <a:buChar char="q"/>
        <a:defRPr sz="2600" b="0" i="0" u="none" kern="1200" baseline="0">
          <a:solidFill>
            <a:schemeClr val="tx1"/>
          </a:solidFill>
          <a:latin typeface="+mn-lt"/>
          <a:ea typeface="+mn-ea"/>
          <a:cs typeface="+mn-cs"/>
        </a:defRPr>
      </a:lvl2pPr>
      <a:lvl3pPr marL="1022350" lvl="2" indent="-350520" algn="l" defTabSz="914400" eaLnBrk="0" fontAlgn="base" latinLnBrk="0" hangingPunct="0">
        <a:spcBef>
          <a:spcPct val="20000"/>
        </a:spcBef>
        <a:spcAft>
          <a:spcPct val="0"/>
        </a:spcAft>
        <a:buClr>
          <a:schemeClr val="accent1"/>
        </a:buClr>
        <a:buSzPct val="65000"/>
        <a:buFont typeface="Wingdings" panose="05000000000000000000" pitchFamily="2" charset="2"/>
        <a:buChar char="n"/>
        <a:defRPr sz="2200" b="0" i="0" u="none" kern="1200" baseline="0">
          <a:solidFill>
            <a:schemeClr val="tx1"/>
          </a:solidFill>
          <a:latin typeface="+mn-lt"/>
          <a:ea typeface="+mn-ea"/>
          <a:cs typeface="+mn-cs"/>
        </a:defRPr>
      </a:lvl3pPr>
      <a:lvl4pPr marL="1339850" lvl="3" indent="-315595" algn="l" defTabSz="914400" eaLnBrk="0" fontAlgn="base" latinLnBrk="0" hangingPunct="0">
        <a:spcBef>
          <a:spcPct val="20000"/>
        </a:spcBef>
        <a:spcAft>
          <a:spcPct val="0"/>
        </a:spcAft>
        <a:buClr>
          <a:schemeClr val="accent2"/>
        </a:buClr>
        <a:buSzPct val="70000"/>
        <a:buFont typeface="Wingdings" panose="05000000000000000000" pitchFamily="2" charset="2"/>
        <a:buChar char="q"/>
        <a:defRPr sz="2000" b="0" i="0" u="none" kern="1200" baseline="0">
          <a:solidFill>
            <a:schemeClr val="tx1"/>
          </a:solidFill>
          <a:latin typeface="+mn-lt"/>
          <a:ea typeface="+mn-ea"/>
          <a:cs typeface="+mn-cs"/>
        </a:defRPr>
      </a:lvl4pPr>
      <a:lvl5pPr marL="1681480" lvl="4" indent="-339725" algn="l" defTabSz="914400" eaLnBrk="0" fontAlgn="base" latinLnBrk="0" hangingPunct="0">
        <a:spcBef>
          <a:spcPct val="20000"/>
        </a:spcBef>
        <a:spcAft>
          <a:spcPct val="0"/>
        </a:spcAft>
        <a:buClr>
          <a:schemeClr val="accent1"/>
        </a:buClr>
        <a:buSzPct val="75000"/>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lr>
          <a:schemeClr val="accent1"/>
        </a:buClr>
        <a:buSzPct val="75000"/>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lr>
          <a:schemeClr val="accent1"/>
        </a:buClr>
        <a:buSzPct val="75000"/>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lr>
          <a:schemeClr val="accent1"/>
        </a:buClr>
        <a:buSzPct val="75000"/>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lr>
          <a:schemeClr val="accent1"/>
        </a:buClr>
        <a:buSzPct val="75000"/>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2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050" name="Rectangle 2"/>
          <p:cNvSpPr>
            <a:spLocks noGrp="1"/>
          </p:cNvSpPr>
          <p:nvPr>
            <p:ph type="title"/>
          </p:nvPr>
        </p:nvSpPr>
        <p:spPr>
          <a:xfrm>
            <a:off x="395288" y="260350"/>
            <a:ext cx="8229600" cy="1139825"/>
          </a:xfrm>
          <a:prstGeom prst="rect">
            <a:avLst/>
          </a:prstGeom>
          <a:noFill/>
          <a:ln w="9525">
            <a:noFill/>
          </a:ln>
        </p:spPr>
        <p:txBody>
          <a:bodyPr anchor="t"/>
          <a:lstStyle/>
          <a:p>
            <a:pPr lvl="0" indent="0"/>
            <a:r>
              <a:rPr lang="zh-CN" altLang="en-US"/>
              <a:t>单击此处编辑母版标题样式</a:t>
            </a:r>
          </a:p>
        </p:txBody>
      </p:sp>
      <p:sp>
        <p:nvSpPr>
          <p:cNvPr id="2051" name="Rectangle 3"/>
          <p:cNvSpPr>
            <a:spLocks noGrp="1"/>
          </p:cNvSpPr>
          <p:nvPr>
            <p:ph type="body"/>
          </p:nvPr>
        </p:nvSpPr>
        <p:spPr>
          <a:xfrm>
            <a:off x="468313" y="1628775"/>
            <a:ext cx="8229600" cy="4608513"/>
          </a:xfrm>
          <a:prstGeom prst="rect">
            <a:avLst/>
          </a:prstGeom>
          <a:noFill/>
          <a:ln w="9525">
            <a:noFill/>
          </a:ln>
        </p:spPr>
        <p:txBody>
          <a:bodyPr anchor="t"/>
          <a:lstStyle/>
          <a:p>
            <a:pPr lvl="0" indent="-342900"/>
            <a:r>
              <a:rPr lang="zh-CN" altLang="en-US"/>
              <a:t>单击此处编辑母版文本样式</a:t>
            </a:r>
          </a:p>
          <a:p>
            <a:pPr lvl="1" indent="-325120"/>
            <a:r>
              <a:rPr lang="zh-CN" altLang="en-US"/>
              <a:t>第二级</a:t>
            </a:r>
          </a:p>
          <a:p>
            <a:pPr lvl="2" indent="-350520"/>
            <a:r>
              <a:rPr lang="zh-CN" altLang="en-US"/>
              <a:t>第三级</a:t>
            </a:r>
          </a:p>
          <a:p>
            <a:pPr lvl="3" indent="-315595"/>
            <a:r>
              <a:rPr lang="zh-CN" altLang="en-US"/>
              <a:t>第四级</a:t>
            </a:r>
          </a:p>
          <a:p>
            <a:pPr lvl="4" indent="-339725"/>
            <a:r>
              <a:rPr lang="zh-CN" altLang="en-US"/>
              <a:t>第五级</a:t>
            </a:r>
          </a:p>
        </p:txBody>
      </p:sp>
      <p:sp>
        <p:nvSpPr>
          <p:cNvPr id="2052" name="Freeform 4"/>
          <p:cNvSpPr/>
          <p:nvPr/>
        </p:nvSpPr>
        <p:spPr>
          <a:xfrm>
            <a:off x="250825" y="260350"/>
            <a:ext cx="8424863" cy="609600"/>
          </a:xfrm>
          <a:custGeom>
            <a:avLst/>
            <a:gdLst/>
            <a:ahLst/>
            <a:cxnLst>
              <a:cxn ang="0">
                <a:pos x="0" y="1000"/>
              </a:cxn>
              <a:cxn ang="0">
                <a:pos x="0" y="0"/>
              </a:cxn>
              <a:cxn ang="0">
                <a:pos x="1000" y="0"/>
              </a:cxn>
            </a:cxnLst>
            <a:rect l="0" t="0" r="0" b="0"/>
            <a:pathLst>
              <a:path w="1000" h="1000">
                <a:moveTo>
                  <a:pt x="0" y="1000"/>
                </a:moveTo>
                <a:lnTo>
                  <a:pt x="0" y="0"/>
                </a:lnTo>
                <a:lnTo>
                  <a:pt x="1000" y="0"/>
                </a:lnTo>
              </a:path>
            </a:pathLst>
          </a:custGeom>
          <a:noFill/>
          <a:ln w="19050" cap="flat" cmpd="sng">
            <a:solidFill>
              <a:srgbClr val="0082FA"/>
            </a:solidFill>
            <a:prstDash val="solid"/>
            <a:miter/>
            <a:headEnd type="none" w="med" len="med"/>
            <a:tailEnd type="none" w="med" len="med"/>
          </a:ln>
        </p:spPr>
        <p:txBody>
          <a:bodyPr/>
          <a:lstStyle/>
          <a:p>
            <a:endParaRPr lang="zh-CN" altLang="en-US"/>
          </a:p>
        </p:txBody>
      </p:sp>
      <p:sp>
        <p:nvSpPr>
          <p:cNvPr id="2053" name="Line 5"/>
          <p:cNvSpPr/>
          <p:nvPr/>
        </p:nvSpPr>
        <p:spPr>
          <a:xfrm>
            <a:off x="468313" y="6308725"/>
            <a:ext cx="4103687" cy="0"/>
          </a:xfrm>
          <a:prstGeom prst="line">
            <a:avLst/>
          </a:prstGeom>
          <a:ln w="19050" cap="flat" cmpd="sng">
            <a:solidFill>
              <a:srgbClr val="0082FA"/>
            </a:solidFill>
            <a:prstDash val="solid"/>
            <a:round/>
            <a:headEnd type="none" w="med" len="med"/>
            <a:tailEnd type="none" w="med" len="med"/>
          </a:ln>
        </p:spPr>
        <p:txBody>
          <a:bodyPr anchor="t"/>
          <a:lstStyle/>
          <a:p>
            <a:pPr lvl="0" indent="0"/>
            <a:endParaRPr lang="zh-CN" altLang="en-US">
              <a:latin typeface="Arial" panose="020B0604020202020204" pitchFamily="34" charset="0"/>
              <a:ea typeface="宋体" panose="02010600030101010101" pitchFamily="2" charset="-122"/>
            </a:endParaRPr>
          </a:p>
        </p:txBody>
      </p:sp>
      <p:sp>
        <p:nvSpPr>
          <p:cNvPr id="2054" name="Text Box 6"/>
          <p:cNvSpPr txBox="1"/>
          <p:nvPr userDrawn="1"/>
        </p:nvSpPr>
        <p:spPr>
          <a:xfrm>
            <a:off x="5918200" y="6281738"/>
            <a:ext cx="2808288" cy="457200"/>
          </a:xfrm>
          <a:prstGeom prst="rect">
            <a:avLst/>
          </a:prstGeom>
          <a:noFill/>
          <a:ln w="9525">
            <a:noFill/>
          </a:ln>
        </p:spPr>
        <p:txBody>
          <a:bodyPr anchor="t">
            <a:spAutoFit/>
          </a:bodyPr>
          <a:lstStyle/>
          <a:p>
            <a:pPr lvl="0" indent="0">
              <a:spcBef>
                <a:spcPct val="50000"/>
              </a:spcBef>
            </a:pPr>
            <a:r>
              <a:rPr lang="zh-CN" altLang="en-US" sz="2400" b="1">
                <a:solidFill>
                  <a:srgbClr val="CC3300"/>
                </a:solidFill>
                <a:latin typeface="隶书" pitchFamily="49" charset="-122"/>
                <a:ea typeface="隶书" pitchFamily="49" charset="-122"/>
              </a:rPr>
              <a:t>厚德博学 追求卓越</a:t>
            </a:r>
          </a:p>
        </p:txBody>
      </p:sp>
      <p:pic>
        <p:nvPicPr>
          <p:cNvPr id="2055" name="Picture 7" descr="未命名"/>
          <p:cNvPicPr>
            <a:picLocks noChangeAspect="1"/>
          </p:cNvPicPr>
          <p:nvPr userDrawn="1"/>
        </p:nvPicPr>
        <p:blipFill>
          <a:blip r:embed="rId14"/>
          <a:stretch>
            <a:fillRect/>
          </a:stretch>
        </p:blipFill>
        <p:spPr>
          <a:xfrm>
            <a:off x="-301625" y="-225425"/>
            <a:ext cx="9750425" cy="73120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914400" eaLnBrk="0" fontAlgn="base" latinLnBrk="0" hangingPunct="0">
        <a:spcBef>
          <a:spcPct val="0"/>
        </a:spcBef>
        <a:spcAft>
          <a:spcPct val="0"/>
        </a:spcAft>
        <a:buClr>
          <a:srgbClr val="000000"/>
        </a:buClr>
        <a:buNone/>
        <a:defRPr sz="4200" b="0" i="0" u="none" kern="1200" baseline="0">
          <a:solidFill>
            <a:schemeClr val="tx2"/>
          </a:solidFill>
          <a:latin typeface="+mj-lt"/>
          <a:ea typeface="+mj-ea"/>
          <a:cs typeface="+mj-cs"/>
        </a:defRPr>
      </a:lvl1pPr>
    </p:titleStyle>
    <p:bodyStyle>
      <a:lvl1pPr marL="342900" lvl="0" indent="-342900" algn="l" defTabSz="914400" eaLnBrk="0" fontAlgn="base" latinLnBrk="0" hangingPunct="0">
        <a:spcBef>
          <a:spcPct val="20000"/>
        </a:spcBef>
        <a:spcAft>
          <a:spcPct val="0"/>
        </a:spcAft>
        <a:buClr>
          <a:schemeClr val="accent1"/>
        </a:buClr>
        <a:buSzPct val="65000"/>
        <a:buFont typeface="Wingdings" panose="05000000000000000000" pitchFamily="2" charset="2"/>
        <a:buChar char="n"/>
        <a:defRPr sz="3000" b="0" i="0" u="none" kern="1200" baseline="0">
          <a:solidFill>
            <a:schemeClr val="tx1"/>
          </a:solidFill>
          <a:latin typeface="+mn-lt"/>
          <a:ea typeface="+mn-ea"/>
          <a:cs typeface="+mn-cs"/>
        </a:defRPr>
      </a:lvl1pPr>
      <a:lvl2pPr marL="669925" lvl="1" indent="-325120" algn="l" defTabSz="914400" eaLnBrk="0" fontAlgn="base" latinLnBrk="0" hangingPunct="0">
        <a:spcBef>
          <a:spcPct val="20000"/>
        </a:spcBef>
        <a:spcAft>
          <a:spcPct val="0"/>
        </a:spcAft>
        <a:buClr>
          <a:schemeClr val="accent2"/>
        </a:buClr>
        <a:buSzPct val="60000"/>
        <a:buFont typeface="Wingdings" panose="05000000000000000000" pitchFamily="2" charset="2"/>
        <a:buChar char="q"/>
        <a:defRPr sz="2600" b="0" i="0" u="none" kern="1200" baseline="0">
          <a:solidFill>
            <a:schemeClr val="tx1"/>
          </a:solidFill>
          <a:latin typeface="+mn-lt"/>
          <a:ea typeface="+mn-ea"/>
          <a:cs typeface="+mn-cs"/>
        </a:defRPr>
      </a:lvl2pPr>
      <a:lvl3pPr marL="1022350" lvl="2" indent="-350520" algn="l" defTabSz="914400" eaLnBrk="0" fontAlgn="base" latinLnBrk="0" hangingPunct="0">
        <a:spcBef>
          <a:spcPct val="20000"/>
        </a:spcBef>
        <a:spcAft>
          <a:spcPct val="0"/>
        </a:spcAft>
        <a:buClr>
          <a:schemeClr val="accent1"/>
        </a:buClr>
        <a:buSzPct val="65000"/>
        <a:buFont typeface="Wingdings" panose="05000000000000000000" pitchFamily="2" charset="2"/>
        <a:buChar char="n"/>
        <a:defRPr sz="2200" b="0" i="0" u="none" kern="1200" baseline="0">
          <a:solidFill>
            <a:schemeClr val="tx1"/>
          </a:solidFill>
          <a:latin typeface="+mn-lt"/>
          <a:ea typeface="+mn-ea"/>
          <a:cs typeface="+mn-cs"/>
        </a:defRPr>
      </a:lvl3pPr>
      <a:lvl4pPr marL="1339850" lvl="3" indent="-315595" algn="l" defTabSz="914400" eaLnBrk="0" fontAlgn="base" latinLnBrk="0" hangingPunct="0">
        <a:spcBef>
          <a:spcPct val="20000"/>
        </a:spcBef>
        <a:spcAft>
          <a:spcPct val="0"/>
        </a:spcAft>
        <a:buClr>
          <a:schemeClr val="accent2"/>
        </a:buClr>
        <a:buSzPct val="70000"/>
        <a:buFont typeface="Wingdings" panose="05000000000000000000" pitchFamily="2" charset="2"/>
        <a:buChar char="q"/>
        <a:defRPr sz="2000" b="0" i="0" u="none" kern="1200" baseline="0">
          <a:solidFill>
            <a:schemeClr val="tx1"/>
          </a:solidFill>
          <a:latin typeface="+mn-lt"/>
          <a:ea typeface="+mn-ea"/>
          <a:cs typeface="+mn-cs"/>
        </a:defRPr>
      </a:lvl4pPr>
      <a:lvl5pPr marL="1681480" lvl="4" indent="-339725" algn="l" defTabSz="914400" eaLnBrk="0" fontAlgn="base" latinLnBrk="0" hangingPunct="0">
        <a:spcBef>
          <a:spcPct val="20000"/>
        </a:spcBef>
        <a:spcAft>
          <a:spcPct val="0"/>
        </a:spcAft>
        <a:buClr>
          <a:schemeClr val="accent1"/>
        </a:buClr>
        <a:buSzPct val="75000"/>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lr>
          <a:schemeClr val="accent1"/>
        </a:buClr>
        <a:buSzPct val="75000"/>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lr>
          <a:schemeClr val="accent1"/>
        </a:buClr>
        <a:buSzPct val="75000"/>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lr>
          <a:schemeClr val="accent1"/>
        </a:buClr>
        <a:buSzPct val="75000"/>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lr>
          <a:schemeClr val="accent1"/>
        </a:buClr>
        <a:buSzPct val="75000"/>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2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18.xml"/><Relationship Id="rId1" Type="http://schemas.openxmlformats.org/officeDocument/2006/relationships/vmlDrawing" Target="../drawings/vmlDrawing5.vml"/><Relationship Id="rId4" Type="http://schemas.openxmlformats.org/officeDocument/2006/relationships/oleObject" Target="../embeddings/oleObject28.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oleObject" Target="../embeddings/oleObject9.bin"/><Relationship Id="rId18" Type="http://schemas.openxmlformats.org/officeDocument/2006/relationships/image" Target="../media/image18.gif"/><Relationship Id="rId3" Type="http://schemas.openxmlformats.org/officeDocument/2006/relationships/image" Target="../media/image16.gif"/><Relationship Id="rId7" Type="http://schemas.openxmlformats.org/officeDocument/2006/relationships/oleObject" Target="../embeddings/oleObject4.bin"/><Relationship Id="rId12" Type="http://schemas.openxmlformats.org/officeDocument/2006/relationships/oleObject" Target="../embeddings/oleObject8.bin"/><Relationship Id="rId17" Type="http://schemas.openxmlformats.org/officeDocument/2006/relationships/hyperlink" Target="http://www.dabaoku.com/gif/146/imagepage/image2.htm" TargetMode="External"/><Relationship Id="rId2" Type="http://schemas.openxmlformats.org/officeDocument/2006/relationships/slideLayout" Target="../slideLayouts/slideLayout7.xml"/><Relationship Id="rId16" Type="http://schemas.openxmlformats.org/officeDocument/2006/relationships/oleObject" Target="../embeddings/oleObject12.bin"/><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oleObject" Target="../embeddings/oleObject7.bin"/><Relationship Id="rId5" Type="http://schemas.openxmlformats.org/officeDocument/2006/relationships/oleObject" Target="../embeddings/oleObject2.bin"/><Relationship Id="rId15" Type="http://schemas.openxmlformats.org/officeDocument/2006/relationships/oleObject" Target="../embeddings/oleObject11.bin"/><Relationship Id="rId10" Type="http://schemas.openxmlformats.org/officeDocument/2006/relationships/oleObject" Target="../embeddings/oleObject6.bin"/><Relationship Id="rId4" Type="http://schemas.openxmlformats.org/officeDocument/2006/relationships/oleObject" Target="../embeddings/oleObject1.bin"/><Relationship Id="rId9" Type="http://schemas.openxmlformats.org/officeDocument/2006/relationships/image" Target="../media/image17.png"/><Relationship Id="rId14" Type="http://schemas.openxmlformats.org/officeDocument/2006/relationships/oleObject" Target="../embeddings/oleObject10.bin"/></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oleObject" Target="../embeddings/oleObject13.bin"/><Relationship Id="rId7"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16.bin"/><Relationship Id="rId5" Type="http://schemas.openxmlformats.org/officeDocument/2006/relationships/oleObject" Target="../embeddings/oleObject15.bin"/><Relationship Id="rId10" Type="http://schemas.openxmlformats.org/officeDocument/2006/relationships/oleObject" Target="../embeddings/oleObject18.bin"/><Relationship Id="rId4" Type="http://schemas.openxmlformats.org/officeDocument/2006/relationships/oleObject" Target="../embeddings/oleObject14.bin"/><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oleObject" Target="../embeddings/oleObject19.bin"/><Relationship Id="rId7"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22.bin"/><Relationship Id="rId11" Type="http://schemas.openxmlformats.org/officeDocument/2006/relationships/image" Target="../media/image16.gif"/><Relationship Id="rId5" Type="http://schemas.openxmlformats.org/officeDocument/2006/relationships/oleObject" Target="../embeddings/oleObject21.bin"/><Relationship Id="rId10" Type="http://schemas.openxmlformats.org/officeDocument/2006/relationships/image" Target="../media/image22.png"/><Relationship Id="rId4" Type="http://schemas.openxmlformats.org/officeDocument/2006/relationships/oleObject" Target="../embeddings/oleObject20.bin"/><Relationship Id="rId9" Type="http://schemas.openxmlformats.org/officeDocument/2006/relationships/oleObject" Target="../embeddings/oleObject25.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hyperlink" Target="file:///F:\Bacon\Local%20Settings\Temp\Rar$DI28.469\&#39640;&#39057;&#30005;&#23376;&#30005;&#36335;6.1.ppt" TargetMode="External"/><Relationship Id="rId5" Type="http://schemas.openxmlformats.org/officeDocument/2006/relationships/hyperlink" Target="file:///F:\Bacon\Local%20Settings\Temp\Rar$DI28.469\&#39640;&#39057;&#30005;&#23376;&#30005;&#36335;5.1.ppt" TargetMode="External"/><Relationship Id="rId4" Type="http://schemas.openxmlformats.org/officeDocument/2006/relationships/hyperlink" Target="file:///F:\Bacon\Local%20Settings\Temp\Rar$DI28.469\&#39640;&#39057;&#30005;&#23376;&#30005;&#36335;2.1.pp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3743492" name="图片 15" descr="RZ9653"/>
          <p:cNvPicPr>
            <a:picLocks noChangeAspect="1"/>
          </p:cNvPicPr>
          <p:nvPr/>
        </p:nvPicPr>
        <p:blipFill>
          <a:blip r:embed="rId2" cstate="print"/>
          <a:stretch>
            <a:fillRect/>
          </a:stretch>
        </p:blipFill>
        <p:spPr>
          <a:xfrm>
            <a:off x="-302895" y="3637915"/>
            <a:ext cx="3237230" cy="2867660"/>
          </a:xfrm>
          <a:prstGeom prst="rect">
            <a:avLst/>
          </a:prstGeom>
          <a:noFill/>
          <a:ln w="9525">
            <a:noFill/>
          </a:ln>
        </p:spPr>
      </p:pic>
      <p:sp>
        <p:nvSpPr>
          <p:cNvPr id="4097" name="Rectangle 2"/>
          <p:cNvSpPr/>
          <p:nvPr/>
        </p:nvSpPr>
        <p:spPr>
          <a:xfrm>
            <a:off x="2813685" y="4608830"/>
            <a:ext cx="6110605" cy="2347595"/>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4098" name="AutoShape 3"/>
          <p:cNvSpPr/>
          <p:nvPr/>
        </p:nvSpPr>
        <p:spPr>
          <a:xfrm>
            <a:off x="-180975" y="260350"/>
            <a:ext cx="9502775" cy="4967288"/>
          </a:xfrm>
          <a:prstGeom prst="flowChartDecision">
            <a:avLst/>
          </a:prstGeom>
          <a:solidFill>
            <a:srgbClr val="FFFF66"/>
          </a:solidFill>
          <a:ln w="9525" cap="flat" cmpd="sng">
            <a:solidFill>
              <a:schemeClr val="tx1"/>
            </a:solidFill>
            <a:prstDash val="solid"/>
            <a:miter/>
            <a:headEnd type="none" w="med" len="med"/>
            <a:tailEnd type="none" w="med" len="med"/>
          </a:ln>
        </p:spPr>
        <p:txBody>
          <a:bodyPr wrap="none" anchor="ctr"/>
          <a:lstStyle/>
          <a:p>
            <a:pPr algn="ctr"/>
            <a:endParaRPr lang="en-US" altLang="zh-CN" sz="6600" b="1">
              <a:latin typeface="隶书" pitchFamily="49" charset="-122"/>
              <a:ea typeface="隶书" pitchFamily="49" charset="-122"/>
            </a:endParaRPr>
          </a:p>
          <a:p>
            <a:pPr algn="ctr"/>
            <a:r>
              <a:rPr lang="zh-CN" altLang="en-US" sz="6600" b="1" dirty="0">
                <a:latin typeface="隶书" pitchFamily="49" charset="-122"/>
                <a:ea typeface="隶书" pitchFamily="49" charset="-122"/>
              </a:rPr>
              <a:t>《高频电子线路》</a:t>
            </a:r>
          </a:p>
          <a:p>
            <a:pPr algn="ctr"/>
            <a:r>
              <a:rPr lang="zh-CN" altLang="en-US" sz="6600" b="1" dirty="0">
                <a:latin typeface="隶书" pitchFamily="49" charset="-122"/>
                <a:ea typeface="隶书" pitchFamily="49" charset="-122"/>
              </a:rPr>
              <a:t>实验</a:t>
            </a:r>
          </a:p>
          <a:p>
            <a:pPr algn="ctr"/>
            <a:endParaRPr lang="zh-CN" altLang="en-US" sz="3200" b="1" dirty="0">
              <a:solidFill>
                <a:srgbClr val="FF3300"/>
              </a:solidFill>
              <a:latin typeface="隶书" pitchFamily="49" charset="-122"/>
              <a:ea typeface="楷体" panose="02010609060101010101" pitchFamily="1" charset="-122"/>
            </a:endParaRPr>
          </a:p>
        </p:txBody>
      </p:sp>
      <p:sp>
        <p:nvSpPr>
          <p:cNvPr id="4099" name="Rectangle 4"/>
          <p:cNvSpPr/>
          <p:nvPr/>
        </p:nvSpPr>
        <p:spPr>
          <a:xfrm>
            <a:off x="2268538" y="404813"/>
            <a:ext cx="790575" cy="215900"/>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4100" name="Text Box 6"/>
          <p:cNvSpPr txBox="1"/>
          <p:nvPr/>
        </p:nvSpPr>
        <p:spPr>
          <a:xfrm>
            <a:off x="827088" y="6338888"/>
            <a:ext cx="7632700" cy="519112"/>
          </a:xfrm>
          <a:prstGeom prst="rect">
            <a:avLst/>
          </a:prstGeom>
          <a:noFill/>
          <a:ln w="9525">
            <a:noFill/>
          </a:ln>
        </p:spPr>
        <p:txBody>
          <a:bodyPr anchor="t">
            <a:spAutoFit/>
          </a:bodyPr>
          <a:lstStyle/>
          <a:p>
            <a:pPr>
              <a:spcBef>
                <a:spcPct val="50000"/>
              </a:spcBef>
            </a:pPr>
            <a:endParaRPr lang="zh-CN" altLang="en-US" dirty="0">
              <a:latin typeface="Arial" panose="020B0604020202020204" pitchFamily="34" charset="0"/>
              <a:ea typeface="宋体" panose="02010600030101010101" pitchFamily="2" charset="-122"/>
            </a:endParaRPr>
          </a:p>
        </p:txBody>
      </p:sp>
      <p:sp>
        <p:nvSpPr>
          <p:cNvPr id="4101" name="Text Box 7"/>
          <p:cNvSpPr txBox="1"/>
          <p:nvPr/>
        </p:nvSpPr>
        <p:spPr>
          <a:xfrm>
            <a:off x="1000100" y="5214950"/>
            <a:ext cx="7995285" cy="1138773"/>
          </a:xfrm>
          <a:prstGeom prst="rect">
            <a:avLst/>
          </a:prstGeom>
          <a:noFill/>
          <a:ln w="9525">
            <a:noFill/>
          </a:ln>
        </p:spPr>
        <p:txBody>
          <a:bodyPr wrap="square" anchor="t">
            <a:spAutoFit/>
          </a:bodyPr>
          <a:lstStyle/>
          <a:p>
            <a:pPr algn="ctr">
              <a:spcBef>
                <a:spcPct val="50000"/>
              </a:spcBef>
            </a:pPr>
            <a:r>
              <a:rPr lang="en-US" altLang="zh-CN" sz="3200" b="1" dirty="0">
                <a:latin typeface="Arial" panose="020B0604020202020204" pitchFamily="34" charset="0"/>
                <a:ea typeface="楷体_GB2312" pitchFamily="49" charset="-122"/>
              </a:rPr>
              <a:t>             </a:t>
            </a:r>
            <a:r>
              <a:rPr lang="zh-CN" altLang="en-US" sz="3200" b="1" dirty="0">
                <a:latin typeface="Arial" panose="020B0604020202020204" pitchFamily="34" charset="0"/>
                <a:ea typeface="楷体_GB2312" pitchFamily="49" charset="-122"/>
              </a:rPr>
              <a:t>信息工程学院专业综合实验</a:t>
            </a:r>
            <a:r>
              <a:rPr lang="zh-CN" altLang="en-US" sz="3200" b="1" dirty="0" smtClean="0">
                <a:latin typeface="Arial" panose="020B0604020202020204" pitchFamily="34" charset="0"/>
                <a:ea typeface="楷体_GB2312" pitchFamily="49" charset="-122"/>
              </a:rPr>
              <a:t>中心</a:t>
            </a:r>
            <a:endParaRPr lang="en-US" altLang="zh-CN" sz="3200" b="1" dirty="0" smtClean="0">
              <a:latin typeface="Arial" panose="020B0604020202020204" pitchFamily="34" charset="0"/>
              <a:ea typeface="楷体_GB2312" pitchFamily="49" charset="-122"/>
            </a:endParaRPr>
          </a:p>
          <a:p>
            <a:pPr algn="ctr">
              <a:spcBef>
                <a:spcPct val="50000"/>
              </a:spcBef>
            </a:pPr>
            <a:r>
              <a:rPr lang="zh-CN" altLang="en-US" sz="2400" b="1" dirty="0" smtClean="0">
                <a:ea typeface="楷体_GB2312" pitchFamily="49" charset="-122"/>
              </a:rPr>
              <a:t>              </a:t>
            </a:r>
            <a:r>
              <a:rPr lang="zh-CN" altLang="en-US" sz="2400" b="1" dirty="0" smtClean="0">
                <a:latin typeface="Times New Roman" pitchFamily="18" charset="0"/>
                <a:ea typeface="楷体_GB2312" pitchFamily="49" charset="-122"/>
                <a:cs typeface="Times New Roman" pitchFamily="18" charset="0"/>
              </a:rPr>
              <a:t>张</a:t>
            </a:r>
            <a:r>
              <a:rPr lang="zh-CN" altLang="en-US" sz="2400" b="1" dirty="0" smtClean="0">
                <a:latin typeface="Times New Roman" pitchFamily="18" charset="0"/>
                <a:ea typeface="楷体_GB2312" pitchFamily="49" charset="-122"/>
                <a:cs typeface="Times New Roman" pitchFamily="18" charset="0"/>
              </a:rPr>
              <a:t>琪</a:t>
            </a:r>
            <a:r>
              <a:rPr lang="en-US" altLang="zh-CN" sz="2400" b="1" dirty="0" smtClean="0">
                <a:latin typeface="Times New Roman" pitchFamily="18" charset="0"/>
                <a:ea typeface="楷体_GB2312" pitchFamily="49" charset="-122"/>
                <a:cs typeface="Times New Roman" pitchFamily="18" charset="0"/>
              </a:rPr>
              <a:t>13545265031          </a:t>
            </a:r>
            <a:r>
              <a:rPr lang="zh-CN" altLang="en-US" sz="2400" b="1" dirty="0" smtClean="0">
                <a:latin typeface="Times New Roman" pitchFamily="18" charset="0"/>
                <a:ea typeface="楷体_GB2312" pitchFamily="49" charset="-122"/>
                <a:cs typeface="Times New Roman" pitchFamily="18" charset="0"/>
              </a:rPr>
              <a:t>唐静</a:t>
            </a:r>
            <a:r>
              <a:rPr lang="en-US" altLang="zh-CN" sz="2400" b="1" dirty="0" smtClean="0">
                <a:latin typeface="Times New Roman" pitchFamily="18" charset="0"/>
                <a:ea typeface="楷体_GB2312" pitchFamily="49" charset="-122"/>
                <a:cs typeface="Times New Roman" pitchFamily="18" charset="0"/>
              </a:rPr>
              <a:t>15342285195</a:t>
            </a:r>
            <a:r>
              <a:rPr lang="zh-CN" altLang="en-US" sz="2400" b="1" dirty="0" smtClean="0">
                <a:latin typeface="Times New Roman" pitchFamily="18" charset="0"/>
                <a:ea typeface="楷体_GB2312" pitchFamily="49" charset="-122"/>
                <a:cs typeface="Times New Roman" pitchFamily="18" charset="0"/>
              </a:rPr>
              <a:t>     </a:t>
            </a:r>
            <a:endParaRPr lang="en-US" altLang="zh-CN" sz="2400" b="1" dirty="0" smtClean="0">
              <a:latin typeface="Times New Roman" pitchFamily="18" charset="0"/>
              <a:ea typeface="楷体_GB2312" pitchFamily="49" charset="-122"/>
              <a:cs typeface="Times New Roman"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AutoShape 5"/>
          <p:cNvSpPr/>
          <p:nvPr/>
        </p:nvSpPr>
        <p:spPr>
          <a:xfrm flipV="1">
            <a:off x="0" y="-168275"/>
            <a:ext cx="9144000" cy="1752600"/>
          </a:xfrm>
          <a:prstGeom prst="horizontalScroll">
            <a:avLst>
              <a:gd name="adj" fmla="val 17227"/>
            </a:avLst>
          </a:prstGeom>
          <a:gradFill rotWithShape="0">
            <a:gsLst>
              <a:gs pos="0">
                <a:srgbClr val="FFF200">
                  <a:alpha val="100000"/>
                </a:srgbClr>
              </a:gs>
              <a:gs pos="45000">
                <a:srgbClr val="FF7A00">
                  <a:alpha val="100000"/>
                </a:srgbClr>
              </a:gs>
              <a:gs pos="70000">
                <a:srgbClr val="FF0300">
                  <a:alpha val="100000"/>
                </a:srgbClr>
              </a:gs>
              <a:gs pos="100000">
                <a:srgbClr val="4D0808">
                  <a:alpha val="100000"/>
                </a:srgbClr>
              </a:gs>
            </a:gsLst>
            <a:lin ang="5400000" scaled="1"/>
            <a:tileRect/>
          </a:gradFill>
          <a:ln w="9525">
            <a:noFill/>
          </a:ln>
        </p:spPr>
        <p:txBody>
          <a:bodyPr rot="10800000" wrap="none" anchor="ctr"/>
          <a:lstStyle/>
          <a:p>
            <a:pPr algn="ctr"/>
            <a:endParaRPr lang="zh-CN" altLang="en-US" sz="2400" dirty="0">
              <a:solidFill>
                <a:schemeClr val="bg1"/>
              </a:solidFill>
              <a:latin typeface="Times New Roman" panose="02020603050405020304" pitchFamily="18" charset="0"/>
              <a:ea typeface="宋体" panose="02010600030101010101" pitchFamily="2" charset="-122"/>
            </a:endParaRPr>
          </a:p>
        </p:txBody>
      </p:sp>
      <p:sp>
        <p:nvSpPr>
          <p:cNvPr id="13314" name="AutoShape 6"/>
          <p:cNvSpPr/>
          <p:nvPr/>
        </p:nvSpPr>
        <p:spPr>
          <a:xfrm>
            <a:off x="611188" y="260350"/>
            <a:ext cx="7307262" cy="836613"/>
          </a:xfrm>
          <a:prstGeom prst="flowChartAlternateProcess">
            <a:avLst/>
          </a:prstGeom>
          <a:noFill/>
          <a:ln w="9525">
            <a:noFill/>
          </a:ln>
        </p:spPr>
        <p:txBody>
          <a:bodyPr wrap="none" anchor="ctr"/>
          <a:lstStyle/>
          <a:p>
            <a:pPr algn="ctr"/>
            <a:r>
              <a:rPr lang="zh-CN" altLang="en-US" sz="4400" b="1">
                <a:solidFill>
                  <a:schemeClr val="bg1"/>
                </a:solidFill>
                <a:latin typeface="Arial" panose="020B0604020202020204" pitchFamily="34" charset="0"/>
                <a:ea typeface="楷体_GB2312" pitchFamily="49" charset="-122"/>
              </a:rPr>
              <a:t>实验课教学目的与任务</a:t>
            </a:r>
          </a:p>
        </p:txBody>
      </p:sp>
      <p:sp>
        <p:nvSpPr>
          <p:cNvPr id="12292" name="Rectangle 8"/>
          <p:cNvSpPr/>
          <p:nvPr/>
        </p:nvSpPr>
        <p:spPr>
          <a:xfrm>
            <a:off x="-107950" y="1417955"/>
            <a:ext cx="8891588" cy="1511300"/>
          </a:xfrm>
          <a:prstGeom prst="rect">
            <a:avLst/>
          </a:prstGeom>
          <a:noFill/>
          <a:ln w="9525">
            <a:noFill/>
          </a:ln>
        </p:spPr>
        <p:txBody>
          <a:bodyPr anchor="t"/>
          <a:lstStyle/>
          <a:p>
            <a:pPr marL="342900" indent="-342900">
              <a:spcBef>
                <a:spcPct val="20000"/>
              </a:spcBef>
              <a:buClr>
                <a:schemeClr val="accent1"/>
              </a:buClr>
              <a:buSzPct val="65000"/>
              <a:buFont typeface="Wingdings" panose="05000000000000000000" pitchFamily="2" charset="2"/>
              <a:buNone/>
            </a:pPr>
            <a:r>
              <a:rPr lang="en-US" altLang="zh-CN" sz="3200" b="1">
                <a:latin typeface="楷体_GB2312" pitchFamily="49" charset="-122"/>
                <a:ea typeface="楷体_GB2312" pitchFamily="49" charset="-122"/>
              </a:rPr>
              <a:t>     </a:t>
            </a:r>
            <a:r>
              <a:rPr lang="zh-CN" altLang="en-US" b="1" dirty="0">
                <a:latin typeface="楷体_GB2312" pitchFamily="49" charset="-122"/>
                <a:ea typeface="楷体_GB2312" pitchFamily="49" charset="-122"/>
              </a:rPr>
              <a:t>基础实验的特点是与理论课程教学同步，通过实际电路的实验，进一步加深对模拟通信系统中各单元功能电路的组成、特点和工作原理的理解与掌握。</a:t>
            </a:r>
            <a:r>
              <a:rPr lang="zh-CN" altLang="en-US" sz="3200" b="1" dirty="0">
                <a:latin typeface="楷体_GB2312" pitchFamily="49" charset="-122"/>
                <a:ea typeface="楷体_GB2312" pitchFamily="49" charset="-122"/>
              </a:rPr>
              <a:t> </a:t>
            </a:r>
          </a:p>
        </p:txBody>
      </p:sp>
      <p:sp>
        <p:nvSpPr>
          <p:cNvPr id="12293" name="Rectangle 9"/>
          <p:cNvSpPr/>
          <p:nvPr/>
        </p:nvSpPr>
        <p:spPr>
          <a:xfrm>
            <a:off x="-107950" y="5114925"/>
            <a:ext cx="8994140" cy="1656080"/>
          </a:xfrm>
          <a:prstGeom prst="rect">
            <a:avLst/>
          </a:prstGeom>
          <a:noFill/>
          <a:ln w="9525">
            <a:noFill/>
          </a:ln>
        </p:spPr>
        <p:txBody>
          <a:bodyPr anchor="t"/>
          <a:lstStyle/>
          <a:p>
            <a:pPr marL="342900" indent="-342900">
              <a:spcBef>
                <a:spcPct val="20000"/>
              </a:spcBef>
              <a:buClr>
                <a:schemeClr val="accent1"/>
              </a:buClr>
              <a:buSzPct val="65000"/>
              <a:buFont typeface="Wingdings" panose="05000000000000000000" pitchFamily="2" charset="2"/>
              <a:buNone/>
            </a:pPr>
            <a:r>
              <a:rPr lang="en-US" altLang="zh-CN" sz="3200" b="1">
                <a:latin typeface="楷体_GB2312" pitchFamily="49" charset="-122"/>
                <a:ea typeface="楷体_GB2312" pitchFamily="49" charset="-122"/>
              </a:rPr>
              <a:t>    </a:t>
            </a:r>
            <a:r>
              <a:rPr lang="zh-CN" altLang="en-US" sz="3200"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通过实验操作：</a:t>
            </a:r>
            <a:r>
              <a:rPr lang="zh-CN" altLang="en-US" b="1" dirty="0">
                <a:solidFill>
                  <a:srgbClr val="0033CC"/>
                </a:solidFill>
                <a:latin typeface="楷体_GB2312" pitchFamily="49" charset="-122"/>
                <a:ea typeface="楷体_GB2312" pitchFamily="49" charset="-122"/>
              </a:rPr>
              <a:t>学习各单元功能电路的调试方法和各项技术指标的测试技能；掌握各类常用高频测试仪器的原理和使用方法。</a:t>
            </a:r>
            <a:r>
              <a:rPr lang="zh-CN" altLang="en-US" sz="3200" b="1" dirty="0">
                <a:latin typeface="楷体_GB2312" pitchFamily="49" charset="-122"/>
                <a:ea typeface="楷体_GB2312" pitchFamily="49" charset="-122"/>
              </a:rPr>
              <a:t>    </a:t>
            </a:r>
          </a:p>
        </p:txBody>
      </p:sp>
      <p:sp>
        <p:nvSpPr>
          <p:cNvPr id="12294" name="Rectangle 11"/>
          <p:cNvSpPr/>
          <p:nvPr/>
        </p:nvSpPr>
        <p:spPr>
          <a:xfrm>
            <a:off x="-107950" y="2840355"/>
            <a:ext cx="9013190" cy="2397760"/>
          </a:xfrm>
          <a:prstGeom prst="rect">
            <a:avLst/>
          </a:prstGeom>
          <a:noFill/>
          <a:ln w="9525">
            <a:noFill/>
          </a:ln>
        </p:spPr>
        <p:txBody>
          <a:bodyPr anchor="t"/>
          <a:lstStyle/>
          <a:p>
            <a:pPr marL="342900" indent="-342900">
              <a:spcBef>
                <a:spcPct val="20000"/>
              </a:spcBef>
              <a:buClr>
                <a:schemeClr val="accent1"/>
              </a:buClr>
              <a:buSzPct val="65000"/>
              <a:buFont typeface="Wingdings" panose="05000000000000000000" pitchFamily="2" charset="2"/>
              <a:buNone/>
            </a:pPr>
            <a:r>
              <a:rPr lang="en-US" altLang="zh-CN" sz="3200" b="1">
                <a:latin typeface="楷体_GB2312" pitchFamily="49" charset="-122"/>
                <a:ea typeface="楷体_GB2312" pitchFamily="49" charset="-122"/>
              </a:rPr>
              <a:t>     </a:t>
            </a:r>
            <a:r>
              <a:rPr lang="zh-CN" altLang="en-US" b="1" dirty="0">
                <a:latin typeface="楷体_GB2312" pitchFamily="49" charset="-122"/>
                <a:ea typeface="楷体_GB2312" pitchFamily="49" charset="-122"/>
              </a:rPr>
              <a:t>综合应用实验，是对高频小系统电路进行工程设计，增强对电路的制作、调试能力，提高分析问题与解决问题的能力。综合系统实验，是对高频无线通信系统的搭建及联调，在模块实验的基础上掌握系统的组成原理，建立系统的概念，培养解决问题的能力。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500" fill="hold">
                                          <p:stCondLst>
                                            <p:cond delay="0"/>
                                          </p:stCondLst>
                                        </p:cTn>
                                        <p:tgtEl>
                                          <p:spTgt spid="12294"/>
                                        </p:tgtEl>
                                        <p:attrNameLst>
                                          <p:attrName>style.visibility</p:attrName>
                                        </p:attrNameLst>
                                      </p:cBhvr>
                                      <p:to>
                                        <p:strVal val="visible"/>
                                      </p:to>
                                    </p:set>
                                    <p:animEffect transition="in" filter="wipe(left)">
                                      <p:cBhvr>
                                        <p:cTn id="12" dur="500"/>
                                        <p:tgtEl>
                                          <p:spTgt spid="1229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500" fill="hold">
                                          <p:stCondLst>
                                            <p:cond delay="0"/>
                                          </p:stCondLst>
                                        </p:cTn>
                                        <p:tgtEl>
                                          <p:spTgt spid="12293"/>
                                        </p:tgtEl>
                                        <p:attrNameLst>
                                          <p:attrName>style.visibility</p:attrName>
                                        </p:attrNameLst>
                                      </p:cBhvr>
                                      <p:to>
                                        <p:strVal val="visible"/>
                                      </p:to>
                                    </p:set>
                                    <p:animEffect transition="in" filter="wipe(left)">
                                      <p:cBhvr>
                                        <p:cTn id="17" dur="500"/>
                                        <p:tgtEl>
                                          <p:spTgt spid="12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p:bldP spid="12293" grpId="0"/>
      <p:bldP spid="1229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p:nvPr/>
        </p:nvSpPr>
        <p:spPr>
          <a:xfrm>
            <a:off x="0" y="1336675"/>
            <a:ext cx="9478963" cy="1541463"/>
          </a:xfrm>
          <a:prstGeom prst="rect">
            <a:avLst/>
          </a:prstGeom>
          <a:noFill/>
          <a:ln w="9525">
            <a:noFill/>
          </a:ln>
        </p:spPr>
        <p:txBody>
          <a:bodyPr wrap="none" anchor="t">
            <a:spAutoFit/>
          </a:bodyPr>
          <a:lstStyle/>
          <a:p>
            <a:pPr>
              <a:spcBef>
                <a:spcPct val="20000"/>
              </a:spcBef>
              <a:buClr>
                <a:schemeClr val="accent1"/>
              </a:buClr>
              <a:buSzPct val="65000"/>
              <a:buFont typeface="Wingdings" panose="05000000000000000000" pitchFamily="2" charset="2"/>
              <a:buNone/>
            </a:pPr>
            <a:r>
              <a:rPr lang="zh-CN" altLang="en-US" b="1" dirty="0">
                <a:latin typeface="楷体_GB2312" pitchFamily="49" charset="-122"/>
                <a:ea typeface="楷体_GB2312" pitchFamily="49" charset="-122"/>
              </a:rPr>
              <a:t>1.以实验课件为主，高频课本、实验指导书为辅，</a:t>
            </a:r>
          </a:p>
          <a:p>
            <a:pPr>
              <a:spcBef>
                <a:spcPct val="20000"/>
              </a:spcBef>
              <a:buClr>
                <a:schemeClr val="accent1"/>
              </a:buClr>
              <a:buSzPct val="65000"/>
              <a:buFont typeface="Wingdings" panose="05000000000000000000" pitchFamily="2" charset="2"/>
              <a:buNone/>
            </a:pPr>
            <a:r>
              <a:rPr lang="zh-CN" altLang="en-US" b="1" dirty="0">
                <a:latin typeface="楷体_GB2312" pitchFamily="49" charset="-122"/>
                <a:ea typeface="楷体_GB2312" pitchFamily="49" charset="-122"/>
              </a:rPr>
              <a:t>  实验前认真预习。可先不写预习报告，</a:t>
            </a:r>
          </a:p>
          <a:p>
            <a:pPr>
              <a:spcBef>
                <a:spcPct val="20000"/>
              </a:spcBef>
              <a:buClr>
                <a:schemeClr val="accent1"/>
              </a:buClr>
              <a:buSzPct val="65000"/>
              <a:buFont typeface="Wingdings" panose="05000000000000000000" pitchFamily="2" charset="2"/>
              <a:buNone/>
            </a:pPr>
            <a:r>
              <a:rPr lang="zh-CN" altLang="en-US" b="1" dirty="0">
                <a:latin typeface="楷体_GB2312" pitchFamily="49" charset="-122"/>
                <a:ea typeface="楷体_GB2312" pitchFamily="49" charset="-122"/>
              </a:rPr>
              <a:t>  但把实验</a:t>
            </a:r>
            <a:r>
              <a:rPr lang="zh-CN" altLang="en-US" b="1" dirty="0">
                <a:latin typeface="楷体_GB2312" pitchFamily="49" charset="-122"/>
                <a:ea typeface="楷体_GB2312" pitchFamily="49" charset="-122"/>
                <a:sym typeface="宋体" panose="02010600030101010101" pitchFamily="2" charset="-122"/>
              </a:rPr>
              <a:t>指导书</a:t>
            </a:r>
            <a:r>
              <a:rPr lang="zh-CN" altLang="en-US" b="1" dirty="0">
                <a:latin typeface="楷体_GB2312" pitchFamily="49" charset="-122"/>
                <a:ea typeface="楷体_GB2312" pitchFamily="49" charset="-122"/>
              </a:rPr>
              <a:t>和课件熟悉，清楚实验内容和基本原理。</a:t>
            </a:r>
          </a:p>
        </p:txBody>
      </p:sp>
      <p:sp>
        <p:nvSpPr>
          <p:cNvPr id="14338" name="Rectangle 3"/>
          <p:cNvSpPr/>
          <p:nvPr/>
        </p:nvSpPr>
        <p:spPr>
          <a:xfrm>
            <a:off x="0" y="2825750"/>
            <a:ext cx="8388350" cy="944563"/>
          </a:xfrm>
          <a:prstGeom prst="rect">
            <a:avLst/>
          </a:prstGeom>
          <a:noFill/>
          <a:ln w="9525">
            <a:noFill/>
          </a:ln>
        </p:spPr>
        <p:txBody>
          <a:bodyPr anchor="t">
            <a:spAutoFit/>
          </a:bodyPr>
          <a:lstStyle/>
          <a:p>
            <a:r>
              <a:rPr lang="zh-CN" altLang="en-US" b="1" dirty="0">
                <a:latin typeface="楷体_GB2312" pitchFamily="49" charset="-122"/>
                <a:ea typeface="楷体_GB2312" pitchFamily="49" charset="-122"/>
              </a:rPr>
              <a:t>2.独立完成实验内容，掌握所做实验的理论知识和</a:t>
            </a:r>
          </a:p>
          <a:p>
            <a:r>
              <a:rPr lang="zh-CN" altLang="en-US" b="1" dirty="0">
                <a:latin typeface="楷体_GB2312" pitchFamily="49" charset="-122"/>
                <a:ea typeface="楷体_GB2312" pitchFamily="49" charset="-122"/>
              </a:rPr>
              <a:t>  技术指标的测试方法。</a:t>
            </a:r>
          </a:p>
        </p:txBody>
      </p:sp>
      <p:sp>
        <p:nvSpPr>
          <p:cNvPr id="14339" name="Rectangle 4"/>
          <p:cNvSpPr/>
          <p:nvPr/>
        </p:nvSpPr>
        <p:spPr>
          <a:xfrm>
            <a:off x="0" y="3656013"/>
            <a:ext cx="9144000" cy="922337"/>
          </a:xfrm>
          <a:prstGeom prst="rect">
            <a:avLst/>
          </a:prstGeom>
          <a:noFill/>
          <a:ln w="9525">
            <a:noFill/>
          </a:ln>
        </p:spPr>
        <p:txBody>
          <a:bodyPr anchor="t"/>
          <a:lstStyle/>
          <a:p>
            <a:pPr marL="342900" indent="-342900">
              <a:spcBef>
                <a:spcPct val="20000"/>
              </a:spcBef>
              <a:buClr>
                <a:schemeClr val="accent1"/>
              </a:buClr>
              <a:buSzPct val="65000"/>
              <a:buFont typeface="Wingdings" panose="05000000000000000000" pitchFamily="2" charset="2"/>
              <a:buNone/>
            </a:pPr>
            <a:r>
              <a:rPr lang="zh-CN" altLang="en-US" b="1" dirty="0">
                <a:latin typeface="楷体_GB2312" pitchFamily="49" charset="-122"/>
                <a:ea typeface="楷体_GB2312" pitchFamily="49" charset="-122"/>
              </a:rPr>
              <a:t>3.学会与掌握所用各类测试仪器的使用方法。掌握一种电路仿真软件：</a:t>
            </a:r>
            <a:r>
              <a:rPr lang="en-US" altLang="zh-CN" b="1" dirty="0">
                <a:latin typeface="楷体_GB2312" pitchFamily="49" charset="-122"/>
                <a:ea typeface="楷体_GB2312" pitchFamily="49" charset="-122"/>
              </a:rPr>
              <a:t>Multisim</a:t>
            </a:r>
            <a:r>
              <a:rPr lang="zh-CN" altLang="en-US" b="1" dirty="0">
                <a:latin typeface="楷体_GB2312" pitchFamily="49" charset="-122"/>
                <a:ea typeface="楷体_GB2312" pitchFamily="49" charset="-122"/>
              </a:rPr>
              <a:t>。</a:t>
            </a:r>
            <a:r>
              <a:rPr lang="zh-CN" altLang="en-US" sz="3000" dirty="0">
                <a:solidFill>
                  <a:schemeClr val="tx2"/>
                </a:solidFill>
                <a:latin typeface="Arial" panose="020B0604020202020204" pitchFamily="34" charset="0"/>
                <a:ea typeface="华文行楷" pitchFamily="2" charset="-122"/>
              </a:rPr>
              <a:t>     </a:t>
            </a:r>
            <a:endParaRPr lang="zh-CN" altLang="en-US" sz="4400" dirty="0">
              <a:solidFill>
                <a:schemeClr val="tx2"/>
              </a:solidFill>
              <a:latin typeface="Arial" panose="020B0604020202020204" pitchFamily="34" charset="0"/>
              <a:ea typeface="华文行楷" pitchFamily="2" charset="-122"/>
            </a:endParaRPr>
          </a:p>
        </p:txBody>
      </p:sp>
      <p:sp>
        <p:nvSpPr>
          <p:cNvPr id="14340" name="Rectangle 5"/>
          <p:cNvSpPr/>
          <p:nvPr/>
        </p:nvSpPr>
        <p:spPr>
          <a:xfrm>
            <a:off x="-222250" y="5432425"/>
            <a:ext cx="7681913" cy="1584325"/>
          </a:xfrm>
          <a:prstGeom prst="rect">
            <a:avLst/>
          </a:prstGeom>
          <a:noFill/>
          <a:ln w="9525">
            <a:noFill/>
          </a:ln>
        </p:spPr>
        <p:txBody>
          <a:bodyPr anchor="t"/>
          <a:lstStyle/>
          <a:p>
            <a:pPr marL="342900" indent="-342900">
              <a:lnSpc>
                <a:spcPct val="80000"/>
              </a:lnSpc>
              <a:spcBef>
                <a:spcPct val="20000"/>
              </a:spcBef>
              <a:buClr>
                <a:schemeClr val="accent1"/>
              </a:buClr>
              <a:buSzPct val="65000"/>
              <a:buFont typeface="Wingdings" panose="05000000000000000000" pitchFamily="2" charset="2"/>
              <a:buNone/>
            </a:pPr>
            <a:r>
              <a:rPr lang="zh-CN" altLang="en-US" sz="4400" dirty="0">
                <a:solidFill>
                  <a:schemeClr val="tx2"/>
                </a:solidFill>
                <a:latin typeface="Arial" panose="020B0604020202020204" pitchFamily="34" charset="0"/>
                <a:ea typeface="华文行楷" pitchFamily="2" charset="-122"/>
              </a:rPr>
              <a:t>      </a:t>
            </a:r>
            <a:r>
              <a:rPr lang="zh-CN" altLang="en-US" sz="3200" b="1" dirty="0">
                <a:solidFill>
                  <a:srgbClr val="0000FF"/>
                </a:solidFill>
                <a:latin typeface="Arial" panose="020B0604020202020204" pitchFamily="34" charset="0"/>
                <a:ea typeface="华文新魏" pitchFamily="2" charset="-122"/>
              </a:rPr>
              <a:t>为后期的各专业综合设计性实验</a:t>
            </a:r>
          </a:p>
          <a:p>
            <a:pPr marL="342900" indent="-342900">
              <a:lnSpc>
                <a:spcPct val="80000"/>
              </a:lnSpc>
              <a:spcBef>
                <a:spcPct val="20000"/>
              </a:spcBef>
              <a:buClr>
                <a:schemeClr val="accent1"/>
              </a:buClr>
              <a:buSzPct val="65000"/>
              <a:buFont typeface="Wingdings" panose="05000000000000000000" pitchFamily="2" charset="2"/>
              <a:buNone/>
            </a:pPr>
            <a:r>
              <a:rPr lang="zh-CN" altLang="en-US" sz="3200" b="1" dirty="0">
                <a:solidFill>
                  <a:srgbClr val="0000FF"/>
                </a:solidFill>
                <a:latin typeface="Arial" panose="020B0604020202020204" pitchFamily="34" charset="0"/>
                <a:ea typeface="华文新魏" pitchFamily="2" charset="-122"/>
              </a:rPr>
              <a:t>       与课程设计打下良好的基础。</a:t>
            </a:r>
          </a:p>
        </p:txBody>
      </p:sp>
      <p:sp>
        <p:nvSpPr>
          <p:cNvPr id="14341" name="Rectangle 6"/>
          <p:cNvSpPr/>
          <p:nvPr/>
        </p:nvSpPr>
        <p:spPr>
          <a:xfrm>
            <a:off x="-96837" y="4578350"/>
            <a:ext cx="9240837" cy="952500"/>
          </a:xfrm>
          <a:prstGeom prst="rect">
            <a:avLst/>
          </a:prstGeom>
          <a:noFill/>
          <a:ln w="9525">
            <a:noFill/>
          </a:ln>
        </p:spPr>
        <p:txBody>
          <a:bodyPr wrap="square" anchor="t">
            <a:spAutoFit/>
          </a:bodyPr>
          <a:lstStyle/>
          <a:p>
            <a:r>
              <a:rPr lang="zh-CN" altLang="en-US" b="1" dirty="0">
                <a:latin typeface="Arial" panose="020B0604020202020204" pitchFamily="34" charset="0"/>
                <a:ea typeface="宋体" panose="02010600030101010101" pitchFamily="2" charset="-122"/>
              </a:rPr>
              <a:t> </a:t>
            </a:r>
            <a:r>
              <a:rPr lang="zh-CN" altLang="en-US" b="1" dirty="0">
                <a:latin typeface="楷体_GB2312" pitchFamily="49" charset="-122"/>
                <a:ea typeface="楷体_GB2312" pitchFamily="49" charset="-122"/>
              </a:rPr>
              <a:t>4.写出实验报告，并能用相关的理论知识分析实验现象及</a:t>
            </a:r>
          </a:p>
          <a:p>
            <a:r>
              <a:rPr lang="zh-CN" altLang="en-US" b="1" dirty="0">
                <a:latin typeface="楷体_GB2312" pitchFamily="49" charset="-122"/>
                <a:ea typeface="楷体_GB2312" pitchFamily="49" charset="-122"/>
              </a:rPr>
              <a:t>   结果。</a:t>
            </a:r>
          </a:p>
        </p:txBody>
      </p:sp>
      <p:sp>
        <p:nvSpPr>
          <p:cNvPr id="14342" name="AutoShape 7"/>
          <p:cNvSpPr/>
          <p:nvPr/>
        </p:nvSpPr>
        <p:spPr>
          <a:xfrm flipV="1">
            <a:off x="0" y="-168275"/>
            <a:ext cx="9144000" cy="1752600"/>
          </a:xfrm>
          <a:prstGeom prst="horizontalScroll">
            <a:avLst>
              <a:gd name="adj" fmla="val 17227"/>
            </a:avLst>
          </a:prstGeom>
          <a:gradFill rotWithShape="0">
            <a:gsLst>
              <a:gs pos="0">
                <a:srgbClr val="FFF200">
                  <a:alpha val="100000"/>
                </a:srgbClr>
              </a:gs>
              <a:gs pos="45000">
                <a:srgbClr val="FF7A00">
                  <a:alpha val="100000"/>
                </a:srgbClr>
              </a:gs>
              <a:gs pos="70000">
                <a:srgbClr val="FF0300">
                  <a:alpha val="100000"/>
                </a:srgbClr>
              </a:gs>
              <a:gs pos="100000">
                <a:srgbClr val="4D0808">
                  <a:alpha val="100000"/>
                </a:srgbClr>
              </a:gs>
            </a:gsLst>
            <a:lin ang="5400000" scaled="1"/>
            <a:tileRect/>
          </a:gradFill>
          <a:ln w="9525">
            <a:noFill/>
          </a:ln>
        </p:spPr>
        <p:txBody>
          <a:bodyPr rot="10800000" wrap="none" anchor="ctr"/>
          <a:lstStyle/>
          <a:p>
            <a:pPr algn="ctr"/>
            <a:endParaRPr lang="zh-CN" altLang="en-US" sz="2400" dirty="0">
              <a:solidFill>
                <a:schemeClr val="bg1"/>
              </a:solidFill>
              <a:latin typeface="Times New Roman" panose="02020603050405020304" pitchFamily="18" charset="0"/>
              <a:ea typeface="宋体" panose="02010600030101010101" pitchFamily="2" charset="-122"/>
            </a:endParaRPr>
          </a:p>
        </p:txBody>
      </p:sp>
      <p:sp>
        <p:nvSpPr>
          <p:cNvPr id="14343" name="AutoShape 8"/>
          <p:cNvSpPr/>
          <p:nvPr/>
        </p:nvSpPr>
        <p:spPr>
          <a:xfrm>
            <a:off x="755650" y="260350"/>
            <a:ext cx="7162800" cy="836613"/>
          </a:xfrm>
          <a:prstGeom prst="flowChartAlternateProcess">
            <a:avLst/>
          </a:prstGeom>
          <a:noFill/>
          <a:ln w="9525">
            <a:noFill/>
          </a:ln>
        </p:spPr>
        <p:txBody>
          <a:bodyPr wrap="none" anchor="ctr"/>
          <a:lstStyle/>
          <a:p>
            <a:pPr algn="ctr"/>
            <a:r>
              <a:rPr lang="zh-CN" altLang="en-US" sz="4400" b="1">
                <a:solidFill>
                  <a:schemeClr val="bg1"/>
                </a:solidFill>
                <a:latin typeface="Arial" panose="020B0604020202020204" pitchFamily="34" charset="0"/>
                <a:ea typeface="楷体_GB2312" pitchFamily="49" charset="-122"/>
              </a:rPr>
              <a:t>实验课教学基本要求</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p:nvPr/>
        </p:nvSpPr>
        <p:spPr>
          <a:xfrm>
            <a:off x="0" y="4652963"/>
            <a:ext cx="9367838" cy="2347912"/>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14339" name="Rectangle 3"/>
          <p:cNvSpPr/>
          <p:nvPr/>
        </p:nvSpPr>
        <p:spPr>
          <a:xfrm>
            <a:off x="215900" y="3500438"/>
            <a:ext cx="8713788" cy="1152525"/>
          </a:xfrm>
          <a:prstGeom prst="rect">
            <a:avLst/>
          </a:prstGeom>
          <a:noFill/>
          <a:ln w="9525">
            <a:noFill/>
          </a:ln>
        </p:spPr>
        <p:txBody>
          <a:bodyPr anchor="t"/>
          <a:lstStyle/>
          <a:p>
            <a:pPr>
              <a:spcBef>
                <a:spcPct val="20000"/>
              </a:spcBef>
            </a:pPr>
            <a:r>
              <a:rPr lang="zh-CN" altLang="en-US" sz="3200" b="1" dirty="0">
                <a:latin typeface="楷体_GB2312" pitchFamily="49" charset="-122"/>
                <a:ea typeface="楷体_GB2312" pitchFamily="49" charset="-122"/>
              </a:rPr>
              <a:t>2、实验操作考核占30％，主要考核：仪器使用与操作、独立完成实验情况、实验原理掌握情况等。</a:t>
            </a:r>
          </a:p>
        </p:txBody>
      </p:sp>
      <p:sp>
        <p:nvSpPr>
          <p:cNvPr id="14340" name="Rectangle 4"/>
          <p:cNvSpPr/>
          <p:nvPr/>
        </p:nvSpPr>
        <p:spPr>
          <a:xfrm>
            <a:off x="179388" y="1844675"/>
            <a:ext cx="8964612" cy="1554163"/>
          </a:xfrm>
          <a:prstGeom prst="rect">
            <a:avLst/>
          </a:prstGeom>
          <a:noFill/>
          <a:ln w="9525">
            <a:noFill/>
          </a:ln>
        </p:spPr>
        <p:txBody>
          <a:bodyPr anchor="t">
            <a:spAutoFit/>
          </a:bodyPr>
          <a:lstStyle/>
          <a:p>
            <a:pPr>
              <a:spcBef>
                <a:spcPct val="20000"/>
              </a:spcBef>
            </a:pPr>
            <a:r>
              <a:rPr lang="zh-CN" altLang="en-US" sz="3200" b="1" dirty="0">
                <a:latin typeface="楷体_GB2312" pitchFamily="49" charset="-122"/>
                <a:ea typeface="楷体_GB2312" pitchFamily="49" charset="-122"/>
              </a:rPr>
              <a:t>1、平时成绩占70％，主要考核：出勤率、</a:t>
            </a:r>
            <a:r>
              <a:rPr lang="zh-CN" altLang="en-US" sz="3200" b="1" dirty="0">
                <a:latin typeface="Verdana" panose="020B0604030504040204" pitchFamily="34" charset="0"/>
                <a:ea typeface="楷体_GB2312" pitchFamily="49" charset="-122"/>
              </a:rPr>
              <a:t>预习、</a:t>
            </a:r>
            <a:r>
              <a:rPr lang="zh-CN" altLang="en-US" sz="3200" b="1" dirty="0">
                <a:latin typeface="楷体_GB2312" pitchFamily="49" charset="-122"/>
                <a:ea typeface="楷体_GB2312" pitchFamily="49" charset="-122"/>
              </a:rPr>
              <a:t>实验完成情况，</a:t>
            </a:r>
            <a:r>
              <a:rPr lang="zh-CN" altLang="en-US" sz="3200" b="1" dirty="0">
                <a:latin typeface="Verdana" panose="020B0604030504040204" pitchFamily="34" charset="0"/>
                <a:ea typeface="楷体_GB2312" pitchFamily="49" charset="-122"/>
              </a:rPr>
              <a:t>实验结论</a:t>
            </a:r>
            <a:r>
              <a:rPr lang="zh-CN" altLang="en-US" sz="3200" b="1" dirty="0">
                <a:latin typeface="楷体_GB2312" pitchFamily="49" charset="-122"/>
                <a:ea typeface="楷体_GB2312" pitchFamily="49" charset="-122"/>
              </a:rPr>
              <a:t>和实验报告规范化</a:t>
            </a:r>
            <a:r>
              <a:rPr lang="zh-CN" altLang="en-US" sz="3200" b="1" dirty="0">
                <a:latin typeface="Verdana" panose="020B0604030504040204" pitchFamily="34" charset="0"/>
                <a:ea typeface="楷体_GB2312" pitchFamily="49" charset="-122"/>
              </a:rPr>
              <a:t>、实验问答题</a:t>
            </a:r>
            <a:r>
              <a:rPr lang="zh-CN" altLang="en-US" sz="3200" b="1" dirty="0">
                <a:latin typeface="楷体_GB2312" pitchFamily="49" charset="-122"/>
                <a:ea typeface="楷体_GB2312" pitchFamily="49" charset="-122"/>
              </a:rPr>
              <a:t>情况等。</a:t>
            </a:r>
          </a:p>
        </p:txBody>
      </p:sp>
      <p:sp>
        <p:nvSpPr>
          <p:cNvPr id="14341" name="Text Box 5"/>
          <p:cNvSpPr txBox="1"/>
          <p:nvPr/>
        </p:nvSpPr>
        <p:spPr>
          <a:xfrm>
            <a:off x="107950" y="4999038"/>
            <a:ext cx="8743950" cy="1863725"/>
          </a:xfrm>
          <a:prstGeom prst="rect">
            <a:avLst/>
          </a:prstGeom>
          <a:noFill/>
          <a:ln w="9525">
            <a:noFill/>
          </a:ln>
        </p:spPr>
        <p:txBody>
          <a:bodyPr wrap="square" anchor="t">
            <a:spAutoFit/>
          </a:bodyPr>
          <a:lstStyle/>
          <a:p>
            <a:pPr>
              <a:lnSpc>
                <a:spcPct val="120000"/>
              </a:lnSpc>
            </a:pPr>
            <a:r>
              <a:rPr lang="zh-CN" altLang="en-US" sz="3200" b="1" i="1" dirty="0">
                <a:solidFill>
                  <a:srgbClr val="66FF66"/>
                </a:solidFill>
                <a:latin typeface="黑体" panose="02010609060101010101" pitchFamily="2" charset="-122"/>
                <a:ea typeface="黑体" panose="02010609060101010101" pitchFamily="2" charset="-122"/>
              </a:rPr>
              <a:t> </a:t>
            </a:r>
            <a:r>
              <a:rPr lang="zh-CN" altLang="en-US" sz="3200" b="1" i="1" dirty="0">
                <a:solidFill>
                  <a:srgbClr val="0000FF"/>
                </a:solidFill>
                <a:latin typeface="黑体" panose="02010609060101010101" pitchFamily="2" charset="-122"/>
                <a:ea typeface="黑体" panose="02010609060101010101" pitchFamily="2" charset="-122"/>
              </a:rPr>
              <a:t>实验报告要求前五次，请独立撰写，雷同者一经发现均作零分处理。因为需要存档，期末五次实验报告和考核缺一不可。</a:t>
            </a:r>
          </a:p>
        </p:txBody>
      </p:sp>
      <p:sp>
        <p:nvSpPr>
          <p:cNvPr id="14343" name="AutoShape 7"/>
          <p:cNvSpPr/>
          <p:nvPr/>
        </p:nvSpPr>
        <p:spPr>
          <a:xfrm flipV="1">
            <a:off x="-177800" y="0"/>
            <a:ext cx="9502775" cy="1584325"/>
          </a:xfrm>
          <a:prstGeom prst="horizontalScroll">
            <a:avLst>
              <a:gd name="adj" fmla="val 17227"/>
            </a:avLst>
          </a:prstGeom>
          <a:gradFill rotWithShape="0">
            <a:gsLst>
              <a:gs pos="0">
                <a:srgbClr val="FFF200">
                  <a:alpha val="100000"/>
                </a:srgbClr>
              </a:gs>
              <a:gs pos="45000">
                <a:srgbClr val="FF7A00">
                  <a:alpha val="100000"/>
                </a:srgbClr>
              </a:gs>
              <a:gs pos="70000">
                <a:srgbClr val="FF0300">
                  <a:alpha val="100000"/>
                </a:srgbClr>
              </a:gs>
              <a:gs pos="100000">
                <a:srgbClr val="4D0808">
                  <a:alpha val="100000"/>
                </a:srgbClr>
              </a:gs>
            </a:gsLst>
            <a:lin ang="5400000" scaled="1"/>
            <a:tileRect/>
          </a:gradFill>
          <a:ln w="9525">
            <a:noFill/>
          </a:ln>
        </p:spPr>
        <p:txBody>
          <a:bodyPr rot="10800000" wrap="none" anchor="ctr"/>
          <a:lstStyle/>
          <a:p>
            <a:pPr algn="ctr" fontAlgn="base"/>
            <a:r>
              <a:rPr lang="zh-CN" altLang="en-US" sz="4400" b="1" strike="noStrike" noProof="1">
                <a:solidFill>
                  <a:schemeClr val="bg1"/>
                </a:solidFill>
                <a:effectLst>
                  <a:outerShdw blurRad="38100" dist="38100" dir="2700000">
                    <a:srgbClr val="000000"/>
                  </a:outerShdw>
                </a:effectLst>
                <a:latin typeface="Arial" panose="020B0604020202020204" pitchFamily="34" charset="0"/>
                <a:ea typeface="楷体_GB2312" pitchFamily="49" charset="-122"/>
                <a:cs typeface="+mn-cs"/>
              </a:rPr>
              <a:t>高频实验课考核办法</a:t>
            </a:r>
            <a:endParaRPr lang="zh-CN" altLang="en-US" sz="4400" b="1" strike="noStrike" noProof="1">
              <a:solidFill>
                <a:schemeClr val="bg1"/>
              </a:solidFill>
              <a:effectLst>
                <a:outerShdw blurRad="38100" dist="38100" dir="2700000">
                  <a:srgbClr val="000000"/>
                </a:outerShdw>
              </a:effectLst>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anim calcmode="lin" valueType="num">
                                      <p:cBhvr additive="base">
                                        <p:cTn id="7" dur="500" fill="hold"/>
                                        <p:tgtEl>
                                          <p:spTgt spid="14340"/>
                                        </p:tgtEl>
                                        <p:attrNameLst>
                                          <p:attrName>ppt_x</p:attrName>
                                        </p:attrNameLst>
                                      </p:cBhvr>
                                      <p:tavLst>
                                        <p:tav tm="0">
                                          <p:val>
                                            <p:strVal val="#ppt_x"/>
                                          </p:val>
                                        </p:tav>
                                        <p:tav tm="100000">
                                          <p:val>
                                            <p:strVal val="#ppt_x"/>
                                          </p:val>
                                        </p:tav>
                                      </p:tavLst>
                                    </p:anim>
                                    <p:anim calcmode="lin" valueType="num">
                                      <p:cBhvr additive="base">
                                        <p:cTn id="8" dur="500" fill="hold"/>
                                        <p:tgtEl>
                                          <p:spTgt spid="1434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4339"/>
                                        </p:tgtEl>
                                        <p:attrNameLst>
                                          <p:attrName>style.visibility</p:attrName>
                                        </p:attrNameLst>
                                      </p:cBhvr>
                                      <p:to>
                                        <p:strVal val="visible"/>
                                      </p:to>
                                    </p:set>
                                    <p:anim calcmode="lin" valueType="num">
                                      <p:cBhvr additive="base">
                                        <p:cTn id="12" dur="500" fill="hold"/>
                                        <p:tgtEl>
                                          <p:spTgt spid="14339"/>
                                        </p:tgtEl>
                                        <p:attrNameLst>
                                          <p:attrName>ppt_x</p:attrName>
                                        </p:attrNameLst>
                                      </p:cBhvr>
                                      <p:tavLst>
                                        <p:tav tm="0">
                                          <p:val>
                                            <p:strVal val="#ppt_x"/>
                                          </p:val>
                                        </p:tav>
                                        <p:tav tm="100000">
                                          <p:val>
                                            <p:strVal val="#ppt_x"/>
                                          </p:val>
                                        </p:tav>
                                      </p:tavLst>
                                    </p:anim>
                                    <p:anim calcmode="lin" valueType="num">
                                      <p:cBhvr additive="base">
                                        <p:cTn id="13" dur="500" fill="hold"/>
                                        <p:tgtEl>
                                          <p:spTgt spid="1433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9" presetClass="entr" presetSubtype="0" fill="hold" grpId="0" nodeType="afterEffect">
                                  <p:stCondLst>
                                    <p:cond delay="0"/>
                                  </p:stCondLst>
                                  <p:childTnLst>
                                    <p:set>
                                      <p:cBhvr>
                                        <p:cTn id="16" dur="1" fill="hold">
                                          <p:stCondLst>
                                            <p:cond delay="0"/>
                                          </p:stCondLst>
                                        </p:cTn>
                                        <p:tgtEl>
                                          <p:spTgt spid="14341"/>
                                        </p:tgtEl>
                                        <p:attrNameLst>
                                          <p:attrName>style.visibility</p:attrName>
                                        </p:attrNameLst>
                                      </p:cBhvr>
                                      <p:to>
                                        <p:strVal val="visible"/>
                                      </p:to>
                                    </p:set>
                                    <p:animEffect transition="in" filter="dissolve">
                                      <p:cBhvr>
                                        <p:cTn id="17" dur="500"/>
                                        <p:tgtEl>
                                          <p:spTgt spid="14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p:bldP spid="14340" grpId="0"/>
      <p:bldP spid="143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AutoShape 7"/>
          <p:cNvSpPr/>
          <p:nvPr/>
        </p:nvSpPr>
        <p:spPr>
          <a:xfrm flipV="1">
            <a:off x="0" y="-168275"/>
            <a:ext cx="9144000" cy="1752600"/>
          </a:xfrm>
          <a:prstGeom prst="horizontalScroll">
            <a:avLst>
              <a:gd name="adj" fmla="val 17227"/>
            </a:avLst>
          </a:prstGeom>
          <a:gradFill rotWithShape="0">
            <a:gsLst>
              <a:gs pos="0">
                <a:srgbClr val="FFF200">
                  <a:alpha val="100000"/>
                </a:srgbClr>
              </a:gs>
              <a:gs pos="45000">
                <a:srgbClr val="FF7A00">
                  <a:alpha val="100000"/>
                </a:srgbClr>
              </a:gs>
              <a:gs pos="70000">
                <a:srgbClr val="FF0300">
                  <a:alpha val="100000"/>
                </a:srgbClr>
              </a:gs>
              <a:gs pos="100000">
                <a:srgbClr val="4D0808">
                  <a:alpha val="100000"/>
                </a:srgbClr>
              </a:gs>
            </a:gsLst>
            <a:lin ang="5400000" scaled="1"/>
            <a:tileRect/>
          </a:gradFill>
          <a:ln w="9525">
            <a:noFill/>
          </a:ln>
        </p:spPr>
        <p:txBody>
          <a:bodyPr rot="10800000" wrap="none" anchor="ctr"/>
          <a:lstStyle/>
          <a:p>
            <a:pPr algn="ctr"/>
            <a:endParaRPr lang="zh-CN" altLang="en-US" sz="2400" dirty="0">
              <a:solidFill>
                <a:schemeClr val="bg1"/>
              </a:solidFill>
              <a:latin typeface="Times New Roman" panose="02020603050405020304" pitchFamily="18" charset="0"/>
              <a:ea typeface="宋体" panose="02010600030101010101" pitchFamily="2" charset="-122"/>
            </a:endParaRPr>
          </a:p>
        </p:txBody>
      </p:sp>
      <p:sp>
        <p:nvSpPr>
          <p:cNvPr id="16386" name="AutoShape 8"/>
          <p:cNvSpPr/>
          <p:nvPr/>
        </p:nvSpPr>
        <p:spPr>
          <a:xfrm>
            <a:off x="755650" y="260350"/>
            <a:ext cx="7162800" cy="836613"/>
          </a:xfrm>
          <a:prstGeom prst="flowChartAlternateProcess">
            <a:avLst/>
          </a:prstGeom>
          <a:noFill/>
          <a:ln w="9525">
            <a:noFill/>
          </a:ln>
        </p:spPr>
        <p:txBody>
          <a:bodyPr wrap="none" anchor="ctr"/>
          <a:lstStyle/>
          <a:p>
            <a:pPr algn="ctr"/>
            <a:r>
              <a:rPr lang="zh-CN" altLang="en-US" sz="4400" b="1">
                <a:solidFill>
                  <a:schemeClr val="bg1"/>
                </a:solidFill>
                <a:latin typeface="Arial" panose="020B0604020202020204" pitchFamily="34" charset="0"/>
                <a:ea typeface="楷体_GB2312" pitchFamily="49" charset="-122"/>
              </a:rPr>
              <a:t>实验报告基本要求</a:t>
            </a:r>
          </a:p>
        </p:txBody>
      </p:sp>
      <p:graphicFrame>
        <p:nvGraphicFramePr>
          <p:cNvPr id="13" name="对象 12"/>
          <p:cNvGraphicFramePr>
            <a:graphicFrameLocks/>
          </p:cNvGraphicFramePr>
          <p:nvPr/>
        </p:nvGraphicFramePr>
        <p:xfrm>
          <a:off x="0" y="923925"/>
          <a:ext cx="4484688" cy="6007100"/>
        </p:xfrm>
        <a:graphic>
          <a:graphicData uri="http://schemas.openxmlformats.org/presentationml/2006/ole">
            <p:oleObj spid="_x0000_s37889" r:id="rId3" imgW="4428571" imgH="6001588" progId="PBrush">
              <p:embed/>
            </p:oleObj>
          </a:graphicData>
        </a:graphic>
      </p:graphicFrame>
      <p:grpSp>
        <p:nvGrpSpPr>
          <p:cNvPr id="16" name="组合 15"/>
          <p:cNvGrpSpPr/>
          <p:nvPr/>
        </p:nvGrpSpPr>
        <p:grpSpPr>
          <a:xfrm>
            <a:off x="4567238" y="1030288"/>
            <a:ext cx="4576762" cy="5900737"/>
            <a:chOff x="4567238" y="1030288"/>
            <a:chExt cx="4576762" cy="5900737"/>
          </a:xfrm>
        </p:grpSpPr>
        <p:graphicFrame>
          <p:nvGraphicFramePr>
            <p:cNvPr id="4" name="对象 3"/>
            <p:cNvGraphicFramePr>
              <a:graphicFrameLocks/>
            </p:cNvGraphicFramePr>
            <p:nvPr/>
          </p:nvGraphicFramePr>
          <p:xfrm>
            <a:off x="4567238" y="1030288"/>
            <a:ext cx="4576762" cy="5900737"/>
          </p:xfrm>
          <a:graphic>
            <a:graphicData uri="http://schemas.openxmlformats.org/presentationml/2006/ole">
              <p:oleObj spid="_x0000_s37890" r:id="rId4" imgW="4772691" imgH="5896798" progId="PBrush">
                <p:embed/>
              </p:oleObj>
            </a:graphicData>
          </a:graphic>
        </p:graphicFrame>
        <p:sp>
          <p:nvSpPr>
            <p:cNvPr id="6" name="TextBox 5"/>
            <p:cNvSpPr txBox="1"/>
            <p:nvPr/>
          </p:nvSpPr>
          <p:spPr>
            <a:xfrm>
              <a:off x="5786446" y="1357298"/>
              <a:ext cx="1428760" cy="276999"/>
            </a:xfrm>
            <a:prstGeom prst="rect">
              <a:avLst/>
            </a:prstGeom>
            <a:noFill/>
          </p:spPr>
          <p:txBody>
            <a:bodyPr wrap="square" rtlCol="0">
              <a:spAutoFit/>
            </a:bodyPr>
            <a:lstStyle/>
            <a:p>
              <a:r>
                <a:rPr lang="zh-CN" altLang="en-US" sz="1200" b="1" dirty="0" smtClean="0">
                  <a:solidFill>
                    <a:srgbClr val="FF0000"/>
                  </a:solidFill>
                </a:rPr>
                <a:t>高频电子线路实验</a:t>
              </a:r>
              <a:endParaRPr lang="zh-CN" altLang="en-US" sz="1200" b="1" dirty="0">
                <a:solidFill>
                  <a:srgbClr val="FF0000"/>
                </a:solidFill>
              </a:endParaRPr>
            </a:p>
          </p:txBody>
        </p:sp>
        <p:sp>
          <p:nvSpPr>
            <p:cNvPr id="7" name="TextBox 6"/>
            <p:cNvSpPr txBox="1"/>
            <p:nvPr/>
          </p:nvSpPr>
          <p:spPr>
            <a:xfrm>
              <a:off x="5643570" y="1643050"/>
              <a:ext cx="1428760" cy="246221"/>
            </a:xfrm>
            <a:prstGeom prst="rect">
              <a:avLst/>
            </a:prstGeom>
            <a:noFill/>
          </p:spPr>
          <p:txBody>
            <a:bodyPr wrap="square" rtlCol="0">
              <a:spAutoFit/>
            </a:bodyPr>
            <a:lstStyle/>
            <a:p>
              <a:r>
                <a:rPr lang="zh-CN" altLang="en-US" sz="1000" b="1" dirty="0" smtClean="0">
                  <a:solidFill>
                    <a:srgbClr val="FF0000"/>
                  </a:solidFill>
                </a:rPr>
                <a:t>高频小信号放大器</a:t>
              </a:r>
              <a:endParaRPr lang="zh-CN" altLang="en-US" sz="1000" b="1" dirty="0">
                <a:solidFill>
                  <a:srgbClr val="FF0000"/>
                </a:solidFill>
              </a:endParaRPr>
            </a:p>
          </p:txBody>
        </p:sp>
        <p:sp>
          <p:nvSpPr>
            <p:cNvPr id="8" name="TextBox 7"/>
            <p:cNvSpPr txBox="1"/>
            <p:nvPr/>
          </p:nvSpPr>
          <p:spPr>
            <a:xfrm>
              <a:off x="5572132" y="1857364"/>
              <a:ext cx="571504" cy="246221"/>
            </a:xfrm>
            <a:prstGeom prst="rect">
              <a:avLst/>
            </a:prstGeom>
            <a:noFill/>
          </p:spPr>
          <p:txBody>
            <a:bodyPr wrap="square" rtlCol="0">
              <a:spAutoFit/>
            </a:bodyPr>
            <a:lstStyle/>
            <a:p>
              <a:r>
                <a:rPr lang="zh-CN" altLang="en-US" sz="1000" b="1" dirty="0" smtClean="0">
                  <a:solidFill>
                    <a:srgbClr val="FF0000"/>
                  </a:solidFill>
                </a:rPr>
                <a:t>刘</a:t>
              </a:r>
              <a:r>
                <a:rPr lang="en-US" altLang="zh-CN" sz="1000" b="1" dirty="0" smtClean="0">
                  <a:solidFill>
                    <a:srgbClr val="FF0000"/>
                  </a:solidFill>
                </a:rPr>
                <a:t>XX</a:t>
              </a:r>
              <a:endParaRPr lang="zh-CN" altLang="en-US" sz="1000" b="1" dirty="0">
                <a:solidFill>
                  <a:srgbClr val="FF0000"/>
                </a:solidFill>
              </a:endParaRPr>
            </a:p>
          </p:txBody>
        </p:sp>
        <p:sp>
          <p:nvSpPr>
            <p:cNvPr id="9" name="TextBox 8"/>
            <p:cNvSpPr txBox="1"/>
            <p:nvPr/>
          </p:nvSpPr>
          <p:spPr>
            <a:xfrm>
              <a:off x="6643702" y="1857364"/>
              <a:ext cx="857256" cy="246221"/>
            </a:xfrm>
            <a:prstGeom prst="rect">
              <a:avLst/>
            </a:prstGeom>
            <a:noFill/>
          </p:spPr>
          <p:txBody>
            <a:bodyPr wrap="square" rtlCol="0">
              <a:spAutoFit/>
            </a:bodyPr>
            <a:lstStyle/>
            <a:p>
              <a:r>
                <a:rPr lang="zh-CN" altLang="en-US" sz="1000" b="1" dirty="0" smtClean="0">
                  <a:solidFill>
                    <a:srgbClr val="FF0000"/>
                  </a:solidFill>
                </a:rPr>
                <a:t>信息</a:t>
              </a:r>
              <a:r>
                <a:rPr lang="en-US" altLang="zh-CN" sz="1000" b="1" dirty="0" smtClean="0">
                  <a:solidFill>
                    <a:srgbClr val="FF0000"/>
                  </a:solidFill>
                </a:rPr>
                <a:t>1401</a:t>
              </a:r>
              <a:endParaRPr lang="zh-CN" altLang="en-US" sz="1000" b="1" dirty="0">
                <a:solidFill>
                  <a:srgbClr val="FF0000"/>
                </a:solidFill>
              </a:endParaRPr>
            </a:p>
          </p:txBody>
        </p:sp>
        <p:sp>
          <p:nvSpPr>
            <p:cNvPr id="10" name="TextBox 9"/>
            <p:cNvSpPr txBox="1"/>
            <p:nvPr/>
          </p:nvSpPr>
          <p:spPr>
            <a:xfrm>
              <a:off x="8001024" y="1857364"/>
              <a:ext cx="571504" cy="246221"/>
            </a:xfrm>
            <a:prstGeom prst="rect">
              <a:avLst/>
            </a:prstGeom>
            <a:noFill/>
          </p:spPr>
          <p:txBody>
            <a:bodyPr wrap="square" rtlCol="0">
              <a:spAutoFit/>
            </a:bodyPr>
            <a:lstStyle/>
            <a:p>
              <a:r>
                <a:rPr lang="en-US" altLang="zh-CN" sz="1000" b="1" dirty="0" smtClean="0">
                  <a:solidFill>
                    <a:srgbClr val="FF0000"/>
                  </a:solidFill>
                </a:rPr>
                <a:t>20</a:t>
              </a:r>
              <a:endParaRPr lang="zh-CN" altLang="en-US" sz="1000" b="1" dirty="0">
                <a:solidFill>
                  <a:srgbClr val="FF0000"/>
                </a:solidFill>
              </a:endParaRPr>
            </a:p>
          </p:txBody>
        </p:sp>
        <p:sp>
          <p:nvSpPr>
            <p:cNvPr id="11" name="TextBox 10"/>
            <p:cNvSpPr txBox="1"/>
            <p:nvPr/>
          </p:nvSpPr>
          <p:spPr>
            <a:xfrm>
              <a:off x="5786446" y="2071678"/>
              <a:ext cx="1000132" cy="246221"/>
            </a:xfrm>
            <a:prstGeom prst="rect">
              <a:avLst/>
            </a:prstGeom>
            <a:noFill/>
          </p:spPr>
          <p:txBody>
            <a:bodyPr wrap="square" rtlCol="0">
              <a:spAutoFit/>
            </a:bodyPr>
            <a:lstStyle/>
            <a:p>
              <a:r>
                <a:rPr lang="zh-CN" altLang="en-US" sz="1000" b="1" dirty="0" smtClean="0">
                  <a:solidFill>
                    <a:srgbClr val="FF0000"/>
                  </a:solidFill>
                </a:rPr>
                <a:t>张</a:t>
              </a:r>
              <a:r>
                <a:rPr lang="en-US" altLang="zh-CN" sz="1000" b="1" dirty="0" smtClean="0">
                  <a:solidFill>
                    <a:srgbClr val="FF0000"/>
                  </a:solidFill>
                </a:rPr>
                <a:t>XX    /    </a:t>
              </a:r>
              <a:r>
                <a:rPr lang="zh-CN" altLang="en-US" sz="1000" b="1" dirty="0" smtClean="0">
                  <a:solidFill>
                    <a:srgbClr val="FF0000"/>
                  </a:solidFill>
                </a:rPr>
                <a:t>无</a:t>
              </a:r>
              <a:endParaRPr lang="zh-CN" altLang="en-US" sz="1000" b="1" dirty="0">
                <a:solidFill>
                  <a:srgbClr val="FF0000"/>
                </a:solidFill>
              </a:endParaRPr>
            </a:p>
          </p:txBody>
        </p:sp>
        <p:sp>
          <p:nvSpPr>
            <p:cNvPr id="12" name="TextBox 11"/>
            <p:cNvSpPr txBox="1"/>
            <p:nvPr/>
          </p:nvSpPr>
          <p:spPr>
            <a:xfrm>
              <a:off x="7858148" y="2071678"/>
              <a:ext cx="1000132" cy="246221"/>
            </a:xfrm>
            <a:prstGeom prst="rect">
              <a:avLst/>
            </a:prstGeom>
            <a:solidFill>
              <a:schemeClr val="bg1"/>
            </a:solidFill>
          </p:spPr>
          <p:txBody>
            <a:bodyPr wrap="square" rtlCol="0">
              <a:spAutoFit/>
            </a:bodyPr>
            <a:lstStyle/>
            <a:p>
              <a:r>
                <a:rPr lang="zh-CN" altLang="en-US" sz="1000" dirty="0" smtClean="0">
                  <a:solidFill>
                    <a:srgbClr val="FF3300"/>
                  </a:solidFill>
                </a:rPr>
                <a:t>实验当天日期</a:t>
              </a:r>
              <a:endParaRPr lang="zh-CN" altLang="en-US" sz="1000" dirty="0">
                <a:solidFill>
                  <a:srgbClr val="FF3300"/>
                </a:solidFill>
              </a:endParaRPr>
            </a:p>
          </p:txBody>
        </p:sp>
        <p:sp>
          <p:nvSpPr>
            <p:cNvPr id="14" name="TextBox 13"/>
            <p:cNvSpPr txBox="1"/>
            <p:nvPr/>
          </p:nvSpPr>
          <p:spPr>
            <a:xfrm>
              <a:off x="4929190" y="3000372"/>
              <a:ext cx="3786214" cy="2862322"/>
            </a:xfrm>
            <a:prstGeom prst="rect">
              <a:avLst/>
            </a:prstGeom>
            <a:solidFill>
              <a:schemeClr val="bg1"/>
            </a:solidFill>
          </p:spPr>
          <p:txBody>
            <a:bodyPr wrap="square" rtlCol="0">
              <a:spAutoFit/>
            </a:bodyPr>
            <a:lstStyle/>
            <a:p>
              <a:r>
                <a:rPr lang="zh-CN" altLang="en-US" sz="1200" b="1" dirty="0" smtClean="0">
                  <a:solidFill>
                    <a:srgbClr val="FF0000"/>
                  </a:solidFill>
                </a:rPr>
                <a:t>一、实验预习：</a:t>
              </a:r>
              <a:r>
                <a:rPr lang="en-US" altLang="zh-CN" sz="1200" b="1" dirty="0" smtClean="0">
                  <a:solidFill>
                    <a:srgbClr val="FF0000"/>
                  </a:solidFill>
                </a:rPr>
                <a:t>20%</a:t>
              </a:r>
              <a:r>
                <a:rPr lang="zh-CN" altLang="en-US" sz="1200" b="1" dirty="0" smtClean="0">
                  <a:solidFill>
                    <a:srgbClr val="0033CC"/>
                  </a:solidFill>
                </a:rPr>
                <a:t>（</a:t>
              </a:r>
              <a:r>
                <a:rPr lang="en-US" altLang="zh-CN" sz="1200" b="1" dirty="0" smtClean="0">
                  <a:solidFill>
                    <a:srgbClr val="0033CC"/>
                  </a:solidFill>
                </a:rPr>
                <a:t>2</a:t>
              </a:r>
              <a:r>
                <a:rPr lang="zh-CN" altLang="en-US" sz="1200" b="1" dirty="0" smtClean="0">
                  <a:solidFill>
                    <a:srgbClr val="0033CC"/>
                  </a:solidFill>
                </a:rPr>
                <a:t>页）</a:t>
              </a:r>
              <a:endParaRPr lang="en-US" altLang="zh-CN" sz="1200" b="1" dirty="0" smtClean="0">
                <a:solidFill>
                  <a:srgbClr val="0033CC"/>
                </a:solidFill>
              </a:endParaRPr>
            </a:p>
            <a:p>
              <a:r>
                <a:rPr lang="en-US" altLang="zh-CN" sz="1200" b="1" dirty="0" smtClean="0">
                  <a:solidFill>
                    <a:srgbClr val="FF0000"/>
                  </a:solidFill>
                </a:rPr>
                <a:t>                1.</a:t>
              </a:r>
              <a:r>
                <a:rPr lang="zh-CN" altLang="en-US" sz="1200" b="1" dirty="0" smtClean="0">
                  <a:solidFill>
                    <a:srgbClr val="FF0000"/>
                  </a:solidFill>
                </a:rPr>
                <a:t>实验目的</a:t>
              </a:r>
              <a:endParaRPr lang="en-US" altLang="zh-CN" sz="1200" b="1" dirty="0" smtClean="0">
                <a:solidFill>
                  <a:srgbClr val="FF0000"/>
                </a:solidFill>
              </a:endParaRPr>
            </a:p>
            <a:p>
              <a:r>
                <a:rPr lang="en-US" altLang="zh-CN" sz="1200" b="1" dirty="0" smtClean="0">
                  <a:solidFill>
                    <a:srgbClr val="FF0000"/>
                  </a:solidFill>
                </a:rPr>
                <a:t>                2.</a:t>
              </a:r>
              <a:r>
                <a:rPr lang="zh-CN" altLang="en-US" sz="1200" b="1" dirty="0" smtClean="0">
                  <a:solidFill>
                    <a:srgbClr val="FF0000"/>
                  </a:solidFill>
                </a:rPr>
                <a:t>实验基本原理（详）</a:t>
              </a:r>
              <a:endParaRPr lang="en-US" altLang="zh-CN" sz="1200" b="1" dirty="0" smtClean="0">
                <a:solidFill>
                  <a:srgbClr val="FF0000"/>
                </a:solidFill>
              </a:endParaRPr>
            </a:p>
            <a:p>
              <a:r>
                <a:rPr lang="en-US" altLang="zh-CN" sz="1200" b="1" dirty="0" smtClean="0">
                  <a:solidFill>
                    <a:srgbClr val="FF0000"/>
                  </a:solidFill>
                </a:rPr>
                <a:t>                3.</a:t>
              </a:r>
              <a:r>
                <a:rPr lang="zh-CN" altLang="en-US" sz="1200" b="1" dirty="0" smtClean="0">
                  <a:solidFill>
                    <a:srgbClr val="FF0000"/>
                  </a:solidFill>
                </a:rPr>
                <a:t>实验设备</a:t>
              </a:r>
              <a:endParaRPr lang="en-US" altLang="zh-CN" sz="1200" b="1" dirty="0" smtClean="0">
                <a:solidFill>
                  <a:srgbClr val="FF0000"/>
                </a:solidFill>
              </a:endParaRPr>
            </a:p>
            <a:p>
              <a:r>
                <a:rPr lang="en-US" altLang="zh-CN" sz="1200" b="1" dirty="0" smtClean="0">
                  <a:solidFill>
                    <a:srgbClr val="FF0000"/>
                  </a:solidFill>
                </a:rPr>
                <a:t>                4.</a:t>
              </a:r>
              <a:r>
                <a:rPr lang="zh-CN" altLang="en-US" sz="1200" b="1" dirty="0" smtClean="0">
                  <a:solidFill>
                    <a:srgbClr val="FF0000"/>
                  </a:solidFill>
                </a:rPr>
                <a:t>实验方案（简）</a:t>
              </a:r>
              <a:endParaRPr lang="en-US" altLang="zh-CN" sz="1200" b="1" dirty="0" smtClean="0">
                <a:solidFill>
                  <a:srgbClr val="FF0000"/>
                </a:solidFill>
              </a:endParaRPr>
            </a:p>
            <a:p>
              <a:endParaRPr lang="en-US" altLang="zh-CN" sz="1200" b="1" dirty="0" smtClean="0">
                <a:solidFill>
                  <a:srgbClr val="FF0000"/>
                </a:solidFill>
              </a:endParaRPr>
            </a:p>
            <a:p>
              <a:r>
                <a:rPr lang="zh-CN" altLang="en-US" sz="1200" b="1" dirty="0" smtClean="0">
                  <a:solidFill>
                    <a:srgbClr val="FF0000"/>
                  </a:solidFill>
                </a:rPr>
                <a:t>二、实验过程：</a:t>
              </a:r>
              <a:r>
                <a:rPr lang="en-US" altLang="zh-CN" sz="1200" b="1" dirty="0" smtClean="0">
                  <a:solidFill>
                    <a:srgbClr val="FF0000"/>
                  </a:solidFill>
                </a:rPr>
                <a:t>30%</a:t>
              </a:r>
              <a:r>
                <a:rPr lang="zh-CN" altLang="en-US" sz="1200" b="1" dirty="0" smtClean="0">
                  <a:solidFill>
                    <a:srgbClr val="0033CC"/>
                  </a:solidFill>
                </a:rPr>
                <a:t>（</a:t>
              </a:r>
              <a:r>
                <a:rPr lang="en-US" altLang="zh-CN" sz="1200" b="1" dirty="0" smtClean="0">
                  <a:solidFill>
                    <a:srgbClr val="0033CC"/>
                  </a:solidFill>
                </a:rPr>
                <a:t>1</a:t>
              </a:r>
              <a:r>
                <a:rPr lang="zh-CN" altLang="en-US" sz="1200" b="1" dirty="0" smtClean="0">
                  <a:solidFill>
                    <a:srgbClr val="0033CC"/>
                  </a:solidFill>
                </a:rPr>
                <a:t>页）</a:t>
              </a:r>
              <a:endParaRPr lang="en-US" altLang="zh-CN" sz="1200" b="1" dirty="0" smtClean="0">
                <a:solidFill>
                  <a:srgbClr val="0033CC"/>
                </a:solidFill>
              </a:endParaRPr>
            </a:p>
            <a:p>
              <a:r>
                <a:rPr lang="en-US" altLang="zh-CN" sz="1200" b="1" dirty="0" smtClean="0">
                  <a:solidFill>
                    <a:srgbClr val="FF0000"/>
                  </a:solidFill>
                </a:rPr>
                <a:t>                </a:t>
              </a:r>
              <a:r>
                <a:rPr lang="zh-CN" altLang="en-US" sz="1200" b="1" dirty="0" smtClean="0">
                  <a:solidFill>
                    <a:srgbClr val="FF0000"/>
                  </a:solidFill>
                </a:rPr>
                <a:t>实验图像、数据记录</a:t>
              </a:r>
              <a:endParaRPr lang="en-US" altLang="zh-CN" sz="1200" b="1" dirty="0" smtClean="0">
                <a:solidFill>
                  <a:srgbClr val="FF0000"/>
                </a:solidFill>
              </a:endParaRPr>
            </a:p>
            <a:p>
              <a:endParaRPr lang="en-US" altLang="zh-CN" sz="1200" b="1" dirty="0" smtClean="0">
                <a:solidFill>
                  <a:srgbClr val="FF0000"/>
                </a:solidFill>
              </a:endParaRPr>
            </a:p>
            <a:p>
              <a:r>
                <a:rPr lang="zh-CN" altLang="en-US" sz="1200" b="1" dirty="0" smtClean="0">
                  <a:solidFill>
                    <a:srgbClr val="FF0000"/>
                  </a:solidFill>
                </a:rPr>
                <a:t>三、结果分析：</a:t>
              </a:r>
              <a:r>
                <a:rPr lang="en-US" altLang="zh-CN" sz="1200" b="1" dirty="0" smtClean="0">
                  <a:solidFill>
                    <a:srgbClr val="FF0000"/>
                  </a:solidFill>
                </a:rPr>
                <a:t>50%</a:t>
              </a:r>
              <a:r>
                <a:rPr lang="zh-CN" altLang="en-US" sz="1200" b="1" dirty="0" smtClean="0">
                  <a:solidFill>
                    <a:srgbClr val="0033CC"/>
                  </a:solidFill>
                </a:rPr>
                <a:t>（</a:t>
              </a:r>
              <a:r>
                <a:rPr lang="en-US" altLang="zh-CN" sz="1200" b="1" dirty="0" smtClean="0">
                  <a:solidFill>
                    <a:srgbClr val="0033CC"/>
                  </a:solidFill>
                </a:rPr>
                <a:t>1</a:t>
              </a:r>
              <a:r>
                <a:rPr lang="zh-CN" altLang="en-US" sz="1200" b="1" dirty="0" smtClean="0">
                  <a:solidFill>
                    <a:srgbClr val="0033CC"/>
                  </a:solidFill>
                </a:rPr>
                <a:t>页）</a:t>
              </a:r>
              <a:endParaRPr lang="en-US" altLang="zh-CN" sz="1200" b="1" dirty="0" smtClean="0">
                <a:solidFill>
                  <a:srgbClr val="0033CC"/>
                </a:solidFill>
              </a:endParaRPr>
            </a:p>
            <a:p>
              <a:r>
                <a:rPr lang="en-US" altLang="zh-CN" sz="1200" b="1" dirty="0" smtClean="0">
                  <a:solidFill>
                    <a:srgbClr val="FF0000"/>
                  </a:solidFill>
                </a:rPr>
                <a:t>                1.</a:t>
              </a:r>
              <a:r>
                <a:rPr lang="zh-CN" altLang="en-US" sz="1200" b="1" dirty="0" smtClean="0">
                  <a:solidFill>
                    <a:srgbClr val="FF0000"/>
                  </a:solidFill>
                </a:rPr>
                <a:t>对实验数据结果分析（结论、规律或本质）</a:t>
              </a:r>
              <a:endParaRPr lang="en-US" altLang="zh-CN" sz="1200" b="1" dirty="0" smtClean="0">
                <a:solidFill>
                  <a:srgbClr val="FF0000"/>
                </a:solidFill>
              </a:endParaRPr>
            </a:p>
            <a:p>
              <a:r>
                <a:rPr lang="en-US" altLang="zh-CN" sz="1200" b="1" dirty="0" smtClean="0">
                  <a:solidFill>
                    <a:srgbClr val="FF0000"/>
                  </a:solidFill>
                </a:rPr>
                <a:t>                 2.</a:t>
              </a:r>
              <a:r>
                <a:rPr lang="zh-CN" altLang="en-US" sz="1200" b="1" dirty="0" smtClean="0">
                  <a:solidFill>
                    <a:srgbClr val="FF0000"/>
                  </a:solidFill>
                </a:rPr>
                <a:t>小结、建议、体会（自己的收获、心得）</a:t>
              </a:r>
              <a:endParaRPr lang="en-US" altLang="zh-CN" sz="1200" b="1" dirty="0" smtClean="0">
                <a:solidFill>
                  <a:srgbClr val="FF0000"/>
                </a:solidFill>
              </a:endParaRPr>
            </a:p>
            <a:p>
              <a:r>
                <a:rPr lang="en-US" altLang="zh-CN" sz="1200" b="1" dirty="0" smtClean="0">
                  <a:solidFill>
                    <a:srgbClr val="FF0000"/>
                  </a:solidFill>
                </a:rPr>
                <a:t>                 3.</a:t>
              </a:r>
              <a:r>
                <a:rPr lang="zh-CN" altLang="en-US" sz="1200" b="1" dirty="0" smtClean="0">
                  <a:solidFill>
                    <a:srgbClr val="FF0000"/>
                  </a:solidFill>
                </a:rPr>
                <a:t>思考题（题目及答案）</a:t>
              </a:r>
              <a:endParaRPr lang="en-US" altLang="zh-CN" sz="1200" b="1" dirty="0" smtClean="0">
                <a:solidFill>
                  <a:srgbClr val="FF0000"/>
                </a:solidFill>
              </a:endParaRPr>
            </a:p>
            <a:p>
              <a:endParaRPr lang="en-US" altLang="zh-CN" sz="1200" b="1" dirty="0" smtClean="0">
                <a:solidFill>
                  <a:srgbClr val="FF0000"/>
                </a:solidFill>
              </a:endParaRPr>
            </a:p>
            <a:p>
              <a:r>
                <a:rPr lang="zh-CN" altLang="en-US" sz="1200" b="1" dirty="0" smtClean="0">
                  <a:solidFill>
                    <a:srgbClr val="0033CC"/>
                  </a:solidFill>
                </a:rPr>
                <a:t>分部分给分，因此分区域写，不满空着，不够加页。</a:t>
              </a:r>
              <a:endParaRPr lang="zh-CN" altLang="en-US" sz="1200" b="1" dirty="0">
                <a:solidFill>
                  <a:srgbClr val="0033CC"/>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p:nvPr/>
        </p:nvSpPr>
        <p:spPr>
          <a:xfrm>
            <a:off x="-104775" y="1767999"/>
            <a:ext cx="9393238" cy="4707890"/>
          </a:xfrm>
          <a:prstGeom prst="rect">
            <a:avLst/>
          </a:prstGeom>
          <a:solidFill>
            <a:srgbClr val="DDDDDD"/>
          </a:solidFill>
          <a:ln w="9525">
            <a:noFill/>
          </a:ln>
        </p:spPr>
        <p:txBody>
          <a:bodyPr anchor="ctr">
            <a:spAutoFit/>
          </a:bodyPr>
          <a:lstStyle/>
          <a:p>
            <a:pPr indent="349250"/>
            <a:r>
              <a:rPr lang="zh-CN" altLang="en-US" sz="2000" b="1" dirty="0">
                <a:solidFill>
                  <a:srgbClr val="0033CC"/>
                </a:solidFill>
                <a:latin typeface="楷体_GB2312" pitchFamily="49" charset="-122"/>
                <a:ea typeface="楷体_GB2312" pitchFamily="49" charset="-122"/>
              </a:rPr>
              <a:t>《</a:t>
            </a:r>
            <a:r>
              <a:rPr lang="zh-CN" altLang="en-US" sz="2000" b="1" dirty="0">
                <a:solidFill>
                  <a:srgbClr val="0000FF"/>
                </a:solidFill>
                <a:latin typeface="楷体_GB2312" pitchFamily="49" charset="-122"/>
                <a:ea typeface="楷体_GB2312" pitchFamily="49" charset="-122"/>
              </a:rPr>
              <a:t>高频电子线路》课程的定位：本课程是通信、电信、电子、信息类等专业重要的技术基础课。</a:t>
            </a:r>
            <a:endParaRPr lang="zh-CN" altLang="en-US" sz="2000" dirty="0">
              <a:solidFill>
                <a:srgbClr val="0000FF"/>
              </a:solidFill>
              <a:latin typeface="楷体_GB2312" pitchFamily="49" charset="-122"/>
              <a:ea typeface="楷体_GB2312" pitchFamily="49" charset="-122"/>
            </a:endParaRPr>
          </a:p>
          <a:p>
            <a:pPr indent="349250"/>
            <a:r>
              <a:rPr lang="zh-CN" altLang="en-US" sz="2000" b="1" dirty="0">
                <a:solidFill>
                  <a:srgbClr val="0000FF"/>
                </a:solidFill>
                <a:latin typeface="楷体_GB2312" pitchFamily="49" charset="-122"/>
                <a:ea typeface="楷体_GB2312" pitchFamily="49" charset="-122"/>
              </a:rPr>
              <a:t>该课程的宗旨是：讲述模拟通信系统中各功能电路的基本原理及实现方法。主要内容包括:选频网络；</a:t>
            </a:r>
            <a:r>
              <a:rPr lang="zh-CN" altLang="en-US" sz="2000" b="1" dirty="0">
                <a:solidFill>
                  <a:srgbClr val="FF0000"/>
                </a:solidFill>
                <a:latin typeface="楷体_GB2312" pitchFamily="49" charset="-122"/>
                <a:ea typeface="楷体_GB2312" pitchFamily="49" charset="-122"/>
              </a:rPr>
              <a:t>高频小信号放大器；高频功率放大器；</a:t>
            </a:r>
            <a:r>
              <a:rPr lang="zh-CN" altLang="en-US" sz="2000" b="1" dirty="0">
                <a:solidFill>
                  <a:srgbClr val="0000FF"/>
                </a:solidFill>
                <a:latin typeface="楷体_GB2312" pitchFamily="49" charset="-122"/>
                <a:ea typeface="楷体_GB2312" pitchFamily="49" charset="-122"/>
              </a:rPr>
              <a:t>噪声与干扰；</a:t>
            </a:r>
            <a:r>
              <a:rPr lang="zh-CN" altLang="en-US" sz="2000" b="1" dirty="0">
                <a:solidFill>
                  <a:srgbClr val="FF0000"/>
                </a:solidFill>
                <a:latin typeface="楷体_GB2312" pitchFamily="49" charset="-122"/>
                <a:ea typeface="楷体_GB2312" pitchFamily="49" charset="-122"/>
              </a:rPr>
              <a:t>正弦波振荡器；模拟调制和解调（调幅、调频）；</a:t>
            </a:r>
            <a:r>
              <a:rPr lang="zh-CN" altLang="en-US" sz="2000" b="1" dirty="0">
                <a:solidFill>
                  <a:srgbClr val="0000FF"/>
                </a:solidFill>
                <a:latin typeface="楷体_GB2312" pitchFamily="49" charset="-122"/>
                <a:ea typeface="楷体_GB2312" pitchFamily="49" charset="-122"/>
              </a:rPr>
              <a:t>反馈控制系统AGC、AFC；PLL与DDS频率合成技术等单元电路的分析与设计。   </a:t>
            </a:r>
            <a:endParaRPr lang="zh-CN" altLang="en-US" sz="2000" dirty="0">
              <a:solidFill>
                <a:srgbClr val="0000FF"/>
              </a:solidFill>
              <a:latin typeface="楷体_GB2312" pitchFamily="49" charset="-122"/>
              <a:ea typeface="楷体_GB2312" pitchFamily="49" charset="-122"/>
            </a:endParaRPr>
          </a:p>
          <a:p>
            <a:pPr indent="349250"/>
            <a:r>
              <a:rPr lang="zh-CN" altLang="en-US" sz="2000" b="1" dirty="0">
                <a:solidFill>
                  <a:srgbClr val="0000FF"/>
                </a:solidFill>
                <a:latin typeface="楷体_GB2312" pitchFamily="49" charset="-122"/>
                <a:ea typeface="楷体_GB2312" pitchFamily="49" charset="-122"/>
              </a:rPr>
              <a:t>尽管当今社会已进入信息时代，信息交换已进入网络通信，模拟通信系统中的各个功能电路虽然经历了电子管、晶体管、场效应管、集成电路及大规模集成系统等不同的实现过程，但是各个功能电路输入信号与输出信号的频谱变换关系是没有变化的，即基本原理是不变。</a:t>
            </a:r>
            <a:endParaRPr lang="zh-CN" altLang="en-US" sz="2000" dirty="0">
              <a:solidFill>
                <a:srgbClr val="0000FF"/>
              </a:solidFill>
              <a:latin typeface="楷体_GB2312" pitchFamily="49" charset="-122"/>
              <a:ea typeface="楷体_GB2312" pitchFamily="49" charset="-122"/>
            </a:endParaRPr>
          </a:p>
          <a:p>
            <a:pPr indent="349250"/>
            <a:r>
              <a:rPr lang="zh-CN" altLang="en-US" sz="2000" b="1" dirty="0">
                <a:solidFill>
                  <a:srgbClr val="0000FF"/>
                </a:solidFill>
                <a:latin typeface="楷体_GB2312" pitchFamily="49" charset="-122"/>
                <a:ea typeface="楷体_GB2312" pitchFamily="49" charset="-122"/>
              </a:rPr>
              <a:t>学好《高频电子线路》课程，理解与掌握高频电子线路课中各单元电路的组成、工作原理，元件与组件的作用及参数的选择，单元电路的基本设计方法，是对学习者的最基本要求。通过本课程的学习，能受到严格的科学思维和科学研究方法的初步训练，使之具备在电子信息科学与技术、计算机科学与技术及相关领域和行政部门从事科学研究、教学、科技开发、产品设计及管理工作的能力。</a:t>
            </a:r>
          </a:p>
        </p:txBody>
      </p:sp>
      <p:sp>
        <p:nvSpPr>
          <p:cNvPr id="5122" name="AutoShape 3"/>
          <p:cNvSpPr/>
          <p:nvPr/>
        </p:nvSpPr>
        <p:spPr>
          <a:xfrm flipV="1">
            <a:off x="0" y="-239712"/>
            <a:ext cx="9144000" cy="2155825"/>
          </a:xfrm>
          <a:prstGeom prst="horizontalScroll">
            <a:avLst>
              <a:gd name="adj" fmla="val 17227"/>
            </a:avLst>
          </a:prstGeom>
          <a:gradFill rotWithShape="0">
            <a:gsLst>
              <a:gs pos="0">
                <a:srgbClr val="FFF200">
                  <a:alpha val="100000"/>
                </a:srgbClr>
              </a:gs>
              <a:gs pos="45000">
                <a:srgbClr val="FF7A00">
                  <a:alpha val="100000"/>
                </a:srgbClr>
              </a:gs>
              <a:gs pos="70000">
                <a:srgbClr val="FF0300">
                  <a:alpha val="100000"/>
                </a:srgbClr>
              </a:gs>
              <a:gs pos="100000">
                <a:srgbClr val="4D0808">
                  <a:alpha val="100000"/>
                </a:srgbClr>
              </a:gs>
            </a:gsLst>
            <a:lin ang="5400000" scaled="1"/>
            <a:tileRect/>
          </a:gradFill>
          <a:ln w="9525" cap="flat" cmpd="sng">
            <a:solidFill>
              <a:schemeClr val="tx1"/>
            </a:solidFill>
            <a:prstDash val="solid"/>
            <a:round/>
            <a:headEnd type="none" w="med" len="med"/>
            <a:tailEnd type="none" w="med" len="med"/>
          </a:ln>
        </p:spPr>
        <p:txBody>
          <a:bodyPr rot="10800000" wrap="none" anchor="ctr"/>
          <a:lstStyle/>
          <a:p>
            <a:pPr algn="ctr"/>
            <a:endParaRPr lang="zh-CN" altLang="en-US" sz="2400" dirty="0">
              <a:solidFill>
                <a:schemeClr val="bg1"/>
              </a:solidFill>
              <a:latin typeface="Times New Roman" panose="02020603050405020304" pitchFamily="18" charset="0"/>
              <a:ea typeface="宋体" panose="02010600030101010101" pitchFamily="2" charset="-122"/>
            </a:endParaRPr>
          </a:p>
        </p:txBody>
      </p:sp>
      <p:sp>
        <p:nvSpPr>
          <p:cNvPr id="5123" name="Rectangle 4"/>
          <p:cNvSpPr/>
          <p:nvPr/>
        </p:nvSpPr>
        <p:spPr>
          <a:xfrm>
            <a:off x="900113" y="404813"/>
            <a:ext cx="7416800" cy="823912"/>
          </a:xfrm>
          <a:prstGeom prst="rect">
            <a:avLst/>
          </a:prstGeom>
          <a:noFill/>
          <a:ln w="9525">
            <a:noFill/>
          </a:ln>
        </p:spPr>
        <p:txBody>
          <a:bodyPr anchor="t">
            <a:spAutoFit/>
          </a:bodyPr>
          <a:lstStyle/>
          <a:p>
            <a:r>
              <a:rPr lang="zh-CN" altLang="en-US" sz="4800" b="1" dirty="0">
                <a:solidFill>
                  <a:schemeClr val="bg1"/>
                </a:solidFill>
                <a:latin typeface="Times New Roman" panose="02020603050405020304" pitchFamily="18" charset="0"/>
                <a:ea typeface="华文新魏" pitchFamily="2" charset="-122"/>
              </a:rPr>
              <a:t>  </a:t>
            </a:r>
            <a:r>
              <a:rPr lang="zh-CN" altLang="en-US" sz="4800" b="1" dirty="0">
                <a:solidFill>
                  <a:schemeClr val="bg1"/>
                </a:solidFill>
                <a:latin typeface="Times New Roman" panose="02020603050405020304" pitchFamily="18" charset="0"/>
                <a:ea typeface="楷体_GB2312" pitchFamily="49" charset="-122"/>
              </a:rPr>
              <a:t>高频电子线路课程特点</a:t>
            </a:r>
            <a:endParaRPr lang="zh-CN" altLang="en-US" sz="4800" b="1" dirty="0">
              <a:solidFill>
                <a:schemeClr val="bg1"/>
              </a:solidFill>
              <a:latin typeface="宋体" panose="02010600030101010101" pitchFamily="2" charset="-122"/>
              <a:ea typeface="楷体_GB2312"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p:nvPr/>
        </p:nvSpPr>
        <p:spPr>
          <a:xfrm>
            <a:off x="0" y="4652963"/>
            <a:ext cx="9367838" cy="2347912"/>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5123" name="Rectangle 3"/>
          <p:cNvSpPr/>
          <p:nvPr/>
        </p:nvSpPr>
        <p:spPr>
          <a:xfrm>
            <a:off x="0" y="1014413"/>
            <a:ext cx="9144000" cy="4791075"/>
          </a:xfrm>
          <a:prstGeom prst="rect">
            <a:avLst/>
          </a:prstGeom>
          <a:noFill/>
          <a:ln w="9525">
            <a:noFill/>
            <a:miter/>
          </a:ln>
        </p:spPr>
        <p:txBody>
          <a:bodyPr>
            <a:spAutoFit/>
          </a:bodyPr>
          <a:lstStyle/>
          <a:p>
            <a:pPr fontAlgn="base">
              <a:lnSpc>
                <a:spcPct val="130000"/>
              </a:lnSpc>
              <a:spcBef>
                <a:spcPct val="20000"/>
              </a:spcBef>
            </a:pPr>
            <a:r>
              <a:rPr lang="zh-CN" altLang="en-US" sz="1800" b="1" strike="noStrike" noProof="1">
                <a:latin typeface="Verdana" panose="020B0604030504040204" pitchFamily="34" charset="0"/>
                <a:ea typeface="宋体" panose="02010600030101010101" pitchFamily="2" charset="-122"/>
                <a:cs typeface="+mn-cs"/>
              </a:rPr>
              <a:t>        </a:t>
            </a:r>
            <a:r>
              <a:rPr lang="zh-CN" altLang="en-US" sz="1800" b="1" strike="noStrike" noProof="1">
                <a:effectLst>
                  <a:outerShdw blurRad="38100" dist="38100" dir="2700000">
                    <a:srgbClr val="FFFFFF"/>
                  </a:outerShdw>
                </a:effectLst>
                <a:latin typeface="楷体_GB2312" pitchFamily="49" charset="-122"/>
                <a:ea typeface="楷体_GB2312" pitchFamily="49" charset="-122"/>
                <a:cs typeface="+mn-cs"/>
              </a:rPr>
              <a:t>《高频电子线路》是继模拟（低频）电子线路的后续课程。从它处理的信号频率角度来说，都是高频信号。这是相对于需要传送信息的音频信号和视频信号来说的。我们称这些音频信号和视频信号为基带信号。基带信号的基本特点是其信号频谱是宽带的，即该信号频谱范围的上限频率和下限频率的差（即信号带宽），远大于1。宽带信号包含大量低频信号的能量。</a:t>
            </a:r>
            <a:endParaRPr lang="zh-CN" altLang="en-US" sz="1800" b="1" strike="noStrike" noProof="1">
              <a:effectLst>
                <a:outerShdw blurRad="38100" dist="38100" dir="2700000">
                  <a:srgbClr val="FFFFFF"/>
                </a:outerShdw>
              </a:effectLst>
              <a:latin typeface="楷体_GB2312" pitchFamily="49" charset="-122"/>
              <a:ea typeface="楷体_GB2312" pitchFamily="49" charset="-122"/>
            </a:endParaRPr>
          </a:p>
          <a:p>
            <a:pPr fontAlgn="base">
              <a:lnSpc>
                <a:spcPct val="130000"/>
              </a:lnSpc>
              <a:spcBef>
                <a:spcPct val="20000"/>
              </a:spcBef>
            </a:pPr>
            <a:r>
              <a:rPr lang="zh-CN" altLang="en-US" sz="1800" b="1" strike="noStrike" noProof="1">
                <a:effectLst>
                  <a:outerShdw blurRad="38100" dist="38100" dir="2700000">
                    <a:srgbClr val="FFFFFF"/>
                  </a:outerShdw>
                </a:effectLst>
                <a:latin typeface="楷体_GB2312" pitchFamily="49" charset="-122"/>
                <a:ea typeface="楷体_GB2312" pitchFamily="49" charset="-122"/>
                <a:cs typeface="+mn-cs"/>
              </a:rPr>
              <a:t>    为了实现远距离地信息传递或进行无线电通信，就需采用调制技术，即实现频率的变换。无线电波的发送设备和接收设备就是进行这种变换的设备。因此，在这些设备中，必定包含非线性的器件。在《高频电子线路》教材中，阐述的各部分高频电子线路，除高频小信号谐振放大器外，其它都是非线性电路。相对于线性电子线路的分析方法来说，非线性电子线路的分析方法更加复杂，求解也困难得多。尤其是在实际工程中，高频电路特有的分布参数对电路的影响，较低频电路有明显的差别。为此，只有通过实践才能得到深入的了解与掌握。 因此, 在学习本课程时必须要高度重视实践环节, 坚持理论联系实际, 在实践中积累丰富的经验和技能。其课程特点是：</a:t>
            </a:r>
            <a:endParaRPr lang="zh-CN" altLang="en-US" sz="1800" b="1" strike="noStrike" noProof="1">
              <a:effectLst>
                <a:outerShdw blurRad="38100" dist="38100" dir="2700000">
                  <a:srgbClr val="FFFFFF"/>
                </a:outerShdw>
              </a:effectLst>
              <a:latin typeface="楷体_GB2312" pitchFamily="49" charset="-122"/>
              <a:ea typeface="楷体_GB2312" pitchFamily="49" charset="-122"/>
            </a:endParaRPr>
          </a:p>
        </p:txBody>
      </p:sp>
      <p:sp>
        <p:nvSpPr>
          <p:cNvPr id="5124" name="Rectangle 4"/>
          <p:cNvSpPr/>
          <p:nvPr/>
        </p:nvSpPr>
        <p:spPr>
          <a:xfrm>
            <a:off x="1116013" y="5734050"/>
            <a:ext cx="7200900" cy="457200"/>
          </a:xfrm>
          <a:prstGeom prst="rect">
            <a:avLst/>
          </a:prstGeom>
          <a:noFill/>
          <a:ln w="9525">
            <a:noFill/>
          </a:ln>
        </p:spPr>
        <p:txBody>
          <a:bodyPr anchor="t">
            <a:spAutoFit/>
          </a:bodyPr>
          <a:lstStyle/>
          <a:p>
            <a:r>
              <a:rPr lang="zh-CN" altLang="en-US" sz="2400" b="1" dirty="0">
                <a:solidFill>
                  <a:srgbClr val="0000FF"/>
                </a:solidFill>
                <a:latin typeface="华文新魏" pitchFamily="2" charset="-122"/>
                <a:ea typeface="华文新魏" pitchFamily="2" charset="-122"/>
              </a:rPr>
              <a:t>1．用理论为指导，以实际操作为主</a:t>
            </a:r>
          </a:p>
        </p:txBody>
      </p:sp>
      <p:sp>
        <p:nvSpPr>
          <p:cNvPr id="5125" name="Rectangle 5"/>
          <p:cNvSpPr/>
          <p:nvPr/>
        </p:nvSpPr>
        <p:spPr>
          <a:xfrm>
            <a:off x="1116013" y="6165850"/>
            <a:ext cx="7561262" cy="457200"/>
          </a:xfrm>
          <a:prstGeom prst="rect">
            <a:avLst/>
          </a:prstGeom>
          <a:noFill/>
          <a:ln w="9525">
            <a:noFill/>
          </a:ln>
        </p:spPr>
        <p:txBody>
          <a:bodyPr anchor="t">
            <a:spAutoFit/>
          </a:bodyPr>
          <a:lstStyle/>
          <a:p>
            <a:r>
              <a:rPr lang="zh-CN" altLang="en-US" sz="2400" b="1" dirty="0">
                <a:solidFill>
                  <a:srgbClr val="0000FF"/>
                </a:solidFill>
                <a:latin typeface="华文新魏" pitchFamily="2" charset="-122"/>
                <a:ea typeface="华文新魏" pitchFamily="2" charset="-122"/>
              </a:rPr>
              <a:t>2．注重综合能力的应用，提升基本技能</a:t>
            </a:r>
          </a:p>
        </p:txBody>
      </p:sp>
      <p:sp>
        <p:nvSpPr>
          <p:cNvPr id="6149" name="AutoShape 6"/>
          <p:cNvSpPr/>
          <p:nvPr/>
        </p:nvSpPr>
        <p:spPr>
          <a:xfrm flipV="1">
            <a:off x="0" y="-168275"/>
            <a:ext cx="9144000" cy="1581150"/>
          </a:xfrm>
          <a:prstGeom prst="horizontalScroll">
            <a:avLst>
              <a:gd name="adj" fmla="val 17227"/>
            </a:avLst>
          </a:prstGeom>
          <a:gradFill rotWithShape="0">
            <a:gsLst>
              <a:gs pos="0">
                <a:srgbClr val="FFF200">
                  <a:alpha val="100000"/>
                </a:srgbClr>
              </a:gs>
              <a:gs pos="45000">
                <a:srgbClr val="FF7A00">
                  <a:alpha val="100000"/>
                </a:srgbClr>
              </a:gs>
              <a:gs pos="70000">
                <a:srgbClr val="FF0300">
                  <a:alpha val="100000"/>
                </a:srgbClr>
              </a:gs>
              <a:gs pos="100000">
                <a:srgbClr val="4D0808">
                  <a:alpha val="100000"/>
                </a:srgbClr>
              </a:gs>
            </a:gsLst>
            <a:lin ang="5400000" scaled="1"/>
            <a:tileRect/>
          </a:gradFill>
          <a:ln w="9525">
            <a:noFill/>
          </a:ln>
        </p:spPr>
        <p:txBody>
          <a:bodyPr rot="10800000" wrap="none" anchor="ctr"/>
          <a:lstStyle/>
          <a:p>
            <a:pPr algn="ctr"/>
            <a:endParaRPr lang="zh-CN" altLang="en-US" sz="2400" dirty="0">
              <a:solidFill>
                <a:schemeClr val="bg1"/>
              </a:solidFill>
              <a:latin typeface="Times New Roman" panose="02020603050405020304" pitchFamily="18" charset="0"/>
              <a:ea typeface="宋体" panose="02010600030101010101" pitchFamily="2" charset="-122"/>
            </a:endParaRPr>
          </a:p>
        </p:txBody>
      </p:sp>
      <p:sp>
        <p:nvSpPr>
          <p:cNvPr id="6150" name="AutoShape 7"/>
          <p:cNvSpPr/>
          <p:nvPr/>
        </p:nvSpPr>
        <p:spPr>
          <a:xfrm>
            <a:off x="827088" y="188913"/>
            <a:ext cx="7416800" cy="836612"/>
          </a:xfrm>
          <a:prstGeom prst="flowChartAlternateProcess">
            <a:avLst/>
          </a:prstGeom>
          <a:noFill/>
          <a:ln w="9525">
            <a:noFill/>
          </a:ln>
        </p:spPr>
        <p:txBody>
          <a:bodyPr wrap="none" anchor="ctr"/>
          <a:lstStyle/>
          <a:p>
            <a:pPr algn="ctr"/>
            <a:r>
              <a:rPr lang="zh-CN" altLang="en-US" sz="4000" b="1">
                <a:solidFill>
                  <a:schemeClr val="bg1"/>
                </a:solidFill>
                <a:latin typeface="Arial" panose="020B0604020202020204" pitchFamily="34" charset="0"/>
                <a:ea typeface="楷体_GB2312" pitchFamily="49" charset="-122"/>
              </a:rPr>
              <a:t>高频电子线路实验课程特点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wipe(down)">
                                      <p:cBhvr>
                                        <p:cTn id="7" dur="500"/>
                                        <p:tgtEl>
                                          <p:spTgt spid="51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125"/>
                                        </p:tgtEl>
                                        <p:attrNameLst>
                                          <p:attrName>style.visibility</p:attrName>
                                        </p:attrNameLst>
                                      </p:cBhvr>
                                      <p:to>
                                        <p:strVal val="visible"/>
                                      </p:to>
                                    </p:set>
                                    <p:animEffect transition="in" filter="wipe(down)">
                                      <p:cBhvr>
                                        <p:cTn id="11"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bldLvl="0"/>
      <p:bldP spid="5125" grpId="0" bldLvl="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p:nvPr/>
        </p:nvSpPr>
        <p:spPr>
          <a:xfrm>
            <a:off x="0" y="4652963"/>
            <a:ext cx="9367838" cy="2347912"/>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pic>
        <p:nvPicPr>
          <p:cNvPr id="6147" name="Picture 3" descr="radar2"/>
          <p:cNvPicPr>
            <a:picLocks noChangeAspect="1"/>
          </p:cNvPicPr>
          <p:nvPr/>
        </p:nvPicPr>
        <p:blipFill>
          <a:blip r:embed="rId3"/>
          <a:stretch>
            <a:fillRect/>
          </a:stretch>
        </p:blipFill>
        <p:spPr>
          <a:xfrm>
            <a:off x="7812088" y="4076700"/>
            <a:ext cx="1512887" cy="2781300"/>
          </a:xfrm>
          <a:prstGeom prst="rect">
            <a:avLst/>
          </a:prstGeom>
          <a:noFill/>
          <a:ln w="9525">
            <a:noFill/>
          </a:ln>
        </p:spPr>
      </p:pic>
      <p:sp>
        <p:nvSpPr>
          <p:cNvPr id="7171" name="AutoShape 4"/>
          <p:cNvSpPr/>
          <p:nvPr/>
        </p:nvSpPr>
        <p:spPr>
          <a:xfrm flipV="1">
            <a:off x="0" y="-312737"/>
            <a:ext cx="9144000" cy="1581150"/>
          </a:xfrm>
          <a:prstGeom prst="horizontalScroll">
            <a:avLst>
              <a:gd name="adj" fmla="val 17227"/>
            </a:avLst>
          </a:prstGeom>
          <a:gradFill rotWithShape="0">
            <a:gsLst>
              <a:gs pos="0">
                <a:srgbClr val="FFF200">
                  <a:alpha val="100000"/>
                </a:srgbClr>
              </a:gs>
              <a:gs pos="45000">
                <a:srgbClr val="FF7A00">
                  <a:alpha val="100000"/>
                </a:srgbClr>
              </a:gs>
              <a:gs pos="70000">
                <a:srgbClr val="FF0300">
                  <a:alpha val="100000"/>
                </a:srgbClr>
              </a:gs>
              <a:gs pos="100000">
                <a:srgbClr val="4D0808">
                  <a:alpha val="100000"/>
                </a:srgbClr>
              </a:gs>
            </a:gsLst>
            <a:lin ang="5400000" scaled="1"/>
            <a:tileRect/>
          </a:gradFill>
          <a:ln w="9525">
            <a:noFill/>
          </a:ln>
        </p:spPr>
        <p:txBody>
          <a:bodyPr rot="10800000" wrap="none" anchor="ctr"/>
          <a:lstStyle/>
          <a:p>
            <a:pPr algn="ctr"/>
            <a:endParaRPr lang="zh-CN" altLang="en-US" sz="2400" dirty="0">
              <a:solidFill>
                <a:schemeClr val="bg1"/>
              </a:solidFill>
              <a:latin typeface="Times New Roman" panose="02020603050405020304" pitchFamily="18" charset="0"/>
              <a:ea typeface="宋体" panose="02010600030101010101" pitchFamily="2" charset="-122"/>
            </a:endParaRPr>
          </a:p>
        </p:txBody>
      </p:sp>
      <p:sp>
        <p:nvSpPr>
          <p:cNvPr id="6149" name="Rectangle 5"/>
          <p:cNvSpPr/>
          <p:nvPr/>
        </p:nvSpPr>
        <p:spPr>
          <a:xfrm>
            <a:off x="0" y="931863"/>
            <a:ext cx="9144000" cy="1128712"/>
          </a:xfrm>
          <a:prstGeom prst="rect">
            <a:avLst/>
          </a:prstGeom>
          <a:noFill/>
          <a:ln w="9525">
            <a:noFill/>
          </a:ln>
        </p:spPr>
        <p:txBody>
          <a:bodyPr anchor="t">
            <a:spAutoFit/>
          </a:bodyPr>
          <a:lstStyle/>
          <a:p>
            <a:r>
              <a:rPr lang="zh-CN" altLang="en-US" dirty="0">
                <a:solidFill>
                  <a:schemeClr val="folHlink"/>
                </a:solidFill>
                <a:latin typeface="楷体_GB2312" pitchFamily="49" charset="-122"/>
                <a:ea typeface="楷体_GB2312" pitchFamily="49" charset="-122"/>
              </a:rPr>
              <a:t>  </a:t>
            </a:r>
            <a:r>
              <a:rPr lang="zh-CN" altLang="en-US" sz="2400" dirty="0">
                <a:latin typeface="楷体_GB2312" pitchFamily="49" charset="-122"/>
                <a:ea typeface="楷体_GB2312" pitchFamily="49" charset="-122"/>
              </a:rPr>
              <a:t>《</a:t>
            </a:r>
            <a:r>
              <a:rPr lang="zh-CN" altLang="en-US" sz="2000" b="1" dirty="0">
                <a:latin typeface="楷体_GB2312" pitchFamily="49" charset="-122"/>
                <a:ea typeface="楷体_GB2312" pitchFamily="49" charset="-122"/>
              </a:rPr>
              <a:t>高频电子线路》或称《通信电子线路》课程，讲述的主要技术的是：模拟无线电通信系统中各级电路的组成、工作原理与工程设计思想。典型的无线通信系统包括:</a:t>
            </a:r>
          </a:p>
        </p:txBody>
      </p:sp>
      <p:sp>
        <p:nvSpPr>
          <p:cNvPr id="6150" name="Text Box 6"/>
          <p:cNvSpPr txBox="1"/>
          <p:nvPr/>
        </p:nvSpPr>
        <p:spPr>
          <a:xfrm>
            <a:off x="323850" y="1989138"/>
            <a:ext cx="1439863" cy="455612"/>
          </a:xfrm>
          <a:prstGeom prst="rect">
            <a:avLst/>
          </a:prstGeom>
          <a:noFill/>
          <a:ln w="9525">
            <a:noFill/>
          </a:ln>
        </p:spPr>
        <p:txBody>
          <a:bodyPr anchor="t">
            <a:spAutoFit/>
          </a:bodyPr>
          <a:lstStyle/>
          <a:p>
            <a:pPr>
              <a:spcBef>
                <a:spcPct val="50000"/>
              </a:spcBef>
            </a:pPr>
            <a:r>
              <a:rPr lang="zh-CN" altLang="en-US" sz="2400" b="1" dirty="0">
                <a:solidFill>
                  <a:srgbClr val="CC0000"/>
                </a:solidFill>
                <a:latin typeface="华文新魏" pitchFamily="2" charset="-122"/>
                <a:ea typeface="华文新魏" pitchFamily="2" charset="-122"/>
              </a:rPr>
              <a:t>1 发射机</a:t>
            </a:r>
          </a:p>
        </p:txBody>
      </p:sp>
      <p:sp>
        <p:nvSpPr>
          <p:cNvPr id="6151" name="Text Box 7"/>
          <p:cNvSpPr txBox="1"/>
          <p:nvPr/>
        </p:nvSpPr>
        <p:spPr>
          <a:xfrm>
            <a:off x="2052638" y="1917700"/>
            <a:ext cx="2808287" cy="457200"/>
          </a:xfrm>
          <a:prstGeom prst="rect">
            <a:avLst/>
          </a:prstGeom>
          <a:noFill/>
          <a:ln w="9525">
            <a:noFill/>
          </a:ln>
        </p:spPr>
        <p:txBody>
          <a:bodyPr anchor="t">
            <a:spAutoFit/>
          </a:bodyPr>
          <a:lstStyle/>
          <a:p>
            <a:pPr>
              <a:spcBef>
                <a:spcPct val="50000"/>
              </a:spcBef>
            </a:pPr>
            <a:r>
              <a:rPr lang="zh-CN" altLang="en-US" sz="2400" b="1">
                <a:solidFill>
                  <a:srgbClr val="0000FF"/>
                </a:solidFill>
                <a:latin typeface="华文新魏" pitchFamily="2" charset="-122"/>
                <a:ea typeface="华文新魏" pitchFamily="2" charset="-122"/>
              </a:rPr>
              <a:t>主要组成电路有</a:t>
            </a:r>
          </a:p>
        </p:txBody>
      </p:sp>
      <p:graphicFrame>
        <p:nvGraphicFramePr>
          <p:cNvPr id="6152" name="Object 8"/>
          <p:cNvGraphicFramePr>
            <a:graphicFrameLocks/>
          </p:cNvGraphicFramePr>
          <p:nvPr/>
        </p:nvGraphicFramePr>
        <p:xfrm>
          <a:off x="2627313" y="2593975"/>
          <a:ext cx="1100137" cy="715963"/>
        </p:xfrm>
        <a:graphic>
          <a:graphicData uri="http://schemas.openxmlformats.org/presentationml/2006/ole">
            <p:oleObj spid="_x0000_s3081" r:id="rId4" imgW="787564" imgH="625569" progId="">
              <p:embed/>
            </p:oleObj>
          </a:graphicData>
        </a:graphic>
      </p:graphicFrame>
      <p:graphicFrame>
        <p:nvGraphicFramePr>
          <p:cNvPr id="6153" name="Object 9"/>
          <p:cNvGraphicFramePr>
            <a:graphicFrameLocks/>
          </p:cNvGraphicFramePr>
          <p:nvPr/>
        </p:nvGraphicFramePr>
        <p:xfrm>
          <a:off x="2484438" y="3673475"/>
          <a:ext cx="1395412" cy="692150"/>
        </p:xfrm>
        <a:graphic>
          <a:graphicData uri="http://schemas.openxmlformats.org/presentationml/2006/ole">
            <p:oleObj spid="_x0000_s3082" r:id="rId5" imgW="895522" imgH="706672" progId="">
              <p:embed/>
            </p:oleObj>
          </a:graphicData>
        </a:graphic>
      </p:graphicFrame>
      <p:graphicFrame>
        <p:nvGraphicFramePr>
          <p:cNvPr id="6154" name="Object 10"/>
          <p:cNvGraphicFramePr>
            <a:graphicFrameLocks/>
          </p:cNvGraphicFramePr>
          <p:nvPr/>
        </p:nvGraphicFramePr>
        <p:xfrm>
          <a:off x="4284663" y="2593975"/>
          <a:ext cx="1027112" cy="766763"/>
        </p:xfrm>
        <a:graphic>
          <a:graphicData uri="http://schemas.openxmlformats.org/presentationml/2006/ole">
            <p:oleObj spid="_x0000_s3083" r:id="rId6" imgW="859536" imgH="679538" progId="">
              <p:embed/>
            </p:oleObj>
          </a:graphicData>
        </a:graphic>
      </p:graphicFrame>
      <p:graphicFrame>
        <p:nvGraphicFramePr>
          <p:cNvPr id="6155" name="Object 11"/>
          <p:cNvGraphicFramePr>
            <a:graphicFrameLocks/>
          </p:cNvGraphicFramePr>
          <p:nvPr/>
        </p:nvGraphicFramePr>
        <p:xfrm>
          <a:off x="5867400" y="2593975"/>
          <a:ext cx="1101725" cy="827088"/>
        </p:xfrm>
        <a:graphic>
          <a:graphicData uri="http://schemas.openxmlformats.org/presentationml/2006/ole">
            <p:oleObj spid="_x0000_s3079" r:id="rId7" imgW="787564" imgH="626165" progId="">
              <p:embed/>
            </p:oleObj>
          </a:graphicData>
        </a:graphic>
      </p:graphicFrame>
      <p:sp>
        <p:nvSpPr>
          <p:cNvPr id="6156" name="Text Box 12"/>
          <p:cNvSpPr txBox="1"/>
          <p:nvPr/>
        </p:nvSpPr>
        <p:spPr>
          <a:xfrm>
            <a:off x="4572000" y="1917700"/>
            <a:ext cx="3024188" cy="457200"/>
          </a:xfrm>
          <a:prstGeom prst="rect">
            <a:avLst/>
          </a:prstGeom>
          <a:noFill/>
          <a:ln w="9525">
            <a:noFill/>
          </a:ln>
        </p:spPr>
        <p:txBody>
          <a:bodyPr anchor="t">
            <a:spAutoFit/>
          </a:bodyPr>
          <a:lstStyle/>
          <a:p>
            <a:pPr>
              <a:spcBef>
                <a:spcPct val="50000"/>
              </a:spcBef>
            </a:pPr>
            <a:r>
              <a:rPr lang="zh-CN" altLang="en-US" sz="2400" b="1">
                <a:solidFill>
                  <a:srgbClr val="0000FF"/>
                </a:solidFill>
                <a:latin typeface="华文新魏" pitchFamily="2" charset="-122"/>
                <a:ea typeface="华文新魏" pitchFamily="2" charset="-122"/>
              </a:rPr>
              <a:t>发射机的系统构成</a:t>
            </a:r>
          </a:p>
        </p:txBody>
      </p:sp>
      <p:grpSp>
        <p:nvGrpSpPr>
          <p:cNvPr id="6157" name="Group 13"/>
          <p:cNvGrpSpPr/>
          <p:nvPr/>
        </p:nvGrpSpPr>
        <p:grpSpPr>
          <a:xfrm>
            <a:off x="323850" y="2522538"/>
            <a:ext cx="7777163" cy="1177925"/>
            <a:chOff x="0" y="0"/>
            <a:chExt cx="4763" cy="742"/>
          </a:xfrm>
        </p:grpSpPr>
        <p:sp>
          <p:nvSpPr>
            <p:cNvPr id="7181" name="AutoShape 14"/>
            <p:cNvSpPr/>
            <p:nvPr/>
          </p:nvSpPr>
          <p:spPr>
            <a:xfrm>
              <a:off x="239" y="131"/>
              <a:ext cx="231" cy="131"/>
            </a:xfrm>
            <a:prstGeom prst="rightArrow">
              <a:avLst>
                <a:gd name="adj1" fmla="val 50000"/>
                <a:gd name="adj2" fmla="val 44018"/>
              </a:avLst>
            </a:prstGeom>
            <a:solidFill>
              <a:schemeClr val="tx1"/>
            </a:solidFill>
            <a:ln w="9525" cap="flat" cmpd="sng">
              <a:solidFill>
                <a:srgbClr val="FF3300"/>
              </a:solidFill>
              <a:prstDash val="solid"/>
              <a:miter/>
              <a:headEnd type="none" w="med" len="med"/>
              <a:tailEnd type="none" w="med" len="med"/>
            </a:ln>
          </p:spPr>
          <p:txBody>
            <a:bodyPr wrap="none" anchor="ctr"/>
            <a:lstStyle/>
            <a:p>
              <a:pPr algn="ctr"/>
              <a:endParaRPr lang="zh-CN" altLang="en-US" sz="2400" dirty="0">
                <a:solidFill>
                  <a:srgbClr val="FF3300"/>
                </a:solidFill>
                <a:latin typeface="Times New Roman" panose="02020603050405020304" pitchFamily="18" charset="0"/>
                <a:ea typeface="宋体" panose="02010600030101010101" pitchFamily="2" charset="-122"/>
              </a:endParaRPr>
            </a:p>
          </p:txBody>
        </p:sp>
        <p:graphicFrame>
          <p:nvGraphicFramePr>
            <p:cNvPr id="7182" name="Object 15"/>
            <p:cNvGraphicFramePr>
              <a:graphicFrameLocks/>
            </p:cNvGraphicFramePr>
            <p:nvPr/>
          </p:nvGraphicFramePr>
          <p:xfrm>
            <a:off x="469" y="0"/>
            <a:ext cx="693" cy="459"/>
          </p:xfrm>
          <a:graphic>
            <a:graphicData uri="http://schemas.openxmlformats.org/presentationml/2006/ole">
              <p:oleObj spid="_x0000_s3080" r:id="rId8" imgW="751578" imgH="598733" progId="">
                <p:embed/>
              </p:oleObj>
            </a:graphicData>
          </a:graphic>
        </p:graphicFrame>
        <p:sp>
          <p:nvSpPr>
            <p:cNvPr id="7183" name="AutoShape 16"/>
            <p:cNvSpPr/>
            <p:nvPr/>
          </p:nvSpPr>
          <p:spPr>
            <a:xfrm>
              <a:off x="1116" y="174"/>
              <a:ext cx="324" cy="131"/>
            </a:xfrm>
            <a:prstGeom prst="rightArrow">
              <a:avLst>
                <a:gd name="adj1" fmla="val 50000"/>
                <a:gd name="adj2" fmla="val 61740"/>
              </a:avLst>
            </a:prstGeom>
            <a:solidFill>
              <a:srgbClr val="FF3300"/>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7184" name="AutoShape 17"/>
            <p:cNvSpPr/>
            <p:nvPr/>
          </p:nvSpPr>
          <p:spPr>
            <a:xfrm>
              <a:off x="2088" y="174"/>
              <a:ext cx="417" cy="131"/>
            </a:xfrm>
            <a:prstGeom prst="rightArrow">
              <a:avLst>
                <a:gd name="adj1" fmla="val 50000"/>
                <a:gd name="adj2" fmla="val 79462"/>
              </a:avLst>
            </a:prstGeom>
            <a:solidFill>
              <a:srgbClr val="FF3300"/>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pic>
          <p:nvPicPr>
            <p:cNvPr id="7185" name="Picture 18"/>
            <p:cNvPicPr>
              <a:picLocks noChangeAspect="1"/>
            </p:cNvPicPr>
            <p:nvPr/>
          </p:nvPicPr>
          <p:blipFill>
            <a:blip r:embed="rId9"/>
            <a:stretch>
              <a:fillRect/>
            </a:stretch>
          </p:blipFill>
          <p:spPr>
            <a:xfrm>
              <a:off x="0" y="0"/>
              <a:ext cx="239" cy="436"/>
            </a:xfrm>
            <a:prstGeom prst="rect">
              <a:avLst/>
            </a:prstGeom>
            <a:noFill/>
            <a:ln w="9525">
              <a:noFill/>
            </a:ln>
          </p:spPr>
        </p:pic>
        <p:sp>
          <p:nvSpPr>
            <p:cNvPr id="7186" name="AutoShape 19"/>
            <p:cNvSpPr/>
            <p:nvPr/>
          </p:nvSpPr>
          <p:spPr>
            <a:xfrm>
              <a:off x="3058" y="174"/>
              <a:ext cx="417" cy="131"/>
            </a:xfrm>
            <a:prstGeom prst="rightArrow">
              <a:avLst>
                <a:gd name="adj1" fmla="val 50000"/>
                <a:gd name="adj2" fmla="val 79462"/>
              </a:avLst>
            </a:prstGeom>
            <a:solidFill>
              <a:srgbClr val="FF3300"/>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7187" name="AutoShape 20"/>
            <p:cNvSpPr/>
            <p:nvPr/>
          </p:nvSpPr>
          <p:spPr>
            <a:xfrm rot="-5400000">
              <a:off x="1634" y="520"/>
              <a:ext cx="306" cy="138"/>
            </a:xfrm>
            <a:prstGeom prst="rightArrow">
              <a:avLst>
                <a:gd name="adj1" fmla="val 50000"/>
                <a:gd name="adj2" fmla="val 55352"/>
              </a:avLst>
            </a:prstGeom>
            <a:solidFill>
              <a:srgbClr val="FF3300"/>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7188" name="AutoShape 21"/>
            <p:cNvSpPr/>
            <p:nvPr/>
          </p:nvSpPr>
          <p:spPr>
            <a:xfrm>
              <a:off x="4162" y="218"/>
              <a:ext cx="601" cy="218"/>
            </a:xfrm>
            <a:prstGeom prst="curvedUpArrow">
              <a:avLst>
                <a:gd name="adj1" fmla="val 55137"/>
                <a:gd name="adj2" fmla="val 110275"/>
                <a:gd name="adj3" fmla="val 33296"/>
              </a:avLst>
            </a:prstGeom>
            <a:solidFill>
              <a:srgbClr val="FF3300"/>
            </a:solidFill>
            <a:ln w="9525" cap="flat" cmpd="sng">
              <a:solidFill>
                <a:srgbClr val="FF3300"/>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grpSp>
      <p:sp>
        <p:nvSpPr>
          <p:cNvPr id="6166" name="Text Box 22"/>
          <p:cNvSpPr txBox="1"/>
          <p:nvPr/>
        </p:nvSpPr>
        <p:spPr>
          <a:xfrm>
            <a:off x="179388" y="3644900"/>
            <a:ext cx="1619250" cy="457200"/>
          </a:xfrm>
          <a:prstGeom prst="rect">
            <a:avLst/>
          </a:prstGeom>
          <a:noFill/>
          <a:ln w="9525">
            <a:noFill/>
          </a:ln>
        </p:spPr>
        <p:txBody>
          <a:bodyPr anchor="t">
            <a:spAutoFit/>
          </a:bodyPr>
          <a:lstStyle/>
          <a:p>
            <a:pPr>
              <a:spcBef>
                <a:spcPct val="50000"/>
              </a:spcBef>
            </a:pPr>
            <a:r>
              <a:rPr lang="zh-CN" altLang="en-US" sz="2400" b="1">
                <a:solidFill>
                  <a:srgbClr val="CC0000"/>
                </a:solidFill>
                <a:latin typeface="华文新魏" pitchFamily="2" charset="-122"/>
                <a:ea typeface="华文新魏" pitchFamily="2" charset="-122"/>
              </a:rPr>
              <a:t>２ 接收机</a:t>
            </a:r>
          </a:p>
        </p:txBody>
      </p:sp>
      <p:sp>
        <p:nvSpPr>
          <p:cNvPr id="6167" name="Text Box 23"/>
          <p:cNvSpPr txBox="1"/>
          <p:nvPr/>
        </p:nvSpPr>
        <p:spPr>
          <a:xfrm>
            <a:off x="107950" y="4149725"/>
            <a:ext cx="2808288" cy="457200"/>
          </a:xfrm>
          <a:prstGeom prst="rect">
            <a:avLst/>
          </a:prstGeom>
          <a:noFill/>
          <a:ln w="9525">
            <a:noFill/>
          </a:ln>
        </p:spPr>
        <p:txBody>
          <a:bodyPr anchor="t">
            <a:spAutoFit/>
          </a:bodyPr>
          <a:lstStyle/>
          <a:p>
            <a:pPr>
              <a:spcBef>
                <a:spcPct val="50000"/>
              </a:spcBef>
            </a:pPr>
            <a:r>
              <a:rPr lang="zh-CN" altLang="en-US" sz="2400" b="1">
                <a:solidFill>
                  <a:srgbClr val="0000FF"/>
                </a:solidFill>
                <a:latin typeface="华文新魏" pitchFamily="2" charset="-122"/>
                <a:ea typeface="华文新魏" pitchFamily="2" charset="-122"/>
              </a:rPr>
              <a:t>主要组成电路有</a:t>
            </a:r>
          </a:p>
        </p:txBody>
      </p:sp>
      <p:graphicFrame>
        <p:nvGraphicFramePr>
          <p:cNvPr id="6168" name="Object 24"/>
          <p:cNvGraphicFramePr>
            <a:graphicFrameLocks/>
          </p:cNvGraphicFramePr>
          <p:nvPr/>
        </p:nvGraphicFramePr>
        <p:xfrm>
          <a:off x="2439988" y="4800600"/>
          <a:ext cx="1055687" cy="777875"/>
        </p:xfrm>
        <a:graphic>
          <a:graphicData uri="http://schemas.openxmlformats.org/presentationml/2006/ole">
            <p:oleObj spid="_x0000_s3100" r:id="rId10" imgW="787564" imgH="625569" progId="">
              <p:embed/>
            </p:oleObj>
          </a:graphicData>
        </a:graphic>
      </p:graphicFrame>
      <p:graphicFrame>
        <p:nvGraphicFramePr>
          <p:cNvPr id="6169" name="Object 25"/>
          <p:cNvGraphicFramePr>
            <a:graphicFrameLocks/>
          </p:cNvGraphicFramePr>
          <p:nvPr/>
        </p:nvGraphicFramePr>
        <p:xfrm>
          <a:off x="6899275" y="4800600"/>
          <a:ext cx="1054100" cy="776288"/>
        </p:xfrm>
        <a:graphic>
          <a:graphicData uri="http://schemas.openxmlformats.org/presentationml/2006/ole">
            <p:oleObj spid="_x0000_s3101" r:id="rId11" imgW="787564" imgH="626165" progId="">
              <p:embed/>
            </p:oleObj>
          </a:graphicData>
        </a:graphic>
      </p:graphicFrame>
      <p:graphicFrame>
        <p:nvGraphicFramePr>
          <p:cNvPr id="6170" name="Object 26"/>
          <p:cNvGraphicFramePr>
            <a:graphicFrameLocks/>
          </p:cNvGraphicFramePr>
          <p:nvPr/>
        </p:nvGraphicFramePr>
        <p:xfrm>
          <a:off x="5440363" y="4800600"/>
          <a:ext cx="1054100" cy="776288"/>
        </p:xfrm>
        <a:graphic>
          <a:graphicData uri="http://schemas.openxmlformats.org/presentationml/2006/ole">
            <p:oleObj spid="_x0000_s3099" r:id="rId12" imgW="787564" imgH="625569" progId="">
              <p:embed/>
            </p:oleObj>
          </a:graphicData>
        </a:graphic>
      </p:graphicFrame>
      <p:graphicFrame>
        <p:nvGraphicFramePr>
          <p:cNvPr id="6171" name="Object 27"/>
          <p:cNvGraphicFramePr>
            <a:graphicFrameLocks/>
          </p:cNvGraphicFramePr>
          <p:nvPr/>
        </p:nvGraphicFramePr>
        <p:xfrm>
          <a:off x="5440363" y="6153150"/>
          <a:ext cx="1271587" cy="914400"/>
        </p:xfrm>
        <a:graphic>
          <a:graphicData uri="http://schemas.openxmlformats.org/presentationml/2006/ole">
            <p:oleObj spid="_x0000_s3096" r:id="rId13" imgW="1315149" imgH="1017924" progId="">
              <p:embed/>
            </p:oleObj>
          </a:graphicData>
        </a:graphic>
      </p:graphicFrame>
      <p:graphicFrame>
        <p:nvGraphicFramePr>
          <p:cNvPr id="6172" name="Object 28"/>
          <p:cNvGraphicFramePr>
            <a:graphicFrameLocks/>
          </p:cNvGraphicFramePr>
          <p:nvPr/>
        </p:nvGraphicFramePr>
        <p:xfrm>
          <a:off x="3979863" y="4800600"/>
          <a:ext cx="1054100" cy="777875"/>
        </p:xfrm>
        <a:graphic>
          <a:graphicData uri="http://schemas.openxmlformats.org/presentationml/2006/ole">
            <p:oleObj spid="_x0000_s3098" r:id="rId14" imgW="787564" imgH="626165" progId="">
              <p:embed/>
            </p:oleObj>
          </a:graphicData>
        </a:graphic>
      </p:graphicFrame>
      <p:sp>
        <p:nvSpPr>
          <p:cNvPr id="6173" name="Text Box 29"/>
          <p:cNvSpPr txBox="1"/>
          <p:nvPr/>
        </p:nvSpPr>
        <p:spPr>
          <a:xfrm>
            <a:off x="4140200" y="4149725"/>
            <a:ext cx="3816350" cy="457200"/>
          </a:xfrm>
          <a:prstGeom prst="rect">
            <a:avLst/>
          </a:prstGeom>
          <a:noFill/>
          <a:ln w="9525">
            <a:noFill/>
          </a:ln>
        </p:spPr>
        <p:txBody>
          <a:bodyPr anchor="t">
            <a:spAutoFit/>
          </a:bodyPr>
          <a:lstStyle/>
          <a:p>
            <a:pPr>
              <a:spcBef>
                <a:spcPct val="50000"/>
              </a:spcBef>
            </a:pPr>
            <a:r>
              <a:rPr lang="zh-CN" altLang="en-US" sz="2400" b="1">
                <a:solidFill>
                  <a:srgbClr val="0000FF"/>
                </a:solidFill>
                <a:latin typeface="华文新魏" pitchFamily="2" charset="-122"/>
                <a:ea typeface="华文新魏" pitchFamily="2" charset="-122"/>
              </a:rPr>
              <a:t>接收机的系统构成</a:t>
            </a:r>
          </a:p>
        </p:txBody>
      </p:sp>
      <p:grpSp>
        <p:nvGrpSpPr>
          <p:cNvPr id="6174" name="Group 30"/>
          <p:cNvGrpSpPr/>
          <p:nvPr/>
        </p:nvGrpSpPr>
        <p:grpSpPr>
          <a:xfrm>
            <a:off x="250825" y="4724400"/>
            <a:ext cx="6648450" cy="1428750"/>
            <a:chOff x="0" y="0"/>
            <a:chExt cx="4188" cy="900"/>
          </a:xfrm>
        </p:grpSpPr>
        <p:sp>
          <p:nvSpPr>
            <p:cNvPr id="7198" name="AutoShape 31"/>
            <p:cNvSpPr>
              <a:spLocks noChangeAspect="1" noTextEdit="1"/>
            </p:cNvSpPr>
            <p:nvPr/>
          </p:nvSpPr>
          <p:spPr>
            <a:xfrm>
              <a:off x="3474" y="0"/>
              <a:ext cx="305" cy="285"/>
            </a:xfrm>
            <a:prstGeom prst="rect">
              <a:avLst/>
            </a:prstGeom>
            <a:noFill/>
            <a:ln w="9525">
              <a:noFill/>
            </a:ln>
          </p:spPr>
          <p:txBody>
            <a:bodyPr anchor="t"/>
            <a:lstStyle/>
            <a:p>
              <a:endParaRPr lang="zh-CN" altLang="en-US">
                <a:latin typeface="Arial" panose="020B0604020202020204" pitchFamily="34" charset="0"/>
                <a:ea typeface="宋体" panose="02010600030101010101" pitchFamily="2" charset="-122"/>
              </a:endParaRPr>
            </a:p>
          </p:txBody>
        </p:sp>
        <p:graphicFrame>
          <p:nvGraphicFramePr>
            <p:cNvPr id="7199" name="Object 32"/>
            <p:cNvGraphicFramePr>
              <a:graphicFrameLocks/>
            </p:cNvGraphicFramePr>
            <p:nvPr/>
          </p:nvGraphicFramePr>
          <p:xfrm>
            <a:off x="0" y="48"/>
            <a:ext cx="664" cy="521"/>
          </p:xfrm>
          <a:graphic>
            <a:graphicData uri="http://schemas.openxmlformats.org/presentationml/2006/ole">
              <p:oleObj spid="_x0000_s3097" r:id="rId15" imgW="924429" imgH="1147671" progId="">
                <p:embed/>
              </p:oleObj>
            </a:graphicData>
          </a:graphic>
        </p:graphicFrame>
        <p:graphicFrame>
          <p:nvGraphicFramePr>
            <p:cNvPr id="7200" name="Object 33"/>
            <p:cNvGraphicFramePr>
              <a:graphicFrameLocks/>
            </p:cNvGraphicFramePr>
            <p:nvPr/>
          </p:nvGraphicFramePr>
          <p:xfrm>
            <a:off x="484" y="80"/>
            <a:ext cx="665" cy="489"/>
          </p:xfrm>
          <a:graphic>
            <a:graphicData uri="http://schemas.openxmlformats.org/presentationml/2006/ole">
              <p:oleObj spid="_x0000_s3102" r:id="rId16" imgW="826795" imgH="655684" progId="">
                <p:embed/>
              </p:oleObj>
            </a:graphicData>
          </a:graphic>
        </p:graphicFrame>
        <p:sp>
          <p:nvSpPr>
            <p:cNvPr id="7201" name="AutoShape 34"/>
            <p:cNvSpPr/>
            <p:nvPr/>
          </p:nvSpPr>
          <p:spPr>
            <a:xfrm>
              <a:off x="3932" y="237"/>
              <a:ext cx="256" cy="142"/>
            </a:xfrm>
            <a:prstGeom prst="leftArrow">
              <a:avLst>
                <a:gd name="adj1" fmla="val 50000"/>
                <a:gd name="adj2" fmla="val 45003"/>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7202" name="AutoShape 35"/>
            <p:cNvSpPr/>
            <p:nvPr/>
          </p:nvSpPr>
          <p:spPr>
            <a:xfrm>
              <a:off x="2963" y="237"/>
              <a:ext cx="255" cy="142"/>
            </a:xfrm>
            <a:prstGeom prst="leftArrow">
              <a:avLst>
                <a:gd name="adj1" fmla="val 50000"/>
                <a:gd name="adj2" fmla="val 44827"/>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7203" name="AutoShape 36"/>
            <p:cNvSpPr/>
            <p:nvPr/>
          </p:nvSpPr>
          <p:spPr>
            <a:xfrm>
              <a:off x="2043" y="190"/>
              <a:ext cx="255" cy="142"/>
            </a:xfrm>
            <a:prstGeom prst="leftArrow">
              <a:avLst>
                <a:gd name="adj1" fmla="val 50000"/>
                <a:gd name="adj2" fmla="val 44827"/>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7204" name="AutoShape 37"/>
            <p:cNvSpPr/>
            <p:nvPr/>
          </p:nvSpPr>
          <p:spPr>
            <a:xfrm>
              <a:off x="1124" y="190"/>
              <a:ext cx="255" cy="142"/>
            </a:xfrm>
            <a:prstGeom prst="leftArrow">
              <a:avLst>
                <a:gd name="adj1" fmla="val 50000"/>
                <a:gd name="adj2" fmla="val 44827"/>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7205" name="AutoShape 38"/>
            <p:cNvSpPr/>
            <p:nvPr/>
          </p:nvSpPr>
          <p:spPr>
            <a:xfrm>
              <a:off x="3525" y="521"/>
              <a:ext cx="153" cy="379"/>
            </a:xfrm>
            <a:prstGeom prst="upArrow">
              <a:avLst>
                <a:gd name="adj1" fmla="val 50000"/>
                <a:gd name="adj2" fmla="val 61836"/>
              </a:avLst>
            </a:prstGeom>
            <a:solidFill>
              <a:schemeClr val="accent1"/>
            </a:solidFill>
            <a:ln w="9525" cap="flat" cmpd="sng">
              <a:solidFill>
                <a:schemeClr val="tx1"/>
              </a:solidFill>
              <a:prstDash val="solid"/>
              <a:miter/>
              <a:headEnd type="none" w="med" len="med"/>
              <a:tailEnd type="none" w="med" len="med"/>
            </a:ln>
          </p:spPr>
          <p:txBody>
            <a:bodyPr vert="eaVert" wrap="none" anchor="ctr"/>
            <a:lstStyle/>
            <a:p>
              <a:endParaRPr lang="zh-CN" altLang="en-US" dirty="0">
                <a:latin typeface="Arial" panose="020B0604020202020204" pitchFamily="34" charset="0"/>
                <a:ea typeface="宋体" panose="02010600030101010101" pitchFamily="2" charset="-122"/>
              </a:endParaRPr>
            </a:p>
          </p:txBody>
        </p:sp>
      </p:grpSp>
      <p:sp>
        <p:nvSpPr>
          <p:cNvPr id="6183" name="Text Box 39"/>
          <p:cNvSpPr txBox="1"/>
          <p:nvPr/>
        </p:nvSpPr>
        <p:spPr>
          <a:xfrm>
            <a:off x="250825" y="6194425"/>
            <a:ext cx="1655763" cy="457200"/>
          </a:xfrm>
          <a:prstGeom prst="rect">
            <a:avLst/>
          </a:prstGeom>
          <a:noFill/>
          <a:ln w="9525">
            <a:noFill/>
          </a:ln>
        </p:spPr>
        <p:txBody>
          <a:bodyPr anchor="t">
            <a:spAutoFit/>
          </a:bodyPr>
          <a:lstStyle/>
          <a:p>
            <a:pPr>
              <a:spcBef>
                <a:spcPct val="50000"/>
              </a:spcBef>
            </a:pPr>
            <a:r>
              <a:rPr lang="zh-CN" altLang="en-US" sz="2400" b="1">
                <a:solidFill>
                  <a:srgbClr val="CC0000"/>
                </a:solidFill>
                <a:latin typeface="华文新魏" pitchFamily="2" charset="-122"/>
                <a:ea typeface="华文新魏" pitchFamily="2" charset="-122"/>
              </a:rPr>
              <a:t>３ 天线</a:t>
            </a:r>
          </a:p>
        </p:txBody>
      </p:sp>
      <p:sp>
        <p:nvSpPr>
          <p:cNvPr id="6184" name="Text Box 40"/>
          <p:cNvSpPr txBox="1"/>
          <p:nvPr/>
        </p:nvSpPr>
        <p:spPr>
          <a:xfrm>
            <a:off x="1547813" y="5907088"/>
            <a:ext cx="1871662" cy="457200"/>
          </a:xfrm>
          <a:prstGeom prst="rect">
            <a:avLst/>
          </a:prstGeom>
          <a:noFill/>
          <a:ln w="9525">
            <a:noFill/>
          </a:ln>
        </p:spPr>
        <p:txBody>
          <a:bodyPr anchor="t">
            <a:spAutoFit/>
          </a:bodyPr>
          <a:lstStyle/>
          <a:p>
            <a:pPr>
              <a:spcBef>
                <a:spcPct val="50000"/>
              </a:spcBef>
            </a:pPr>
            <a:r>
              <a:rPr lang="zh-CN" altLang="en-US" sz="2400" b="1">
                <a:solidFill>
                  <a:srgbClr val="0000FF"/>
                </a:solidFill>
                <a:latin typeface="华文新魏" pitchFamily="2" charset="-122"/>
                <a:ea typeface="华文新魏" pitchFamily="2" charset="-122"/>
              </a:rPr>
              <a:t>发射天线</a:t>
            </a:r>
          </a:p>
        </p:txBody>
      </p:sp>
      <p:sp>
        <p:nvSpPr>
          <p:cNvPr id="6185" name="Text Box 41"/>
          <p:cNvSpPr txBox="1"/>
          <p:nvPr/>
        </p:nvSpPr>
        <p:spPr>
          <a:xfrm>
            <a:off x="1547813" y="6338888"/>
            <a:ext cx="1584325" cy="457200"/>
          </a:xfrm>
          <a:prstGeom prst="rect">
            <a:avLst/>
          </a:prstGeom>
          <a:noFill/>
          <a:ln w="9525">
            <a:noFill/>
          </a:ln>
        </p:spPr>
        <p:txBody>
          <a:bodyPr anchor="t">
            <a:spAutoFit/>
          </a:bodyPr>
          <a:lstStyle/>
          <a:p>
            <a:pPr>
              <a:spcBef>
                <a:spcPct val="50000"/>
              </a:spcBef>
            </a:pPr>
            <a:r>
              <a:rPr lang="zh-CN" altLang="en-US" sz="2400" b="1">
                <a:solidFill>
                  <a:srgbClr val="0000FF"/>
                </a:solidFill>
                <a:latin typeface="华文新魏" pitchFamily="2" charset="-122"/>
                <a:ea typeface="华文新魏" pitchFamily="2" charset="-122"/>
              </a:rPr>
              <a:t>接收天线</a:t>
            </a:r>
          </a:p>
        </p:txBody>
      </p:sp>
      <p:grpSp>
        <p:nvGrpSpPr>
          <p:cNvPr id="6186" name="Group 42"/>
          <p:cNvGrpSpPr/>
          <p:nvPr/>
        </p:nvGrpSpPr>
        <p:grpSpPr>
          <a:xfrm>
            <a:off x="7740650" y="3962400"/>
            <a:ext cx="901700" cy="1285875"/>
            <a:chOff x="0" y="0"/>
            <a:chExt cx="568" cy="810"/>
          </a:xfrm>
        </p:grpSpPr>
        <p:sp>
          <p:nvSpPr>
            <p:cNvPr id="7210" name="Rectangle 43"/>
            <p:cNvSpPr/>
            <p:nvPr/>
          </p:nvSpPr>
          <p:spPr>
            <a:xfrm rot="-3048710">
              <a:off x="262" y="38"/>
              <a:ext cx="44" cy="568"/>
            </a:xfrm>
            <a:prstGeom prst="rect">
              <a:avLst/>
            </a:prstGeom>
            <a:solidFill>
              <a:srgbClr val="0000FF"/>
            </a:solidFill>
            <a:ln w="9525" cap="flat" cmpd="sng">
              <a:solidFill>
                <a:schemeClr val="tx1"/>
              </a:solidFill>
              <a:prstDash val="solid"/>
              <a:miter/>
              <a:headEnd type="none" w="med" len="med"/>
              <a:tailEnd type="none" w="med" len="med"/>
            </a:ln>
          </p:spPr>
          <p:txBody>
            <a:bodyPr wrap="none" lIns="92075" tIns="46038" rIns="92075" bIns="46038" anchor="ctr"/>
            <a:lstStyle/>
            <a:p>
              <a:endParaRPr lang="zh-CN" altLang="en-US" dirty="0">
                <a:latin typeface="Arial" panose="020B0604020202020204" pitchFamily="34" charset="0"/>
                <a:ea typeface="宋体" panose="02010600030101010101" pitchFamily="2" charset="-122"/>
              </a:endParaRPr>
            </a:p>
          </p:txBody>
        </p:sp>
        <p:sp>
          <p:nvSpPr>
            <p:cNvPr id="7211" name="Rectangle 44"/>
            <p:cNvSpPr/>
            <p:nvPr/>
          </p:nvSpPr>
          <p:spPr>
            <a:xfrm rot="2624782" flipH="1">
              <a:off x="41" y="39"/>
              <a:ext cx="46" cy="226"/>
            </a:xfrm>
            <a:prstGeom prst="rect">
              <a:avLst/>
            </a:prstGeom>
            <a:solidFill>
              <a:schemeClr val="accent1"/>
            </a:solidFill>
            <a:ln w="9525" cap="flat" cmpd="sng">
              <a:solidFill>
                <a:schemeClr val="tx1"/>
              </a:solidFill>
              <a:prstDash val="solid"/>
              <a:miter/>
              <a:headEnd type="none" w="med" len="med"/>
              <a:tailEnd type="none" w="med" len="med"/>
            </a:ln>
          </p:spPr>
          <p:txBody>
            <a:bodyPr wrap="none" lIns="92075" tIns="46038" rIns="92075" bIns="46038" anchor="ctr"/>
            <a:lstStyle/>
            <a:p>
              <a:endParaRPr lang="zh-CN" altLang="en-US" dirty="0">
                <a:latin typeface="Arial" panose="020B0604020202020204" pitchFamily="34" charset="0"/>
                <a:ea typeface="宋体" panose="02010600030101010101" pitchFamily="2" charset="-122"/>
              </a:endParaRPr>
            </a:p>
          </p:txBody>
        </p:sp>
        <p:sp>
          <p:nvSpPr>
            <p:cNvPr id="7212" name="Rectangle 45"/>
            <p:cNvSpPr/>
            <p:nvPr/>
          </p:nvSpPr>
          <p:spPr>
            <a:xfrm rot="2624782" flipH="1">
              <a:off x="174" y="0"/>
              <a:ext cx="44" cy="453"/>
            </a:xfrm>
            <a:prstGeom prst="rect">
              <a:avLst/>
            </a:prstGeom>
            <a:solidFill>
              <a:schemeClr val="accent1"/>
            </a:solidFill>
            <a:ln w="9525" cap="flat" cmpd="sng">
              <a:solidFill>
                <a:schemeClr val="tx1"/>
              </a:solidFill>
              <a:prstDash val="solid"/>
              <a:miter/>
              <a:headEnd type="none" w="med" len="med"/>
              <a:tailEnd type="none" w="med" len="med"/>
            </a:ln>
          </p:spPr>
          <p:txBody>
            <a:bodyPr wrap="none" lIns="92075" tIns="46038" rIns="92075" bIns="46038" anchor="ctr"/>
            <a:lstStyle/>
            <a:p>
              <a:endParaRPr lang="zh-CN" altLang="en-US" dirty="0">
                <a:latin typeface="Arial" panose="020B0604020202020204" pitchFamily="34" charset="0"/>
                <a:ea typeface="宋体" panose="02010600030101010101" pitchFamily="2" charset="-122"/>
              </a:endParaRPr>
            </a:p>
          </p:txBody>
        </p:sp>
        <p:sp>
          <p:nvSpPr>
            <p:cNvPr id="7213" name="Rectangle 46"/>
            <p:cNvSpPr/>
            <p:nvPr/>
          </p:nvSpPr>
          <p:spPr>
            <a:xfrm rot="2624782">
              <a:off x="494" y="401"/>
              <a:ext cx="45" cy="226"/>
            </a:xfrm>
            <a:prstGeom prst="rect">
              <a:avLst/>
            </a:prstGeom>
            <a:solidFill>
              <a:schemeClr val="accent1"/>
            </a:solidFill>
            <a:ln w="9525" cap="flat" cmpd="sng">
              <a:solidFill>
                <a:schemeClr val="tx1"/>
              </a:solidFill>
              <a:prstDash val="solid"/>
              <a:miter/>
              <a:headEnd type="none" w="med" len="med"/>
              <a:tailEnd type="none" w="med" len="med"/>
            </a:ln>
          </p:spPr>
          <p:txBody>
            <a:bodyPr wrap="none" lIns="92075" tIns="46038" rIns="92075" bIns="46038" anchor="ctr"/>
            <a:lstStyle/>
            <a:p>
              <a:endParaRPr lang="zh-CN" altLang="en-US" dirty="0">
                <a:latin typeface="Arial" panose="020B0604020202020204" pitchFamily="34" charset="0"/>
                <a:ea typeface="宋体" panose="02010600030101010101" pitchFamily="2" charset="-122"/>
              </a:endParaRPr>
            </a:p>
          </p:txBody>
        </p:sp>
        <p:sp>
          <p:nvSpPr>
            <p:cNvPr id="7214" name="Rectangle 47"/>
            <p:cNvSpPr/>
            <p:nvPr/>
          </p:nvSpPr>
          <p:spPr>
            <a:xfrm>
              <a:off x="313" y="356"/>
              <a:ext cx="45" cy="454"/>
            </a:xfrm>
            <a:prstGeom prst="rect">
              <a:avLst/>
            </a:prstGeom>
            <a:solidFill>
              <a:srgbClr val="CC0000"/>
            </a:solidFill>
            <a:ln w="9525" cap="flat" cmpd="sng">
              <a:solidFill>
                <a:schemeClr val="tx1"/>
              </a:solidFill>
              <a:prstDash val="solid"/>
              <a:miter/>
              <a:headEnd type="none" w="med" len="med"/>
              <a:tailEnd type="none" w="med" len="med"/>
            </a:ln>
          </p:spPr>
          <p:txBody>
            <a:bodyPr wrap="none" lIns="92075" tIns="46038" rIns="92075" bIns="46038" anchor="ctr"/>
            <a:lstStyle/>
            <a:p>
              <a:endParaRPr lang="zh-CN" altLang="en-US" dirty="0">
                <a:latin typeface="Arial" panose="020B0604020202020204" pitchFamily="34" charset="0"/>
                <a:ea typeface="宋体" panose="02010600030101010101" pitchFamily="2" charset="-122"/>
              </a:endParaRPr>
            </a:p>
          </p:txBody>
        </p:sp>
        <p:sp>
          <p:nvSpPr>
            <p:cNvPr id="7215" name="Rectangle 48"/>
            <p:cNvSpPr/>
            <p:nvPr/>
          </p:nvSpPr>
          <p:spPr>
            <a:xfrm>
              <a:off x="132" y="764"/>
              <a:ext cx="226" cy="45"/>
            </a:xfrm>
            <a:prstGeom prst="rect">
              <a:avLst/>
            </a:prstGeom>
            <a:solidFill>
              <a:srgbClr val="CC0000"/>
            </a:solidFill>
            <a:ln w="9525" cap="flat" cmpd="sng">
              <a:solidFill>
                <a:schemeClr val="tx1"/>
              </a:solidFill>
              <a:prstDash val="solid"/>
              <a:miter/>
              <a:headEnd type="none" w="med" len="med"/>
              <a:tailEnd type="none" w="med" len="med"/>
            </a:ln>
          </p:spPr>
          <p:txBody>
            <a:bodyPr wrap="none" lIns="92075" tIns="46038" rIns="92075" bIns="46038" anchor="ctr"/>
            <a:lstStyle/>
            <a:p>
              <a:endParaRPr lang="zh-CN" altLang="en-US" dirty="0">
                <a:latin typeface="Arial" panose="020B0604020202020204" pitchFamily="34" charset="0"/>
                <a:ea typeface="宋体" panose="02010600030101010101" pitchFamily="2" charset="-122"/>
              </a:endParaRPr>
            </a:p>
          </p:txBody>
        </p:sp>
        <p:sp>
          <p:nvSpPr>
            <p:cNvPr id="7216" name="Rectangle 49"/>
            <p:cNvSpPr/>
            <p:nvPr/>
          </p:nvSpPr>
          <p:spPr>
            <a:xfrm rot="2624782">
              <a:off x="358" y="265"/>
              <a:ext cx="45" cy="226"/>
            </a:xfrm>
            <a:prstGeom prst="rect">
              <a:avLst/>
            </a:prstGeom>
            <a:solidFill>
              <a:schemeClr val="accent1"/>
            </a:solidFill>
            <a:ln w="9525" cap="flat" cmpd="sng">
              <a:solidFill>
                <a:schemeClr val="tx1"/>
              </a:solidFill>
              <a:prstDash val="solid"/>
              <a:miter/>
              <a:headEnd type="none" w="med" len="med"/>
              <a:tailEnd type="none" w="med" len="med"/>
            </a:ln>
          </p:spPr>
          <p:txBody>
            <a:bodyPr wrap="none" lIns="92075" tIns="46038" rIns="92075" bIns="46038" anchor="ctr"/>
            <a:lstStyle/>
            <a:p>
              <a:endParaRPr lang="zh-CN" altLang="en-US" dirty="0">
                <a:latin typeface="Arial" panose="020B0604020202020204" pitchFamily="34" charset="0"/>
                <a:ea typeface="宋体" panose="02010600030101010101" pitchFamily="2" charset="-122"/>
              </a:endParaRPr>
            </a:p>
          </p:txBody>
        </p:sp>
      </p:grpSp>
      <p:sp>
        <p:nvSpPr>
          <p:cNvPr id="7217" name="AutoShape 50"/>
          <p:cNvSpPr/>
          <p:nvPr/>
        </p:nvSpPr>
        <p:spPr>
          <a:xfrm>
            <a:off x="684213" y="0"/>
            <a:ext cx="7234237" cy="836613"/>
          </a:xfrm>
          <a:prstGeom prst="flowChartAlternateProcess">
            <a:avLst/>
          </a:prstGeom>
          <a:noFill/>
          <a:ln w="9525">
            <a:noFill/>
          </a:ln>
        </p:spPr>
        <p:txBody>
          <a:bodyPr wrap="none" anchor="ctr"/>
          <a:lstStyle/>
          <a:p>
            <a:pPr algn="ctr"/>
            <a:r>
              <a:rPr lang="zh-CN" altLang="en-US" sz="4000" b="1">
                <a:solidFill>
                  <a:schemeClr val="bg1"/>
                </a:solidFill>
                <a:latin typeface="Arial" panose="020B0604020202020204" pitchFamily="34" charset="0"/>
                <a:ea typeface="楷体_GB2312" pitchFamily="49" charset="-122"/>
              </a:rPr>
              <a:t>高频电子线路课程的主要技术</a:t>
            </a:r>
          </a:p>
        </p:txBody>
      </p:sp>
      <p:sp>
        <p:nvSpPr>
          <p:cNvPr id="6195" name="Sound"/>
          <p:cNvSpPr>
            <a:spLocks noEditPoints="1"/>
          </p:cNvSpPr>
          <p:nvPr/>
        </p:nvSpPr>
        <p:spPr>
          <a:xfrm flipH="1">
            <a:off x="179388" y="4581525"/>
            <a:ext cx="803275" cy="1200150"/>
          </a:xfrm>
          <a:custGeom>
            <a:avLst/>
            <a:gdLst/>
            <a:ahLst/>
            <a:cxnLst>
              <a:cxn ang="0">
                <a:pos x="415174" y="1175647"/>
              </a:cxn>
              <a:cxn ang="0">
                <a:pos x="415174" y="0"/>
              </a:cxn>
              <a:cxn ang="0">
                <a:pos x="0" y="600075"/>
              </a:cxn>
              <a:cxn ang="0">
                <a:pos x="803275" y="600075"/>
              </a:cxn>
            </a:cxnLst>
            <a:rect l="0" t="0" r="0" b="0"/>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solidFill>
            <a:srgbClr val="FFBE7D"/>
          </a:solidFill>
          <a:ln w="9525" cap="flat" cmpd="sng">
            <a:solidFill>
              <a:srgbClr val="000000"/>
            </a:solidFill>
            <a:prstDash val="solid"/>
            <a:round/>
            <a:headEnd type="none" w="med" len="med"/>
            <a:tailEnd type="none" w="med" len="med"/>
          </a:ln>
          <a:effectLst>
            <a:outerShdw dist="107763" dir="2699999" algn="ctr" rotWithShape="0">
              <a:srgbClr val="808080"/>
            </a:outerShdw>
          </a:effectLst>
        </p:spPr>
        <p:txBody>
          <a:bodyPr/>
          <a:lstStyle/>
          <a:p>
            <a:endParaRPr lang="zh-CN" altLang="en-US"/>
          </a:p>
        </p:txBody>
      </p:sp>
      <p:pic>
        <p:nvPicPr>
          <p:cNvPr id="6196" name="Picture 52" descr="gif002.gif">
            <a:hlinkClick r:id="rId17"/>
          </p:cNvPr>
          <p:cNvPicPr>
            <a:picLocks noChangeAspect="1"/>
          </p:cNvPicPr>
          <p:nvPr/>
        </p:nvPicPr>
        <p:blipFill>
          <a:blip r:embed="rId18"/>
          <a:stretch>
            <a:fillRect/>
          </a:stretch>
        </p:blipFill>
        <p:spPr>
          <a:xfrm>
            <a:off x="7673975" y="1844675"/>
            <a:ext cx="1470025" cy="194468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6150"/>
                                        </p:tgtEl>
                                        <p:attrNameLst>
                                          <p:attrName>style.visibility</p:attrName>
                                        </p:attrNameLst>
                                      </p:cBhvr>
                                      <p:to>
                                        <p:strVal val="visible"/>
                                      </p:to>
                                    </p:set>
                                    <p:animEffect transition="in" filter="wipe(left)">
                                      <p:cBhvr>
                                        <p:cTn id="11" dur="500"/>
                                        <p:tgtEl>
                                          <p:spTgt spid="615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151"/>
                                        </p:tgtEl>
                                        <p:attrNameLst>
                                          <p:attrName>style.visibility</p:attrName>
                                        </p:attrNameLst>
                                      </p:cBhvr>
                                      <p:to>
                                        <p:strVal val="visible"/>
                                      </p:to>
                                    </p:set>
                                    <p:animEffect transition="in" filter="wipe(left)">
                                      <p:cBhvr>
                                        <p:cTn id="16" dur="500"/>
                                        <p:tgtEl>
                                          <p:spTgt spid="615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152"/>
                                        </p:tgtEl>
                                        <p:attrNameLst>
                                          <p:attrName>style.visibility</p:attrName>
                                        </p:attrNameLst>
                                      </p:cBhvr>
                                      <p:to>
                                        <p:strVal val="visible"/>
                                      </p:to>
                                    </p:set>
                                    <p:animEffect transition="in" filter="wipe(left)">
                                      <p:cBhvr>
                                        <p:cTn id="21" dur="500"/>
                                        <p:tgtEl>
                                          <p:spTgt spid="6152"/>
                                        </p:tgtEl>
                                      </p:cBhvr>
                                    </p:animEffect>
                                  </p:childTnLst>
                                </p:cTn>
                              </p:par>
                            </p:childTnLst>
                          </p:cTn>
                        </p:par>
                        <p:par>
                          <p:cTn id="22" fill="hold">
                            <p:stCondLst>
                              <p:cond delay="500"/>
                            </p:stCondLst>
                            <p:childTnLst>
                              <p:par>
                                <p:cTn id="23" presetID="22" presetClass="entr" presetSubtype="4" fill="hold" nodeType="afterEffect">
                                  <p:stCondLst>
                                    <p:cond delay="0"/>
                                  </p:stCondLst>
                                  <p:childTnLst>
                                    <p:set>
                                      <p:cBhvr>
                                        <p:cTn id="24" dur="1" fill="hold">
                                          <p:stCondLst>
                                            <p:cond delay="0"/>
                                          </p:stCondLst>
                                        </p:cTn>
                                        <p:tgtEl>
                                          <p:spTgt spid="6153"/>
                                        </p:tgtEl>
                                        <p:attrNameLst>
                                          <p:attrName>style.visibility</p:attrName>
                                        </p:attrNameLst>
                                      </p:cBhvr>
                                      <p:to>
                                        <p:strVal val="visible"/>
                                      </p:to>
                                    </p:set>
                                    <p:animEffect transition="in" filter="wipe(down)">
                                      <p:cBhvr>
                                        <p:cTn id="25" dur="500"/>
                                        <p:tgtEl>
                                          <p:spTgt spid="6153"/>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6154"/>
                                        </p:tgtEl>
                                        <p:attrNameLst>
                                          <p:attrName>style.visibility</p:attrName>
                                        </p:attrNameLst>
                                      </p:cBhvr>
                                      <p:to>
                                        <p:strVal val="visible"/>
                                      </p:to>
                                    </p:set>
                                    <p:animEffect transition="in" filter="wipe(left)">
                                      <p:cBhvr>
                                        <p:cTn id="29" dur="500"/>
                                        <p:tgtEl>
                                          <p:spTgt spid="6154"/>
                                        </p:tgtEl>
                                      </p:cBhvr>
                                    </p:animEffect>
                                  </p:childTnLst>
                                </p:cTn>
                              </p:par>
                            </p:childTnLst>
                          </p:cTn>
                        </p:par>
                        <p:par>
                          <p:cTn id="30" fill="hold">
                            <p:stCondLst>
                              <p:cond delay="1500"/>
                            </p:stCondLst>
                            <p:childTnLst>
                              <p:par>
                                <p:cTn id="31" presetID="22" presetClass="entr" presetSubtype="8" fill="hold" nodeType="afterEffect">
                                  <p:stCondLst>
                                    <p:cond delay="0"/>
                                  </p:stCondLst>
                                  <p:childTnLst>
                                    <p:set>
                                      <p:cBhvr>
                                        <p:cTn id="32" dur="1" fill="hold">
                                          <p:stCondLst>
                                            <p:cond delay="0"/>
                                          </p:stCondLst>
                                        </p:cTn>
                                        <p:tgtEl>
                                          <p:spTgt spid="6155"/>
                                        </p:tgtEl>
                                        <p:attrNameLst>
                                          <p:attrName>style.visibility</p:attrName>
                                        </p:attrNameLst>
                                      </p:cBhvr>
                                      <p:to>
                                        <p:strVal val="visible"/>
                                      </p:to>
                                    </p:set>
                                    <p:animEffect transition="in" filter="wipe(left)">
                                      <p:cBhvr>
                                        <p:cTn id="33" dur="500"/>
                                        <p:tgtEl>
                                          <p:spTgt spid="615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6156"/>
                                        </p:tgtEl>
                                        <p:attrNameLst>
                                          <p:attrName>style.visibility</p:attrName>
                                        </p:attrNameLst>
                                      </p:cBhvr>
                                      <p:to>
                                        <p:strVal val="visible"/>
                                      </p:to>
                                    </p:set>
                                    <p:animEffect transition="in" filter="wipe(left)">
                                      <p:cBhvr>
                                        <p:cTn id="38" dur="500"/>
                                        <p:tgtEl>
                                          <p:spTgt spid="615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6157"/>
                                        </p:tgtEl>
                                        <p:attrNameLst>
                                          <p:attrName>style.visibility</p:attrName>
                                        </p:attrNameLst>
                                      </p:cBhvr>
                                      <p:to>
                                        <p:strVal val="visible"/>
                                      </p:to>
                                    </p:set>
                                    <p:animEffect transition="in" filter="wipe(left)">
                                      <p:cBhvr>
                                        <p:cTn id="43" dur="500"/>
                                        <p:tgtEl>
                                          <p:spTgt spid="615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6166"/>
                                        </p:tgtEl>
                                        <p:attrNameLst>
                                          <p:attrName>style.visibility</p:attrName>
                                        </p:attrNameLst>
                                      </p:cBhvr>
                                      <p:to>
                                        <p:strVal val="visible"/>
                                      </p:to>
                                    </p:set>
                                    <p:animEffect transition="in" filter="wipe(left)">
                                      <p:cBhvr>
                                        <p:cTn id="48" dur="500"/>
                                        <p:tgtEl>
                                          <p:spTgt spid="616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6167"/>
                                        </p:tgtEl>
                                        <p:attrNameLst>
                                          <p:attrName>style.visibility</p:attrName>
                                        </p:attrNameLst>
                                      </p:cBhvr>
                                      <p:to>
                                        <p:strVal val="visible"/>
                                      </p:to>
                                    </p:set>
                                    <p:animEffect transition="in" filter="wipe(left)">
                                      <p:cBhvr>
                                        <p:cTn id="53" dur="500"/>
                                        <p:tgtEl>
                                          <p:spTgt spid="616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6169"/>
                                        </p:tgtEl>
                                        <p:attrNameLst>
                                          <p:attrName>style.visibility</p:attrName>
                                        </p:attrNameLst>
                                      </p:cBhvr>
                                      <p:to>
                                        <p:strVal val="visible"/>
                                      </p:to>
                                    </p:set>
                                    <p:animEffect transition="in" filter="wipe(down)">
                                      <p:cBhvr>
                                        <p:cTn id="58" dur="500"/>
                                        <p:tgtEl>
                                          <p:spTgt spid="6169"/>
                                        </p:tgtEl>
                                      </p:cBhvr>
                                    </p:animEffect>
                                  </p:childTnLst>
                                </p:cTn>
                              </p:par>
                            </p:childTnLst>
                          </p:cTn>
                        </p:par>
                        <p:par>
                          <p:cTn id="59" fill="hold">
                            <p:stCondLst>
                              <p:cond delay="500"/>
                            </p:stCondLst>
                            <p:childTnLst>
                              <p:par>
                                <p:cTn id="60" presetID="22" presetClass="entr" presetSubtype="2" fill="hold" nodeType="afterEffect">
                                  <p:stCondLst>
                                    <p:cond delay="0"/>
                                  </p:stCondLst>
                                  <p:childTnLst>
                                    <p:set>
                                      <p:cBhvr>
                                        <p:cTn id="61" dur="1" fill="hold">
                                          <p:stCondLst>
                                            <p:cond delay="0"/>
                                          </p:stCondLst>
                                        </p:cTn>
                                        <p:tgtEl>
                                          <p:spTgt spid="6170"/>
                                        </p:tgtEl>
                                        <p:attrNameLst>
                                          <p:attrName>style.visibility</p:attrName>
                                        </p:attrNameLst>
                                      </p:cBhvr>
                                      <p:to>
                                        <p:strVal val="visible"/>
                                      </p:to>
                                    </p:set>
                                    <p:animEffect transition="in" filter="wipe(right)">
                                      <p:cBhvr>
                                        <p:cTn id="62" dur="500"/>
                                        <p:tgtEl>
                                          <p:spTgt spid="6170"/>
                                        </p:tgtEl>
                                      </p:cBhvr>
                                    </p:animEffect>
                                  </p:childTnLst>
                                </p:cTn>
                              </p:par>
                            </p:childTnLst>
                          </p:cTn>
                        </p:par>
                        <p:par>
                          <p:cTn id="63" fill="hold">
                            <p:stCondLst>
                              <p:cond delay="1000"/>
                            </p:stCondLst>
                            <p:childTnLst>
                              <p:par>
                                <p:cTn id="64" presetID="22" presetClass="entr" presetSubtype="4" fill="hold" nodeType="afterEffect">
                                  <p:stCondLst>
                                    <p:cond delay="0"/>
                                  </p:stCondLst>
                                  <p:childTnLst>
                                    <p:set>
                                      <p:cBhvr>
                                        <p:cTn id="65" dur="1" fill="hold">
                                          <p:stCondLst>
                                            <p:cond delay="0"/>
                                          </p:stCondLst>
                                        </p:cTn>
                                        <p:tgtEl>
                                          <p:spTgt spid="6171"/>
                                        </p:tgtEl>
                                        <p:attrNameLst>
                                          <p:attrName>style.visibility</p:attrName>
                                        </p:attrNameLst>
                                      </p:cBhvr>
                                      <p:to>
                                        <p:strVal val="visible"/>
                                      </p:to>
                                    </p:set>
                                    <p:animEffect transition="in" filter="wipe(down)">
                                      <p:cBhvr>
                                        <p:cTn id="66" dur="500"/>
                                        <p:tgtEl>
                                          <p:spTgt spid="6171"/>
                                        </p:tgtEl>
                                      </p:cBhvr>
                                    </p:animEffect>
                                  </p:childTnLst>
                                </p:cTn>
                              </p:par>
                            </p:childTnLst>
                          </p:cTn>
                        </p:par>
                        <p:par>
                          <p:cTn id="67" fill="hold">
                            <p:stCondLst>
                              <p:cond delay="1500"/>
                            </p:stCondLst>
                            <p:childTnLst>
                              <p:par>
                                <p:cTn id="68" presetID="22" presetClass="entr" presetSubtype="4" fill="hold" nodeType="afterEffect">
                                  <p:stCondLst>
                                    <p:cond delay="0"/>
                                  </p:stCondLst>
                                  <p:childTnLst>
                                    <p:set>
                                      <p:cBhvr>
                                        <p:cTn id="69" dur="1" fill="hold">
                                          <p:stCondLst>
                                            <p:cond delay="0"/>
                                          </p:stCondLst>
                                        </p:cTn>
                                        <p:tgtEl>
                                          <p:spTgt spid="6172"/>
                                        </p:tgtEl>
                                        <p:attrNameLst>
                                          <p:attrName>style.visibility</p:attrName>
                                        </p:attrNameLst>
                                      </p:cBhvr>
                                      <p:to>
                                        <p:strVal val="visible"/>
                                      </p:to>
                                    </p:set>
                                    <p:animEffect transition="in" filter="wipe(down)">
                                      <p:cBhvr>
                                        <p:cTn id="70" dur="500"/>
                                        <p:tgtEl>
                                          <p:spTgt spid="6172"/>
                                        </p:tgtEl>
                                      </p:cBhvr>
                                    </p:animEffect>
                                  </p:childTnLst>
                                </p:cTn>
                              </p:par>
                            </p:childTnLst>
                          </p:cTn>
                        </p:par>
                        <p:par>
                          <p:cTn id="71" fill="hold">
                            <p:stCondLst>
                              <p:cond delay="2000"/>
                            </p:stCondLst>
                            <p:childTnLst>
                              <p:par>
                                <p:cTn id="72" presetID="22" presetClass="entr" presetSubtype="4" fill="hold" nodeType="afterEffect">
                                  <p:stCondLst>
                                    <p:cond delay="0"/>
                                  </p:stCondLst>
                                  <p:childTnLst>
                                    <p:set>
                                      <p:cBhvr>
                                        <p:cTn id="73" dur="1" fill="hold">
                                          <p:stCondLst>
                                            <p:cond delay="0"/>
                                          </p:stCondLst>
                                        </p:cTn>
                                        <p:tgtEl>
                                          <p:spTgt spid="6168"/>
                                        </p:tgtEl>
                                        <p:attrNameLst>
                                          <p:attrName>style.visibility</p:attrName>
                                        </p:attrNameLst>
                                      </p:cBhvr>
                                      <p:to>
                                        <p:strVal val="visible"/>
                                      </p:to>
                                    </p:set>
                                    <p:animEffect transition="in" filter="wipe(down)">
                                      <p:cBhvr>
                                        <p:cTn id="74" dur="500"/>
                                        <p:tgtEl>
                                          <p:spTgt spid="6168"/>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6173"/>
                                        </p:tgtEl>
                                        <p:attrNameLst>
                                          <p:attrName>style.visibility</p:attrName>
                                        </p:attrNameLst>
                                      </p:cBhvr>
                                      <p:to>
                                        <p:strVal val="visible"/>
                                      </p:to>
                                    </p:set>
                                    <p:animEffect transition="in" filter="wipe(left)">
                                      <p:cBhvr>
                                        <p:cTn id="79" dur="500"/>
                                        <p:tgtEl>
                                          <p:spTgt spid="617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2" fill="hold" nodeType="clickEffect">
                                  <p:stCondLst>
                                    <p:cond delay="0"/>
                                  </p:stCondLst>
                                  <p:childTnLst>
                                    <p:set>
                                      <p:cBhvr>
                                        <p:cTn id="83" dur="1" fill="hold">
                                          <p:stCondLst>
                                            <p:cond delay="0"/>
                                          </p:stCondLst>
                                        </p:cTn>
                                        <p:tgtEl>
                                          <p:spTgt spid="6174"/>
                                        </p:tgtEl>
                                        <p:attrNameLst>
                                          <p:attrName>style.visibility</p:attrName>
                                        </p:attrNameLst>
                                      </p:cBhvr>
                                      <p:to>
                                        <p:strVal val="visible"/>
                                      </p:to>
                                    </p:set>
                                    <p:animEffect transition="in" filter="wipe(right)">
                                      <p:cBhvr>
                                        <p:cTn id="84" dur="2000"/>
                                        <p:tgtEl>
                                          <p:spTgt spid="6174"/>
                                        </p:tgtEl>
                                      </p:cBhvr>
                                    </p:animEffect>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6195"/>
                                        </p:tgtEl>
                                        <p:attrNameLst>
                                          <p:attrName>style.visibility</p:attrName>
                                        </p:attrNameLst>
                                      </p:cBhvr>
                                      <p:to>
                                        <p:strVal val="visible"/>
                                      </p:to>
                                    </p:set>
                                  </p:childTnLst>
                                </p:cTn>
                              </p:par>
                            </p:childTnLst>
                          </p:cTn>
                        </p:par>
                        <p:par>
                          <p:cTn id="88" fill="hold">
                            <p:stCondLst>
                              <p:cond delay="2000"/>
                            </p:stCondLst>
                            <p:childTnLst>
                              <p:par>
                                <p:cTn id="89" presetID="22" presetClass="entr" presetSubtype="4" fill="hold" nodeType="afterEffect">
                                  <p:stCondLst>
                                    <p:cond delay="0"/>
                                  </p:stCondLst>
                                  <p:childTnLst>
                                    <p:set>
                                      <p:cBhvr>
                                        <p:cTn id="90" dur="1" fill="hold">
                                          <p:stCondLst>
                                            <p:cond delay="0"/>
                                          </p:stCondLst>
                                        </p:cTn>
                                        <p:tgtEl>
                                          <p:spTgt spid="6195"/>
                                        </p:tgtEl>
                                        <p:attrNameLst>
                                          <p:attrName>style.visibility</p:attrName>
                                        </p:attrNameLst>
                                      </p:cBhvr>
                                      <p:to>
                                        <p:strVal val="visible"/>
                                      </p:to>
                                    </p:set>
                                    <p:animEffect transition="in" filter="wipe(down)">
                                      <p:cBhvr>
                                        <p:cTn id="91" dur="500"/>
                                        <p:tgtEl>
                                          <p:spTgt spid="6195"/>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6183"/>
                                        </p:tgtEl>
                                        <p:attrNameLst>
                                          <p:attrName>style.visibility</p:attrName>
                                        </p:attrNameLst>
                                      </p:cBhvr>
                                      <p:to>
                                        <p:strVal val="visible"/>
                                      </p:to>
                                    </p:set>
                                    <p:animEffect transition="in" filter="wipe(left)">
                                      <p:cBhvr>
                                        <p:cTn id="96" dur="500"/>
                                        <p:tgtEl>
                                          <p:spTgt spid="6183"/>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6184"/>
                                        </p:tgtEl>
                                        <p:attrNameLst>
                                          <p:attrName>style.visibility</p:attrName>
                                        </p:attrNameLst>
                                      </p:cBhvr>
                                      <p:to>
                                        <p:strVal val="visible"/>
                                      </p:to>
                                    </p:set>
                                    <p:animEffect transition="in" filter="wipe(left)">
                                      <p:cBhvr>
                                        <p:cTn id="101" dur="500"/>
                                        <p:tgtEl>
                                          <p:spTgt spid="6184"/>
                                        </p:tgtEl>
                                      </p:cBhvr>
                                    </p:animEffect>
                                  </p:childTnLst>
                                </p:cTn>
                              </p:par>
                            </p:childTnLst>
                          </p:cTn>
                        </p:par>
                        <p:par>
                          <p:cTn id="102" fill="hold">
                            <p:stCondLst>
                              <p:cond delay="500"/>
                            </p:stCondLst>
                            <p:childTnLst>
                              <p:par>
                                <p:cTn id="103" presetID="22" presetClass="entr" presetSubtype="4" fill="hold" nodeType="afterEffect">
                                  <p:stCondLst>
                                    <p:cond delay="0"/>
                                  </p:stCondLst>
                                  <p:childTnLst>
                                    <p:set>
                                      <p:cBhvr>
                                        <p:cTn id="104" dur="1" fill="hold">
                                          <p:stCondLst>
                                            <p:cond delay="0"/>
                                          </p:stCondLst>
                                        </p:cTn>
                                        <p:tgtEl>
                                          <p:spTgt spid="6196"/>
                                        </p:tgtEl>
                                        <p:attrNameLst>
                                          <p:attrName>style.visibility</p:attrName>
                                        </p:attrNameLst>
                                      </p:cBhvr>
                                      <p:to>
                                        <p:strVal val="visible"/>
                                      </p:to>
                                    </p:set>
                                    <p:animEffect transition="in" filter="wipe(down)">
                                      <p:cBhvr>
                                        <p:cTn id="105" dur="500"/>
                                        <p:tgtEl>
                                          <p:spTgt spid="6196"/>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6185"/>
                                        </p:tgtEl>
                                        <p:attrNameLst>
                                          <p:attrName>style.visibility</p:attrName>
                                        </p:attrNameLst>
                                      </p:cBhvr>
                                      <p:to>
                                        <p:strVal val="visible"/>
                                      </p:to>
                                    </p:set>
                                    <p:animEffect transition="in" filter="wipe(left)">
                                      <p:cBhvr>
                                        <p:cTn id="110" dur="500"/>
                                        <p:tgtEl>
                                          <p:spTgt spid="6185"/>
                                        </p:tgtEl>
                                      </p:cBhvr>
                                    </p:animEffect>
                                  </p:childTnLst>
                                </p:cTn>
                              </p:par>
                            </p:childTnLst>
                          </p:cTn>
                        </p:par>
                        <p:par>
                          <p:cTn id="111" fill="hold">
                            <p:stCondLst>
                              <p:cond delay="500"/>
                            </p:stCondLst>
                            <p:childTnLst>
                              <p:par>
                                <p:cTn id="112" presetID="22" presetClass="entr" presetSubtype="4" fill="hold" nodeType="afterEffect">
                                  <p:stCondLst>
                                    <p:cond delay="0"/>
                                  </p:stCondLst>
                                  <p:childTnLst>
                                    <p:set>
                                      <p:cBhvr>
                                        <p:cTn id="113" dur="1" fill="hold">
                                          <p:stCondLst>
                                            <p:cond delay="0"/>
                                          </p:stCondLst>
                                        </p:cTn>
                                        <p:tgtEl>
                                          <p:spTgt spid="6147"/>
                                        </p:tgtEl>
                                        <p:attrNameLst>
                                          <p:attrName>style.visibility</p:attrName>
                                        </p:attrNameLst>
                                      </p:cBhvr>
                                      <p:to>
                                        <p:strVal val="visible"/>
                                      </p:to>
                                    </p:set>
                                    <p:animEffect transition="in" filter="wipe(down)">
                                      <p:cBhvr>
                                        <p:cTn id="114" dur="500"/>
                                        <p:tgtEl>
                                          <p:spTgt spid="6147"/>
                                        </p:tgtEl>
                                      </p:cBhvr>
                                    </p:animEffect>
                                  </p:childTnLst>
                                </p:cTn>
                              </p:par>
                            </p:childTnLst>
                          </p:cTn>
                        </p:par>
                        <p:par>
                          <p:cTn id="115" fill="hold">
                            <p:stCondLst>
                              <p:cond delay="1000"/>
                            </p:stCondLst>
                            <p:childTnLst>
                              <p:par>
                                <p:cTn id="116" presetID="22" presetClass="entr" presetSubtype="2" fill="hold" nodeType="afterEffect">
                                  <p:stCondLst>
                                    <p:cond delay="0"/>
                                  </p:stCondLst>
                                  <p:childTnLst>
                                    <p:set>
                                      <p:cBhvr>
                                        <p:cTn id="117" dur="1" fill="hold">
                                          <p:stCondLst>
                                            <p:cond delay="0"/>
                                          </p:stCondLst>
                                        </p:cTn>
                                        <p:tgtEl>
                                          <p:spTgt spid="6186"/>
                                        </p:tgtEl>
                                        <p:attrNameLst>
                                          <p:attrName>style.visibility</p:attrName>
                                        </p:attrNameLst>
                                      </p:cBhvr>
                                      <p:to>
                                        <p:strVal val="visible"/>
                                      </p:to>
                                    </p:set>
                                    <p:animEffect transition="in" filter="wipe(right)">
                                      <p:cBhvr>
                                        <p:cTn id="118" dur="500"/>
                                        <p:tgtEl>
                                          <p:spTgt spid="6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p:bldP spid="6150" grpId="0"/>
      <p:bldP spid="6151" grpId="0"/>
      <p:bldP spid="6156" grpId="0"/>
      <p:bldP spid="6166" grpId="0"/>
      <p:bldP spid="6167" grpId="0"/>
      <p:bldP spid="6173" grpId="0"/>
      <p:bldP spid="6183" grpId="0"/>
      <p:bldP spid="6184" grpId="0"/>
      <p:bldP spid="618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AutoShape 2"/>
          <p:cNvSpPr/>
          <p:nvPr/>
        </p:nvSpPr>
        <p:spPr>
          <a:xfrm flipV="1">
            <a:off x="0" y="-312737"/>
            <a:ext cx="9144000" cy="1581150"/>
          </a:xfrm>
          <a:prstGeom prst="horizontalScroll">
            <a:avLst>
              <a:gd name="adj" fmla="val 17227"/>
            </a:avLst>
          </a:prstGeom>
          <a:gradFill rotWithShape="0">
            <a:gsLst>
              <a:gs pos="0">
                <a:srgbClr val="FFF200">
                  <a:alpha val="100000"/>
                </a:srgbClr>
              </a:gs>
              <a:gs pos="45000">
                <a:srgbClr val="FF7A00">
                  <a:alpha val="100000"/>
                </a:srgbClr>
              </a:gs>
              <a:gs pos="70000">
                <a:srgbClr val="FF0300">
                  <a:alpha val="100000"/>
                </a:srgbClr>
              </a:gs>
              <a:gs pos="100000">
                <a:srgbClr val="4D0808">
                  <a:alpha val="100000"/>
                </a:srgbClr>
              </a:gs>
            </a:gsLst>
            <a:lin ang="5400000" scaled="1"/>
            <a:tileRect/>
          </a:gradFill>
          <a:ln w="9525">
            <a:noFill/>
          </a:ln>
        </p:spPr>
        <p:txBody>
          <a:bodyPr rot="10800000" wrap="none" anchor="ctr"/>
          <a:lstStyle/>
          <a:p>
            <a:pPr algn="ctr"/>
            <a:endParaRPr lang="zh-CN" altLang="en-US" sz="2400" dirty="0">
              <a:solidFill>
                <a:schemeClr val="bg1"/>
              </a:solidFill>
              <a:latin typeface="Times New Roman" panose="02020603050405020304" pitchFamily="18" charset="0"/>
              <a:ea typeface="宋体" panose="02010600030101010101" pitchFamily="2" charset="-122"/>
            </a:endParaRPr>
          </a:p>
        </p:txBody>
      </p:sp>
      <p:sp>
        <p:nvSpPr>
          <p:cNvPr id="8194" name="AutoShape 3"/>
          <p:cNvSpPr/>
          <p:nvPr/>
        </p:nvSpPr>
        <p:spPr>
          <a:xfrm>
            <a:off x="1692275" y="0"/>
            <a:ext cx="5472113" cy="765175"/>
          </a:xfrm>
          <a:prstGeom prst="flowChartAlternateProcess">
            <a:avLst/>
          </a:prstGeom>
          <a:noFill/>
          <a:ln w="9525">
            <a:noFill/>
          </a:ln>
        </p:spPr>
        <p:txBody>
          <a:bodyPr wrap="none" anchor="ctr"/>
          <a:lstStyle/>
          <a:p>
            <a:pPr algn="ctr"/>
            <a:r>
              <a:rPr lang="zh-CN" altLang="en-US" sz="4800" b="1">
                <a:solidFill>
                  <a:schemeClr val="bg1"/>
                </a:solidFill>
                <a:latin typeface="Arial" panose="020B0604020202020204" pitchFamily="34" charset="0"/>
                <a:ea typeface="楷体_GB2312" pitchFamily="49" charset="-122"/>
              </a:rPr>
              <a:t>发射机的功能</a:t>
            </a:r>
          </a:p>
        </p:txBody>
      </p:sp>
      <p:sp>
        <p:nvSpPr>
          <p:cNvPr id="8195" name="Rectangle 4"/>
          <p:cNvSpPr/>
          <p:nvPr/>
        </p:nvSpPr>
        <p:spPr>
          <a:xfrm>
            <a:off x="0" y="4724400"/>
            <a:ext cx="9364663" cy="2346325"/>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grpSp>
        <p:nvGrpSpPr>
          <p:cNvPr id="8196" name="Group 5"/>
          <p:cNvGrpSpPr/>
          <p:nvPr/>
        </p:nvGrpSpPr>
        <p:grpSpPr>
          <a:xfrm>
            <a:off x="179388" y="2630488"/>
            <a:ext cx="8569325" cy="4103687"/>
            <a:chOff x="0" y="0"/>
            <a:chExt cx="5132" cy="2130"/>
          </a:xfrm>
        </p:grpSpPr>
        <p:grpSp>
          <p:nvGrpSpPr>
            <p:cNvPr id="8197" name="Group 6"/>
            <p:cNvGrpSpPr/>
            <p:nvPr/>
          </p:nvGrpSpPr>
          <p:grpSpPr>
            <a:xfrm>
              <a:off x="0" y="952"/>
              <a:ext cx="4763" cy="1178"/>
              <a:chOff x="0" y="0"/>
              <a:chExt cx="4672" cy="1224"/>
            </a:xfrm>
          </p:grpSpPr>
          <p:sp>
            <p:nvSpPr>
              <p:cNvPr id="8198" name="AutoShape 7"/>
              <p:cNvSpPr/>
              <p:nvPr/>
            </p:nvSpPr>
            <p:spPr>
              <a:xfrm>
                <a:off x="234" y="136"/>
                <a:ext cx="227" cy="136"/>
              </a:xfrm>
              <a:prstGeom prst="rightArrow">
                <a:avLst>
                  <a:gd name="adj1" fmla="val 50000"/>
                  <a:gd name="adj2" fmla="val 41666"/>
                </a:avLst>
              </a:prstGeom>
              <a:solidFill>
                <a:schemeClr val="tx1"/>
              </a:solidFill>
              <a:ln w="9525" cap="flat" cmpd="sng">
                <a:solidFill>
                  <a:srgbClr val="FF3300"/>
                </a:solidFill>
                <a:prstDash val="solid"/>
                <a:miter/>
                <a:headEnd type="none" w="med" len="med"/>
                <a:tailEnd type="none" w="med" len="med"/>
              </a:ln>
            </p:spPr>
            <p:txBody>
              <a:bodyPr wrap="none" anchor="ctr"/>
              <a:lstStyle/>
              <a:p>
                <a:pPr algn="ctr"/>
                <a:endParaRPr lang="zh-CN" altLang="en-US" sz="2400" dirty="0">
                  <a:solidFill>
                    <a:srgbClr val="FF3300"/>
                  </a:solidFill>
                  <a:latin typeface="Times New Roman" panose="02020603050405020304" pitchFamily="18" charset="0"/>
                  <a:ea typeface="宋体" panose="02010600030101010101" pitchFamily="2" charset="-122"/>
                </a:endParaRPr>
              </a:p>
            </p:txBody>
          </p:sp>
          <p:graphicFrame>
            <p:nvGraphicFramePr>
              <p:cNvPr id="8199" name="Object 8"/>
              <p:cNvGraphicFramePr>
                <a:graphicFrameLocks/>
              </p:cNvGraphicFramePr>
              <p:nvPr/>
            </p:nvGraphicFramePr>
            <p:xfrm>
              <a:off x="460" y="0"/>
              <a:ext cx="680" cy="477"/>
            </p:xfrm>
            <a:graphic>
              <a:graphicData uri="http://schemas.openxmlformats.org/presentationml/2006/ole">
                <p:oleObj spid="_x0000_s32774" r:id="rId3" imgW="751578" imgH="598733" progId="">
                  <p:embed/>
                </p:oleObj>
              </a:graphicData>
            </a:graphic>
          </p:graphicFrame>
          <p:graphicFrame>
            <p:nvGraphicFramePr>
              <p:cNvPr id="8200" name="Object 9"/>
              <p:cNvGraphicFramePr>
                <a:graphicFrameLocks/>
              </p:cNvGraphicFramePr>
              <p:nvPr/>
            </p:nvGraphicFramePr>
            <p:xfrm>
              <a:off x="1413" y="6"/>
              <a:ext cx="680" cy="469"/>
            </p:xfrm>
            <a:graphic>
              <a:graphicData uri="http://schemas.openxmlformats.org/presentationml/2006/ole">
                <p:oleObj spid="_x0000_s32773" r:id="rId4" imgW="787564" imgH="625569" progId="">
                  <p:embed/>
                </p:oleObj>
              </a:graphicData>
            </a:graphic>
          </p:graphicFrame>
          <p:sp>
            <p:nvSpPr>
              <p:cNvPr id="8201" name="AutoShape 10"/>
              <p:cNvSpPr/>
              <p:nvPr/>
            </p:nvSpPr>
            <p:spPr>
              <a:xfrm>
                <a:off x="1095" y="181"/>
                <a:ext cx="317" cy="136"/>
              </a:xfrm>
              <a:prstGeom prst="rightArrow">
                <a:avLst>
                  <a:gd name="adj1" fmla="val 50000"/>
                  <a:gd name="adj2" fmla="val 58185"/>
                </a:avLst>
              </a:prstGeom>
              <a:solidFill>
                <a:srgbClr val="FF3300"/>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graphicFrame>
            <p:nvGraphicFramePr>
              <p:cNvPr id="8202" name="Object 11"/>
              <p:cNvGraphicFramePr>
                <a:graphicFrameLocks/>
              </p:cNvGraphicFramePr>
              <p:nvPr/>
            </p:nvGraphicFramePr>
            <p:xfrm>
              <a:off x="1322" y="771"/>
              <a:ext cx="862" cy="453"/>
            </p:xfrm>
            <a:graphic>
              <a:graphicData uri="http://schemas.openxmlformats.org/presentationml/2006/ole">
                <p:oleObj spid="_x0000_s32772" r:id="rId5" imgW="895522" imgH="706672" progId="">
                  <p:embed/>
                </p:oleObj>
              </a:graphicData>
            </a:graphic>
          </p:graphicFrame>
          <p:sp>
            <p:nvSpPr>
              <p:cNvPr id="8203" name="AutoShape 12"/>
              <p:cNvSpPr/>
              <p:nvPr/>
            </p:nvSpPr>
            <p:spPr>
              <a:xfrm>
                <a:off x="2048" y="181"/>
                <a:ext cx="409" cy="136"/>
              </a:xfrm>
              <a:prstGeom prst="rightArrow">
                <a:avLst>
                  <a:gd name="adj1" fmla="val 50000"/>
                  <a:gd name="adj2" fmla="val 75072"/>
                </a:avLst>
              </a:prstGeom>
              <a:solidFill>
                <a:srgbClr val="FF3300"/>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graphicFrame>
            <p:nvGraphicFramePr>
              <p:cNvPr id="8204" name="Object 13"/>
              <p:cNvGraphicFramePr>
                <a:graphicFrameLocks/>
              </p:cNvGraphicFramePr>
              <p:nvPr/>
            </p:nvGraphicFramePr>
            <p:xfrm>
              <a:off x="2456" y="0"/>
              <a:ext cx="635" cy="502"/>
            </p:xfrm>
            <a:graphic>
              <a:graphicData uri="http://schemas.openxmlformats.org/presentationml/2006/ole">
                <p:oleObj spid="_x0000_s32771" r:id="rId6" imgW="859536" imgH="679538" progId="">
                  <p:embed/>
                </p:oleObj>
              </a:graphicData>
            </a:graphic>
          </p:graphicFrame>
          <p:graphicFrame>
            <p:nvGraphicFramePr>
              <p:cNvPr id="8205" name="Object 14"/>
              <p:cNvGraphicFramePr>
                <a:graphicFrameLocks/>
              </p:cNvGraphicFramePr>
              <p:nvPr/>
            </p:nvGraphicFramePr>
            <p:xfrm>
              <a:off x="3409" y="0"/>
              <a:ext cx="680" cy="541"/>
            </p:xfrm>
            <a:graphic>
              <a:graphicData uri="http://schemas.openxmlformats.org/presentationml/2006/ole">
                <p:oleObj spid="_x0000_s32770" r:id="rId7" imgW="787564" imgH="626165" progId="">
                  <p:embed/>
                </p:oleObj>
              </a:graphicData>
            </a:graphic>
          </p:graphicFrame>
          <p:pic>
            <p:nvPicPr>
              <p:cNvPr id="8206" name="Picture 15"/>
              <p:cNvPicPr>
                <a:picLocks noChangeAspect="1"/>
              </p:cNvPicPr>
              <p:nvPr/>
            </p:nvPicPr>
            <p:blipFill>
              <a:blip r:embed="rId8"/>
              <a:stretch>
                <a:fillRect/>
              </a:stretch>
            </p:blipFill>
            <p:spPr>
              <a:xfrm>
                <a:off x="0" y="0"/>
                <a:ext cx="234" cy="453"/>
              </a:xfrm>
              <a:prstGeom prst="rect">
                <a:avLst/>
              </a:prstGeom>
              <a:noFill/>
              <a:ln w="9525">
                <a:noFill/>
              </a:ln>
            </p:spPr>
          </p:pic>
          <p:sp>
            <p:nvSpPr>
              <p:cNvPr id="8207" name="AutoShape 16"/>
              <p:cNvSpPr/>
              <p:nvPr/>
            </p:nvSpPr>
            <p:spPr>
              <a:xfrm>
                <a:off x="3000" y="181"/>
                <a:ext cx="409" cy="136"/>
              </a:xfrm>
              <a:prstGeom prst="rightArrow">
                <a:avLst>
                  <a:gd name="adj1" fmla="val 50000"/>
                  <a:gd name="adj2" fmla="val 75072"/>
                </a:avLst>
              </a:prstGeom>
              <a:solidFill>
                <a:srgbClr val="FF3300"/>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208" name="AutoShape 17"/>
              <p:cNvSpPr/>
              <p:nvPr/>
            </p:nvSpPr>
            <p:spPr>
              <a:xfrm rot="-5400000">
                <a:off x="1594" y="544"/>
                <a:ext cx="318" cy="136"/>
              </a:xfrm>
              <a:prstGeom prst="rightArrow">
                <a:avLst>
                  <a:gd name="adj1" fmla="val 50000"/>
                  <a:gd name="adj2" fmla="val 58369"/>
                </a:avLst>
              </a:prstGeom>
              <a:solidFill>
                <a:srgbClr val="FF3300"/>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209" name="Text Box 18"/>
              <p:cNvSpPr txBox="1"/>
              <p:nvPr/>
            </p:nvSpPr>
            <p:spPr>
              <a:xfrm>
                <a:off x="2683" y="862"/>
                <a:ext cx="1270" cy="246"/>
              </a:xfrm>
              <a:prstGeom prst="rect">
                <a:avLst/>
              </a:prstGeom>
              <a:noFill/>
              <a:ln w="9525">
                <a:noFill/>
              </a:ln>
            </p:spPr>
            <p:txBody>
              <a:bodyPr anchor="t">
                <a:spAutoFit/>
              </a:bodyPr>
              <a:lstStyle/>
              <a:p>
                <a:pPr>
                  <a:spcBef>
                    <a:spcPct val="50000"/>
                  </a:spcBef>
                </a:pPr>
                <a:endParaRPr lang="zh-CN" altLang="en-US" sz="2400" b="1" dirty="0">
                  <a:solidFill>
                    <a:srgbClr val="0000FF"/>
                  </a:solidFill>
                  <a:latin typeface="华文新魏" pitchFamily="2" charset="-122"/>
                  <a:ea typeface="华文新魏" pitchFamily="2" charset="-122"/>
                </a:endParaRPr>
              </a:p>
            </p:txBody>
          </p:sp>
          <p:sp>
            <p:nvSpPr>
              <p:cNvPr id="8210" name="AutoShape 19"/>
              <p:cNvSpPr/>
              <p:nvPr/>
            </p:nvSpPr>
            <p:spPr>
              <a:xfrm>
                <a:off x="4082" y="226"/>
                <a:ext cx="590" cy="227"/>
              </a:xfrm>
              <a:prstGeom prst="curvedUpArrow">
                <a:avLst>
                  <a:gd name="adj1" fmla="val 51982"/>
                  <a:gd name="adj2" fmla="val 103964"/>
                  <a:gd name="adj3" fmla="val 33296"/>
                </a:avLst>
              </a:prstGeom>
              <a:solidFill>
                <a:srgbClr val="FF3300"/>
              </a:solidFill>
              <a:ln w="9525" cap="flat" cmpd="sng">
                <a:solidFill>
                  <a:srgbClr val="FF3300"/>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grpSp>
        <p:pic>
          <p:nvPicPr>
            <p:cNvPr id="8211" name="Picture 20"/>
            <p:cNvPicPr>
              <a:picLocks noChangeAspect="1"/>
            </p:cNvPicPr>
            <p:nvPr/>
          </p:nvPicPr>
          <p:blipFill>
            <a:blip r:embed="rId9"/>
            <a:stretch>
              <a:fillRect/>
            </a:stretch>
          </p:blipFill>
          <p:spPr>
            <a:xfrm>
              <a:off x="4717" y="0"/>
              <a:ext cx="415" cy="1241"/>
            </a:xfrm>
            <a:prstGeom prst="rect">
              <a:avLst/>
            </a:prstGeom>
            <a:noFill/>
            <a:ln w="9525">
              <a:noFill/>
            </a:ln>
          </p:spPr>
        </p:pic>
      </p:grpSp>
      <p:sp>
        <p:nvSpPr>
          <p:cNvPr id="7189" name="Rectangle 21"/>
          <p:cNvSpPr/>
          <p:nvPr/>
        </p:nvSpPr>
        <p:spPr>
          <a:xfrm>
            <a:off x="0" y="981075"/>
            <a:ext cx="3860800" cy="457200"/>
          </a:xfrm>
          <a:prstGeom prst="rect">
            <a:avLst/>
          </a:prstGeom>
          <a:noFill/>
          <a:ln w="9525">
            <a:noFill/>
          </a:ln>
        </p:spPr>
        <p:txBody>
          <a:bodyPr wrap="none" anchor="t">
            <a:spAutoFit/>
          </a:bodyPr>
          <a:lstStyle/>
          <a:p>
            <a:r>
              <a:rPr lang="zh-CN" altLang="en-US" sz="2400" b="1">
                <a:latin typeface="Times New Roman" panose="02020603050405020304" pitchFamily="18" charset="0"/>
                <a:ea typeface="楷体_GB2312" pitchFamily="49" charset="-122"/>
              </a:rPr>
              <a:t>发送设备主要有两大功能：</a:t>
            </a:r>
          </a:p>
        </p:txBody>
      </p:sp>
      <p:sp>
        <p:nvSpPr>
          <p:cNvPr id="7190" name="Rectangle 22"/>
          <p:cNvSpPr/>
          <p:nvPr/>
        </p:nvSpPr>
        <p:spPr>
          <a:xfrm>
            <a:off x="0" y="1406525"/>
            <a:ext cx="8964613" cy="762000"/>
          </a:xfrm>
          <a:prstGeom prst="rect">
            <a:avLst/>
          </a:prstGeom>
          <a:noFill/>
          <a:ln w="9525">
            <a:noFill/>
          </a:ln>
        </p:spPr>
        <p:txBody>
          <a:bodyPr anchor="t">
            <a:spAutoFit/>
          </a:bodyPr>
          <a:lstStyle/>
          <a:p>
            <a:r>
              <a:rPr lang="zh-CN" altLang="en-US" sz="2400" b="1" dirty="0">
                <a:latin typeface="Times New Roman" panose="02020603050405020304" pitchFamily="18" charset="0"/>
                <a:ea typeface="楷体_GB2312" pitchFamily="49" charset="-122"/>
              </a:rPr>
              <a:t>        </a:t>
            </a:r>
            <a:r>
              <a:rPr lang="zh-CN" altLang="en-US" sz="2000" b="1" dirty="0">
                <a:solidFill>
                  <a:schemeClr val="accent2"/>
                </a:solidFill>
                <a:latin typeface="Times New Roman" panose="02020603050405020304" pitchFamily="18" charset="0"/>
                <a:ea typeface="楷体_GB2312" pitchFamily="49" charset="-122"/>
              </a:rPr>
              <a:t>一是调制</a:t>
            </a:r>
            <a:r>
              <a:rPr lang="zh-CN" altLang="en-US" sz="2000" b="1" dirty="0">
                <a:latin typeface="Times New Roman" panose="02020603050405020304" pitchFamily="18" charset="0"/>
                <a:ea typeface="楷体_GB2312" pitchFamily="49" charset="-122"/>
              </a:rPr>
              <a:t>，</a:t>
            </a:r>
            <a:r>
              <a:rPr lang="zh-CN" altLang="en-US" sz="2000" b="1" dirty="0">
                <a:solidFill>
                  <a:srgbClr val="0000FF"/>
                </a:solidFill>
                <a:latin typeface="Times New Roman" panose="02020603050405020304" pitchFamily="18" charset="0"/>
                <a:ea typeface="楷体_GB2312" pitchFamily="49" charset="-122"/>
              </a:rPr>
              <a:t>即将需要传送的信息进行频谱的搬移，使低频信号转变为高频信号，实现无线电通信。</a:t>
            </a:r>
          </a:p>
        </p:txBody>
      </p:sp>
      <p:sp>
        <p:nvSpPr>
          <p:cNvPr id="7191" name="Rectangle 23"/>
          <p:cNvSpPr/>
          <p:nvPr/>
        </p:nvSpPr>
        <p:spPr>
          <a:xfrm>
            <a:off x="179388" y="2198688"/>
            <a:ext cx="8964612" cy="701675"/>
          </a:xfrm>
          <a:prstGeom prst="rect">
            <a:avLst/>
          </a:prstGeom>
          <a:noFill/>
          <a:ln w="9525">
            <a:noFill/>
          </a:ln>
        </p:spPr>
        <p:txBody>
          <a:bodyPr anchor="t">
            <a:spAutoFit/>
          </a:bodyPr>
          <a:lstStyle/>
          <a:p>
            <a:r>
              <a:rPr lang="zh-CN" altLang="en-US" sz="2000" b="1" dirty="0">
                <a:latin typeface="Times New Roman" panose="02020603050405020304" pitchFamily="18" charset="0"/>
                <a:ea typeface="楷体_GB2312" pitchFamily="49" charset="-122"/>
              </a:rPr>
              <a:t>      </a:t>
            </a:r>
            <a:r>
              <a:rPr lang="zh-CN" altLang="en-US" sz="2000" b="1" dirty="0">
                <a:solidFill>
                  <a:schemeClr val="accent2"/>
                </a:solidFill>
                <a:latin typeface="Times New Roman" panose="02020603050405020304" pitchFamily="18" charset="0"/>
                <a:ea typeface="楷体_GB2312" pitchFamily="49" charset="-122"/>
              </a:rPr>
              <a:t>二是实现电/磁转换</a:t>
            </a:r>
            <a:r>
              <a:rPr lang="zh-CN" altLang="en-US" sz="2000" b="1" dirty="0">
                <a:latin typeface="Times New Roman" panose="02020603050405020304" pitchFamily="18" charset="0"/>
                <a:ea typeface="楷体_GB2312" pitchFamily="49" charset="-122"/>
              </a:rPr>
              <a:t>，</a:t>
            </a:r>
            <a:r>
              <a:rPr lang="zh-CN" altLang="en-US" sz="2000" b="1" dirty="0">
                <a:solidFill>
                  <a:srgbClr val="0000FF"/>
                </a:solidFill>
                <a:latin typeface="Times New Roman" panose="02020603050405020304" pitchFamily="18" charset="0"/>
                <a:ea typeface="楷体_GB2312" pitchFamily="49" charset="-122"/>
              </a:rPr>
              <a:t>即将高频电信号进行电压与功率放大，</a:t>
            </a:r>
          </a:p>
          <a:p>
            <a:r>
              <a:rPr lang="zh-CN" altLang="en-US" sz="2000" b="1" dirty="0">
                <a:solidFill>
                  <a:srgbClr val="0000FF"/>
                </a:solidFill>
                <a:latin typeface="Times New Roman" panose="02020603050405020304" pitchFamily="18" charset="0"/>
                <a:ea typeface="楷体_GB2312" pitchFamily="49" charset="-122"/>
              </a:rPr>
              <a:t>                                         通过天线使之转化为电磁波，在空间传播。</a:t>
            </a:r>
          </a:p>
        </p:txBody>
      </p:sp>
      <p:grpSp>
        <p:nvGrpSpPr>
          <p:cNvPr id="7192" name="Group 24"/>
          <p:cNvGrpSpPr/>
          <p:nvPr/>
        </p:nvGrpSpPr>
        <p:grpSpPr>
          <a:xfrm>
            <a:off x="0" y="2990850"/>
            <a:ext cx="1263650" cy="985838"/>
            <a:chOff x="0" y="0"/>
            <a:chExt cx="689" cy="621"/>
          </a:xfrm>
        </p:grpSpPr>
        <p:grpSp>
          <p:nvGrpSpPr>
            <p:cNvPr id="8216" name="Group 25"/>
            <p:cNvGrpSpPr/>
            <p:nvPr/>
          </p:nvGrpSpPr>
          <p:grpSpPr>
            <a:xfrm>
              <a:off x="156" y="0"/>
              <a:ext cx="499" cy="408"/>
              <a:chOff x="0" y="0"/>
              <a:chExt cx="4021" cy="505"/>
            </a:xfrm>
          </p:grpSpPr>
          <p:sp>
            <p:nvSpPr>
              <p:cNvPr id="8217" name="Line 26"/>
              <p:cNvSpPr/>
              <p:nvPr/>
            </p:nvSpPr>
            <p:spPr>
              <a:xfrm>
                <a:off x="0" y="480"/>
                <a:ext cx="4021" cy="0"/>
              </a:xfrm>
              <a:prstGeom prst="line">
                <a:avLst/>
              </a:prstGeom>
              <a:ln w="9525" cap="flat" cmpd="sng">
                <a:solidFill>
                  <a:srgbClr val="000000"/>
                </a:solidFill>
                <a:prstDash val="solid"/>
                <a:round/>
                <a:headEnd type="none" w="med" len="med"/>
                <a:tailEnd type="triangl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8218" name="Line 27"/>
              <p:cNvSpPr/>
              <p:nvPr/>
            </p:nvSpPr>
            <p:spPr>
              <a:xfrm flipV="1">
                <a:off x="11" y="0"/>
                <a:ext cx="0" cy="505"/>
              </a:xfrm>
              <a:prstGeom prst="line">
                <a:avLst/>
              </a:prstGeom>
              <a:ln w="9525" cap="flat" cmpd="sng">
                <a:solidFill>
                  <a:srgbClr val="000000"/>
                </a:solidFill>
                <a:prstDash val="solid"/>
                <a:round/>
                <a:headEnd type="none" w="med" len="med"/>
                <a:tailEnd type="triangle" w="med" len="med"/>
              </a:ln>
            </p:spPr>
            <p:txBody>
              <a:bodyPr anchor="t"/>
              <a:lstStyle/>
              <a:p>
                <a:endParaRPr lang="zh-CN" altLang="en-US">
                  <a:latin typeface="Arial" panose="020B0604020202020204" pitchFamily="34" charset="0"/>
                  <a:ea typeface="宋体" panose="02010600030101010101" pitchFamily="2" charset="-122"/>
                </a:endParaRPr>
              </a:p>
            </p:txBody>
          </p:sp>
        </p:grpSp>
        <p:sp>
          <p:nvSpPr>
            <p:cNvPr id="8219" name="Line 28"/>
            <p:cNvSpPr/>
            <p:nvPr/>
          </p:nvSpPr>
          <p:spPr>
            <a:xfrm>
              <a:off x="237" y="116"/>
              <a:ext cx="1" cy="274"/>
            </a:xfrm>
            <a:prstGeom prst="line">
              <a:avLst/>
            </a:prstGeom>
            <a:ln w="19050" cap="flat" cmpd="sng">
              <a:solidFill>
                <a:srgbClr val="FF0000"/>
              </a:solidFill>
              <a:prstDash val="solid"/>
              <a:round/>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8220" name="Rectangle 29"/>
            <p:cNvSpPr/>
            <p:nvPr/>
          </p:nvSpPr>
          <p:spPr>
            <a:xfrm>
              <a:off x="0" y="390"/>
              <a:ext cx="394" cy="231"/>
            </a:xfrm>
            <a:prstGeom prst="rect">
              <a:avLst/>
            </a:prstGeom>
            <a:noFill/>
            <a:ln w="9525">
              <a:noFill/>
            </a:ln>
          </p:spPr>
          <p:txBody>
            <a:bodyPr anchor="t">
              <a:spAutoFit/>
            </a:bodyPr>
            <a:lstStyle/>
            <a:p>
              <a:pPr algn="just"/>
              <a:r>
                <a:rPr lang="zh-CN" altLang="en-US" sz="1800" b="1" dirty="0">
                  <a:latin typeface="Times New Roman" panose="02020603050405020304" pitchFamily="18" charset="0"/>
                  <a:ea typeface="宋体" panose="02010600030101010101" pitchFamily="2" charset="-122"/>
                </a:rPr>
                <a:t>   </a:t>
              </a:r>
              <a:r>
                <a:rPr lang="zh-CN" altLang="en-US" sz="1800" b="1" dirty="0">
                  <a:solidFill>
                    <a:srgbClr val="FF0000"/>
                  </a:solidFill>
                  <a:latin typeface="Times New Roman" panose="02020603050405020304" pitchFamily="18" charset="0"/>
                  <a:ea typeface="宋体" panose="02010600030101010101" pitchFamily="2" charset="-122"/>
                </a:rPr>
                <a:t>Ω</a:t>
              </a:r>
              <a:endParaRPr lang="zh-CN" altLang="en-US" sz="1800" b="1" dirty="0">
                <a:solidFill>
                  <a:srgbClr val="FF0000"/>
                </a:solidFill>
                <a:latin typeface="Times New Roman" panose="02020603050405020304" pitchFamily="18" charset="0"/>
                <a:ea typeface="Times New Roman" panose="02020603050405020304" pitchFamily="18" charset="0"/>
              </a:endParaRPr>
            </a:p>
          </p:txBody>
        </p:sp>
        <p:sp>
          <p:nvSpPr>
            <p:cNvPr id="8221" name="Text Box 30"/>
            <p:cNvSpPr txBox="1"/>
            <p:nvPr/>
          </p:nvSpPr>
          <p:spPr>
            <a:xfrm>
              <a:off x="201" y="80"/>
              <a:ext cx="488" cy="192"/>
            </a:xfrm>
            <a:prstGeom prst="rect">
              <a:avLst/>
            </a:prstGeom>
            <a:noFill/>
            <a:ln w="9525">
              <a:noFill/>
            </a:ln>
          </p:spPr>
          <p:txBody>
            <a:bodyPr wrap="none" anchor="t">
              <a:spAutoFit/>
            </a:bodyPr>
            <a:lstStyle/>
            <a:p>
              <a:r>
                <a:rPr lang="zh-CN" altLang="en-US" sz="1400">
                  <a:latin typeface="Times New Roman" panose="02020603050405020304" pitchFamily="18" charset="0"/>
                  <a:ea typeface="宋体" panose="02010600030101010101" pitchFamily="2" charset="-122"/>
                </a:rPr>
                <a:t>音频信号</a:t>
              </a:r>
            </a:p>
          </p:txBody>
        </p:sp>
      </p:grpSp>
      <p:sp>
        <p:nvSpPr>
          <p:cNvPr id="7199" name="Freeform 31"/>
          <p:cNvSpPr/>
          <p:nvPr/>
        </p:nvSpPr>
        <p:spPr>
          <a:xfrm>
            <a:off x="36513" y="4221163"/>
            <a:ext cx="576262" cy="215900"/>
          </a:xfrm>
          <a:custGeom>
            <a:avLst/>
            <a:gdLst/>
            <a:ahLst/>
            <a:cxnLst>
              <a:cxn ang="0">
                <a:pos x="0" y="56900191"/>
              </a:cxn>
              <a:cxn ang="0">
                <a:pos x="138365311" y="5690145"/>
              </a:cxn>
              <a:cxn ang="0">
                <a:pos x="345914534" y="91040627"/>
              </a:cxn>
              <a:cxn ang="0">
                <a:pos x="553463644" y="5690145"/>
              </a:cxn>
              <a:cxn ang="0">
                <a:pos x="691829067" y="65435406"/>
              </a:cxn>
            </a:cxnLst>
            <a:rect l="0" t="0" r="0" b="0"/>
            <a:pathLst>
              <a:path w="480" h="512">
                <a:moveTo>
                  <a:pt x="0" y="320"/>
                </a:moveTo>
                <a:cubicBezTo>
                  <a:pt x="28" y="160"/>
                  <a:pt x="56" y="0"/>
                  <a:pt x="96" y="32"/>
                </a:cubicBezTo>
                <a:cubicBezTo>
                  <a:pt x="136" y="64"/>
                  <a:pt x="192" y="512"/>
                  <a:pt x="240" y="512"/>
                </a:cubicBezTo>
                <a:cubicBezTo>
                  <a:pt x="288" y="512"/>
                  <a:pt x="344" y="56"/>
                  <a:pt x="384" y="32"/>
                </a:cubicBezTo>
                <a:cubicBezTo>
                  <a:pt x="424" y="8"/>
                  <a:pt x="452" y="188"/>
                  <a:pt x="480" y="368"/>
                </a:cubicBezTo>
              </a:path>
            </a:pathLst>
          </a:custGeom>
          <a:noFill/>
          <a:ln w="9525" cap="flat" cmpd="sng">
            <a:solidFill>
              <a:srgbClr val="FF3300"/>
            </a:solidFill>
            <a:prstDash val="solid"/>
            <a:miter/>
            <a:headEnd type="none" w="med" len="med"/>
            <a:tailEnd type="none" w="med" len="med"/>
          </a:ln>
        </p:spPr>
        <p:txBody>
          <a:bodyPr/>
          <a:lstStyle/>
          <a:p>
            <a:endParaRPr lang="zh-CN" altLang="en-US"/>
          </a:p>
        </p:txBody>
      </p:sp>
      <p:sp>
        <p:nvSpPr>
          <p:cNvPr id="7200" name="Freeform 32"/>
          <p:cNvSpPr/>
          <p:nvPr/>
        </p:nvSpPr>
        <p:spPr>
          <a:xfrm>
            <a:off x="2052638" y="5446713"/>
            <a:ext cx="647700" cy="287337"/>
          </a:xfrm>
          <a:custGeom>
            <a:avLst/>
            <a:gdLst/>
            <a:ahLst/>
            <a:cxnLst>
              <a:cxn ang="0">
                <a:pos x="0" y="47496567"/>
              </a:cxn>
              <a:cxn ang="0">
                <a:pos x="36115401" y="6785267"/>
              </a:cxn>
              <a:cxn ang="0">
                <a:pos x="72230803" y="88207870"/>
              </a:cxn>
              <a:cxn ang="0">
                <a:pos x="108345600" y="6785267"/>
              </a:cxn>
              <a:cxn ang="0">
                <a:pos x="162518727" y="88207870"/>
              </a:cxn>
              <a:cxn ang="0">
                <a:pos x="198634118" y="6785267"/>
              </a:cxn>
              <a:cxn ang="0">
                <a:pos x="252807206" y="88207870"/>
              </a:cxn>
              <a:cxn ang="0">
                <a:pos x="288921985" y="6785267"/>
              </a:cxn>
              <a:cxn ang="0">
                <a:pos x="325037453" y="88207870"/>
              </a:cxn>
              <a:cxn ang="0">
                <a:pos x="361152845" y="6785267"/>
              </a:cxn>
              <a:cxn ang="0">
                <a:pos x="397268237" y="56543383"/>
              </a:cxn>
            </a:cxnLst>
            <a:rect l="0" t="0" r="0" b="0"/>
            <a:pathLst>
              <a:path w="1056" h="936">
                <a:moveTo>
                  <a:pt x="0" y="504"/>
                </a:moveTo>
                <a:cubicBezTo>
                  <a:pt x="32" y="252"/>
                  <a:pt x="64" y="0"/>
                  <a:pt x="96" y="72"/>
                </a:cubicBezTo>
                <a:cubicBezTo>
                  <a:pt x="128" y="144"/>
                  <a:pt x="160" y="936"/>
                  <a:pt x="192" y="936"/>
                </a:cubicBezTo>
                <a:cubicBezTo>
                  <a:pt x="224" y="936"/>
                  <a:pt x="248" y="72"/>
                  <a:pt x="288" y="72"/>
                </a:cubicBezTo>
                <a:cubicBezTo>
                  <a:pt x="328" y="72"/>
                  <a:pt x="392" y="936"/>
                  <a:pt x="432" y="936"/>
                </a:cubicBezTo>
                <a:cubicBezTo>
                  <a:pt x="472" y="936"/>
                  <a:pt x="488" y="72"/>
                  <a:pt x="528" y="72"/>
                </a:cubicBezTo>
                <a:cubicBezTo>
                  <a:pt x="568" y="72"/>
                  <a:pt x="632" y="936"/>
                  <a:pt x="672" y="936"/>
                </a:cubicBezTo>
                <a:cubicBezTo>
                  <a:pt x="712" y="936"/>
                  <a:pt x="736" y="72"/>
                  <a:pt x="768" y="72"/>
                </a:cubicBezTo>
                <a:cubicBezTo>
                  <a:pt x="800" y="72"/>
                  <a:pt x="832" y="936"/>
                  <a:pt x="864" y="936"/>
                </a:cubicBezTo>
                <a:cubicBezTo>
                  <a:pt x="896" y="936"/>
                  <a:pt x="928" y="128"/>
                  <a:pt x="960" y="72"/>
                </a:cubicBezTo>
                <a:cubicBezTo>
                  <a:pt x="992" y="16"/>
                  <a:pt x="1024" y="308"/>
                  <a:pt x="1056" y="600"/>
                </a:cubicBezTo>
              </a:path>
            </a:pathLst>
          </a:custGeom>
          <a:noFill/>
          <a:ln w="9525" cap="flat" cmpd="sng">
            <a:solidFill>
              <a:srgbClr val="FF3300"/>
            </a:solidFill>
            <a:prstDash val="solid"/>
            <a:miter/>
            <a:headEnd type="none" w="med" len="med"/>
            <a:tailEnd type="none" w="med" len="med"/>
          </a:ln>
        </p:spPr>
        <p:txBody>
          <a:bodyPr/>
          <a:lstStyle/>
          <a:p>
            <a:endParaRPr lang="zh-CN" altLang="en-US"/>
          </a:p>
        </p:txBody>
      </p:sp>
      <p:grpSp>
        <p:nvGrpSpPr>
          <p:cNvPr id="7201" name="Group 33"/>
          <p:cNvGrpSpPr/>
          <p:nvPr/>
        </p:nvGrpSpPr>
        <p:grpSpPr>
          <a:xfrm>
            <a:off x="1042988" y="5870575"/>
            <a:ext cx="1325562" cy="871538"/>
            <a:chOff x="0" y="0"/>
            <a:chExt cx="835" cy="549"/>
          </a:xfrm>
        </p:grpSpPr>
        <p:grpSp>
          <p:nvGrpSpPr>
            <p:cNvPr id="8225" name="Group 34"/>
            <p:cNvGrpSpPr/>
            <p:nvPr/>
          </p:nvGrpSpPr>
          <p:grpSpPr>
            <a:xfrm>
              <a:off x="0" y="46"/>
              <a:ext cx="817" cy="361"/>
              <a:chOff x="0" y="0"/>
              <a:chExt cx="3895" cy="361"/>
            </a:xfrm>
          </p:grpSpPr>
          <p:sp>
            <p:nvSpPr>
              <p:cNvPr id="8226" name="Line 35"/>
              <p:cNvSpPr/>
              <p:nvPr/>
            </p:nvSpPr>
            <p:spPr>
              <a:xfrm flipV="1">
                <a:off x="11" y="0"/>
                <a:ext cx="0" cy="361"/>
              </a:xfrm>
              <a:prstGeom prst="line">
                <a:avLst/>
              </a:prstGeom>
              <a:ln w="9525" cap="flat" cmpd="sng">
                <a:solidFill>
                  <a:srgbClr val="000000"/>
                </a:solidFill>
                <a:prstDash val="solid"/>
                <a:round/>
                <a:headEnd type="none" w="med" len="med"/>
                <a:tailEnd type="triangl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8227" name="Line 36"/>
              <p:cNvSpPr/>
              <p:nvPr/>
            </p:nvSpPr>
            <p:spPr>
              <a:xfrm>
                <a:off x="0" y="327"/>
                <a:ext cx="3895" cy="0"/>
              </a:xfrm>
              <a:prstGeom prst="line">
                <a:avLst/>
              </a:prstGeom>
              <a:ln w="9525" cap="flat" cmpd="sng">
                <a:solidFill>
                  <a:srgbClr val="000000"/>
                </a:solidFill>
                <a:prstDash val="solid"/>
                <a:round/>
                <a:headEnd type="none" w="med" len="med"/>
                <a:tailEnd type="triangle" w="med" len="med"/>
              </a:ln>
            </p:spPr>
            <p:txBody>
              <a:bodyPr anchor="t"/>
              <a:lstStyle/>
              <a:p>
                <a:endParaRPr lang="zh-CN" altLang="en-US">
                  <a:latin typeface="Arial" panose="020B0604020202020204" pitchFamily="34" charset="0"/>
                  <a:ea typeface="宋体" panose="02010600030101010101" pitchFamily="2" charset="-122"/>
                </a:endParaRPr>
              </a:p>
            </p:txBody>
          </p:sp>
        </p:grpSp>
        <p:sp>
          <p:nvSpPr>
            <p:cNvPr id="8228" name="Line 37"/>
            <p:cNvSpPr/>
            <p:nvPr/>
          </p:nvSpPr>
          <p:spPr>
            <a:xfrm>
              <a:off x="681" y="30"/>
              <a:ext cx="0" cy="333"/>
            </a:xfrm>
            <a:prstGeom prst="line">
              <a:avLst/>
            </a:prstGeom>
            <a:ln w="19050" cap="flat" cmpd="sng">
              <a:solidFill>
                <a:srgbClr val="0000FF"/>
              </a:solidFill>
              <a:prstDash val="solid"/>
              <a:round/>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8229" name="Rectangle 38"/>
            <p:cNvSpPr/>
            <p:nvPr/>
          </p:nvSpPr>
          <p:spPr>
            <a:xfrm>
              <a:off x="499" y="318"/>
              <a:ext cx="336" cy="231"/>
            </a:xfrm>
            <a:prstGeom prst="rect">
              <a:avLst/>
            </a:prstGeom>
            <a:noFill/>
            <a:ln w="9525">
              <a:noFill/>
            </a:ln>
          </p:spPr>
          <p:txBody>
            <a:bodyPr anchor="t">
              <a:spAutoFit/>
            </a:bodyPr>
            <a:lstStyle/>
            <a:p>
              <a:pPr algn="just"/>
              <a:r>
                <a:rPr lang="zh-CN" altLang="en-US" sz="1800" b="1" i="1" dirty="0">
                  <a:latin typeface="Times New Roman" panose="02020603050405020304" pitchFamily="18" charset="0"/>
                  <a:ea typeface="宋体" panose="02010600030101010101" pitchFamily="2" charset="-122"/>
                </a:rPr>
                <a:t>ω</a:t>
              </a:r>
              <a:r>
                <a:rPr lang="zh-CN" altLang="en-US" sz="1800" b="1" baseline="-30000" dirty="0">
                  <a:latin typeface="Times New Roman" panose="02020603050405020304" pitchFamily="18" charset="0"/>
                  <a:ea typeface="宋体" panose="02010600030101010101" pitchFamily="2" charset="-122"/>
                </a:rPr>
                <a:t>c</a:t>
              </a:r>
              <a:endParaRPr lang="zh-CN" altLang="en-US" sz="1800" dirty="0">
                <a:latin typeface="Times New Roman" panose="02020603050405020304" pitchFamily="18" charset="0"/>
                <a:ea typeface="宋体" panose="02010600030101010101" pitchFamily="2" charset="-122"/>
              </a:endParaRPr>
            </a:p>
          </p:txBody>
        </p:sp>
        <p:sp>
          <p:nvSpPr>
            <p:cNvPr id="8230" name="Text Box 39"/>
            <p:cNvSpPr txBox="1"/>
            <p:nvPr/>
          </p:nvSpPr>
          <p:spPr>
            <a:xfrm>
              <a:off x="386" y="0"/>
              <a:ext cx="340" cy="192"/>
            </a:xfrm>
            <a:prstGeom prst="rect">
              <a:avLst/>
            </a:prstGeom>
            <a:noFill/>
            <a:ln w="9525">
              <a:noFill/>
            </a:ln>
          </p:spPr>
          <p:txBody>
            <a:bodyPr wrap="none" anchor="t">
              <a:spAutoFit/>
            </a:bodyPr>
            <a:lstStyle/>
            <a:p>
              <a:r>
                <a:rPr lang="zh-CN" altLang="en-US" sz="1400">
                  <a:latin typeface="Times New Roman" panose="02020603050405020304" pitchFamily="18" charset="0"/>
                  <a:ea typeface="宋体" panose="02010600030101010101" pitchFamily="2" charset="-122"/>
                </a:rPr>
                <a:t>载波</a:t>
              </a:r>
            </a:p>
          </p:txBody>
        </p:sp>
      </p:grpSp>
      <p:grpSp>
        <p:nvGrpSpPr>
          <p:cNvPr id="7208" name="Group 40"/>
          <p:cNvGrpSpPr/>
          <p:nvPr/>
        </p:nvGrpSpPr>
        <p:grpSpPr>
          <a:xfrm>
            <a:off x="2771775" y="2774950"/>
            <a:ext cx="2400300" cy="1082675"/>
            <a:chOff x="0" y="0"/>
            <a:chExt cx="1512" cy="682"/>
          </a:xfrm>
        </p:grpSpPr>
        <p:sp>
          <p:nvSpPr>
            <p:cNvPr id="8232" name="Text Box 41"/>
            <p:cNvSpPr txBox="1"/>
            <p:nvPr/>
          </p:nvSpPr>
          <p:spPr>
            <a:xfrm>
              <a:off x="916" y="182"/>
              <a:ext cx="596" cy="192"/>
            </a:xfrm>
            <a:prstGeom prst="rect">
              <a:avLst/>
            </a:prstGeom>
            <a:noFill/>
            <a:ln w="9525">
              <a:noFill/>
            </a:ln>
          </p:spPr>
          <p:txBody>
            <a:bodyPr anchor="t">
              <a:spAutoFit/>
            </a:bodyPr>
            <a:lstStyle/>
            <a:p>
              <a:r>
                <a:rPr lang="zh-CN" altLang="en-US" sz="1400">
                  <a:latin typeface="Times New Roman" panose="02020603050405020304" pitchFamily="18" charset="0"/>
                  <a:ea typeface="宋体" panose="02010600030101010101" pitchFamily="2" charset="-122"/>
                </a:rPr>
                <a:t>上边频</a:t>
              </a:r>
            </a:p>
          </p:txBody>
        </p:sp>
        <p:grpSp>
          <p:nvGrpSpPr>
            <p:cNvPr id="8233" name="Group 42"/>
            <p:cNvGrpSpPr/>
            <p:nvPr/>
          </p:nvGrpSpPr>
          <p:grpSpPr>
            <a:xfrm>
              <a:off x="0" y="0"/>
              <a:ext cx="1472" cy="682"/>
              <a:chOff x="0" y="0"/>
              <a:chExt cx="1472" cy="682"/>
            </a:xfrm>
          </p:grpSpPr>
          <p:grpSp>
            <p:nvGrpSpPr>
              <p:cNvPr id="8234" name="Group 43"/>
              <p:cNvGrpSpPr/>
              <p:nvPr/>
            </p:nvGrpSpPr>
            <p:grpSpPr>
              <a:xfrm>
                <a:off x="0" y="82"/>
                <a:ext cx="1315" cy="465"/>
                <a:chOff x="0" y="0"/>
                <a:chExt cx="3895" cy="465"/>
              </a:xfrm>
            </p:grpSpPr>
            <p:sp>
              <p:nvSpPr>
                <p:cNvPr id="8235" name="Line 44"/>
                <p:cNvSpPr/>
                <p:nvPr/>
              </p:nvSpPr>
              <p:spPr>
                <a:xfrm>
                  <a:off x="0" y="427"/>
                  <a:ext cx="3895" cy="0"/>
                </a:xfrm>
                <a:prstGeom prst="line">
                  <a:avLst/>
                </a:prstGeom>
                <a:ln w="9525" cap="flat" cmpd="sng">
                  <a:solidFill>
                    <a:srgbClr val="000000"/>
                  </a:solidFill>
                  <a:prstDash val="solid"/>
                  <a:round/>
                  <a:headEnd type="none" w="med" len="med"/>
                  <a:tailEnd type="triangl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8236" name="Line 45"/>
                <p:cNvSpPr/>
                <p:nvPr/>
              </p:nvSpPr>
              <p:spPr>
                <a:xfrm flipV="1">
                  <a:off x="0" y="105"/>
                  <a:ext cx="0" cy="360"/>
                </a:xfrm>
                <a:prstGeom prst="line">
                  <a:avLst/>
                </a:prstGeom>
                <a:ln w="9525" cap="flat" cmpd="sng">
                  <a:solidFill>
                    <a:srgbClr val="000000"/>
                  </a:solidFill>
                  <a:prstDash val="solid"/>
                  <a:round/>
                  <a:headEnd type="none" w="med" len="med"/>
                  <a:tailEnd type="triangl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8237" name="Text Box 46"/>
                <p:cNvSpPr txBox="1"/>
                <p:nvPr/>
              </p:nvSpPr>
              <p:spPr>
                <a:xfrm>
                  <a:off x="36" y="0"/>
                  <a:ext cx="1338" cy="192"/>
                </a:xfrm>
                <a:prstGeom prst="rect">
                  <a:avLst/>
                </a:prstGeom>
                <a:noFill/>
                <a:ln w="9525">
                  <a:noFill/>
                </a:ln>
              </p:spPr>
              <p:txBody>
                <a:bodyPr wrap="none" anchor="t">
                  <a:spAutoFit/>
                </a:bodyPr>
                <a:lstStyle/>
                <a:p>
                  <a:r>
                    <a:rPr lang="zh-CN" altLang="en-US" sz="1400">
                      <a:latin typeface="Times New Roman" panose="02020603050405020304" pitchFamily="18" charset="0"/>
                      <a:ea typeface="宋体" panose="02010600030101010101" pitchFamily="2" charset="-122"/>
                    </a:rPr>
                    <a:t>调幅波</a:t>
                  </a:r>
                </a:p>
              </p:txBody>
            </p:sp>
          </p:grpSp>
          <p:sp>
            <p:nvSpPr>
              <p:cNvPr id="8238" name="Line 47"/>
              <p:cNvSpPr/>
              <p:nvPr/>
            </p:nvSpPr>
            <p:spPr>
              <a:xfrm>
                <a:off x="1025" y="354"/>
                <a:ext cx="0" cy="144"/>
              </a:xfrm>
              <a:prstGeom prst="line">
                <a:avLst/>
              </a:prstGeom>
              <a:ln w="19050" cap="flat" cmpd="sng">
                <a:solidFill>
                  <a:srgbClr val="FF0000"/>
                </a:solidFill>
                <a:prstDash val="solid"/>
                <a:round/>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8239" name="Rectangle 48"/>
              <p:cNvSpPr/>
              <p:nvPr/>
            </p:nvSpPr>
            <p:spPr>
              <a:xfrm>
                <a:off x="825" y="482"/>
                <a:ext cx="647" cy="192"/>
              </a:xfrm>
              <a:prstGeom prst="rect">
                <a:avLst/>
              </a:prstGeom>
              <a:noFill/>
              <a:ln w="9525">
                <a:noFill/>
              </a:ln>
            </p:spPr>
            <p:txBody>
              <a:bodyPr anchor="t">
                <a:spAutoFit/>
              </a:bodyPr>
              <a:lstStyle/>
              <a:p>
                <a:pPr algn="just"/>
                <a:r>
                  <a:rPr lang="zh-CN" altLang="en-US" sz="1400" i="1" dirty="0">
                    <a:solidFill>
                      <a:srgbClr val="FF3300"/>
                    </a:solidFill>
                    <a:latin typeface="Times New Roman" panose="02020603050405020304" pitchFamily="18" charset="0"/>
                    <a:ea typeface="宋体" panose="02010600030101010101" pitchFamily="2" charset="-122"/>
                  </a:rPr>
                  <a:t>ω</a:t>
                </a:r>
                <a:r>
                  <a:rPr lang="zh-CN" altLang="en-US" sz="1400" baseline="-30000" dirty="0">
                    <a:solidFill>
                      <a:srgbClr val="FF3300"/>
                    </a:solidFill>
                    <a:latin typeface="Times New Roman" panose="02020603050405020304" pitchFamily="18" charset="0"/>
                    <a:ea typeface="宋体" panose="02010600030101010101" pitchFamily="2" charset="-122"/>
                  </a:rPr>
                  <a:t>c</a:t>
                </a:r>
                <a:r>
                  <a:rPr lang="zh-CN" altLang="en-US" sz="1400" baseline="-30000" dirty="0">
                    <a:solidFill>
                      <a:srgbClr val="FF0000"/>
                    </a:solidFill>
                    <a:latin typeface="Times New Roman" panose="02020603050405020304" pitchFamily="18" charset="0"/>
                    <a:ea typeface="宋体" panose="02010600030101010101" pitchFamily="2" charset="-122"/>
                  </a:rPr>
                  <a:t> </a:t>
                </a:r>
                <a:r>
                  <a:rPr lang="zh-CN" altLang="en-US" sz="1400" dirty="0">
                    <a:solidFill>
                      <a:srgbClr val="FF0000"/>
                    </a:solidFill>
                    <a:latin typeface="Times New Roman" panose="02020603050405020304" pitchFamily="18" charset="0"/>
                    <a:ea typeface="宋体" panose="02010600030101010101" pitchFamily="2" charset="-122"/>
                  </a:rPr>
                  <a:t>+Ω</a:t>
                </a:r>
              </a:p>
            </p:txBody>
          </p:sp>
          <p:sp>
            <p:nvSpPr>
              <p:cNvPr id="8240" name="Line 49"/>
              <p:cNvSpPr/>
              <p:nvPr/>
            </p:nvSpPr>
            <p:spPr>
              <a:xfrm>
                <a:off x="816" y="354"/>
                <a:ext cx="0" cy="144"/>
              </a:xfrm>
              <a:prstGeom prst="line">
                <a:avLst/>
              </a:prstGeom>
              <a:ln w="19050" cap="flat" cmpd="sng">
                <a:solidFill>
                  <a:srgbClr val="FF0000"/>
                </a:solidFill>
                <a:prstDash val="solid"/>
                <a:round/>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8241" name="Rectangle 50"/>
              <p:cNvSpPr/>
              <p:nvPr/>
            </p:nvSpPr>
            <p:spPr>
              <a:xfrm>
                <a:off x="499" y="490"/>
                <a:ext cx="455" cy="192"/>
              </a:xfrm>
              <a:prstGeom prst="rect">
                <a:avLst/>
              </a:prstGeom>
              <a:noFill/>
              <a:ln w="9525">
                <a:noFill/>
              </a:ln>
            </p:spPr>
            <p:txBody>
              <a:bodyPr wrap="none" anchor="t">
                <a:spAutoFit/>
              </a:bodyPr>
              <a:lstStyle/>
              <a:p>
                <a:r>
                  <a:rPr lang="zh-CN" altLang="en-US" sz="1400" i="1" dirty="0">
                    <a:solidFill>
                      <a:srgbClr val="FF3300"/>
                    </a:solidFill>
                    <a:latin typeface="Times New Roman" panose="02020603050405020304" pitchFamily="18" charset="0"/>
                    <a:ea typeface="宋体" panose="02010600030101010101" pitchFamily="2" charset="-122"/>
                  </a:rPr>
                  <a:t>ω</a:t>
                </a:r>
                <a:r>
                  <a:rPr lang="zh-CN" altLang="en-US" sz="1400" baseline="-30000" dirty="0">
                    <a:solidFill>
                      <a:srgbClr val="FF3300"/>
                    </a:solidFill>
                    <a:latin typeface="Times New Roman" panose="02020603050405020304" pitchFamily="18" charset="0"/>
                    <a:ea typeface="宋体" panose="02010600030101010101" pitchFamily="2" charset="-122"/>
                  </a:rPr>
                  <a:t>c</a:t>
                </a:r>
                <a:r>
                  <a:rPr lang="zh-CN" altLang="en-US" sz="1400" baseline="-30000" dirty="0">
                    <a:solidFill>
                      <a:srgbClr val="FF0000"/>
                    </a:solidFill>
                    <a:latin typeface="Times New Roman" panose="02020603050405020304" pitchFamily="18" charset="0"/>
                    <a:ea typeface="宋体" panose="02010600030101010101" pitchFamily="2" charset="-122"/>
                  </a:rPr>
                  <a:t> </a:t>
                </a:r>
                <a:r>
                  <a:rPr lang="zh-CN" altLang="en-US" sz="1400" dirty="0">
                    <a:solidFill>
                      <a:srgbClr val="FF0000"/>
                    </a:solidFill>
                    <a:latin typeface="Times New Roman" panose="02020603050405020304" pitchFamily="18" charset="0"/>
                    <a:ea typeface="宋体" panose="02010600030101010101" pitchFamily="2" charset="-122"/>
                  </a:rPr>
                  <a:t>- Ω</a:t>
                </a:r>
                <a:endParaRPr lang="zh-CN" altLang="en-US" sz="1400" dirty="0">
                  <a:solidFill>
                    <a:srgbClr val="FF0000"/>
                  </a:solidFill>
                  <a:latin typeface="Times New Roman" panose="02020603050405020304" pitchFamily="18" charset="0"/>
                  <a:ea typeface="Times New Roman" panose="02020603050405020304" pitchFamily="18" charset="0"/>
                </a:endParaRPr>
              </a:p>
            </p:txBody>
          </p:sp>
          <p:sp>
            <p:nvSpPr>
              <p:cNvPr id="8242" name="Text Box 51"/>
              <p:cNvSpPr txBox="1"/>
              <p:nvPr/>
            </p:nvSpPr>
            <p:spPr>
              <a:xfrm>
                <a:off x="455" y="173"/>
                <a:ext cx="452" cy="192"/>
              </a:xfrm>
              <a:prstGeom prst="rect">
                <a:avLst/>
              </a:prstGeom>
              <a:noFill/>
              <a:ln w="9525">
                <a:noFill/>
              </a:ln>
            </p:spPr>
            <p:txBody>
              <a:bodyPr wrap="none" anchor="t">
                <a:spAutoFit/>
              </a:bodyPr>
              <a:lstStyle/>
              <a:p>
                <a:r>
                  <a:rPr lang="zh-CN" altLang="en-US" sz="1400">
                    <a:latin typeface="Times New Roman" panose="02020603050405020304" pitchFamily="18" charset="0"/>
                    <a:ea typeface="宋体" panose="02010600030101010101" pitchFamily="2" charset="-122"/>
                  </a:rPr>
                  <a:t>下边频</a:t>
                </a:r>
              </a:p>
            </p:txBody>
          </p:sp>
          <p:grpSp>
            <p:nvGrpSpPr>
              <p:cNvPr id="8243" name="Group 52"/>
              <p:cNvGrpSpPr/>
              <p:nvPr/>
            </p:nvGrpSpPr>
            <p:grpSpPr>
              <a:xfrm>
                <a:off x="861" y="0"/>
                <a:ext cx="133" cy="494"/>
                <a:chOff x="0" y="0"/>
                <a:chExt cx="128" cy="494"/>
              </a:xfrm>
            </p:grpSpPr>
            <p:sp>
              <p:nvSpPr>
                <p:cNvPr id="8244" name="Line 53"/>
                <p:cNvSpPr/>
                <p:nvPr/>
              </p:nvSpPr>
              <p:spPr>
                <a:xfrm flipV="1">
                  <a:off x="48" y="157"/>
                  <a:ext cx="0" cy="337"/>
                </a:xfrm>
                <a:prstGeom prst="line">
                  <a:avLst/>
                </a:prstGeom>
                <a:ln w="19050" cap="flat" cmpd="sng">
                  <a:solidFill>
                    <a:srgbClr val="0000FF"/>
                  </a:solidFill>
                  <a:prstDash val="solid"/>
                  <a:round/>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graphicFrame>
              <p:nvGraphicFramePr>
                <p:cNvPr id="8245" name="对象 7221"/>
                <p:cNvGraphicFramePr>
                  <a:graphicFrameLocks/>
                </p:cNvGraphicFramePr>
                <p:nvPr/>
              </p:nvGraphicFramePr>
              <p:xfrm>
                <a:off x="0" y="0"/>
                <a:ext cx="128" cy="144"/>
              </p:xfrm>
              <a:graphic>
                <a:graphicData uri="http://schemas.openxmlformats.org/presentationml/2006/ole">
                  <p:oleObj spid="_x0000_s32769" r:id="rId10" imgW="205159" imgH="230804" progId="Equation.3">
                    <p:embed/>
                  </p:oleObj>
                </a:graphicData>
              </a:graphic>
            </p:graphicFrame>
          </p:grpSp>
        </p:grpSp>
      </p:grpSp>
      <p:sp>
        <p:nvSpPr>
          <p:cNvPr id="7223" name="Freeform 55"/>
          <p:cNvSpPr/>
          <p:nvPr/>
        </p:nvSpPr>
        <p:spPr>
          <a:xfrm>
            <a:off x="3635375" y="3933825"/>
            <a:ext cx="936625" cy="504825"/>
          </a:xfrm>
          <a:custGeom>
            <a:avLst/>
            <a:gdLst/>
            <a:ahLst/>
            <a:cxnLst>
              <a:cxn ang="0">
                <a:pos x="0" y="68012963"/>
              </a:cxn>
              <a:cxn ang="0">
                <a:pos x="11051433" y="8001476"/>
              </a:cxn>
              <a:cxn ang="0">
                <a:pos x="22102865" y="116022103"/>
              </a:cxn>
              <a:cxn ang="0">
                <a:pos x="33154550" y="32006182"/>
              </a:cxn>
              <a:cxn ang="0">
                <a:pos x="44205978" y="92017403"/>
              </a:cxn>
              <a:cxn ang="0">
                <a:pos x="55257407" y="56010613"/>
              </a:cxn>
              <a:cxn ang="0">
                <a:pos x="66308852" y="80015053"/>
              </a:cxn>
              <a:cxn ang="0">
                <a:pos x="77360280" y="56010613"/>
              </a:cxn>
              <a:cxn ang="0">
                <a:pos x="88411957" y="92017403"/>
              </a:cxn>
              <a:cxn ang="0">
                <a:pos x="99463386" y="32006182"/>
              </a:cxn>
              <a:cxn ang="0">
                <a:pos x="110514814" y="116022103"/>
              </a:cxn>
              <a:cxn ang="0">
                <a:pos x="121566243" y="8001476"/>
              </a:cxn>
              <a:cxn ang="0">
                <a:pos x="132617703" y="140026525"/>
              </a:cxn>
              <a:cxn ang="0">
                <a:pos x="143669380" y="8001476"/>
              </a:cxn>
              <a:cxn ang="0">
                <a:pos x="154720808" y="116022103"/>
              </a:cxn>
              <a:cxn ang="0">
                <a:pos x="165772237" y="32006182"/>
              </a:cxn>
              <a:cxn ang="0">
                <a:pos x="176823666" y="92017403"/>
              </a:cxn>
              <a:cxn ang="0">
                <a:pos x="187875095" y="56010613"/>
              </a:cxn>
              <a:cxn ang="0">
                <a:pos x="198926524" y="80015053"/>
              </a:cxn>
              <a:cxn ang="0">
                <a:pos x="209978200" y="56010613"/>
              </a:cxn>
              <a:cxn ang="0">
                <a:pos x="221029629" y="92017403"/>
              </a:cxn>
              <a:cxn ang="0">
                <a:pos x="232081058" y="32006182"/>
              </a:cxn>
            </a:cxnLst>
            <a:rect l="0" t="0" r="0" b="0"/>
            <a:pathLst>
              <a:path w="3780" h="1820">
                <a:moveTo>
                  <a:pt x="0" y="884"/>
                </a:moveTo>
                <a:cubicBezTo>
                  <a:pt x="60" y="442"/>
                  <a:pt x="120" y="0"/>
                  <a:pt x="180" y="104"/>
                </a:cubicBezTo>
                <a:cubicBezTo>
                  <a:pt x="240" y="208"/>
                  <a:pt x="300" y="1456"/>
                  <a:pt x="360" y="1508"/>
                </a:cubicBezTo>
                <a:cubicBezTo>
                  <a:pt x="420" y="1560"/>
                  <a:pt x="480" y="468"/>
                  <a:pt x="540" y="416"/>
                </a:cubicBezTo>
                <a:cubicBezTo>
                  <a:pt x="600" y="364"/>
                  <a:pt x="660" y="1144"/>
                  <a:pt x="720" y="1196"/>
                </a:cubicBezTo>
                <a:cubicBezTo>
                  <a:pt x="780" y="1248"/>
                  <a:pt x="840" y="754"/>
                  <a:pt x="900" y="728"/>
                </a:cubicBezTo>
                <a:cubicBezTo>
                  <a:pt x="960" y="702"/>
                  <a:pt x="1020" y="1040"/>
                  <a:pt x="1080" y="1040"/>
                </a:cubicBezTo>
                <a:cubicBezTo>
                  <a:pt x="1140" y="1040"/>
                  <a:pt x="1200" y="702"/>
                  <a:pt x="1260" y="728"/>
                </a:cubicBezTo>
                <a:cubicBezTo>
                  <a:pt x="1320" y="754"/>
                  <a:pt x="1380" y="1248"/>
                  <a:pt x="1440" y="1196"/>
                </a:cubicBezTo>
                <a:cubicBezTo>
                  <a:pt x="1500" y="1144"/>
                  <a:pt x="1560" y="364"/>
                  <a:pt x="1620" y="416"/>
                </a:cubicBezTo>
                <a:cubicBezTo>
                  <a:pt x="1680" y="468"/>
                  <a:pt x="1740" y="1560"/>
                  <a:pt x="1800" y="1508"/>
                </a:cubicBezTo>
                <a:cubicBezTo>
                  <a:pt x="1860" y="1456"/>
                  <a:pt x="1920" y="52"/>
                  <a:pt x="1980" y="104"/>
                </a:cubicBezTo>
                <a:cubicBezTo>
                  <a:pt x="2040" y="156"/>
                  <a:pt x="2100" y="1820"/>
                  <a:pt x="2160" y="1820"/>
                </a:cubicBezTo>
                <a:cubicBezTo>
                  <a:pt x="2220" y="1820"/>
                  <a:pt x="2280" y="156"/>
                  <a:pt x="2340" y="104"/>
                </a:cubicBezTo>
                <a:cubicBezTo>
                  <a:pt x="2400" y="52"/>
                  <a:pt x="2460" y="1456"/>
                  <a:pt x="2520" y="1508"/>
                </a:cubicBezTo>
                <a:cubicBezTo>
                  <a:pt x="2580" y="1560"/>
                  <a:pt x="2640" y="468"/>
                  <a:pt x="2700" y="416"/>
                </a:cubicBezTo>
                <a:cubicBezTo>
                  <a:pt x="2760" y="364"/>
                  <a:pt x="2820" y="1144"/>
                  <a:pt x="2880" y="1196"/>
                </a:cubicBezTo>
                <a:cubicBezTo>
                  <a:pt x="2940" y="1248"/>
                  <a:pt x="3000" y="754"/>
                  <a:pt x="3060" y="728"/>
                </a:cubicBezTo>
                <a:cubicBezTo>
                  <a:pt x="3120" y="702"/>
                  <a:pt x="3180" y="1040"/>
                  <a:pt x="3240" y="1040"/>
                </a:cubicBezTo>
                <a:cubicBezTo>
                  <a:pt x="3300" y="1040"/>
                  <a:pt x="3360" y="702"/>
                  <a:pt x="3420" y="728"/>
                </a:cubicBezTo>
                <a:cubicBezTo>
                  <a:pt x="3480" y="754"/>
                  <a:pt x="3540" y="1248"/>
                  <a:pt x="3600" y="1196"/>
                </a:cubicBezTo>
                <a:cubicBezTo>
                  <a:pt x="3660" y="1144"/>
                  <a:pt x="3750" y="546"/>
                  <a:pt x="3780" y="416"/>
                </a:cubicBezTo>
              </a:path>
            </a:pathLst>
          </a:custGeom>
          <a:noFill/>
          <a:ln w="19050" cap="flat" cmpd="sng">
            <a:solidFill>
              <a:srgbClr val="FF3300"/>
            </a:solidFill>
            <a:prstDash val="solid"/>
            <a:miter/>
            <a:headEnd type="none" w="med" len="med"/>
            <a:tailEnd type="none" w="med" len="med"/>
          </a:ln>
        </p:spPr>
        <p:txBody>
          <a:bodyPr/>
          <a:lstStyle/>
          <a:p>
            <a:endParaRPr lang="zh-CN" altLang="en-US"/>
          </a:p>
        </p:txBody>
      </p:sp>
      <p:sp>
        <p:nvSpPr>
          <p:cNvPr id="7224" name="Freeform 56"/>
          <p:cNvSpPr/>
          <p:nvPr/>
        </p:nvSpPr>
        <p:spPr>
          <a:xfrm>
            <a:off x="5795963" y="3141663"/>
            <a:ext cx="1439862" cy="1189037"/>
          </a:xfrm>
          <a:custGeom>
            <a:avLst/>
            <a:gdLst/>
            <a:ahLst/>
            <a:cxnLst>
              <a:cxn ang="0">
                <a:pos x="0" y="377311555"/>
              </a:cxn>
              <a:cxn ang="0">
                <a:pos x="26117502" y="44389634"/>
              </a:cxn>
              <a:cxn ang="0">
                <a:pos x="52235004" y="643649238"/>
              </a:cxn>
              <a:cxn ang="0">
                <a:pos x="78352494" y="177558537"/>
              </a:cxn>
              <a:cxn ang="0">
                <a:pos x="104469627" y="510480396"/>
              </a:cxn>
              <a:cxn ang="0">
                <a:pos x="130587117" y="310727379"/>
              </a:cxn>
              <a:cxn ang="0">
                <a:pos x="156704607" y="443896302"/>
              </a:cxn>
              <a:cxn ang="0">
                <a:pos x="182822097" y="310727379"/>
              </a:cxn>
              <a:cxn ang="0">
                <a:pos x="208939635" y="510480396"/>
              </a:cxn>
              <a:cxn ang="0">
                <a:pos x="235057125" y="177558537"/>
              </a:cxn>
              <a:cxn ang="0">
                <a:pos x="261174615" y="643649238"/>
              </a:cxn>
              <a:cxn ang="0">
                <a:pos x="287291724" y="44389634"/>
              </a:cxn>
              <a:cxn ang="0">
                <a:pos x="313409214" y="776818243"/>
              </a:cxn>
              <a:cxn ang="0">
                <a:pos x="339526705" y="44389634"/>
              </a:cxn>
              <a:cxn ang="0">
                <a:pos x="365644195" y="643649238"/>
              </a:cxn>
              <a:cxn ang="0">
                <a:pos x="391761685" y="177558537"/>
              </a:cxn>
              <a:cxn ang="0">
                <a:pos x="417879270" y="510480396"/>
              </a:cxn>
              <a:cxn ang="0">
                <a:pos x="443996760" y="310727379"/>
              </a:cxn>
              <a:cxn ang="0">
                <a:pos x="470113869" y="443896302"/>
              </a:cxn>
              <a:cxn ang="0">
                <a:pos x="496231359" y="310727379"/>
              </a:cxn>
              <a:cxn ang="0">
                <a:pos x="522348849" y="510480396"/>
              </a:cxn>
              <a:cxn ang="0">
                <a:pos x="548466340" y="177558537"/>
              </a:cxn>
            </a:cxnLst>
            <a:rect l="0" t="0" r="0" b="0"/>
            <a:pathLst>
              <a:path w="3780" h="1820">
                <a:moveTo>
                  <a:pt x="0" y="884"/>
                </a:moveTo>
                <a:cubicBezTo>
                  <a:pt x="60" y="442"/>
                  <a:pt x="120" y="0"/>
                  <a:pt x="180" y="104"/>
                </a:cubicBezTo>
                <a:cubicBezTo>
                  <a:pt x="240" y="208"/>
                  <a:pt x="300" y="1456"/>
                  <a:pt x="360" y="1508"/>
                </a:cubicBezTo>
                <a:cubicBezTo>
                  <a:pt x="420" y="1560"/>
                  <a:pt x="480" y="468"/>
                  <a:pt x="540" y="416"/>
                </a:cubicBezTo>
                <a:cubicBezTo>
                  <a:pt x="600" y="364"/>
                  <a:pt x="660" y="1144"/>
                  <a:pt x="720" y="1196"/>
                </a:cubicBezTo>
                <a:cubicBezTo>
                  <a:pt x="780" y="1248"/>
                  <a:pt x="840" y="754"/>
                  <a:pt x="900" y="728"/>
                </a:cubicBezTo>
                <a:cubicBezTo>
                  <a:pt x="960" y="702"/>
                  <a:pt x="1020" y="1040"/>
                  <a:pt x="1080" y="1040"/>
                </a:cubicBezTo>
                <a:cubicBezTo>
                  <a:pt x="1140" y="1040"/>
                  <a:pt x="1200" y="702"/>
                  <a:pt x="1260" y="728"/>
                </a:cubicBezTo>
                <a:cubicBezTo>
                  <a:pt x="1320" y="754"/>
                  <a:pt x="1380" y="1248"/>
                  <a:pt x="1440" y="1196"/>
                </a:cubicBezTo>
                <a:cubicBezTo>
                  <a:pt x="1500" y="1144"/>
                  <a:pt x="1560" y="364"/>
                  <a:pt x="1620" y="416"/>
                </a:cubicBezTo>
                <a:cubicBezTo>
                  <a:pt x="1680" y="468"/>
                  <a:pt x="1740" y="1560"/>
                  <a:pt x="1800" y="1508"/>
                </a:cubicBezTo>
                <a:cubicBezTo>
                  <a:pt x="1860" y="1456"/>
                  <a:pt x="1920" y="52"/>
                  <a:pt x="1980" y="104"/>
                </a:cubicBezTo>
                <a:cubicBezTo>
                  <a:pt x="2040" y="156"/>
                  <a:pt x="2100" y="1820"/>
                  <a:pt x="2160" y="1820"/>
                </a:cubicBezTo>
                <a:cubicBezTo>
                  <a:pt x="2220" y="1820"/>
                  <a:pt x="2280" y="156"/>
                  <a:pt x="2340" y="104"/>
                </a:cubicBezTo>
                <a:cubicBezTo>
                  <a:pt x="2400" y="52"/>
                  <a:pt x="2460" y="1456"/>
                  <a:pt x="2520" y="1508"/>
                </a:cubicBezTo>
                <a:cubicBezTo>
                  <a:pt x="2580" y="1560"/>
                  <a:pt x="2640" y="468"/>
                  <a:pt x="2700" y="416"/>
                </a:cubicBezTo>
                <a:cubicBezTo>
                  <a:pt x="2760" y="364"/>
                  <a:pt x="2820" y="1144"/>
                  <a:pt x="2880" y="1196"/>
                </a:cubicBezTo>
                <a:cubicBezTo>
                  <a:pt x="2940" y="1248"/>
                  <a:pt x="3000" y="754"/>
                  <a:pt x="3060" y="728"/>
                </a:cubicBezTo>
                <a:cubicBezTo>
                  <a:pt x="3120" y="702"/>
                  <a:pt x="3180" y="1040"/>
                  <a:pt x="3240" y="1040"/>
                </a:cubicBezTo>
                <a:cubicBezTo>
                  <a:pt x="3300" y="1040"/>
                  <a:pt x="3360" y="702"/>
                  <a:pt x="3420" y="728"/>
                </a:cubicBezTo>
                <a:cubicBezTo>
                  <a:pt x="3480" y="754"/>
                  <a:pt x="3540" y="1248"/>
                  <a:pt x="3600" y="1196"/>
                </a:cubicBezTo>
                <a:cubicBezTo>
                  <a:pt x="3660" y="1144"/>
                  <a:pt x="3750" y="546"/>
                  <a:pt x="3780" y="416"/>
                </a:cubicBezTo>
              </a:path>
            </a:pathLst>
          </a:custGeom>
          <a:noFill/>
          <a:ln w="19050" cap="flat" cmpd="sng">
            <a:solidFill>
              <a:srgbClr val="0000FF"/>
            </a:solidFill>
            <a:prstDash val="solid"/>
            <a:miter/>
            <a:headEnd type="none" w="med" len="med"/>
            <a:tailEnd type="none" w="med" len="med"/>
          </a:ln>
        </p:spPr>
        <p:txBody>
          <a:bodyPr/>
          <a:lstStyle/>
          <a:p>
            <a:endParaRPr lang="zh-CN" altLang="en-US"/>
          </a:p>
        </p:txBody>
      </p:sp>
      <p:grpSp>
        <p:nvGrpSpPr>
          <p:cNvPr id="7225" name="Group 57"/>
          <p:cNvGrpSpPr/>
          <p:nvPr/>
        </p:nvGrpSpPr>
        <p:grpSpPr>
          <a:xfrm>
            <a:off x="7610475" y="2287588"/>
            <a:ext cx="1519238" cy="1519237"/>
            <a:chOff x="0" y="0"/>
            <a:chExt cx="957" cy="957"/>
          </a:xfrm>
        </p:grpSpPr>
        <p:sp>
          <p:nvSpPr>
            <p:cNvPr id="8249" name="Oval 58"/>
            <p:cNvSpPr/>
            <p:nvPr/>
          </p:nvSpPr>
          <p:spPr>
            <a:xfrm>
              <a:off x="457" y="455"/>
              <a:ext cx="96" cy="96"/>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250" name="Oval 59"/>
            <p:cNvSpPr/>
            <p:nvPr/>
          </p:nvSpPr>
          <p:spPr>
            <a:xfrm>
              <a:off x="431" y="431"/>
              <a:ext cx="141" cy="141"/>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251" name="Oval 60"/>
            <p:cNvSpPr/>
            <p:nvPr/>
          </p:nvSpPr>
          <p:spPr>
            <a:xfrm>
              <a:off x="409" y="407"/>
              <a:ext cx="186" cy="186"/>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252" name="Oval 61"/>
            <p:cNvSpPr/>
            <p:nvPr/>
          </p:nvSpPr>
          <p:spPr>
            <a:xfrm>
              <a:off x="361" y="359"/>
              <a:ext cx="277" cy="277"/>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253" name="Oval 62"/>
            <p:cNvSpPr/>
            <p:nvPr/>
          </p:nvSpPr>
          <p:spPr>
            <a:xfrm>
              <a:off x="313" y="311"/>
              <a:ext cx="367" cy="367"/>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254" name="Oval 63"/>
            <p:cNvSpPr/>
            <p:nvPr/>
          </p:nvSpPr>
          <p:spPr>
            <a:xfrm>
              <a:off x="243" y="240"/>
              <a:ext cx="503" cy="503"/>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255" name="Oval 64"/>
            <p:cNvSpPr/>
            <p:nvPr/>
          </p:nvSpPr>
          <p:spPr>
            <a:xfrm>
              <a:off x="121" y="119"/>
              <a:ext cx="730" cy="730"/>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256" name="Oval 65"/>
            <p:cNvSpPr/>
            <p:nvPr/>
          </p:nvSpPr>
          <p:spPr>
            <a:xfrm>
              <a:off x="0" y="0"/>
              <a:ext cx="957" cy="957"/>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grpSp>
      <p:grpSp>
        <p:nvGrpSpPr>
          <p:cNvPr id="7234" name="Group 66"/>
          <p:cNvGrpSpPr/>
          <p:nvPr/>
        </p:nvGrpSpPr>
        <p:grpSpPr>
          <a:xfrm>
            <a:off x="7610475" y="2287588"/>
            <a:ext cx="1519238" cy="1519237"/>
            <a:chOff x="0" y="0"/>
            <a:chExt cx="957" cy="957"/>
          </a:xfrm>
        </p:grpSpPr>
        <p:sp>
          <p:nvSpPr>
            <p:cNvPr id="8258" name="Oval 67"/>
            <p:cNvSpPr/>
            <p:nvPr/>
          </p:nvSpPr>
          <p:spPr>
            <a:xfrm>
              <a:off x="457" y="455"/>
              <a:ext cx="96" cy="96"/>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259" name="Oval 68"/>
            <p:cNvSpPr/>
            <p:nvPr/>
          </p:nvSpPr>
          <p:spPr>
            <a:xfrm>
              <a:off x="431" y="431"/>
              <a:ext cx="141" cy="141"/>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260" name="Oval 69"/>
            <p:cNvSpPr/>
            <p:nvPr/>
          </p:nvSpPr>
          <p:spPr>
            <a:xfrm>
              <a:off x="409" y="407"/>
              <a:ext cx="186" cy="186"/>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261" name="Oval 70"/>
            <p:cNvSpPr/>
            <p:nvPr/>
          </p:nvSpPr>
          <p:spPr>
            <a:xfrm>
              <a:off x="361" y="359"/>
              <a:ext cx="277" cy="277"/>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262" name="Oval 71"/>
            <p:cNvSpPr/>
            <p:nvPr/>
          </p:nvSpPr>
          <p:spPr>
            <a:xfrm>
              <a:off x="313" y="311"/>
              <a:ext cx="367" cy="367"/>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263" name="Oval 72"/>
            <p:cNvSpPr/>
            <p:nvPr/>
          </p:nvSpPr>
          <p:spPr>
            <a:xfrm>
              <a:off x="243" y="240"/>
              <a:ext cx="503" cy="503"/>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264" name="Oval 73"/>
            <p:cNvSpPr/>
            <p:nvPr/>
          </p:nvSpPr>
          <p:spPr>
            <a:xfrm>
              <a:off x="121" y="119"/>
              <a:ext cx="730" cy="730"/>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265" name="Oval 74"/>
            <p:cNvSpPr/>
            <p:nvPr/>
          </p:nvSpPr>
          <p:spPr>
            <a:xfrm>
              <a:off x="0" y="0"/>
              <a:ext cx="957" cy="957"/>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grpSp>
      <p:grpSp>
        <p:nvGrpSpPr>
          <p:cNvPr id="7243" name="Group 75"/>
          <p:cNvGrpSpPr/>
          <p:nvPr/>
        </p:nvGrpSpPr>
        <p:grpSpPr>
          <a:xfrm>
            <a:off x="7610475" y="2287588"/>
            <a:ext cx="1519238" cy="1519237"/>
            <a:chOff x="0" y="0"/>
            <a:chExt cx="957" cy="957"/>
          </a:xfrm>
        </p:grpSpPr>
        <p:sp>
          <p:nvSpPr>
            <p:cNvPr id="8267" name="Oval 76"/>
            <p:cNvSpPr/>
            <p:nvPr/>
          </p:nvSpPr>
          <p:spPr>
            <a:xfrm>
              <a:off x="457" y="455"/>
              <a:ext cx="96" cy="96"/>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268" name="Oval 77"/>
            <p:cNvSpPr/>
            <p:nvPr/>
          </p:nvSpPr>
          <p:spPr>
            <a:xfrm>
              <a:off x="431" y="431"/>
              <a:ext cx="141" cy="141"/>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269" name="Oval 78"/>
            <p:cNvSpPr/>
            <p:nvPr/>
          </p:nvSpPr>
          <p:spPr>
            <a:xfrm>
              <a:off x="409" y="407"/>
              <a:ext cx="186" cy="186"/>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270" name="Oval 79"/>
            <p:cNvSpPr/>
            <p:nvPr/>
          </p:nvSpPr>
          <p:spPr>
            <a:xfrm>
              <a:off x="361" y="359"/>
              <a:ext cx="277" cy="277"/>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271" name="Oval 80"/>
            <p:cNvSpPr/>
            <p:nvPr/>
          </p:nvSpPr>
          <p:spPr>
            <a:xfrm>
              <a:off x="313" y="311"/>
              <a:ext cx="367" cy="367"/>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272" name="Oval 81"/>
            <p:cNvSpPr/>
            <p:nvPr/>
          </p:nvSpPr>
          <p:spPr>
            <a:xfrm>
              <a:off x="243" y="240"/>
              <a:ext cx="503" cy="503"/>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273" name="Oval 82"/>
            <p:cNvSpPr/>
            <p:nvPr/>
          </p:nvSpPr>
          <p:spPr>
            <a:xfrm>
              <a:off x="121" y="119"/>
              <a:ext cx="730" cy="730"/>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274" name="Oval 83"/>
            <p:cNvSpPr/>
            <p:nvPr/>
          </p:nvSpPr>
          <p:spPr>
            <a:xfrm>
              <a:off x="0" y="0"/>
              <a:ext cx="957" cy="957"/>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grpSp>
      <p:grpSp>
        <p:nvGrpSpPr>
          <p:cNvPr id="7252" name="Group 84"/>
          <p:cNvGrpSpPr/>
          <p:nvPr/>
        </p:nvGrpSpPr>
        <p:grpSpPr>
          <a:xfrm>
            <a:off x="7610475" y="2287588"/>
            <a:ext cx="1519238" cy="1519237"/>
            <a:chOff x="0" y="0"/>
            <a:chExt cx="957" cy="957"/>
          </a:xfrm>
        </p:grpSpPr>
        <p:sp>
          <p:nvSpPr>
            <p:cNvPr id="8276" name="Oval 85"/>
            <p:cNvSpPr/>
            <p:nvPr/>
          </p:nvSpPr>
          <p:spPr>
            <a:xfrm>
              <a:off x="457" y="455"/>
              <a:ext cx="96" cy="96"/>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277" name="Oval 86"/>
            <p:cNvSpPr/>
            <p:nvPr/>
          </p:nvSpPr>
          <p:spPr>
            <a:xfrm>
              <a:off x="431" y="431"/>
              <a:ext cx="141" cy="141"/>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278" name="Oval 87"/>
            <p:cNvSpPr/>
            <p:nvPr/>
          </p:nvSpPr>
          <p:spPr>
            <a:xfrm>
              <a:off x="409" y="407"/>
              <a:ext cx="186" cy="186"/>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279" name="Oval 88"/>
            <p:cNvSpPr/>
            <p:nvPr/>
          </p:nvSpPr>
          <p:spPr>
            <a:xfrm>
              <a:off x="361" y="359"/>
              <a:ext cx="277" cy="277"/>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280" name="Oval 89"/>
            <p:cNvSpPr/>
            <p:nvPr/>
          </p:nvSpPr>
          <p:spPr>
            <a:xfrm>
              <a:off x="313" y="311"/>
              <a:ext cx="367" cy="367"/>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281" name="Oval 90"/>
            <p:cNvSpPr/>
            <p:nvPr/>
          </p:nvSpPr>
          <p:spPr>
            <a:xfrm>
              <a:off x="243" y="240"/>
              <a:ext cx="503" cy="503"/>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282" name="Oval 91"/>
            <p:cNvSpPr/>
            <p:nvPr/>
          </p:nvSpPr>
          <p:spPr>
            <a:xfrm>
              <a:off x="121" y="119"/>
              <a:ext cx="730" cy="730"/>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283" name="Oval 92"/>
            <p:cNvSpPr/>
            <p:nvPr/>
          </p:nvSpPr>
          <p:spPr>
            <a:xfrm>
              <a:off x="0" y="0"/>
              <a:ext cx="957" cy="957"/>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grpSp>
      <p:grpSp>
        <p:nvGrpSpPr>
          <p:cNvPr id="7261" name="Group 93"/>
          <p:cNvGrpSpPr/>
          <p:nvPr/>
        </p:nvGrpSpPr>
        <p:grpSpPr>
          <a:xfrm>
            <a:off x="7610475" y="2287588"/>
            <a:ext cx="1519238" cy="1519237"/>
            <a:chOff x="0" y="0"/>
            <a:chExt cx="957" cy="957"/>
          </a:xfrm>
        </p:grpSpPr>
        <p:sp>
          <p:nvSpPr>
            <p:cNvPr id="8285" name="Oval 94"/>
            <p:cNvSpPr/>
            <p:nvPr/>
          </p:nvSpPr>
          <p:spPr>
            <a:xfrm>
              <a:off x="457" y="455"/>
              <a:ext cx="96" cy="96"/>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286" name="Oval 95"/>
            <p:cNvSpPr/>
            <p:nvPr/>
          </p:nvSpPr>
          <p:spPr>
            <a:xfrm>
              <a:off x="431" y="431"/>
              <a:ext cx="141" cy="141"/>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287" name="Oval 96"/>
            <p:cNvSpPr/>
            <p:nvPr/>
          </p:nvSpPr>
          <p:spPr>
            <a:xfrm>
              <a:off x="409" y="407"/>
              <a:ext cx="186" cy="186"/>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288" name="Oval 97"/>
            <p:cNvSpPr/>
            <p:nvPr/>
          </p:nvSpPr>
          <p:spPr>
            <a:xfrm>
              <a:off x="361" y="359"/>
              <a:ext cx="277" cy="277"/>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289" name="Oval 98"/>
            <p:cNvSpPr/>
            <p:nvPr/>
          </p:nvSpPr>
          <p:spPr>
            <a:xfrm>
              <a:off x="313" y="311"/>
              <a:ext cx="367" cy="367"/>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290" name="Oval 99"/>
            <p:cNvSpPr/>
            <p:nvPr/>
          </p:nvSpPr>
          <p:spPr>
            <a:xfrm>
              <a:off x="243" y="240"/>
              <a:ext cx="503" cy="503"/>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291" name="Oval 100"/>
            <p:cNvSpPr/>
            <p:nvPr/>
          </p:nvSpPr>
          <p:spPr>
            <a:xfrm>
              <a:off x="121" y="119"/>
              <a:ext cx="730" cy="730"/>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292" name="Oval 101"/>
            <p:cNvSpPr/>
            <p:nvPr/>
          </p:nvSpPr>
          <p:spPr>
            <a:xfrm>
              <a:off x="0" y="0"/>
              <a:ext cx="957" cy="957"/>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grpSp>
      <p:grpSp>
        <p:nvGrpSpPr>
          <p:cNvPr id="7270" name="Group 102"/>
          <p:cNvGrpSpPr/>
          <p:nvPr/>
        </p:nvGrpSpPr>
        <p:grpSpPr>
          <a:xfrm>
            <a:off x="7610475" y="2287588"/>
            <a:ext cx="1519238" cy="1519237"/>
            <a:chOff x="0" y="0"/>
            <a:chExt cx="957" cy="957"/>
          </a:xfrm>
        </p:grpSpPr>
        <p:sp>
          <p:nvSpPr>
            <p:cNvPr id="8294" name="Oval 103"/>
            <p:cNvSpPr/>
            <p:nvPr/>
          </p:nvSpPr>
          <p:spPr>
            <a:xfrm>
              <a:off x="457" y="455"/>
              <a:ext cx="96" cy="96"/>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295" name="Oval 104"/>
            <p:cNvSpPr/>
            <p:nvPr/>
          </p:nvSpPr>
          <p:spPr>
            <a:xfrm>
              <a:off x="431" y="431"/>
              <a:ext cx="141" cy="141"/>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296" name="Oval 105"/>
            <p:cNvSpPr/>
            <p:nvPr/>
          </p:nvSpPr>
          <p:spPr>
            <a:xfrm>
              <a:off x="409" y="407"/>
              <a:ext cx="186" cy="186"/>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297" name="Oval 106"/>
            <p:cNvSpPr/>
            <p:nvPr/>
          </p:nvSpPr>
          <p:spPr>
            <a:xfrm>
              <a:off x="361" y="359"/>
              <a:ext cx="277" cy="277"/>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298" name="Oval 107"/>
            <p:cNvSpPr/>
            <p:nvPr/>
          </p:nvSpPr>
          <p:spPr>
            <a:xfrm>
              <a:off x="313" y="311"/>
              <a:ext cx="367" cy="367"/>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299" name="Oval 108"/>
            <p:cNvSpPr/>
            <p:nvPr/>
          </p:nvSpPr>
          <p:spPr>
            <a:xfrm>
              <a:off x="243" y="240"/>
              <a:ext cx="503" cy="503"/>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300" name="Oval 109"/>
            <p:cNvSpPr/>
            <p:nvPr/>
          </p:nvSpPr>
          <p:spPr>
            <a:xfrm>
              <a:off x="121" y="119"/>
              <a:ext cx="730" cy="730"/>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301" name="Oval 110"/>
            <p:cNvSpPr/>
            <p:nvPr/>
          </p:nvSpPr>
          <p:spPr>
            <a:xfrm>
              <a:off x="0" y="0"/>
              <a:ext cx="957" cy="957"/>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grpSp>
      <p:grpSp>
        <p:nvGrpSpPr>
          <p:cNvPr id="7279" name="Group 111"/>
          <p:cNvGrpSpPr/>
          <p:nvPr/>
        </p:nvGrpSpPr>
        <p:grpSpPr>
          <a:xfrm>
            <a:off x="7610475" y="2287588"/>
            <a:ext cx="1519238" cy="1519237"/>
            <a:chOff x="0" y="0"/>
            <a:chExt cx="957" cy="957"/>
          </a:xfrm>
        </p:grpSpPr>
        <p:sp>
          <p:nvSpPr>
            <p:cNvPr id="8303" name="Oval 112"/>
            <p:cNvSpPr/>
            <p:nvPr/>
          </p:nvSpPr>
          <p:spPr>
            <a:xfrm>
              <a:off x="457" y="455"/>
              <a:ext cx="96" cy="96"/>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304" name="Oval 113"/>
            <p:cNvSpPr/>
            <p:nvPr/>
          </p:nvSpPr>
          <p:spPr>
            <a:xfrm>
              <a:off x="431" y="431"/>
              <a:ext cx="141" cy="141"/>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305" name="Oval 114"/>
            <p:cNvSpPr/>
            <p:nvPr/>
          </p:nvSpPr>
          <p:spPr>
            <a:xfrm>
              <a:off x="409" y="407"/>
              <a:ext cx="186" cy="186"/>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306" name="Oval 115"/>
            <p:cNvSpPr/>
            <p:nvPr/>
          </p:nvSpPr>
          <p:spPr>
            <a:xfrm>
              <a:off x="361" y="359"/>
              <a:ext cx="277" cy="277"/>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307" name="Oval 116"/>
            <p:cNvSpPr/>
            <p:nvPr/>
          </p:nvSpPr>
          <p:spPr>
            <a:xfrm>
              <a:off x="313" y="311"/>
              <a:ext cx="367" cy="367"/>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308" name="Oval 117"/>
            <p:cNvSpPr/>
            <p:nvPr/>
          </p:nvSpPr>
          <p:spPr>
            <a:xfrm>
              <a:off x="243" y="240"/>
              <a:ext cx="503" cy="503"/>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309" name="Oval 118"/>
            <p:cNvSpPr/>
            <p:nvPr/>
          </p:nvSpPr>
          <p:spPr>
            <a:xfrm>
              <a:off x="121" y="119"/>
              <a:ext cx="730" cy="730"/>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310" name="Oval 119"/>
            <p:cNvSpPr/>
            <p:nvPr/>
          </p:nvSpPr>
          <p:spPr>
            <a:xfrm>
              <a:off x="0" y="0"/>
              <a:ext cx="957" cy="957"/>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grpSp>
      <p:grpSp>
        <p:nvGrpSpPr>
          <p:cNvPr id="7288" name="Group 120"/>
          <p:cNvGrpSpPr/>
          <p:nvPr/>
        </p:nvGrpSpPr>
        <p:grpSpPr>
          <a:xfrm>
            <a:off x="7610475" y="2287588"/>
            <a:ext cx="1519238" cy="1519237"/>
            <a:chOff x="0" y="0"/>
            <a:chExt cx="957" cy="957"/>
          </a:xfrm>
        </p:grpSpPr>
        <p:sp>
          <p:nvSpPr>
            <p:cNvPr id="8312" name="Oval 121"/>
            <p:cNvSpPr/>
            <p:nvPr/>
          </p:nvSpPr>
          <p:spPr>
            <a:xfrm>
              <a:off x="457" y="455"/>
              <a:ext cx="96" cy="96"/>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313" name="Oval 122"/>
            <p:cNvSpPr/>
            <p:nvPr/>
          </p:nvSpPr>
          <p:spPr>
            <a:xfrm>
              <a:off x="431" y="431"/>
              <a:ext cx="141" cy="141"/>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314" name="Oval 123"/>
            <p:cNvSpPr/>
            <p:nvPr/>
          </p:nvSpPr>
          <p:spPr>
            <a:xfrm>
              <a:off x="409" y="407"/>
              <a:ext cx="186" cy="186"/>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315" name="Oval 124"/>
            <p:cNvSpPr/>
            <p:nvPr/>
          </p:nvSpPr>
          <p:spPr>
            <a:xfrm>
              <a:off x="361" y="359"/>
              <a:ext cx="277" cy="277"/>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316" name="Oval 125"/>
            <p:cNvSpPr/>
            <p:nvPr/>
          </p:nvSpPr>
          <p:spPr>
            <a:xfrm>
              <a:off x="313" y="311"/>
              <a:ext cx="367" cy="367"/>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317" name="Oval 126"/>
            <p:cNvSpPr/>
            <p:nvPr/>
          </p:nvSpPr>
          <p:spPr>
            <a:xfrm>
              <a:off x="243" y="240"/>
              <a:ext cx="503" cy="503"/>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318" name="Oval 127"/>
            <p:cNvSpPr/>
            <p:nvPr/>
          </p:nvSpPr>
          <p:spPr>
            <a:xfrm>
              <a:off x="121" y="119"/>
              <a:ext cx="730" cy="730"/>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319" name="Oval 128"/>
            <p:cNvSpPr/>
            <p:nvPr/>
          </p:nvSpPr>
          <p:spPr>
            <a:xfrm>
              <a:off x="0" y="0"/>
              <a:ext cx="957" cy="957"/>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grpSp>
      <p:grpSp>
        <p:nvGrpSpPr>
          <p:cNvPr id="7297" name="Group 129"/>
          <p:cNvGrpSpPr/>
          <p:nvPr/>
        </p:nvGrpSpPr>
        <p:grpSpPr>
          <a:xfrm>
            <a:off x="7610475" y="2287588"/>
            <a:ext cx="1519238" cy="1519237"/>
            <a:chOff x="0" y="0"/>
            <a:chExt cx="957" cy="957"/>
          </a:xfrm>
        </p:grpSpPr>
        <p:sp>
          <p:nvSpPr>
            <p:cNvPr id="8321" name="Oval 130"/>
            <p:cNvSpPr/>
            <p:nvPr/>
          </p:nvSpPr>
          <p:spPr>
            <a:xfrm>
              <a:off x="457" y="455"/>
              <a:ext cx="96" cy="96"/>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322" name="Oval 131"/>
            <p:cNvSpPr/>
            <p:nvPr/>
          </p:nvSpPr>
          <p:spPr>
            <a:xfrm>
              <a:off x="431" y="431"/>
              <a:ext cx="141" cy="141"/>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323" name="Oval 132"/>
            <p:cNvSpPr/>
            <p:nvPr/>
          </p:nvSpPr>
          <p:spPr>
            <a:xfrm>
              <a:off x="409" y="407"/>
              <a:ext cx="186" cy="186"/>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324" name="Oval 133"/>
            <p:cNvSpPr/>
            <p:nvPr/>
          </p:nvSpPr>
          <p:spPr>
            <a:xfrm>
              <a:off x="361" y="359"/>
              <a:ext cx="277" cy="277"/>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325" name="Oval 134"/>
            <p:cNvSpPr/>
            <p:nvPr/>
          </p:nvSpPr>
          <p:spPr>
            <a:xfrm>
              <a:off x="313" y="311"/>
              <a:ext cx="367" cy="367"/>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326" name="Oval 135"/>
            <p:cNvSpPr/>
            <p:nvPr/>
          </p:nvSpPr>
          <p:spPr>
            <a:xfrm>
              <a:off x="243" y="240"/>
              <a:ext cx="503" cy="503"/>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327" name="Oval 136"/>
            <p:cNvSpPr/>
            <p:nvPr/>
          </p:nvSpPr>
          <p:spPr>
            <a:xfrm>
              <a:off x="121" y="119"/>
              <a:ext cx="730" cy="730"/>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328" name="Oval 137"/>
            <p:cNvSpPr/>
            <p:nvPr/>
          </p:nvSpPr>
          <p:spPr>
            <a:xfrm>
              <a:off x="0" y="0"/>
              <a:ext cx="957" cy="957"/>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grpSp>
      <p:grpSp>
        <p:nvGrpSpPr>
          <p:cNvPr id="7306" name="Group 138"/>
          <p:cNvGrpSpPr/>
          <p:nvPr/>
        </p:nvGrpSpPr>
        <p:grpSpPr>
          <a:xfrm>
            <a:off x="7610475" y="2287588"/>
            <a:ext cx="1519238" cy="1519237"/>
            <a:chOff x="0" y="0"/>
            <a:chExt cx="957" cy="957"/>
          </a:xfrm>
        </p:grpSpPr>
        <p:sp>
          <p:nvSpPr>
            <p:cNvPr id="8330" name="Oval 139"/>
            <p:cNvSpPr/>
            <p:nvPr/>
          </p:nvSpPr>
          <p:spPr>
            <a:xfrm>
              <a:off x="457" y="455"/>
              <a:ext cx="96" cy="96"/>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331" name="Oval 140"/>
            <p:cNvSpPr/>
            <p:nvPr/>
          </p:nvSpPr>
          <p:spPr>
            <a:xfrm>
              <a:off x="431" y="431"/>
              <a:ext cx="141" cy="141"/>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332" name="Oval 141"/>
            <p:cNvSpPr/>
            <p:nvPr/>
          </p:nvSpPr>
          <p:spPr>
            <a:xfrm>
              <a:off x="409" y="407"/>
              <a:ext cx="186" cy="186"/>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333" name="Oval 142"/>
            <p:cNvSpPr/>
            <p:nvPr/>
          </p:nvSpPr>
          <p:spPr>
            <a:xfrm>
              <a:off x="361" y="359"/>
              <a:ext cx="277" cy="277"/>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334" name="Oval 143"/>
            <p:cNvSpPr/>
            <p:nvPr/>
          </p:nvSpPr>
          <p:spPr>
            <a:xfrm>
              <a:off x="313" y="311"/>
              <a:ext cx="367" cy="367"/>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335" name="Oval 144"/>
            <p:cNvSpPr/>
            <p:nvPr/>
          </p:nvSpPr>
          <p:spPr>
            <a:xfrm>
              <a:off x="243" y="240"/>
              <a:ext cx="503" cy="503"/>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336" name="Oval 145"/>
            <p:cNvSpPr/>
            <p:nvPr/>
          </p:nvSpPr>
          <p:spPr>
            <a:xfrm>
              <a:off x="121" y="119"/>
              <a:ext cx="730" cy="730"/>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337" name="Oval 146"/>
            <p:cNvSpPr/>
            <p:nvPr/>
          </p:nvSpPr>
          <p:spPr>
            <a:xfrm>
              <a:off x="0" y="0"/>
              <a:ext cx="957" cy="957"/>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grpSp>
      <p:grpSp>
        <p:nvGrpSpPr>
          <p:cNvPr id="7315" name="Group 147"/>
          <p:cNvGrpSpPr/>
          <p:nvPr/>
        </p:nvGrpSpPr>
        <p:grpSpPr>
          <a:xfrm>
            <a:off x="7610475" y="2287588"/>
            <a:ext cx="1519238" cy="1519237"/>
            <a:chOff x="0" y="0"/>
            <a:chExt cx="957" cy="957"/>
          </a:xfrm>
        </p:grpSpPr>
        <p:sp>
          <p:nvSpPr>
            <p:cNvPr id="8339" name="Oval 148"/>
            <p:cNvSpPr/>
            <p:nvPr/>
          </p:nvSpPr>
          <p:spPr>
            <a:xfrm>
              <a:off x="457" y="455"/>
              <a:ext cx="96" cy="96"/>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340" name="Oval 149"/>
            <p:cNvSpPr/>
            <p:nvPr/>
          </p:nvSpPr>
          <p:spPr>
            <a:xfrm>
              <a:off x="431" y="431"/>
              <a:ext cx="141" cy="141"/>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341" name="Oval 150"/>
            <p:cNvSpPr/>
            <p:nvPr/>
          </p:nvSpPr>
          <p:spPr>
            <a:xfrm>
              <a:off x="409" y="407"/>
              <a:ext cx="186" cy="186"/>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342" name="Oval 151"/>
            <p:cNvSpPr/>
            <p:nvPr/>
          </p:nvSpPr>
          <p:spPr>
            <a:xfrm>
              <a:off x="361" y="359"/>
              <a:ext cx="277" cy="277"/>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343" name="Oval 152"/>
            <p:cNvSpPr/>
            <p:nvPr/>
          </p:nvSpPr>
          <p:spPr>
            <a:xfrm>
              <a:off x="313" y="311"/>
              <a:ext cx="367" cy="367"/>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344" name="Oval 153"/>
            <p:cNvSpPr/>
            <p:nvPr/>
          </p:nvSpPr>
          <p:spPr>
            <a:xfrm>
              <a:off x="243" y="240"/>
              <a:ext cx="503" cy="503"/>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345" name="Oval 154"/>
            <p:cNvSpPr/>
            <p:nvPr/>
          </p:nvSpPr>
          <p:spPr>
            <a:xfrm>
              <a:off x="121" y="119"/>
              <a:ext cx="730" cy="730"/>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346" name="Oval 155"/>
            <p:cNvSpPr/>
            <p:nvPr/>
          </p:nvSpPr>
          <p:spPr>
            <a:xfrm>
              <a:off x="0" y="0"/>
              <a:ext cx="957" cy="957"/>
            </a:xfrm>
            <a:prstGeom prst="ellipse">
              <a:avLst/>
            </a:prstGeom>
            <a:noFill/>
            <a:ln w="9525" cap="flat" cmpd="sng">
              <a:solidFill>
                <a:srgbClr val="FF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189"/>
                                        </p:tgtEl>
                                        <p:attrNameLst>
                                          <p:attrName>style.visibility</p:attrName>
                                        </p:attrNameLst>
                                      </p:cBhvr>
                                      <p:to>
                                        <p:strVal val="visible"/>
                                      </p:to>
                                    </p:set>
                                    <p:animEffect transition="in" filter="wipe(down)">
                                      <p:cBhvr>
                                        <p:cTn id="7" dur="500"/>
                                        <p:tgtEl>
                                          <p:spTgt spid="718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190"/>
                                        </p:tgtEl>
                                        <p:attrNameLst>
                                          <p:attrName>style.visibility</p:attrName>
                                        </p:attrNameLst>
                                      </p:cBhvr>
                                      <p:to>
                                        <p:strVal val="visible"/>
                                      </p:to>
                                    </p:set>
                                    <p:animEffect transition="in" filter="box(in)">
                                      <p:cBhvr>
                                        <p:cTn id="12" dur="500"/>
                                        <p:tgtEl>
                                          <p:spTgt spid="719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191">
                                            <p:txEl>
                                              <p:pRg st="0" end="0"/>
                                            </p:txEl>
                                          </p:spTgt>
                                        </p:tgtEl>
                                        <p:attrNameLst>
                                          <p:attrName>style.visibility</p:attrName>
                                        </p:attrNameLst>
                                      </p:cBhvr>
                                      <p:to>
                                        <p:strVal val="visible"/>
                                      </p:to>
                                    </p:set>
                                    <p:animEffect transition="in" filter="box(in)">
                                      <p:cBhvr>
                                        <p:cTn id="17" dur="500"/>
                                        <p:tgtEl>
                                          <p:spTgt spid="7191">
                                            <p:txEl>
                                              <p:pRg st="0" end="0"/>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7191">
                                            <p:txEl>
                                              <p:pRg st="1" end="1"/>
                                            </p:txEl>
                                          </p:spTgt>
                                        </p:tgtEl>
                                        <p:attrNameLst>
                                          <p:attrName>style.visibility</p:attrName>
                                        </p:attrNameLst>
                                      </p:cBhvr>
                                      <p:to>
                                        <p:strVal val="visible"/>
                                      </p:to>
                                    </p:set>
                                    <p:animEffect transition="in" filter="box(in)">
                                      <p:cBhvr>
                                        <p:cTn id="20" dur="500"/>
                                        <p:tgtEl>
                                          <p:spTgt spid="7191">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199"/>
                                        </p:tgtEl>
                                        <p:attrNameLst>
                                          <p:attrName>style.visibility</p:attrName>
                                        </p:attrNameLst>
                                      </p:cBhvr>
                                      <p:to>
                                        <p:strVal val="visible"/>
                                      </p:to>
                                    </p:set>
                                    <p:animEffect transition="in" filter="wipe(left)">
                                      <p:cBhvr>
                                        <p:cTn id="25" dur="1000"/>
                                        <p:tgtEl>
                                          <p:spTgt spid="7199"/>
                                        </p:tgtEl>
                                      </p:cBhvr>
                                    </p:animEffect>
                                  </p:childTnLst>
                                </p:cTn>
                              </p:par>
                            </p:childTnLst>
                          </p:cTn>
                        </p:par>
                        <p:par>
                          <p:cTn id="26" fill="hold">
                            <p:stCondLst>
                              <p:cond delay="1000"/>
                            </p:stCondLst>
                            <p:childTnLst>
                              <p:par>
                                <p:cTn id="27" presetID="22" presetClass="entr" presetSubtype="4" fill="hold" nodeType="afterEffect">
                                  <p:stCondLst>
                                    <p:cond delay="0"/>
                                  </p:stCondLst>
                                  <p:childTnLst>
                                    <p:set>
                                      <p:cBhvr>
                                        <p:cTn id="28" dur="1" fill="hold">
                                          <p:stCondLst>
                                            <p:cond delay="0"/>
                                          </p:stCondLst>
                                        </p:cTn>
                                        <p:tgtEl>
                                          <p:spTgt spid="7192"/>
                                        </p:tgtEl>
                                        <p:attrNameLst>
                                          <p:attrName>style.visibility</p:attrName>
                                        </p:attrNameLst>
                                      </p:cBhvr>
                                      <p:to>
                                        <p:strVal val="visible"/>
                                      </p:to>
                                    </p:set>
                                    <p:animEffect transition="in" filter="wipe(down)">
                                      <p:cBhvr>
                                        <p:cTn id="29" dur="500"/>
                                        <p:tgtEl>
                                          <p:spTgt spid="719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7200"/>
                                        </p:tgtEl>
                                        <p:attrNameLst>
                                          <p:attrName>style.visibility</p:attrName>
                                        </p:attrNameLst>
                                      </p:cBhvr>
                                      <p:to>
                                        <p:strVal val="visible"/>
                                      </p:to>
                                    </p:set>
                                    <p:animEffect transition="in" filter="wipe(left)">
                                      <p:cBhvr>
                                        <p:cTn id="34" dur="1000"/>
                                        <p:tgtEl>
                                          <p:spTgt spid="7200"/>
                                        </p:tgtEl>
                                      </p:cBhvr>
                                    </p:animEffect>
                                  </p:childTnLst>
                                </p:cTn>
                              </p:par>
                            </p:childTnLst>
                          </p:cTn>
                        </p:par>
                        <p:par>
                          <p:cTn id="35" fill="hold">
                            <p:stCondLst>
                              <p:cond delay="1000"/>
                            </p:stCondLst>
                            <p:childTnLst>
                              <p:par>
                                <p:cTn id="36" presetID="22" presetClass="entr" presetSubtype="4" fill="hold" nodeType="afterEffect">
                                  <p:stCondLst>
                                    <p:cond delay="0"/>
                                  </p:stCondLst>
                                  <p:childTnLst>
                                    <p:set>
                                      <p:cBhvr>
                                        <p:cTn id="37" dur="1" fill="hold">
                                          <p:stCondLst>
                                            <p:cond delay="0"/>
                                          </p:stCondLst>
                                        </p:cTn>
                                        <p:tgtEl>
                                          <p:spTgt spid="7201"/>
                                        </p:tgtEl>
                                        <p:attrNameLst>
                                          <p:attrName>style.visibility</p:attrName>
                                        </p:attrNameLst>
                                      </p:cBhvr>
                                      <p:to>
                                        <p:strVal val="visible"/>
                                      </p:to>
                                    </p:set>
                                    <p:animEffect transition="in" filter="wipe(down)">
                                      <p:cBhvr>
                                        <p:cTn id="38" dur="500"/>
                                        <p:tgtEl>
                                          <p:spTgt spid="720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7223"/>
                                        </p:tgtEl>
                                        <p:attrNameLst>
                                          <p:attrName>style.visibility</p:attrName>
                                        </p:attrNameLst>
                                      </p:cBhvr>
                                      <p:to>
                                        <p:strVal val="visible"/>
                                      </p:to>
                                    </p:set>
                                    <p:animEffect transition="in" filter="wipe(left)">
                                      <p:cBhvr>
                                        <p:cTn id="43" dur="500"/>
                                        <p:tgtEl>
                                          <p:spTgt spid="7223"/>
                                        </p:tgtEl>
                                      </p:cBhvr>
                                    </p:animEffect>
                                  </p:childTnLst>
                                </p:cTn>
                              </p:par>
                            </p:childTnLst>
                          </p:cTn>
                        </p:par>
                        <p:par>
                          <p:cTn id="44" fill="hold">
                            <p:stCondLst>
                              <p:cond delay="500"/>
                            </p:stCondLst>
                            <p:childTnLst>
                              <p:par>
                                <p:cTn id="45" presetID="22" presetClass="entr" presetSubtype="4" fill="hold" nodeType="afterEffect">
                                  <p:stCondLst>
                                    <p:cond delay="0"/>
                                  </p:stCondLst>
                                  <p:childTnLst>
                                    <p:set>
                                      <p:cBhvr>
                                        <p:cTn id="46" dur="1" fill="hold">
                                          <p:stCondLst>
                                            <p:cond delay="0"/>
                                          </p:stCondLst>
                                        </p:cTn>
                                        <p:tgtEl>
                                          <p:spTgt spid="7208"/>
                                        </p:tgtEl>
                                        <p:attrNameLst>
                                          <p:attrName>style.visibility</p:attrName>
                                        </p:attrNameLst>
                                      </p:cBhvr>
                                      <p:to>
                                        <p:strVal val="visible"/>
                                      </p:to>
                                    </p:set>
                                    <p:animEffect transition="in" filter="wipe(down)">
                                      <p:cBhvr>
                                        <p:cTn id="47" dur="500"/>
                                        <p:tgtEl>
                                          <p:spTgt spid="720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7224"/>
                                        </p:tgtEl>
                                        <p:attrNameLst>
                                          <p:attrName>style.visibility</p:attrName>
                                        </p:attrNameLst>
                                      </p:cBhvr>
                                      <p:to>
                                        <p:strVal val="visible"/>
                                      </p:to>
                                    </p:set>
                                    <p:animEffect transition="in" filter="wipe(left)">
                                      <p:cBhvr>
                                        <p:cTn id="52" dur="500"/>
                                        <p:tgtEl>
                                          <p:spTgt spid="7224"/>
                                        </p:tgtEl>
                                      </p:cBhvr>
                                    </p:animEffect>
                                  </p:childTnLst>
                                </p:cTn>
                              </p:par>
                            </p:childTnLst>
                          </p:cTn>
                        </p:par>
                        <p:par>
                          <p:cTn id="53" fill="hold">
                            <p:stCondLst>
                              <p:cond delay="500"/>
                            </p:stCondLst>
                            <p:childTnLst>
                              <p:par>
                                <p:cTn id="54" presetID="16" presetClass="entr" presetSubtype="37" fill="hold" nodeType="afterEffect">
                                  <p:stCondLst>
                                    <p:cond delay="0"/>
                                  </p:stCondLst>
                                  <p:childTnLst>
                                    <p:set>
                                      <p:cBhvr>
                                        <p:cTn id="55" dur="1" fill="hold">
                                          <p:stCondLst>
                                            <p:cond delay="0"/>
                                          </p:stCondLst>
                                        </p:cTn>
                                        <p:tgtEl>
                                          <p:spTgt spid="7279"/>
                                        </p:tgtEl>
                                        <p:attrNameLst>
                                          <p:attrName>style.visibility</p:attrName>
                                        </p:attrNameLst>
                                      </p:cBhvr>
                                      <p:to>
                                        <p:strVal val="visible"/>
                                      </p:to>
                                    </p:set>
                                    <p:animEffect transition="in" filter="barn(outVertical)">
                                      <p:cBhvr>
                                        <p:cTn id="56" dur="500"/>
                                        <p:tgtEl>
                                          <p:spTgt spid="7279"/>
                                        </p:tgtEl>
                                      </p:cBhvr>
                                    </p:animEffect>
                                  </p:childTnLst>
                                  <p:subTnLst>
                                    <p:set>
                                      <p:cBhvr override="childStyle">
                                        <p:cTn dur="1" fill="hold" display="0" masterRel="sameClick" afterEffect="1">
                                          <p:stCondLst>
                                            <p:cond evt="end" delay="0">
                                              <p:tn val="54"/>
                                            </p:cond>
                                          </p:stCondLst>
                                        </p:cTn>
                                        <p:tgtEl>
                                          <p:spTgt spid="7279"/>
                                        </p:tgtEl>
                                        <p:attrNameLst>
                                          <p:attrName>style.visibility</p:attrName>
                                        </p:attrNameLst>
                                      </p:cBhvr>
                                      <p:to>
                                        <p:strVal val="hidden"/>
                                      </p:to>
                                    </p:set>
                                  </p:subTnLst>
                                </p:cTn>
                              </p:par>
                            </p:childTnLst>
                          </p:cTn>
                        </p:par>
                        <p:par>
                          <p:cTn id="57" fill="hold">
                            <p:stCondLst>
                              <p:cond delay="1000"/>
                            </p:stCondLst>
                            <p:childTnLst>
                              <p:par>
                                <p:cTn id="58" presetID="16" presetClass="entr" presetSubtype="37" fill="hold" nodeType="afterEffect">
                                  <p:stCondLst>
                                    <p:cond delay="0"/>
                                  </p:stCondLst>
                                  <p:childTnLst>
                                    <p:set>
                                      <p:cBhvr>
                                        <p:cTn id="59" dur="1" fill="hold">
                                          <p:stCondLst>
                                            <p:cond delay="0"/>
                                          </p:stCondLst>
                                        </p:cTn>
                                        <p:tgtEl>
                                          <p:spTgt spid="7288"/>
                                        </p:tgtEl>
                                        <p:attrNameLst>
                                          <p:attrName>style.visibility</p:attrName>
                                        </p:attrNameLst>
                                      </p:cBhvr>
                                      <p:to>
                                        <p:strVal val="visible"/>
                                      </p:to>
                                    </p:set>
                                    <p:animEffect transition="in" filter="barn(outVertical)">
                                      <p:cBhvr>
                                        <p:cTn id="60" dur="500"/>
                                        <p:tgtEl>
                                          <p:spTgt spid="7288"/>
                                        </p:tgtEl>
                                      </p:cBhvr>
                                    </p:animEffect>
                                  </p:childTnLst>
                                  <p:subTnLst>
                                    <p:set>
                                      <p:cBhvr override="childStyle">
                                        <p:cTn dur="1" fill="hold" display="0" masterRel="sameClick" afterEffect="1">
                                          <p:stCondLst>
                                            <p:cond evt="end" delay="0">
                                              <p:tn val="58"/>
                                            </p:cond>
                                          </p:stCondLst>
                                        </p:cTn>
                                        <p:tgtEl>
                                          <p:spTgt spid="7288"/>
                                        </p:tgtEl>
                                        <p:attrNameLst>
                                          <p:attrName>style.visibility</p:attrName>
                                        </p:attrNameLst>
                                      </p:cBhvr>
                                      <p:to>
                                        <p:strVal val="hidden"/>
                                      </p:to>
                                    </p:set>
                                  </p:subTnLst>
                                </p:cTn>
                              </p:par>
                              <p:par>
                                <p:cTn id="61" presetID="16" presetClass="entr" presetSubtype="37" fill="hold" nodeType="withEffect">
                                  <p:stCondLst>
                                    <p:cond delay="0"/>
                                  </p:stCondLst>
                                  <p:childTnLst>
                                    <p:set>
                                      <p:cBhvr>
                                        <p:cTn id="62" dur="1" fill="hold">
                                          <p:stCondLst>
                                            <p:cond delay="0"/>
                                          </p:stCondLst>
                                        </p:cTn>
                                        <p:tgtEl>
                                          <p:spTgt spid="7297"/>
                                        </p:tgtEl>
                                        <p:attrNameLst>
                                          <p:attrName>style.visibility</p:attrName>
                                        </p:attrNameLst>
                                      </p:cBhvr>
                                      <p:to>
                                        <p:strVal val="visible"/>
                                      </p:to>
                                    </p:set>
                                    <p:animEffect transition="in" filter="barn(outVertical)">
                                      <p:cBhvr>
                                        <p:cTn id="63" dur="500"/>
                                        <p:tgtEl>
                                          <p:spTgt spid="7297"/>
                                        </p:tgtEl>
                                      </p:cBhvr>
                                    </p:animEffect>
                                  </p:childTnLst>
                                  <p:subTnLst>
                                    <p:set>
                                      <p:cBhvr override="childStyle">
                                        <p:cTn dur="1" fill="hold" display="0" masterRel="sameClick" afterEffect="1">
                                          <p:stCondLst>
                                            <p:cond evt="end" delay="0">
                                              <p:tn val="61"/>
                                            </p:cond>
                                          </p:stCondLst>
                                        </p:cTn>
                                        <p:tgtEl>
                                          <p:spTgt spid="7297"/>
                                        </p:tgtEl>
                                        <p:attrNameLst>
                                          <p:attrName>style.visibility</p:attrName>
                                        </p:attrNameLst>
                                      </p:cBhvr>
                                      <p:to>
                                        <p:strVal val="hidden"/>
                                      </p:to>
                                    </p:set>
                                  </p:subTnLst>
                                </p:cTn>
                              </p:par>
                              <p:par>
                                <p:cTn id="64" presetID="16" presetClass="entr" presetSubtype="37" fill="hold" nodeType="withEffect">
                                  <p:stCondLst>
                                    <p:cond delay="0"/>
                                  </p:stCondLst>
                                  <p:childTnLst>
                                    <p:set>
                                      <p:cBhvr>
                                        <p:cTn id="65" dur="1" fill="hold">
                                          <p:stCondLst>
                                            <p:cond delay="0"/>
                                          </p:stCondLst>
                                        </p:cTn>
                                        <p:tgtEl>
                                          <p:spTgt spid="7306"/>
                                        </p:tgtEl>
                                        <p:attrNameLst>
                                          <p:attrName>style.visibility</p:attrName>
                                        </p:attrNameLst>
                                      </p:cBhvr>
                                      <p:to>
                                        <p:strVal val="visible"/>
                                      </p:to>
                                    </p:set>
                                    <p:animEffect transition="in" filter="barn(outVertical)">
                                      <p:cBhvr>
                                        <p:cTn id="66" dur="500"/>
                                        <p:tgtEl>
                                          <p:spTgt spid="7306"/>
                                        </p:tgtEl>
                                      </p:cBhvr>
                                    </p:animEffect>
                                  </p:childTnLst>
                                  <p:subTnLst>
                                    <p:set>
                                      <p:cBhvr override="childStyle">
                                        <p:cTn dur="1" fill="hold" display="0" masterRel="sameClick" afterEffect="1">
                                          <p:stCondLst>
                                            <p:cond evt="end" delay="0">
                                              <p:tn val="64"/>
                                            </p:cond>
                                          </p:stCondLst>
                                        </p:cTn>
                                        <p:tgtEl>
                                          <p:spTgt spid="7306"/>
                                        </p:tgtEl>
                                        <p:attrNameLst>
                                          <p:attrName>style.visibility</p:attrName>
                                        </p:attrNameLst>
                                      </p:cBhvr>
                                      <p:to>
                                        <p:strVal val="hidden"/>
                                      </p:to>
                                    </p:set>
                                  </p:subTnLst>
                                </p:cTn>
                              </p:par>
                              <p:par>
                                <p:cTn id="67" presetID="16" presetClass="entr" presetSubtype="37" fill="hold" nodeType="withEffect">
                                  <p:stCondLst>
                                    <p:cond delay="0"/>
                                  </p:stCondLst>
                                  <p:childTnLst>
                                    <p:set>
                                      <p:cBhvr>
                                        <p:cTn id="68" dur="1" fill="hold">
                                          <p:stCondLst>
                                            <p:cond delay="0"/>
                                          </p:stCondLst>
                                        </p:cTn>
                                        <p:tgtEl>
                                          <p:spTgt spid="7315"/>
                                        </p:tgtEl>
                                        <p:attrNameLst>
                                          <p:attrName>style.visibility</p:attrName>
                                        </p:attrNameLst>
                                      </p:cBhvr>
                                      <p:to>
                                        <p:strVal val="visible"/>
                                      </p:to>
                                    </p:set>
                                    <p:animEffect transition="in" filter="barn(outVertical)">
                                      <p:cBhvr>
                                        <p:cTn id="69" dur="500"/>
                                        <p:tgtEl>
                                          <p:spTgt spid="7315"/>
                                        </p:tgtEl>
                                      </p:cBhvr>
                                    </p:animEffect>
                                  </p:childTnLst>
                                  <p:subTnLst>
                                    <p:set>
                                      <p:cBhvr override="childStyle">
                                        <p:cTn dur="1" fill="hold" display="0" masterRel="sameClick" afterEffect="1">
                                          <p:stCondLst>
                                            <p:cond evt="end" delay="0">
                                              <p:tn val="67"/>
                                            </p:cond>
                                          </p:stCondLst>
                                        </p:cTn>
                                        <p:tgtEl>
                                          <p:spTgt spid="7315"/>
                                        </p:tgtEl>
                                        <p:attrNameLst>
                                          <p:attrName>style.visibility</p:attrName>
                                        </p:attrNameLst>
                                      </p:cBhvr>
                                      <p:to>
                                        <p:strVal val="hidden"/>
                                      </p:to>
                                    </p:set>
                                  </p:subTnLst>
                                </p:cTn>
                              </p:par>
                              <p:par>
                                <p:cTn id="70" presetID="16" presetClass="entr" presetSubtype="37" fill="hold" nodeType="withEffect">
                                  <p:stCondLst>
                                    <p:cond delay="0"/>
                                  </p:stCondLst>
                                  <p:childTnLst>
                                    <p:set>
                                      <p:cBhvr>
                                        <p:cTn id="71" dur="1" fill="hold">
                                          <p:stCondLst>
                                            <p:cond delay="0"/>
                                          </p:stCondLst>
                                        </p:cTn>
                                        <p:tgtEl>
                                          <p:spTgt spid="7225"/>
                                        </p:tgtEl>
                                        <p:attrNameLst>
                                          <p:attrName>style.visibility</p:attrName>
                                        </p:attrNameLst>
                                      </p:cBhvr>
                                      <p:to>
                                        <p:strVal val="visible"/>
                                      </p:to>
                                    </p:set>
                                    <p:animEffect transition="in" filter="barn(outVertical)">
                                      <p:cBhvr>
                                        <p:cTn id="72" dur="500"/>
                                        <p:tgtEl>
                                          <p:spTgt spid="7225"/>
                                        </p:tgtEl>
                                      </p:cBhvr>
                                    </p:animEffect>
                                  </p:childTnLst>
                                  <p:subTnLst>
                                    <p:set>
                                      <p:cBhvr override="childStyle">
                                        <p:cTn dur="1" fill="hold" display="0" masterRel="sameClick" afterEffect="1">
                                          <p:stCondLst>
                                            <p:cond evt="end" delay="0">
                                              <p:tn val="70"/>
                                            </p:cond>
                                          </p:stCondLst>
                                        </p:cTn>
                                        <p:tgtEl>
                                          <p:spTgt spid="7225"/>
                                        </p:tgtEl>
                                        <p:attrNameLst>
                                          <p:attrName>style.visibility</p:attrName>
                                        </p:attrNameLst>
                                      </p:cBhvr>
                                      <p:to>
                                        <p:strVal val="hidden"/>
                                      </p:to>
                                    </p:set>
                                  </p:subTnLst>
                                </p:cTn>
                              </p:par>
                              <p:par>
                                <p:cTn id="73" presetID="16" presetClass="entr" presetSubtype="37" fill="hold" nodeType="withEffect">
                                  <p:stCondLst>
                                    <p:cond delay="0"/>
                                  </p:stCondLst>
                                  <p:childTnLst>
                                    <p:set>
                                      <p:cBhvr>
                                        <p:cTn id="74" dur="1" fill="hold">
                                          <p:stCondLst>
                                            <p:cond delay="0"/>
                                          </p:stCondLst>
                                        </p:cTn>
                                        <p:tgtEl>
                                          <p:spTgt spid="7234"/>
                                        </p:tgtEl>
                                        <p:attrNameLst>
                                          <p:attrName>style.visibility</p:attrName>
                                        </p:attrNameLst>
                                      </p:cBhvr>
                                      <p:to>
                                        <p:strVal val="visible"/>
                                      </p:to>
                                    </p:set>
                                    <p:animEffect transition="in" filter="barn(outVertical)">
                                      <p:cBhvr>
                                        <p:cTn id="75" dur="500"/>
                                        <p:tgtEl>
                                          <p:spTgt spid="7234"/>
                                        </p:tgtEl>
                                      </p:cBhvr>
                                    </p:animEffect>
                                  </p:childTnLst>
                                  <p:subTnLst>
                                    <p:set>
                                      <p:cBhvr override="childStyle">
                                        <p:cTn dur="1" fill="hold" display="0" masterRel="sameClick" afterEffect="1">
                                          <p:stCondLst>
                                            <p:cond evt="end" delay="0">
                                              <p:tn val="73"/>
                                            </p:cond>
                                          </p:stCondLst>
                                        </p:cTn>
                                        <p:tgtEl>
                                          <p:spTgt spid="7234"/>
                                        </p:tgtEl>
                                        <p:attrNameLst>
                                          <p:attrName>style.visibility</p:attrName>
                                        </p:attrNameLst>
                                      </p:cBhvr>
                                      <p:to>
                                        <p:strVal val="hidden"/>
                                      </p:to>
                                    </p:set>
                                  </p:subTnLst>
                                </p:cTn>
                              </p:par>
                            </p:childTnLst>
                          </p:cTn>
                        </p:par>
                        <p:par>
                          <p:cTn id="76" fill="hold">
                            <p:stCondLst>
                              <p:cond delay="1500"/>
                            </p:stCondLst>
                            <p:childTnLst>
                              <p:par>
                                <p:cTn id="77" presetID="16" presetClass="entr" presetSubtype="37" fill="hold" nodeType="afterEffect">
                                  <p:stCondLst>
                                    <p:cond delay="0"/>
                                  </p:stCondLst>
                                  <p:childTnLst>
                                    <p:set>
                                      <p:cBhvr>
                                        <p:cTn id="78" dur="1" fill="hold">
                                          <p:stCondLst>
                                            <p:cond delay="0"/>
                                          </p:stCondLst>
                                        </p:cTn>
                                        <p:tgtEl>
                                          <p:spTgt spid="7243"/>
                                        </p:tgtEl>
                                        <p:attrNameLst>
                                          <p:attrName>style.visibility</p:attrName>
                                        </p:attrNameLst>
                                      </p:cBhvr>
                                      <p:to>
                                        <p:strVal val="visible"/>
                                      </p:to>
                                    </p:set>
                                    <p:animEffect transition="in" filter="barn(outVertical)">
                                      <p:cBhvr>
                                        <p:cTn id="79" dur="500"/>
                                        <p:tgtEl>
                                          <p:spTgt spid="7243"/>
                                        </p:tgtEl>
                                      </p:cBhvr>
                                    </p:animEffect>
                                  </p:childTnLst>
                                  <p:subTnLst>
                                    <p:set>
                                      <p:cBhvr override="childStyle">
                                        <p:cTn dur="1" fill="hold" display="0" masterRel="sameClick" afterEffect="1">
                                          <p:stCondLst>
                                            <p:cond evt="end" delay="0">
                                              <p:tn val="77"/>
                                            </p:cond>
                                          </p:stCondLst>
                                        </p:cTn>
                                        <p:tgtEl>
                                          <p:spTgt spid="7243"/>
                                        </p:tgtEl>
                                        <p:attrNameLst>
                                          <p:attrName>style.visibility</p:attrName>
                                        </p:attrNameLst>
                                      </p:cBhvr>
                                      <p:to>
                                        <p:strVal val="hidden"/>
                                      </p:to>
                                    </p:set>
                                  </p:subTnLst>
                                </p:cTn>
                              </p:par>
                            </p:childTnLst>
                          </p:cTn>
                        </p:par>
                        <p:par>
                          <p:cTn id="80" fill="hold">
                            <p:stCondLst>
                              <p:cond delay="2000"/>
                            </p:stCondLst>
                            <p:childTnLst>
                              <p:par>
                                <p:cTn id="81" presetID="16" presetClass="entr" presetSubtype="37" fill="hold" nodeType="afterEffect">
                                  <p:stCondLst>
                                    <p:cond delay="0"/>
                                  </p:stCondLst>
                                  <p:childTnLst>
                                    <p:set>
                                      <p:cBhvr>
                                        <p:cTn id="82" dur="1" fill="hold">
                                          <p:stCondLst>
                                            <p:cond delay="0"/>
                                          </p:stCondLst>
                                        </p:cTn>
                                        <p:tgtEl>
                                          <p:spTgt spid="7252"/>
                                        </p:tgtEl>
                                        <p:attrNameLst>
                                          <p:attrName>style.visibility</p:attrName>
                                        </p:attrNameLst>
                                      </p:cBhvr>
                                      <p:to>
                                        <p:strVal val="visible"/>
                                      </p:to>
                                    </p:set>
                                    <p:animEffect transition="in" filter="barn(outVertical)">
                                      <p:cBhvr>
                                        <p:cTn id="83" dur="500"/>
                                        <p:tgtEl>
                                          <p:spTgt spid="7252"/>
                                        </p:tgtEl>
                                      </p:cBhvr>
                                    </p:animEffect>
                                  </p:childTnLst>
                                  <p:subTnLst>
                                    <p:set>
                                      <p:cBhvr override="childStyle">
                                        <p:cTn dur="1" fill="hold" display="0" masterRel="sameClick" afterEffect="1">
                                          <p:stCondLst>
                                            <p:cond evt="end" delay="0">
                                              <p:tn val="81"/>
                                            </p:cond>
                                          </p:stCondLst>
                                        </p:cTn>
                                        <p:tgtEl>
                                          <p:spTgt spid="7252"/>
                                        </p:tgtEl>
                                        <p:attrNameLst>
                                          <p:attrName>style.visibility</p:attrName>
                                        </p:attrNameLst>
                                      </p:cBhvr>
                                      <p:to>
                                        <p:strVal val="hidden"/>
                                      </p:to>
                                    </p:set>
                                  </p:subTnLst>
                                </p:cTn>
                              </p:par>
                            </p:childTnLst>
                          </p:cTn>
                        </p:par>
                        <p:par>
                          <p:cTn id="84" fill="hold">
                            <p:stCondLst>
                              <p:cond delay="2500"/>
                            </p:stCondLst>
                            <p:childTnLst>
                              <p:par>
                                <p:cTn id="85" presetID="16" presetClass="entr" presetSubtype="37" fill="hold" nodeType="afterEffect">
                                  <p:stCondLst>
                                    <p:cond delay="0"/>
                                  </p:stCondLst>
                                  <p:childTnLst>
                                    <p:set>
                                      <p:cBhvr>
                                        <p:cTn id="86" dur="1" fill="hold">
                                          <p:stCondLst>
                                            <p:cond delay="0"/>
                                          </p:stCondLst>
                                        </p:cTn>
                                        <p:tgtEl>
                                          <p:spTgt spid="7261"/>
                                        </p:tgtEl>
                                        <p:attrNameLst>
                                          <p:attrName>style.visibility</p:attrName>
                                        </p:attrNameLst>
                                      </p:cBhvr>
                                      <p:to>
                                        <p:strVal val="visible"/>
                                      </p:to>
                                    </p:set>
                                    <p:animEffect transition="in" filter="barn(outVertical)">
                                      <p:cBhvr>
                                        <p:cTn id="87" dur="500"/>
                                        <p:tgtEl>
                                          <p:spTgt spid="7261"/>
                                        </p:tgtEl>
                                      </p:cBhvr>
                                    </p:animEffect>
                                  </p:childTnLst>
                                  <p:subTnLst>
                                    <p:set>
                                      <p:cBhvr override="childStyle">
                                        <p:cTn dur="1" fill="hold" display="0" masterRel="sameClick" afterEffect="1">
                                          <p:stCondLst>
                                            <p:cond evt="end" delay="0">
                                              <p:tn val="85"/>
                                            </p:cond>
                                          </p:stCondLst>
                                        </p:cTn>
                                        <p:tgtEl>
                                          <p:spTgt spid="7261"/>
                                        </p:tgtEl>
                                        <p:attrNameLst>
                                          <p:attrName>style.visibility</p:attrName>
                                        </p:attrNameLst>
                                      </p:cBhvr>
                                      <p:to>
                                        <p:strVal val="hidden"/>
                                      </p:to>
                                    </p:set>
                                  </p:subTnLst>
                                </p:cTn>
                              </p:par>
                            </p:childTnLst>
                          </p:cTn>
                        </p:par>
                        <p:par>
                          <p:cTn id="88" fill="hold">
                            <p:stCondLst>
                              <p:cond delay="3000"/>
                            </p:stCondLst>
                            <p:childTnLst>
                              <p:par>
                                <p:cTn id="89" presetID="16" presetClass="entr" presetSubtype="37" fill="hold" nodeType="afterEffect">
                                  <p:stCondLst>
                                    <p:cond delay="0"/>
                                  </p:stCondLst>
                                  <p:childTnLst>
                                    <p:set>
                                      <p:cBhvr>
                                        <p:cTn id="90" dur="1" fill="hold">
                                          <p:stCondLst>
                                            <p:cond delay="0"/>
                                          </p:stCondLst>
                                        </p:cTn>
                                        <p:tgtEl>
                                          <p:spTgt spid="7270"/>
                                        </p:tgtEl>
                                        <p:attrNameLst>
                                          <p:attrName>style.visibility</p:attrName>
                                        </p:attrNameLst>
                                      </p:cBhvr>
                                      <p:to>
                                        <p:strVal val="visible"/>
                                      </p:to>
                                    </p:set>
                                    <p:animEffect transition="in" filter="barn(outVertical)">
                                      <p:cBhvr>
                                        <p:cTn id="91" dur="500"/>
                                        <p:tgtEl>
                                          <p:spTgt spid="7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9" grpId="0"/>
      <p:bldP spid="719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2"/>
          <p:cNvSpPr/>
          <p:nvPr/>
        </p:nvSpPr>
        <p:spPr>
          <a:xfrm flipV="1">
            <a:off x="0" y="-171450"/>
            <a:ext cx="9144000" cy="1581150"/>
          </a:xfrm>
          <a:prstGeom prst="horizontalScroll">
            <a:avLst>
              <a:gd name="adj" fmla="val 17227"/>
            </a:avLst>
          </a:prstGeom>
          <a:gradFill rotWithShape="0">
            <a:gsLst>
              <a:gs pos="0">
                <a:srgbClr val="FFF200">
                  <a:alpha val="100000"/>
                </a:srgbClr>
              </a:gs>
              <a:gs pos="45000">
                <a:srgbClr val="FF7A00">
                  <a:alpha val="100000"/>
                </a:srgbClr>
              </a:gs>
              <a:gs pos="70000">
                <a:srgbClr val="FF0300">
                  <a:alpha val="100000"/>
                </a:srgbClr>
              </a:gs>
              <a:gs pos="100000">
                <a:srgbClr val="4D0808">
                  <a:alpha val="100000"/>
                </a:srgbClr>
              </a:gs>
            </a:gsLst>
            <a:lin ang="5400000" scaled="1"/>
            <a:tileRect/>
          </a:gradFill>
          <a:ln w="9525">
            <a:noFill/>
          </a:ln>
        </p:spPr>
        <p:txBody>
          <a:bodyPr rot="10800000" wrap="none" anchor="ctr"/>
          <a:lstStyle/>
          <a:p>
            <a:pPr algn="ctr"/>
            <a:endParaRPr lang="zh-CN" altLang="en-US" sz="2400" dirty="0">
              <a:solidFill>
                <a:schemeClr val="bg1"/>
              </a:solidFill>
              <a:latin typeface="Times New Roman" panose="02020603050405020304" pitchFamily="18" charset="0"/>
              <a:ea typeface="宋体" panose="02010600030101010101" pitchFamily="2" charset="-122"/>
            </a:endParaRPr>
          </a:p>
        </p:txBody>
      </p:sp>
      <p:sp>
        <p:nvSpPr>
          <p:cNvPr id="9218" name="Rectangle 3"/>
          <p:cNvSpPr/>
          <p:nvPr/>
        </p:nvSpPr>
        <p:spPr>
          <a:xfrm>
            <a:off x="0" y="4652963"/>
            <a:ext cx="9367838" cy="2347912"/>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8196" name="Rectangle 4"/>
          <p:cNvSpPr/>
          <p:nvPr/>
        </p:nvSpPr>
        <p:spPr>
          <a:xfrm>
            <a:off x="0" y="1628775"/>
            <a:ext cx="8964613" cy="457200"/>
          </a:xfrm>
          <a:prstGeom prst="rect">
            <a:avLst/>
          </a:prstGeom>
          <a:noFill/>
          <a:ln w="9525">
            <a:noFill/>
          </a:ln>
        </p:spPr>
        <p:txBody>
          <a:bodyPr anchor="t">
            <a:spAutoFit/>
          </a:bodyPr>
          <a:lstStyle/>
          <a:p>
            <a:r>
              <a:rPr lang="zh-CN" altLang="en-US" sz="2400" b="1" dirty="0">
                <a:latin typeface="Times New Roman" panose="02020603050405020304" pitchFamily="18" charset="0"/>
                <a:ea typeface="楷体_GB2312" pitchFamily="49" charset="-122"/>
              </a:rPr>
              <a:t>     </a:t>
            </a:r>
            <a:r>
              <a:rPr lang="zh-CN" altLang="en-US" sz="2400" b="1" dirty="0">
                <a:solidFill>
                  <a:srgbClr val="008000"/>
                </a:solidFill>
                <a:latin typeface="Times New Roman" panose="02020603050405020304" pitchFamily="18" charset="0"/>
                <a:ea typeface="楷体_GB2312" pitchFamily="49" charset="-122"/>
              </a:rPr>
              <a:t>一是实现磁/电转换</a:t>
            </a:r>
            <a:r>
              <a:rPr lang="zh-CN" altLang="en-US" sz="2400" b="1" dirty="0">
                <a:latin typeface="Times New Roman" panose="02020603050405020304" pitchFamily="18" charset="0"/>
                <a:ea typeface="楷体_GB2312" pitchFamily="49" charset="-122"/>
              </a:rPr>
              <a:t>，利用接收天线将电磁波转换为电信号；</a:t>
            </a:r>
          </a:p>
        </p:txBody>
      </p:sp>
      <p:grpSp>
        <p:nvGrpSpPr>
          <p:cNvPr id="9220" name="Group 5"/>
          <p:cNvGrpSpPr/>
          <p:nvPr/>
        </p:nvGrpSpPr>
        <p:grpSpPr>
          <a:xfrm>
            <a:off x="539750" y="3375025"/>
            <a:ext cx="8424863" cy="3313113"/>
            <a:chOff x="0" y="0"/>
            <a:chExt cx="4853" cy="1548"/>
          </a:xfrm>
        </p:grpSpPr>
        <p:sp>
          <p:nvSpPr>
            <p:cNvPr id="9221" name="AutoShape 6"/>
            <p:cNvSpPr>
              <a:spLocks noChangeAspect="1" noTextEdit="1"/>
            </p:cNvSpPr>
            <p:nvPr/>
          </p:nvSpPr>
          <p:spPr>
            <a:xfrm>
              <a:off x="3085" y="226"/>
              <a:ext cx="271" cy="273"/>
            </a:xfrm>
            <a:prstGeom prst="rect">
              <a:avLst/>
            </a:prstGeom>
            <a:noFill/>
            <a:ln w="9525">
              <a:noFill/>
            </a:ln>
          </p:spPr>
          <p:txBody>
            <a:bodyPr anchor="t"/>
            <a:lstStyle/>
            <a:p>
              <a:endParaRPr lang="zh-CN" altLang="en-US">
                <a:latin typeface="Arial" panose="020B0604020202020204" pitchFamily="34" charset="0"/>
                <a:ea typeface="宋体" panose="02010600030101010101" pitchFamily="2" charset="-122"/>
              </a:endParaRPr>
            </a:p>
          </p:txBody>
        </p:sp>
        <p:grpSp>
          <p:nvGrpSpPr>
            <p:cNvPr id="9222" name="Group 7"/>
            <p:cNvGrpSpPr/>
            <p:nvPr/>
          </p:nvGrpSpPr>
          <p:grpSpPr>
            <a:xfrm>
              <a:off x="0" y="272"/>
              <a:ext cx="4853" cy="1276"/>
              <a:chOff x="0" y="0"/>
              <a:chExt cx="4853" cy="1276"/>
            </a:xfrm>
          </p:grpSpPr>
          <p:graphicFrame>
            <p:nvGraphicFramePr>
              <p:cNvPr id="9223" name="Object 8"/>
              <p:cNvGraphicFramePr>
                <a:graphicFrameLocks/>
              </p:cNvGraphicFramePr>
              <p:nvPr/>
            </p:nvGraphicFramePr>
            <p:xfrm>
              <a:off x="0" y="0"/>
              <a:ext cx="590" cy="499"/>
            </p:xfrm>
            <a:graphic>
              <a:graphicData uri="http://schemas.openxmlformats.org/presentationml/2006/ole">
                <p:oleObj spid="_x0000_s33799" r:id="rId3" imgW="924429" imgH="1147671" progId="">
                  <p:embed/>
                </p:oleObj>
              </a:graphicData>
            </a:graphic>
          </p:graphicFrame>
          <p:graphicFrame>
            <p:nvGraphicFramePr>
              <p:cNvPr id="9224" name="Object 9"/>
              <p:cNvGraphicFramePr>
                <a:graphicFrameLocks/>
              </p:cNvGraphicFramePr>
              <p:nvPr/>
            </p:nvGraphicFramePr>
            <p:xfrm>
              <a:off x="3719" y="0"/>
              <a:ext cx="590" cy="468"/>
            </p:xfrm>
            <a:graphic>
              <a:graphicData uri="http://schemas.openxmlformats.org/presentationml/2006/ole">
                <p:oleObj spid="_x0000_s33798" r:id="rId4" imgW="787564" imgH="626165" progId="">
                  <p:embed/>
                </p:oleObj>
              </a:graphicData>
            </a:graphic>
          </p:graphicFrame>
          <p:graphicFrame>
            <p:nvGraphicFramePr>
              <p:cNvPr id="9225" name="Object 10"/>
              <p:cNvGraphicFramePr>
                <a:graphicFrameLocks/>
              </p:cNvGraphicFramePr>
              <p:nvPr/>
            </p:nvGraphicFramePr>
            <p:xfrm>
              <a:off x="2903" y="0"/>
              <a:ext cx="590" cy="468"/>
            </p:xfrm>
            <a:graphic>
              <a:graphicData uri="http://schemas.openxmlformats.org/presentationml/2006/ole">
                <p:oleObj spid="_x0000_s33797" r:id="rId5" imgW="787564" imgH="625569" progId="">
                  <p:embed/>
                </p:oleObj>
              </a:graphicData>
            </a:graphic>
          </p:graphicFrame>
          <p:graphicFrame>
            <p:nvGraphicFramePr>
              <p:cNvPr id="9226" name="Object 11"/>
              <p:cNvGraphicFramePr>
                <a:graphicFrameLocks/>
              </p:cNvGraphicFramePr>
              <p:nvPr/>
            </p:nvGraphicFramePr>
            <p:xfrm>
              <a:off x="2086" y="0"/>
              <a:ext cx="590" cy="469"/>
            </p:xfrm>
            <a:graphic>
              <a:graphicData uri="http://schemas.openxmlformats.org/presentationml/2006/ole">
                <p:oleObj spid="_x0000_s33796" r:id="rId6" imgW="787564" imgH="626165" progId="">
                  <p:embed/>
                </p:oleObj>
              </a:graphicData>
            </a:graphic>
          </p:graphicFrame>
          <p:graphicFrame>
            <p:nvGraphicFramePr>
              <p:cNvPr id="9227" name="Object 12"/>
              <p:cNvGraphicFramePr>
                <a:graphicFrameLocks/>
              </p:cNvGraphicFramePr>
              <p:nvPr/>
            </p:nvGraphicFramePr>
            <p:xfrm>
              <a:off x="1225" y="0"/>
              <a:ext cx="590" cy="469"/>
            </p:xfrm>
            <a:graphic>
              <a:graphicData uri="http://schemas.openxmlformats.org/presentationml/2006/ole">
                <p:oleObj spid="_x0000_s33795" r:id="rId7" imgW="787564" imgH="625569" progId="">
                  <p:embed/>
                </p:oleObj>
              </a:graphicData>
            </a:graphic>
          </p:graphicFrame>
          <p:graphicFrame>
            <p:nvGraphicFramePr>
              <p:cNvPr id="9228" name="Object 13"/>
              <p:cNvGraphicFramePr>
                <a:graphicFrameLocks/>
              </p:cNvGraphicFramePr>
              <p:nvPr/>
            </p:nvGraphicFramePr>
            <p:xfrm>
              <a:off x="430" y="31"/>
              <a:ext cx="590" cy="468"/>
            </p:xfrm>
            <a:graphic>
              <a:graphicData uri="http://schemas.openxmlformats.org/presentationml/2006/ole">
                <p:oleObj spid="_x0000_s33794" r:id="rId8" imgW="826795" imgH="655684" progId="">
                  <p:embed/>
                </p:oleObj>
              </a:graphicData>
            </a:graphic>
          </p:graphicFrame>
          <p:sp>
            <p:nvSpPr>
              <p:cNvPr id="9229" name="AutoShape 14"/>
              <p:cNvSpPr/>
              <p:nvPr/>
            </p:nvSpPr>
            <p:spPr>
              <a:xfrm>
                <a:off x="3492" y="181"/>
                <a:ext cx="227" cy="136"/>
              </a:xfrm>
              <a:prstGeom prst="leftArrow">
                <a:avLst>
                  <a:gd name="adj1" fmla="val 50000"/>
                  <a:gd name="adj2" fmla="val 41666"/>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9230" name="AutoShape 15"/>
              <p:cNvSpPr/>
              <p:nvPr/>
            </p:nvSpPr>
            <p:spPr>
              <a:xfrm>
                <a:off x="2631" y="181"/>
                <a:ext cx="227" cy="136"/>
              </a:xfrm>
              <a:prstGeom prst="leftArrow">
                <a:avLst>
                  <a:gd name="adj1" fmla="val 50000"/>
                  <a:gd name="adj2" fmla="val 41666"/>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9231" name="AutoShape 16"/>
              <p:cNvSpPr/>
              <p:nvPr/>
            </p:nvSpPr>
            <p:spPr>
              <a:xfrm>
                <a:off x="1814" y="136"/>
                <a:ext cx="227" cy="136"/>
              </a:xfrm>
              <a:prstGeom prst="leftArrow">
                <a:avLst>
                  <a:gd name="adj1" fmla="val 50000"/>
                  <a:gd name="adj2" fmla="val 41666"/>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9232" name="AutoShape 17"/>
              <p:cNvSpPr/>
              <p:nvPr/>
            </p:nvSpPr>
            <p:spPr>
              <a:xfrm>
                <a:off x="998" y="136"/>
                <a:ext cx="227" cy="136"/>
              </a:xfrm>
              <a:prstGeom prst="leftArrow">
                <a:avLst>
                  <a:gd name="adj1" fmla="val 50000"/>
                  <a:gd name="adj2" fmla="val 41666"/>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graphicFrame>
            <p:nvGraphicFramePr>
              <p:cNvPr id="9233" name="Object 18"/>
              <p:cNvGraphicFramePr>
                <a:graphicFrameLocks/>
              </p:cNvGraphicFramePr>
              <p:nvPr/>
            </p:nvGraphicFramePr>
            <p:xfrm>
              <a:off x="2903" y="816"/>
              <a:ext cx="589" cy="460"/>
            </p:xfrm>
            <a:graphic>
              <a:graphicData uri="http://schemas.openxmlformats.org/presentationml/2006/ole">
                <p:oleObj spid="_x0000_s33793" r:id="rId9" imgW="1075747" imgH="841745" progId="">
                  <p:embed/>
                </p:oleObj>
              </a:graphicData>
            </a:graphic>
          </p:graphicFrame>
          <p:sp>
            <p:nvSpPr>
              <p:cNvPr id="9234" name="AutoShape 19"/>
              <p:cNvSpPr/>
              <p:nvPr/>
            </p:nvSpPr>
            <p:spPr>
              <a:xfrm>
                <a:off x="3130" y="453"/>
                <a:ext cx="136" cy="363"/>
              </a:xfrm>
              <a:prstGeom prst="upArrow">
                <a:avLst>
                  <a:gd name="adj1" fmla="val 50000"/>
                  <a:gd name="adj2" fmla="val 66629"/>
                </a:avLst>
              </a:prstGeom>
              <a:solidFill>
                <a:schemeClr val="accent1"/>
              </a:solidFill>
              <a:ln w="9525" cap="flat" cmpd="sng">
                <a:solidFill>
                  <a:schemeClr val="tx1"/>
                </a:solidFill>
                <a:prstDash val="solid"/>
                <a:miter/>
                <a:headEnd type="none" w="med" len="med"/>
                <a:tailEnd type="none" w="med" len="med"/>
              </a:ln>
            </p:spPr>
            <p:txBody>
              <a:bodyPr vert="eaVert" wrap="none" anchor="ctr"/>
              <a:lstStyle/>
              <a:p>
                <a:endParaRPr lang="zh-CN" altLang="en-US" dirty="0">
                  <a:latin typeface="Arial" panose="020B0604020202020204" pitchFamily="34" charset="0"/>
                  <a:ea typeface="宋体" panose="02010600030101010101" pitchFamily="2" charset="-122"/>
                </a:endParaRPr>
              </a:p>
            </p:txBody>
          </p:sp>
          <p:sp>
            <p:nvSpPr>
              <p:cNvPr id="9235" name="Text Box 20"/>
              <p:cNvSpPr txBox="1"/>
              <p:nvPr/>
            </p:nvSpPr>
            <p:spPr>
              <a:xfrm>
                <a:off x="3583" y="906"/>
                <a:ext cx="1270" cy="213"/>
              </a:xfrm>
              <a:prstGeom prst="rect">
                <a:avLst/>
              </a:prstGeom>
              <a:noFill/>
              <a:ln w="9525">
                <a:noFill/>
              </a:ln>
            </p:spPr>
            <p:txBody>
              <a:bodyPr anchor="t">
                <a:spAutoFit/>
              </a:bodyPr>
              <a:lstStyle/>
              <a:p>
                <a:pPr>
                  <a:spcBef>
                    <a:spcPct val="50000"/>
                  </a:spcBef>
                </a:pPr>
                <a:endParaRPr lang="zh-CN" altLang="en-US" sz="2400" dirty="0">
                  <a:solidFill>
                    <a:srgbClr val="0000FF"/>
                  </a:solidFill>
                  <a:latin typeface="华文新魏" pitchFamily="2" charset="-122"/>
                  <a:ea typeface="华文新魏" pitchFamily="2" charset="-122"/>
                </a:endParaRPr>
              </a:p>
            </p:txBody>
          </p:sp>
        </p:grpSp>
        <p:pic>
          <p:nvPicPr>
            <p:cNvPr id="9236" name="Picture 21"/>
            <p:cNvPicPr>
              <a:picLocks noChangeAspect="1"/>
            </p:cNvPicPr>
            <p:nvPr/>
          </p:nvPicPr>
          <p:blipFill>
            <a:blip r:embed="rId10"/>
            <a:stretch>
              <a:fillRect/>
            </a:stretch>
          </p:blipFill>
          <p:spPr>
            <a:xfrm flipH="1">
              <a:off x="4309" y="0"/>
              <a:ext cx="454" cy="589"/>
            </a:xfrm>
            <a:prstGeom prst="rect">
              <a:avLst/>
            </a:prstGeom>
            <a:noFill/>
            <a:ln w="9525">
              <a:noFill/>
            </a:ln>
          </p:spPr>
        </p:pic>
      </p:grpSp>
      <p:sp>
        <p:nvSpPr>
          <p:cNvPr id="8214" name="Rectangle 22"/>
          <p:cNvSpPr/>
          <p:nvPr/>
        </p:nvSpPr>
        <p:spPr>
          <a:xfrm>
            <a:off x="250825" y="1171575"/>
            <a:ext cx="2635250" cy="457200"/>
          </a:xfrm>
          <a:prstGeom prst="rect">
            <a:avLst/>
          </a:prstGeom>
          <a:noFill/>
          <a:ln w="9525">
            <a:noFill/>
          </a:ln>
        </p:spPr>
        <p:txBody>
          <a:bodyPr wrap="none" anchor="t">
            <a:spAutoFit/>
          </a:bodyPr>
          <a:lstStyle/>
          <a:p>
            <a:r>
              <a:rPr lang="zh-CN" altLang="en-US" sz="2400" b="1">
                <a:solidFill>
                  <a:srgbClr val="FF3300"/>
                </a:solidFill>
                <a:latin typeface="Times New Roman" panose="02020603050405020304" pitchFamily="18" charset="0"/>
                <a:ea typeface="楷体_GB2312" pitchFamily="49" charset="-122"/>
              </a:rPr>
              <a:t>接收机的功能是：</a:t>
            </a:r>
          </a:p>
        </p:txBody>
      </p:sp>
      <p:sp>
        <p:nvSpPr>
          <p:cNvPr id="8215" name="Freeform 23"/>
          <p:cNvSpPr/>
          <p:nvPr/>
        </p:nvSpPr>
        <p:spPr>
          <a:xfrm>
            <a:off x="7885113" y="2997200"/>
            <a:ext cx="863600" cy="287338"/>
          </a:xfrm>
          <a:custGeom>
            <a:avLst/>
            <a:gdLst/>
            <a:ahLst/>
            <a:cxnLst>
              <a:cxn ang="0">
                <a:pos x="0" y="22034092"/>
              </a:cxn>
              <a:cxn ang="0">
                <a:pos x="9395421" y="2592200"/>
              </a:cxn>
              <a:cxn ang="0">
                <a:pos x="18790842" y="37587599"/>
              </a:cxn>
              <a:cxn ang="0">
                <a:pos x="28186030" y="10368957"/>
              </a:cxn>
              <a:cxn ang="0">
                <a:pos x="37581455" y="29810846"/>
              </a:cxn>
              <a:cxn ang="0">
                <a:pos x="46976872" y="18145711"/>
              </a:cxn>
              <a:cxn ang="0">
                <a:pos x="56372289" y="25922469"/>
              </a:cxn>
              <a:cxn ang="0">
                <a:pos x="65767721" y="18145711"/>
              </a:cxn>
              <a:cxn ang="0">
                <a:pos x="75163138" y="29810846"/>
              </a:cxn>
              <a:cxn ang="0">
                <a:pos x="84558327" y="10368957"/>
              </a:cxn>
              <a:cxn ang="0">
                <a:pos x="93953744" y="37587599"/>
              </a:cxn>
              <a:cxn ang="0">
                <a:pos x="103349161" y="2592200"/>
              </a:cxn>
              <a:cxn ang="0">
                <a:pos x="112744579" y="45364363"/>
              </a:cxn>
              <a:cxn ang="0">
                <a:pos x="122140025" y="2592200"/>
              </a:cxn>
              <a:cxn ang="0">
                <a:pos x="131535213" y="37587599"/>
              </a:cxn>
              <a:cxn ang="0">
                <a:pos x="140930631" y="10368957"/>
              </a:cxn>
              <a:cxn ang="0">
                <a:pos x="150326048" y="29810846"/>
              </a:cxn>
              <a:cxn ang="0">
                <a:pos x="159721465" y="18145711"/>
              </a:cxn>
              <a:cxn ang="0">
                <a:pos x="169116882" y="25922469"/>
              </a:cxn>
              <a:cxn ang="0">
                <a:pos x="178512071" y="18145711"/>
              </a:cxn>
              <a:cxn ang="0">
                <a:pos x="187907488" y="29810846"/>
              </a:cxn>
              <a:cxn ang="0">
                <a:pos x="197302906" y="10368957"/>
              </a:cxn>
            </a:cxnLst>
            <a:rect l="0" t="0" r="0" b="0"/>
            <a:pathLst>
              <a:path w="3780" h="1820">
                <a:moveTo>
                  <a:pt x="0" y="884"/>
                </a:moveTo>
                <a:cubicBezTo>
                  <a:pt x="60" y="442"/>
                  <a:pt x="120" y="0"/>
                  <a:pt x="180" y="104"/>
                </a:cubicBezTo>
                <a:cubicBezTo>
                  <a:pt x="240" y="208"/>
                  <a:pt x="300" y="1456"/>
                  <a:pt x="360" y="1508"/>
                </a:cubicBezTo>
                <a:cubicBezTo>
                  <a:pt x="420" y="1560"/>
                  <a:pt x="480" y="468"/>
                  <a:pt x="540" y="416"/>
                </a:cubicBezTo>
                <a:cubicBezTo>
                  <a:pt x="600" y="364"/>
                  <a:pt x="660" y="1144"/>
                  <a:pt x="720" y="1196"/>
                </a:cubicBezTo>
                <a:cubicBezTo>
                  <a:pt x="780" y="1248"/>
                  <a:pt x="840" y="754"/>
                  <a:pt x="900" y="728"/>
                </a:cubicBezTo>
                <a:cubicBezTo>
                  <a:pt x="960" y="702"/>
                  <a:pt x="1020" y="1040"/>
                  <a:pt x="1080" y="1040"/>
                </a:cubicBezTo>
                <a:cubicBezTo>
                  <a:pt x="1140" y="1040"/>
                  <a:pt x="1200" y="702"/>
                  <a:pt x="1260" y="728"/>
                </a:cubicBezTo>
                <a:cubicBezTo>
                  <a:pt x="1320" y="754"/>
                  <a:pt x="1380" y="1248"/>
                  <a:pt x="1440" y="1196"/>
                </a:cubicBezTo>
                <a:cubicBezTo>
                  <a:pt x="1500" y="1144"/>
                  <a:pt x="1560" y="364"/>
                  <a:pt x="1620" y="416"/>
                </a:cubicBezTo>
                <a:cubicBezTo>
                  <a:pt x="1680" y="468"/>
                  <a:pt x="1740" y="1560"/>
                  <a:pt x="1800" y="1508"/>
                </a:cubicBezTo>
                <a:cubicBezTo>
                  <a:pt x="1860" y="1456"/>
                  <a:pt x="1920" y="52"/>
                  <a:pt x="1980" y="104"/>
                </a:cubicBezTo>
                <a:cubicBezTo>
                  <a:pt x="2040" y="156"/>
                  <a:pt x="2100" y="1820"/>
                  <a:pt x="2160" y="1820"/>
                </a:cubicBezTo>
                <a:cubicBezTo>
                  <a:pt x="2220" y="1820"/>
                  <a:pt x="2280" y="156"/>
                  <a:pt x="2340" y="104"/>
                </a:cubicBezTo>
                <a:cubicBezTo>
                  <a:pt x="2400" y="52"/>
                  <a:pt x="2460" y="1456"/>
                  <a:pt x="2520" y="1508"/>
                </a:cubicBezTo>
                <a:cubicBezTo>
                  <a:pt x="2580" y="1560"/>
                  <a:pt x="2640" y="468"/>
                  <a:pt x="2700" y="416"/>
                </a:cubicBezTo>
                <a:cubicBezTo>
                  <a:pt x="2760" y="364"/>
                  <a:pt x="2820" y="1144"/>
                  <a:pt x="2880" y="1196"/>
                </a:cubicBezTo>
                <a:cubicBezTo>
                  <a:pt x="2940" y="1248"/>
                  <a:pt x="3000" y="754"/>
                  <a:pt x="3060" y="728"/>
                </a:cubicBezTo>
                <a:cubicBezTo>
                  <a:pt x="3120" y="702"/>
                  <a:pt x="3180" y="1040"/>
                  <a:pt x="3240" y="1040"/>
                </a:cubicBezTo>
                <a:cubicBezTo>
                  <a:pt x="3300" y="1040"/>
                  <a:pt x="3360" y="702"/>
                  <a:pt x="3420" y="728"/>
                </a:cubicBezTo>
                <a:cubicBezTo>
                  <a:pt x="3480" y="754"/>
                  <a:pt x="3540" y="1248"/>
                  <a:pt x="3600" y="1196"/>
                </a:cubicBezTo>
                <a:cubicBezTo>
                  <a:pt x="3660" y="1144"/>
                  <a:pt x="3750" y="546"/>
                  <a:pt x="3780" y="416"/>
                </a:cubicBezTo>
              </a:path>
            </a:pathLst>
          </a:custGeom>
          <a:noFill/>
          <a:ln w="19050" cap="flat" cmpd="sng">
            <a:solidFill>
              <a:srgbClr val="FF3300"/>
            </a:solidFill>
            <a:prstDash val="solid"/>
            <a:miter/>
            <a:headEnd type="none" w="med" len="med"/>
            <a:tailEnd type="none" w="med" len="med"/>
          </a:ln>
        </p:spPr>
        <p:txBody>
          <a:bodyPr/>
          <a:lstStyle/>
          <a:p>
            <a:endParaRPr lang="zh-CN" altLang="en-US"/>
          </a:p>
        </p:txBody>
      </p:sp>
      <p:sp>
        <p:nvSpPr>
          <p:cNvPr id="8216" name="Freeform 24"/>
          <p:cNvSpPr/>
          <p:nvPr/>
        </p:nvSpPr>
        <p:spPr>
          <a:xfrm>
            <a:off x="6445250" y="3070225"/>
            <a:ext cx="1143000" cy="892175"/>
          </a:xfrm>
          <a:custGeom>
            <a:avLst/>
            <a:gdLst/>
            <a:ahLst/>
            <a:cxnLst>
              <a:cxn ang="0">
                <a:pos x="0" y="212426872"/>
              </a:cxn>
              <a:cxn ang="0">
                <a:pos x="16458293" y="24991195"/>
              </a:cxn>
              <a:cxn ang="0">
                <a:pos x="32916284" y="362375529"/>
              </a:cxn>
              <a:cxn ang="0">
                <a:pos x="49374582" y="99965762"/>
              </a:cxn>
              <a:cxn ang="0">
                <a:pos x="65832569" y="287401476"/>
              </a:cxn>
              <a:cxn ang="0">
                <a:pos x="82290876" y="174939845"/>
              </a:cxn>
              <a:cxn ang="0">
                <a:pos x="98748862" y="249913898"/>
              </a:cxn>
              <a:cxn ang="0">
                <a:pos x="115207151" y="174939845"/>
              </a:cxn>
              <a:cxn ang="0">
                <a:pos x="131665439" y="287401476"/>
              </a:cxn>
              <a:cxn ang="0">
                <a:pos x="148123426" y="99965762"/>
              </a:cxn>
              <a:cxn ang="0">
                <a:pos x="164581752" y="362375529"/>
              </a:cxn>
              <a:cxn ang="0">
                <a:pos x="181039738" y="24991195"/>
              </a:cxn>
              <a:cxn ang="0">
                <a:pos x="197498027" y="437349582"/>
              </a:cxn>
              <a:cxn ang="0">
                <a:pos x="213956316" y="24991195"/>
              </a:cxn>
              <a:cxn ang="0">
                <a:pos x="230414302" y="362375529"/>
              </a:cxn>
              <a:cxn ang="0">
                <a:pos x="246872590" y="99965762"/>
              </a:cxn>
              <a:cxn ang="0">
                <a:pos x="263330577" y="287401476"/>
              </a:cxn>
              <a:cxn ang="0">
                <a:pos x="279788865" y="174939845"/>
              </a:cxn>
              <a:cxn ang="0">
                <a:pos x="296246851" y="249913898"/>
              </a:cxn>
              <a:cxn ang="0">
                <a:pos x="312705140" y="174939845"/>
              </a:cxn>
              <a:cxn ang="0">
                <a:pos x="329163202" y="287401476"/>
              </a:cxn>
              <a:cxn ang="0">
                <a:pos x="345621490" y="99965762"/>
              </a:cxn>
            </a:cxnLst>
            <a:rect l="0" t="0" r="0" b="0"/>
            <a:pathLst>
              <a:path w="3780" h="1820">
                <a:moveTo>
                  <a:pt x="0" y="884"/>
                </a:moveTo>
                <a:cubicBezTo>
                  <a:pt x="60" y="442"/>
                  <a:pt x="120" y="0"/>
                  <a:pt x="180" y="104"/>
                </a:cubicBezTo>
                <a:cubicBezTo>
                  <a:pt x="240" y="208"/>
                  <a:pt x="300" y="1456"/>
                  <a:pt x="360" y="1508"/>
                </a:cubicBezTo>
                <a:cubicBezTo>
                  <a:pt x="420" y="1560"/>
                  <a:pt x="480" y="468"/>
                  <a:pt x="540" y="416"/>
                </a:cubicBezTo>
                <a:cubicBezTo>
                  <a:pt x="600" y="364"/>
                  <a:pt x="660" y="1144"/>
                  <a:pt x="720" y="1196"/>
                </a:cubicBezTo>
                <a:cubicBezTo>
                  <a:pt x="780" y="1248"/>
                  <a:pt x="840" y="754"/>
                  <a:pt x="900" y="728"/>
                </a:cubicBezTo>
                <a:cubicBezTo>
                  <a:pt x="960" y="702"/>
                  <a:pt x="1020" y="1040"/>
                  <a:pt x="1080" y="1040"/>
                </a:cubicBezTo>
                <a:cubicBezTo>
                  <a:pt x="1140" y="1040"/>
                  <a:pt x="1200" y="702"/>
                  <a:pt x="1260" y="728"/>
                </a:cubicBezTo>
                <a:cubicBezTo>
                  <a:pt x="1320" y="754"/>
                  <a:pt x="1380" y="1248"/>
                  <a:pt x="1440" y="1196"/>
                </a:cubicBezTo>
                <a:cubicBezTo>
                  <a:pt x="1500" y="1144"/>
                  <a:pt x="1560" y="364"/>
                  <a:pt x="1620" y="416"/>
                </a:cubicBezTo>
                <a:cubicBezTo>
                  <a:pt x="1680" y="468"/>
                  <a:pt x="1740" y="1560"/>
                  <a:pt x="1800" y="1508"/>
                </a:cubicBezTo>
                <a:cubicBezTo>
                  <a:pt x="1860" y="1456"/>
                  <a:pt x="1920" y="52"/>
                  <a:pt x="1980" y="104"/>
                </a:cubicBezTo>
                <a:cubicBezTo>
                  <a:pt x="2040" y="156"/>
                  <a:pt x="2100" y="1820"/>
                  <a:pt x="2160" y="1820"/>
                </a:cubicBezTo>
                <a:cubicBezTo>
                  <a:pt x="2220" y="1820"/>
                  <a:pt x="2280" y="156"/>
                  <a:pt x="2340" y="104"/>
                </a:cubicBezTo>
                <a:cubicBezTo>
                  <a:pt x="2400" y="52"/>
                  <a:pt x="2460" y="1456"/>
                  <a:pt x="2520" y="1508"/>
                </a:cubicBezTo>
                <a:cubicBezTo>
                  <a:pt x="2580" y="1560"/>
                  <a:pt x="2640" y="468"/>
                  <a:pt x="2700" y="416"/>
                </a:cubicBezTo>
                <a:cubicBezTo>
                  <a:pt x="2760" y="364"/>
                  <a:pt x="2820" y="1144"/>
                  <a:pt x="2880" y="1196"/>
                </a:cubicBezTo>
                <a:cubicBezTo>
                  <a:pt x="2940" y="1248"/>
                  <a:pt x="3000" y="754"/>
                  <a:pt x="3060" y="728"/>
                </a:cubicBezTo>
                <a:cubicBezTo>
                  <a:pt x="3120" y="702"/>
                  <a:pt x="3180" y="1040"/>
                  <a:pt x="3240" y="1040"/>
                </a:cubicBezTo>
                <a:cubicBezTo>
                  <a:pt x="3300" y="1040"/>
                  <a:pt x="3360" y="702"/>
                  <a:pt x="3420" y="728"/>
                </a:cubicBezTo>
                <a:cubicBezTo>
                  <a:pt x="3480" y="754"/>
                  <a:pt x="3540" y="1248"/>
                  <a:pt x="3600" y="1196"/>
                </a:cubicBezTo>
                <a:cubicBezTo>
                  <a:pt x="3660" y="1144"/>
                  <a:pt x="3750" y="546"/>
                  <a:pt x="3780" y="416"/>
                </a:cubicBezTo>
              </a:path>
            </a:pathLst>
          </a:custGeom>
          <a:noFill/>
          <a:ln w="19050" cap="flat" cmpd="sng">
            <a:solidFill>
              <a:srgbClr val="FF3300"/>
            </a:solidFill>
            <a:prstDash val="solid"/>
            <a:miter/>
            <a:headEnd type="none" w="med" len="med"/>
            <a:tailEnd type="none" w="med" len="med"/>
          </a:ln>
        </p:spPr>
        <p:txBody>
          <a:bodyPr/>
          <a:lstStyle/>
          <a:p>
            <a:endParaRPr lang="zh-CN" altLang="en-US"/>
          </a:p>
        </p:txBody>
      </p:sp>
      <p:sp>
        <p:nvSpPr>
          <p:cNvPr id="8217" name="Freeform 25"/>
          <p:cNvSpPr/>
          <p:nvPr/>
        </p:nvSpPr>
        <p:spPr>
          <a:xfrm>
            <a:off x="6661150" y="5949950"/>
            <a:ext cx="762000" cy="504825"/>
          </a:xfrm>
          <a:custGeom>
            <a:avLst/>
            <a:gdLst/>
            <a:ahLst/>
            <a:cxnLst>
              <a:cxn ang="0">
                <a:pos x="0" y="146609084"/>
              </a:cxn>
              <a:cxn ang="0">
                <a:pos x="49986766" y="20944308"/>
              </a:cxn>
              <a:cxn ang="0">
                <a:pos x="99972811" y="272273800"/>
              </a:cxn>
              <a:cxn ang="0">
                <a:pos x="149959555" y="20944308"/>
              </a:cxn>
              <a:cxn ang="0">
                <a:pos x="224939356" y="272273800"/>
              </a:cxn>
              <a:cxn ang="0">
                <a:pos x="274926099" y="20944308"/>
              </a:cxn>
              <a:cxn ang="0">
                <a:pos x="349905855" y="272273800"/>
              </a:cxn>
              <a:cxn ang="0">
                <a:pos x="399892689" y="20944308"/>
              </a:cxn>
              <a:cxn ang="0">
                <a:pos x="449878711" y="272273800"/>
              </a:cxn>
              <a:cxn ang="0">
                <a:pos x="499865455" y="20944308"/>
              </a:cxn>
              <a:cxn ang="0">
                <a:pos x="549852199" y="174534636"/>
              </a:cxn>
            </a:cxnLst>
            <a:rect l="0" t="0" r="0" b="0"/>
            <a:pathLst>
              <a:path w="1056" h="936">
                <a:moveTo>
                  <a:pt x="0" y="504"/>
                </a:moveTo>
                <a:cubicBezTo>
                  <a:pt x="32" y="252"/>
                  <a:pt x="64" y="0"/>
                  <a:pt x="96" y="72"/>
                </a:cubicBezTo>
                <a:cubicBezTo>
                  <a:pt x="128" y="144"/>
                  <a:pt x="160" y="936"/>
                  <a:pt x="192" y="936"/>
                </a:cubicBezTo>
                <a:cubicBezTo>
                  <a:pt x="224" y="936"/>
                  <a:pt x="248" y="72"/>
                  <a:pt x="288" y="72"/>
                </a:cubicBezTo>
                <a:cubicBezTo>
                  <a:pt x="328" y="72"/>
                  <a:pt x="392" y="936"/>
                  <a:pt x="432" y="936"/>
                </a:cubicBezTo>
                <a:cubicBezTo>
                  <a:pt x="472" y="936"/>
                  <a:pt x="488" y="72"/>
                  <a:pt x="528" y="72"/>
                </a:cubicBezTo>
                <a:cubicBezTo>
                  <a:pt x="568" y="72"/>
                  <a:pt x="632" y="936"/>
                  <a:pt x="672" y="936"/>
                </a:cubicBezTo>
                <a:cubicBezTo>
                  <a:pt x="712" y="936"/>
                  <a:pt x="736" y="72"/>
                  <a:pt x="768" y="72"/>
                </a:cubicBezTo>
                <a:cubicBezTo>
                  <a:pt x="800" y="72"/>
                  <a:pt x="832" y="936"/>
                  <a:pt x="864" y="936"/>
                </a:cubicBezTo>
                <a:cubicBezTo>
                  <a:pt x="896" y="936"/>
                  <a:pt x="928" y="128"/>
                  <a:pt x="960" y="72"/>
                </a:cubicBezTo>
                <a:cubicBezTo>
                  <a:pt x="992" y="16"/>
                  <a:pt x="1024" y="308"/>
                  <a:pt x="1056" y="600"/>
                </a:cubicBezTo>
              </a:path>
            </a:pathLst>
          </a:custGeom>
          <a:noFill/>
          <a:ln w="9525" cap="flat" cmpd="sng">
            <a:solidFill>
              <a:srgbClr val="FF3300"/>
            </a:solidFill>
            <a:prstDash val="solid"/>
            <a:miter/>
            <a:headEnd type="none" w="med" len="med"/>
            <a:tailEnd type="none" w="med" len="med"/>
          </a:ln>
        </p:spPr>
        <p:txBody>
          <a:bodyPr/>
          <a:lstStyle/>
          <a:p>
            <a:endParaRPr lang="zh-CN" altLang="en-US"/>
          </a:p>
        </p:txBody>
      </p:sp>
      <p:sp>
        <p:nvSpPr>
          <p:cNvPr id="8218" name="Freeform 26"/>
          <p:cNvSpPr/>
          <p:nvPr/>
        </p:nvSpPr>
        <p:spPr>
          <a:xfrm>
            <a:off x="4572000" y="3429000"/>
            <a:ext cx="1512888" cy="431800"/>
          </a:xfrm>
          <a:custGeom>
            <a:avLst/>
            <a:gdLst/>
            <a:ahLst/>
            <a:cxnLst>
              <a:cxn ang="0">
                <a:pos x="0" y="49759257"/>
              </a:cxn>
              <a:cxn ang="0">
                <a:pos x="28833729" y="5853975"/>
              </a:cxn>
              <a:cxn ang="0">
                <a:pos x="57667859" y="84883583"/>
              </a:cxn>
              <a:cxn ang="0">
                <a:pos x="86501575" y="23416136"/>
              </a:cxn>
              <a:cxn ang="0">
                <a:pos x="115335317" y="67321428"/>
              </a:cxn>
              <a:cxn ang="0">
                <a:pos x="144169034" y="40978298"/>
              </a:cxn>
              <a:cxn ang="0">
                <a:pos x="173003151" y="58540454"/>
              </a:cxn>
              <a:cxn ang="0">
                <a:pos x="201836867" y="40978298"/>
              </a:cxn>
              <a:cxn ang="0">
                <a:pos x="230670634" y="67321428"/>
              </a:cxn>
              <a:cxn ang="0">
                <a:pos x="259504751" y="23416136"/>
              </a:cxn>
              <a:cxn ang="0">
                <a:pos x="288338468" y="84883583"/>
              </a:cxn>
              <a:cxn ang="0">
                <a:pos x="317172184" y="5853975"/>
              </a:cxn>
              <a:cxn ang="0">
                <a:pos x="346006301" y="102445738"/>
              </a:cxn>
              <a:cxn ang="0">
                <a:pos x="374840018" y="5853975"/>
              </a:cxn>
              <a:cxn ang="0">
                <a:pos x="403673735" y="84883583"/>
              </a:cxn>
              <a:cxn ang="0">
                <a:pos x="432507552" y="23416136"/>
              </a:cxn>
              <a:cxn ang="0">
                <a:pos x="461341669" y="67321428"/>
              </a:cxn>
              <a:cxn ang="0">
                <a:pos x="490175385" y="40978298"/>
              </a:cxn>
              <a:cxn ang="0">
                <a:pos x="519009102" y="58540454"/>
              </a:cxn>
              <a:cxn ang="0">
                <a:pos x="547842819" y="40978298"/>
              </a:cxn>
              <a:cxn ang="0">
                <a:pos x="576676936" y="67321428"/>
              </a:cxn>
              <a:cxn ang="0">
                <a:pos x="605510652" y="23416136"/>
              </a:cxn>
            </a:cxnLst>
            <a:rect l="0" t="0" r="0" b="0"/>
            <a:pathLst>
              <a:path w="3780" h="1820">
                <a:moveTo>
                  <a:pt x="0" y="884"/>
                </a:moveTo>
                <a:cubicBezTo>
                  <a:pt x="60" y="442"/>
                  <a:pt x="120" y="0"/>
                  <a:pt x="180" y="104"/>
                </a:cubicBezTo>
                <a:cubicBezTo>
                  <a:pt x="240" y="208"/>
                  <a:pt x="300" y="1456"/>
                  <a:pt x="360" y="1508"/>
                </a:cubicBezTo>
                <a:cubicBezTo>
                  <a:pt x="420" y="1560"/>
                  <a:pt x="480" y="468"/>
                  <a:pt x="540" y="416"/>
                </a:cubicBezTo>
                <a:cubicBezTo>
                  <a:pt x="600" y="364"/>
                  <a:pt x="660" y="1144"/>
                  <a:pt x="720" y="1196"/>
                </a:cubicBezTo>
                <a:cubicBezTo>
                  <a:pt x="780" y="1248"/>
                  <a:pt x="840" y="754"/>
                  <a:pt x="900" y="728"/>
                </a:cubicBezTo>
                <a:cubicBezTo>
                  <a:pt x="960" y="702"/>
                  <a:pt x="1020" y="1040"/>
                  <a:pt x="1080" y="1040"/>
                </a:cubicBezTo>
                <a:cubicBezTo>
                  <a:pt x="1140" y="1040"/>
                  <a:pt x="1200" y="702"/>
                  <a:pt x="1260" y="728"/>
                </a:cubicBezTo>
                <a:cubicBezTo>
                  <a:pt x="1320" y="754"/>
                  <a:pt x="1380" y="1248"/>
                  <a:pt x="1440" y="1196"/>
                </a:cubicBezTo>
                <a:cubicBezTo>
                  <a:pt x="1500" y="1144"/>
                  <a:pt x="1560" y="364"/>
                  <a:pt x="1620" y="416"/>
                </a:cubicBezTo>
                <a:cubicBezTo>
                  <a:pt x="1680" y="468"/>
                  <a:pt x="1740" y="1560"/>
                  <a:pt x="1800" y="1508"/>
                </a:cubicBezTo>
                <a:cubicBezTo>
                  <a:pt x="1860" y="1456"/>
                  <a:pt x="1920" y="52"/>
                  <a:pt x="1980" y="104"/>
                </a:cubicBezTo>
                <a:cubicBezTo>
                  <a:pt x="2040" y="156"/>
                  <a:pt x="2100" y="1820"/>
                  <a:pt x="2160" y="1820"/>
                </a:cubicBezTo>
                <a:cubicBezTo>
                  <a:pt x="2220" y="1820"/>
                  <a:pt x="2280" y="156"/>
                  <a:pt x="2340" y="104"/>
                </a:cubicBezTo>
                <a:cubicBezTo>
                  <a:pt x="2400" y="52"/>
                  <a:pt x="2460" y="1456"/>
                  <a:pt x="2520" y="1508"/>
                </a:cubicBezTo>
                <a:cubicBezTo>
                  <a:pt x="2580" y="1560"/>
                  <a:pt x="2640" y="468"/>
                  <a:pt x="2700" y="416"/>
                </a:cubicBezTo>
                <a:cubicBezTo>
                  <a:pt x="2760" y="364"/>
                  <a:pt x="2820" y="1144"/>
                  <a:pt x="2880" y="1196"/>
                </a:cubicBezTo>
                <a:cubicBezTo>
                  <a:pt x="2940" y="1248"/>
                  <a:pt x="3000" y="754"/>
                  <a:pt x="3060" y="728"/>
                </a:cubicBezTo>
                <a:cubicBezTo>
                  <a:pt x="3120" y="702"/>
                  <a:pt x="3180" y="1040"/>
                  <a:pt x="3240" y="1040"/>
                </a:cubicBezTo>
                <a:cubicBezTo>
                  <a:pt x="3300" y="1040"/>
                  <a:pt x="3360" y="702"/>
                  <a:pt x="3420" y="728"/>
                </a:cubicBezTo>
                <a:cubicBezTo>
                  <a:pt x="3480" y="754"/>
                  <a:pt x="3540" y="1248"/>
                  <a:pt x="3600" y="1196"/>
                </a:cubicBezTo>
                <a:cubicBezTo>
                  <a:pt x="3660" y="1144"/>
                  <a:pt x="3750" y="546"/>
                  <a:pt x="3780" y="416"/>
                </a:cubicBezTo>
              </a:path>
            </a:pathLst>
          </a:custGeom>
          <a:noFill/>
          <a:ln w="19050" cap="flat" cmpd="sng">
            <a:solidFill>
              <a:srgbClr val="FF3300"/>
            </a:solidFill>
            <a:prstDash val="solid"/>
            <a:miter/>
            <a:headEnd type="none" w="med" len="med"/>
            <a:tailEnd type="none" w="med" len="med"/>
          </a:ln>
        </p:spPr>
        <p:txBody>
          <a:bodyPr/>
          <a:lstStyle/>
          <a:p>
            <a:endParaRPr lang="zh-CN" altLang="en-US"/>
          </a:p>
        </p:txBody>
      </p:sp>
      <p:sp>
        <p:nvSpPr>
          <p:cNvPr id="8219" name="Freeform 27"/>
          <p:cNvSpPr/>
          <p:nvPr/>
        </p:nvSpPr>
        <p:spPr>
          <a:xfrm>
            <a:off x="3203575" y="5013325"/>
            <a:ext cx="1727200" cy="1079500"/>
          </a:xfrm>
          <a:custGeom>
            <a:avLst/>
            <a:gdLst/>
            <a:ahLst/>
            <a:cxnLst>
              <a:cxn ang="0">
                <a:pos x="0" y="310996304"/>
              </a:cxn>
              <a:cxn ang="0">
                <a:pos x="37581683" y="36587932"/>
              </a:cxn>
              <a:cxn ang="0">
                <a:pos x="75162910" y="530522653"/>
              </a:cxn>
              <a:cxn ang="0">
                <a:pos x="112744579" y="146351134"/>
              </a:cxn>
              <a:cxn ang="0">
                <a:pos x="150326276" y="420759479"/>
              </a:cxn>
              <a:cxn ang="0">
                <a:pos x="187907488" y="256114346"/>
              </a:cxn>
              <a:cxn ang="0">
                <a:pos x="225489157" y="365877595"/>
              </a:cxn>
              <a:cxn ang="0">
                <a:pos x="263070427" y="256114346"/>
              </a:cxn>
              <a:cxn ang="0">
                <a:pos x="300652096" y="420759479"/>
              </a:cxn>
              <a:cxn ang="0">
                <a:pos x="338233765" y="146351134"/>
              </a:cxn>
              <a:cxn ang="0">
                <a:pos x="375814977" y="530522653"/>
              </a:cxn>
              <a:cxn ang="0">
                <a:pos x="413396646" y="36587932"/>
              </a:cxn>
              <a:cxn ang="0">
                <a:pos x="450978315" y="640285976"/>
              </a:cxn>
              <a:cxn ang="0">
                <a:pos x="488559641" y="36587932"/>
              </a:cxn>
              <a:cxn ang="0">
                <a:pos x="526141310" y="530522653"/>
              </a:cxn>
              <a:cxn ang="0">
                <a:pos x="563722522" y="146351134"/>
              </a:cxn>
              <a:cxn ang="0">
                <a:pos x="601304191" y="420759479"/>
              </a:cxn>
              <a:cxn ang="0">
                <a:pos x="638885860" y="256114346"/>
              </a:cxn>
              <a:cxn ang="0">
                <a:pos x="676467072" y="365877595"/>
              </a:cxn>
              <a:cxn ang="0">
                <a:pos x="714048741" y="256114346"/>
              </a:cxn>
              <a:cxn ang="0">
                <a:pos x="751629953" y="420759479"/>
              </a:cxn>
              <a:cxn ang="0">
                <a:pos x="789211622" y="146351134"/>
              </a:cxn>
            </a:cxnLst>
            <a:rect l="0" t="0" r="0" b="0"/>
            <a:pathLst>
              <a:path w="3780" h="1820">
                <a:moveTo>
                  <a:pt x="0" y="884"/>
                </a:moveTo>
                <a:cubicBezTo>
                  <a:pt x="60" y="442"/>
                  <a:pt x="120" y="0"/>
                  <a:pt x="180" y="104"/>
                </a:cubicBezTo>
                <a:cubicBezTo>
                  <a:pt x="240" y="208"/>
                  <a:pt x="300" y="1456"/>
                  <a:pt x="360" y="1508"/>
                </a:cubicBezTo>
                <a:cubicBezTo>
                  <a:pt x="420" y="1560"/>
                  <a:pt x="480" y="468"/>
                  <a:pt x="540" y="416"/>
                </a:cubicBezTo>
                <a:cubicBezTo>
                  <a:pt x="600" y="364"/>
                  <a:pt x="660" y="1144"/>
                  <a:pt x="720" y="1196"/>
                </a:cubicBezTo>
                <a:cubicBezTo>
                  <a:pt x="780" y="1248"/>
                  <a:pt x="840" y="754"/>
                  <a:pt x="900" y="728"/>
                </a:cubicBezTo>
                <a:cubicBezTo>
                  <a:pt x="960" y="702"/>
                  <a:pt x="1020" y="1040"/>
                  <a:pt x="1080" y="1040"/>
                </a:cubicBezTo>
                <a:cubicBezTo>
                  <a:pt x="1140" y="1040"/>
                  <a:pt x="1200" y="702"/>
                  <a:pt x="1260" y="728"/>
                </a:cubicBezTo>
                <a:cubicBezTo>
                  <a:pt x="1320" y="754"/>
                  <a:pt x="1380" y="1248"/>
                  <a:pt x="1440" y="1196"/>
                </a:cubicBezTo>
                <a:cubicBezTo>
                  <a:pt x="1500" y="1144"/>
                  <a:pt x="1560" y="364"/>
                  <a:pt x="1620" y="416"/>
                </a:cubicBezTo>
                <a:cubicBezTo>
                  <a:pt x="1680" y="468"/>
                  <a:pt x="1740" y="1560"/>
                  <a:pt x="1800" y="1508"/>
                </a:cubicBezTo>
                <a:cubicBezTo>
                  <a:pt x="1860" y="1456"/>
                  <a:pt x="1920" y="52"/>
                  <a:pt x="1980" y="104"/>
                </a:cubicBezTo>
                <a:cubicBezTo>
                  <a:pt x="2040" y="156"/>
                  <a:pt x="2100" y="1820"/>
                  <a:pt x="2160" y="1820"/>
                </a:cubicBezTo>
                <a:cubicBezTo>
                  <a:pt x="2220" y="1820"/>
                  <a:pt x="2280" y="156"/>
                  <a:pt x="2340" y="104"/>
                </a:cubicBezTo>
                <a:cubicBezTo>
                  <a:pt x="2400" y="52"/>
                  <a:pt x="2460" y="1456"/>
                  <a:pt x="2520" y="1508"/>
                </a:cubicBezTo>
                <a:cubicBezTo>
                  <a:pt x="2580" y="1560"/>
                  <a:pt x="2640" y="468"/>
                  <a:pt x="2700" y="416"/>
                </a:cubicBezTo>
                <a:cubicBezTo>
                  <a:pt x="2760" y="364"/>
                  <a:pt x="2820" y="1144"/>
                  <a:pt x="2880" y="1196"/>
                </a:cubicBezTo>
                <a:cubicBezTo>
                  <a:pt x="2940" y="1248"/>
                  <a:pt x="3000" y="754"/>
                  <a:pt x="3060" y="728"/>
                </a:cubicBezTo>
                <a:cubicBezTo>
                  <a:pt x="3120" y="702"/>
                  <a:pt x="3180" y="1040"/>
                  <a:pt x="3240" y="1040"/>
                </a:cubicBezTo>
                <a:cubicBezTo>
                  <a:pt x="3300" y="1040"/>
                  <a:pt x="3360" y="702"/>
                  <a:pt x="3420" y="728"/>
                </a:cubicBezTo>
                <a:cubicBezTo>
                  <a:pt x="3480" y="754"/>
                  <a:pt x="3540" y="1248"/>
                  <a:pt x="3600" y="1196"/>
                </a:cubicBezTo>
                <a:cubicBezTo>
                  <a:pt x="3660" y="1144"/>
                  <a:pt x="3750" y="546"/>
                  <a:pt x="3780" y="416"/>
                </a:cubicBezTo>
              </a:path>
            </a:pathLst>
          </a:custGeom>
          <a:noFill/>
          <a:ln w="19050" cap="flat" cmpd="sng">
            <a:solidFill>
              <a:srgbClr val="FF3300"/>
            </a:solidFill>
            <a:prstDash val="solid"/>
            <a:miter/>
            <a:headEnd type="none" w="med" len="med"/>
            <a:tailEnd type="none" w="med" len="med"/>
          </a:ln>
        </p:spPr>
        <p:txBody>
          <a:bodyPr/>
          <a:lstStyle/>
          <a:p>
            <a:endParaRPr lang="zh-CN" altLang="en-US"/>
          </a:p>
        </p:txBody>
      </p:sp>
      <p:sp>
        <p:nvSpPr>
          <p:cNvPr id="8220" name="Freeform 28"/>
          <p:cNvSpPr/>
          <p:nvPr/>
        </p:nvSpPr>
        <p:spPr>
          <a:xfrm>
            <a:off x="2339975" y="3502025"/>
            <a:ext cx="431800" cy="217488"/>
          </a:xfrm>
          <a:custGeom>
            <a:avLst/>
            <a:gdLst/>
            <a:ahLst/>
            <a:cxnLst>
              <a:cxn ang="0">
                <a:pos x="0" y="57740514"/>
              </a:cxn>
              <a:cxn ang="0">
                <a:pos x="77688025" y="5774050"/>
              </a:cxn>
              <a:cxn ang="0">
                <a:pos x="194220048" y="92384807"/>
              </a:cxn>
              <a:cxn ang="0">
                <a:pos x="310752100" y="5774050"/>
              </a:cxn>
              <a:cxn ang="0">
                <a:pos x="388440097" y="66401375"/>
              </a:cxn>
            </a:cxnLst>
            <a:rect l="0" t="0" r="0" b="0"/>
            <a:pathLst>
              <a:path w="480" h="512">
                <a:moveTo>
                  <a:pt x="0" y="320"/>
                </a:moveTo>
                <a:cubicBezTo>
                  <a:pt x="28" y="160"/>
                  <a:pt x="56" y="0"/>
                  <a:pt x="96" y="32"/>
                </a:cubicBezTo>
                <a:cubicBezTo>
                  <a:pt x="136" y="64"/>
                  <a:pt x="192" y="512"/>
                  <a:pt x="240" y="512"/>
                </a:cubicBezTo>
                <a:cubicBezTo>
                  <a:pt x="288" y="512"/>
                  <a:pt x="344" y="56"/>
                  <a:pt x="384" y="32"/>
                </a:cubicBezTo>
                <a:cubicBezTo>
                  <a:pt x="424" y="8"/>
                  <a:pt x="452" y="188"/>
                  <a:pt x="480" y="368"/>
                </a:cubicBezTo>
              </a:path>
            </a:pathLst>
          </a:custGeom>
          <a:noFill/>
          <a:ln w="9525" cap="flat" cmpd="sng">
            <a:solidFill>
              <a:srgbClr val="FF3300"/>
            </a:solidFill>
            <a:prstDash val="solid"/>
            <a:miter/>
            <a:headEnd type="none" w="med" len="med"/>
            <a:tailEnd type="none" w="med" len="med"/>
          </a:ln>
        </p:spPr>
        <p:txBody>
          <a:bodyPr/>
          <a:lstStyle/>
          <a:p>
            <a:endParaRPr lang="zh-CN" altLang="en-US"/>
          </a:p>
        </p:txBody>
      </p:sp>
      <p:sp>
        <p:nvSpPr>
          <p:cNvPr id="8221" name="Freeform 29"/>
          <p:cNvSpPr/>
          <p:nvPr/>
        </p:nvSpPr>
        <p:spPr>
          <a:xfrm>
            <a:off x="611188" y="3429000"/>
            <a:ext cx="936625" cy="577850"/>
          </a:xfrm>
          <a:custGeom>
            <a:avLst/>
            <a:gdLst/>
            <a:ahLst/>
            <a:cxnLst>
              <a:cxn ang="0">
                <a:pos x="0" y="407605405"/>
              </a:cxn>
              <a:cxn ang="0">
                <a:pos x="365527692" y="40760995"/>
              </a:cxn>
              <a:cxn ang="0">
                <a:pos x="913820144" y="652169156"/>
              </a:cxn>
              <a:cxn ang="0">
                <a:pos x="1462110767" y="40760995"/>
              </a:cxn>
              <a:cxn ang="0">
                <a:pos x="1827638337" y="468746872"/>
              </a:cxn>
            </a:cxnLst>
            <a:rect l="0" t="0" r="0" b="0"/>
            <a:pathLst>
              <a:path w="480" h="512">
                <a:moveTo>
                  <a:pt x="0" y="320"/>
                </a:moveTo>
                <a:cubicBezTo>
                  <a:pt x="28" y="160"/>
                  <a:pt x="56" y="0"/>
                  <a:pt x="96" y="32"/>
                </a:cubicBezTo>
                <a:cubicBezTo>
                  <a:pt x="136" y="64"/>
                  <a:pt x="192" y="512"/>
                  <a:pt x="240" y="512"/>
                </a:cubicBezTo>
                <a:cubicBezTo>
                  <a:pt x="288" y="512"/>
                  <a:pt x="344" y="56"/>
                  <a:pt x="384" y="32"/>
                </a:cubicBezTo>
                <a:cubicBezTo>
                  <a:pt x="424" y="8"/>
                  <a:pt x="452" y="188"/>
                  <a:pt x="480" y="368"/>
                </a:cubicBezTo>
              </a:path>
            </a:pathLst>
          </a:custGeom>
          <a:noFill/>
          <a:ln w="9525" cap="flat" cmpd="sng">
            <a:solidFill>
              <a:srgbClr val="FF3300"/>
            </a:solidFill>
            <a:prstDash val="solid"/>
            <a:miter/>
            <a:headEnd type="none" w="med" len="med"/>
            <a:tailEnd type="none" w="med" len="med"/>
          </a:ln>
        </p:spPr>
        <p:txBody>
          <a:bodyPr/>
          <a:lstStyle/>
          <a:p>
            <a:endParaRPr lang="zh-CN" altLang="en-US"/>
          </a:p>
        </p:txBody>
      </p:sp>
      <p:grpSp>
        <p:nvGrpSpPr>
          <p:cNvPr id="8222" name="Group 30"/>
          <p:cNvGrpSpPr/>
          <p:nvPr/>
        </p:nvGrpSpPr>
        <p:grpSpPr>
          <a:xfrm flipH="1">
            <a:off x="0" y="4167188"/>
            <a:ext cx="533400" cy="990600"/>
            <a:chOff x="0" y="0"/>
            <a:chExt cx="336" cy="624"/>
          </a:xfrm>
        </p:grpSpPr>
        <p:sp>
          <p:nvSpPr>
            <p:cNvPr id="9246" name="Line 31"/>
            <p:cNvSpPr/>
            <p:nvPr/>
          </p:nvSpPr>
          <p:spPr>
            <a:xfrm flipV="1">
              <a:off x="0" y="0"/>
              <a:ext cx="192" cy="144"/>
            </a:xfrm>
            <a:prstGeom prst="line">
              <a:avLst/>
            </a:prstGeom>
            <a:ln w="19050" cap="flat" cmpd="sng">
              <a:solidFill>
                <a:srgbClr val="FF3300"/>
              </a:solidFill>
              <a:prstDash val="solid"/>
              <a:round/>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9247" name="Line 32"/>
            <p:cNvSpPr/>
            <p:nvPr/>
          </p:nvSpPr>
          <p:spPr>
            <a:xfrm>
              <a:off x="0" y="240"/>
              <a:ext cx="336" cy="0"/>
            </a:xfrm>
            <a:prstGeom prst="line">
              <a:avLst/>
            </a:prstGeom>
            <a:ln w="19050" cap="flat" cmpd="sng">
              <a:solidFill>
                <a:srgbClr val="FF3300"/>
              </a:solidFill>
              <a:prstDash val="solid"/>
              <a:round/>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9248" name="Line 33"/>
            <p:cNvSpPr/>
            <p:nvPr/>
          </p:nvSpPr>
          <p:spPr>
            <a:xfrm>
              <a:off x="0" y="384"/>
              <a:ext cx="336" cy="0"/>
            </a:xfrm>
            <a:prstGeom prst="line">
              <a:avLst/>
            </a:prstGeom>
            <a:ln w="19050" cap="flat" cmpd="sng">
              <a:solidFill>
                <a:srgbClr val="FF3300"/>
              </a:solidFill>
              <a:prstDash val="solid"/>
              <a:round/>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9249" name="Line 34"/>
            <p:cNvSpPr/>
            <p:nvPr/>
          </p:nvSpPr>
          <p:spPr>
            <a:xfrm>
              <a:off x="0" y="480"/>
              <a:ext cx="144" cy="144"/>
            </a:xfrm>
            <a:prstGeom prst="line">
              <a:avLst/>
            </a:prstGeom>
            <a:ln w="19050" cap="flat" cmpd="sng">
              <a:solidFill>
                <a:srgbClr val="FF3300"/>
              </a:solidFill>
              <a:prstDash val="solid"/>
              <a:round/>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grpSp>
      <p:grpSp>
        <p:nvGrpSpPr>
          <p:cNvPr id="8227" name="Group 35"/>
          <p:cNvGrpSpPr/>
          <p:nvPr/>
        </p:nvGrpSpPr>
        <p:grpSpPr>
          <a:xfrm>
            <a:off x="8042275" y="3382963"/>
            <a:ext cx="1079500" cy="2376487"/>
            <a:chOff x="0" y="0"/>
            <a:chExt cx="2112" cy="3456"/>
          </a:xfrm>
        </p:grpSpPr>
        <p:sp>
          <p:nvSpPr>
            <p:cNvPr id="9251" name="Oval 36"/>
            <p:cNvSpPr/>
            <p:nvPr/>
          </p:nvSpPr>
          <p:spPr>
            <a:xfrm>
              <a:off x="288" y="1008"/>
              <a:ext cx="720" cy="1152"/>
            </a:xfrm>
            <a:prstGeom prst="ellipse">
              <a:avLst/>
            </a:prstGeom>
            <a:noFill/>
            <a:ln w="9525" cap="flat" cmpd="sng">
              <a:solidFill>
                <a:schemeClr val="accent2"/>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9252" name="Oval 37"/>
            <p:cNvSpPr/>
            <p:nvPr/>
          </p:nvSpPr>
          <p:spPr>
            <a:xfrm>
              <a:off x="144" y="768"/>
              <a:ext cx="1056" cy="1680"/>
            </a:xfrm>
            <a:prstGeom prst="ellipse">
              <a:avLst/>
            </a:prstGeom>
            <a:noFill/>
            <a:ln w="9525" cap="flat" cmpd="sng">
              <a:solidFill>
                <a:schemeClr val="accent2"/>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9253" name="Oval 38"/>
            <p:cNvSpPr/>
            <p:nvPr/>
          </p:nvSpPr>
          <p:spPr>
            <a:xfrm>
              <a:off x="96" y="576"/>
              <a:ext cx="1296" cy="2448"/>
            </a:xfrm>
            <a:prstGeom prst="ellipse">
              <a:avLst/>
            </a:prstGeom>
            <a:noFill/>
            <a:ln w="9525" cap="flat" cmpd="sng">
              <a:solidFill>
                <a:schemeClr val="accent2"/>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9254" name="Oval 39"/>
            <p:cNvSpPr/>
            <p:nvPr/>
          </p:nvSpPr>
          <p:spPr>
            <a:xfrm>
              <a:off x="0" y="240"/>
              <a:ext cx="1728" cy="2832"/>
            </a:xfrm>
            <a:prstGeom prst="ellipse">
              <a:avLst/>
            </a:prstGeom>
            <a:noFill/>
            <a:ln w="9525" cap="flat" cmpd="sng">
              <a:solidFill>
                <a:schemeClr val="accent2"/>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9255" name="Oval 40"/>
            <p:cNvSpPr/>
            <p:nvPr/>
          </p:nvSpPr>
          <p:spPr>
            <a:xfrm>
              <a:off x="0" y="0"/>
              <a:ext cx="2112" cy="3456"/>
            </a:xfrm>
            <a:prstGeom prst="ellipse">
              <a:avLst/>
            </a:prstGeom>
            <a:noFill/>
            <a:ln w="9525" cap="flat" cmpd="sng">
              <a:solidFill>
                <a:schemeClr val="accent2"/>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grpSp>
      <p:grpSp>
        <p:nvGrpSpPr>
          <p:cNvPr id="8233" name="Group 41"/>
          <p:cNvGrpSpPr/>
          <p:nvPr/>
        </p:nvGrpSpPr>
        <p:grpSpPr>
          <a:xfrm>
            <a:off x="8042275" y="3382963"/>
            <a:ext cx="1079500" cy="2376487"/>
            <a:chOff x="0" y="0"/>
            <a:chExt cx="2112" cy="3456"/>
          </a:xfrm>
        </p:grpSpPr>
        <p:sp>
          <p:nvSpPr>
            <p:cNvPr id="9257" name="Oval 42"/>
            <p:cNvSpPr/>
            <p:nvPr/>
          </p:nvSpPr>
          <p:spPr>
            <a:xfrm>
              <a:off x="288" y="1008"/>
              <a:ext cx="720" cy="1152"/>
            </a:xfrm>
            <a:prstGeom prst="ellipse">
              <a:avLst/>
            </a:prstGeom>
            <a:noFill/>
            <a:ln w="9525" cap="flat" cmpd="sng">
              <a:solidFill>
                <a:schemeClr val="accent2"/>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9258" name="Oval 43"/>
            <p:cNvSpPr/>
            <p:nvPr/>
          </p:nvSpPr>
          <p:spPr>
            <a:xfrm>
              <a:off x="144" y="768"/>
              <a:ext cx="1056" cy="1680"/>
            </a:xfrm>
            <a:prstGeom prst="ellipse">
              <a:avLst/>
            </a:prstGeom>
            <a:noFill/>
            <a:ln w="9525" cap="flat" cmpd="sng">
              <a:solidFill>
                <a:schemeClr val="accent2"/>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9259" name="Oval 44"/>
            <p:cNvSpPr/>
            <p:nvPr/>
          </p:nvSpPr>
          <p:spPr>
            <a:xfrm>
              <a:off x="96" y="576"/>
              <a:ext cx="1296" cy="2448"/>
            </a:xfrm>
            <a:prstGeom prst="ellipse">
              <a:avLst/>
            </a:prstGeom>
            <a:noFill/>
            <a:ln w="9525" cap="flat" cmpd="sng">
              <a:solidFill>
                <a:schemeClr val="accent2"/>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9260" name="Oval 45"/>
            <p:cNvSpPr/>
            <p:nvPr/>
          </p:nvSpPr>
          <p:spPr>
            <a:xfrm>
              <a:off x="0" y="240"/>
              <a:ext cx="1728" cy="2832"/>
            </a:xfrm>
            <a:prstGeom prst="ellipse">
              <a:avLst/>
            </a:prstGeom>
            <a:noFill/>
            <a:ln w="9525" cap="flat" cmpd="sng">
              <a:solidFill>
                <a:schemeClr val="accent2"/>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9261" name="Oval 46"/>
            <p:cNvSpPr/>
            <p:nvPr/>
          </p:nvSpPr>
          <p:spPr>
            <a:xfrm>
              <a:off x="0" y="0"/>
              <a:ext cx="2112" cy="3456"/>
            </a:xfrm>
            <a:prstGeom prst="ellipse">
              <a:avLst/>
            </a:prstGeom>
            <a:noFill/>
            <a:ln w="9525" cap="flat" cmpd="sng">
              <a:solidFill>
                <a:schemeClr val="accent2"/>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grpSp>
      <p:grpSp>
        <p:nvGrpSpPr>
          <p:cNvPr id="8239" name="Group 47"/>
          <p:cNvGrpSpPr/>
          <p:nvPr/>
        </p:nvGrpSpPr>
        <p:grpSpPr>
          <a:xfrm>
            <a:off x="8042275" y="3382963"/>
            <a:ext cx="1079500" cy="2376487"/>
            <a:chOff x="0" y="0"/>
            <a:chExt cx="2112" cy="3456"/>
          </a:xfrm>
        </p:grpSpPr>
        <p:sp>
          <p:nvSpPr>
            <p:cNvPr id="9263" name="Oval 48"/>
            <p:cNvSpPr/>
            <p:nvPr/>
          </p:nvSpPr>
          <p:spPr>
            <a:xfrm>
              <a:off x="288" y="1008"/>
              <a:ext cx="720" cy="1152"/>
            </a:xfrm>
            <a:prstGeom prst="ellipse">
              <a:avLst/>
            </a:prstGeom>
            <a:noFill/>
            <a:ln w="9525" cap="flat" cmpd="sng">
              <a:solidFill>
                <a:schemeClr val="accent2"/>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9264" name="Oval 49"/>
            <p:cNvSpPr/>
            <p:nvPr/>
          </p:nvSpPr>
          <p:spPr>
            <a:xfrm>
              <a:off x="144" y="768"/>
              <a:ext cx="1056" cy="1680"/>
            </a:xfrm>
            <a:prstGeom prst="ellipse">
              <a:avLst/>
            </a:prstGeom>
            <a:noFill/>
            <a:ln w="9525" cap="flat" cmpd="sng">
              <a:solidFill>
                <a:schemeClr val="accent2"/>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9265" name="Oval 50"/>
            <p:cNvSpPr/>
            <p:nvPr/>
          </p:nvSpPr>
          <p:spPr>
            <a:xfrm>
              <a:off x="96" y="576"/>
              <a:ext cx="1296" cy="2448"/>
            </a:xfrm>
            <a:prstGeom prst="ellipse">
              <a:avLst/>
            </a:prstGeom>
            <a:noFill/>
            <a:ln w="9525" cap="flat" cmpd="sng">
              <a:solidFill>
                <a:schemeClr val="accent2"/>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9266" name="Oval 51"/>
            <p:cNvSpPr/>
            <p:nvPr/>
          </p:nvSpPr>
          <p:spPr>
            <a:xfrm>
              <a:off x="0" y="240"/>
              <a:ext cx="1728" cy="2832"/>
            </a:xfrm>
            <a:prstGeom prst="ellipse">
              <a:avLst/>
            </a:prstGeom>
            <a:noFill/>
            <a:ln w="9525" cap="flat" cmpd="sng">
              <a:solidFill>
                <a:schemeClr val="accent2"/>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9267" name="Oval 52"/>
            <p:cNvSpPr/>
            <p:nvPr/>
          </p:nvSpPr>
          <p:spPr>
            <a:xfrm>
              <a:off x="0" y="0"/>
              <a:ext cx="2112" cy="3456"/>
            </a:xfrm>
            <a:prstGeom prst="ellipse">
              <a:avLst/>
            </a:prstGeom>
            <a:noFill/>
            <a:ln w="9525" cap="flat" cmpd="sng">
              <a:solidFill>
                <a:schemeClr val="accent2"/>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grpSp>
      <p:grpSp>
        <p:nvGrpSpPr>
          <p:cNvPr id="8245" name="Group 53"/>
          <p:cNvGrpSpPr/>
          <p:nvPr/>
        </p:nvGrpSpPr>
        <p:grpSpPr>
          <a:xfrm>
            <a:off x="8042275" y="3382963"/>
            <a:ext cx="1079500" cy="2376487"/>
            <a:chOff x="0" y="0"/>
            <a:chExt cx="2112" cy="3456"/>
          </a:xfrm>
        </p:grpSpPr>
        <p:sp>
          <p:nvSpPr>
            <p:cNvPr id="9269" name="Oval 54"/>
            <p:cNvSpPr/>
            <p:nvPr/>
          </p:nvSpPr>
          <p:spPr>
            <a:xfrm>
              <a:off x="288" y="1008"/>
              <a:ext cx="720" cy="1152"/>
            </a:xfrm>
            <a:prstGeom prst="ellipse">
              <a:avLst/>
            </a:prstGeom>
            <a:noFill/>
            <a:ln w="9525" cap="flat" cmpd="sng">
              <a:solidFill>
                <a:schemeClr val="accent2"/>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9270" name="Oval 55"/>
            <p:cNvSpPr/>
            <p:nvPr/>
          </p:nvSpPr>
          <p:spPr>
            <a:xfrm>
              <a:off x="144" y="768"/>
              <a:ext cx="1056" cy="1680"/>
            </a:xfrm>
            <a:prstGeom prst="ellipse">
              <a:avLst/>
            </a:prstGeom>
            <a:noFill/>
            <a:ln w="9525" cap="flat" cmpd="sng">
              <a:solidFill>
                <a:schemeClr val="accent2"/>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9271" name="Oval 56"/>
            <p:cNvSpPr/>
            <p:nvPr/>
          </p:nvSpPr>
          <p:spPr>
            <a:xfrm>
              <a:off x="96" y="576"/>
              <a:ext cx="1296" cy="2448"/>
            </a:xfrm>
            <a:prstGeom prst="ellipse">
              <a:avLst/>
            </a:prstGeom>
            <a:noFill/>
            <a:ln w="9525" cap="flat" cmpd="sng">
              <a:solidFill>
                <a:schemeClr val="accent2"/>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9272" name="Oval 57"/>
            <p:cNvSpPr/>
            <p:nvPr/>
          </p:nvSpPr>
          <p:spPr>
            <a:xfrm>
              <a:off x="0" y="240"/>
              <a:ext cx="1728" cy="2832"/>
            </a:xfrm>
            <a:prstGeom prst="ellipse">
              <a:avLst/>
            </a:prstGeom>
            <a:noFill/>
            <a:ln w="9525" cap="flat" cmpd="sng">
              <a:solidFill>
                <a:schemeClr val="accent2"/>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9273" name="Oval 58"/>
            <p:cNvSpPr/>
            <p:nvPr/>
          </p:nvSpPr>
          <p:spPr>
            <a:xfrm>
              <a:off x="0" y="0"/>
              <a:ext cx="2112" cy="3456"/>
            </a:xfrm>
            <a:prstGeom prst="ellipse">
              <a:avLst/>
            </a:prstGeom>
            <a:noFill/>
            <a:ln w="9525" cap="flat" cmpd="sng">
              <a:solidFill>
                <a:schemeClr val="accent2"/>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grpSp>
      <p:grpSp>
        <p:nvGrpSpPr>
          <p:cNvPr id="8251" name="Group 59"/>
          <p:cNvGrpSpPr/>
          <p:nvPr/>
        </p:nvGrpSpPr>
        <p:grpSpPr>
          <a:xfrm>
            <a:off x="8064500" y="3376613"/>
            <a:ext cx="1079500" cy="2376487"/>
            <a:chOff x="0" y="0"/>
            <a:chExt cx="2112" cy="3456"/>
          </a:xfrm>
        </p:grpSpPr>
        <p:sp>
          <p:nvSpPr>
            <p:cNvPr id="9275" name="Oval 60"/>
            <p:cNvSpPr/>
            <p:nvPr/>
          </p:nvSpPr>
          <p:spPr>
            <a:xfrm>
              <a:off x="288" y="1008"/>
              <a:ext cx="720" cy="1152"/>
            </a:xfrm>
            <a:prstGeom prst="ellipse">
              <a:avLst/>
            </a:prstGeom>
            <a:noFill/>
            <a:ln w="9525" cap="flat" cmpd="sng">
              <a:solidFill>
                <a:schemeClr val="accent2"/>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9276" name="Oval 61"/>
            <p:cNvSpPr/>
            <p:nvPr/>
          </p:nvSpPr>
          <p:spPr>
            <a:xfrm>
              <a:off x="144" y="768"/>
              <a:ext cx="1056" cy="1680"/>
            </a:xfrm>
            <a:prstGeom prst="ellipse">
              <a:avLst/>
            </a:prstGeom>
            <a:noFill/>
            <a:ln w="9525" cap="flat" cmpd="sng">
              <a:solidFill>
                <a:schemeClr val="accent2"/>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9277" name="Oval 62"/>
            <p:cNvSpPr/>
            <p:nvPr/>
          </p:nvSpPr>
          <p:spPr>
            <a:xfrm>
              <a:off x="96" y="576"/>
              <a:ext cx="1296" cy="2448"/>
            </a:xfrm>
            <a:prstGeom prst="ellipse">
              <a:avLst/>
            </a:prstGeom>
            <a:noFill/>
            <a:ln w="9525" cap="flat" cmpd="sng">
              <a:solidFill>
                <a:schemeClr val="accent2"/>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9278" name="Oval 63"/>
            <p:cNvSpPr/>
            <p:nvPr/>
          </p:nvSpPr>
          <p:spPr>
            <a:xfrm>
              <a:off x="0" y="240"/>
              <a:ext cx="1728" cy="2832"/>
            </a:xfrm>
            <a:prstGeom prst="ellipse">
              <a:avLst/>
            </a:prstGeom>
            <a:noFill/>
            <a:ln w="9525" cap="flat" cmpd="sng">
              <a:solidFill>
                <a:schemeClr val="accent2"/>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9279" name="Oval 64"/>
            <p:cNvSpPr/>
            <p:nvPr/>
          </p:nvSpPr>
          <p:spPr>
            <a:xfrm>
              <a:off x="0" y="0"/>
              <a:ext cx="2112" cy="3456"/>
            </a:xfrm>
            <a:prstGeom prst="ellipse">
              <a:avLst/>
            </a:prstGeom>
            <a:noFill/>
            <a:ln w="9525" cap="flat" cmpd="sng">
              <a:solidFill>
                <a:schemeClr val="accent2"/>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grpSp>
      <p:grpSp>
        <p:nvGrpSpPr>
          <p:cNvPr id="8257" name="Group 65"/>
          <p:cNvGrpSpPr/>
          <p:nvPr/>
        </p:nvGrpSpPr>
        <p:grpSpPr>
          <a:xfrm>
            <a:off x="8064500" y="3376613"/>
            <a:ext cx="1079500" cy="2376487"/>
            <a:chOff x="0" y="0"/>
            <a:chExt cx="2112" cy="3456"/>
          </a:xfrm>
        </p:grpSpPr>
        <p:sp>
          <p:nvSpPr>
            <p:cNvPr id="9281" name="Oval 66"/>
            <p:cNvSpPr/>
            <p:nvPr/>
          </p:nvSpPr>
          <p:spPr>
            <a:xfrm>
              <a:off x="288" y="1008"/>
              <a:ext cx="720" cy="1152"/>
            </a:xfrm>
            <a:prstGeom prst="ellipse">
              <a:avLst/>
            </a:prstGeom>
            <a:noFill/>
            <a:ln w="9525" cap="flat" cmpd="sng">
              <a:solidFill>
                <a:schemeClr val="accent2"/>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9282" name="Oval 67"/>
            <p:cNvSpPr/>
            <p:nvPr/>
          </p:nvSpPr>
          <p:spPr>
            <a:xfrm>
              <a:off x="144" y="768"/>
              <a:ext cx="1056" cy="1680"/>
            </a:xfrm>
            <a:prstGeom prst="ellipse">
              <a:avLst/>
            </a:prstGeom>
            <a:noFill/>
            <a:ln w="9525" cap="flat" cmpd="sng">
              <a:solidFill>
                <a:schemeClr val="accent2"/>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9283" name="Oval 68"/>
            <p:cNvSpPr/>
            <p:nvPr/>
          </p:nvSpPr>
          <p:spPr>
            <a:xfrm>
              <a:off x="96" y="576"/>
              <a:ext cx="1296" cy="2448"/>
            </a:xfrm>
            <a:prstGeom prst="ellipse">
              <a:avLst/>
            </a:prstGeom>
            <a:noFill/>
            <a:ln w="9525" cap="flat" cmpd="sng">
              <a:solidFill>
                <a:schemeClr val="accent2"/>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9284" name="Oval 69"/>
            <p:cNvSpPr/>
            <p:nvPr/>
          </p:nvSpPr>
          <p:spPr>
            <a:xfrm>
              <a:off x="0" y="240"/>
              <a:ext cx="1728" cy="2832"/>
            </a:xfrm>
            <a:prstGeom prst="ellipse">
              <a:avLst/>
            </a:prstGeom>
            <a:noFill/>
            <a:ln w="9525" cap="flat" cmpd="sng">
              <a:solidFill>
                <a:schemeClr val="accent2"/>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9285" name="Oval 70"/>
            <p:cNvSpPr/>
            <p:nvPr/>
          </p:nvSpPr>
          <p:spPr>
            <a:xfrm>
              <a:off x="0" y="0"/>
              <a:ext cx="2112" cy="3456"/>
            </a:xfrm>
            <a:prstGeom prst="ellipse">
              <a:avLst/>
            </a:prstGeom>
            <a:noFill/>
            <a:ln w="9525" cap="flat" cmpd="sng">
              <a:solidFill>
                <a:schemeClr val="accent2"/>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grpSp>
      <p:sp>
        <p:nvSpPr>
          <p:cNvPr id="9286" name="AutoShape 71"/>
          <p:cNvSpPr/>
          <p:nvPr/>
        </p:nvSpPr>
        <p:spPr>
          <a:xfrm>
            <a:off x="1692275" y="188913"/>
            <a:ext cx="5329238" cy="765175"/>
          </a:xfrm>
          <a:prstGeom prst="flowChartAlternateProcess">
            <a:avLst/>
          </a:prstGeom>
          <a:noFill/>
          <a:ln w="9525">
            <a:noFill/>
          </a:ln>
        </p:spPr>
        <p:txBody>
          <a:bodyPr wrap="none" anchor="ctr"/>
          <a:lstStyle/>
          <a:p>
            <a:pPr algn="ctr"/>
            <a:r>
              <a:rPr lang="zh-CN" altLang="en-US" sz="4800" b="1">
                <a:solidFill>
                  <a:schemeClr val="bg1"/>
                </a:solidFill>
                <a:latin typeface="Arial" panose="020B0604020202020204" pitchFamily="34" charset="0"/>
                <a:ea typeface="楷体_GB2312" pitchFamily="49" charset="-122"/>
              </a:rPr>
              <a:t>接收机的功能</a:t>
            </a:r>
          </a:p>
        </p:txBody>
      </p:sp>
      <p:sp>
        <p:nvSpPr>
          <p:cNvPr id="9287" name="Sound"/>
          <p:cNvSpPr>
            <a:spLocks noEditPoints="1"/>
          </p:cNvSpPr>
          <p:nvPr/>
        </p:nvSpPr>
        <p:spPr>
          <a:xfrm flipH="1">
            <a:off x="323850" y="3879850"/>
            <a:ext cx="803275" cy="1200150"/>
          </a:xfrm>
          <a:custGeom>
            <a:avLst/>
            <a:gdLst/>
            <a:ahLst/>
            <a:cxnLst>
              <a:cxn ang="0">
                <a:pos x="415174" y="1175647"/>
              </a:cxn>
              <a:cxn ang="0">
                <a:pos x="415174" y="0"/>
              </a:cxn>
              <a:cxn ang="0">
                <a:pos x="0" y="600075"/>
              </a:cxn>
              <a:cxn ang="0">
                <a:pos x="803275" y="600075"/>
              </a:cxn>
            </a:cxnLst>
            <a:rect l="0" t="0" r="0" b="0"/>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solidFill>
            <a:srgbClr val="FFBE7D"/>
          </a:solidFill>
          <a:ln w="9525" cap="flat" cmpd="sng">
            <a:solidFill>
              <a:srgbClr val="000000"/>
            </a:solidFill>
            <a:prstDash val="solid"/>
            <a:round/>
            <a:headEnd type="none" w="med" len="med"/>
            <a:tailEnd type="none" w="med" len="med"/>
          </a:ln>
          <a:effectLst>
            <a:outerShdw dist="107763" dir="2699999" algn="ctr" rotWithShape="0">
              <a:srgbClr val="808080"/>
            </a:outerShdw>
          </a:effectLst>
        </p:spPr>
        <p:txBody>
          <a:bodyPr/>
          <a:lstStyle/>
          <a:p>
            <a:endParaRPr lang="zh-CN" altLang="en-US"/>
          </a:p>
        </p:txBody>
      </p:sp>
      <p:pic>
        <p:nvPicPr>
          <p:cNvPr id="9288" name="Picture 73" descr="radar2"/>
          <p:cNvPicPr>
            <a:picLocks noChangeAspect="1"/>
          </p:cNvPicPr>
          <p:nvPr/>
        </p:nvPicPr>
        <p:blipFill>
          <a:blip r:embed="rId11"/>
          <a:stretch>
            <a:fillRect/>
          </a:stretch>
        </p:blipFill>
        <p:spPr>
          <a:xfrm>
            <a:off x="8077200" y="3951288"/>
            <a:ext cx="1066800" cy="1244600"/>
          </a:xfrm>
          <a:prstGeom prst="rect">
            <a:avLst/>
          </a:prstGeom>
          <a:noFill/>
          <a:ln w="9525">
            <a:noFill/>
          </a:ln>
        </p:spPr>
      </p:pic>
      <p:sp>
        <p:nvSpPr>
          <p:cNvPr id="8266" name="Rectangle 74"/>
          <p:cNvSpPr/>
          <p:nvPr/>
        </p:nvSpPr>
        <p:spPr>
          <a:xfrm>
            <a:off x="0" y="2101850"/>
            <a:ext cx="8964613" cy="822325"/>
          </a:xfrm>
          <a:prstGeom prst="rect">
            <a:avLst/>
          </a:prstGeom>
          <a:noFill/>
          <a:ln w="9525">
            <a:noFill/>
          </a:ln>
        </p:spPr>
        <p:txBody>
          <a:bodyPr anchor="t">
            <a:spAutoFit/>
          </a:bodyPr>
          <a:lstStyle/>
          <a:p>
            <a:r>
              <a:rPr lang="zh-CN" altLang="en-US" sz="2400" b="1" dirty="0">
                <a:latin typeface="Times New Roman" panose="02020603050405020304" pitchFamily="18" charset="0"/>
                <a:ea typeface="楷体_GB2312" pitchFamily="49" charset="-122"/>
              </a:rPr>
              <a:t>     </a:t>
            </a:r>
            <a:r>
              <a:rPr lang="zh-CN" altLang="en-US" sz="2400" b="1" dirty="0">
                <a:solidFill>
                  <a:srgbClr val="008000"/>
                </a:solidFill>
                <a:latin typeface="Times New Roman" panose="02020603050405020304" pitchFamily="18" charset="0"/>
                <a:ea typeface="楷体_GB2312" pitchFamily="49" charset="-122"/>
              </a:rPr>
              <a:t>二是解调</a:t>
            </a:r>
            <a:r>
              <a:rPr lang="zh-CN" altLang="en-US" sz="2400" b="1" dirty="0">
                <a:latin typeface="Times New Roman" panose="02020603050405020304" pitchFamily="18" charset="0"/>
                <a:ea typeface="楷体_GB2312" pitchFamily="49" charset="-122"/>
              </a:rPr>
              <a:t>，从接收到的高频已调信号中，经变频、中放、检波功放，恢复出与发送端相一致的基带信号，实现信息的交换。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8227"/>
                                        </p:tgtEl>
                                        <p:attrNameLst>
                                          <p:attrName>style.visibility</p:attrName>
                                        </p:attrNameLst>
                                      </p:cBhvr>
                                      <p:to>
                                        <p:strVal val="visible"/>
                                      </p:to>
                                    </p:set>
                                    <p:animEffect transition="in" filter="wipe(left)">
                                      <p:cBhvr>
                                        <p:cTn id="19" dur="500"/>
                                        <p:tgtEl>
                                          <p:spTgt spid="8227"/>
                                        </p:tgtEl>
                                      </p:cBhvr>
                                    </p:animEffect>
                                  </p:childTnLst>
                                  <p:subTnLst>
                                    <p:set>
                                      <p:cBhvr override="childStyle">
                                        <p:cTn dur="1" fill="hold" display="0" masterRel="sameClick" afterEffect="1">
                                          <p:stCondLst>
                                            <p:cond evt="end" delay="0">
                                              <p:tn val="17"/>
                                            </p:cond>
                                          </p:stCondLst>
                                        </p:cTn>
                                        <p:tgtEl>
                                          <p:spTgt spid="8227"/>
                                        </p:tgtEl>
                                        <p:attrNameLst>
                                          <p:attrName>style.visibility</p:attrName>
                                        </p:attrNameLst>
                                      </p:cBhvr>
                                      <p:to>
                                        <p:strVal val="hidden"/>
                                      </p:to>
                                    </p:set>
                                  </p:sub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8233"/>
                                        </p:tgtEl>
                                        <p:attrNameLst>
                                          <p:attrName>style.visibility</p:attrName>
                                        </p:attrNameLst>
                                      </p:cBhvr>
                                      <p:to>
                                        <p:strVal val="visible"/>
                                      </p:to>
                                    </p:set>
                                    <p:animEffect transition="in" filter="wipe(left)">
                                      <p:cBhvr>
                                        <p:cTn id="23" dur="500"/>
                                        <p:tgtEl>
                                          <p:spTgt spid="8233"/>
                                        </p:tgtEl>
                                      </p:cBhvr>
                                    </p:animEffect>
                                  </p:childTnLst>
                                  <p:subTnLst>
                                    <p:set>
                                      <p:cBhvr override="childStyle">
                                        <p:cTn dur="1" fill="hold" display="0" masterRel="sameClick" afterEffect="1">
                                          <p:stCondLst>
                                            <p:cond evt="end" delay="0">
                                              <p:tn val="21"/>
                                            </p:cond>
                                          </p:stCondLst>
                                        </p:cTn>
                                        <p:tgtEl>
                                          <p:spTgt spid="8233"/>
                                        </p:tgtEl>
                                        <p:attrNameLst>
                                          <p:attrName>style.visibility</p:attrName>
                                        </p:attrNameLst>
                                      </p:cBhvr>
                                      <p:to>
                                        <p:strVal val="hidden"/>
                                      </p:to>
                                    </p:set>
                                  </p:subTnLst>
                                </p:cTn>
                              </p:par>
                              <p:par>
                                <p:cTn id="24" presetID="22" presetClass="entr" presetSubtype="8" fill="hold" nodeType="withEffect">
                                  <p:stCondLst>
                                    <p:cond delay="0"/>
                                  </p:stCondLst>
                                  <p:childTnLst>
                                    <p:set>
                                      <p:cBhvr>
                                        <p:cTn id="25" dur="1" fill="hold">
                                          <p:stCondLst>
                                            <p:cond delay="0"/>
                                          </p:stCondLst>
                                        </p:cTn>
                                        <p:tgtEl>
                                          <p:spTgt spid="8239"/>
                                        </p:tgtEl>
                                        <p:attrNameLst>
                                          <p:attrName>style.visibility</p:attrName>
                                        </p:attrNameLst>
                                      </p:cBhvr>
                                      <p:to>
                                        <p:strVal val="visible"/>
                                      </p:to>
                                    </p:set>
                                    <p:animEffect transition="in" filter="wipe(left)">
                                      <p:cBhvr>
                                        <p:cTn id="26" dur="500"/>
                                        <p:tgtEl>
                                          <p:spTgt spid="8239"/>
                                        </p:tgtEl>
                                      </p:cBhvr>
                                    </p:animEffect>
                                  </p:childTnLst>
                                  <p:subTnLst>
                                    <p:set>
                                      <p:cBhvr override="childStyle">
                                        <p:cTn dur="1" fill="hold" display="0" masterRel="sameClick" afterEffect="1">
                                          <p:stCondLst>
                                            <p:cond evt="end" delay="0">
                                              <p:tn val="24"/>
                                            </p:cond>
                                          </p:stCondLst>
                                        </p:cTn>
                                        <p:tgtEl>
                                          <p:spTgt spid="8239"/>
                                        </p:tgtEl>
                                        <p:attrNameLst>
                                          <p:attrName>style.visibility</p:attrName>
                                        </p:attrNameLst>
                                      </p:cBhvr>
                                      <p:to>
                                        <p:strVal val="hidden"/>
                                      </p:to>
                                    </p:set>
                                  </p:subTnLst>
                                </p:cTn>
                              </p:par>
                              <p:par>
                                <p:cTn id="27" presetID="22" presetClass="entr" presetSubtype="8" fill="hold" nodeType="withEffect">
                                  <p:stCondLst>
                                    <p:cond delay="0"/>
                                  </p:stCondLst>
                                  <p:childTnLst>
                                    <p:set>
                                      <p:cBhvr>
                                        <p:cTn id="28" dur="1" fill="hold">
                                          <p:stCondLst>
                                            <p:cond delay="0"/>
                                          </p:stCondLst>
                                        </p:cTn>
                                        <p:tgtEl>
                                          <p:spTgt spid="8245"/>
                                        </p:tgtEl>
                                        <p:attrNameLst>
                                          <p:attrName>style.visibility</p:attrName>
                                        </p:attrNameLst>
                                      </p:cBhvr>
                                      <p:to>
                                        <p:strVal val="visible"/>
                                      </p:to>
                                    </p:set>
                                    <p:animEffect transition="in" filter="wipe(left)">
                                      <p:cBhvr>
                                        <p:cTn id="29" dur="500"/>
                                        <p:tgtEl>
                                          <p:spTgt spid="8245"/>
                                        </p:tgtEl>
                                      </p:cBhvr>
                                    </p:animEffect>
                                  </p:childTnLst>
                                  <p:subTnLst>
                                    <p:set>
                                      <p:cBhvr override="childStyle">
                                        <p:cTn dur="1" fill="hold" display="0" masterRel="sameClick" afterEffect="1">
                                          <p:stCondLst>
                                            <p:cond evt="end" delay="0">
                                              <p:tn val="27"/>
                                            </p:cond>
                                          </p:stCondLst>
                                        </p:cTn>
                                        <p:tgtEl>
                                          <p:spTgt spid="8245"/>
                                        </p:tgtEl>
                                        <p:attrNameLst>
                                          <p:attrName>style.visibility</p:attrName>
                                        </p:attrNameLst>
                                      </p:cBhvr>
                                      <p:to>
                                        <p:strVal val="hidden"/>
                                      </p:to>
                                    </p:set>
                                  </p:sub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8251"/>
                                        </p:tgtEl>
                                        <p:attrNameLst>
                                          <p:attrName>style.visibility</p:attrName>
                                        </p:attrNameLst>
                                      </p:cBhvr>
                                      <p:to>
                                        <p:strVal val="visible"/>
                                      </p:to>
                                    </p:set>
                                    <p:animEffect transition="in" filter="wipe(left)">
                                      <p:cBhvr>
                                        <p:cTn id="33" dur="500"/>
                                        <p:tgtEl>
                                          <p:spTgt spid="8251"/>
                                        </p:tgtEl>
                                      </p:cBhvr>
                                    </p:animEffect>
                                  </p:childTnLst>
                                  <p:subTnLst>
                                    <p:set>
                                      <p:cBhvr override="childStyle">
                                        <p:cTn dur="1" fill="hold" display="0" masterRel="sameClick" afterEffect="1">
                                          <p:stCondLst>
                                            <p:cond evt="end" delay="0">
                                              <p:tn val="31"/>
                                            </p:cond>
                                          </p:stCondLst>
                                        </p:cTn>
                                        <p:tgtEl>
                                          <p:spTgt spid="8251"/>
                                        </p:tgtEl>
                                        <p:attrNameLst>
                                          <p:attrName>style.visibility</p:attrName>
                                        </p:attrNameLst>
                                      </p:cBhvr>
                                      <p:to>
                                        <p:strVal val="hidden"/>
                                      </p:to>
                                    </p:set>
                                  </p:subTnLst>
                                </p:cTn>
                              </p:par>
                            </p:childTnLst>
                          </p:cTn>
                        </p:par>
                        <p:par>
                          <p:cTn id="34" fill="hold">
                            <p:stCondLst>
                              <p:cond delay="1500"/>
                            </p:stCondLst>
                            <p:childTnLst>
                              <p:par>
                                <p:cTn id="35" presetID="22" presetClass="entr" presetSubtype="8" fill="hold" nodeType="afterEffect">
                                  <p:stCondLst>
                                    <p:cond delay="0"/>
                                  </p:stCondLst>
                                  <p:childTnLst>
                                    <p:set>
                                      <p:cBhvr>
                                        <p:cTn id="36" dur="1" fill="hold">
                                          <p:stCondLst>
                                            <p:cond delay="0"/>
                                          </p:stCondLst>
                                        </p:cTn>
                                        <p:tgtEl>
                                          <p:spTgt spid="8257"/>
                                        </p:tgtEl>
                                        <p:attrNameLst>
                                          <p:attrName>style.visibility</p:attrName>
                                        </p:attrNameLst>
                                      </p:cBhvr>
                                      <p:to>
                                        <p:strVal val="visible"/>
                                      </p:to>
                                    </p:set>
                                    <p:animEffect transition="in" filter="wipe(left)">
                                      <p:cBhvr>
                                        <p:cTn id="37" dur="500"/>
                                        <p:tgtEl>
                                          <p:spTgt spid="8257"/>
                                        </p:tgtEl>
                                      </p:cBhvr>
                                    </p:animEffect>
                                  </p:childTnLst>
                                  <p:subTnLst>
                                    <p:set>
                                      <p:cBhvr override="childStyle">
                                        <p:cTn dur="1" fill="hold" display="0" masterRel="sameClick" afterEffect="1">
                                          <p:stCondLst>
                                            <p:cond evt="end" delay="0">
                                              <p:tn val="35"/>
                                            </p:cond>
                                          </p:stCondLst>
                                        </p:cTn>
                                        <p:tgtEl>
                                          <p:spTgt spid="8257"/>
                                        </p:tgtEl>
                                        <p:attrNameLst>
                                          <p:attrName>style.visibility</p:attrName>
                                        </p:attrNameLst>
                                      </p:cBhvr>
                                      <p:to>
                                        <p:strVal val="hidden"/>
                                      </p:to>
                                    </p:set>
                                  </p:subTnLst>
                                </p:cTn>
                              </p:par>
                            </p:childTnLst>
                          </p:cTn>
                        </p:par>
                        <p:par>
                          <p:cTn id="38" fill="hold">
                            <p:stCondLst>
                              <p:cond delay="2000"/>
                            </p:stCondLst>
                            <p:childTnLst>
                              <p:par>
                                <p:cTn id="39" presetID="22" presetClass="entr" presetSubtype="8" fill="hold" nodeType="afterEffect">
                                  <p:stCondLst>
                                    <p:cond delay="0"/>
                                  </p:stCondLst>
                                  <p:childTnLst>
                                    <p:set>
                                      <p:cBhvr>
                                        <p:cTn id="40" dur="1" fill="hold">
                                          <p:stCondLst>
                                            <p:cond delay="0"/>
                                          </p:stCondLst>
                                        </p:cTn>
                                        <p:tgtEl>
                                          <p:spTgt spid="8215"/>
                                        </p:tgtEl>
                                        <p:attrNameLst>
                                          <p:attrName>style.visibility</p:attrName>
                                        </p:attrNameLst>
                                      </p:cBhvr>
                                      <p:to>
                                        <p:strVal val="visible"/>
                                      </p:to>
                                    </p:set>
                                    <p:animEffect transition="in" filter="wipe(left)">
                                      <p:cBhvr>
                                        <p:cTn id="41" dur="500"/>
                                        <p:tgtEl>
                                          <p:spTgt spid="821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8216"/>
                                        </p:tgtEl>
                                        <p:attrNameLst>
                                          <p:attrName>style.visibility</p:attrName>
                                        </p:attrNameLst>
                                      </p:cBhvr>
                                      <p:to>
                                        <p:strVal val="visible"/>
                                      </p:to>
                                    </p:set>
                                    <p:animEffect transition="in" filter="wipe(left)">
                                      <p:cBhvr>
                                        <p:cTn id="46" dur="500"/>
                                        <p:tgtEl>
                                          <p:spTgt spid="821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8217"/>
                                        </p:tgtEl>
                                        <p:attrNameLst>
                                          <p:attrName>style.visibility</p:attrName>
                                        </p:attrNameLst>
                                      </p:cBhvr>
                                      <p:to>
                                        <p:strVal val="visible"/>
                                      </p:to>
                                    </p:set>
                                    <p:animEffect transition="in" filter="wipe(left)">
                                      <p:cBhvr>
                                        <p:cTn id="51" dur="500"/>
                                        <p:tgtEl>
                                          <p:spTgt spid="821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8218"/>
                                        </p:tgtEl>
                                        <p:attrNameLst>
                                          <p:attrName>style.visibility</p:attrName>
                                        </p:attrNameLst>
                                      </p:cBhvr>
                                      <p:to>
                                        <p:strVal val="visible"/>
                                      </p:to>
                                    </p:set>
                                    <p:animEffect transition="in" filter="wipe(left)">
                                      <p:cBhvr>
                                        <p:cTn id="56" dur="500"/>
                                        <p:tgtEl>
                                          <p:spTgt spid="821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8219"/>
                                        </p:tgtEl>
                                        <p:attrNameLst>
                                          <p:attrName>style.visibility</p:attrName>
                                        </p:attrNameLst>
                                      </p:cBhvr>
                                      <p:to>
                                        <p:strVal val="visible"/>
                                      </p:to>
                                    </p:set>
                                    <p:animEffect transition="in" filter="wipe(left)">
                                      <p:cBhvr>
                                        <p:cTn id="61" dur="500"/>
                                        <p:tgtEl>
                                          <p:spTgt spid="821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8220"/>
                                        </p:tgtEl>
                                        <p:attrNameLst>
                                          <p:attrName>style.visibility</p:attrName>
                                        </p:attrNameLst>
                                      </p:cBhvr>
                                      <p:to>
                                        <p:strVal val="visible"/>
                                      </p:to>
                                    </p:set>
                                    <p:animEffect transition="in" filter="wipe(left)">
                                      <p:cBhvr>
                                        <p:cTn id="66" dur="500"/>
                                        <p:tgtEl>
                                          <p:spTgt spid="8220"/>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8221"/>
                                        </p:tgtEl>
                                        <p:attrNameLst>
                                          <p:attrName>style.visibility</p:attrName>
                                        </p:attrNameLst>
                                      </p:cBhvr>
                                      <p:to>
                                        <p:strVal val="visible"/>
                                      </p:to>
                                    </p:set>
                                    <p:animEffect transition="in" filter="wipe(left)">
                                      <p:cBhvr>
                                        <p:cTn id="71" dur="500"/>
                                        <p:tgtEl>
                                          <p:spTgt spid="8221"/>
                                        </p:tgtEl>
                                      </p:cBhvr>
                                    </p:animEffect>
                                  </p:childTnLst>
                                </p:cTn>
                              </p:par>
                            </p:childTnLst>
                          </p:cTn>
                        </p:par>
                        <p:par>
                          <p:cTn id="72" fill="hold">
                            <p:stCondLst>
                              <p:cond delay="500"/>
                            </p:stCondLst>
                            <p:childTnLst>
                              <p:par>
                                <p:cTn id="73" presetID="22" presetClass="entr" presetSubtype="2" fill="hold" nodeType="afterEffect">
                                  <p:stCondLst>
                                    <p:cond delay="0"/>
                                  </p:stCondLst>
                                  <p:childTnLst>
                                    <p:set>
                                      <p:cBhvr>
                                        <p:cTn id="74" dur="1" fill="hold">
                                          <p:stCondLst>
                                            <p:cond delay="0"/>
                                          </p:stCondLst>
                                        </p:cTn>
                                        <p:tgtEl>
                                          <p:spTgt spid="8222"/>
                                        </p:tgtEl>
                                        <p:attrNameLst>
                                          <p:attrName>style.visibility</p:attrName>
                                        </p:attrNameLst>
                                      </p:cBhvr>
                                      <p:to>
                                        <p:strVal val="visible"/>
                                      </p:to>
                                    </p:set>
                                    <p:animEffect transition="in" filter="wipe(right)">
                                      <p:cBhvr>
                                        <p:cTn id="75" dur="1000"/>
                                        <p:tgtEl>
                                          <p:spTgt spid="8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8214" grpId="0"/>
      <p:bldP spid="826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p:nvPr/>
        </p:nvSpPr>
        <p:spPr>
          <a:xfrm>
            <a:off x="28575" y="4652963"/>
            <a:ext cx="9367838" cy="2347912"/>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10242" name="Rectangle 3"/>
          <p:cNvSpPr/>
          <p:nvPr/>
        </p:nvSpPr>
        <p:spPr>
          <a:xfrm>
            <a:off x="179388" y="1231900"/>
            <a:ext cx="8713787" cy="1117600"/>
          </a:xfrm>
          <a:prstGeom prst="rect">
            <a:avLst/>
          </a:prstGeom>
          <a:noFill/>
          <a:ln w="9525">
            <a:noFill/>
          </a:ln>
        </p:spPr>
        <p:txBody>
          <a:bodyPr anchor="t">
            <a:spAutoFit/>
          </a:bodyPr>
          <a:lstStyle/>
          <a:p>
            <a:pPr>
              <a:lnSpc>
                <a:spcPct val="120000"/>
              </a:lnSpc>
              <a:spcBef>
                <a:spcPct val="20000"/>
              </a:spcBef>
            </a:pPr>
            <a:r>
              <a:rPr lang="zh-CN" altLang="en-US" sz="1800" dirty="0">
                <a:latin typeface="Verdana" panose="020B0604030504040204" pitchFamily="34" charset="0"/>
                <a:ea typeface="宋体" panose="02010600030101010101" pitchFamily="2" charset="-122"/>
              </a:rPr>
              <a:t>　　</a:t>
            </a:r>
            <a:r>
              <a:rPr lang="zh-CN" altLang="en-US" sz="1800" dirty="0">
                <a:solidFill>
                  <a:srgbClr val="FFFF00"/>
                </a:solidFill>
                <a:latin typeface="Verdana" panose="020B0604030504040204" pitchFamily="34" charset="0"/>
                <a:ea typeface="宋体" panose="02010600030101010101" pitchFamily="2" charset="-122"/>
              </a:rPr>
              <a:t>　</a:t>
            </a:r>
            <a:r>
              <a:rPr lang="zh-CN" altLang="en-US" b="1" dirty="0">
                <a:latin typeface="楷体_GB2312" pitchFamily="49" charset="-122"/>
                <a:ea typeface="楷体_GB2312" pitchFamily="49" charset="-122"/>
              </a:rPr>
              <a:t>由无线电通信系统的基本组成与信号流程，可以总结出, 《高频电子线路》课程的主要电路应该包括:</a:t>
            </a:r>
            <a:r>
              <a:rPr lang="zh-CN" altLang="en-US" sz="2400" b="1" dirty="0">
                <a:latin typeface="楷体_GB2312" pitchFamily="49" charset="-122"/>
                <a:ea typeface="楷体_GB2312" pitchFamily="49" charset="-122"/>
              </a:rPr>
              <a:t> </a:t>
            </a:r>
          </a:p>
        </p:txBody>
      </p:sp>
      <p:sp>
        <p:nvSpPr>
          <p:cNvPr id="9220" name="Rectangle 4"/>
          <p:cNvSpPr/>
          <p:nvPr/>
        </p:nvSpPr>
        <p:spPr>
          <a:xfrm>
            <a:off x="250825" y="2805113"/>
            <a:ext cx="3114675" cy="579437"/>
          </a:xfrm>
          <a:prstGeom prst="rect">
            <a:avLst/>
          </a:prstGeom>
          <a:noFill/>
          <a:ln w="9525">
            <a:noFill/>
          </a:ln>
        </p:spPr>
        <p:txBody>
          <a:bodyPr anchor="t">
            <a:spAutoFit/>
          </a:bodyPr>
          <a:lstStyle/>
          <a:p>
            <a:r>
              <a:rPr lang="zh-CN" altLang="en-US" sz="3200" b="1">
                <a:solidFill>
                  <a:srgbClr val="FF3300"/>
                </a:solidFill>
                <a:latin typeface="华文新魏" pitchFamily="2" charset="-122"/>
                <a:ea typeface="华文新魏" pitchFamily="2" charset="-122"/>
              </a:rPr>
              <a:t>信号的放大电路</a:t>
            </a:r>
            <a:endParaRPr lang="zh-CN" altLang="en-US" sz="3200" b="1">
              <a:solidFill>
                <a:srgbClr val="FF3300"/>
              </a:solidFill>
              <a:latin typeface="黑体" panose="02010609060101010101" pitchFamily="2" charset="-122"/>
              <a:ea typeface="华文新魏" pitchFamily="2" charset="-122"/>
            </a:endParaRPr>
          </a:p>
        </p:txBody>
      </p:sp>
      <p:sp>
        <p:nvSpPr>
          <p:cNvPr id="9221" name="Rectangle 5"/>
          <p:cNvSpPr/>
          <p:nvPr/>
        </p:nvSpPr>
        <p:spPr>
          <a:xfrm>
            <a:off x="252413" y="3933825"/>
            <a:ext cx="3435350" cy="579438"/>
          </a:xfrm>
          <a:prstGeom prst="rect">
            <a:avLst/>
          </a:prstGeom>
          <a:noFill/>
          <a:ln w="9525">
            <a:noFill/>
          </a:ln>
        </p:spPr>
        <p:txBody>
          <a:bodyPr wrap="none" anchor="t">
            <a:spAutoFit/>
          </a:bodyPr>
          <a:lstStyle/>
          <a:p>
            <a:r>
              <a:rPr lang="zh-CN" altLang="en-US" sz="3200" b="1">
                <a:solidFill>
                  <a:srgbClr val="FF3300"/>
                </a:solidFill>
                <a:latin typeface="Times New Roman" panose="02020603050405020304" pitchFamily="18" charset="0"/>
                <a:ea typeface="华文新魏" pitchFamily="2" charset="-122"/>
              </a:rPr>
              <a:t>高频信号产生电路</a:t>
            </a:r>
            <a:endParaRPr lang="zh-CN" altLang="en-US" sz="2400" b="1">
              <a:solidFill>
                <a:schemeClr val="accent1"/>
              </a:solidFill>
              <a:latin typeface="Times New Roman" panose="02020603050405020304" pitchFamily="18" charset="0"/>
              <a:ea typeface="宋体" panose="02010600030101010101" pitchFamily="2" charset="-122"/>
            </a:endParaRPr>
          </a:p>
        </p:txBody>
      </p:sp>
      <p:sp>
        <p:nvSpPr>
          <p:cNvPr id="9222" name="Rectangle 6"/>
          <p:cNvSpPr/>
          <p:nvPr/>
        </p:nvSpPr>
        <p:spPr>
          <a:xfrm>
            <a:off x="3563938" y="4033838"/>
            <a:ext cx="2022475" cy="457200"/>
          </a:xfrm>
          <a:prstGeom prst="rect">
            <a:avLst/>
          </a:prstGeom>
          <a:noFill/>
          <a:ln w="9525">
            <a:noFill/>
          </a:ln>
        </p:spPr>
        <p:txBody>
          <a:bodyPr wrap="none" anchor="t">
            <a:spAutoFit/>
          </a:bodyPr>
          <a:lstStyle/>
          <a:p>
            <a:r>
              <a:rPr lang="zh-CN" altLang="en-US" sz="2400" b="1">
                <a:latin typeface="Times New Roman" panose="02020603050405020304" pitchFamily="18" charset="0"/>
                <a:ea typeface="楷体_GB2312" pitchFamily="49" charset="-122"/>
              </a:rPr>
              <a:t>正弦波振荡器</a:t>
            </a:r>
          </a:p>
        </p:txBody>
      </p:sp>
      <p:sp>
        <p:nvSpPr>
          <p:cNvPr id="9223" name="Rectangle 7"/>
          <p:cNvSpPr/>
          <p:nvPr/>
        </p:nvSpPr>
        <p:spPr>
          <a:xfrm>
            <a:off x="323850" y="5445125"/>
            <a:ext cx="3028950" cy="579438"/>
          </a:xfrm>
          <a:prstGeom prst="rect">
            <a:avLst/>
          </a:prstGeom>
          <a:noFill/>
          <a:ln w="9525">
            <a:noFill/>
          </a:ln>
        </p:spPr>
        <p:txBody>
          <a:bodyPr wrap="none" anchor="t">
            <a:spAutoFit/>
          </a:bodyPr>
          <a:lstStyle/>
          <a:p>
            <a:r>
              <a:rPr lang="zh-CN" altLang="en-US" sz="3200" b="1">
                <a:solidFill>
                  <a:srgbClr val="FF3300"/>
                </a:solidFill>
                <a:latin typeface="Times New Roman" panose="02020603050405020304" pitchFamily="18" charset="0"/>
                <a:ea typeface="华文新魏" pitchFamily="2" charset="-122"/>
              </a:rPr>
              <a:t>信号的变换电路</a:t>
            </a:r>
          </a:p>
        </p:txBody>
      </p:sp>
      <p:grpSp>
        <p:nvGrpSpPr>
          <p:cNvPr id="9224" name="Group 8"/>
          <p:cNvGrpSpPr/>
          <p:nvPr/>
        </p:nvGrpSpPr>
        <p:grpSpPr>
          <a:xfrm>
            <a:off x="5580063" y="3673475"/>
            <a:ext cx="2232025" cy="1057275"/>
            <a:chOff x="0" y="0"/>
            <a:chExt cx="1406" cy="666"/>
          </a:xfrm>
        </p:grpSpPr>
        <p:sp>
          <p:nvSpPr>
            <p:cNvPr id="10248" name="AutoShape 9"/>
            <p:cNvSpPr/>
            <p:nvPr/>
          </p:nvSpPr>
          <p:spPr>
            <a:xfrm>
              <a:off x="0" y="90"/>
              <a:ext cx="96" cy="576"/>
            </a:xfrm>
            <a:prstGeom prst="leftBrace">
              <a:avLst>
                <a:gd name="adj1" fmla="val 50000"/>
                <a:gd name="adj2" fmla="val 50000"/>
              </a:avLst>
            </a:prstGeom>
            <a:noFill/>
            <a:ln w="9525"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10249" name="Rectangle 10"/>
            <p:cNvSpPr/>
            <p:nvPr/>
          </p:nvSpPr>
          <p:spPr>
            <a:xfrm>
              <a:off x="227" y="0"/>
              <a:ext cx="805" cy="240"/>
            </a:xfrm>
            <a:prstGeom prst="rect">
              <a:avLst/>
            </a:prstGeom>
            <a:noFill/>
            <a:ln w="9525">
              <a:noFill/>
            </a:ln>
          </p:spPr>
          <p:txBody>
            <a:bodyPr wrap="none" lIns="0" tIns="0" rIns="0" bIns="0" anchor="t">
              <a:spAutoFit/>
            </a:bodyPr>
            <a:lstStyle/>
            <a:p>
              <a:r>
                <a:rPr lang="zh-CN" altLang="en-US" sz="2500" b="1" dirty="0">
                  <a:latin typeface="楷体_GB2312" pitchFamily="49" charset="-122"/>
                  <a:ea typeface="楷体_GB2312" pitchFamily="49" charset="-122"/>
                </a:rPr>
                <a:t>LC振荡器</a:t>
              </a:r>
              <a:endParaRPr lang="zh-CN" altLang="en-US" sz="2400" dirty="0">
                <a:latin typeface="楷体_GB2312" pitchFamily="49" charset="-122"/>
                <a:ea typeface="楷体_GB2312" pitchFamily="49" charset="-122"/>
              </a:endParaRPr>
            </a:p>
          </p:txBody>
        </p:sp>
        <p:sp>
          <p:nvSpPr>
            <p:cNvPr id="10250" name="Rectangle 11"/>
            <p:cNvSpPr/>
            <p:nvPr/>
          </p:nvSpPr>
          <p:spPr>
            <a:xfrm>
              <a:off x="200" y="408"/>
              <a:ext cx="1206" cy="240"/>
            </a:xfrm>
            <a:prstGeom prst="rect">
              <a:avLst/>
            </a:prstGeom>
            <a:noFill/>
            <a:ln w="9525">
              <a:noFill/>
            </a:ln>
          </p:spPr>
          <p:txBody>
            <a:bodyPr lIns="0" tIns="0" rIns="0" bIns="0" anchor="t">
              <a:spAutoFit/>
            </a:bodyPr>
            <a:lstStyle/>
            <a:p>
              <a:r>
                <a:rPr lang="zh-CN" altLang="en-US" sz="2500" b="1">
                  <a:latin typeface="楷体_GB2312" pitchFamily="49" charset="-122"/>
                  <a:ea typeface="楷体_GB2312" pitchFamily="49" charset="-122"/>
                </a:rPr>
                <a:t>晶体振荡器等</a:t>
              </a:r>
              <a:endParaRPr lang="zh-CN" altLang="en-US" sz="2400">
                <a:latin typeface="楷体_GB2312" pitchFamily="49" charset="-122"/>
                <a:ea typeface="楷体_GB2312" pitchFamily="49" charset="-122"/>
              </a:endParaRPr>
            </a:p>
          </p:txBody>
        </p:sp>
      </p:grpSp>
      <p:grpSp>
        <p:nvGrpSpPr>
          <p:cNvPr id="9228" name="Group 12"/>
          <p:cNvGrpSpPr/>
          <p:nvPr/>
        </p:nvGrpSpPr>
        <p:grpSpPr>
          <a:xfrm>
            <a:off x="3348038" y="2516188"/>
            <a:ext cx="2551112" cy="1057275"/>
            <a:chOff x="0" y="0"/>
            <a:chExt cx="1607" cy="666"/>
          </a:xfrm>
        </p:grpSpPr>
        <p:sp>
          <p:nvSpPr>
            <p:cNvPr id="10252" name="AutoShape 13"/>
            <p:cNvSpPr/>
            <p:nvPr/>
          </p:nvSpPr>
          <p:spPr>
            <a:xfrm>
              <a:off x="0" y="90"/>
              <a:ext cx="96" cy="576"/>
            </a:xfrm>
            <a:prstGeom prst="leftBrace">
              <a:avLst>
                <a:gd name="adj1" fmla="val 50000"/>
                <a:gd name="adj2" fmla="val 50000"/>
              </a:avLst>
            </a:prstGeom>
            <a:noFill/>
            <a:ln w="9525"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10253" name="Rectangle 14"/>
            <p:cNvSpPr/>
            <p:nvPr/>
          </p:nvSpPr>
          <p:spPr>
            <a:xfrm>
              <a:off x="182" y="0"/>
              <a:ext cx="1407" cy="240"/>
            </a:xfrm>
            <a:prstGeom prst="rect">
              <a:avLst/>
            </a:prstGeom>
            <a:noFill/>
            <a:ln w="9525">
              <a:noFill/>
            </a:ln>
          </p:spPr>
          <p:txBody>
            <a:bodyPr wrap="none" lIns="0" tIns="0" rIns="0" bIns="0" anchor="t">
              <a:spAutoFit/>
            </a:bodyPr>
            <a:lstStyle/>
            <a:p>
              <a:r>
                <a:rPr lang="zh-CN" altLang="en-US" sz="2500" b="1">
                  <a:latin typeface="楷体_GB2312" pitchFamily="49" charset="-122"/>
                  <a:ea typeface="楷体_GB2312" pitchFamily="49" charset="-122"/>
                </a:rPr>
                <a:t>高频电压放大器</a:t>
              </a:r>
              <a:endParaRPr lang="zh-CN" altLang="en-US" sz="2400">
                <a:latin typeface="楷体_GB2312" pitchFamily="49" charset="-122"/>
                <a:ea typeface="楷体_GB2312" pitchFamily="49" charset="-122"/>
              </a:endParaRPr>
            </a:p>
          </p:txBody>
        </p:sp>
        <p:sp>
          <p:nvSpPr>
            <p:cNvPr id="10254" name="Rectangle 15"/>
            <p:cNvSpPr/>
            <p:nvPr/>
          </p:nvSpPr>
          <p:spPr>
            <a:xfrm>
              <a:off x="200" y="408"/>
              <a:ext cx="1407" cy="240"/>
            </a:xfrm>
            <a:prstGeom prst="rect">
              <a:avLst/>
            </a:prstGeom>
            <a:noFill/>
            <a:ln w="9525">
              <a:noFill/>
            </a:ln>
          </p:spPr>
          <p:txBody>
            <a:bodyPr wrap="none" lIns="0" tIns="0" rIns="0" bIns="0" anchor="t">
              <a:spAutoFit/>
            </a:bodyPr>
            <a:lstStyle/>
            <a:p>
              <a:r>
                <a:rPr lang="zh-CN" altLang="en-US" sz="2500" b="1">
                  <a:latin typeface="楷体_GB2312" pitchFamily="49" charset="-122"/>
                  <a:ea typeface="楷体_GB2312" pitchFamily="49" charset="-122"/>
                </a:rPr>
                <a:t>高频功率放大器</a:t>
              </a:r>
              <a:endParaRPr lang="zh-CN" altLang="en-US" sz="2400">
                <a:latin typeface="楷体_GB2312" pitchFamily="49" charset="-122"/>
                <a:ea typeface="楷体_GB2312" pitchFamily="49" charset="-122"/>
              </a:endParaRPr>
            </a:p>
          </p:txBody>
        </p:sp>
      </p:grpSp>
      <p:grpSp>
        <p:nvGrpSpPr>
          <p:cNvPr id="9232" name="Group 16"/>
          <p:cNvGrpSpPr/>
          <p:nvPr/>
        </p:nvGrpSpPr>
        <p:grpSpPr>
          <a:xfrm>
            <a:off x="3492500" y="4868863"/>
            <a:ext cx="4689475" cy="1754187"/>
            <a:chOff x="0" y="0"/>
            <a:chExt cx="2954" cy="1105"/>
          </a:xfrm>
        </p:grpSpPr>
        <p:sp>
          <p:nvSpPr>
            <p:cNvPr id="10256" name="AutoShape 17"/>
            <p:cNvSpPr/>
            <p:nvPr/>
          </p:nvSpPr>
          <p:spPr>
            <a:xfrm>
              <a:off x="0" y="45"/>
              <a:ext cx="91" cy="1043"/>
            </a:xfrm>
            <a:prstGeom prst="leftBrace">
              <a:avLst>
                <a:gd name="adj1" fmla="val 95088"/>
                <a:gd name="adj2" fmla="val 50000"/>
              </a:avLst>
            </a:prstGeom>
            <a:noFill/>
            <a:ln w="9525"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10257" name="Rectangle 18"/>
            <p:cNvSpPr/>
            <p:nvPr/>
          </p:nvSpPr>
          <p:spPr>
            <a:xfrm>
              <a:off x="136" y="0"/>
              <a:ext cx="2818" cy="1105"/>
            </a:xfrm>
            <a:prstGeom prst="rect">
              <a:avLst/>
            </a:prstGeom>
            <a:noFill/>
            <a:ln w="9525">
              <a:noFill/>
            </a:ln>
          </p:spPr>
          <p:txBody>
            <a:bodyPr wrap="none" anchor="t">
              <a:spAutoFit/>
            </a:bodyPr>
            <a:lstStyle/>
            <a:p>
              <a:pPr>
                <a:lnSpc>
                  <a:spcPct val="130000"/>
                </a:lnSpc>
              </a:pPr>
              <a:r>
                <a:rPr lang="zh-CN" altLang="en-US" b="1">
                  <a:solidFill>
                    <a:srgbClr val="FF3300"/>
                  </a:solidFill>
                  <a:latin typeface="Times New Roman" panose="02020603050405020304" pitchFamily="18" charset="0"/>
                  <a:ea typeface="楷体_GB2312" pitchFamily="49" charset="-122"/>
                </a:rPr>
                <a:t>调制器：</a:t>
              </a:r>
              <a:r>
                <a:rPr lang="zh-CN" altLang="en-US" b="1">
                  <a:latin typeface="Times New Roman" panose="02020603050405020304" pitchFamily="18" charset="0"/>
                  <a:ea typeface="楷体_GB2312" pitchFamily="49" charset="-122"/>
                </a:rPr>
                <a:t>调幅、调频、调相</a:t>
              </a:r>
            </a:p>
            <a:p>
              <a:pPr>
                <a:lnSpc>
                  <a:spcPct val="130000"/>
                </a:lnSpc>
              </a:pPr>
              <a:r>
                <a:rPr lang="zh-CN" altLang="en-US" b="1">
                  <a:solidFill>
                    <a:srgbClr val="FF3300"/>
                  </a:solidFill>
                  <a:latin typeface="Times New Roman" panose="02020603050405020304" pitchFamily="18" charset="0"/>
                  <a:ea typeface="楷体_GB2312" pitchFamily="49" charset="-122"/>
                </a:rPr>
                <a:t>解调器：</a:t>
              </a:r>
              <a:r>
                <a:rPr lang="zh-CN" altLang="en-US" b="1">
                  <a:latin typeface="Times New Roman" panose="02020603050405020304" pitchFamily="18" charset="0"/>
                  <a:ea typeface="楷体_GB2312" pitchFamily="49" charset="-122"/>
                </a:rPr>
                <a:t>检波、鉴频、鉴相</a:t>
              </a:r>
            </a:p>
            <a:p>
              <a:pPr>
                <a:lnSpc>
                  <a:spcPct val="130000"/>
                </a:lnSpc>
              </a:pPr>
              <a:r>
                <a:rPr lang="zh-CN" altLang="en-US" b="1">
                  <a:solidFill>
                    <a:srgbClr val="FF3300"/>
                  </a:solidFill>
                  <a:latin typeface="Times New Roman" panose="02020603050405020304" pitchFamily="18" charset="0"/>
                  <a:ea typeface="楷体_GB2312" pitchFamily="49" charset="-122"/>
                </a:rPr>
                <a:t>变频器、混频器、倍频器</a:t>
              </a:r>
            </a:p>
          </p:txBody>
        </p:sp>
      </p:grpSp>
      <p:sp>
        <p:nvSpPr>
          <p:cNvPr id="10258" name="AutoShape 19"/>
          <p:cNvSpPr/>
          <p:nvPr/>
        </p:nvSpPr>
        <p:spPr>
          <a:xfrm flipV="1">
            <a:off x="-33337" y="-95250"/>
            <a:ext cx="9140825" cy="1581150"/>
          </a:xfrm>
          <a:prstGeom prst="horizontalScroll">
            <a:avLst>
              <a:gd name="adj" fmla="val 17227"/>
            </a:avLst>
          </a:prstGeom>
          <a:gradFill rotWithShape="0">
            <a:gsLst>
              <a:gs pos="0">
                <a:srgbClr val="FFF200">
                  <a:alpha val="100000"/>
                </a:srgbClr>
              </a:gs>
              <a:gs pos="45000">
                <a:srgbClr val="FF7A00">
                  <a:alpha val="100000"/>
                </a:srgbClr>
              </a:gs>
              <a:gs pos="70000">
                <a:srgbClr val="FF0300">
                  <a:alpha val="100000"/>
                </a:srgbClr>
              </a:gs>
              <a:gs pos="100000">
                <a:srgbClr val="4D0808">
                  <a:alpha val="100000"/>
                </a:srgbClr>
              </a:gs>
            </a:gsLst>
            <a:lin ang="5400000" scaled="1"/>
            <a:tileRect/>
          </a:gradFill>
          <a:ln w="9525">
            <a:noFill/>
          </a:ln>
        </p:spPr>
        <p:txBody>
          <a:bodyPr rot="10800000" wrap="none" anchor="ctr"/>
          <a:lstStyle/>
          <a:p>
            <a:pPr algn="ctr"/>
            <a:endParaRPr lang="zh-CN" altLang="en-US" sz="2400" dirty="0">
              <a:solidFill>
                <a:schemeClr val="bg1"/>
              </a:solidFill>
              <a:latin typeface="Times New Roman" panose="02020603050405020304" pitchFamily="18" charset="0"/>
              <a:ea typeface="宋体" panose="02010600030101010101" pitchFamily="2" charset="-122"/>
            </a:endParaRPr>
          </a:p>
        </p:txBody>
      </p:sp>
      <p:sp>
        <p:nvSpPr>
          <p:cNvPr id="10259" name="AutoShape 20"/>
          <p:cNvSpPr/>
          <p:nvPr/>
        </p:nvSpPr>
        <p:spPr>
          <a:xfrm>
            <a:off x="642938" y="214313"/>
            <a:ext cx="7307262" cy="836612"/>
          </a:xfrm>
          <a:prstGeom prst="flowChartAlternateProcess">
            <a:avLst/>
          </a:prstGeom>
          <a:noFill/>
          <a:ln w="9525">
            <a:noFill/>
          </a:ln>
        </p:spPr>
        <p:txBody>
          <a:bodyPr wrap="none" anchor="ctr"/>
          <a:lstStyle/>
          <a:p>
            <a:pPr algn="ctr"/>
            <a:r>
              <a:rPr lang="zh-CN" altLang="en-US" sz="4000" b="1">
                <a:solidFill>
                  <a:schemeClr val="bg1"/>
                </a:solidFill>
                <a:latin typeface="Arial" panose="020B0604020202020204" pitchFamily="34" charset="0"/>
                <a:ea typeface="楷体_GB2312" pitchFamily="49" charset="-122"/>
              </a:rPr>
              <a:t>高频电子线路课程的主要电路</a:t>
            </a:r>
          </a:p>
        </p:txBody>
      </p:sp>
      <p:sp>
        <p:nvSpPr>
          <p:cNvPr id="5" name="矩形 4"/>
          <p:cNvSpPr/>
          <p:nvPr/>
        </p:nvSpPr>
        <p:spPr>
          <a:xfrm>
            <a:off x="1547813" y="2781300"/>
            <a:ext cx="863600" cy="576263"/>
          </a:xfrm>
          <a:prstGeom prst="rect">
            <a:avLst/>
          </a:prstGeom>
          <a:noFill/>
          <a:ln w="38100">
            <a:solidFill>
              <a:srgbClr val="0082FA"/>
            </a:solidFill>
          </a:ln>
          <a:extLst>
            <a:ext uri="{909E8E84-426E-40DD-AFC4-6F175D3DCCD1}">
              <a14:hiddenFill xmlns=""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6" name="矩形 5"/>
          <p:cNvSpPr/>
          <p:nvPr/>
        </p:nvSpPr>
        <p:spPr>
          <a:xfrm>
            <a:off x="1944688" y="3937000"/>
            <a:ext cx="865188" cy="576263"/>
          </a:xfrm>
          <a:prstGeom prst="rect">
            <a:avLst/>
          </a:prstGeom>
          <a:noFill/>
          <a:ln w="38100">
            <a:solidFill>
              <a:srgbClr val="0082FA"/>
            </a:solidFill>
          </a:ln>
          <a:extLst>
            <a:ext uri="{909E8E84-426E-40DD-AFC4-6F175D3DCCD1}">
              <a14:hiddenFill xmlns=""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 name="矩形 6"/>
          <p:cNvSpPr/>
          <p:nvPr/>
        </p:nvSpPr>
        <p:spPr>
          <a:xfrm>
            <a:off x="1612900" y="5457825"/>
            <a:ext cx="863600" cy="576263"/>
          </a:xfrm>
          <a:prstGeom prst="rect">
            <a:avLst/>
          </a:prstGeom>
          <a:noFill/>
          <a:ln w="38100">
            <a:solidFill>
              <a:srgbClr val="0082FA"/>
            </a:solidFill>
          </a:ln>
          <a:extLst>
            <a:ext uri="{909E8E84-426E-40DD-AFC4-6F175D3DCCD1}">
              <a14:hiddenFill xmlns=""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 calcmode="lin" valueType="num">
                                      <p:cBhvr additive="base">
                                        <p:cTn id="7" dur="500" fill="hold"/>
                                        <p:tgtEl>
                                          <p:spTgt spid="9220"/>
                                        </p:tgtEl>
                                        <p:attrNameLst>
                                          <p:attrName>ppt_x</p:attrName>
                                        </p:attrNameLst>
                                      </p:cBhvr>
                                      <p:tavLst>
                                        <p:tav tm="0">
                                          <p:val>
                                            <p:strVal val="#ppt_x"/>
                                          </p:val>
                                        </p:tav>
                                        <p:tav tm="100000">
                                          <p:val>
                                            <p:strVal val="#ppt_x"/>
                                          </p:val>
                                        </p:tav>
                                      </p:tavLst>
                                    </p:anim>
                                    <p:anim calcmode="lin" valueType="num">
                                      <p:cBhvr additive="base">
                                        <p:cTn id="8" dur="500" fill="hold"/>
                                        <p:tgtEl>
                                          <p:spTgt spid="922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9221"/>
                                        </p:tgtEl>
                                        <p:attrNameLst>
                                          <p:attrName>style.visibility</p:attrName>
                                        </p:attrNameLst>
                                      </p:cBhvr>
                                      <p:to>
                                        <p:strVal val="visible"/>
                                      </p:to>
                                    </p:set>
                                    <p:anim calcmode="lin" valueType="num">
                                      <p:cBhvr additive="base">
                                        <p:cTn id="12" dur="500" fill="hold"/>
                                        <p:tgtEl>
                                          <p:spTgt spid="9221"/>
                                        </p:tgtEl>
                                        <p:attrNameLst>
                                          <p:attrName>ppt_x</p:attrName>
                                        </p:attrNameLst>
                                      </p:cBhvr>
                                      <p:tavLst>
                                        <p:tav tm="0">
                                          <p:val>
                                            <p:strVal val="#ppt_x"/>
                                          </p:val>
                                        </p:tav>
                                        <p:tav tm="100000">
                                          <p:val>
                                            <p:strVal val="#ppt_x"/>
                                          </p:val>
                                        </p:tav>
                                      </p:tavLst>
                                    </p:anim>
                                    <p:anim calcmode="lin" valueType="num">
                                      <p:cBhvr additive="base">
                                        <p:cTn id="13" dur="500" fill="hold"/>
                                        <p:tgtEl>
                                          <p:spTgt spid="922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9223"/>
                                        </p:tgtEl>
                                        <p:attrNameLst>
                                          <p:attrName>style.visibility</p:attrName>
                                        </p:attrNameLst>
                                      </p:cBhvr>
                                      <p:to>
                                        <p:strVal val="visible"/>
                                      </p:to>
                                    </p:set>
                                    <p:anim calcmode="lin" valueType="num">
                                      <p:cBhvr additive="base">
                                        <p:cTn id="17" dur="500" fill="hold"/>
                                        <p:tgtEl>
                                          <p:spTgt spid="9223"/>
                                        </p:tgtEl>
                                        <p:attrNameLst>
                                          <p:attrName>ppt_x</p:attrName>
                                        </p:attrNameLst>
                                      </p:cBhvr>
                                      <p:tavLst>
                                        <p:tav tm="0">
                                          <p:val>
                                            <p:strVal val="#ppt_x"/>
                                          </p:val>
                                        </p:tav>
                                        <p:tav tm="100000">
                                          <p:val>
                                            <p:strVal val="#ppt_x"/>
                                          </p:val>
                                        </p:tav>
                                      </p:tavLst>
                                    </p:anim>
                                    <p:anim calcmode="lin" valueType="num">
                                      <p:cBhvr additive="base">
                                        <p:cTn id="18" dur="500" fill="hold"/>
                                        <p:tgtEl>
                                          <p:spTgt spid="922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ppt_w</p:attrName>
                                        </p:attrNameLst>
                                      </p:cBhvr>
                                      <p:tavLst>
                                        <p:tav tm="0">
                                          <p:val>
                                            <p:fltVal val="0"/>
                                          </p:val>
                                        </p:tav>
                                        <p:tav tm="100000">
                                          <p:val>
                                            <p:strVal val="#ppt_w"/>
                                          </p:val>
                                        </p:tav>
                                      </p:tavLst>
                                    </p:anim>
                                    <p:anim calcmode="lin" valueType="num">
                                      <p:cBhvr>
                                        <p:cTn id="24" dur="500" fill="hold"/>
                                        <p:tgtEl>
                                          <p:spTgt spid="5"/>
                                        </p:tgtEl>
                                        <p:attrNameLst>
                                          <p:attrName>ppt_h</p:attrName>
                                        </p:attrNameLst>
                                      </p:cBhvr>
                                      <p:tavLst>
                                        <p:tav tm="0">
                                          <p:val>
                                            <p:fltVal val="0"/>
                                          </p:val>
                                        </p:tav>
                                        <p:tav tm="100000">
                                          <p:val>
                                            <p:strVal val="#ppt_h"/>
                                          </p:val>
                                        </p:tav>
                                      </p:tavLst>
                                    </p:anim>
                                    <p:anim calcmode="lin" valueType="num">
                                      <p:cBhvr>
                                        <p:cTn id="25" dur="500" fill="hold"/>
                                        <p:tgtEl>
                                          <p:spTgt spid="5"/>
                                        </p:tgtEl>
                                        <p:attrNameLst>
                                          <p:attrName>style.rotation</p:attrName>
                                        </p:attrNameLst>
                                      </p:cBhvr>
                                      <p:tavLst>
                                        <p:tav tm="0">
                                          <p:val>
                                            <p:fltVal val="360"/>
                                          </p:val>
                                        </p:tav>
                                        <p:tav tm="100000">
                                          <p:val>
                                            <p:fltVal val="0"/>
                                          </p:val>
                                        </p:tav>
                                      </p:tavLst>
                                    </p:anim>
                                    <p:animEffect transition="in" filter="fade">
                                      <p:cBhvr>
                                        <p:cTn id="26" dur="500"/>
                                        <p:tgtEl>
                                          <p:spTgt spid="5"/>
                                        </p:tgtEl>
                                      </p:cBhvr>
                                    </p:animEffect>
                                  </p:childTnLst>
                                </p:cTn>
                              </p:par>
                            </p:childTnLst>
                          </p:cTn>
                        </p:par>
                        <p:par>
                          <p:cTn id="27" fill="hold">
                            <p:stCondLst>
                              <p:cond delay="500"/>
                            </p:stCondLst>
                            <p:childTnLst>
                              <p:par>
                                <p:cTn id="28" presetID="49" presetClass="entr" presetSubtype="0" decel="10000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ppt_w</p:attrName>
                                        </p:attrNameLst>
                                      </p:cBhvr>
                                      <p:tavLst>
                                        <p:tav tm="0">
                                          <p:val>
                                            <p:fltVal val="0"/>
                                          </p:val>
                                        </p:tav>
                                        <p:tav tm="100000">
                                          <p:val>
                                            <p:strVal val="#ppt_w"/>
                                          </p:val>
                                        </p:tav>
                                      </p:tavLst>
                                    </p:anim>
                                    <p:anim calcmode="lin" valueType="num">
                                      <p:cBhvr>
                                        <p:cTn id="31" dur="500" fill="hold"/>
                                        <p:tgtEl>
                                          <p:spTgt spid="6"/>
                                        </p:tgtEl>
                                        <p:attrNameLst>
                                          <p:attrName>ppt_h</p:attrName>
                                        </p:attrNameLst>
                                      </p:cBhvr>
                                      <p:tavLst>
                                        <p:tav tm="0">
                                          <p:val>
                                            <p:fltVal val="0"/>
                                          </p:val>
                                        </p:tav>
                                        <p:tav tm="100000">
                                          <p:val>
                                            <p:strVal val="#ppt_h"/>
                                          </p:val>
                                        </p:tav>
                                      </p:tavLst>
                                    </p:anim>
                                    <p:anim calcmode="lin" valueType="num">
                                      <p:cBhvr>
                                        <p:cTn id="32" dur="500" fill="hold"/>
                                        <p:tgtEl>
                                          <p:spTgt spid="6"/>
                                        </p:tgtEl>
                                        <p:attrNameLst>
                                          <p:attrName>style.rotation</p:attrName>
                                        </p:attrNameLst>
                                      </p:cBhvr>
                                      <p:tavLst>
                                        <p:tav tm="0">
                                          <p:val>
                                            <p:fltVal val="360"/>
                                          </p:val>
                                        </p:tav>
                                        <p:tav tm="100000">
                                          <p:val>
                                            <p:fltVal val="0"/>
                                          </p:val>
                                        </p:tav>
                                      </p:tavLst>
                                    </p:anim>
                                    <p:animEffect transition="in" filter="fade">
                                      <p:cBhvr>
                                        <p:cTn id="33" dur="500"/>
                                        <p:tgtEl>
                                          <p:spTgt spid="6"/>
                                        </p:tgtEl>
                                      </p:cBhvr>
                                    </p:animEffect>
                                  </p:childTnLst>
                                </p:cTn>
                              </p:par>
                            </p:childTnLst>
                          </p:cTn>
                        </p:par>
                        <p:par>
                          <p:cTn id="34" fill="hold">
                            <p:stCondLst>
                              <p:cond delay="1000"/>
                            </p:stCondLst>
                            <p:childTnLst>
                              <p:par>
                                <p:cTn id="35" presetID="49" presetClass="entr" presetSubtype="0" decel="10000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ppt_w</p:attrName>
                                        </p:attrNameLst>
                                      </p:cBhvr>
                                      <p:tavLst>
                                        <p:tav tm="0">
                                          <p:val>
                                            <p:fltVal val="0"/>
                                          </p:val>
                                        </p:tav>
                                        <p:tav tm="100000">
                                          <p:val>
                                            <p:strVal val="#ppt_w"/>
                                          </p:val>
                                        </p:tav>
                                      </p:tavLst>
                                    </p:anim>
                                    <p:anim calcmode="lin" valueType="num">
                                      <p:cBhvr>
                                        <p:cTn id="38" dur="500" fill="hold"/>
                                        <p:tgtEl>
                                          <p:spTgt spid="7"/>
                                        </p:tgtEl>
                                        <p:attrNameLst>
                                          <p:attrName>ppt_h</p:attrName>
                                        </p:attrNameLst>
                                      </p:cBhvr>
                                      <p:tavLst>
                                        <p:tav tm="0">
                                          <p:val>
                                            <p:fltVal val="0"/>
                                          </p:val>
                                        </p:tav>
                                        <p:tav tm="100000">
                                          <p:val>
                                            <p:strVal val="#ppt_h"/>
                                          </p:val>
                                        </p:tav>
                                      </p:tavLst>
                                    </p:anim>
                                    <p:anim calcmode="lin" valueType="num">
                                      <p:cBhvr>
                                        <p:cTn id="39" dur="500" fill="hold"/>
                                        <p:tgtEl>
                                          <p:spTgt spid="7"/>
                                        </p:tgtEl>
                                        <p:attrNameLst>
                                          <p:attrName>style.rotation</p:attrName>
                                        </p:attrNameLst>
                                      </p:cBhvr>
                                      <p:tavLst>
                                        <p:tav tm="0">
                                          <p:val>
                                            <p:fltVal val="360"/>
                                          </p:val>
                                        </p:tav>
                                        <p:tav tm="100000">
                                          <p:val>
                                            <p:fltVal val="0"/>
                                          </p:val>
                                        </p:tav>
                                      </p:tavLst>
                                    </p:anim>
                                    <p:animEffect transition="in" filter="fad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8" presetClass="entr" presetSubtype="16" fill="hold" nodeType="clickEffect">
                                  <p:stCondLst>
                                    <p:cond delay="0"/>
                                  </p:stCondLst>
                                  <p:childTnLst>
                                    <p:set>
                                      <p:cBhvr>
                                        <p:cTn id="44" dur="1" fill="hold">
                                          <p:stCondLst>
                                            <p:cond delay="0"/>
                                          </p:stCondLst>
                                        </p:cTn>
                                        <p:tgtEl>
                                          <p:spTgt spid="9228"/>
                                        </p:tgtEl>
                                        <p:attrNameLst>
                                          <p:attrName>style.visibility</p:attrName>
                                        </p:attrNameLst>
                                      </p:cBhvr>
                                      <p:to>
                                        <p:strVal val="visible"/>
                                      </p:to>
                                    </p:set>
                                    <p:animEffect transition="in" filter="diamond(in)">
                                      <p:cBhvr>
                                        <p:cTn id="45" dur="500"/>
                                        <p:tgtEl>
                                          <p:spTgt spid="9228"/>
                                        </p:tgtEl>
                                      </p:cBhvr>
                                    </p:animEffect>
                                  </p:childTnLst>
                                </p:cTn>
                              </p:par>
                            </p:childTnLst>
                          </p:cTn>
                        </p:par>
                      </p:childTnLst>
                    </p:cTn>
                  </p:par>
                  <p:par>
                    <p:cTn id="46" fill="hold">
                      <p:stCondLst>
                        <p:cond delay="indefinite"/>
                      </p:stCondLst>
                      <p:childTnLst>
                        <p:par>
                          <p:cTn id="47" fill="hold">
                            <p:stCondLst>
                              <p:cond delay="0"/>
                            </p:stCondLst>
                            <p:childTnLst>
                              <p:par>
                                <p:cTn id="48" presetID="8" presetClass="entr" presetSubtype="16" fill="hold" grpId="0" nodeType="clickEffect">
                                  <p:stCondLst>
                                    <p:cond delay="0"/>
                                  </p:stCondLst>
                                  <p:childTnLst>
                                    <p:set>
                                      <p:cBhvr>
                                        <p:cTn id="49" dur="1" fill="hold">
                                          <p:stCondLst>
                                            <p:cond delay="0"/>
                                          </p:stCondLst>
                                        </p:cTn>
                                        <p:tgtEl>
                                          <p:spTgt spid="9222"/>
                                        </p:tgtEl>
                                        <p:attrNameLst>
                                          <p:attrName>style.visibility</p:attrName>
                                        </p:attrNameLst>
                                      </p:cBhvr>
                                      <p:to>
                                        <p:strVal val="visible"/>
                                      </p:to>
                                    </p:set>
                                    <p:animEffect transition="in" filter="diamond(in)">
                                      <p:cBhvr>
                                        <p:cTn id="50" dur="500"/>
                                        <p:tgtEl>
                                          <p:spTgt spid="9222"/>
                                        </p:tgtEl>
                                      </p:cBhvr>
                                    </p:animEffect>
                                  </p:childTnLst>
                                </p:cTn>
                              </p:par>
                            </p:childTnLst>
                          </p:cTn>
                        </p:par>
                      </p:childTnLst>
                    </p:cTn>
                  </p:par>
                  <p:par>
                    <p:cTn id="51" fill="hold">
                      <p:stCondLst>
                        <p:cond delay="indefinite"/>
                      </p:stCondLst>
                      <p:childTnLst>
                        <p:par>
                          <p:cTn id="52" fill="hold">
                            <p:stCondLst>
                              <p:cond delay="0"/>
                            </p:stCondLst>
                            <p:childTnLst>
                              <p:par>
                                <p:cTn id="53" presetID="8" presetClass="entr" presetSubtype="16" fill="hold" nodeType="clickEffect">
                                  <p:stCondLst>
                                    <p:cond delay="0"/>
                                  </p:stCondLst>
                                  <p:childTnLst>
                                    <p:set>
                                      <p:cBhvr>
                                        <p:cTn id="54" dur="1" fill="hold">
                                          <p:stCondLst>
                                            <p:cond delay="0"/>
                                          </p:stCondLst>
                                        </p:cTn>
                                        <p:tgtEl>
                                          <p:spTgt spid="9224"/>
                                        </p:tgtEl>
                                        <p:attrNameLst>
                                          <p:attrName>style.visibility</p:attrName>
                                        </p:attrNameLst>
                                      </p:cBhvr>
                                      <p:to>
                                        <p:strVal val="visible"/>
                                      </p:to>
                                    </p:set>
                                    <p:animEffect transition="in" filter="diamond(in)">
                                      <p:cBhvr>
                                        <p:cTn id="55" dur="2000"/>
                                        <p:tgtEl>
                                          <p:spTgt spid="9224"/>
                                        </p:tgtEl>
                                      </p:cBhvr>
                                    </p:animEffect>
                                  </p:childTnLst>
                                </p:cTn>
                              </p:par>
                            </p:childTnLst>
                          </p:cTn>
                        </p:par>
                      </p:childTnLst>
                    </p:cTn>
                  </p:par>
                  <p:par>
                    <p:cTn id="56" fill="hold">
                      <p:stCondLst>
                        <p:cond delay="indefinite"/>
                      </p:stCondLst>
                      <p:childTnLst>
                        <p:par>
                          <p:cTn id="57" fill="hold">
                            <p:stCondLst>
                              <p:cond delay="0"/>
                            </p:stCondLst>
                            <p:childTnLst>
                              <p:par>
                                <p:cTn id="58" presetID="8" presetClass="entr" presetSubtype="16" fill="hold" nodeType="clickEffect">
                                  <p:stCondLst>
                                    <p:cond delay="0"/>
                                  </p:stCondLst>
                                  <p:childTnLst>
                                    <p:set>
                                      <p:cBhvr>
                                        <p:cTn id="59" dur="1" fill="hold">
                                          <p:stCondLst>
                                            <p:cond delay="0"/>
                                          </p:stCondLst>
                                        </p:cTn>
                                        <p:tgtEl>
                                          <p:spTgt spid="9232"/>
                                        </p:tgtEl>
                                        <p:attrNameLst>
                                          <p:attrName>style.visibility</p:attrName>
                                        </p:attrNameLst>
                                      </p:cBhvr>
                                      <p:to>
                                        <p:strVal val="visible"/>
                                      </p:to>
                                    </p:set>
                                    <p:animEffect transition="in" filter="diamond(in)">
                                      <p:cBhvr>
                                        <p:cTn id="60" dur="500"/>
                                        <p:tgtEl>
                                          <p:spTgt spid="9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p:bldP spid="9221" grpId="0"/>
      <p:bldP spid="9222" grpId="0"/>
      <p:bldP spid="9223" grpId="0"/>
      <p:bldP spid="5" grpId="0" animBg="1"/>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p:nvPr/>
        </p:nvSpPr>
        <p:spPr>
          <a:xfrm>
            <a:off x="0" y="4652963"/>
            <a:ext cx="9367838" cy="2347912"/>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11266" name="AutoShape 4"/>
          <p:cNvSpPr/>
          <p:nvPr/>
        </p:nvSpPr>
        <p:spPr>
          <a:xfrm flipV="1">
            <a:off x="0" y="-312737"/>
            <a:ext cx="9144000" cy="1581150"/>
          </a:xfrm>
          <a:prstGeom prst="horizontalScroll">
            <a:avLst>
              <a:gd name="adj" fmla="val 17227"/>
            </a:avLst>
          </a:prstGeom>
          <a:gradFill rotWithShape="0">
            <a:gsLst>
              <a:gs pos="0">
                <a:srgbClr val="FFF200">
                  <a:alpha val="100000"/>
                </a:srgbClr>
              </a:gs>
              <a:gs pos="45000">
                <a:srgbClr val="FF7A00">
                  <a:alpha val="100000"/>
                </a:srgbClr>
              </a:gs>
              <a:gs pos="70000">
                <a:srgbClr val="FF0300">
                  <a:alpha val="100000"/>
                </a:srgbClr>
              </a:gs>
              <a:gs pos="100000">
                <a:srgbClr val="4D0808">
                  <a:alpha val="100000"/>
                </a:srgbClr>
              </a:gs>
            </a:gsLst>
            <a:lin ang="5400000" scaled="1"/>
            <a:tileRect/>
          </a:gradFill>
          <a:ln w="9525">
            <a:noFill/>
          </a:ln>
        </p:spPr>
        <p:txBody>
          <a:bodyPr rot="10800000" wrap="none" anchor="ctr"/>
          <a:lstStyle/>
          <a:p>
            <a:pPr algn="ctr"/>
            <a:endParaRPr lang="zh-CN" altLang="en-US" sz="2400" dirty="0">
              <a:solidFill>
                <a:schemeClr val="bg1"/>
              </a:solidFill>
              <a:latin typeface="Times New Roman" panose="02020603050405020304" pitchFamily="18" charset="0"/>
              <a:ea typeface="宋体" panose="02010600030101010101" pitchFamily="2" charset="-122"/>
            </a:endParaRPr>
          </a:p>
        </p:txBody>
      </p:sp>
      <p:sp>
        <p:nvSpPr>
          <p:cNvPr id="11267" name="AutoShape 5"/>
          <p:cNvSpPr/>
          <p:nvPr/>
        </p:nvSpPr>
        <p:spPr>
          <a:xfrm>
            <a:off x="755650" y="0"/>
            <a:ext cx="7162800" cy="836613"/>
          </a:xfrm>
          <a:prstGeom prst="flowChartAlternateProcess">
            <a:avLst/>
          </a:prstGeom>
          <a:noFill/>
          <a:ln w="9525">
            <a:noFill/>
          </a:ln>
        </p:spPr>
        <p:txBody>
          <a:bodyPr wrap="none" anchor="ctr"/>
          <a:lstStyle/>
          <a:p>
            <a:pPr algn="ctr"/>
            <a:r>
              <a:rPr lang="zh-CN" altLang="en-US" sz="4000" b="1">
                <a:solidFill>
                  <a:schemeClr val="bg1"/>
                </a:solidFill>
                <a:latin typeface="Arial" panose="020B0604020202020204" pitchFamily="34" charset="0"/>
                <a:ea typeface="楷体_GB2312" pitchFamily="49" charset="-122"/>
              </a:rPr>
              <a:t>高频电子线路实验课介绍</a:t>
            </a:r>
          </a:p>
        </p:txBody>
      </p:sp>
      <p:sp>
        <p:nvSpPr>
          <p:cNvPr id="11268" name="Rectangle 6"/>
          <p:cNvSpPr/>
          <p:nvPr/>
        </p:nvSpPr>
        <p:spPr>
          <a:xfrm>
            <a:off x="0" y="1844675"/>
            <a:ext cx="9144000" cy="4797425"/>
          </a:xfrm>
          <a:prstGeom prst="rect">
            <a:avLst/>
          </a:prstGeom>
          <a:noFill/>
          <a:ln w="9525">
            <a:noFill/>
          </a:ln>
        </p:spPr>
        <p:txBody>
          <a:bodyPr anchor="t"/>
          <a:lstStyle/>
          <a:p>
            <a:pPr marL="342900" indent="-342900">
              <a:spcBef>
                <a:spcPct val="20000"/>
              </a:spcBef>
              <a:buClr>
                <a:schemeClr val="accent1"/>
              </a:buClr>
              <a:buSzPct val="65000"/>
              <a:buFont typeface="Wingdings" panose="05000000000000000000" pitchFamily="2" charset="2"/>
              <a:buNone/>
            </a:pPr>
            <a:r>
              <a:rPr lang="en-US" altLang="zh-CN" sz="3000" b="1">
                <a:latin typeface="Arial" panose="020B0604020202020204" pitchFamily="34" charset="0"/>
                <a:ea typeface="宋体" panose="02010600030101010101" pitchFamily="2" charset="-122"/>
              </a:rPr>
              <a:t>          </a:t>
            </a:r>
            <a:r>
              <a:rPr lang="en-US" altLang="zh-CN" sz="4000" b="1">
                <a:latin typeface="楷体_GB2312" pitchFamily="49" charset="-122"/>
                <a:ea typeface="楷体_GB2312" pitchFamily="49" charset="-122"/>
              </a:rPr>
              <a:t>《</a:t>
            </a:r>
            <a:r>
              <a:rPr lang="zh-CN" altLang="en-US" sz="4000" b="1" dirty="0">
                <a:latin typeface="楷体_GB2312" pitchFamily="49" charset="-122"/>
                <a:ea typeface="楷体_GB2312" pitchFamily="49" charset="-122"/>
              </a:rPr>
              <a:t>高频电子线路</a:t>
            </a:r>
            <a:r>
              <a:rPr lang="en-US" altLang="zh-CN" sz="4000" b="1">
                <a:latin typeface="楷体_GB2312" pitchFamily="49" charset="-122"/>
                <a:ea typeface="楷体_GB2312" pitchFamily="49" charset="-122"/>
              </a:rPr>
              <a:t>》</a:t>
            </a:r>
            <a:r>
              <a:rPr lang="zh-CN" altLang="en-US" sz="4000" b="1" dirty="0">
                <a:latin typeface="楷体_GB2312" pitchFamily="49" charset="-122"/>
                <a:ea typeface="楷体_GB2312" pitchFamily="49" charset="-122"/>
              </a:rPr>
              <a:t>实验，是本科生必修的一门专业技术基础课。本课程主要面向</a:t>
            </a:r>
            <a:r>
              <a:rPr lang="zh-CN" altLang="en-US" sz="4000" b="1" dirty="0">
                <a:solidFill>
                  <a:schemeClr val="tx2"/>
                </a:solidFill>
                <a:latin typeface="楷体_GB2312" pitchFamily="49" charset="-122"/>
                <a:ea typeface="楷体_GB2312" pitchFamily="49" charset="-122"/>
              </a:rPr>
              <a:t>通信工程、电子信息工程、信息工程、电子科学与技术</a:t>
            </a:r>
            <a:r>
              <a:rPr lang="zh-CN" altLang="en-US" sz="4000" b="1" dirty="0">
                <a:latin typeface="楷体_GB2312" pitchFamily="49" charset="-122"/>
                <a:ea typeface="楷体_GB2312" pitchFamily="49" charset="-122"/>
              </a:rPr>
              <a:t> 等专业。按各专业的实验教学大纲的教学目的与要求，本实验课程主要安排</a:t>
            </a:r>
            <a:r>
              <a:rPr lang="zh-CN" altLang="en-US" sz="4000" b="1" i="1" dirty="0">
                <a:solidFill>
                  <a:srgbClr val="FF3300"/>
                </a:solidFill>
                <a:latin typeface="Arial" panose="020B0604020202020204" pitchFamily="34" charset="0"/>
                <a:ea typeface="楷体_GB2312" pitchFamily="49" charset="-122"/>
              </a:rPr>
              <a:t>“</a:t>
            </a:r>
            <a:r>
              <a:rPr lang="zh-CN" altLang="en-US" sz="4000" b="1" i="1" dirty="0">
                <a:solidFill>
                  <a:srgbClr val="FF3300"/>
                </a:solidFill>
                <a:latin typeface="楷体_GB2312" pitchFamily="49" charset="-122"/>
                <a:ea typeface="楷体_GB2312" pitchFamily="49" charset="-122"/>
              </a:rPr>
              <a:t>基础实验与综合实验</a:t>
            </a:r>
            <a:r>
              <a:rPr lang="zh-CN" altLang="en-US" sz="4000" b="1" i="1" dirty="0">
                <a:solidFill>
                  <a:srgbClr val="FF3300"/>
                </a:solidFill>
                <a:latin typeface="Arial" panose="020B0604020202020204" pitchFamily="34" charset="0"/>
                <a:ea typeface="楷体_GB2312" pitchFamily="49" charset="-122"/>
              </a:rPr>
              <a:t>”</a:t>
            </a:r>
            <a:r>
              <a:rPr lang="zh-CN" altLang="en-US" sz="4000" b="1" i="1" dirty="0">
                <a:solidFill>
                  <a:srgbClr val="FF3300"/>
                </a:solidFill>
                <a:latin typeface="楷体_GB2312" pitchFamily="49" charset="-122"/>
                <a:ea typeface="楷体_GB2312" pitchFamily="49" charset="-122"/>
              </a:rPr>
              <a:t>，</a:t>
            </a:r>
            <a:r>
              <a:rPr lang="zh-CN" altLang="en-US" sz="4000" b="1" dirty="0">
                <a:latin typeface="楷体_GB2312" pitchFamily="49" charset="-122"/>
                <a:ea typeface="楷体_GB2312" pitchFamily="49" charset="-122"/>
              </a:rPr>
              <a:t>共</a:t>
            </a:r>
            <a:r>
              <a:rPr lang="en-US" altLang="zh-CN" sz="4000" b="1">
                <a:latin typeface="楷体_GB2312" pitchFamily="49" charset="-122"/>
                <a:ea typeface="楷体_GB2312" pitchFamily="49" charset="-122"/>
              </a:rPr>
              <a:t>16</a:t>
            </a:r>
            <a:r>
              <a:rPr lang="zh-CN" altLang="en-US" sz="4000" b="1" dirty="0">
                <a:latin typeface="楷体_GB2312" pitchFamily="49" charset="-122"/>
                <a:ea typeface="楷体_GB2312" pitchFamily="49" charset="-122"/>
              </a:rPr>
              <a:t>学时。</a:t>
            </a:r>
          </a:p>
          <a:p>
            <a:pPr marL="342900" indent="-342900">
              <a:spcBef>
                <a:spcPct val="20000"/>
              </a:spcBef>
              <a:buClr>
                <a:schemeClr val="accent1"/>
              </a:buClr>
              <a:buSzPct val="65000"/>
              <a:buFont typeface="Wingdings" panose="05000000000000000000" pitchFamily="2" charset="2"/>
              <a:buNone/>
            </a:pPr>
            <a:r>
              <a:rPr lang="zh-CN" altLang="en-US" sz="3000" b="1" dirty="0">
                <a:latin typeface="Arial" panose="020B0604020202020204" pitchFamily="34" charset="0"/>
                <a:ea typeface="宋体" panose="02010600030101010101" pitchFamily="2" charset="-122"/>
              </a:rPr>
              <a:t>       </a:t>
            </a:r>
            <a:endParaRPr lang="zh-CN" altLang="en-US" sz="3000" b="1" dirty="0">
              <a:solidFill>
                <a:schemeClr val="tx2"/>
              </a:solidFill>
              <a:latin typeface="Arial" panose="020B0604020202020204" pitchFamily="34"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AutoShape 2"/>
          <p:cNvSpPr/>
          <p:nvPr/>
        </p:nvSpPr>
        <p:spPr>
          <a:xfrm>
            <a:off x="971550" y="260350"/>
            <a:ext cx="8172450" cy="1223963"/>
          </a:xfrm>
          <a:prstGeom prst="flowChartPunchedTape">
            <a:avLst/>
          </a:prstGeom>
          <a:solidFill>
            <a:srgbClr val="FFFF66"/>
          </a:solidFill>
          <a:ln w="9525" cap="flat" cmpd="sng">
            <a:solidFill>
              <a:schemeClr val="tx1"/>
            </a:solidFill>
            <a:prstDash val="solid"/>
            <a:miter/>
            <a:headEnd type="none" w="med" len="med"/>
            <a:tailEnd type="none" w="med" len="med"/>
          </a:ln>
        </p:spPr>
        <p:txBody>
          <a:bodyPr wrap="none" anchor="ctr"/>
          <a:lstStyle/>
          <a:p>
            <a:pPr algn="ctr"/>
            <a:r>
              <a:rPr lang="zh-CN" altLang="en-US" sz="5400" b="1">
                <a:solidFill>
                  <a:schemeClr val="tx2"/>
                </a:solidFill>
                <a:latin typeface="Arial" panose="020B0604020202020204" pitchFamily="34" charset="0"/>
                <a:ea typeface="楷体_GB2312" pitchFamily="49" charset="-122"/>
              </a:rPr>
              <a:t>单元实验内容</a:t>
            </a:r>
          </a:p>
        </p:txBody>
      </p:sp>
      <p:graphicFrame>
        <p:nvGraphicFramePr>
          <p:cNvPr id="12290" name="Object 3"/>
          <p:cNvGraphicFramePr>
            <a:graphicFrameLocks/>
          </p:cNvGraphicFramePr>
          <p:nvPr/>
        </p:nvGraphicFramePr>
        <p:xfrm>
          <a:off x="7740650" y="0"/>
          <a:ext cx="1585913" cy="3068638"/>
        </p:xfrm>
        <a:graphic>
          <a:graphicData uri="http://schemas.openxmlformats.org/presentationml/2006/ole">
            <p:oleObj spid="_x0000_s34817" r:id="rId3" imgW="4006850" imgH="2857500" progId="">
              <p:embed/>
            </p:oleObj>
          </a:graphicData>
        </a:graphic>
      </p:graphicFrame>
      <p:sp>
        <p:nvSpPr>
          <p:cNvPr id="11268" name="AutoShape 4">
            <a:hlinkClick r:id="rId4" action="ppaction://hlinkpres?slideindex=1&amp;slidetitle="/>
          </p:cNvPr>
          <p:cNvSpPr/>
          <p:nvPr/>
        </p:nvSpPr>
        <p:spPr>
          <a:xfrm>
            <a:off x="611188" y="2420938"/>
            <a:ext cx="5334000" cy="457200"/>
          </a:xfrm>
          <a:prstGeom prst="actionButtonBlank">
            <a:avLst/>
          </a:prstGeom>
          <a:noFill/>
          <a:ln w="9525">
            <a:noFill/>
            <a:miter/>
          </a:ln>
        </p:spPr>
        <p:txBody>
          <a:bodyPr wrap="none" anchor="ctr"/>
          <a:lstStyle/>
          <a:p>
            <a:pPr lvl="0" algn="ctr" eaLnBrk="1" fontAlgn="base" hangingPunct="1"/>
            <a:endParaRPr lang="zh-CN" altLang="en-US" sz="3200" b="1" strike="noStrike" noProof="1">
              <a:effectLst>
                <a:outerShdw blurRad="38100" dist="38100" dir="2700000">
                  <a:srgbClr val="FFFFFF"/>
                </a:outerShdw>
              </a:effectLst>
              <a:latin typeface="Times New Roman" panose="02020603050405020304" pitchFamily="18" charset="0"/>
              <a:ea typeface="宋体" panose="02010600030101010101" pitchFamily="2" charset="-122"/>
            </a:endParaRPr>
          </a:p>
        </p:txBody>
      </p:sp>
      <p:sp>
        <p:nvSpPr>
          <p:cNvPr id="11269" name="AutoShape 7">
            <a:hlinkClick r:id="rId4" action="ppaction://hlinkpres?slideindex=1&amp;slidetitle="/>
          </p:cNvPr>
          <p:cNvSpPr/>
          <p:nvPr/>
        </p:nvSpPr>
        <p:spPr>
          <a:xfrm>
            <a:off x="611188" y="2420938"/>
            <a:ext cx="5334000" cy="457200"/>
          </a:xfrm>
          <a:prstGeom prst="actionButtonBlank">
            <a:avLst/>
          </a:prstGeom>
          <a:noFill/>
          <a:ln w="9525">
            <a:noFill/>
            <a:miter/>
          </a:ln>
        </p:spPr>
        <p:txBody>
          <a:bodyPr wrap="none" anchor="ctr"/>
          <a:lstStyle/>
          <a:p>
            <a:pPr lvl="0" algn="ctr" eaLnBrk="1" fontAlgn="base" hangingPunct="1"/>
            <a:endParaRPr lang="zh-CN" altLang="en-US" sz="3200" b="1" strike="noStrike" noProof="1">
              <a:effectLst>
                <a:outerShdw blurRad="38100" dist="38100" dir="2700000">
                  <a:srgbClr val="FFFFFF"/>
                </a:outerShdw>
              </a:effectLst>
              <a:latin typeface="Times New Roman" panose="02020603050405020304" pitchFamily="18" charset="0"/>
              <a:ea typeface="宋体" panose="02010600030101010101" pitchFamily="2" charset="-122"/>
            </a:endParaRPr>
          </a:p>
        </p:txBody>
      </p:sp>
      <p:sp>
        <p:nvSpPr>
          <p:cNvPr id="11270" name="AutoShape 8">
            <a:hlinkClick r:id="" action="ppaction://hlinkshowjump?jump=nextslide"/>
          </p:cNvPr>
          <p:cNvSpPr/>
          <p:nvPr/>
        </p:nvSpPr>
        <p:spPr>
          <a:xfrm>
            <a:off x="179388" y="1628775"/>
            <a:ext cx="7237413" cy="533400"/>
          </a:xfrm>
          <a:prstGeom prst="actionButtonBlank">
            <a:avLst/>
          </a:prstGeom>
          <a:noFill/>
          <a:ln w="9525">
            <a:noFill/>
            <a:miter/>
          </a:ln>
        </p:spPr>
        <p:txBody>
          <a:bodyPr wrap="none" anchor="ctr"/>
          <a:lstStyle/>
          <a:p>
            <a:pPr algn="ctr" fontAlgn="base"/>
            <a:r>
              <a:rPr lang="zh-CN" altLang="en-US" sz="3200" b="1" i="1" strike="noStrike" noProof="1">
                <a:effectLst>
                  <a:outerShdw blurRad="38100" dist="38100" dir="2700000">
                    <a:srgbClr val="FFFFFF"/>
                  </a:outerShdw>
                </a:effectLst>
                <a:latin typeface="楷体_GB2312" pitchFamily="49" charset="-122"/>
                <a:ea typeface="楷体_GB2312" pitchFamily="49" charset="-122"/>
                <a:cs typeface="+mn-cs"/>
              </a:rPr>
              <a:t>实验一  高频小信号谐振放大器（</a:t>
            </a:r>
            <a:r>
              <a:rPr lang="en-US" altLang="x-none" sz="3200" b="1" i="1" strike="noStrike" noProof="1">
                <a:effectLst>
                  <a:outerShdw blurRad="38100" dist="38100" dir="2700000">
                    <a:srgbClr val="FFFFFF"/>
                  </a:outerShdw>
                </a:effectLst>
                <a:latin typeface="楷体_GB2312" pitchFamily="49" charset="-122"/>
                <a:ea typeface="楷体_GB2312" pitchFamily="49" charset="-122"/>
                <a:cs typeface="+mn-cs"/>
              </a:rPr>
              <a:t>2</a:t>
            </a:r>
            <a:r>
              <a:rPr lang="zh-CN" altLang="en-US" sz="3200" b="1" i="1" strike="noStrike" noProof="1">
                <a:effectLst>
                  <a:outerShdw blurRad="38100" dist="38100" dir="2700000">
                    <a:srgbClr val="FFFFFF"/>
                  </a:outerShdw>
                </a:effectLst>
                <a:latin typeface="楷体_GB2312" pitchFamily="49" charset="-122"/>
                <a:ea typeface="楷体_GB2312" pitchFamily="49" charset="-122"/>
                <a:cs typeface="+mn-cs"/>
              </a:rPr>
              <a:t>）</a:t>
            </a:r>
            <a:endParaRPr lang="zh-CN" altLang="en-US" sz="3200" b="1" i="1" strike="noStrike" noProof="1">
              <a:effectLst>
                <a:outerShdw blurRad="38100" dist="38100" dir="2700000">
                  <a:srgbClr val="FFFFFF"/>
                </a:outerShdw>
              </a:effectLst>
              <a:latin typeface="楷体_GB2312" pitchFamily="49" charset="-122"/>
              <a:ea typeface="楷体_GB2312" pitchFamily="49" charset="-122"/>
            </a:endParaRPr>
          </a:p>
        </p:txBody>
      </p:sp>
      <p:sp>
        <p:nvSpPr>
          <p:cNvPr id="11271" name="AutoShape 9">
            <a:hlinkClick r:id="rId5" action="ppaction://hlinkpres?slideindex=1&amp;slidetitle="/>
          </p:cNvPr>
          <p:cNvSpPr/>
          <p:nvPr/>
        </p:nvSpPr>
        <p:spPr>
          <a:xfrm>
            <a:off x="252413" y="2349500"/>
            <a:ext cx="7086600" cy="533400"/>
          </a:xfrm>
          <a:prstGeom prst="actionButtonBlank">
            <a:avLst/>
          </a:prstGeom>
          <a:noFill/>
          <a:ln w="9525">
            <a:noFill/>
            <a:miter/>
          </a:ln>
        </p:spPr>
        <p:txBody>
          <a:bodyPr wrap="none" anchor="ctr"/>
          <a:lstStyle/>
          <a:p>
            <a:pPr fontAlgn="base"/>
            <a:r>
              <a:rPr lang="zh-CN" altLang="en-US" sz="3200" b="1" i="1" strike="noStrike" noProof="1">
                <a:effectLst>
                  <a:outerShdw blurRad="38100" dist="38100" dir="2700000">
                    <a:srgbClr val="FFFFFF"/>
                  </a:outerShdw>
                </a:effectLst>
                <a:latin typeface="楷体_GB2312" pitchFamily="49" charset="-122"/>
                <a:ea typeface="楷体_GB2312" pitchFamily="49" charset="-122"/>
                <a:cs typeface="+mn-cs"/>
              </a:rPr>
              <a:t>实验二  高频功率放大器（</a:t>
            </a:r>
            <a:r>
              <a:rPr lang="en-US" altLang="x-none" sz="3200" b="1" i="1" strike="noStrike" noProof="1">
                <a:effectLst>
                  <a:outerShdw blurRad="38100" dist="38100" dir="2700000">
                    <a:srgbClr val="FFFFFF"/>
                  </a:outerShdw>
                </a:effectLst>
                <a:latin typeface="楷体_GB2312" pitchFamily="49" charset="-122"/>
                <a:ea typeface="楷体_GB2312" pitchFamily="49" charset="-122"/>
                <a:cs typeface="+mn-cs"/>
              </a:rPr>
              <a:t>2</a:t>
            </a:r>
            <a:r>
              <a:rPr lang="zh-CN" altLang="en-US" sz="3200" b="1" i="1" strike="noStrike" noProof="1">
                <a:effectLst>
                  <a:outerShdw blurRad="38100" dist="38100" dir="2700000">
                    <a:srgbClr val="FFFFFF"/>
                  </a:outerShdw>
                </a:effectLst>
                <a:latin typeface="楷体_GB2312" pitchFamily="49" charset="-122"/>
                <a:ea typeface="楷体_GB2312" pitchFamily="49" charset="-122"/>
                <a:cs typeface="+mn-cs"/>
              </a:rPr>
              <a:t>）</a:t>
            </a:r>
            <a:endParaRPr lang="zh-CN" altLang="en-US" sz="3200" b="1" i="1" strike="noStrike" noProof="1">
              <a:effectLst>
                <a:outerShdw blurRad="38100" dist="38100" dir="2700000">
                  <a:srgbClr val="FFFFFF"/>
                </a:outerShdw>
              </a:effectLst>
              <a:latin typeface="楷体_GB2312" pitchFamily="49" charset="-122"/>
              <a:ea typeface="楷体_GB2312" pitchFamily="49" charset="-122"/>
            </a:endParaRPr>
          </a:p>
        </p:txBody>
      </p:sp>
      <p:sp>
        <p:nvSpPr>
          <p:cNvPr id="11272" name="AutoShape 10">
            <a:hlinkClick r:id="rId6" action="ppaction://hlinkpres?slideindex=1&amp;slidetitle="/>
          </p:cNvPr>
          <p:cNvSpPr/>
          <p:nvPr/>
        </p:nvSpPr>
        <p:spPr>
          <a:xfrm>
            <a:off x="179388" y="4581525"/>
            <a:ext cx="8964613" cy="609600"/>
          </a:xfrm>
          <a:prstGeom prst="actionButtonBlank">
            <a:avLst/>
          </a:prstGeom>
          <a:noFill/>
          <a:ln w="9525">
            <a:noFill/>
            <a:miter/>
          </a:ln>
        </p:spPr>
        <p:txBody>
          <a:bodyPr wrap="none" anchor="ctr"/>
          <a:lstStyle/>
          <a:p>
            <a:pPr algn="l" fontAlgn="base"/>
            <a:r>
              <a:rPr lang="zh-CN" altLang="en-US" sz="3200" b="1" i="1" strike="noStrike" noProof="1">
                <a:effectLst>
                  <a:outerShdw blurRad="38100" dist="38100" dir="2700000">
                    <a:srgbClr val="FFFFFF"/>
                  </a:outerShdw>
                </a:effectLst>
                <a:latin typeface="楷体_GB2312" pitchFamily="49" charset="-122"/>
                <a:ea typeface="楷体_GB2312" pitchFamily="49" charset="-122"/>
                <a:cs typeface="+mn-cs"/>
              </a:rPr>
              <a:t>实验五  </a:t>
            </a:r>
            <a:r>
              <a:rPr sz="3200" b="1" i="1" strike="noStrike" noProof="1">
                <a:effectLst>
                  <a:outerShdw blurRad="38100" dist="38100" dir="2700000">
                    <a:srgbClr val="FFFFFF"/>
                  </a:outerShdw>
                </a:effectLst>
                <a:latin typeface="楷体_GB2312" pitchFamily="49" charset="-122"/>
                <a:ea typeface="楷体_GB2312" pitchFamily="49" charset="-122"/>
                <a:cs typeface="+mn-cs"/>
              </a:rPr>
              <a:t>变容二极管调频与FM鉴频</a:t>
            </a:r>
            <a:r>
              <a:rPr lang="zh-CN" altLang="en-US" sz="3200" b="1" i="1" strike="noStrike" noProof="1">
                <a:effectLst>
                  <a:outerShdw blurRad="38100" dist="38100" dir="2700000">
                    <a:srgbClr val="FFFFFF"/>
                  </a:outerShdw>
                </a:effectLst>
                <a:latin typeface="楷体_GB2312" pitchFamily="49" charset="-122"/>
                <a:ea typeface="楷体_GB2312" pitchFamily="49" charset="-122"/>
                <a:cs typeface="+mn-cs"/>
              </a:rPr>
              <a:t>（</a:t>
            </a:r>
            <a:r>
              <a:rPr lang="en-US" altLang="x-none" sz="3200" b="1" i="1" strike="noStrike" noProof="1">
                <a:effectLst>
                  <a:outerShdw blurRad="38100" dist="38100" dir="2700000">
                    <a:srgbClr val="FFFFFF"/>
                  </a:outerShdw>
                </a:effectLst>
                <a:latin typeface="楷体_GB2312" pitchFamily="49" charset="-122"/>
                <a:ea typeface="楷体_GB2312" pitchFamily="49" charset="-122"/>
                <a:cs typeface="+mn-cs"/>
              </a:rPr>
              <a:t>2</a:t>
            </a:r>
            <a:r>
              <a:rPr lang="zh-CN" altLang="en-US" sz="3200" b="1" i="1" strike="noStrike" noProof="1">
                <a:effectLst>
                  <a:outerShdw blurRad="38100" dist="38100" dir="2700000">
                    <a:srgbClr val="FFFFFF"/>
                  </a:outerShdw>
                </a:effectLst>
                <a:latin typeface="楷体_GB2312" pitchFamily="49" charset="-122"/>
                <a:ea typeface="楷体_GB2312" pitchFamily="49" charset="-122"/>
                <a:cs typeface="+mn-cs"/>
              </a:rPr>
              <a:t>）</a:t>
            </a:r>
            <a:endParaRPr lang="zh-CN" altLang="en-US" sz="3200" b="1" i="1" strike="noStrike" noProof="1">
              <a:effectLst>
                <a:outerShdw blurRad="38100" dist="38100" dir="2700000">
                  <a:srgbClr val="FFFFFF"/>
                </a:outerShdw>
              </a:effectLst>
              <a:latin typeface="楷体_GB2312" pitchFamily="49" charset="-122"/>
              <a:ea typeface="楷体_GB2312" pitchFamily="49" charset="-122"/>
            </a:endParaRPr>
          </a:p>
        </p:txBody>
      </p:sp>
      <p:sp>
        <p:nvSpPr>
          <p:cNvPr id="11273" name="Rectangle 11"/>
          <p:cNvSpPr/>
          <p:nvPr/>
        </p:nvSpPr>
        <p:spPr>
          <a:xfrm>
            <a:off x="179388" y="3065463"/>
            <a:ext cx="8964613" cy="583565"/>
          </a:xfrm>
          <a:prstGeom prst="rect">
            <a:avLst/>
          </a:prstGeom>
          <a:noFill/>
          <a:ln w="9525">
            <a:noFill/>
            <a:miter/>
          </a:ln>
        </p:spPr>
        <p:txBody>
          <a:bodyPr>
            <a:spAutoFit/>
          </a:bodyPr>
          <a:lstStyle/>
          <a:p>
            <a:pPr fontAlgn="base"/>
            <a:r>
              <a:rPr lang="zh-CN" altLang="en-US" sz="3200" b="1" i="1" strike="noStrike" noProof="1">
                <a:effectLst>
                  <a:outerShdw blurRad="38100" dist="38100" dir="2700000">
                    <a:srgbClr val="FFFFFF"/>
                  </a:outerShdw>
                </a:effectLst>
                <a:latin typeface="楷体_GB2312" pitchFamily="49" charset="-122"/>
                <a:ea typeface="楷体_GB2312" pitchFamily="49" charset="-122"/>
                <a:cs typeface="+mn-cs"/>
              </a:rPr>
              <a:t>实验三  </a:t>
            </a:r>
            <a:r>
              <a:rPr sz="3200" b="1" i="1" strike="noStrike" noProof="1">
                <a:effectLst>
                  <a:outerShdw blurRad="38100" dist="38100" dir="2700000">
                    <a:srgbClr val="FFFFFF"/>
                  </a:outerShdw>
                </a:effectLst>
                <a:latin typeface="楷体_GB2312" pitchFamily="49" charset="-122"/>
                <a:ea typeface="楷体_GB2312" pitchFamily="49" charset="-122"/>
                <a:cs typeface="+mn-cs"/>
              </a:rPr>
              <a:t>LC三点式与晶体振荡器</a:t>
            </a:r>
            <a:r>
              <a:rPr lang="zh-CN" altLang="en-US" sz="3200" b="1" i="1" strike="noStrike" noProof="1">
                <a:effectLst>
                  <a:outerShdw blurRad="38100" dist="38100" dir="2700000">
                    <a:srgbClr val="FFFFFF"/>
                  </a:outerShdw>
                </a:effectLst>
                <a:latin typeface="楷体_GB2312" pitchFamily="49" charset="-122"/>
                <a:ea typeface="楷体_GB2312" pitchFamily="49" charset="-122"/>
                <a:cs typeface="+mn-cs"/>
              </a:rPr>
              <a:t>（</a:t>
            </a:r>
            <a:r>
              <a:rPr lang="en-US" altLang="x-none" sz="3200" b="1" i="1" strike="noStrike" noProof="1">
                <a:effectLst>
                  <a:outerShdw blurRad="38100" dist="38100" dir="2700000">
                    <a:srgbClr val="FFFFFF"/>
                  </a:outerShdw>
                </a:effectLst>
                <a:latin typeface="楷体_GB2312" pitchFamily="49" charset="-122"/>
                <a:ea typeface="楷体_GB2312" pitchFamily="49" charset="-122"/>
                <a:cs typeface="+mn-cs"/>
              </a:rPr>
              <a:t>2</a:t>
            </a:r>
            <a:r>
              <a:rPr lang="zh-CN" altLang="en-US" sz="3200" b="1" i="1" strike="noStrike" noProof="1">
                <a:effectLst>
                  <a:outerShdw blurRad="38100" dist="38100" dir="2700000">
                    <a:srgbClr val="FFFFFF"/>
                  </a:outerShdw>
                </a:effectLst>
                <a:latin typeface="楷体_GB2312" pitchFamily="49" charset="-122"/>
                <a:ea typeface="楷体_GB2312" pitchFamily="49" charset="-122"/>
                <a:cs typeface="+mn-cs"/>
              </a:rPr>
              <a:t>）</a:t>
            </a:r>
            <a:endParaRPr lang="zh-CN" altLang="en-US" sz="3200" b="1" i="1" strike="noStrike" noProof="1">
              <a:effectLst>
                <a:outerShdw blurRad="38100" dist="38100" dir="2700000">
                  <a:srgbClr val="FFFFFF"/>
                </a:outerShdw>
              </a:effectLst>
              <a:latin typeface="楷体_GB2312" pitchFamily="49" charset="-122"/>
              <a:ea typeface="楷体_GB2312" pitchFamily="49" charset="-122"/>
            </a:endParaRPr>
          </a:p>
        </p:txBody>
      </p:sp>
      <p:sp>
        <p:nvSpPr>
          <p:cNvPr id="11274" name="AutoShape 12">
            <a:hlinkClick r:id="rId5" action="ppaction://hlinkpres?slideindex=1&amp;slidetitle="/>
          </p:cNvPr>
          <p:cNvSpPr/>
          <p:nvPr/>
        </p:nvSpPr>
        <p:spPr>
          <a:xfrm>
            <a:off x="179388" y="3860800"/>
            <a:ext cx="8351838" cy="461963"/>
          </a:xfrm>
          <a:prstGeom prst="actionButtonBlank">
            <a:avLst/>
          </a:prstGeom>
          <a:noFill/>
          <a:ln w="9525">
            <a:noFill/>
            <a:miter/>
          </a:ln>
        </p:spPr>
        <p:txBody>
          <a:bodyPr wrap="none" anchor="ctr"/>
          <a:lstStyle/>
          <a:p>
            <a:pPr algn="l" fontAlgn="base"/>
            <a:r>
              <a:rPr lang="zh-CN" altLang="en-US" sz="3200" b="1" strike="noStrike" noProof="1">
                <a:solidFill>
                  <a:srgbClr val="CC3300"/>
                </a:solidFill>
                <a:effectLst>
                  <a:outerShdw blurRad="38100" dist="38100" dir="2700000">
                    <a:srgbClr val="000000"/>
                  </a:outerShdw>
                </a:effectLst>
                <a:latin typeface="楷体_GB2312" pitchFamily="49" charset="-122"/>
                <a:ea typeface="楷体_GB2312" pitchFamily="49" charset="-122"/>
                <a:cs typeface="+mn-cs"/>
              </a:rPr>
              <a:t>实验四 </a:t>
            </a:r>
            <a:r>
              <a:rPr lang="zh-CN" altLang="en-US" sz="3200" b="1" strike="noStrike" noProof="1">
                <a:solidFill>
                  <a:srgbClr val="FF3300"/>
                </a:solidFill>
                <a:effectLst>
                  <a:outerShdw blurRad="38100" dist="38100" dir="2700000">
                    <a:srgbClr val="000000"/>
                  </a:outerShdw>
                </a:effectLst>
                <a:latin typeface="楷体_GB2312" pitchFamily="49" charset="-122"/>
                <a:ea typeface="楷体_GB2312" pitchFamily="49" charset="-122"/>
                <a:cs typeface="+mn-cs"/>
              </a:rPr>
              <a:t> </a:t>
            </a:r>
            <a:r>
              <a:rPr lang="zh-CN" altLang="en-US" sz="3200" b="1" strike="noStrike" noProof="1">
                <a:solidFill>
                  <a:srgbClr val="CC3300"/>
                </a:solidFill>
                <a:effectLst>
                  <a:outerShdw blurRad="38100" dist="38100" dir="2700000">
                    <a:srgbClr val="000000"/>
                  </a:outerShdw>
                </a:effectLst>
                <a:latin typeface="楷体_GB2312" pitchFamily="49" charset="-122"/>
                <a:ea typeface="楷体_GB2312" pitchFamily="49" charset="-122"/>
                <a:cs typeface="+mn-cs"/>
              </a:rPr>
              <a:t>调幅与检波综合应用研究</a:t>
            </a:r>
            <a:r>
              <a:rPr lang="zh-CN" altLang="en-US" b="1" strike="noStrike" noProof="1">
                <a:solidFill>
                  <a:srgbClr val="CC3300"/>
                </a:solidFill>
                <a:effectLst>
                  <a:outerShdw blurRad="38100" dist="38100" dir="2700000">
                    <a:srgbClr val="000000"/>
                  </a:outerShdw>
                </a:effectLst>
                <a:latin typeface="楷体_GB2312" pitchFamily="49" charset="-122"/>
                <a:ea typeface="楷体_GB2312" pitchFamily="49" charset="-122"/>
                <a:cs typeface="+mn-cs"/>
              </a:rPr>
              <a:t>(课堂</a:t>
            </a:r>
            <a:r>
              <a:rPr lang="en-US" altLang="zh-CN" b="1" strike="noStrike" noProof="1">
                <a:solidFill>
                  <a:srgbClr val="CC3300"/>
                </a:solidFill>
                <a:effectLst>
                  <a:outerShdw blurRad="38100" dist="38100" dir="2700000">
                    <a:srgbClr val="000000"/>
                  </a:outerShdw>
                </a:effectLst>
                <a:latin typeface="楷体_GB2312" pitchFamily="49" charset="-122"/>
                <a:ea typeface="楷体_GB2312" pitchFamily="49" charset="-122"/>
                <a:cs typeface="+mn-cs"/>
              </a:rPr>
              <a:t>3</a:t>
            </a:r>
            <a:r>
              <a:rPr lang="zh-CN" altLang="en-US" b="1" strike="noStrike" noProof="1">
                <a:solidFill>
                  <a:srgbClr val="CC3300"/>
                </a:solidFill>
                <a:effectLst>
                  <a:outerShdw blurRad="38100" dist="38100" dir="2700000">
                    <a:srgbClr val="000000"/>
                  </a:outerShdw>
                </a:effectLst>
                <a:latin typeface="楷体_GB2312" pitchFamily="49" charset="-122"/>
                <a:ea typeface="楷体_GB2312" pitchFamily="49" charset="-122"/>
                <a:cs typeface="+mn-cs"/>
              </a:rPr>
              <a:t>+课后</a:t>
            </a:r>
            <a:r>
              <a:rPr lang="en-US" altLang="zh-CN" b="1" strike="noStrike" noProof="1">
                <a:solidFill>
                  <a:srgbClr val="CC3300"/>
                </a:solidFill>
                <a:effectLst>
                  <a:outerShdw blurRad="38100" dist="38100" dir="2700000">
                    <a:srgbClr val="000000"/>
                  </a:outerShdw>
                </a:effectLst>
                <a:latin typeface="楷体_GB2312" pitchFamily="49" charset="-122"/>
                <a:ea typeface="楷体_GB2312" pitchFamily="49" charset="-122"/>
                <a:cs typeface="+mn-cs"/>
              </a:rPr>
              <a:t>1</a:t>
            </a:r>
            <a:r>
              <a:rPr lang="zh-CN" altLang="en-US" b="1" strike="noStrike" noProof="1">
                <a:solidFill>
                  <a:srgbClr val="CC3300"/>
                </a:solidFill>
                <a:effectLst>
                  <a:outerShdw blurRad="38100" dist="38100" dir="2700000">
                    <a:srgbClr val="000000"/>
                  </a:outerShdw>
                </a:effectLst>
                <a:latin typeface="楷体_GB2312" pitchFamily="49" charset="-122"/>
                <a:ea typeface="楷体_GB2312" pitchFamily="49" charset="-122"/>
                <a:cs typeface="+mn-cs"/>
              </a:rPr>
              <a:t>)</a:t>
            </a:r>
            <a:endParaRPr lang="en-US" altLang="zh-CN" b="1" strike="noStrike" noProof="1">
              <a:solidFill>
                <a:srgbClr val="FF3300"/>
              </a:solidFill>
              <a:effectLst>
                <a:outerShdw blurRad="38100" dist="38100" dir="2700000">
                  <a:srgbClr val="000000"/>
                </a:outerShdw>
              </a:effectLst>
              <a:latin typeface="楷体_GB2312" pitchFamily="49" charset="-122"/>
              <a:ea typeface="楷体_GB2312" pitchFamily="49" charset="-122"/>
            </a:endParaRPr>
          </a:p>
        </p:txBody>
      </p:sp>
      <p:sp>
        <p:nvSpPr>
          <p:cNvPr id="11275" name="Rectangle 13"/>
          <p:cNvSpPr/>
          <p:nvPr/>
        </p:nvSpPr>
        <p:spPr>
          <a:xfrm>
            <a:off x="179388" y="5445125"/>
            <a:ext cx="8964613" cy="1076325"/>
          </a:xfrm>
          <a:prstGeom prst="rect">
            <a:avLst/>
          </a:prstGeom>
          <a:noFill/>
          <a:ln w="9525">
            <a:noFill/>
            <a:miter/>
          </a:ln>
        </p:spPr>
        <p:txBody>
          <a:bodyPr lIns="92075" tIns="46038" rIns="92075" bIns="46038">
            <a:spAutoFit/>
          </a:bodyPr>
          <a:lstStyle/>
          <a:p>
            <a:pPr fontAlgn="base"/>
            <a:r>
              <a:rPr lang="zh-CN" altLang="en-US" sz="3200" b="1" strike="noStrike" noProof="1">
                <a:solidFill>
                  <a:srgbClr val="CC3300"/>
                </a:solidFill>
                <a:effectLst>
                  <a:outerShdw blurRad="38100" dist="38100" dir="2700000">
                    <a:srgbClr val="000000"/>
                  </a:outerShdw>
                </a:effectLst>
                <a:latin typeface="楷体_GB2312" pitchFamily="49" charset="-122"/>
                <a:ea typeface="楷体_GB2312" pitchFamily="49" charset="-122"/>
                <a:cs typeface="+mn-cs"/>
              </a:rPr>
              <a:t>实验六</a:t>
            </a:r>
            <a:r>
              <a:rPr lang="zh-CN" altLang="en-US" sz="3200" b="1" strike="noStrike" noProof="1">
                <a:effectLst>
                  <a:outerShdw blurRad="38100" dist="38100" dir="2700000">
                    <a:srgbClr val="FFFFFF"/>
                  </a:outerShdw>
                </a:effectLst>
                <a:latin typeface="楷体_GB2312" pitchFamily="49" charset="-122"/>
                <a:ea typeface="楷体_GB2312" pitchFamily="49" charset="-122"/>
                <a:cs typeface="+mn-cs"/>
              </a:rPr>
              <a:t>  </a:t>
            </a:r>
            <a:r>
              <a:rPr lang="zh-CN" altLang="en-US" sz="3200" b="1" strike="noStrike" noProof="1">
                <a:solidFill>
                  <a:srgbClr val="CC3300"/>
                </a:solidFill>
                <a:effectLst>
                  <a:outerShdw blurRad="38100" dist="38100" dir="2700000">
                    <a:srgbClr val="000000"/>
                  </a:outerShdw>
                </a:effectLst>
                <a:latin typeface="楷体_GB2312" pitchFamily="49" charset="-122"/>
                <a:ea typeface="楷体_GB2312" pitchFamily="49" charset="-122"/>
                <a:cs typeface="+mn-cs"/>
              </a:rPr>
              <a:t>调频发射与接收综合系统实验</a:t>
            </a:r>
          </a:p>
          <a:p>
            <a:pPr fontAlgn="base"/>
            <a:r>
              <a:rPr lang="zh-CN" altLang="en-US" sz="3200" b="1" strike="noStrike" noProof="1">
                <a:solidFill>
                  <a:srgbClr val="CC3300"/>
                </a:solidFill>
                <a:effectLst>
                  <a:outerShdw blurRad="38100" dist="38100" dir="2700000">
                    <a:srgbClr val="000000"/>
                  </a:outerShdw>
                </a:effectLst>
                <a:latin typeface="楷体_GB2312" pitchFamily="49" charset="-122"/>
                <a:ea typeface="楷体_GB2312" pitchFamily="49" charset="-122"/>
                <a:cs typeface="+mn-cs"/>
              </a:rPr>
              <a:t>       </a:t>
            </a:r>
            <a:r>
              <a:rPr lang="zh-CN" altLang="en-US" b="1" strike="noStrike" noProof="1">
                <a:solidFill>
                  <a:srgbClr val="CC3300"/>
                </a:solidFill>
                <a:effectLst>
                  <a:outerShdw blurRad="38100" dist="38100" dir="2700000">
                    <a:srgbClr val="000000"/>
                  </a:outerShdw>
                </a:effectLst>
                <a:latin typeface="楷体_GB2312" pitchFamily="49" charset="-122"/>
                <a:ea typeface="楷体_GB2312" pitchFamily="49" charset="-122"/>
                <a:cs typeface="+mn-cs"/>
              </a:rPr>
              <a:t>(</a:t>
            </a:r>
            <a:r>
              <a:rPr lang="zh-CN" altLang="en-US" b="1" strike="noStrike" noProof="1">
                <a:solidFill>
                  <a:srgbClr val="CC3300"/>
                </a:solidFill>
                <a:effectLst>
                  <a:outerShdw blurRad="38100" dist="38100" dir="2700000">
                    <a:srgbClr val="000000"/>
                  </a:outerShdw>
                </a:effectLst>
                <a:latin typeface="楷体_GB2312" pitchFamily="49" charset="-122"/>
                <a:ea typeface="楷体_GB2312" pitchFamily="49" charset="-122"/>
                <a:cs typeface="+mn-cs"/>
                <a:sym typeface="宋体" panose="02010600030101010101" pitchFamily="2" charset="-122"/>
              </a:rPr>
              <a:t>课堂</a:t>
            </a:r>
            <a:r>
              <a:rPr lang="en-US" altLang="zh-CN" b="1" strike="noStrike" noProof="1">
                <a:solidFill>
                  <a:srgbClr val="CC3300"/>
                </a:solidFill>
                <a:effectLst>
                  <a:outerShdw blurRad="38100" dist="38100" dir="2700000">
                    <a:srgbClr val="000000"/>
                  </a:outerShdw>
                </a:effectLst>
                <a:latin typeface="楷体_GB2312" pitchFamily="49" charset="-122"/>
                <a:ea typeface="楷体_GB2312" pitchFamily="49" charset="-122"/>
                <a:cs typeface="+mn-cs"/>
                <a:sym typeface="宋体" panose="02010600030101010101" pitchFamily="2" charset="-122"/>
              </a:rPr>
              <a:t>3</a:t>
            </a:r>
            <a:r>
              <a:rPr lang="zh-CN" altLang="en-US" b="1" strike="noStrike" noProof="1">
                <a:solidFill>
                  <a:srgbClr val="CC3300"/>
                </a:solidFill>
                <a:effectLst>
                  <a:outerShdw blurRad="38100" dist="38100" dir="2700000">
                    <a:srgbClr val="000000"/>
                  </a:outerShdw>
                </a:effectLst>
                <a:latin typeface="楷体_GB2312" pitchFamily="49" charset="-122"/>
                <a:ea typeface="楷体_GB2312" pitchFamily="49" charset="-122"/>
                <a:cs typeface="+mn-cs"/>
                <a:sym typeface="宋体" panose="02010600030101010101" pitchFamily="2" charset="-122"/>
              </a:rPr>
              <a:t>+课后</a:t>
            </a:r>
            <a:r>
              <a:rPr lang="en-US" altLang="zh-CN" b="1" strike="noStrike" noProof="1">
                <a:solidFill>
                  <a:srgbClr val="CC3300"/>
                </a:solidFill>
                <a:effectLst>
                  <a:outerShdw blurRad="38100" dist="38100" dir="2700000">
                    <a:srgbClr val="000000"/>
                  </a:outerShdw>
                </a:effectLst>
                <a:latin typeface="楷体_GB2312" pitchFamily="49" charset="-122"/>
                <a:ea typeface="楷体_GB2312" pitchFamily="49" charset="-122"/>
                <a:cs typeface="+mn-cs"/>
                <a:sym typeface="宋体" panose="02010600030101010101" pitchFamily="2" charset="-122"/>
              </a:rPr>
              <a:t>1</a:t>
            </a:r>
            <a:r>
              <a:rPr lang="zh-CN" altLang="en-US" b="1" strike="noStrike" noProof="1">
                <a:solidFill>
                  <a:srgbClr val="CC3300"/>
                </a:solidFill>
                <a:effectLst>
                  <a:outerShdw blurRad="38100" dist="38100" dir="2700000">
                    <a:srgbClr val="000000"/>
                  </a:outerShdw>
                </a:effectLst>
                <a:latin typeface="楷体_GB2312" pitchFamily="49" charset="-122"/>
                <a:ea typeface="楷体_GB2312" pitchFamily="49" charset="-122"/>
                <a:cs typeface="+mn-cs"/>
              </a:rPr>
              <a:t>)</a:t>
            </a:r>
            <a:endParaRPr lang="zh-CN" altLang="en-US" b="1" strike="noStrike" noProof="1">
              <a:solidFill>
                <a:srgbClr val="CC3300"/>
              </a:solidFill>
              <a:effectLst>
                <a:outerShdw blurRad="38100" dist="38100" dir="2700000">
                  <a:srgbClr val="000000"/>
                </a:outerShdw>
              </a:effectLst>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270"/>
                                        </p:tgtEl>
                                        <p:attrNameLst>
                                          <p:attrName>style.visibility</p:attrName>
                                        </p:attrNameLst>
                                      </p:cBhvr>
                                      <p:to>
                                        <p:strVal val="visible"/>
                                      </p:to>
                                    </p:set>
                                    <p:animEffect transition="in" filter="wipe(down)">
                                      <p:cBhvr>
                                        <p:cTn id="7" dur="500"/>
                                        <p:tgtEl>
                                          <p:spTgt spid="112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271"/>
                                        </p:tgtEl>
                                        <p:attrNameLst>
                                          <p:attrName>style.visibility</p:attrName>
                                        </p:attrNameLst>
                                      </p:cBhvr>
                                      <p:to>
                                        <p:strVal val="visible"/>
                                      </p:to>
                                    </p:set>
                                    <p:animEffect transition="in" filter="wipe(down)">
                                      <p:cBhvr>
                                        <p:cTn id="12" dur="500"/>
                                        <p:tgtEl>
                                          <p:spTgt spid="112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500" fill="hold">
                                          <p:stCondLst>
                                            <p:cond delay="0"/>
                                          </p:stCondLst>
                                        </p:cTn>
                                        <p:tgtEl>
                                          <p:spTgt spid="11273"/>
                                        </p:tgtEl>
                                        <p:attrNameLst>
                                          <p:attrName>style.visibility</p:attrName>
                                        </p:attrNameLst>
                                      </p:cBhvr>
                                      <p:to>
                                        <p:strVal val="visible"/>
                                      </p:to>
                                    </p:set>
                                    <p:animEffect transition="in" filter="wipe(down)">
                                      <p:cBhvr>
                                        <p:cTn id="17" dur="500"/>
                                        <p:tgtEl>
                                          <p:spTgt spid="1127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274"/>
                                        </p:tgtEl>
                                        <p:attrNameLst>
                                          <p:attrName>style.visibility</p:attrName>
                                        </p:attrNameLst>
                                      </p:cBhvr>
                                      <p:to>
                                        <p:strVal val="visible"/>
                                      </p:to>
                                    </p:set>
                                    <p:animEffect transition="in" filter="wipe(down)">
                                      <p:cBhvr>
                                        <p:cTn id="22" dur="500"/>
                                        <p:tgtEl>
                                          <p:spTgt spid="1127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272"/>
                                        </p:tgtEl>
                                        <p:attrNameLst>
                                          <p:attrName>style.visibility</p:attrName>
                                        </p:attrNameLst>
                                      </p:cBhvr>
                                      <p:to>
                                        <p:strVal val="visible"/>
                                      </p:to>
                                    </p:set>
                                    <p:animEffect transition="in" filter="wipe(down)">
                                      <p:cBhvr>
                                        <p:cTn id="27" dur="500"/>
                                        <p:tgtEl>
                                          <p:spTgt spid="1127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275"/>
                                        </p:tgtEl>
                                        <p:attrNameLst>
                                          <p:attrName>style.visibility</p:attrName>
                                        </p:attrNameLst>
                                      </p:cBhvr>
                                      <p:to>
                                        <p:strVal val="visible"/>
                                      </p:to>
                                    </p:set>
                                    <p:animEffect transition="in" filter="wipe(down)">
                                      <p:cBhvr>
                                        <p:cTn id="32" dur="500"/>
                                        <p:tgtEl>
                                          <p:spTgt spid="11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 grpId="0"/>
      <p:bldP spid="11271" grpId="0"/>
      <p:bldP spid="11272" grpId="0"/>
      <p:bldP spid="11273" grpId="0"/>
      <p:bldP spid="11274" grpId="0"/>
      <p:bldP spid="11275" grpId="0"/>
    </p:bldLst>
  </p:timing>
</p:sld>
</file>

<file path=ppt/theme/theme1.xml><?xml version="1.0" encoding="utf-8"?>
<a:theme xmlns:a="http://schemas.openxmlformats.org/drawingml/2006/main" name="Edge">
  <a:themeElements>
    <a:clrScheme name="">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47329"/>
      </a:accent6>
      <a:hlink>
        <a:srgbClr val="996600"/>
      </a:hlink>
      <a:folHlink>
        <a:srgbClr val="AFBF39"/>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820000"/>
        </a:lt1>
        <a:dk2>
          <a:srgbClr val="FFFFFF"/>
        </a:dk2>
        <a:lt2>
          <a:srgbClr val="333333"/>
        </a:lt2>
        <a:accent1>
          <a:srgbClr val="FF9900"/>
        </a:accent1>
        <a:accent2>
          <a:srgbClr val="CC3300"/>
        </a:accent2>
        <a:accent3>
          <a:srgbClr val="C1AAAA"/>
        </a:accent3>
        <a:accent4>
          <a:srgbClr val="DCDCDC"/>
        </a:accent4>
        <a:accent5>
          <a:srgbClr val="FFCAAA"/>
        </a:accent5>
        <a:accent6>
          <a:srgbClr val="B72D00"/>
        </a:accent6>
        <a:hlink>
          <a:srgbClr val="808080"/>
        </a:hlink>
        <a:folHlink>
          <a:srgbClr val="666633"/>
        </a:folHlink>
      </a:clrScheme>
      <a:clrMap bg1="lt1" tx1="dk1" bg2="lt2" tx2="dk2" accent1="accent1" accent2="accent2" accent3="accent3" accent4="accent4" accent5="accent5" accent6="accent6" hlink="hlink" folHlink="folHlink"/>
    </a:extraClrScheme>
    <a:extraClrScheme>
      <a:clrScheme name="">
        <a:dk1>
          <a:srgbClr val="CCCCFF"/>
        </a:dk1>
        <a:lt1>
          <a:srgbClr val="0B0506"/>
        </a:lt1>
        <a:dk2>
          <a:srgbClr val="FFFFFF"/>
        </a:dk2>
        <a:lt2>
          <a:srgbClr val="333333"/>
        </a:lt2>
        <a:accent1>
          <a:srgbClr val="3366CC"/>
        </a:accent1>
        <a:accent2>
          <a:srgbClr val="3333CC"/>
        </a:accent2>
        <a:accent3>
          <a:srgbClr val="AAAAAA"/>
        </a:accent3>
        <a:accent4>
          <a:srgbClr val="AFAFDC"/>
        </a:accent4>
        <a:accent5>
          <a:srgbClr val="ADB9E2"/>
        </a:accent5>
        <a:accent6>
          <a:srgbClr val="2D2DB7"/>
        </a:accent6>
        <a:hlink>
          <a:srgbClr val="80808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221013"/>
        </a:lt1>
        <a:dk2>
          <a:srgbClr val="FFFFFF"/>
        </a:dk2>
        <a:lt2>
          <a:srgbClr val="333333"/>
        </a:lt2>
        <a:accent1>
          <a:srgbClr val="CC3300"/>
        </a:accent1>
        <a:accent2>
          <a:srgbClr val="CC9900"/>
        </a:accent2>
        <a:accent3>
          <a:srgbClr val="ABAAAA"/>
        </a:accent3>
        <a:accent4>
          <a:srgbClr val="DCDCDC"/>
        </a:accent4>
        <a:accent5>
          <a:srgbClr val="E2ADAA"/>
        </a:accent5>
        <a:accent6>
          <a:srgbClr val="B78900"/>
        </a:accent6>
        <a:hlink>
          <a:srgbClr val="80808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FF"/>
        </a:dk2>
        <a:lt2>
          <a:srgbClr val="11054B"/>
        </a:lt2>
        <a:accent1>
          <a:srgbClr val="FF6600"/>
        </a:accent1>
        <a:accent2>
          <a:srgbClr val="FF3300"/>
        </a:accent2>
        <a:accent3>
          <a:srgbClr val="AAAAE2"/>
        </a:accent3>
        <a:accent4>
          <a:srgbClr val="DCDCDC"/>
        </a:accent4>
        <a:accent5>
          <a:srgbClr val="FFB9AA"/>
        </a:accent5>
        <a:accent6>
          <a:srgbClr val="E52D00"/>
        </a:accent6>
        <a:hlink>
          <a:srgbClr val="CC9900"/>
        </a:hlink>
        <a:folHlink>
          <a:srgbClr val="B2B2B2"/>
        </a:folHlink>
      </a:clrScheme>
      <a:clrMap bg1="lt1" tx1="dk1" bg2="lt2" tx2="dk2" accent1="accent1" accent2="accent2" accent3="accent3" accent4="accent4" accent5="accent5" accent6="accent6" hlink="hlink" folHlink="folHlink"/>
    </a:extraClrScheme>
    <a:extraClrScheme>
      <a:clrScheme name="">
        <a:dk1>
          <a:srgbClr val="F8F8F8"/>
        </a:dk1>
        <a:lt1>
          <a:srgbClr val="002600"/>
        </a:lt1>
        <a:dk2>
          <a:srgbClr val="FAFACC"/>
        </a:dk2>
        <a:lt2>
          <a:srgbClr val="9B8D65"/>
        </a:lt2>
        <a:accent1>
          <a:srgbClr val="CC9933"/>
        </a:accent1>
        <a:accent2>
          <a:srgbClr val="8F9967"/>
        </a:accent2>
        <a:accent3>
          <a:srgbClr val="AAABAA"/>
        </a:accent3>
        <a:accent4>
          <a:srgbClr val="D6D6D6"/>
        </a:accent4>
        <a:accent5>
          <a:srgbClr val="E2CAAD"/>
        </a:accent5>
        <a:accent6>
          <a:srgbClr val="80895C"/>
        </a:accent6>
        <a:hlink>
          <a:srgbClr val="336600"/>
        </a:hlink>
        <a:folHlink>
          <a:srgbClr val="808000"/>
        </a:folHlink>
      </a:clrScheme>
      <a:clrMap bg1="lt1" tx1="dk1" bg2="lt2" tx2="dk2" accent1="accent1" accent2="accent2" accent3="accent3" accent4="accent4" accent5="accent5" accent6="accent6" hlink="hlink" folHlink="folHlink"/>
    </a:extraClrScheme>
    <a:extraClrScheme>
      <a:clrScheme name="">
        <a:dk1>
          <a:srgbClr val="FFFFFF"/>
        </a:dk1>
        <a:lt1>
          <a:srgbClr val="006699"/>
        </a:lt1>
        <a:dk2>
          <a:srgbClr val="FFFFFF"/>
        </a:dk2>
        <a:lt2>
          <a:srgbClr val="333333"/>
        </a:lt2>
        <a:accent1>
          <a:srgbClr val="CC9900"/>
        </a:accent1>
        <a:accent2>
          <a:srgbClr val="FF9900"/>
        </a:accent2>
        <a:accent3>
          <a:srgbClr val="AAB9CA"/>
        </a:accent3>
        <a:accent4>
          <a:srgbClr val="DCDCDC"/>
        </a:accent4>
        <a:accent5>
          <a:srgbClr val="E2CAAA"/>
        </a:accent5>
        <a:accent6>
          <a:srgbClr val="E58900"/>
        </a:accent6>
        <a:hlink>
          <a:srgbClr val="FFCC00"/>
        </a:hlink>
        <a:folHlink>
          <a:srgbClr val="706F37"/>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47329"/>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1C1C1"/>
        </a:accent5>
        <a:accent6>
          <a:srgbClr val="8989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36145"/>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Edge">
  <a:themeElements>
    <a:clrScheme name="">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47329"/>
      </a:accent6>
      <a:hlink>
        <a:srgbClr val="996600"/>
      </a:hlink>
      <a:folHlink>
        <a:srgbClr val="AFBF39"/>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820000"/>
        </a:lt1>
        <a:dk2>
          <a:srgbClr val="FFFFFF"/>
        </a:dk2>
        <a:lt2>
          <a:srgbClr val="333333"/>
        </a:lt2>
        <a:accent1>
          <a:srgbClr val="FF9900"/>
        </a:accent1>
        <a:accent2>
          <a:srgbClr val="CC3300"/>
        </a:accent2>
        <a:accent3>
          <a:srgbClr val="C1AAAA"/>
        </a:accent3>
        <a:accent4>
          <a:srgbClr val="DCDCDC"/>
        </a:accent4>
        <a:accent5>
          <a:srgbClr val="FFCAAA"/>
        </a:accent5>
        <a:accent6>
          <a:srgbClr val="B72D00"/>
        </a:accent6>
        <a:hlink>
          <a:srgbClr val="808080"/>
        </a:hlink>
        <a:folHlink>
          <a:srgbClr val="666633"/>
        </a:folHlink>
      </a:clrScheme>
      <a:clrMap bg1="lt1" tx1="dk1" bg2="lt2" tx2="dk2" accent1="accent1" accent2="accent2" accent3="accent3" accent4="accent4" accent5="accent5" accent6="accent6" hlink="hlink" folHlink="folHlink"/>
    </a:extraClrScheme>
    <a:extraClrScheme>
      <a:clrScheme name="">
        <a:dk1>
          <a:srgbClr val="CCCCFF"/>
        </a:dk1>
        <a:lt1>
          <a:srgbClr val="0B0506"/>
        </a:lt1>
        <a:dk2>
          <a:srgbClr val="FFFFFF"/>
        </a:dk2>
        <a:lt2>
          <a:srgbClr val="333333"/>
        </a:lt2>
        <a:accent1>
          <a:srgbClr val="3366CC"/>
        </a:accent1>
        <a:accent2>
          <a:srgbClr val="3333CC"/>
        </a:accent2>
        <a:accent3>
          <a:srgbClr val="AAAAAA"/>
        </a:accent3>
        <a:accent4>
          <a:srgbClr val="AFAFDC"/>
        </a:accent4>
        <a:accent5>
          <a:srgbClr val="ADB9E2"/>
        </a:accent5>
        <a:accent6>
          <a:srgbClr val="2D2DB7"/>
        </a:accent6>
        <a:hlink>
          <a:srgbClr val="80808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221013"/>
        </a:lt1>
        <a:dk2>
          <a:srgbClr val="FFFFFF"/>
        </a:dk2>
        <a:lt2>
          <a:srgbClr val="333333"/>
        </a:lt2>
        <a:accent1>
          <a:srgbClr val="CC3300"/>
        </a:accent1>
        <a:accent2>
          <a:srgbClr val="CC9900"/>
        </a:accent2>
        <a:accent3>
          <a:srgbClr val="ABAAAA"/>
        </a:accent3>
        <a:accent4>
          <a:srgbClr val="DCDCDC"/>
        </a:accent4>
        <a:accent5>
          <a:srgbClr val="E2ADAA"/>
        </a:accent5>
        <a:accent6>
          <a:srgbClr val="B78900"/>
        </a:accent6>
        <a:hlink>
          <a:srgbClr val="80808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FF"/>
        </a:dk2>
        <a:lt2>
          <a:srgbClr val="11054B"/>
        </a:lt2>
        <a:accent1>
          <a:srgbClr val="FF6600"/>
        </a:accent1>
        <a:accent2>
          <a:srgbClr val="FF3300"/>
        </a:accent2>
        <a:accent3>
          <a:srgbClr val="AAAAE2"/>
        </a:accent3>
        <a:accent4>
          <a:srgbClr val="DCDCDC"/>
        </a:accent4>
        <a:accent5>
          <a:srgbClr val="FFB9AA"/>
        </a:accent5>
        <a:accent6>
          <a:srgbClr val="E52D00"/>
        </a:accent6>
        <a:hlink>
          <a:srgbClr val="CC9900"/>
        </a:hlink>
        <a:folHlink>
          <a:srgbClr val="B2B2B2"/>
        </a:folHlink>
      </a:clrScheme>
      <a:clrMap bg1="lt1" tx1="dk1" bg2="lt2" tx2="dk2" accent1="accent1" accent2="accent2" accent3="accent3" accent4="accent4" accent5="accent5" accent6="accent6" hlink="hlink" folHlink="folHlink"/>
    </a:extraClrScheme>
    <a:extraClrScheme>
      <a:clrScheme name="">
        <a:dk1>
          <a:srgbClr val="F8F8F8"/>
        </a:dk1>
        <a:lt1>
          <a:srgbClr val="002600"/>
        </a:lt1>
        <a:dk2>
          <a:srgbClr val="FAFACC"/>
        </a:dk2>
        <a:lt2>
          <a:srgbClr val="9B8D65"/>
        </a:lt2>
        <a:accent1>
          <a:srgbClr val="CC9933"/>
        </a:accent1>
        <a:accent2>
          <a:srgbClr val="8F9967"/>
        </a:accent2>
        <a:accent3>
          <a:srgbClr val="AAABAA"/>
        </a:accent3>
        <a:accent4>
          <a:srgbClr val="D6D6D6"/>
        </a:accent4>
        <a:accent5>
          <a:srgbClr val="E2CAAD"/>
        </a:accent5>
        <a:accent6>
          <a:srgbClr val="80895C"/>
        </a:accent6>
        <a:hlink>
          <a:srgbClr val="336600"/>
        </a:hlink>
        <a:folHlink>
          <a:srgbClr val="808000"/>
        </a:folHlink>
      </a:clrScheme>
      <a:clrMap bg1="lt1" tx1="dk1" bg2="lt2" tx2="dk2" accent1="accent1" accent2="accent2" accent3="accent3" accent4="accent4" accent5="accent5" accent6="accent6" hlink="hlink" folHlink="folHlink"/>
    </a:extraClrScheme>
    <a:extraClrScheme>
      <a:clrScheme name="">
        <a:dk1>
          <a:srgbClr val="FFFFFF"/>
        </a:dk1>
        <a:lt1>
          <a:srgbClr val="006699"/>
        </a:lt1>
        <a:dk2>
          <a:srgbClr val="FFFFFF"/>
        </a:dk2>
        <a:lt2>
          <a:srgbClr val="333333"/>
        </a:lt2>
        <a:accent1>
          <a:srgbClr val="CC9900"/>
        </a:accent1>
        <a:accent2>
          <a:srgbClr val="FF9900"/>
        </a:accent2>
        <a:accent3>
          <a:srgbClr val="AAB9CA"/>
        </a:accent3>
        <a:accent4>
          <a:srgbClr val="DCDCDC"/>
        </a:accent4>
        <a:accent5>
          <a:srgbClr val="E2CAAA"/>
        </a:accent5>
        <a:accent6>
          <a:srgbClr val="E58900"/>
        </a:accent6>
        <a:hlink>
          <a:srgbClr val="FFCC00"/>
        </a:hlink>
        <a:folHlink>
          <a:srgbClr val="706F37"/>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47329"/>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1C1C1"/>
        </a:accent5>
        <a:accent6>
          <a:srgbClr val="8989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36145"/>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Balloons</Template>
  <TotalTime>82</TotalTime>
  <Words>1505</Words>
  <Application>WPS 演示</Application>
  <PresentationFormat>全屏显示(4:3)</PresentationFormat>
  <Paragraphs>110</Paragraphs>
  <Slides>13</Slides>
  <Notes>0</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13</vt:i4>
      </vt:variant>
    </vt:vector>
  </HeadingPairs>
  <TitlesOfParts>
    <vt:vector size="16" baseType="lpstr">
      <vt:lpstr>Edge</vt:lpstr>
      <vt:lpstr>1_Edge</vt:lpstr>
      <vt:lpstr>Microsoft 公式 3.0</vt:lpstr>
      <vt:lpstr>幻灯片 0</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vector>
  </TitlesOfParts>
  <Company>pc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pc4</dc:creator>
  <cp:lastModifiedBy>PC</cp:lastModifiedBy>
  <cp:revision>426</cp:revision>
  <dcterms:created xsi:type="dcterms:W3CDTF">2005-01-26T05:39:43Z</dcterms:created>
  <dcterms:modified xsi:type="dcterms:W3CDTF">2021-03-26T02:08:16Z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2052-11.1.0.8213</vt:lpwstr>
  </property>
</Properties>
</file>