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handoutMasterIdLst>
    <p:handoutMasterId r:id="rId64"/>
  </p:handoutMasterIdLst>
  <p:sldIdLst>
    <p:sldId id="321" r:id="rId2"/>
    <p:sldId id="377" r:id="rId3"/>
    <p:sldId id="408" r:id="rId4"/>
    <p:sldId id="322" r:id="rId5"/>
    <p:sldId id="257" r:id="rId6"/>
    <p:sldId id="378" r:id="rId7"/>
    <p:sldId id="258" r:id="rId8"/>
    <p:sldId id="323" r:id="rId9"/>
    <p:sldId id="324" r:id="rId10"/>
    <p:sldId id="325" r:id="rId11"/>
    <p:sldId id="259" r:id="rId12"/>
    <p:sldId id="388" r:id="rId13"/>
    <p:sldId id="261" r:id="rId14"/>
    <p:sldId id="360" r:id="rId15"/>
    <p:sldId id="262" r:id="rId16"/>
    <p:sldId id="263" r:id="rId17"/>
    <p:sldId id="264" r:id="rId18"/>
    <p:sldId id="379" r:id="rId19"/>
    <p:sldId id="382" r:id="rId20"/>
    <p:sldId id="383" r:id="rId21"/>
    <p:sldId id="385" r:id="rId22"/>
    <p:sldId id="386" r:id="rId23"/>
    <p:sldId id="387" r:id="rId24"/>
    <p:sldId id="384" r:id="rId25"/>
    <p:sldId id="404" r:id="rId26"/>
    <p:sldId id="361" r:id="rId27"/>
    <p:sldId id="362" r:id="rId28"/>
    <p:sldId id="363" r:id="rId29"/>
    <p:sldId id="364" r:id="rId30"/>
    <p:sldId id="365" r:id="rId31"/>
    <p:sldId id="366" r:id="rId32"/>
    <p:sldId id="389" r:id="rId33"/>
    <p:sldId id="394" r:id="rId34"/>
    <p:sldId id="395" r:id="rId35"/>
    <p:sldId id="396" r:id="rId36"/>
    <p:sldId id="390" r:id="rId37"/>
    <p:sldId id="391" r:id="rId38"/>
    <p:sldId id="397" r:id="rId39"/>
    <p:sldId id="405" r:id="rId40"/>
    <p:sldId id="393" r:id="rId41"/>
    <p:sldId id="367" r:id="rId42"/>
    <p:sldId id="368" r:id="rId43"/>
    <p:sldId id="369" r:id="rId44"/>
    <p:sldId id="370" r:id="rId45"/>
    <p:sldId id="371" r:id="rId46"/>
    <p:sldId id="402" r:id="rId47"/>
    <p:sldId id="409" r:id="rId48"/>
    <p:sldId id="352" r:id="rId49"/>
    <p:sldId id="406" r:id="rId50"/>
    <p:sldId id="353" r:id="rId51"/>
    <p:sldId id="354" r:id="rId52"/>
    <p:sldId id="355" r:id="rId53"/>
    <p:sldId id="356" r:id="rId54"/>
    <p:sldId id="357" r:id="rId55"/>
    <p:sldId id="401" r:id="rId56"/>
    <p:sldId id="320" r:id="rId57"/>
    <p:sldId id="403" r:id="rId58"/>
    <p:sldId id="407" r:id="rId59"/>
    <p:sldId id="288" r:id="rId60"/>
    <p:sldId id="399" r:id="rId61"/>
    <p:sldId id="400" r:id="rId6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424" autoAdjust="0"/>
  </p:normalViewPr>
  <p:slideViewPr>
    <p:cSldViewPr>
      <p:cViewPr varScale="1">
        <p:scale>
          <a:sx n="73" d="100"/>
          <a:sy n="73" d="100"/>
        </p:scale>
        <p:origin x="1296" y="78"/>
      </p:cViewPr>
      <p:guideLst>
        <p:guide orient="horz" pos="2160"/>
        <p:guide pos="2880"/>
      </p:guideLst>
    </p:cSldViewPr>
  </p:slideViewPr>
  <p:notesTextViewPr>
    <p:cViewPr>
      <p:scale>
        <a:sx n="1" d="1"/>
        <a:sy n="1" d="1"/>
      </p:scale>
      <p:origin x="0" y="0"/>
    </p:cViewPr>
  </p:notesTextViewPr>
  <p:sorterViewPr>
    <p:cViewPr>
      <p:scale>
        <a:sx n="66" d="100"/>
        <a:sy n="66" d="100"/>
      </p:scale>
      <p:origin x="0" y="9564"/>
    </p:cViewPr>
  </p:sorterViewPr>
  <p:notesViewPr>
    <p:cSldViewPr>
      <p:cViewPr varScale="1">
        <p:scale>
          <a:sx n="56" d="100"/>
          <a:sy n="56" d="100"/>
        </p:scale>
        <p:origin x="28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0BF1156-E46C-489C-9C16-492B33E7BD73}" type="datetimeFigureOut">
              <a:rPr lang="zh-CN" altLang="en-US"/>
              <a:t>2021-05-07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3552E87-A9D9-4A4A-BDFC-29F42F4BF87B}"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32B7AF0-BE05-4CB7-849D-4614FB8D6E0B}" type="datetimeFigureOut">
              <a:rPr lang="zh-CN" altLang="en-US"/>
              <a:t>2021-05-07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39A10EE-BC7F-4F06-8145-17AF63FA3647}"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364A209-6BF2-4AA3-8C26-C7BBA8E8365F}" type="slidenum">
              <a:rPr kumimoji="1" lang="en-US" altLang="zh-CN" smtClean="0">
                <a:latin typeface="Times New Roman" panose="02020603050405020304" pitchFamily="18" charset="0"/>
              </a:rPr>
              <a:t>2</a:t>
            </a:fld>
            <a:endParaRPr kumimoji="1" lang="en-US" altLang="zh-CN"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2147FB7-637F-42CB-BAF6-1BFA767EB137}" type="slidenum">
              <a:rPr lang="zh-CN" altLang="en-US" smtClean="0"/>
              <a:t>4</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1464DB3-5F48-4A5E-9218-48B2D1CC9A8B}" type="slidenum">
              <a:rPr lang="zh-CN" altLang="en-US" smtClean="0"/>
              <a:t>5</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kumimoji="1" lang="en-US" altLang="zh-CN" smtClean="0">
                <a:latin typeface="Times New Roman" panose="02020603050405020304" pitchFamily="18" charset="0"/>
              </a:rPr>
              <a:t> Java</a:t>
            </a:r>
            <a:r>
              <a:rPr kumimoji="1" lang="zh-CN" altLang="en-US" smtClean="0">
                <a:latin typeface="Times New Roman" panose="02020603050405020304" pitchFamily="18" charset="0"/>
              </a:rPr>
              <a:t>是一种编程语言，它提供了一个同时用于程序开发、应用和部署的环境。</a:t>
            </a:r>
            <a:r>
              <a:rPr kumimoji="1" lang="en-US" altLang="zh-CN" smtClean="0">
                <a:latin typeface="Times New Roman" panose="02020603050405020304" pitchFamily="18" charset="0"/>
              </a:rPr>
              <a:t>Java</a:t>
            </a:r>
            <a:r>
              <a:rPr kumimoji="1" lang="zh-CN" altLang="en-US" smtClean="0">
                <a:latin typeface="Times New Roman" panose="02020603050405020304" pitchFamily="18" charset="0"/>
              </a:rPr>
              <a:t>语言主要定位于网络编程，使得程序可以最大限度地利用网络资源。 </a:t>
            </a:r>
            <a:endParaRPr lang="zh-CN" altLang="en-US" smtClean="0"/>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78A31B5-FC0E-448D-9956-B3BCF69A1658}" type="slidenum">
              <a:rPr lang="zh-CN" altLang="en-US" smtClean="0"/>
              <a:t>7</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t>JIT</a:t>
            </a:r>
            <a:r>
              <a:rPr lang="zh-CN" altLang="en-US" smtClean="0"/>
              <a:t>的主要目的是提高执行速度</a:t>
            </a:r>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1F1EACA-74C0-40D4-B548-8AAACC999BC2}" type="slidenum">
              <a:rPr lang="zh-CN" altLang="en-US" smtClean="0"/>
              <a:t>33</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527F143-7746-4AB2-96F9-42BB2173842B}" type="slidenum">
              <a:rPr lang="zh-CN" altLang="en-US" smtClean="0"/>
              <a:t>41</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810F813-9F29-4EA6-8F5C-F590B28F9199}" type="slidenum">
              <a:rPr lang="zh-CN" altLang="en-US" smtClean="0">
                <a:latin typeface="Tahoma" panose="020B0604030504040204" pitchFamily="34" charset="0"/>
              </a:rPr>
              <a:t>48</a:t>
            </a:fld>
            <a:endParaRPr lang="en-US" altLang="zh-CN" smtClean="0">
              <a:latin typeface="Tahoma" panose="020B0604030504040204" pitchFamily="34"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在</a:t>
            </a:r>
            <a:r>
              <a:rPr lang="en-US" altLang="zh-CN" smtClean="0"/>
              <a:t>Eclipse</a:t>
            </a:r>
            <a:r>
              <a:rPr lang="zh-CN" altLang="en-US" smtClean="0"/>
              <a:t>环境中讲解常见错误</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lnSpc>
                <a:spcPct val="120000"/>
              </a:lnSpc>
              <a:buFontTx/>
              <a:buNone/>
              <a:defRPr sz="2800"/>
            </a:lvl1pPr>
            <a:lvl2pPr marL="457200" indent="0">
              <a:lnSpc>
                <a:spcPct val="120000"/>
              </a:lnSpc>
              <a:buFontTx/>
              <a:buNone/>
              <a:defRPr sz="2400"/>
            </a:lvl2pPr>
            <a:lvl3pPr marL="914400" indent="0">
              <a:lnSpc>
                <a:spcPct val="120000"/>
              </a:lnSpc>
              <a:buFontTx/>
              <a:buNone/>
              <a:defRPr sz="2000"/>
            </a:lvl3pPr>
            <a:lvl4pPr marL="1371600" indent="0">
              <a:lnSpc>
                <a:spcPct val="120000"/>
              </a:lnSpc>
              <a:buFontTx/>
              <a:buNone/>
              <a:defRPr/>
            </a:lvl4pPr>
            <a:lvl5pPr marL="1828800" indent="0">
              <a:lnSpc>
                <a:spcPct val="120000"/>
              </a:lnSpc>
              <a:buFontTx/>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5" name="灯片编号占位符 5"/>
          <p:cNvSpPr>
            <a:spLocks noGrp="1"/>
          </p:cNvSpPr>
          <p:nvPr>
            <p:ph type="sldNum" sz="quarter" idx="11"/>
          </p:nvPr>
        </p:nvSpPr>
        <p:spPr>
          <a:xfrm>
            <a:off x="179388" y="6308725"/>
            <a:ext cx="504825" cy="457200"/>
          </a:xfrm>
        </p:spPr>
        <p:txBody>
          <a:bodyPr/>
          <a:lstStyle>
            <a:lvl1pPr fontAlgn="auto">
              <a:spcBef>
                <a:spcPts val="0"/>
              </a:spcBef>
              <a:spcAft>
                <a:spcPts val="0"/>
              </a:spcAft>
              <a:defRPr b="1"/>
            </a:lvl1pPr>
          </a:lstStyle>
          <a:p>
            <a:pPr>
              <a:defRPr/>
            </a:pPr>
            <a:fld id="{7C8CC705-CCB5-4032-AE5B-DE0698FD7806}" type="slidenum">
              <a:rPr lang="zh-CN" altLang="en-US"/>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灯片编号占位符 3"/>
          <p:cNvSpPr>
            <a:spLocks noGrp="1"/>
          </p:cNvSpPr>
          <p:nvPr>
            <p:ph type="sldNum" sz="quarter" idx="12"/>
          </p:nvPr>
        </p:nvSpPr>
        <p:spPr/>
        <p:txBody>
          <a:bodyPr/>
          <a:lstStyle>
            <a:lvl1pPr fontAlgn="auto">
              <a:spcBef>
                <a:spcPts val="0"/>
              </a:spcBef>
              <a:spcAft>
                <a:spcPts val="0"/>
              </a:spcAft>
              <a:defRPr/>
            </a:lvl1pPr>
          </a:lstStyle>
          <a:p>
            <a:pPr>
              <a:defRPr/>
            </a:pPr>
            <a:fld id="{9693F5CB-0E20-4203-978E-42046FE93E18}"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75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75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a:xfrm>
            <a:off x="755650" y="6381750"/>
            <a:ext cx="2133600" cy="215900"/>
          </a:xfrm>
        </p:spPr>
        <p:txBody>
          <a:bodyPr/>
          <a:lstStyle>
            <a:lvl1pPr>
              <a:defRPr/>
            </a:lvl1pPr>
          </a:lstStyle>
          <a:p>
            <a:pPr>
              <a:defRPr/>
            </a:pPr>
            <a:fld id="{1690738F-A08E-4BF5-9129-2F6D1F3296DD}"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6192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solidFill>
                <a:srgbClr val="000000"/>
              </a:solidFill>
              <a:latin typeface="Tahoma" panose="020B0604030504040204" pitchFamily="34" charset="0"/>
            </a:endParaRPr>
          </a:p>
        </p:txBody>
      </p:sp>
      <p:sp>
        <p:nvSpPr>
          <p:cNvPr id="1027" name="Rectangle 3"/>
          <p:cNvSpPr>
            <a:spLocks noChangeArrowheads="1"/>
          </p:cNvSpPr>
          <p:nvPr/>
        </p:nvSpPr>
        <p:spPr bwMode="ltGray">
          <a:xfrm>
            <a:off x="800100" y="16192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solidFill>
                <a:srgbClr val="000000"/>
              </a:solidFill>
              <a:latin typeface="Tahoma" panose="020B0604030504040204" pitchFamily="34" charset="0"/>
            </a:endParaRPr>
          </a:p>
        </p:txBody>
      </p:sp>
      <p:sp>
        <p:nvSpPr>
          <p:cNvPr id="1028" name="Rectangle 4"/>
          <p:cNvSpPr>
            <a:spLocks noChangeArrowheads="1"/>
          </p:cNvSpPr>
          <p:nvPr/>
        </p:nvSpPr>
        <p:spPr bwMode="ltGray">
          <a:xfrm>
            <a:off x="541338" y="5842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solidFill>
                <a:srgbClr val="000000"/>
              </a:solidFill>
              <a:latin typeface="Tahoma" panose="020B0604030504040204" pitchFamily="34" charset="0"/>
            </a:endParaRPr>
          </a:p>
        </p:txBody>
      </p:sp>
      <p:sp>
        <p:nvSpPr>
          <p:cNvPr id="1029" name="Rectangle 5"/>
          <p:cNvSpPr>
            <a:spLocks noChangeArrowheads="1"/>
          </p:cNvSpPr>
          <p:nvPr/>
        </p:nvSpPr>
        <p:spPr bwMode="ltGray">
          <a:xfrm>
            <a:off x="911225" y="5842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solidFill>
                <a:srgbClr val="000000"/>
              </a:solidFill>
              <a:latin typeface="Tahoma" panose="020B0604030504040204" pitchFamily="34" charset="0"/>
            </a:endParaRPr>
          </a:p>
        </p:txBody>
      </p:sp>
      <p:sp>
        <p:nvSpPr>
          <p:cNvPr id="1030" name="Rectangle 6"/>
          <p:cNvSpPr>
            <a:spLocks noChangeArrowheads="1"/>
          </p:cNvSpPr>
          <p:nvPr/>
        </p:nvSpPr>
        <p:spPr bwMode="ltGray">
          <a:xfrm>
            <a:off x="163513" y="496888"/>
            <a:ext cx="560387"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solidFill>
                <a:srgbClr val="000000"/>
              </a:solidFill>
              <a:latin typeface="Tahoma" panose="020B0604030504040204" pitchFamily="34" charset="0"/>
            </a:endParaRPr>
          </a:p>
        </p:txBody>
      </p:sp>
      <p:sp>
        <p:nvSpPr>
          <p:cNvPr id="1031" name="Rectangle 7"/>
          <p:cNvSpPr>
            <a:spLocks noChangeArrowheads="1"/>
          </p:cNvSpPr>
          <p:nvPr/>
        </p:nvSpPr>
        <p:spPr bwMode="gray">
          <a:xfrm>
            <a:off x="762000" y="539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solidFill>
                <a:srgbClr val="000000"/>
              </a:solidFill>
              <a:latin typeface="Tahoma" panose="020B0604030504040204" pitchFamily="34" charset="0"/>
            </a:endParaRPr>
          </a:p>
        </p:txBody>
      </p:sp>
      <p:sp>
        <p:nvSpPr>
          <p:cNvPr id="1032" name="Rectangle 8"/>
          <p:cNvSpPr>
            <a:spLocks noChangeArrowheads="1"/>
          </p:cNvSpPr>
          <p:nvPr/>
        </p:nvSpPr>
        <p:spPr bwMode="gray">
          <a:xfrm>
            <a:off x="442913" y="8445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solidFill>
                <a:srgbClr val="000000"/>
              </a:solidFill>
              <a:latin typeface="Tahoma" panose="020B0604030504040204" pitchFamily="34" charset="0"/>
            </a:endParaRPr>
          </a:p>
        </p:txBody>
      </p:sp>
      <p:sp>
        <p:nvSpPr>
          <p:cNvPr id="1033" name="Rectangle 9"/>
          <p:cNvSpPr>
            <a:spLocks noGrp="1" noChangeArrowheads="1"/>
          </p:cNvSpPr>
          <p:nvPr>
            <p:ph type="title"/>
          </p:nvPr>
        </p:nvSpPr>
        <p:spPr bwMode="auto">
          <a:xfrm>
            <a:off x="1150938" y="-3175"/>
            <a:ext cx="7793037"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27000" y="1106488"/>
            <a:ext cx="8761413"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572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rgbClr val="000000"/>
                </a:solidFill>
                <a:latin typeface="+mn-lt"/>
                <a:ea typeface="+mn-ea"/>
              </a:defRPr>
            </a:lvl1pPr>
          </a:lstStyle>
          <a:p>
            <a:pPr>
              <a:defRPr/>
            </a:pPr>
            <a:endParaRPr lang="en-US" altLang="zh-CN"/>
          </a:p>
        </p:txBody>
      </p:sp>
      <p:sp>
        <p:nvSpPr>
          <p:cNvPr id="115725" name="Rectangle 13"/>
          <p:cNvSpPr>
            <a:spLocks noGrp="1" noChangeArrowheads="1"/>
          </p:cNvSpPr>
          <p:nvPr>
            <p:ph type="sldNum" sz="quarter" idx="4"/>
          </p:nvPr>
        </p:nvSpPr>
        <p:spPr bwMode="auto">
          <a:xfrm>
            <a:off x="7019925" y="623728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a:solidFill>
                  <a:srgbClr val="000000"/>
                </a:solidFill>
                <a:latin typeface="+mn-lt"/>
                <a:ea typeface="+mn-ea"/>
              </a:defRPr>
            </a:lvl1pPr>
          </a:lstStyle>
          <a:p>
            <a:pPr>
              <a:defRPr/>
            </a:pPr>
            <a:fld id="{DC02037F-99AD-4B42-A73F-949205BD0BB1}"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9pPr>
    </p:titleStyle>
    <p:body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zjx@whut.edu.c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pPr>
              <a:defRPr/>
            </a:pPr>
            <a:fld id="{82BA9421-8714-4179-80A9-97D5E6C83CF8}" type="slidenum">
              <a:rPr lang="zh-CN" altLang="en-US"/>
              <a:t>1</a:t>
            </a:fld>
            <a:endParaRPr lang="en-US" altLang="zh-CN"/>
          </a:p>
        </p:txBody>
      </p:sp>
      <p:sp>
        <p:nvSpPr>
          <p:cNvPr id="5123" name="Rectangle 2"/>
          <p:cNvSpPr txBox="1">
            <a:spLocks noRot="1" noChangeArrowheads="1"/>
          </p:cNvSpPr>
          <p:nvPr/>
        </p:nvSpPr>
        <p:spPr bwMode="auto">
          <a:xfrm>
            <a:off x="900113" y="98107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b="1">
                <a:solidFill>
                  <a:schemeClr val="tx2"/>
                </a:solidFill>
                <a:latin typeface="华文中宋" panose="02010600040101010101" pitchFamily="2" charset="-122"/>
                <a:ea typeface="华文中宋" panose="02010600040101010101" pitchFamily="2" charset="-122"/>
              </a:rPr>
              <a:t>《Java</a:t>
            </a:r>
            <a:r>
              <a:rPr lang="zh-CN" altLang="en-US" sz="4400" b="1">
                <a:solidFill>
                  <a:schemeClr val="tx2"/>
                </a:solidFill>
                <a:latin typeface="华文中宋" panose="02010600040101010101" pitchFamily="2" charset="-122"/>
                <a:ea typeface="华文中宋" panose="02010600040101010101" pitchFamily="2" charset="-122"/>
              </a:rPr>
              <a:t>程序设计实用教程</a:t>
            </a:r>
            <a:r>
              <a:rPr lang="en-US" altLang="zh-CN" sz="4400" b="1">
                <a:solidFill>
                  <a:schemeClr val="tx2"/>
                </a:solidFill>
                <a:latin typeface="华文中宋" panose="02010600040101010101" pitchFamily="2" charset="-122"/>
                <a:ea typeface="华文中宋" panose="02010600040101010101" pitchFamily="2" charset="-122"/>
              </a:rPr>
              <a:t>》</a:t>
            </a:r>
            <a:br>
              <a:rPr lang="en-US" altLang="zh-CN" sz="4400" b="1">
                <a:solidFill>
                  <a:schemeClr val="tx2"/>
                </a:solidFill>
                <a:latin typeface="华文中宋" panose="02010600040101010101" pitchFamily="2" charset="-122"/>
                <a:ea typeface="华文中宋" panose="02010600040101010101" pitchFamily="2" charset="-122"/>
              </a:rPr>
            </a:br>
            <a:endParaRPr lang="zh-CN" altLang="en-US" sz="4400" b="1">
              <a:solidFill>
                <a:schemeClr val="tx2"/>
              </a:solidFill>
              <a:latin typeface="华文中宋" panose="02010600040101010101" pitchFamily="2" charset="-122"/>
              <a:ea typeface="华文中宋" panose="02010600040101010101" pitchFamily="2" charset="-122"/>
            </a:endParaRPr>
          </a:p>
        </p:txBody>
      </p:sp>
      <p:sp>
        <p:nvSpPr>
          <p:cNvPr id="5124" name="Rectangle 3"/>
          <p:cNvSpPr txBox="1">
            <a:spLocks noRot="1" noChangeArrowheads="1"/>
          </p:cNvSpPr>
          <p:nvPr/>
        </p:nvSpPr>
        <p:spPr bwMode="auto">
          <a:xfrm>
            <a:off x="5004048" y="2204864"/>
            <a:ext cx="31686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Clr>
                <a:schemeClr val="hlink"/>
              </a:buClr>
              <a:buFont typeface="Wingdings" panose="05000000000000000000" pitchFamily="2" charset="2"/>
              <a:buNone/>
            </a:pPr>
            <a:r>
              <a:rPr lang="zh-CN" altLang="en-US" sz="3200">
                <a:solidFill>
                  <a:srgbClr val="FF0066"/>
                </a:solidFill>
                <a:latin typeface="Tahoma" panose="020B0604030504040204" pitchFamily="34" charset="0"/>
                <a:ea typeface="华文行楷" panose="02010800040101010101" pitchFamily="2" charset="-122"/>
              </a:rPr>
              <a:t>叶核亚</a:t>
            </a:r>
          </a:p>
        </p:txBody>
      </p:sp>
      <p:pic>
        <p:nvPicPr>
          <p:cNvPr id="5125" name="Picture 4" descr="phei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5848" y="3212926"/>
            <a:ext cx="205263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880883" y="2471993"/>
            <a:ext cx="4123165" cy="409771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三个平台</a:t>
            </a:r>
            <a:r>
              <a:rPr lang="en-US" altLang="zh-CN" smtClean="0"/>
              <a:t>J2SE</a:t>
            </a:r>
            <a:r>
              <a:rPr lang="zh-CN" altLang="en-US" smtClean="0"/>
              <a:t>、</a:t>
            </a:r>
            <a:r>
              <a:rPr lang="en-US" altLang="zh-CN" smtClean="0"/>
              <a:t>J2EE</a:t>
            </a:r>
            <a:r>
              <a:rPr lang="zh-CN" altLang="en-US" smtClean="0"/>
              <a:t>、</a:t>
            </a:r>
            <a:r>
              <a:rPr lang="en-US" altLang="zh-CN" smtClean="0"/>
              <a:t>J2ME</a:t>
            </a:r>
            <a:endParaRPr lang="zh-CN" altLang="en-US" smtClean="0"/>
          </a:p>
        </p:txBody>
      </p:sp>
      <p:sp>
        <p:nvSpPr>
          <p:cNvPr id="13316" name="Rectangle 3"/>
          <p:cNvSpPr txBox="1">
            <a:spLocks noRot="1" noChangeArrowheads="1"/>
          </p:cNvSpPr>
          <p:nvPr/>
        </p:nvSpPr>
        <p:spPr bwMode="auto">
          <a:xfrm>
            <a:off x="251520" y="908322"/>
            <a:ext cx="8591550" cy="576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20000"/>
              </a:spcBef>
              <a:buClr>
                <a:schemeClr val="folHlink"/>
              </a:buClr>
              <a:buSzPct val="80000"/>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1999</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JDK 1.3</a:t>
            </a:r>
            <a:r>
              <a:rPr lang="zh-CN" altLang="en-US" sz="2400" dirty="0">
                <a:latin typeface="微软雅黑" panose="020B0503020204020204" pitchFamily="34" charset="-122"/>
                <a:ea typeface="微软雅黑" panose="020B0503020204020204" pitchFamily="34" charset="-122"/>
              </a:rPr>
              <a:t>将</a:t>
            </a:r>
            <a:r>
              <a:rPr lang="en-US" altLang="zh-CN" sz="2400" dirty="0">
                <a:latin typeface="微软雅黑" panose="020B0503020204020204" pitchFamily="34" charset="-122"/>
                <a:ea typeface="微软雅黑" panose="020B0503020204020204" pitchFamily="34" charset="-122"/>
              </a:rPr>
              <a:t>Java</a:t>
            </a:r>
            <a:r>
              <a:rPr lang="zh-CN" altLang="en-US" sz="2400" dirty="0">
                <a:latin typeface="微软雅黑" panose="020B0503020204020204" pitchFamily="34" charset="-122"/>
                <a:ea typeface="微软雅黑" panose="020B0503020204020204" pitchFamily="34" charset="-122"/>
              </a:rPr>
              <a:t>平台划分为</a:t>
            </a:r>
            <a:r>
              <a:rPr lang="en-US" altLang="zh-CN" sz="2400" dirty="0">
                <a:latin typeface="微软雅黑" panose="020B0503020204020204" pitchFamily="34" charset="-122"/>
                <a:ea typeface="微软雅黑" panose="020B0503020204020204" pitchFamily="34" charset="-122"/>
              </a:rPr>
              <a:t>J2ME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J2SE</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J2EE</a:t>
            </a:r>
            <a:r>
              <a:rPr lang="zh-CN" altLang="en-US" sz="2400" dirty="0">
                <a:latin typeface="微软雅黑" panose="020B0503020204020204" pitchFamily="34" charset="-122"/>
                <a:ea typeface="微软雅黑" panose="020B0503020204020204" pitchFamily="34" charset="-122"/>
              </a:rPr>
              <a:t>。 </a:t>
            </a:r>
          </a:p>
          <a:p>
            <a:pPr>
              <a:lnSpc>
                <a:spcPct val="120000"/>
              </a:lnSpc>
              <a:spcBef>
                <a:spcPct val="20000"/>
              </a:spcBef>
              <a:buClr>
                <a:schemeClr val="folHlink"/>
              </a:buClr>
              <a:buSzPct val="80000"/>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(1) J2ME (</a:t>
            </a:r>
            <a:r>
              <a:rPr lang="zh-CN" altLang="en-US" sz="2400" b="1" dirty="0">
                <a:latin typeface="微软雅黑" panose="020B0503020204020204" pitchFamily="34" charset="-122"/>
                <a:ea typeface="微软雅黑" panose="020B0503020204020204" pitchFamily="34" charset="-122"/>
              </a:rPr>
              <a:t>嵌入式平台</a:t>
            </a:r>
            <a:r>
              <a:rPr lang="en-US" altLang="zh-CN" sz="2400" b="1" dirty="0">
                <a:latin typeface="微软雅黑" panose="020B0503020204020204" pitchFamily="34" charset="-122"/>
                <a:ea typeface="微软雅黑" panose="020B0503020204020204" pitchFamily="34" charset="-122"/>
              </a:rPr>
              <a:t>) </a:t>
            </a:r>
          </a:p>
          <a:p>
            <a:pPr>
              <a:lnSpc>
                <a:spcPct val="120000"/>
              </a:lnSpc>
              <a:spcBef>
                <a:spcPct val="20000"/>
              </a:spcBef>
              <a:buClr>
                <a:schemeClr val="folHlink"/>
              </a:buClr>
              <a:buSzPct val="80000"/>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J2ME (Java 2 Micro Edition)</a:t>
            </a:r>
            <a:r>
              <a:rPr lang="zh-CN" altLang="en-US" sz="2400" dirty="0">
                <a:latin typeface="微软雅黑" panose="020B0503020204020204" pitchFamily="34" charset="-122"/>
                <a:ea typeface="微软雅黑" panose="020B0503020204020204" pitchFamily="34" charset="-122"/>
              </a:rPr>
              <a:t>是适用于小型设备和智能卡的</a:t>
            </a:r>
            <a:r>
              <a:rPr lang="en-US" altLang="zh-CN" sz="2400" dirty="0">
                <a:latin typeface="微软雅黑" panose="020B0503020204020204" pitchFamily="34" charset="-122"/>
                <a:ea typeface="微软雅黑" panose="020B0503020204020204" pitchFamily="34" charset="-122"/>
              </a:rPr>
              <a:t>Java 2</a:t>
            </a:r>
            <a:r>
              <a:rPr lang="zh-CN" altLang="en-US" sz="2400" dirty="0">
                <a:latin typeface="微软雅黑" panose="020B0503020204020204" pitchFamily="34" charset="-122"/>
                <a:ea typeface="微软雅黑" panose="020B0503020204020204" pitchFamily="34" charset="-122"/>
              </a:rPr>
              <a:t>嵌入式平台，用于移动通信、电视机顶盒等功能。 </a:t>
            </a:r>
          </a:p>
          <a:p>
            <a:pPr>
              <a:lnSpc>
                <a:spcPct val="120000"/>
              </a:lnSpc>
              <a:spcBef>
                <a:spcPct val="20000"/>
              </a:spcBef>
              <a:buClr>
                <a:schemeClr val="folHlink"/>
              </a:buClr>
              <a:buSzPct val="80000"/>
              <a:buFont typeface="Wingdings" panose="05000000000000000000" pitchFamily="2" charset="2"/>
              <a:buNone/>
            </a:pPr>
            <a:r>
              <a:rPr lang="en-US" altLang="zh-CN" sz="2400" b="1" dirty="0">
                <a:solidFill>
                  <a:srgbClr val="FF0000"/>
                </a:solidFill>
                <a:latin typeface="微软雅黑" panose="020B0503020204020204" pitchFamily="34" charset="-122"/>
                <a:ea typeface="微软雅黑" panose="020B0503020204020204" pitchFamily="34" charset="-122"/>
              </a:rPr>
              <a:t>(2) J2SE (</a:t>
            </a:r>
            <a:r>
              <a:rPr lang="zh-CN" altLang="en-US" sz="2400" b="1" dirty="0">
                <a:solidFill>
                  <a:srgbClr val="FF0000"/>
                </a:solidFill>
                <a:latin typeface="微软雅黑" panose="020B0503020204020204" pitchFamily="34" charset="-122"/>
                <a:ea typeface="微软雅黑" panose="020B0503020204020204" pitchFamily="34" charset="-122"/>
              </a:rPr>
              <a:t>标准</a:t>
            </a:r>
            <a:r>
              <a:rPr lang="zh-CN" altLang="en-US" sz="2400" b="1" dirty="0" smtClean="0">
                <a:solidFill>
                  <a:srgbClr val="FF0000"/>
                </a:solidFill>
                <a:latin typeface="微软雅黑" panose="020B0503020204020204" pitchFamily="34" charset="-122"/>
                <a:ea typeface="微软雅黑" panose="020B0503020204020204" pitchFamily="34" charset="-122"/>
              </a:rPr>
              <a:t>平台</a:t>
            </a:r>
            <a:r>
              <a:rPr lang="zh-CN" altLang="en-US"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20000"/>
              </a:lnSpc>
              <a:spcBef>
                <a:spcPct val="20000"/>
              </a:spcBef>
              <a:buClr>
                <a:schemeClr val="folHlink"/>
              </a:buClr>
              <a:buSzPct val="80000"/>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J2SE (Java 2 Standard Edition)</a:t>
            </a:r>
            <a:r>
              <a:rPr lang="zh-CN" altLang="en-US" sz="2400" dirty="0">
                <a:latin typeface="微软雅黑" panose="020B0503020204020204" pitchFamily="34" charset="-122"/>
                <a:ea typeface="微软雅黑" panose="020B0503020204020204" pitchFamily="34" charset="-122"/>
              </a:rPr>
              <a:t>是适用于桌面系统的</a:t>
            </a:r>
            <a:r>
              <a:rPr lang="en-US" altLang="zh-CN" sz="2400" dirty="0">
                <a:latin typeface="微软雅黑" panose="020B0503020204020204" pitchFamily="34" charset="-122"/>
                <a:ea typeface="微软雅黑" panose="020B0503020204020204" pitchFamily="34" charset="-122"/>
              </a:rPr>
              <a:t>Java 2</a:t>
            </a:r>
            <a:r>
              <a:rPr lang="zh-CN" altLang="en-US" sz="2400" dirty="0">
                <a:latin typeface="微软雅黑" panose="020B0503020204020204" pitchFamily="34" charset="-122"/>
                <a:ea typeface="微软雅黑" panose="020B0503020204020204" pitchFamily="34" charset="-122"/>
              </a:rPr>
              <a:t>标准平台。。 </a:t>
            </a:r>
          </a:p>
          <a:p>
            <a:pPr>
              <a:lnSpc>
                <a:spcPct val="120000"/>
              </a:lnSpc>
              <a:spcBef>
                <a:spcPct val="20000"/>
              </a:spcBef>
              <a:buClr>
                <a:schemeClr val="folHlink"/>
              </a:buClr>
              <a:buSzPct val="80000"/>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(3) J2EE (</a:t>
            </a:r>
            <a:r>
              <a:rPr lang="zh-CN" altLang="en-US" sz="2400" b="1" dirty="0">
                <a:latin typeface="微软雅黑" panose="020B0503020204020204" pitchFamily="34" charset="-122"/>
                <a:ea typeface="微软雅黑" panose="020B0503020204020204" pitchFamily="34" charset="-122"/>
              </a:rPr>
              <a:t>企业级平台</a:t>
            </a:r>
            <a:r>
              <a:rPr lang="en-US" altLang="zh-CN" sz="2400" b="1" dirty="0">
                <a:latin typeface="微软雅黑" panose="020B0503020204020204" pitchFamily="34" charset="-122"/>
                <a:ea typeface="微软雅黑" panose="020B0503020204020204" pitchFamily="34" charset="-122"/>
              </a:rPr>
              <a:t>) </a:t>
            </a:r>
          </a:p>
          <a:p>
            <a:pPr>
              <a:lnSpc>
                <a:spcPct val="120000"/>
              </a:lnSpc>
              <a:spcBef>
                <a:spcPct val="20000"/>
              </a:spcBef>
              <a:buClr>
                <a:schemeClr val="folHlink"/>
              </a:buClr>
              <a:buSzPct val="80000"/>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J2EE (Java 2 Enterprise Edition)</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Java 2</a:t>
            </a:r>
            <a:r>
              <a:rPr lang="zh-CN" altLang="en-US" sz="2400" dirty="0">
                <a:latin typeface="微软雅黑" panose="020B0503020204020204" pitchFamily="34" charset="-122"/>
                <a:ea typeface="微软雅黑" panose="020B0503020204020204" pitchFamily="34" charset="-122"/>
              </a:rPr>
              <a:t>的企业级应用平台，提供分布式企业软件组件 架构的规范，具有</a:t>
            </a:r>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性能，具有更高的特性、灵活性、简化的集成性、便捷性以及</a:t>
            </a:r>
            <a:r>
              <a:rPr lang="en-US" altLang="zh-CN" sz="2400" dirty="0">
                <a:latin typeface="微软雅黑" panose="020B0503020204020204" pitchFamily="34" charset="-122"/>
                <a:ea typeface="微软雅黑" panose="020B0503020204020204" pitchFamily="34" charset="-122"/>
              </a:rPr>
              <a:t>J2EE </a:t>
            </a:r>
            <a:r>
              <a:rPr lang="zh-CN" altLang="en-US" sz="2400" dirty="0">
                <a:latin typeface="微软雅黑" panose="020B0503020204020204" pitchFamily="34" charset="-122"/>
                <a:ea typeface="微软雅黑" panose="020B0503020204020204" pitchFamily="34" charset="-122"/>
              </a:rPr>
              <a:t>服务器之间的互操作性。 </a:t>
            </a:r>
          </a:p>
        </p:txBody>
      </p:sp>
      <p:sp>
        <p:nvSpPr>
          <p:cNvPr id="2" name="灯片编号占位符 1"/>
          <p:cNvSpPr>
            <a:spLocks noGrp="1"/>
          </p:cNvSpPr>
          <p:nvPr>
            <p:ph type="sldNum" sz="quarter" idx="11"/>
          </p:nvPr>
        </p:nvSpPr>
        <p:spPr/>
        <p:txBody>
          <a:bodyPr/>
          <a:lstStyle/>
          <a:p>
            <a:pPr>
              <a:defRPr/>
            </a:pPr>
            <a:fld id="{A69CF48C-D718-470A-A4D0-8B98C6505AC8}" type="slidenum">
              <a:rPr lang="zh-CN" altLang="en-US"/>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5"/>
          <p:cNvSpPr txBox="1">
            <a:spLocks noChangeArrowheads="1"/>
          </p:cNvSpPr>
          <p:nvPr/>
        </p:nvSpPr>
        <p:spPr bwMode="auto">
          <a:xfrm>
            <a:off x="238125" y="1052513"/>
            <a:ext cx="86868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en-US" altLang="zh-CN" sz="2400" b="1" dirty="0">
                <a:latin typeface="微软雅黑" panose="020B0503020204020204" pitchFamily="34" charset="-122"/>
                <a:ea typeface="微软雅黑" panose="020B0503020204020204" pitchFamily="34" charset="-122"/>
              </a:rPr>
              <a:t>        1. </a:t>
            </a:r>
            <a:r>
              <a:rPr kumimoji="1" lang="zh-CN" altLang="en-US" sz="2400" b="1" dirty="0">
                <a:latin typeface="微软雅黑" panose="020B0503020204020204" pitchFamily="34" charset="-122"/>
                <a:ea typeface="微软雅黑" panose="020B0503020204020204" pitchFamily="34" charset="-122"/>
              </a:rPr>
              <a:t>跨平台性</a:t>
            </a:r>
          </a:p>
          <a:p>
            <a:pPr eaLnBrk="1" hangingPunct="1">
              <a:lnSpc>
                <a:spcPct val="150000"/>
              </a:lnSpc>
              <a:spcBef>
                <a:spcPct val="50000"/>
              </a:spcBef>
            </a:pPr>
            <a:r>
              <a:rPr kumimoji="1" lang="zh-CN" altLang="en-US" sz="2400" dirty="0">
                <a:latin typeface="微软雅黑" panose="020B0503020204020204" pitchFamily="34" charset="-122"/>
                <a:ea typeface="微软雅黑" panose="020B0503020204020204" pitchFamily="34" charset="-122"/>
              </a:rPr>
              <a:t>        所谓的跨平台性，是指软件可以不受计算机硬件和操作系统的约束而在任意计算机环境下正常运行。这是软件发展的趋势和编程人员追求的目标。</a:t>
            </a:r>
            <a:endParaRPr kumimoji="1" lang="en-US" altLang="zh-CN" sz="2400" dirty="0">
              <a:latin typeface="微软雅黑" panose="020B0503020204020204" pitchFamily="34" charset="-122"/>
              <a:ea typeface="微软雅黑" panose="020B0503020204020204" pitchFamily="34" charset="-122"/>
            </a:endParaRPr>
          </a:p>
          <a:p>
            <a:pPr eaLnBrk="1" hangingPunct="1">
              <a:lnSpc>
                <a:spcPct val="150000"/>
              </a:lnSpc>
              <a:spcBef>
                <a:spcPct val="50000"/>
              </a:spcBef>
            </a:pPr>
            <a:r>
              <a:rPr kumimoji="1" lang="en-US" altLang="zh-CN" sz="2400" dirty="0">
                <a:latin typeface="微软雅黑" panose="020B0503020204020204" pitchFamily="34" charset="-122"/>
                <a:ea typeface="微软雅黑" panose="020B0503020204020204" pitchFamily="34" charset="-122"/>
              </a:rPr>
              <a:t>        Java</a:t>
            </a:r>
            <a:r>
              <a:rPr kumimoji="1" lang="zh-CN" altLang="en-US" sz="2400" dirty="0">
                <a:latin typeface="微软雅黑" panose="020B0503020204020204" pitchFamily="34" charset="-122"/>
                <a:ea typeface="微软雅黑" panose="020B0503020204020204" pitchFamily="34" charset="-122"/>
              </a:rPr>
              <a:t>自带的</a:t>
            </a:r>
            <a:r>
              <a:rPr kumimoji="1" lang="zh-CN" altLang="en-US" sz="2400" b="1" dirty="0">
                <a:solidFill>
                  <a:srgbClr val="C00000"/>
                </a:solidFill>
                <a:latin typeface="微软雅黑" panose="020B0503020204020204" pitchFamily="34" charset="-122"/>
                <a:ea typeface="微软雅黑" panose="020B0503020204020204" pitchFamily="34" charset="-122"/>
              </a:rPr>
              <a:t>虚拟机</a:t>
            </a:r>
            <a:r>
              <a:rPr kumimoji="1" lang="zh-CN" altLang="en-US" sz="2400" dirty="0">
                <a:latin typeface="微软雅黑" panose="020B0503020204020204" pitchFamily="34" charset="-122"/>
                <a:ea typeface="微软雅黑" panose="020B0503020204020204" pitchFamily="34" charset="-122"/>
              </a:rPr>
              <a:t>很好地实现了跨平台性。</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源程序代码经过编译后生成二进制的字节码是与平台无关的，但是可被</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虚拟机识别的一种机器码指令。</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虚拟机提供了一个字节码到底层硬件平台及操作系统的屏障，使得</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语言具备跨平台性。</a:t>
            </a:r>
            <a:r>
              <a:rPr kumimoji="1" lang="zh-CN" altLang="en-US" sz="2400" i="1" dirty="0">
                <a:solidFill>
                  <a:srgbClr val="00B050"/>
                </a:solidFill>
                <a:latin typeface="微软雅黑" panose="020B0503020204020204" pitchFamily="34" charset="-122"/>
                <a:ea typeface="微软雅黑" panose="020B0503020204020204" pitchFamily="34" charset="-122"/>
              </a:rPr>
              <a:t>（跨平台原理图见下页）</a:t>
            </a:r>
          </a:p>
        </p:txBody>
      </p:sp>
      <p:sp>
        <p:nvSpPr>
          <p:cNvPr id="14339" name="标题 3"/>
          <p:cNvSpPr>
            <a:spLocks noGrp="1"/>
          </p:cNvSpPr>
          <p:nvPr>
            <p:ph type="title"/>
          </p:nvPr>
        </p:nvSpPr>
        <p:spPr/>
        <p:txBody>
          <a:bodyPr/>
          <a:lstStyle/>
          <a:p>
            <a:r>
              <a:rPr kumimoji="1" lang="en-US" altLang="zh-CN" smtClean="0">
                <a:latin typeface="Times New Roman" panose="02020603050405020304" pitchFamily="18" charset="0"/>
              </a:rPr>
              <a:t>Java </a:t>
            </a:r>
            <a:r>
              <a:rPr kumimoji="1" lang="zh-CN" altLang="en-US" smtClean="0">
                <a:latin typeface="Times New Roman" panose="02020603050405020304" pitchFamily="18" charset="0"/>
              </a:rPr>
              <a:t>语 言 的 特 点 </a:t>
            </a:r>
            <a:r>
              <a:rPr kumimoji="1" lang="en-US" altLang="zh-CN" smtClean="0">
                <a:latin typeface="Times New Roman" panose="02020603050405020304" pitchFamily="18" charset="0"/>
              </a:rPr>
              <a:t>1/5</a:t>
            </a:r>
            <a:endParaRPr kumimoji="1" lang="zh-CN" altLang="en-US" smtClean="0">
              <a:latin typeface="Times New Roman" panose="02020603050405020304" pitchFamily="18" charset="0"/>
            </a:endParaRPr>
          </a:p>
        </p:txBody>
      </p:sp>
      <p:sp>
        <p:nvSpPr>
          <p:cNvPr id="3" name="灯片编号占位符 2"/>
          <p:cNvSpPr>
            <a:spLocks noGrp="1"/>
          </p:cNvSpPr>
          <p:nvPr>
            <p:ph type="sldNum" sz="quarter" idx="11"/>
          </p:nvPr>
        </p:nvSpPr>
        <p:spPr/>
        <p:txBody>
          <a:bodyPr/>
          <a:lstStyle/>
          <a:p>
            <a:pPr>
              <a:defRPr/>
            </a:pPr>
            <a:fld id="{A5026E41-DC87-40C0-A114-EF7ABE32F0D6}" type="slidenum">
              <a:rPr lang="zh-CN" altLang="en-US"/>
              <a:t>11</a:t>
            </a:fld>
            <a:endParaRPr lang="en-US" altLang="zh-CN"/>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971550" y="333375"/>
            <a:ext cx="5173663" cy="552450"/>
          </a:xfrm>
        </p:spPr>
        <p:txBody>
          <a:bodyPr/>
          <a:lstStyle/>
          <a:p>
            <a:r>
              <a:rPr lang="en-US" altLang="zh-CN" sz="2400" smtClean="0"/>
              <a:t>Java</a:t>
            </a:r>
            <a:r>
              <a:rPr lang="zh-CN" altLang="en-US" sz="2400" smtClean="0"/>
              <a:t>跨平台运行原理图</a:t>
            </a:r>
          </a:p>
        </p:txBody>
      </p:sp>
      <p:sp>
        <p:nvSpPr>
          <p:cNvPr id="5" name="灯片编号占位符 4"/>
          <p:cNvSpPr>
            <a:spLocks noGrp="1"/>
          </p:cNvSpPr>
          <p:nvPr>
            <p:ph type="sldNum" sz="quarter" idx="11"/>
          </p:nvPr>
        </p:nvSpPr>
        <p:spPr/>
        <p:txBody>
          <a:bodyPr/>
          <a:lstStyle/>
          <a:p>
            <a:pPr>
              <a:defRPr/>
            </a:pPr>
            <a:fld id="{437FC2BE-E17B-490A-9A90-4B7286F1D0F1}" type="slidenum">
              <a:rPr lang="zh-CN" altLang="en-US" smtClean="0"/>
              <a:t>12</a:t>
            </a:fld>
            <a:endParaRPr lang="en-US" altLang="zh-CN" dirty="0"/>
          </a:p>
        </p:txBody>
      </p:sp>
      <p:pic>
        <p:nvPicPr>
          <p:cNvPr id="15365" name="Picture 4" descr="B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6225" y="333375"/>
            <a:ext cx="505777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标注 1"/>
          <p:cNvSpPr/>
          <p:nvPr/>
        </p:nvSpPr>
        <p:spPr>
          <a:xfrm>
            <a:off x="2987675" y="1773238"/>
            <a:ext cx="1871663" cy="612775"/>
          </a:xfrm>
          <a:prstGeom prst="wedgeRoundRectCallout">
            <a:avLst>
              <a:gd name="adj1" fmla="val 95697"/>
              <a:gd name="adj2" fmla="val -4271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C00000"/>
                </a:solidFill>
                <a:latin typeface="微软雅黑" panose="020B0503020204020204" pitchFamily="34" charset="-122"/>
                <a:ea typeface="微软雅黑" panose="020B0503020204020204" pitchFamily="34" charset="-122"/>
              </a:rPr>
              <a:t>中间代码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4"/>
          <p:cNvSpPr txBox="1">
            <a:spLocks noChangeArrowheads="1"/>
          </p:cNvSpPr>
          <p:nvPr/>
        </p:nvSpPr>
        <p:spPr bwMode="auto">
          <a:xfrm>
            <a:off x="304800" y="981075"/>
            <a:ext cx="86106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en-US" altLang="zh-CN" sz="2400" b="1" dirty="0">
                <a:latin typeface="微软雅黑" panose="020B0503020204020204" pitchFamily="34" charset="-122"/>
                <a:ea typeface="微软雅黑" panose="020B0503020204020204" pitchFamily="34" charset="-122"/>
              </a:rPr>
              <a:t>        2. </a:t>
            </a:r>
            <a:r>
              <a:rPr kumimoji="1" lang="zh-CN" altLang="en-US" sz="2400" b="1" dirty="0">
                <a:latin typeface="微软雅黑" panose="020B0503020204020204" pitchFamily="34" charset="-122"/>
                <a:ea typeface="微软雅黑" panose="020B0503020204020204" pitchFamily="34" charset="-122"/>
              </a:rPr>
              <a:t>面向对象</a:t>
            </a:r>
          </a:p>
          <a:p>
            <a:pPr eaLnBrk="1" hangingPunct="1">
              <a:lnSpc>
                <a:spcPct val="150000"/>
              </a:lnSpc>
              <a:spcBef>
                <a:spcPct val="50000"/>
              </a:spcBef>
            </a:pPr>
            <a:r>
              <a:rPr kumimoji="1" lang="zh-CN" altLang="en-US" sz="2400" dirty="0">
                <a:latin typeface="微软雅黑" panose="020B0503020204020204" pitchFamily="34" charset="-122"/>
                <a:ea typeface="微软雅黑" panose="020B0503020204020204" pitchFamily="34" charset="-122"/>
              </a:rPr>
              <a:t>        面向对象是指</a:t>
            </a:r>
            <a:r>
              <a:rPr kumimoji="1" lang="zh-CN" altLang="en-US" sz="2400" b="1" dirty="0">
                <a:solidFill>
                  <a:srgbClr val="C00000"/>
                </a:solidFill>
                <a:latin typeface="微软雅黑" panose="020B0503020204020204" pitchFamily="34" charset="-122"/>
                <a:ea typeface="微软雅黑" panose="020B0503020204020204" pitchFamily="34" charset="-122"/>
              </a:rPr>
              <a:t>以对象为基本粒度</a:t>
            </a:r>
            <a:r>
              <a:rPr kumimoji="1" lang="zh-CN" altLang="en-US" sz="2400" dirty="0">
                <a:latin typeface="微软雅黑" panose="020B0503020204020204" pitchFamily="34" charset="-122"/>
                <a:ea typeface="微软雅黑" panose="020B0503020204020204" pitchFamily="34" charset="-122"/>
              </a:rPr>
              <a:t>，其下包含属性和方法。对象的说明用属性表达，而通过使用方法来操作这个对象。</a:t>
            </a:r>
            <a:r>
              <a:rPr kumimoji="1" lang="zh-CN" altLang="en-US" sz="2400" dirty="0">
                <a:solidFill>
                  <a:srgbClr val="FF0000"/>
                </a:solidFill>
                <a:latin typeface="微软雅黑" panose="020B0503020204020204" pitchFamily="34" charset="-122"/>
                <a:ea typeface="微软雅黑" panose="020B0503020204020204" pitchFamily="34" charset="-122"/>
              </a:rPr>
              <a:t>面向对象技术使得应用程序的开发变得简单易用，节省代码</a:t>
            </a:r>
            <a:r>
              <a:rPr kumimoji="1" lang="zh-CN" altLang="en-US" sz="2400" dirty="0">
                <a:latin typeface="微软雅黑" panose="020B0503020204020204" pitchFamily="34" charset="-122"/>
                <a:ea typeface="微软雅黑" panose="020B0503020204020204" pitchFamily="34" charset="-122"/>
              </a:rPr>
              <a:t>。</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是一种面向对象的语言，也继承了面向对象的诸多好处，如代码扩展、代码复用等。</a:t>
            </a:r>
            <a:endParaRPr kumimoji="1" lang="en-US" altLang="zh-CN" sz="2400" dirty="0">
              <a:latin typeface="微软雅黑" panose="020B0503020204020204" pitchFamily="34" charset="-122"/>
              <a:ea typeface="微软雅黑" panose="020B0503020204020204" pitchFamily="34" charset="-122"/>
            </a:endParaRPr>
          </a:p>
          <a:p>
            <a:pPr eaLnBrk="1" hangingPunct="1">
              <a:lnSpc>
                <a:spcPct val="150000"/>
              </a:lnSpc>
              <a:spcBef>
                <a:spcPct val="50000"/>
              </a:spcBef>
            </a:pPr>
            <a:r>
              <a:rPr kumimoji="1" lang="zh-CN" altLang="en-US" sz="2400" dirty="0">
                <a:latin typeface="微软雅黑" panose="020B0503020204020204" pitchFamily="34" charset="-122"/>
                <a:ea typeface="微软雅黑" panose="020B0503020204020204" pitchFamily="34" charset="-122"/>
              </a:rPr>
              <a:t>       与</a:t>
            </a:r>
            <a:r>
              <a:rPr kumimoji="1" lang="en-US" altLang="zh-CN" sz="2400" dirty="0">
                <a:latin typeface="微软雅黑" panose="020B0503020204020204" pitchFamily="34" charset="-122"/>
                <a:ea typeface="微软雅黑" panose="020B0503020204020204" pitchFamily="34" charset="-122"/>
              </a:rPr>
              <a:t>C++</a:t>
            </a:r>
            <a:r>
              <a:rPr kumimoji="1" lang="zh-CN" altLang="en-US" sz="2400" dirty="0">
                <a:latin typeface="微软雅黑" panose="020B0503020204020204" pitchFamily="34" charset="-122"/>
                <a:ea typeface="微软雅黑" panose="020B0503020204020204" pitchFamily="34" charset="-122"/>
              </a:rPr>
              <a:t>相比：放弃了多重继承、友元类和运算符重载，采用“单重继承</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接口”的方式代替多重继承，提供语言级的内存自动管理和异常处理方式。</a:t>
            </a:r>
          </a:p>
        </p:txBody>
      </p:sp>
      <p:sp>
        <p:nvSpPr>
          <p:cNvPr id="16387" name="标题 3"/>
          <p:cNvSpPr>
            <a:spLocks noGrp="1"/>
          </p:cNvSpPr>
          <p:nvPr>
            <p:ph type="title"/>
          </p:nvPr>
        </p:nvSpPr>
        <p:spPr/>
        <p:txBody>
          <a:bodyPr/>
          <a:lstStyle/>
          <a:p>
            <a:r>
              <a:rPr kumimoji="1" lang="en-US" altLang="zh-CN" smtClean="0">
                <a:latin typeface="Times New Roman" panose="02020603050405020304" pitchFamily="18" charset="0"/>
              </a:rPr>
              <a:t>Java </a:t>
            </a:r>
            <a:r>
              <a:rPr kumimoji="1" lang="zh-CN" altLang="en-US" smtClean="0">
                <a:latin typeface="Times New Roman" panose="02020603050405020304" pitchFamily="18" charset="0"/>
              </a:rPr>
              <a:t>语 言 的 特 点  </a:t>
            </a:r>
            <a:r>
              <a:rPr kumimoji="1" lang="en-US" altLang="zh-CN" smtClean="0">
                <a:latin typeface="Times New Roman" panose="02020603050405020304" pitchFamily="18" charset="0"/>
              </a:rPr>
              <a:t>2/5</a:t>
            </a:r>
            <a:endParaRPr lang="zh-CN" altLang="en-US" smtClean="0"/>
          </a:p>
        </p:txBody>
      </p:sp>
      <p:sp>
        <p:nvSpPr>
          <p:cNvPr id="3" name="灯片编号占位符 2"/>
          <p:cNvSpPr>
            <a:spLocks noGrp="1"/>
          </p:cNvSpPr>
          <p:nvPr>
            <p:ph type="sldNum" sz="quarter" idx="11"/>
          </p:nvPr>
        </p:nvSpPr>
        <p:spPr/>
        <p:txBody>
          <a:bodyPr/>
          <a:lstStyle/>
          <a:p>
            <a:pPr>
              <a:defRPr/>
            </a:pPr>
            <a:fld id="{427ABE78-0C0E-45B5-B359-B8013F122DC7}" type="slidenum">
              <a:rPr lang="zh-CN" altLang="en-US"/>
              <a:t>13</a:t>
            </a:fld>
            <a:endParaRPr lang="en-US" altLang="zh-CN"/>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150938" y="116631"/>
            <a:ext cx="7793037" cy="719981"/>
          </a:xfrm>
        </p:spPr>
        <p:txBody>
          <a:bodyPr/>
          <a:lstStyle/>
          <a:p>
            <a:r>
              <a:rPr lang="zh-CN" altLang="en-US" sz="2800" dirty="0" smtClean="0"/>
              <a:t>面向过程与面向对象程序设计区别</a:t>
            </a:r>
          </a:p>
        </p:txBody>
      </p:sp>
      <p:sp>
        <p:nvSpPr>
          <p:cNvPr id="5" name="灯片编号占位符 4"/>
          <p:cNvSpPr>
            <a:spLocks noGrp="1"/>
          </p:cNvSpPr>
          <p:nvPr>
            <p:ph type="sldNum" sz="quarter" idx="11"/>
          </p:nvPr>
        </p:nvSpPr>
        <p:spPr/>
        <p:txBody>
          <a:bodyPr/>
          <a:lstStyle/>
          <a:p>
            <a:pPr>
              <a:defRPr/>
            </a:pPr>
            <a:fld id="{CF9E3CCA-86AF-4FFF-8E3E-1C78FB9B28B1}" type="slidenum">
              <a:rPr lang="zh-CN" altLang="en-US"/>
              <a:t>14</a:t>
            </a:fld>
            <a:endParaRPr lang="en-US" altLang="zh-CN" dirty="0"/>
          </a:p>
        </p:txBody>
      </p:sp>
      <p:pic>
        <p:nvPicPr>
          <p:cNvPr id="1741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1052513"/>
            <a:ext cx="4535487" cy="47529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4" name="TextBox 1"/>
          <p:cNvSpPr txBox="1">
            <a:spLocks noChangeArrowheads="1"/>
          </p:cNvSpPr>
          <p:nvPr/>
        </p:nvSpPr>
        <p:spPr bwMode="auto">
          <a:xfrm>
            <a:off x="110564" y="1268413"/>
            <a:ext cx="406717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3200"/>
              </a:lnSpc>
              <a:spcAft>
                <a:spcPts val="1200"/>
              </a:spcAft>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全新的系统分析设计方法（对象、类、结构属性、方法），实现了对客观世界描述到软件结构的直接转换。</a:t>
            </a:r>
            <a:endParaRPr lang="en-US" altLang="zh-CN" sz="2400" dirty="0">
              <a:latin typeface="微软雅黑" panose="020B0503020204020204" pitchFamily="34" charset="-122"/>
              <a:ea typeface="微软雅黑" panose="020B0503020204020204" pitchFamily="34" charset="-122"/>
            </a:endParaRPr>
          </a:p>
          <a:p>
            <a:pPr eaLnBrk="1" hangingPunct="1">
              <a:lnSpc>
                <a:spcPts val="3200"/>
              </a:lnSpc>
              <a:spcAft>
                <a:spcPts val="1200"/>
              </a:spcAft>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开发工作的重用性、</a:t>
            </a:r>
            <a:r>
              <a:rPr lang="zh-CN" altLang="en-US" sz="2400" b="1" dirty="0">
                <a:solidFill>
                  <a:srgbClr val="C00000"/>
                </a:solidFill>
                <a:latin typeface="微软雅黑" panose="020B0503020204020204" pitchFamily="34" charset="-122"/>
                <a:ea typeface="微软雅黑" panose="020B0503020204020204" pitchFamily="34" charset="-122"/>
              </a:rPr>
              <a:t>继承</a:t>
            </a:r>
            <a:r>
              <a:rPr lang="zh-CN" altLang="en-US" sz="2400" dirty="0">
                <a:latin typeface="微软雅黑" panose="020B0503020204020204" pitchFamily="34" charset="-122"/>
                <a:ea typeface="微软雅黑" panose="020B0503020204020204" pitchFamily="34" charset="-122"/>
              </a:rPr>
              <a:t>性高，提高了系统的可扩展性。</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txBox="1">
            <a:spLocks noChangeArrowheads="1"/>
          </p:cNvSpPr>
          <p:nvPr/>
        </p:nvSpPr>
        <p:spPr bwMode="auto">
          <a:xfrm>
            <a:off x="381000" y="850900"/>
            <a:ext cx="853440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en-US" altLang="zh-CN" sz="2400" dirty="0">
                <a:latin typeface="微软雅黑" panose="020B0503020204020204" pitchFamily="34" charset="-122"/>
                <a:ea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rPr>
              <a:t>3. </a:t>
            </a:r>
            <a:r>
              <a:rPr kumimoji="1" lang="zh-CN" altLang="en-US" sz="2400" b="1" dirty="0">
                <a:latin typeface="微软雅黑" panose="020B0503020204020204" pitchFamily="34" charset="-122"/>
                <a:ea typeface="微软雅黑" panose="020B0503020204020204" pitchFamily="34" charset="-122"/>
              </a:rPr>
              <a:t>安全性</a:t>
            </a:r>
          </a:p>
          <a:p>
            <a:pPr eaLnBrk="1" hangingPunct="1">
              <a:lnSpc>
                <a:spcPct val="150000"/>
              </a:lnSpc>
              <a:spcBef>
                <a:spcPct val="50000"/>
              </a:spcBef>
            </a:pPr>
            <a:r>
              <a:rPr kumimoji="1" lang="zh-CN" altLang="en-US" sz="2400" dirty="0">
                <a:latin typeface="微软雅黑" panose="020B0503020204020204" pitchFamily="34" charset="-122"/>
                <a:ea typeface="微软雅黑" panose="020B0503020204020204" pitchFamily="34" charset="-122"/>
              </a:rPr>
              <a:t>        安全性可以分为四个层面，即语言级安全性、编译时安全性、运行时安全性、可执行代码安全性。</a:t>
            </a:r>
          </a:p>
          <a:p>
            <a:pPr eaLnBrk="1" hangingPunct="1">
              <a:lnSpc>
                <a:spcPct val="150000"/>
              </a:lnSpc>
              <a:spcBef>
                <a:spcPct val="50000"/>
              </a:spcBef>
            </a:pPr>
            <a:r>
              <a:rPr kumimoji="1" lang="zh-CN" altLang="en-US" sz="2400" dirty="0">
                <a:latin typeface="微软雅黑" panose="020B0503020204020204" pitchFamily="34" charset="-122"/>
                <a:ea typeface="微软雅黑" panose="020B0503020204020204" pitchFamily="34" charset="-122"/>
              </a:rPr>
              <a:t>        语言级安全性指</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的数据结构是完整的对象，这些封装过的数据类型具有安全性。编译时要进行</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语言和语义的检查，保证每个变量对应一个相应的值，编译后生成</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类。运行时</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类需要类加载器载入，并经由</a:t>
            </a:r>
            <a:r>
              <a:rPr kumimoji="1" lang="zh-CN" altLang="en-US" sz="2400" b="1" dirty="0">
                <a:solidFill>
                  <a:srgbClr val="C00000"/>
                </a:solidFill>
                <a:latin typeface="微软雅黑" panose="020B0503020204020204" pitchFamily="34" charset="-122"/>
                <a:ea typeface="微软雅黑" panose="020B0503020204020204" pitchFamily="34" charset="-122"/>
              </a:rPr>
              <a:t>字节码校验器校验</a:t>
            </a:r>
            <a:r>
              <a:rPr kumimoji="1" lang="zh-CN" altLang="en-US" sz="2400" dirty="0">
                <a:latin typeface="微软雅黑" panose="020B0503020204020204" pitchFamily="34" charset="-122"/>
                <a:ea typeface="微软雅黑" panose="020B0503020204020204" pitchFamily="34" charset="-122"/>
              </a:rPr>
              <a:t>之后才可以运行。</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类在网络上使用时，对它的权限进行了设置，保证了被访问用户的安全性。</a:t>
            </a:r>
          </a:p>
        </p:txBody>
      </p:sp>
      <p:sp>
        <p:nvSpPr>
          <p:cNvPr id="18435" name="标题 3"/>
          <p:cNvSpPr>
            <a:spLocks noGrp="1"/>
          </p:cNvSpPr>
          <p:nvPr>
            <p:ph type="title"/>
          </p:nvPr>
        </p:nvSpPr>
        <p:spPr/>
        <p:txBody>
          <a:bodyPr/>
          <a:lstStyle/>
          <a:p>
            <a:r>
              <a:rPr kumimoji="1" lang="en-US" altLang="zh-CN" smtClean="0">
                <a:latin typeface="Times New Roman" panose="02020603050405020304" pitchFamily="18" charset="0"/>
              </a:rPr>
              <a:t>Java </a:t>
            </a:r>
            <a:r>
              <a:rPr kumimoji="1" lang="zh-CN" altLang="en-US" smtClean="0">
                <a:latin typeface="Times New Roman" panose="02020603050405020304" pitchFamily="18" charset="0"/>
              </a:rPr>
              <a:t>语 言 的 特 点  </a:t>
            </a:r>
            <a:r>
              <a:rPr kumimoji="1" lang="en-US" altLang="zh-CN" smtClean="0">
                <a:latin typeface="Times New Roman" panose="02020603050405020304" pitchFamily="18" charset="0"/>
              </a:rPr>
              <a:t>3/5</a:t>
            </a:r>
            <a:endParaRPr lang="zh-CN" altLang="en-US" smtClean="0"/>
          </a:p>
        </p:txBody>
      </p:sp>
      <p:sp>
        <p:nvSpPr>
          <p:cNvPr id="3" name="灯片编号占位符 2"/>
          <p:cNvSpPr>
            <a:spLocks noGrp="1"/>
          </p:cNvSpPr>
          <p:nvPr>
            <p:ph type="sldNum" sz="quarter" idx="11"/>
          </p:nvPr>
        </p:nvSpPr>
        <p:spPr/>
        <p:txBody>
          <a:bodyPr/>
          <a:lstStyle/>
          <a:p>
            <a:pPr>
              <a:defRPr/>
            </a:pPr>
            <a:fld id="{F8D3C3C0-7CC8-427A-AECD-BAA29CE55467}" type="slidenum">
              <a:rPr lang="zh-CN" altLang="en-US"/>
              <a:t>15</a:t>
            </a:fld>
            <a:endParaRPr lang="en-US" altLang="zh-CN"/>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4"/>
          <p:cNvSpPr txBox="1">
            <a:spLocks noChangeArrowheads="1"/>
          </p:cNvSpPr>
          <p:nvPr/>
        </p:nvSpPr>
        <p:spPr bwMode="auto">
          <a:xfrm>
            <a:off x="179512" y="1029072"/>
            <a:ext cx="8534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en-US" altLang="zh-CN" sz="2400" dirty="0">
                <a:latin typeface="微软雅黑" panose="020B0503020204020204" pitchFamily="34" charset="-122"/>
                <a:ea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rPr>
              <a:t>4. </a:t>
            </a:r>
            <a:r>
              <a:rPr kumimoji="1" lang="zh-CN" altLang="en-US" sz="2400" b="1" dirty="0">
                <a:latin typeface="微软雅黑" panose="020B0503020204020204" pitchFamily="34" charset="-122"/>
                <a:ea typeface="微软雅黑" panose="020B0503020204020204" pitchFamily="34" charset="-122"/>
              </a:rPr>
              <a:t>多线程</a:t>
            </a:r>
          </a:p>
          <a:p>
            <a:pPr eaLnBrk="1" hangingPunct="1">
              <a:lnSpc>
                <a:spcPct val="150000"/>
              </a:lnSpc>
              <a:spcBef>
                <a:spcPct val="50000"/>
              </a:spcBef>
            </a:pPr>
            <a:r>
              <a:rPr kumimoji="1" lang="zh-CN" altLang="en-US" sz="2400" dirty="0">
                <a:latin typeface="微软雅黑" panose="020B0503020204020204" pitchFamily="34" charset="-122"/>
                <a:ea typeface="微软雅黑" panose="020B0503020204020204" pitchFamily="34" charset="-122"/>
              </a:rPr>
              <a:t>       多线程在操作系统中已得到</a:t>
            </a:r>
            <a:r>
              <a:rPr kumimoji="1" lang="zh-CN" altLang="en-US" sz="2400" dirty="0" smtClean="0">
                <a:latin typeface="微软雅黑" panose="020B0503020204020204" pitchFamily="34" charset="-122"/>
                <a:ea typeface="微软雅黑" panose="020B0503020204020204" pitchFamily="34" charset="-122"/>
              </a:rPr>
              <a:t>了成功</a:t>
            </a:r>
            <a:r>
              <a:rPr kumimoji="1" lang="zh-CN" altLang="en-US" sz="2400" dirty="0">
                <a:latin typeface="微软雅黑" panose="020B0503020204020204" pitchFamily="34" charset="-122"/>
                <a:ea typeface="微软雅黑" panose="020B0503020204020204" pitchFamily="34" charset="-122"/>
              </a:rPr>
              <a:t>的应用。</a:t>
            </a:r>
            <a:r>
              <a:rPr kumimoji="1" lang="zh-CN" altLang="en-US" sz="2400" dirty="0">
                <a:solidFill>
                  <a:srgbClr val="FF0000"/>
                </a:solidFill>
                <a:latin typeface="微软雅黑" panose="020B0503020204020204" pitchFamily="34" charset="-122"/>
                <a:ea typeface="微软雅黑" panose="020B0503020204020204" pitchFamily="34" charset="-122"/>
              </a:rPr>
              <a:t>多线程是指允许一个应用程序同时存在两个或两个以上的线程，用于支持事务并发和多任务处理</a:t>
            </a:r>
            <a:r>
              <a:rPr kumimoji="1" lang="zh-CN" altLang="en-US" sz="2400" dirty="0">
                <a:latin typeface="微软雅黑" panose="020B0503020204020204" pitchFamily="34" charset="-122"/>
                <a:ea typeface="微软雅黑" panose="020B0503020204020204" pitchFamily="34" charset="-122"/>
              </a:rPr>
              <a:t>。</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除了内置的多线程技术之外，还定义了一些类、方法等来建立和管理用户定义的多线程。</a:t>
            </a:r>
          </a:p>
        </p:txBody>
      </p:sp>
      <p:sp>
        <p:nvSpPr>
          <p:cNvPr id="19459" name="标题 3"/>
          <p:cNvSpPr>
            <a:spLocks noGrp="1"/>
          </p:cNvSpPr>
          <p:nvPr>
            <p:ph type="title"/>
          </p:nvPr>
        </p:nvSpPr>
        <p:spPr/>
        <p:txBody>
          <a:bodyPr/>
          <a:lstStyle/>
          <a:p>
            <a:r>
              <a:rPr kumimoji="1" lang="en-US" altLang="zh-CN" smtClean="0">
                <a:latin typeface="Times New Roman" panose="02020603050405020304" pitchFamily="18" charset="0"/>
              </a:rPr>
              <a:t>Java </a:t>
            </a:r>
            <a:r>
              <a:rPr kumimoji="1" lang="zh-CN" altLang="en-US" smtClean="0">
                <a:latin typeface="Times New Roman" panose="02020603050405020304" pitchFamily="18" charset="0"/>
              </a:rPr>
              <a:t>语 言 的 特 点  </a:t>
            </a:r>
            <a:r>
              <a:rPr kumimoji="1" lang="en-US" altLang="zh-CN" smtClean="0">
                <a:latin typeface="Times New Roman" panose="02020603050405020304" pitchFamily="18" charset="0"/>
              </a:rPr>
              <a:t>4/5</a:t>
            </a:r>
            <a:endParaRPr lang="zh-CN" altLang="en-US" smtClean="0"/>
          </a:p>
        </p:txBody>
      </p:sp>
      <p:sp>
        <p:nvSpPr>
          <p:cNvPr id="3" name="灯片编号占位符 2"/>
          <p:cNvSpPr>
            <a:spLocks noGrp="1"/>
          </p:cNvSpPr>
          <p:nvPr>
            <p:ph type="sldNum" sz="quarter" idx="11"/>
          </p:nvPr>
        </p:nvSpPr>
        <p:spPr/>
        <p:txBody>
          <a:bodyPr/>
          <a:lstStyle/>
          <a:p>
            <a:pPr>
              <a:defRPr/>
            </a:pPr>
            <a:fld id="{C4D58AA1-96D2-4DFB-83CA-9DF025CE4ACE}" type="slidenum">
              <a:rPr lang="zh-CN" altLang="en-US"/>
              <a:t>16</a:t>
            </a:fld>
            <a:endParaRPr lang="en-US" altLang="zh-CN"/>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4"/>
          <p:cNvSpPr txBox="1">
            <a:spLocks noChangeArrowheads="1"/>
          </p:cNvSpPr>
          <p:nvPr/>
        </p:nvSpPr>
        <p:spPr bwMode="auto">
          <a:xfrm>
            <a:off x="381000" y="838200"/>
            <a:ext cx="85344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en-US" altLang="zh-CN" sz="2400" dirty="0">
                <a:latin typeface="微软雅黑" panose="020B0503020204020204" pitchFamily="34" charset="-122"/>
                <a:ea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rPr>
              <a:t>5. </a:t>
            </a:r>
            <a:r>
              <a:rPr kumimoji="1" lang="zh-CN" altLang="en-US" sz="2400" b="1" dirty="0">
                <a:latin typeface="微软雅黑" panose="020B0503020204020204" pitchFamily="34" charset="-122"/>
                <a:ea typeface="微软雅黑" panose="020B0503020204020204" pitchFamily="34" charset="-122"/>
              </a:rPr>
              <a:t>高效的网络编程</a:t>
            </a:r>
          </a:p>
          <a:p>
            <a:pPr eaLnBrk="1" hangingPunct="1">
              <a:lnSpc>
                <a:spcPct val="150000"/>
              </a:lnSpc>
              <a:spcBef>
                <a:spcPct val="50000"/>
              </a:spcBef>
            </a:pPr>
            <a:r>
              <a:rPr kumimoji="1" lang="zh-CN" altLang="en-US" sz="2400" dirty="0">
                <a:latin typeface="微软雅黑" panose="020B0503020204020204" pitchFamily="34" charset="-122"/>
                <a:ea typeface="微软雅黑" panose="020B0503020204020204" pitchFamily="34" charset="-122"/>
              </a:rPr>
              <a:t> </a:t>
            </a:r>
            <a:r>
              <a:rPr kumimoji="1" lang="en-US" altLang="zh-CN" sz="2400" dirty="0">
                <a:latin typeface="微软雅黑" panose="020B0503020204020204" pitchFamily="34" charset="-122"/>
                <a:ea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rPr>
              <a:t>目前，</a:t>
            </a:r>
            <a:r>
              <a:rPr kumimoji="1" lang="en-US" altLang="zh-CN" sz="2400" dirty="0">
                <a:latin typeface="微软雅黑" panose="020B0503020204020204" pitchFamily="34" charset="-122"/>
                <a:ea typeface="微软雅黑" panose="020B0503020204020204" pitchFamily="34" charset="-122"/>
              </a:rPr>
              <a:t>JSP </a:t>
            </a:r>
            <a:r>
              <a:rPr kumimoji="1" lang="zh-CN" altLang="en-US" sz="2400" dirty="0">
                <a:latin typeface="微软雅黑" panose="020B0503020204020204" pitchFamily="34" charset="-122"/>
                <a:ea typeface="微软雅黑" panose="020B0503020204020204" pitchFamily="34" charset="-122"/>
              </a:rPr>
              <a:t>提供</a:t>
            </a:r>
            <a:r>
              <a:rPr kumimoji="1" lang="en-US" altLang="zh-CN" sz="2400" dirty="0">
                <a:solidFill>
                  <a:srgbClr val="FF0000"/>
                </a:solidFill>
                <a:latin typeface="微软雅黑" panose="020B0503020204020204" pitchFamily="34" charset="-122"/>
                <a:ea typeface="微软雅黑" panose="020B0503020204020204" pitchFamily="34" charset="-122"/>
              </a:rPr>
              <a:t>Web</a:t>
            </a:r>
            <a:r>
              <a:rPr kumimoji="1" lang="zh-CN" altLang="en-US" sz="2400" dirty="0">
                <a:solidFill>
                  <a:srgbClr val="FF0000"/>
                </a:solidFill>
                <a:latin typeface="微软雅黑" panose="020B0503020204020204" pitchFamily="34" charset="-122"/>
                <a:ea typeface="微软雅黑" panose="020B0503020204020204" pitchFamily="34" charset="-122"/>
              </a:rPr>
              <a:t>服务器端</a:t>
            </a:r>
            <a:r>
              <a:rPr kumimoji="1" lang="zh-CN" altLang="en-US" sz="2400" dirty="0">
                <a:latin typeface="微软雅黑" panose="020B0503020204020204" pitchFamily="34" charset="-122"/>
                <a:ea typeface="微软雅黑" panose="020B0503020204020204" pitchFamily="34" charset="-122"/>
              </a:rPr>
              <a:t>的动态页面设计， 功能更强，效率更高。</a:t>
            </a:r>
          </a:p>
          <a:p>
            <a:pPr eaLnBrk="1" hangingPunct="1">
              <a:lnSpc>
                <a:spcPct val="150000"/>
              </a:lnSpc>
              <a:spcBef>
                <a:spcPct val="50000"/>
              </a:spcBef>
            </a:pPr>
            <a:r>
              <a:rPr kumimoji="1" lang="zh-CN" altLang="en-US" sz="2400" dirty="0">
                <a:latin typeface="微软雅黑" panose="020B0503020204020204" pitchFamily="34" charset="-122"/>
                <a:ea typeface="微软雅黑" panose="020B0503020204020204" pitchFamily="34" charset="-122"/>
              </a:rPr>
              <a:t>          </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语言支持多种协议的</a:t>
            </a:r>
            <a:r>
              <a:rPr kumimoji="1" lang="en-US" altLang="zh-CN" sz="2400" dirty="0">
                <a:latin typeface="微软雅黑" panose="020B0503020204020204" pitchFamily="34" charset="-122"/>
                <a:ea typeface="微软雅黑" panose="020B0503020204020204" pitchFamily="34" charset="-122"/>
              </a:rPr>
              <a:t>URL</a:t>
            </a:r>
            <a:r>
              <a:rPr kumimoji="1" lang="zh-CN" altLang="en-US" sz="2400" dirty="0">
                <a:latin typeface="微软雅黑" panose="020B0503020204020204" pitchFamily="34" charset="-122"/>
                <a:ea typeface="微软雅黑" panose="020B0503020204020204" pitchFamily="34" charset="-122"/>
              </a:rPr>
              <a:t>寻址，支持</a:t>
            </a:r>
            <a:r>
              <a:rPr kumimoji="1" lang="en-US" altLang="zh-CN" sz="2400" dirty="0">
                <a:solidFill>
                  <a:srgbClr val="FF0000"/>
                </a:solidFill>
                <a:latin typeface="微软雅黑" panose="020B0503020204020204" pitchFamily="34" charset="-122"/>
                <a:ea typeface="微软雅黑" panose="020B0503020204020204" pitchFamily="34" charset="-122"/>
              </a:rPr>
              <a:t>Socket</a:t>
            </a:r>
            <a:r>
              <a:rPr kumimoji="1" lang="zh-CN" altLang="en-US" sz="2400" dirty="0">
                <a:solidFill>
                  <a:srgbClr val="FF0000"/>
                </a:solidFill>
                <a:latin typeface="微软雅黑" panose="020B0503020204020204" pitchFamily="34" charset="-122"/>
                <a:ea typeface="微软雅黑" panose="020B0503020204020204" pitchFamily="34" charset="-122"/>
              </a:rPr>
              <a:t>等网络通信</a:t>
            </a:r>
            <a:r>
              <a:rPr kumimoji="1" lang="zh-CN" altLang="en-US" sz="2400" dirty="0">
                <a:latin typeface="微软雅黑" panose="020B0503020204020204" pitchFamily="34" charset="-122"/>
                <a:ea typeface="微软雅黑" panose="020B0503020204020204" pitchFamily="34" charset="-122"/>
              </a:rPr>
              <a:t>方式。</a:t>
            </a:r>
          </a:p>
        </p:txBody>
      </p:sp>
      <p:sp>
        <p:nvSpPr>
          <p:cNvPr id="20483" name="标题 3"/>
          <p:cNvSpPr>
            <a:spLocks noGrp="1"/>
          </p:cNvSpPr>
          <p:nvPr>
            <p:ph type="title"/>
          </p:nvPr>
        </p:nvSpPr>
        <p:spPr/>
        <p:txBody>
          <a:bodyPr/>
          <a:lstStyle/>
          <a:p>
            <a:r>
              <a:rPr kumimoji="1" lang="en-US" altLang="zh-CN" smtClean="0">
                <a:latin typeface="Times New Roman" panose="02020603050405020304" pitchFamily="18" charset="0"/>
              </a:rPr>
              <a:t>Java </a:t>
            </a:r>
            <a:r>
              <a:rPr kumimoji="1" lang="zh-CN" altLang="en-US" smtClean="0">
                <a:latin typeface="Times New Roman" panose="02020603050405020304" pitchFamily="18" charset="0"/>
              </a:rPr>
              <a:t>语 言 的 特 点  </a:t>
            </a:r>
            <a:r>
              <a:rPr kumimoji="1" lang="en-US" altLang="zh-CN" smtClean="0">
                <a:latin typeface="Times New Roman" panose="02020603050405020304" pitchFamily="18" charset="0"/>
              </a:rPr>
              <a:t>5/5</a:t>
            </a:r>
            <a:endParaRPr lang="zh-CN" altLang="en-US" smtClean="0"/>
          </a:p>
        </p:txBody>
      </p:sp>
      <p:sp>
        <p:nvSpPr>
          <p:cNvPr id="3" name="灯片编号占位符 2"/>
          <p:cNvSpPr>
            <a:spLocks noGrp="1"/>
          </p:cNvSpPr>
          <p:nvPr>
            <p:ph type="sldNum" sz="quarter" idx="11"/>
          </p:nvPr>
        </p:nvSpPr>
        <p:spPr/>
        <p:txBody>
          <a:bodyPr/>
          <a:lstStyle/>
          <a:p>
            <a:pPr>
              <a:defRPr/>
            </a:pPr>
            <a:fld id="{08E2E6EF-2450-4766-80F5-329A3B87AAA9}" type="slidenum">
              <a:rPr lang="zh-CN" altLang="en-US"/>
              <a:t>17</a:t>
            </a:fld>
            <a:endParaRPr lang="en-US" altLang="zh-CN"/>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5"/>
          <p:cNvSpPr txBox="1">
            <a:spLocks noChangeArrowheads="1"/>
          </p:cNvSpPr>
          <p:nvPr/>
        </p:nvSpPr>
        <p:spPr bwMode="auto">
          <a:xfrm>
            <a:off x="304800" y="1125538"/>
            <a:ext cx="8610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zh-CN" altLang="en-US" sz="2400" dirty="0">
                <a:latin typeface="微软雅黑" panose="020B0503020204020204" pitchFamily="34" charset="-122"/>
                <a:ea typeface="微软雅黑" panose="020B0503020204020204" pitchFamily="34" charset="-122"/>
              </a:rPr>
              <a:t>典型的通用程序可以在具备</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运行环境的设备中独立运行，它又分为：</a:t>
            </a:r>
          </a:p>
          <a:p>
            <a:pPr eaLnBrk="1" hangingPunct="1">
              <a:lnSpc>
                <a:spcPct val="150000"/>
              </a:lnSpc>
              <a:spcBef>
                <a:spcPct val="50000"/>
              </a:spcBef>
            </a:pPr>
            <a:r>
              <a:rPr kumimoji="1" lang="zh-CN" altLang="en-US" sz="2400" dirty="0">
                <a:latin typeface="微软雅黑" panose="020B0503020204020204" pitchFamily="34" charset="-122"/>
                <a:ea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rPr>
              <a:t>GUI</a:t>
            </a:r>
            <a:r>
              <a:rPr kumimoji="1" lang="zh-CN" altLang="en-US" sz="2400" b="1" dirty="0">
                <a:latin typeface="微软雅黑" panose="020B0503020204020204" pitchFamily="34" charset="-122"/>
                <a:ea typeface="微软雅黑" panose="020B0503020204020204" pitchFamily="34" charset="-122"/>
              </a:rPr>
              <a:t>应用程序</a:t>
            </a:r>
            <a:r>
              <a:rPr kumimoji="1" lang="zh-CN" altLang="en-US" sz="2400" dirty="0">
                <a:latin typeface="微软雅黑" panose="020B0503020204020204" pitchFamily="34" charset="-122"/>
                <a:ea typeface="微软雅黑" panose="020B0503020204020204" pitchFamily="34" charset="-122"/>
              </a:rPr>
              <a:t>：即图形用户界面程序，可实现丰富的输入界面和输出显示。</a:t>
            </a:r>
          </a:p>
          <a:p>
            <a:pPr eaLnBrk="1" hangingPunct="1">
              <a:lnSpc>
                <a:spcPct val="150000"/>
              </a:lnSpc>
              <a:spcBef>
                <a:spcPct val="50000"/>
              </a:spcBef>
            </a:pPr>
            <a:r>
              <a:rPr kumimoji="1" lang="zh-CN" altLang="en-US" sz="2400" dirty="0">
                <a:latin typeface="微软雅黑" panose="020B0503020204020204" pitchFamily="34" charset="-122"/>
                <a:ea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rPr>
              <a:t>命令行程序</a:t>
            </a:r>
            <a:r>
              <a:rPr kumimoji="1" lang="zh-CN" altLang="en-US" sz="2400" dirty="0">
                <a:latin typeface="微软雅黑" panose="020B0503020204020204" pitchFamily="34" charset="-122"/>
                <a:ea typeface="微软雅黑" panose="020B0503020204020204" pitchFamily="34" charset="-122"/>
              </a:rPr>
              <a:t>：无需图形界面，只需在命令行下运行，运行结果只在后台发生变化，可以将输出存放到文件中。</a:t>
            </a:r>
          </a:p>
          <a:p>
            <a:pPr eaLnBrk="1" hangingPunct="1">
              <a:lnSpc>
                <a:spcPct val="150000"/>
              </a:lnSpc>
              <a:spcBef>
                <a:spcPct val="50000"/>
              </a:spcBef>
            </a:pPr>
            <a:r>
              <a:rPr kumimoji="1" lang="zh-CN" altLang="en-US" sz="2400" dirty="0">
                <a:latin typeface="微软雅黑" panose="020B0503020204020204" pitchFamily="34" charset="-122"/>
                <a:ea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rPr>
              <a:t>嵌入式应用程序</a:t>
            </a:r>
            <a:r>
              <a:rPr kumimoji="1" lang="zh-CN" altLang="en-US" sz="2400" dirty="0">
                <a:latin typeface="微软雅黑" panose="020B0503020204020204" pitchFamily="34" charset="-122"/>
                <a:ea typeface="微软雅黑" panose="020B0503020204020204" pitchFamily="34" charset="-122"/>
              </a:rPr>
              <a:t>：</a:t>
            </a:r>
            <a:r>
              <a:rPr kumimoji="1" lang="en-US" altLang="zh-CN" sz="2400" dirty="0">
                <a:latin typeface="微软雅黑" panose="020B0503020204020204" pitchFamily="34" charset="-122"/>
                <a:ea typeface="微软雅黑" panose="020B0503020204020204" pitchFamily="34" charset="-122"/>
              </a:rPr>
              <a:t>Java</a:t>
            </a:r>
            <a:r>
              <a:rPr kumimoji="1" lang="zh-CN" altLang="en-US" sz="2400" dirty="0">
                <a:latin typeface="微软雅黑" panose="020B0503020204020204" pitchFamily="34" charset="-122"/>
                <a:ea typeface="微软雅黑" panose="020B0503020204020204" pitchFamily="34" charset="-122"/>
              </a:rPr>
              <a:t>语言的平台独立性决定了它可以嵌入到不同的设备中，且只需具备必要的运行环境即可。</a:t>
            </a:r>
          </a:p>
        </p:txBody>
      </p:sp>
      <p:sp>
        <p:nvSpPr>
          <p:cNvPr id="21507" name="标题 3"/>
          <p:cNvSpPr>
            <a:spLocks noGrp="1"/>
          </p:cNvSpPr>
          <p:nvPr>
            <p:ph type="title"/>
          </p:nvPr>
        </p:nvSpPr>
        <p:spPr/>
        <p:txBody>
          <a:bodyPr/>
          <a:lstStyle/>
          <a:p>
            <a:r>
              <a:rPr kumimoji="1" lang="en-US" altLang="zh-CN" smtClean="0">
                <a:latin typeface="Times New Roman" panose="02020603050405020304" pitchFamily="18" charset="0"/>
              </a:rPr>
              <a:t> Java</a:t>
            </a:r>
            <a:r>
              <a:rPr kumimoji="1" lang="zh-CN" altLang="en-US" smtClean="0">
                <a:latin typeface="Times New Roman" panose="02020603050405020304" pitchFamily="18" charset="0"/>
              </a:rPr>
              <a:t>应用程序运行方式</a:t>
            </a:r>
            <a:endParaRPr lang="zh-CN" altLang="en-US" smtClean="0"/>
          </a:p>
        </p:txBody>
      </p:sp>
      <p:sp>
        <p:nvSpPr>
          <p:cNvPr id="3" name="灯片编号占位符 2"/>
          <p:cNvSpPr>
            <a:spLocks noGrp="1"/>
          </p:cNvSpPr>
          <p:nvPr>
            <p:ph type="sldNum" sz="quarter" idx="11"/>
          </p:nvPr>
        </p:nvSpPr>
        <p:spPr/>
        <p:txBody>
          <a:bodyPr/>
          <a:lstStyle/>
          <a:p>
            <a:pPr>
              <a:defRPr/>
            </a:pPr>
            <a:fld id="{3E567CD7-5715-4A3F-B676-012E5AD074EE}" type="slidenum">
              <a:rPr lang="zh-CN" altLang="en-US"/>
              <a:t>18</a:t>
            </a:fld>
            <a:endParaRPr lang="en-US" altLang="zh-CN"/>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p:txBody>
          <a:bodyPr/>
          <a:lstStyle/>
          <a:p>
            <a:pPr eaLnBrk="1" hangingPunct="1"/>
            <a:r>
              <a:rPr lang="zh-CN" altLang="en-US" smtClean="0">
                <a:latin typeface="黑体" panose="02010609060101010101" pitchFamily="2" charset="-122"/>
              </a:rPr>
              <a:t>第一个</a:t>
            </a:r>
            <a:r>
              <a:rPr lang="en-US" altLang="zh-CN" smtClean="0">
                <a:latin typeface="黑体" panose="02010609060101010101" pitchFamily="2" charset="-122"/>
              </a:rPr>
              <a:t>Java</a:t>
            </a:r>
            <a:r>
              <a:rPr lang="zh-CN" altLang="en-US" smtClean="0">
                <a:latin typeface="黑体" panose="02010609060101010101" pitchFamily="2" charset="-122"/>
              </a:rPr>
              <a:t>应用程序</a:t>
            </a:r>
            <a:r>
              <a:rPr lang="zh-CN" altLang="en-US" smtClean="0"/>
              <a:t> </a:t>
            </a:r>
          </a:p>
        </p:txBody>
      </p:sp>
      <p:sp>
        <p:nvSpPr>
          <p:cNvPr id="111622" name="Rectangle 6"/>
          <p:cNvSpPr>
            <a:spLocks noGrp="1" noChangeArrowheads="1"/>
          </p:cNvSpPr>
          <p:nvPr>
            <p:ph idx="1"/>
          </p:nvPr>
        </p:nvSpPr>
        <p:spPr>
          <a:xfrm>
            <a:off x="251520" y="1124744"/>
            <a:ext cx="8761413" cy="5026025"/>
          </a:xfrm>
          <a:extLst>
            <a:ext uri="{909E8E84-426E-40DD-AFC4-6F175D3DCCD1}">
              <a14:hiddenFill xmlns:a14="http://schemas.microsoft.com/office/drawing/2010/main">
                <a:gradFill rotWithShape="1">
                  <a:gsLst>
                    <a:gs pos="0">
                      <a:schemeClr val="accent1"/>
                    </a:gs>
                    <a:gs pos="100000">
                      <a:schemeClr val="bg1"/>
                    </a:gs>
                  </a:gsLst>
                  <a:lin ang="5400000" scaled="1"/>
                </a:gradFill>
              </a14:hiddenFill>
            </a:ext>
          </a:extLst>
        </p:spPr>
        <p:txBody>
          <a:bodyPr/>
          <a:lstStyle/>
          <a:p>
            <a:pPr eaLnBrk="1" hangingPunct="1">
              <a:lnSpc>
                <a:spcPct val="90000"/>
              </a:lnSpc>
            </a:pPr>
            <a:r>
              <a:rPr lang="en-US" altLang="zh-CN" sz="2000"/>
              <a:t>/**</a:t>
            </a:r>
          </a:p>
          <a:p>
            <a:pPr eaLnBrk="1" hangingPunct="1">
              <a:lnSpc>
                <a:spcPct val="90000"/>
              </a:lnSpc>
            </a:pPr>
            <a:r>
              <a:rPr lang="en-US" altLang="zh-CN" sz="2000"/>
              <a:t>【</a:t>
            </a:r>
            <a:r>
              <a:rPr lang="zh-CN" altLang="en-US" sz="2000"/>
              <a:t>例</a:t>
            </a:r>
            <a:r>
              <a:rPr lang="en-US" altLang="zh-CN" sz="2000"/>
              <a:t>】 Application</a:t>
            </a:r>
            <a:r>
              <a:rPr lang="zh-CN" altLang="en-US" sz="2000"/>
              <a:t>应用程序。</a:t>
            </a:r>
          </a:p>
          <a:p>
            <a:pPr eaLnBrk="1" hangingPunct="1">
              <a:lnSpc>
                <a:spcPct val="90000"/>
              </a:lnSpc>
            </a:pPr>
            <a:r>
              <a:rPr lang="zh-CN" altLang="en-US" sz="2000"/>
              <a:t>*</a:t>
            </a:r>
            <a:r>
              <a:rPr lang="en-US" altLang="zh-CN" sz="2000"/>
              <a:t>/</a:t>
            </a:r>
          </a:p>
          <a:p>
            <a:pPr eaLnBrk="1" hangingPunct="1">
              <a:lnSpc>
                <a:spcPct val="90000"/>
              </a:lnSpc>
            </a:pPr>
            <a:endParaRPr lang="en-US" altLang="zh-CN" sz="2000"/>
          </a:p>
          <a:p>
            <a:pPr eaLnBrk="1" hangingPunct="1">
              <a:lnSpc>
                <a:spcPct val="90000"/>
              </a:lnSpc>
            </a:pPr>
            <a:r>
              <a:rPr lang="en-US" altLang="zh-CN" sz="2000"/>
              <a:t>//</a:t>
            </a:r>
            <a:r>
              <a:rPr lang="zh-CN" altLang="en-US" sz="2000"/>
              <a:t>使用命令行参数作为输入数据。</a:t>
            </a:r>
          </a:p>
          <a:p>
            <a:pPr eaLnBrk="1" hangingPunct="1">
              <a:lnSpc>
                <a:spcPct val="90000"/>
              </a:lnSpc>
            </a:pPr>
            <a:r>
              <a:rPr lang="en-US" altLang="zh-CN" sz="2000"/>
              <a:t>public class Hello</a:t>
            </a:r>
          </a:p>
          <a:p>
            <a:pPr eaLnBrk="1" hangingPunct="1">
              <a:lnSpc>
                <a:spcPct val="90000"/>
              </a:lnSpc>
            </a:pPr>
            <a:r>
              <a:rPr lang="en-US" altLang="zh-CN" sz="2000"/>
              <a:t>{</a:t>
            </a:r>
          </a:p>
          <a:p>
            <a:pPr eaLnBrk="1" hangingPunct="1">
              <a:lnSpc>
                <a:spcPct val="90000"/>
              </a:lnSpc>
            </a:pPr>
            <a:r>
              <a:rPr lang="en-US" altLang="zh-CN" sz="2000"/>
              <a:t>    public static void main(String args[])</a:t>
            </a:r>
          </a:p>
          <a:p>
            <a:pPr eaLnBrk="1" hangingPunct="1">
              <a:lnSpc>
                <a:spcPct val="90000"/>
              </a:lnSpc>
            </a:pPr>
            <a:r>
              <a:rPr lang="en-US" altLang="zh-CN" sz="2000"/>
              <a:t>    {</a:t>
            </a:r>
          </a:p>
          <a:p>
            <a:pPr eaLnBrk="1" hangingPunct="1">
              <a:lnSpc>
                <a:spcPct val="90000"/>
              </a:lnSpc>
            </a:pPr>
            <a:r>
              <a:rPr lang="en-US" altLang="zh-CN" sz="2000"/>
              <a:t>        if (args.length==0)                                //</a:t>
            </a:r>
            <a:r>
              <a:rPr lang="zh-CN" altLang="en-US" sz="2000"/>
              <a:t>没有命令行参数时</a:t>
            </a:r>
          </a:p>
          <a:p>
            <a:pPr eaLnBrk="1" hangingPunct="1">
              <a:lnSpc>
                <a:spcPct val="90000"/>
              </a:lnSpc>
            </a:pPr>
            <a:r>
              <a:rPr lang="zh-CN" altLang="en-US" sz="2000"/>
              <a:t>            </a:t>
            </a:r>
            <a:r>
              <a:rPr lang="en-US" altLang="zh-CN" sz="2000"/>
              <a:t>System.out.println("Hello!");</a:t>
            </a:r>
          </a:p>
          <a:p>
            <a:pPr eaLnBrk="1" hangingPunct="1">
              <a:lnSpc>
                <a:spcPct val="90000"/>
              </a:lnSpc>
            </a:pPr>
            <a:r>
              <a:rPr lang="en-US" altLang="zh-CN" sz="2000"/>
              <a:t>        else                                               //</a:t>
            </a:r>
            <a:r>
              <a:rPr lang="zh-CN" altLang="en-US" sz="2000"/>
              <a:t>显示命令行参数字符串</a:t>
            </a:r>
          </a:p>
          <a:p>
            <a:pPr eaLnBrk="1" hangingPunct="1">
              <a:lnSpc>
                <a:spcPct val="90000"/>
              </a:lnSpc>
            </a:pPr>
            <a:r>
              <a:rPr lang="zh-CN" altLang="en-US" sz="2000"/>
              <a:t>            </a:t>
            </a:r>
            <a:r>
              <a:rPr lang="en-US" altLang="zh-CN" sz="2000"/>
              <a:t>for (int i=0; i&lt;args.length; i++)</a:t>
            </a:r>
          </a:p>
          <a:p>
            <a:pPr eaLnBrk="1" hangingPunct="1">
              <a:lnSpc>
                <a:spcPct val="90000"/>
              </a:lnSpc>
            </a:pPr>
            <a:r>
              <a:rPr lang="en-US" altLang="zh-CN" sz="2000"/>
              <a:t>                System.out.println(args[i]);</a:t>
            </a:r>
          </a:p>
          <a:p>
            <a:pPr eaLnBrk="1" hangingPunct="1">
              <a:lnSpc>
                <a:spcPct val="90000"/>
              </a:lnSpc>
            </a:pPr>
            <a:r>
              <a:rPr lang="en-US" altLang="zh-CN" sz="2000"/>
              <a:t>    }</a:t>
            </a:r>
          </a:p>
          <a:p>
            <a:pPr eaLnBrk="1" hangingPunct="1">
              <a:lnSpc>
                <a:spcPct val="90000"/>
              </a:lnSpc>
            </a:pPr>
            <a:r>
              <a:rPr lang="en-US" altLang="zh-CN" sz="2000"/>
              <a:t>}</a:t>
            </a:r>
          </a:p>
        </p:txBody>
      </p:sp>
      <p:sp>
        <p:nvSpPr>
          <p:cNvPr id="22532" name="灯片编号占位符 3"/>
          <p:cNvSpPr>
            <a:spLocks noGrp="1"/>
          </p:cNvSpPr>
          <p:nvPr>
            <p:ph type="sldNum" sz="quarter" idx="11"/>
          </p:nvPr>
        </p:nvSpPr>
        <p:spPr>
          <a:noFill/>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5EA7BBCC-8FAD-4B7C-A7C6-CAAA3F5C30F6}" type="slidenum">
              <a:rPr lang="en-US" altLang="zh-CN" smtClean="0">
                <a:solidFill>
                  <a:srgbClr val="000000"/>
                </a:solidFill>
                <a:latin typeface="Arial" panose="020B0604020202020204" pitchFamily="34" charset="0"/>
              </a:rPr>
              <a:t>19</a:t>
            </a:fld>
            <a:endParaRPr lang="en-US" altLang="zh-CN" smtClea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1622">
                                            <p:txEl>
                                              <p:pRg st="0" end="0"/>
                                            </p:txEl>
                                          </p:spTgt>
                                        </p:tgtEl>
                                        <p:attrNameLst>
                                          <p:attrName>style.visibility</p:attrName>
                                        </p:attrNameLst>
                                      </p:cBhvr>
                                      <p:to>
                                        <p:strVal val="visible"/>
                                      </p:to>
                                    </p:set>
                                    <p:anim calcmode="lin" valueType="num">
                                      <p:cBhvr>
                                        <p:cTn id="7" dur="500" fill="hold"/>
                                        <p:tgtEl>
                                          <p:spTgt spid="11162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162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162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1622">
                                            <p:txEl>
                                              <p:pRg st="1" end="1"/>
                                            </p:txEl>
                                          </p:spTgt>
                                        </p:tgtEl>
                                        <p:attrNameLst>
                                          <p:attrName>style.visibility</p:attrName>
                                        </p:attrNameLst>
                                      </p:cBhvr>
                                      <p:to>
                                        <p:strVal val="visible"/>
                                      </p:to>
                                    </p:set>
                                    <p:anim calcmode="lin" valueType="num">
                                      <p:cBhvr>
                                        <p:cTn id="14" dur="500" fill="hold"/>
                                        <p:tgtEl>
                                          <p:spTgt spid="11162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1162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1162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1622">
                                            <p:txEl>
                                              <p:pRg st="2" end="2"/>
                                            </p:txEl>
                                          </p:spTgt>
                                        </p:tgtEl>
                                        <p:attrNameLst>
                                          <p:attrName>style.visibility</p:attrName>
                                        </p:attrNameLst>
                                      </p:cBhvr>
                                      <p:to>
                                        <p:strVal val="visible"/>
                                      </p:to>
                                    </p:set>
                                    <p:anim calcmode="lin" valueType="num">
                                      <p:cBhvr>
                                        <p:cTn id="21" dur="500" fill="hold"/>
                                        <p:tgtEl>
                                          <p:spTgt spid="11162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1162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1162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1622">
                                            <p:txEl>
                                              <p:pRg st="4" end="4"/>
                                            </p:txEl>
                                          </p:spTgt>
                                        </p:tgtEl>
                                        <p:attrNameLst>
                                          <p:attrName>style.visibility</p:attrName>
                                        </p:attrNameLst>
                                      </p:cBhvr>
                                      <p:to>
                                        <p:strVal val="visible"/>
                                      </p:to>
                                    </p:set>
                                    <p:anim calcmode="lin" valueType="num">
                                      <p:cBhvr>
                                        <p:cTn id="28" dur="500" fill="hold"/>
                                        <p:tgtEl>
                                          <p:spTgt spid="111622">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11622">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1162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11622">
                                            <p:txEl>
                                              <p:pRg st="5" end="5"/>
                                            </p:txEl>
                                          </p:spTgt>
                                        </p:tgtEl>
                                        <p:attrNameLst>
                                          <p:attrName>style.visibility</p:attrName>
                                        </p:attrNameLst>
                                      </p:cBhvr>
                                      <p:to>
                                        <p:strVal val="visible"/>
                                      </p:to>
                                    </p:set>
                                    <p:anim calcmode="lin" valueType="num">
                                      <p:cBhvr>
                                        <p:cTn id="35" dur="500" fill="hold"/>
                                        <p:tgtEl>
                                          <p:spTgt spid="111622">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111622">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11162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11622">
                                            <p:txEl>
                                              <p:pRg st="6" end="6"/>
                                            </p:txEl>
                                          </p:spTgt>
                                        </p:tgtEl>
                                        <p:attrNameLst>
                                          <p:attrName>style.visibility</p:attrName>
                                        </p:attrNameLst>
                                      </p:cBhvr>
                                      <p:to>
                                        <p:strVal val="visible"/>
                                      </p:to>
                                    </p:set>
                                    <p:anim calcmode="lin" valueType="num">
                                      <p:cBhvr>
                                        <p:cTn id="42" dur="500" fill="hold"/>
                                        <p:tgtEl>
                                          <p:spTgt spid="111622">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111622">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11162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11622">
                                            <p:txEl>
                                              <p:pRg st="7" end="7"/>
                                            </p:txEl>
                                          </p:spTgt>
                                        </p:tgtEl>
                                        <p:attrNameLst>
                                          <p:attrName>style.visibility</p:attrName>
                                        </p:attrNameLst>
                                      </p:cBhvr>
                                      <p:to>
                                        <p:strVal val="visible"/>
                                      </p:to>
                                    </p:set>
                                    <p:anim calcmode="lin" valueType="num">
                                      <p:cBhvr>
                                        <p:cTn id="49" dur="500" fill="hold"/>
                                        <p:tgtEl>
                                          <p:spTgt spid="111622">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111622">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111622">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11622">
                                            <p:txEl>
                                              <p:pRg st="8" end="8"/>
                                            </p:txEl>
                                          </p:spTgt>
                                        </p:tgtEl>
                                        <p:attrNameLst>
                                          <p:attrName>style.visibility</p:attrName>
                                        </p:attrNameLst>
                                      </p:cBhvr>
                                      <p:to>
                                        <p:strVal val="visible"/>
                                      </p:to>
                                    </p:set>
                                    <p:anim calcmode="lin" valueType="num">
                                      <p:cBhvr>
                                        <p:cTn id="56" dur="500" fill="hold"/>
                                        <p:tgtEl>
                                          <p:spTgt spid="111622">
                                            <p:txEl>
                                              <p:pRg st="8" end="8"/>
                                            </p:txEl>
                                          </p:spTgt>
                                        </p:tgtEl>
                                        <p:attrNameLst>
                                          <p:attrName>ppt_w</p:attrName>
                                        </p:attrNameLst>
                                      </p:cBhvr>
                                      <p:tavLst>
                                        <p:tav tm="0">
                                          <p:val>
                                            <p:fltVal val="0"/>
                                          </p:val>
                                        </p:tav>
                                        <p:tav tm="100000">
                                          <p:val>
                                            <p:strVal val="#ppt_w"/>
                                          </p:val>
                                        </p:tav>
                                      </p:tavLst>
                                    </p:anim>
                                    <p:anim calcmode="lin" valueType="num">
                                      <p:cBhvr>
                                        <p:cTn id="57" dur="500" fill="hold"/>
                                        <p:tgtEl>
                                          <p:spTgt spid="111622">
                                            <p:txEl>
                                              <p:pRg st="8" end="8"/>
                                            </p:txEl>
                                          </p:spTgt>
                                        </p:tgtEl>
                                        <p:attrNameLst>
                                          <p:attrName>ppt_h</p:attrName>
                                        </p:attrNameLst>
                                      </p:cBhvr>
                                      <p:tavLst>
                                        <p:tav tm="0">
                                          <p:val>
                                            <p:fltVal val="0"/>
                                          </p:val>
                                        </p:tav>
                                        <p:tav tm="100000">
                                          <p:val>
                                            <p:strVal val="#ppt_h"/>
                                          </p:val>
                                        </p:tav>
                                      </p:tavLst>
                                    </p:anim>
                                    <p:animEffect transition="in" filter="fade">
                                      <p:cBhvr>
                                        <p:cTn id="58" dur="500"/>
                                        <p:tgtEl>
                                          <p:spTgt spid="111622">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11622">
                                            <p:txEl>
                                              <p:pRg st="9" end="9"/>
                                            </p:txEl>
                                          </p:spTgt>
                                        </p:tgtEl>
                                        <p:attrNameLst>
                                          <p:attrName>style.visibility</p:attrName>
                                        </p:attrNameLst>
                                      </p:cBhvr>
                                      <p:to>
                                        <p:strVal val="visible"/>
                                      </p:to>
                                    </p:set>
                                    <p:anim calcmode="lin" valueType="num">
                                      <p:cBhvr>
                                        <p:cTn id="63" dur="500" fill="hold"/>
                                        <p:tgtEl>
                                          <p:spTgt spid="111622">
                                            <p:txEl>
                                              <p:pRg st="9" end="9"/>
                                            </p:txEl>
                                          </p:spTgt>
                                        </p:tgtEl>
                                        <p:attrNameLst>
                                          <p:attrName>ppt_w</p:attrName>
                                        </p:attrNameLst>
                                      </p:cBhvr>
                                      <p:tavLst>
                                        <p:tav tm="0">
                                          <p:val>
                                            <p:fltVal val="0"/>
                                          </p:val>
                                        </p:tav>
                                        <p:tav tm="100000">
                                          <p:val>
                                            <p:strVal val="#ppt_w"/>
                                          </p:val>
                                        </p:tav>
                                      </p:tavLst>
                                    </p:anim>
                                    <p:anim calcmode="lin" valueType="num">
                                      <p:cBhvr>
                                        <p:cTn id="64" dur="500" fill="hold"/>
                                        <p:tgtEl>
                                          <p:spTgt spid="111622">
                                            <p:txEl>
                                              <p:pRg st="9" end="9"/>
                                            </p:txEl>
                                          </p:spTgt>
                                        </p:tgtEl>
                                        <p:attrNameLst>
                                          <p:attrName>ppt_h</p:attrName>
                                        </p:attrNameLst>
                                      </p:cBhvr>
                                      <p:tavLst>
                                        <p:tav tm="0">
                                          <p:val>
                                            <p:fltVal val="0"/>
                                          </p:val>
                                        </p:tav>
                                        <p:tav tm="100000">
                                          <p:val>
                                            <p:strVal val="#ppt_h"/>
                                          </p:val>
                                        </p:tav>
                                      </p:tavLst>
                                    </p:anim>
                                    <p:animEffect transition="in" filter="fade">
                                      <p:cBhvr>
                                        <p:cTn id="65" dur="500"/>
                                        <p:tgtEl>
                                          <p:spTgt spid="111622">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11622">
                                            <p:txEl>
                                              <p:pRg st="10" end="10"/>
                                            </p:txEl>
                                          </p:spTgt>
                                        </p:tgtEl>
                                        <p:attrNameLst>
                                          <p:attrName>style.visibility</p:attrName>
                                        </p:attrNameLst>
                                      </p:cBhvr>
                                      <p:to>
                                        <p:strVal val="visible"/>
                                      </p:to>
                                    </p:set>
                                    <p:anim calcmode="lin" valueType="num">
                                      <p:cBhvr>
                                        <p:cTn id="70" dur="500" fill="hold"/>
                                        <p:tgtEl>
                                          <p:spTgt spid="111622">
                                            <p:txEl>
                                              <p:pRg st="10" end="10"/>
                                            </p:txEl>
                                          </p:spTgt>
                                        </p:tgtEl>
                                        <p:attrNameLst>
                                          <p:attrName>ppt_w</p:attrName>
                                        </p:attrNameLst>
                                      </p:cBhvr>
                                      <p:tavLst>
                                        <p:tav tm="0">
                                          <p:val>
                                            <p:fltVal val="0"/>
                                          </p:val>
                                        </p:tav>
                                        <p:tav tm="100000">
                                          <p:val>
                                            <p:strVal val="#ppt_w"/>
                                          </p:val>
                                        </p:tav>
                                      </p:tavLst>
                                    </p:anim>
                                    <p:anim calcmode="lin" valueType="num">
                                      <p:cBhvr>
                                        <p:cTn id="71" dur="500" fill="hold"/>
                                        <p:tgtEl>
                                          <p:spTgt spid="111622">
                                            <p:txEl>
                                              <p:pRg st="10" end="10"/>
                                            </p:txEl>
                                          </p:spTgt>
                                        </p:tgtEl>
                                        <p:attrNameLst>
                                          <p:attrName>ppt_h</p:attrName>
                                        </p:attrNameLst>
                                      </p:cBhvr>
                                      <p:tavLst>
                                        <p:tav tm="0">
                                          <p:val>
                                            <p:fltVal val="0"/>
                                          </p:val>
                                        </p:tav>
                                        <p:tav tm="100000">
                                          <p:val>
                                            <p:strVal val="#ppt_h"/>
                                          </p:val>
                                        </p:tav>
                                      </p:tavLst>
                                    </p:anim>
                                    <p:animEffect transition="in" filter="fade">
                                      <p:cBhvr>
                                        <p:cTn id="72" dur="500"/>
                                        <p:tgtEl>
                                          <p:spTgt spid="111622">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111622">
                                            <p:txEl>
                                              <p:pRg st="11" end="11"/>
                                            </p:txEl>
                                          </p:spTgt>
                                        </p:tgtEl>
                                        <p:attrNameLst>
                                          <p:attrName>style.visibility</p:attrName>
                                        </p:attrNameLst>
                                      </p:cBhvr>
                                      <p:to>
                                        <p:strVal val="visible"/>
                                      </p:to>
                                    </p:set>
                                    <p:anim calcmode="lin" valueType="num">
                                      <p:cBhvr>
                                        <p:cTn id="77" dur="500" fill="hold"/>
                                        <p:tgtEl>
                                          <p:spTgt spid="111622">
                                            <p:txEl>
                                              <p:pRg st="11" end="11"/>
                                            </p:txEl>
                                          </p:spTgt>
                                        </p:tgtEl>
                                        <p:attrNameLst>
                                          <p:attrName>ppt_w</p:attrName>
                                        </p:attrNameLst>
                                      </p:cBhvr>
                                      <p:tavLst>
                                        <p:tav tm="0">
                                          <p:val>
                                            <p:fltVal val="0"/>
                                          </p:val>
                                        </p:tav>
                                        <p:tav tm="100000">
                                          <p:val>
                                            <p:strVal val="#ppt_w"/>
                                          </p:val>
                                        </p:tav>
                                      </p:tavLst>
                                    </p:anim>
                                    <p:anim calcmode="lin" valueType="num">
                                      <p:cBhvr>
                                        <p:cTn id="78" dur="500" fill="hold"/>
                                        <p:tgtEl>
                                          <p:spTgt spid="111622">
                                            <p:txEl>
                                              <p:pRg st="11" end="11"/>
                                            </p:txEl>
                                          </p:spTgt>
                                        </p:tgtEl>
                                        <p:attrNameLst>
                                          <p:attrName>ppt_h</p:attrName>
                                        </p:attrNameLst>
                                      </p:cBhvr>
                                      <p:tavLst>
                                        <p:tav tm="0">
                                          <p:val>
                                            <p:fltVal val="0"/>
                                          </p:val>
                                        </p:tav>
                                        <p:tav tm="100000">
                                          <p:val>
                                            <p:strVal val="#ppt_h"/>
                                          </p:val>
                                        </p:tav>
                                      </p:tavLst>
                                    </p:anim>
                                    <p:animEffect transition="in" filter="fade">
                                      <p:cBhvr>
                                        <p:cTn id="79" dur="500"/>
                                        <p:tgtEl>
                                          <p:spTgt spid="111622">
                                            <p:txEl>
                                              <p:pRg st="11" end="1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111622">
                                            <p:txEl>
                                              <p:pRg st="12" end="12"/>
                                            </p:txEl>
                                          </p:spTgt>
                                        </p:tgtEl>
                                        <p:attrNameLst>
                                          <p:attrName>style.visibility</p:attrName>
                                        </p:attrNameLst>
                                      </p:cBhvr>
                                      <p:to>
                                        <p:strVal val="visible"/>
                                      </p:to>
                                    </p:set>
                                    <p:anim calcmode="lin" valueType="num">
                                      <p:cBhvr>
                                        <p:cTn id="84" dur="500" fill="hold"/>
                                        <p:tgtEl>
                                          <p:spTgt spid="111622">
                                            <p:txEl>
                                              <p:pRg st="12" end="12"/>
                                            </p:txEl>
                                          </p:spTgt>
                                        </p:tgtEl>
                                        <p:attrNameLst>
                                          <p:attrName>ppt_w</p:attrName>
                                        </p:attrNameLst>
                                      </p:cBhvr>
                                      <p:tavLst>
                                        <p:tav tm="0">
                                          <p:val>
                                            <p:fltVal val="0"/>
                                          </p:val>
                                        </p:tav>
                                        <p:tav tm="100000">
                                          <p:val>
                                            <p:strVal val="#ppt_w"/>
                                          </p:val>
                                        </p:tav>
                                      </p:tavLst>
                                    </p:anim>
                                    <p:anim calcmode="lin" valueType="num">
                                      <p:cBhvr>
                                        <p:cTn id="85" dur="500" fill="hold"/>
                                        <p:tgtEl>
                                          <p:spTgt spid="111622">
                                            <p:txEl>
                                              <p:pRg st="12" end="12"/>
                                            </p:txEl>
                                          </p:spTgt>
                                        </p:tgtEl>
                                        <p:attrNameLst>
                                          <p:attrName>ppt_h</p:attrName>
                                        </p:attrNameLst>
                                      </p:cBhvr>
                                      <p:tavLst>
                                        <p:tav tm="0">
                                          <p:val>
                                            <p:fltVal val="0"/>
                                          </p:val>
                                        </p:tav>
                                        <p:tav tm="100000">
                                          <p:val>
                                            <p:strVal val="#ppt_h"/>
                                          </p:val>
                                        </p:tav>
                                      </p:tavLst>
                                    </p:anim>
                                    <p:animEffect transition="in" filter="fade">
                                      <p:cBhvr>
                                        <p:cTn id="86" dur="500"/>
                                        <p:tgtEl>
                                          <p:spTgt spid="111622">
                                            <p:txEl>
                                              <p:pRg st="12" end="1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111622">
                                            <p:txEl>
                                              <p:pRg st="13" end="13"/>
                                            </p:txEl>
                                          </p:spTgt>
                                        </p:tgtEl>
                                        <p:attrNameLst>
                                          <p:attrName>style.visibility</p:attrName>
                                        </p:attrNameLst>
                                      </p:cBhvr>
                                      <p:to>
                                        <p:strVal val="visible"/>
                                      </p:to>
                                    </p:set>
                                    <p:anim calcmode="lin" valueType="num">
                                      <p:cBhvr>
                                        <p:cTn id="91" dur="500" fill="hold"/>
                                        <p:tgtEl>
                                          <p:spTgt spid="111622">
                                            <p:txEl>
                                              <p:pRg st="13" end="13"/>
                                            </p:txEl>
                                          </p:spTgt>
                                        </p:tgtEl>
                                        <p:attrNameLst>
                                          <p:attrName>ppt_w</p:attrName>
                                        </p:attrNameLst>
                                      </p:cBhvr>
                                      <p:tavLst>
                                        <p:tav tm="0">
                                          <p:val>
                                            <p:fltVal val="0"/>
                                          </p:val>
                                        </p:tav>
                                        <p:tav tm="100000">
                                          <p:val>
                                            <p:strVal val="#ppt_w"/>
                                          </p:val>
                                        </p:tav>
                                      </p:tavLst>
                                    </p:anim>
                                    <p:anim calcmode="lin" valueType="num">
                                      <p:cBhvr>
                                        <p:cTn id="92" dur="500" fill="hold"/>
                                        <p:tgtEl>
                                          <p:spTgt spid="111622">
                                            <p:txEl>
                                              <p:pRg st="13" end="13"/>
                                            </p:txEl>
                                          </p:spTgt>
                                        </p:tgtEl>
                                        <p:attrNameLst>
                                          <p:attrName>ppt_h</p:attrName>
                                        </p:attrNameLst>
                                      </p:cBhvr>
                                      <p:tavLst>
                                        <p:tav tm="0">
                                          <p:val>
                                            <p:fltVal val="0"/>
                                          </p:val>
                                        </p:tav>
                                        <p:tav tm="100000">
                                          <p:val>
                                            <p:strVal val="#ppt_h"/>
                                          </p:val>
                                        </p:tav>
                                      </p:tavLst>
                                    </p:anim>
                                    <p:animEffect transition="in" filter="fade">
                                      <p:cBhvr>
                                        <p:cTn id="93" dur="500"/>
                                        <p:tgtEl>
                                          <p:spTgt spid="111622">
                                            <p:txEl>
                                              <p:pRg st="13" end="13"/>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111622">
                                            <p:txEl>
                                              <p:pRg st="14" end="14"/>
                                            </p:txEl>
                                          </p:spTgt>
                                        </p:tgtEl>
                                        <p:attrNameLst>
                                          <p:attrName>style.visibility</p:attrName>
                                        </p:attrNameLst>
                                      </p:cBhvr>
                                      <p:to>
                                        <p:strVal val="visible"/>
                                      </p:to>
                                    </p:set>
                                    <p:anim calcmode="lin" valueType="num">
                                      <p:cBhvr>
                                        <p:cTn id="98" dur="500" fill="hold"/>
                                        <p:tgtEl>
                                          <p:spTgt spid="111622">
                                            <p:txEl>
                                              <p:pRg st="14" end="14"/>
                                            </p:txEl>
                                          </p:spTgt>
                                        </p:tgtEl>
                                        <p:attrNameLst>
                                          <p:attrName>ppt_w</p:attrName>
                                        </p:attrNameLst>
                                      </p:cBhvr>
                                      <p:tavLst>
                                        <p:tav tm="0">
                                          <p:val>
                                            <p:fltVal val="0"/>
                                          </p:val>
                                        </p:tav>
                                        <p:tav tm="100000">
                                          <p:val>
                                            <p:strVal val="#ppt_w"/>
                                          </p:val>
                                        </p:tav>
                                      </p:tavLst>
                                    </p:anim>
                                    <p:anim calcmode="lin" valueType="num">
                                      <p:cBhvr>
                                        <p:cTn id="99" dur="500" fill="hold"/>
                                        <p:tgtEl>
                                          <p:spTgt spid="111622">
                                            <p:txEl>
                                              <p:pRg st="14" end="14"/>
                                            </p:txEl>
                                          </p:spTgt>
                                        </p:tgtEl>
                                        <p:attrNameLst>
                                          <p:attrName>ppt_h</p:attrName>
                                        </p:attrNameLst>
                                      </p:cBhvr>
                                      <p:tavLst>
                                        <p:tav tm="0">
                                          <p:val>
                                            <p:fltVal val="0"/>
                                          </p:val>
                                        </p:tav>
                                        <p:tav tm="100000">
                                          <p:val>
                                            <p:strVal val="#ppt_h"/>
                                          </p:val>
                                        </p:tav>
                                      </p:tavLst>
                                    </p:anim>
                                    <p:animEffect transition="in" filter="fade">
                                      <p:cBhvr>
                                        <p:cTn id="100" dur="500"/>
                                        <p:tgtEl>
                                          <p:spTgt spid="111622">
                                            <p:txEl>
                                              <p:pRg st="14" end="14"/>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111622">
                                            <p:txEl>
                                              <p:pRg st="15" end="15"/>
                                            </p:txEl>
                                          </p:spTgt>
                                        </p:tgtEl>
                                        <p:attrNameLst>
                                          <p:attrName>style.visibility</p:attrName>
                                        </p:attrNameLst>
                                      </p:cBhvr>
                                      <p:to>
                                        <p:strVal val="visible"/>
                                      </p:to>
                                    </p:set>
                                    <p:anim calcmode="lin" valueType="num">
                                      <p:cBhvr>
                                        <p:cTn id="105" dur="500" fill="hold"/>
                                        <p:tgtEl>
                                          <p:spTgt spid="111622">
                                            <p:txEl>
                                              <p:pRg st="15" end="15"/>
                                            </p:txEl>
                                          </p:spTgt>
                                        </p:tgtEl>
                                        <p:attrNameLst>
                                          <p:attrName>ppt_w</p:attrName>
                                        </p:attrNameLst>
                                      </p:cBhvr>
                                      <p:tavLst>
                                        <p:tav tm="0">
                                          <p:val>
                                            <p:fltVal val="0"/>
                                          </p:val>
                                        </p:tav>
                                        <p:tav tm="100000">
                                          <p:val>
                                            <p:strVal val="#ppt_w"/>
                                          </p:val>
                                        </p:tav>
                                      </p:tavLst>
                                    </p:anim>
                                    <p:anim calcmode="lin" valueType="num">
                                      <p:cBhvr>
                                        <p:cTn id="106" dur="500" fill="hold"/>
                                        <p:tgtEl>
                                          <p:spTgt spid="111622">
                                            <p:txEl>
                                              <p:pRg st="15" end="15"/>
                                            </p:txEl>
                                          </p:spTgt>
                                        </p:tgtEl>
                                        <p:attrNameLst>
                                          <p:attrName>ppt_h</p:attrName>
                                        </p:attrNameLst>
                                      </p:cBhvr>
                                      <p:tavLst>
                                        <p:tav tm="0">
                                          <p:val>
                                            <p:fltVal val="0"/>
                                          </p:val>
                                        </p:tav>
                                        <p:tav tm="100000">
                                          <p:val>
                                            <p:strVal val="#ppt_h"/>
                                          </p:val>
                                        </p:tav>
                                      </p:tavLst>
                                    </p:anim>
                                    <p:animEffect transition="in" filter="fade">
                                      <p:cBhvr>
                                        <p:cTn id="107" dur="500"/>
                                        <p:tgtEl>
                                          <p:spTgt spid="11162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01BC98B-D3FF-4F55-B293-0052BE7A0F5E}" type="slidenum">
              <a:rPr lang="en-US" altLang="zh-CN"/>
              <a:t>2</a:t>
            </a:fld>
            <a:endParaRPr lang="en-US" altLang="zh-CN"/>
          </a:p>
        </p:txBody>
      </p:sp>
      <p:sp>
        <p:nvSpPr>
          <p:cNvPr id="996356" name="Rectangle 4"/>
          <p:cNvSpPr>
            <a:spLocks noChangeArrowheads="1"/>
          </p:cNvSpPr>
          <p:nvPr/>
        </p:nvSpPr>
        <p:spPr bwMode="auto">
          <a:xfrm>
            <a:off x="1403350" y="260350"/>
            <a:ext cx="647858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defRPr/>
            </a:pPr>
            <a:r>
              <a:rPr lang="zh-CN" altLang="en-US" sz="3600">
                <a:solidFill>
                  <a:srgbClr val="253F89"/>
                </a:solidFill>
                <a:effectLst>
                  <a:outerShdw blurRad="38100" dist="38100" dir="2700000" algn="tl">
                    <a:srgbClr val="C0C0C0"/>
                  </a:outerShdw>
                </a:effectLst>
                <a:ea typeface="黑体" panose="02010609060101010101" pitchFamily="2" charset="-122"/>
              </a:rPr>
              <a:t>课堂要求</a:t>
            </a:r>
          </a:p>
        </p:txBody>
      </p:sp>
      <p:sp>
        <p:nvSpPr>
          <p:cNvPr id="996357" name="Rectangle 5"/>
          <p:cNvSpPr>
            <a:spLocks noChangeArrowheads="1"/>
          </p:cNvSpPr>
          <p:nvPr/>
        </p:nvSpPr>
        <p:spPr bwMode="auto">
          <a:xfrm>
            <a:off x="468313" y="1128713"/>
            <a:ext cx="8424862" cy="554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nSpc>
                <a:spcPts val="3300"/>
              </a:lnSpc>
              <a:spcBef>
                <a:spcPct val="20000"/>
              </a:spcBef>
            </a:pPr>
            <a:r>
              <a:rPr lang="en-US" altLang="zh-CN" sz="2400">
                <a:solidFill>
                  <a:srgbClr val="0000FF"/>
                </a:solidFill>
                <a:ea typeface="黑体" panose="02010609060101010101" pitchFamily="2" charset="-122"/>
              </a:rPr>
              <a:t>1 </a:t>
            </a:r>
            <a:r>
              <a:rPr lang="zh-CN" altLang="en-US" sz="2400">
                <a:solidFill>
                  <a:srgbClr val="0000FF"/>
                </a:solidFill>
                <a:ea typeface="黑体" panose="02010609060101010101" pitchFamily="2" charset="-122"/>
              </a:rPr>
              <a:t>上课时间：</a:t>
            </a:r>
            <a:endParaRPr lang="en-US" altLang="zh-CN" sz="2400">
              <a:solidFill>
                <a:srgbClr val="0000FF"/>
              </a:solidFill>
              <a:ea typeface="黑体" panose="02010609060101010101" pitchFamily="2" charset="-122"/>
            </a:endParaRPr>
          </a:p>
          <a:p>
            <a:pPr marL="609600" indent="-609600">
              <a:lnSpc>
                <a:spcPts val="3300"/>
              </a:lnSpc>
              <a:spcBef>
                <a:spcPct val="20000"/>
              </a:spcBef>
            </a:pPr>
            <a:r>
              <a:rPr lang="en-US" altLang="zh-CN" sz="2400">
                <a:solidFill>
                  <a:srgbClr val="0000FF"/>
                </a:solidFill>
                <a:ea typeface="黑体" panose="02010609060101010101" pitchFamily="2" charset="-122"/>
              </a:rPr>
              <a:t>              </a:t>
            </a:r>
            <a:r>
              <a:rPr lang="zh-CN" altLang="en-US" sz="2400">
                <a:solidFill>
                  <a:srgbClr val="0000FF"/>
                </a:solidFill>
                <a:ea typeface="黑体" panose="02010609060101010101" pitchFamily="2" charset="-122"/>
              </a:rPr>
              <a:t>周二 </a:t>
            </a:r>
            <a:r>
              <a:rPr lang="en-US" altLang="zh-CN" sz="2400" smtClean="0">
                <a:solidFill>
                  <a:srgbClr val="0000FF"/>
                </a:solidFill>
                <a:ea typeface="黑体" panose="02010609060101010101" pitchFamily="2" charset="-122"/>
              </a:rPr>
              <a:t>3-5</a:t>
            </a:r>
            <a:r>
              <a:rPr lang="zh-CN" altLang="en-US" sz="2400" smtClean="0">
                <a:solidFill>
                  <a:srgbClr val="0000FF"/>
                </a:solidFill>
                <a:ea typeface="黑体" panose="02010609060101010101" pitchFamily="2" charset="-122"/>
              </a:rPr>
              <a:t>节</a:t>
            </a:r>
            <a:r>
              <a:rPr lang="en-US" altLang="zh-CN" sz="2400">
                <a:solidFill>
                  <a:srgbClr val="0000FF"/>
                </a:solidFill>
                <a:ea typeface="黑体" panose="02010609060101010101" pitchFamily="2" charset="-122"/>
              </a:rPr>
              <a:t>/ </a:t>
            </a:r>
            <a:r>
              <a:rPr lang="zh-CN" altLang="en-US" sz="2400">
                <a:solidFill>
                  <a:srgbClr val="0000FF"/>
                </a:solidFill>
                <a:ea typeface="黑体" panose="02010609060101010101" pitchFamily="2" charset="-122"/>
              </a:rPr>
              <a:t>周五 </a:t>
            </a:r>
            <a:r>
              <a:rPr lang="en-US" altLang="zh-CN" sz="2400" smtClean="0">
                <a:solidFill>
                  <a:srgbClr val="0000FF"/>
                </a:solidFill>
                <a:ea typeface="黑体" panose="02010609060101010101" pitchFamily="2" charset="-122"/>
              </a:rPr>
              <a:t>9-10</a:t>
            </a:r>
            <a:r>
              <a:rPr lang="zh-CN" altLang="en-US" sz="2400" smtClean="0">
                <a:solidFill>
                  <a:srgbClr val="0000FF"/>
                </a:solidFill>
                <a:ea typeface="黑体" panose="02010609060101010101" pitchFamily="2" charset="-122"/>
              </a:rPr>
              <a:t>节</a:t>
            </a:r>
            <a:endParaRPr lang="zh-CN" altLang="en-US" sz="2400">
              <a:solidFill>
                <a:srgbClr val="0000FF"/>
              </a:solidFill>
              <a:ea typeface="黑体" panose="02010609060101010101" pitchFamily="2" charset="-122"/>
            </a:endParaRPr>
          </a:p>
          <a:p>
            <a:pPr marL="609600" indent="-609600">
              <a:lnSpc>
                <a:spcPts val="3300"/>
              </a:lnSpc>
              <a:spcBef>
                <a:spcPct val="20000"/>
              </a:spcBef>
            </a:pPr>
            <a:r>
              <a:rPr lang="en-US" altLang="zh-CN" sz="2400">
                <a:solidFill>
                  <a:srgbClr val="0000FF"/>
                </a:solidFill>
                <a:ea typeface="黑体" panose="02010609060101010101" pitchFamily="2" charset="-122"/>
              </a:rPr>
              <a:t>2 </a:t>
            </a:r>
            <a:r>
              <a:rPr lang="zh-CN" altLang="en-US" sz="2400">
                <a:solidFill>
                  <a:srgbClr val="0000FF"/>
                </a:solidFill>
                <a:ea typeface="黑体" panose="02010609060101010101" pitchFamily="2" charset="-122"/>
              </a:rPr>
              <a:t>上课地点：</a:t>
            </a:r>
            <a:endParaRPr lang="en-US" altLang="zh-CN" sz="2400">
              <a:solidFill>
                <a:srgbClr val="0000FF"/>
              </a:solidFill>
              <a:ea typeface="黑体" panose="02010609060101010101" pitchFamily="2" charset="-122"/>
            </a:endParaRPr>
          </a:p>
          <a:p>
            <a:pPr marL="609600" indent="-609600">
              <a:lnSpc>
                <a:spcPts val="3300"/>
              </a:lnSpc>
              <a:spcBef>
                <a:spcPct val="20000"/>
              </a:spcBef>
            </a:pPr>
            <a:r>
              <a:rPr lang="en-US" altLang="zh-CN" sz="2400">
                <a:solidFill>
                  <a:srgbClr val="0000FF"/>
                </a:solidFill>
                <a:ea typeface="黑体" panose="02010609060101010101" pitchFamily="2" charset="-122"/>
              </a:rPr>
              <a:t>	</a:t>
            </a:r>
            <a:r>
              <a:rPr lang="en-US" altLang="zh-CN" sz="2400" smtClean="0">
                <a:solidFill>
                  <a:srgbClr val="0000FF"/>
                </a:solidFill>
                <a:ea typeface="黑体" panose="02010609060101010101" pitchFamily="2" charset="-122"/>
              </a:rPr>
              <a:t>     </a:t>
            </a:r>
            <a:r>
              <a:rPr lang="zh-CN" altLang="en-US" sz="2400" smtClean="0">
                <a:solidFill>
                  <a:srgbClr val="0000FF"/>
                </a:solidFill>
                <a:ea typeface="黑体" panose="02010609060101010101" pitchFamily="2" charset="-122"/>
              </a:rPr>
              <a:t>新</a:t>
            </a:r>
            <a:r>
              <a:rPr lang="en-US" altLang="zh-CN" sz="2400" smtClean="0">
                <a:solidFill>
                  <a:srgbClr val="0000FF"/>
                </a:solidFill>
                <a:ea typeface="黑体" panose="02010609060101010101" pitchFamily="2" charset="-122"/>
              </a:rPr>
              <a:t>2-108 /  </a:t>
            </a:r>
            <a:r>
              <a:rPr lang="zh-CN" altLang="en-US" sz="2400" smtClean="0">
                <a:solidFill>
                  <a:srgbClr val="0000FF"/>
                </a:solidFill>
                <a:ea typeface="黑体" panose="02010609060101010101" pitchFamily="2" charset="-122"/>
              </a:rPr>
              <a:t>新</a:t>
            </a:r>
            <a:r>
              <a:rPr lang="en-US" altLang="zh-CN" sz="2400" smtClean="0">
                <a:solidFill>
                  <a:srgbClr val="0000FF"/>
                </a:solidFill>
                <a:ea typeface="黑体" panose="02010609060101010101" pitchFamily="2" charset="-122"/>
              </a:rPr>
              <a:t>2-203</a:t>
            </a:r>
            <a:endParaRPr lang="en-US" altLang="zh-CN" sz="2400">
              <a:solidFill>
                <a:srgbClr val="0000FF"/>
              </a:solidFill>
              <a:ea typeface="黑体" panose="02010609060101010101" pitchFamily="2" charset="-122"/>
            </a:endParaRPr>
          </a:p>
          <a:p>
            <a:pPr marL="609600" indent="-609600">
              <a:lnSpc>
                <a:spcPts val="3300"/>
              </a:lnSpc>
              <a:spcBef>
                <a:spcPct val="20000"/>
              </a:spcBef>
            </a:pPr>
            <a:r>
              <a:rPr lang="en-US" altLang="zh-CN" sz="2400">
                <a:solidFill>
                  <a:srgbClr val="0000FF"/>
                </a:solidFill>
                <a:ea typeface="黑体" panose="02010609060101010101" pitchFamily="2" charset="-122"/>
              </a:rPr>
              <a:t>3 </a:t>
            </a:r>
            <a:r>
              <a:rPr lang="zh-CN" altLang="en-US" sz="2400">
                <a:solidFill>
                  <a:srgbClr val="0000FF"/>
                </a:solidFill>
                <a:ea typeface="黑体" panose="02010609060101010101" pitchFamily="2" charset="-122"/>
              </a:rPr>
              <a:t>上课要求</a:t>
            </a:r>
            <a:r>
              <a:rPr lang="zh-CN" altLang="en-US" sz="2400" smtClean="0">
                <a:solidFill>
                  <a:srgbClr val="0000FF"/>
                </a:solidFill>
                <a:ea typeface="黑体" panose="02010609060101010101" pitchFamily="2" charset="-122"/>
              </a:rPr>
              <a:t>：</a:t>
            </a:r>
            <a:r>
              <a:rPr lang="zh-CN" altLang="en-US" sz="2400">
                <a:solidFill>
                  <a:srgbClr val="0000FF"/>
                </a:solidFill>
                <a:ea typeface="黑体" panose="02010609060101010101" pitchFamily="49" charset="-122"/>
              </a:rPr>
              <a:t>保持安静，手机静音等。上课可以举手提问，欢迎课后提问</a:t>
            </a:r>
            <a:r>
              <a:rPr lang="zh-CN" altLang="en-US" sz="2400" smtClean="0">
                <a:solidFill>
                  <a:srgbClr val="0000FF"/>
                </a:solidFill>
                <a:ea typeface="黑体" panose="02010609060101010101" pitchFamily="2" charset="-122"/>
              </a:rPr>
              <a:t>。</a:t>
            </a:r>
            <a:endParaRPr lang="zh-CN" altLang="en-US" sz="2400">
              <a:solidFill>
                <a:srgbClr val="0000FF"/>
              </a:solidFill>
              <a:ea typeface="黑体" panose="02010609060101010101" pitchFamily="2" charset="-122"/>
            </a:endParaRPr>
          </a:p>
          <a:p>
            <a:pPr marL="609600" indent="-609600">
              <a:lnSpc>
                <a:spcPts val="3300"/>
              </a:lnSpc>
              <a:spcBef>
                <a:spcPct val="20000"/>
              </a:spcBef>
            </a:pPr>
            <a:r>
              <a:rPr lang="en-US" altLang="zh-CN" sz="2400">
                <a:solidFill>
                  <a:srgbClr val="0000FF"/>
                </a:solidFill>
                <a:ea typeface="黑体" panose="02010609060101010101" pitchFamily="2" charset="-122"/>
              </a:rPr>
              <a:t>4 </a:t>
            </a:r>
            <a:r>
              <a:rPr lang="zh-CN" altLang="en-US" sz="2400">
                <a:solidFill>
                  <a:srgbClr val="0000FF"/>
                </a:solidFill>
                <a:ea typeface="黑体" panose="02010609060101010101" pitchFamily="2" charset="-122"/>
              </a:rPr>
              <a:t>总成绩：平时成绩</a:t>
            </a:r>
            <a:r>
              <a:rPr lang="en-US" altLang="zh-CN" sz="2400">
                <a:solidFill>
                  <a:srgbClr val="0000FF"/>
                </a:solidFill>
                <a:ea typeface="黑体" panose="02010609060101010101" pitchFamily="2" charset="-122"/>
              </a:rPr>
              <a:t>30%</a:t>
            </a:r>
            <a:r>
              <a:rPr lang="zh-CN" altLang="en-US" sz="2400">
                <a:solidFill>
                  <a:srgbClr val="0000FF"/>
                </a:solidFill>
                <a:ea typeface="黑体" panose="02010609060101010101" pitchFamily="2" charset="-122"/>
              </a:rPr>
              <a:t>（上机实验、课堂表现和作业），期末考试（</a:t>
            </a:r>
            <a:r>
              <a:rPr lang="en-US" altLang="zh-CN" sz="2400">
                <a:solidFill>
                  <a:srgbClr val="0000FF"/>
                </a:solidFill>
                <a:ea typeface="黑体" panose="02010609060101010101" pitchFamily="2" charset="-122"/>
              </a:rPr>
              <a:t>70%</a:t>
            </a:r>
            <a:r>
              <a:rPr lang="zh-CN" altLang="en-US" sz="2400">
                <a:solidFill>
                  <a:srgbClr val="0000FF"/>
                </a:solidFill>
                <a:ea typeface="黑体" panose="02010609060101010101" pitchFamily="2" charset="-122"/>
              </a:rPr>
              <a:t>）</a:t>
            </a:r>
          </a:p>
          <a:p>
            <a:pPr marL="609600" indent="-609600">
              <a:lnSpc>
                <a:spcPts val="3300"/>
              </a:lnSpc>
              <a:spcBef>
                <a:spcPct val="20000"/>
              </a:spcBef>
            </a:pPr>
            <a:r>
              <a:rPr lang="en-US" altLang="zh-CN" sz="2400">
                <a:solidFill>
                  <a:srgbClr val="0000FF"/>
                </a:solidFill>
                <a:ea typeface="黑体" panose="02010609060101010101" pitchFamily="2" charset="-122"/>
              </a:rPr>
              <a:t>5 </a:t>
            </a:r>
            <a:r>
              <a:rPr lang="zh-CN" altLang="en-US" sz="2400">
                <a:solidFill>
                  <a:srgbClr val="0000FF"/>
                </a:solidFill>
                <a:ea typeface="黑体" panose="02010609060101010101" pitchFamily="2" charset="-122"/>
              </a:rPr>
              <a:t>教师联系方式：</a:t>
            </a:r>
            <a:r>
              <a:rPr lang="en-US" altLang="zh-CN" sz="2400">
                <a:solidFill>
                  <a:srgbClr val="0000FF"/>
                </a:solidFill>
                <a:ea typeface="黑体" panose="02010609060101010101" pitchFamily="2" charset="-122"/>
                <a:hlinkClick r:id="rId3"/>
              </a:rPr>
              <a:t>zjx@whut.edu.cn</a:t>
            </a:r>
            <a:r>
              <a:rPr lang="en-US" altLang="zh-CN" sz="2400" smtClean="0">
                <a:solidFill>
                  <a:srgbClr val="0000FF"/>
                </a:solidFill>
                <a:ea typeface="黑体" panose="02010609060101010101" pitchFamily="2" charset="-122"/>
              </a:rPr>
              <a:t>;  QQ</a:t>
            </a:r>
            <a:r>
              <a:rPr lang="zh-CN" altLang="en-US" sz="2400" smtClean="0">
                <a:solidFill>
                  <a:srgbClr val="0000FF"/>
                </a:solidFill>
                <a:ea typeface="黑体" panose="02010609060101010101" pitchFamily="2" charset="-122"/>
              </a:rPr>
              <a:t>： </a:t>
            </a:r>
            <a:r>
              <a:rPr lang="en-US" altLang="zh-CN" sz="2400" smtClean="0">
                <a:solidFill>
                  <a:srgbClr val="0000FF"/>
                </a:solidFill>
                <a:ea typeface="黑体" panose="02010609060101010101" pitchFamily="2" charset="-122"/>
              </a:rPr>
              <a:t>396026631</a:t>
            </a:r>
            <a:endParaRPr lang="en-US" altLang="zh-CN" sz="2400">
              <a:solidFill>
                <a:srgbClr val="0000FF"/>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96357">
                                            <p:txEl>
                                              <p:pRg st="0" end="0"/>
                                            </p:txEl>
                                          </p:spTgt>
                                        </p:tgtEl>
                                        <p:attrNameLst>
                                          <p:attrName>style.visibility</p:attrName>
                                        </p:attrNameLst>
                                      </p:cBhvr>
                                      <p:to>
                                        <p:strVal val="visible"/>
                                      </p:to>
                                    </p:set>
                                    <p:animEffect transition="in" filter="blinds(horizontal)">
                                      <p:cBhvr>
                                        <p:cTn id="7" dur="500"/>
                                        <p:tgtEl>
                                          <p:spTgt spid="9963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96357">
                                            <p:txEl>
                                              <p:pRg st="1" end="1"/>
                                            </p:txEl>
                                          </p:spTgt>
                                        </p:tgtEl>
                                        <p:attrNameLst>
                                          <p:attrName>style.visibility</p:attrName>
                                        </p:attrNameLst>
                                      </p:cBhvr>
                                      <p:to>
                                        <p:strVal val="visible"/>
                                      </p:to>
                                    </p:set>
                                    <p:animEffect transition="in" filter="blinds(horizontal)">
                                      <p:cBhvr>
                                        <p:cTn id="12" dur="500"/>
                                        <p:tgtEl>
                                          <p:spTgt spid="9963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96357">
                                            <p:txEl>
                                              <p:pRg st="2" end="2"/>
                                            </p:txEl>
                                          </p:spTgt>
                                        </p:tgtEl>
                                        <p:attrNameLst>
                                          <p:attrName>style.visibility</p:attrName>
                                        </p:attrNameLst>
                                      </p:cBhvr>
                                      <p:to>
                                        <p:strVal val="visible"/>
                                      </p:to>
                                    </p:set>
                                    <p:animEffect transition="in" filter="blinds(horizontal)">
                                      <p:cBhvr>
                                        <p:cTn id="17" dur="500"/>
                                        <p:tgtEl>
                                          <p:spTgt spid="9963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96357">
                                            <p:txEl>
                                              <p:pRg st="3" end="3"/>
                                            </p:txEl>
                                          </p:spTgt>
                                        </p:tgtEl>
                                        <p:attrNameLst>
                                          <p:attrName>style.visibility</p:attrName>
                                        </p:attrNameLst>
                                      </p:cBhvr>
                                      <p:to>
                                        <p:strVal val="visible"/>
                                      </p:to>
                                    </p:set>
                                    <p:animEffect transition="in" filter="blinds(horizontal)">
                                      <p:cBhvr>
                                        <p:cTn id="22" dur="500"/>
                                        <p:tgtEl>
                                          <p:spTgt spid="9963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96357">
                                            <p:txEl>
                                              <p:pRg st="4" end="4"/>
                                            </p:txEl>
                                          </p:spTgt>
                                        </p:tgtEl>
                                        <p:attrNameLst>
                                          <p:attrName>style.visibility</p:attrName>
                                        </p:attrNameLst>
                                      </p:cBhvr>
                                      <p:to>
                                        <p:strVal val="visible"/>
                                      </p:to>
                                    </p:set>
                                    <p:animEffect transition="in" filter="blinds(horizontal)">
                                      <p:cBhvr>
                                        <p:cTn id="27" dur="500"/>
                                        <p:tgtEl>
                                          <p:spTgt spid="99635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96357">
                                            <p:txEl>
                                              <p:pRg st="5" end="5"/>
                                            </p:txEl>
                                          </p:spTgt>
                                        </p:tgtEl>
                                        <p:attrNameLst>
                                          <p:attrName>style.visibility</p:attrName>
                                        </p:attrNameLst>
                                      </p:cBhvr>
                                      <p:to>
                                        <p:strVal val="visible"/>
                                      </p:to>
                                    </p:set>
                                    <p:animEffect transition="in" filter="blinds(horizontal)">
                                      <p:cBhvr>
                                        <p:cTn id="32" dur="500"/>
                                        <p:tgtEl>
                                          <p:spTgt spid="99635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96357">
                                            <p:txEl>
                                              <p:pRg st="6" end="6"/>
                                            </p:txEl>
                                          </p:spTgt>
                                        </p:tgtEl>
                                        <p:attrNameLst>
                                          <p:attrName>style.visibility</p:attrName>
                                        </p:attrNameLst>
                                      </p:cBhvr>
                                      <p:to>
                                        <p:strVal val="visible"/>
                                      </p:to>
                                    </p:set>
                                    <p:animEffect transition="in" filter="blinds(horizontal)">
                                      <p:cBhvr>
                                        <p:cTn id="37" dur="500"/>
                                        <p:tgtEl>
                                          <p:spTgt spid="9963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9388" y="1773237"/>
            <a:ext cx="8790476" cy="3838095"/>
          </a:xfrm>
          <a:prstGeom prst="rect">
            <a:avLst/>
          </a:prstGeom>
        </p:spPr>
      </p:pic>
      <p:sp>
        <p:nvSpPr>
          <p:cNvPr id="23555" name="Rectangle 2"/>
          <p:cNvSpPr>
            <a:spLocks noGrp="1" noChangeArrowheads="1"/>
          </p:cNvSpPr>
          <p:nvPr>
            <p:ph type="title"/>
          </p:nvPr>
        </p:nvSpPr>
        <p:spPr/>
        <p:txBody>
          <a:bodyPr/>
          <a:lstStyle/>
          <a:p>
            <a:pPr eaLnBrk="1" hangingPunct="1"/>
            <a:r>
              <a:rPr lang="zh-CN" altLang="en-US" smtClean="0">
                <a:latin typeface="黑体" panose="02010609060101010101" pitchFamily="2" charset="-122"/>
              </a:rPr>
              <a:t>在记事本编辑</a:t>
            </a:r>
            <a:r>
              <a:rPr lang="en-US" altLang="zh-CN" smtClean="0"/>
              <a:t>Java</a:t>
            </a:r>
            <a:r>
              <a:rPr lang="zh-CN" altLang="en-US" smtClean="0">
                <a:latin typeface="黑体" panose="02010609060101010101" pitchFamily="2" charset="-122"/>
              </a:rPr>
              <a:t>程序</a:t>
            </a:r>
          </a:p>
        </p:txBody>
      </p:sp>
      <p:sp>
        <p:nvSpPr>
          <p:cNvPr id="23556" name="灯片编号占位符 4"/>
          <p:cNvSpPr>
            <a:spLocks noGrp="1"/>
          </p:cNvSpPr>
          <p:nvPr>
            <p:ph type="sldNum" sz="quarter" idx="11"/>
          </p:nvPr>
        </p:nvSpPr>
        <p:spPr>
          <a:noFill/>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6F096A15-624C-4A8E-9C46-204CE2E6B37D}" type="slidenum">
              <a:rPr lang="en-US" altLang="zh-CN" smtClean="0">
                <a:solidFill>
                  <a:srgbClr val="000000"/>
                </a:solidFill>
                <a:latin typeface="Arial" panose="020B0604020202020204" pitchFamily="34" charset="0"/>
              </a:rPr>
              <a:t>20</a:t>
            </a:fld>
            <a:endParaRPr lang="en-US" altLang="zh-CN" smtClean="0">
              <a:solidFill>
                <a:srgbClr val="000000"/>
              </a:solidFill>
              <a:latin typeface="Arial" panose="020B0604020202020204" pitchFamily="34" charset="0"/>
            </a:endParaRPr>
          </a:p>
        </p:txBody>
      </p:sp>
      <p:sp>
        <p:nvSpPr>
          <p:cNvPr id="23558" name="Picture 9"/>
          <p:cNvSpPr>
            <a:spLocks noChangeAspect="1" noChangeArrowheads="1"/>
          </p:cNvSpPr>
          <p:nvPr/>
        </p:nvSpPr>
        <p:spPr bwMode="auto">
          <a:xfrm>
            <a:off x="900113" y="1773238"/>
            <a:ext cx="20574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85" name="Rectangle 25"/>
          <p:cNvSpPr>
            <a:spLocks noChangeArrowheads="1"/>
          </p:cNvSpPr>
          <p:nvPr/>
        </p:nvSpPr>
        <p:spPr bwMode="auto">
          <a:xfrm>
            <a:off x="395289" y="1773237"/>
            <a:ext cx="755650" cy="272791"/>
          </a:xfrm>
          <a:prstGeom prst="rect">
            <a:avLst/>
          </a:prstGeom>
          <a:noFill/>
          <a:ln w="31750" algn="ctr">
            <a:solidFill>
              <a:srgbClr val="FF00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9966"/>
              </a:buClr>
              <a:buFont typeface="Wingdings" panose="05000000000000000000" pitchFamily="2" charset="2"/>
              <a:buChar char="q"/>
            </a:pPr>
            <a:endParaRPr lang="zh-CN" altLang="en-US" sz="2800" b="1">
              <a:solidFill>
                <a:srgbClr val="000000"/>
              </a:solidFill>
              <a:latin typeface="楷体_GB2312" pitchFamily="49" charset="-122"/>
              <a:ea typeface="黑体" panose="02010609060101010101" pitchFamily="2" charset="-122"/>
            </a:endParaRPr>
          </a:p>
        </p:txBody>
      </p:sp>
      <p:sp>
        <p:nvSpPr>
          <p:cNvPr id="23560" name="Rectangle 26"/>
          <p:cNvSpPr>
            <a:spLocks noChangeArrowheads="1"/>
          </p:cNvSpPr>
          <p:nvPr/>
        </p:nvSpPr>
        <p:spPr bwMode="auto">
          <a:xfrm>
            <a:off x="1619250" y="1844675"/>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9966"/>
              </a:buClr>
              <a:buFont typeface="Wingdings" panose="05000000000000000000" pitchFamily="2" charset="2"/>
              <a:buChar char="q"/>
            </a:pPr>
            <a:endParaRPr lang="zh-CN" altLang="en-US" sz="2800" b="1">
              <a:solidFill>
                <a:srgbClr val="000000"/>
              </a:solidFill>
              <a:latin typeface="楷体_GB2312" pitchFamily="49" charset="-122"/>
              <a:ea typeface="黑体" panose="02010609060101010101" pitchFamily="2" charset="-122"/>
            </a:endParaRPr>
          </a:p>
        </p:txBody>
      </p:sp>
      <p:sp>
        <p:nvSpPr>
          <p:cNvPr id="23561" name="AutoShape 29"/>
          <p:cNvSpPr>
            <a:spLocks noChangeArrowheads="1"/>
          </p:cNvSpPr>
          <p:nvPr/>
        </p:nvSpPr>
        <p:spPr bwMode="auto">
          <a:xfrm>
            <a:off x="4643438" y="2565400"/>
            <a:ext cx="144462" cy="863600"/>
          </a:xfrm>
          <a:prstGeom prst="downArrow">
            <a:avLst>
              <a:gd name="adj1" fmla="val 50000"/>
              <a:gd name="adj2" fmla="val 14945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9966"/>
              </a:buClr>
              <a:buFont typeface="Wingdings" panose="05000000000000000000" pitchFamily="2" charset="2"/>
              <a:buChar char="q"/>
            </a:pPr>
            <a:endParaRPr lang="zh-CN" altLang="en-US" sz="2800" b="1">
              <a:solidFill>
                <a:srgbClr val="000000"/>
              </a:solidFill>
              <a:latin typeface="楷体_GB2312" pitchFamily="49" charset="-122"/>
              <a:ea typeface="黑体" panose="02010609060101010101" pitchFamily="2" charset="-122"/>
            </a:endParaRPr>
          </a:p>
        </p:txBody>
      </p:sp>
      <p:sp>
        <p:nvSpPr>
          <p:cNvPr id="23562" name="AutoShape 31"/>
          <p:cNvSpPr>
            <a:spLocks noChangeArrowheads="1"/>
          </p:cNvSpPr>
          <p:nvPr/>
        </p:nvSpPr>
        <p:spPr bwMode="auto">
          <a:xfrm>
            <a:off x="4643438" y="2420938"/>
            <a:ext cx="215900" cy="1079500"/>
          </a:xfrm>
          <a:prstGeom prst="curvedLeftArrow">
            <a:avLst>
              <a:gd name="adj1" fmla="val 100000"/>
              <a:gd name="adj2" fmla="val 200000"/>
              <a:gd name="adj3" fmla="val 3333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9966"/>
              </a:buClr>
              <a:buFont typeface="Wingdings" panose="05000000000000000000" pitchFamily="2" charset="2"/>
              <a:buChar char="q"/>
            </a:pPr>
            <a:endParaRPr lang="zh-CN" altLang="en-US" sz="2800" b="1">
              <a:solidFill>
                <a:srgbClr val="000000"/>
              </a:solidFill>
              <a:latin typeface="楷体_GB2312" pitchFamily="49"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43385"/>
                                        </p:tgtEl>
                                        <p:attrNameLst>
                                          <p:attrName>style.visibility</p:attrName>
                                        </p:attrNameLst>
                                      </p:cBhvr>
                                      <p:to>
                                        <p:strVal val="visible"/>
                                      </p:to>
                                    </p:set>
                                    <p:animEffect transition="in" filter="fade">
                                      <p:cBhvr>
                                        <p:cTn id="7" dur="800" decel="100000"/>
                                        <p:tgtEl>
                                          <p:spTgt spid="143385"/>
                                        </p:tgtEl>
                                      </p:cBhvr>
                                    </p:animEffect>
                                    <p:anim calcmode="lin" valueType="num">
                                      <p:cBhvr>
                                        <p:cTn id="8" dur="800" decel="100000" fill="hold"/>
                                        <p:tgtEl>
                                          <p:spTgt spid="143385"/>
                                        </p:tgtEl>
                                        <p:attrNameLst>
                                          <p:attrName>style.rotation</p:attrName>
                                        </p:attrNameLst>
                                      </p:cBhvr>
                                      <p:tavLst>
                                        <p:tav tm="0">
                                          <p:val>
                                            <p:fltVal val="-90"/>
                                          </p:val>
                                        </p:tav>
                                        <p:tav tm="100000">
                                          <p:val>
                                            <p:fltVal val="0"/>
                                          </p:val>
                                        </p:tav>
                                      </p:tavLst>
                                    </p:anim>
                                    <p:anim calcmode="lin" valueType="num">
                                      <p:cBhvr>
                                        <p:cTn id="9" dur="800" decel="100000" fill="hold"/>
                                        <p:tgtEl>
                                          <p:spTgt spid="143385"/>
                                        </p:tgtEl>
                                        <p:attrNameLst>
                                          <p:attrName>ppt_x</p:attrName>
                                        </p:attrNameLst>
                                      </p:cBhvr>
                                      <p:tavLst>
                                        <p:tav tm="0">
                                          <p:val>
                                            <p:strVal val="#ppt_x+0.4"/>
                                          </p:val>
                                        </p:tav>
                                        <p:tav tm="100000">
                                          <p:val>
                                            <p:strVal val="#ppt_x-0.05"/>
                                          </p:val>
                                        </p:tav>
                                      </p:tavLst>
                                    </p:anim>
                                    <p:anim calcmode="lin" valueType="num">
                                      <p:cBhvr>
                                        <p:cTn id="10" dur="800" decel="100000" fill="hold"/>
                                        <p:tgtEl>
                                          <p:spTgt spid="14338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4338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4338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latin typeface="黑体" panose="02010609060101010101" pitchFamily="2" charset="-122"/>
              </a:rPr>
              <a:t>   </a:t>
            </a:r>
            <a:r>
              <a:rPr lang="zh-CN" altLang="en-US" smtClean="0">
                <a:latin typeface="黑体" panose="02010609060101010101" pitchFamily="2" charset="-122"/>
              </a:rPr>
              <a:t>分析程序 </a:t>
            </a:r>
            <a:r>
              <a:rPr lang="en-US" altLang="zh-CN" smtClean="0"/>
              <a:t>1/3 </a:t>
            </a:r>
          </a:p>
        </p:txBody>
      </p:sp>
      <p:sp>
        <p:nvSpPr>
          <p:cNvPr id="122883" name="Rectangle 3"/>
          <p:cNvSpPr>
            <a:spLocks noGrp="1" noChangeArrowheads="1"/>
          </p:cNvSpPr>
          <p:nvPr>
            <p:ph idx="1"/>
          </p:nvPr>
        </p:nvSpPr>
        <p:spPr/>
        <p:txBody>
          <a:bodyPr/>
          <a:lstStyle/>
          <a:p>
            <a:pPr marL="342900" indent="-342900" eaLnBrk="1" hangingPunct="1">
              <a:lnSpc>
                <a:spcPct val="13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符号 </a:t>
            </a:r>
            <a:r>
              <a:rPr lang="en-US" altLang="zh-CN" sz="2400" dirty="0" smtClean="0">
                <a:latin typeface="微软雅黑" panose="020B0503020204020204" pitchFamily="34" charset="-122"/>
                <a:ea typeface="微软雅黑" panose="020B0503020204020204" pitchFamily="34" charset="-122"/>
              </a:rPr>
              <a:t>/* */ </a:t>
            </a:r>
            <a:r>
              <a:rPr lang="zh-CN" altLang="en-US" sz="2400" dirty="0" smtClean="0">
                <a:latin typeface="微软雅黑" panose="020B0503020204020204" pitchFamily="34" charset="-122"/>
                <a:ea typeface="微软雅黑" panose="020B0503020204020204" pitchFamily="34" charset="-122"/>
              </a:rPr>
              <a:t>指示中间的语句是该程序中的注释。多行注释以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开始，以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结束。</a:t>
            </a:r>
            <a:endParaRPr lang="en-US" altLang="zh-CN" sz="2400" dirty="0" smtClean="0">
              <a:latin typeface="微软雅黑" panose="020B0503020204020204" pitchFamily="34" charset="-122"/>
              <a:ea typeface="微软雅黑" panose="020B0503020204020204" pitchFamily="34" charset="-122"/>
            </a:endParaRPr>
          </a:p>
          <a:p>
            <a:pPr marL="342900" indent="-342900" eaLnBrk="1" hangingPunct="1">
              <a:lnSpc>
                <a:spcPct val="13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单行注释以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开始，以行末结束</a:t>
            </a:r>
            <a:endParaRPr lang="en-US" altLang="zh-CN" sz="2400" dirty="0" smtClean="0">
              <a:latin typeface="微软雅黑" panose="020B0503020204020204" pitchFamily="34" charset="-122"/>
              <a:ea typeface="微软雅黑" panose="020B0503020204020204" pitchFamily="34" charset="-122"/>
            </a:endParaRPr>
          </a:p>
          <a:p>
            <a:pPr marL="342900" indent="-342900" eaLnBrk="1" hangingPunct="1">
              <a:lnSpc>
                <a:spcPct val="130000"/>
              </a:lnSpc>
              <a:buFont typeface="Wingdings" panose="05000000000000000000" pitchFamily="2" charset="2"/>
              <a:buChar char="Ø"/>
            </a:pPr>
            <a:r>
              <a:rPr lang="en-US" altLang="zh-CN" sz="2400" dirty="0" smtClean="0">
                <a:solidFill>
                  <a:srgbClr val="FF0000"/>
                </a:solidFill>
                <a:latin typeface="微软雅黑" panose="020B0503020204020204" pitchFamily="34" charset="-122"/>
                <a:ea typeface="微软雅黑" panose="020B0503020204020204" pitchFamily="34" charset="-122"/>
              </a:rPr>
              <a:t>java</a:t>
            </a:r>
            <a:r>
              <a:rPr lang="zh-CN" altLang="en-US" sz="2400" dirty="0" smtClean="0">
                <a:solidFill>
                  <a:srgbClr val="FF0000"/>
                </a:solidFill>
                <a:latin typeface="微软雅黑" panose="020B0503020204020204" pitchFamily="34" charset="-122"/>
                <a:ea typeface="微软雅黑" panose="020B0503020204020204" pitchFamily="34" charset="-122"/>
              </a:rPr>
              <a:t>文档注释使用</a:t>
            </a:r>
            <a:r>
              <a:rPr lang="en-US" altLang="zh-CN" sz="2400" dirty="0" smtClean="0">
                <a:solidFill>
                  <a:srgbClr val="FF0000"/>
                </a:solidFill>
                <a:latin typeface="微软雅黑" panose="020B0503020204020204" pitchFamily="34" charset="-122"/>
                <a:ea typeface="微软雅黑" panose="020B0503020204020204" pitchFamily="34" charset="-122"/>
              </a:rPr>
              <a:t>/**  */</a:t>
            </a:r>
          </a:p>
          <a:p>
            <a:pPr marL="342900" indent="-342900" eaLnBrk="1" hangingPunct="1">
              <a:lnSpc>
                <a:spcPct val="130000"/>
              </a:lnSpc>
              <a:spcBef>
                <a:spcPct val="40000"/>
              </a:spcBef>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关键字 </a:t>
            </a:r>
            <a:r>
              <a:rPr lang="en-US" altLang="zh-CN" sz="2400" dirty="0" smtClean="0">
                <a:latin typeface="微软雅黑" panose="020B0503020204020204" pitchFamily="34" charset="-122"/>
                <a:ea typeface="微软雅黑" panose="020B0503020204020204" pitchFamily="34" charset="-122"/>
              </a:rPr>
              <a:t>class </a:t>
            </a:r>
            <a:r>
              <a:rPr lang="zh-CN" altLang="en-US" sz="2400" dirty="0" smtClean="0">
                <a:latin typeface="微软雅黑" panose="020B0503020204020204" pitchFamily="34" charset="-122"/>
                <a:ea typeface="微软雅黑" panose="020B0503020204020204" pitchFamily="34" charset="-122"/>
              </a:rPr>
              <a:t>声明类的定义，还帮助编译器理解它是一个类的声明</a:t>
            </a:r>
          </a:p>
          <a:p>
            <a:pPr marL="342900" indent="-342900" eaLnBrk="1" hangingPunct="1">
              <a:lnSpc>
                <a:spcPct val="130000"/>
              </a:lnSpc>
              <a:spcBef>
                <a:spcPct val="40000"/>
              </a:spcBef>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整个类及其所有成员都是在一对大括号中（即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和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之间）定义的。它们</a:t>
            </a:r>
            <a:r>
              <a:rPr lang="zh-CN" altLang="en-US" sz="2400" dirty="0" smtClean="0">
                <a:solidFill>
                  <a:srgbClr val="FF0000"/>
                </a:solidFill>
                <a:latin typeface="微软雅黑" panose="020B0503020204020204" pitchFamily="34" charset="-122"/>
                <a:ea typeface="微软雅黑" panose="020B0503020204020204" pitchFamily="34" charset="-122"/>
              </a:rPr>
              <a:t>标志着类定义块的开始和结束</a:t>
            </a:r>
            <a:endParaRPr lang="en-US" sz="2400" dirty="0" smtClean="0">
              <a:solidFill>
                <a:srgbClr val="FF0000"/>
              </a:solidFill>
              <a:latin typeface="微软雅黑" panose="020B0503020204020204" pitchFamily="34" charset="-122"/>
              <a:ea typeface="微软雅黑" panose="020B0503020204020204" pitchFamily="34" charset="-122"/>
            </a:endParaRPr>
          </a:p>
          <a:p>
            <a:pPr marL="342900" indent="-342900" eaLnBrk="1" hangingPunct="1">
              <a:lnSpc>
                <a:spcPct val="130000"/>
              </a:lnSpc>
              <a:spcBef>
                <a:spcPct val="40000"/>
              </a:spcBef>
              <a:buFont typeface="Wingdings" panose="05000000000000000000" pitchFamily="2" charset="2"/>
              <a:buChar char="Ø"/>
            </a:pPr>
            <a:endParaRPr lang="en-US" sz="2400" dirty="0" smtClean="0">
              <a:latin typeface="微软雅黑" panose="020B0503020204020204" pitchFamily="34" charset="-122"/>
              <a:ea typeface="微软雅黑" panose="020B0503020204020204" pitchFamily="34" charset="-122"/>
            </a:endParaRPr>
          </a:p>
        </p:txBody>
      </p:sp>
      <p:sp>
        <p:nvSpPr>
          <p:cNvPr id="24580" name="灯片编号占位符 3"/>
          <p:cNvSpPr>
            <a:spLocks noGrp="1"/>
          </p:cNvSpPr>
          <p:nvPr>
            <p:ph type="sldNum" sz="quarter" idx="11"/>
          </p:nvPr>
        </p:nvSpPr>
        <p:spPr>
          <a:noFill/>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80AA1BE0-33CB-4EA0-BA33-A41E66E45367}" type="slidenum">
              <a:rPr lang="en-US" altLang="zh-CN" smtClean="0">
                <a:solidFill>
                  <a:srgbClr val="000000"/>
                </a:solidFill>
                <a:latin typeface="Arial" panose="020B0604020202020204" pitchFamily="34" charset="0"/>
              </a:rPr>
              <a:t>21</a:t>
            </a:fld>
            <a:endParaRPr lang="en-US" altLang="zh-CN" smtClea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iterate type="wd">
                                    <p:tmPct val="10000"/>
                                  </p:iterate>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iterate type="wd">
                                    <p:tmPct val="10000"/>
                                  </p:iterate>
                                  <p:childTnLst>
                                    <p:set>
                                      <p:cBhvr>
                                        <p:cTn id="10" dur="1" fill="hold">
                                          <p:stCondLst>
                                            <p:cond delay="0"/>
                                          </p:stCondLst>
                                        </p:cTn>
                                        <p:tgtEl>
                                          <p:spTgt spid="122883">
                                            <p:txEl>
                                              <p:pRg st="1" end="1"/>
                                            </p:txEl>
                                          </p:spTgt>
                                        </p:tgtEl>
                                        <p:attrNameLst>
                                          <p:attrName>style.visibility</p:attrName>
                                        </p:attrNameLst>
                                      </p:cBhvr>
                                      <p:to>
                                        <p:strVal val="visible"/>
                                      </p:to>
                                    </p:set>
                                    <p:anim calcmode="lin" valueType="num">
                                      <p:cBhvr additive="base">
                                        <p:cTn id="11" dur="5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288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iterate type="wd">
                                    <p:tmPct val="10000"/>
                                  </p:iterate>
                                  <p:childTnLst>
                                    <p:set>
                                      <p:cBhvr>
                                        <p:cTn id="14" dur="1" fill="hold">
                                          <p:stCondLst>
                                            <p:cond delay="0"/>
                                          </p:stCondLst>
                                        </p:cTn>
                                        <p:tgtEl>
                                          <p:spTgt spid="122883">
                                            <p:txEl>
                                              <p:pRg st="2" end="2"/>
                                            </p:txEl>
                                          </p:spTgt>
                                        </p:tgtEl>
                                        <p:attrNameLst>
                                          <p:attrName>style.visibility</p:attrName>
                                        </p:attrNameLst>
                                      </p:cBhvr>
                                      <p:to>
                                        <p:strVal val="visible"/>
                                      </p:to>
                                    </p:set>
                                    <p:anim calcmode="lin" valueType="num">
                                      <p:cBhvr additive="base">
                                        <p:cTn id="15" dur="500" fill="hold"/>
                                        <p:tgtEl>
                                          <p:spTgt spid="12288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2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iterate type="wd">
                                    <p:tmPct val="10000"/>
                                  </p:iterate>
                                  <p:childTnLst>
                                    <p:set>
                                      <p:cBhvr>
                                        <p:cTn id="20" dur="1" fill="hold">
                                          <p:stCondLst>
                                            <p:cond delay="0"/>
                                          </p:stCondLst>
                                        </p:cTn>
                                        <p:tgtEl>
                                          <p:spTgt spid="122883">
                                            <p:txEl>
                                              <p:pRg st="3" end="3"/>
                                            </p:txEl>
                                          </p:spTgt>
                                        </p:tgtEl>
                                        <p:attrNameLst>
                                          <p:attrName>style.visibility</p:attrName>
                                        </p:attrNameLst>
                                      </p:cBhvr>
                                      <p:to>
                                        <p:strVal val="visible"/>
                                      </p:to>
                                    </p:set>
                                    <p:anim calcmode="lin" valueType="num">
                                      <p:cBhvr additive="base">
                                        <p:cTn id="21" dur="500" fill="hold"/>
                                        <p:tgtEl>
                                          <p:spTgt spid="12288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2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iterate type="wd">
                                    <p:tmPct val="10000"/>
                                  </p:iterate>
                                  <p:childTnLst>
                                    <p:set>
                                      <p:cBhvr>
                                        <p:cTn id="26" dur="1" fill="hold">
                                          <p:stCondLst>
                                            <p:cond delay="0"/>
                                          </p:stCondLst>
                                        </p:cTn>
                                        <p:tgtEl>
                                          <p:spTgt spid="122883">
                                            <p:txEl>
                                              <p:pRg st="4" end="4"/>
                                            </p:txEl>
                                          </p:spTgt>
                                        </p:tgtEl>
                                        <p:attrNameLst>
                                          <p:attrName>style.visibility</p:attrName>
                                        </p:attrNameLst>
                                      </p:cBhvr>
                                      <p:to>
                                        <p:strVal val="visible"/>
                                      </p:to>
                                    </p:set>
                                    <p:anim calcmode="lin" valueType="num">
                                      <p:cBhvr additive="base">
                                        <p:cTn id="27" dur="500" fill="hold"/>
                                        <p:tgtEl>
                                          <p:spTgt spid="12288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28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             </a:t>
            </a:r>
            <a:r>
              <a:rPr lang="zh-CN" altLang="en-US" smtClean="0">
                <a:latin typeface="黑体" panose="02010609060101010101" pitchFamily="2" charset="-122"/>
              </a:rPr>
              <a:t>分析程序</a:t>
            </a:r>
            <a:r>
              <a:rPr lang="zh-CN" altLang="en-US" b="1" smtClean="0">
                <a:latin typeface="黑体" panose="02010609060101010101" pitchFamily="2" charset="-122"/>
              </a:rPr>
              <a:t> </a:t>
            </a:r>
            <a:r>
              <a:rPr lang="en-US" altLang="zh-CN" smtClean="0"/>
              <a:t>2/3 </a:t>
            </a:r>
          </a:p>
        </p:txBody>
      </p:sp>
      <p:sp>
        <p:nvSpPr>
          <p:cNvPr id="123907" name="Rectangle 3"/>
          <p:cNvSpPr>
            <a:spLocks noGrp="1" noChangeArrowheads="1"/>
          </p:cNvSpPr>
          <p:nvPr>
            <p:ph idx="1"/>
          </p:nvPr>
        </p:nvSpPr>
        <p:spPr/>
        <p:txBody>
          <a:bodyPr/>
          <a:lstStyle/>
          <a:p>
            <a:pPr marL="342900" indent="-342900" eaLnBrk="1" hangingPunct="1">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程序从 </a:t>
            </a:r>
            <a:r>
              <a:rPr lang="en-US" altLang="zh-CN" sz="2400" dirty="0" smtClean="0">
                <a:latin typeface="微软雅黑" panose="020B0503020204020204" pitchFamily="34" charset="-122"/>
                <a:ea typeface="微软雅黑" panose="020B0503020204020204" pitchFamily="34" charset="-122"/>
              </a:rPr>
              <a:t>main( ) </a:t>
            </a:r>
            <a:r>
              <a:rPr lang="zh-CN" altLang="en-US" sz="2400" dirty="0" smtClean="0">
                <a:latin typeface="微软雅黑" panose="020B0503020204020204" pitchFamily="34" charset="-122"/>
                <a:ea typeface="微软雅黑" panose="020B0503020204020204" pitchFamily="34" charset="-122"/>
              </a:rPr>
              <a:t>方法开始执行</a:t>
            </a:r>
          </a:p>
          <a:p>
            <a:pPr marL="342900" indent="-342900" eaLnBrk="1" hangingPunct="1">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关键字 </a:t>
            </a:r>
            <a:r>
              <a:rPr lang="en-US" altLang="zh-CN" sz="2400" dirty="0" smtClean="0">
                <a:latin typeface="微软雅黑" panose="020B0503020204020204" pitchFamily="34" charset="-122"/>
                <a:ea typeface="微软雅黑" panose="020B0503020204020204" pitchFamily="34" charset="-122"/>
              </a:rPr>
              <a:t>public </a:t>
            </a:r>
            <a:r>
              <a:rPr lang="zh-CN" altLang="en-US" sz="2400" dirty="0" smtClean="0">
                <a:latin typeface="微软雅黑" panose="020B0503020204020204" pitchFamily="34" charset="-122"/>
                <a:ea typeface="微软雅黑" panose="020B0503020204020204" pitchFamily="34" charset="-122"/>
              </a:rPr>
              <a:t>是一个访问说明符，控制类成员的可见度和作用域</a:t>
            </a:r>
            <a:endParaRPr lang="en-US" sz="2400" dirty="0" smtClean="0">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关键字 </a:t>
            </a:r>
            <a:r>
              <a:rPr lang="en-US" altLang="zh-CN" sz="2400" dirty="0" smtClean="0">
                <a:solidFill>
                  <a:srgbClr val="FF0000"/>
                </a:solidFill>
                <a:latin typeface="微软雅黑" panose="020B0503020204020204" pitchFamily="34" charset="-122"/>
                <a:ea typeface="微软雅黑" panose="020B0503020204020204" pitchFamily="34" charset="-122"/>
              </a:rPr>
              <a:t>static</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允许调用 </a:t>
            </a:r>
            <a:r>
              <a:rPr lang="en-US" altLang="zh-CN" sz="2400" dirty="0" smtClean="0">
                <a:latin typeface="微软雅黑" panose="020B0503020204020204" pitchFamily="34" charset="-122"/>
                <a:ea typeface="微软雅黑" panose="020B0503020204020204" pitchFamily="34" charset="-122"/>
              </a:rPr>
              <a:t>main( ) </a:t>
            </a:r>
            <a:r>
              <a:rPr lang="zh-CN" altLang="en-US" sz="2400" dirty="0" smtClean="0">
                <a:latin typeface="微软雅黑" panose="020B0503020204020204" pitchFamily="34" charset="-122"/>
                <a:ea typeface="微软雅黑" panose="020B0503020204020204" pitchFamily="34" charset="-122"/>
              </a:rPr>
              <a:t>方法，而无需创建类的实例</a:t>
            </a:r>
            <a:endParaRPr lang="en-US" sz="2400" dirty="0" smtClean="0">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关键字 </a:t>
            </a:r>
            <a:r>
              <a:rPr lang="en-US" altLang="zh-CN" sz="2400" dirty="0" smtClean="0">
                <a:latin typeface="微软雅黑" panose="020B0503020204020204" pitchFamily="34" charset="-122"/>
                <a:ea typeface="微软雅黑" panose="020B0503020204020204" pitchFamily="34" charset="-122"/>
              </a:rPr>
              <a:t>void </a:t>
            </a:r>
            <a:r>
              <a:rPr lang="zh-CN" altLang="en-US" sz="2400" dirty="0" smtClean="0">
                <a:latin typeface="微软雅黑" panose="020B0503020204020204" pitchFamily="34" charset="-122"/>
                <a:ea typeface="微软雅黑" panose="020B0503020204020204" pitchFamily="34" charset="-122"/>
              </a:rPr>
              <a:t>告诉编译器 </a:t>
            </a:r>
            <a:r>
              <a:rPr lang="en-US" altLang="zh-CN" sz="2400" dirty="0" smtClean="0">
                <a:latin typeface="微软雅黑" panose="020B0503020204020204" pitchFamily="34" charset="-122"/>
                <a:ea typeface="微软雅黑" panose="020B0503020204020204" pitchFamily="34" charset="-122"/>
              </a:rPr>
              <a:t>main( ) </a:t>
            </a:r>
            <a:r>
              <a:rPr lang="zh-CN" altLang="en-US" sz="2400" dirty="0" smtClean="0">
                <a:latin typeface="微软雅黑" panose="020B0503020204020204" pitchFamily="34" charset="-122"/>
                <a:ea typeface="微软雅黑" panose="020B0503020204020204" pitchFamily="34" charset="-122"/>
              </a:rPr>
              <a:t>方法在执行时不返回任何值</a:t>
            </a:r>
            <a:endParaRPr lang="en-US" sz="2400" dirty="0" smtClean="0">
              <a:latin typeface="微软雅黑" panose="020B0503020204020204" pitchFamily="34" charset="-122"/>
              <a:ea typeface="微软雅黑" panose="020B0503020204020204" pitchFamily="34" charset="-122"/>
            </a:endParaRPr>
          </a:p>
        </p:txBody>
      </p:sp>
      <p:sp>
        <p:nvSpPr>
          <p:cNvPr id="25604" name="灯片编号占位符 3"/>
          <p:cNvSpPr>
            <a:spLocks noGrp="1"/>
          </p:cNvSpPr>
          <p:nvPr>
            <p:ph type="sldNum" sz="quarter" idx="11"/>
          </p:nvPr>
        </p:nvSpPr>
        <p:spPr>
          <a:noFill/>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39F3FA19-EF6A-4706-840C-77AAFD390110}" type="slidenum">
              <a:rPr lang="en-US" altLang="zh-CN" smtClean="0">
                <a:solidFill>
                  <a:srgbClr val="000000"/>
                </a:solidFill>
                <a:latin typeface="Arial" panose="020B0604020202020204" pitchFamily="34" charset="0"/>
              </a:rPr>
              <a:t>22</a:t>
            </a:fld>
            <a:endParaRPr lang="en-US" altLang="zh-CN" smtClea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iterate type="wd">
                                    <p:tmPct val="10000"/>
                                  </p:iterate>
                                  <p:childTnLst>
                                    <p:set>
                                      <p:cBhvr>
                                        <p:cTn id="6" dur="1" fill="hold">
                                          <p:stCondLst>
                                            <p:cond delay="0"/>
                                          </p:stCondLst>
                                        </p:cTn>
                                        <p:tgtEl>
                                          <p:spTgt spid="123907">
                                            <p:txEl>
                                              <p:pRg st="0" end="0"/>
                                            </p:txEl>
                                          </p:spTgt>
                                        </p:tgtEl>
                                        <p:attrNameLst>
                                          <p:attrName>style.visibility</p:attrName>
                                        </p:attrNameLst>
                                      </p:cBhvr>
                                      <p:to>
                                        <p:strVal val="visible"/>
                                      </p:to>
                                    </p:set>
                                    <p:anim calcmode="lin" valueType="num">
                                      <p:cBhvr additive="base">
                                        <p:cTn id="7" dur="500" fill="hold"/>
                                        <p:tgtEl>
                                          <p:spTgt spid="1239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wd">
                                    <p:tmPct val="10000"/>
                                  </p:iterate>
                                  <p:childTnLst>
                                    <p:set>
                                      <p:cBhvr>
                                        <p:cTn id="12" dur="1" fill="hold">
                                          <p:stCondLst>
                                            <p:cond delay="0"/>
                                          </p:stCondLst>
                                        </p:cTn>
                                        <p:tgtEl>
                                          <p:spTgt spid="123907">
                                            <p:txEl>
                                              <p:pRg st="1" end="1"/>
                                            </p:txEl>
                                          </p:spTgt>
                                        </p:tgtEl>
                                        <p:attrNameLst>
                                          <p:attrName>style.visibility</p:attrName>
                                        </p:attrNameLst>
                                      </p:cBhvr>
                                      <p:to>
                                        <p:strVal val="visible"/>
                                      </p:to>
                                    </p:set>
                                    <p:anim calcmode="lin" valueType="num">
                                      <p:cBhvr additive="base">
                                        <p:cTn id="13" dur="500" fill="hold"/>
                                        <p:tgtEl>
                                          <p:spTgt spid="1239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3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iterate type="wd">
                                    <p:tmPct val="10000"/>
                                  </p:iterate>
                                  <p:childTnLst>
                                    <p:set>
                                      <p:cBhvr>
                                        <p:cTn id="18" dur="1" fill="hold">
                                          <p:stCondLst>
                                            <p:cond delay="0"/>
                                          </p:stCondLst>
                                        </p:cTn>
                                        <p:tgtEl>
                                          <p:spTgt spid="123907">
                                            <p:txEl>
                                              <p:pRg st="2" end="2"/>
                                            </p:txEl>
                                          </p:spTgt>
                                        </p:tgtEl>
                                        <p:attrNameLst>
                                          <p:attrName>style.visibility</p:attrName>
                                        </p:attrNameLst>
                                      </p:cBhvr>
                                      <p:to>
                                        <p:strVal val="visible"/>
                                      </p:to>
                                    </p:set>
                                    <p:anim calcmode="lin" valueType="num">
                                      <p:cBhvr additive="base">
                                        <p:cTn id="19" dur="500" fill="hold"/>
                                        <p:tgtEl>
                                          <p:spTgt spid="1239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39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iterate type="wd">
                                    <p:tmPct val="10000"/>
                                  </p:iterate>
                                  <p:childTnLst>
                                    <p:set>
                                      <p:cBhvr>
                                        <p:cTn id="24" dur="1" fill="hold">
                                          <p:stCondLst>
                                            <p:cond delay="0"/>
                                          </p:stCondLst>
                                        </p:cTn>
                                        <p:tgtEl>
                                          <p:spTgt spid="123907">
                                            <p:txEl>
                                              <p:pRg st="3" end="3"/>
                                            </p:txEl>
                                          </p:spTgt>
                                        </p:tgtEl>
                                        <p:attrNameLst>
                                          <p:attrName>style.visibility</p:attrName>
                                        </p:attrNameLst>
                                      </p:cBhvr>
                                      <p:to>
                                        <p:strVal val="visible"/>
                                      </p:to>
                                    </p:set>
                                    <p:anim calcmode="lin" valueType="num">
                                      <p:cBhvr additive="base">
                                        <p:cTn id="25" dur="500" fill="hold"/>
                                        <p:tgtEl>
                                          <p:spTgt spid="1239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39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latin typeface="黑体" panose="02010609060101010101" pitchFamily="2" charset="-122"/>
              </a:rPr>
              <a:t>分析程序 </a:t>
            </a:r>
            <a:r>
              <a:rPr lang="en-US" altLang="zh-CN" smtClean="0"/>
              <a:t>3/3</a:t>
            </a:r>
          </a:p>
        </p:txBody>
      </p:sp>
      <p:sp>
        <p:nvSpPr>
          <p:cNvPr id="139267" name="Rectangle 3"/>
          <p:cNvSpPr>
            <a:spLocks noGrp="1" noChangeArrowheads="1"/>
          </p:cNvSpPr>
          <p:nvPr>
            <p:ph idx="1"/>
          </p:nvPr>
        </p:nvSpPr>
        <p:spPr/>
        <p:txBody>
          <a:bodyPr/>
          <a:lstStyle/>
          <a:p>
            <a:pPr marL="457200" indent="-457200" eaLnBrk="1" hangingPunct="1">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main( )</a:t>
            </a:r>
            <a:r>
              <a:rPr lang="zh-CN" altLang="en-US" dirty="0" smtClean="0">
                <a:latin typeface="微软雅黑" panose="020B0503020204020204" pitchFamily="34" charset="-122"/>
                <a:ea typeface="微软雅黑" panose="020B0503020204020204" pitchFamily="34" charset="-122"/>
              </a:rPr>
              <a:t>方法是所有</a:t>
            </a:r>
            <a:r>
              <a:rPr lang="en-US" altLang="zh-CN" dirty="0" smtClean="0">
                <a:latin typeface="微软雅黑" panose="020B0503020204020204" pitchFamily="34" charset="-122"/>
                <a:ea typeface="微软雅黑" panose="020B0503020204020204" pitchFamily="34" charset="-122"/>
              </a:rPr>
              <a:t>Java </a:t>
            </a:r>
            <a:r>
              <a:rPr lang="zh-CN" altLang="en-US" dirty="0" smtClean="0">
                <a:latin typeface="微软雅黑" panose="020B0503020204020204" pitchFamily="34" charset="-122"/>
                <a:ea typeface="微软雅黑" panose="020B0503020204020204" pitchFamily="34" charset="-122"/>
              </a:rPr>
              <a:t>应用程序的起始点</a:t>
            </a:r>
            <a:endParaRPr lang="en-US" dirty="0" smtClean="0">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Ø"/>
            </a:pPr>
            <a:r>
              <a:rPr lang="en-US" altLang="zh-CN" dirty="0" err="1" smtClean="0">
                <a:latin typeface="微软雅黑" panose="020B0503020204020204" pitchFamily="34" charset="-122"/>
                <a:ea typeface="微软雅黑" panose="020B0503020204020204" pitchFamily="34" charset="-122"/>
              </a:rPr>
              <a:t>args</a:t>
            </a:r>
            <a:r>
              <a:rPr lang="en-US" altLang="zh-CN"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是</a:t>
            </a:r>
            <a:r>
              <a:rPr lang="en-US" altLang="zh-CN" dirty="0" smtClean="0">
                <a:latin typeface="微软雅黑" panose="020B0503020204020204" pitchFamily="34" charset="-122"/>
                <a:ea typeface="微软雅黑" panose="020B0503020204020204" pitchFamily="34" charset="-122"/>
              </a:rPr>
              <a:t>String</a:t>
            </a:r>
            <a:r>
              <a:rPr lang="zh-CN" altLang="en-US" dirty="0" smtClean="0">
                <a:latin typeface="微软雅黑" panose="020B0503020204020204" pitchFamily="34" charset="-122"/>
                <a:ea typeface="微软雅黑" panose="020B0503020204020204" pitchFamily="34" charset="-122"/>
              </a:rPr>
              <a:t>类型的数组，</a:t>
            </a:r>
            <a:r>
              <a:rPr lang="zh-CN" altLang="en-US" dirty="0" smtClean="0">
                <a:solidFill>
                  <a:srgbClr val="FF0000"/>
                </a:solidFill>
                <a:latin typeface="微软雅黑" panose="020B0503020204020204" pitchFamily="34" charset="-122"/>
                <a:ea typeface="微软雅黑" panose="020B0503020204020204" pitchFamily="34" charset="-122"/>
              </a:rPr>
              <a:t>不可缺少</a:t>
            </a:r>
            <a:endParaRPr lang="en-US" dirty="0" smtClean="0">
              <a:solidFill>
                <a:srgbClr val="FF0000"/>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Ø"/>
            </a:pPr>
            <a:r>
              <a:rPr lang="en-US" altLang="zh-CN" dirty="0" err="1" smtClean="0">
                <a:latin typeface="微软雅黑" panose="020B0503020204020204" pitchFamily="34" charset="-122"/>
                <a:ea typeface="微软雅黑" panose="020B0503020204020204" pitchFamily="34" charset="-122"/>
              </a:rPr>
              <a:t>println</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方法在控制台上输出传递给它的字符串</a:t>
            </a:r>
            <a:endParaRPr lang="en-US" dirty="0" smtClean="0">
              <a:latin typeface="微软雅黑" panose="020B0503020204020204" pitchFamily="34" charset="-122"/>
              <a:ea typeface="微软雅黑" panose="020B0503020204020204" pitchFamily="34" charset="-122"/>
            </a:endParaRPr>
          </a:p>
        </p:txBody>
      </p:sp>
      <p:sp>
        <p:nvSpPr>
          <p:cNvPr id="26628" name="灯片编号占位符 3"/>
          <p:cNvSpPr>
            <a:spLocks noGrp="1"/>
          </p:cNvSpPr>
          <p:nvPr>
            <p:ph type="sldNum" sz="quarter" idx="11"/>
          </p:nvPr>
        </p:nvSpPr>
        <p:spPr>
          <a:noFill/>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4F62A0A7-F9A5-4A78-9973-831AC569C93D}" type="slidenum">
              <a:rPr lang="en-US" altLang="zh-CN" smtClean="0">
                <a:solidFill>
                  <a:srgbClr val="000000"/>
                </a:solidFill>
                <a:latin typeface="Arial" panose="020B0604020202020204" pitchFamily="34" charset="0"/>
              </a:rPr>
              <a:t>23</a:t>
            </a:fld>
            <a:endParaRPr lang="en-US" altLang="zh-CN" smtClea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iterate type="wd">
                                    <p:tmPct val="10000"/>
                                  </p:iterate>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wd">
                                    <p:tmPct val="10000"/>
                                  </p:iterate>
                                  <p:childTnLst>
                                    <p:set>
                                      <p:cBhvr>
                                        <p:cTn id="12" dur="1" fill="hold">
                                          <p:stCondLst>
                                            <p:cond delay="0"/>
                                          </p:stCondLst>
                                        </p:cTn>
                                        <p:tgtEl>
                                          <p:spTgt spid="139267">
                                            <p:txEl>
                                              <p:pRg st="1" end="1"/>
                                            </p:txEl>
                                          </p:spTgt>
                                        </p:tgtEl>
                                        <p:attrNameLst>
                                          <p:attrName>style.visibility</p:attrName>
                                        </p:attrNameLst>
                                      </p:cBhvr>
                                      <p:to>
                                        <p:strVal val="visible"/>
                                      </p:to>
                                    </p:set>
                                    <p:anim calcmode="lin" valueType="num">
                                      <p:cBhvr additive="base">
                                        <p:cTn id="13"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iterate type="wd">
                                    <p:tmPct val="10000"/>
                                  </p:iterate>
                                  <p:childTnLst>
                                    <p:set>
                                      <p:cBhvr>
                                        <p:cTn id="18" dur="1" fill="hold">
                                          <p:stCondLst>
                                            <p:cond delay="0"/>
                                          </p:stCondLst>
                                        </p:cTn>
                                        <p:tgtEl>
                                          <p:spTgt spid="139267">
                                            <p:txEl>
                                              <p:pRg st="2" end="2"/>
                                            </p:txEl>
                                          </p:spTgt>
                                        </p:tgtEl>
                                        <p:attrNameLst>
                                          <p:attrName>style.visibility</p:attrName>
                                        </p:attrNameLst>
                                      </p:cBhvr>
                                      <p:to>
                                        <p:strVal val="visible"/>
                                      </p:to>
                                    </p:set>
                                    <p:anim calcmode="lin" valueType="num">
                                      <p:cBhvr additive="base">
                                        <p:cTn id="19"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92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sz="quarter" idx="4294967295"/>
          </p:nvPr>
        </p:nvSpPr>
        <p:spPr/>
        <p:txBody>
          <a:bodyPr/>
          <a:lstStyle/>
          <a:p>
            <a:r>
              <a:rPr lang="zh-CN" altLang="en-US" dirty="0" smtClean="0">
                <a:latin typeface="黑体" panose="02010609060101010101" pitchFamily="2" charset="-122"/>
              </a:rPr>
              <a:t>编译和运行</a:t>
            </a:r>
          </a:p>
        </p:txBody>
      </p:sp>
      <p:sp>
        <p:nvSpPr>
          <p:cNvPr id="27651" name="TextBox 1"/>
          <p:cNvSpPr txBox="1">
            <a:spLocks noChangeArrowheads="1"/>
          </p:cNvSpPr>
          <p:nvPr/>
        </p:nvSpPr>
        <p:spPr bwMode="auto">
          <a:xfrm>
            <a:off x="611188" y="1125538"/>
            <a:ext cx="72739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Tx/>
              <a:buAutoNum type="arabicPeriod"/>
            </a:pPr>
            <a:r>
              <a:rPr lang="zh-CN" altLang="en-US" sz="2400" b="1">
                <a:latin typeface="微软雅黑" panose="020B0503020204020204" pitchFamily="34" charset="-122"/>
                <a:ea typeface="微软雅黑" panose="020B0503020204020204" pitchFamily="34" charset="-122"/>
              </a:rPr>
              <a:t>运行控制台程序  </a:t>
            </a:r>
            <a:r>
              <a:rPr lang="en-US" altLang="zh-CN" sz="2400" b="1">
                <a:latin typeface="微软雅黑" panose="020B0503020204020204" pitchFamily="34" charset="-122"/>
                <a:ea typeface="微软雅黑" panose="020B0503020204020204" pitchFamily="34" charset="-122"/>
              </a:rPr>
              <a:t>cmd.exe</a:t>
            </a:r>
          </a:p>
          <a:p>
            <a:pPr eaLnBrk="1" hangingPunct="1">
              <a:lnSpc>
                <a:spcPct val="150000"/>
              </a:lnSpc>
              <a:buFontTx/>
              <a:buAutoNum type="arabicPeriod"/>
            </a:pPr>
            <a:r>
              <a:rPr lang="zh-CN" altLang="en-US" sz="2400" b="1">
                <a:latin typeface="微软雅黑" panose="020B0503020204020204" pitchFamily="34" charset="-122"/>
                <a:ea typeface="微软雅黑" panose="020B0503020204020204" pitchFamily="34" charset="-122"/>
              </a:rPr>
              <a:t>编译  </a:t>
            </a:r>
            <a:r>
              <a:rPr lang="en-US" altLang="zh-CN" sz="2400" b="1">
                <a:latin typeface="微软雅黑" panose="020B0503020204020204" pitchFamily="34" charset="-122"/>
                <a:ea typeface="微软雅黑" panose="020B0503020204020204" pitchFamily="34" charset="-122"/>
              </a:rPr>
              <a:t>javac </a:t>
            </a:r>
            <a:r>
              <a:rPr lang="en-US" altLang="zh-CN" sz="2400" b="1" smtClean="0">
                <a:latin typeface="微软雅黑" panose="020B0503020204020204" pitchFamily="34" charset="-122"/>
                <a:ea typeface="微软雅黑" panose="020B0503020204020204" pitchFamily="34" charset="-122"/>
              </a:rPr>
              <a:t>Hello.java </a:t>
            </a:r>
            <a:endParaRPr lang="en-US" altLang="zh-CN" sz="2400" b="1">
              <a:latin typeface="微软雅黑" panose="020B0503020204020204" pitchFamily="34" charset="-122"/>
              <a:ea typeface="微软雅黑" panose="020B0503020204020204" pitchFamily="34" charset="-122"/>
            </a:endParaRPr>
          </a:p>
          <a:p>
            <a:pPr eaLnBrk="1" hangingPunct="1">
              <a:lnSpc>
                <a:spcPct val="150000"/>
              </a:lnSpc>
              <a:buFontTx/>
              <a:buAutoNum type="arabicPeriod"/>
            </a:pPr>
            <a:r>
              <a:rPr lang="zh-CN" altLang="en-US" sz="2400" b="1">
                <a:latin typeface="微软雅黑" panose="020B0503020204020204" pitchFamily="34" charset="-122"/>
                <a:ea typeface="微软雅黑" panose="020B0503020204020204" pitchFamily="34" charset="-122"/>
              </a:rPr>
              <a:t>解释执行  </a:t>
            </a:r>
            <a:r>
              <a:rPr lang="en-US" altLang="zh-CN" sz="2400" b="1">
                <a:latin typeface="微软雅黑" panose="020B0503020204020204" pitchFamily="34" charset="-122"/>
                <a:ea typeface="微软雅黑" panose="020B0503020204020204" pitchFamily="34" charset="-122"/>
              </a:rPr>
              <a:t>java </a:t>
            </a:r>
            <a:r>
              <a:rPr lang="en-US" altLang="zh-CN" sz="2400" b="1" smtClean="0">
                <a:latin typeface="微软雅黑" panose="020B0503020204020204" pitchFamily="34" charset="-122"/>
                <a:ea typeface="微软雅黑" panose="020B0503020204020204" pitchFamily="34" charset="-122"/>
              </a:rPr>
              <a:t>Hello</a:t>
            </a:r>
            <a:endParaRPr lang="zh-CN" altLang="en-US" sz="2400" b="1">
              <a:latin typeface="微软雅黑" panose="020B0503020204020204" pitchFamily="34" charset="-122"/>
              <a:ea typeface="微软雅黑" panose="020B0503020204020204" pitchFamily="34" charset="-122"/>
            </a:endParaRPr>
          </a:p>
        </p:txBody>
      </p:sp>
      <p:sp>
        <p:nvSpPr>
          <p:cNvPr id="2" name="TextBox 1"/>
          <p:cNvSpPr txBox="1"/>
          <p:nvPr/>
        </p:nvSpPr>
        <p:spPr>
          <a:xfrm>
            <a:off x="323850" y="3357563"/>
            <a:ext cx="8280400" cy="3046412"/>
          </a:xfrm>
          <a:prstGeom prst="rect">
            <a:avLst/>
          </a:prstGeom>
          <a:solidFill>
            <a:schemeClr val="tx2">
              <a:lumMod val="20000"/>
              <a:lumOff val="80000"/>
            </a:schemeClr>
          </a:solidFill>
        </p:spPr>
        <p:txBody>
          <a:bodyPr>
            <a:spAutoFit/>
          </a:bodyPr>
          <a:lstStyle/>
          <a:p>
            <a:pPr>
              <a:defRPr/>
            </a:pPr>
            <a:r>
              <a:rPr lang="zh-CN" altLang="en-US" sz="2400" b="1" dirty="0">
                <a:latin typeface="华文中宋" panose="02010600040101010101" pitchFamily="2" charset="-122"/>
                <a:ea typeface="华文中宋" panose="02010600040101010101" pitchFamily="2" charset="-122"/>
              </a:rPr>
              <a:t>如果程序带参数，如何处理呢？</a:t>
            </a:r>
            <a:endParaRPr lang="en-US" altLang="zh-CN" sz="2400" b="1" dirty="0">
              <a:latin typeface="华文中宋" panose="02010600040101010101" pitchFamily="2" charset="-122"/>
              <a:ea typeface="华文中宋" panose="02010600040101010101" pitchFamily="2" charset="-122"/>
            </a:endParaRPr>
          </a:p>
          <a:p>
            <a:pPr>
              <a:defRPr/>
            </a:pPr>
            <a:r>
              <a:rPr lang="en-US" altLang="zh-CN" sz="2400" b="1" dirty="0" err="1">
                <a:latin typeface="华文中宋" panose="02010600040101010101" pitchFamily="2" charset="-122"/>
                <a:ea typeface="华文中宋" panose="02010600040101010101" pitchFamily="2" charset="-122"/>
              </a:rPr>
              <a:t>TestArgs</a:t>
            </a:r>
            <a:r>
              <a:rPr lang="zh-CN" altLang="en-US" sz="2400" b="1" dirty="0">
                <a:latin typeface="华文中宋" panose="02010600040101010101" pitchFamily="2" charset="-122"/>
                <a:ea typeface="华文中宋" panose="02010600040101010101" pitchFamily="2" charset="-122"/>
              </a:rPr>
              <a:t>演示参数传递和处理方式</a:t>
            </a:r>
            <a:endParaRPr lang="en-US" altLang="zh-CN" sz="2400" b="1" dirty="0">
              <a:latin typeface="华文中宋" panose="02010600040101010101" pitchFamily="2" charset="-122"/>
              <a:ea typeface="华文中宋" panose="02010600040101010101" pitchFamily="2" charset="-122"/>
            </a:endParaRPr>
          </a:p>
          <a:p>
            <a:pPr>
              <a:defRPr/>
            </a:pPr>
            <a:r>
              <a:rPr lang="zh-CN" altLang="en-US" sz="2400" b="1" dirty="0">
                <a:latin typeface="华文中宋" panose="02010600040101010101" pitchFamily="2" charset="-122"/>
                <a:ea typeface="华文中宋" panose="02010600040101010101" pitchFamily="2" charset="-122"/>
              </a:rPr>
              <a:t>（</a:t>
            </a:r>
            <a:r>
              <a:rPr lang="en-US" altLang="zh-CN" sz="2400" b="1" dirty="0">
                <a:latin typeface="华文中宋" panose="02010600040101010101" pitchFamily="2" charset="-122"/>
                <a:ea typeface="华文中宋" panose="02010600040101010101" pitchFamily="2" charset="-122"/>
              </a:rPr>
              <a:t>1</a:t>
            </a:r>
            <a:r>
              <a:rPr lang="zh-CN" altLang="en-US" sz="2400" b="1" dirty="0">
                <a:latin typeface="华文中宋" panose="02010600040101010101" pitchFamily="2" charset="-122"/>
                <a:ea typeface="华文中宋" panose="02010600040101010101" pitchFamily="2" charset="-122"/>
              </a:rPr>
              <a:t>）在控制台下执行</a:t>
            </a:r>
            <a:r>
              <a:rPr lang="en-US" altLang="zh-CN" sz="2400" b="1" dirty="0">
                <a:latin typeface="华文中宋" panose="02010600040101010101" pitchFamily="2" charset="-122"/>
                <a:ea typeface="华文中宋" panose="02010600040101010101" pitchFamily="2" charset="-122"/>
              </a:rPr>
              <a:t>java</a:t>
            </a:r>
            <a:r>
              <a:rPr lang="zh-CN" altLang="en-US" sz="2400" b="1" dirty="0">
                <a:latin typeface="华文中宋" panose="02010600040101010101" pitchFamily="2" charset="-122"/>
                <a:ea typeface="华文中宋" panose="02010600040101010101" pitchFamily="2" charset="-122"/>
              </a:rPr>
              <a:t>程序的时候，在</a:t>
            </a:r>
            <a:r>
              <a:rPr lang="en-US" altLang="zh-CN" sz="2400" b="1" dirty="0">
                <a:latin typeface="华文中宋" panose="02010600040101010101" pitchFamily="2" charset="-122"/>
                <a:ea typeface="华文中宋" panose="02010600040101010101" pitchFamily="2" charset="-122"/>
              </a:rPr>
              <a:t>java </a:t>
            </a:r>
            <a:r>
              <a:rPr lang="zh-CN" altLang="en-US" sz="2400" b="1" dirty="0">
                <a:latin typeface="华文中宋" panose="02010600040101010101" pitchFamily="2" charset="-122"/>
                <a:ea typeface="华文中宋" panose="02010600040101010101" pitchFamily="2" charset="-122"/>
              </a:rPr>
              <a:t>类名 参数</a:t>
            </a:r>
            <a:r>
              <a:rPr lang="en-US" altLang="zh-CN" sz="2400" b="1" dirty="0">
                <a:latin typeface="华文中宋" panose="02010600040101010101" pitchFamily="2" charset="-122"/>
                <a:ea typeface="华文中宋" panose="02010600040101010101" pitchFamily="2" charset="-122"/>
              </a:rPr>
              <a:t>1 </a:t>
            </a:r>
            <a:r>
              <a:rPr lang="zh-CN" altLang="en-US" sz="2400" b="1" dirty="0">
                <a:latin typeface="华文中宋" panose="02010600040101010101" pitchFamily="2" charset="-122"/>
                <a:ea typeface="华文中宋" panose="02010600040101010101" pitchFamily="2" charset="-122"/>
              </a:rPr>
              <a:t>参数</a:t>
            </a:r>
            <a:r>
              <a:rPr lang="en-US" altLang="zh-CN" sz="2400" b="1" dirty="0">
                <a:latin typeface="华文中宋" panose="02010600040101010101" pitchFamily="2" charset="-122"/>
                <a:ea typeface="华文中宋" panose="02010600040101010101" pitchFamily="2" charset="-122"/>
              </a:rPr>
              <a:t>2  </a:t>
            </a:r>
            <a:r>
              <a:rPr lang="zh-CN" altLang="en-US" sz="2400" b="1" dirty="0">
                <a:latin typeface="华文中宋" panose="02010600040101010101" pitchFamily="2" charset="-122"/>
                <a:ea typeface="华文中宋" panose="02010600040101010101" pitchFamily="2" charset="-122"/>
              </a:rPr>
              <a:t>参数</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运行程序时加上参数。</a:t>
            </a:r>
            <a:endParaRPr lang="en-US" altLang="zh-CN" sz="2400" b="1" dirty="0">
              <a:latin typeface="华文中宋" panose="02010600040101010101" pitchFamily="2" charset="-122"/>
              <a:ea typeface="华文中宋" panose="02010600040101010101" pitchFamily="2" charset="-122"/>
            </a:endParaRPr>
          </a:p>
          <a:p>
            <a:pPr>
              <a:defRPr/>
            </a:pPr>
            <a:r>
              <a:rPr lang="zh-CN" altLang="en-US" sz="2400" b="1" i="1" dirty="0">
                <a:solidFill>
                  <a:schemeClr val="tx1">
                    <a:lumMod val="50000"/>
                    <a:lumOff val="50000"/>
                  </a:schemeClr>
                </a:solidFill>
                <a:latin typeface="华文中宋" panose="02010600040101010101" pitchFamily="2" charset="-122"/>
                <a:ea typeface="华文中宋" panose="02010600040101010101" pitchFamily="2" charset="-122"/>
              </a:rPr>
              <a:t>（</a:t>
            </a:r>
            <a:r>
              <a:rPr lang="en-US" altLang="zh-CN" sz="2400" b="1" i="1" dirty="0">
                <a:solidFill>
                  <a:schemeClr val="tx1">
                    <a:lumMod val="50000"/>
                    <a:lumOff val="50000"/>
                  </a:schemeClr>
                </a:solidFill>
                <a:latin typeface="华文中宋" panose="02010600040101010101" pitchFamily="2" charset="-122"/>
                <a:ea typeface="华文中宋" panose="02010600040101010101" pitchFamily="2" charset="-122"/>
              </a:rPr>
              <a:t>2</a:t>
            </a:r>
            <a:r>
              <a:rPr lang="zh-CN" altLang="en-US" sz="2400" b="1" i="1" dirty="0">
                <a:solidFill>
                  <a:schemeClr val="tx1">
                    <a:lumMod val="50000"/>
                    <a:lumOff val="50000"/>
                  </a:schemeClr>
                </a:solidFill>
                <a:latin typeface="华文中宋" panose="02010600040101010101" pitchFamily="2" charset="-122"/>
                <a:ea typeface="华文中宋" panose="02010600040101010101" pitchFamily="2" charset="-122"/>
              </a:rPr>
              <a:t>）在</a:t>
            </a:r>
            <a:r>
              <a:rPr lang="en-US" altLang="zh-CN" sz="2400" b="1" i="1" dirty="0">
                <a:solidFill>
                  <a:schemeClr val="tx1">
                    <a:lumMod val="50000"/>
                    <a:lumOff val="50000"/>
                  </a:schemeClr>
                </a:solidFill>
                <a:latin typeface="华文中宋" panose="02010600040101010101" pitchFamily="2" charset="-122"/>
                <a:ea typeface="华文中宋" panose="02010600040101010101" pitchFamily="2" charset="-122"/>
              </a:rPr>
              <a:t>Eclipse</a:t>
            </a:r>
            <a:r>
              <a:rPr lang="zh-CN" altLang="en-US" sz="2400" b="1" i="1" dirty="0">
                <a:solidFill>
                  <a:schemeClr val="tx1">
                    <a:lumMod val="50000"/>
                    <a:lumOff val="50000"/>
                  </a:schemeClr>
                </a:solidFill>
                <a:latin typeface="华文中宋" panose="02010600040101010101" pitchFamily="2" charset="-122"/>
                <a:ea typeface="华文中宋" panose="02010600040101010101" pitchFamily="2" charset="-122"/>
              </a:rPr>
              <a:t>中，可以在类的运行</a:t>
            </a:r>
            <a:r>
              <a:rPr lang="en-US" altLang="zh-CN" sz="2400" b="1" i="1" dirty="0">
                <a:solidFill>
                  <a:schemeClr val="tx1">
                    <a:lumMod val="50000"/>
                    <a:lumOff val="50000"/>
                  </a:schemeClr>
                </a:solidFill>
                <a:latin typeface="华文中宋" panose="02010600040101010101" pitchFamily="2" charset="-122"/>
                <a:ea typeface="华文中宋" panose="02010600040101010101" pitchFamily="2" charset="-122"/>
              </a:rPr>
              <a:t>Run</a:t>
            </a:r>
            <a:r>
              <a:rPr lang="zh-CN" altLang="en-US" sz="2400" b="1" i="1" dirty="0">
                <a:solidFill>
                  <a:schemeClr val="tx1">
                    <a:lumMod val="50000"/>
                    <a:lumOff val="50000"/>
                  </a:schemeClr>
                </a:solidFill>
                <a:latin typeface="华文中宋" panose="02010600040101010101" pitchFamily="2" charset="-122"/>
                <a:ea typeface="华文中宋" panose="02010600040101010101" pitchFamily="2" charset="-122"/>
              </a:rPr>
              <a:t>的配置中配置参数，即</a:t>
            </a:r>
            <a:r>
              <a:rPr lang="en-US" altLang="zh-CN" sz="2400" b="1" i="1" dirty="0">
                <a:solidFill>
                  <a:schemeClr val="tx1">
                    <a:lumMod val="50000"/>
                    <a:lumOff val="50000"/>
                  </a:schemeClr>
                </a:solidFill>
                <a:latin typeface="华文中宋" panose="02010600040101010101" pitchFamily="2" charset="-122"/>
                <a:ea typeface="华文中宋" panose="02010600040101010101" pitchFamily="2" charset="-122"/>
              </a:rPr>
              <a:t>arguments</a:t>
            </a:r>
            <a:r>
              <a:rPr lang="zh-CN" altLang="en-US" sz="2400" b="1" i="1" dirty="0">
                <a:solidFill>
                  <a:schemeClr val="tx1">
                    <a:lumMod val="50000"/>
                    <a:lumOff val="50000"/>
                  </a:schemeClr>
                </a:solidFill>
                <a:latin typeface="华文中宋" panose="02010600040101010101" pitchFamily="2" charset="-122"/>
                <a:ea typeface="华文中宋" panose="02010600040101010101" pitchFamily="2" charset="-122"/>
              </a:rPr>
              <a:t>的参数。右键主函数类，</a:t>
            </a:r>
            <a:r>
              <a:rPr lang="en-US" altLang="zh-CN" sz="2400" b="1" i="1" dirty="0">
                <a:solidFill>
                  <a:schemeClr val="tx1">
                    <a:lumMod val="50000"/>
                    <a:lumOff val="50000"/>
                  </a:schemeClr>
                </a:solidFill>
                <a:latin typeface="华文中宋" panose="02010600040101010101" pitchFamily="2" charset="-122"/>
                <a:ea typeface="华文中宋" panose="02010600040101010101" pitchFamily="2" charset="-122"/>
              </a:rPr>
              <a:t>Run as---&gt;Run configuration </a:t>
            </a:r>
            <a:r>
              <a:rPr lang="zh-CN" altLang="en-US" sz="2400" b="1" i="1" dirty="0">
                <a:solidFill>
                  <a:schemeClr val="tx1">
                    <a:lumMod val="50000"/>
                    <a:lumOff val="50000"/>
                  </a:schemeClr>
                </a:solidFill>
                <a:latin typeface="华文中宋" panose="02010600040101010101" pitchFamily="2" charset="-122"/>
                <a:ea typeface="华文中宋" panose="02010600040101010101" pitchFamily="2" charset="-122"/>
              </a:rPr>
              <a:t>配置，找到</a:t>
            </a:r>
            <a:r>
              <a:rPr lang="en-US" altLang="zh-CN" sz="2400" b="1" i="1" dirty="0">
                <a:solidFill>
                  <a:schemeClr val="tx1">
                    <a:lumMod val="50000"/>
                    <a:lumOff val="50000"/>
                  </a:schemeClr>
                </a:solidFill>
                <a:latin typeface="华文中宋" panose="02010600040101010101" pitchFamily="2" charset="-122"/>
                <a:ea typeface="华文中宋" panose="02010600040101010101" pitchFamily="2" charset="-122"/>
              </a:rPr>
              <a:t>Arguments,</a:t>
            </a:r>
            <a:r>
              <a:rPr lang="zh-CN" altLang="en-US" sz="2400" b="1" i="1" dirty="0">
                <a:solidFill>
                  <a:schemeClr val="tx1">
                    <a:lumMod val="50000"/>
                    <a:lumOff val="50000"/>
                  </a:schemeClr>
                </a:solidFill>
                <a:latin typeface="华文中宋" panose="02010600040101010101" pitchFamily="2" charset="-122"/>
                <a:ea typeface="华文中宋" panose="02010600040101010101" pitchFamily="2" charset="-122"/>
              </a:rPr>
              <a:t>在第一个空白表格中，填入参数。</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9693F5CB-0E20-4203-978E-42046FE93E18}" type="slidenum">
              <a:rPr lang="zh-CN" altLang="en-US" smtClean="0"/>
              <a:t>25</a:t>
            </a:fld>
            <a:endParaRPr lang="en-US" altLang="zh-CN"/>
          </a:p>
        </p:txBody>
      </p:sp>
      <p:sp>
        <p:nvSpPr>
          <p:cNvPr id="5" name="Rectangle 2"/>
          <p:cNvSpPr txBox="1">
            <a:spLocks noChangeArrowheads="1"/>
          </p:cNvSpPr>
          <p:nvPr/>
        </p:nvSpPr>
        <p:spPr bwMode="auto">
          <a:xfrm>
            <a:off x="899592" y="10272"/>
            <a:ext cx="7793037"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9pPr>
          </a:lstStyle>
          <a:p>
            <a:r>
              <a:rPr lang="zh-CN" altLang="en-US" dirty="0" smtClean="0">
                <a:latin typeface="黑体" panose="02010609060101010101" pitchFamily="2" charset="-122"/>
              </a:rPr>
              <a:t>带参数的</a:t>
            </a:r>
            <a:r>
              <a:rPr lang="en-US" altLang="zh-CN" smtClean="0">
                <a:latin typeface="黑体" panose="02010609060101010101" pitchFamily="2" charset="-122"/>
              </a:rPr>
              <a:t>java</a:t>
            </a:r>
            <a:r>
              <a:rPr lang="zh-CN" altLang="en-US" smtClean="0">
                <a:latin typeface="黑体" panose="02010609060101010101" pitchFamily="2" charset="-122"/>
              </a:rPr>
              <a:t>程序运行结果</a:t>
            </a:r>
            <a:endParaRPr lang="zh-CN" altLang="en-US" dirty="0" smtClean="0">
              <a:latin typeface="黑体" panose="02010609060101010101" pitchFamily="2" charset="-122"/>
            </a:endParaRPr>
          </a:p>
        </p:txBody>
      </p:sp>
      <p:pic>
        <p:nvPicPr>
          <p:cNvPr id="6" name="图片 5"/>
          <p:cNvPicPr>
            <a:picLocks noChangeAspect="1"/>
          </p:cNvPicPr>
          <p:nvPr/>
        </p:nvPicPr>
        <p:blipFill>
          <a:blip r:embed="rId2"/>
          <a:stretch>
            <a:fillRect/>
          </a:stretch>
        </p:blipFill>
        <p:spPr>
          <a:xfrm>
            <a:off x="272744" y="1268760"/>
            <a:ext cx="8419885" cy="2232248"/>
          </a:xfrm>
          <a:prstGeom prst="rect">
            <a:avLst/>
          </a:prstGeom>
        </p:spPr>
      </p:pic>
      <p:sp>
        <p:nvSpPr>
          <p:cNvPr id="7" name="文本框 6"/>
          <p:cNvSpPr txBox="1"/>
          <p:nvPr/>
        </p:nvSpPr>
        <p:spPr>
          <a:xfrm>
            <a:off x="1115616" y="4581128"/>
            <a:ext cx="3528392" cy="461665"/>
          </a:xfrm>
          <a:prstGeom prst="rect">
            <a:avLst/>
          </a:prstGeom>
          <a:solidFill>
            <a:schemeClr val="accent5">
              <a:lumMod val="75000"/>
            </a:schemeClr>
          </a:solidFill>
          <a:ln>
            <a:solidFill>
              <a:schemeClr val="accent1"/>
            </a:solidFill>
          </a:ln>
        </p:spPr>
        <p:txBody>
          <a:bodyPr wrap="square" rtlCol="0">
            <a:spAutoFit/>
          </a:bodyPr>
          <a:lstStyle/>
          <a:p>
            <a:r>
              <a:rPr lang="zh-CN" altLang="en-US" sz="2400" smtClean="0">
                <a:latin typeface="微软雅黑" panose="020B0503020204020204" pitchFamily="34" charset="-122"/>
                <a:ea typeface="微软雅黑" panose="020B0503020204020204" pitchFamily="34" charset="-122"/>
              </a:rPr>
              <a:t>代码演示 </a:t>
            </a:r>
            <a:r>
              <a:rPr lang="en-US" altLang="zh-CN" sz="2400" smtClean="0">
                <a:latin typeface="微软雅黑" panose="020B0503020204020204" pitchFamily="34" charset="-122"/>
                <a:ea typeface="微软雅黑" panose="020B0503020204020204" pitchFamily="34" charset="-122"/>
              </a:rPr>
              <a:t>javaconsole</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a:xfrm>
            <a:off x="1162050" y="6243638"/>
            <a:ext cx="1905000" cy="457200"/>
          </a:xfrm>
        </p:spPr>
        <p:txBody>
          <a:bodyPr/>
          <a:lstStyle/>
          <a:p>
            <a:pPr algn="l">
              <a:defRPr/>
            </a:pPr>
            <a:fld id="{6ED91A6A-3E1F-4ACB-AF82-D2AC124D5BB9}" type="slidenum">
              <a:rPr lang="en-US" altLang="zh-CN"/>
              <a:t>26</a:t>
            </a:fld>
            <a:endParaRPr lang="en-US" altLang="zh-CN"/>
          </a:p>
        </p:txBody>
      </p:sp>
      <p:sp>
        <p:nvSpPr>
          <p:cNvPr id="28675" name="Rectangle 2"/>
          <p:cNvSpPr>
            <a:spLocks noGrp="1" noChangeArrowheads="1"/>
          </p:cNvSpPr>
          <p:nvPr>
            <p:ph type="title"/>
          </p:nvPr>
        </p:nvSpPr>
        <p:spPr/>
        <p:txBody>
          <a:bodyPr/>
          <a:lstStyle/>
          <a:p>
            <a:r>
              <a:rPr lang="en-GB" altLang="zh-CN" smtClean="0"/>
              <a:t>1</a:t>
            </a:r>
            <a:r>
              <a:rPr lang="en-US" altLang="zh-CN" smtClean="0"/>
              <a:t>.2 JDK</a:t>
            </a:r>
            <a:r>
              <a:rPr lang="zh-CN" altLang="en-US" smtClean="0"/>
              <a:t>（</a:t>
            </a:r>
            <a:r>
              <a:rPr lang="en-GB" altLang="zh-CN" smtClean="0"/>
              <a:t>Java</a:t>
            </a:r>
            <a:r>
              <a:rPr lang="zh-CN" altLang="en-GB" smtClean="0">
                <a:latin typeface="黑体" panose="02010609060101010101" pitchFamily="2" charset="-122"/>
              </a:rPr>
              <a:t>的开发环境</a:t>
            </a:r>
            <a:r>
              <a:rPr lang="zh-CN" altLang="en-US" smtClean="0">
                <a:latin typeface="黑体" panose="02010609060101010101" pitchFamily="2" charset="-122"/>
              </a:rPr>
              <a:t>）</a:t>
            </a:r>
            <a:r>
              <a:rPr lang="zh-CN" altLang="en-US" smtClean="0"/>
              <a:t> </a:t>
            </a:r>
          </a:p>
        </p:txBody>
      </p:sp>
      <p:sp>
        <p:nvSpPr>
          <p:cNvPr id="109571" name="Rectangle 3"/>
          <p:cNvSpPr>
            <a:spLocks noGrp="1" noChangeArrowheads="1"/>
          </p:cNvSpPr>
          <p:nvPr>
            <p:ph type="body" idx="1"/>
          </p:nvPr>
        </p:nvSpPr>
        <p:spPr>
          <a:xfrm>
            <a:off x="395536" y="1454824"/>
            <a:ext cx="8229600" cy="4537075"/>
          </a:xfrm>
        </p:spPr>
        <p:txBody>
          <a:bodyPr/>
          <a:lstStyle/>
          <a:p>
            <a:r>
              <a:rPr lang="en-US" altLang="zh-CN" dirty="0" smtClean="0"/>
              <a:t>JDK</a:t>
            </a:r>
            <a:r>
              <a:rPr lang="zh-CN" altLang="en-US" dirty="0" smtClean="0"/>
              <a:t>开发</a:t>
            </a:r>
            <a:r>
              <a:rPr lang="en-US" altLang="zh-CN" dirty="0" smtClean="0"/>
              <a:t>Java</a:t>
            </a:r>
            <a:r>
              <a:rPr lang="zh-CN" altLang="en-US" dirty="0" smtClean="0"/>
              <a:t>程序的</a:t>
            </a:r>
            <a:r>
              <a:rPr lang="en-US" altLang="zh-CN" dirty="0" smtClean="0"/>
              <a:t>Java</a:t>
            </a:r>
            <a:r>
              <a:rPr lang="zh-CN" altLang="en-US" dirty="0" smtClean="0"/>
              <a:t>开发</a:t>
            </a:r>
            <a:r>
              <a:rPr lang="zh-CN" altLang="en-US" smtClean="0"/>
              <a:t>工具包  </a:t>
            </a:r>
            <a:r>
              <a:rPr lang="en-US" altLang="zh-CN" smtClean="0"/>
              <a:t>jdk-6u45-windows-i586.exe(</a:t>
            </a:r>
            <a:r>
              <a:rPr lang="en-US" altLang="zh-CN" smtClean="0">
                <a:solidFill>
                  <a:srgbClr val="C00000"/>
                </a:solidFill>
              </a:rPr>
              <a:t>32</a:t>
            </a:r>
            <a:r>
              <a:rPr lang="zh-CN" altLang="en-US" dirty="0" smtClean="0">
                <a:solidFill>
                  <a:srgbClr val="C00000"/>
                </a:solidFill>
              </a:rPr>
              <a:t>位</a:t>
            </a:r>
            <a:r>
              <a:rPr lang="en-US" altLang="zh-CN" dirty="0" smtClean="0"/>
              <a:t>)</a:t>
            </a:r>
          </a:p>
          <a:p>
            <a:r>
              <a:rPr lang="zh-CN" altLang="en-US" dirty="0" smtClean="0"/>
              <a:t>安装后的目录 ：</a:t>
            </a:r>
          </a:p>
          <a:p>
            <a:pPr marL="812800" lvl="1" indent="-276225">
              <a:lnSpc>
                <a:spcPct val="110000"/>
              </a:lnSpc>
            </a:pPr>
            <a:r>
              <a:rPr lang="en-GB" altLang="zh-CN" dirty="0" smtClean="0"/>
              <a:t>bin</a:t>
            </a:r>
            <a:r>
              <a:rPr lang="zh-CN" altLang="en-GB" dirty="0" smtClean="0"/>
              <a:t>目录：存放可执行文件</a:t>
            </a:r>
            <a:r>
              <a:rPr lang="en-GB" altLang="zh-CN" dirty="0" smtClean="0"/>
              <a:t>;</a:t>
            </a:r>
          </a:p>
          <a:p>
            <a:pPr marL="812800" lvl="1" indent="-276225">
              <a:lnSpc>
                <a:spcPct val="110000"/>
              </a:lnSpc>
            </a:pPr>
            <a:r>
              <a:rPr lang="en-GB" altLang="zh-CN" dirty="0" smtClean="0"/>
              <a:t>lib</a:t>
            </a:r>
            <a:r>
              <a:rPr lang="zh-CN" altLang="en-GB" dirty="0" smtClean="0"/>
              <a:t>目录：存放</a:t>
            </a:r>
            <a:r>
              <a:rPr lang="en-GB" altLang="zh-CN" dirty="0" smtClean="0"/>
              <a:t>Java</a:t>
            </a:r>
            <a:r>
              <a:rPr lang="zh-CN" altLang="en-GB" dirty="0" smtClean="0"/>
              <a:t>的类库文件</a:t>
            </a:r>
            <a:r>
              <a:rPr lang="en-GB" altLang="zh-CN" dirty="0" smtClean="0"/>
              <a:t>;</a:t>
            </a:r>
          </a:p>
          <a:p>
            <a:pPr marL="812800" lvl="1" indent="-276225">
              <a:lnSpc>
                <a:spcPct val="110000"/>
              </a:lnSpc>
            </a:pPr>
            <a:r>
              <a:rPr lang="en-GB" altLang="zh-CN" dirty="0" smtClean="0"/>
              <a:t>include</a:t>
            </a:r>
            <a:r>
              <a:rPr lang="zh-CN" altLang="en-GB" dirty="0" smtClean="0"/>
              <a:t>目录：存放用于本地方法的文件</a:t>
            </a:r>
            <a:r>
              <a:rPr lang="en-GB" altLang="zh-CN" dirty="0" smtClean="0"/>
              <a:t>; </a:t>
            </a:r>
          </a:p>
          <a:p>
            <a:pPr marL="812800" lvl="1" indent="-276225">
              <a:lnSpc>
                <a:spcPct val="110000"/>
              </a:lnSpc>
            </a:pPr>
            <a:r>
              <a:rPr lang="en-GB" altLang="zh-CN" dirty="0" err="1" smtClean="0"/>
              <a:t>jre</a:t>
            </a:r>
            <a:r>
              <a:rPr lang="zh-CN" altLang="en-GB" dirty="0" smtClean="0"/>
              <a:t>目录：存放</a:t>
            </a:r>
            <a:r>
              <a:rPr lang="en-GB" altLang="zh-CN" dirty="0" smtClean="0"/>
              <a:t>Java</a:t>
            </a:r>
            <a:r>
              <a:rPr lang="zh-CN" altLang="en-GB" dirty="0" smtClean="0"/>
              <a:t>运行环境文件</a:t>
            </a:r>
            <a:r>
              <a:rPr lang="en-GB" altLang="zh-CN" dirty="0" smtClean="0"/>
              <a:t>;</a:t>
            </a:r>
            <a:endParaRPr lang="en-US" altLang="zh-CN" dirty="0" smtClean="0"/>
          </a:p>
        </p:txBody>
      </p:sp>
      <p:sp>
        <p:nvSpPr>
          <p:cNvPr id="28678" name="Rectangle 2"/>
          <p:cNvSpPr txBox="1">
            <a:spLocks noChangeArrowheads="1"/>
          </p:cNvSpPr>
          <p:nvPr/>
        </p:nvSpPr>
        <p:spPr bwMode="auto">
          <a:xfrm>
            <a:off x="779463" y="874807"/>
            <a:ext cx="8229600" cy="60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3600" dirty="0">
                <a:solidFill>
                  <a:schemeClr val="tx2"/>
                </a:solidFill>
                <a:latin typeface="微软雅黑" panose="020B0503020204020204" pitchFamily="34" charset="-122"/>
                <a:ea typeface="微软雅黑" panose="020B0503020204020204" pitchFamily="34" charset="-122"/>
              </a:rPr>
              <a:t>JDK</a:t>
            </a:r>
            <a:r>
              <a:rPr lang="zh-CN" altLang="en-US" sz="3600" dirty="0">
                <a:solidFill>
                  <a:schemeClr val="tx2"/>
                </a:solidFill>
                <a:latin typeface="微软雅黑" panose="020B0503020204020204" pitchFamily="34" charset="-122"/>
                <a:ea typeface="微软雅黑" panose="020B0503020204020204" pitchFamily="34" charset="-122"/>
              </a:rPr>
              <a:t>安装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iterate type="wd">
                                    <p:tmPct val="10000"/>
                                  </p:iterate>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wd">
                                    <p:tmPct val="10000"/>
                                  </p:iterate>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850"/>
                            </p:stCondLst>
                            <p:childTnLst>
                              <p:par>
                                <p:cTn id="16" presetID="2" presetClass="entr" presetSubtype="8" fill="hold" nodeType="afterEffect">
                                  <p:stCondLst>
                                    <p:cond delay="0"/>
                                  </p:stCondLst>
                                  <p:childTnLst>
                                    <p:set>
                                      <p:cBhvr>
                                        <p:cTn id="17" dur="1" fill="hold">
                                          <p:stCondLst>
                                            <p:cond delay="0"/>
                                          </p:stCondLst>
                                        </p:cTn>
                                        <p:tgtEl>
                                          <p:spTgt spid="109571">
                                            <p:txEl>
                                              <p:pRg st="2" end="2"/>
                                            </p:txEl>
                                          </p:spTgt>
                                        </p:tgtEl>
                                        <p:attrNameLst>
                                          <p:attrName>style.visibility</p:attrName>
                                        </p:attrNameLst>
                                      </p:cBhvr>
                                      <p:to>
                                        <p:strVal val="visible"/>
                                      </p:to>
                                    </p:set>
                                    <p:anim calcmode="lin" valueType="num">
                                      <p:cBhvr additive="base">
                                        <p:cTn id="18" dur="500" fill="hold"/>
                                        <p:tgtEl>
                                          <p:spTgt spid="109571">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09571">
                                            <p:txEl>
                                              <p:pRg st="2" end="2"/>
                                            </p:txEl>
                                          </p:spTgt>
                                        </p:tgtEl>
                                        <p:attrNameLst>
                                          <p:attrName>ppt_y</p:attrName>
                                        </p:attrNameLst>
                                      </p:cBhvr>
                                      <p:tavLst>
                                        <p:tav tm="0">
                                          <p:val>
                                            <p:strVal val="#ppt_y"/>
                                          </p:val>
                                        </p:tav>
                                        <p:tav tm="100000">
                                          <p:val>
                                            <p:strVal val="#ppt_y"/>
                                          </p:val>
                                        </p:tav>
                                      </p:tavLst>
                                    </p:anim>
                                  </p:childTnLst>
                                </p:cTn>
                              </p:par>
                            </p:childTnLst>
                          </p:cTn>
                        </p:par>
                        <p:par>
                          <p:cTn id="20" fill="hold">
                            <p:stCondLst>
                              <p:cond delay="1350"/>
                            </p:stCondLst>
                            <p:childTnLst>
                              <p:par>
                                <p:cTn id="21" presetID="2" presetClass="entr" presetSubtype="8" fill="hold" nodeType="afterEffect">
                                  <p:stCondLst>
                                    <p:cond delay="0"/>
                                  </p:stCondLst>
                                  <p:childTnLst>
                                    <p:set>
                                      <p:cBhvr>
                                        <p:cTn id="22" dur="1" fill="hold">
                                          <p:stCondLst>
                                            <p:cond delay="0"/>
                                          </p:stCondLst>
                                        </p:cTn>
                                        <p:tgtEl>
                                          <p:spTgt spid="109571">
                                            <p:txEl>
                                              <p:pRg st="3" end="3"/>
                                            </p:txEl>
                                          </p:spTgt>
                                        </p:tgtEl>
                                        <p:attrNameLst>
                                          <p:attrName>style.visibility</p:attrName>
                                        </p:attrNameLst>
                                      </p:cBhvr>
                                      <p:to>
                                        <p:strVal val="visible"/>
                                      </p:to>
                                    </p:set>
                                    <p:anim calcmode="lin" valueType="num">
                                      <p:cBhvr additive="base">
                                        <p:cTn id="23" dur="500" fill="hold"/>
                                        <p:tgtEl>
                                          <p:spTgt spid="10957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9571">
                                            <p:txEl>
                                              <p:pRg st="3" end="3"/>
                                            </p:txEl>
                                          </p:spTgt>
                                        </p:tgtEl>
                                        <p:attrNameLst>
                                          <p:attrName>ppt_y</p:attrName>
                                        </p:attrNameLst>
                                      </p:cBhvr>
                                      <p:tavLst>
                                        <p:tav tm="0">
                                          <p:val>
                                            <p:strVal val="#ppt_y"/>
                                          </p:val>
                                        </p:tav>
                                        <p:tav tm="100000">
                                          <p:val>
                                            <p:strVal val="#ppt_y"/>
                                          </p:val>
                                        </p:tav>
                                      </p:tavLst>
                                    </p:anim>
                                  </p:childTnLst>
                                </p:cTn>
                              </p:par>
                            </p:childTnLst>
                          </p:cTn>
                        </p:par>
                        <p:par>
                          <p:cTn id="25" fill="hold">
                            <p:stCondLst>
                              <p:cond delay="1850"/>
                            </p:stCondLst>
                            <p:childTnLst>
                              <p:par>
                                <p:cTn id="26" presetID="2" presetClass="entr" presetSubtype="8" fill="hold" nodeType="afterEffect">
                                  <p:stCondLst>
                                    <p:cond delay="0"/>
                                  </p:stCondLst>
                                  <p:childTnLst>
                                    <p:set>
                                      <p:cBhvr>
                                        <p:cTn id="27" dur="1" fill="hold">
                                          <p:stCondLst>
                                            <p:cond delay="0"/>
                                          </p:stCondLst>
                                        </p:cTn>
                                        <p:tgtEl>
                                          <p:spTgt spid="109571">
                                            <p:txEl>
                                              <p:pRg st="4" end="4"/>
                                            </p:txEl>
                                          </p:spTgt>
                                        </p:tgtEl>
                                        <p:attrNameLst>
                                          <p:attrName>style.visibility</p:attrName>
                                        </p:attrNameLst>
                                      </p:cBhvr>
                                      <p:to>
                                        <p:strVal val="visible"/>
                                      </p:to>
                                    </p:set>
                                    <p:anim calcmode="lin" valueType="num">
                                      <p:cBhvr additive="base">
                                        <p:cTn id="28" dur="500" fill="hold"/>
                                        <p:tgtEl>
                                          <p:spTgt spid="109571">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09571">
                                            <p:txEl>
                                              <p:pRg st="4" end="4"/>
                                            </p:txEl>
                                          </p:spTgt>
                                        </p:tgtEl>
                                        <p:attrNameLst>
                                          <p:attrName>ppt_y</p:attrName>
                                        </p:attrNameLst>
                                      </p:cBhvr>
                                      <p:tavLst>
                                        <p:tav tm="0">
                                          <p:val>
                                            <p:strVal val="#ppt_y"/>
                                          </p:val>
                                        </p:tav>
                                        <p:tav tm="100000">
                                          <p:val>
                                            <p:strVal val="#ppt_y"/>
                                          </p:val>
                                        </p:tav>
                                      </p:tavLst>
                                    </p:anim>
                                  </p:childTnLst>
                                </p:cTn>
                              </p:par>
                            </p:childTnLst>
                          </p:cTn>
                        </p:par>
                        <p:par>
                          <p:cTn id="30" fill="hold">
                            <p:stCondLst>
                              <p:cond delay="2350"/>
                            </p:stCondLst>
                            <p:childTnLst>
                              <p:par>
                                <p:cTn id="31" presetID="2" presetClass="entr" presetSubtype="8" fill="hold" nodeType="afterEffect">
                                  <p:stCondLst>
                                    <p:cond delay="0"/>
                                  </p:stCondLst>
                                  <p:childTnLst>
                                    <p:set>
                                      <p:cBhvr>
                                        <p:cTn id="32" dur="1" fill="hold">
                                          <p:stCondLst>
                                            <p:cond delay="0"/>
                                          </p:stCondLst>
                                        </p:cTn>
                                        <p:tgtEl>
                                          <p:spTgt spid="109571">
                                            <p:txEl>
                                              <p:pRg st="5" end="5"/>
                                            </p:txEl>
                                          </p:spTgt>
                                        </p:tgtEl>
                                        <p:attrNameLst>
                                          <p:attrName>style.visibility</p:attrName>
                                        </p:attrNameLst>
                                      </p:cBhvr>
                                      <p:to>
                                        <p:strVal val="visible"/>
                                      </p:to>
                                    </p:set>
                                    <p:anim calcmode="lin" valueType="num">
                                      <p:cBhvr additive="base">
                                        <p:cTn id="33" dur="500" fill="hold"/>
                                        <p:tgtEl>
                                          <p:spTgt spid="109571">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95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0"/>
          </p:nvPr>
        </p:nvSpPr>
        <p:spPr>
          <a:xfrm>
            <a:off x="179388" y="6381750"/>
            <a:ext cx="2133600" cy="215900"/>
          </a:xfrm>
        </p:spPr>
        <p:txBody>
          <a:bodyPr/>
          <a:lstStyle/>
          <a:p>
            <a:pPr>
              <a:defRPr/>
            </a:pPr>
            <a:fld id="{8F7EAC1E-0873-4A7F-B861-7F520B5B2A42}" type="slidenum">
              <a:rPr lang="en-US" altLang="zh-CN"/>
              <a:t>27</a:t>
            </a:fld>
            <a:endParaRPr lang="en-US" altLang="zh-CN"/>
          </a:p>
        </p:txBody>
      </p:sp>
      <p:sp>
        <p:nvSpPr>
          <p:cNvPr id="29699" name="Rectangle 2"/>
          <p:cNvSpPr>
            <a:spLocks noGrp="1" noChangeArrowheads="1"/>
          </p:cNvSpPr>
          <p:nvPr>
            <p:ph type="title"/>
          </p:nvPr>
        </p:nvSpPr>
        <p:spPr>
          <a:xfrm>
            <a:off x="879475" y="44450"/>
            <a:ext cx="8229600" cy="792163"/>
          </a:xfrm>
        </p:spPr>
        <p:txBody>
          <a:bodyPr/>
          <a:lstStyle/>
          <a:p>
            <a:r>
              <a:rPr lang="zh-CN" altLang="en-GB" smtClean="0"/>
              <a:t>配置环境变量</a:t>
            </a:r>
            <a:r>
              <a:rPr lang="zh-CN" altLang="en-US" smtClean="0"/>
              <a:t> </a:t>
            </a:r>
          </a:p>
        </p:txBody>
      </p:sp>
      <p:pic>
        <p:nvPicPr>
          <p:cNvPr id="161799" name="Picture 7" descr="compute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474788" y="1989138"/>
            <a:ext cx="6477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1801" name="Picture 9" descr="port"/>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1763713" y="2349500"/>
            <a:ext cx="1562100" cy="2000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1803" name="Picture 11" descr="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188" y="1628775"/>
            <a:ext cx="3990975"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1819" name="Group 27"/>
          <p:cNvGrpSpPr/>
          <p:nvPr/>
        </p:nvGrpSpPr>
        <p:grpSpPr bwMode="auto">
          <a:xfrm>
            <a:off x="323850" y="2349500"/>
            <a:ext cx="1019175" cy="1001713"/>
            <a:chOff x="521" y="1553"/>
            <a:chExt cx="642" cy="631"/>
          </a:xfrm>
        </p:grpSpPr>
        <p:sp>
          <p:nvSpPr>
            <p:cNvPr id="29721" name="Text Box 24"/>
            <p:cNvSpPr txBox="1">
              <a:spLocks noChangeArrowheads="1"/>
            </p:cNvSpPr>
            <p:nvPr/>
          </p:nvSpPr>
          <p:spPr bwMode="auto">
            <a:xfrm>
              <a:off x="521" y="1797"/>
              <a:ext cx="454"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10000"/>
                </a:spcBef>
                <a:buFont typeface="Wingdings" panose="05000000000000000000" pitchFamily="2" charset="2"/>
                <a:buNone/>
              </a:pPr>
              <a:r>
                <a:rPr lang="zh-CN" altLang="en-US">
                  <a:solidFill>
                    <a:srgbClr val="C00000"/>
                  </a:solidFill>
                  <a:latin typeface="黑体" panose="02010609060101010101" pitchFamily="2" charset="-122"/>
                  <a:ea typeface="黑体" panose="02010609060101010101" pitchFamily="2" charset="-122"/>
                </a:rPr>
                <a:t>单击</a:t>
              </a:r>
            </a:p>
            <a:p>
              <a:pPr eaLnBrk="1" hangingPunct="1">
                <a:lnSpc>
                  <a:spcPct val="90000"/>
                </a:lnSpc>
                <a:spcBef>
                  <a:spcPct val="10000"/>
                </a:spcBef>
                <a:buFont typeface="Wingdings" panose="05000000000000000000" pitchFamily="2" charset="2"/>
                <a:buNone/>
              </a:pPr>
              <a:r>
                <a:rPr lang="zh-CN" altLang="en-US">
                  <a:solidFill>
                    <a:srgbClr val="C00000"/>
                  </a:solidFill>
                  <a:latin typeface="黑体" panose="02010609060101010101" pitchFamily="2" charset="-122"/>
                  <a:ea typeface="黑体" panose="02010609060101010101" pitchFamily="2" charset="-122"/>
                </a:rPr>
                <a:t>右键</a:t>
              </a:r>
            </a:p>
          </p:txBody>
        </p:sp>
        <p:sp>
          <p:nvSpPr>
            <p:cNvPr id="29722" name="AutoShape 26"/>
            <p:cNvSpPr>
              <a:spLocks noChangeArrowheads="1"/>
            </p:cNvSpPr>
            <p:nvPr/>
          </p:nvSpPr>
          <p:spPr bwMode="auto">
            <a:xfrm rot="-2712547">
              <a:off x="825" y="1761"/>
              <a:ext cx="545" cy="130"/>
            </a:xfrm>
            <a:prstGeom prst="rightArrow">
              <a:avLst>
                <a:gd name="adj1" fmla="val 50000"/>
                <a:gd name="adj2" fmla="val 104808"/>
              </a:avLst>
            </a:prstGeom>
            <a:gradFill rotWithShape="1">
              <a:gsLst>
                <a:gs pos="0">
                  <a:srgbClr val="FFCC00"/>
                </a:gs>
                <a:gs pos="50000">
                  <a:srgbClr val="FFFFFF"/>
                </a:gs>
                <a:gs pos="100000">
                  <a:srgbClr val="FFCC00"/>
                </a:gs>
              </a:gsLst>
              <a:lin ang="0" scaled="1"/>
            </a:gradFill>
            <a:ln w="63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1823" name="Group 31"/>
          <p:cNvGrpSpPr/>
          <p:nvPr/>
        </p:nvGrpSpPr>
        <p:grpSpPr bwMode="auto">
          <a:xfrm>
            <a:off x="2482850" y="1052513"/>
            <a:ext cx="1150938" cy="844550"/>
            <a:chOff x="2835" y="585"/>
            <a:chExt cx="725" cy="532"/>
          </a:xfrm>
        </p:grpSpPr>
        <p:sp>
          <p:nvSpPr>
            <p:cNvPr id="29719" name="Text Box 28"/>
            <p:cNvSpPr txBox="1">
              <a:spLocks noChangeArrowheads="1"/>
            </p:cNvSpPr>
            <p:nvPr/>
          </p:nvSpPr>
          <p:spPr bwMode="auto">
            <a:xfrm>
              <a:off x="2835" y="585"/>
              <a:ext cx="72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10000"/>
                </a:spcBef>
                <a:buFont typeface="Wingdings" panose="05000000000000000000" pitchFamily="2" charset="2"/>
                <a:buNone/>
              </a:pPr>
              <a:r>
                <a:rPr lang="zh-CN" altLang="en-US">
                  <a:solidFill>
                    <a:srgbClr val="C00000"/>
                  </a:solidFill>
                  <a:latin typeface="黑体" panose="02010609060101010101" pitchFamily="2" charset="-122"/>
                  <a:ea typeface="黑体" panose="02010609060101010101" pitchFamily="2" charset="-122"/>
                </a:rPr>
                <a:t>选择高级</a:t>
              </a:r>
            </a:p>
          </p:txBody>
        </p:sp>
        <p:sp>
          <p:nvSpPr>
            <p:cNvPr id="161821" name="AutoShape 29"/>
            <p:cNvSpPr>
              <a:spLocks noChangeArrowheads="1"/>
            </p:cNvSpPr>
            <p:nvPr/>
          </p:nvSpPr>
          <p:spPr bwMode="auto">
            <a:xfrm>
              <a:off x="3165" y="799"/>
              <a:ext cx="123" cy="318"/>
            </a:xfrm>
            <a:prstGeom prst="downArrow">
              <a:avLst>
                <a:gd name="adj1" fmla="val 50000"/>
                <a:gd name="adj2" fmla="val 64634"/>
              </a:avLst>
            </a:prstGeom>
            <a:gradFill rotWithShape="1">
              <a:gsLst>
                <a:gs pos="0">
                  <a:srgbClr val="FFCC00"/>
                </a:gs>
                <a:gs pos="50000">
                  <a:schemeClr val="bg1"/>
                </a:gs>
                <a:gs pos="100000">
                  <a:srgbClr val="FFCC00"/>
                </a:gs>
              </a:gsLst>
              <a:lin ang="5400000" scaled="1"/>
            </a:gradFill>
            <a:ln w="63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C00000"/>
                </a:solidFill>
              </a:endParaRPr>
            </a:p>
          </p:txBody>
        </p:sp>
      </p:grpSp>
      <p:sp>
        <p:nvSpPr>
          <p:cNvPr id="3" name="TextBox 2"/>
          <p:cNvSpPr txBox="1">
            <a:spLocks noChangeArrowheads="1"/>
          </p:cNvSpPr>
          <p:nvPr/>
        </p:nvSpPr>
        <p:spPr bwMode="auto">
          <a:xfrm>
            <a:off x="5430838" y="3160713"/>
            <a:ext cx="360521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t>1. </a:t>
            </a:r>
            <a:r>
              <a:rPr lang="zh-CN" altLang="en-US" b="1" dirty="0"/>
              <a:t>新建 </a:t>
            </a:r>
            <a:r>
              <a:rPr lang="en-US" altLang="zh-CN" b="1" dirty="0"/>
              <a:t>JAVA_HOME </a:t>
            </a:r>
            <a:r>
              <a:rPr lang="zh-CN" altLang="en-US" b="1" dirty="0"/>
              <a:t>变量 。</a:t>
            </a:r>
          </a:p>
          <a:p>
            <a:pPr eaLnBrk="1" hangingPunct="1"/>
            <a:r>
              <a:rPr lang="zh-CN" altLang="en-US" dirty="0"/>
              <a:t>      变量值填写</a:t>
            </a:r>
            <a:r>
              <a:rPr lang="en-US" altLang="zh-CN" dirty="0" err="1"/>
              <a:t>jdk</a:t>
            </a:r>
            <a:r>
              <a:rPr lang="zh-CN" altLang="en-US" dirty="0"/>
              <a:t>的安装目录</a:t>
            </a:r>
            <a:endParaRPr lang="en-US" altLang="zh-CN" dirty="0"/>
          </a:p>
          <a:p>
            <a:pPr eaLnBrk="1" hangingPunct="1"/>
            <a:r>
              <a:rPr lang="en-US" altLang="zh-CN" b="1" dirty="0"/>
              <a:t>2. </a:t>
            </a:r>
            <a:r>
              <a:rPr lang="zh-CN" altLang="en-US" b="1" dirty="0"/>
              <a:t>编辑</a:t>
            </a:r>
            <a:r>
              <a:rPr lang="en-US" altLang="zh-CN" b="1" dirty="0"/>
              <a:t>path</a:t>
            </a:r>
            <a:r>
              <a:rPr lang="zh-CN" altLang="en-US" b="1" dirty="0"/>
              <a:t>变量。</a:t>
            </a:r>
            <a:endParaRPr lang="en-US" altLang="zh-CN" b="1" dirty="0"/>
          </a:p>
          <a:p>
            <a:pPr eaLnBrk="1" hangingPunct="1"/>
            <a:r>
              <a:rPr lang="zh-CN" altLang="en-US" dirty="0"/>
              <a:t>     在变量值最后输入    </a:t>
            </a:r>
            <a:endParaRPr lang="en-US" altLang="zh-CN" dirty="0"/>
          </a:p>
          <a:p>
            <a:pPr eaLnBrk="1" hangingPunct="1"/>
            <a:r>
              <a:rPr lang="en-US" altLang="zh-CN" dirty="0"/>
              <a:t>%JAVA_HOME%\bin;%JAVA_HOME%\</a:t>
            </a:r>
            <a:r>
              <a:rPr lang="en-US" altLang="zh-CN" dirty="0" err="1"/>
              <a:t>jre</a:t>
            </a:r>
            <a:r>
              <a:rPr lang="en-US" altLang="zh-CN" dirty="0"/>
              <a:t>\bin;</a:t>
            </a:r>
          </a:p>
          <a:p>
            <a:pPr eaLnBrk="1" hangingPunct="1"/>
            <a:r>
              <a:rPr lang="en-US" altLang="zh-CN" b="1" dirty="0"/>
              <a:t>3.</a:t>
            </a:r>
            <a:r>
              <a:rPr lang="zh-CN" altLang="en-US" b="1" dirty="0"/>
              <a:t>新建 </a:t>
            </a:r>
            <a:r>
              <a:rPr lang="en-US" altLang="zh-CN" b="1" dirty="0"/>
              <a:t>CLASSPATH </a:t>
            </a:r>
            <a:r>
              <a:rPr lang="zh-CN" altLang="en-US" b="1" dirty="0"/>
              <a:t>变量。</a:t>
            </a:r>
            <a:endParaRPr lang="en-US" altLang="zh-CN" b="1" dirty="0"/>
          </a:p>
          <a:p>
            <a:pPr eaLnBrk="1" hangingPunct="1"/>
            <a:r>
              <a:rPr lang="zh-CN" altLang="en-US" dirty="0"/>
              <a:t>    变量值填写  </a:t>
            </a:r>
            <a:endParaRPr lang="en-US" altLang="zh-CN" dirty="0"/>
          </a:p>
          <a:p>
            <a:pPr eaLnBrk="1" hangingPunct="1"/>
            <a:r>
              <a:rPr lang="en-US" altLang="zh-CN" dirty="0"/>
              <a:t>     .;%JAVA_HOME%\lib;%JAVA_HOME%\lib\tools.jar</a:t>
            </a:r>
            <a:endParaRPr lang="zh-CN" altLang="en-US" dirty="0"/>
          </a:p>
          <a:p>
            <a:pPr eaLnBrk="1" hangingPunct="1"/>
            <a:endParaRPr lang="zh-CN" altLang="en-US" b="1" dirty="0"/>
          </a:p>
        </p:txBody>
      </p:sp>
      <p:sp>
        <p:nvSpPr>
          <p:cNvPr id="4" name="文本框 3"/>
          <p:cNvSpPr txBox="1"/>
          <p:nvPr/>
        </p:nvSpPr>
        <p:spPr>
          <a:xfrm>
            <a:off x="3779912" y="910342"/>
            <a:ext cx="5019676" cy="400110"/>
          </a:xfrm>
          <a:prstGeom prst="rect">
            <a:avLst/>
          </a:prstGeom>
          <a:no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目前大部分的系统会自动配置这些环节变量</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1819"/>
                                        </p:tgtEl>
                                        <p:attrNameLst>
                                          <p:attrName>style.visibility</p:attrName>
                                        </p:attrNameLst>
                                      </p:cBhvr>
                                      <p:to>
                                        <p:strVal val="visible"/>
                                      </p:to>
                                    </p:set>
                                    <p:animEffect transition="in" filter="fade">
                                      <p:cBhvr>
                                        <p:cTn id="11" dur="2000"/>
                                        <p:tgtEl>
                                          <p:spTgt spid="161819"/>
                                        </p:tgtEl>
                                      </p:cBhvr>
                                    </p:animEffect>
                                  </p:childTnLst>
                                  <p:subTnLst>
                                    <p:set>
                                      <p:cBhvr override="childStyle">
                                        <p:cTn dur="1" fill="hold" display="0" masterRel="nextClick" afterEffect="1"/>
                                        <p:tgtEl>
                                          <p:spTgt spid="16181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180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61803"/>
                                        </p:tgtEl>
                                        <p:attrNameLst>
                                          <p:attrName>style.visibility</p:attrName>
                                        </p:attrNameLst>
                                      </p:cBhvr>
                                      <p:to>
                                        <p:strVal val="visible"/>
                                      </p:to>
                                    </p:set>
                                    <p:animEffect transition="in" filter="randombar(horizontal)">
                                      <p:cBhvr>
                                        <p:cTn id="20" dur="500"/>
                                        <p:tgtEl>
                                          <p:spTgt spid="16180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1823"/>
                                        </p:tgtEl>
                                        <p:attrNameLst>
                                          <p:attrName>style.visibility</p:attrName>
                                        </p:attrNameLst>
                                      </p:cBhvr>
                                      <p:to>
                                        <p:strVal val="visible"/>
                                      </p:to>
                                    </p:set>
                                    <p:animEffect transition="in" filter="fade">
                                      <p:cBhvr>
                                        <p:cTn id="25" dur="1000"/>
                                        <p:tgtEl>
                                          <p:spTgt spid="1618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a:xfrm>
            <a:off x="1162050" y="6243638"/>
            <a:ext cx="1905000" cy="457200"/>
          </a:xfrm>
        </p:spPr>
        <p:txBody>
          <a:bodyPr/>
          <a:lstStyle/>
          <a:p>
            <a:pPr algn="l">
              <a:defRPr/>
            </a:pPr>
            <a:fld id="{887E3F2F-CF68-4768-84D6-B3FC55E52CEB}" type="slidenum">
              <a:rPr lang="en-US" altLang="zh-CN"/>
              <a:t>28</a:t>
            </a:fld>
            <a:endParaRPr lang="en-US" altLang="zh-CN"/>
          </a:p>
        </p:txBody>
      </p:sp>
      <p:sp>
        <p:nvSpPr>
          <p:cNvPr id="30723" name="Rectangle 2"/>
          <p:cNvSpPr>
            <a:spLocks noGrp="1" noChangeArrowheads="1"/>
          </p:cNvSpPr>
          <p:nvPr>
            <p:ph type="title"/>
          </p:nvPr>
        </p:nvSpPr>
        <p:spPr/>
        <p:txBody>
          <a:bodyPr/>
          <a:lstStyle/>
          <a:p>
            <a:r>
              <a:rPr lang="en-US" altLang="zh-CN" smtClean="0"/>
              <a:t>Java</a:t>
            </a:r>
            <a:r>
              <a:rPr lang="zh-CN" altLang="en-US" smtClean="0">
                <a:latin typeface="黑体" panose="02010609060101010101" pitchFamily="2" charset="-122"/>
              </a:rPr>
              <a:t>开发工具包</a:t>
            </a:r>
            <a:r>
              <a:rPr lang="zh-CN" altLang="en-US" smtClean="0"/>
              <a:t> </a:t>
            </a:r>
          </a:p>
        </p:txBody>
      </p:sp>
      <p:sp>
        <p:nvSpPr>
          <p:cNvPr id="30724" name="Rectangle 3"/>
          <p:cNvSpPr>
            <a:spLocks noGrp="1" noChangeArrowheads="1"/>
          </p:cNvSpPr>
          <p:nvPr>
            <p:ph type="body" idx="1"/>
          </p:nvPr>
        </p:nvSpPr>
        <p:spPr>
          <a:xfrm>
            <a:off x="684213" y="1412875"/>
            <a:ext cx="8229600" cy="2736850"/>
          </a:xfrm>
        </p:spPr>
        <p:txBody>
          <a:bodyPr/>
          <a:lstStyle/>
          <a:p>
            <a:r>
              <a:rPr lang="en-US" altLang="zh-CN" smtClean="0">
                <a:latin typeface="黑体" panose="02010609060101010101" pitchFamily="2" charset="-122"/>
              </a:rPr>
              <a:t>JDK</a:t>
            </a:r>
            <a:r>
              <a:rPr lang="zh-CN" altLang="en-US" smtClean="0">
                <a:latin typeface="黑体" panose="02010609060101010101" pitchFamily="2" charset="-122"/>
              </a:rPr>
              <a:t>包含了一组命令行工具</a:t>
            </a:r>
          </a:p>
          <a:p>
            <a:r>
              <a:rPr lang="zh-CN" altLang="en-US" smtClean="0">
                <a:latin typeface="黑体" panose="02010609060101010101" pitchFamily="2" charset="-122"/>
              </a:rPr>
              <a:t>主要有：</a:t>
            </a:r>
          </a:p>
          <a:p>
            <a:pPr lvl="1"/>
            <a:r>
              <a:rPr lang="en-US" altLang="zh-CN" smtClean="0"/>
              <a:t>javac.exe    </a:t>
            </a:r>
            <a:r>
              <a:rPr lang="zh-CN" altLang="en-US" smtClean="0"/>
              <a:t>（编译器）</a:t>
            </a:r>
            <a:endParaRPr lang="en-US" altLang="zh-CN" smtClean="0"/>
          </a:p>
          <a:p>
            <a:pPr lvl="1"/>
            <a:r>
              <a:rPr lang="en-US" altLang="zh-CN" smtClean="0"/>
              <a:t>java              </a:t>
            </a:r>
            <a:r>
              <a:rPr lang="zh-CN" altLang="en-US" smtClean="0"/>
              <a:t>（解释器）</a:t>
            </a:r>
            <a:endParaRPr lang="en-US" altLang="zh-CN" smtClean="0"/>
          </a:p>
          <a:p>
            <a:pPr lvl="1"/>
            <a:r>
              <a:rPr lang="en-US" altLang="zh-CN" smtClean="0"/>
              <a:t>javadoc         </a:t>
            </a:r>
            <a:r>
              <a:rPr lang="zh-CN" altLang="en-US" smtClean="0"/>
              <a:t>（文档生成器）</a:t>
            </a:r>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a:xfrm>
            <a:off x="1162050" y="6243638"/>
            <a:ext cx="1905000" cy="457200"/>
          </a:xfrm>
        </p:spPr>
        <p:txBody>
          <a:bodyPr/>
          <a:lstStyle/>
          <a:p>
            <a:pPr algn="l">
              <a:defRPr/>
            </a:pPr>
            <a:fld id="{D6457CC5-002C-481C-9925-72AA73B9AC4F}" type="slidenum">
              <a:rPr lang="en-US" altLang="zh-CN"/>
              <a:t>29</a:t>
            </a:fld>
            <a:endParaRPr lang="en-US" altLang="zh-CN"/>
          </a:p>
        </p:txBody>
      </p:sp>
      <p:sp>
        <p:nvSpPr>
          <p:cNvPr id="31747" name="Rectangle 2"/>
          <p:cNvSpPr>
            <a:spLocks noGrp="1" noChangeArrowheads="1"/>
          </p:cNvSpPr>
          <p:nvPr>
            <p:ph type="title"/>
          </p:nvPr>
        </p:nvSpPr>
        <p:spPr/>
        <p:txBody>
          <a:bodyPr/>
          <a:lstStyle/>
          <a:p>
            <a:r>
              <a:rPr lang="en-US" altLang="zh-CN" smtClean="0"/>
              <a:t>JDK </a:t>
            </a:r>
            <a:r>
              <a:rPr lang="zh-CN" altLang="en-US" smtClean="0"/>
              <a:t>中的工具</a:t>
            </a:r>
            <a:r>
              <a:rPr lang="en-US" altLang="zh-CN" smtClean="0"/>
              <a:t>-1</a:t>
            </a:r>
          </a:p>
        </p:txBody>
      </p:sp>
      <p:sp>
        <p:nvSpPr>
          <p:cNvPr id="117763" name="Rectangle 3"/>
          <p:cNvSpPr>
            <a:spLocks noGrp="1" noChangeArrowheads="1"/>
          </p:cNvSpPr>
          <p:nvPr>
            <p:ph type="body" idx="1"/>
          </p:nvPr>
        </p:nvSpPr>
        <p:spPr>
          <a:xfrm>
            <a:off x="684213" y="1341438"/>
            <a:ext cx="8229600" cy="4525962"/>
          </a:xfrm>
        </p:spPr>
        <p:txBody>
          <a:bodyPr/>
          <a:lstStyle/>
          <a:p>
            <a:r>
              <a:rPr lang="en-US" altLang="zh-CN" smtClean="0"/>
              <a:t>javac</a:t>
            </a:r>
            <a:r>
              <a:rPr lang="zh-CN" altLang="en-US" smtClean="0"/>
              <a:t>：</a:t>
            </a:r>
            <a:r>
              <a:rPr lang="zh-CN" altLang="en-US" smtClean="0">
                <a:latin typeface="黑体" panose="02010609060101010101" pitchFamily="2" charset="-122"/>
              </a:rPr>
              <a:t>用于编译</a:t>
            </a:r>
            <a:r>
              <a:rPr lang="en-US" altLang="zh-CN" smtClean="0"/>
              <a:t>Java </a:t>
            </a:r>
            <a:r>
              <a:rPr lang="zh-CN" altLang="en-US" smtClean="0">
                <a:latin typeface="黑体" panose="02010609060101010101" pitchFamily="2" charset="-122"/>
              </a:rPr>
              <a:t>源代码的编译器</a:t>
            </a:r>
          </a:p>
          <a:p>
            <a:pPr marL="812800" lvl="1" indent="-276225">
              <a:lnSpc>
                <a:spcPct val="115000"/>
              </a:lnSpc>
            </a:pPr>
            <a:r>
              <a:rPr lang="zh-CN" altLang="en-US" smtClean="0">
                <a:latin typeface="黑体" panose="02010609060101010101" pitchFamily="2" charset="-122"/>
              </a:rPr>
              <a:t>语法：</a:t>
            </a:r>
            <a:r>
              <a:rPr lang="en-US" altLang="zh-CN" smtClean="0"/>
              <a:t>javac </a:t>
            </a:r>
            <a:r>
              <a:rPr lang="en-US" altLang="zh-CN" smtClean="0">
                <a:latin typeface="黑体" panose="02010609060101010101" pitchFamily="2" charset="-122"/>
              </a:rPr>
              <a:t>[</a:t>
            </a:r>
            <a:r>
              <a:rPr lang="zh-CN" altLang="en-US" smtClean="0">
                <a:latin typeface="黑体" panose="02010609060101010101" pitchFamily="2" charset="-122"/>
              </a:rPr>
              <a:t>选项</a:t>
            </a:r>
            <a:r>
              <a:rPr lang="en-US" altLang="zh-CN" smtClean="0">
                <a:latin typeface="黑体" panose="02010609060101010101" pitchFamily="2" charset="-122"/>
              </a:rPr>
              <a:t>] </a:t>
            </a:r>
            <a:r>
              <a:rPr lang="zh-CN" altLang="en-US" smtClean="0">
                <a:latin typeface="黑体" panose="02010609060101010101" pitchFamily="2" charset="-122"/>
              </a:rPr>
              <a:t>源文件 </a:t>
            </a:r>
          </a:p>
          <a:p>
            <a:pPr marL="812800" lvl="1" indent="-276225">
              <a:lnSpc>
                <a:spcPct val="115000"/>
              </a:lnSpc>
            </a:pPr>
            <a:r>
              <a:rPr lang="zh-CN" altLang="en-US" smtClean="0">
                <a:latin typeface="黑体" panose="02010609060101010101" pitchFamily="2" charset="-122"/>
              </a:rPr>
              <a:t>源文件以扩展名</a:t>
            </a:r>
            <a:r>
              <a:rPr lang="en-US" altLang="zh-CN" smtClean="0"/>
              <a:t>.java</a:t>
            </a:r>
            <a:r>
              <a:rPr lang="en-US" altLang="zh-CN" smtClean="0">
                <a:latin typeface="黑体" panose="02010609060101010101" pitchFamily="2" charset="-122"/>
              </a:rPr>
              <a:t> </a:t>
            </a:r>
            <a:r>
              <a:rPr lang="zh-CN" altLang="en-US" smtClean="0">
                <a:latin typeface="黑体" panose="02010609060101010101" pitchFamily="2" charset="-122"/>
              </a:rPr>
              <a:t>结尾</a:t>
            </a:r>
          </a:p>
          <a:p>
            <a:pPr marL="812800" lvl="1" indent="-276225">
              <a:lnSpc>
                <a:spcPct val="115000"/>
              </a:lnSpc>
            </a:pPr>
            <a:r>
              <a:rPr lang="zh-CN" altLang="en-US" smtClean="0">
                <a:latin typeface="黑体" panose="02010609060101010101" pitchFamily="2" charset="-122"/>
              </a:rPr>
              <a:t>选项可以包括：</a:t>
            </a:r>
          </a:p>
          <a:p>
            <a:pPr marL="1349375" lvl="2" indent="-269875"/>
            <a:r>
              <a:rPr lang="en-US" altLang="zh-CN" b="1" smtClean="0"/>
              <a:t>-classpath</a:t>
            </a:r>
          </a:p>
          <a:p>
            <a:pPr marL="1349375" lvl="2" indent="-269875"/>
            <a:r>
              <a:rPr lang="en-US" altLang="zh-CN" b="1" smtClean="0"/>
              <a:t>-d</a:t>
            </a:r>
          </a:p>
          <a:p>
            <a:pPr marL="1349375" lvl="2" indent="-269875"/>
            <a:endParaRPr lang="en-US" altLang="zh-CN" b="1" smtClean="0"/>
          </a:p>
          <a:p>
            <a:pPr marL="812800" lvl="1" indent="-276225">
              <a:buFont typeface="Wingdings" panose="05000000000000000000" pitchFamily="2" charset="2"/>
              <a:buNone/>
            </a:pPr>
            <a:r>
              <a:rPr lang="en-US" altLang="zh-CN" smtClean="0"/>
              <a:t>Javac –help </a:t>
            </a:r>
            <a:r>
              <a:rPr lang="zh-CN" altLang="en-US" smtClean="0"/>
              <a:t>查看帮助</a:t>
            </a:r>
            <a:endParaRPr lang="en-US" altLang="zh-CN" smtClean="0"/>
          </a:p>
          <a:p>
            <a:pPr marL="812800" lvl="1" indent="-276225">
              <a:buFont typeface="Wingdings" panose="05000000000000000000" pitchFamily="2" charset="2"/>
              <a:buNone/>
            </a:pPr>
            <a:endParaRPr lang="en-US" altLang="zh-CN" smtClean="0"/>
          </a:p>
          <a:p>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iterate type="wd">
                                    <p:tmPct val="10000"/>
                                  </p:iterate>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fill="hold"/>
                                        <p:tgtEl>
                                          <p:spTgt spid="117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776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850"/>
                            </p:stCondLst>
                            <p:childTnLst>
                              <p:par>
                                <p:cTn id="10" presetID="2" presetClass="entr" presetSubtype="8" fill="hold" nodeType="afterEffect">
                                  <p:stCondLst>
                                    <p:cond delay="0"/>
                                  </p:stCondLst>
                                  <p:iterate type="wd">
                                    <p:tmPct val="10000"/>
                                  </p:iterate>
                                  <p:childTnLst>
                                    <p:set>
                                      <p:cBhvr>
                                        <p:cTn id="11" dur="1" fill="hold">
                                          <p:stCondLst>
                                            <p:cond delay="0"/>
                                          </p:stCondLst>
                                        </p:cTn>
                                        <p:tgtEl>
                                          <p:spTgt spid="117763">
                                            <p:txEl>
                                              <p:pRg st="1" end="1"/>
                                            </p:txEl>
                                          </p:spTgt>
                                        </p:tgtEl>
                                        <p:attrNameLst>
                                          <p:attrName>style.visibility</p:attrName>
                                        </p:attrNameLst>
                                      </p:cBhvr>
                                      <p:to>
                                        <p:strVal val="visible"/>
                                      </p:to>
                                    </p:set>
                                    <p:anim calcmode="lin" valueType="num">
                                      <p:cBhvr additive="base">
                                        <p:cTn id="12" dur="500" fill="hold"/>
                                        <p:tgtEl>
                                          <p:spTgt spid="11776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776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650"/>
                            </p:stCondLst>
                            <p:childTnLst>
                              <p:par>
                                <p:cTn id="15" presetID="2" presetClass="entr" presetSubtype="8" fill="hold" nodeType="afterEffect">
                                  <p:stCondLst>
                                    <p:cond delay="0"/>
                                  </p:stCondLst>
                                  <p:iterate type="wd">
                                    <p:tmPct val="10000"/>
                                  </p:iterate>
                                  <p:childTnLst>
                                    <p:set>
                                      <p:cBhvr>
                                        <p:cTn id="16" dur="1" fill="hold">
                                          <p:stCondLst>
                                            <p:cond delay="0"/>
                                          </p:stCondLst>
                                        </p:cTn>
                                        <p:tgtEl>
                                          <p:spTgt spid="117763">
                                            <p:txEl>
                                              <p:pRg st="2" end="2"/>
                                            </p:txEl>
                                          </p:spTgt>
                                        </p:tgtEl>
                                        <p:attrNameLst>
                                          <p:attrName>style.visibility</p:attrName>
                                        </p:attrNameLst>
                                      </p:cBhvr>
                                      <p:to>
                                        <p:strVal val="visible"/>
                                      </p:to>
                                    </p:set>
                                    <p:anim calcmode="lin" valueType="num">
                                      <p:cBhvr additive="base">
                                        <p:cTn id="17" dur="500" fill="hold"/>
                                        <p:tgtEl>
                                          <p:spTgt spid="1177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77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iterate type="wd">
                                    <p:tmPct val="10000"/>
                                  </p:iterate>
                                  <p:childTnLst>
                                    <p:set>
                                      <p:cBhvr>
                                        <p:cTn id="22" dur="1" fill="hold">
                                          <p:stCondLst>
                                            <p:cond delay="0"/>
                                          </p:stCondLst>
                                        </p:cTn>
                                        <p:tgtEl>
                                          <p:spTgt spid="117763">
                                            <p:txEl>
                                              <p:pRg st="3" end="3"/>
                                            </p:txEl>
                                          </p:spTgt>
                                        </p:tgtEl>
                                        <p:attrNameLst>
                                          <p:attrName>style.visibility</p:attrName>
                                        </p:attrNameLst>
                                      </p:cBhvr>
                                      <p:to>
                                        <p:strVal val="visible"/>
                                      </p:to>
                                    </p:set>
                                    <p:anim calcmode="lin" valueType="num">
                                      <p:cBhvr additive="base">
                                        <p:cTn id="23" dur="500" fill="hold"/>
                                        <p:tgtEl>
                                          <p:spTgt spid="11776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7763">
                                            <p:txEl>
                                              <p:pRg st="3" end="3"/>
                                            </p:txEl>
                                          </p:spTgt>
                                        </p:tgtEl>
                                        <p:attrNameLst>
                                          <p:attrName>ppt_y</p:attrName>
                                        </p:attrNameLst>
                                      </p:cBhvr>
                                      <p:tavLst>
                                        <p:tav tm="0">
                                          <p:val>
                                            <p:strVal val="#ppt_y"/>
                                          </p:val>
                                        </p:tav>
                                        <p:tav tm="100000">
                                          <p:val>
                                            <p:strVal val="#ppt_y"/>
                                          </p:val>
                                        </p:tav>
                                      </p:tavLst>
                                    </p:anim>
                                  </p:childTnLst>
                                </p:cTn>
                              </p:par>
                            </p:childTnLst>
                          </p:cTn>
                        </p:par>
                        <p:par>
                          <p:cTn id="25" fill="hold">
                            <p:stCondLst>
                              <p:cond delay="650"/>
                            </p:stCondLst>
                            <p:childTnLst>
                              <p:par>
                                <p:cTn id="26" presetID="2" presetClass="entr" presetSubtype="8" fill="hold" nodeType="afterEffect">
                                  <p:stCondLst>
                                    <p:cond delay="0"/>
                                  </p:stCondLst>
                                  <p:childTnLst>
                                    <p:set>
                                      <p:cBhvr>
                                        <p:cTn id="27" dur="1" fill="hold">
                                          <p:stCondLst>
                                            <p:cond delay="0"/>
                                          </p:stCondLst>
                                        </p:cTn>
                                        <p:tgtEl>
                                          <p:spTgt spid="117763">
                                            <p:txEl>
                                              <p:pRg st="4" end="4"/>
                                            </p:txEl>
                                          </p:spTgt>
                                        </p:tgtEl>
                                        <p:attrNameLst>
                                          <p:attrName>style.visibility</p:attrName>
                                        </p:attrNameLst>
                                      </p:cBhvr>
                                      <p:to>
                                        <p:strVal val="visible"/>
                                      </p:to>
                                    </p:set>
                                    <p:anim calcmode="lin" valueType="num">
                                      <p:cBhvr additive="base">
                                        <p:cTn id="28" dur="500" fill="hold"/>
                                        <p:tgtEl>
                                          <p:spTgt spid="117763">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17763">
                                            <p:txEl>
                                              <p:pRg st="4" end="4"/>
                                            </p:txEl>
                                          </p:spTgt>
                                        </p:tgtEl>
                                        <p:attrNameLst>
                                          <p:attrName>ppt_y</p:attrName>
                                        </p:attrNameLst>
                                      </p:cBhvr>
                                      <p:tavLst>
                                        <p:tav tm="0">
                                          <p:val>
                                            <p:strVal val="#ppt_y"/>
                                          </p:val>
                                        </p:tav>
                                        <p:tav tm="100000">
                                          <p:val>
                                            <p:strVal val="#ppt_y"/>
                                          </p:val>
                                        </p:tav>
                                      </p:tavLst>
                                    </p:anim>
                                  </p:childTnLst>
                                </p:cTn>
                              </p:par>
                            </p:childTnLst>
                          </p:cTn>
                        </p:par>
                        <p:par>
                          <p:cTn id="30" fill="hold">
                            <p:stCondLst>
                              <p:cond delay="1150"/>
                            </p:stCondLst>
                            <p:childTnLst>
                              <p:par>
                                <p:cTn id="31" presetID="2" presetClass="entr" presetSubtype="8" fill="hold" nodeType="afterEffect">
                                  <p:stCondLst>
                                    <p:cond delay="0"/>
                                  </p:stCondLst>
                                  <p:childTnLst>
                                    <p:set>
                                      <p:cBhvr>
                                        <p:cTn id="32" dur="1" fill="hold">
                                          <p:stCondLst>
                                            <p:cond delay="0"/>
                                          </p:stCondLst>
                                        </p:cTn>
                                        <p:tgtEl>
                                          <p:spTgt spid="117763">
                                            <p:txEl>
                                              <p:pRg st="5" end="5"/>
                                            </p:txEl>
                                          </p:spTgt>
                                        </p:tgtEl>
                                        <p:attrNameLst>
                                          <p:attrName>style.visibility</p:attrName>
                                        </p:attrNameLst>
                                      </p:cBhvr>
                                      <p:to>
                                        <p:strVal val="visible"/>
                                      </p:to>
                                    </p:set>
                                    <p:anim calcmode="lin" valueType="num">
                                      <p:cBhvr additive="base">
                                        <p:cTn id="33" dur="500" fill="hold"/>
                                        <p:tgtEl>
                                          <p:spTgt spid="11776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7763">
                                            <p:txEl>
                                              <p:pRg st="5" end="5"/>
                                            </p:txEl>
                                          </p:spTgt>
                                        </p:tgtEl>
                                        <p:attrNameLst>
                                          <p:attrName>ppt_y</p:attrName>
                                        </p:attrNameLst>
                                      </p:cBhvr>
                                      <p:tavLst>
                                        <p:tav tm="0">
                                          <p:val>
                                            <p:strVal val="#ppt_y"/>
                                          </p:val>
                                        </p:tav>
                                        <p:tav tm="100000">
                                          <p:val>
                                            <p:strVal val="#ppt_y"/>
                                          </p:val>
                                        </p:tav>
                                      </p:tavLst>
                                    </p:anim>
                                  </p:childTnLst>
                                </p:cTn>
                              </p:par>
                            </p:childTnLst>
                          </p:cTn>
                        </p:par>
                        <p:par>
                          <p:cTn id="35" fill="hold">
                            <p:stCondLst>
                              <p:cond delay="1650"/>
                            </p:stCondLst>
                            <p:childTnLst>
                              <p:par>
                                <p:cTn id="36" presetID="2" presetClass="entr" presetSubtype="8" fill="hold" nodeType="afterEffect">
                                  <p:stCondLst>
                                    <p:cond delay="0"/>
                                  </p:stCondLst>
                                  <p:childTnLst>
                                    <p:set>
                                      <p:cBhvr>
                                        <p:cTn id="37" dur="1" fill="hold">
                                          <p:stCondLst>
                                            <p:cond delay="0"/>
                                          </p:stCondLst>
                                        </p:cTn>
                                        <p:tgtEl>
                                          <p:spTgt spid="117763">
                                            <p:txEl>
                                              <p:pRg st="7" end="7"/>
                                            </p:txEl>
                                          </p:spTgt>
                                        </p:tgtEl>
                                        <p:attrNameLst>
                                          <p:attrName>style.visibility</p:attrName>
                                        </p:attrNameLst>
                                      </p:cBhvr>
                                      <p:to>
                                        <p:strVal val="visible"/>
                                      </p:to>
                                    </p:set>
                                    <p:anim calcmode="lin" valueType="num">
                                      <p:cBhvr additive="base">
                                        <p:cTn id="38" dur="500" fill="hold"/>
                                        <p:tgtEl>
                                          <p:spTgt spid="117763">
                                            <p:txEl>
                                              <p:pRg st="7" end="7"/>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1776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9693F5CB-0E20-4203-978E-42046FE93E18}" type="slidenum">
              <a:rPr lang="zh-CN" altLang="en-US" smtClean="0"/>
              <a:t>3</a:t>
            </a:fld>
            <a:endParaRPr lang="en-US" altLang="zh-CN"/>
          </a:p>
        </p:txBody>
      </p:sp>
      <p:sp>
        <p:nvSpPr>
          <p:cNvPr id="4" name="Rectangle 4"/>
          <p:cNvSpPr>
            <a:spLocks noChangeArrowheads="1"/>
          </p:cNvSpPr>
          <p:nvPr/>
        </p:nvSpPr>
        <p:spPr bwMode="auto">
          <a:xfrm>
            <a:off x="1403350" y="260350"/>
            <a:ext cx="647858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defRPr/>
            </a:pPr>
            <a:r>
              <a:rPr lang="zh-CN" altLang="en-US" sz="3600" smtClean="0">
                <a:solidFill>
                  <a:srgbClr val="253F89"/>
                </a:solidFill>
                <a:effectLst>
                  <a:outerShdw blurRad="38100" dist="38100" dir="2700000" algn="tl">
                    <a:srgbClr val="C0C0C0"/>
                  </a:outerShdw>
                </a:effectLst>
                <a:ea typeface="黑体" panose="02010609060101010101" pitchFamily="2" charset="-122"/>
              </a:rPr>
              <a:t>课程内容</a:t>
            </a:r>
            <a:endParaRPr lang="zh-CN" altLang="en-US" sz="3600">
              <a:solidFill>
                <a:srgbClr val="253F89"/>
              </a:solidFill>
              <a:effectLst>
                <a:outerShdw blurRad="38100" dist="38100" dir="2700000" algn="tl">
                  <a:srgbClr val="C0C0C0"/>
                </a:outerShdw>
              </a:effectLst>
              <a:ea typeface="黑体" panose="02010609060101010101" pitchFamily="2" charset="-122"/>
            </a:endParaRPr>
          </a:p>
        </p:txBody>
      </p:sp>
      <p:sp>
        <p:nvSpPr>
          <p:cNvPr id="6" name="Rectangle 5"/>
          <p:cNvSpPr>
            <a:spLocks noChangeArrowheads="1"/>
          </p:cNvSpPr>
          <p:nvPr/>
        </p:nvSpPr>
        <p:spPr bwMode="auto">
          <a:xfrm>
            <a:off x="500063" y="1154113"/>
            <a:ext cx="8424862" cy="554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nSpc>
                <a:spcPts val="3300"/>
              </a:lnSpc>
              <a:spcBef>
                <a:spcPct val="20000"/>
              </a:spcBef>
            </a:pPr>
            <a:r>
              <a:rPr lang="en-US" altLang="zh-CN" sz="2400" smtClean="0">
                <a:solidFill>
                  <a:srgbClr val="0000FF"/>
                </a:solidFill>
                <a:ea typeface="黑体" panose="02010609060101010101" pitchFamily="2" charset="-122"/>
              </a:rPr>
              <a:t>1 《</a:t>
            </a:r>
            <a:r>
              <a:rPr lang="zh-CN" altLang="en-US" sz="2400" smtClean="0">
                <a:solidFill>
                  <a:srgbClr val="0000FF"/>
                </a:solidFill>
                <a:ea typeface="黑体" panose="02010609060101010101" pitchFamily="2" charset="-122"/>
              </a:rPr>
              <a:t>高级程序设计</a:t>
            </a:r>
            <a:r>
              <a:rPr lang="en-US" altLang="zh-CN" sz="2400" smtClean="0">
                <a:solidFill>
                  <a:srgbClr val="0000FF"/>
                </a:solidFill>
                <a:ea typeface="黑体" panose="02010609060101010101" pitchFamily="2" charset="-122"/>
              </a:rPr>
              <a:t>》</a:t>
            </a:r>
            <a:r>
              <a:rPr lang="zh-CN" altLang="en-US" sz="2400" smtClean="0">
                <a:solidFill>
                  <a:srgbClr val="0000FF"/>
                </a:solidFill>
                <a:ea typeface="黑体" panose="02010609060101010101" pitchFamily="2" charset="-122"/>
              </a:rPr>
              <a:t>的高级体现在什么地方？</a:t>
            </a:r>
            <a:endParaRPr lang="en-US" altLang="zh-CN" sz="2400" smtClean="0">
              <a:solidFill>
                <a:srgbClr val="0000FF"/>
              </a:solidFill>
              <a:ea typeface="黑体" panose="02010609060101010101" pitchFamily="2" charset="-122"/>
            </a:endParaRPr>
          </a:p>
          <a:p>
            <a:pPr marL="609600" indent="-609600">
              <a:lnSpc>
                <a:spcPts val="3300"/>
              </a:lnSpc>
              <a:spcBef>
                <a:spcPct val="20000"/>
              </a:spcBef>
            </a:pPr>
            <a:endParaRPr lang="en-US" altLang="zh-CN" sz="2400" smtClean="0">
              <a:solidFill>
                <a:srgbClr val="0000FF"/>
              </a:solidFill>
              <a:ea typeface="黑体" panose="02010609060101010101" pitchFamily="2" charset="-122"/>
            </a:endParaRPr>
          </a:p>
          <a:p>
            <a:pPr marL="609600" indent="-609600">
              <a:lnSpc>
                <a:spcPts val="3300"/>
              </a:lnSpc>
              <a:spcBef>
                <a:spcPct val="20000"/>
              </a:spcBef>
            </a:pPr>
            <a:r>
              <a:rPr lang="en-US" altLang="zh-CN" sz="2400" smtClean="0">
                <a:solidFill>
                  <a:srgbClr val="0000FF"/>
                </a:solidFill>
                <a:ea typeface="黑体" panose="02010609060101010101" pitchFamily="2" charset="-122"/>
              </a:rPr>
              <a:t>2 </a:t>
            </a:r>
            <a:r>
              <a:rPr lang="zh-CN" altLang="en-US" sz="2400" smtClean="0">
                <a:solidFill>
                  <a:srgbClr val="0000FF"/>
                </a:solidFill>
                <a:ea typeface="黑体" panose="02010609060101010101" pitchFamily="2" charset="-122"/>
              </a:rPr>
              <a:t>当前有哪些高级程序语言，各自擅长的领域是什么？</a:t>
            </a:r>
            <a:endParaRPr lang="en-US" altLang="zh-CN" sz="2400" smtClean="0">
              <a:solidFill>
                <a:srgbClr val="0000FF"/>
              </a:solidFill>
              <a:ea typeface="黑体" panose="02010609060101010101" pitchFamily="2" charset="-122"/>
            </a:endParaRPr>
          </a:p>
          <a:p>
            <a:pPr marL="609600" indent="-609600">
              <a:lnSpc>
                <a:spcPts val="3300"/>
              </a:lnSpc>
              <a:spcBef>
                <a:spcPct val="20000"/>
              </a:spcBef>
            </a:pPr>
            <a:r>
              <a:rPr lang="en-US" altLang="zh-CN" sz="2400">
                <a:solidFill>
                  <a:srgbClr val="0000FF"/>
                </a:solidFill>
                <a:ea typeface="黑体" panose="02010609060101010101" pitchFamily="2" charset="-122"/>
              </a:rPr>
              <a:t>Java; </a:t>
            </a:r>
            <a:r>
              <a:rPr lang="en-US" altLang="zh-CN" sz="2400" smtClean="0">
                <a:solidFill>
                  <a:srgbClr val="0000FF"/>
                </a:solidFill>
                <a:ea typeface="黑体" panose="02010609060101010101" pitchFamily="2" charset="-122"/>
              </a:rPr>
              <a:t> C/C++ ; Python; C#; Go; PHP; VB;  Javascript</a:t>
            </a:r>
            <a:r>
              <a:rPr lang="en-US" altLang="zh-CN" sz="2400">
                <a:solidFill>
                  <a:srgbClr val="0000FF"/>
                </a:solidFill>
                <a:ea typeface="黑体" panose="02010609060101010101" pitchFamily="2" charset="-122"/>
              </a:rPr>
              <a:t>; Object-C, </a:t>
            </a:r>
            <a:r>
              <a:rPr lang="en-US" altLang="zh-CN" sz="2400" smtClean="0">
                <a:solidFill>
                  <a:srgbClr val="0000FF"/>
                </a:solidFill>
                <a:ea typeface="黑体" panose="02010609060101010101" pitchFamily="2" charset="-122"/>
              </a:rPr>
              <a:t>Matlab; R; </a:t>
            </a:r>
            <a:r>
              <a:rPr lang="en-US" altLang="zh-CN" sz="2400">
                <a:solidFill>
                  <a:srgbClr val="0000FF"/>
                </a:solidFill>
                <a:ea typeface="黑体" panose="02010609060101010101" pitchFamily="2" charset="-122"/>
              </a:rPr>
              <a:t>Delphi; …   (TOBIE) </a:t>
            </a:r>
            <a:endParaRPr lang="en-US" altLang="zh-CN" sz="2400" smtClean="0">
              <a:solidFill>
                <a:srgbClr val="0000FF"/>
              </a:solidFill>
              <a:ea typeface="黑体" panose="02010609060101010101" pitchFamily="2" charset="-122"/>
            </a:endParaRPr>
          </a:p>
          <a:p>
            <a:pPr marL="609600" indent="-609600">
              <a:lnSpc>
                <a:spcPts val="3300"/>
              </a:lnSpc>
              <a:spcBef>
                <a:spcPct val="20000"/>
              </a:spcBef>
            </a:pPr>
            <a:endParaRPr lang="en-US" altLang="zh-CN" sz="2400">
              <a:solidFill>
                <a:srgbClr val="0000FF"/>
              </a:solidFill>
              <a:ea typeface="黑体" panose="02010609060101010101" pitchFamily="2" charset="-122"/>
            </a:endParaRPr>
          </a:p>
          <a:p>
            <a:pPr marL="609600" indent="-609600">
              <a:lnSpc>
                <a:spcPts val="3300"/>
              </a:lnSpc>
              <a:spcBef>
                <a:spcPct val="20000"/>
              </a:spcBef>
            </a:pPr>
            <a:r>
              <a:rPr lang="en-US" altLang="zh-CN" sz="2400" smtClean="0">
                <a:solidFill>
                  <a:srgbClr val="0000FF"/>
                </a:solidFill>
                <a:ea typeface="黑体" panose="02010609060101010101" pitchFamily="2" charset="-122"/>
              </a:rPr>
              <a:t>3 </a:t>
            </a:r>
            <a:r>
              <a:rPr lang="zh-CN" altLang="en-US" sz="2400" smtClean="0">
                <a:solidFill>
                  <a:srgbClr val="0000FF"/>
                </a:solidFill>
                <a:ea typeface="黑体" panose="02010609060101010101" pitchFamily="2" charset="-122"/>
              </a:rPr>
              <a:t>在</a:t>
            </a:r>
            <a:r>
              <a:rPr lang="en-US" altLang="zh-CN" sz="2400" smtClean="0">
                <a:solidFill>
                  <a:srgbClr val="0000FF"/>
                </a:solidFill>
                <a:ea typeface="黑体" panose="02010609060101010101" pitchFamily="2" charset="-122"/>
              </a:rPr>
              <a:t>Java</a:t>
            </a:r>
            <a:r>
              <a:rPr lang="zh-CN" altLang="en-US" sz="2400" smtClean="0">
                <a:solidFill>
                  <a:srgbClr val="0000FF"/>
                </a:solidFill>
                <a:ea typeface="黑体" panose="02010609060101010101" pitchFamily="2" charset="-122"/>
              </a:rPr>
              <a:t>程序语言中，课程的后续学习有哪些？</a:t>
            </a:r>
            <a:endParaRPr lang="en-US" altLang="zh-CN" sz="2400" smtClean="0">
              <a:solidFill>
                <a:srgbClr val="0000FF"/>
              </a:solidFill>
              <a:ea typeface="黑体" panose="02010609060101010101" pitchFamily="2" charset="-122"/>
            </a:endParaRPr>
          </a:p>
          <a:p>
            <a:pPr marL="609600" indent="-609600">
              <a:lnSpc>
                <a:spcPts val="3300"/>
              </a:lnSpc>
              <a:spcBef>
                <a:spcPct val="20000"/>
              </a:spcBef>
            </a:pPr>
            <a:r>
              <a:rPr lang="en-US" altLang="zh-CN" sz="2400" smtClean="0">
                <a:solidFill>
                  <a:srgbClr val="0000FF"/>
                </a:solidFill>
                <a:ea typeface="黑体" panose="02010609060101010101" pitchFamily="2" charset="-122"/>
              </a:rPr>
              <a:t>(1) Web</a:t>
            </a:r>
            <a:r>
              <a:rPr lang="zh-CN" altLang="en-US" sz="2400" smtClean="0">
                <a:solidFill>
                  <a:srgbClr val="0000FF"/>
                </a:solidFill>
                <a:ea typeface="黑体" panose="02010609060101010101" pitchFamily="2" charset="-122"/>
              </a:rPr>
              <a:t>开发，前端</a:t>
            </a:r>
            <a:r>
              <a:rPr lang="en-US" altLang="zh-CN" sz="2400" smtClean="0">
                <a:solidFill>
                  <a:srgbClr val="0000FF"/>
                </a:solidFill>
                <a:ea typeface="黑体" panose="02010609060101010101" pitchFamily="2" charset="-122"/>
              </a:rPr>
              <a:t>+</a:t>
            </a:r>
            <a:r>
              <a:rPr lang="zh-CN" altLang="en-US" sz="2400" smtClean="0">
                <a:solidFill>
                  <a:srgbClr val="0000FF"/>
                </a:solidFill>
                <a:ea typeface="黑体" panose="02010609060101010101" pitchFamily="2" charset="-122"/>
              </a:rPr>
              <a:t>后端</a:t>
            </a:r>
            <a:endParaRPr lang="en-US" altLang="zh-CN" sz="2400" smtClean="0">
              <a:solidFill>
                <a:srgbClr val="0000FF"/>
              </a:solidFill>
              <a:ea typeface="黑体" panose="02010609060101010101" pitchFamily="2" charset="-122"/>
            </a:endParaRPr>
          </a:p>
          <a:p>
            <a:pPr marL="609600" indent="-609600">
              <a:lnSpc>
                <a:spcPts val="3300"/>
              </a:lnSpc>
              <a:spcBef>
                <a:spcPct val="20000"/>
              </a:spcBef>
            </a:pPr>
            <a:r>
              <a:rPr lang="en-US" altLang="zh-CN" sz="2400" smtClean="0">
                <a:solidFill>
                  <a:srgbClr val="0000FF"/>
                </a:solidFill>
                <a:ea typeface="黑体" panose="02010609060101010101" pitchFamily="2" charset="-122"/>
              </a:rPr>
              <a:t>(2)</a:t>
            </a:r>
            <a:r>
              <a:rPr lang="zh-CN" altLang="en-US" sz="2400" smtClean="0">
                <a:solidFill>
                  <a:srgbClr val="0000FF"/>
                </a:solidFill>
                <a:ea typeface="黑体" panose="02010609060101010101" pitchFamily="2" charset="-122"/>
              </a:rPr>
              <a:t>移动端开发，</a:t>
            </a:r>
            <a:r>
              <a:rPr lang="en-US" altLang="zh-CN" sz="2400" smtClean="0">
                <a:solidFill>
                  <a:srgbClr val="0000FF"/>
                </a:solidFill>
                <a:ea typeface="黑体" panose="02010609060101010101" pitchFamily="2" charset="-122"/>
              </a:rPr>
              <a:t>Android App</a:t>
            </a:r>
            <a:endParaRPr lang="en-US" altLang="zh-CN" sz="2400">
              <a:solidFill>
                <a:srgbClr val="0000FF"/>
              </a:solidFill>
              <a:ea typeface="黑体" panose="02010609060101010101" pitchFamily="2" charset="-122"/>
            </a:endParaRPr>
          </a:p>
        </p:txBody>
      </p:sp>
      <p:pic>
        <p:nvPicPr>
          <p:cNvPr id="1026" name="Picture 2" descr="https://bkimg.cdn.bcebos.com/pic/3ac79f3df8dcd100b5736ad67f8b4710b8122f5d?x-bce-process=image/watermark,image_d2F0ZXIvYmFpa2UxMTY=,g_7,xp_5,yp_5/format,f_au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8705850" cy="723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22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1000"/>
                                        <p:tgtEl>
                                          <p:spTgt spid="1026"/>
                                        </p:tgtEl>
                                      </p:cBhvr>
                                    </p:animEffect>
                                    <p:anim calcmode="lin" valueType="num">
                                      <p:cBhvr>
                                        <p:cTn id="18" dur="1000" fill="hold"/>
                                        <p:tgtEl>
                                          <p:spTgt spid="1026"/>
                                        </p:tgtEl>
                                        <p:attrNameLst>
                                          <p:attrName>ppt_x</p:attrName>
                                        </p:attrNameLst>
                                      </p:cBhvr>
                                      <p:tavLst>
                                        <p:tav tm="0">
                                          <p:val>
                                            <p:strVal val="#ppt_x"/>
                                          </p:val>
                                        </p:tav>
                                        <p:tav tm="100000">
                                          <p:val>
                                            <p:strVal val="#ppt_x"/>
                                          </p:val>
                                        </p:tav>
                                      </p:tavLst>
                                    </p:anim>
                                    <p:anim calcmode="lin" valueType="num">
                                      <p:cBhvr>
                                        <p:cTn id="1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026"/>
                                        </p:tgtEl>
                                      </p:cBhvr>
                                    </p:animEffect>
                                    <p:set>
                                      <p:cBhvr>
                                        <p:cTn id="24" dur="1" fill="hold">
                                          <p:stCondLst>
                                            <p:cond delay="499"/>
                                          </p:stCondLst>
                                        </p:cTn>
                                        <p:tgtEl>
                                          <p:spTgt spid="102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blinds(horizontal)">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blinds(horizontal)">
                                      <p:cBhvr>
                                        <p:cTn id="34" dur="500"/>
                                        <p:tgtEl>
                                          <p:spTgt spid="6">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blinds(horizontal)">
                                      <p:cBhvr>
                                        <p:cTn id="39" dur="500"/>
                                        <p:tgtEl>
                                          <p:spTgt spid="6">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Effect transition="in" filter="blinds(horizontal)">
                                      <p:cBhvr>
                                        <p:cTn id="4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a:xfrm>
            <a:off x="1162050" y="6243638"/>
            <a:ext cx="1905000" cy="457200"/>
          </a:xfrm>
        </p:spPr>
        <p:txBody>
          <a:bodyPr/>
          <a:lstStyle/>
          <a:p>
            <a:pPr algn="l">
              <a:defRPr/>
            </a:pPr>
            <a:fld id="{80F460AD-73D8-4F20-A53E-2D85B53F741F}" type="slidenum">
              <a:rPr lang="en-US" altLang="zh-CN"/>
              <a:t>30</a:t>
            </a:fld>
            <a:endParaRPr lang="en-US" altLang="zh-CN"/>
          </a:p>
        </p:txBody>
      </p:sp>
      <p:sp>
        <p:nvSpPr>
          <p:cNvPr id="32771" name="Rectangle 2"/>
          <p:cNvSpPr>
            <a:spLocks noGrp="1" noChangeArrowheads="1"/>
          </p:cNvSpPr>
          <p:nvPr>
            <p:ph type="title"/>
          </p:nvPr>
        </p:nvSpPr>
        <p:spPr/>
        <p:txBody>
          <a:bodyPr/>
          <a:lstStyle/>
          <a:p>
            <a:r>
              <a:rPr lang="en-US" altLang="zh-CN" smtClean="0"/>
              <a:t>JDK </a:t>
            </a:r>
            <a:r>
              <a:rPr lang="zh-CN" altLang="en-US" smtClean="0"/>
              <a:t>中的工具－</a:t>
            </a:r>
            <a:r>
              <a:rPr lang="en-US" altLang="zh-CN" smtClean="0"/>
              <a:t>2</a:t>
            </a:r>
            <a:r>
              <a:rPr lang="en-US" altLang="zh-CN" sz="4000" smtClean="0"/>
              <a:t> </a:t>
            </a:r>
          </a:p>
        </p:txBody>
      </p:sp>
      <p:sp>
        <p:nvSpPr>
          <p:cNvPr id="118787" name="Rectangle 3"/>
          <p:cNvSpPr>
            <a:spLocks noGrp="1" noChangeArrowheads="1"/>
          </p:cNvSpPr>
          <p:nvPr>
            <p:ph type="body" idx="1"/>
          </p:nvPr>
        </p:nvSpPr>
        <p:spPr>
          <a:xfrm>
            <a:off x="684213" y="1341438"/>
            <a:ext cx="8229600" cy="4525962"/>
          </a:xfrm>
        </p:spPr>
        <p:txBody>
          <a:bodyPr/>
          <a:lstStyle/>
          <a:p>
            <a:r>
              <a:rPr lang="en-US" altLang="zh-CN" smtClean="0"/>
              <a:t>java</a:t>
            </a:r>
            <a:r>
              <a:rPr lang="zh-CN" altLang="en-US" smtClean="0"/>
              <a:t>：用于执行 </a:t>
            </a:r>
            <a:r>
              <a:rPr lang="en-US" altLang="zh-CN" smtClean="0"/>
              <a:t>Java </a:t>
            </a:r>
            <a:r>
              <a:rPr lang="zh-CN" altLang="en-US" smtClean="0"/>
              <a:t>字节码的解释器</a:t>
            </a:r>
          </a:p>
          <a:p>
            <a:pPr marL="812800" lvl="1" indent="-276225">
              <a:lnSpc>
                <a:spcPct val="115000"/>
              </a:lnSpc>
            </a:pPr>
            <a:r>
              <a:rPr lang="en-US" altLang="zh-CN" smtClean="0"/>
              <a:t>java [</a:t>
            </a:r>
            <a:r>
              <a:rPr lang="zh-CN" altLang="en-US" smtClean="0"/>
              <a:t>选项</a:t>
            </a:r>
            <a:r>
              <a:rPr lang="en-US" altLang="zh-CN" smtClean="0"/>
              <a:t>] </a:t>
            </a:r>
            <a:r>
              <a:rPr lang="zh-CN" altLang="en-US" smtClean="0"/>
              <a:t>类名称</a:t>
            </a:r>
            <a:r>
              <a:rPr lang="en-US" smtClean="0"/>
              <a:t> </a:t>
            </a:r>
            <a:r>
              <a:rPr lang="en-US" altLang="zh-CN" smtClean="0"/>
              <a:t>[</a:t>
            </a:r>
            <a:r>
              <a:rPr lang="zh-CN" altLang="en-US" smtClean="0"/>
              <a:t>参数</a:t>
            </a:r>
            <a:r>
              <a:rPr lang="en-US" altLang="zh-CN" smtClean="0"/>
              <a:t>]</a:t>
            </a:r>
          </a:p>
          <a:p>
            <a:pPr marL="812800" lvl="1" indent="-276225">
              <a:lnSpc>
                <a:spcPct val="115000"/>
              </a:lnSpc>
            </a:pPr>
            <a:r>
              <a:rPr lang="zh-CN" altLang="en-US" smtClean="0">
                <a:latin typeface="黑体" panose="02010609060101010101" pitchFamily="2" charset="-122"/>
              </a:rPr>
              <a:t>选项可以包括</a:t>
            </a:r>
            <a:endParaRPr lang="en-US" smtClean="0">
              <a:latin typeface="黑体" panose="02010609060101010101" pitchFamily="2" charset="-122"/>
            </a:endParaRPr>
          </a:p>
          <a:p>
            <a:pPr marL="1349375" lvl="2" indent="-274955">
              <a:lnSpc>
                <a:spcPct val="125000"/>
              </a:lnSpc>
            </a:pPr>
            <a:r>
              <a:rPr lang="en-US" altLang="zh-CN" b="1" smtClean="0"/>
              <a:t>-classpath</a:t>
            </a:r>
          </a:p>
          <a:p>
            <a:pPr marL="1349375" lvl="2" indent="-274955">
              <a:lnSpc>
                <a:spcPct val="125000"/>
              </a:lnSpc>
            </a:pPr>
            <a:r>
              <a:rPr lang="en-US" altLang="zh-CN" b="1" smtClean="0"/>
              <a:t>-version</a:t>
            </a:r>
          </a:p>
          <a:p>
            <a:pPr marL="1349375" lvl="2" indent="-274955"/>
            <a:endParaRPr lang="en-US" altLang="zh-CN" b="1" smtClean="0"/>
          </a:p>
          <a:p>
            <a:pPr marL="1349375" lvl="2" indent="-274955">
              <a:buSzPct val="80000"/>
              <a:buFont typeface="Wingdings" panose="05000000000000000000" pitchFamily="2" charset="2"/>
              <a:buNone/>
            </a:pP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iterate type="wd">
                                    <p:tmPct val="10000"/>
                                  </p:iterate>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nodeType="afterEffect">
                                  <p:stCondLst>
                                    <p:cond delay="0"/>
                                  </p:stCondLst>
                                  <p:iterate type="wd">
                                    <p:tmPct val="10000"/>
                                  </p:iterate>
                                  <p:childTnLst>
                                    <p:set>
                                      <p:cBhvr>
                                        <p:cTn id="11" dur="1" fill="hold">
                                          <p:stCondLst>
                                            <p:cond delay="0"/>
                                          </p:stCondLst>
                                        </p:cTn>
                                        <p:tgtEl>
                                          <p:spTgt spid="118787">
                                            <p:txEl>
                                              <p:pRg st="1" end="1"/>
                                            </p:txEl>
                                          </p:spTgt>
                                        </p:tgtEl>
                                        <p:attrNameLst>
                                          <p:attrName>style.visibility</p:attrName>
                                        </p:attrNameLst>
                                      </p:cBhvr>
                                      <p:to>
                                        <p:strVal val="visible"/>
                                      </p:to>
                                    </p:set>
                                    <p:anim calcmode="lin" valueType="num">
                                      <p:cBhvr additive="base">
                                        <p:cTn id="12" dur="500" fill="hold"/>
                                        <p:tgtEl>
                                          <p:spTgt spid="11878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8787">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350"/>
                            </p:stCondLst>
                            <p:childTnLst>
                              <p:par>
                                <p:cTn id="15" presetID="2" presetClass="entr" presetSubtype="8" fill="hold" nodeType="afterEffect">
                                  <p:stCondLst>
                                    <p:cond delay="0"/>
                                  </p:stCondLst>
                                  <p:iterate type="wd">
                                    <p:tmPct val="10000"/>
                                  </p:iterate>
                                  <p:childTnLst>
                                    <p:set>
                                      <p:cBhvr>
                                        <p:cTn id="16" dur="1" fill="hold">
                                          <p:stCondLst>
                                            <p:cond delay="0"/>
                                          </p:stCondLst>
                                        </p:cTn>
                                        <p:tgtEl>
                                          <p:spTgt spid="118787">
                                            <p:txEl>
                                              <p:pRg st="2" end="2"/>
                                            </p:txEl>
                                          </p:spTgt>
                                        </p:tgtEl>
                                        <p:attrNameLst>
                                          <p:attrName>style.visibility</p:attrName>
                                        </p:attrNameLst>
                                      </p:cBhvr>
                                      <p:to>
                                        <p:strVal val="visible"/>
                                      </p:to>
                                    </p:set>
                                    <p:anim calcmode="lin" valueType="num">
                                      <p:cBhvr additive="base">
                                        <p:cTn id="17" dur="500" fill="hold"/>
                                        <p:tgtEl>
                                          <p:spTgt spid="11878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8787">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2099"/>
                            </p:stCondLst>
                            <p:childTnLst>
                              <p:par>
                                <p:cTn id="20" presetID="2" presetClass="entr" presetSubtype="8" fill="hold" nodeType="afterEffect">
                                  <p:stCondLst>
                                    <p:cond delay="0"/>
                                  </p:stCondLst>
                                  <p:iterate type="wd">
                                    <p:tmPct val="10000"/>
                                  </p:iterate>
                                  <p:childTnLst>
                                    <p:set>
                                      <p:cBhvr>
                                        <p:cTn id="21" dur="1" fill="hold">
                                          <p:stCondLst>
                                            <p:cond delay="0"/>
                                          </p:stCondLst>
                                        </p:cTn>
                                        <p:tgtEl>
                                          <p:spTgt spid="118787">
                                            <p:txEl>
                                              <p:pRg st="3" end="3"/>
                                            </p:txEl>
                                          </p:spTgt>
                                        </p:tgtEl>
                                        <p:attrNameLst>
                                          <p:attrName>style.visibility</p:attrName>
                                        </p:attrNameLst>
                                      </p:cBhvr>
                                      <p:to>
                                        <p:strVal val="visible"/>
                                      </p:to>
                                    </p:set>
                                    <p:anim calcmode="lin" valueType="num">
                                      <p:cBhvr additive="base">
                                        <p:cTn id="22" dur="500" fill="hold"/>
                                        <p:tgtEl>
                                          <p:spTgt spid="118787">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8787">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3050"/>
                            </p:stCondLst>
                            <p:childTnLst>
                              <p:par>
                                <p:cTn id="25" presetID="2" presetClass="entr" presetSubtype="8" fill="hold" nodeType="afterEffect">
                                  <p:stCondLst>
                                    <p:cond delay="0"/>
                                  </p:stCondLst>
                                  <p:iterate type="wd">
                                    <p:tmPct val="10000"/>
                                  </p:iterate>
                                  <p:childTnLst>
                                    <p:set>
                                      <p:cBhvr>
                                        <p:cTn id="26" dur="1" fill="hold">
                                          <p:stCondLst>
                                            <p:cond delay="0"/>
                                          </p:stCondLst>
                                        </p:cTn>
                                        <p:tgtEl>
                                          <p:spTgt spid="118787">
                                            <p:txEl>
                                              <p:pRg st="4" end="4"/>
                                            </p:txEl>
                                          </p:spTgt>
                                        </p:tgtEl>
                                        <p:attrNameLst>
                                          <p:attrName>style.visibility</p:attrName>
                                        </p:attrNameLst>
                                      </p:cBhvr>
                                      <p:to>
                                        <p:strVal val="visible"/>
                                      </p:to>
                                    </p:set>
                                    <p:anim calcmode="lin" valueType="num">
                                      <p:cBhvr additive="base">
                                        <p:cTn id="27" dur="500" fill="hold"/>
                                        <p:tgtEl>
                                          <p:spTgt spid="11878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87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latin typeface="黑体" panose="02010609060101010101" pitchFamily="2" charset="-122"/>
              </a:rPr>
              <a:t>开发</a:t>
            </a:r>
            <a:r>
              <a:rPr lang="en-US" altLang="zh-CN" smtClean="0">
                <a:latin typeface="黑体" panose="02010609060101010101" pitchFamily="2" charset="-122"/>
              </a:rPr>
              <a:t>Java</a:t>
            </a:r>
            <a:r>
              <a:rPr lang="zh-CN" altLang="en-US" smtClean="0">
                <a:latin typeface="黑体" panose="02010609060101010101" pitchFamily="2" charset="-122"/>
              </a:rPr>
              <a:t>程序的步骤</a:t>
            </a:r>
            <a:r>
              <a:rPr lang="zh-CN" altLang="en-US" smtClean="0"/>
              <a:t> </a:t>
            </a:r>
          </a:p>
        </p:txBody>
      </p:sp>
      <p:sp>
        <p:nvSpPr>
          <p:cNvPr id="128003" name="Rectangle 3"/>
          <p:cNvSpPr>
            <a:spLocks noGrp="1" noChangeArrowheads="1"/>
          </p:cNvSpPr>
          <p:nvPr>
            <p:ph idx="1"/>
          </p:nvPr>
        </p:nvSpPr>
        <p:spPr>
          <a:xfrm>
            <a:off x="127000" y="1106488"/>
            <a:ext cx="8693150" cy="5026025"/>
          </a:xfrm>
        </p:spPr>
        <p:txBody>
          <a:bodyPr/>
          <a:lstStyle/>
          <a:p>
            <a:pPr marL="457200" indent="-457200" eaLnBrk="1" hangingPunct="1">
              <a:buFont typeface="Wingdings" panose="05000000000000000000" pitchFamily="2" charset="2"/>
              <a:buChar char="Ø"/>
            </a:pPr>
            <a:r>
              <a:rPr lang="zh-CN" altLang="en-US" b="0" smtClean="0">
                <a:latin typeface="微软雅黑" panose="020B0503020204020204" pitchFamily="34" charset="-122"/>
                <a:ea typeface="微软雅黑" panose="020B0503020204020204" pitchFamily="34" charset="-122"/>
              </a:rPr>
              <a:t>创建</a:t>
            </a:r>
            <a:r>
              <a:rPr lang="en-US" altLang="zh-CN" b="0" smtClean="0">
                <a:latin typeface="微软雅黑" panose="020B0503020204020204" pitchFamily="34" charset="-122"/>
                <a:ea typeface="微软雅黑" panose="020B0503020204020204" pitchFamily="34" charset="-122"/>
              </a:rPr>
              <a:t>Java</a:t>
            </a:r>
            <a:r>
              <a:rPr lang="zh-CN" altLang="en-US" b="0" smtClean="0">
                <a:latin typeface="微软雅黑" panose="020B0503020204020204" pitchFamily="34" charset="-122"/>
                <a:ea typeface="微软雅黑" panose="020B0503020204020204" pitchFamily="34" charset="-122"/>
              </a:rPr>
              <a:t>源程序</a:t>
            </a:r>
          </a:p>
          <a:p>
            <a:pPr marL="812800" lvl="1" indent="-276225" eaLnBrk="1" hangingPunct="1"/>
            <a:r>
              <a:rPr lang="en-US" altLang="zh-CN" b="0" smtClean="0">
                <a:latin typeface="微软雅黑" panose="020B0503020204020204" pitchFamily="34" charset="-122"/>
                <a:ea typeface="微软雅黑" panose="020B0503020204020204" pitchFamily="34" charset="-122"/>
              </a:rPr>
              <a:t>Java</a:t>
            </a:r>
            <a:r>
              <a:rPr lang="zh-CN" altLang="en-US" b="0" smtClean="0">
                <a:latin typeface="微软雅黑" panose="020B0503020204020204" pitchFamily="34" charset="-122"/>
                <a:ea typeface="微软雅黑" panose="020B0503020204020204" pitchFamily="34" charset="-122"/>
              </a:rPr>
              <a:t>源程序一般用</a:t>
            </a:r>
            <a:r>
              <a:rPr lang="en-US" altLang="zh-CN" b="0" smtClean="0">
                <a:latin typeface="微软雅黑" panose="020B0503020204020204" pitchFamily="34" charset="-122"/>
                <a:ea typeface="微软雅黑" panose="020B0503020204020204" pitchFamily="34" charset="-122"/>
              </a:rPr>
              <a:t>java</a:t>
            </a:r>
            <a:r>
              <a:rPr lang="zh-CN" altLang="en-US" b="0" smtClean="0">
                <a:latin typeface="微软雅黑" panose="020B0503020204020204" pitchFamily="34" charset="-122"/>
                <a:ea typeface="微软雅黑" panose="020B0503020204020204" pitchFamily="34" charset="-122"/>
              </a:rPr>
              <a:t>作为扩展名，是一个文本文件，用</a:t>
            </a:r>
            <a:r>
              <a:rPr lang="en-US" altLang="zh-CN" b="0" smtClean="0">
                <a:latin typeface="微软雅黑" panose="020B0503020204020204" pitchFamily="34" charset="-122"/>
                <a:ea typeface="微软雅黑" panose="020B0503020204020204" pitchFamily="34" charset="-122"/>
              </a:rPr>
              <a:t>Java</a:t>
            </a:r>
            <a:r>
              <a:rPr lang="zh-CN" altLang="en-US" b="0" smtClean="0">
                <a:latin typeface="微软雅黑" panose="020B0503020204020204" pitchFamily="34" charset="-122"/>
                <a:ea typeface="微软雅黑" panose="020B0503020204020204" pitchFamily="34" charset="-122"/>
              </a:rPr>
              <a:t>语言写成，可以用任何文本编辑器创建 与编辑；</a:t>
            </a:r>
          </a:p>
          <a:p>
            <a:pPr marL="457200" indent="-457200" eaLnBrk="1" hangingPunct="1">
              <a:buFont typeface="Wingdings" panose="05000000000000000000" pitchFamily="2" charset="2"/>
              <a:buChar char="Ø"/>
            </a:pPr>
            <a:r>
              <a:rPr lang="zh-CN" altLang="en-US" b="0" smtClean="0">
                <a:latin typeface="微软雅黑" panose="020B0503020204020204" pitchFamily="34" charset="-122"/>
                <a:ea typeface="微软雅黑" panose="020B0503020204020204" pitchFamily="34" charset="-122"/>
              </a:rPr>
              <a:t>编译源程序</a:t>
            </a:r>
          </a:p>
          <a:p>
            <a:pPr marL="812800" lvl="1" indent="-276225" eaLnBrk="1" hangingPunct="1"/>
            <a:r>
              <a:rPr lang="en-US" altLang="zh-CN" b="0" smtClean="0">
                <a:latin typeface="微软雅黑" panose="020B0503020204020204" pitchFamily="34" charset="-122"/>
                <a:ea typeface="微软雅黑" panose="020B0503020204020204" pitchFamily="34" charset="-122"/>
              </a:rPr>
              <a:t>Java</a:t>
            </a:r>
            <a:r>
              <a:rPr lang="zh-CN" altLang="en-US" b="0" smtClean="0">
                <a:latin typeface="微软雅黑" panose="020B0503020204020204" pitchFamily="34" charset="-122"/>
                <a:ea typeface="微软雅黑" panose="020B0503020204020204" pitchFamily="34" charset="-122"/>
              </a:rPr>
              <a:t>编译器，“</a:t>
            </a:r>
            <a:r>
              <a:rPr lang="en-US" altLang="zh-CN" b="0" smtClean="0">
                <a:latin typeface="微软雅黑" panose="020B0503020204020204" pitchFamily="34" charset="-122"/>
                <a:ea typeface="微软雅黑" panose="020B0503020204020204" pitchFamily="34" charset="-122"/>
              </a:rPr>
              <a:t>javac”</a:t>
            </a:r>
            <a:r>
              <a:rPr lang="zh-CN" altLang="en-US" b="0" smtClean="0">
                <a:latin typeface="微软雅黑" panose="020B0503020204020204" pitchFamily="34" charset="-122"/>
                <a:ea typeface="微软雅黑" panose="020B0503020204020204" pitchFamily="34" charset="-122"/>
              </a:rPr>
              <a:t>，读取你的</a:t>
            </a:r>
            <a:r>
              <a:rPr lang="en-US" altLang="zh-CN" b="0" smtClean="0">
                <a:latin typeface="微软雅黑" panose="020B0503020204020204" pitchFamily="34" charset="-122"/>
                <a:ea typeface="微软雅黑" panose="020B0503020204020204" pitchFamily="34" charset="-122"/>
              </a:rPr>
              <a:t>Java</a:t>
            </a:r>
            <a:r>
              <a:rPr lang="zh-CN" altLang="en-US" b="0" smtClean="0">
                <a:latin typeface="微软雅黑" panose="020B0503020204020204" pitchFamily="34" charset="-122"/>
                <a:ea typeface="微软雅黑" panose="020B0503020204020204" pitchFamily="34" charset="-122"/>
              </a:rPr>
              <a:t>源程序并翻译 成</a:t>
            </a:r>
            <a:r>
              <a:rPr lang="en-US" altLang="zh-CN" b="0" smtClean="0">
                <a:latin typeface="微软雅黑" panose="020B0503020204020204" pitchFamily="34" charset="-122"/>
                <a:ea typeface="微软雅黑" panose="020B0503020204020204" pitchFamily="34" charset="-122"/>
              </a:rPr>
              <a:t>Java</a:t>
            </a:r>
            <a:r>
              <a:rPr lang="zh-CN" altLang="en-US" b="0" smtClean="0">
                <a:latin typeface="微软雅黑" panose="020B0503020204020204" pitchFamily="34" charset="-122"/>
                <a:ea typeface="微软雅黑" panose="020B0503020204020204" pitchFamily="34" charset="-122"/>
              </a:rPr>
              <a:t>虚拟机能够明白的指令集合，且以字节码的 形式保存在文件中。通常，字节码文件以</a:t>
            </a:r>
            <a:r>
              <a:rPr lang="en-US" altLang="zh-CN" b="0" smtClean="0">
                <a:latin typeface="微软雅黑" panose="020B0503020204020204" pitchFamily="34" charset="-122"/>
                <a:ea typeface="微软雅黑" panose="020B0503020204020204" pitchFamily="34" charset="-122"/>
              </a:rPr>
              <a:t>class</a:t>
            </a:r>
            <a:r>
              <a:rPr lang="zh-CN" altLang="en-US" b="0" smtClean="0">
                <a:latin typeface="微软雅黑" panose="020B0503020204020204" pitchFamily="34" charset="-122"/>
                <a:ea typeface="微软雅黑" panose="020B0503020204020204" pitchFamily="34" charset="-122"/>
              </a:rPr>
              <a:t>作为 扩展名；</a:t>
            </a:r>
          </a:p>
          <a:p>
            <a:pPr marL="457200" indent="-457200" eaLnBrk="1" hangingPunct="1">
              <a:buFont typeface="Wingdings" panose="05000000000000000000" pitchFamily="2" charset="2"/>
              <a:buChar char="Ø"/>
            </a:pPr>
            <a:r>
              <a:rPr lang="zh-CN" altLang="en-US" b="0" smtClean="0">
                <a:latin typeface="微软雅黑" panose="020B0503020204020204" pitchFamily="34" charset="-122"/>
                <a:ea typeface="微软雅黑" panose="020B0503020204020204" pitchFamily="34" charset="-122"/>
              </a:rPr>
              <a:t>运行</a:t>
            </a:r>
            <a:r>
              <a:rPr lang="en-US" altLang="zh-CN" b="0" smtClean="0">
                <a:latin typeface="微软雅黑" panose="020B0503020204020204" pitchFamily="34" charset="-122"/>
                <a:ea typeface="微软雅黑" panose="020B0503020204020204" pitchFamily="34" charset="-122"/>
              </a:rPr>
              <a:t>class</a:t>
            </a:r>
            <a:r>
              <a:rPr lang="zh-CN" altLang="en-US" b="0" smtClean="0">
                <a:latin typeface="微软雅黑" panose="020B0503020204020204" pitchFamily="34" charset="-122"/>
                <a:ea typeface="微软雅黑" panose="020B0503020204020204" pitchFamily="34" charset="-122"/>
              </a:rPr>
              <a:t>（字节码）文件</a:t>
            </a:r>
          </a:p>
          <a:p>
            <a:pPr marL="812800" lvl="1" indent="-276225" eaLnBrk="1" hangingPunct="1"/>
            <a:r>
              <a:rPr lang="en-US" altLang="zh-CN" b="0" smtClean="0">
                <a:latin typeface="微软雅黑" panose="020B0503020204020204" pitchFamily="34" charset="-122"/>
                <a:ea typeface="微软雅黑" panose="020B0503020204020204" pitchFamily="34" charset="-122"/>
              </a:rPr>
              <a:t>Java</a:t>
            </a:r>
            <a:r>
              <a:rPr lang="zh-CN" altLang="en-US" b="0" smtClean="0">
                <a:latin typeface="微软雅黑" panose="020B0503020204020204" pitchFamily="34" charset="-122"/>
                <a:ea typeface="微软雅黑" panose="020B0503020204020204" pitchFamily="34" charset="-122"/>
              </a:rPr>
              <a:t>解释器读取字节码，取出指令并且翻译成计算机能执行的代码，完成运行过程；</a:t>
            </a:r>
          </a:p>
        </p:txBody>
      </p:sp>
      <p:sp>
        <p:nvSpPr>
          <p:cNvPr id="34820" name="灯片编号占位符 3"/>
          <p:cNvSpPr>
            <a:spLocks noGrp="1"/>
          </p:cNvSpPr>
          <p:nvPr>
            <p:ph type="sldNum" sz="quarter" idx="11"/>
          </p:nvPr>
        </p:nvSpPr>
        <p:spPr>
          <a:noFill/>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A92FDF88-F859-4CB0-BC29-910B1CDB82F8}" type="slidenum">
              <a:rPr lang="en-US" altLang="zh-CN" smtClean="0">
                <a:solidFill>
                  <a:srgbClr val="000000"/>
                </a:solidFill>
                <a:latin typeface="Arial" panose="020B0604020202020204" pitchFamily="34" charset="0"/>
              </a:rPr>
              <a:t>31</a:t>
            </a:fld>
            <a:endParaRPr lang="en-US" altLang="zh-CN" smtClea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anim calcmode="lin" valueType="num">
                                      <p:cBhvr additive="base">
                                        <p:cTn id="11" dur="500" fill="hold"/>
                                        <p:tgtEl>
                                          <p:spTgt spid="1280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8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 calcmode="lin" valueType="num">
                                      <p:cBhvr additive="base">
                                        <p:cTn id="17" dur="500" fill="hold"/>
                                        <p:tgtEl>
                                          <p:spTgt spid="12800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800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iterate type="wd">
                                    <p:tmPct val="10000"/>
                                  </p:iterate>
                                  <p:childTnLst>
                                    <p:set>
                                      <p:cBhvr>
                                        <p:cTn id="20" dur="1" fill="hold">
                                          <p:stCondLst>
                                            <p:cond delay="0"/>
                                          </p:stCondLst>
                                        </p:cTn>
                                        <p:tgtEl>
                                          <p:spTgt spid="128003">
                                            <p:txEl>
                                              <p:pRg st="3" end="3"/>
                                            </p:txEl>
                                          </p:spTgt>
                                        </p:tgtEl>
                                        <p:attrNameLst>
                                          <p:attrName>style.visibility</p:attrName>
                                        </p:attrNameLst>
                                      </p:cBhvr>
                                      <p:to>
                                        <p:strVal val="visible"/>
                                      </p:to>
                                    </p:set>
                                    <p:anim calcmode="lin" valueType="num">
                                      <p:cBhvr additive="base">
                                        <p:cTn id="21" dur="500" fill="hold"/>
                                        <p:tgtEl>
                                          <p:spTgt spid="12800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8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iterate type="wd">
                                    <p:tmPct val="10000"/>
                                  </p:iterate>
                                  <p:childTnLst>
                                    <p:set>
                                      <p:cBhvr>
                                        <p:cTn id="26" dur="1" fill="hold">
                                          <p:stCondLst>
                                            <p:cond delay="0"/>
                                          </p:stCondLst>
                                        </p:cTn>
                                        <p:tgtEl>
                                          <p:spTgt spid="128003">
                                            <p:txEl>
                                              <p:pRg st="4" end="4"/>
                                            </p:txEl>
                                          </p:spTgt>
                                        </p:tgtEl>
                                        <p:attrNameLst>
                                          <p:attrName>style.visibility</p:attrName>
                                        </p:attrNameLst>
                                      </p:cBhvr>
                                      <p:to>
                                        <p:strVal val="visible"/>
                                      </p:to>
                                    </p:set>
                                    <p:anim calcmode="lin" valueType="num">
                                      <p:cBhvr additive="base">
                                        <p:cTn id="27" dur="500" fill="hold"/>
                                        <p:tgtEl>
                                          <p:spTgt spid="12800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800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iterate type="wd">
                                    <p:tmPct val="10000"/>
                                  </p:iterate>
                                  <p:childTnLst>
                                    <p:set>
                                      <p:cBhvr>
                                        <p:cTn id="30" dur="1" fill="hold">
                                          <p:stCondLst>
                                            <p:cond delay="0"/>
                                          </p:stCondLst>
                                        </p:cTn>
                                        <p:tgtEl>
                                          <p:spTgt spid="128003">
                                            <p:txEl>
                                              <p:pRg st="5" end="5"/>
                                            </p:txEl>
                                          </p:spTgt>
                                        </p:tgtEl>
                                        <p:attrNameLst>
                                          <p:attrName>style.visibility</p:attrName>
                                        </p:attrNameLst>
                                      </p:cBhvr>
                                      <p:to>
                                        <p:strVal val="visible"/>
                                      </p:to>
                                    </p:set>
                                    <p:anim calcmode="lin" valueType="num">
                                      <p:cBhvr additive="base">
                                        <p:cTn id="31" dur="500" fill="hold"/>
                                        <p:tgtEl>
                                          <p:spTgt spid="12800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800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971550" y="20638"/>
            <a:ext cx="7793038" cy="839787"/>
          </a:xfrm>
        </p:spPr>
        <p:txBody>
          <a:bodyPr/>
          <a:lstStyle/>
          <a:p>
            <a:r>
              <a:rPr lang="en-US" altLang="zh-CN" sz="2800" smtClean="0">
                <a:latin typeface="黑体" panose="02010609060101010101" pitchFamily="2" charset="-122"/>
              </a:rPr>
              <a:t>Java</a:t>
            </a:r>
            <a:r>
              <a:rPr lang="zh-CN" altLang="en-US" sz="2800" smtClean="0">
                <a:latin typeface="黑体" panose="02010609060101010101" pitchFamily="2" charset="-122"/>
              </a:rPr>
              <a:t>程序运行流程</a:t>
            </a:r>
            <a:endParaRPr lang="zh-CN" altLang="en-US" sz="2800" smtClean="0"/>
          </a:p>
        </p:txBody>
      </p:sp>
      <p:sp>
        <p:nvSpPr>
          <p:cNvPr id="5" name="灯片编号占位符 4"/>
          <p:cNvSpPr>
            <a:spLocks noGrp="1"/>
          </p:cNvSpPr>
          <p:nvPr>
            <p:ph type="sldNum" sz="quarter" idx="11"/>
          </p:nvPr>
        </p:nvSpPr>
        <p:spPr/>
        <p:txBody>
          <a:bodyPr/>
          <a:lstStyle/>
          <a:p>
            <a:pPr>
              <a:defRPr/>
            </a:pPr>
            <a:fld id="{681D14DB-36C2-4AD4-B1D5-93F9097C6937}" type="slidenum">
              <a:rPr lang="zh-CN" altLang="en-US" smtClean="0"/>
              <a:t>32</a:t>
            </a:fld>
            <a:endParaRPr lang="en-US" altLang="zh-CN" dirty="0"/>
          </a:p>
        </p:txBody>
      </p:sp>
      <p:pic>
        <p:nvPicPr>
          <p:cNvPr id="35845" name="Picture 5" descr="B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1125538"/>
            <a:ext cx="8683625"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50825" y="1125538"/>
            <a:ext cx="7793038" cy="839787"/>
          </a:xfrm>
        </p:spPr>
        <p:txBody>
          <a:bodyPr/>
          <a:lstStyle/>
          <a:p>
            <a:pPr eaLnBrk="1" hangingPunct="1"/>
            <a:r>
              <a:rPr lang="en-US" altLang="zh-CN" smtClean="0"/>
              <a:t>Java</a:t>
            </a:r>
            <a:r>
              <a:rPr lang="zh-CN" altLang="en-US" smtClean="0"/>
              <a:t>虚拟机执行</a:t>
            </a:r>
            <a:r>
              <a:rPr lang="en-US" altLang="zh-CN" smtClean="0"/>
              <a:t>Java</a:t>
            </a:r>
            <a:r>
              <a:rPr lang="zh-CN" altLang="en-US" smtClean="0"/>
              <a:t>程序</a:t>
            </a:r>
          </a:p>
        </p:txBody>
      </p:sp>
      <p:sp>
        <p:nvSpPr>
          <p:cNvPr id="36868" name="Rectangle 3"/>
          <p:cNvSpPr txBox="1">
            <a:spLocks noChangeArrowheads="1"/>
          </p:cNvSpPr>
          <p:nvPr/>
        </p:nvSpPr>
        <p:spPr bwMode="auto">
          <a:xfrm>
            <a:off x="179512" y="2204864"/>
            <a:ext cx="8496944" cy="35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20000"/>
              </a:spcBef>
              <a:buClr>
                <a:schemeClr val="folHlink"/>
              </a:buClr>
              <a:buSzPct val="80000"/>
            </a:pPr>
            <a:r>
              <a:rPr lang="zh-CN" altLang="en-US" sz="2800" b="1" dirty="0">
                <a:latin typeface="Tahoma" panose="020B0604030504040204" pitchFamily="34" charset="0"/>
              </a:rPr>
              <a:t>相关术语</a:t>
            </a:r>
            <a:endParaRPr lang="en-US" altLang="zh-CN" sz="2800" b="1" dirty="0">
              <a:latin typeface="Tahoma" panose="020B0604030504040204" pitchFamily="34" charset="0"/>
            </a:endParaRPr>
          </a:p>
          <a:p>
            <a:pPr lvl="1">
              <a:lnSpc>
                <a:spcPct val="120000"/>
              </a:lnSpc>
              <a:spcBef>
                <a:spcPct val="20000"/>
              </a:spcBef>
              <a:buClr>
                <a:schemeClr val="hlink"/>
              </a:buClr>
              <a:buSzPct val="70000"/>
            </a:pPr>
            <a:r>
              <a:rPr lang="en-US" altLang="zh-CN" sz="2400" b="1" dirty="0">
                <a:latin typeface="Tahoma" panose="020B0604030504040204" pitchFamily="34" charset="0"/>
              </a:rPr>
              <a:t>JDK: </a:t>
            </a:r>
            <a:r>
              <a:rPr lang="zh-CN" altLang="en-US" sz="2400" b="1" dirty="0">
                <a:latin typeface="Tahoma" panose="020B0604030504040204" pitchFamily="34" charset="0"/>
              </a:rPr>
              <a:t>（</a:t>
            </a:r>
            <a:r>
              <a:rPr lang="en-US" altLang="zh-CN" sz="2400" b="1" dirty="0">
                <a:latin typeface="Tahoma" panose="020B0604030504040204" pitchFamily="34" charset="0"/>
              </a:rPr>
              <a:t>Java Developer’s Kit </a:t>
            </a:r>
            <a:r>
              <a:rPr lang="zh-CN" altLang="en-US" sz="2400" b="1" dirty="0">
                <a:latin typeface="Tahoma" panose="020B0604030504040204" pitchFamily="34" charset="0"/>
              </a:rPr>
              <a:t>）</a:t>
            </a:r>
            <a:r>
              <a:rPr lang="en-US" altLang="zh-CN" sz="2400" b="1" dirty="0">
                <a:latin typeface="Tahoma" panose="020B0604030504040204" pitchFamily="34" charset="0"/>
              </a:rPr>
              <a:t>JAVA</a:t>
            </a:r>
            <a:r>
              <a:rPr lang="zh-CN" altLang="en-US" sz="2400" b="1" dirty="0">
                <a:latin typeface="Tahoma" panose="020B0604030504040204" pitchFamily="34" charset="0"/>
              </a:rPr>
              <a:t>开发包</a:t>
            </a:r>
          </a:p>
          <a:p>
            <a:pPr lvl="1">
              <a:lnSpc>
                <a:spcPct val="120000"/>
              </a:lnSpc>
              <a:spcBef>
                <a:spcPct val="20000"/>
              </a:spcBef>
              <a:buClr>
                <a:schemeClr val="hlink"/>
              </a:buClr>
              <a:buSzPct val="70000"/>
            </a:pPr>
            <a:r>
              <a:rPr lang="en-US" altLang="zh-CN" sz="2400" b="1" dirty="0">
                <a:latin typeface="Tahoma" panose="020B0604030504040204" pitchFamily="34" charset="0"/>
              </a:rPr>
              <a:t>JRE: </a:t>
            </a:r>
            <a:r>
              <a:rPr lang="zh-CN" altLang="en-US" sz="2400" b="1" dirty="0">
                <a:latin typeface="Tahoma" panose="020B0604030504040204" pitchFamily="34" charset="0"/>
              </a:rPr>
              <a:t>（</a:t>
            </a:r>
            <a:r>
              <a:rPr lang="en-US" altLang="zh-CN" sz="2400" b="1" dirty="0">
                <a:latin typeface="Tahoma" panose="020B0604030504040204" pitchFamily="34" charset="0"/>
              </a:rPr>
              <a:t>Java Runtime </a:t>
            </a:r>
            <a:r>
              <a:rPr lang="en-US" altLang="zh-CN" sz="2400" b="1" dirty="0" err="1">
                <a:latin typeface="Tahoma" panose="020B0604030504040204" pitchFamily="34" charset="0"/>
              </a:rPr>
              <a:t>Enviornment</a:t>
            </a:r>
            <a:r>
              <a:rPr lang="zh-CN" altLang="en-US" sz="2400" b="1" dirty="0">
                <a:latin typeface="Tahoma" panose="020B0604030504040204" pitchFamily="34" charset="0"/>
              </a:rPr>
              <a:t>）</a:t>
            </a:r>
            <a:r>
              <a:rPr lang="en-US" altLang="zh-CN" sz="2400" b="1" dirty="0">
                <a:latin typeface="Tahoma" panose="020B0604030504040204" pitchFamily="34" charset="0"/>
              </a:rPr>
              <a:t>JAVA</a:t>
            </a:r>
            <a:r>
              <a:rPr lang="zh-CN" altLang="en-US" sz="2400" b="1" dirty="0">
                <a:latin typeface="Tahoma" panose="020B0604030504040204" pitchFamily="34" charset="0"/>
              </a:rPr>
              <a:t>运行时环境</a:t>
            </a:r>
          </a:p>
          <a:p>
            <a:pPr lvl="1">
              <a:lnSpc>
                <a:spcPct val="120000"/>
              </a:lnSpc>
              <a:spcBef>
                <a:spcPct val="20000"/>
              </a:spcBef>
              <a:buClr>
                <a:schemeClr val="hlink"/>
              </a:buClr>
              <a:buSzPct val="70000"/>
            </a:pPr>
            <a:r>
              <a:rPr lang="en-US" altLang="zh-CN" sz="2400" b="1" dirty="0">
                <a:solidFill>
                  <a:srgbClr val="C00000"/>
                </a:solidFill>
                <a:latin typeface="Tahoma" panose="020B0604030504040204" pitchFamily="34" charset="0"/>
              </a:rPr>
              <a:t>JVM:</a:t>
            </a:r>
            <a:r>
              <a:rPr lang="zh-CN" altLang="en-US" sz="2400" b="1" dirty="0">
                <a:solidFill>
                  <a:srgbClr val="C00000"/>
                </a:solidFill>
                <a:latin typeface="Tahoma" panose="020B0604030504040204" pitchFamily="34" charset="0"/>
              </a:rPr>
              <a:t>（</a:t>
            </a:r>
            <a:r>
              <a:rPr lang="en-US" altLang="zh-CN" sz="2400" b="1" dirty="0">
                <a:solidFill>
                  <a:srgbClr val="C00000"/>
                </a:solidFill>
                <a:latin typeface="Tahoma" panose="020B0604030504040204" pitchFamily="34" charset="0"/>
              </a:rPr>
              <a:t>Java Virtual Machine</a:t>
            </a:r>
            <a:r>
              <a:rPr lang="zh-CN" altLang="en-US" sz="2400" b="1" dirty="0">
                <a:solidFill>
                  <a:srgbClr val="C00000"/>
                </a:solidFill>
                <a:latin typeface="Tahoma" panose="020B0604030504040204" pitchFamily="34" charset="0"/>
              </a:rPr>
              <a:t>）</a:t>
            </a:r>
            <a:r>
              <a:rPr lang="en-US" altLang="zh-CN" sz="2400" b="1" dirty="0">
                <a:solidFill>
                  <a:srgbClr val="C00000"/>
                </a:solidFill>
                <a:latin typeface="Tahoma" panose="020B0604030504040204" pitchFamily="34" charset="0"/>
              </a:rPr>
              <a:t>JAVA</a:t>
            </a:r>
            <a:r>
              <a:rPr lang="zh-CN" altLang="en-US" sz="2400" b="1" dirty="0">
                <a:solidFill>
                  <a:srgbClr val="C00000"/>
                </a:solidFill>
                <a:latin typeface="Tahoma" panose="020B0604030504040204" pitchFamily="34" charset="0"/>
              </a:rPr>
              <a:t>虚拟机</a:t>
            </a:r>
          </a:p>
          <a:p>
            <a:pPr lvl="1">
              <a:lnSpc>
                <a:spcPct val="120000"/>
              </a:lnSpc>
              <a:spcBef>
                <a:spcPct val="20000"/>
              </a:spcBef>
              <a:buClr>
                <a:schemeClr val="hlink"/>
              </a:buClr>
              <a:buSzPct val="70000"/>
            </a:pPr>
            <a:r>
              <a:rPr lang="en-US" altLang="zh-CN" sz="2400" b="1" dirty="0">
                <a:solidFill>
                  <a:srgbClr val="C00000"/>
                </a:solidFill>
                <a:latin typeface="Tahoma" panose="020B0604030504040204" pitchFamily="34" charset="0"/>
              </a:rPr>
              <a:t>JIT:  </a:t>
            </a:r>
            <a:r>
              <a:rPr lang="zh-CN" altLang="en-US" sz="2400" b="1" dirty="0">
                <a:solidFill>
                  <a:srgbClr val="C00000"/>
                </a:solidFill>
                <a:latin typeface="Tahoma" panose="020B0604030504040204" pitchFamily="34" charset="0"/>
              </a:rPr>
              <a:t>（</a:t>
            </a:r>
            <a:r>
              <a:rPr lang="en-US" altLang="zh-CN" sz="2400" b="1" dirty="0">
                <a:solidFill>
                  <a:srgbClr val="C00000"/>
                </a:solidFill>
                <a:latin typeface="Tahoma" panose="020B0604030504040204" pitchFamily="34" charset="0"/>
              </a:rPr>
              <a:t>Just In Time</a:t>
            </a:r>
            <a:r>
              <a:rPr lang="zh-CN" altLang="en-US" sz="2400" b="1" dirty="0">
                <a:solidFill>
                  <a:srgbClr val="C00000"/>
                </a:solidFill>
                <a:latin typeface="Tahoma" panose="020B0604030504040204" pitchFamily="34" charset="0"/>
              </a:rPr>
              <a:t>）</a:t>
            </a:r>
            <a:r>
              <a:rPr lang="zh-CN" altLang="en-US" sz="2400" b="1">
                <a:solidFill>
                  <a:srgbClr val="C00000"/>
                </a:solidFill>
                <a:latin typeface="Tahoma" panose="020B0604030504040204" pitchFamily="34" charset="0"/>
              </a:rPr>
              <a:t>实时</a:t>
            </a:r>
            <a:r>
              <a:rPr lang="zh-CN" altLang="en-US" sz="2400" b="1" smtClean="0">
                <a:solidFill>
                  <a:srgbClr val="C00000"/>
                </a:solidFill>
                <a:latin typeface="Tahoma" panose="020B0604030504040204" pitchFamily="34" charset="0"/>
              </a:rPr>
              <a:t>编译器，提高</a:t>
            </a:r>
            <a:r>
              <a:rPr lang="en-US" altLang="zh-CN" sz="2400" b="1" smtClean="0">
                <a:solidFill>
                  <a:srgbClr val="C00000"/>
                </a:solidFill>
                <a:latin typeface="Tahoma" panose="020B0604030504040204" pitchFamily="34" charset="0"/>
              </a:rPr>
              <a:t>Java</a:t>
            </a:r>
            <a:r>
              <a:rPr lang="zh-CN" altLang="en-US" sz="2400" b="1" smtClean="0">
                <a:solidFill>
                  <a:srgbClr val="C00000"/>
                </a:solidFill>
                <a:latin typeface="Tahoma" panose="020B0604030504040204" pitchFamily="34" charset="0"/>
              </a:rPr>
              <a:t>虚拟机翻译、执行代码速度</a:t>
            </a:r>
            <a:endParaRPr lang="zh-CN" altLang="en-US" sz="2400" b="1" dirty="0">
              <a:solidFill>
                <a:srgbClr val="C00000"/>
              </a:solidFill>
              <a:latin typeface="Tahoma" panose="020B0604030504040204" pitchFamily="34" charset="0"/>
            </a:endParaRPr>
          </a:p>
        </p:txBody>
      </p:sp>
      <p:sp>
        <p:nvSpPr>
          <p:cNvPr id="2" name="灯片编号占位符 1"/>
          <p:cNvSpPr>
            <a:spLocks noGrp="1"/>
          </p:cNvSpPr>
          <p:nvPr>
            <p:ph type="sldNum" sz="quarter" idx="11"/>
          </p:nvPr>
        </p:nvSpPr>
        <p:spPr/>
        <p:txBody>
          <a:bodyPr/>
          <a:lstStyle/>
          <a:p>
            <a:pPr>
              <a:defRPr/>
            </a:pPr>
            <a:fld id="{F00518DE-06A6-49E1-BEC0-D87E4865A46E}" type="slidenum">
              <a:rPr lang="zh-CN" altLang="en-US"/>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Java</a:t>
            </a:r>
            <a:r>
              <a:rPr lang="zh-CN" altLang="en-US" smtClean="0">
                <a:latin typeface="黑体" panose="02010609060101010101" pitchFamily="2" charset="-122"/>
              </a:rPr>
              <a:t>虚拟机</a:t>
            </a:r>
            <a:r>
              <a:rPr lang="zh-CN" altLang="en-US" smtClean="0"/>
              <a:t> </a:t>
            </a:r>
          </a:p>
        </p:txBody>
      </p:sp>
      <p:sp>
        <p:nvSpPr>
          <p:cNvPr id="153603" name="Rectangle 3"/>
          <p:cNvSpPr>
            <a:spLocks noGrp="1" noChangeArrowheads="1"/>
          </p:cNvSpPr>
          <p:nvPr>
            <p:ph idx="1"/>
          </p:nvPr>
        </p:nvSpPr>
        <p:spPr/>
        <p:txBody>
          <a:bodyPr/>
          <a:lstStyle/>
          <a:p>
            <a:pPr eaLnBrk="1" hangingPunct="1">
              <a:lnSpc>
                <a:spcPct val="90000"/>
              </a:lnSpc>
            </a:pPr>
            <a:r>
              <a:rPr lang="zh-CN" altLang="en-US" smtClean="0">
                <a:latin typeface="黑体" panose="02010609060101010101" pitchFamily="2" charset="-122"/>
              </a:rPr>
              <a:t>可运行</a:t>
            </a:r>
            <a:r>
              <a:rPr lang="en-US" altLang="zh-CN" smtClean="0"/>
              <a:t>Java</a:t>
            </a:r>
            <a:r>
              <a:rPr lang="zh-CN" altLang="en-US" smtClean="0">
                <a:latin typeface="黑体" panose="02010609060101010101" pitchFamily="2" charset="-122"/>
              </a:rPr>
              <a:t>字节码的虚拟计算机系统 </a:t>
            </a:r>
          </a:p>
          <a:p>
            <a:pPr eaLnBrk="1" hangingPunct="1">
              <a:lnSpc>
                <a:spcPct val="90000"/>
              </a:lnSpc>
            </a:pPr>
            <a:r>
              <a:rPr lang="zh-CN" altLang="en-US" smtClean="0">
                <a:latin typeface="黑体" panose="02010609060101010101" pitchFamily="2" charset="-122"/>
              </a:rPr>
              <a:t>它有一个解释器组件，可以实现</a:t>
            </a:r>
            <a:r>
              <a:rPr lang="en-US" altLang="zh-CN" smtClean="0"/>
              <a:t>Java</a:t>
            </a:r>
            <a:r>
              <a:rPr lang="zh-CN" altLang="en-US" smtClean="0">
                <a:latin typeface="黑体" panose="02010609060101010101" pitchFamily="2" charset="-122"/>
              </a:rPr>
              <a:t>字节码和计算机操作系统之间的通信</a:t>
            </a:r>
          </a:p>
        </p:txBody>
      </p:sp>
      <p:sp>
        <p:nvSpPr>
          <p:cNvPr id="37892" name="灯片编号占位符 3"/>
          <p:cNvSpPr>
            <a:spLocks noGrp="1"/>
          </p:cNvSpPr>
          <p:nvPr>
            <p:ph type="sldNum" sz="quarter" idx="11"/>
          </p:nvPr>
        </p:nvSpPr>
        <p:spPr>
          <a:noFill/>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FCA6396F-BCF3-44A9-A3FA-79AD325141A1}" type="slidenum">
              <a:rPr lang="en-US" altLang="zh-CN" smtClean="0">
                <a:solidFill>
                  <a:srgbClr val="000000"/>
                </a:solidFill>
                <a:latin typeface="Arial" panose="020B0604020202020204" pitchFamily="34" charset="0"/>
              </a:rPr>
              <a:t>34</a:t>
            </a:fld>
            <a:endParaRPr lang="en-US" altLang="zh-CN" smtClean="0">
              <a:solidFill>
                <a:srgbClr val="000000"/>
              </a:solidFill>
              <a:latin typeface="Arial" panose="020B0604020202020204" pitchFamily="34" charset="0"/>
            </a:endParaRPr>
          </a:p>
        </p:txBody>
      </p:sp>
      <p:sp>
        <p:nvSpPr>
          <p:cNvPr id="37893" name="AutoShape 4"/>
          <p:cNvSpPr>
            <a:spLocks noChangeAspect="1" noChangeArrowheads="1"/>
          </p:cNvSpPr>
          <p:nvPr/>
        </p:nvSpPr>
        <p:spPr bwMode="auto">
          <a:xfrm>
            <a:off x="755650" y="2636838"/>
            <a:ext cx="7488238"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339966"/>
              </a:buClr>
              <a:buFont typeface="Wingdings" panose="05000000000000000000" pitchFamily="2" charset="2"/>
              <a:buChar char="q"/>
            </a:pPr>
            <a:endParaRPr lang="zh-CN" altLang="en-US" sz="2800" b="1">
              <a:solidFill>
                <a:srgbClr val="000000"/>
              </a:solidFill>
              <a:latin typeface="楷体_GB2312" pitchFamily="49" charset="-122"/>
              <a:ea typeface="黑体" panose="02010609060101010101" pitchFamily="2" charset="-122"/>
            </a:endParaRPr>
          </a:p>
        </p:txBody>
      </p:sp>
      <p:sp>
        <p:nvSpPr>
          <p:cNvPr id="153605" name="Rectangle 5"/>
          <p:cNvSpPr>
            <a:spLocks noChangeArrowheads="1"/>
          </p:cNvSpPr>
          <p:nvPr/>
        </p:nvSpPr>
        <p:spPr bwMode="auto">
          <a:xfrm>
            <a:off x="1619250" y="3068638"/>
            <a:ext cx="5303838" cy="3165475"/>
          </a:xfrm>
          <a:prstGeom prst="rect">
            <a:avLst/>
          </a:prstGeom>
          <a:gradFill rotWithShape="1">
            <a:gsLst>
              <a:gs pos="0">
                <a:srgbClr val="99CCFF">
                  <a:alpha val="60001"/>
                </a:srgbClr>
              </a:gs>
              <a:gs pos="100000">
                <a:srgbClr val="00009E"/>
              </a:gs>
            </a:gsLst>
            <a:path path="shape">
              <a:fillToRect l="50000" t="50000" r="50000" b="50000"/>
            </a:path>
          </a:gra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spcBef>
                <a:spcPct val="20000"/>
              </a:spcBef>
              <a:buClr>
                <a:srgbClr val="339966"/>
              </a:buClr>
              <a:buFont typeface="Wingdings" panose="05000000000000000000" pitchFamily="2" charset="2"/>
              <a:buNone/>
            </a:pPr>
            <a:r>
              <a:rPr lang="zh-CN" altLang="en-US">
                <a:solidFill>
                  <a:srgbClr val="FFFFFF"/>
                </a:solidFill>
                <a:latin typeface="Arial" panose="020B0604020202020204" pitchFamily="34" charset="0"/>
                <a:ea typeface="黑体" panose="02010609060101010101" pitchFamily="2" charset="-122"/>
              </a:rPr>
              <a:t>用户</a:t>
            </a:r>
            <a:r>
              <a:rPr lang="en-US" altLang="zh-CN" b="1">
                <a:solidFill>
                  <a:srgbClr val="FFFFFF"/>
                </a:solidFill>
                <a:latin typeface="Arial" panose="020B0604020202020204" pitchFamily="34" charset="0"/>
              </a:rPr>
              <a:t>USER</a:t>
            </a:r>
          </a:p>
          <a:p>
            <a:pPr marL="342900" indent="-342900">
              <a:spcBef>
                <a:spcPct val="20000"/>
              </a:spcBef>
              <a:buClr>
                <a:srgbClr val="339966"/>
              </a:buClr>
              <a:buFont typeface="Wingdings" panose="05000000000000000000" pitchFamily="2" charset="2"/>
              <a:buChar char="q"/>
            </a:pPr>
            <a:endParaRPr lang="en-US" altLang="zh-CN" b="1">
              <a:solidFill>
                <a:srgbClr val="FFFFFF"/>
              </a:solidFill>
              <a:latin typeface="楷体_GB2312" pitchFamily="49" charset="-122"/>
              <a:ea typeface="黑体" panose="02010609060101010101" pitchFamily="2" charset="-122"/>
            </a:endParaRPr>
          </a:p>
        </p:txBody>
      </p:sp>
      <p:sp>
        <p:nvSpPr>
          <p:cNvPr id="153606" name="Rectangle 6"/>
          <p:cNvSpPr>
            <a:spLocks noChangeArrowheads="1"/>
          </p:cNvSpPr>
          <p:nvPr/>
        </p:nvSpPr>
        <p:spPr bwMode="auto">
          <a:xfrm>
            <a:off x="2003425" y="3500438"/>
            <a:ext cx="4524375" cy="2411412"/>
          </a:xfrm>
          <a:prstGeom prst="rect">
            <a:avLst/>
          </a:prstGeom>
          <a:gradFill rotWithShape="1">
            <a:gsLst>
              <a:gs pos="0">
                <a:srgbClr val="FFFFFF"/>
              </a:gs>
              <a:gs pos="100000">
                <a:srgbClr val="6851DD"/>
              </a:gs>
            </a:gsLst>
            <a:path path="shape">
              <a:fillToRect l="50000" t="50000" r="50000" b="50000"/>
            </a:path>
          </a:gra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spcBef>
                <a:spcPct val="20000"/>
              </a:spcBef>
              <a:buClr>
                <a:srgbClr val="339966"/>
              </a:buClr>
              <a:buFont typeface="Wingdings" panose="05000000000000000000" pitchFamily="2" charset="2"/>
              <a:buNone/>
            </a:pPr>
            <a:r>
              <a:rPr lang="zh-CN" altLang="en-US">
                <a:solidFill>
                  <a:srgbClr val="FFFFFF"/>
                </a:solidFill>
                <a:latin typeface="Times New Roman" panose="02020603050405020304" pitchFamily="18" charset="0"/>
                <a:ea typeface="黑体" panose="02010609060101010101" pitchFamily="2" charset="-122"/>
              </a:rPr>
              <a:t>字节码程序</a:t>
            </a:r>
            <a:endParaRPr lang="zh-CN" altLang="en-US">
              <a:solidFill>
                <a:srgbClr val="FFFFFF"/>
              </a:solidFill>
              <a:latin typeface="楷体_GB2312" pitchFamily="49" charset="-122"/>
              <a:ea typeface="黑体" panose="02010609060101010101" pitchFamily="2" charset="-122"/>
            </a:endParaRPr>
          </a:p>
        </p:txBody>
      </p:sp>
      <p:sp>
        <p:nvSpPr>
          <p:cNvPr id="153607" name="Rectangle 7"/>
          <p:cNvSpPr>
            <a:spLocks noChangeArrowheads="1"/>
          </p:cNvSpPr>
          <p:nvPr/>
        </p:nvSpPr>
        <p:spPr bwMode="auto">
          <a:xfrm>
            <a:off x="2387600" y="3905250"/>
            <a:ext cx="3768725" cy="1684338"/>
          </a:xfrm>
          <a:prstGeom prst="rect">
            <a:avLst/>
          </a:prstGeom>
          <a:gradFill rotWithShape="1">
            <a:gsLst>
              <a:gs pos="0">
                <a:srgbClr val="FFFFFF"/>
              </a:gs>
              <a:gs pos="100000">
                <a:srgbClr val="59ACFF"/>
              </a:gs>
            </a:gsLst>
            <a:path path="shape">
              <a:fillToRect l="50000" t="50000" r="50000" b="50000"/>
            </a:path>
          </a:gra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spcBef>
                <a:spcPct val="20000"/>
              </a:spcBef>
              <a:buClr>
                <a:srgbClr val="339966"/>
              </a:buClr>
              <a:buFont typeface="Wingdings" panose="05000000000000000000" pitchFamily="2" charset="2"/>
              <a:buNone/>
            </a:pPr>
            <a:r>
              <a:rPr lang="en-US" altLang="zh-CN" b="1">
                <a:solidFill>
                  <a:srgbClr val="333399"/>
                </a:solidFill>
                <a:latin typeface="Arial" panose="020B0604020202020204" pitchFamily="34" charset="0"/>
                <a:ea typeface="黑体" panose="02010609060101010101" pitchFamily="2" charset="-122"/>
              </a:rPr>
              <a:t>JVM </a:t>
            </a:r>
            <a:r>
              <a:rPr lang="zh-CN" altLang="en-US">
                <a:solidFill>
                  <a:srgbClr val="333399"/>
                </a:solidFill>
                <a:latin typeface="Arial" panose="020B0604020202020204" pitchFamily="34" charset="0"/>
                <a:ea typeface="黑体" panose="02010609060101010101" pitchFamily="2" charset="-122"/>
              </a:rPr>
              <a:t>（</a:t>
            </a:r>
            <a:r>
              <a:rPr lang="en-US" altLang="zh-CN" b="1">
                <a:solidFill>
                  <a:srgbClr val="333399"/>
                </a:solidFill>
                <a:latin typeface="Arial" panose="020B0604020202020204" pitchFamily="34" charset="0"/>
                <a:ea typeface="黑体" panose="02010609060101010101" pitchFamily="2" charset="-122"/>
              </a:rPr>
              <a:t>Java </a:t>
            </a:r>
            <a:r>
              <a:rPr lang="zh-CN" altLang="en-US">
                <a:solidFill>
                  <a:srgbClr val="333399"/>
                </a:solidFill>
                <a:latin typeface="Arial" panose="020B0604020202020204" pitchFamily="34" charset="0"/>
                <a:ea typeface="黑体" panose="02010609060101010101" pitchFamily="2" charset="-122"/>
              </a:rPr>
              <a:t>虚拟机）</a:t>
            </a:r>
          </a:p>
        </p:txBody>
      </p:sp>
      <p:sp>
        <p:nvSpPr>
          <p:cNvPr id="153608" name="Rectangle 8"/>
          <p:cNvSpPr>
            <a:spLocks noChangeArrowheads="1"/>
          </p:cNvSpPr>
          <p:nvPr/>
        </p:nvSpPr>
        <p:spPr bwMode="auto">
          <a:xfrm>
            <a:off x="2940050" y="4292600"/>
            <a:ext cx="2651125" cy="936625"/>
          </a:xfrm>
          <a:prstGeom prst="rect">
            <a:avLst/>
          </a:prstGeom>
          <a:gradFill rotWithShape="1">
            <a:gsLst>
              <a:gs pos="0">
                <a:srgbClr val="FFFFFF"/>
              </a:gs>
              <a:gs pos="100000">
                <a:srgbClr val="B5E9C5">
                  <a:alpha val="71999"/>
                </a:srgbClr>
              </a:gs>
            </a:gsLst>
            <a:path path="shape">
              <a:fillToRect l="50000" t="50000" r="50000" b="50000"/>
            </a:path>
          </a:gradFill>
          <a:ln w="9525">
            <a:solidFill>
              <a:srgbClr val="000000"/>
            </a:solidFill>
            <a:miter lim="800000"/>
          </a:ln>
        </p:spPr>
        <p:txBody>
          <a:bodyPr/>
          <a:lstStyle/>
          <a:p>
            <a:pPr marL="342900" indent="-342900" algn="ctr">
              <a:spcBef>
                <a:spcPct val="20000"/>
              </a:spcBef>
              <a:buClr>
                <a:srgbClr val="339966"/>
              </a:buClr>
              <a:buFont typeface="Wingdings" panose="05000000000000000000" pitchFamily="2" charset="2"/>
              <a:buNone/>
            </a:pPr>
            <a:r>
              <a:rPr lang="zh-CN" altLang="en-US" sz="1600">
                <a:solidFill>
                  <a:srgbClr val="333399"/>
                </a:solidFill>
                <a:latin typeface="Times New Roman" panose="02020603050405020304" pitchFamily="18" charset="0"/>
                <a:ea typeface="黑体" panose="02010609060101010101" pitchFamily="2" charset="-122"/>
              </a:rPr>
              <a:t>操作系统</a:t>
            </a:r>
            <a:endParaRPr lang="zh-CN" altLang="en-US" sz="1600">
              <a:solidFill>
                <a:srgbClr val="333399"/>
              </a:solidFill>
              <a:latin typeface="楷体_GB2312" pitchFamily="49" charset="-122"/>
              <a:ea typeface="黑体" panose="02010609060101010101" pitchFamily="2" charset="-122"/>
            </a:endParaRPr>
          </a:p>
        </p:txBody>
      </p:sp>
      <p:sp>
        <p:nvSpPr>
          <p:cNvPr id="153609" name="Rectangle 9"/>
          <p:cNvSpPr>
            <a:spLocks noChangeArrowheads="1"/>
          </p:cNvSpPr>
          <p:nvPr/>
        </p:nvSpPr>
        <p:spPr bwMode="auto">
          <a:xfrm>
            <a:off x="3408363" y="4575175"/>
            <a:ext cx="1716087" cy="366713"/>
          </a:xfrm>
          <a:prstGeom prst="rect">
            <a:avLst/>
          </a:prstGeom>
          <a:gradFill rotWithShape="1">
            <a:gsLst>
              <a:gs pos="0">
                <a:srgbClr val="EFF4C4"/>
              </a:gs>
              <a:gs pos="100000">
                <a:schemeClr val="bg1">
                  <a:alpha val="53998"/>
                </a:schemeClr>
              </a:gs>
            </a:gsLst>
            <a:path path="shape">
              <a:fillToRect l="50000" t="50000" r="50000" b="50000"/>
            </a:path>
          </a:gradFill>
          <a:ln w="9525">
            <a:solidFill>
              <a:schemeClr val="tx1"/>
            </a:solidFill>
            <a:miter lim="800000"/>
          </a:ln>
        </p:spPr>
        <p:txBody>
          <a:bodyPr/>
          <a:lstStyle/>
          <a:p>
            <a:pPr marL="342900" indent="-342900" algn="ctr">
              <a:spcBef>
                <a:spcPct val="20000"/>
              </a:spcBef>
              <a:buClr>
                <a:srgbClr val="339966"/>
              </a:buClr>
              <a:buFont typeface="Wingdings" panose="05000000000000000000" pitchFamily="2" charset="2"/>
              <a:buNone/>
            </a:pPr>
            <a:r>
              <a:rPr lang="zh-CN" altLang="en-US">
                <a:solidFill>
                  <a:srgbClr val="FF3300"/>
                </a:solidFill>
                <a:latin typeface="黑体" panose="02010609060101010101" pitchFamily="2" charset="-122"/>
                <a:ea typeface="黑体" panose="02010609060101010101" pitchFamily="2" charset="-122"/>
              </a:rPr>
              <a:t>硬 件</a:t>
            </a:r>
          </a:p>
        </p:txBody>
      </p:sp>
      <p:sp>
        <p:nvSpPr>
          <p:cNvPr id="153610" name="Line 10"/>
          <p:cNvSpPr>
            <a:spLocks noChangeShapeType="1"/>
          </p:cNvSpPr>
          <p:nvPr/>
        </p:nvSpPr>
        <p:spPr bwMode="auto">
          <a:xfrm>
            <a:off x="3563938" y="4508500"/>
            <a:ext cx="1587" cy="301625"/>
          </a:xfrm>
          <a:prstGeom prst="line">
            <a:avLst/>
          </a:prstGeom>
          <a:noFill/>
          <a:ln w="31750">
            <a:solidFill>
              <a:srgbClr val="FFFF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11" name="Line 11"/>
          <p:cNvSpPr>
            <a:spLocks noChangeShapeType="1"/>
          </p:cNvSpPr>
          <p:nvPr/>
        </p:nvSpPr>
        <p:spPr bwMode="auto">
          <a:xfrm>
            <a:off x="3348038" y="4149725"/>
            <a:ext cx="0" cy="301625"/>
          </a:xfrm>
          <a:prstGeom prst="line">
            <a:avLst/>
          </a:prstGeom>
          <a:noFill/>
          <a:ln w="31750">
            <a:solidFill>
              <a:srgbClr val="FFFF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12" name="Line 12"/>
          <p:cNvSpPr>
            <a:spLocks noChangeShapeType="1"/>
          </p:cNvSpPr>
          <p:nvPr/>
        </p:nvSpPr>
        <p:spPr bwMode="auto">
          <a:xfrm>
            <a:off x="2987675" y="3721100"/>
            <a:ext cx="0" cy="355600"/>
          </a:xfrm>
          <a:prstGeom prst="line">
            <a:avLst/>
          </a:prstGeom>
          <a:noFill/>
          <a:ln w="31750">
            <a:solidFill>
              <a:srgbClr val="FFFF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613" name="Line 13"/>
          <p:cNvSpPr>
            <a:spLocks noChangeShapeType="1"/>
          </p:cNvSpPr>
          <p:nvPr/>
        </p:nvSpPr>
        <p:spPr bwMode="auto">
          <a:xfrm>
            <a:off x="2784475" y="3357563"/>
            <a:ext cx="0" cy="334962"/>
          </a:xfrm>
          <a:prstGeom prst="line">
            <a:avLst/>
          </a:prstGeom>
          <a:noFill/>
          <a:ln w="31750">
            <a:solidFill>
              <a:srgbClr val="FFFF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iterate type="wd">
                                    <p:tmPct val="10000"/>
                                  </p:iterate>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wd">
                                    <p:tmPct val="10000"/>
                                  </p:iterate>
                                  <p:childTnLst>
                                    <p:set>
                                      <p:cBhvr>
                                        <p:cTn id="12" dur="1" fill="hold">
                                          <p:stCondLst>
                                            <p:cond delay="0"/>
                                          </p:stCondLst>
                                        </p:cTn>
                                        <p:tgtEl>
                                          <p:spTgt spid="153603">
                                            <p:txEl>
                                              <p:pRg st="1" end="1"/>
                                            </p:txEl>
                                          </p:spTgt>
                                        </p:tgtEl>
                                        <p:attrNameLst>
                                          <p:attrName>style.visibility</p:attrName>
                                        </p:attrNameLst>
                                      </p:cBhvr>
                                      <p:to>
                                        <p:strVal val="visible"/>
                                      </p:to>
                                    </p:set>
                                    <p:anim calcmode="lin" valueType="num">
                                      <p:cBhvr additive="base">
                                        <p:cTn id="13" dur="500" fill="hold"/>
                                        <p:tgtEl>
                                          <p:spTgt spid="153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153605"/>
                                        </p:tgtEl>
                                        <p:attrNameLst>
                                          <p:attrName>style.visibility</p:attrName>
                                        </p:attrNameLst>
                                      </p:cBhvr>
                                      <p:to>
                                        <p:strVal val="visible"/>
                                      </p:to>
                                    </p:set>
                                    <p:anim calcmode="lin" valueType="num">
                                      <p:cBhvr>
                                        <p:cTn id="19" dur="500" fill="hold"/>
                                        <p:tgtEl>
                                          <p:spTgt spid="153605"/>
                                        </p:tgtEl>
                                        <p:attrNameLst>
                                          <p:attrName>ppt_w</p:attrName>
                                        </p:attrNameLst>
                                      </p:cBhvr>
                                      <p:tavLst>
                                        <p:tav tm="0">
                                          <p:val>
                                            <p:fltVal val="0"/>
                                          </p:val>
                                        </p:tav>
                                        <p:tav tm="100000">
                                          <p:val>
                                            <p:strVal val="#ppt_w"/>
                                          </p:val>
                                        </p:tav>
                                      </p:tavLst>
                                    </p:anim>
                                    <p:anim calcmode="lin" valueType="num">
                                      <p:cBhvr>
                                        <p:cTn id="20" dur="500" fill="hold"/>
                                        <p:tgtEl>
                                          <p:spTgt spid="153605"/>
                                        </p:tgtEl>
                                        <p:attrNameLst>
                                          <p:attrName>ppt_h</p:attrName>
                                        </p:attrNameLst>
                                      </p:cBhvr>
                                      <p:tavLst>
                                        <p:tav tm="0">
                                          <p:val>
                                            <p:fltVal val="0"/>
                                          </p:val>
                                        </p:tav>
                                        <p:tav tm="100000">
                                          <p:val>
                                            <p:strVal val="#ppt_h"/>
                                          </p:val>
                                        </p:tav>
                                      </p:tavLst>
                                    </p:anim>
                                    <p:anim calcmode="lin" valueType="num">
                                      <p:cBhvr>
                                        <p:cTn id="21" dur="500" fill="hold"/>
                                        <p:tgtEl>
                                          <p:spTgt spid="153605"/>
                                        </p:tgtEl>
                                        <p:attrNameLst>
                                          <p:attrName>style.rotation</p:attrName>
                                        </p:attrNameLst>
                                      </p:cBhvr>
                                      <p:tavLst>
                                        <p:tav tm="0">
                                          <p:val>
                                            <p:fltVal val="360"/>
                                          </p:val>
                                        </p:tav>
                                        <p:tav tm="100000">
                                          <p:val>
                                            <p:fltVal val="0"/>
                                          </p:val>
                                        </p:tav>
                                      </p:tavLst>
                                    </p:anim>
                                    <p:animEffect transition="in" filter="fade">
                                      <p:cBhvr>
                                        <p:cTn id="22" dur="500"/>
                                        <p:tgtEl>
                                          <p:spTgt spid="153605"/>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153613"/>
                                        </p:tgtEl>
                                        <p:attrNameLst>
                                          <p:attrName>style.visibility</p:attrName>
                                        </p:attrNameLst>
                                      </p:cBhvr>
                                      <p:to>
                                        <p:strVal val="visible"/>
                                      </p:to>
                                    </p:set>
                                    <p:anim calcmode="lin" valueType="num">
                                      <p:cBhvr>
                                        <p:cTn id="27" dur="500" fill="hold"/>
                                        <p:tgtEl>
                                          <p:spTgt spid="153613"/>
                                        </p:tgtEl>
                                        <p:attrNameLst>
                                          <p:attrName>ppt_w</p:attrName>
                                        </p:attrNameLst>
                                      </p:cBhvr>
                                      <p:tavLst>
                                        <p:tav tm="0">
                                          <p:val>
                                            <p:fltVal val="0"/>
                                          </p:val>
                                        </p:tav>
                                        <p:tav tm="100000">
                                          <p:val>
                                            <p:strVal val="#ppt_w"/>
                                          </p:val>
                                        </p:tav>
                                      </p:tavLst>
                                    </p:anim>
                                    <p:anim calcmode="lin" valueType="num">
                                      <p:cBhvr>
                                        <p:cTn id="28" dur="500" fill="hold"/>
                                        <p:tgtEl>
                                          <p:spTgt spid="153613"/>
                                        </p:tgtEl>
                                        <p:attrNameLst>
                                          <p:attrName>ppt_h</p:attrName>
                                        </p:attrNameLst>
                                      </p:cBhvr>
                                      <p:tavLst>
                                        <p:tav tm="0">
                                          <p:val>
                                            <p:fltVal val="0"/>
                                          </p:val>
                                        </p:tav>
                                        <p:tav tm="100000">
                                          <p:val>
                                            <p:strVal val="#ppt_h"/>
                                          </p:val>
                                        </p:tav>
                                      </p:tavLst>
                                    </p:anim>
                                    <p:anim calcmode="lin" valueType="num">
                                      <p:cBhvr>
                                        <p:cTn id="29" dur="500" fill="hold"/>
                                        <p:tgtEl>
                                          <p:spTgt spid="153613"/>
                                        </p:tgtEl>
                                        <p:attrNameLst>
                                          <p:attrName>style.rotation</p:attrName>
                                        </p:attrNameLst>
                                      </p:cBhvr>
                                      <p:tavLst>
                                        <p:tav tm="0">
                                          <p:val>
                                            <p:fltVal val="360"/>
                                          </p:val>
                                        </p:tav>
                                        <p:tav tm="100000">
                                          <p:val>
                                            <p:fltVal val="0"/>
                                          </p:val>
                                        </p:tav>
                                      </p:tavLst>
                                    </p:anim>
                                    <p:animEffect transition="in" filter="fade">
                                      <p:cBhvr>
                                        <p:cTn id="30" dur="500"/>
                                        <p:tgtEl>
                                          <p:spTgt spid="153613"/>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153606"/>
                                        </p:tgtEl>
                                        <p:attrNameLst>
                                          <p:attrName>style.visibility</p:attrName>
                                        </p:attrNameLst>
                                      </p:cBhvr>
                                      <p:to>
                                        <p:strVal val="visible"/>
                                      </p:to>
                                    </p:set>
                                    <p:anim calcmode="lin" valueType="num">
                                      <p:cBhvr>
                                        <p:cTn id="35" dur="500" fill="hold"/>
                                        <p:tgtEl>
                                          <p:spTgt spid="153606"/>
                                        </p:tgtEl>
                                        <p:attrNameLst>
                                          <p:attrName>ppt_w</p:attrName>
                                        </p:attrNameLst>
                                      </p:cBhvr>
                                      <p:tavLst>
                                        <p:tav tm="0">
                                          <p:val>
                                            <p:fltVal val="0"/>
                                          </p:val>
                                        </p:tav>
                                        <p:tav tm="100000">
                                          <p:val>
                                            <p:strVal val="#ppt_w"/>
                                          </p:val>
                                        </p:tav>
                                      </p:tavLst>
                                    </p:anim>
                                    <p:anim calcmode="lin" valueType="num">
                                      <p:cBhvr>
                                        <p:cTn id="36" dur="500" fill="hold"/>
                                        <p:tgtEl>
                                          <p:spTgt spid="153606"/>
                                        </p:tgtEl>
                                        <p:attrNameLst>
                                          <p:attrName>ppt_h</p:attrName>
                                        </p:attrNameLst>
                                      </p:cBhvr>
                                      <p:tavLst>
                                        <p:tav tm="0">
                                          <p:val>
                                            <p:fltVal val="0"/>
                                          </p:val>
                                        </p:tav>
                                        <p:tav tm="100000">
                                          <p:val>
                                            <p:strVal val="#ppt_h"/>
                                          </p:val>
                                        </p:tav>
                                      </p:tavLst>
                                    </p:anim>
                                    <p:anim calcmode="lin" valueType="num">
                                      <p:cBhvr>
                                        <p:cTn id="37" dur="500" fill="hold"/>
                                        <p:tgtEl>
                                          <p:spTgt spid="153606"/>
                                        </p:tgtEl>
                                        <p:attrNameLst>
                                          <p:attrName>style.rotation</p:attrName>
                                        </p:attrNameLst>
                                      </p:cBhvr>
                                      <p:tavLst>
                                        <p:tav tm="0">
                                          <p:val>
                                            <p:fltVal val="360"/>
                                          </p:val>
                                        </p:tav>
                                        <p:tav tm="100000">
                                          <p:val>
                                            <p:fltVal val="0"/>
                                          </p:val>
                                        </p:tav>
                                      </p:tavLst>
                                    </p:anim>
                                    <p:animEffect transition="in" filter="fade">
                                      <p:cBhvr>
                                        <p:cTn id="38" dur="500"/>
                                        <p:tgtEl>
                                          <p:spTgt spid="153606"/>
                                        </p:tgtEl>
                                      </p:cBhvr>
                                    </p:animEffec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grpId="0" nodeType="clickEffect">
                                  <p:stCondLst>
                                    <p:cond delay="0"/>
                                  </p:stCondLst>
                                  <p:childTnLst>
                                    <p:set>
                                      <p:cBhvr>
                                        <p:cTn id="42" dur="1" fill="hold">
                                          <p:stCondLst>
                                            <p:cond delay="0"/>
                                          </p:stCondLst>
                                        </p:cTn>
                                        <p:tgtEl>
                                          <p:spTgt spid="153612"/>
                                        </p:tgtEl>
                                        <p:attrNameLst>
                                          <p:attrName>style.visibility</p:attrName>
                                        </p:attrNameLst>
                                      </p:cBhvr>
                                      <p:to>
                                        <p:strVal val="visible"/>
                                      </p:to>
                                    </p:set>
                                    <p:anim calcmode="lin" valueType="num">
                                      <p:cBhvr>
                                        <p:cTn id="43" dur="500" fill="hold"/>
                                        <p:tgtEl>
                                          <p:spTgt spid="153612"/>
                                        </p:tgtEl>
                                        <p:attrNameLst>
                                          <p:attrName>ppt_w</p:attrName>
                                        </p:attrNameLst>
                                      </p:cBhvr>
                                      <p:tavLst>
                                        <p:tav tm="0">
                                          <p:val>
                                            <p:fltVal val="0"/>
                                          </p:val>
                                        </p:tav>
                                        <p:tav tm="100000">
                                          <p:val>
                                            <p:strVal val="#ppt_w"/>
                                          </p:val>
                                        </p:tav>
                                      </p:tavLst>
                                    </p:anim>
                                    <p:anim calcmode="lin" valueType="num">
                                      <p:cBhvr>
                                        <p:cTn id="44" dur="500" fill="hold"/>
                                        <p:tgtEl>
                                          <p:spTgt spid="153612"/>
                                        </p:tgtEl>
                                        <p:attrNameLst>
                                          <p:attrName>ppt_h</p:attrName>
                                        </p:attrNameLst>
                                      </p:cBhvr>
                                      <p:tavLst>
                                        <p:tav tm="0">
                                          <p:val>
                                            <p:fltVal val="0"/>
                                          </p:val>
                                        </p:tav>
                                        <p:tav tm="100000">
                                          <p:val>
                                            <p:strVal val="#ppt_h"/>
                                          </p:val>
                                        </p:tav>
                                      </p:tavLst>
                                    </p:anim>
                                    <p:anim calcmode="lin" valueType="num">
                                      <p:cBhvr>
                                        <p:cTn id="45" dur="500" fill="hold"/>
                                        <p:tgtEl>
                                          <p:spTgt spid="153612"/>
                                        </p:tgtEl>
                                        <p:attrNameLst>
                                          <p:attrName>style.rotation</p:attrName>
                                        </p:attrNameLst>
                                      </p:cBhvr>
                                      <p:tavLst>
                                        <p:tav tm="0">
                                          <p:val>
                                            <p:fltVal val="360"/>
                                          </p:val>
                                        </p:tav>
                                        <p:tav tm="100000">
                                          <p:val>
                                            <p:fltVal val="0"/>
                                          </p:val>
                                        </p:tav>
                                      </p:tavLst>
                                    </p:anim>
                                    <p:animEffect transition="in" filter="fade">
                                      <p:cBhvr>
                                        <p:cTn id="46" dur="500"/>
                                        <p:tgtEl>
                                          <p:spTgt spid="153612"/>
                                        </p:tgtEl>
                                      </p:cBhvr>
                                    </p:animEffect>
                                  </p:childTnLst>
                                </p:cTn>
                              </p:par>
                            </p:childTnLst>
                          </p:cTn>
                        </p:par>
                      </p:childTnLst>
                    </p:cTn>
                  </p:par>
                  <p:par>
                    <p:cTn id="47" fill="hold">
                      <p:stCondLst>
                        <p:cond delay="indefinite"/>
                      </p:stCondLst>
                      <p:childTnLst>
                        <p:par>
                          <p:cTn id="48" fill="hold">
                            <p:stCondLst>
                              <p:cond delay="0"/>
                            </p:stCondLst>
                            <p:childTnLst>
                              <p:par>
                                <p:cTn id="49" presetID="49" presetClass="entr" presetSubtype="0" decel="100000" fill="hold" grpId="0" nodeType="clickEffect">
                                  <p:stCondLst>
                                    <p:cond delay="0"/>
                                  </p:stCondLst>
                                  <p:childTnLst>
                                    <p:set>
                                      <p:cBhvr>
                                        <p:cTn id="50" dur="1" fill="hold">
                                          <p:stCondLst>
                                            <p:cond delay="0"/>
                                          </p:stCondLst>
                                        </p:cTn>
                                        <p:tgtEl>
                                          <p:spTgt spid="153607"/>
                                        </p:tgtEl>
                                        <p:attrNameLst>
                                          <p:attrName>style.visibility</p:attrName>
                                        </p:attrNameLst>
                                      </p:cBhvr>
                                      <p:to>
                                        <p:strVal val="visible"/>
                                      </p:to>
                                    </p:set>
                                    <p:anim calcmode="lin" valueType="num">
                                      <p:cBhvr>
                                        <p:cTn id="51" dur="500" fill="hold"/>
                                        <p:tgtEl>
                                          <p:spTgt spid="153607"/>
                                        </p:tgtEl>
                                        <p:attrNameLst>
                                          <p:attrName>ppt_w</p:attrName>
                                        </p:attrNameLst>
                                      </p:cBhvr>
                                      <p:tavLst>
                                        <p:tav tm="0">
                                          <p:val>
                                            <p:fltVal val="0"/>
                                          </p:val>
                                        </p:tav>
                                        <p:tav tm="100000">
                                          <p:val>
                                            <p:strVal val="#ppt_w"/>
                                          </p:val>
                                        </p:tav>
                                      </p:tavLst>
                                    </p:anim>
                                    <p:anim calcmode="lin" valueType="num">
                                      <p:cBhvr>
                                        <p:cTn id="52" dur="500" fill="hold"/>
                                        <p:tgtEl>
                                          <p:spTgt spid="153607"/>
                                        </p:tgtEl>
                                        <p:attrNameLst>
                                          <p:attrName>ppt_h</p:attrName>
                                        </p:attrNameLst>
                                      </p:cBhvr>
                                      <p:tavLst>
                                        <p:tav tm="0">
                                          <p:val>
                                            <p:fltVal val="0"/>
                                          </p:val>
                                        </p:tav>
                                        <p:tav tm="100000">
                                          <p:val>
                                            <p:strVal val="#ppt_h"/>
                                          </p:val>
                                        </p:tav>
                                      </p:tavLst>
                                    </p:anim>
                                    <p:anim calcmode="lin" valueType="num">
                                      <p:cBhvr>
                                        <p:cTn id="53" dur="500" fill="hold"/>
                                        <p:tgtEl>
                                          <p:spTgt spid="153607"/>
                                        </p:tgtEl>
                                        <p:attrNameLst>
                                          <p:attrName>style.rotation</p:attrName>
                                        </p:attrNameLst>
                                      </p:cBhvr>
                                      <p:tavLst>
                                        <p:tav tm="0">
                                          <p:val>
                                            <p:fltVal val="360"/>
                                          </p:val>
                                        </p:tav>
                                        <p:tav tm="100000">
                                          <p:val>
                                            <p:fltVal val="0"/>
                                          </p:val>
                                        </p:tav>
                                      </p:tavLst>
                                    </p:anim>
                                    <p:animEffect transition="in" filter="fade">
                                      <p:cBhvr>
                                        <p:cTn id="54" dur="500"/>
                                        <p:tgtEl>
                                          <p:spTgt spid="153607"/>
                                        </p:tgtEl>
                                      </p:cBhvr>
                                    </p:animEffect>
                                  </p:childTnLst>
                                </p:cTn>
                              </p:par>
                            </p:childTnLst>
                          </p:cTn>
                        </p:par>
                      </p:childTnLst>
                    </p:cTn>
                  </p:par>
                  <p:par>
                    <p:cTn id="55" fill="hold">
                      <p:stCondLst>
                        <p:cond delay="indefinite"/>
                      </p:stCondLst>
                      <p:childTnLst>
                        <p:par>
                          <p:cTn id="56" fill="hold">
                            <p:stCondLst>
                              <p:cond delay="0"/>
                            </p:stCondLst>
                            <p:childTnLst>
                              <p:par>
                                <p:cTn id="57" presetID="49" presetClass="entr" presetSubtype="0" decel="100000" fill="hold" grpId="0" nodeType="clickEffect">
                                  <p:stCondLst>
                                    <p:cond delay="0"/>
                                  </p:stCondLst>
                                  <p:childTnLst>
                                    <p:set>
                                      <p:cBhvr>
                                        <p:cTn id="58" dur="1" fill="hold">
                                          <p:stCondLst>
                                            <p:cond delay="0"/>
                                          </p:stCondLst>
                                        </p:cTn>
                                        <p:tgtEl>
                                          <p:spTgt spid="153611"/>
                                        </p:tgtEl>
                                        <p:attrNameLst>
                                          <p:attrName>style.visibility</p:attrName>
                                        </p:attrNameLst>
                                      </p:cBhvr>
                                      <p:to>
                                        <p:strVal val="visible"/>
                                      </p:to>
                                    </p:set>
                                    <p:anim calcmode="lin" valueType="num">
                                      <p:cBhvr>
                                        <p:cTn id="59" dur="500" fill="hold"/>
                                        <p:tgtEl>
                                          <p:spTgt spid="153611"/>
                                        </p:tgtEl>
                                        <p:attrNameLst>
                                          <p:attrName>ppt_w</p:attrName>
                                        </p:attrNameLst>
                                      </p:cBhvr>
                                      <p:tavLst>
                                        <p:tav tm="0">
                                          <p:val>
                                            <p:fltVal val="0"/>
                                          </p:val>
                                        </p:tav>
                                        <p:tav tm="100000">
                                          <p:val>
                                            <p:strVal val="#ppt_w"/>
                                          </p:val>
                                        </p:tav>
                                      </p:tavLst>
                                    </p:anim>
                                    <p:anim calcmode="lin" valueType="num">
                                      <p:cBhvr>
                                        <p:cTn id="60" dur="500" fill="hold"/>
                                        <p:tgtEl>
                                          <p:spTgt spid="153611"/>
                                        </p:tgtEl>
                                        <p:attrNameLst>
                                          <p:attrName>ppt_h</p:attrName>
                                        </p:attrNameLst>
                                      </p:cBhvr>
                                      <p:tavLst>
                                        <p:tav tm="0">
                                          <p:val>
                                            <p:fltVal val="0"/>
                                          </p:val>
                                        </p:tav>
                                        <p:tav tm="100000">
                                          <p:val>
                                            <p:strVal val="#ppt_h"/>
                                          </p:val>
                                        </p:tav>
                                      </p:tavLst>
                                    </p:anim>
                                    <p:anim calcmode="lin" valueType="num">
                                      <p:cBhvr>
                                        <p:cTn id="61" dur="500" fill="hold"/>
                                        <p:tgtEl>
                                          <p:spTgt spid="153611"/>
                                        </p:tgtEl>
                                        <p:attrNameLst>
                                          <p:attrName>style.rotation</p:attrName>
                                        </p:attrNameLst>
                                      </p:cBhvr>
                                      <p:tavLst>
                                        <p:tav tm="0">
                                          <p:val>
                                            <p:fltVal val="360"/>
                                          </p:val>
                                        </p:tav>
                                        <p:tav tm="100000">
                                          <p:val>
                                            <p:fltVal val="0"/>
                                          </p:val>
                                        </p:tav>
                                      </p:tavLst>
                                    </p:anim>
                                    <p:animEffect transition="in" filter="fade">
                                      <p:cBhvr>
                                        <p:cTn id="62" dur="500"/>
                                        <p:tgtEl>
                                          <p:spTgt spid="153611"/>
                                        </p:tgtEl>
                                      </p:cBhvr>
                                    </p:animEffect>
                                  </p:childTnLst>
                                </p:cTn>
                              </p:par>
                            </p:childTnLst>
                          </p:cTn>
                        </p:par>
                      </p:childTnLst>
                    </p:cTn>
                  </p:par>
                  <p:par>
                    <p:cTn id="63" fill="hold">
                      <p:stCondLst>
                        <p:cond delay="indefinite"/>
                      </p:stCondLst>
                      <p:childTnLst>
                        <p:par>
                          <p:cTn id="64" fill="hold">
                            <p:stCondLst>
                              <p:cond delay="0"/>
                            </p:stCondLst>
                            <p:childTnLst>
                              <p:par>
                                <p:cTn id="65" presetID="49" presetClass="entr" presetSubtype="0" decel="100000" fill="hold" grpId="0" nodeType="clickEffect">
                                  <p:stCondLst>
                                    <p:cond delay="0"/>
                                  </p:stCondLst>
                                  <p:childTnLst>
                                    <p:set>
                                      <p:cBhvr>
                                        <p:cTn id="66" dur="1" fill="hold">
                                          <p:stCondLst>
                                            <p:cond delay="0"/>
                                          </p:stCondLst>
                                        </p:cTn>
                                        <p:tgtEl>
                                          <p:spTgt spid="153608"/>
                                        </p:tgtEl>
                                        <p:attrNameLst>
                                          <p:attrName>style.visibility</p:attrName>
                                        </p:attrNameLst>
                                      </p:cBhvr>
                                      <p:to>
                                        <p:strVal val="visible"/>
                                      </p:to>
                                    </p:set>
                                    <p:anim calcmode="lin" valueType="num">
                                      <p:cBhvr>
                                        <p:cTn id="67" dur="500" fill="hold"/>
                                        <p:tgtEl>
                                          <p:spTgt spid="153608"/>
                                        </p:tgtEl>
                                        <p:attrNameLst>
                                          <p:attrName>ppt_w</p:attrName>
                                        </p:attrNameLst>
                                      </p:cBhvr>
                                      <p:tavLst>
                                        <p:tav tm="0">
                                          <p:val>
                                            <p:fltVal val="0"/>
                                          </p:val>
                                        </p:tav>
                                        <p:tav tm="100000">
                                          <p:val>
                                            <p:strVal val="#ppt_w"/>
                                          </p:val>
                                        </p:tav>
                                      </p:tavLst>
                                    </p:anim>
                                    <p:anim calcmode="lin" valueType="num">
                                      <p:cBhvr>
                                        <p:cTn id="68" dur="500" fill="hold"/>
                                        <p:tgtEl>
                                          <p:spTgt spid="153608"/>
                                        </p:tgtEl>
                                        <p:attrNameLst>
                                          <p:attrName>ppt_h</p:attrName>
                                        </p:attrNameLst>
                                      </p:cBhvr>
                                      <p:tavLst>
                                        <p:tav tm="0">
                                          <p:val>
                                            <p:fltVal val="0"/>
                                          </p:val>
                                        </p:tav>
                                        <p:tav tm="100000">
                                          <p:val>
                                            <p:strVal val="#ppt_h"/>
                                          </p:val>
                                        </p:tav>
                                      </p:tavLst>
                                    </p:anim>
                                    <p:anim calcmode="lin" valueType="num">
                                      <p:cBhvr>
                                        <p:cTn id="69" dur="500" fill="hold"/>
                                        <p:tgtEl>
                                          <p:spTgt spid="153608"/>
                                        </p:tgtEl>
                                        <p:attrNameLst>
                                          <p:attrName>style.rotation</p:attrName>
                                        </p:attrNameLst>
                                      </p:cBhvr>
                                      <p:tavLst>
                                        <p:tav tm="0">
                                          <p:val>
                                            <p:fltVal val="360"/>
                                          </p:val>
                                        </p:tav>
                                        <p:tav tm="100000">
                                          <p:val>
                                            <p:fltVal val="0"/>
                                          </p:val>
                                        </p:tav>
                                      </p:tavLst>
                                    </p:anim>
                                    <p:animEffect transition="in" filter="fade">
                                      <p:cBhvr>
                                        <p:cTn id="70" dur="500"/>
                                        <p:tgtEl>
                                          <p:spTgt spid="153608"/>
                                        </p:tgtEl>
                                      </p:cBhvr>
                                    </p:animEffect>
                                  </p:childTnLst>
                                </p:cTn>
                              </p:par>
                            </p:childTnLst>
                          </p:cTn>
                        </p:par>
                      </p:childTnLst>
                    </p:cTn>
                  </p:par>
                  <p:par>
                    <p:cTn id="71" fill="hold">
                      <p:stCondLst>
                        <p:cond delay="indefinite"/>
                      </p:stCondLst>
                      <p:childTnLst>
                        <p:par>
                          <p:cTn id="72" fill="hold">
                            <p:stCondLst>
                              <p:cond delay="0"/>
                            </p:stCondLst>
                            <p:childTnLst>
                              <p:par>
                                <p:cTn id="73" presetID="49" presetClass="entr" presetSubtype="0" decel="100000" fill="hold" grpId="0" nodeType="clickEffect">
                                  <p:stCondLst>
                                    <p:cond delay="0"/>
                                  </p:stCondLst>
                                  <p:childTnLst>
                                    <p:set>
                                      <p:cBhvr>
                                        <p:cTn id="74" dur="1" fill="hold">
                                          <p:stCondLst>
                                            <p:cond delay="0"/>
                                          </p:stCondLst>
                                        </p:cTn>
                                        <p:tgtEl>
                                          <p:spTgt spid="153610"/>
                                        </p:tgtEl>
                                        <p:attrNameLst>
                                          <p:attrName>style.visibility</p:attrName>
                                        </p:attrNameLst>
                                      </p:cBhvr>
                                      <p:to>
                                        <p:strVal val="visible"/>
                                      </p:to>
                                    </p:set>
                                    <p:anim calcmode="lin" valueType="num">
                                      <p:cBhvr>
                                        <p:cTn id="75" dur="500" fill="hold"/>
                                        <p:tgtEl>
                                          <p:spTgt spid="153610"/>
                                        </p:tgtEl>
                                        <p:attrNameLst>
                                          <p:attrName>ppt_w</p:attrName>
                                        </p:attrNameLst>
                                      </p:cBhvr>
                                      <p:tavLst>
                                        <p:tav tm="0">
                                          <p:val>
                                            <p:fltVal val="0"/>
                                          </p:val>
                                        </p:tav>
                                        <p:tav tm="100000">
                                          <p:val>
                                            <p:strVal val="#ppt_w"/>
                                          </p:val>
                                        </p:tav>
                                      </p:tavLst>
                                    </p:anim>
                                    <p:anim calcmode="lin" valueType="num">
                                      <p:cBhvr>
                                        <p:cTn id="76" dur="500" fill="hold"/>
                                        <p:tgtEl>
                                          <p:spTgt spid="153610"/>
                                        </p:tgtEl>
                                        <p:attrNameLst>
                                          <p:attrName>ppt_h</p:attrName>
                                        </p:attrNameLst>
                                      </p:cBhvr>
                                      <p:tavLst>
                                        <p:tav tm="0">
                                          <p:val>
                                            <p:fltVal val="0"/>
                                          </p:val>
                                        </p:tav>
                                        <p:tav tm="100000">
                                          <p:val>
                                            <p:strVal val="#ppt_h"/>
                                          </p:val>
                                        </p:tav>
                                      </p:tavLst>
                                    </p:anim>
                                    <p:anim calcmode="lin" valueType="num">
                                      <p:cBhvr>
                                        <p:cTn id="77" dur="500" fill="hold"/>
                                        <p:tgtEl>
                                          <p:spTgt spid="153610"/>
                                        </p:tgtEl>
                                        <p:attrNameLst>
                                          <p:attrName>style.rotation</p:attrName>
                                        </p:attrNameLst>
                                      </p:cBhvr>
                                      <p:tavLst>
                                        <p:tav tm="0">
                                          <p:val>
                                            <p:fltVal val="360"/>
                                          </p:val>
                                        </p:tav>
                                        <p:tav tm="100000">
                                          <p:val>
                                            <p:fltVal val="0"/>
                                          </p:val>
                                        </p:tav>
                                      </p:tavLst>
                                    </p:anim>
                                    <p:animEffect transition="in" filter="fade">
                                      <p:cBhvr>
                                        <p:cTn id="78" dur="500"/>
                                        <p:tgtEl>
                                          <p:spTgt spid="153610"/>
                                        </p:tgtEl>
                                      </p:cBhvr>
                                    </p:animEffect>
                                  </p:childTnLst>
                                </p:cTn>
                              </p:par>
                            </p:childTnLst>
                          </p:cTn>
                        </p:par>
                      </p:childTnLst>
                    </p:cTn>
                  </p:par>
                  <p:par>
                    <p:cTn id="79" fill="hold">
                      <p:stCondLst>
                        <p:cond delay="indefinite"/>
                      </p:stCondLst>
                      <p:childTnLst>
                        <p:par>
                          <p:cTn id="80" fill="hold">
                            <p:stCondLst>
                              <p:cond delay="0"/>
                            </p:stCondLst>
                            <p:childTnLst>
                              <p:par>
                                <p:cTn id="81" presetID="30" presetClass="entr" presetSubtype="0" fill="hold" grpId="0" nodeType="clickEffect">
                                  <p:stCondLst>
                                    <p:cond delay="0"/>
                                  </p:stCondLst>
                                  <p:childTnLst>
                                    <p:set>
                                      <p:cBhvr>
                                        <p:cTn id="82" dur="1" fill="hold">
                                          <p:stCondLst>
                                            <p:cond delay="0"/>
                                          </p:stCondLst>
                                        </p:cTn>
                                        <p:tgtEl>
                                          <p:spTgt spid="153609"/>
                                        </p:tgtEl>
                                        <p:attrNameLst>
                                          <p:attrName>style.visibility</p:attrName>
                                        </p:attrNameLst>
                                      </p:cBhvr>
                                      <p:to>
                                        <p:strVal val="visible"/>
                                      </p:to>
                                    </p:set>
                                    <p:animEffect transition="in" filter="fade">
                                      <p:cBhvr>
                                        <p:cTn id="83" dur="800" decel="100000"/>
                                        <p:tgtEl>
                                          <p:spTgt spid="153609"/>
                                        </p:tgtEl>
                                      </p:cBhvr>
                                    </p:animEffect>
                                    <p:anim calcmode="lin" valueType="num">
                                      <p:cBhvr>
                                        <p:cTn id="84" dur="800" decel="100000" fill="hold"/>
                                        <p:tgtEl>
                                          <p:spTgt spid="153609"/>
                                        </p:tgtEl>
                                        <p:attrNameLst>
                                          <p:attrName>style.rotation</p:attrName>
                                        </p:attrNameLst>
                                      </p:cBhvr>
                                      <p:tavLst>
                                        <p:tav tm="0">
                                          <p:val>
                                            <p:fltVal val="-90"/>
                                          </p:val>
                                        </p:tav>
                                        <p:tav tm="100000">
                                          <p:val>
                                            <p:fltVal val="0"/>
                                          </p:val>
                                        </p:tav>
                                      </p:tavLst>
                                    </p:anim>
                                    <p:anim calcmode="lin" valueType="num">
                                      <p:cBhvr>
                                        <p:cTn id="85" dur="800" decel="100000" fill="hold"/>
                                        <p:tgtEl>
                                          <p:spTgt spid="153609"/>
                                        </p:tgtEl>
                                        <p:attrNameLst>
                                          <p:attrName>ppt_x</p:attrName>
                                        </p:attrNameLst>
                                      </p:cBhvr>
                                      <p:tavLst>
                                        <p:tav tm="0">
                                          <p:val>
                                            <p:strVal val="#ppt_x+0.4"/>
                                          </p:val>
                                        </p:tav>
                                        <p:tav tm="100000">
                                          <p:val>
                                            <p:strVal val="#ppt_x-0.05"/>
                                          </p:val>
                                        </p:tav>
                                      </p:tavLst>
                                    </p:anim>
                                    <p:anim calcmode="lin" valueType="num">
                                      <p:cBhvr>
                                        <p:cTn id="86" dur="800" decel="100000" fill="hold"/>
                                        <p:tgtEl>
                                          <p:spTgt spid="153609"/>
                                        </p:tgtEl>
                                        <p:attrNameLst>
                                          <p:attrName>ppt_y</p:attrName>
                                        </p:attrNameLst>
                                      </p:cBhvr>
                                      <p:tavLst>
                                        <p:tav tm="0">
                                          <p:val>
                                            <p:strVal val="#ppt_y-0.4"/>
                                          </p:val>
                                        </p:tav>
                                        <p:tav tm="100000">
                                          <p:val>
                                            <p:strVal val="#ppt_y+0.1"/>
                                          </p:val>
                                        </p:tav>
                                      </p:tavLst>
                                    </p:anim>
                                    <p:anim calcmode="lin" valueType="num">
                                      <p:cBhvr>
                                        <p:cTn id="87" dur="200" accel="100000" fill="hold">
                                          <p:stCondLst>
                                            <p:cond delay="800"/>
                                          </p:stCondLst>
                                        </p:cTn>
                                        <p:tgtEl>
                                          <p:spTgt spid="153609"/>
                                        </p:tgtEl>
                                        <p:attrNameLst>
                                          <p:attrName>ppt_x</p:attrName>
                                        </p:attrNameLst>
                                      </p:cBhvr>
                                      <p:tavLst>
                                        <p:tav tm="0">
                                          <p:val>
                                            <p:strVal val="#ppt_x-0.05"/>
                                          </p:val>
                                        </p:tav>
                                        <p:tav tm="100000">
                                          <p:val>
                                            <p:strVal val="#ppt_x"/>
                                          </p:val>
                                        </p:tav>
                                      </p:tavLst>
                                    </p:anim>
                                    <p:anim calcmode="lin" valueType="num">
                                      <p:cBhvr>
                                        <p:cTn id="88" dur="200" accel="100000" fill="hold">
                                          <p:stCondLst>
                                            <p:cond delay="800"/>
                                          </p:stCondLst>
                                        </p:cTn>
                                        <p:tgtEl>
                                          <p:spTgt spid="15360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animBg="1"/>
      <p:bldP spid="153606" grpId="0" animBg="1"/>
      <p:bldP spid="153607" grpId="0" animBg="1"/>
      <p:bldP spid="153608" grpId="0" animBg="1"/>
      <p:bldP spid="153609" grpId="0" animBg="1"/>
      <p:bldP spid="153610" grpId="0" animBg="1"/>
      <p:bldP spid="153611" grpId="0" animBg="1"/>
      <p:bldP spid="153612" grpId="0" animBg="1"/>
      <p:bldP spid="1536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pPr eaLnBrk="1" hangingPunct="1"/>
            <a:r>
              <a:rPr lang="en-US" altLang="zh-CN" smtClean="0">
                <a:latin typeface="黑体" panose="02010609060101010101" pitchFamily="2" charset="-122"/>
              </a:rPr>
              <a:t>Java</a:t>
            </a:r>
            <a:r>
              <a:rPr lang="zh-CN" altLang="en-US" smtClean="0">
                <a:latin typeface="黑体" panose="02010609060101010101" pitchFamily="2" charset="-122"/>
              </a:rPr>
              <a:t>虚拟机的运行过程</a:t>
            </a:r>
          </a:p>
        </p:txBody>
      </p:sp>
      <p:sp>
        <p:nvSpPr>
          <p:cNvPr id="38915" name="灯片编号占位符 3"/>
          <p:cNvSpPr>
            <a:spLocks noGrp="1"/>
          </p:cNvSpPr>
          <p:nvPr>
            <p:ph type="sldNum" sz="quarter" idx="11"/>
          </p:nvPr>
        </p:nvSpPr>
        <p:spPr>
          <a:noFill/>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A847CE8C-8D08-43CC-BCD5-CBFFB87E38F4}" type="slidenum">
              <a:rPr lang="en-US" altLang="zh-CN" smtClean="0">
                <a:solidFill>
                  <a:srgbClr val="000000"/>
                </a:solidFill>
                <a:latin typeface="Arial" panose="020B0604020202020204" pitchFamily="34" charset="0"/>
              </a:rPr>
              <a:t>35</a:t>
            </a:fld>
            <a:endParaRPr lang="en-US" altLang="zh-CN" smtClean="0">
              <a:solidFill>
                <a:srgbClr val="000000"/>
              </a:solidFill>
              <a:latin typeface="Arial" panose="020B0604020202020204" pitchFamily="34" charset="0"/>
            </a:endParaRPr>
          </a:p>
        </p:txBody>
      </p:sp>
      <p:sp>
        <p:nvSpPr>
          <p:cNvPr id="145449" name="Rectangle 41"/>
          <p:cNvSpPr>
            <a:spLocks noChangeArrowheads="1"/>
          </p:cNvSpPr>
          <p:nvPr/>
        </p:nvSpPr>
        <p:spPr bwMode="auto">
          <a:xfrm>
            <a:off x="5724525" y="4149725"/>
            <a:ext cx="1079500" cy="358775"/>
          </a:xfrm>
          <a:prstGeom prst="rect">
            <a:avLst/>
          </a:prstGeom>
          <a:noFill/>
          <a:ln w="31750" algn="ctr">
            <a:solidFill>
              <a:srgbClr val="FF0000"/>
            </a:solidFill>
            <a:prstDash val="sysDot"/>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9966"/>
              </a:buClr>
              <a:buFont typeface="Wingdings" panose="05000000000000000000" pitchFamily="2" charset="2"/>
              <a:buChar char="q"/>
            </a:pPr>
            <a:endParaRPr lang="zh-CN" altLang="en-US" sz="2800" b="1">
              <a:solidFill>
                <a:srgbClr val="000000"/>
              </a:solidFill>
              <a:latin typeface="楷体_GB2312" pitchFamily="49" charset="-122"/>
              <a:ea typeface="黑体" panose="02010609060101010101" pitchFamily="2" charset="-122"/>
            </a:endParaRPr>
          </a:p>
        </p:txBody>
      </p:sp>
      <p:sp>
        <p:nvSpPr>
          <p:cNvPr id="145450" name="Rectangle 42"/>
          <p:cNvSpPr>
            <a:spLocks noChangeArrowheads="1"/>
          </p:cNvSpPr>
          <p:nvPr/>
        </p:nvSpPr>
        <p:spPr bwMode="auto">
          <a:xfrm>
            <a:off x="7248525" y="4076700"/>
            <a:ext cx="1079500" cy="720725"/>
          </a:xfrm>
          <a:prstGeom prst="rect">
            <a:avLst/>
          </a:prstGeom>
          <a:noFill/>
          <a:ln w="31750" algn="ctr">
            <a:solidFill>
              <a:srgbClr val="FF0000"/>
            </a:solidFill>
            <a:prstDash val="sysDot"/>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9966"/>
              </a:buClr>
              <a:buFont typeface="Wingdings" panose="05000000000000000000" pitchFamily="2" charset="2"/>
              <a:buChar char="q"/>
            </a:pPr>
            <a:endParaRPr lang="zh-CN" altLang="en-US" sz="2800" b="1">
              <a:solidFill>
                <a:srgbClr val="000000"/>
              </a:solidFill>
              <a:latin typeface="楷体_GB2312" pitchFamily="49" charset="-122"/>
              <a:ea typeface="黑体" panose="02010609060101010101" pitchFamily="2" charset="-122"/>
            </a:endParaRPr>
          </a:p>
        </p:txBody>
      </p:sp>
      <p:sp>
        <p:nvSpPr>
          <p:cNvPr id="38918" name="Rectangle 4"/>
          <p:cNvSpPr>
            <a:spLocks noChangeArrowheads="1"/>
          </p:cNvSpPr>
          <p:nvPr/>
        </p:nvSpPr>
        <p:spPr bwMode="auto">
          <a:xfrm>
            <a:off x="1797050" y="1412875"/>
            <a:ext cx="1828800" cy="457200"/>
          </a:xfrm>
          <a:prstGeom prst="rect">
            <a:avLst/>
          </a:prstGeom>
          <a:gradFill rotWithShape="1">
            <a:gsLst>
              <a:gs pos="0">
                <a:srgbClr val="9999FF"/>
              </a:gs>
              <a:gs pos="100000">
                <a:srgbClr val="FFFFFF"/>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20000"/>
              </a:spcBef>
            </a:pPr>
            <a:r>
              <a:rPr lang="zh-CN" altLang="en-US" sz="2000">
                <a:solidFill>
                  <a:srgbClr val="000000"/>
                </a:solidFill>
                <a:latin typeface="Arial" panose="020B0604020202020204" pitchFamily="34" charset="0"/>
                <a:ea typeface="黑体" panose="02010609060101010101" pitchFamily="2" charset="-122"/>
              </a:rPr>
              <a:t>编译时</a:t>
            </a:r>
          </a:p>
        </p:txBody>
      </p:sp>
      <p:sp>
        <p:nvSpPr>
          <p:cNvPr id="38919" name="Line 5"/>
          <p:cNvSpPr>
            <a:spLocks noChangeShapeType="1"/>
          </p:cNvSpPr>
          <p:nvPr/>
        </p:nvSpPr>
        <p:spPr bwMode="auto">
          <a:xfrm>
            <a:off x="1187450" y="1565275"/>
            <a:ext cx="60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0" name="Line 6"/>
          <p:cNvSpPr>
            <a:spLocks noChangeShapeType="1"/>
          </p:cNvSpPr>
          <p:nvPr/>
        </p:nvSpPr>
        <p:spPr bwMode="auto">
          <a:xfrm flipV="1">
            <a:off x="1187450" y="1565275"/>
            <a:ext cx="0" cy="403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1" name="Line 7"/>
          <p:cNvSpPr>
            <a:spLocks noChangeShapeType="1"/>
          </p:cNvSpPr>
          <p:nvPr/>
        </p:nvSpPr>
        <p:spPr bwMode="auto">
          <a:xfrm>
            <a:off x="3625850" y="1565275"/>
            <a:ext cx="60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2" name="Line 8"/>
          <p:cNvSpPr>
            <a:spLocks noChangeShapeType="1"/>
          </p:cNvSpPr>
          <p:nvPr/>
        </p:nvSpPr>
        <p:spPr bwMode="auto">
          <a:xfrm flipV="1">
            <a:off x="4235450" y="1565275"/>
            <a:ext cx="0" cy="403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3" name="Line 9"/>
          <p:cNvSpPr>
            <a:spLocks noChangeShapeType="1"/>
          </p:cNvSpPr>
          <p:nvPr/>
        </p:nvSpPr>
        <p:spPr bwMode="auto">
          <a:xfrm flipV="1">
            <a:off x="1187450" y="5603875"/>
            <a:ext cx="3048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4" name="AutoShape 10"/>
          <p:cNvSpPr>
            <a:spLocks noChangeArrowheads="1"/>
          </p:cNvSpPr>
          <p:nvPr/>
        </p:nvSpPr>
        <p:spPr bwMode="auto">
          <a:xfrm>
            <a:off x="1898650" y="2251075"/>
            <a:ext cx="1422400" cy="685800"/>
          </a:xfrm>
          <a:prstGeom prst="foldedCorner">
            <a:avLst>
              <a:gd name="adj" fmla="val 26787"/>
            </a:avLst>
          </a:prstGeom>
          <a:gradFill rotWithShape="1">
            <a:gsLst>
              <a:gs pos="0">
                <a:srgbClr val="FFFF99"/>
              </a:gs>
              <a:gs pos="100000">
                <a:schemeClr val="folHlink"/>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20000"/>
              </a:spcBef>
            </a:pPr>
            <a:r>
              <a:rPr lang="en-US" altLang="zh-CN" sz="2400" b="1">
                <a:solidFill>
                  <a:srgbClr val="000000"/>
                </a:solidFill>
                <a:latin typeface="Arial" panose="020B0604020202020204" pitchFamily="34" charset="0"/>
              </a:rPr>
              <a:t>.java</a:t>
            </a:r>
          </a:p>
        </p:txBody>
      </p:sp>
      <p:sp>
        <p:nvSpPr>
          <p:cNvPr id="38925" name="Text Box 11"/>
          <p:cNvSpPr txBox="1">
            <a:spLocks noChangeArrowheads="1"/>
          </p:cNvSpPr>
          <p:nvPr/>
        </p:nvSpPr>
        <p:spPr bwMode="auto">
          <a:xfrm>
            <a:off x="1797050" y="3013075"/>
            <a:ext cx="1930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50000"/>
              </a:spcBef>
            </a:pPr>
            <a:r>
              <a:rPr lang="zh-CN" altLang="en-US" sz="2000">
                <a:solidFill>
                  <a:srgbClr val="000000"/>
                </a:solidFill>
                <a:latin typeface="Arial" panose="020B0604020202020204" pitchFamily="34" charset="0"/>
                <a:ea typeface="黑体" panose="02010609060101010101" pitchFamily="2" charset="-122"/>
              </a:rPr>
              <a:t>（源代码）</a:t>
            </a:r>
          </a:p>
        </p:txBody>
      </p:sp>
      <p:sp>
        <p:nvSpPr>
          <p:cNvPr id="38926" name="Line 12"/>
          <p:cNvSpPr>
            <a:spLocks noChangeShapeType="1"/>
          </p:cNvSpPr>
          <p:nvPr/>
        </p:nvSpPr>
        <p:spPr bwMode="auto">
          <a:xfrm>
            <a:off x="2508250" y="3394075"/>
            <a:ext cx="0" cy="762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7" name="Rectangle 13"/>
          <p:cNvSpPr>
            <a:spLocks noChangeArrowheads="1"/>
          </p:cNvSpPr>
          <p:nvPr/>
        </p:nvSpPr>
        <p:spPr bwMode="auto">
          <a:xfrm>
            <a:off x="1797050" y="4308475"/>
            <a:ext cx="1524000" cy="381000"/>
          </a:xfrm>
          <a:prstGeom prst="rect">
            <a:avLst/>
          </a:prstGeom>
          <a:gradFill rotWithShape="1">
            <a:gsLst>
              <a:gs pos="0">
                <a:srgbClr val="FFFF99"/>
              </a:gs>
              <a:gs pos="100000">
                <a:schemeClr val="folHlink"/>
              </a:gs>
            </a:gsLst>
            <a:lin ang="5400000" scaled="1"/>
          </a:gra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20000"/>
              </a:spcBef>
            </a:pPr>
            <a:r>
              <a:rPr lang="en-US" altLang="zh-CN" sz="2400" b="1">
                <a:solidFill>
                  <a:srgbClr val="000000"/>
                </a:solidFill>
                <a:latin typeface="Arial" panose="020B0604020202020204" pitchFamily="34" charset="0"/>
              </a:rPr>
              <a:t>.class</a:t>
            </a:r>
          </a:p>
        </p:txBody>
      </p:sp>
      <p:sp>
        <p:nvSpPr>
          <p:cNvPr id="38928" name="Text Box 14"/>
          <p:cNvSpPr txBox="1">
            <a:spLocks noChangeArrowheads="1"/>
          </p:cNvSpPr>
          <p:nvPr/>
        </p:nvSpPr>
        <p:spPr bwMode="auto">
          <a:xfrm>
            <a:off x="1873250" y="4841875"/>
            <a:ext cx="1930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50000"/>
              </a:spcBef>
            </a:pPr>
            <a:r>
              <a:rPr lang="zh-CN" altLang="en-US" sz="2000">
                <a:solidFill>
                  <a:srgbClr val="000000"/>
                </a:solidFill>
                <a:latin typeface="Arial" panose="020B0604020202020204" pitchFamily="34" charset="0"/>
                <a:ea typeface="黑体" panose="02010609060101010101" pitchFamily="2" charset="-122"/>
              </a:rPr>
              <a:t>（字节码）</a:t>
            </a:r>
          </a:p>
        </p:txBody>
      </p:sp>
      <p:sp>
        <p:nvSpPr>
          <p:cNvPr id="38929" name="Rectangle 15"/>
          <p:cNvSpPr>
            <a:spLocks noChangeArrowheads="1"/>
          </p:cNvSpPr>
          <p:nvPr/>
        </p:nvSpPr>
        <p:spPr bwMode="auto">
          <a:xfrm>
            <a:off x="6064250" y="1489075"/>
            <a:ext cx="1828800" cy="457200"/>
          </a:xfrm>
          <a:prstGeom prst="rect">
            <a:avLst/>
          </a:prstGeom>
          <a:gradFill rotWithShape="1">
            <a:gsLst>
              <a:gs pos="0">
                <a:srgbClr val="9999FF"/>
              </a:gs>
              <a:gs pos="100000">
                <a:srgbClr val="FFFFFF"/>
              </a:gs>
            </a:gsLst>
            <a:lin ang="5400000" scaled="1"/>
          </a:gra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20000"/>
              </a:spcBef>
            </a:pPr>
            <a:r>
              <a:rPr lang="zh-CN" altLang="en-US" sz="2000">
                <a:solidFill>
                  <a:srgbClr val="000000"/>
                </a:solidFill>
                <a:latin typeface="Arial" panose="020B0604020202020204" pitchFamily="34" charset="0"/>
                <a:ea typeface="黑体" panose="02010609060101010101" pitchFamily="2" charset="-122"/>
              </a:rPr>
              <a:t>运行时</a:t>
            </a:r>
          </a:p>
        </p:txBody>
      </p:sp>
      <p:sp>
        <p:nvSpPr>
          <p:cNvPr id="38930" name="Line 16"/>
          <p:cNvSpPr>
            <a:spLocks noChangeShapeType="1"/>
          </p:cNvSpPr>
          <p:nvPr/>
        </p:nvSpPr>
        <p:spPr bwMode="auto">
          <a:xfrm>
            <a:off x="5454650" y="1641475"/>
            <a:ext cx="60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1" name="Line 17"/>
          <p:cNvSpPr>
            <a:spLocks noChangeShapeType="1"/>
          </p:cNvSpPr>
          <p:nvPr/>
        </p:nvSpPr>
        <p:spPr bwMode="auto">
          <a:xfrm flipV="1">
            <a:off x="5454650" y="1641475"/>
            <a:ext cx="0" cy="403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2" name="Line 18"/>
          <p:cNvSpPr>
            <a:spLocks noChangeShapeType="1"/>
          </p:cNvSpPr>
          <p:nvPr/>
        </p:nvSpPr>
        <p:spPr bwMode="auto">
          <a:xfrm>
            <a:off x="7893050" y="1641475"/>
            <a:ext cx="60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3" name="Line 19"/>
          <p:cNvSpPr>
            <a:spLocks noChangeShapeType="1"/>
          </p:cNvSpPr>
          <p:nvPr/>
        </p:nvSpPr>
        <p:spPr bwMode="auto">
          <a:xfrm flipV="1">
            <a:off x="8502650" y="1641475"/>
            <a:ext cx="0" cy="403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4" name="Line 20"/>
          <p:cNvSpPr>
            <a:spLocks noChangeShapeType="1"/>
          </p:cNvSpPr>
          <p:nvPr/>
        </p:nvSpPr>
        <p:spPr bwMode="auto">
          <a:xfrm flipV="1">
            <a:off x="5454650" y="5680075"/>
            <a:ext cx="3048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5" name="Line 21"/>
          <p:cNvSpPr>
            <a:spLocks noChangeShapeType="1"/>
          </p:cNvSpPr>
          <p:nvPr/>
        </p:nvSpPr>
        <p:spPr bwMode="auto">
          <a:xfrm>
            <a:off x="6978650" y="1946275"/>
            <a:ext cx="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6" name="Line 23"/>
          <p:cNvSpPr>
            <a:spLocks noChangeShapeType="1"/>
          </p:cNvSpPr>
          <p:nvPr/>
        </p:nvSpPr>
        <p:spPr bwMode="auto">
          <a:xfrm>
            <a:off x="7004050" y="2784475"/>
            <a:ext cx="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7" name="Line 25"/>
          <p:cNvSpPr>
            <a:spLocks noChangeShapeType="1"/>
          </p:cNvSpPr>
          <p:nvPr/>
        </p:nvSpPr>
        <p:spPr bwMode="auto">
          <a:xfrm flipH="1">
            <a:off x="6521450" y="3716338"/>
            <a:ext cx="211138" cy="4397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8" name="Text Box 26"/>
          <p:cNvSpPr txBox="1">
            <a:spLocks noChangeArrowheads="1"/>
          </p:cNvSpPr>
          <p:nvPr/>
        </p:nvSpPr>
        <p:spPr bwMode="auto">
          <a:xfrm>
            <a:off x="5759450" y="4156075"/>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spcBef>
                <a:spcPct val="50000"/>
              </a:spcBef>
            </a:pPr>
            <a:r>
              <a:rPr lang="zh-CN" altLang="en-US" sz="2000">
                <a:solidFill>
                  <a:srgbClr val="000000"/>
                </a:solidFill>
                <a:latin typeface="Arial" panose="020B0604020202020204" pitchFamily="34" charset="0"/>
                <a:ea typeface="黑体" panose="02010609060101010101" pitchFamily="2" charset="-122"/>
              </a:rPr>
              <a:t>解释器</a:t>
            </a:r>
          </a:p>
        </p:txBody>
      </p:sp>
      <p:sp>
        <p:nvSpPr>
          <p:cNvPr id="38939" name="Line 27"/>
          <p:cNvSpPr>
            <a:spLocks noChangeShapeType="1"/>
          </p:cNvSpPr>
          <p:nvPr/>
        </p:nvSpPr>
        <p:spPr bwMode="auto">
          <a:xfrm>
            <a:off x="7359650" y="3698875"/>
            <a:ext cx="331788"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0" name="Line 29"/>
          <p:cNvSpPr>
            <a:spLocks noChangeShapeType="1"/>
          </p:cNvSpPr>
          <p:nvPr/>
        </p:nvSpPr>
        <p:spPr bwMode="auto">
          <a:xfrm>
            <a:off x="6445250" y="4537075"/>
            <a:ext cx="63500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1" name="Text Box 30"/>
          <p:cNvSpPr txBox="1">
            <a:spLocks noChangeArrowheads="1"/>
          </p:cNvSpPr>
          <p:nvPr/>
        </p:nvSpPr>
        <p:spPr bwMode="auto">
          <a:xfrm>
            <a:off x="6659563" y="5013325"/>
            <a:ext cx="1008062" cy="346075"/>
          </a:xfrm>
          <a:prstGeom prst="rect">
            <a:avLst/>
          </a:prstGeom>
          <a:gradFill rotWithShape="1">
            <a:gsLst>
              <a:gs pos="0">
                <a:srgbClr val="FFFFCC"/>
              </a:gs>
              <a:gs pos="100000">
                <a:srgbClr val="9966FF"/>
              </a:gs>
            </a:gsLst>
            <a:lin ang="5400000" scaled="1"/>
          </a:gradFill>
          <a:ln w="9525">
            <a:solidFill>
              <a:srgbClr val="FF6600"/>
            </a:solidFill>
            <a:miter lim="800000"/>
          </a:ln>
          <a:effectLst>
            <a:prstShdw prst="shdw13" dist="53882" dir="13500000">
              <a:srgbClr val="808080">
                <a:alpha val="50000"/>
              </a:srgbClr>
            </a:prstShdw>
          </a:effec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spcBef>
                <a:spcPct val="50000"/>
              </a:spcBef>
            </a:pPr>
            <a:r>
              <a:rPr lang="zh-CN" altLang="en-US" sz="2000" b="1">
                <a:solidFill>
                  <a:srgbClr val="000000"/>
                </a:solidFill>
                <a:latin typeface="Arial" panose="020B0604020202020204" pitchFamily="34" charset="0"/>
                <a:ea typeface="黑体" panose="02010609060101010101" pitchFamily="2" charset="-122"/>
              </a:rPr>
              <a:t>硬件</a:t>
            </a:r>
          </a:p>
        </p:txBody>
      </p:sp>
      <p:sp>
        <p:nvSpPr>
          <p:cNvPr id="38942" name="Line 31"/>
          <p:cNvSpPr>
            <a:spLocks noChangeShapeType="1"/>
          </p:cNvSpPr>
          <p:nvPr/>
        </p:nvSpPr>
        <p:spPr bwMode="auto">
          <a:xfrm flipH="1">
            <a:off x="7359650" y="4841875"/>
            <a:ext cx="228600" cy="152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3" name="Line 32"/>
          <p:cNvSpPr>
            <a:spLocks noChangeShapeType="1"/>
          </p:cNvSpPr>
          <p:nvPr/>
        </p:nvSpPr>
        <p:spPr bwMode="auto">
          <a:xfrm flipV="1">
            <a:off x="3397250" y="2555875"/>
            <a:ext cx="2971800" cy="1828800"/>
          </a:xfrm>
          <a:prstGeom prst="line">
            <a:avLst/>
          </a:prstGeom>
          <a:noFill/>
          <a:ln w="28575">
            <a:solidFill>
              <a:srgbClr val="FF0000"/>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4" name="Text Box 33"/>
          <p:cNvSpPr txBox="1">
            <a:spLocks noChangeArrowheads="1"/>
          </p:cNvSpPr>
          <p:nvPr/>
        </p:nvSpPr>
        <p:spPr bwMode="auto">
          <a:xfrm>
            <a:off x="3930650" y="2936875"/>
            <a:ext cx="1930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spcBef>
                <a:spcPct val="50000"/>
              </a:spcBef>
            </a:pPr>
            <a:r>
              <a:rPr lang="zh-CN" altLang="en-US" sz="2000" b="1">
                <a:solidFill>
                  <a:srgbClr val="000000"/>
                </a:solidFill>
                <a:latin typeface="Arial" panose="020B0604020202020204" pitchFamily="34" charset="0"/>
                <a:ea typeface="黑体" panose="02010609060101010101" pitchFamily="2" charset="-122"/>
              </a:rPr>
              <a:t>网络</a:t>
            </a:r>
          </a:p>
        </p:txBody>
      </p:sp>
      <p:sp>
        <p:nvSpPr>
          <p:cNvPr id="145447" name="Rectangle 39"/>
          <p:cNvSpPr>
            <a:spLocks noChangeArrowheads="1"/>
          </p:cNvSpPr>
          <p:nvPr/>
        </p:nvSpPr>
        <p:spPr bwMode="auto">
          <a:xfrm>
            <a:off x="6443663" y="2420938"/>
            <a:ext cx="1152525" cy="431800"/>
          </a:xfrm>
          <a:prstGeom prst="rect">
            <a:avLst/>
          </a:prstGeom>
          <a:solidFill>
            <a:schemeClr val="bg1"/>
          </a:solidFill>
          <a:ln w="31750" algn="ctr">
            <a:solidFill>
              <a:srgbClr val="FF0000"/>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9966"/>
              </a:buClr>
              <a:buFont typeface="Wingdings" panose="05000000000000000000" pitchFamily="2" charset="2"/>
              <a:buChar char="q"/>
            </a:pPr>
            <a:endParaRPr lang="zh-CN" altLang="en-US" sz="2800" b="1">
              <a:solidFill>
                <a:srgbClr val="000000"/>
              </a:solidFill>
              <a:latin typeface="楷体_GB2312" pitchFamily="49" charset="-122"/>
              <a:ea typeface="黑体" panose="02010609060101010101" pitchFamily="2" charset="-122"/>
            </a:endParaRPr>
          </a:p>
        </p:txBody>
      </p:sp>
      <p:sp>
        <p:nvSpPr>
          <p:cNvPr id="145448" name="Rectangle 40"/>
          <p:cNvSpPr>
            <a:spLocks noChangeArrowheads="1"/>
          </p:cNvSpPr>
          <p:nvPr/>
        </p:nvSpPr>
        <p:spPr bwMode="auto">
          <a:xfrm>
            <a:off x="6156325" y="3284538"/>
            <a:ext cx="1944688" cy="431800"/>
          </a:xfrm>
          <a:prstGeom prst="rect">
            <a:avLst/>
          </a:prstGeom>
          <a:noFill/>
          <a:ln w="31750" algn="ctr">
            <a:solidFill>
              <a:srgbClr val="FF0000"/>
            </a:solidFill>
            <a:prstDash val="sysDot"/>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9966"/>
              </a:buClr>
              <a:buFont typeface="Wingdings" panose="05000000000000000000" pitchFamily="2" charset="2"/>
              <a:buChar char="q"/>
            </a:pPr>
            <a:endParaRPr lang="zh-CN" altLang="en-US" sz="2800" b="1">
              <a:solidFill>
                <a:srgbClr val="000000"/>
              </a:solidFill>
              <a:latin typeface="楷体_GB2312" pitchFamily="49" charset="-122"/>
              <a:ea typeface="黑体" panose="02010609060101010101" pitchFamily="2" charset="-122"/>
            </a:endParaRPr>
          </a:p>
        </p:txBody>
      </p:sp>
      <p:sp>
        <p:nvSpPr>
          <p:cNvPr id="38947" name="Text Box 24"/>
          <p:cNvSpPr txBox="1">
            <a:spLocks noChangeArrowheads="1"/>
          </p:cNvSpPr>
          <p:nvPr/>
        </p:nvSpPr>
        <p:spPr bwMode="auto">
          <a:xfrm>
            <a:off x="6064250" y="3317875"/>
            <a:ext cx="1930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spcBef>
                <a:spcPct val="50000"/>
              </a:spcBef>
            </a:pPr>
            <a:r>
              <a:rPr lang="zh-CN" altLang="en-US" sz="2000">
                <a:solidFill>
                  <a:srgbClr val="000000"/>
                </a:solidFill>
                <a:latin typeface="Arial" panose="020B0604020202020204" pitchFamily="34" charset="0"/>
                <a:ea typeface="黑体" panose="02010609060101010101" pitchFamily="2" charset="-122"/>
              </a:rPr>
              <a:t>字节码校验器</a:t>
            </a:r>
          </a:p>
        </p:txBody>
      </p:sp>
      <p:sp>
        <p:nvSpPr>
          <p:cNvPr id="38948" name="Text Box 22"/>
          <p:cNvSpPr txBox="1">
            <a:spLocks noChangeArrowheads="1"/>
          </p:cNvSpPr>
          <p:nvPr/>
        </p:nvSpPr>
        <p:spPr bwMode="auto">
          <a:xfrm>
            <a:off x="6038850" y="2479675"/>
            <a:ext cx="1930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spcBef>
                <a:spcPct val="50000"/>
              </a:spcBef>
            </a:pPr>
            <a:r>
              <a:rPr lang="zh-CN" altLang="en-US" sz="2000">
                <a:solidFill>
                  <a:srgbClr val="000000"/>
                </a:solidFill>
                <a:latin typeface="Arial" panose="020B0604020202020204" pitchFamily="34" charset="0"/>
                <a:ea typeface="黑体" panose="02010609060101010101" pitchFamily="2" charset="-122"/>
              </a:rPr>
              <a:t>类加载器</a:t>
            </a:r>
          </a:p>
        </p:txBody>
      </p:sp>
      <p:sp>
        <p:nvSpPr>
          <p:cNvPr id="38949" name="Text Box 28"/>
          <p:cNvSpPr txBox="1">
            <a:spLocks noChangeArrowheads="1"/>
          </p:cNvSpPr>
          <p:nvPr/>
        </p:nvSpPr>
        <p:spPr bwMode="auto">
          <a:xfrm>
            <a:off x="7283450" y="4043363"/>
            <a:ext cx="106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20000"/>
              </a:spcBef>
            </a:pPr>
            <a:r>
              <a:rPr lang="en-US" altLang="zh-CN" sz="2000">
                <a:solidFill>
                  <a:srgbClr val="000000"/>
                </a:solidFill>
                <a:latin typeface="Arial" panose="020B0604020202020204" pitchFamily="34" charset="0"/>
                <a:ea typeface="黑体" panose="02010609060101010101" pitchFamily="2" charset="-122"/>
              </a:rPr>
              <a:t>JIT</a:t>
            </a:r>
            <a:r>
              <a:rPr lang="zh-CN" altLang="en-US" sz="2000">
                <a:solidFill>
                  <a:srgbClr val="000000"/>
                </a:solidFill>
                <a:latin typeface="Arial" panose="020B0604020202020204" pitchFamily="34" charset="0"/>
                <a:ea typeface="黑体" panose="02010609060101010101" pitchFamily="2" charset="-122"/>
              </a:rPr>
              <a:t>代码</a:t>
            </a:r>
          </a:p>
          <a:p>
            <a:pPr eaLnBrk="1" hangingPunct="1">
              <a:lnSpc>
                <a:spcPct val="90000"/>
              </a:lnSpc>
              <a:spcBef>
                <a:spcPct val="20000"/>
              </a:spcBef>
            </a:pPr>
            <a:r>
              <a:rPr lang="zh-CN" altLang="en-US" sz="2000">
                <a:solidFill>
                  <a:srgbClr val="000000"/>
                </a:solidFill>
                <a:latin typeface="Arial" panose="020B0604020202020204" pitchFamily="34" charset="0"/>
                <a:ea typeface="黑体" panose="02010609060101010101" pitchFamily="2" charset="-122"/>
              </a:rPr>
              <a:t>生成器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45447"/>
                                        </p:tgtEl>
                                        <p:attrNameLst>
                                          <p:attrName>style.visibility</p:attrName>
                                        </p:attrNameLst>
                                      </p:cBhvr>
                                      <p:to>
                                        <p:strVal val="visible"/>
                                      </p:to>
                                    </p:set>
                                    <p:animEffect transition="in" filter="fade">
                                      <p:cBhvr>
                                        <p:cTn id="7" dur="800" decel="100000"/>
                                        <p:tgtEl>
                                          <p:spTgt spid="145447"/>
                                        </p:tgtEl>
                                      </p:cBhvr>
                                    </p:animEffect>
                                    <p:anim calcmode="lin" valueType="num">
                                      <p:cBhvr>
                                        <p:cTn id="8" dur="800" decel="100000" fill="hold"/>
                                        <p:tgtEl>
                                          <p:spTgt spid="145447"/>
                                        </p:tgtEl>
                                        <p:attrNameLst>
                                          <p:attrName>style.rotation</p:attrName>
                                        </p:attrNameLst>
                                      </p:cBhvr>
                                      <p:tavLst>
                                        <p:tav tm="0">
                                          <p:val>
                                            <p:fltVal val="-90"/>
                                          </p:val>
                                        </p:tav>
                                        <p:tav tm="100000">
                                          <p:val>
                                            <p:fltVal val="0"/>
                                          </p:val>
                                        </p:tav>
                                      </p:tavLst>
                                    </p:anim>
                                    <p:anim calcmode="lin" valueType="num">
                                      <p:cBhvr>
                                        <p:cTn id="9" dur="800" decel="100000" fill="hold"/>
                                        <p:tgtEl>
                                          <p:spTgt spid="145447"/>
                                        </p:tgtEl>
                                        <p:attrNameLst>
                                          <p:attrName>ppt_x</p:attrName>
                                        </p:attrNameLst>
                                      </p:cBhvr>
                                      <p:tavLst>
                                        <p:tav tm="0">
                                          <p:val>
                                            <p:strVal val="#ppt_x+0.4"/>
                                          </p:val>
                                        </p:tav>
                                        <p:tav tm="100000">
                                          <p:val>
                                            <p:strVal val="#ppt_x-0.05"/>
                                          </p:val>
                                        </p:tav>
                                      </p:tavLst>
                                    </p:anim>
                                    <p:anim calcmode="lin" valueType="num">
                                      <p:cBhvr>
                                        <p:cTn id="10" dur="800" decel="100000" fill="hold"/>
                                        <p:tgtEl>
                                          <p:spTgt spid="14544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4544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45447"/>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145448"/>
                                        </p:tgtEl>
                                        <p:attrNameLst>
                                          <p:attrName>style.visibility</p:attrName>
                                        </p:attrNameLst>
                                      </p:cBhvr>
                                      <p:to>
                                        <p:strVal val="visible"/>
                                      </p:to>
                                    </p:set>
                                    <p:animEffect transition="in" filter="fade">
                                      <p:cBhvr>
                                        <p:cTn id="17" dur="800" decel="100000"/>
                                        <p:tgtEl>
                                          <p:spTgt spid="145448"/>
                                        </p:tgtEl>
                                      </p:cBhvr>
                                    </p:animEffect>
                                    <p:anim calcmode="lin" valueType="num">
                                      <p:cBhvr>
                                        <p:cTn id="18" dur="800" decel="100000" fill="hold"/>
                                        <p:tgtEl>
                                          <p:spTgt spid="145448"/>
                                        </p:tgtEl>
                                        <p:attrNameLst>
                                          <p:attrName>style.rotation</p:attrName>
                                        </p:attrNameLst>
                                      </p:cBhvr>
                                      <p:tavLst>
                                        <p:tav tm="0">
                                          <p:val>
                                            <p:fltVal val="-90"/>
                                          </p:val>
                                        </p:tav>
                                        <p:tav tm="100000">
                                          <p:val>
                                            <p:fltVal val="0"/>
                                          </p:val>
                                        </p:tav>
                                      </p:tavLst>
                                    </p:anim>
                                    <p:anim calcmode="lin" valueType="num">
                                      <p:cBhvr>
                                        <p:cTn id="19" dur="800" decel="100000" fill="hold"/>
                                        <p:tgtEl>
                                          <p:spTgt spid="145448"/>
                                        </p:tgtEl>
                                        <p:attrNameLst>
                                          <p:attrName>ppt_x</p:attrName>
                                        </p:attrNameLst>
                                      </p:cBhvr>
                                      <p:tavLst>
                                        <p:tav tm="0">
                                          <p:val>
                                            <p:strVal val="#ppt_x+0.4"/>
                                          </p:val>
                                        </p:tav>
                                        <p:tav tm="100000">
                                          <p:val>
                                            <p:strVal val="#ppt_x-0.05"/>
                                          </p:val>
                                        </p:tav>
                                      </p:tavLst>
                                    </p:anim>
                                    <p:anim calcmode="lin" valueType="num">
                                      <p:cBhvr>
                                        <p:cTn id="20" dur="800" decel="100000" fill="hold"/>
                                        <p:tgtEl>
                                          <p:spTgt spid="145448"/>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145448"/>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145448"/>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145449"/>
                                        </p:tgtEl>
                                        <p:attrNameLst>
                                          <p:attrName>style.visibility</p:attrName>
                                        </p:attrNameLst>
                                      </p:cBhvr>
                                      <p:to>
                                        <p:strVal val="visible"/>
                                      </p:to>
                                    </p:set>
                                    <p:animEffect transition="in" filter="fade">
                                      <p:cBhvr>
                                        <p:cTn id="27" dur="800" decel="100000"/>
                                        <p:tgtEl>
                                          <p:spTgt spid="145449"/>
                                        </p:tgtEl>
                                      </p:cBhvr>
                                    </p:animEffect>
                                    <p:anim calcmode="lin" valueType="num">
                                      <p:cBhvr>
                                        <p:cTn id="28" dur="800" decel="100000" fill="hold"/>
                                        <p:tgtEl>
                                          <p:spTgt spid="145449"/>
                                        </p:tgtEl>
                                        <p:attrNameLst>
                                          <p:attrName>style.rotation</p:attrName>
                                        </p:attrNameLst>
                                      </p:cBhvr>
                                      <p:tavLst>
                                        <p:tav tm="0">
                                          <p:val>
                                            <p:fltVal val="-90"/>
                                          </p:val>
                                        </p:tav>
                                        <p:tav tm="100000">
                                          <p:val>
                                            <p:fltVal val="0"/>
                                          </p:val>
                                        </p:tav>
                                      </p:tavLst>
                                    </p:anim>
                                    <p:anim calcmode="lin" valueType="num">
                                      <p:cBhvr>
                                        <p:cTn id="29" dur="800" decel="100000" fill="hold"/>
                                        <p:tgtEl>
                                          <p:spTgt spid="145449"/>
                                        </p:tgtEl>
                                        <p:attrNameLst>
                                          <p:attrName>ppt_x</p:attrName>
                                        </p:attrNameLst>
                                      </p:cBhvr>
                                      <p:tavLst>
                                        <p:tav tm="0">
                                          <p:val>
                                            <p:strVal val="#ppt_x+0.4"/>
                                          </p:val>
                                        </p:tav>
                                        <p:tav tm="100000">
                                          <p:val>
                                            <p:strVal val="#ppt_x-0.05"/>
                                          </p:val>
                                        </p:tav>
                                      </p:tavLst>
                                    </p:anim>
                                    <p:anim calcmode="lin" valueType="num">
                                      <p:cBhvr>
                                        <p:cTn id="30" dur="800" decel="100000" fill="hold"/>
                                        <p:tgtEl>
                                          <p:spTgt spid="145449"/>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145449"/>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145449"/>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145450"/>
                                        </p:tgtEl>
                                        <p:attrNameLst>
                                          <p:attrName>style.visibility</p:attrName>
                                        </p:attrNameLst>
                                      </p:cBhvr>
                                      <p:to>
                                        <p:strVal val="visible"/>
                                      </p:to>
                                    </p:set>
                                    <p:animEffect transition="in" filter="fade">
                                      <p:cBhvr>
                                        <p:cTn id="37" dur="800" decel="100000"/>
                                        <p:tgtEl>
                                          <p:spTgt spid="145450"/>
                                        </p:tgtEl>
                                      </p:cBhvr>
                                    </p:animEffect>
                                    <p:anim calcmode="lin" valueType="num">
                                      <p:cBhvr>
                                        <p:cTn id="38" dur="800" decel="100000" fill="hold"/>
                                        <p:tgtEl>
                                          <p:spTgt spid="145450"/>
                                        </p:tgtEl>
                                        <p:attrNameLst>
                                          <p:attrName>style.rotation</p:attrName>
                                        </p:attrNameLst>
                                      </p:cBhvr>
                                      <p:tavLst>
                                        <p:tav tm="0">
                                          <p:val>
                                            <p:fltVal val="-90"/>
                                          </p:val>
                                        </p:tav>
                                        <p:tav tm="100000">
                                          <p:val>
                                            <p:fltVal val="0"/>
                                          </p:val>
                                        </p:tav>
                                      </p:tavLst>
                                    </p:anim>
                                    <p:anim calcmode="lin" valueType="num">
                                      <p:cBhvr>
                                        <p:cTn id="39" dur="800" decel="100000" fill="hold"/>
                                        <p:tgtEl>
                                          <p:spTgt spid="145450"/>
                                        </p:tgtEl>
                                        <p:attrNameLst>
                                          <p:attrName>ppt_x</p:attrName>
                                        </p:attrNameLst>
                                      </p:cBhvr>
                                      <p:tavLst>
                                        <p:tav tm="0">
                                          <p:val>
                                            <p:strVal val="#ppt_x+0.4"/>
                                          </p:val>
                                        </p:tav>
                                        <p:tav tm="100000">
                                          <p:val>
                                            <p:strVal val="#ppt_x-0.05"/>
                                          </p:val>
                                        </p:tav>
                                      </p:tavLst>
                                    </p:anim>
                                    <p:anim calcmode="lin" valueType="num">
                                      <p:cBhvr>
                                        <p:cTn id="40" dur="800" decel="100000" fill="hold"/>
                                        <p:tgtEl>
                                          <p:spTgt spid="145450"/>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145450"/>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14545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49" grpId="0" animBg="1"/>
      <p:bldP spid="145450" grpId="0" animBg="1"/>
      <p:bldP spid="145447" grpId="0" animBg="1"/>
      <p:bldP spid="14544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963613" y="0"/>
            <a:ext cx="7791450" cy="839788"/>
          </a:xfrm>
        </p:spPr>
        <p:txBody>
          <a:bodyPr/>
          <a:lstStyle/>
          <a:p>
            <a:pPr eaLnBrk="1" hangingPunct="1"/>
            <a:r>
              <a:rPr lang="en-US" altLang="zh-CN" b="0" smtClean="0">
                <a:latin typeface="微软雅黑" panose="020B0503020204020204" pitchFamily="34" charset="-122"/>
                <a:ea typeface="微软雅黑" panose="020B0503020204020204" pitchFamily="34" charset="-122"/>
              </a:rPr>
              <a:t>Java</a:t>
            </a:r>
            <a:r>
              <a:rPr lang="zh-CN" altLang="en-US" b="0" smtClean="0">
                <a:latin typeface="微软雅黑" panose="020B0503020204020204" pitchFamily="34" charset="-122"/>
                <a:ea typeface="微软雅黑" panose="020B0503020204020204" pitchFamily="34" charset="-122"/>
              </a:rPr>
              <a:t>常用的包</a:t>
            </a:r>
          </a:p>
        </p:txBody>
      </p:sp>
      <p:sp>
        <p:nvSpPr>
          <p:cNvPr id="39939" name="Rectangle 3"/>
          <p:cNvSpPr>
            <a:spLocks noGrp="1" noChangeArrowheads="1"/>
          </p:cNvSpPr>
          <p:nvPr>
            <p:ph idx="4294967295"/>
          </p:nvPr>
        </p:nvSpPr>
        <p:spPr>
          <a:xfrm>
            <a:off x="539750" y="1106488"/>
            <a:ext cx="8348663" cy="3690937"/>
          </a:xfrm>
        </p:spPr>
        <p:txBody>
          <a:bodyPr/>
          <a:lstStyle/>
          <a:p>
            <a:pPr marL="0" indent="0" eaLnBrk="1" hangingPunct="1">
              <a:lnSpc>
                <a:spcPct val="120000"/>
              </a:lnSpc>
              <a:buFontTx/>
              <a:buNone/>
            </a:pPr>
            <a:r>
              <a:rPr lang="zh-CN" altLang="en-US" sz="2800" dirty="0" smtClean="0"/>
              <a:t>包的概念</a:t>
            </a:r>
          </a:p>
          <a:p>
            <a:pPr marL="0" indent="0" eaLnBrk="1" hangingPunct="1">
              <a:lnSpc>
                <a:spcPct val="120000"/>
              </a:lnSpc>
              <a:buFontTx/>
              <a:buNone/>
            </a:pPr>
            <a:endParaRPr lang="zh-CN" altLang="en-US" sz="2800" dirty="0" smtClean="0"/>
          </a:p>
          <a:p>
            <a:pPr marL="457200" lvl="1" indent="0" eaLnBrk="1" hangingPunct="1">
              <a:lnSpc>
                <a:spcPct val="120000"/>
              </a:lnSpc>
              <a:buFontTx/>
              <a:buNone/>
            </a:pPr>
            <a:r>
              <a:rPr lang="en-US" altLang="zh-CN" sz="2400" dirty="0" err="1" smtClean="0"/>
              <a:t>java.lang</a:t>
            </a:r>
            <a:r>
              <a:rPr lang="en-US" altLang="zh-CN" sz="2400" dirty="0" smtClean="0"/>
              <a:t>  </a:t>
            </a:r>
            <a:r>
              <a:rPr lang="zh-CN" altLang="en-US" sz="2400" dirty="0" smtClean="0"/>
              <a:t>语言包</a:t>
            </a:r>
          </a:p>
          <a:p>
            <a:pPr marL="457200" lvl="1" indent="0" eaLnBrk="1" hangingPunct="1">
              <a:lnSpc>
                <a:spcPct val="120000"/>
              </a:lnSpc>
              <a:buFontTx/>
              <a:buNone/>
            </a:pPr>
            <a:r>
              <a:rPr lang="en-US" altLang="zh-CN" sz="2400" dirty="0" err="1" smtClean="0"/>
              <a:t>java.util</a:t>
            </a:r>
            <a:r>
              <a:rPr lang="en-US" altLang="zh-CN" sz="2400" dirty="0" smtClean="0"/>
              <a:t>  </a:t>
            </a:r>
            <a:r>
              <a:rPr lang="zh-CN" altLang="en-US" sz="2400" dirty="0" smtClean="0"/>
              <a:t>实用包</a:t>
            </a:r>
          </a:p>
          <a:p>
            <a:pPr marL="457200" lvl="1" indent="0" eaLnBrk="1" hangingPunct="1">
              <a:lnSpc>
                <a:spcPct val="120000"/>
              </a:lnSpc>
              <a:buFontTx/>
              <a:buNone/>
            </a:pPr>
            <a:r>
              <a:rPr lang="en-US" altLang="zh-CN" sz="2400" dirty="0" err="1" smtClean="0"/>
              <a:t>java.text</a:t>
            </a:r>
            <a:r>
              <a:rPr lang="zh-CN" altLang="en-US" sz="2400" dirty="0" smtClean="0"/>
              <a:t>文本包</a:t>
            </a:r>
          </a:p>
          <a:p>
            <a:pPr marL="457200" lvl="1" indent="0" eaLnBrk="1" hangingPunct="1">
              <a:lnSpc>
                <a:spcPct val="90000"/>
              </a:lnSpc>
              <a:buFontTx/>
              <a:buNone/>
            </a:pPr>
            <a:r>
              <a:rPr lang="en-US" altLang="zh-CN" sz="2400" dirty="0" err="1" smtClean="0"/>
              <a:t>java.awt</a:t>
            </a:r>
            <a:r>
              <a:rPr lang="en-US" altLang="zh-CN" sz="2400" dirty="0" smtClean="0"/>
              <a:t>  </a:t>
            </a:r>
            <a:r>
              <a:rPr lang="zh-CN" altLang="en-US" sz="2400" dirty="0" smtClean="0"/>
              <a:t>抽象窗口工具包</a:t>
            </a:r>
          </a:p>
        </p:txBody>
      </p:sp>
      <p:sp>
        <p:nvSpPr>
          <p:cNvPr id="39941" name="Rectangle 4"/>
          <p:cNvSpPr>
            <a:spLocks noChangeArrowheads="1"/>
          </p:cNvSpPr>
          <p:nvPr/>
        </p:nvSpPr>
        <p:spPr bwMode="auto">
          <a:xfrm>
            <a:off x="4638676" y="2188204"/>
            <a:ext cx="4249737"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990600" lvl="1" indent="-533400">
              <a:lnSpc>
                <a:spcPct val="90000"/>
              </a:lnSpc>
              <a:spcBef>
                <a:spcPct val="20000"/>
              </a:spcBef>
              <a:buClr>
                <a:srgbClr val="FF0000"/>
              </a:buClr>
              <a:buSzPct val="70000"/>
              <a:buFont typeface="Wingdings" panose="05000000000000000000" pitchFamily="2" charset="2"/>
              <a:buNone/>
            </a:pPr>
            <a:r>
              <a:rPr lang="en-US" altLang="zh-CN" sz="2800" b="1" smtClean="0">
                <a:solidFill>
                  <a:srgbClr val="000000"/>
                </a:solidFill>
                <a:latin typeface="Tahoma" panose="020B0604030504040204" pitchFamily="34" charset="0"/>
              </a:rPr>
              <a:t>java.io  </a:t>
            </a:r>
            <a:r>
              <a:rPr lang="zh-CN" altLang="en-US" sz="2800" b="1" dirty="0">
                <a:solidFill>
                  <a:srgbClr val="000000"/>
                </a:solidFill>
                <a:latin typeface="Tahoma" panose="020B0604030504040204" pitchFamily="34" charset="0"/>
              </a:rPr>
              <a:t>输入输出流包</a:t>
            </a:r>
          </a:p>
          <a:p>
            <a:pPr marL="990600" lvl="1" indent="-533400">
              <a:lnSpc>
                <a:spcPct val="90000"/>
              </a:lnSpc>
              <a:spcBef>
                <a:spcPct val="20000"/>
              </a:spcBef>
              <a:buClr>
                <a:srgbClr val="FF0000"/>
              </a:buClr>
              <a:buSzPct val="70000"/>
              <a:buFont typeface="Wingdings" panose="05000000000000000000" pitchFamily="2" charset="2"/>
              <a:buNone/>
            </a:pPr>
            <a:r>
              <a:rPr lang="en-US" altLang="zh-CN" sz="2800" b="1" dirty="0">
                <a:solidFill>
                  <a:srgbClr val="000000"/>
                </a:solidFill>
                <a:latin typeface="Tahoma" panose="020B0604030504040204" pitchFamily="34" charset="0"/>
              </a:rPr>
              <a:t>java.net  </a:t>
            </a:r>
            <a:r>
              <a:rPr lang="zh-CN" altLang="en-US" sz="2800" b="1" dirty="0">
                <a:solidFill>
                  <a:srgbClr val="000000"/>
                </a:solidFill>
                <a:latin typeface="Tahoma" panose="020B0604030504040204" pitchFamily="34" charset="0"/>
              </a:rPr>
              <a:t>网络包</a:t>
            </a:r>
          </a:p>
          <a:p>
            <a:pPr marL="990600" lvl="1" indent="-533400">
              <a:lnSpc>
                <a:spcPct val="90000"/>
              </a:lnSpc>
              <a:spcBef>
                <a:spcPct val="20000"/>
              </a:spcBef>
              <a:buClr>
                <a:srgbClr val="FF0000"/>
              </a:buClr>
              <a:buSzPct val="70000"/>
              <a:buFont typeface="Wingdings" panose="05000000000000000000" pitchFamily="2" charset="2"/>
              <a:buNone/>
            </a:pPr>
            <a:r>
              <a:rPr lang="en-US" altLang="zh-CN" sz="2800" b="1" dirty="0" err="1">
                <a:solidFill>
                  <a:srgbClr val="000000"/>
                </a:solidFill>
                <a:latin typeface="Tahoma" panose="020B0604030504040204" pitchFamily="34" charset="0"/>
              </a:rPr>
              <a:t>java.sql</a:t>
            </a:r>
            <a:endParaRPr lang="en-US" altLang="zh-CN" sz="2800" b="1" dirty="0">
              <a:solidFill>
                <a:srgbClr val="000000"/>
              </a:solidFill>
              <a:latin typeface="Tahoma" panose="020B0604030504040204" pitchFamily="34" charset="0"/>
            </a:endParaRPr>
          </a:p>
          <a:p>
            <a:pPr marL="990600" lvl="1" indent="-533400">
              <a:lnSpc>
                <a:spcPct val="90000"/>
              </a:lnSpc>
              <a:spcBef>
                <a:spcPct val="20000"/>
              </a:spcBef>
              <a:buClr>
                <a:srgbClr val="FF0000"/>
              </a:buClr>
              <a:buSzPct val="70000"/>
              <a:buFont typeface="Wingdings" panose="05000000000000000000" pitchFamily="2" charset="2"/>
              <a:buNone/>
            </a:pPr>
            <a:r>
              <a:rPr lang="en-US" altLang="zh-CN" sz="2800" b="1" dirty="0" err="1">
                <a:solidFill>
                  <a:srgbClr val="000000"/>
                </a:solidFill>
                <a:latin typeface="Tahoma" panose="020B0604030504040204" pitchFamily="34" charset="0"/>
              </a:rPr>
              <a:t>javax.swing</a:t>
            </a:r>
            <a:endParaRPr lang="zh-CN" altLang="en-US" sz="2800" b="1" dirty="0">
              <a:solidFill>
                <a:srgbClr val="000000"/>
              </a:solidFill>
              <a:latin typeface="Tahoma" panose="020B0604030504040204" pitchFamily="34" charset="0"/>
            </a:endParaRPr>
          </a:p>
        </p:txBody>
      </p:sp>
      <p:sp>
        <p:nvSpPr>
          <p:cNvPr id="2" name="灯片编号占位符 1"/>
          <p:cNvSpPr txBox="1">
            <a:spLocks noGrp="1"/>
          </p:cNvSpPr>
          <p:nvPr/>
        </p:nvSpPr>
        <p:spPr bwMode="auto">
          <a:xfrm>
            <a:off x="179388" y="6308725"/>
            <a:ext cx="504825"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fontAlgn="auto">
              <a:spcBef>
                <a:spcPts val="0"/>
              </a:spcBef>
              <a:spcAft>
                <a:spcPts val="0"/>
              </a:spcAft>
              <a:defRPr/>
            </a:pPr>
            <a:fld id="{C4D419EF-04AF-4139-8CAC-F811CDEC587B}" type="slidenum">
              <a:rPr lang="zh-CN" altLang="en-US" sz="1400" b="1">
                <a:solidFill>
                  <a:srgbClr val="000000"/>
                </a:solidFill>
                <a:latin typeface="+mn-lt"/>
                <a:ea typeface="+mn-ea"/>
              </a:rPr>
              <a:t>36</a:t>
            </a:fld>
            <a:endParaRPr lang="en-US" altLang="zh-CN" sz="1400" b="1">
              <a:solidFill>
                <a:srgbClr val="000000"/>
              </a:solidFill>
              <a:latin typeface="+mn-lt"/>
              <a:ea typeface="+mn-ea"/>
            </a:endParaRPr>
          </a:p>
        </p:txBody>
      </p:sp>
      <p:sp>
        <p:nvSpPr>
          <p:cNvPr id="3" name="TextBox 2"/>
          <p:cNvSpPr txBox="1">
            <a:spLocks noChangeArrowheads="1"/>
          </p:cNvSpPr>
          <p:nvPr/>
        </p:nvSpPr>
        <p:spPr bwMode="auto">
          <a:xfrm>
            <a:off x="1116013" y="4991100"/>
            <a:ext cx="6265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t>rt.jar</a:t>
            </a:r>
            <a:r>
              <a:rPr lang="zh-CN" altLang="en-US" sz="2800"/>
              <a:t>等</a:t>
            </a:r>
            <a:r>
              <a:rPr lang="en-US" altLang="zh-CN" sz="2800"/>
              <a:t>jar</a:t>
            </a:r>
            <a:r>
              <a:rPr lang="zh-CN" altLang="en-US" sz="2800"/>
              <a:t>包中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zh-CN" altLang="en-US" b="0" dirty="0" smtClean="0">
                <a:latin typeface="微软雅黑" panose="020B0503020204020204" pitchFamily="34" charset="-122"/>
                <a:ea typeface="微软雅黑" panose="020B0503020204020204" pitchFamily="34" charset="-122"/>
              </a:rPr>
              <a:t>包</a:t>
            </a:r>
          </a:p>
        </p:txBody>
      </p:sp>
      <p:sp>
        <p:nvSpPr>
          <p:cNvPr id="40963" name="Rectangle 3"/>
          <p:cNvSpPr>
            <a:spLocks noGrp="1" noChangeArrowheads="1"/>
          </p:cNvSpPr>
          <p:nvPr>
            <p:ph idx="4294967295"/>
          </p:nvPr>
        </p:nvSpPr>
        <p:spPr>
          <a:xfrm>
            <a:off x="179388" y="908050"/>
            <a:ext cx="8405812" cy="5400675"/>
          </a:xfrm>
        </p:spPr>
        <p:txBody>
          <a:bodyPr/>
          <a:lstStyle/>
          <a:p>
            <a:pPr marL="0" indent="0" eaLnBrk="1" hangingPunct="1">
              <a:lnSpc>
                <a:spcPct val="120000"/>
              </a:lnSpc>
              <a:buFontTx/>
              <a:buNone/>
            </a:pPr>
            <a:r>
              <a:rPr lang="zh-CN" altLang="zh-CN" sz="2800" dirty="0" smtClean="0">
                <a:latin typeface="微软雅黑" panose="020B0503020204020204" pitchFamily="34" charset="-122"/>
                <a:ea typeface="微软雅黑" panose="020B0503020204020204" pitchFamily="34" charset="-122"/>
              </a:rPr>
              <a:t>引用包中的类</a:t>
            </a:r>
          </a:p>
          <a:p>
            <a:pPr marL="457200" lvl="1" indent="0" eaLnBrk="1" hangingPunct="1">
              <a:lnSpc>
                <a:spcPct val="120000"/>
              </a:lnSpc>
              <a:buFont typeface="Wingdings" panose="05000000000000000000" pitchFamily="2" charset="2"/>
              <a:buNone/>
            </a:pPr>
            <a:r>
              <a:rPr lang="zh-CN" altLang="zh-CN" sz="2400" dirty="0" smtClean="0">
                <a:latin typeface="微软雅黑" panose="020B0503020204020204" pitchFamily="34" charset="-122"/>
                <a:ea typeface="微软雅黑" panose="020B0503020204020204" pitchFamily="34" charset="-122"/>
              </a:rPr>
              <a:t>包</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子包</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类</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接口</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0000"/>
              </a:lnSpc>
              <a:buFontTx/>
              <a:buNone/>
            </a:pPr>
            <a:r>
              <a:rPr lang="zh-CN" altLang="en-US" sz="2800" dirty="0" smtClean="0">
                <a:latin typeface="微软雅黑" panose="020B0503020204020204" pitchFamily="34" charset="-122"/>
                <a:ea typeface="微软雅黑" panose="020B0503020204020204" pitchFamily="34" charset="-122"/>
              </a:rPr>
              <a:t>查看</a:t>
            </a:r>
            <a:r>
              <a:rPr lang="en-US" altLang="zh-CN" sz="2800" dirty="0" smtClean="0">
                <a:latin typeface="微软雅黑" panose="020B0503020204020204" pitchFamily="34" charset="-122"/>
                <a:ea typeface="微软雅黑" panose="020B0503020204020204" pitchFamily="34" charset="-122"/>
              </a:rPr>
              <a:t>Java API </a:t>
            </a:r>
          </a:p>
          <a:p>
            <a:pPr marL="0" indent="0" eaLnBrk="1" hangingPunct="1">
              <a:lnSpc>
                <a:spcPct val="120000"/>
              </a:lnSpc>
              <a:buFontTx/>
              <a:buNone/>
            </a:pPr>
            <a:r>
              <a:rPr lang="zh-CN" altLang="en-US" sz="2800" dirty="0" smtClean="0">
                <a:latin typeface="微软雅黑" panose="020B0503020204020204" pitchFamily="34" charset="-122"/>
                <a:ea typeface="微软雅黑" panose="020B0503020204020204" pitchFamily="34" charset="-122"/>
              </a:rPr>
              <a:t>查看</a:t>
            </a:r>
            <a:r>
              <a:rPr lang="en-US" altLang="zh-CN" sz="2800" dirty="0" smtClean="0">
                <a:latin typeface="微软雅黑" panose="020B0503020204020204" pitchFamily="34" charset="-122"/>
                <a:ea typeface="微软雅黑" panose="020B0503020204020204" pitchFamily="34" charset="-122"/>
              </a:rPr>
              <a:t>Java API</a:t>
            </a:r>
            <a:r>
              <a:rPr lang="zh-CN" altLang="en-US" sz="2800" dirty="0" smtClean="0">
                <a:latin typeface="微软雅黑" panose="020B0503020204020204" pitchFamily="34" charset="-122"/>
                <a:ea typeface="微软雅黑" panose="020B0503020204020204" pitchFamily="34" charset="-122"/>
              </a:rPr>
              <a:t>源程序及包等级 </a:t>
            </a:r>
          </a:p>
          <a:p>
            <a:pPr marL="0" indent="0" eaLnBrk="1" hangingPunct="1">
              <a:lnSpc>
                <a:spcPct val="120000"/>
              </a:lnSpc>
              <a:buFontTx/>
              <a:buNone/>
            </a:pPr>
            <a:endParaRPr lang="zh-CN" altLang="en-US" sz="2400" dirty="0" smtClean="0">
              <a:solidFill>
                <a:srgbClr val="00AB7E"/>
              </a:solidFill>
              <a:latin typeface="微软雅黑" panose="020B0503020204020204" pitchFamily="34" charset="-122"/>
              <a:ea typeface="微软雅黑" panose="020B0503020204020204" pitchFamily="34" charset="-122"/>
            </a:endParaRPr>
          </a:p>
        </p:txBody>
      </p:sp>
      <p:sp>
        <p:nvSpPr>
          <p:cNvPr id="2" name="灯片编号占位符 1"/>
          <p:cNvSpPr txBox="1">
            <a:spLocks noGrp="1"/>
          </p:cNvSpPr>
          <p:nvPr/>
        </p:nvSpPr>
        <p:spPr bwMode="auto">
          <a:xfrm>
            <a:off x="179388" y="6308725"/>
            <a:ext cx="504825"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fontAlgn="auto">
              <a:spcBef>
                <a:spcPts val="0"/>
              </a:spcBef>
              <a:spcAft>
                <a:spcPts val="0"/>
              </a:spcAft>
              <a:defRPr/>
            </a:pPr>
            <a:fld id="{82A6B903-B79D-48AD-B9F1-17A139DC3929}" type="slidenum">
              <a:rPr lang="zh-CN" altLang="en-US" sz="1400" b="1">
                <a:solidFill>
                  <a:srgbClr val="000000"/>
                </a:solidFill>
                <a:latin typeface="+mn-lt"/>
                <a:ea typeface="+mn-ea"/>
              </a:rPr>
              <a:t>37</a:t>
            </a:fld>
            <a:endParaRPr lang="en-US" altLang="zh-CN" sz="1400" b="1">
              <a:solidFill>
                <a:srgbClr val="000000"/>
              </a:solidFill>
              <a:latin typeface="+mn-lt"/>
              <a:ea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noFill/>
        </p:spPr>
        <p:txBody>
          <a:bodyPr/>
          <a:lstStyle/>
          <a:p>
            <a:pPr eaLnBrk="1" hangingPunct="1"/>
            <a:r>
              <a:rPr lang="en-US" altLang="zh-CN" smtClean="0"/>
              <a:t>Java</a:t>
            </a:r>
            <a:r>
              <a:rPr lang="en-US" altLang="zh-CN" smtClean="0">
                <a:solidFill>
                  <a:schemeClr val="tx1"/>
                </a:solidFill>
              </a:rPr>
              <a:t> </a:t>
            </a:r>
            <a:r>
              <a:rPr lang="en-US" altLang="zh-CN" smtClean="0"/>
              <a:t>API</a:t>
            </a:r>
            <a:r>
              <a:rPr lang="zh-CN" altLang="en-US" smtClean="0"/>
              <a:t>文档</a:t>
            </a:r>
          </a:p>
        </p:txBody>
      </p:sp>
      <p:sp>
        <p:nvSpPr>
          <p:cNvPr id="41987" name="内容占位符 5"/>
          <p:cNvSpPr>
            <a:spLocks noGrp="1"/>
          </p:cNvSpPr>
          <p:nvPr>
            <p:ph idx="1"/>
          </p:nvPr>
        </p:nvSpPr>
        <p:spPr/>
        <p:txBody>
          <a:bodyPr/>
          <a:lstStyle/>
          <a:p>
            <a:endParaRPr lang="zh-CN" altLang="en-US" smtClean="0"/>
          </a:p>
        </p:txBody>
      </p:sp>
      <p:sp>
        <p:nvSpPr>
          <p:cNvPr id="41988" name="灯片编号占位符 3"/>
          <p:cNvSpPr>
            <a:spLocks noGrp="1"/>
          </p:cNvSpPr>
          <p:nvPr>
            <p:ph type="sldNum" sz="quarter" idx="11"/>
          </p:nvPr>
        </p:nvSpPr>
        <p:spPr>
          <a:noFill/>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90017CE6-7B06-4B6A-A423-B7A8C0EC0324}" type="slidenum">
              <a:rPr lang="en-US" altLang="zh-CN" smtClean="0">
                <a:solidFill>
                  <a:srgbClr val="000000"/>
                </a:solidFill>
                <a:latin typeface="Arial" panose="020B0604020202020204" pitchFamily="34" charset="0"/>
              </a:rPr>
              <a:t>38</a:t>
            </a:fld>
            <a:endParaRPr lang="en-US" altLang="zh-CN" smtClean="0">
              <a:solidFill>
                <a:srgbClr val="000000"/>
              </a:solidFill>
              <a:latin typeface="Arial" panose="020B0604020202020204" pitchFamily="34" charset="0"/>
            </a:endParaRPr>
          </a:p>
        </p:txBody>
      </p:sp>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1247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7467" name="Group 11"/>
          <p:cNvGrpSpPr/>
          <p:nvPr/>
        </p:nvGrpSpPr>
        <p:grpSpPr bwMode="auto">
          <a:xfrm>
            <a:off x="395288" y="2492375"/>
            <a:ext cx="720725" cy="1066800"/>
            <a:chOff x="204" y="1616"/>
            <a:chExt cx="454" cy="672"/>
          </a:xfrm>
        </p:grpSpPr>
        <p:sp>
          <p:nvSpPr>
            <p:cNvPr id="147466" name="AutoShape 10"/>
            <p:cNvSpPr>
              <a:spLocks noChangeArrowheads="1"/>
            </p:cNvSpPr>
            <p:nvPr/>
          </p:nvSpPr>
          <p:spPr bwMode="auto">
            <a:xfrm>
              <a:off x="431" y="1933"/>
              <a:ext cx="227" cy="136"/>
            </a:xfrm>
            <a:prstGeom prst="rightArrow">
              <a:avLst>
                <a:gd name="adj1" fmla="val 50000"/>
                <a:gd name="adj2" fmla="val 41728"/>
              </a:avLst>
            </a:prstGeom>
            <a:gradFill rotWithShape="1">
              <a:gsLst>
                <a:gs pos="0">
                  <a:srgbClr val="FFCC00"/>
                </a:gs>
                <a:gs pos="50000">
                  <a:schemeClr val="bg1"/>
                </a:gs>
                <a:gs pos="100000">
                  <a:srgbClr val="FFCC00"/>
                </a:gs>
              </a:gsLst>
              <a:lin ang="0" scaled="1"/>
            </a:gra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9966"/>
                </a:buClr>
                <a:buFont typeface="Wingdings" panose="05000000000000000000" pitchFamily="2" charset="2"/>
                <a:buChar char="q"/>
                <a:defRPr/>
              </a:pPr>
              <a:endParaRPr lang="zh-CN" altLang="en-US" sz="2800" b="1">
                <a:solidFill>
                  <a:srgbClr val="000000"/>
                </a:solidFill>
                <a:latin typeface="楷体_GB2312" pitchFamily="49" charset="-122"/>
                <a:ea typeface="+mn-ea"/>
              </a:endParaRPr>
            </a:p>
          </p:txBody>
        </p:sp>
        <p:sp>
          <p:nvSpPr>
            <p:cNvPr id="41999" name="Text Box 9"/>
            <p:cNvSpPr txBox="1">
              <a:spLocks noChangeArrowheads="1"/>
            </p:cNvSpPr>
            <p:nvPr/>
          </p:nvSpPr>
          <p:spPr bwMode="auto">
            <a:xfrm>
              <a:off x="204" y="1616"/>
              <a:ext cx="249" cy="672"/>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FFFFFF"/>
                      </a:gs>
                    </a:gsLst>
                    <a:lin ang="5400000" scaled="1"/>
                  </a:gra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10000"/>
                </a:spcBef>
                <a:buClr>
                  <a:srgbClr val="339966"/>
                </a:buClr>
                <a:buFont typeface="Wingdings" panose="05000000000000000000" pitchFamily="2" charset="2"/>
                <a:buNone/>
              </a:pPr>
              <a:r>
                <a:rPr lang="zh-CN" altLang="en-US" sz="2000">
                  <a:solidFill>
                    <a:srgbClr val="FF0000"/>
                  </a:solidFill>
                  <a:latin typeface="Arial" panose="020B0604020202020204" pitchFamily="34" charset="0"/>
                  <a:ea typeface="黑体" panose="02010609060101010101" pitchFamily="2" charset="-122"/>
                </a:rPr>
                <a:t>选</a:t>
              </a:r>
            </a:p>
            <a:p>
              <a:pPr algn="ctr" eaLnBrk="1" hangingPunct="1">
                <a:spcBef>
                  <a:spcPct val="10000"/>
                </a:spcBef>
                <a:buClr>
                  <a:srgbClr val="339966"/>
                </a:buClr>
                <a:buFont typeface="Wingdings" panose="05000000000000000000" pitchFamily="2" charset="2"/>
                <a:buNone/>
              </a:pPr>
              <a:r>
                <a:rPr lang="zh-CN" altLang="en-US" sz="2000">
                  <a:solidFill>
                    <a:srgbClr val="FF0000"/>
                  </a:solidFill>
                  <a:latin typeface="Arial" panose="020B0604020202020204" pitchFamily="34" charset="0"/>
                  <a:ea typeface="黑体" panose="02010609060101010101" pitchFamily="2" charset="-122"/>
                </a:rPr>
                <a:t>择</a:t>
              </a:r>
            </a:p>
            <a:p>
              <a:pPr algn="ctr" eaLnBrk="1" hangingPunct="1">
                <a:spcBef>
                  <a:spcPct val="10000"/>
                </a:spcBef>
                <a:buClr>
                  <a:srgbClr val="339966"/>
                </a:buClr>
                <a:buFont typeface="Wingdings" panose="05000000000000000000" pitchFamily="2" charset="2"/>
                <a:buNone/>
              </a:pPr>
              <a:r>
                <a:rPr lang="zh-CN" altLang="en-US" sz="2000">
                  <a:solidFill>
                    <a:srgbClr val="FF0000"/>
                  </a:solidFill>
                  <a:latin typeface="Arial" panose="020B0604020202020204" pitchFamily="34" charset="0"/>
                  <a:ea typeface="黑体" panose="02010609060101010101" pitchFamily="2" charset="-122"/>
                </a:rPr>
                <a:t>包</a:t>
              </a:r>
            </a:p>
          </p:txBody>
        </p:sp>
      </p:grpSp>
      <p:grpSp>
        <p:nvGrpSpPr>
          <p:cNvPr id="147470" name="Group 14"/>
          <p:cNvGrpSpPr/>
          <p:nvPr/>
        </p:nvGrpSpPr>
        <p:grpSpPr bwMode="auto">
          <a:xfrm>
            <a:off x="468313" y="5084763"/>
            <a:ext cx="1655762" cy="1368425"/>
            <a:chOff x="295" y="3203"/>
            <a:chExt cx="1043" cy="862"/>
          </a:xfrm>
        </p:grpSpPr>
        <p:sp>
          <p:nvSpPr>
            <p:cNvPr id="41996" name="Text Box 12"/>
            <p:cNvSpPr txBox="1">
              <a:spLocks noChangeArrowheads="1"/>
            </p:cNvSpPr>
            <p:nvPr/>
          </p:nvSpPr>
          <p:spPr bwMode="auto">
            <a:xfrm>
              <a:off x="295" y="3660"/>
              <a:ext cx="1043" cy="405"/>
            </a:xfrm>
            <a:prstGeom prst="rect">
              <a:avLst/>
            </a:prstGeom>
            <a:gradFill rotWithShape="1">
              <a:gsLst>
                <a:gs pos="0">
                  <a:schemeClr val="accent1">
                    <a:alpha val="24001"/>
                  </a:schemeClr>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spcBef>
                  <a:spcPct val="20000"/>
                </a:spcBef>
                <a:buClr>
                  <a:srgbClr val="339966"/>
                </a:buClr>
                <a:buFont typeface="Wingdings" panose="05000000000000000000" pitchFamily="2" charset="2"/>
                <a:buNone/>
              </a:pPr>
              <a:r>
                <a:rPr lang="zh-CN" altLang="en-US">
                  <a:solidFill>
                    <a:srgbClr val="FF0000"/>
                  </a:solidFill>
                  <a:latin typeface="黑体" panose="02010609060101010101" pitchFamily="2" charset="-122"/>
                  <a:ea typeface="黑体" panose="02010609060101010101" pitchFamily="2" charset="-122"/>
                </a:rPr>
                <a:t>选择包中的</a:t>
              </a:r>
            </a:p>
            <a:p>
              <a:pPr algn="ctr" eaLnBrk="1" hangingPunct="1">
                <a:lnSpc>
                  <a:spcPct val="90000"/>
                </a:lnSpc>
                <a:spcBef>
                  <a:spcPct val="20000"/>
                </a:spcBef>
                <a:buClr>
                  <a:srgbClr val="339966"/>
                </a:buClr>
                <a:buFont typeface="Wingdings" panose="05000000000000000000" pitchFamily="2" charset="2"/>
                <a:buNone/>
              </a:pPr>
              <a:r>
                <a:rPr lang="zh-CN" altLang="en-US">
                  <a:solidFill>
                    <a:srgbClr val="FF0000"/>
                  </a:solidFill>
                  <a:latin typeface="黑体" panose="02010609060101010101" pitchFamily="2" charset="-122"/>
                  <a:ea typeface="黑体" panose="02010609060101010101" pitchFamily="2" charset="-122"/>
                </a:rPr>
                <a:t>接口或类</a:t>
              </a:r>
            </a:p>
          </p:txBody>
        </p:sp>
        <p:sp>
          <p:nvSpPr>
            <p:cNvPr id="147469" name="AutoShape 13"/>
            <p:cNvSpPr>
              <a:spLocks noChangeArrowheads="1"/>
            </p:cNvSpPr>
            <p:nvPr/>
          </p:nvSpPr>
          <p:spPr bwMode="auto">
            <a:xfrm>
              <a:off x="703" y="3203"/>
              <a:ext cx="181" cy="454"/>
            </a:xfrm>
            <a:prstGeom prst="upArrow">
              <a:avLst>
                <a:gd name="adj1" fmla="val 50000"/>
                <a:gd name="adj2" fmla="val 62707"/>
              </a:avLst>
            </a:prstGeom>
            <a:gradFill rotWithShape="1">
              <a:gsLst>
                <a:gs pos="0">
                  <a:srgbClr val="FFCC00"/>
                </a:gs>
                <a:gs pos="50000">
                  <a:schemeClr val="bg1"/>
                </a:gs>
                <a:gs pos="100000">
                  <a:srgbClr val="FFCC00"/>
                </a:gs>
              </a:gsLst>
              <a:lin ang="5400000" scaled="1"/>
            </a:gra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9966"/>
                </a:buClr>
                <a:buFont typeface="Wingdings" panose="05000000000000000000" pitchFamily="2" charset="2"/>
                <a:buChar char="q"/>
                <a:defRPr/>
              </a:pPr>
              <a:endParaRPr lang="zh-CN" altLang="en-US" sz="2800" b="1">
                <a:solidFill>
                  <a:srgbClr val="000000"/>
                </a:solidFill>
                <a:latin typeface="楷体_GB2312" pitchFamily="49" charset="-122"/>
                <a:ea typeface="+mn-ea"/>
              </a:endParaRPr>
            </a:p>
          </p:txBody>
        </p:sp>
      </p:grpSp>
      <p:grpSp>
        <p:nvGrpSpPr>
          <p:cNvPr id="147473" name="Group 17"/>
          <p:cNvGrpSpPr/>
          <p:nvPr/>
        </p:nvGrpSpPr>
        <p:grpSpPr bwMode="auto">
          <a:xfrm>
            <a:off x="4792663" y="3357563"/>
            <a:ext cx="3236912" cy="428625"/>
            <a:chOff x="3019" y="2115"/>
            <a:chExt cx="2039" cy="270"/>
          </a:xfrm>
        </p:grpSpPr>
        <p:sp>
          <p:nvSpPr>
            <p:cNvPr id="41994" name="Text Box 15"/>
            <p:cNvSpPr txBox="1">
              <a:spLocks noChangeArrowheads="1"/>
            </p:cNvSpPr>
            <p:nvPr/>
          </p:nvSpPr>
          <p:spPr bwMode="auto">
            <a:xfrm>
              <a:off x="3742" y="2115"/>
              <a:ext cx="1316" cy="214"/>
            </a:xfrm>
            <a:prstGeom prst="rect">
              <a:avLst/>
            </a:prstGeom>
            <a:noFill/>
            <a:ln>
              <a:noFill/>
            </a:ln>
            <a:effectLst/>
            <a:extLst>
              <a:ext uri="{909E8E84-426E-40DD-AFC4-6F175D3DCCD1}">
                <a14:hiddenFill xmlns:a14="http://schemas.microsoft.com/office/drawing/2010/main">
                  <a:gradFill rotWithShape="1">
                    <a:gsLst>
                      <a:gs pos="0">
                        <a:schemeClr val="accent1">
                          <a:alpha val="24001"/>
                        </a:schemeClr>
                      </a:gs>
                      <a:gs pos="100000">
                        <a:srgbClr val="FF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spcBef>
                  <a:spcPct val="20000"/>
                </a:spcBef>
                <a:buClr>
                  <a:srgbClr val="339966"/>
                </a:buClr>
                <a:buFont typeface="Wingdings" panose="05000000000000000000" pitchFamily="2" charset="2"/>
                <a:buNone/>
              </a:pPr>
              <a:r>
                <a:rPr lang="zh-CN" altLang="en-US">
                  <a:solidFill>
                    <a:srgbClr val="FF0000"/>
                  </a:solidFill>
                  <a:latin typeface="黑体" panose="02010609060101010101" pitchFamily="2" charset="-122"/>
                  <a:ea typeface="黑体" panose="02010609060101010101" pitchFamily="2" charset="-122"/>
                </a:rPr>
                <a:t>可查看相应帮助</a:t>
              </a:r>
            </a:p>
          </p:txBody>
        </p:sp>
        <p:sp>
          <p:nvSpPr>
            <p:cNvPr id="41995" name="AutoShape 16"/>
            <p:cNvSpPr>
              <a:spLocks noChangeArrowheads="1"/>
            </p:cNvSpPr>
            <p:nvPr/>
          </p:nvSpPr>
          <p:spPr bwMode="auto">
            <a:xfrm rot="-487806">
              <a:off x="3019" y="2250"/>
              <a:ext cx="856" cy="135"/>
            </a:xfrm>
            <a:prstGeom prst="leftArrow">
              <a:avLst>
                <a:gd name="adj1" fmla="val 50000"/>
                <a:gd name="adj2" fmla="val 158519"/>
              </a:avLst>
            </a:prstGeom>
            <a:gradFill rotWithShape="1">
              <a:gsLst>
                <a:gs pos="0">
                  <a:srgbClr val="FFCC00"/>
                </a:gs>
                <a:gs pos="50000">
                  <a:srgbClr val="FFFFFF"/>
                </a:gs>
                <a:gs pos="100000">
                  <a:srgbClr val="FFCC00"/>
                </a:gs>
              </a:gsLst>
              <a:lin ang="0" scaled="1"/>
            </a:gradFill>
            <a:ln w="31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9966"/>
                </a:buClr>
                <a:buFont typeface="Wingdings" panose="05000000000000000000" pitchFamily="2" charset="2"/>
                <a:buChar char="q"/>
              </a:pPr>
              <a:endParaRPr lang="zh-CN" altLang="en-US" sz="2800" b="1">
                <a:solidFill>
                  <a:srgbClr val="000000"/>
                </a:solidFill>
                <a:latin typeface="楷体_GB2312" pitchFamily="49" charset="-122"/>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467"/>
                                        </p:tgtEl>
                                        <p:attrNameLst>
                                          <p:attrName>style.visibility</p:attrName>
                                        </p:attrNameLst>
                                      </p:cBhvr>
                                      <p:to>
                                        <p:strVal val="visible"/>
                                      </p:to>
                                    </p:set>
                                    <p:animEffect transition="in" filter="fade">
                                      <p:cBhvr>
                                        <p:cTn id="7" dur="500"/>
                                        <p:tgtEl>
                                          <p:spTgt spid="1474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470"/>
                                        </p:tgtEl>
                                        <p:attrNameLst>
                                          <p:attrName>style.visibility</p:attrName>
                                        </p:attrNameLst>
                                      </p:cBhvr>
                                      <p:to>
                                        <p:strVal val="visible"/>
                                      </p:to>
                                    </p:set>
                                    <p:animEffect transition="in" filter="fade">
                                      <p:cBhvr>
                                        <p:cTn id="12" dur="500"/>
                                        <p:tgtEl>
                                          <p:spTgt spid="1474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473"/>
                                        </p:tgtEl>
                                        <p:attrNameLst>
                                          <p:attrName>style.visibility</p:attrName>
                                        </p:attrNameLst>
                                      </p:cBhvr>
                                      <p:to>
                                        <p:strVal val="visible"/>
                                      </p:to>
                                    </p:set>
                                    <p:animEffect transition="in" filter="fade">
                                      <p:cBhvr>
                                        <p:cTn id="17" dur="500"/>
                                        <p:tgtEl>
                                          <p:spTgt spid="147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9693F5CB-0E20-4203-978E-42046FE93E18}" type="slidenum">
              <a:rPr lang="zh-CN" altLang="en-US" smtClean="0"/>
              <a:t>39</a:t>
            </a:fld>
            <a:endParaRPr lang="en-US" altLang="zh-CN"/>
          </a:p>
        </p:txBody>
      </p:sp>
      <p:sp>
        <p:nvSpPr>
          <p:cNvPr id="4" name="矩形 3"/>
          <p:cNvSpPr/>
          <p:nvPr/>
        </p:nvSpPr>
        <p:spPr>
          <a:xfrm>
            <a:off x="323528" y="1124744"/>
            <a:ext cx="8280920" cy="2899255"/>
          </a:xfrm>
          <a:prstGeom prst="rect">
            <a:avLst/>
          </a:prstGeom>
        </p:spPr>
        <p:txBody>
          <a:bodyPr wrap="square">
            <a:spAutoFit/>
          </a:bodyPr>
          <a:lstStyle/>
          <a:p>
            <a:pPr marL="0" indent="0" eaLnBrk="1" hangingPunct="1">
              <a:lnSpc>
                <a:spcPct val="120000"/>
              </a:lnSpc>
              <a:buFontTx/>
              <a:buNone/>
            </a:pPr>
            <a:r>
              <a:rPr lang="zh-CN" altLang="en-US" sz="2800" dirty="0" smtClean="0">
                <a:latin typeface="微软雅黑" panose="020B0503020204020204" pitchFamily="34" charset="-122"/>
                <a:ea typeface="微软雅黑" panose="020B0503020204020204" pitchFamily="34" charset="-122"/>
              </a:rPr>
              <a:t>导入包</a:t>
            </a:r>
          </a:p>
          <a:p>
            <a:pPr lvl="1">
              <a:lnSpc>
                <a:spcPct val="120000"/>
              </a:lnSpc>
            </a:pPr>
            <a:r>
              <a:rPr lang="en-US" altLang="zh-CN" sz="2400" dirty="0" smtClean="0">
                <a:latin typeface="微软雅黑" panose="020B0503020204020204" pitchFamily="34" charset="-122"/>
                <a:ea typeface="微软雅黑" panose="020B0503020204020204" pitchFamily="34" charset="-122"/>
              </a:rPr>
              <a:t>import </a:t>
            </a:r>
            <a:r>
              <a:rPr lang="zh-CN" altLang="en-US" sz="2400" dirty="0" smtClean="0">
                <a:latin typeface="微软雅黑" panose="020B0503020204020204" pitchFamily="34" charset="-122"/>
                <a:ea typeface="微软雅黑" panose="020B0503020204020204" pitchFamily="34" charset="-122"/>
              </a:rPr>
              <a:t>包</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子包</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类</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接口</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0000"/>
              </a:lnSpc>
              <a:buFontTx/>
              <a:buNone/>
            </a:pPr>
            <a:r>
              <a:rPr lang="zh-CN" altLang="en-US" sz="2800" dirty="0" smtClean="0">
                <a:latin typeface="微软雅黑" panose="020B0503020204020204" pitchFamily="34" charset="-122"/>
                <a:ea typeface="微软雅黑" panose="020B0503020204020204" pitchFamily="34" charset="-122"/>
              </a:rPr>
              <a:t>声明类所在的包 </a:t>
            </a:r>
            <a:endParaRPr lang="en-US" altLang="zh-CN" sz="2800" dirty="0" smtClean="0">
              <a:latin typeface="微软雅黑" panose="020B0503020204020204" pitchFamily="34" charset="-122"/>
              <a:ea typeface="微软雅黑" panose="020B0503020204020204" pitchFamily="34" charset="-122"/>
            </a:endParaRPr>
          </a:p>
          <a:p>
            <a:pPr lvl="1">
              <a:lnSpc>
                <a:spcPct val="120000"/>
              </a:lnSpc>
            </a:pPr>
            <a:r>
              <a:rPr lang="en-US" altLang="zh-CN" sz="2400" dirty="0" smtClean="0">
                <a:latin typeface="微软雅黑" panose="020B0503020204020204" pitchFamily="34" charset="-122"/>
                <a:ea typeface="微软雅黑" panose="020B0503020204020204" pitchFamily="34" charset="-122"/>
              </a:rPr>
              <a:t>package </a:t>
            </a:r>
            <a:r>
              <a:rPr lang="zh-CN" altLang="en-US" sz="2400" dirty="0" smtClean="0">
                <a:latin typeface="微软雅黑" panose="020B0503020204020204" pitchFamily="34" charset="-122"/>
                <a:ea typeface="微软雅黑" panose="020B0503020204020204" pitchFamily="34" charset="-122"/>
              </a:rPr>
              <a:t>包</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子包</a:t>
            </a:r>
            <a:r>
              <a:rPr lang="en-US" altLang="zh-CN" sz="2400" dirty="0" smtClean="0">
                <a:latin typeface="微软雅黑" panose="020B0503020204020204" pitchFamily="34" charset="-122"/>
                <a:ea typeface="微软雅黑" panose="020B0503020204020204" pitchFamily="34" charset="-122"/>
              </a:rPr>
              <a:t>};</a:t>
            </a:r>
          </a:p>
          <a:p>
            <a:pPr lvl="1">
              <a:lnSpc>
                <a:spcPct val="120000"/>
              </a:lnSpc>
            </a:pPr>
            <a:r>
              <a:rPr lang="zh-CN" altLang="en-US" sz="2400" dirty="0" smtClean="0">
                <a:solidFill>
                  <a:srgbClr val="00AB7E"/>
                </a:solidFill>
                <a:latin typeface="微软雅黑" panose="020B0503020204020204" pitchFamily="34" charset="-122"/>
                <a:ea typeface="微软雅黑" panose="020B0503020204020204" pitchFamily="34" charset="-122"/>
              </a:rPr>
              <a:t>（将在</a:t>
            </a:r>
            <a:r>
              <a:rPr lang="en-US" altLang="zh-CN" sz="2400" dirty="0" smtClean="0">
                <a:solidFill>
                  <a:srgbClr val="00AB7E"/>
                </a:solidFill>
                <a:latin typeface="微软雅黑" panose="020B0503020204020204" pitchFamily="34" charset="-122"/>
                <a:ea typeface="微软雅黑" panose="020B0503020204020204" pitchFamily="34" charset="-122"/>
              </a:rPr>
              <a:t>Eclipse</a:t>
            </a:r>
            <a:r>
              <a:rPr lang="zh-CN" altLang="en-US" sz="2400" dirty="0" smtClean="0">
                <a:solidFill>
                  <a:srgbClr val="00AB7E"/>
                </a:solidFill>
                <a:latin typeface="微软雅黑" panose="020B0503020204020204" pitchFamily="34" charset="-122"/>
                <a:ea typeface="微软雅黑" panose="020B0503020204020204" pitchFamily="34" charset="-122"/>
              </a:rPr>
              <a:t>中通过</a:t>
            </a:r>
            <a:r>
              <a:rPr lang="en-US" altLang="zh-CN" sz="2400" dirty="0" err="1" smtClean="0">
                <a:solidFill>
                  <a:srgbClr val="00AB7E"/>
                </a:solidFill>
                <a:latin typeface="微软雅黑" panose="020B0503020204020204" pitchFamily="34" charset="-122"/>
                <a:ea typeface="微软雅黑" panose="020B0503020204020204" pitchFamily="34" charset="-122"/>
              </a:rPr>
              <a:t>ReadExcel</a:t>
            </a:r>
            <a:r>
              <a:rPr lang="zh-CN" altLang="en-US" sz="2400" dirty="0" smtClean="0">
                <a:solidFill>
                  <a:srgbClr val="00AB7E"/>
                </a:solidFill>
                <a:latin typeface="微软雅黑" panose="020B0503020204020204" pitchFamily="34" charset="-122"/>
                <a:ea typeface="微软雅黑" panose="020B0503020204020204" pitchFamily="34" charset="-122"/>
              </a:rPr>
              <a:t>演示如何导入第</a:t>
            </a:r>
            <a:r>
              <a:rPr lang="en-US" altLang="zh-CN" sz="2400" dirty="0" smtClean="0">
                <a:solidFill>
                  <a:srgbClr val="00AB7E"/>
                </a:solidFill>
                <a:latin typeface="微软雅黑" panose="020B0503020204020204" pitchFamily="34" charset="-122"/>
                <a:ea typeface="微软雅黑" panose="020B0503020204020204" pitchFamily="34" charset="-122"/>
              </a:rPr>
              <a:t>3</a:t>
            </a:r>
            <a:r>
              <a:rPr lang="zh-CN" altLang="en-US" sz="2400" dirty="0" smtClean="0">
                <a:solidFill>
                  <a:srgbClr val="00AB7E"/>
                </a:solidFill>
                <a:latin typeface="微软雅黑" panose="020B0503020204020204" pitchFamily="34" charset="-122"/>
                <a:ea typeface="微软雅黑" panose="020B0503020204020204" pitchFamily="34" charset="-122"/>
              </a:rPr>
              <a:t>方包）</a:t>
            </a:r>
            <a:endParaRPr lang="en-US" altLang="zh-CN" sz="2400" dirty="0" smtClean="0">
              <a:solidFill>
                <a:srgbClr val="00AB7E"/>
              </a:solidFill>
              <a:latin typeface="微软雅黑" panose="020B0503020204020204" pitchFamily="34" charset="-122"/>
              <a:ea typeface="微软雅黑" panose="020B0503020204020204" pitchFamily="34" charset="-122"/>
            </a:endParaRPr>
          </a:p>
          <a:p>
            <a:pPr lvl="1">
              <a:lnSpc>
                <a:spcPct val="120000"/>
              </a:lnSpc>
            </a:pPr>
            <a:r>
              <a:rPr lang="zh-CN" altLang="en-US" sz="2400" dirty="0" smtClean="0">
                <a:solidFill>
                  <a:srgbClr val="00AB7E"/>
                </a:solidFill>
                <a:latin typeface="微软雅黑" panose="020B0503020204020204" pitchFamily="34" charset="-122"/>
                <a:ea typeface="微软雅黑" panose="020B0503020204020204" pitchFamily="34" charset="-122"/>
              </a:rPr>
              <a:t>右键项目</a:t>
            </a:r>
            <a:r>
              <a:rPr lang="en-US" altLang="zh-CN" sz="2400" dirty="0" smtClean="0">
                <a:solidFill>
                  <a:srgbClr val="00AB7E"/>
                </a:solidFill>
                <a:latin typeface="微软雅黑" panose="020B0503020204020204" pitchFamily="34" charset="-122"/>
                <a:ea typeface="微软雅黑" panose="020B0503020204020204" pitchFamily="34" charset="-122"/>
              </a:rPr>
              <a:t>-&gt;build path-&gt;Add External Archives</a:t>
            </a:r>
            <a:endParaRPr lang="zh-CN" altLang="en-US" dirty="0"/>
          </a:p>
        </p:txBody>
      </p:sp>
      <p:sp>
        <p:nvSpPr>
          <p:cNvPr id="5" name="Rectangle 2"/>
          <p:cNvSpPr txBox="1">
            <a:spLocks noChangeArrowheads="1"/>
          </p:cNvSpPr>
          <p:nvPr/>
        </p:nvSpPr>
        <p:spPr bwMode="auto">
          <a:xfrm>
            <a:off x="1150938" y="-3175"/>
            <a:ext cx="7793037"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9pPr>
          </a:lstStyle>
          <a:p>
            <a:pPr eaLnBrk="1" hangingPunct="1"/>
            <a:r>
              <a:rPr lang="zh-CN" altLang="en-US" b="0" dirty="0" smtClean="0">
                <a:latin typeface="微软雅黑" panose="020B0503020204020204" pitchFamily="34" charset="-122"/>
                <a:ea typeface="微软雅黑" panose="020B0503020204020204" pitchFamily="34" charset="-122"/>
              </a:rPr>
              <a:t>第三方开发的包</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课程章节安排</a:t>
            </a:r>
          </a:p>
        </p:txBody>
      </p:sp>
      <p:sp>
        <p:nvSpPr>
          <p:cNvPr id="7171" name="内容占位符 2"/>
          <p:cNvSpPr>
            <a:spLocks noGrp="1"/>
          </p:cNvSpPr>
          <p:nvPr>
            <p:ph idx="1"/>
          </p:nvPr>
        </p:nvSpPr>
        <p:spPr>
          <a:xfrm>
            <a:off x="631825" y="981075"/>
            <a:ext cx="7827963" cy="5327650"/>
          </a:xfrm>
        </p:spPr>
        <p:txBody>
          <a:bodyPr/>
          <a:lstStyle/>
          <a:p>
            <a:r>
              <a:rPr lang="zh-CN" altLang="en-US" sz="2000" smtClean="0"/>
              <a:t>第</a:t>
            </a:r>
            <a:r>
              <a:rPr lang="en-US" altLang="zh-CN" sz="2000" smtClean="0"/>
              <a:t>1</a:t>
            </a:r>
            <a:r>
              <a:rPr lang="zh-CN" altLang="en-US" sz="2000" smtClean="0"/>
              <a:t>章 </a:t>
            </a:r>
            <a:r>
              <a:rPr lang="en-US" altLang="zh-CN" sz="2000" smtClean="0"/>
              <a:t>Java</a:t>
            </a:r>
            <a:r>
              <a:rPr lang="zh-CN" altLang="en-US" sz="2000" smtClean="0"/>
              <a:t>概述 </a:t>
            </a:r>
          </a:p>
          <a:p>
            <a:r>
              <a:rPr lang="zh-CN" altLang="en-US" sz="2000" smtClean="0"/>
              <a:t>第</a:t>
            </a:r>
            <a:r>
              <a:rPr lang="en-US" altLang="zh-CN" sz="2000" smtClean="0"/>
              <a:t>2</a:t>
            </a:r>
            <a:r>
              <a:rPr lang="zh-CN" altLang="en-US" sz="2000" smtClean="0"/>
              <a:t>章 </a:t>
            </a:r>
            <a:r>
              <a:rPr lang="en-US" altLang="zh-CN" sz="2000" smtClean="0"/>
              <a:t>Java</a:t>
            </a:r>
            <a:r>
              <a:rPr lang="zh-CN" altLang="en-US" sz="2000" smtClean="0"/>
              <a:t>语言基础 </a:t>
            </a:r>
          </a:p>
          <a:p>
            <a:r>
              <a:rPr lang="zh-CN" altLang="en-US" sz="2000" smtClean="0"/>
              <a:t>第</a:t>
            </a:r>
            <a:r>
              <a:rPr lang="en-US" altLang="zh-CN" sz="2000" smtClean="0"/>
              <a:t>3</a:t>
            </a:r>
            <a:r>
              <a:rPr lang="zh-CN" altLang="en-US" sz="2000" smtClean="0"/>
              <a:t>章 类的封装、继承和多态 </a:t>
            </a:r>
          </a:p>
          <a:p>
            <a:r>
              <a:rPr lang="zh-CN" altLang="en-US" sz="2000" smtClean="0"/>
              <a:t>第</a:t>
            </a:r>
            <a:r>
              <a:rPr lang="en-US" altLang="zh-CN" sz="2000" smtClean="0"/>
              <a:t>4</a:t>
            </a:r>
            <a:r>
              <a:rPr lang="zh-CN" altLang="en-US" sz="2000" smtClean="0"/>
              <a:t>章 接口、内部类和</a:t>
            </a:r>
            <a:r>
              <a:rPr lang="en-US" altLang="zh-CN" sz="2000" smtClean="0"/>
              <a:t>Java API</a:t>
            </a:r>
            <a:r>
              <a:rPr lang="zh-CN" altLang="en-US" sz="2000" smtClean="0"/>
              <a:t>基础 </a:t>
            </a:r>
          </a:p>
          <a:p>
            <a:r>
              <a:rPr lang="zh-CN" altLang="en-US" sz="2000" smtClean="0"/>
              <a:t>第</a:t>
            </a:r>
            <a:r>
              <a:rPr lang="en-US" altLang="zh-CN" sz="2000" smtClean="0"/>
              <a:t>5</a:t>
            </a:r>
            <a:r>
              <a:rPr lang="zh-CN" altLang="en-US" sz="2000" smtClean="0"/>
              <a:t>章 异常处理 </a:t>
            </a:r>
          </a:p>
          <a:p>
            <a:r>
              <a:rPr lang="zh-CN" altLang="en-US" sz="2000" smtClean="0"/>
              <a:t>第</a:t>
            </a:r>
            <a:r>
              <a:rPr lang="en-US" altLang="zh-CN" sz="2000" smtClean="0"/>
              <a:t>6</a:t>
            </a:r>
            <a:r>
              <a:rPr lang="zh-CN" altLang="en-US" sz="2000" smtClean="0"/>
              <a:t>章 图形用户界面 </a:t>
            </a:r>
          </a:p>
          <a:p>
            <a:r>
              <a:rPr lang="zh-CN" altLang="en-US" sz="2000" smtClean="0"/>
              <a:t>第</a:t>
            </a:r>
            <a:r>
              <a:rPr lang="en-US" altLang="zh-CN" sz="2000" smtClean="0"/>
              <a:t>7</a:t>
            </a:r>
            <a:r>
              <a:rPr lang="zh-CN" altLang="en-US" sz="2000" smtClean="0"/>
              <a:t>章 多线程 </a:t>
            </a:r>
          </a:p>
          <a:p>
            <a:r>
              <a:rPr lang="zh-CN" altLang="en-US" sz="2000" smtClean="0"/>
              <a:t>第</a:t>
            </a:r>
            <a:r>
              <a:rPr lang="en-US" altLang="zh-CN" sz="2000" smtClean="0"/>
              <a:t>8</a:t>
            </a:r>
            <a:r>
              <a:rPr lang="zh-CN" altLang="en-US" sz="2000" smtClean="0"/>
              <a:t>章 输入输出流和文件操作 </a:t>
            </a:r>
          </a:p>
          <a:p>
            <a:r>
              <a:rPr lang="zh-CN" altLang="en-US" sz="2000" smtClean="0"/>
              <a:t>第</a:t>
            </a:r>
            <a:r>
              <a:rPr lang="en-US" altLang="zh-CN" sz="2000" smtClean="0"/>
              <a:t>9</a:t>
            </a:r>
            <a:r>
              <a:rPr lang="zh-CN" altLang="en-US" sz="2000" smtClean="0"/>
              <a:t>章 网络通信 </a:t>
            </a:r>
          </a:p>
          <a:p>
            <a:r>
              <a:rPr lang="zh-CN" altLang="en-US" sz="2000" smtClean="0"/>
              <a:t>第</a:t>
            </a:r>
            <a:r>
              <a:rPr lang="en-US" altLang="zh-CN" sz="2000" smtClean="0"/>
              <a:t>10</a:t>
            </a:r>
            <a:r>
              <a:rPr lang="zh-CN" altLang="en-US" sz="2000" smtClean="0"/>
              <a:t>章 数据库应用</a:t>
            </a:r>
            <a:endParaRPr lang="en-US" altLang="zh-CN" sz="2000" smtClean="0"/>
          </a:p>
          <a:p>
            <a:r>
              <a:rPr lang="zh-CN" altLang="en-US" sz="2000" smtClean="0">
                <a:solidFill>
                  <a:srgbClr val="8D8D8D"/>
                </a:solidFill>
              </a:rPr>
              <a:t>第</a:t>
            </a:r>
            <a:r>
              <a:rPr lang="en-US" altLang="zh-CN" sz="2000" smtClean="0">
                <a:solidFill>
                  <a:srgbClr val="8D8D8D"/>
                </a:solidFill>
              </a:rPr>
              <a:t>11</a:t>
            </a:r>
            <a:r>
              <a:rPr lang="zh-CN" altLang="en-US" sz="2000" smtClean="0">
                <a:solidFill>
                  <a:srgbClr val="8D8D8D"/>
                </a:solidFill>
              </a:rPr>
              <a:t>章 </a:t>
            </a:r>
            <a:r>
              <a:rPr lang="en-US" altLang="zh-CN" sz="2000" smtClean="0">
                <a:solidFill>
                  <a:srgbClr val="8D8D8D"/>
                </a:solidFill>
              </a:rPr>
              <a:t>Web</a:t>
            </a:r>
            <a:r>
              <a:rPr lang="zh-CN" altLang="en-US" sz="2000" smtClean="0">
                <a:solidFill>
                  <a:srgbClr val="8D8D8D"/>
                </a:solidFill>
              </a:rPr>
              <a:t>应用</a:t>
            </a:r>
          </a:p>
          <a:p>
            <a:r>
              <a:rPr lang="zh-CN" altLang="en-US" sz="2000" smtClean="0">
                <a:solidFill>
                  <a:srgbClr val="8D8D8D"/>
                </a:solidFill>
              </a:rPr>
              <a:t>第</a:t>
            </a:r>
            <a:r>
              <a:rPr lang="en-US" altLang="zh-CN" sz="2000" smtClean="0">
                <a:solidFill>
                  <a:srgbClr val="8D8D8D"/>
                </a:solidFill>
              </a:rPr>
              <a:t>12</a:t>
            </a:r>
            <a:r>
              <a:rPr lang="zh-CN" altLang="en-US" sz="2000" smtClean="0">
                <a:solidFill>
                  <a:srgbClr val="8D8D8D"/>
                </a:solidFill>
              </a:rPr>
              <a:t>章 综合应用设计 </a:t>
            </a:r>
          </a:p>
        </p:txBody>
      </p:sp>
      <p:sp>
        <p:nvSpPr>
          <p:cNvPr id="3" name="灯片编号占位符 2"/>
          <p:cNvSpPr>
            <a:spLocks noGrp="1"/>
          </p:cNvSpPr>
          <p:nvPr>
            <p:ph type="sldNum" sz="quarter" idx="11"/>
          </p:nvPr>
        </p:nvSpPr>
        <p:spPr/>
        <p:txBody>
          <a:bodyPr/>
          <a:lstStyle/>
          <a:p>
            <a:pPr>
              <a:defRPr/>
            </a:pPr>
            <a:fld id="{67FD60F9-4FFD-4583-9874-6E4D36827DF8}" type="slidenum">
              <a:rPr lang="zh-CN" altLang="en-US"/>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t>1.3 Eclipse-</a:t>
            </a:r>
            <a:r>
              <a:rPr lang="zh-CN" altLang="en-US" smtClean="0"/>
              <a:t>安装和使用</a:t>
            </a:r>
          </a:p>
        </p:txBody>
      </p:sp>
      <p:sp>
        <p:nvSpPr>
          <p:cNvPr id="43011" name="内容占位符 2"/>
          <p:cNvSpPr>
            <a:spLocks noGrp="1"/>
          </p:cNvSpPr>
          <p:nvPr>
            <p:ph idx="1"/>
          </p:nvPr>
        </p:nvSpPr>
        <p:spPr/>
        <p:txBody>
          <a:bodyPr/>
          <a:lstStyle/>
          <a:p>
            <a:pPr>
              <a:lnSpc>
                <a:spcPct val="150000"/>
              </a:lnSpc>
            </a:pPr>
            <a:r>
              <a:rPr lang="en-US" altLang="zh-CN" sz="2400" smtClean="0">
                <a:latin typeface="微软雅黑" panose="020B0503020204020204" pitchFamily="34" charset="-122"/>
                <a:ea typeface="微软雅黑" panose="020B0503020204020204" pitchFamily="34" charset="-122"/>
              </a:rPr>
              <a:t>Eclipse</a:t>
            </a:r>
            <a:r>
              <a:rPr lang="zh-CN" altLang="en-US" sz="2400" smtClean="0">
                <a:latin typeface="微软雅黑" panose="020B0503020204020204" pitchFamily="34" charset="-122"/>
                <a:ea typeface="微软雅黑" panose="020B0503020204020204" pitchFamily="34" charset="-122"/>
              </a:rPr>
              <a:t>安装：</a:t>
            </a:r>
            <a:endParaRPr lang="en-US" altLang="zh-CN" sz="2400" smtClean="0">
              <a:latin typeface="微软雅黑" panose="020B0503020204020204" pitchFamily="34" charset="-122"/>
              <a:ea typeface="微软雅黑" panose="020B0503020204020204" pitchFamily="34" charset="-122"/>
            </a:endParaRPr>
          </a:p>
          <a:p>
            <a:pPr>
              <a:lnSpc>
                <a:spcPct val="150000"/>
              </a:lnSpc>
            </a:pPr>
            <a:r>
              <a:rPr lang="en-US" altLang="zh-CN" sz="2400" smtClean="0">
                <a:latin typeface="微软雅黑" panose="020B0503020204020204" pitchFamily="34" charset="-122"/>
                <a:ea typeface="微软雅黑" panose="020B0503020204020204" pitchFamily="34" charset="-122"/>
              </a:rPr>
              <a:t>Eclipse</a:t>
            </a:r>
            <a:r>
              <a:rPr lang="zh-CN" altLang="en-US" sz="2400" smtClean="0">
                <a:latin typeface="微软雅黑" panose="020B0503020204020204" pitchFamily="34" charset="-122"/>
                <a:ea typeface="微软雅黑" panose="020B0503020204020204" pitchFamily="34" charset="-122"/>
              </a:rPr>
              <a:t>下载、解压后直接可以使用。</a:t>
            </a:r>
            <a:endParaRPr lang="en-US" altLang="zh-CN" sz="2400" smtClean="0">
              <a:latin typeface="微软雅黑" panose="020B0503020204020204" pitchFamily="34" charset="-122"/>
              <a:ea typeface="微软雅黑" panose="020B0503020204020204" pitchFamily="34" charset="-122"/>
            </a:endParaRPr>
          </a:p>
          <a:p>
            <a:pPr>
              <a:lnSpc>
                <a:spcPct val="150000"/>
              </a:lnSpc>
            </a:pPr>
            <a:r>
              <a:rPr lang="en-US" altLang="zh-CN" sz="2400" smtClean="0">
                <a:latin typeface="微软雅黑" panose="020B0503020204020204" pitchFamily="34" charset="-122"/>
                <a:ea typeface="微软雅黑" panose="020B0503020204020204" pitchFamily="34" charset="-122"/>
              </a:rPr>
              <a:t>     Eclipse IDE for Java EE Developers </a:t>
            </a:r>
          </a:p>
          <a:p>
            <a:pPr>
              <a:lnSpc>
                <a:spcPct val="150000"/>
              </a:lnSpc>
            </a:pPr>
            <a:r>
              <a:rPr lang="en-US" altLang="zh-CN" sz="2400" smtClean="0">
                <a:solidFill>
                  <a:srgbClr val="C00000"/>
                </a:solidFill>
                <a:latin typeface="微软雅黑" panose="020B0503020204020204" pitchFamily="34" charset="-122"/>
                <a:ea typeface="微软雅黑" panose="020B0503020204020204" pitchFamily="34" charset="-122"/>
              </a:rPr>
              <a:t>     Eclipse IDE for Java Developers </a:t>
            </a:r>
          </a:p>
          <a:p>
            <a:pPr>
              <a:lnSpc>
                <a:spcPct val="150000"/>
              </a:lnSpc>
            </a:pPr>
            <a:r>
              <a:rPr lang="en-US" altLang="zh-CN" sz="2400" smtClean="0">
                <a:latin typeface="微软雅黑" panose="020B0503020204020204" pitchFamily="34" charset="-122"/>
                <a:ea typeface="微软雅黑" panose="020B0503020204020204" pitchFamily="34" charset="-122"/>
              </a:rPr>
              <a:t>     Eclipse IDE for C/C++ Developers </a:t>
            </a:r>
          </a:p>
          <a:p>
            <a:pPr>
              <a:lnSpc>
                <a:spcPct val="150000"/>
              </a:lnSpc>
            </a:pPr>
            <a:r>
              <a:rPr lang="en-US" altLang="zh-CN" sz="2400" smtClean="0">
                <a:latin typeface="微软雅黑" panose="020B0503020204020204" pitchFamily="34" charset="-122"/>
                <a:ea typeface="微软雅黑" panose="020B0503020204020204" pitchFamily="34" charset="-122"/>
              </a:rPr>
              <a:t>      …..</a:t>
            </a:r>
          </a:p>
          <a:p>
            <a:pPr>
              <a:lnSpc>
                <a:spcPct val="150000"/>
              </a:lnSpc>
            </a:pPr>
            <a:r>
              <a:rPr lang="zh-CN" altLang="en-US" sz="2400" smtClean="0">
                <a:latin typeface="微软雅黑" panose="020B0503020204020204" pitchFamily="34" charset="-122"/>
                <a:ea typeface="微软雅黑" panose="020B0503020204020204" pitchFamily="34" charset="-122"/>
              </a:rPr>
              <a:t>注：需要实现配置好</a:t>
            </a:r>
            <a:r>
              <a:rPr lang="en-US" altLang="zh-CN" sz="2400" smtClean="0">
                <a:latin typeface="微软雅黑" panose="020B0503020204020204" pitchFamily="34" charset="-122"/>
                <a:ea typeface="微软雅黑" panose="020B0503020204020204" pitchFamily="34" charset="-122"/>
              </a:rPr>
              <a:t>Java</a:t>
            </a:r>
            <a:r>
              <a:rPr lang="zh-CN" altLang="en-US" sz="2400" smtClean="0">
                <a:latin typeface="微软雅黑" panose="020B0503020204020204" pitchFamily="34" charset="-122"/>
                <a:ea typeface="微软雅黑" panose="020B0503020204020204" pitchFamily="34" charset="-122"/>
              </a:rPr>
              <a:t>开发环境（</a:t>
            </a:r>
            <a:r>
              <a:rPr lang="en-US" altLang="zh-CN" sz="2400" smtClean="0">
                <a:latin typeface="微软雅黑" panose="020B0503020204020204" pitchFamily="34" charset="-122"/>
                <a:ea typeface="微软雅黑" panose="020B0503020204020204" pitchFamily="34" charset="-122"/>
              </a:rPr>
              <a:t>jdk</a:t>
            </a:r>
            <a:r>
              <a:rPr lang="zh-CN" altLang="en-US" sz="2400" smtClean="0">
                <a:latin typeface="微软雅黑" panose="020B0503020204020204" pitchFamily="34" charset="-122"/>
                <a:ea typeface="微软雅黑" panose="020B0503020204020204" pitchFamily="34" charset="-122"/>
              </a:rPr>
              <a:t>路径）</a:t>
            </a:r>
            <a:endParaRPr lang="en-US" altLang="zh-CN" sz="2400" smtClean="0">
              <a:latin typeface="微软雅黑" panose="020B0503020204020204" pitchFamily="34" charset="-122"/>
              <a:ea typeface="微软雅黑" panose="020B0503020204020204" pitchFamily="34" charset="-122"/>
            </a:endParaRPr>
          </a:p>
          <a:p>
            <a:pPr>
              <a:lnSpc>
                <a:spcPct val="150000"/>
              </a:lnSpc>
            </a:pPr>
            <a:r>
              <a:rPr lang="en-US" altLang="zh-CN" sz="2400" smtClean="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过程参考百度经验</a:t>
            </a:r>
          </a:p>
        </p:txBody>
      </p:sp>
      <p:sp>
        <p:nvSpPr>
          <p:cNvPr id="5" name="灯片编号占位符 4"/>
          <p:cNvSpPr>
            <a:spLocks noGrp="1"/>
          </p:cNvSpPr>
          <p:nvPr>
            <p:ph type="sldNum" sz="quarter" idx="11"/>
          </p:nvPr>
        </p:nvSpPr>
        <p:spPr/>
        <p:txBody>
          <a:bodyPr/>
          <a:lstStyle/>
          <a:p>
            <a:pPr>
              <a:defRPr/>
            </a:pPr>
            <a:fld id="{3C0F21E1-6992-40DC-8F90-5351BE7EB45D}" type="slidenum">
              <a:rPr lang="zh-CN" altLang="en-US" smtClean="0"/>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80" name="Rectangle 4"/>
          <p:cNvSpPr>
            <a:spLocks noGrp="1" noChangeArrowheads="1"/>
          </p:cNvSpPr>
          <p:nvPr>
            <p:ph type="title"/>
          </p:nvPr>
        </p:nvSpPr>
        <p:spPr>
          <a:xfrm>
            <a:off x="1044575" y="260350"/>
            <a:ext cx="7415213" cy="633413"/>
          </a:xfrm>
        </p:spPr>
        <p:txBody>
          <a:bodyPr rtlCol="0" anchor="t">
            <a:normAutofit fontScale="90000"/>
          </a:bodyPr>
          <a:lstStyle/>
          <a:p>
            <a:pPr eaLnBrk="1" fontAlgn="auto" hangingPunct="1">
              <a:spcAft>
                <a:spcPts val="0"/>
              </a:spcAft>
              <a:defRPr/>
            </a:pPr>
            <a:r>
              <a:rPr lang="zh-CN" altLang="en-US" b="1" dirty="0"/>
              <a:t>使用</a:t>
            </a:r>
            <a:r>
              <a:rPr lang="en-US" altLang="zh-CN" b="1" dirty="0"/>
              <a:t>Eclipse</a:t>
            </a:r>
            <a:r>
              <a:rPr lang="zh-CN" altLang="en-US" b="1" dirty="0"/>
              <a:t>开发</a:t>
            </a:r>
            <a:r>
              <a:rPr lang="en-US" altLang="zh-CN" b="1" dirty="0"/>
              <a:t>Java</a:t>
            </a:r>
            <a:r>
              <a:rPr lang="zh-CN" altLang="en-US" b="1" dirty="0"/>
              <a:t>程序的步骤</a:t>
            </a:r>
          </a:p>
        </p:txBody>
      </p:sp>
      <p:sp>
        <p:nvSpPr>
          <p:cNvPr id="587779" name="Rectangle 3"/>
          <p:cNvSpPr>
            <a:spLocks noGrp="1" noChangeArrowheads="1"/>
          </p:cNvSpPr>
          <p:nvPr>
            <p:ph idx="1"/>
          </p:nvPr>
        </p:nvSpPr>
        <p:spPr>
          <a:xfrm>
            <a:off x="179388" y="1125538"/>
            <a:ext cx="8569325" cy="4525962"/>
          </a:xfrm>
        </p:spPr>
        <p:txBody>
          <a:bodyPr/>
          <a:lstStyle/>
          <a:p>
            <a:pPr eaLnBrk="1" hangingPunct="1"/>
            <a:r>
              <a:rPr lang="zh-CN" altLang="en-US" smtClean="0">
                <a:latin typeface="微软雅黑" panose="020B0503020204020204" pitchFamily="34" charset="-122"/>
                <a:ea typeface="微软雅黑" panose="020B0503020204020204" pitchFamily="34" charset="-122"/>
              </a:rPr>
              <a:t>集成开发环境（</a:t>
            </a:r>
            <a:r>
              <a:rPr lang="en-US" altLang="zh-CN" smtClean="0">
                <a:latin typeface="微软雅黑" panose="020B0503020204020204" pitchFamily="34" charset="-122"/>
                <a:ea typeface="微软雅黑" panose="020B0503020204020204" pitchFamily="34" charset="-122"/>
              </a:rPr>
              <a:t>IDE</a:t>
            </a:r>
            <a:r>
              <a:rPr lang="zh-CN" altLang="en-US" smtClean="0">
                <a:latin typeface="微软雅黑" panose="020B0503020204020204" pitchFamily="34" charset="-122"/>
                <a:ea typeface="微软雅黑" panose="020B0503020204020204" pitchFamily="34" charset="-122"/>
              </a:rPr>
              <a:t>）是一类软件，它将程序开发环境和程序调试环境集合在一起，帮助程序员开发软件</a:t>
            </a:r>
          </a:p>
          <a:p>
            <a:pPr eaLnBrk="1" hangingPunct="1"/>
            <a:r>
              <a:rPr lang="zh-CN" altLang="en-US" smtClean="0">
                <a:latin typeface="微软雅黑" panose="020B0503020204020204" pitchFamily="34" charset="-122"/>
                <a:ea typeface="微软雅黑" panose="020B0503020204020204" pitchFamily="34" charset="-122"/>
              </a:rPr>
              <a:t>使用</a:t>
            </a:r>
            <a:r>
              <a:rPr lang="en-US" altLang="zh-CN" smtClean="0">
                <a:latin typeface="微软雅黑" panose="020B0503020204020204" pitchFamily="34" charset="-122"/>
                <a:ea typeface="微软雅黑" panose="020B0503020204020204" pitchFamily="34" charset="-122"/>
              </a:rPr>
              <a:t>Eclipse</a:t>
            </a:r>
            <a:r>
              <a:rPr lang="zh-CN" altLang="en-US" smtClean="0">
                <a:latin typeface="微软雅黑" panose="020B0503020204020204" pitchFamily="34" charset="-122"/>
                <a:ea typeface="微软雅黑" panose="020B0503020204020204" pitchFamily="34" charset="-122"/>
              </a:rPr>
              <a:t>开发</a:t>
            </a:r>
            <a:r>
              <a:rPr lang="en-US" altLang="zh-CN" smtClean="0">
                <a:latin typeface="微软雅黑" panose="020B0503020204020204" pitchFamily="34" charset="-122"/>
                <a:ea typeface="微软雅黑" panose="020B0503020204020204" pitchFamily="34" charset="-122"/>
              </a:rPr>
              <a:t>Java</a:t>
            </a:r>
            <a:r>
              <a:rPr lang="zh-CN" altLang="en-US" smtClean="0">
                <a:latin typeface="微软雅黑" panose="020B0503020204020204" pitchFamily="34" charset="-122"/>
                <a:ea typeface="微软雅黑" panose="020B0503020204020204" pitchFamily="34" charset="-122"/>
              </a:rPr>
              <a:t>程序步骤：</a:t>
            </a:r>
          </a:p>
          <a:p>
            <a:pPr lvl="1" eaLnBrk="1" hangingPunct="1">
              <a:buFont typeface="Wingdings" panose="05000000000000000000" pitchFamily="2" charset="2"/>
              <a:buNone/>
            </a:pPr>
            <a:r>
              <a:rPr lang="en-US" altLang="zh-CN" smtClean="0">
                <a:latin typeface="微软雅黑" panose="020B0503020204020204" pitchFamily="34" charset="-122"/>
                <a:ea typeface="微软雅黑" panose="020B0503020204020204" pitchFamily="34" charset="-122"/>
              </a:rPr>
              <a:t>1</a:t>
            </a:r>
            <a:r>
              <a:rPr lang="zh-CN" altLang="en-US" smtClean="0">
                <a:latin typeface="微软雅黑" panose="020B0503020204020204" pitchFamily="34" charset="-122"/>
                <a:ea typeface="微软雅黑" panose="020B0503020204020204" pitchFamily="34" charset="-122"/>
              </a:rPr>
              <a:t>、创建一个</a:t>
            </a:r>
            <a:r>
              <a:rPr lang="en-US" altLang="zh-CN" smtClean="0">
                <a:latin typeface="微软雅黑" panose="020B0503020204020204" pitchFamily="34" charset="-122"/>
                <a:ea typeface="微软雅黑" panose="020B0503020204020204" pitchFamily="34" charset="-122"/>
              </a:rPr>
              <a:t>Java</a:t>
            </a:r>
            <a:r>
              <a:rPr lang="zh-CN" altLang="en-US" smtClean="0">
                <a:latin typeface="微软雅黑" panose="020B0503020204020204" pitchFamily="34" charset="-122"/>
                <a:ea typeface="微软雅黑" panose="020B0503020204020204" pitchFamily="34" charset="-122"/>
              </a:rPr>
              <a:t>项目</a:t>
            </a:r>
          </a:p>
          <a:p>
            <a:pPr lvl="1" eaLnBrk="1" hangingPunct="1">
              <a:buFont typeface="Wingdings" panose="05000000000000000000" pitchFamily="2" charset="2"/>
              <a:buNone/>
            </a:pPr>
            <a:r>
              <a:rPr lang="en-US" altLang="zh-CN" smtClean="0">
                <a:latin typeface="微软雅黑" panose="020B0503020204020204" pitchFamily="34" charset="-122"/>
                <a:ea typeface="微软雅黑" panose="020B0503020204020204" pitchFamily="34" charset="-122"/>
              </a:rPr>
              <a:t>2</a:t>
            </a:r>
            <a:r>
              <a:rPr lang="zh-CN" altLang="en-US" smtClean="0">
                <a:latin typeface="微软雅黑" panose="020B0503020204020204" pitchFamily="34" charset="-122"/>
                <a:ea typeface="微软雅黑" panose="020B0503020204020204" pitchFamily="34" charset="-122"/>
              </a:rPr>
              <a:t>、手动创建</a:t>
            </a:r>
            <a:r>
              <a:rPr lang="en-US" altLang="zh-CN" smtClean="0">
                <a:latin typeface="微软雅黑" panose="020B0503020204020204" pitchFamily="34" charset="-122"/>
                <a:ea typeface="微软雅黑" panose="020B0503020204020204" pitchFamily="34" charset="-122"/>
              </a:rPr>
              <a:t>Java</a:t>
            </a:r>
            <a:r>
              <a:rPr lang="zh-CN" altLang="en-US" smtClean="0">
                <a:latin typeface="微软雅黑" panose="020B0503020204020204" pitchFamily="34" charset="-122"/>
                <a:ea typeface="微软雅黑" panose="020B0503020204020204" pitchFamily="34" charset="-122"/>
              </a:rPr>
              <a:t>源程序</a:t>
            </a:r>
          </a:p>
          <a:p>
            <a:pPr lvl="1" eaLnBrk="1" hangingPunct="1">
              <a:buFont typeface="Wingdings" panose="05000000000000000000" pitchFamily="2" charset="2"/>
              <a:buNone/>
            </a:pPr>
            <a:r>
              <a:rPr lang="en-US" altLang="zh-CN" smtClean="0">
                <a:latin typeface="微软雅黑" panose="020B0503020204020204" pitchFamily="34" charset="-122"/>
                <a:ea typeface="微软雅黑" panose="020B0503020204020204" pitchFamily="34" charset="-122"/>
              </a:rPr>
              <a:t>3</a:t>
            </a:r>
            <a:r>
              <a:rPr lang="zh-CN" altLang="en-US" smtClean="0">
                <a:latin typeface="微软雅黑" panose="020B0503020204020204" pitchFamily="34" charset="-122"/>
                <a:ea typeface="微软雅黑" panose="020B0503020204020204" pitchFamily="34" charset="-122"/>
              </a:rPr>
              <a:t>、编译</a:t>
            </a:r>
            <a:r>
              <a:rPr lang="en-US" altLang="zh-CN" smtClean="0">
                <a:latin typeface="微软雅黑" panose="020B0503020204020204" pitchFamily="34" charset="-122"/>
                <a:ea typeface="微软雅黑" panose="020B0503020204020204" pitchFamily="34" charset="-122"/>
              </a:rPr>
              <a:t>Java</a:t>
            </a:r>
            <a:r>
              <a:rPr lang="zh-CN" altLang="en-US" smtClean="0">
                <a:latin typeface="微软雅黑" panose="020B0503020204020204" pitchFamily="34" charset="-122"/>
                <a:ea typeface="微软雅黑" panose="020B0503020204020204" pitchFamily="34" charset="-122"/>
              </a:rPr>
              <a:t>源程序</a:t>
            </a:r>
          </a:p>
          <a:p>
            <a:pPr lvl="1" eaLnBrk="1" hangingPunct="1">
              <a:buFont typeface="Wingdings" panose="05000000000000000000" pitchFamily="2" charset="2"/>
              <a:buNone/>
            </a:pPr>
            <a:r>
              <a:rPr lang="en-US" altLang="zh-CN" smtClean="0">
                <a:latin typeface="微软雅黑" panose="020B0503020204020204" pitchFamily="34" charset="-122"/>
                <a:ea typeface="微软雅黑" panose="020B0503020204020204" pitchFamily="34" charset="-122"/>
              </a:rPr>
              <a:t>4</a:t>
            </a:r>
            <a:r>
              <a:rPr lang="zh-CN" altLang="en-US" smtClean="0">
                <a:latin typeface="微软雅黑" panose="020B0503020204020204" pitchFamily="34" charset="-122"/>
                <a:ea typeface="微软雅黑" panose="020B0503020204020204" pitchFamily="34" charset="-122"/>
              </a:rPr>
              <a:t>、运行</a:t>
            </a:r>
            <a:r>
              <a:rPr lang="en-US" altLang="zh-CN" smtClean="0">
                <a:latin typeface="微软雅黑" panose="020B0503020204020204" pitchFamily="34" charset="-122"/>
                <a:ea typeface="微软雅黑" panose="020B0503020204020204" pitchFamily="34" charset="-122"/>
              </a:rPr>
              <a:t>Java</a:t>
            </a:r>
            <a:r>
              <a:rPr lang="zh-CN" altLang="en-US" smtClean="0">
                <a:latin typeface="微软雅黑" panose="020B0503020204020204" pitchFamily="34" charset="-122"/>
                <a:ea typeface="微软雅黑" panose="020B0503020204020204" pitchFamily="34" charset="-122"/>
              </a:rPr>
              <a:t>程序</a:t>
            </a:r>
          </a:p>
        </p:txBody>
      </p:sp>
      <p:pic>
        <p:nvPicPr>
          <p:cNvPr id="587781" name="Picture 5" descr="1-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4508500"/>
            <a:ext cx="51847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p:cNvGrpSpPr/>
          <p:nvPr/>
        </p:nvGrpSpPr>
        <p:grpSpPr bwMode="auto">
          <a:xfrm>
            <a:off x="1692275" y="5805488"/>
            <a:ext cx="6264275" cy="463550"/>
            <a:chOff x="1837" y="3748"/>
            <a:chExt cx="3266" cy="292"/>
          </a:xfrm>
        </p:grpSpPr>
        <p:sp>
          <p:nvSpPr>
            <p:cNvPr id="44040" name="AutoShape 7"/>
            <p:cNvSpPr>
              <a:spLocks noChangeArrowheads="1"/>
            </p:cNvSpPr>
            <p:nvPr/>
          </p:nvSpPr>
          <p:spPr bwMode="auto">
            <a:xfrm>
              <a:off x="1837" y="3748"/>
              <a:ext cx="3266" cy="272"/>
            </a:xfrm>
            <a:prstGeom prst="flowChartAlternateProcess">
              <a:avLst/>
            </a:prstGeom>
            <a:gradFill rotWithShape="1">
              <a:gsLst>
                <a:gs pos="0">
                  <a:schemeClr val="bg1"/>
                </a:gs>
                <a:gs pos="100000">
                  <a:srgbClr val="A1DFED"/>
                </a:gs>
              </a:gsLst>
              <a:lin ang="5400000" scaled="1"/>
            </a:gradFill>
            <a:ln w="31750" algn="ctr">
              <a:solidFill>
                <a:srgbClr val="008080"/>
              </a:solidFill>
              <a:miter lim="800000"/>
            </a:ln>
            <a:effectLst>
              <a:prstShdw prst="shdw13" dist="53882" dir="13500000">
                <a:srgbClr val="1C99C6">
                  <a:alpha val="50000"/>
                </a:srgbClr>
              </a:prstShdw>
            </a:effectLst>
          </p:spPr>
          <p:txBody>
            <a:bodyPr wrap="none" anchor="ctr"/>
            <a:lstStyle/>
            <a:p>
              <a:endParaRPr lang="zh-CN" altLang="en-US"/>
            </a:p>
          </p:txBody>
        </p:sp>
        <p:pic>
          <p:nvPicPr>
            <p:cNvPr id="44041"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 y="3748"/>
              <a:ext cx="418" cy="292"/>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2" name="Text Box 9"/>
            <p:cNvSpPr txBox="1">
              <a:spLocks noChangeArrowheads="1"/>
            </p:cNvSpPr>
            <p:nvPr/>
          </p:nvSpPr>
          <p:spPr bwMode="auto">
            <a:xfrm>
              <a:off x="2358" y="3749"/>
              <a:ext cx="2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Arial" panose="020B0604020202020204" pitchFamily="34" charset="0"/>
                  <a:ea typeface="黑体" panose="02010609060101010101" pitchFamily="2" charset="-122"/>
                </a:rPr>
                <a:t>操作演示</a:t>
              </a:r>
              <a:r>
                <a:rPr lang="en-US" altLang="zh-CN" b="1">
                  <a:latin typeface="Arial" panose="020B0604020202020204" pitchFamily="34" charset="0"/>
                  <a:ea typeface="黑体" panose="02010609060101010101" pitchFamily="2" charset="-122"/>
                </a:rPr>
                <a:t>1</a:t>
              </a:r>
              <a:r>
                <a:rPr lang="zh-CN" altLang="en-US" b="1">
                  <a:latin typeface="Arial" panose="020B0604020202020204" pitchFamily="34" charset="0"/>
                  <a:ea typeface="黑体" panose="02010609060101010101" pitchFamily="2" charset="-122"/>
                </a:rPr>
                <a:t>： </a:t>
              </a:r>
              <a:r>
                <a:rPr lang="en-US" altLang="zh-CN" b="1">
                  <a:latin typeface="Arial" panose="020B0604020202020204" pitchFamily="34" charset="0"/>
                  <a:ea typeface="黑体" panose="02010609060101010101" pitchFamily="2" charset="-122"/>
                </a:rPr>
                <a:t>使用Eclipse开发Java程序步骤</a:t>
              </a:r>
              <a:endParaRPr lang="zh-CN" altLang="en-US" b="1">
                <a:latin typeface="Arial" panose="020B0604020202020204" pitchFamily="34" charset="0"/>
                <a:ea typeface="黑体" panose="02010609060101010101" pitchFamily="2" charset="-122"/>
              </a:endParaRPr>
            </a:p>
          </p:txBody>
        </p:sp>
      </p:grpSp>
      <p:sp>
        <p:nvSpPr>
          <p:cNvPr id="4" name="灯片编号占位符 3"/>
          <p:cNvSpPr>
            <a:spLocks noGrp="1"/>
          </p:cNvSpPr>
          <p:nvPr>
            <p:ph type="sldNum" sz="quarter" idx="11"/>
          </p:nvPr>
        </p:nvSpPr>
        <p:spPr/>
        <p:txBody>
          <a:bodyPr/>
          <a:lstStyle/>
          <a:p>
            <a:pPr>
              <a:defRPr/>
            </a:pPr>
            <a:fld id="{AB04839C-95D2-4127-AC68-8B23E80DCE8F}" type="slidenum">
              <a:rPr lang="zh-CN" altLang="en-US"/>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7779">
                                            <p:txEl>
                                              <p:pRg st="1" end="1"/>
                                            </p:txEl>
                                          </p:spTgt>
                                        </p:tgtEl>
                                        <p:attrNameLst>
                                          <p:attrName>style.visibility</p:attrName>
                                        </p:attrNameLst>
                                      </p:cBhvr>
                                      <p:to>
                                        <p:strVal val="visible"/>
                                      </p:to>
                                    </p:set>
                                    <p:animEffect transition="in" filter="wipe(left)">
                                      <p:cBhvr>
                                        <p:cTn id="7" dur="500"/>
                                        <p:tgtEl>
                                          <p:spTgt spid="587779">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animEffect transition="in" filter="wipe(left)">
                                      <p:cBhvr>
                                        <p:cTn id="11" dur="500"/>
                                        <p:tgtEl>
                                          <p:spTgt spid="587779">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87779">
                                            <p:txEl>
                                              <p:pRg st="3" end="3"/>
                                            </p:txEl>
                                          </p:spTgt>
                                        </p:tgtEl>
                                        <p:attrNameLst>
                                          <p:attrName>style.visibility</p:attrName>
                                        </p:attrNameLst>
                                      </p:cBhvr>
                                      <p:to>
                                        <p:strVal val="visible"/>
                                      </p:to>
                                    </p:set>
                                    <p:animEffect transition="in" filter="wipe(left)">
                                      <p:cBhvr>
                                        <p:cTn id="15" dur="500"/>
                                        <p:tgtEl>
                                          <p:spTgt spid="587779">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87779">
                                            <p:txEl>
                                              <p:pRg st="4" end="4"/>
                                            </p:txEl>
                                          </p:spTgt>
                                        </p:tgtEl>
                                        <p:attrNameLst>
                                          <p:attrName>style.visibility</p:attrName>
                                        </p:attrNameLst>
                                      </p:cBhvr>
                                      <p:to>
                                        <p:strVal val="visible"/>
                                      </p:to>
                                    </p:set>
                                    <p:animEffect transition="in" filter="wipe(left)">
                                      <p:cBhvr>
                                        <p:cTn id="19" dur="500"/>
                                        <p:tgtEl>
                                          <p:spTgt spid="587779">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87779">
                                            <p:txEl>
                                              <p:pRg st="5" end="5"/>
                                            </p:txEl>
                                          </p:spTgt>
                                        </p:tgtEl>
                                        <p:attrNameLst>
                                          <p:attrName>style.visibility</p:attrName>
                                        </p:attrNameLst>
                                      </p:cBhvr>
                                      <p:to>
                                        <p:strVal val="visible"/>
                                      </p:to>
                                    </p:set>
                                    <p:animEffect transition="in" filter="wipe(left)">
                                      <p:cBhvr>
                                        <p:cTn id="23" dur="500"/>
                                        <p:tgtEl>
                                          <p:spTgt spid="587779">
                                            <p:txEl>
                                              <p:pRg st="5" end="5"/>
                                            </p:txEl>
                                          </p:spTgt>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587781"/>
                                        </p:tgtEl>
                                        <p:attrNameLst>
                                          <p:attrName>style.visibility</p:attrName>
                                        </p:attrNameLst>
                                      </p:cBhvr>
                                      <p:to>
                                        <p:strVal val="visible"/>
                                      </p:to>
                                    </p:set>
                                    <p:animEffect transition="in" filter="checkerboard(across)">
                                      <p:cBhvr>
                                        <p:cTn id="27" dur="500"/>
                                        <p:tgtEl>
                                          <p:spTgt spid="58778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5" descr="1-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565400"/>
            <a:ext cx="4824413" cy="332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9592" name="Rectangle 8"/>
          <p:cNvSpPr>
            <a:spLocks noGrp="1" noChangeArrowheads="1"/>
          </p:cNvSpPr>
          <p:nvPr>
            <p:ph type="title"/>
          </p:nvPr>
        </p:nvSpPr>
        <p:spPr>
          <a:xfrm>
            <a:off x="944563" y="333375"/>
            <a:ext cx="6435725" cy="490538"/>
          </a:xfrm>
        </p:spPr>
        <p:txBody>
          <a:bodyPr rtlCol="0" anchor="t">
            <a:normAutofit fontScale="90000"/>
          </a:bodyPr>
          <a:lstStyle/>
          <a:p>
            <a:pPr eaLnBrk="1" fontAlgn="auto" hangingPunct="1">
              <a:spcAft>
                <a:spcPts val="0"/>
              </a:spcAft>
              <a:defRPr/>
            </a:pPr>
            <a:r>
              <a:rPr lang="en-GB" altLang="zh-CN" b="1" dirty="0"/>
              <a:t>Java</a:t>
            </a:r>
            <a:r>
              <a:rPr lang="zh-CN" altLang="en-GB" b="1" dirty="0"/>
              <a:t>项目组织结构</a:t>
            </a:r>
            <a:r>
              <a:rPr lang="en-GB" altLang="zh-CN" b="1" dirty="0"/>
              <a:t>2-1</a:t>
            </a:r>
            <a:endParaRPr lang="zh-CN" altLang="en-US" b="1" dirty="0"/>
          </a:p>
        </p:txBody>
      </p:sp>
      <p:sp>
        <p:nvSpPr>
          <p:cNvPr id="45060" name="Rectangle 3"/>
          <p:cNvSpPr>
            <a:spLocks noGrp="1" noChangeArrowheads="1"/>
          </p:cNvSpPr>
          <p:nvPr>
            <p:ph idx="1"/>
          </p:nvPr>
        </p:nvSpPr>
        <p:spPr>
          <a:xfrm>
            <a:off x="457200" y="1063625"/>
            <a:ext cx="8229600" cy="4525963"/>
          </a:xfrm>
        </p:spPr>
        <p:txBody>
          <a:bodyPr/>
          <a:lstStyle/>
          <a:p>
            <a:pPr eaLnBrk="1" hangingPunct="1"/>
            <a:r>
              <a:rPr lang="zh-CN" altLang="en-US" smtClean="0"/>
              <a:t>包资源管理器</a:t>
            </a:r>
          </a:p>
          <a:p>
            <a:pPr lvl="1" eaLnBrk="1" hangingPunct="1"/>
            <a:r>
              <a:rPr lang="zh-CN" altLang="en-US" smtClean="0"/>
              <a:t>用包组织</a:t>
            </a:r>
            <a:r>
              <a:rPr lang="en-US" altLang="zh-CN" smtClean="0"/>
              <a:t>Java</a:t>
            </a:r>
            <a:r>
              <a:rPr lang="zh-CN" altLang="en-US" smtClean="0"/>
              <a:t>源文件，类似于文件夹</a:t>
            </a:r>
          </a:p>
          <a:p>
            <a:pPr lvl="1" eaLnBrk="1" hangingPunct="1"/>
            <a:r>
              <a:rPr lang="zh-CN" altLang="en-US" smtClean="0"/>
              <a:t>选择菜单“窗口→显示视图→包资源管理器”打开</a:t>
            </a:r>
          </a:p>
          <a:p>
            <a:pPr lvl="1" eaLnBrk="1" hangingPunct="1">
              <a:buFont typeface="Wingdings" panose="05000000000000000000" pitchFamily="2" charset="2"/>
              <a:buNone/>
            </a:pPr>
            <a:endParaRPr lang="zh-CN" altLang="en-US" smtClean="0"/>
          </a:p>
          <a:p>
            <a:pPr eaLnBrk="1" hangingPunct="1">
              <a:buFont typeface="Wingdings" panose="05000000000000000000" pitchFamily="2" charset="2"/>
              <a:buNone/>
            </a:pPr>
            <a:endParaRPr lang="en-GB" altLang="zh-CN" smtClean="0"/>
          </a:p>
        </p:txBody>
      </p:sp>
      <p:sp>
        <p:nvSpPr>
          <p:cNvPr id="579589" name="AutoShape 5"/>
          <p:cNvSpPr>
            <a:spLocks noChangeArrowheads="1"/>
          </p:cNvSpPr>
          <p:nvPr/>
        </p:nvSpPr>
        <p:spPr bwMode="gray">
          <a:xfrm>
            <a:off x="3563938" y="5084763"/>
            <a:ext cx="3455987" cy="719137"/>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ln>
          <a:effectLst>
            <a:outerShdw dist="107763" dir="8100000" algn="ctr" rotWithShape="0">
              <a:schemeClr val="bg2">
                <a:alpha val="50000"/>
              </a:schemeClr>
            </a:outerShdw>
          </a:effectLst>
        </p:spPr>
        <p:txBody>
          <a:bodyPr wrap="none" anchor="ctr"/>
          <a:lstStyle/>
          <a:p>
            <a:pPr eaLnBrk="0" hangingPunct="0"/>
            <a:r>
              <a:rPr lang="en-GB" altLang="zh-CN" b="1">
                <a:ea typeface="黑体" panose="02010609060101010101" pitchFamily="2" charset="-122"/>
              </a:rPr>
              <a:t>JRE</a:t>
            </a:r>
            <a:r>
              <a:rPr lang="zh-CN" altLang="en-GB" b="1">
                <a:ea typeface="黑体" panose="02010609060101010101" pitchFamily="2" charset="-122"/>
              </a:rPr>
              <a:t>系统库目录：存放程序</a:t>
            </a:r>
          </a:p>
          <a:p>
            <a:pPr eaLnBrk="0" hangingPunct="0"/>
            <a:r>
              <a:rPr lang="zh-CN" altLang="en-GB" b="1">
                <a:ea typeface="黑体" panose="02010609060101010101" pitchFamily="2" charset="-122"/>
              </a:rPr>
              <a:t>运行必须的系统库文件</a:t>
            </a:r>
            <a:endParaRPr lang="zh-CN" altLang="en-US" b="1">
              <a:ea typeface="黑体" panose="02010609060101010101" pitchFamily="2" charset="-122"/>
            </a:endParaRPr>
          </a:p>
        </p:txBody>
      </p:sp>
      <p:sp>
        <p:nvSpPr>
          <p:cNvPr id="579591" name="Freeform 7"/>
          <p:cNvSpPr/>
          <p:nvPr/>
        </p:nvSpPr>
        <p:spPr bwMode="auto">
          <a:xfrm rot="4016354">
            <a:off x="2855913" y="5072063"/>
            <a:ext cx="839787" cy="433387"/>
          </a:xfrm>
          <a:custGeom>
            <a:avLst/>
            <a:gdLst>
              <a:gd name="T0" fmla="*/ 2147483647 w 730"/>
              <a:gd name="T1" fmla="*/ 2147483647 h 457"/>
              <a:gd name="T2" fmla="*/ 2147483647 w 730"/>
              <a:gd name="T3" fmla="*/ 2147483647 h 457"/>
              <a:gd name="T4" fmla="*/ 2147483647 w 730"/>
              <a:gd name="T5" fmla="*/ 2147483647 h 457"/>
              <a:gd name="T6" fmla="*/ 2147483647 w 730"/>
              <a:gd name="T7" fmla="*/ 2147483647 h 457"/>
              <a:gd name="T8" fmla="*/ 2147483647 w 730"/>
              <a:gd name="T9" fmla="*/ 2147483647 h 457"/>
              <a:gd name="T10" fmla="*/ 2147483647 w 730"/>
              <a:gd name="T11" fmla="*/ 2147483647 h 457"/>
              <a:gd name="T12" fmla="*/ 2147483647 w 730"/>
              <a:gd name="T13" fmla="*/ 2147483647 h 457"/>
              <a:gd name="T14" fmla="*/ 2147483647 w 730"/>
              <a:gd name="T15" fmla="*/ 2147483647 h 457"/>
              <a:gd name="T16" fmla="*/ 2147483647 w 730"/>
              <a:gd name="T17" fmla="*/ 2147483647 h 457"/>
              <a:gd name="T18" fmla="*/ 2147483647 w 730"/>
              <a:gd name="T19" fmla="*/ 2147483647 h 457"/>
              <a:gd name="T20" fmla="*/ 2147483647 w 730"/>
              <a:gd name="T21" fmla="*/ 2147483647 h 457"/>
              <a:gd name="T22" fmla="*/ 2147483647 w 730"/>
              <a:gd name="T23" fmla="*/ 2147483647 h 457"/>
              <a:gd name="T24" fmla="*/ 2147483647 w 730"/>
              <a:gd name="T25" fmla="*/ 2147483647 h 457"/>
              <a:gd name="T26" fmla="*/ 2147483647 w 730"/>
              <a:gd name="T27" fmla="*/ 2147483647 h 457"/>
              <a:gd name="T28" fmla="*/ 2147483647 w 730"/>
              <a:gd name="T29" fmla="*/ 2147483647 h 457"/>
              <a:gd name="T30" fmla="*/ 2147483647 w 730"/>
              <a:gd name="T31" fmla="*/ 2147483647 h 457"/>
              <a:gd name="T32" fmla="*/ 2147483647 w 730"/>
              <a:gd name="T33" fmla="*/ 2147483647 h 457"/>
              <a:gd name="T34" fmla="*/ 2147483647 w 730"/>
              <a:gd name="T35" fmla="*/ 2147483647 h 457"/>
              <a:gd name="T36" fmla="*/ 2147483647 w 730"/>
              <a:gd name="T37" fmla="*/ 2147483647 h 457"/>
              <a:gd name="T38" fmla="*/ 2147483647 w 730"/>
              <a:gd name="T39" fmla="*/ 2147483647 h 457"/>
              <a:gd name="T40" fmla="*/ 2147483647 w 730"/>
              <a:gd name="T41" fmla="*/ 2147483647 h 457"/>
              <a:gd name="T42" fmla="*/ 2147483647 w 730"/>
              <a:gd name="T43" fmla="*/ 2147483647 h 457"/>
              <a:gd name="T44" fmla="*/ 2147483647 w 730"/>
              <a:gd name="T45" fmla="*/ 2147483647 h 457"/>
              <a:gd name="T46" fmla="*/ 2147483647 w 730"/>
              <a:gd name="T47" fmla="*/ 2147483647 h 457"/>
              <a:gd name="T48" fmla="*/ 2147483647 w 730"/>
              <a:gd name="T49" fmla="*/ 2147483647 h 457"/>
              <a:gd name="T50" fmla="*/ 2147483647 w 730"/>
              <a:gd name="T51" fmla="*/ 2147483647 h 457"/>
              <a:gd name="T52" fmla="*/ 2147483647 w 730"/>
              <a:gd name="T53" fmla="*/ 2147483647 h 457"/>
              <a:gd name="T54" fmla="*/ 2147483647 w 730"/>
              <a:gd name="T55" fmla="*/ 2147483647 h 457"/>
              <a:gd name="T56" fmla="*/ 0 w 730"/>
              <a:gd name="T57" fmla="*/ 2147483647 h 457"/>
              <a:gd name="T58" fmla="*/ 2147483647 w 730"/>
              <a:gd name="T59" fmla="*/ 2147483647 h 457"/>
              <a:gd name="T60" fmla="*/ 2147483647 w 730"/>
              <a:gd name="T61" fmla="*/ 2147483647 h 457"/>
              <a:gd name="T62" fmla="*/ 2147483647 w 730"/>
              <a:gd name="T63" fmla="*/ 2147483647 h 457"/>
              <a:gd name="T64" fmla="*/ 2147483647 w 730"/>
              <a:gd name="T65" fmla="*/ 0 h 457"/>
              <a:gd name="T66" fmla="*/ 2147483647 w 730"/>
              <a:gd name="T67" fmla="*/ 2147483647 h 457"/>
              <a:gd name="T68" fmla="*/ 2147483647 w 730"/>
              <a:gd name="T69" fmla="*/ 2147483647 h 457"/>
              <a:gd name="T70" fmla="*/ 2147483647 w 730"/>
              <a:gd name="T71" fmla="*/ 2147483647 h 457"/>
              <a:gd name="T72" fmla="*/ 2147483647 w 730"/>
              <a:gd name="T73" fmla="*/ 2147483647 h 457"/>
              <a:gd name="T74" fmla="*/ 2147483647 w 730"/>
              <a:gd name="T75" fmla="*/ 2147483647 h 457"/>
              <a:gd name="T76" fmla="*/ 2147483647 w 730"/>
              <a:gd name="T77" fmla="*/ 2147483647 h 457"/>
              <a:gd name="T78" fmla="*/ 2147483647 w 730"/>
              <a:gd name="T79" fmla="*/ 2147483647 h 457"/>
              <a:gd name="T80" fmla="*/ 2147483647 w 730"/>
              <a:gd name="T81" fmla="*/ 2147483647 h 457"/>
              <a:gd name="T82" fmla="*/ 2147483647 w 730"/>
              <a:gd name="T83" fmla="*/ 2147483647 h 457"/>
              <a:gd name="T84" fmla="*/ 2147483647 w 730"/>
              <a:gd name="T85" fmla="*/ 2147483647 h 457"/>
              <a:gd name="T86" fmla="*/ 2147483647 w 730"/>
              <a:gd name="T87" fmla="*/ 2147483647 h 457"/>
              <a:gd name="T88" fmla="*/ 2147483647 w 730"/>
              <a:gd name="T89" fmla="*/ 2147483647 h 457"/>
              <a:gd name="T90" fmla="*/ 2147483647 w 730"/>
              <a:gd name="T91" fmla="*/ 2147483647 h 457"/>
              <a:gd name="T92" fmla="*/ 2147483647 w 730"/>
              <a:gd name="T93" fmla="*/ 2147483647 h 457"/>
              <a:gd name="T94" fmla="*/ 2147483647 w 730"/>
              <a:gd name="T95" fmla="*/ 2147483647 h 457"/>
              <a:gd name="T96" fmla="*/ 2147483647 w 730"/>
              <a:gd name="T97" fmla="*/ 2147483647 h 457"/>
              <a:gd name="T98" fmla="*/ 2147483647 w 730"/>
              <a:gd name="T99" fmla="*/ 2147483647 h 457"/>
              <a:gd name="T100" fmla="*/ 2147483647 w 730"/>
              <a:gd name="T101" fmla="*/ 2147483647 h 457"/>
              <a:gd name="T102" fmla="*/ 2147483647 w 730"/>
              <a:gd name="T103" fmla="*/ 2147483647 h 457"/>
              <a:gd name="T104" fmla="*/ 2147483647 w 730"/>
              <a:gd name="T105" fmla="*/ 2147483647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endParaRPr lang="zh-CN" altLang="en-US"/>
          </a:p>
        </p:txBody>
      </p:sp>
      <p:grpSp>
        <p:nvGrpSpPr>
          <p:cNvPr id="2" name="Group 9"/>
          <p:cNvGrpSpPr/>
          <p:nvPr/>
        </p:nvGrpSpPr>
        <p:grpSpPr bwMode="auto">
          <a:xfrm>
            <a:off x="1908175" y="6092825"/>
            <a:ext cx="5184775" cy="463550"/>
            <a:chOff x="1837" y="3748"/>
            <a:chExt cx="3266" cy="292"/>
          </a:xfrm>
        </p:grpSpPr>
        <p:sp>
          <p:nvSpPr>
            <p:cNvPr id="45068" name="AutoShape 10"/>
            <p:cNvSpPr>
              <a:spLocks noChangeArrowheads="1"/>
            </p:cNvSpPr>
            <p:nvPr/>
          </p:nvSpPr>
          <p:spPr bwMode="auto">
            <a:xfrm>
              <a:off x="1837" y="3748"/>
              <a:ext cx="3266" cy="272"/>
            </a:xfrm>
            <a:prstGeom prst="flowChartAlternateProcess">
              <a:avLst/>
            </a:prstGeom>
            <a:gradFill rotWithShape="1">
              <a:gsLst>
                <a:gs pos="0">
                  <a:schemeClr val="bg1"/>
                </a:gs>
                <a:gs pos="100000">
                  <a:srgbClr val="A1DFED"/>
                </a:gs>
              </a:gsLst>
              <a:lin ang="5400000" scaled="1"/>
            </a:gradFill>
            <a:ln w="31750" algn="ctr">
              <a:solidFill>
                <a:srgbClr val="008080"/>
              </a:solidFill>
              <a:miter lim="800000"/>
            </a:ln>
            <a:effectLst>
              <a:prstShdw prst="shdw13" dist="53882" dir="13500000">
                <a:srgbClr val="1C99C6">
                  <a:alpha val="50000"/>
                </a:srgbClr>
              </a:prstShdw>
            </a:effectLst>
          </p:spPr>
          <p:txBody>
            <a:bodyPr wrap="none" anchor="ctr"/>
            <a:lstStyle/>
            <a:p>
              <a:endParaRPr lang="zh-CN" altLang="en-US"/>
            </a:p>
          </p:txBody>
        </p:sp>
        <p:pic>
          <p:nvPicPr>
            <p:cNvPr id="45069" name="Picture 11"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 y="3748"/>
              <a:ext cx="418" cy="292"/>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0" name="Text Box 12"/>
            <p:cNvSpPr txBox="1">
              <a:spLocks noChangeArrowheads="1"/>
            </p:cNvSpPr>
            <p:nvPr/>
          </p:nvSpPr>
          <p:spPr bwMode="auto">
            <a:xfrm>
              <a:off x="2360" y="3748"/>
              <a:ext cx="2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Arial" panose="020B0604020202020204" pitchFamily="34" charset="0"/>
                  <a:ea typeface="黑体" panose="02010609060101010101" pitchFamily="2" charset="-122"/>
                </a:rPr>
                <a:t>操作演示</a:t>
              </a:r>
              <a:r>
                <a:rPr lang="en-US" altLang="zh-CN" b="1">
                  <a:latin typeface="Arial" panose="020B0604020202020204" pitchFamily="34" charset="0"/>
                  <a:ea typeface="黑体" panose="02010609060101010101" pitchFamily="2" charset="-122"/>
                </a:rPr>
                <a:t>2</a:t>
              </a:r>
              <a:r>
                <a:rPr lang="zh-CN" altLang="en-US" b="1">
                  <a:latin typeface="Arial" panose="020B0604020202020204" pitchFamily="34" charset="0"/>
                  <a:ea typeface="黑体" panose="02010609060101010101" pitchFamily="2" charset="-122"/>
                </a:rPr>
                <a:t>： </a:t>
              </a:r>
              <a:r>
                <a:rPr lang="en-US" altLang="zh-CN" b="1">
                  <a:latin typeface="Arial" panose="020B0604020202020204" pitchFamily="34" charset="0"/>
                  <a:ea typeface="黑体" panose="02010609060101010101" pitchFamily="2" charset="-122"/>
                </a:rPr>
                <a:t>Eclipse</a:t>
              </a:r>
              <a:r>
                <a:rPr lang="zh-CN" altLang="en-US" b="1">
                  <a:latin typeface="Arial" panose="020B0604020202020204" pitchFamily="34" charset="0"/>
                  <a:ea typeface="黑体" panose="02010609060101010101" pitchFamily="2" charset="-122"/>
                </a:rPr>
                <a:t>包资源管理器</a:t>
              </a:r>
            </a:p>
          </p:txBody>
        </p:sp>
      </p:grpSp>
      <p:sp>
        <p:nvSpPr>
          <p:cNvPr id="579597" name="Freeform 13"/>
          <p:cNvSpPr/>
          <p:nvPr/>
        </p:nvSpPr>
        <p:spPr bwMode="auto">
          <a:xfrm rot="-2621844">
            <a:off x="3276600" y="3556000"/>
            <a:ext cx="839788" cy="433388"/>
          </a:xfrm>
          <a:custGeom>
            <a:avLst/>
            <a:gdLst>
              <a:gd name="T0" fmla="*/ 2147483647 w 730"/>
              <a:gd name="T1" fmla="*/ 2147483647 h 457"/>
              <a:gd name="T2" fmla="*/ 2147483647 w 730"/>
              <a:gd name="T3" fmla="*/ 2147483647 h 457"/>
              <a:gd name="T4" fmla="*/ 2147483647 w 730"/>
              <a:gd name="T5" fmla="*/ 2147483647 h 457"/>
              <a:gd name="T6" fmla="*/ 2147483647 w 730"/>
              <a:gd name="T7" fmla="*/ 2147483647 h 457"/>
              <a:gd name="T8" fmla="*/ 2147483647 w 730"/>
              <a:gd name="T9" fmla="*/ 2147483647 h 457"/>
              <a:gd name="T10" fmla="*/ 2147483647 w 730"/>
              <a:gd name="T11" fmla="*/ 2147483647 h 457"/>
              <a:gd name="T12" fmla="*/ 2147483647 w 730"/>
              <a:gd name="T13" fmla="*/ 2147483647 h 457"/>
              <a:gd name="T14" fmla="*/ 2147483647 w 730"/>
              <a:gd name="T15" fmla="*/ 2147483647 h 457"/>
              <a:gd name="T16" fmla="*/ 2147483647 w 730"/>
              <a:gd name="T17" fmla="*/ 2147483647 h 457"/>
              <a:gd name="T18" fmla="*/ 2147483647 w 730"/>
              <a:gd name="T19" fmla="*/ 2147483647 h 457"/>
              <a:gd name="T20" fmla="*/ 2147483647 w 730"/>
              <a:gd name="T21" fmla="*/ 2147483647 h 457"/>
              <a:gd name="T22" fmla="*/ 2147483647 w 730"/>
              <a:gd name="T23" fmla="*/ 2147483647 h 457"/>
              <a:gd name="T24" fmla="*/ 2147483647 w 730"/>
              <a:gd name="T25" fmla="*/ 2147483647 h 457"/>
              <a:gd name="T26" fmla="*/ 2147483647 w 730"/>
              <a:gd name="T27" fmla="*/ 2147483647 h 457"/>
              <a:gd name="T28" fmla="*/ 2147483647 w 730"/>
              <a:gd name="T29" fmla="*/ 2147483647 h 457"/>
              <a:gd name="T30" fmla="*/ 2147483647 w 730"/>
              <a:gd name="T31" fmla="*/ 2147483647 h 457"/>
              <a:gd name="T32" fmla="*/ 2147483647 w 730"/>
              <a:gd name="T33" fmla="*/ 2147483647 h 457"/>
              <a:gd name="T34" fmla="*/ 2147483647 w 730"/>
              <a:gd name="T35" fmla="*/ 2147483647 h 457"/>
              <a:gd name="T36" fmla="*/ 2147483647 w 730"/>
              <a:gd name="T37" fmla="*/ 2147483647 h 457"/>
              <a:gd name="T38" fmla="*/ 2147483647 w 730"/>
              <a:gd name="T39" fmla="*/ 2147483647 h 457"/>
              <a:gd name="T40" fmla="*/ 2147483647 w 730"/>
              <a:gd name="T41" fmla="*/ 2147483647 h 457"/>
              <a:gd name="T42" fmla="*/ 2147483647 w 730"/>
              <a:gd name="T43" fmla="*/ 2147483647 h 457"/>
              <a:gd name="T44" fmla="*/ 2147483647 w 730"/>
              <a:gd name="T45" fmla="*/ 2147483647 h 457"/>
              <a:gd name="T46" fmla="*/ 2147483647 w 730"/>
              <a:gd name="T47" fmla="*/ 2147483647 h 457"/>
              <a:gd name="T48" fmla="*/ 2147483647 w 730"/>
              <a:gd name="T49" fmla="*/ 2147483647 h 457"/>
              <a:gd name="T50" fmla="*/ 2147483647 w 730"/>
              <a:gd name="T51" fmla="*/ 2147483647 h 457"/>
              <a:gd name="T52" fmla="*/ 2147483647 w 730"/>
              <a:gd name="T53" fmla="*/ 2147483647 h 457"/>
              <a:gd name="T54" fmla="*/ 2147483647 w 730"/>
              <a:gd name="T55" fmla="*/ 2147483647 h 457"/>
              <a:gd name="T56" fmla="*/ 0 w 730"/>
              <a:gd name="T57" fmla="*/ 2147483647 h 457"/>
              <a:gd name="T58" fmla="*/ 2147483647 w 730"/>
              <a:gd name="T59" fmla="*/ 2147483647 h 457"/>
              <a:gd name="T60" fmla="*/ 2147483647 w 730"/>
              <a:gd name="T61" fmla="*/ 2147483647 h 457"/>
              <a:gd name="T62" fmla="*/ 2147483647 w 730"/>
              <a:gd name="T63" fmla="*/ 2147483647 h 457"/>
              <a:gd name="T64" fmla="*/ 2147483647 w 730"/>
              <a:gd name="T65" fmla="*/ 0 h 457"/>
              <a:gd name="T66" fmla="*/ 2147483647 w 730"/>
              <a:gd name="T67" fmla="*/ 2147483647 h 457"/>
              <a:gd name="T68" fmla="*/ 2147483647 w 730"/>
              <a:gd name="T69" fmla="*/ 2147483647 h 457"/>
              <a:gd name="T70" fmla="*/ 2147483647 w 730"/>
              <a:gd name="T71" fmla="*/ 2147483647 h 457"/>
              <a:gd name="T72" fmla="*/ 2147483647 w 730"/>
              <a:gd name="T73" fmla="*/ 2147483647 h 457"/>
              <a:gd name="T74" fmla="*/ 2147483647 w 730"/>
              <a:gd name="T75" fmla="*/ 2147483647 h 457"/>
              <a:gd name="T76" fmla="*/ 2147483647 w 730"/>
              <a:gd name="T77" fmla="*/ 2147483647 h 457"/>
              <a:gd name="T78" fmla="*/ 2147483647 w 730"/>
              <a:gd name="T79" fmla="*/ 2147483647 h 457"/>
              <a:gd name="T80" fmla="*/ 2147483647 w 730"/>
              <a:gd name="T81" fmla="*/ 2147483647 h 457"/>
              <a:gd name="T82" fmla="*/ 2147483647 w 730"/>
              <a:gd name="T83" fmla="*/ 2147483647 h 457"/>
              <a:gd name="T84" fmla="*/ 2147483647 w 730"/>
              <a:gd name="T85" fmla="*/ 2147483647 h 457"/>
              <a:gd name="T86" fmla="*/ 2147483647 w 730"/>
              <a:gd name="T87" fmla="*/ 2147483647 h 457"/>
              <a:gd name="T88" fmla="*/ 2147483647 w 730"/>
              <a:gd name="T89" fmla="*/ 2147483647 h 457"/>
              <a:gd name="T90" fmla="*/ 2147483647 w 730"/>
              <a:gd name="T91" fmla="*/ 2147483647 h 457"/>
              <a:gd name="T92" fmla="*/ 2147483647 w 730"/>
              <a:gd name="T93" fmla="*/ 2147483647 h 457"/>
              <a:gd name="T94" fmla="*/ 2147483647 w 730"/>
              <a:gd name="T95" fmla="*/ 2147483647 h 457"/>
              <a:gd name="T96" fmla="*/ 2147483647 w 730"/>
              <a:gd name="T97" fmla="*/ 2147483647 h 457"/>
              <a:gd name="T98" fmla="*/ 2147483647 w 730"/>
              <a:gd name="T99" fmla="*/ 2147483647 h 457"/>
              <a:gd name="T100" fmla="*/ 2147483647 w 730"/>
              <a:gd name="T101" fmla="*/ 2147483647 h 457"/>
              <a:gd name="T102" fmla="*/ 2147483647 w 730"/>
              <a:gd name="T103" fmla="*/ 2147483647 h 457"/>
              <a:gd name="T104" fmla="*/ 2147483647 w 730"/>
              <a:gd name="T105" fmla="*/ 2147483647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endParaRPr lang="zh-CN" altLang="en-US"/>
          </a:p>
        </p:txBody>
      </p:sp>
      <p:sp>
        <p:nvSpPr>
          <p:cNvPr id="579598" name="AutoShape 14"/>
          <p:cNvSpPr>
            <a:spLocks noChangeArrowheads="1"/>
          </p:cNvSpPr>
          <p:nvPr/>
        </p:nvSpPr>
        <p:spPr bwMode="gray">
          <a:xfrm>
            <a:off x="4067175" y="3213100"/>
            <a:ext cx="3384550" cy="719138"/>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ln>
          <a:effectLst>
            <a:outerShdw dist="107763" dir="8100000" algn="ctr" rotWithShape="0">
              <a:schemeClr val="bg2">
                <a:alpha val="50000"/>
              </a:schemeClr>
            </a:outerShdw>
          </a:effectLst>
        </p:spPr>
        <p:txBody>
          <a:bodyPr wrap="none" anchor="ctr"/>
          <a:lstStyle/>
          <a:p>
            <a:pPr eaLnBrk="0" hangingPunct="0"/>
            <a:r>
              <a:rPr lang="en-GB" altLang="zh-CN" b="1">
                <a:ea typeface="黑体" panose="02010609060101010101" pitchFamily="2" charset="-122"/>
              </a:rPr>
              <a:t>src</a:t>
            </a:r>
            <a:r>
              <a:rPr lang="zh-CN" altLang="en-GB" b="1">
                <a:ea typeface="黑体" panose="02010609060101010101" pitchFamily="2" charset="-122"/>
              </a:rPr>
              <a:t>目录：存放包和源文件</a:t>
            </a:r>
            <a:endParaRPr lang="zh-CN" altLang="en-US" b="1">
              <a:ea typeface="黑体" panose="02010609060101010101" pitchFamily="2" charset="-122"/>
            </a:endParaRPr>
          </a:p>
        </p:txBody>
      </p:sp>
      <p:sp>
        <p:nvSpPr>
          <p:cNvPr id="4" name="灯片编号占位符 3"/>
          <p:cNvSpPr>
            <a:spLocks noGrp="1"/>
          </p:cNvSpPr>
          <p:nvPr>
            <p:ph type="sldNum" sz="quarter" idx="11"/>
          </p:nvPr>
        </p:nvSpPr>
        <p:spPr/>
        <p:txBody>
          <a:bodyPr/>
          <a:lstStyle/>
          <a:p>
            <a:pPr>
              <a:defRPr/>
            </a:pPr>
            <a:fld id="{7202655D-59F6-4038-8DFB-BD9D5276A828}" type="slidenum">
              <a:rPr lang="zh-CN" altLang="en-US"/>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79597"/>
                                        </p:tgtEl>
                                        <p:attrNameLst>
                                          <p:attrName>style.visibility</p:attrName>
                                        </p:attrNameLst>
                                      </p:cBhvr>
                                      <p:to>
                                        <p:strVal val="visible"/>
                                      </p:to>
                                    </p:set>
                                    <p:animEffect transition="in" filter="wipe(down)">
                                      <p:cBhvr>
                                        <p:cTn id="7" dur="500"/>
                                        <p:tgtEl>
                                          <p:spTgt spid="5795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79598"/>
                                        </p:tgtEl>
                                        <p:attrNameLst>
                                          <p:attrName>style.visibility</p:attrName>
                                        </p:attrNameLst>
                                      </p:cBhvr>
                                      <p:to>
                                        <p:strVal val="visible"/>
                                      </p:to>
                                    </p:set>
                                    <p:animEffect transition="in" filter="wipe(left)">
                                      <p:cBhvr>
                                        <p:cTn id="11" dur="500"/>
                                        <p:tgtEl>
                                          <p:spTgt spid="57959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79591"/>
                                        </p:tgtEl>
                                        <p:attrNameLst>
                                          <p:attrName>style.visibility</p:attrName>
                                        </p:attrNameLst>
                                      </p:cBhvr>
                                      <p:to>
                                        <p:strVal val="visible"/>
                                      </p:to>
                                    </p:set>
                                    <p:animEffect transition="in" filter="wipe(up)">
                                      <p:cBhvr>
                                        <p:cTn id="16" dur="500"/>
                                        <p:tgtEl>
                                          <p:spTgt spid="579591"/>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79589"/>
                                        </p:tgtEl>
                                        <p:attrNameLst>
                                          <p:attrName>style.visibility</p:attrName>
                                        </p:attrNameLst>
                                      </p:cBhvr>
                                      <p:to>
                                        <p:strVal val="visible"/>
                                      </p:to>
                                    </p:set>
                                    <p:animEffect transition="in" filter="wipe(left)">
                                      <p:cBhvr>
                                        <p:cTn id="20" dur="500"/>
                                        <p:tgtEl>
                                          <p:spTgt spid="57958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animBg="1"/>
      <p:bldP spid="579591" grpId="0" animBg="1"/>
      <p:bldP spid="579597" grpId="0" animBg="1"/>
      <p:bldP spid="57959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5" descr="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492375"/>
            <a:ext cx="3408362"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0618" name="Rectangle 10"/>
          <p:cNvSpPr>
            <a:spLocks noGrp="1" noChangeArrowheads="1"/>
          </p:cNvSpPr>
          <p:nvPr>
            <p:ph type="title"/>
          </p:nvPr>
        </p:nvSpPr>
        <p:spPr>
          <a:xfrm>
            <a:off x="914400" y="260350"/>
            <a:ext cx="7329488" cy="490538"/>
          </a:xfrm>
        </p:spPr>
        <p:txBody>
          <a:bodyPr rtlCol="0" anchor="t">
            <a:normAutofit fontScale="90000"/>
          </a:bodyPr>
          <a:lstStyle/>
          <a:p>
            <a:pPr eaLnBrk="1" fontAlgn="auto" hangingPunct="1">
              <a:spcAft>
                <a:spcPts val="0"/>
              </a:spcAft>
              <a:defRPr/>
            </a:pPr>
            <a:r>
              <a:rPr lang="en-GB" altLang="zh-CN" b="1"/>
              <a:t>Java</a:t>
            </a:r>
            <a:r>
              <a:rPr lang="zh-CN" altLang="en-GB" b="1"/>
              <a:t>项目组织结构</a:t>
            </a:r>
            <a:r>
              <a:rPr lang="en-GB" altLang="zh-CN" b="1"/>
              <a:t>2-2</a:t>
            </a:r>
            <a:endParaRPr lang="zh-CN" altLang="en-US" b="1"/>
          </a:p>
        </p:txBody>
      </p:sp>
      <p:sp>
        <p:nvSpPr>
          <p:cNvPr id="46084" name="Rectangle 3"/>
          <p:cNvSpPr>
            <a:spLocks noGrp="1" noChangeArrowheads="1"/>
          </p:cNvSpPr>
          <p:nvPr>
            <p:ph idx="1"/>
          </p:nvPr>
        </p:nvSpPr>
        <p:spPr>
          <a:xfrm>
            <a:off x="457200" y="908050"/>
            <a:ext cx="8229600" cy="4525963"/>
          </a:xfrm>
        </p:spPr>
        <p:txBody>
          <a:bodyPr/>
          <a:lstStyle/>
          <a:p>
            <a:pPr eaLnBrk="1" hangingPunct="1"/>
            <a:r>
              <a:rPr lang="zh-CN" altLang="en-US" smtClean="0"/>
              <a:t>导航器</a:t>
            </a:r>
          </a:p>
          <a:p>
            <a:pPr lvl="1" eaLnBrk="1" hangingPunct="1"/>
            <a:r>
              <a:rPr lang="zh-CN" altLang="en-US" smtClean="0"/>
              <a:t>类似于</a:t>
            </a:r>
            <a:r>
              <a:rPr lang="en-US" altLang="zh-CN" smtClean="0"/>
              <a:t>Windows</a:t>
            </a:r>
            <a:r>
              <a:rPr lang="zh-CN" altLang="en-US" smtClean="0"/>
              <a:t>中的资源管理器</a:t>
            </a:r>
          </a:p>
          <a:p>
            <a:pPr lvl="1" eaLnBrk="1" hangingPunct="1"/>
            <a:r>
              <a:rPr lang="zh-CN" altLang="en-US" smtClean="0"/>
              <a:t>选择菜单“窗口→显示视图→导航器”打开</a:t>
            </a:r>
          </a:p>
        </p:txBody>
      </p:sp>
      <p:sp>
        <p:nvSpPr>
          <p:cNvPr id="580613" name="AutoShape 5"/>
          <p:cNvSpPr>
            <a:spLocks noChangeArrowheads="1"/>
          </p:cNvSpPr>
          <p:nvPr/>
        </p:nvSpPr>
        <p:spPr bwMode="gray">
          <a:xfrm>
            <a:off x="4500563" y="3068638"/>
            <a:ext cx="2592387" cy="647700"/>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ln>
          <a:effectLst>
            <a:outerShdw dist="107763" dir="8100000" algn="ctr" rotWithShape="0">
              <a:schemeClr val="bg2">
                <a:alpha val="50000"/>
              </a:schemeClr>
            </a:outerShdw>
          </a:effectLst>
        </p:spPr>
        <p:txBody>
          <a:bodyPr wrap="none" anchor="ctr"/>
          <a:lstStyle/>
          <a:p>
            <a:pPr eaLnBrk="0" hangingPunct="0"/>
            <a:r>
              <a:rPr lang="en-GB" altLang="zh-CN" b="1">
                <a:ea typeface="黑体" panose="02010609060101010101" pitchFamily="2" charset="-122"/>
              </a:rPr>
              <a:t> bin</a:t>
            </a:r>
            <a:r>
              <a:rPr lang="zh-CN" altLang="en-GB" b="1">
                <a:ea typeface="黑体" panose="02010609060101010101" pitchFamily="2" charset="-122"/>
              </a:rPr>
              <a:t>目录：存放可执</a:t>
            </a:r>
          </a:p>
          <a:p>
            <a:pPr eaLnBrk="0" hangingPunct="0"/>
            <a:r>
              <a:rPr lang="zh-CN" altLang="en-GB" b="1">
                <a:ea typeface="黑体" panose="02010609060101010101" pitchFamily="2" charset="-122"/>
              </a:rPr>
              <a:t>行的字节码文件</a:t>
            </a:r>
            <a:endParaRPr lang="zh-CN" altLang="en-US" b="1">
              <a:ea typeface="黑体" panose="02010609060101010101" pitchFamily="2" charset="-122"/>
            </a:endParaRPr>
          </a:p>
        </p:txBody>
      </p:sp>
      <p:sp>
        <p:nvSpPr>
          <p:cNvPr id="580614" name="AutoShape 6"/>
          <p:cNvSpPr>
            <a:spLocks noChangeArrowheads="1"/>
          </p:cNvSpPr>
          <p:nvPr/>
        </p:nvSpPr>
        <p:spPr bwMode="gray">
          <a:xfrm>
            <a:off x="4500563" y="4437063"/>
            <a:ext cx="3097212" cy="576262"/>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ln>
          <a:effectLst>
            <a:outerShdw dist="107763" dir="8100000" algn="ctr" rotWithShape="0">
              <a:schemeClr val="bg2">
                <a:alpha val="50000"/>
              </a:schemeClr>
            </a:outerShdw>
          </a:effectLst>
        </p:spPr>
        <p:txBody>
          <a:bodyPr wrap="none" anchor="ctr"/>
          <a:lstStyle/>
          <a:p>
            <a:pPr eaLnBrk="0" hangingPunct="0"/>
            <a:r>
              <a:rPr lang="zh-CN" altLang="en-US" b="1">
                <a:ea typeface="黑体" panose="02010609060101010101" pitchFamily="2" charset="-122"/>
              </a:rPr>
              <a:t> </a:t>
            </a:r>
            <a:r>
              <a:rPr lang="en-US" altLang="zh-CN" b="1">
                <a:ea typeface="黑体" panose="02010609060101010101" pitchFamily="2" charset="-122"/>
              </a:rPr>
              <a:t>src</a:t>
            </a:r>
            <a:r>
              <a:rPr lang="zh-CN" altLang="en-US" b="1">
                <a:ea typeface="黑体" panose="02010609060101010101" pitchFamily="2" charset="-122"/>
              </a:rPr>
              <a:t>目录：存放</a:t>
            </a:r>
            <a:r>
              <a:rPr lang="en-US" altLang="zh-CN" b="1">
                <a:ea typeface="黑体" panose="02010609060101010101" pitchFamily="2" charset="-122"/>
              </a:rPr>
              <a:t>Java</a:t>
            </a:r>
            <a:r>
              <a:rPr lang="zh-CN" altLang="en-US" b="1">
                <a:ea typeface="黑体" panose="02010609060101010101" pitchFamily="2" charset="-122"/>
              </a:rPr>
              <a:t>源文件</a:t>
            </a:r>
          </a:p>
        </p:txBody>
      </p:sp>
      <p:sp>
        <p:nvSpPr>
          <p:cNvPr id="580616" name="Freeform 8"/>
          <p:cNvSpPr/>
          <p:nvPr/>
        </p:nvSpPr>
        <p:spPr bwMode="auto">
          <a:xfrm rot="21586879" flipV="1">
            <a:off x="3348038" y="3068638"/>
            <a:ext cx="1079500" cy="431800"/>
          </a:xfrm>
          <a:custGeom>
            <a:avLst/>
            <a:gdLst>
              <a:gd name="T0" fmla="*/ 2147483647 w 730"/>
              <a:gd name="T1" fmla="*/ 2147483647 h 457"/>
              <a:gd name="T2" fmla="*/ 2147483647 w 730"/>
              <a:gd name="T3" fmla="*/ 2147483647 h 457"/>
              <a:gd name="T4" fmla="*/ 2147483647 w 730"/>
              <a:gd name="T5" fmla="*/ 2147483647 h 457"/>
              <a:gd name="T6" fmla="*/ 2147483647 w 730"/>
              <a:gd name="T7" fmla="*/ 2147483647 h 457"/>
              <a:gd name="T8" fmla="*/ 2147483647 w 730"/>
              <a:gd name="T9" fmla="*/ 2147483647 h 457"/>
              <a:gd name="T10" fmla="*/ 2147483647 w 730"/>
              <a:gd name="T11" fmla="*/ 2147483647 h 457"/>
              <a:gd name="T12" fmla="*/ 2147483647 w 730"/>
              <a:gd name="T13" fmla="*/ 2147483647 h 457"/>
              <a:gd name="T14" fmla="*/ 2147483647 w 730"/>
              <a:gd name="T15" fmla="*/ 2147483647 h 457"/>
              <a:gd name="T16" fmla="*/ 2147483647 w 730"/>
              <a:gd name="T17" fmla="*/ 2147483647 h 457"/>
              <a:gd name="T18" fmla="*/ 2147483647 w 730"/>
              <a:gd name="T19" fmla="*/ 2147483647 h 457"/>
              <a:gd name="T20" fmla="*/ 2147483647 w 730"/>
              <a:gd name="T21" fmla="*/ 2147483647 h 457"/>
              <a:gd name="T22" fmla="*/ 2147483647 w 730"/>
              <a:gd name="T23" fmla="*/ 2147483647 h 457"/>
              <a:gd name="T24" fmla="*/ 2147483647 w 730"/>
              <a:gd name="T25" fmla="*/ 2147483647 h 457"/>
              <a:gd name="T26" fmla="*/ 2147483647 w 730"/>
              <a:gd name="T27" fmla="*/ 2147483647 h 457"/>
              <a:gd name="T28" fmla="*/ 2147483647 w 730"/>
              <a:gd name="T29" fmla="*/ 2147483647 h 457"/>
              <a:gd name="T30" fmla="*/ 2147483647 w 730"/>
              <a:gd name="T31" fmla="*/ 2147483647 h 457"/>
              <a:gd name="T32" fmla="*/ 2147483647 w 730"/>
              <a:gd name="T33" fmla="*/ 2147483647 h 457"/>
              <a:gd name="T34" fmla="*/ 2147483647 w 730"/>
              <a:gd name="T35" fmla="*/ 2147483647 h 457"/>
              <a:gd name="T36" fmla="*/ 2147483647 w 730"/>
              <a:gd name="T37" fmla="*/ 2147483647 h 457"/>
              <a:gd name="T38" fmla="*/ 2147483647 w 730"/>
              <a:gd name="T39" fmla="*/ 2147483647 h 457"/>
              <a:gd name="T40" fmla="*/ 2147483647 w 730"/>
              <a:gd name="T41" fmla="*/ 2147483647 h 457"/>
              <a:gd name="T42" fmla="*/ 2147483647 w 730"/>
              <a:gd name="T43" fmla="*/ 2147483647 h 457"/>
              <a:gd name="T44" fmla="*/ 2147483647 w 730"/>
              <a:gd name="T45" fmla="*/ 2147483647 h 457"/>
              <a:gd name="T46" fmla="*/ 2147483647 w 730"/>
              <a:gd name="T47" fmla="*/ 2147483647 h 457"/>
              <a:gd name="T48" fmla="*/ 2147483647 w 730"/>
              <a:gd name="T49" fmla="*/ 2147483647 h 457"/>
              <a:gd name="T50" fmla="*/ 2147483647 w 730"/>
              <a:gd name="T51" fmla="*/ 2147483647 h 457"/>
              <a:gd name="T52" fmla="*/ 2147483647 w 730"/>
              <a:gd name="T53" fmla="*/ 2147483647 h 457"/>
              <a:gd name="T54" fmla="*/ 2147483647 w 730"/>
              <a:gd name="T55" fmla="*/ 2147483647 h 457"/>
              <a:gd name="T56" fmla="*/ 0 w 730"/>
              <a:gd name="T57" fmla="*/ 2147483647 h 457"/>
              <a:gd name="T58" fmla="*/ 2147483647 w 730"/>
              <a:gd name="T59" fmla="*/ 2147483647 h 457"/>
              <a:gd name="T60" fmla="*/ 2147483647 w 730"/>
              <a:gd name="T61" fmla="*/ 2147483647 h 457"/>
              <a:gd name="T62" fmla="*/ 2147483647 w 730"/>
              <a:gd name="T63" fmla="*/ 2147483647 h 457"/>
              <a:gd name="T64" fmla="*/ 2147483647 w 730"/>
              <a:gd name="T65" fmla="*/ 0 h 457"/>
              <a:gd name="T66" fmla="*/ 2147483647 w 730"/>
              <a:gd name="T67" fmla="*/ 2147483647 h 457"/>
              <a:gd name="T68" fmla="*/ 2147483647 w 730"/>
              <a:gd name="T69" fmla="*/ 2147483647 h 457"/>
              <a:gd name="T70" fmla="*/ 2147483647 w 730"/>
              <a:gd name="T71" fmla="*/ 2147483647 h 457"/>
              <a:gd name="T72" fmla="*/ 2147483647 w 730"/>
              <a:gd name="T73" fmla="*/ 2147483647 h 457"/>
              <a:gd name="T74" fmla="*/ 2147483647 w 730"/>
              <a:gd name="T75" fmla="*/ 2147483647 h 457"/>
              <a:gd name="T76" fmla="*/ 2147483647 w 730"/>
              <a:gd name="T77" fmla="*/ 2147483647 h 457"/>
              <a:gd name="T78" fmla="*/ 2147483647 w 730"/>
              <a:gd name="T79" fmla="*/ 2147483647 h 457"/>
              <a:gd name="T80" fmla="*/ 2147483647 w 730"/>
              <a:gd name="T81" fmla="*/ 2147483647 h 457"/>
              <a:gd name="T82" fmla="*/ 2147483647 w 730"/>
              <a:gd name="T83" fmla="*/ 2147483647 h 457"/>
              <a:gd name="T84" fmla="*/ 2147483647 w 730"/>
              <a:gd name="T85" fmla="*/ 2147483647 h 457"/>
              <a:gd name="T86" fmla="*/ 2147483647 w 730"/>
              <a:gd name="T87" fmla="*/ 2147483647 h 457"/>
              <a:gd name="T88" fmla="*/ 2147483647 w 730"/>
              <a:gd name="T89" fmla="*/ 2147483647 h 457"/>
              <a:gd name="T90" fmla="*/ 2147483647 w 730"/>
              <a:gd name="T91" fmla="*/ 2147483647 h 457"/>
              <a:gd name="T92" fmla="*/ 2147483647 w 730"/>
              <a:gd name="T93" fmla="*/ 2147483647 h 457"/>
              <a:gd name="T94" fmla="*/ 2147483647 w 730"/>
              <a:gd name="T95" fmla="*/ 2147483647 h 457"/>
              <a:gd name="T96" fmla="*/ 2147483647 w 730"/>
              <a:gd name="T97" fmla="*/ 2147483647 h 457"/>
              <a:gd name="T98" fmla="*/ 2147483647 w 730"/>
              <a:gd name="T99" fmla="*/ 2147483647 h 457"/>
              <a:gd name="T100" fmla="*/ 2147483647 w 730"/>
              <a:gd name="T101" fmla="*/ 2147483647 h 457"/>
              <a:gd name="T102" fmla="*/ 2147483647 w 730"/>
              <a:gd name="T103" fmla="*/ 2147483647 h 457"/>
              <a:gd name="T104" fmla="*/ 2147483647 w 730"/>
              <a:gd name="T105" fmla="*/ 2147483647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endParaRPr lang="zh-CN" altLang="en-US"/>
          </a:p>
        </p:txBody>
      </p:sp>
      <p:grpSp>
        <p:nvGrpSpPr>
          <p:cNvPr id="2" name="Group 11"/>
          <p:cNvGrpSpPr/>
          <p:nvPr/>
        </p:nvGrpSpPr>
        <p:grpSpPr bwMode="auto">
          <a:xfrm>
            <a:off x="1908175" y="6092825"/>
            <a:ext cx="5184775" cy="463550"/>
            <a:chOff x="1837" y="3748"/>
            <a:chExt cx="3266" cy="292"/>
          </a:xfrm>
        </p:grpSpPr>
        <p:sp>
          <p:nvSpPr>
            <p:cNvPr id="46092" name="AutoShape 12"/>
            <p:cNvSpPr>
              <a:spLocks noChangeArrowheads="1"/>
            </p:cNvSpPr>
            <p:nvPr/>
          </p:nvSpPr>
          <p:spPr bwMode="auto">
            <a:xfrm>
              <a:off x="1837" y="3748"/>
              <a:ext cx="3266" cy="272"/>
            </a:xfrm>
            <a:prstGeom prst="flowChartAlternateProcess">
              <a:avLst/>
            </a:prstGeom>
            <a:gradFill rotWithShape="1">
              <a:gsLst>
                <a:gs pos="0">
                  <a:schemeClr val="bg1"/>
                </a:gs>
                <a:gs pos="100000">
                  <a:srgbClr val="A1DFED"/>
                </a:gs>
              </a:gsLst>
              <a:lin ang="5400000" scaled="1"/>
            </a:gradFill>
            <a:ln w="31750" algn="ctr">
              <a:solidFill>
                <a:srgbClr val="008080"/>
              </a:solidFill>
              <a:miter lim="800000"/>
            </a:ln>
            <a:effectLst>
              <a:prstShdw prst="shdw13" dist="53882" dir="13500000">
                <a:srgbClr val="1C99C6">
                  <a:alpha val="50000"/>
                </a:srgbClr>
              </a:prstShdw>
            </a:effectLst>
          </p:spPr>
          <p:txBody>
            <a:bodyPr wrap="none" anchor="ctr"/>
            <a:lstStyle/>
            <a:p>
              <a:endParaRPr lang="zh-CN" altLang="en-US"/>
            </a:p>
          </p:txBody>
        </p:sp>
        <p:pic>
          <p:nvPicPr>
            <p:cNvPr id="46093" name="Picture 13"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 y="3748"/>
              <a:ext cx="418" cy="292"/>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4" name="Text Box 14"/>
            <p:cNvSpPr txBox="1">
              <a:spLocks noChangeArrowheads="1"/>
            </p:cNvSpPr>
            <p:nvPr/>
          </p:nvSpPr>
          <p:spPr bwMode="auto">
            <a:xfrm>
              <a:off x="2360" y="3748"/>
              <a:ext cx="2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Arial" panose="020B0604020202020204" pitchFamily="34" charset="0"/>
                  <a:ea typeface="黑体" panose="02010609060101010101" pitchFamily="2" charset="-122"/>
                </a:rPr>
                <a:t>操作演示</a:t>
              </a:r>
              <a:r>
                <a:rPr lang="en-US" altLang="zh-CN" b="1">
                  <a:latin typeface="Arial" panose="020B0604020202020204" pitchFamily="34" charset="0"/>
                  <a:ea typeface="黑体" panose="02010609060101010101" pitchFamily="2" charset="-122"/>
                </a:rPr>
                <a:t>3</a:t>
              </a:r>
              <a:r>
                <a:rPr lang="zh-CN" altLang="en-US" b="1">
                  <a:latin typeface="Arial" panose="020B0604020202020204" pitchFamily="34" charset="0"/>
                  <a:ea typeface="黑体" panose="02010609060101010101" pitchFamily="2" charset="-122"/>
                </a:rPr>
                <a:t>： </a:t>
              </a:r>
              <a:r>
                <a:rPr lang="en-US" altLang="zh-CN" b="1">
                  <a:latin typeface="Arial" panose="020B0604020202020204" pitchFamily="34" charset="0"/>
                  <a:ea typeface="黑体" panose="02010609060101010101" pitchFamily="2" charset="-122"/>
                </a:rPr>
                <a:t>Eclipse</a:t>
              </a:r>
              <a:r>
                <a:rPr lang="zh-CN" altLang="en-US" b="1">
                  <a:latin typeface="Arial" panose="020B0604020202020204" pitchFamily="34" charset="0"/>
                  <a:ea typeface="黑体" panose="02010609060101010101" pitchFamily="2" charset="-122"/>
                </a:rPr>
                <a:t>导航器</a:t>
              </a:r>
            </a:p>
          </p:txBody>
        </p:sp>
      </p:grpSp>
      <p:sp>
        <p:nvSpPr>
          <p:cNvPr id="580624" name="Freeform 16"/>
          <p:cNvSpPr/>
          <p:nvPr/>
        </p:nvSpPr>
        <p:spPr bwMode="auto">
          <a:xfrm rot="1614706" flipV="1">
            <a:off x="3276600" y="4292600"/>
            <a:ext cx="1079500" cy="431800"/>
          </a:xfrm>
          <a:custGeom>
            <a:avLst/>
            <a:gdLst>
              <a:gd name="T0" fmla="*/ 2147483647 w 730"/>
              <a:gd name="T1" fmla="*/ 2147483647 h 457"/>
              <a:gd name="T2" fmla="*/ 2147483647 w 730"/>
              <a:gd name="T3" fmla="*/ 2147483647 h 457"/>
              <a:gd name="T4" fmla="*/ 2147483647 w 730"/>
              <a:gd name="T5" fmla="*/ 2147483647 h 457"/>
              <a:gd name="T6" fmla="*/ 2147483647 w 730"/>
              <a:gd name="T7" fmla="*/ 2147483647 h 457"/>
              <a:gd name="T8" fmla="*/ 2147483647 w 730"/>
              <a:gd name="T9" fmla="*/ 2147483647 h 457"/>
              <a:gd name="T10" fmla="*/ 2147483647 w 730"/>
              <a:gd name="T11" fmla="*/ 2147483647 h 457"/>
              <a:gd name="T12" fmla="*/ 2147483647 w 730"/>
              <a:gd name="T13" fmla="*/ 2147483647 h 457"/>
              <a:gd name="T14" fmla="*/ 2147483647 w 730"/>
              <a:gd name="T15" fmla="*/ 2147483647 h 457"/>
              <a:gd name="T16" fmla="*/ 2147483647 w 730"/>
              <a:gd name="T17" fmla="*/ 2147483647 h 457"/>
              <a:gd name="T18" fmla="*/ 2147483647 w 730"/>
              <a:gd name="T19" fmla="*/ 2147483647 h 457"/>
              <a:gd name="T20" fmla="*/ 2147483647 w 730"/>
              <a:gd name="T21" fmla="*/ 2147483647 h 457"/>
              <a:gd name="T22" fmla="*/ 2147483647 w 730"/>
              <a:gd name="T23" fmla="*/ 2147483647 h 457"/>
              <a:gd name="T24" fmla="*/ 2147483647 w 730"/>
              <a:gd name="T25" fmla="*/ 2147483647 h 457"/>
              <a:gd name="T26" fmla="*/ 2147483647 w 730"/>
              <a:gd name="T27" fmla="*/ 2147483647 h 457"/>
              <a:gd name="T28" fmla="*/ 2147483647 w 730"/>
              <a:gd name="T29" fmla="*/ 2147483647 h 457"/>
              <a:gd name="T30" fmla="*/ 2147483647 w 730"/>
              <a:gd name="T31" fmla="*/ 2147483647 h 457"/>
              <a:gd name="T32" fmla="*/ 2147483647 w 730"/>
              <a:gd name="T33" fmla="*/ 2147483647 h 457"/>
              <a:gd name="T34" fmla="*/ 2147483647 w 730"/>
              <a:gd name="T35" fmla="*/ 2147483647 h 457"/>
              <a:gd name="T36" fmla="*/ 2147483647 w 730"/>
              <a:gd name="T37" fmla="*/ 2147483647 h 457"/>
              <a:gd name="T38" fmla="*/ 2147483647 w 730"/>
              <a:gd name="T39" fmla="*/ 2147483647 h 457"/>
              <a:gd name="T40" fmla="*/ 2147483647 w 730"/>
              <a:gd name="T41" fmla="*/ 2147483647 h 457"/>
              <a:gd name="T42" fmla="*/ 2147483647 w 730"/>
              <a:gd name="T43" fmla="*/ 2147483647 h 457"/>
              <a:gd name="T44" fmla="*/ 2147483647 w 730"/>
              <a:gd name="T45" fmla="*/ 2147483647 h 457"/>
              <a:gd name="T46" fmla="*/ 2147483647 w 730"/>
              <a:gd name="T47" fmla="*/ 2147483647 h 457"/>
              <a:gd name="T48" fmla="*/ 2147483647 w 730"/>
              <a:gd name="T49" fmla="*/ 2147483647 h 457"/>
              <a:gd name="T50" fmla="*/ 2147483647 w 730"/>
              <a:gd name="T51" fmla="*/ 2147483647 h 457"/>
              <a:gd name="T52" fmla="*/ 2147483647 w 730"/>
              <a:gd name="T53" fmla="*/ 2147483647 h 457"/>
              <a:gd name="T54" fmla="*/ 2147483647 w 730"/>
              <a:gd name="T55" fmla="*/ 2147483647 h 457"/>
              <a:gd name="T56" fmla="*/ 0 w 730"/>
              <a:gd name="T57" fmla="*/ 2147483647 h 457"/>
              <a:gd name="T58" fmla="*/ 2147483647 w 730"/>
              <a:gd name="T59" fmla="*/ 2147483647 h 457"/>
              <a:gd name="T60" fmla="*/ 2147483647 w 730"/>
              <a:gd name="T61" fmla="*/ 2147483647 h 457"/>
              <a:gd name="T62" fmla="*/ 2147483647 w 730"/>
              <a:gd name="T63" fmla="*/ 2147483647 h 457"/>
              <a:gd name="T64" fmla="*/ 2147483647 w 730"/>
              <a:gd name="T65" fmla="*/ 0 h 457"/>
              <a:gd name="T66" fmla="*/ 2147483647 w 730"/>
              <a:gd name="T67" fmla="*/ 2147483647 h 457"/>
              <a:gd name="T68" fmla="*/ 2147483647 w 730"/>
              <a:gd name="T69" fmla="*/ 2147483647 h 457"/>
              <a:gd name="T70" fmla="*/ 2147483647 w 730"/>
              <a:gd name="T71" fmla="*/ 2147483647 h 457"/>
              <a:gd name="T72" fmla="*/ 2147483647 w 730"/>
              <a:gd name="T73" fmla="*/ 2147483647 h 457"/>
              <a:gd name="T74" fmla="*/ 2147483647 w 730"/>
              <a:gd name="T75" fmla="*/ 2147483647 h 457"/>
              <a:gd name="T76" fmla="*/ 2147483647 w 730"/>
              <a:gd name="T77" fmla="*/ 2147483647 h 457"/>
              <a:gd name="T78" fmla="*/ 2147483647 w 730"/>
              <a:gd name="T79" fmla="*/ 2147483647 h 457"/>
              <a:gd name="T80" fmla="*/ 2147483647 w 730"/>
              <a:gd name="T81" fmla="*/ 2147483647 h 457"/>
              <a:gd name="T82" fmla="*/ 2147483647 w 730"/>
              <a:gd name="T83" fmla="*/ 2147483647 h 457"/>
              <a:gd name="T84" fmla="*/ 2147483647 w 730"/>
              <a:gd name="T85" fmla="*/ 2147483647 h 457"/>
              <a:gd name="T86" fmla="*/ 2147483647 w 730"/>
              <a:gd name="T87" fmla="*/ 2147483647 h 457"/>
              <a:gd name="T88" fmla="*/ 2147483647 w 730"/>
              <a:gd name="T89" fmla="*/ 2147483647 h 457"/>
              <a:gd name="T90" fmla="*/ 2147483647 w 730"/>
              <a:gd name="T91" fmla="*/ 2147483647 h 457"/>
              <a:gd name="T92" fmla="*/ 2147483647 w 730"/>
              <a:gd name="T93" fmla="*/ 2147483647 h 457"/>
              <a:gd name="T94" fmla="*/ 2147483647 w 730"/>
              <a:gd name="T95" fmla="*/ 2147483647 h 457"/>
              <a:gd name="T96" fmla="*/ 2147483647 w 730"/>
              <a:gd name="T97" fmla="*/ 2147483647 h 457"/>
              <a:gd name="T98" fmla="*/ 2147483647 w 730"/>
              <a:gd name="T99" fmla="*/ 2147483647 h 457"/>
              <a:gd name="T100" fmla="*/ 2147483647 w 730"/>
              <a:gd name="T101" fmla="*/ 2147483647 h 457"/>
              <a:gd name="T102" fmla="*/ 2147483647 w 730"/>
              <a:gd name="T103" fmla="*/ 2147483647 h 457"/>
              <a:gd name="T104" fmla="*/ 2147483647 w 730"/>
              <a:gd name="T105" fmla="*/ 2147483647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D0EC93F7-782B-47F7-A2D0-E20340BDAC0B}" type="slidenum">
              <a:rPr lang="zh-CN" altLang="en-US"/>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0616"/>
                                        </p:tgtEl>
                                        <p:attrNameLst>
                                          <p:attrName>style.visibility</p:attrName>
                                        </p:attrNameLst>
                                      </p:cBhvr>
                                      <p:to>
                                        <p:strVal val="visible"/>
                                      </p:to>
                                    </p:set>
                                    <p:animEffect transition="in" filter="wipe(left)">
                                      <p:cBhvr>
                                        <p:cTn id="7" dur="500"/>
                                        <p:tgtEl>
                                          <p:spTgt spid="5806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80613"/>
                                        </p:tgtEl>
                                        <p:attrNameLst>
                                          <p:attrName>style.visibility</p:attrName>
                                        </p:attrNameLst>
                                      </p:cBhvr>
                                      <p:to>
                                        <p:strVal val="visible"/>
                                      </p:to>
                                    </p:set>
                                    <p:animEffect transition="in" filter="wipe(left)">
                                      <p:cBhvr>
                                        <p:cTn id="11" dur="500"/>
                                        <p:tgtEl>
                                          <p:spTgt spid="5806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80624"/>
                                        </p:tgtEl>
                                        <p:attrNameLst>
                                          <p:attrName>style.visibility</p:attrName>
                                        </p:attrNameLst>
                                      </p:cBhvr>
                                      <p:to>
                                        <p:strVal val="visible"/>
                                      </p:to>
                                    </p:set>
                                    <p:animEffect transition="in" filter="wipe(left)">
                                      <p:cBhvr>
                                        <p:cTn id="15" dur="500"/>
                                        <p:tgtEl>
                                          <p:spTgt spid="58062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80614"/>
                                        </p:tgtEl>
                                        <p:attrNameLst>
                                          <p:attrName>style.visibility</p:attrName>
                                        </p:attrNameLst>
                                      </p:cBhvr>
                                      <p:to>
                                        <p:strVal val="visible"/>
                                      </p:to>
                                    </p:set>
                                    <p:animEffect transition="in" filter="wipe(left)">
                                      <p:cBhvr>
                                        <p:cTn id="19" dur="500"/>
                                        <p:tgtEl>
                                          <p:spTgt spid="58061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3" grpId="0" animBg="1"/>
      <p:bldP spid="580614" grpId="0" animBg="1"/>
      <p:bldP spid="580616" grpId="0" animBg="1"/>
      <p:bldP spid="58062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3"/>
          <p:cNvSpPr txBox="1">
            <a:spLocks noChangeArrowheads="1"/>
          </p:cNvSpPr>
          <p:nvPr/>
        </p:nvSpPr>
        <p:spPr bwMode="auto">
          <a:xfrm>
            <a:off x="314325" y="1484313"/>
            <a:ext cx="86106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en-US" altLang="zh-CN" sz="2400" b="1">
                <a:solidFill>
                  <a:srgbClr val="0070C0"/>
                </a:solidFill>
                <a:latin typeface="微软雅黑" panose="020B0503020204020204" pitchFamily="34" charset="-122"/>
                <a:ea typeface="微软雅黑" panose="020B0503020204020204" pitchFamily="34" charset="-122"/>
              </a:rPr>
              <a:t>Java</a:t>
            </a:r>
            <a:r>
              <a:rPr kumimoji="1" lang="zh-CN" altLang="en-US" sz="2400" b="1">
                <a:solidFill>
                  <a:srgbClr val="0070C0"/>
                </a:solidFill>
                <a:latin typeface="微软雅黑" panose="020B0503020204020204" pitchFamily="34" charset="-122"/>
                <a:ea typeface="微软雅黑" panose="020B0503020204020204" pitchFamily="34" charset="-122"/>
              </a:rPr>
              <a:t>程序的构成</a:t>
            </a:r>
          </a:p>
          <a:p>
            <a:pPr eaLnBrk="1" hangingPunct="1">
              <a:lnSpc>
                <a:spcPct val="150000"/>
              </a:lnSpc>
              <a:spcBef>
                <a:spcPct val="50000"/>
              </a:spcBef>
            </a:pPr>
            <a:r>
              <a:rPr kumimoji="1" lang="zh-CN" altLang="en-US" sz="2400">
                <a:latin typeface="微软雅黑" panose="020B0503020204020204" pitchFamily="34" charset="-122"/>
                <a:ea typeface="微软雅黑" panose="020B0503020204020204" pitchFamily="34" charset="-122"/>
              </a:rPr>
              <a:t>        </a:t>
            </a:r>
            <a:r>
              <a:rPr kumimoji="1" lang="en-US" altLang="zh-CN" sz="2400">
                <a:latin typeface="微软雅黑" panose="020B0503020204020204" pitchFamily="34" charset="-122"/>
                <a:ea typeface="微软雅黑" panose="020B0503020204020204" pitchFamily="34" charset="-122"/>
              </a:rPr>
              <a:t>Java</a:t>
            </a:r>
            <a:r>
              <a:rPr kumimoji="1" lang="zh-CN" altLang="en-US" sz="2400">
                <a:latin typeface="微软雅黑" panose="020B0503020204020204" pitchFamily="34" charset="-122"/>
                <a:ea typeface="微软雅黑" panose="020B0503020204020204" pitchFamily="34" charset="-122"/>
              </a:rPr>
              <a:t>源程序逻辑构成分为两大部分：程序头包的引用和类的定义。</a:t>
            </a:r>
          </a:p>
          <a:p>
            <a:pPr eaLnBrk="1" hangingPunct="1">
              <a:lnSpc>
                <a:spcPct val="150000"/>
              </a:lnSpc>
              <a:spcBef>
                <a:spcPct val="50000"/>
              </a:spcBef>
            </a:pPr>
            <a:r>
              <a:rPr kumimoji="1" lang="zh-CN" altLang="en-US" sz="2400" b="1">
                <a:latin typeface="微软雅黑" panose="020B0503020204020204" pitchFamily="34" charset="-122"/>
                <a:ea typeface="微软雅黑" panose="020B0503020204020204" pitchFamily="34" charset="-122"/>
              </a:rPr>
              <a:t>        </a:t>
            </a:r>
            <a:r>
              <a:rPr kumimoji="1" lang="en-US" altLang="zh-CN" sz="2400" b="1">
                <a:latin typeface="微软雅黑" panose="020B0503020204020204" pitchFamily="34" charset="-122"/>
                <a:ea typeface="微软雅黑" panose="020B0503020204020204" pitchFamily="34" charset="-122"/>
              </a:rPr>
              <a:t>1. </a:t>
            </a:r>
            <a:r>
              <a:rPr kumimoji="1" lang="zh-CN" altLang="en-US" sz="2400" b="1">
                <a:latin typeface="微软雅黑" panose="020B0503020204020204" pitchFamily="34" charset="-122"/>
                <a:ea typeface="微软雅黑" panose="020B0503020204020204" pitchFamily="34" charset="-122"/>
              </a:rPr>
              <a:t>程序头包的引用</a:t>
            </a:r>
          </a:p>
          <a:p>
            <a:pPr eaLnBrk="1" hangingPunct="1">
              <a:lnSpc>
                <a:spcPct val="150000"/>
              </a:lnSpc>
              <a:spcBef>
                <a:spcPct val="50000"/>
              </a:spcBef>
            </a:pPr>
            <a:r>
              <a:rPr kumimoji="1" lang="zh-CN" altLang="en-US" sz="2400">
                <a:latin typeface="微软雅黑" panose="020B0503020204020204" pitchFamily="34" charset="-122"/>
                <a:ea typeface="微软雅黑" panose="020B0503020204020204" pitchFamily="34" charset="-122"/>
              </a:rPr>
              <a:t>       主要是指引用</a:t>
            </a:r>
            <a:r>
              <a:rPr kumimoji="1" lang="en-US" altLang="zh-CN" sz="2400">
                <a:latin typeface="微软雅黑" panose="020B0503020204020204" pitchFamily="34" charset="-122"/>
                <a:ea typeface="微软雅黑" panose="020B0503020204020204" pitchFamily="34" charset="-122"/>
              </a:rPr>
              <a:t>JDK</a:t>
            </a:r>
            <a:r>
              <a:rPr kumimoji="1" lang="zh-CN" altLang="en-US" sz="2400">
                <a:latin typeface="微软雅黑" panose="020B0503020204020204" pitchFamily="34" charset="-122"/>
                <a:ea typeface="微软雅黑" panose="020B0503020204020204" pitchFamily="34" charset="-122"/>
              </a:rPr>
              <a:t>软件包自带的包，也可以是自己定义的类。引用之后程序体中就可以自由应用包中的类的方法和属性等。</a:t>
            </a:r>
          </a:p>
        </p:txBody>
      </p:sp>
      <p:sp>
        <p:nvSpPr>
          <p:cNvPr id="3" name="灯片编号占位符 2"/>
          <p:cNvSpPr>
            <a:spLocks noGrp="1"/>
          </p:cNvSpPr>
          <p:nvPr>
            <p:ph type="sldNum" sz="quarter" idx="12"/>
          </p:nvPr>
        </p:nvSpPr>
        <p:spPr>
          <a:xfrm>
            <a:off x="179388" y="6400800"/>
            <a:ext cx="755650" cy="457200"/>
          </a:xfrm>
        </p:spPr>
        <p:txBody>
          <a:bodyPr/>
          <a:lstStyle/>
          <a:p>
            <a:pPr>
              <a:defRPr/>
            </a:pPr>
            <a:fld id="{4FAE21FF-B813-446D-9A09-6F165BB5FCD2}" type="slidenum">
              <a:rPr lang="zh-CN" altLang="en-US" smtClean="0"/>
              <a:t>44</a:t>
            </a:fld>
            <a:endParaRPr lang="en-US" altLang="zh-CN"/>
          </a:p>
        </p:txBody>
      </p:sp>
    </p:spTree>
  </p:cSld>
  <p:clrMapOvr>
    <a:masterClrMapping/>
  </p:clrMapOvr>
  <p:transition>
    <p:zoom dir="in"/>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2"/>
          <p:cNvSpPr txBox="1">
            <a:spLocks noChangeArrowheads="1"/>
          </p:cNvSpPr>
          <p:nvPr/>
        </p:nvSpPr>
        <p:spPr bwMode="auto">
          <a:xfrm>
            <a:off x="304800" y="779463"/>
            <a:ext cx="86106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kumimoji="1" lang="en-US" altLang="zh-CN" sz="2400" b="1">
                <a:latin typeface="微软雅黑" panose="020B0503020204020204" pitchFamily="34" charset="-122"/>
                <a:ea typeface="微软雅黑" panose="020B0503020204020204" pitchFamily="34" charset="-122"/>
              </a:rPr>
              <a:t>        2. </a:t>
            </a:r>
            <a:r>
              <a:rPr kumimoji="1" lang="zh-CN" altLang="en-US" sz="2400" b="1">
                <a:latin typeface="微软雅黑" panose="020B0503020204020204" pitchFamily="34" charset="-122"/>
                <a:ea typeface="微软雅黑" panose="020B0503020204020204" pitchFamily="34" charset="-122"/>
              </a:rPr>
              <a:t>类的定义</a:t>
            </a:r>
          </a:p>
          <a:p>
            <a:pPr eaLnBrk="1" hangingPunct="1">
              <a:lnSpc>
                <a:spcPct val="150000"/>
              </a:lnSpc>
              <a:spcBef>
                <a:spcPct val="50000"/>
              </a:spcBef>
            </a:pPr>
            <a:r>
              <a:rPr kumimoji="1" lang="zh-CN" altLang="en-US" sz="2400">
                <a:latin typeface="微软雅黑" panose="020B0503020204020204" pitchFamily="34" charset="-122"/>
                <a:ea typeface="微软雅黑" panose="020B0503020204020204" pitchFamily="34" charset="-122"/>
              </a:rPr>
              <a:t>        </a:t>
            </a:r>
            <a:r>
              <a:rPr kumimoji="1" lang="en-US" altLang="zh-CN" sz="2400">
                <a:latin typeface="微软雅黑" panose="020B0503020204020204" pitchFamily="34" charset="-122"/>
                <a:ea typeface="微软雅黑" panose="020B0503020204020204" pitchFamily="34" charset="-122"/>
              </a:rPr>
              <a:t>Java</a:t>
            </a:r>
            <a:r>
              <a:rPr kumimoji="1" lang="zh-CN" altLang="en-US" sz="2400">
                <a:latin typeface="微软雅黑" panose="020B0503020204020204" pitchFamily="34" charset="-122"/>
                <a:ea typeface="微软雅黑" panose="020B0503020204020204" pitchFamily="34" charset="-122"/>
              </a:rPr>
              <a:t>源程序中可以有多个类的定义，但必须有一个主类，这个主类是</a:t>
            </a:r>
            <a:r>
              <a:rPr kumimoji="1" lang="en-US" altLang="zh-CN" sz="2400">
                <a:latin typeface="微软雅黑" panose="020B0503020204020204" pitchFamily="34" charset="-122"/>
                <a:ea typeface="微软雅黑" panose="020B0503020204020204" pitchFamily="34" charset="-122"/>
              </a:rPr>
              <a:t>Java</a:t>
            </a:r>
            <a:r>
              <a:rPr kumimoji="1" lang="zh-CN" altLang="en-US" sz="2400">
                <a:latin typeface="微软雅黑" panose="020B0503020204020204" pitchFamily="34" charset="-122"/>
                <a:ea typeface="微软雅黑" panose="020B0503020204020204" pitchFamily="34" charset="-122"/>
              </a:rPr>
              <a:t>程序运行的入口点。在应用程序中，主类为包含</a:t>
            </a:r>
            <a:r>
              <a:rPr kumimoji="1" lang="en-US" altLang="zh-CN" sz="2400">
                <a:latin typeface="微软雅黑" panose="020B0503020204020204" pitchFamily="34" charset="-122"/>
                <a:ea typeface="微软雅黑" panose="020B0503020204020204" pitchFamily="34" charset="-122"/>
              </a:rPr>
              <a:t>main</a:t>
            </a:r>
            <a:r>
              <a:rPr kumimoji="1" lang="zh-CN" altLang="en-US" sz="2400">
                <a:latin typeface="微软雅黑" panose="020B0503020204020204" pitchFamily="34" charset="-122"/>
                <a:ea typeface="微软雅黑" panose="020B0503020204020204" pitchFamily="34" charset="-122"/>
              </a:rPr>
              <a:t>方法的类；在</a:t>
            </a:r>
            <a:r>
              <a:rPr kumimoji="1" lang="en-US" altLang="zh-CN" sz="2400">
                <a:latin typeface="微软雅黑" panose="020B0503020204020204" pitchFamily="34" charset="-122"/>
                <a:ea typeface="微软雅黑" panose="020B0503020204020204" pitchFamily="34" charset="-122"/>
              </a:rPr>
              <a:t>Java</a:t>
            </a:r>
            <a:r>
              <a:rPr kumimoji="1" lang="zh-CN" altLang="en-US" sz="2400">
                <a:latin typeface="微软雅黑" panose="020B0503020204020204" pitchFamily="34" charset="-122"/>
                <a:ea typeface="微软雅黑" panose="020B0503020204020204" pitchFamily="34" charset="-122"/>
              </a:rPr>
              <a:t>源程序中，</a:t>
            </a:r>
            <a:r>
              <a:rPr kumimoji="1" lang="zh-CN" altLang="en-US" sz="2400" b="1">
                <a:latin typeface="微软雅黑" panose="020B0503020204020204" pitchFamily="34" charset="-122"/>
                <a:ea typeface="微软雅黑" panose="020B0503020204020204" pitchFamily="34" charset="-122"/>
              </a:rPr>
              <a:t>主类的名字同文件名一致</a:t>
            </a:r>
            <a:r>
              <a:rPr kumimoji="1" lang="zh-CN" altLang="en-US" sz="2400">
                <a:latin typeface="微软雅黑" panose="020B0503020204020204" pitchFamily="34" charset="-122"/>
                <a:ea typeface="微软雅黑" panose="020B0503020204020204" pitchFamily="34" charset="-122"/>
              </a:rPr>
              <a:t>。</a:t>
            </a:r>
          </a:p>
          <a:p>
            <a:pPr eaLnBrk="1" hangingPunct="1">
              <a:lnSpc>
                <a:spcPct val="150000"/>
              </a:lnSpc>
              <a:spcBef>
                <a:spcPct val="50000"/>
              </a:spcBef>
            </a:pPr>
            <a:r>
              <a:rPr kumimoji="1" lang="zh-CN" altLang="en-US" sz="2400">
                <a:latin typeface="微软雅黑" panose="020B0503020204020204" pitchFamily="34" charset="-122"/>
                <a:ea typeface="微软雅黑" panose="020B0503020204020204" pitchFamily="34" charset="-122"/>
              </a:rPr>
              <a:t>        类的定义又包括类头声明和类体定义。类体中包括属性声明和方法描述。下面来看一个例子，其中斜体表示的语句行为主类类头，主类类头下面从大括号“</a:t>
            </a:r>
            <a:r>
              <a:rPr kumimoji="1" lang="en-US" altLang="zh-CN" sz="2400">
                <a:latin typeface="微软雅黑" panose="020B0503020204020204" pitchFamily="34" charset="-122"/>
                <a:ea typeface="微软雅黑" panose="020B0503020204020204" pitchFamily="34" charset="-122"/>
              </a:rPr>
              <a:t>{”</a:t>
            </a:r>
            <a:r>
              <a:rPr kumimoji="1" lang="zh-CN" altLang="en-US" sz="2400">
                <a:latin typeface="微软雅黑" panose="020B0503020204020204" pitchFamily="34" charset="-122"/>
                <a:ea typeface="微软雅黑" panose="020B0503020204020204" pitchFamily="34" charset="-122"/>
              </a:rPr>
              <a:t>开始到“</a:t>
            </a:r>
            <a:r>
              <a:rPr kumimoji="1" lang="en-US" altLang="zh-CN" sz="2400">
                <a:latin typeface="微软雅黑" panose="020B0503020204020204" pitchFamily="34" charset="-122"/>
                <a:ea typeface="微软雅黑" panose="020B0503020204020204" pitchFamily="34" charset="-122"/>
              </a:rPr>
              <a:t>}”</a:t>
            </a:r>
            <a:r>
              <a:rPr kumimoji="1" lang="zh-CN" altLang="en-US" sz="2400">
                <a:latin typeface="微软雅黑" panose="020B0503020204020204" pitchFamily="34" charset="-122"/>
                <a:ea typeface="微软雅黑" panose="020B0503020204020204" pitchFamily="34" charset="-122"/>
              </a:rPr>
              <a:t>结束的部分称为主类类体。</a:t>
            </a:r>
          </a:p>
        </p:txBody>
      </p:sp>
      <p:sp>
        <p:nvSpPr>
          <p:cNvPr id="3" name="灯片编号占位符 2"/>
          <p:cNvSpPr>
            <a:spLocks noGrp="1"/>
          </p:cNvSpPr>
          <p:nvPr>
            <p:ph type="sldNum" sz="quarter" idx="12"/>
          </p:nvPr>
        </p:nvSpPr>
        <p:spPr>
          <a:xfrm>
            <a:off x="0" y="6400800"/>
            <a:ext cx="539750" cy="457200"/>
          </a:xfrm>
        </p:spPr>
        <p:txBody>
          <a:bodyPr/>
          <a:lstStyle/>
          <a:p>
            <a:pPr>
              <a:defRPr/>
            </a:pPr>
            <a:fld id="{FC7CF9C0-C113-46A5-B040-A92C6C0C147D}" type="slidenum">
              <a:rPr lang="zh-CN" altLang="en-US" smtClean="0"/>
              <a:t>45</a:t>
            </a:fld>
            <a:endParaRPr lang="en-US" altLang="zh-CN"/>
          </a:p>
        </p:txBody>
      </p:sp>
    </p:spTree>
  </p:cSld>
  <p:clrMapOvr>
    <a:masterClrMapping/>
  </p:clrMapOvr>
  <p:transition>
    <p:zoom dir="in"/>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914400" y="333375"/>
            <a:ext cx="8229600" cy="561975"/>
          </a:xfrm>
        </p:spPr>
        <p:txBody>
          <a:bodyPr rtlCol="0" anchor="t">
            <a:normAutofit fontScale="90000"/>
          </a:bodyPr>
          <a:lstStyle/>
          <a:p>
            <a:pPr eaLnBrk="1" fontAlgn="auto" hangingPunct="1">
              <a:spcAft>
                <a:spcPts val="0"/>
              </a:spcAft>
              <a:defRPr/>
            </a:pPr>
            <a:r>
              <a:rPr lang="en-US" altLang="zh-CN" b="1" dirty="0" smtClean="0"/>
              <a:t>Eclipse</a:t>
            </a:r>
            <a:r>
              <a:rPr lang="zh-CN" altLang="en-US" b="1" dirty="0"/>
              <a:t>开发</a:t>
            </a:r>
            <a:r>
              <a:rPr lang="en-US" altLang="zh-CN" b="1" dirty="0"/>
              <a:t>Java</a:t>
            </a:r>
            <a:r>
              <a:rPr lang="zh-CN" altLang="en-US" b="1" dirty="0" smtClean="0"/>
              <a:t>程序演示</a:t>
            </a:r>
            <a:endParaRPr lang="en-US" altLang="zh-CN" b="1" dirty="0"/>
          </a:p>
        </p:txBody>
      </p:sp>
      <p:sp>
        <p:nvSpPr>
          <p:cNvPr id="49155" name="Rectangle 3"/>
          <p:cNvSpPr>
            <a:spLocks noGrp="1" noChangeArrowheads="1"/>
          </p:cNvSpPr>
          <p:nvPr>
            <p:ph idx="1"/>
          </p:nvPr>
        </p:nvSpPr>
        <p:spPr>
          <a:xfrm>
            <a:off x="539750" y="1125538"/>
            <a:ext cx="7499350" cy="5248275"/>
          </a:xfrm>
          <a:ln>
            <a:solidFill>
              <a:schemeClr val="accent1"/>
            </a:solidFill>
          </a:ln>
        </p:spPr>
        <p:txBody>
          <a:bodyPr/>
          <a:lstStyle/>
          <a:p>
            <a:pPr marL="514350" indent="-514350" eaLnBrk="1" hangingPunct="1">
              <a:buAutoNum type="arabicPeriod"/>
            </a:pPr>
            <a:r>
              <a:rPr lang="zh-CN" altLang="en-US" sz="2400" smtClean="0"/>
              <a:t>有些</a:t>
            </a:r>
            <a:r>
              <a:rPr lang="en-US" altLang="zh-CN" sz="2400" dirty="0" smtClean="0"/>
              <a:t>jar</a:t>
            </a:r>
            <a:r>
              <a:rPr lang="zh-CN" altLang="en-US" sz="2400" dirty="0" smtClean="0"/>
              <a:t>工程自动导</a:t>
            </a:r>
            <a:r>
              <a:rPr lang="zh-CN" altLang="en-US" sz="2400" smtClean="0"/>
              <a:t>入，如</a:t>
            </a:r>
            <a:r>
              <a:rPr lang="en-US" altLang="zh-CN" sz="2400" smtClean="0"/>
              <a:t>java.lang</a:t>
            </a:r>
            <a:r>
              <a:rPr lang="zh-CN" altLang="en-US" sz="2400" smtClean="0"/>
              <a:t>，可以直接使用</a:t>
            </a:r>
            <a:r>
              <a:rPr lang="en-US" altLang="zh-CN" sz="2400" smtClean="0"/>
              <a:t>Math</a:t>
            </a:r>
            <a:r>
              <a:rPr lang="zh-CN" altLang="en-US" sz="2400" smtClean="0"/>
              <a:t>；（</a:t>
            </a:r>
            <a:r>
              <a:rPr lang="en-US" altLang="zh-CN" sz="2400" smtClean="0"/>
              <a:t>mathpackage</a:t>
            </a:r>
            <a:r>
              <a:rPr lang="zh-CN" altLang="en-US" sz="2400" smtClean="0"/>
              <a:t>）</a:t>
            </a:r>
            <a:endParaRPr lang="en-US" altLang="zh-CN" sz="2400" smtClean="0"/>
          </a:p>
          <a:p>
            <a:pPr marL="514350" indent="-514350" eaLnBrk="1" hangingPunct="1">
              <a:buAutoNum type="arabicPeriod"/>
            </a:pPr>
            <a:r>
              <a:rPr lang="zh-CN" altLang="en-US" sz="2400" smtClean="0"/>
              <a:t>有些包需要使用</a:t>
            </a:r>
            <a:r>
              <a:rPr lang="en-US" altLang="zh-CN" sz="2400" smtClean="0"/>
              <a:t>import</a:t>
            </a:r>
            <a:r>
              <a:rPr lang="zh-CN" altLang="en-US" sz="2400" smtClean="0"/>
              <a:t>语句导入后，才能使用；（</a:t>
            </a:r>
            <a:r>
              <a:rPr lang="en-US" altLang="zh-CN" sz="2400" smtClean="0"/>
              <a:t>listpackage</a:t>
            </a:r>
            <a:r>
              <a:rPr lang="zh-CN" altLang="en-US" sz="2400" smtClean="0"/>
              <a:t>）</a:t>
            </a:r>
            <a:endParaRPr lang="en-US" altLang="zh-CN" sz="2400" smtClean="0"/>
          </a:p>
          <a:p>
            <a:pPr marL="514350" indent="-514350" eaLnBrk="1" hangingPunct="1">
              <a:buAutoNum type="arabicPeriod"/>
            </a:pPr>
            <a:r>
              <a:rPr lang="zh-CN" altLang="en-US" sz="2400"/>
              <a:t>导入</a:t>
            </a:r>
            <a:r>
              <a:rPr lang="zh-CN" altLang="en-US" sz="2400" smtClean="0"/>
              <a:t>本项目内其他包 </a:t>
            </a:r>
            <a:r>
              <a:rPr lang="en-US" altLang="zh-CN" sz="2400" smtClean="0"/>
              <a:t>(package)</a:t>
            </a:r>
          </a:p>
          <a:p>
            <a:pPr marL="514350" indent="-514350" eaLnBrk="1" hangingPunct="1">
              <a:buAutoNum type="arabicPeriod"/>
            </a:pPr>
            <a:r>
              <a:rPr lang="zh-CN" altLang="en-US" sz="2400" smtClean="0"/>
              <a:t>有些</a:t>
            </a:r>
            <a:r>
              <a:rPr lang="zh-CN" altLang="en-US" sz="2400"/>
              <a:t>第</a:t>
            </a:r>
            <a:r>
              <a:rPr lang="en-US" altLang="zh-CN" sz="2400"/>
              <a:t>3</a:t>
            </a:r>
            <a:r>
              <a:rPr lang="zh-CN" altLang="en-US" sz="2400"/>
              <a:t>方的包必须人工导入</a:t>
            </a:r>
            <a:r>
              <a:rPr lang="zh-CN" altLang="en-US" sz="2400" smtClean="0"/>
              <a:t>。</a:t>
            </a:r>
            <a:endParaRPr lang="en-US" altLang="zh-CN" sz="2400" smtClean="0"/>
          </a:p>
          <a:p>
            <a:pPr eaLnBrk="1" hangingPunct="1">
              <a:buFont typeface="Wingdings" panose="05000000000000000000" pitchFamily="2" charset="2"/>
              <a:buChar char="Ø"/>
            </a:pPr>
            <a:r>
              <a:rPr lang="zh-CN" altLang="en-US" sz="2400" smtClean="0"/>
              <a:t>先</a:t>
            </a:r>
            <a:r>
              <a:rPr lang="zh-CN" altLang="en-US" sz="2400"/>
              <a:t>将第</a:t>
            </a:r>
            <a:r>
              <a:rPr lang="en-US" altLang="zh-CN" sz="2400"/>
              <a:t>3</a:t>
            </a:r>
            <a:r>
              <a:rPr lang="zh-CN" altLang="en-US" sz="2400"/>
              <a:t>方</a:t>
            </a:r>
            <a:r>
              <a:rPr lang="en-US" altLang="zh-CN" sz="2400"/>
              <a:t>jar</a:t>
            </a:r>
            <a:r>
              <a:rPr lang="zh-CN" altLang="en-US" sz="2400"/>
              <a:t>包括拷贝到指定目录</a:t>
            </a:r>
            <a:r>
              <a:rPr lang="zh-CN" altLang="en-US" sz="2400" smtClean="0"/>
              <a:t>；</a:t>
            </a:r>
            <a:r>
              <a:rPr lang="en-US" altLang="zh-CN" sz="2400" smtClean="0"/>
              <a:t>(readExcel</a:t>
            </a:r>
            <a:r>
              <a:rPr lang="en-US" altLang="zh-CN" sz="2400"/>
              <a:t>)</a:t>
            </a:r>
          </a:p>
          <a:p>
            <a:pPr eaLnBrk="1" hangingPunct="1">
              <a:buFont typeface="Wingdings" panose="05000000000000000000" pitchFamily="2" charset="2"/>
              <a:buChar char="Ø"/>
            </a:pPr>
            <a:r>
              <a:rPr lang="zh-CN" altLang="en-US" sz="2400"/>
              <a:t>在项目中通过</a:t>
            </a:r>
            <a:r>
              <a:rPr lang="en-US" altLang="zh-CN" sz="2400"/>
              <a:t>configure Build Path</a:t>
            </a:r>
            <a:r>
              <a:rPr lang="zh-CN" altLang="en-US" sz="2400"/>
              <a:t>中</a:t>
            </a:r>
            <a:r>
              <a:rPr lang="en-US" altLang="zh-CN" sz="2400"/>
              <a:t>Add External Jars</a:t>
            </a:r>
            <a:r>
              <a:rPr lang="zh-CN" altLang="en-US" sz="2400"/>
              <a:t>将使用的</a:t>
            </a:r>
            <a:r>
              <a:rPr lang="en-US" altLang="zh-CN" sz="2400"/>
              <a:t>jar</a:t>
            </a:r>
            <a:r>
              <a:rPr lang="zh-CN" altLang="en-US" sz="2400"/>
              <a:t>加入到项目中。</a:t>
            </a:r>
            <a:endParaRPr lang="en-US" altLang="zh-CN" sz="2400"/>
          </a:p>
          <a:p>
            <a:pPr marL="514350" indent="-514350" eaLnBrk="1" hangingPunct="1">
              <a:buAutoNum type="arabicPeriod"/>
            </a:pPr>
            <a:endParaRPr lang="en-US" altLang="zh-CN" sz="2400" dirty="0" smtClean="0"/>
          </a:p>
          <a:p>
            <a:pPr eaLnBrk="1" hangingPunct="1"/>
            <a:endParaRPr lang="en-US" altLang="zh-CN" sz="2400" dirty="0" smtClean="0"/>
          </a:p>
          <a:p>
            <a:pPr eaLnBrk="1" hangingPunct="1"/>
            <a:endParaRPr lang="en-US" altLang="zh-CN" sz="2400" dirty="0" smtClean="0"/>
          </a:p>
          <a:p>
            <a:pPr eaLnBrk="1" hangingPunct="1"/>
            <a:r>
              <a:rPr lang="en-US" altLang="zh-CN" sz="2400" dirty="0" smtClean="0"/>
              <a:t> </a:t>
            </a:r>
            <a:endParaRPr lang="zh-CN" altLang="en-US" sz="2400" dirty="0" smtClean="0"/>
          </a:p>
        </p:txBody>
      </p:sp>
      <p:sp>
        <p:nvSpPr>
          <p:cNvPr id="3" name="灯片编号占位符 2"/>
          <p:cNvSpPr>
            <a:spLocks noGrp="1"/>
          </p:cNvSpPr>
          <p:nvPr>
            <p:ph type="sldNum" sz="quarter" idx="11"/>
          </p:nvPr>
        </p:nvSpPr>
        <p:spPr/>
        <p:txBody>
          <a:bodyPr/>
          <a:lstStyle/>
          <a:p>
            <a:pPr>
              <a:defRPr/>
            </a:pPr>
            <a:fld id="{9ADD2B29-DF47-40E4-9EB5-32E4FDCCF972}" type="slidenum">
              <a:rPr lang="zh-CN" altLang="en-US"/>
              <a:t>46</a:t>
            </a:fld>
            <a:endParaRPr lang="en-US" altLang="zh-CN"/>
          </a:p>
        </p:txBody>
      </p:sp>
      <p:sp>
        <p:nvSpPr>
          <p:cNvPr id="4" name="文本框 3"/>
          <p:cNvSpPr txBox="1"/>
          <p:nvPr/>
        </p:nvSpPr>
        <p:spPr>
          <a:xfrm>
            <a:off x="6757639" y="6268675"/>
            <a:ext cx="1656184" cy="400110"/>
          </a:xfrm>
          <a:prstGeom prst="rect">
            <a:avLst/>
          </a:prstGeom>
          <a:solidFill>
            <a:schemeClr val="accent1">
              <a:lumMod val="60000"/>
              <a:lumOff val="40000"/>
            </a:schemeClr>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914400" y="333375"/>
            <a:ext cx="8229600" cy="561975"/>
          </a:xfrm>
        </p:spPr>
        <p:txBody>
          <a:bodyPr rtlCol="0" anchor="t">
            <a:normAutofit fontScale="90000"/>
          </a:bodyPr>
          <a:lstStyle/>
          <a:p>
            <a:pPr eaLnBrk="1" fontAlgn="auto" hangingPunct="1">
              <a:spcAft>
                <a:spcPts val="0"/>
              </a:spcAft>
              <a:defRPr/>
            </a:pPr>
            <a:r>
              <a:rPr lang="en-US" altLang="zh-CN" b="1" dirty="0" smtClean="0"/>
              <a:t>Eclipse</a:t>
            </a:r>
            <a:r>
              <a:rPr lang="zh-CN" altLang="en-US" b="1" dirty="0"/>
              <a:t>开发</a:t>
            </a:r>
            <a:r>
              <a:rPr lang="en-US" altLang="zh-CN" b="1" dirty="0"/>
              <a:t>Java</a:t>
            </a:r>
            <a:r>
              <a:rPr lang="zh-CN" altLang="en-US" b="1" dirty="0" smtClean="0"/>
              <a:t>程序演示</a:t>
            </a:r>
            <a:endParaRPr lang="en-US" altLang="zh-CN" b="1" dirty="0"/>
          </a:p>
        </p:txBody>
      </p:sp>
      <p:sp>
        <p:nvSpPr>
          <p:cNvPr id="49155" name="Rectangle 3"/>
          <p:cNvSpPr>
            <a:spLocks noGrp="1" noChangeArrowheads="1"/>
          </p:cNvSpPr>
          <p:nvPr>
            <p:ph idx="1"/>
          </p:nvPr>
        </p:nvSpPr>
        <p:spPr>
          <a:xfrm>
            <a:off x="539750" y="1125538"/>
            <a:ext cx="7499350" cy="5248275"/>
          </a:xfrm>
        </p:spPr>
        <p:txBody>
          <a:bodyPr/>
          <a:lstStyle/>
          <a:p>
            <a:pPr eaLnBrk="1" hangingPunct="1"/>
            <a:r>
              <a:rPr lang="en-US" altLang="zh-CN"/>
              <a:t>5</a:t>
            </a:r>
            <a:r>
              <a:rPr lang="en-US" altLang="zh-CN" smtClean="0"/>
              <a:t>. </a:t>
            </a:r>
            <a:r>
              <a:rPr lang="zh-CN" altLang="en-US" dirty="0" smtClean="0"/>
              <a:t>生成和使用自己的</a:t>
            </a:r>
            <a:r>
              <a:rPr lang="en-US" altLang="zh-CN" dirty="0" smtClean="0"/>
              <a:t>jar</a:t>
            </a:r>
            <a:r>
              <a:rPr lang="zh-CN" altLang="en-US" smtClean="0"/>
              <a:t>包。</a:t>
            </a:r>
            <a:r>
              <a:rPr lang="en-US" altLang="zh-CN" smtClean="0"/>
              <a:t>(factorial,factorialTest)</a:t>
            </a:r>
            <a:endParaRPr lang="en-US" altLang="zh-CN" dirty="0" smtClean="0"/>
          </a:p>
          <a:p>
            <a:pPr eaLnBrk="1" hangingPunct="1">
              <a:buFont typeface="Wingdings" panose="05000000000000000000" pitchFamily="2" charset="2"/>
              <a:buChar char="Ø"/>
            </a:pPr>
            <a:r>
              <a:rPr lang="zh-CN" altLang="en-US" sz="2400" dirty="0" smtClean="0"/>
              <a:t>将常用的类、方法放在一个项目</a:t>
            </a:r>
            <a:r>
              <a:rPr lang="zh-CN" altLang="en-US" sz="2400" smtClean="0"/>
              <a:t>中（</a:t>
            </a:r>
            <a:r>
              <a:rPr lang="en-US" altLang="zh-CN" sz="2400" smtClean="0"/>
              <a:t>factorial</a:t>
            </a:r>
            <a:r>
              <a:rPr lang="zh-CN" altLang="en-US" sz="2400" smtClean="0"/>
              <a:t>），</a:t>
            </a:r>
            <a:r>
              <a:rPr lang="zh-CN" altLang="en-US" sz="2400" dirty="0" smtClean="0"/>
              <a:t>通过</a:t>
            </a:r>
            <a:r>
              <a:rPr lang="en-US" altLang="zh-CN" sz="2400" dirty="0" smtClean="0"/>
              <a:t>export</a:t>
            </a:r>
            <a:r>
              <a:rPr lang="zh-CN" altLang="en-US" sz="2400" dirty="0" smtClean="0"/>
              <a:t>生成一个</a:t>
            </a:r>
            <a:r>
              <a:rPr lang="en-US" altLang="zh-CN" sz="2400" dirty="0" smtClean="0"/>
              <a:t>jar</a:t>
            </a:r>
            <a:r>
              <a:rPr lang="zh-CN" altLang="en-US" sz="2400" dirty="0" smtClean="0"/>
              <a:t>包</a:t>
            </a:r>
            <a:endParaRPr lang="en-US" altLang="zh-CN" sz="2400" dirty="0" smtClean="0"/>
          </a:p>
          <a:p>
            <a:pPr eaLnBrk="1" hangingPunct="1">
              <a:buFont typeface="Wingdings" panose="05000000000000000000" pitchFamily="2" charset="2"/>
              <a:buChar char="Ø"/>
            </a:pPr>
            <a:r>
              <a:rPr lang="zh-CN" altLang="en-US" sz="2400" dirty="0" smtClean="0"/>
              <a:t>将</a:t>
            </a:r>
            <a:r>
              <a:rPr lang="en-US" altLang="zh-CN" sz="2400" dirty="0" smtClean="0"/>
              <a:t>jar</a:t>
            </a:r>
            <a:r>
              <a:rPr lang="zh-CN" altLang="en-US" sz="2400" dirty="0" smtClean="0"/>
              <a:t>包拷贝到其他的</a:t>
            </a:r>
            <a:r>
              <a:rPr lang="zh-CN" altLang="en-US" sz="2400" smtClean="0"/>
              <a:t>工程项目中（</a:t>
            </a:r>
            <a:r>
              <a:rPr lang="en-US" altLang="zh-CN" sz="2400"/>
              <a:t>factorialTest</a:t>
            </a:r>
            <a:r>
              <a:rPr lang="zh-CN" altLang="en-US" sz="2400" smtClean="0"/>
              <a:t>）</a:t>
            </a:r>
            <a:endParaRPr lang="en-US" altLang="zh-CN" sz="2400" dirty="0" smtClean="0"/>
          </a:p>
          <a:p>
            <a:pPr eaLnBrk="1" hangingPunct="1">
              <a:buFont typeface="Wingdings" panose="05000000000000000000" pitchFamily="2" charset="2"/>
              <a:buChar char="Ø"/>
            </a:pPr>
            <a:r>
              <a:rPr lang="zh-CN" altLang="en-US" sz="2400" dirty="0" smtClean="0"/>
              <a:t>在工程项目的</a:t>
            </a:r>
            <a:r>
              <a:rPr lang="en-US" altLang="zh-CN" sz="2400" dirty="0" smtClean="0"/>
              <a:t>Build Path</a:t>
            </a:r>
            <a:r>
              <a:rPr lang="zh-CN" altLang="en-US" sz="2400" dirty="0" smtClean="0"/>
              <a:t>添加</a:t>
            </a:r>
            <a:r>
              <a:rPr lang="en-US" altLang="zh-CN" sz="2400" dirty="0" smtClean="0"/>
              <a:t>jar</a:t>
            </a:r>
            <a:r>
              <a:rPr lang="zh-CN" altLang="en-US" sz="2400" dirty="0" smtClean="0"/>
              <a:t>包</a:t>
            </a:r>
            <a:endParaRPr lang="en-US" altLang="zh-CN" sz="2400" dirty="0" smtClean="0"/>
          </a:p>
          <a:p>
            <a:pPr eaLnBrk="1" hangingPunct="1"/>
            <a:endParaRPr lang="en-US" altLang="zh-CN" dirty="0" smtClean="0"/>
          </a:p>
          <a:p>
            <a:pPr eaLnBrk="1" hangingPunct="1"/>
            <a:endParaRPr lang="en-US" altLang="zh-CN" dirty="0" smtClean="0"/>
          </a:p>
          <a:p>
            <a:pPr eaLnBrk="1" hangingPunct="1"/>
            <a:r>
              <a:rPr lang="en-US" altLang="zh-CN" dirty="0" smtClean="0"/>
              <a:t> </a:t>
            </a:r>
            <a:endParaRPr lang="zh-CN" altLang="en-US" dirty="0" smtClean="0"/>
          </a:p>
        </p:txBody>
      </p:sp>
      <p:sp>
        <p:nvSpPr>
          <p:cNvPr id="3" name="灯片编号占位符 2"/>
          <p:cNvSpPr>
            <a:spLocks noGrp="1"/>
          </p:cNvSpPr>
          <p:nvPr>
            <p:ph type="sldNum" sz="quarter" idx="11"/>
          </p:nvPr>
        </p:nvSpPr>
        <p:spPr/>
        <p:txBody>
          <a:bodyPr/>
          <a:lstStyle/>
          <a:p>
            <a:pPr>
              <a:defRPr/>
            </a:pPr>
            <a:fld id="{9ADD2B29-DF47-40E4-9EB5-32E4FDCCF972}" type="slidenum">
              <a:rPr lang="zh-CN" altLang="en-US"/>
              <a:t>47</a:t>
            </a:fld>
            <a:endParaRPr lang="en-US" altLang="zh-CN"/>
          </a:p>
        </p:txBody>
      </p:sp>
      <p:sp>
        <p:nvSpPr>
          <p:cNvPr id="4" name="文本框 3"/>
          <p:cNvSpPr txBox="1"/>
          <p:nvPr/>
        </p:nvSpPr>
        <p:spPr>
          <a:xfrm>
            <a:off x="6757639" y="6268675"/>
            <a:ext cx="1656184" cy="400110"/>
          </a:xfrm>
          <a:prstGeom prst="rect">
            <a:avLst/>
          </a:prstGeom>
          <a:solidFill>
            <a:schemeClr val="accent1">
              <a:lumMod val="60000"/>
              <a:lumOff val="40000"/>
            </a:schemeClr>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p>
        </p:txBody>
      </p:sp>
    </p:spTree>
    <p:extLst>
      <p:ext uri="{BB962C8B-B14F-4D97-AF65-F5344CB8AC3E}">
        <p14:creationId xmlns:p14="http://schemas.microsoft.com/office/powerpoint/2010/main" val="24760911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9" name="AutoShape 13"/>
          <p:cNvSpPr>
            <a:spLocks noChangeArrowheads="1"/>
          </p:cNvSpPr>
          <p:nvPr/>
        </p:nvSpPr>
        <p:spPr bwMode="auto">
          <a:xfrm>
            <a:off x="684213" y="2349500"/>
            <a:ext cx="7912100" cy="1793875"/>
          </a:xfrm>
          <a:prstGeom prst="roundRect">
            <a:avLst>
              <a:gd name="adj" fmla="val 9741"/>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p>
            <a:pPr defTabSz="444500" fontAlgn="b">
              <a:spcBef>
                <a:spcPct val="20000"/>
              </a:spcBef>
              <a:buClr>
                <a:schemeClr val="folHlink"/>
              </a:buClr>
              <a:buSzPct val="60000"/>
              <a:buFont typeface="Wingdings" panose="05000000000000000000" pitchFamily="2" charset="2"/>
              <a:buNone/>
            </a:pPr>
            <a:r>
              <a:rPr lang="en-US" altLang="zh-CN" b="1" dirty="0">
                <a:ea typeface="黑体" panose="02010609060101010101" pitchFamily="2" charset="-122"/>
                <a:cs typeface="Times New Roman" panose="02020603050405020304" pitchFamily="18" charset="0"/>
              </a:rPr>
              <a:t>public class </a:t>
            </a:r>
            <a:r>
              <a:rPr lang="en-US" altLang="zh-CN" b="1" dirty="0" err="1">
                <a:ea typeface="黑体" panose="02010609060101010101" pitchFamily="2" charset="-122"/>
                <a:cs typeface="Times New Roman" panose="02020603050405020304" pitchFamily="18" charset="0"/>
              </a:rPr>
              <a:t>helloWorld</a:t>
            </a:r>
            <a:r>
              <a:rPr lang="en-US" altLang="zh-CN" b="1" dirty="0">
                <a:ea typeface="黑体" panose="02010609060101010101" pitchFamily="2" charset="-122"/>
                <a:cs typeface="Times New Roman" panose="02020603050405020304" pitchFamily="18" charset="0"/>
              </a:rPr>
              <a:t> { //</a:t>
            </a:r>
            <a:r>
              <a:rPr lang="zh-CN" altLang="en-US" b="1" dirty="0">
                <a:ea typeface="黑体" panose="02010609060101010101" pitchFamily="2" charset="-122"/>
                <a:cs typeface="Times New Roman" panose="02020603050405020304" pitchFamily="18" charset="0"/>
              </a:rPr>
              <a:t>源文件名为</a:t>
            </a:r>
            <a:r>
              <a:rPr lang="en-US" altLang="zh-CN" b="1" dirty="0">
                <a:ea typeface="黑体" panose="02010609060101010101" pitchFamily="2" charset="-122"/>
                <a:cs typeface="Times New Roman" panose="02020603050405020304" pitchFamily="18" charset="0"/>
              </a:rPr>
              <a:t>HelloWorld.java</a:t>
            </a:r>
          </a:p>
          <a:p>
            <a:pPr defTabSz="444500" fontAlgn="b">
              <a:spcBef>
                <a:spcPct val="20000"/>
              </a:spcBef>
              <a:buClr>
                <a:schemeClr val="folHlink"/>
              </a:buClr>
              <a:buSzPct val="60000"/>
              <a:buFont typeface="Wingdings" panose="05000000000000000000" pitchFamily="2" charset="2"/>
              <a:buNone/>
            </a:pPr>
            <a:r>
              <a:rPr lang="en-US" altLang="zh-CN" b="1" dirty="0">
                <a:ea typeface="黑体" panose="02010609060101010101" pitchFamily="2" charset="-122"/>
                <a:cs typeface="Times New Roman" panose="02020603050405020304" pitchFamily="18" charset="0"/>
              </a:rPr>
              <a:t>	public static void  main (String[ ] </a:t>
            </a:r>
            <a:r>
              <a:rPr lang="en-US" altLang="zh-CN" b="1" dirty="0" err="1">
                <a:ea typeface="黑体" panose="02010609060101010101" pitchFamily="2" charset="-122"/>
                <a:cs typeface="Times New Roman" panose="02020603050405020304" pitchFamily="18" charset="0"/>
              </a:rPr>
              <a:t>args</a:t>
            </a:r>
            <a:r>
              <a:rPr lang="en-US" altLang="zh-CN" b="1" dirty="0">
                <a:ea typeface="黑体" panose="02010609060101010101" pitchFamily="2" charset="-122"/>
                <a:cs typeface="Times New Roman" panose="02020603050405020304" pitchFamily="18" charset="0"/>
              </a:rPr>
              <a:t>){  </a:t>
            </a:r>
          </a:p>
          <a:p>
            <a:pPr defTabSz="444500" fontAlgn="b">
              <a:spcBef>
                <a:spcPct val="20000"/>
              </a:spcBef>
              <a:buClr>
                <a:schemeClr val="folHlink"/>
              </a:buClr>
              <a:buSzPct val="60000"/>
              <a:buFont typeface="Wingdings" panose="05000000000000000000" pitchFamily="2" charset="2"/>
              <a:buNone/>
            </a:pPr>
            <a:r>
              <a:rPr lang="en-US" altLang="zh-CN" b="1" dirty="0">
                <a:ea typeface="黑体" panose="02010609060101010101" pitchFamily="2" charset="-122"/>
                <a:cs typeface="Times New Roman" panose="02020603050405020304" pitchFamily="18" charset="0"/>
              </a:rPr>
              <a:t>		</a:t>
            </a:r>
            <a:r>
              <a:rPr lang="en-US" altLang="zh-CN" b="1" dirty="0" err="1">
                <a:ea typeface="黑体" panose="02010609060101010101" pitchFamily="2" charset="-122"/>
                <a:cs typeface="Times New Roman" panose="02020603050405020304" pitchFamily="18" charset="0"/>
              </a:rPr>
              <a:t>System.out.println</a:t>
            </a:r>
            <a:r>
              <a:rPr lang="en-US" altLang="zh-CN" b="1" dirty="0">
                <a:ea typeface="黑体" panose="02010609060101010101" pitchFamily="2" charset="-122"/>
                <a:cs typeface="Times New Roman" panose="02020603050405020304" pitchFamily="18" charset="0"/>
              </a:rPr>
              <a:t>("</a:t>
            </a:r>
            <a:r>
              <a:rPr lang="zh-CN" altLang="en-US" b="1" dirty="0">
                <a:ea typeface="黑体" panose="02010609060101010101" pitchFamily="2" charset="-122"/>
                <a:cs typeface="Times New Roman" panose="02020603050405020304" pitchFamily="18" charset="0"/>
              </a:rPr>
              <a:t>我的第一个</a:t>
            </a:r>
            <a:r>
              <a:rPr lang="en-US" altLang="zh-CN" b="1" dirty="0">
                <a:ea typeface="黑体" panose="02010609060101010101" pitchFamily="2" charset="-122"/>
                <a:cs typeface="Times New Roman" panose="02020603050405020304" pitchFamily="18" charset="0"/>
              </a:rPr>
              <a:t>Eclipse</a:t>
            </a:r>
            <a:r>
              <a:rPr lang="zh-CN" altLang="en-US" b="1" dirty="0">
                <a:ea typeface="黑体" panose="02010609060101010101" pitchFamily="2" charset="-122"/>
                <a:cs typeface="Times New Roman" panose="02020603050405020304" pitchFamily="18" charset="0"/>
              </a:rPr>
              <a:t>小程序！</a:t>
            </a:r>
            <a:r>
              <a:rPr lang="en-US" altLang="zh-CN" b="1" dirty="0">
                <a:ea typeface="黑体" panose="02010609060101010101" pitchFamily="2" charset="-122"/>
                <a:cs typeface="Times New Roman" panose="02020603050405020304" pitchFamily="18" charset="0"/>
              </a:rPr>
              <a:t>");</a:t>
            </a:r>
          </a:p>
          <a:p>
            <a:pPr defTabSz="444500" fontAlgn="b">
              <a:spcBef>
                <a:spcPct val="20000"/>
              </a:spcBef>
              <a:buClr>
                <a:schemeClr val="folHlink"/>
              </a:buClr>
              <a:buSzPct val="60000"/>
              <a:buFont typeface="Wingdings" panose="05000000000000000000" pitchFamily="2" charset="2"/>
              <a:buNone/>
            </a:pPr>
            <a:r>
              <a:rPr lang="en-US" altLang="zh-CN" b="1" dirty="0">
                <a:ea typeface="黑体" panose="02010609060101010101" pitchFamily="2" charset="-122"/>
                <a:cs typeface="Times New Roman" panose="02020603050405020304" pitchFamily="18" charset="0"/>
              </a:rPr>
              <a:t>	}</a:t>
            </a:r>
          </a:p>
          <a:p>
            <a:pPr defTabSz="444500" fontAlgn="b">
              <a:spcBef>
                <a:spcPct val="20000"/>
              </a:spcBef>
              <a:buClr>
                <a:schemeClr val="folHlink"/>
              </a:buClr>
              <a:buSzPct val="60000"/>
              <a:buFont typeface="Wingdings" panose="05000000000000000000" pitchFamily="2" charset="2"/>
              <a:buNone/>
            </a:pPr>
            <a:r>
              <a:rPr lang="en-US" altLang="zh-CN" b="1" dirty="0">
                <a:ea typeface="黑体" panose="02010609060101010101" pitchFamily="2" charset="-122"/>
                <a:cs typeface="Times New Roman" panose="02020603050405020304" pitchFamily="18" charset="0"/>
              </a:rPr>
              <a:t>}</a:t>
            </a:r>
            <a:endParaRPr lang="zh-CN" altLang="en-US" b="1" dirty="0">
              <a:ea typeface="黑体" panose="02010609060101010101" pitchFamily="2" charset="-122"/>
              <a:cs typeface="Times New Roman" panose="02020603050405020304" pitchFamily="18" charset="0"/>
            </a:endParaRPr>
          </a:p>
        </p:txBody>
      </p:sp>
      <p:sp>
        <p:nvSpPr>
          <p:cNvPr id="572420" name="AutoShape 4"/>
          <p:cNvSpPr>
            <a:spLocks noChangeArrowheads="1"/>
          </p:cNvSpPr>
          <p:nvPr/>
        </p:nvSpPr>
        <p:spPr bwMode="gray">
          <a:xfrm>
            <a:off x="1835150" y="4579938"/>
            <a:ext cx="5976938" cy="504825"/>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ln>
          <a:effectLst>
            <a:outerShdw dist="107763" dir="8100000" algn="ctr" rotWithShape="0">
              <a:schemeClr val="bg2">
                <a:alpha val="50000"/>
              </a:schemeClr>
            </a:outerShdw>
          </a:effectLst>
        </p:spPr>
        <p:txBody>
          <a:bodyPr wrap="none" anchor="ctr"/>
          <a:lstStyle/>
          <a:p>
            <a:pPr eaLnBrk="0" hangingPunct="0"/>
            <a:r>
              <a:rPr lang="en-US" altLang="zh-CN" b="1">
                <a:ea typeface="黑体" panose="02010609060101010101" pitchFamily="2" charset="-122"/>
              </a:rPr>
              <a:t>public</a:t>
            </a:r>
            <a:r>
              <a:rPr lang="zh-CN" altLang="en-US" b="1">
                <a:ea typeface="黑体" panose="02010609060101010101" pitchFamily="2" charset="-122"/>
              </a:rPr>
              <a:t>修饰的类的名称必须与</a:t>
            </a:r>
            <a:r>
              <a:rPr lang="en-US" altLang="zh-CN" b="1">
                <a:ea typeface="黑体" panose="02010609060101010101" pitchFamily="2" charset="-122"/>
              </a:rPr>
              <a:t>Java</a:t>
            </a:r>
            <a:r>
              <a:rPr lang="zh-CN" altLang="en-US" b="1">
                <a:ea typeface="黑体" panose="02010609060101010101" pitchFamily="2" charset="-122"/>
              </a:rPr>
              <a:t>文件同名</a:t>
            </a:r>
            <a:r>
              <a:rPr lang="en-US" altLang="zh-CN" b="1">
                <a:ea typeface="黑体" panose="02010609060101010101" pitchFamily="2" charset="-122"/>
              </a:rPr>
              <a:t>!</a:t>
            </a:r>
          </a:p>
        </p:txBody>
      </p:sp>
      <p:sp>
        <p:nvSpPr>
          <p:cNvPr id="572421" name="Rectangle 5"/>
          <p:cNvSpPr>
            <a:spLocks noChangeArrowheads="1"/>
          </p:cNvSpPr>
          <p:nvPr/>
        </p:nvSpPr>
        <p:spPr bwMode="auto">
          <a:xfrm>
            <a:off x="2195513" y="2349500"/>
            <a:ext cx="1223962" cy="431800"/>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2424" name="AutoShape 8"/>
          <p:cNvSpPr>
            <a:spLocks noChangeArrowheads="1"/>
          </p:cNvSpPr>
          <p:nvPr/>
        </p:nvSpPr>
        <p:spPr bwMode="auto">
          <a:xfrm>
            <a:off x="3276600" y="1700213"/>
            <a:ext cx="1511300" cy="398462"/>
          </a:xfrm>
          <a:prstGeom prst="wedgeRoundRectCallout">
            <a:avLst>
              <a:gd name="adj1" fmla="val -42750"/>
              <a:gd name="adj2" fmla="val 98954"/>
              <a:gd name="adj3" fmla="val 16667"/>
            </a:avLst>
          </a:prstGeom>
          <a:gradFill rotWithShape="1">
            <a:gsLst>
              <a:gs pos="0">
                <a:srgbClr val="FF3300"/>
              </a:gs>
              <a:gs pos="100000">
                <a:srgbClr val="FFFFFF"/>
              </a:gs>
            </a:gsLst>
            <a:lin ang="5400000" scaled="1"/>
          </a:gradFill>
          <a:ln w="9525" algn="ctr">
            <a:solidFill>
              <a:srgbClr val="FF0000"/>
            </a:solidFill>
            <a:miter lim="800000"/>
          </a:ln>
          <a:effectLst>
            <a:outerShdw dist="53882" dir="2700000" algn="ctr" rotWithShape="0">
              <a:schemeClr val="bg2">
                <a:alpha val="50000"/>
              </a:schemeClr>
            </a:outerShdw>
          </a:effectLst>
        </p:spPr>
        <p:txBody>
          <a:bodyPr anchorCtr="1">
            <a:spAutoFit/>
          </a:bodyPr>
          <a:lstStyle/>
          <a:p>
            <a:r>
              <a:rPr lang="zh-CN" altLang="en-US" b="1">
                <a:ea typeface="黑体" panose="02010609060101010101" pitchFamily="2" charset="-122"/>
              </a:rPr>
              <a:t>代码错误</a:t>
            </a:r>
          </a:p>
        </p:txBody>
      </p:sp>
      <p:sp>
        <p:nvSpPr>
          <p:cNvPr id="572425" name="Rectangle 9"/>
          <p:cNvSpPr>
            <a:spLocks noGrp="1" noChangeArrowheads="1"/>
          </p:cNvSpPr>
          <p:nvPr>
            <p:ph type="title"/>
          </p:nvPr>
        </p:nvSpPr>
        <p:spPr>
          <a:xfrm>
            <a:off x="945799" y="232686"/>
            <a:ext cx="8229600" cy="561975"/>
          </a:xfrm>
        </p:spPr>
        <p:txBody>
          <a:bodyPr rtlCol="0" anchor="t">
            <a:normAutofit fontScale="90000"/>
          </a:bodyPr>
          <a:lstStyle/>
          <a:p>
            <a:pPr eaLnBrk="1" fontAlgn="auto" hangingPunct="1">
              <a:spcAft>
                <a:spcPts val="0"/>
              </a:spcAft>
              <a:defRPr/>
            </a:pPr>
            <a:r>
              <a:rPr lang="en-US" altLang="zh-CN" b="1"/>
              <a:t>Eclipse</a:t>
            </a:r>
            <a:r>
              <a:rPr lang="zh-CN" altLang="en-US" b="1"/>
              <a:t>开发</a:t>
            </a:r>
            <a:r>
              <a:rPr lang="en-US" altLang="zh-CN" b="1" smtClean="0"/>
              <a:t>Java</a:t>
            </a:r>
            <a:r>
              <a:rPr lang="zh-CN" altLang="en-US" b="1"/>
              <a:t>程序</a:t>
            </a:r>
            <a:r>
              <a:rPr lang="zh-CN" altLang="en-US" b="1" smtClean="0"/>
              <a:t>常见</a:t>
            </a:r>
            <a:r>
              <a:rPr lang="zh-CN" altLang="en-US" b="1" dirty="0" smtClean="0"/>
              <a:t>错误</a:t>
            </a:r>
            <a:r>
              <a:rPr lang="en-US" altLang="zh-CN" b="1" dirty="0" smtClean="0"/>
              <a:t>-1</a:t>
            </a:r>
            <a:endParaRPr lang="zh-CN" altLang="en-US" b="1" dirty="0"/>
          </a:p>
        </p:txBody>
      </p:sp>
      <p:pic>
        <p:nvPicPr>
          <p:cNvPr id="572426" name="Picture 10" descr="代码改错"/>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268413"/>
            <a:ext cx="104298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D87B4D42-6CCB-43CE-BED0-E830FE2EC2B6}" type="slidenum">
              <a:rPr lang="zh-CN" altLang="en-US"/>
              <a:t>48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72426"/>
                                        </p:tgtEl>
                                        <p:attrNameLst>
                                          <p:attrName>style.visibility</p:attrName>
                                        </p:attrNameLst>
                                      </p:cBhvr>
                                      <p:to>
                                        <p:strVal val="visible"/>
                                      </p:to>
                                    </p:set>
                                    <p:anim calcmode="lin" valueType="num">
                                      <p:cBhvr additive="base">
                                        <p:cTn id="7" dur="500" fill="hold"/>
                                        <p:tgtEl>
                                          <p:spTgt spid="572426"/>
                                        </p:tgtEl>
                                        <p:attrNameLst>
                                          <p:attrName>ppt_x</p:attrName>
                                        </p:attrNameLst>
                                      </p:cBhvr>
                                      <p:tavLst>
                                        <p:tav tm="0">
                                          <p:val>
                                            <p:strVal val="1+#ppt_w/2"/>
                                          </p:val>
                                        </p:tav>
                                        <p:tav tm="100000">
                                          <p:val>
                                            <p:strVal val="#ppt_x"/>
                                          </p:val>
                                        </p:tav>
                                      </p:tavLst>
                                    </p:anim>
                                    <p:anim calcmode="lin" valueType="num">
                                      <p:cBhvr additive="base">
                                        <p:cTn id="8" dur="500" fill="hold"/>
                                        <p:tgtEl>
                                          <p:spTgt spid="5724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572429"/>
                                        </p:tgtEl>
                                        <p:attrNameLst>
                                          <p:attrName>style.visibility</p:attrName>
                                        </p:attrNameLst>
                                      </p:cBhvr>
                                      <p:to>
                                        <p:strVal val="visible"/>
                                      </p:to>
                                    </p:set>
                                    <p:animEffect transition="in" filter="blinds(horizontal)">
                                      <p:cBhvr>
                                        <p:cTn id="12" dur="500"/>
                                        <p:tgtEl>
                                          <p:spTgt spid="5724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72421"/>
                                        </p:tgtEl>
                                        <p:attrNameLst>
                                          <p:attrName>style.visibility</p:attrName>
                                        </p:attrNameLst>
                                      </p:cBhvr>
                                      <p:to>
                                        <p:strVal val="visible"/>
                                      </p:to>
                                    </p:set>
                                    <p:animEffect transition="in" filter="checkerboard(across)">
                                      <p:cBhvr>
                                        <p:cTn id="17" dur="500"/>
                                        <p:tgtEl>
                                          <p:spTgt spid="572421"/>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72424"/>
                                        </p:tgtEl>
                                        <p:attrNameLst>
                                          <p:attrName>style.visibility</p:attrName>
                                        </p:attrNameLst>
                                      </p:cBhvr>
                                      <p:to>
                                        <p:strVal val="visible"/>
                                      </p:to>
                                    </p:set>
                                    <p:animEffect transition="in" filter="wipe(left)">
                                      <p:cBhvr>
                                        <p:cTn id="21" dur="500"/>
                                        <p:tgtEl>
                                          <p:spTgt spid="572424"/>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572420"/>
                                        </p:tgtEl>
                                        <p:attrNameLst>
                                          <p:attrName>style.visibility</p:attrName>
                                        </p:attrNameLst>
                                      </p:cBhvr>
                                      <p:to>
                                        <p:strVal val="visible"/>
                                      </p:to>
                                    </p:set>
                                    <p:animEffect transition="in" filter="wipe(left)">
                                      <p:cBhvr>
                                        <p:cTn id="25" dur="500"/>
                                        <p:tgtEl>
                                          <p:spTgt spid="572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9" grpId="0" animBg="1"/>
      <p:bldP spid="572420" grpId="0" animBg="1"/>
      <p:bldP spid="572421" grpId="0" animBg="1"/>
      <p:bldP spid="57242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AutoShape 2"/>
          <p:cNvSpPr>
            <a:spLocks noChangeArrowheads="1"/>
          </p:cNvSpPr>
          <p:nvPr/>
        </p:nvSpPr>
        <p:spPr bwMode="auto">
          <a:xfrm>
            <a:off x="684213" y="2349500"/>
            <a:ext cx="7912100" cy="1793875"/>
          </a:xfrm>
          <a:prstGeom prst="roundRect">
            <a:avLst>
              <a:gd name="adj" fmla="val 9741"/>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p>
            <a:pPr defTabSz="444500" fontAlgn="b">
              <a:spcBef>
                <a:spcPct val="20000"/>
              </a:spcBef>
              <a:buClr>
                <a:schemeClr val="folHlink"/>
              </a:buClr>
              <a:buSzPct val="60000"/>
              <a:buFont typeface="Wingdings" panose="05000000000000000000" pitchFamily="2" charset="2"/>
              <a:buNone/>
            </a:pPr>
            <a:r>
              <a:rPr lang="en-US" altLang="zh-CN" b="1" dirty="0">
                <a:ea typeface="黑体" panose="02010609060101010101" pitchFamily="2" charset="-122"/>
                <a:cs typeface="Times New Roman" panose="02020603050405020304" pitchFamily="18" charset="0"/>
              </a:rPr>
              <a:t>public class </a:t>
            </a:r>
            <a:r>
              <a:rPr lang="en-US" altLang="zh-CN" b="1" dirty="0" err="1">
                <a:ea typeface="黑体" panose="02010609060101010101" pitchFamily="2" charset="-122"/>
                <a:cs typeface="Times New Roman" panose="02020603050405020304" pitchFamily="18" charset="0"/>
              </a:rPr>
              <a:t>HelloWorld</a:t>
            </a:r>
            <a:r>
              <a:rPr lang="en-US" altLang="zh-CN" b="1" dirty="0">
                <a:ea typeface="黑体" panose="02010609060101010101" pitchFamily="2" charset="-122"/>
                <a:cs typeface="Times New Roman" panose="02020603050405020304" pitchFamily="18" charset="0"/>
              </a:rPr>
              <a:t> {  </a:t>
            </a:r>
          </a:p>
          <a:p>
            <a:pPr defTabSz="444500" fontAlgn="b">
              <a:spcBef>
                <a:spcPct val="20000"/>
              </a:spcBef>
              <a:buClr>
                <a:schemeClr val="folHlink"/>
              </a:buClr>
              <a:buSzPct val="60000"/>
              <a:buFont typeface="Wingdings" panose="05000000000000000000" pitchFamily="2" charset="2"/>
              <a:buNone/>
            </a:pPr>
            <a:r>
              <a:rPr lang="en-US" altLang="zh-CN" b="1" dirty="0">
                <a:ea typeface="黑体" panose="02010609060101010101" pitchFamily="2" charset="-122"/>
                <a:cs typeface="Times New Roman" panose="02020603050405020304" pitchFamily="18" charset="0"/>
              </a:rPr>
              <a:t>	public static </a:t>
            </a:r>
            <a:r>
              <a:rPr lang="en-US" altLang="zh-CN" b="1" dirty="0" smtClean="0">
                <a:ea typeface="黑体" panose="02010609060101010101" pitchFamily="2" charset="-122"/>
                <a:cs typeface="Times New Roman" panose="02020603050405020304" pitchFamily="18" charset="0"/>
              </a:rPr>
              <a:t> void main (   ){  </a:t>
            </a:r>
            <a:endParaRPr lang="en-US" altLang="zh-CN" b="1" dirty="0">
              <a:ea typeface="黑体" panose="02010609060101010101" pitchFamily="2" charset="-122"/>
              <a:cs typeface="Times New Roman" panose="02020603050405020304" pitchFamily="18" charset="0"/>
            </a:endParaRPr>
          </a:p>
          <a:p>
            <a:pPr defTabSz="444500" fontAlgn="b">
              <a:spcBef>
                <a:spcPct val="20000"/>
              </a:spcBef>
              <a:buClr>
                <a:schemeClr val="folHlink"/>
              </a:buClr>
              <a:buSzPct val="60000"/>
              <a:buFont typeface="Wingdings" panose="05000000000000000000" pitchFamily="2" charset="2"/>
              <a:buNone/>
            </a:pPr>
            <a:r>
              <a:rPr lang="en-US" altLang="zh-CN" b="1" dirty="0">
                <a:ea typeface="黑体" panose="02010609060101010101" pitchFamily="2" charset="-122"/>
                <a:cs typeface="Times New Roman" panose="02020603050405020304" pitchFamily="18" charset="0"/>
              </a:rPr>
              <a:t>		</a:t>
            </a:r>
            <a:r>
              <a:rPr lang="en-US" altLang="zh-CN" b="1" dirty="0" err="1">
                <a:ea typeface="黑体" panose="02010609060101010101" pitchFamily="2" charset="-122"/>
                <a:cs typeface="Times New Roman" panose="02020603050405020304" pitchFamily="18" charset="0"/>
              </a:rPr>
              <a:t>System.out.println</a:t>
            </a:r>
            <a:r>
              <a:rPr lang="en-US" altLang="zh-CN" b="1" dirty="0">
                <a:ea typeface="黑体" panose="02010609060101010101" pitchFamily="2" charset="-122"/>
                <a:cs typeface="Times New Roman" panose="02020603050405020304" pitchFamily="18" charset="0"/>
              </a:rPr>
              <a:t>("</a:t>
            </a:r>
            <a:r>
              <a:rPr lang="zh-CN" altLang="en-US" b="1" dirty="0">
                <a:ea typeface="黑体" panose="02010609060101010101" pitchFamily="2" charset="-122"/>
                <a:cs typeface="Times New Roman" panose="02020603050405020304" pitchFamily="18" charset="0"/>
              </a:rPr>
              <a:t>我的第一个</a:t>
            </a:r>
            <a:r>
              <a:rPr lang="en-US" altLang="zh-CN" b="1" dirty="0">
                <a:ea typeface="黑体" panose="02010609060101010101" pitchFamily="2" charset="-122"/>
                <a:cs typeface="Times New Roman" panose="02020603050405020304" pitchFamily="18" charset="0"/>
              </a:rPr>
              <a:t>Eclipse</a:t>
            </a:r>
            <a:r>
              <a:rPr lang="zh-CN" altLang="en-US" b="1" dirty="0">
                <a:ea typeface="黑体" panose="02010609060101010101" pitchFamily="2" charset="-122"/>
                <a:cs typeface="Times New Roman" panose="02020603050405020304" pitchFamily="18" charset="0"/>
              </a:rPr>
              <a:t>小程序！</a:t>
            </a:r>
            <a:r>
              <a:rPr lang="en-US" altLang="zh-CN" b="1" dirty="0">
                <a:ea typeface="黑体" panose="02010609060101010101" pitchFamily="2" charset="-122"/>
                <a:cs typeface="Times New Roman" panose="02020603050405020304" pitchFamily="18" charset="0"/>
              </a:rPr>
              <a:t>");</a:t>
            </a:r>
          </a:p>
          <a:p>
            <a:pPr defTabSz="444500" fontAlgn="b">
              <a:spcBef>
                <a:spcPct val="20000"/>
              </a:spcBef>
              <a:buClr>
                <a:schemeClr val="folHlink"/>
              </a:buClr>
              <a:buSzPct val="60000"/>
              <a:buFont typeface="Wingdings" panose="05000000000000000000" pitchFamily="2" charset="2"/>
              <a:buNone/>
            </a:pPr>
            <a:r>
              <a:rPr lang="en-US" altLang="zh-CN" b="1" dirty="0">
                <a:ea typeface="黑体" panose="02010609060101010101" pitchFamily="2" charset="-122"/>
                <a:cs typeface="Times New Roman" panose="02020603050405020304" pitchFamily="18" charset="0"/>
              </a:rPr>
              <a:t>	}</a:t>
            </a:r>
          </a:p>
          <a:p>
            <a:pPr defTabSz="444500" fontAlgn="b">
              <a:spcBef>
                <a:spcPct val="20000"/>
              </a:spcBef>
              <a:buClr>
                <a:schemeClr val="folHlink"/>
              </a:buClr>
              <a:buSzPct val="60000"/>
              <a:buFont typeface="Wingdings" panose="05000000000000000000" pitchFamily="2" charset="2"/>
              <a:buNone/>
            </a:pPr>
            <a:r>
              <a:rPr lang="en-US" altLang="zh-CN" b="1" dirty="0">
                <a:ea typeface="黑体" panose="02010609060101010101" pitchFamily="2" charset="-122"/>
                <a:cs typeface="Times New Roman" panose="02020603050405020304" pitchFamily="18" charset="0"/>
              </a:rPr>
              <a:t>}</a:t>
            </a:r>
            <a:endParaRPr lang="zh-CN" altLang="en-US" b="1" dirty="0">
              <a:ea typeface="黑体" panose="02010609060101010101" pitchFamily="2" charset="-122"/>
              <a:cs typeface="Times New Roman" panose="02020603050405020304" pitchFamily="18" charset="0"/>
            </a:endParaRPr>
          </a:p>
        </p:txBody>
      </p:sp>
      <p:sp>
        <p:nvSpPr>
          <p:cNvPr id="574468" name="AutoShape 4"/>
          <p:cNvSpPr>
            <a:spLocks noChangeArrowheads="1"/>
          </p:cNvSpPr>
          <p:nvPr/>
        </p:nvSpPr>
        <p:spPr bwMode="gray">
          <a:xfrm>
            <a:off x="2339975" y="5229225"/>
            <a:ext cx="4681538" cy="649288"/>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ln>
          <a:effectLst>
            <a:outerShdw dist="107763" dir="8100000" algn="ctr" rotWithShape="0">
              <a:schemeClr val="bg2">
                <a:alpha val="50000"/>
              </a:schemeClr>
            </a:outerShdw>
          </a:effectLst>
        </p:spPr>
        <p:txBody>
          <a:bodyPr wrap="none" anchor="ctr"/>
          <a:lstStyle/>
          <a:p>
            <a:pPr eaLnBrk="0" hangingPunct="0"/>
            <a:r>
              <a:rPr lang="en-US" altLang="zh-CN" b="1" dirty="0">
                <a:ea typeface="黑体" panose="02010609060101010101" pitchFamily="2" charset="-122"/>
              </a:rPr>
              <a:t>main</a:t>
            </a:r>
            <a:r>
              <a:rPr lang="zh-CN" altLang="en-US" b="1" dirty="0">
                <a:ea typeface="黑体" panose="02010609060101010101" pitchFamily="2" charset="-122"/>
              </a:rPr>
              <a:t>方法作为程序入口</a:t>
            </a:r>
            <a:r>
              <a:rPr lang="zh-CN" altLang="en-US" b="1" dirty="0" smtClean="0">
                <a:ea typeface="黑体" panose="02010609060101010101" pitchFamily="2" charset="-122"/>
              </a:rPr>
              <a:t>，参数不可少</a:t>
            </a:r>
            <a:r>
              <a:rPr lang="zh-CN" altLang="en-US" b="1" dirty="0">
                <a:ea typeface="黑体" panose="02010609060101010101" pitchFamily="2" charset="-122"/>
              </a:rPr>
              <a:t>！</a:t>
            </a:r>
          </a:p>
        </p:txBody>
      </p:sp>
      <p:sp>
        <p:nvSpPr>
          <p:cNvPr id="574469" name="Line 5"/>
          <p:cNvSpPr>
            <a:spLocks noChangeShapeType="1"/>
          </p:cNvSpPr>
          <p:nvPr/>
        </p:nvSpPr>
        <p:spPr bwMode="auto">
          <a:xfrm>
            <a:off x="3594100" y="2046288"/>
            <a:ext cx="0" cy="801688"/>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470" name="AutoShape 6"/>
          <p:cNvSpPr>
            <a:spLocks noChangeArrowheads="1"/>
          </p:cNvSpPr>
          <p:nvPr/>
        </p:nvSpPr>
        <p:spPr bwMode="auto">
          <a:xfrm>
            <a:off x="3162300" y="1614488"/>
            <a:ext cx="1337692" cy="408623"/>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ln>
          <a:effectLst>
            <a:outerShdw dist="53882" dir="2700000" algn="ctr" rotWithShape="0">
              <a:schemeClr val="bg2">
                <a:alpha val="50000"/>
              </a:schemeClr>
            </a:outerShdw>
          </a:effectLst>
        </p:spPr>
        <p:txBody>
          <a:bodyPr wrap="square" anchorCtr="1">
            <a:spAutoFit/>
          </a:bodyPr>
          <a:lstStyle/>
          <a:p>
            <a:r>
              <a:rPr lang="zh-CN" altLang="en-US" b="1" dirty="0" smtClean="0">
                <a:ea typeface="黑体" panose="02010609060101010101" pitchFamily="2" charset="-122"/>
              </a:rPr>
              <a:t>缺少参数</a:t>
            </a:r>
            <a:endParaRPr lang="en-US" altLang="zh-CN" b="1" dirty="0">
              <a:ea typeface="黑体" panose="02010609060101010101" pitchFamily="2" charset="-122"/>
            </a:endParaRPr>
          </a:p>
        </p:txBody>
      </p:sp>
      <p:sp>
        <p:nvSpPr>
          <p:cNvPr id="574475" name="Rectangle 11"/>
          <p:cNvSpPr>
            <a:spLocks noGrp="1" noChangeArrowheads="1"/>
          </p:cNvSpPr>
          <p:nvPr>
            <p:ph type="title"/>
          </p:nvPr>
        </p:nvSpPr>
        <p:spPr>
          <a:xfrm>
            <a:off x="457200" y="274638"/>
            <a:ext cx="8229600" cy="561975"/>
          </a:xfrm>
        </p:spPr>
        <p:txBody>
          <a:bodyPr rtlCol="0" anchor="t">
            <a:normAutofit fontScale="90000"/>
          </a:bodyPr>
          <a:lstStyle/>
          <a:p>
            <a:pPr eaLnBrk="1" fontAlgn="auto" hangingPunct="1">
              <a:spcAft>
                <a:spcPts val="0"/>
              </a:spcAft>
              <a:defRPr/>
            </a:pPr>
            <a:r>
              <a:rPr lang="zh-CN" altLang="en-US" b="1" dirty="0"/>
              <a:t>常见</a:t>
            </a:r>
            <a:r>
              <a:rPr lang="zh-CN" altLang="en-US" b="1" dirty="0" smtClean="0"/>
              <a:t>错误</a:t>
            </a:r>
            <a:r>
              <a:rPr lang="en-US" altLang="zh-CN" b="1" dirty="0" smtClean="0"/>
              <a:t>-</a:t>
            </a:r>
            <a:r>
              <a:rPr lang="en-US" altLang="zh-CN" b="1" dirty="0"/>
              <a:t>2</a:t>
            </a:r>
            <a:endParaRPr lang="zh-CN" altLang="en-US" b="1" dirty="0"/>
          </a:p>
        </p:txBody>
      </p:sp>
      <p:pic>
        <p:nvPicPr>
          <p:cNvPr id="574476" name="Picture 12" descr="代码改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268413"/>
            <a:ext cx="104298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C09E0C1B-D906-4D2A-AD57-0F70FB26E5A4}" type="slidenum">
              <a:rPr lang="zh-CN" altLang="en-US"/>
              <a:t>49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74476"/>
                                        </p:tgtEl>
                                        <p:attrNameLst>
                                          <p:attrName>style.visibility</p:attrName>
                                        </p:attrNameLst>
                                      </p:cBhvr>
                                      <p:to>
                                        <p:strVal val="visible"/>
                                      </p:to>
                                    </p:set>
                                    <p:anim calcmode="lin" valueType="num">
                                      <p:cBhvr additive="base">
                                        <p:cTn id="7" dur="500" fill="hold"/>
                                        <p:tgtEl>
                                          <p:spTgt spid="574476"/>
                                        </p:tgtEl>
                                        <p:attrNameLst>
                                          <p:attrName>ppt_x</p:attrName>
                                        </p:attrNameLst>
                                      </p:cBhvr>
                                      <p:tavLst>
                                        <p:tav tm="0">
                                          <p:val>
                                            <p:strVal val="1+#ppt_w/2"/>
                                          </p:val>
                                        </p:tav>
                                        <p:tav tm="100000">
                                          <p:val>
                                            <p:strVal val="#ppt_x"/>
                                          </p:val>
                                        </p:tav>
                                      </p:tavLst>
                                    </p:anim>
                                    <p:anim calcmode="lin" valueType="num">
                                      <p:cBhvr additive="base">
                                        <p:cTn id="8" dur="500" fill="hold"/>
                                        <p:tgtEl>
                                          <p:spTgt spid="57447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574466"/>
                                        </p:tgtEl>
                                        <p:attrNameLst>
                                          <p:attrName>style.visibility</p:attrName>
                                        </p:attrNameLst>
                                      </p:cBhvr>
                                      <p:to>
                                        <p:strVal val="visible"/>
                                      </p:to>
                                    </p:set>
                                    <p:animEffect transition="in" filter="blinds(horizontal)">
                                      <p:cBhvr>
                                        <p:cTn id="12" dur="500"/>
                                        <p:tgtEl>
                                          <p:spTgt spid="574466"/>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74470"/>
                                        </p:tgtEl>
                                        <p:attrNameLst>
                                          <p:attrName>style.visibility</p:attrName>
                                        </p:attrNameLst>
                                      </p:cBhvr>
                                      <p:to>
                                        <p:strVal val="visible"/>
                                      </p:to>
                                    </p:set>
                                    <p:animEffect transition="in" filter="wipe(left)">
                                      <p:cBhvr>
                                        <p:cTn id="16" dur="500"/>
                                        <p:tgtEl>
                                          <p:spTgt spid="574470"/>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574469"/>
                                        </p:tgtEl>
                                        <p:attrNameLst>
                                          <p:attrName>style.visibility</p:attrName>
                                        </p:attrNameLst>
                                      </p:cBhvr>
                                      <p:to>
                                        <p:strVal val="visible"/>
                                      </p:to>
                                    </p:set>
                                    <p:animEffect transition="in" filter="wipe(up)">
                                      <p:cBhvr>
                                        <p:cTn id="20" dur="500"/>
                                        <p:tgtEl>
                                          <p:spTgt spid="574469"/>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574468"/>
                                        </p:tgtEl>
                                        <p:attrNameLst>
                                          <p:attrName>style.visibility</p:attrName>
                                        </p:attrNameLst>
                                      </p:cBhvr>
                                      <p:to>
                                        <p:strVal val="visible"/>
                                      </p:to>
                                    </p:set>
                                    <p:animEffect transition="in" filter="wipe(left)">
                                      <p:cBhvr>
                                        <p:cTn id="24" dur="500"/>
                                        <p:tgtEl>
                                          <p:spTgt spid="574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animBg="1"/>
      <p:bldP spid="574468" grpId="0" animBg="1"/>
      <p:bldP spid="574469" grpId="0" animBg="1"/>
      <p:bldP spid="5744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4"/>
          <p:cNvSpPr txBox="1">
            <a:spLocks noChangeArrowheads="1"/>
          </p:cNvSpPr>
          <p:nvPr/>
        </p:nvSpPr>
        <p:spPr bwMode="auto">
          <a:xfrm>
            <a:off x="1819275" y="128588"/>
            <a:ext cx="44719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4000">
                <a:latin typeface="微软雅黑" panose="020B0503020204020204" pitchFamily="34" charset="-122"/>
                <a:ea typeface="微软雅黑" panose="020B0503020204020204" pitchFamily="34" charset="-122"/>
              </a:rPr>
              <a:t>第</a:t>
            </a:r>
            <a:r>
              <a:rPr kumimoji="1" lang="en-US" altLang="zh-CN" sz="4000">
                <a:latin typeface="微软雅黑" panose="020B0503020204020204" pitchFamily="34" charset="-122"/>
                <a:ea typeface="微软雅黑" panose="020B0503020204020204" pitchFamily="34" charset="-122"/>
              </a:rPr>
              <a:t>1</a:t>
            </a:r>
            <a:r>
              <a:rPr kumimoji="1" lang="zh-CN" altLang="en-US" sz="4000">
                <a:latin typeface="微软雅黑" panose="020B0503020204020204" pitchFamily="34" charset="-122"/>
                <a:ea typeface="微软雅黑" panose="020B0503020204020204" pitchFamily="34" charset="-122"/>
              </a:rPr>
              <a:t>章 </a:t>
            </a:r>
            <a:r>
              <a:rPr kumimoji="1" lang="en-US" altLang="zh-CN" sz="4000">
                <a:latin typeface="微软雅黑" panose="020B0503020204020204" pitchFamily="34" charset="-122"/>
                <a:ea typeface="微软雅黑" panose="020B0503020204020204" pitchFamily="34" charset="-122"/>
              </a:rPr>
              <a:t>Java</a:t>
            </a:r>
            <a:r>
              <a:rPr kumimoji="1" lang="zh-CN" altLang="en-US" sz="4000">
                <a:latin typeface="微软雅黑" panose="020B0503020204020204" pitchFamily="34" charset="-122"/>
                <a:ea typeface="微软雅黑" panose="020B0503020204020204" pitchFamily="34" charset="-122"/>
              </a:rPr>
              <a:t>概述 </a:t>
            </a:r>
          </a:p>
        </p:txBody>
      </p:sp>
      <p:sp>
        <p:nvSpPr>
          <p:cNvPr id="8195" name="内容占位符 4"/>
          <p:cNvSpPr>
            <a:spLocks noGrp="1"/>
          </p:cNvSpPr>
          <p:nvPr>
            <p:ph idx="1"/>
          </p:nvPr>
        </p:nvSpPr>
        <p:spPr>
          <a:xfrm>
            <a:off x="300038" y="1125538"/>
            <a:ext cx="8761412" cy="5543550"/>
          </a:xfrm>
        </p:spPr>
        <p:txBody>
          <a:bodyPr/>
          <a:lstStyle/>
          <a:p>
            <a:pPr>
              <a:lnSpc>
                <a:spcPct val="130000"/>
              </a:lnSpc>
            </a:pPr>
            <a:r>
              <a:rPr lang="en-US" altLang="zh-CN" smtClean="0">
                <a:latin typeface="微软雅黑" panose="020B0503020204020204" pitchFamily="34" charset="-122"/>
                <a:ea typeface="微软雅黑" panose="020B0503020204020204" pitchFamily="34" charset="-122"/>
              </a:rPr>
              <a:t>1.1 </a:t>
            </a:r>
            <a:r>
              <a:rPr lang="zh-CN" altLang="en-US" smtClean="0">
                <a:latin typeface="微软雅黑" panose="020B0503020204020204" pitchFamily="34" charset="-122"/>
                <a:ea typeface="微软雅黑" panose="020B0503020204020204" pitchFamily="34" charset="-122"/>
              </a:rPr>
              <a:t>了解</a:t>
            </a:r>
            <a:r>
              <a:rPr lang="en-US" altLang="zh-CN" smtClean="0">
                <a:latin typeface="微软雅黑" panose="020B0503020204020204" pitchFamily="34" charset="-122"/>
                <a:ea typeface="微软雅黑" panose="020B0503020204020204" pitchFamily="34" charset="-122"/>
              </a:rPr>
              <a:t>Java </a:t>
            </a:r>
          </a:p>
          <a:p>
            <a:pPr>
              <a:lnSpc>
                <a:spcPct val="130000"/>
              </a:lnSpc>
            </a:pPr>
            <a:r>
              <a:rPr lang="en-US" altLang="zh-CN" sz="2400" smtClean="0">
                <a:latin typeface="微软雅黑" panose="020B0503020204020204" pitchFamily="34" charset="-122"/>
                <a:ea typeface="微软雅黑" panose="020B0503020204020204" pitchFamily="34" charset="-122"/>
              </a:rPr>
              <a:t>      Java</a:t>
            </a:r>
            <a:r>
              <a:rPr lang="zh-CN" altLang="en-US" sz="2400" smtClean="0">
                <a:latin typeface="微软雅黑" panose="020B0503020204020204" pitchFamily="34" charset="-122"/>
                <a:ea typeface="微软雅黑" panose="020B0503020204020204" pitchFamily="34" charset="-122"/>
              </a:rPr>
              <a:t>的诞生和发展</a:t>
            </a:r>
            <a:r>
              <a:rPr lang="en-US" altLang="zh-CN" sz="2400" smtClean="0">
                <a:latin typeface="微软雅黑" panose="020B0503020204020204" pitchFamily="34" charset="-122"/>
                <a:ea typeface="微软雅黑" panose="020B0503020204020204" pitchFamily="34" charset="-122"/>
              </a:rPr>
              <a:t>/ Java</a:t>
            </a:r>
            <a:r>
              <a:rPr lang="zh-CN" altLang="en-US" sz="2400" smtClean="0">
                <a:latin typeface="微软雅黑" panose="020B0503020204020204" pitchFamily="34" charset="-122"/>
                <a:ea typeface="微软雅黑" panose="020B0503020204020204" pitchFamily="34" charset="-122"/>
              </a:rPr>
              <a:t>的特点</a:t>
            </a:r>
            <a:r>
              <a:rPr lang="en-US" altLang="zh-CN" sz="2400" smtClean="0">
                <a:latin typeface="微软雅黑" panose="020B0503020204020204" pitchFamily="34" charset="-122"/>
                <a:ea typeface="微软雅黑" panose="020B0503020204020204" pitchFamily="34" charset="-122"/>
              </a:rPr>
              <a:t>/ Java</a:t>
            </a:r>
            <a:r>
              <a:rPr lang="zh-CN" altLang="en-US" sz="2400" smtClean="0">
                <a:latin typeface="微软雅黑" panose="020B0503020204020204" pitchFamily="34" charset="-122"/>
                <a:ea typeface="微软雅黑" panose="020B0503020204020204" pitchFamily="34" charset="-122"/>
              </a:rPr>
              <a:t>核心技术 </a:t>
            </a:r>
            <a:endParaRPr lang="en-US" altLang="zh-CN" sz="2400" smtClean="0">
              <a:latin typeface="微软雅黑" panose="020B0503020204020204" pitchFamily="34" charset="-122"/>
              <a:ea typeface="微软雅黑" panose="020B0503020204020204" pitchFamily="34" charset="-122"/>
            </a:endParaRPr>
          </a:p>
          <a:p>
            <a:pPr>
              <a:lnSpc>
                <a:spcPct val="130000"/>
              </a:lnSpc>
            </a:pPr>
            <a:r>
              <a:rPr lang="en-US" altLang="zh-CN" smtClean="0">
                <a:latin typeface="微软雅黑" panose="020B0503020204020204" pitchFamily="34" charset="-122"/>
                <a:ea typeface="微软雅黑" panose="020B0503020204020204" pitchFamily="34" charset="-122"/>
              </a:rPr>
              <a:t>1.2 Java</a:t>
            </a:r>
            <a:r>
              <a:rPr lang="zh-CN" altLang="en-US" smtClean="0">
                <a:latin typeface="微软雅黑" panose="020B0503020204020204" pitchFamily="34" charset="-122"/>
                <a:ea typeface="微软雅黑" panose="020B0503020204020204" pitchFamily="34" charset="-122"/>
              </a:rPr>
              <a:t>应用及其运行方式 </a:t>
            </a:r>
          </a:p>
          <a:p>
            <a:pPr>
              <a:lnSpc>
                <a:spcPct val="130000"/>
              </a:lnSpc>
            </a:pPr>
            <a:r>
              <a:rPr lang="en-US" altLang="zh-CN" sz="2400" smtClean="0">
                <a:latin typeface="微软雅黑" panose="020B0503020204020204" pitchFamily="34" charset="-122"/>
                <a:ea typeface="微软雅黑" panose="020B0503020204020204" pitchFamily="34" charset="-122"/>
              </a:rPr>
              <a:t>       Application</a:t>
            </a:r>
            <a:r>
              <a:rPr lang="zh-CN" altLang="en-US" sz="2400" smtClean="0">
                <a:latin typeface="微软雅黑" panose="020B0503020204020204" pitchFamily="34" charset="-122"/>
                <a:ea typeface="微软雅黑" panose="020B0503020204020204" pitchFamily="34" charset="-122"/>
              </a:rPr>
              <a:t>和</a:t>
            </a:r>
            <a:r>
              <a:rPr lang="en-US" altLang="zh-CN" sz="2400" smtClean="0">
                <a:solidFill>
                  <a:srgbClr val="7F7F7F"/>
                </a:solidFill>
                <a:latin typeface="微软雅黑" panose="020B0503020204020204" pitchFamily="34" charset="-122"/>
                <a:ea typeface="微软雅黑" panose="020B0503020204020204" pitchFamily="34" charset="-122"/>
              </a:rPr>
              <a:t>Applet</a:t>
            </a:r>
            <a:r>
              <a:rPr lang="en-US" altLang="zh-CN" sz="2400" smtClean="0">
                <a:latin typeface="微软雅黑" panose="020B0503020204020204" pitchFamily="34" charset="-122"/>
                <a:ea typeface="微软雅黑" panose="020B0503020204020204" pitchFamily="34" charset="-122"/>
              </a:rPr>
              <a:t> /Java</a:t>
            </a:r>
            <a:r>
              <a:rPr lang="zh-CN" altLang="en-US" sz="2400" smtClean="0">
                <a:latin typeface="微软雅黑" panose="020B0503020204020204" pitchFamily="34" charset="-122"/>
                <a:ea typeface="微软雅黑" panose="020B0503020204020204" pitchFamily="34" charset="-122"/>
              </a:rPr>
              <a:t>虚拟机执行</a:t>
            </a:r>
            <a:r>
              <a:rPr lang="en-US" altLang="zh-CN" sz="2400" smtClean="0">
                <a:latin typeface="微软雅黑" panose="020B0503020204020204" pitchFamily="34" charset="-122"/>
                <a:ea typeface="微软雅黑" panose="020B0503020204020204" pitchFamily="34" charset="-122"/>
              </a:rPr>
              <a:t>Java</a:t>
            </a:r>
            <a:r>
              <a:rPr lang="zh-CN" altLang="en-US" sz="2400" smtClean="0">
                <a:latin typeface="微软雅黑" panose="020B0503020204020204" pitchFamily="34" charset="-122"/>
                <a:ea typeface="微软雅黑" panose="020B0503020204020204" pitchFamily="34" charset="-122"/>
              </a:rPr>
              <a:t>程序 </a:t>
            </a:r>
            <a:endParaRPr lang="en-US" altLang="zh-CN" sz="2400" smtClean="0">
              <a:latin typeface="微软雅黑" panose="020B0503020204020204" pitchFamily="34" charset="-122"/>
              <a:ea typeface="微软雅黑" panose="020B0503020204020204" pitchFamily="34" charset="-122"/>
            </a:endParaRPr>
          </a:p>
          <a:p>
            <a:pPr>
              <a:lnSpc>
                <a:spcPct val="130000"/>
              </a:lnSpc>
            </a:pPr>
            <a:r>
              <a:rPr lang="en-US" altLang="zh-CN" smtClean="0">
                <a:latin typeface="微软雅黑" panose="020B0503020204020204" pitchFamily="34" charset="-122"/>
                <a:ea typeface="微软雅黑" panose="020B0503020204020204" pitchFamily="34" charset="-122"/>
              </a:rPr>
              <a:t>1.3 JDK</a:t>
            </a:r>
          </a:p>
          <a:p>
            <a:pPr>
              <a:lnSpc>
                <a:spcPct val="130000"/>
              </a:lnSpc>
            </a:pPr>
            <a:r>
              <a:rPr lang="en-US" altLang="zh-CN" sz="2400" smtClean="0">
                <a:latin typeface="微软雅黑" panose="020B0503020204020204" pitchFamily="34" charset="-122"/>
                <a:ea typeface="微软雅黑" panose="020B0503020204020204" pitchFamily="34" charset="-122"/>
              </a:rPr>
              <a:t>       JDK</a:t>
            </a:r>
            <a:r>
              <a:rPr lang="zh-CN" altLang="en-US" sz="2400" smtClean="0">
                <a:latin typeface="微软雅黑" panose="020B0503020204020204" pitchFamily="34" charset="-122"/>
                <a:ea typeface="微软雅黑" panose="020B0503020204020204" pitchFamily="34" charset="-122"/>
              </a:rPr>
              <a:t>的安装与设置 </a:t>
            </a:r>
            <a:r>
              <a:rPr lang="en-US" altLang="zh-CN" sz="2400" smtClean="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编译和运行</a:t>
            </a:r>
            <a:r>
              <a:rPr lang="en-US" altLang="zh-CN" sz="2400" smtClean="0">
                <a:latin typeface="微软雅黑" panose="020B0503020204020204" pitchFamily="34" charset="-122"/>
                <a:ea typeface="微软雅黑" panose="020B0503020204020204" pitchFamily="34" charset="-122"/>
              </a:rPr>
              <a:t>Java/</a:t>
            </a:r>
            <a:r>
              <a:rPr lang="zh-CN" altLang="en-US" sz="2400" smtClean="0">
                <a:latin typeface="微软雅黑" panose="020B0503020204020204" pitchFamily="34" charset="-122"/>
                <a:ea typeface="微软雅黑" panose="020B0503020204020204" pitchFamily="34" charset="-122"/>
              </a:rPr>
              <a:t>包 </a:t>
            </a:r>
          </a:p>
          <a:p>
            <a:pPr>
              <a:lnSpc>
                <a:spcPct val="130000"/>
              </a:lnSpc>
            </a:pPr>
            <a:r>
              <a:rPr lang="en-US" altLang="zh-CN" smtClean="0">
                <a:latin typeface="微软雅黑" panose="020B0503020204020204" pitchFamily="34" charset="-122"/>
                <a:ea typeface="微软雅黑" panose="020B0503020204020204" pitchFamily="34" charset="-122"/>
              </a:rPr>
              <a:t>1.4 MyEclipse </a:t>
            </a:r>
            <a:r>
              <a:rPr lang="en-US" altLang="zh-CN" smtClean="0">
                <a:latin typeface="微软雅黑" panose="020B0503020204020204" pitchFamily="34" charset="-122"/>
                <a:ea typeface="微软雅黑" panose="020B0503020204020204" pitchFamily="34" charset="-122"/>
                <a:sym typeface="Wingdings" panose="05000000000000000000" pitchFamily="2" charset="2"/>
              </a:rPr>
              <a:t> Eclipse</a:t>
            </a:r>
            <a:endParaRPr lang="en-US" altLang="zh-CN" smtClean="0">
              <a:latin typeface="微软雅黑" panose="020B0503020204020204" pitchFamily="34" charset="-122"/>
              <a:ea typeface="微软雅黑" panose="020B0503020204020204" pitchFamily="34" charset="-122"/>
            </a:endParaRPr>
          </a:p>
          <a:p>
            <a:pPr>
              <a:lnSpc>
                <a:spcPct val="130000"/>
              </a:lnSpc>
            </a:pPr>
            <a:r>
              <a:rPr lang="en-US" altLang="zh-CN" sz="2400" smtClean="0">
                <a:latin typeface="微软雅黑" panose="020B0503020204020204" pitchFamily="34" charset="-122"/>
                <a:ea typeface="微软雅黑" panose="020B0503020204020204" pitchFamily="34" charset="-122"/>
              </a:rPr>
              <a:t>       MyEclipse</a:t>
            </a:r>
            <a:r>
              <a:rPr lang="zh-CN" altLang="en-US" sz="2400" smtClean="0">
                <a:latin typeface="微软雅黑" panose="020B0503020204020204" pitchFamily="34" charset="-122"/>
                <a:ea typeface="微软雅黑" panose="020B0503020204020204" pitchFamily="34" charset="-122"/>
              </a:rPr>
              <a:t>集成开发环境 </a:t>
            </a:r>
            <a:r>
              <a:rPr lang="en-US" altLang="zh-CN" sz="2400" smtClean="0">
                <a:latin typeface="微软雅黑" panose="020B0503020204020204" pitchFamily="34" charset="-122"/>
                <a:ea typeface="微软雅黑" panose="020B0503020204020204" pitchFamily="34" charset="-122"/>
              </a:rPr>
              <a:t>/ </a:t>
            </a:r>
            <a:r>
              <a:rPr lang="zh-CN" altLang="en-US" sz="2400" smtClean="0">
                <a:latin typeface="微软雅黑" panose="020B0503020204020204" pitchFamily="34" charset="-122"/>
                <a:ea typeface="微软雅黑" panose="020B0503020204020204" pitchFamily="34" charset="-122"/>
              </a:rPr>
              <a:t>创建</a:t>
            </a:r>
            <a:r>
              <a:rPr lang="en-US" altLang="zh-CN" sz="2400" smtClean="0">
                <a:latin typeface="微软雅黑" panose="020B0503020204020204" pitchFamily="34" charset="-122"/>
                <a:ea typeface="微软雅黑" panose="020B0503020204020204" pitchFamily="34" charset="-122"/>
              </a:rPr>
              <a:t>Java</a:t>
            </a:r>
            <a:r>
              <a:rPr lang="zh-CN" altLang="en-US" sz="2400" smtClean="0">
                <a:latin typeface="微软雅黑" panose="020B0503020204020204" pitchFamily="34" charset="-122"/>
                <a:ea typeface="微软雅黑" panose="020B0503020204020204" pitchFamily="34" charset="-122"/>
              </a:rPr>
              <a:t>项目并运行 </a:t>
            </a:r>
            <a:r>
              <a:rPr lang="en-US" altLang="zh-CN" sz="2400" smtClean="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程序调试技术 </a:t>
            </a:r>
          </a:p>
        </p:txBody>
      </p:sp>
      <p:sp>
        <p:nvSpPr>
          <p:cNvPr id="3" name="灯片编号占位符 2"/>
          <p:cNvSpPr>
            <a:spLocks noGrp="1"/>
          </p:cNvSpPr>
          <p:nvPr>
            <p:ph type="sldNum" sz="quarter" idx="11"/>
          </p:nvPr>
        </p:nvSpPr>
        <p:spPr/>
        <p:txBody>
          <a:bodyPr/>
          <a:lstStyle/>
          <a:p>
            <a:pPr>
              <a:defRPr/>
            </a:pPr>
            <a:fld id="{71217CFA-DD19-4CA7-8410-A5415A5AEBC5}" type="slidenum">
              <a:rPr lang="zh-CN" altLang="en-US"/>
              <a:t>5</a:t>
            </a:fld>
            <a:endParaRPr lang="en-US" altLang="zh-CN"/>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AutoShape 2"/>
          <p:cNvSpPr>
            <a:spLocks noChangeArrowheads="1"/>
          </p:cNvSpPr>
          <p:nvPr/>
        </p:nvSpPr>
        <p:spPr bwMode="auto">
          <a:xfrm>
            <a:off x="684213" y="2349500"/>
            <a:ext cx="7912100" cy="1793875"/>
          </a:xfrm>
          <a:prstGeom prst="roundRect">
            <a:avLst>
              <a:gd name="adj" fmla="val 9741"/>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public class HelloWorld {  </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	public static main (String[ ] args){  </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		System.out.println("</a:t>
            </a:r>
            <a:r>
              <a:rPr lang="zh-CN" altLang="en-US" b="1">
                <a:ea typeface="黑体" panose="02010609060101010101" pitchFamily="2" charset="-122"/>
                <a:cs typeface="Times New Roman" panose="02020603050405020304" pitchFamily="18" charset="0"/>
              </a:rPr>
              <a:t>我的第一个</a:t>
            </a:r>
            <a:r>
              <a:rPr lang="en-US" altLang="zh-CN" b="1">
                <a:ea typeface="黑体" panose="02010609060101010101" pitchFamily="2" charset="-122"/>
                <a:cs typeface="Times New Roman" panose="02020603050405020304" pitchFamily="18" charset="0"/>
              </a:rPr>
              <a:t>Eclipse</a:t>
            </a:r>
            <a:r>
              <a:rPr lang="zh-CN" altLang="en-US" b="1">
                <a:ea typeface="黑体" panose="02010609060101010101" pitchFamily="2" charset="-122"/>
                <a:cs typeface="Times New Roman" panose="02020603050405020304" pitchFamily="18" charset="0"/>
              </a:rPr>
              <a:t>小程序！</a:t>
            </a:r>
            <a:r>
              <a:rPr lang="en-US" altLang="zh-CN" b="1">
                <a:ea typeface="黑体" panose="02010609060101010101" pitchFamily="2" charset="-122"/>
                <a:cs typeface="Times New Roman" panose="02020603050405020304" pitchFamily="18" charset="0"/>
              </a:rPr>
              <a:t>");</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	}</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a:t>
            </a:r>
            <a:endParaRPr lang="zh-CN" altLang="en-US" b="1">
              <a:ea typeface="黑体" panose="02010609060101010101" pitchFamily="2" charset="-122"/>
              <a:cs typeface="Times New Roman" panose="02020603050405020304" pitchFamily="18" charset="0"/>
            </a:endParaRPr>
          </a:p>
        </p:txBody>
      </p:sp>
      <p:sp>
        <p:nvSpPr>
          <p:cNvPr id="574468" name="AutoShape 4"/>
          <p:cNvSpPr>
            <a:spLocks noChangeArrowheads="1"/>
          </p:cNvSpPr>
          <p:nvPr/>
        </p:nvSpPr>
        <p:spPr bwMode="gray">
          <a:xfrm>
            <a:off x="2339975" y="5229225"/>
            <a:ext cx="4681538" cy="649288"/>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ln>
          <a:effectLst>
            <a:outerShdw dist="107763" dir="8100000" algn="ctr" rotWithShape="0">
              <a:schemeClr val="bg2">
                <a:alpha val="50000"/>
              </a:schemeClr>
            </a:outerShdw>
          </a:effectLst>
        </p:spPr>
        <p:txBody>
          <a:bodyPr wrap="none" anchor="ctr"/>
          <a:lstStyle/>
          <a:p>
            <a:pPr eaLnBrk="0" hangingPunct="0"/>
            <a:r>
              <a:rPr lang="en-US" altLang="zh-CN" b="1">
                <a:ea typeface="黑体" panose="02010609060101010101" pitchFamily="2" charset="-122"/>
              </a:rPr>
              <a:t>main</a:t>
            </a:r>
            <a:r>
              <a:rPr lang="zh-CN" altLang="en-US" b="1">
                <a:ea typeface="黑体" panose="02010609060101010101" pitchFamily="2" charset="-122"/>
              </a:rPr>
              <a:t>方法作为程序入口，</a:t>
            </a:r>
          </a:p>
          <a:p>
            <a:pPr eaLnBrk="0" hangingPunct="0"/>
            <a:r>
              <a:rPr lang="en-US" altLang="zh-CN" b="1">
                <a:ea typeface="黑体" panose="02010609060101010101" pitchFamily="2" charset="-122"/>
              </a:rPr>
              <a:t>void</a:t>
            </a:r>
            <a:r>
              <a:rPr lang="zh-CN" altLang="en-US" b="1">
                <a:ea typeface="黑体" panose="02010609060101010101" pitchFamily="2" charset="-122"/>
              </a:rPr>
              <a:t>必不可少！</a:t>
            </a:r>
          </a:p>
        </p:txBody>
      </p:sp>
      <p:sp>
        <p:nvSpPr>
          <p:cNvPr id="574469" name="Line 5"/>
          <p:cNvSpPr>
            <a:spLocks noChangeShapeType="1"/>
          </p:cNvSpPr>
          <p:nvPr/>
        </p:nvSpPr>
        <p:spPr bwMode="auto">
          <a:xfrm>
            <a:off x="2627313" y="2060575"/>
            <a:ext cx="0" cy="801688"/>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470" name="AutoShape 6"/>
          <p:cNvSpPr>
            <a:spLocks noChangeArrowheads="1"/>
          </p:cNvSpPr>
          <p:nvPr/>
        </p:nvSpPr>
        <p:spPr bwMode="auto">
          <a:xfrm>
            <a:off x="2195513" y="1628775"/>
            <a:ext cx="966787" cy="406400"/>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ln>
          <a:effectLst>
            <a:outerShdw dist="53882" dir="2700000" algn="ctr" rotWithShape="0">
              <a:schemeClr val="bg2">
                <a:alpha val="50000"/>
              </a:schemeClr>
            </a:outerShdw>
          </a:effectLst>
        </p:spPr>
        <p:txBody>
          <a:bodyPr anchorCtr="1">
            <a:spAutoFit/>
          </a:bodyPr>
          <a:lstStyle/>
          <a:p>
            <a:r>
              <a:rPr lang="en-US" altLang="zh-CN" b="1">
                <a:ea typeface="黑体" panose="02010609060101010101" pitchFamily="2" charset="-122"/>
              </a:rPr>
              <a:t>void</a:t>
            </a:r>
          </a:p>
        </p:txBody>
      </p:sp>
      <p:sp>
        <p:nvSpPr>
          <p:cNvPr id="574472" name="Rectangle 8"/>
          <p:cNvSpPr>
            <a:spLocks noChangeArrowheads="1"/>
          </p:cNvSpPr>
          <p:nvPr/>
        </p:nvSpPr>
        <p:spPr bwMode="auto">
          <a:xfrm>
            <a:off x="1187450" y="2781300"/>
            <a:ext cx="4537075" cy="360363"/>
          </a:xfrm>
          <a:prstGeom prst="rect">
            <a:avLst/>
          </a:prstGeom>
          <a:noFill/>
          <a:ln w="254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4475" name="Rectangle 11"/>
          <p:cNvSpPr>
            <a:spLocks noGrp="1" noChangeArrowheads="1"/>
          </p:cNvSpPr>
          <p:nvPr>
            <p:ph type="title"/>
          </p:nvPr>
        </p:nvSpPr>
        <p:spPr>
          <a:xfrm>
            <a:off x="457200" y="274638"/>
            <a:ext cx="8229600" cy="561975"/>
          </a:xfrm>
        </p:spPr>
        <p:txBody>
          <a:bodyPr rtlCol="0" anchor="t">
            <a:normAutofit fontScale="90000"/>
          </a:bodyPr>
          <a:lstStyle/>
          <a:p>
            <a:pPr eaLnBrk="1" fontAlgn="auto" hangingPunct="1">
              <a:spcAft>
                <a:spcPts val="0"/>
              </a:spcAft>
              <a:defRPr/>
            </a:pPr>
            <a:r>
              <a:rPr lang="zh-CN" altLang="en-US" b="1" dirty="0"/>
              <a:t>常见</a:t>
            </a:r>
            <a:r>
              <a:rPr lang="zh-CN" altLang="en-US" b="1" dirty="0" smtClean="0"/>
              <a:t>错误</a:t>
            </a:r>
            <a:r>
              <a:rPr lang="en-US" altLang="zh-CN" b="1" dirty="0" smtClean="0"/>
              <a:t>-3</a:t>
            </a:r>
            <a:endParaRPr lang="zh-CN" altLang="en-US" b="1" dirty="0"/>
          </a:p>
        </p:txBody>
      </p:sp>
      <p:pic>
        <p:nvPicPr>
          <p:cNvPr id="574476" name="Picture 12" descr="代码改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268413"/>
            <a:ext cx="104298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C09E0C1B-D906-4D2A-AD57-0F70FB26E5A4}" type="slidenum">
              <a:rPr lang="zh-CN" altLang="en-US"/>
              <a:t>50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74476"/>
                                        </p:tgtEl>
                                        <p:attrNameLst>
                                          <p:attrName>style.visibility</p:attrName>
                                        </p:attrNameLst>
                                      </p:cBhvr>
                                      <p:to>
                                        <p:strVal val="visible"/>
                                      </p:to>
                                    </p:set>
                                    <p:anim calcmode="lin" valueType="num">
                                      <p:cBhvr additive="base">
                                        <p:cTn id="7" dur="500" fill="hold"/>
                                        <p:tgtEl>
                                          <p:spTgt spid="574476"/>
                                        </p:tgtEl>
                                        <p:attrNameLst>
                                          <p:attrName>ppt_x</p:attrName>
                                        </p:attrNameLst>
                                      </p:cBhvr>
                                      <p:tavLst>
                                        <p:tav tm="0">
                                          <p:val>
                                            <p:strVal val="1+#ppt_w/2"/>
                                          </p:val>
                                        </p:tav>
                                        <p:tav tm="100000">
                                          <p:val>
                                            <p:strVal val="#ppt_x"/>
                                          </p:val>
                                        </p:tav>
                                      </p:tavLst>
                                    </p:anim>
                                    <p:anim calcmode="lin" valueType="num">
                                      <p:cBhvr additive="base">
                                        <p:cTn id="8" dur="500" fill="hold"/>
                                        <p:tgtEl>
                                          <p:spTgt spid="57447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574466"/>
                                        </p:tgtEl>
                                        <p:attrNameLst>
                                          <p:attrName>style.visibility</p:attrName>
                                        </p:attrNameLst>
                                      </p:cBhvr>
                                      <p:to>
                                        <p:strVal val="visible"/>
                                      </p:to>
                                    </p:set>
                                    <p:animEffect transition="in" filter="blinds(horizontal)">
                                      <p:cBhvr>
                                        <p:cTn id="12" dur="500"/>
                                        <p:tgtEl>
                                          <p:spTgt spid="57446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74472"/>
                                        </p:tgtEl>
                                        <p:attrNameLst>
                                          <p:attrName>style.visibility</p:attrName>
                                        </p:attrNameLst>
                                      </p:cBhvr>
                                      <p:to>
                                        <p:strVal val="visible"/>
                                      </p:to>
                                    </p:set>
                                    <p:animEffect transition="in" filter="checkerboard(across)">
                                      <p:cBhvr>
                                        <p:cTn id="17" dur="500"/>
                                        <p:tgtEl>
                                          <p:spTgt spid="57447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74470"/>
                                        </p:tgtEl>
                                        <p:attrNameLst>
                                          <p:attrName>style.visibility</p:attrName>
                                        </p:attrNameLst>
                                      </p:cBhvr>
                                      <p:to>
                                        <p:strVal val="visible"/>
                                      </p:to>
                                    </p:set>
                                    <p:animEffect transition="in" filter="wipe(left)">
                                      <p:cBhvr>
                                        <p:cTn id="21" dur="500"/>
                                        <p:tgtEl>
                                          <p:spTgt spid="574470"/>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574469"/>
                                        </p:tgtEl>
                                        <p:attrNameLst>
                                          <p:attrName>style.visibility</p:attrName>
                                        </p:attrNameLst>
                                      </p:cBhvr>
                                      <p:to>
                                        <p:strVal val="visible"/>
                                      </p:to>
                                    </p:set>
                                    <p:animEffect transition="in" filter="wipe(up)">
                                      <p:cBhvr>
                                        <p:cTn id="25" dur="500"/>
                                        <p:tgtEl>
                                          <p:spTgt spid="574469"/>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574468"/>
                                        </p:tgtEl>
                                        <p:attrNameLst>
                                          <p:attrName>style.visibility</p:attrName>
                                        </p:attrNameLst>
                                      </p:cBhvr>
                                      <p:to>
                                        <p:strVal val="visible"/>
                                      </p:to>
                                    </p:set>
                                    <p:animEffect transition="in" filter="wipe(left)">
                                      <p:cBhvr>
                                        <p:cTn id="29" dur="500"/>
                                        <p:tgtEl>
                                          <p:spTgt spid="574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animBg="1"/>
      <p:bldP spid="574468" grpId="0" animBg="1"/>
      <p:bldP spid="574469" grpId="0" animBg="1"/>
      <p:bldP spid="574470" grpId="0" animBg="1"/>
      <p:bldP spid="57447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9" name="AutoShape 11"/>
          <p:cNvSpPr>
            <a:spLocks noChangeArrowheads="1"/>
          </p:cNvSpPr>
          <p:nvPr/>
        </p:nvSpPr>
        <p:spPr bwMode="auto">
          <a:xfrm>
            <a:off x="684213" y="2276475"/>
            <a:ext cx="7632700" cy="1793875"/>
          </a:xfrm>
          <a:prstGeom prst="roundRect">
            <a:avLst>
              <a:gd name="adj" fmla="val 9741"/>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public class HelloWorld {  </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	public static void main (String[ ] args){  </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		system.out.println("</a:t>
            </a:r>
            <a:r>
              <a:rPr lang="zh-CN" altLang="en-US" b="1">
                <a:ea typeface="黑体" panose="02010609060101010101" pitchFamily="2" charset="-122"/>
                <a:cs typeface="Times New Roman" panose="02020603050405020304" pitchFamily="18" charset="0"/>
              </a:rPr>
              <a:t>我的第一个</a:t>
            </a:r>
            <a:r>
              <a:rPr lang="en-US" altLang="zh-CN" b="1">
                <a:ea typeface="黑体" panose="02010609060101010101" pitchFamily="2" charset="-122"/>
                <a:cs typeface="Times New Roman" panose="02020603050405020304" pitchFamily="18" charset="0"/>
              </a:rPr>
              <a:t>Eclipse</a:t>
            </a:r>
            <a:r>
              <a:rPr lang="zh-CN" altLang="en-US" b="1">
                <a:ea typeface="黑体" panose="02010609060101010101" pitchFamily="2" charset="-122"/>
                <a:cs typeface="Times New Roman" panose="02020603050405020304" pitchFamily="18" charset="0"/>
              </a:rPr>
              <a:t>小程序！</a:t>
            </a:r>
            <a:r>
              <a:rPr lang="en-US" altLang="zh-CN" b="1">
                <a:ea typeface="黑体" panose="02010609060101010101" pitchFamily="2" charset="-122"/>
                <a:cs typeface="Times New Roman" panose="02020603050405020304" pitchFamily="18" charset="0"/>
              </a:rPr>
              <a:t>");</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	}</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a:t>
            </a:r>
            <a:endParaRPr lang="zh-CN" altLang="en-US" b="1">
              <a:ea typeface="黑体" panose="02010609060101010101" pitchFamily="2" charset="-122"/>
              <a:cs typeface="Times New Roman" panose="02020603050405020304" pitchFamily="18" charset="0"/>
            </a:endParaRPr>
          </a:p>
        </p:txBody>
      </p:sp>
      <p:sp>
        <p:nvSpPr>
          <p:cNvPr id="575492" name="AutoShape 4"/>
          <p:cNvSpPr>
            <a:spLocks noChangeArrowheads="1"/>
          </p:cNvSpPr>
          <p:nvPr/>
        </p:nvSpPr>
        <p:spPr bwMode="gray">
          <a:xfrm>
            <a:off x="2413000" y="5084763"/>
            <a:ext cx="4464050" cy="792162"/>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ln>
          <a:effectLst>
            <a:outerShdw dist="107763" dir="8100000" algn="ctr" rotWithShape="0">
              <a:schemeClr val="bg2">
                <a:alpha val="50000"/>
              </a:schemeClr>
            </a:outerShdw>
          </a:effectLst>
        </p:spPr>
        <p:txBody>
          <a:bodyPr wrap="none" anchor="ctr"/>
          <a:lstStyle/>
          <a:p>
            <a:pPr eaLnBrk="0" hangingPunct="0"/>
            <a:r>
              <a:rPr lang="zh-CN" altLang="en-US" b="1">
                <a:ea typeface="黑体" panose="02010609060101010101" pitchFamily="2" charset="-122"/>
              </a:rPr>
              <a:t>编译出错，无法解析</a:t>
            </a:r>
            <a:r>
              <a:rPr lang="en-US" altLang="zh-CN" b="1">
                <a:ea typeface="黑体" panose="02010609060101010101" pitchFamily="2" charset="-122"/>
              </a:rPr>
              <a:t>system!</a:t>
            </a:r>
          </a:p>
          <a:p>
            <a:pPr eaLnBrk="0" hangingPunct="0"/>
            <a:r>
              <a:rPr lang="en-US" altLang="zh-CN" b="1">
                <a:solidFill>
                  <a:srgbClr val="0000FF"/>
                </a:solidFill>
                <a:ea typeface="黑体" panose="02010609060101010101" pitchFamily="2" charset="-122"/>
              </a:rPr>
              <a:t>Java</a:t>
            </a:r>
            <a:r>
              <a:rPr lang="zh-CN" altLang="en-US" b="1">
                <a:solidFill>
                  <a:srgbClr val="0000FF"/>
                </a:solidFill>
                <a:ea typeface="黑体" panose="02010609060101010101" pitchFamily="2" charset="-122"/>
              </a:rPr>
              <a:t>对大小写敏感</a:t>
            </a:r>
            <a:r>
              <a:rPr lang="en-US" altLang="zh-CN" b="1">
                <a:ea typeface="黑体" panose="02010609060101010101" pitchFamily="2" charset="-122"/>
              </a:rPr>
              <a:t>!</a:t>
            </a:r>
          </a:p>
        </p:txBody>
      </p:sp>
      <p:sp>
        <p:nvSpPr>
          <p:cNvPr id="575493" name="Rectangle 5"/>
          <p:cNvSpPr>
            <a:spLocks noChangeArrowheads="1"/>
          </p:cNvSpPr>
          <p:nvPr/>
        </p:nvSpPr>
        <p:spPr bwMode="auto">
          <a:xfrm>
            <a:off x="1624013" y="3030538"/>
            <a:ext cx="935037" cy="360362"/>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5495" name="AutoShape 7"/>
          <p:cNvSpPr>
            <a:spLocks noChangeArrowheads="1"/>
          </p:cNvSpPr>
          <p:nvPr/>
        </p:nvSpPr>
        <p:spPr bwMode="auto">
          <a:xfrm>
            <a:off x="2195513" y="3644900"/>
            <a:ext cx="1511300" cy="398463"/>
          </a:xfrm>
          <a:prstGeom prst="wedgeRoundRectCallout">
            <a:avLst>
              <a:gd name="adj1" fmla="val -44750"/>
              <a:gd name="adj2" fmla="val -146153"/>
              <a:gd name="adj3" fmla="val 16667"/>
            </a:avLst>
          </a:prstGeom>
          <a:gradFill rotWithShape="1">
            <a:gsLst>
              <a:gs pos="0">
                <a:srgbClr val="FF3300"/>
              </a:gs>
              <a:gs pos="100000">
                <a:srgbClr val="FFFFFF"/>
              </a:gs>
            </a:gsLst>
            <a:lin ang="5400000" scaled="1"/>
          </a:gradFill>
          <a:ln w="9525" algn="ctr">
            <a:solidFill>
              <a:srgbClr val="FF0000"/>
            </a:solidFill>
            <a:miter lim="800000"/>
          </a:ln>
          <a:effectLst>
            <a:outerShdw dist="53882" dir="2700000" algn="ctr" rotWithShape="0">
              <a:schemeClr val="bg2">
                <a:alpha val="50000"/>
              </a:schemeClr>
            </a:outerShdw>
          </a:effectLst>
        </p:spPr>
        <p:txBody>
          <a:bodyPr anchorCtr="1">
            <a:spAutoFit/>
          </a:bodyPr>
          <a:lstStyle/>
          <a:p>
            <a:r>
              <a:rPr lang="zh-CN" altLang="en-US" b="1">
                <a:ea typeface="黑体" panose="02010609060101010101" pitchFamily="2" charset="-122"/>
              </a:rPr>
              <a:t>代码错误</a:t>
            </a:r>
          </a:p>
        </p:txBody>
      </p:sp>
      <p:sp>
        <p:nvSpPr>
          <p:cNvPr id="575497" name="Rectangle 9"/>
          <p:cNvSpPr>
            <a:spLocks noGrp="1" noChangeArrowheads="1"/>
          </p:cNvSpPr>
          <p:nvPr>
            <p:ph type="title"/>
          </p:nvPr>
        </p:nvSpPr>
        <p:spPr>
          <a:xfrm>
            <a:off x="457200" y="274638"/>
            <a:ext cx="8229600" cy="561975"/>
          </a:xfrm>
        </p:spPr>
        <p:txBody>
          <a:bodyPr rtlCol="0" anchor="t">
            <a:normAutofit fontScale="90000"/>
          </a:bodyPr>
          <a:lstStyle/>
          <a:p>
            <a:pPr eaLnBrk="1" fontAlgn="auto" hangingPunct="1">
              <a:spcAft>
                <a:spcPts val="0"/>
              </a:spcAft>
              <a:defRPr/>
            </a:pPr>
            <a:r>
              <a:rPr lang="zh-CN" altLang="en-US" b="1" dirty="0"/>
              <a:t>常见</a:t>
            </a:r>
            <a:r>
              <a:rPr lang="zh-CN" altLang="en-US" b="1" dirty="0" smtClean="0"/>
              <a:t>错误</a:t>
            </a:r>
            <a:r>
              <a:rPr lang="en-US" altLang="zh-CN" b="1" dirty="0" smtClean="0"/>
              <a:t>-4</a:t>
            </a:r>
            <a:endParaRPr lang="zh-CN" altLang="en-US" b="1" dirty="0"/>
          </a:p>
        </p:txBody>
      </p:sp>
      <p:pic>
        <p:nvPicPr>
          <p:cNvPr id="575498" name="Picture 10" descr="代码改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268413"/>
            <a:ext cx="104298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B3B80CB9-3227-40F4-9E40-2F22D238D4D9}" type="slidenum">
              <a:rPr lang="zh-CN" altLang="en-US"/>
              <a:t>51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75498"/>
                                        </p:tgtEl>
                                        <p:attrNameLst>
                                          <p:attrName>style.visibility</p:attrName>
                                        </p:attrNameLst>
                                      </p:cBhvr>
                                      <p:to>
                                        <p:strVal val="visible"/>
                                      </p:to>
                                    </p:set>
                                    <p:anim calcmode="lin" valueType="num">
                                      <p:cBhvr additive="base">
                                        <p:cTn id="7" dur="500" fill="hold"/>
                                        <p:tgtEl>
                                          <p:spTgt spid="575498"/>
                                        </p:tgtEl>
                                        <p:attrNameLst>
                                          <p:attrName>ppt_x</p:attrName>
                                        </p:attrNameLst>
                                      </p:cBhvr>
                                      <p:tavLst>
                                        <p:tav tm="0">
                                          <p:val>
                                            <p:strVal val="1+#ppt_w/2"/>
                                          </p:val>
                                        </p:tav>
                                        <p:tav tm="100000">
                                          <p:val>
                                            <p:strVal val="#ppt_x"/>
                                          </p:val>
                                        </p:tav>
                                      </p:tavLst>
                                    </p:anim>
                                    <p:anim calcmode="lin" valueType="num">
                                      <p:cBhvr additive="base">
                                        <p:cTn id="8" dur="500" fill="hold"/>
                                        <p:tgtEl>
                                          <p:spTgt spid="5754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575499"/>
                                        </p:tgtEl>
                                        <p:attrNameLst>
                                          <p:attrName>style.visibility</p:attrName>
                                        </p:attrNameLst>
                                      </p:cBhvr>
                                      <p:to>
                                        <p:strVal val="visible"/>
                                      </p:to>
                                    </p:set>
                                    <p:animEffect transition="in" filter="blinds(horizontal)">
                                      <p:cBhvr>
                                        <p:cTn id="12" dur="500"/>
                                        <p:tgtEl>
                                          <p:spTgt spid="57549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75493"/>
                                        </p:tgtEl>
                                        <p:attrNameLst>
                                          <p:attrName>style.visibility</p:attrName>
                                        </p:attrNameLst>
                                      </p:cBhvr>
                                      <p:to>
                                        <p:strVal val="visible"/>
                                      </p:to>
                                    </p:set>
                                    <p:animEffect transition="in" filter="checkerboard(across)">
                                      <p:cBhvr>
                                        <p:cTn id="17" dur="500"/>
                                        <p:tgtEl>
                                          <p:spTgt spid="57549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75495"/>
                                        </p:tgtEl>
                                        <p:attrNameLst>
                                          <p:attrName>style.visibility</p:attrName>
                                        </p:attrNameLst>
                                      </p:cBhvr>
                                      <p:to>
                                        <p:strVal val="visible"/>
                                      </p:to>
                                    </p:set>
                                    <p:animEffect transition="in" filter="wipe(left)">
                                      <p:cBhvr>
                                        <p:cTn id="21" dur="500"/>
                                        <p:tgtEl>
                                          <p:spTgt spid="57549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575492"/>
                                        </p:tgtEl>
                                        <p:attrNameLst>
                                          <p:attrName>style.visibility</p:attrName>
                                        </p:attrNameLst>
                                      </p:cBhvr>
                                      <p:to>
                                        <p:strVal val="visible"/>
                                      </p:to>
                                    </p:set>
                                    <p:animEffect transition="in" filter="wipe(left)">
                                      <p:cBhvr>
                                        <p:cTn id="25" dur="500"/>
                                        <p:tgtEl>
                                          <p:spTgt spid="575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9" grpId="0" animBg="1"/>
      <p:bldP spid="575492" grpId="0" animBg="1"/>
      <p:bldP spid="575493" grpId="0" animBg="1"/>
      <p:bldP spid="57549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24" name="AutoShape 12"/>
          <p:cNvSpPr>
            <a:spLocks noChangeArrowheads="1"/>
          </p:cNvSpPr>
          <p:nvPr/>
        </p:nvSpPr>
        <p:spPr bwMode="auto">
          <a:xfrm>
            <a:off x="684213" y="2276475"/>
            <a:ext cx="7632700" cy="1793875"/>
          </a:xfrm>
          <a:prstGeom prst="roundRect">
            <a:avLst>
              <a:gd name="adj" fmla="val 9741"/>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public class HelloWorld {  </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	public static void main (String[ ] args){  </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		System.out.println("</a:t>
            </a:r>
            <a:r>
              <a:rPr lang="zh-CN" altLang="en-US" b="1">
                <a:ea typeface="黑体" panose="02010609060101010101" pitchFamily="2" charset="-122"/>
                <a:cs typeface="Times New Roman" panose="02020603050405020304" pitchFamily="18" charset="0"/>
              </a:rPr>
              <a:t>我的第一个</a:t>
            </a:r>
            <a:r>
              <a:rPr lang="en-US" altLang="zh-CN" b="1">
                <a:ea typeface="黑体" panose="02010609060101010101" pitchFamily="2" charset="-122"/>
                <a:cs typeface="Times New Roman" panose="02020603050405020304" pitchFamily="18" charset="0"/>
              </a:rPr>
              <a:t>Eclipse</a:t>
            </a:r>
            <a:r>
              <a:rPr lang="zh-CN" altLang="en-US" b="1">
                <a:ea typeface="黑体" panose="02010609060101010101" pitchFamily="2" charset="-122"/>
                <a:cs typeface="Times New Roman" panose="02020603050405020304" pitchFamily="18" charset="0"/>
              </a:rPr>
              <a:t>小程序！</a:t>
            </a:r>
            <a:r>
              <a:rPr lang="en-US" altLang="zh-CN" b="1">
                <a:ea typeface="黑体" panose="02010609060101010101" pitchFamily="2" charset="-122"/>
                <a:cs typeface="Times New Roman" panose="02020603050405020304" pitchFamily="18" charset="0"/>
              </a:rPr>
              <a:t>")</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	}</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a:t>
            </a:r>
            <a:endParaRPr lang="zh-CN" altLang="en-US" b="1">
              <a:ea typeface="黑体" panose="02010609060101010101" pitchFamily="2" charset="-122"/>
              <a:cs typeface="Times New Roman" panose="02020603050405020304" pitchFamily="18" charset="0"/>
            </a:endParaRPr>
          </a:p>
        </p:txBody>
      </p:sp>
      <p:sp>
        <p:nvSpPr>
          <p:cNvPr id="576516" name="AutoShape 4"/>
          <p:cNvSpPr>
            <a:spLocks noChangeArrowheads="1"/>
          </p:cNvSpPr>
          <p:nvPr/>
        </p:nvSpPr>
        <p:spPr bwMode="gray">
          <a:xfrm>
            <a:off x="1908175" y="4941888"/>
            <a:ext cx="5184775" cy="719137"/>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ln>
          <a:effectLst>
            <a:outerShdw dist="107763" dir="8100000" algn="ctr" rotWithShape="0">
              <a:schemeClr val="bg2">
                <a:alpha val="50000"/>
              </a:schemeClr>
            </a:outerShdw>
          </a:effectLst>
        </p:spPr>
        <p:txBody>
          <a:bodyPr wrap="none" anchor="ctr"/>
          <a:lstStyle/>
          <a:p>
            <a:pPr eaLnBrk="0" hangingPunct="0"/>
            <a:r>
              <a:rPr lang="zh-CN" altLang="en-US" b="1">
                <a:ea typeface="黑体" panose="02010609060101010101" pitchFamily="2" charset="-122"/>
              </a:rPr>
              <a:t>每一条</a:t>
            </a:r>
            <a:r>
              <a:rPr lang="en-US" altLang="zh-CN" b="1">
                <a:ea typeface="黑体" panose="02010609060101010101" pitchFamily="2" charset="-122"/>
              </a:rPr>
              <a:t>Java</a:t>
            </a:r>
            <a:r>
              <a:rPr lang="zh-CN" altLang="en-US" b="1">
                <a:ea typeface="黑体" panose="02010609060101010101" pitchFamily="2" charset="-122"/>
              </a:rPr>
              <a:t>语句必须以分号结束</a:t>
            </a:r>
            <a:r>
              <a:rPr lang="en-US" altLang="zh-CN" b="1">
                <a:ea typeface="黑体" panose="02010609060101010101" pitchFamily="2" charset="-122"/>
              </a:rPr>
              <a:t>!</a:t>
            </a:r>
          </a:p>
        </p:txBody>
      </p:sp>
      <p:sp>
        <p:nvSpPr>
          <p:cNvPr id="576517" name="Line 5"/>
          <p:cNvSpPr>
            <a:spLocks noChangeShapeType="1"/>
          </p:cNvSpPr>
          <p:nvPr/>
        </p:nvSpPr>
        <p:spPr bwMode="auto">
          <a:xfrm flipH="1">
            <a:off x="7092950" y="2708275"/>
            <a:ext cx="287338" cy="4318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6518" name="AutoShape 6"/>
          <p:cNvSpPr>
            <a:spLocks noChangeArrowheads="1"/>
          </p:cNvSpPr>
          <p:nvPr/>
        </p:nvSpPr>
        <p:spPr bwMode="auto">
          <a:xfrm>
            <a:off x="7164388" y="2276475"/>
            <a:ext cx="457200" cy="401638"/>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ln>
          <a:effectLst>
            <a:outerShdw dist="53882" dir="2700000" algn="ctr" rotWithShape="0">
              <a:schemeClr val="bg2">
                <a:alpha val="50000"/>
              </a:schemeClr>
            </a:outerShdw>
          </a:effectLst>
        </p:spPr>
        <p:txBody>
          <a:bodyPr anchorCtr="1">
            <a:spAutoFit/>
          </a:bodyPr>
          <a:lstStyle/>
          <a:p>
            <a:r>
              <a:rPr lang="en-US" altLang="zh-CN" b="1">
                <a:ea typeface="黑体" panose="02010609060101010101" pitchFamily="2" charset="-122"/>
              </a:rPr>
              <a:t>;</a:t>
            </a:r>
          </a:p>
        </p:txBody>
      </p:sp>
      <p:sp>
        <p:nvSpPr>
          <p:cNvPr id="576520" name="AutoShape 8"/>
          <p:cNvSpPr>
            <a:spLocks noChangeArrowheads="1"/>
          </p:cNvSpPr>
          <p:nvPr/>
        </p:nvSpPr>
        <p:spPr bwMode="auto">
          <a:xfrm>
            <a:off x="5724525" y="3500438"/>
            <a:ext cx="1511300" cy="398462"/>
          </a:xfrm>
          <a:prstGeom prst="wedgeRoundRectCallout">
            <a:avLst>
              <a:gd name="adj1" fmla="val 39602"/>
              <a:gd name="adj2" fmla="val -113347"/>
              <a:gd name="adj3" fmla="val 16667"/>
            </a:avLst>
          </a:prstGeom>
          <a:gradFill rotWithShape="1">
            <a:gsLst>
              <a:gs pos="0">
                <a:srgbClr val="FF3300"/>
              </a:gs>
              <a:gs pos="100000">
                <a:srgbClr val="FFFFFF"/>
              </a:gs>
            </a:gsLst>
            <a:lin ang="5400000" scaled="1"/>
          </a:gradFill>
          <a:ln w="9525" algn="ctr">
            <a:solidFill>
              <a:srgbClr val="FF0000"/>
            </a:solidFill>
            <a:miter lim="800000"/>
          </a:ln>
          <a:effectLst>
            <a:outerShdw dist="53882" dir="2700000" algn="ctr" rotWithShape="0">
              <a:schemeClr val="bg2">
                <a:alpha val="50000"/>
              </a:schemeClr>
            </a:outerShdw>
          </a:effectLst>
        </p:spPr>
        <p:txBody>
          <a:bodyPr anchorCtr="1">
            <a:spAutoFit/>
          </a:bodyPr>
          <a:lstStyle/>
          <a:p>
            <a:r>
              <a:rPr lang="zh-CN" altLang="en-US" b="1">
                <a:ea typeface="黑体" panose="02010609060101010101" pitchFamily="2" charset="-122"/>
              </a:rPr>
              <a:t>代码错误</a:t>
            </a:r>
          </a:p>
        </p:txBody>
      </p:sp>
      <p:sp>
        <p:nvSpPr>
          <p:cNvPr id="576522" name="Rectangle 10"/>
          <p:cNvSpPr>
            <a:spLocks noGrp="1" noChangeArrowheads="1"/>
          </p:cNvSpPr>
          <p:nvPr>
            <p:ph type="title"/>
          </p:nvPr>
        </p:nvSpPr>
        <p:spPr>
          <a:xfrm>
            <a:off x="457200" y="274638"/>
            <a:ext cx="8229600" cy="561975"/>
          </a:xfrm>
        </p:spPr>
        <p:txBody>
          <a:bodyPr rtlCol="0" anchor="t">
            <a:normAutofit fontScale="90000"/>
          </a:bodyPr>
          <a:lstStyle/>
          <a:p>
            <a:pPr eaLnBrk="1" fontAlgn="auto" hangingPunct="1">
              <a:spcAft>
                <a:spcPts val="0"/>
              </a:spcAft>
              <a:defRPr/>
            </a:pPr>
            <a:r>
              <a:rPr lang="zh-CN" altLang="en-US" b="1" dirty="0"/>
              <a:t>常见</a:t>
            </a:r>
            <a:r>
              <a:rPr lang="zh-CN" altLang="en-US" b="1" dirty="0" smtClean="0"/>
              <a:t>错误</a:t>
            </a:r>
            <a:r>
              <a:rPr lang="en-US" altLang="zh-CN" b="1" dirty="0" smtClean="0"/>
              <a:t>-5</a:t>
            </a:r>
            <a:endParaRPr lang="zh-CN" altLang="en-US" b="1" dirty="0"/>
          </a:p>
        </p:txBody>
      </p:sp>
      <p:pic>
        <p:nvPicPr>
          <p:cNvPr id="576523" name="Picture 11" descr="代码改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268413"/>
            <a:ext cx="104298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920F6FCA-AC57-4F33-9643-26C94F97B8F1}" type="slidenum">
              <a:rPr lang="zh-CN" altLang="en-US"/>
              <a:t>52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76523"/>
                                        </p:tgtEl>
                                        <p:attrNameLst>
                                          <p:attrName>style.visibility</p:attrName>
                                        </p:attrNameLst>
                                      </p:cBhvr>
                                      <p:to>
                                        <p:strVal val="visible"/>
                                      </p:to>
                                    </p:set>
                                    <p:anim calcmode="lin" valueType="num">
                                      <p:cBhvr additive="base">
                                        <p:cTn id="7" dur="500" fill="hold"/>
                                        <p:tgtEl>
                                          <p:spTgt spid="576523"/>
                                        </p:tgtEl>
                                        <p:attrNameLst>
                                          <p:attrName>ppt_x</p:attrName>
                                        </p:attrNameLst>
                                      </p:cBhvr>
                                      <p:tavLst>
                                        <p:tav tm="0">
                                          <p:val>
                                            <p:strVal val="1+#ppt_w/2"/>
                                          </p:val>
                                        </p:tav>
                                        <p:tav tm="100000">
                                          <p:val>
                                            <p:strVal val="#ppt_x"/>
                                          </p:val>
                                        </p:tav>
                                      </p:tavLst>
                                    </p:anim>
                                    <p:anim calcmode="lin" valueType="num">
                                      <p:cBhvr additive="base">
                                        <p:cTn id="8" dur="500" fill="hold"/>
                                        <p:tgtEl>
                                          <p:spTgt spid="5765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576524"/>
                                        </p:tgtEl>
                                        <p:attrNameLst>
                                          <p:attrName>style.visibility</p:attrName>
                                        </p:attrNameLst>
                                      </p:cBhvr>
                                      <p:to>
                                        <p:strVal val="visible"/>
                                      </p:to>
                                    </p:set>
                                    <p:animEffect transition="in" filter="blinds(horizontal)">
                                      <p:cBhvr>
                                        <p:cTn id="12" dur="500"/>
                                        <p:tgtEl>
                                          <p:spTgt spid="5765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6520"/>
                                        </p:tgtEl>
                                        <p:attrNameLst>
                                          <p:attrName>style.visibility</p:attrName>
                                        </p:attrNameLst>
                                      </p:cBhvr>
                                      <p:to>
                                        <p:strVal val="visible"/>
                                      </p:to>
                                    </p:set>
                                    <p:animEffect transition="in" filter="wipe(left)">
                                      <p:cBhvr>
                                        <p:cTn id="17" dur="500"/>
                                        <p:tgtEl>
                                          <p:spTgt spid="5765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76518"/>
                                        </p:tgtEl>
                                        <p:attrNameLst>
                                          <p:attrName>style.visibility</p:attrName>
                                        </p:attrNameLst>
                                      </p:cBhvr>
                                      <p:to>
                                        <p:strVal val="visible"/>
                                      </p:to>
                                    </p:set>
                                    <p:animEffect transition="in" filter="wipe(left)">
                                      <p:cBhvr>
                                        <p:cTn id="21" dur="500"/>
                                        <p:tgtEl>
                                          <p:spTgt spid="576518"/>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576517"/>
                                        </p:tgtEl>
                                        <p:attrNameLst>
                                          <p:attrName>style.visibility</p:attrName>
                                        </p:attrNameLst>
                                      </p:cBhvr>
                                      <p:to>
                                        <p:strVal val="visible"/>
                                      </p:to>
                                    </p:set>
                                    <p:animEffect transition="in" filter="wipe(up)">
                                      <p:cBhvr>
                                        <p:cTn id="25" dur="500"/>
                                        <p:tgtEl>
                                          <p:spTgt spid="576517"/>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576516"/>
                                        </p:tgtEl>
                                        <p:attrNameLst>
                                          <p:attrName>style.visibility</p:attrName>
                                        </p:attrNameLst>
                                      </p:cBhvr>
                                      <p:to>
                                        <p:strVal val="visible"/>
                                      </p:to>
                                    </p:set>
                                    <p:animEffect transition="in" filter="wipe(left)">
                                      <p:cBhvr>
                                        <p:cTn id="29" dur="500"/>
                                        <p:tgtEl>
                                          <p:spTgt spid="57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24" grpId="0" animBg="1"/>
      <p:bldP spid="576516" grpId="0" animBg="1"/>
      <p:bldP spid="576517" grpId="0" animBg="1"/>
      <p:bldP spid="576518" grpId="0" animBg="1"/>
      <p:bldP spid="57652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8" name="AutoShape 12"/>
          <p:cNvSpPr>
            <a:spLocks noChangeArrowheads="1"/>
          </p:cNvSpPr>
          <p:nvPr/>
        </p:nvSpPr>
        <p:spPr bwMode="auto">
          <a:xfrm>
            <a:off x="684213" y="2276475"/>
            <a:ext cx="7632700" cy="1793875"/>
          </a:xfrm>
          <a:prstGeom prst="roundRect">
            <a:avLst>
              <a:gd name="adj" fmla="val 9741"/>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public class HelloWorld {  </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	public static void main (String[ ] args){  </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		System.out.println(</a:t>
            </a:r>
            <a:r>
              <a:rPr lang="zh-CN" altLang="en-US" b="1">
                <a:ea typeface="黑体" panose="02010609060101010101" pitchFamily="2" charset="-122"/>
                <a:cs typeface="Times New Roman" panose="02020603050405020304" pitchFamily="18" charset="0"/>
              </a:rPr>
              <a:t>我的第一个</a:t>
            </a:r>
            <a:r>
              <a:rPr lang="en-US" altLang="zh-CN" b="1">
                <a:ea typeface="黑体" panose="02010609060101010101" pitchFamily="2" charset="-122"/>
                <a:cs typeface="Times New Roman" panose="02020603050405020304" pitchFamily="18" charset="0"/>
              </a:rPr>
              <a:t>Eclipse</a:t>
            </a:r>
            <a:r>
              <a:rPr lang="zh-CN" altLang="en-US" b="1">
                <a:ea typeface="黑体" panose="02010609060101010101" pitchFamily="2" charset="-122"/>
                <a:cs typeface="Times New Roman" panose="02020603050405020304" pitchFamily="18" charset="0"/>
              </a:rPr>
              <a:t>小程序！</a:t>
            </a:r>
            <a:r>
              <a:rPr lang="en-US" altLang="zh-CN" b="1">
                <a:ea typeface="黑体" panose="02010609060101010101" pitchFamily="2" charset="-122"/>
                <a:cs typeface="Times New Roman" panose="02020603050405020304" pitchFamily="18" charset="0"/>
              </a:rPr>
              <a:t>);</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	}</a:t>
            </a:r>
          </a:p>
          <a:p>
            <a:pPr defTabSz="444500" fontAlgn="b">
              <a:spcBef>
                <a:spcPct val="20000"/>
              </a:spcBef>
              <a:buClr>
                <a:schemeClr val="folHlink"/>
              </a:buClr>
              <a:buSzPct val="60000"/>
              <a:buFont typeface="Wingdings" panose="05000000000000000000" pitchFamily="2" charset="2"/>
              <a:buNone/>
            </a:pPr>
            <a:r>
              <a:rPr lang="en-US" altLang="zh-CN" b="1">
                <a:ea typeface="黑体" panose="02010609060101010101" pitchFamily="2" charset="-122"/>
                <a:cs typeface="Times New Roman" panose="02020603050405020304" pitchFamily="18" charset="0"/>
              </a:rPr>
              <a:t>}</a:t>
            </a:r>
            <a:endParaRPr lang="zh-CN" altLang="en-US" b="1">
              <a:ea typeface="黑体" panose="02010609060101010101" pitchFamily="2" charset="-122"/>
              <a:cs typeface="Times New Roman" panose="02020603050405020304" pitchFamily="18" charset="0"/>
            </a:endParaRPr>
          </a:p>
        </p:txBody>
      </p:sp>
      <p:sp>
        <p:nvSpPr>
          <p:cNvPr id="577540" name="AutoShape 4"/>
          <p:cNvSpPr>
            <a:spLocks noChangeArrowheads="1"/>
          </p:cNvSpPr>
          <p:nvPr/>
        </p:nvSpPr>
        <p:spPr bwMode="gray">
          <a:xfrm>
            <a:off x="1908175" y="4508500"/>
            <a:ext cx="5184775" cy="792163"/>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ln>
          <a:effectLst>
            <a:outerShdw dist="107763" dir="8100000" algn="ctr" rotWithShape="0">
              <a:schemeClr val="bg2">
                <a:alpha val="50000"/>
              </a:schemeClr>
            </a:outerShdw>
          </a:effectLst>
        </p:spPr>
        <p:txBody>
          <a:bodyPr wrap="none" anchor="ctr"/>
          <a:lstStyle/>
          <a:p>
            <a:pPr eaLnBrk="0" hangingPunct="0"/>
            <a:r>
              <a:rPr lang="zh-CN" altLang="en-US" b="1">
                <a:ea typeface="黑体" panose="02010609060101010101" pitchFamily="2" charset="-122"/>
              </a:rPr>
              <a:t>注意：不要漏写引号</a:t>
            </a:r>
            <a:r>
              <a:rPr lang="en-US" altLang="zh-CN" b="1">
                <a:ea typeface="黑体" panose="02010609060101010101" pitchFamily="2" charset="-122"/>
              </a:rPr>
              <a:t>!</a:t>
            </a:r>
          </a:p>
        </p:txBody>
      </p:sp>
      <p:sp>
        <p:nvSpPr>
          <p:cNvPr id="577542" name="Line 6"/>
          <p:cNvSpPr>
            <a:spLocks noChangeShapeType="1"/>
          </p:cNvSpPr>
          <p:nvPr/>
        </p:nvSpPr>
        <p:spPr bwMode="auto">
          <a:xfrm flipH="1">
            <a:off x="6659563" y="2349500"/>
            <a:ext cx="501650" cy="649288"/>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7543" name="AutoShape 7"/>
          <p:cNvSpPr>
            <a:spLocks noChangeArrowheads="1"/>
          </p:cNvSpPr>
          <p:nvPr/>
        </p:nvSpPr>
        <p:spPr bwMode="auto">
          <a:xfrm>
            <a:off x="7164388" y="2060575"/>
            <a:ext cx="457200" cy="401638"/>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ln>
          <a:effectLst>
            <a:outerShdw dist="53882" dir="2700000" algn="ctr" rotWithShape="0">
              <a:schemeClr val="bg2">
                <a:alpha val="50000"/>
              </a:schemeClr>
            </a:outerShdw>
          </a:effectLst>
        </p:spPr>
        <p:txBody>
          <a:bodyPr anchorCtr="1">
            <a:spAutoFit/>
          </a:bodyPr>
          <a:lstStyle/>
          <a:p>
            <a:r>
              <a:rPr lang="en-US" altLang="zh-CN" b="1">
                <a:ea typeface="黑体" panose="02010609060101010101" pitchFamily="2" charset="-122"/>
              </a:rPr>
              <a:t>"</a:t>
            </a:r>
          </a:p>
        </p:txBody>
      </p:sp>
      <p:sp>
        <p:nvSpPr>
          <p:cNvPr id="577545" name="Rectangle 9"/>
          <p:cNvSpPr>
            <a:spLocks noGrp="1" noChangeArrowheads="1"/>
          </p:cNvSpPr>
          <p:nvPr>
            <p:ph type="title"/>
          </p:nvPr>
        </p:nvSpPr>
        <p:spPr>
          <a:xfrm>
            <a:off x="457200" y="274638"/>
            <a:ext cx="8229600" cy="561975"/>
          </a:xfrm>
        </p:spPr>
        <p:txBody>
          <a:bodyPr rtlCol="0" anchor="t">
            <a:normAutofit fontScale="90000"/>
          </a:bodyPr>
          <a:lstStyle/>
          <a:p>
            <a:pPr eaLnBrk="1" fontAlgn="auto" hangingPunct="1">
              <a:spcAft>
                <a:spcPts val="0"/>
              </a:spcAft>
              <a:defRPr/>
            </a:pPr>
            <a:r>
              <a:rPr lang="zh-CN" altLang="en-US" b="1" dirty="0"/>
              <a:t>常见</a:t>
            </a:r>
            <a:r>
              <a:rPr lang="zh-CN" altLang="en-US" b="1" dirty="0" smtClean="0"/>
              <a:t>错误</a:t>
            </a:r>
            <a:r>
              <a:rPr lang="en-US" altLang="zh-CN" b="1" dirty="0" smtClean="0"/>
              <a:t>-6</a:t>
            </a:r>
            <a:endParaRPr lang="zh-CN" altLang="en-US" b="1" dirty="0"/>
          </a:p>
        </p:txBody>
      </p:sp>
      <p:pic>
        <p:nvPicPr>
          <p:cNvPr id="577546" name="Picture 10" descr="代码改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268413"/>
            <a:ext cx="104298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7549" name="Line 13"/>
          <p:cNvSpPr>
            <a:spLocks noChangeShapeType="1"/>
          </p:cNvSpPr>
          <p:nvPr/>
        </p:nvSpPr>
        <p:spPr bwMode="auto">
          <a:xfrm flipH="1">
            <a:off x="3851275" y="2276475"/>
            <a:ext cx="3097213" cy="792163"/>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4"/>
          <p:cNvGrpSpPr/>
          <p:nvPr/>
        </p:nvGrpSpPr>
        <p:grpSpPr bwMode="auto">
          <a:xfrm>
            <a:off x="1979613" y="5819775"/>
            <a:ext cx="5184775" cy="463550"/>
            <a:chOff x="1837" y="3748"/>
            <a:chExt cx="3266" cy="292"/>
          </a:xfrm>
        </p:grpSpPr>
        <p:sp>
          <p:nvSpPr>
            <p:cNvPr id="55308" name="AutoShape 15"/>
            <p:cNvSpPr>
              <a:spLocks noChangeArrowheads="1"/>
            </p:cNvSpPr>
            <p:nvPr/>
          </p:nvSpPr>
          <p:spPr bwMode="auto">
            <a:xfrm>
              <a:off x="1837" y="3748"/>
              <a:ext cx="3266" cy="272"/>
            </a:xfrm>
            <a:prstGeom prst="flowChartAlternateProcess">
              <a:avLst/>
            </a:prstGeom>
            <a:gradFill rotWithShape="1">
              <a:gsLst>
                <a:gs pos="0">
                  <a:schemeClr val="bg1"/>
                </a:gs>
                <a:gs pos="100000">
                  <a:srgbClr val="A1DFED"/>
                </a:gs>
              </a:gsLst>
              <a:lin ang="5400000" scaled="1"/>
            </a:gradFill>
            <a:ln w="31750" algn="ctr">
              <a:solidFill>
                <a:srgbClr val="008080"/>
              </a:solidFill>
              <a:miter lim="800000"/>
            </a:ln>
            <a:effectLst>
              <a:prstShdw prst="shdw13" dist="53882" dir="13500000">
                <a:srgbClr val="1C99C6">
                  <a:alpha val="50000"/>
                </a:srgbClr>
              </a:prstShdw>
            </a:effectLst>
          </p:spPr>
          <p:txBody>
            <a:bodyPr wrap="none" anchor="ctr"/>
            <a:lstStyle/>
            <a:p>
              <a:endParaRPr lang="zh-CN" altLang="en-US"/>
            </a:p>
          </p:txBody>
        </p:sp>
        <p:pic>
          <p:nvPicPr>
            <p:cNvPr id="55309" name="Picture 16"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 y="3748"/>
              <a:ext cx="418" cy="292"/>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0" name="Text Box 17"/>
            <p:cNvSpPr txBox="1">
              <a:spLocks noChangeArrowheads="1"/>
            </p:cNvSpPr>
            <p:nvPr/>
          </p:nvSpPr>
          <p:spPr bwMode="auto">
            <a:xfrm>
              <a:off x="2360" y="3748"/>
              <a:ext cx="2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Arial" panose="020B0604020202020204" pitchFamily="34" charset="0"/>
                  <a:ea typeface="黑体" panose="02010609060101010101" pitchFamily="2" charset="-122"/>
                </a:rPr>
                <a:t>操作演示</a:t>
              </a:r>
              <a:r>
                <a:rPr lang="en-US" altLang="zh-CN" b="1">
                  <a:latin typeface="Arial" panose="020B0604020202020204" pitchFamily="34" charset="0"/>
                  <a:ea typeface="黑体" panose="02010609060101010101" pitchFamily="2" charset="-122"/>
                </a:rPr>
                <a:t>4</a:t>
              </a:r>
              <a:r>
                <a:rPr lang="zh-CN" altLang="en-US" b="1">
                  <a:latin typeface="Arial" panose="020B0604020202020204" pitchFamily="34" charset="0"/>
                  <a:ea typeface="黑体" panose="02010609060101010101" pitchFamily="2" charset="-122"/>
                </a:rPr>
                <a:t>：程序排错技巧</a:t>
              </a:r>
            </a:p>
          </p:txBody>
        </p:sp>
      </p:grpSp>
      <p:sp>
        <p:nvSpPr>
          <p:cNvPr id="4" name="灯片编号占位符 3"/>
          <p:cNvSpPr>
            <a:spLocks noGrp="1"/>
          </p:cNvSpPr>
          <p:nvPr>
            <p:ph type="sldNum" sz="quarter" idx="11"/>
          </p:nvPr>
        </p:nvSpPr>
        <p:spPr/>
        <p:txBody>
          <a:bodyPr/>
          <a:lstStyle/>
          <a:p>
            <a:pPr>
              <a:defRPr/>
            </a:pPr>
            <a:fld id="{34BCA7B0-C84B-48D1-89DE-77A3C5B7498D}" type="slidenum">
              <a:rPr lang="zh-CN" altLang="en-US"/>
              <a:t>53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77546"/>
                                        </p:tgtEl>
                                        <p:attrNameLst>
                                          <p:attrName>style.visibility</p:attrName>
                                        </p:attrNameLst>
                                      </p:cBhvr>
                                      <p:to>
                                        <p:strVal val="visible"/>
                                      </p:to>
                                    </p:set>
                                    <p:anim calcmode="lin" valueType="num">
                                      <p:cBhvr additive="base">
                                        <p:cTn id="7" dur="500" fill="hold"/>
                                        <p:tgtEl>
                                          <p:spTgt spid="577546"/>
                                        </p:tgtEl>
                                        <p:attrNameLst>
                                          <p:attrName>ppt_x</p:attrName>
                                        </p:attrNameLst>
                                      </p:cBhvr>
                                      <p:tavLst>
                                        <p:tav tm="0">
                                          <p:val>
                                            <p:strVal val="1+#ppt_w/2"/>
                                          </p:val>
                                        </p:tav>
                                        <p:tav tm="100000">
                                          <p:val>
                                            <p:strVal val="#ppt_x"/>
                                          </p:val>
                                        </p:tav>
                                      </p:tavLst>
                                    </p:anim>
                                    <p:anim calcmode="lin" valueType="num">
                                      <p:cBhvr additive="base">
                                        <p:cTn id="8" dur="500" fill="hold"/>
                                        <p:tgtEl>
                                          <p:spTgt spid="57754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577548"/>
                                        </p:tgtEl>
                                        <p:attrNameLst>
                                          <p:attrName>style.visibility</p:attrName>
                                        </p:attrNameLst>
                                      </p:cBhvr>
                                      <p:to>
                                        <p:strVal val="visible"/>
                                      </p:to>
                                    </p:set>
                                    <p:animEffect transition="in" filter="blinds(horizontal)">
                                      <p:cBhvr>
                                        <p:cTn id="12" dur="500"/>
                                        <p:tgtEl>
                                          <p:spTgt spid="5775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7543"/>
                                        </p:tgtEl>
                                        <p:attrNameLst>
                                          <p:attrName>style.visibility</p:attrName>
                                        </p:attrNameLst>
                                      </p:cBhvr>
                                      <p:to>
                                        <p:strVal val="visible"/>
                                      </p:to>
                                    </p:set>
                                    <p:animEffect transition="in" filter="wipe(left)">
                                      <p:cBhvr>
                                        <p:cTn id="17" dur="500"/>
                                        <p:tgtEl>
                                          <p:spTgt spid="577543"/>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577542"/>
                                        </p:tgtEl>
                                        <p:attrNameLst>
                                          <p:attrName>style.visibility</p:attrName>
                                        </p:attrNameLst>
                                      </p:cBhvr>
                                      <p:to>
                                        <p:strVal val="visible"/>
                                      </p:to>
                                    </p:set>
                                    <p:animEffect transition="in" filter="wipe(up)">
                                      <p:cBhvr>
                                        <p:cTn id="21" dur="500"/>
                                        <p:tgtEl>
                                          <p:spTgt spid="57754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77549"/>
                                        </p:tgtEl>
                                        <p:attrNameLst>
                                          <p:attrName>style.visibility</p:attrName>
                                        </p:attrNameLst>
                                      </p:cBhvr>
                                      <p:to>
                                        <p:strVal val="visible"/>
                                      </p:to>
                                    </p:set>
                                    <p:animEffect transition="in" filter="wipe(up)">
                                      <p:cBhvr>
                                        <p:cTn id="24" dur="500"/>
                                        <p:tgtEl>
                                          <p:spTgt spid="577549"/>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577540"/>
                                        </p:tgtEl>
                                        <p:attrNameLst>
                                          <p:attrName>style.visibility</p:attrName>
                                        </p:attrNameLst>
                                      </p:cBhvr>
                                      <p:to>
                                        <p:strVal val="visible"/>
                                      </p:to>
                                    </p:set>
                                    <p:animEffect transition="in" filter="wipe(left)">
                                      <p:cBhvr>
                                        <p:cTn id="28" dur="500"/>
                                        <p:tgtEl>
                                          <p:spTgt spid="5775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8" grpId="0" animBg="1"/>
      <p:bldP spid="577540" grpId="0" animBg="1"/>
      <p:bldP spid="577542" grpId="0" animBg="1"/>
      <p:bldP spid="577543" grpId="0" animBg="1"/>
      <p:bldP spid="57754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9" name="Rectangle 3"/>
          <p:cNvSpPr>
            <a:spLocks noGrp="1" noChangeArrowheads="1"/>
          </p:cNvSpPr>
          <p:nvPr>
            <p:ph idx="1"/>
          </p:nvPr>
        </p:nvSpPr>
        <p:spPr>
          <a:xfrm>
            <a:off x="1598613" y="1560513"/>
            <a:ext cx="6940550" cy="1501775"/>
          </a:xfrm>
        </p:spPr>
        <p:txBody>
          <a:bodyPr rtlCol="0">
            <a:normAutofit fontScale="92500" lnSpcReduction="10000"/>
          </a:bodyPr>
          <a:lstStyle/>
          <a:p>
            <a:pPr eaLnBrk="1" fontAlgn="auto" hangingPunct="1">
              <a:spcAft>
                <a:spcPts val="0"/>
              </a:spcAft>
              <a:buFont typeface="Wingdings 2" panose="05020102010507070707"/>
              <a:buChar char=""/>
              <a:defRPr/>
            </a:pPr>
            <a:r>
              <a:rPr lang="zh-CN" altLang="en-US" dirty="0"/>
              <a:t> 程序运行出现了问题，怎么办？</a:t>
            </a:r>
          </a:p>
          <a:p>
            <a:pPr lvl="1" eaLnBrk="1" fontAlgn="auto" hangingPunct="1">
              <a:spcAft>
                <a:spcPts val="0"/>
              </a:spcAft>
              <a:buFont typeface="Wingdings 2" panose="05020102010507070707"/>
              <a:buChar char="³"/>
              <a:defRPr/>
            </a:pPr>
            <a:r>
              <a:rPr lang="zh-CN" altLang="en-US" dirty="0"/>
              <a:t>如何定位错误代码的位置？</a:t>
            </a:r>
          </a:p>
          <a:p>
            <a:pPr lvl="1" eaLnBrk="1" fontAlgn="auto" hangingPunct="1">
              <a:spcAft>
                <a:spcPts val="0"/>
              </a:spcAft>
              <a:buFont typeface="Wingdings 2" panose="05020102010507070707"/>
              <a:buChar char="³"/>
              <a:defRPr/>
            </a:pPr>
            <a:r>
              <a:rPr lang="zh-CN" altLang="en-US" dirty="0"/>
              <a:t>如何知道错误的原因？</a:t>
            </a:r>
          </a:p>
        </p:txBody>
      </p:sp>
      <p:sp>
        <p:nvSpPr>
          <p:cNvPr id="56323" name="Rectangle 9"/>
          <p:cNvSpPr>
            <a:spLocks noChangeArrowheads="1"/>
          </p:cNvSpPr>
          <p:nvPr/>
        </p:nvSpPr>
        <p:spPr bwMode="auto">
          <a:xfrm>
            <a:off x="2484438" y="239713"/>
            <a:ext cx="6480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3600" b="1">
                <a:solidFill>
                  <a:schemeClr val="bg1"/>
                </a:solidFill>
                <a:ea typeface="黑体" panose="02010609060101010101" pitchFamily="2" charset="-122"/>
              </a:rPr>
              <a:t>小结</a:t>
            </a:r>
            <a:r>
              <a:rPr lang="en-US" altLang="zh-CN" sz="3600" b="1">
                <a:solidFill>
                  <a:schemeClr val="bg1"/>
                </a:solidFill>
                <a:ea typeface="黑体" panose="02010609060101010101" pitchFamily="2" charset="-122"/>
              </a:rPr>
              <a:t>2</a:t>
            </a:r>
            <a:endParaRPr lang="zh-CN" altLang="en-US" sz="3600" b="1">
              <a:solidFill>
                <a:schemeClr val="bg1"/>
              </a:solidFill>
              <a:ea typeface="黑体" panose="02010609060101010101" pitchFamily="2" charset="-122"/>
            </a:endParaRPr>
          </a:p>
        </p:txBody>
      </p:sp>
      <p:pic>
        <p:nvPicPr>
          <p:cNvPr id="598026" name="Picture 10" descr="提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981075"/>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21733DF1-1D55-4E9B-96A4-32BF7FC69488}" type="slidenum">
              <a:rPr lang="zh-CN" altLang="en-US"/>
              <a:t>54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98026"/>
                                        </p:tgtEl>
                                        <p:attrNameLst>
                                          <p:attrName>style.visibility</p:attrName>
                                        </p:attrNameLst>
                                      </p:cBhvr>
                                      <p:to>
                                        <p:strVal val="visible"/>
                                      </p:to>
                                    </p:set>
                                    <p:anim calcmode="lin" valueType="num">
                                      <p:cBhvr additive="base">
                                        <p:cTn id="7" dur="500" fill="hold"/>
                                        <p:tgtEl>
                                          <p:spTgt spid="598026"/>
                                        </p:tgtEl>
                                        <p:attrNameLst>
                                          <p:attrName>ppt_x</p:attrName>
                                        </p:attrNameLst>
                                      </p:cBhvr>
                                      <p:tavLst>
                                        <p:tav tm="0">
                                          <p:val>
                                            <p:strVal val="1+#ppt_w/2"/>
                                          </p:val>
                                        </p:tav>
                                        <p:tav tm="100000">
                                          <p:val>
                                            <p:strVal val="#ppt_x"/>
                                          </p:val>
                                        </p:tav>
                                      </p:tavLst>
                                    </p:anim>
                                    <p:anim calcmode="lin" valueType="num">
                                      <p:cBhvr additive="base">
                                        <p:cTn id="8" dur="500" fill="hold"/>
                                        <p:tgtEl>
                                          <p:spTgt spid="5980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98019">
                                            <p:txEl>
                                              <p:pRg st="0" end="0"/>
                                            </p:txEl>
                                          </p:spTgt>
                                        </p:tgtEl>
                                        <p:attrNameLst>
                                          <p:attrName>style.visibility</p:attrName>
                                        </p:attrNameLst>
                                      </p:cBhvr>
                                      <p:to>
                                        <p:strVal val="visible"/>
                                      </p:to>
                                    </p:set>
                                    <p:animEffect transition="in" filter="wipe(left)">
                                      <p:cBhvr>
                                        <p:cTn id="12" dur="500"/>
                                        <p:tgtEl>
                                          <p:spTgt spid="598019">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98019">
                                            <p:txEl>
                                              <p:pRg st="1" end="1"/>
                                            </p:txEl>
                                          </p:spTgt>
                                        </p:tgtEl>
                                        <p:attrNameLst>
                                          <p:attrName>style.visibility</p:attrName>
                                        </p:attrNameLst>
                                      </p:cBhvr>
                                      <p:to>
                                        <p:strVal val="visible"/>
                                      </p:to>
                                    </p:set>
                                    <p:animEffect transition="in" filter="wipe(left)">
                                      <p:cBhvr>
                                        <p:cTn id="16" dur="500"/>
                                        <p:tgtEl>
                                          <p:spTgt spid="598019">
                                            <p:txEl>
                                              <p:pRg st="1" end="1"/>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598019">
                                            <p:txEl>
                                              <p:pRg st="2" end="2"/>
                                            </p:txEl>
                                          </p:spTgt>
                                        </p:tgtEl>
                                        <p:attrNameLst>
                                          <p:attrName>style.visibility</p:attrName>
                                        </p:attrNameLst>
                                      </p:cBhvr>
                                      <p:to>
                                        <p:strVal val="visible"/>
                                      </p:to>
                                    </p:set>
                                    <p:animEffect transition="in" filter="wipe(left)">
                                      <p:cBhvr>
                                        <p:cTn id="20" dur="500"/>
                                        <p:tgtEl>
                                          <p:spTgt spid="598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程序调试技术</a:t>
            </a:r>
          </a:p>
        </p:txBody>
      </p:sp>
      <p:sp>
        <p:nvSpPr>
          <p:cNvPr id="57347" name="内容占位符 2"/>
          <p:cNvSpPr>
            <a:spLocks noGrp="1"/>
          </p:cNvSpPr>
          <p:nvPr>
            <p:ph idx="1"/>
          </p:nvPr>
        </p:nvSpPr>
        <p:spPr/>
        <p:txBody>
          <a:bodyPr/>
          <a:lstStyle/>
          <a:p>
            <a:pPr marL="457200" indent="-45720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程序错误、发现时刻及错误处理原则 </a:t>
            </a:r>
          </a:p>
          <a:p>
            <a:pPr lvl="1"/>
            <a:r>
              <a:rPr lang="zh-CN" altLang="en-US" dirty="0" smtClean="0">
                <a:latin typeface="微软雅黑" panose="020B0503020204020204" pitchFamily="34" charset="-122"/>
                <a:ea typeface="微软雅黑" panose="020B0503020204020204" pitchFamily="34" charset="-122"/>
              </a:rPr>
              <a:t>语法错、语义错、逻辑错。 </a:t>
            </a:r>
          </a:p>
          <a:p>
            <a:pPr marL="457200" indent="-45720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程序运行方式 </a:t>
            </a:r>
          </a:p>
          <a:p>
            <a:pPr lvl="1"/>
            <a:r>
              <a:rPr lang="zh-CN" altLang="en-US" dirty="0" smtClean="0">
                <a:latin typeface="微软雅黑" panose="020B0503020204020204" pitchFamily="34" charset="-122"/>
                <a:ea typeface="微软雅黑" panose="020B0503020204020204" pitchFamily="34" charset="-122"/>
              </a:rPr>
              <a:t>正常运行、单步运行、分段运行 </a:t>
            </a:r>
          </a:p>
          <a:p>
            <a:pPr marL="457200" indent="-45720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调试过程 </a:t>
            </a:r>
          </a:p>
          <a:p>
            <a:pPr lvl="1"/>
            <a:r>
              <a:rPr lang="zh-CN" altLang="en-US" dirty="0" smtClean="0">
                <a:latin typeface="微软雅黑" panose="020B0503020204020204" pitchFamily="34" charset="-122"/>
                <a:ea typeface="微软雅黑" panose="020B0503020204020204" pitchFamily="34" charset="-122"/>
              </a:rPr>
              <a:t>设置断点、调试界面、单步或分段运行 、查看变量的</a:t>
            </a:r>
            <a:r>
              <a:rPr lang="zh-CN" altLang="en-US" smtClean="0">
                <a:latin typeface="微软雅黑" panose="020B0503020204020204" pitchFamily="34" charset="-122"/>
                <a:ea typeface="微软雅黑" panose="020B0503020204020204" pitchFamily="34" charset="-122"/>
              </a:rPr>
              <a:t>当前值</a:t>
            </a:r>
            <a:endParaRPr lang="en-US" altLang="zh-CN"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Eclipse-&gt;run</a:t>
            </a:r>
            <a:r>
              <a:rPr lang="en-US" altLang="zh-CN" smtClean="0">
                <a:latin typeface="微软雅黑" panose="020B0503020204020204" pitchFamily="34" charset="-122"/>
                <a:ea typeface="微软雅黑" panose="020B0503020204020204" pitchFamily="34" charset="-122"/>
                <a:sym typeface="Wingdings" panose="05000000000000000000" pitchFamily="2" charset="2"/>
              </a:rPr>
              <a:t>inspect/watch</a:t>
            </a:r>
            <a:r>
              <a:rPr lang="zh-CN" altLang="en-US" smtClean="0">
                <a:latin typeface="微软雅黑" panose="020B0503020204020204" pitchFamily="34" charset="-122"/>
                <a:ea typeface="微软雅黑" panose="020B0503020204020204" pitchFamily="34" charset="-122"/>
              </a:rPr>
              <a:t>） </a:t>
            </a:r>
            <a:endParaRPr lang="zh-CN" altLang="en-US" dirty="0" smtClean="0">
              <a:latin typeface="微软雅黑" panose="020B0503020204020204" pitchFamily="34" charset="-122"/>
              <a:ea typeface="微软雅黑" panose="020B0503020204020204" pitchFamily="34" charset="-122"/>
            </a:endParaRPr>
          </a:p>
          <a:p>
            <a:pPr marL="457200" indent="-457200"/>
            <a:endParaRPr lang="zh-CN" altLang="en-US" dirty="0" smtClean="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1"/>
          </p:nvPr>
        </p:nvSpPr>
        <p:spPr/>
        <p:txBody>
          <a:bodyPr/>
          <a:lstStyle/>
          <a:p>
            <a:pPr>
              <a:defRPr/>
            </a:pPr>
            <a:fld id="{DF9CF973-60C8-4928-BAB4-98DBDA184EFE}" type="slidenum">
              <a:rPr lang="zh-CN" altLang="en-US" smtClean="0"/>
              <a:t>55</a:t>
            </a:fld>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总结</a:t>
            </a:r>
          </a:p>
        </p:txBody>
      </p:sp>
      <p:sp>
        <p:nvSpPr>
          <p:cNvPr id="125955" name="Rectangle 3"/>
          <p:cNvSpPr>
            <a:spLocks noGrp="1" noChangeArrowheads="1"/>
          </p:cNvSpPr>
          <p:nvPr>
            <p:ph idx="1"/>
          </p:nvPr>
        </p:nvSpPr>
        <p:spPr>
          <a:xfrm>
            <a:off x="127000" y="1106488"/>
            <a:ext cx="8761413" cy="4122737"/>
          </a:xfrm>
        </p:spPr>
        <p:txBody>
          <a:bodyPr/>
          <a:lstStyle/>
          <a:p>
            <a:pPr eaLnBrk="1" hangingPunct="1"/>
            <a:r>
              <a:rPr lang="en-US" altLang="zh-CN" smtClean="0"/>
              <a:t>Java </a:t>
            </a:r>
            <a:r>
              <a:rPr lang="zh-CN" altLang="en-US" smtClean="0"/>
              <a:t>是面向对象的跨平台语言</a:t>
            </a:r>
          </a:p>
          <a:p>
            <a:pPr eaLnBrk="1" hangingPunct="1"/>
            <a:r>
              <a:rPr lang="en-US" altLang="zh-CN" smtClean="0"/>
              <a:t>Java </a:t>
            </a:r>
            <a:r>
              <a:rPr lang="zh-CN" altLang="en-US" smtClean="0"/>
              <a:t>可用来生成两类程序：应用程序、 小应用程序</a:t>
            </a:r>
            <a:endParaRPr lang="en-US" smtClean="0"/>
          </a:p>
          <a:p>
            <a:pPr eaLnBrk="1" hangingPunct="1"/>
            <a:r>
              <a:rPr lang="en-GB" altLang="zh-CN" smtClean="0"/>
              <a:t>JDK </a:t>
            </a:r>
            <a:r>
              <a:rPr lang="zh-CN" altLang="en-GB" smtClean="0"/>
              <a:t>提供多种工具，这些工具位于 </a:t>
            </a:r>
            <a:r>
              <a:rPr lang="en-GB" altLang="zh-CN" smtClean="0"/>
              <a:t>JDK </a:t>
            </a:r>
            <a:r>
              <a:rPr lang="zh-CN" altLang="en-GB" smtClean="0"/>
              <a:t>的 </a:t>
            </a:r>
            <a:r>
              <a:rPr lang="en-GB" altLang="zh-CN" smtClean="0"/>
              <a:t>bin </a:t>
            </a:r>
            <a:r>
              <a:rPr lang="zh-CN" altLang="en-GB" smtClean="0"/>
              <a:t>目录下，具体如下：</a:t>
            </a:r>
            <a:r>
              <a:rPr lang="en-US" altLang="zh-CN" smtClean="0"/>
              <a:t>javac java javadoc</a:t>
            </a:r>
            <a:endParaRPr lang="en-GB" altLang="zh-CN" smtClean="0"/>
          </a:p>
          <a:p>
            <a:pPr eaLnBrk="1" hangingPunct="1"/>
            <a:r>
              <a:rPr lang="en-US" altLang="zh-CN" smtClean="0"/>
              <a:t>Java </a:t>
            </a:r>
            <a:r>
              <a:rPr lang="zh-CN" altLang="en-US" smtClean="0"/>
              <a:t>字节码是 </a:t>
            </a:r>
            <a:r>
              <a:rPr lang="en-US" altLang="zh-CN" smtClean="0"/>
              <a:t>Java </a:t>
            </a:r>
            <a:r>
              <a:rPr lang="zh-CN" altLang="en-US" smtClean="0"/>
              <a:t>虚拟机 </a:t>
            </a:r>
            <a:r>
              <a:rPr lang="en-US" altLang="zh-CN" smtClean="0"/>
              <a:t>(JVM) </a:t>
            </a:r>
            <a:r>
              <a:rPr lang="zh-CN" altLang="en-US" smtClean="0"/>
              <a:t>可理解的机器语言指令，通常作为 </a:t>
            </a:r>
            <a:r>
              <a:rPr lang="en-US" altLang="zh-CN" smtClean="0"/>
              <a:t>Java </a:t>
            </a:r>
            <a:r>
              <a:rPr lang="zh-CN" altLang="en-US" smtClean="0"/>
              <a:t>语言源代码的编译结果而生成</a:t>
            </a:r>
          </a:p>
          <a:p>
            <a:pPr eaLnBrk="1" hangingPunct="1"/>
            <a:r>
              <a:rPr lang="en-GB" altLang="zh-CN" smtClean="0"/>
              <a:t>Eclipse</a:t>
            </a:r>
            <a:r>
              <a:rPr lang="zh-CN" altLang="en-GB" smtClean="0"/>
              <a:t>的使用</a:t>
            </a:r>
            <a:r>
              <a:rPr lang="zh-CN" altLang="en-US" smtClean="0"/>
              <a:t>（创建新工程</a:t>
            </a:r>
            <a:r>
              <a:rPr lang="en-US" altLang="zh-CN" smtClean="0"/>
              <a:t>/</a:t>
            </a:r>
            <a:r>
              <a:rPr lang="zh-CN" altLang="en-US" smtClean="0"/>
              <a:t>导入已有工程）</a:t>
            </a:r>
            <a:endParaRPr lang="zh-CN" altLang="en-GB" smtClean="0"/>
          </a:p>
          <a:p>
            <a:pPr eaLnBrk="1" hangingPunct="1"/>
            <a:endParaRPr lang="en-GB" altLang="zh-CN" sz="2400" smtClean="0">
              <a:ea typeface="楷体_GB2312" pitchFamily="49" charset="-122"/>
            </a:endParaRPr>
          </a:p>
          <a:p>
            <a:pPr eaLnBrk="1" hangingPunct="1"/>
            <a:endParaRPr lang="en-GB" altLang="zh-CN" sz="2400" smtClean="0">
              <a:ea typeface="楷体_GB2312" pitchFamily="49" charset="-122"/>
            </a:endParaRPr>
          </a:p>
          <a:p>
            <a:pPr eaLnBrk="1" hangingPunct="1"/>
            <a:endParaRPr lang="en-US" altLang="zh-CN" sz="2400" smtClean="0">
              <a:ea typeface="楷体_GB2312" pitchFamily="49" charset="-122"/>
            </a:endParaRPr>
          </a:p>
        </p:txBody>
      </p:sp>
      <p:sp>
        <p:nvSpPr>
          <p:cNvPr id="58372" name="灯片编号占位符 3"/>
          <p:cNvSpPr>
            <a:spLocks noGrp="1"/>
          </p:cNvSpPr>
          <p:nvPr>
            <p:ph type="sldNum" sz="quarter" idx="11"/>
          </p:nvPr>
        </p:nvSpPr>
        <p:spPr>
          <a:noFill/>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1602E748-4982-4CD9-A561-DA0DEAEB804E}" type="slidenum">
              <a:rPr lang="en-US" altLang="zh-CN" smtClean="0">
                <a:solidFill>
                  <a:srgbClr val="000000"/>
                </a:solidFill>
                <a:latin typeface="Arial" panose="020B0604020202020204" pitchFamily="34" charset="0"/>
              </a:rPr>
              <a:t>56</a:t>
            </a:fld>
            <a:endParaRPr lang="en-US" altLang="zh-CN" smtClea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iterate type="wd">
                                    <p:tmPct val="10000"/>
                                  </p:iterate>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wd">
                                    <p:tmPct val="10000"/>
                                  </p:iterate>
                                  <p:childTnLst>
                                    <p:set>
                                      <p:cBhvr>
                                        <p:cTn id="12" dur="1" fill="hold">
                                          <p:stCondLst>
                                            <p:cond delay="0"/>
                                          </p:stCondLst>
                                        </p:cTn>
                                        <p:tgtEl>
                                          <p:spTgt spid="125955">
                                            <p:txEl>
                                              <p:pRg st="1" end="1"/>
                                            </p:txEl>
                                          </p:spTgt>
                                        </p:tgtEl>
                                        <p:attrNameLst>
                                          <p:attrName>style.visibility</p:attrName>
                                        </p:attrNameLst>
                                      </p:cBhvr>
                                      <p:to>
                                        <p:strVal val="visible"/>
                                      </p:to>
                                    </p:set>
                                    <p:anim calcmode="lin" valueType="num">
                                      <p:cBhvr additive="base">
                                        <p:cTn id="13" dur="500" fill="hold"/>
                                        <p:tgtEl>
                                          <p:spTgt spid="125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5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iterate type="wd">
                                    <p:tmPct val="10000"/>
                                  </p:iterate>
                                  <p:childTnLst>
                                    <p:set>
                                      <p:cBhvr>
                                        <p:cTn id="18" dur="1" fill="hold">
                                          <p:stCondLst>
                                            <p:cond delay="0"/>
                                          </p:stCondLst>
                                        </p:cTn>
                                        <p:tgtEl>
                                          <p:spTgt spid="125955">
                                            <p:txEl>
                                              <p:pRg st="2" end="2"/>
                                            </p:txEl>
                                          </p:spTgt>
                                        </p:tgtEl>
                                        <p:attrNameLst>
                                          <p:attrName>style.visibility</p:attrName>
                                        </p:attrNameLst>
                                      </p:cBhvr>
                                      <p:to>
                                        <p:strVal val="visible"/>
                                      </p:to>
                                    </p:set>
                                    <p:anim calcmode="lin" valueType="num">
                                      <p:cBhvr additive="base">
                                        <p:cTn id="19" dur="500" fill="hold"/>
                                        <p:tgtEl>
                                          <p:spTgt spid="125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5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iterate type="lt">
                                    <p:tmPct val="10000"/>
                                  </p:iterate>
                                  <p:childTnLst>
                                    <p:set>
                                      <p:cBhvr>
                                        <p:cTn id="24" dur="1" fill="hold">
                                          <p:stCondLst>
                                            <p:cond delay="0"/>
                                          </p:stCondLst>
                                        </p:cTn>
                                        <p:tgtEl>
                                          <p:spTgt spid="125955">
                                            <p:txEl>
                                              <p:pRg st="3" end="3"/>
                                            </p:txEl>
                                          </p:spTgt>
                                        </p:tgtEl>
                                        <p:attrNameLst>
                                          <p:attrName>style.visibility</p:attrName>
                                        </p:attrNameLst>
                                      </p:cBhvr>
                                      <p:to>
                                        <p:strVal val="visible"/>
                                      </p:to>
                                    </p:set>
                                    <p:anim calcmode="lin" valueType="num">
                                      <p:cBhvr additive="base">
                                        <p:cTn id="25" dur="500" fill="hold"/>
                                        <p:tgtEl>
                                          <p:spTgt spid="1259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5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iterate type="lt">
                                    <p:tmPct val="10000"/>
                                  </p:iterate>
                                  <p:childTnLst>
                                    <p:set>
                                      <p:cBhvr>
                                        <p:cTn id="30" dur="1" fill="hold">
                                          <p:stCondLst>
                                            <p:cond delay="0"/>
                                          </p:stCondLst>
                                        </p:cTn>
                                        <p:tgtEl>
                                          <p:spTgt spid="125955">
                                            <p:txEl>
                                              <p:pRg st="4" end="4"/>
                                            </p:txEl>
                                          </p:spTgt>
                                        </p:tgtEl>
                                        <p:attrNameLst>
                                          <p:attrName>style.visibility</p:attrName>
                                        </p:attrNameLst>
                                      </p:cBhvr>
                                      <p:to>
                                        <p:strVal val="visible"/>
                                      </p:to>
                                    </p:set>
                                    <p:anim calcmode="lin" valueType="num">
                                      <p:cBhvr additive="base">
                                        <p:cTn id="31" dur="500" fill="hold"/>
                                        <p:tgtEl>
                                          <p:spTgt spid="1259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59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dirty="0" smtClean="0"/>
              <a:t>课后练习</a:t>
            </a:r>
          </a:p>
        </p:txBody>
      </p:sp>
      <p:sp>
        <p:nvSpPr>
          <p:cNvPr id="59395" name="内容占位符 2"/>
          <p:cNvSpPr>
            <a:spLocks noGrp="1"/>
          </p:cNvSpPr>
          <p:nvPr>
            <p:ph idx="1"/>
          </p:nvPr>
        </p:nvSpPr>
        <p:spPr>
          <a:xfrm>
            <a:off x="127000" y="1106488"/>
            <a:ext cx="8761413" cy="4626768"/>
          </a:xfrm>
        </p:spPr>
        <p:txBody>
          <a:bodyPr/>
          <a:lstStyle/>
          <a:p>
            <a:r>
              <a:rPr lang="zh-CN" altLang="en-US" dirty="0" smtClean="0"/>
              <a:t>（</a:t>
            </a:r>
            <a:r>
              <a:rPr lang="en-US" altLang="zh-CN" dirty="0" smtClean="0"/>
              <a:t>1</a:t>
            </a:r>
            <a:r>
              <a:rPr lang="zh-CN" altLang="en-US" dirty="0" smtClean="0"/>
              <a:t>）下载并安装</a:t>
            </a:r>
            <a:r>
              <a:rPr lang="en-US" altLang="zh-CN" dirty="0" smtClean="0"/>
              <a:t>J2SDK</a:t>
            </a:r>
            <a:r>
              <a:rPr lang="zh-CN" altLang="en-US" dirty="0" smtClean="0"/>
              <a:t>；</a:t>
            </a:r>
          </a:p>
          <a:p>
            <a:r>
              <a:rPr lang="zh-CN" altLang="en-US" dirty="0" smtClean="0"/>
              <a:t>（</a:t>
            </a:r>
            <a:r>
              <a:rPr lang="en-US" altLang="zh-CN" dirty="0" smtClean="0"/>
              <a:t>2</a:t>
            </a:r>
            <a:r>
              <a:rPr lang="zh-CN" altLang="en-US" dirty="0" smtClean="0"/>
              <a:t>）设置系统环境变量；</a:t>
            </a:r>
          </a:p>
          <a:p>
            <a:r>
              <a:rPr lang="zh-CN" altLang="en-US" dirty="0" smtClean="0"/>
              <a:t>（</a:t>
            </a:r>
            <a:r>
              <a:rPr lang="en-US" altLang="zh-CN" dirty="0" smtClean="0"/>
              <a:t>3</a:t>
            </a:r>
            <a:r>
              <a:rPr lang="zh-CN" altLang="en-US" dirty="0" smtClean="0"/>
              <a:t>）下载并安装</a:t>
            </a:r>
            <a:r>
              <a:rPr lang="en-US" altLang="zh-CN" dirty="0" smtClean="0"/>
              <a:t>Eclipse</a:t>
            </a:r>
            <a:r>
              <a:rPr lang="zh-CN" altLang="en-US" dirty="0" smtClean="0"/>
              <a:t>；</a:t>
            </a:r>
          </a:p>
          <a:p>
            <a:r>
              <a:rPr lang="zh-CN" altLang="en-US" dirty="0" smtClean="0"/>
              <a:t>（</a:t>
            </a:r>
            <a:r>
              <a:rPr lang="en-US" altLang="zh-CN" dirty="0" smtClean="0"/>
              <a:t>4</a:t>
            </a:r>
            <a:r>
              <a:rPr lang="zh-CN" altLang="en-US" dirty="0" smtClean="0"/>
              <a:t>）熟悉</a:t>
            </a:r>
            <a:r>
              <a:rPr lang="en-US" altLang="zh-CN" dirty="0" smtClean="0"/>
              <a:t>Eclipse</a:t>
            </a:r>
            <a:r>
              <a:rPr lang="zh-CN" altLang="en-US" dirty="0" smtClean="0"/>
              <a:t>的开发环境。</a:t>
            </a:r>
            <a:endParaRPr lang="en-US" altLang="zh-CN" dirty="0" smtClean="0"/>
          </a:p>
          <a:p>
            <a:endParaRPr lang="zh-CN" altLang="en-US" dirty="0" smtClean="0"/>
          </a:p>
        </p:txBody>
      </p:sp>
      <p:sp>
        <p:nvSpPr>
          <p:cNvPr id="5" name="灯片编号占位符 4"/>
          <p:cNvSpPr>
            <a:spLocks noGrp="1"/>
          </p:cNvSpPr>
          <p:nvPr>
            <p:ph type="sldNum" sz="quarter" idx="11"/>
          </p:nvPr>
        </p:nvSpPr>
        <p:spPr/>
        <p:txBody>
          <a:bodyPr/>
          <a:lstStyle/>
          <a:p>
            <a:pPr>
              <a:defRPr/>
            </a:pPr>
            <a:fld id="{9CF75223-4821-4884-A5B8-0542B8973A82}" type="slidenum">
              <a:rPr lang="zh-CN" altLang="en-US" smtClean="0"/>
              <a:t>57</a:t>
            </a:fld>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9693F5CB-0E20-4203-978E-42046FE93E18}" type="slidenum">
              <a:rPr lang="zh-CN" altLang="en-US" smtClean="0"/>
              <a:t>58</a:t>
            </a:fld>
            <a:endParaRPr lang="en-US" altLang="zh-CN"/>
          </a:p>
        </p:txBody>
      </p:sp>
      <p:sp>
        <p:nvSpPr>
          <p:cNvPr id="5" name="矩形 4"/>
          <p:cNvSpPr/>
          <p:nvPr/>
        </p:nvSpPr>
        <p:spPr>
          <a:xfrm>
            <a:off x="395536" y="1910735"/>
            <a:ext cx="8424936" cy="1384353"/>
          </a:xfrm>
          <a:prstGeom prst="rect">
            <a:avLst/>
          </a:prstGeom>
        </p:spPr>
        <p:txBody>
          <a:bodyPr wrap="square">
            <a:spAutoFit/>
          </a:bodyPr>
          <a:lstStyle/>
          <a:p>
            <a:pPr marL="0" lvl="8" fontAlgn="base">
              <a:lnSpc>
                <a:spcPct val="120000"/>
              </a:lnSpc>
              <a:spcBef>
                <a:spcPct val="0"/>
              </a:spcBef>
              <a:spcAft>
                <a:spcPct val="0"/>
              </a:spcAft>
              <a:buClr>
                <a:srgbClr val="3333CC"/>
              </a:buClr>
              <a:buSzPct val="80000"/>
              <a:defRPr/>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修改</a:t>
            </a:r>
            <a:r>
              <a:rPr lang="en-US" altLang="zh-CN" sz="2400" dirty="0" err="1">
                <a:latin typeface="微软雅黑" panose="020B0503020204020204" pitchFamily="34" charset="-122"/>
                <a:ea typeface="微软雅黑" panose="020B0503020204020204" pitchFamily="34" charset="-122"/>
              </a:rPr>
              <a:t>HelloWord</a:t>
            </a:r>
            <a:r>
              <a:rPr lang="zh-CN" altLang="en-US" sz="2400" dirty="0">
                <a:latin typeface="微软雅黑" panose="020B0503020204020204" pitchFamily="34" charset="-122"/>
                <a:ea typeface="微软雅黑" panose="020B0503020204020204" pitchFamily="34" charset="-122"/>
              </a:rPr>
              <a:t>程序，实现功能：如果</a:t>
            </a:r>
            <a:r>
              <a:rPr lang="en-US" altLang="zh-CN" sz="2400" dirty="0" err="1">
                <a:latin typeface="微软雅黑" panose="020B0503020204020204" pitchFamily="34" charset="-122"/>
                <a:ea typeface="微软雅黑" panose="020B0503020204020204" pitchFamily="34" charset="-122"/>
              </a:rPr>
              <a:t>args</a:t>
            </a:r>
            <a:r>
              <a:rPr lang="zh-CN" altLang="en-US" sz="2400" dirty="0">
                <a:latin typeface="微软雅黑" panose="020B0503020204020204" pitchFamily="34" charset="-122"/>
                <a:ea typeface="微软雅黑" panose="020B0503020204020204" pitchFamily="34" charset="-122"/>
              </a:rPr>
              <a:t>为空，则输出</a:t>
            </a:r>
            <a:r>
              <a:rPr lang="en-US" altLang="zh-CN" sz="2400" dirty="0">
                <a:latin typeface="微软雅黑" panose="020B0503020204020204" pitchFamily="34" charset="-122"/>
                <a:ea typeface="微软雅黑" panose="020B0503020204020204" pitchFamily="34" charset="-122"/>
              </a:rPr>
              <a:t>Hello world</a:t>
            </a:r>
            <a:r>
              <a:rPr lang="zh-CN" altLang="en-US" sz="2400" dirty="0">
                <a:latin typeface="微软雅黑" panose="020B0503020204020204" pitchFamily="34" charset="-122"/>
                <a:ea typeface="微软雅黑" panose="020B0503020204020204" pitchFamily="34" charset="-122"/>
              </a:rPr>
              <a:t>，否则输出全部</a:t>
            </a:r>
            <a:r>
              <a:rPr lang="en-US" altLang="zh-CN" sz="2400" dirty="0" err="1">
                <a:latin typeface="微软雅黑" panose="020B0503020204020204" pitchFamily="34" charset="-122"/>
                <a:ea typeface="微软雅黑" panose="020B0503020204020204" pitchFamily="34" charset="-122"/>
              </a:rPr>
              <a:t>args</a:t>
            </a:r>
            <a:r>
              <a:rPr lang="zh-CN" altLang="en-US" sz="2400" dirty="0">
                <a:latin typeface="微软雅黑" panose="020B0503020204020204" pitchFamily="34" charset="-122"/>
                <a:ea typeface="微软雅黑" panose="020B0503020204020204" pitchFamily="34" charset="-122"/>
              </a:rPr>
              <a:t>参数的内容。如</a:t>
            </a:r>
            <a:r>
              <a:rPr lang="en-US" altLang="zh-CN" sz="2400" dirty="0">
                <a:latin typeface="微软雅黑" panose="020B0503020204020204" pitchFamily="34" charset="-122"/>
                <a:ea typeface="微软雅黑" panose="020B0503020204020204" pitchFamily="34" charset="-122"/>
              </a:rPr>
              <a:t>java </a:t>
            </a:r>
            <a:r>
              <a:rPr lang="en-US" altLang="zh-CN" sz="2400" dirty="0" err="1">
                <a:latin typeface="微软雅黑" panose="020B0503020204020204" pitchFamily="34" charset="-122"/>
                <a:ea typeface="微软雅黑" panose="020B0503020204020204" pitchFamily="34" charset="-122"/>
              </a:rPr>
              <a:t>HelloWorld</a:t>
            </a:r>
            <a:r>
              <a:rPr lang="en-US" altLang="zh-CN" sz="2400" dirty="0">
                <a:latin typeface="微软雅黑" panose="020B0503020204020204" pitchFamily="34" charset="-122"/>
                <a:ea typeface="微软雅黑" panose="020B0503020204020204" pitchFamily="34" charset="-122"/>
              </a:rPr>
              <a:t> info </a:t>
            </a:r>
            <a:r>
              <a:rPr lang="en-US" altLang="zh-CN" sz="2400" dirty="0" err="1">
                <a:latin typeface="微软雅黑" panose="020B0503020204020204" pitchFamily="34" charset="-122"/>
                <a:ea typeface="微软雅黑" panose="020B0503020204020204" pitchFamily="34" charset="-122"/>
              </a:rPr>
              <a:t>whut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edu</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cn</a:t>
            </a:r>
            <a:r>
              <a:rPr lang="zh-CN" altLang="en-US" sz="2400" dirty="0">
                <a:latin typeface="微软雅黑" panose="020B0503020204020204" pitchFamily="34" charset="-122"/>
                <a:ea typeface="微软雅黑" panose="020B0503020204020204" pitchFamily="34" charset="-122"/>
              </a:rPr>
              <a:t>，则输出</a:t>
            </a:r>
            <a:r>
              <a:rPr lang="en-US" altLang="zh-CN" sz="2400" dirty="0">
                <a:latin typeface="微软雅黑" panose="020B0503020204020204" pitchFamily="34" charset="-122"/>
                <a:ea typeface="微软雅黑" panose="020B0503020204020204" pitchFamily="34" charset="-122"/>
              </a:rPr>
              <a:t>info </a:t>
            </a:r>
            <a:r>
              <a:rPr lang="en-US" altLang="zh-CN" sz="2400" dirty="0" err="1">
                <a:latin typeface="微软雅黑" panose="020B0503020204020204" pitchFamily="34" charset="-122"/>
                <a:ea typeface="微软雅黑" panose="020B0503020204020204" pitchFamily="34" charset="-122"/>
              </a:rPr>
              <a:t>whut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edu</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cn</a:t>
            </a:r>
            <a:endParaRPr lang="zh-CN" altLang="en-US" sz="2400" dirty="0">
              <a:latin typeface="微软雅黑" panose="020B0503020204020204" pitchFamily="34" charset="-122"/>
              <a:ea typeface="微软雅黑" panose="020B0503020204020204" pitchFamily="34" charset="-122"/>
            </a:endParaRPr>
          </a:p>
        </p:txBody>
      </p:sp>
      <p:sp>
        <p:nvSpPr>
          <p:cNvPr id="6" name="标题 1"/>
          <p:cNvSpPr txBox="1"/>
          <p:nvPr/>
        </p:nvSpPr>
        <p:spPr>
          <a:xfrm>
            <a:off x="883419" y="116632"/>
            <a:ext cx="7793037" cy="839788"/>
          </a:xfrm>
          <a:prstGeom prst="rect">
            <a:avLst/>
          </a:prstGeom>
        </p:spPr>
        <p:txBody>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000" b="1">
                <a:solidFill>
                  <a:schemeClr val="tx2"/>
                </a:solidFill>
                <a:latin typeface="Tahoma" panose="020B0604030504040204" pitchFamily="34" charset="0"/>
                <a:ea typeface="宋体" panose="02010600030101010101" pitchFamily="2" charset="-122"/>
              </a:defRPr>
            </a:lvl9pPr>
          </a:lstStyle>
          <a:p>
            <a:r>
              <a:rPr lang="zh-CN" altLang="en-US" dirty="0" smtClean="0"/>
              <a:t>作业</a:t>
            </a:r>
          </a:p>
        </p:txBody>
      </p:sp>
      <p:sp>
        <p:nvSpPr>
          <p:cNvPr id="7" name="文本框 5"/>
          <p:cNvSpPr txBox="1">
            <a:spLocks noChangeArrowheads="1"/>
          </p:cNvSpPr>
          <p:nvPr/>
        </p:nvSpPr>
        <p:spPr bwMode="auto">
          <a:xfrm>
            <a:off x="379440" y="1213592"/>
            <a:ext cx="70832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pt-BR" altLang="zh-CN" sz="2400" dirty="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什么是跨平台特性？</a:t>
            </a:r>
            <a:r>
              <a:rPr lang="en-US" altLang="zh-CN" sz="2400" dirty="0" smtClean="0">
                <a:latin typeface="微软雅黑" panose="020B0503020204020204" pitchFamily="34" charset="-122"/>
                <a:ea typeface="微软雅黑" panose="020B0503020204020204" pitchFamily="34" charset="-122"/>
              </a:rPr>
              <a:t>Java</a:t>
            </a:r>
            <a:r>
              <a:rPr lang="zh-CN" altLang="en-US" sz="2400" dirty="0" smtClean="0">
                <a:latin typeface="微软雅黑" panose="020B0503020204020204" pitchFamily="34" charset="-122"/>
                <a:ea typeface="微软雅黑" panose="020B0503020204020204" pitchFamily="34" charset="-122"/>
              </a:rPr>
              <a:t>怎样实现跨平台特性？</a:t>
            </a:r>
            <a:endParaRPr kumimoji="1"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863669" y="908720"/>
            <a:ext cx="72307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pt-BR" altLang="zh-CN" sz="2400" dirty="0" smtClean="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 </a:t>
            </a:r>
            <a:r>
              <a:rPr lang="pt-BR" altLang="zh-CN" sz="2400" dirty="0" smtClean="0">
                <a:latin typeface="微软雅黑" panose="020B0503020204020204" pitchFamily="34" charset="-122"/>
                <a:ea typeface="微软雅黑" panose="020B0503020204020204" pitchFamily="34" charset="-122"/>
              </a:rPr>
              <a:t>Java</a:t>
            </a:r>
            <a:r>
              <a:rPr lang="zh-CN" altLang="zh-CN" sz="2400" dirty="0" smtClean="0">
                <a:latin typeface="微软雅黑" panose="020B0503020204020204" pitchFamily="34" charset="-122"/>
                <a:ea typeface="微软雅黑" panose="020B0503020204020204" pitchFamily="34" charset="-122"/>
              </a:rPr>
              <a:t>具有哪些适合在</a:t>
            </a:r>
            <a:r>
              <a:rPr lang="pt-BR" altLang="zh-CN" sz="2400" dirty="0" smtClean="0">
                <a:latin typeface="微软雅黑" panose="020B0503020204020204" pitchFamily="34" charset="-122"/>
                <a:ea typeface="微软雅黑" panose="020B0503020204020204" pitchFamily="34" charset="-122"/>
              </a:rPr>
              <a:t>Internet</a:t>
            </a:r>
            <a:r>
              <a:rPr lang="zh-CN" altLang="zh-CN" sz="2400" dirty="0" smtClean="0">
                <a:latin typeface="微软雅黑" panose="020B0503020204020204" pitchFamily="34" charset="-122"/>
                <a:ea typeface="微软雅黑" panose="020B0503020204020204" pitchFamily="34" charset="-122"/>
              </a:rPr>
              <a:t>环境中运行的特点？</a:t>
            </a:r>
            <a:endParaRPr kumimoji="1" lang="zh-CN" altLang="en-US" sz="2400" dirty="0" smtClean="0">
              <a:latin typeface="微软雅黑" panose="020B0503020204020204" pitchFamily="34" charset="-122"/>
              <a:ea typeface="微软雅黑" panose="020B0503020204020204" pitchFamily="34" charset="-122"/>
            </a:endParaRPr>
          </a:p>
        </p:txBody>
      </p:sp>
      <p:sp>
        <p:nvSpPr>
          <p:cNvPr id="60419" name="标题 3"/>
          <p:cNvSpPr>
            <a:spLocks noGrp="1"/>
          </p:cNvSpPr>
          <p:nvPr>
            <p:ph type="title"/>
          </p:nvPr>
        </p:nvSpPr>
        <p:spPr/>
        <p:txBody>
          <a:bodyPr/>
          <a:lstStyle/>
          <a:p>
            <a:r>
              <a:rPr lang="zh-CN" altLang="en-US" b="1" smtClean="0">
                <a:solidFill>
                  <a:schemeClr val="tx1"/>
                </a:solidFill>
                <a:latin typeface="Tahoma" panose="020B0604030504040204" pitchFamily="34" charset="0"/>
                <a:ea typeface="宋体" panose="02010600030101010101" pitchFamily="2" charset="-122"/>
              </a:rPr>
              <a:t>习   题</a:t>
            </a:r>
          </a:p>
        </p:txBody>
      </p:sp>
      <p:sp>
        <p:nvSpPr>
          <p:cNvPr id="3" name="灯片编号占位符 2"/>
          <p:cNvSpPr>
            <a:spLocks noGrp="1"/>
          </p:cNvSpPr>
          <p:nvPr>
            <p:ph type="sldNum" sz="quarter" idx="11"/>
          </p:nvPr>
        </p:nvSpPr>
        <p:spPr/>
        <p:txBody>
          <a:bodyPr/>
          <a:lstStyle/>
          <a:p>
            <a:pPr>
              <a:defRPr/>
            </a:pPr>
            <a:fld id="{E172FAB3-C11F-494C-8D15-F77783FA8B55}" type="slidenum">
              <a:rPr lang="zh-CN" altLang="en-US"/>
              <a:t>59</a:t>
            </a:fld>
            <a:endParaRPr lang="en-US" altLang="zh-CN"/>
          </a:p>
        </p:txBody>
      </p:sp>
      <p:sp>
        <p:nvSpPr>
          <p:cNvPr id="6" name="文本框 5"/>
          <p:cNvSpPr txBox="1">
            <a:spLocks noChangeArrowheads="1"/>
          </p:cNvSpPr>
          <p:nvPr/>
        </p:nvSpPr>
        <p:spPr bwMode="auto">
          <a:xfrm>
            <a:off x="323528" y="1340768"/>
            <a:ext cx="87129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zh-CN" altLang="en-US" sz="2400" dirty="0" smtClean="0">
                <a:latin typeface="微软雅黑" panose="020B0503020204020204" pitchFamily="34" charset="-122"/>
                <a:ea typeface="微软雅黑" panose="020B0503020204020204" pitchFamily="34" charset="-122"/>
              </a:rPr>
              <a:t>答：跨平台特性、完全面向对象和简单性、可靠性、安全性、多线程、支持分布式网络应用等。</a:t>
            </a:r>
            <a:endParaRPr kumimoji="1" lang="zh-CN" altLang="en-US" sz="2400" dirty="0" smtClean="0">
              <a:latin typeface="微软雅黑" panose="020B0503020204020204" pitchFamily="34" charset="-122"/>
              <a:ea typeface="微软雅黑" panose="020B0503020204020204" pitchFamily="34" charset="-122"/>
            </a:endParaRPr>
          </a:p>
        </p:txBody>
      </p:sp>
      <p:sp>
        <p:nvSpPr>
          <p:cNvPr id="9" name="文本框 5"/>
          <p:cNvSpPr txBox="1">
            <a:spLocks noChangeArrowheads="1"/>
          </p:cNvSpPr>
          <p:nvPr/>
        </p:nvSpPr>
        <p:spPr bwMode="auto">
          <a:xfrm>
            <a:off x="935677" y="3956863"/>
            <a:ext cx="81008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pt-BR" altLang="zh-CN" sz="2400" dirty="0" smtClean="0">
                <a:latin typeface="微软雅黑" panose="020B0503020204020204" pitchFamily="34" charset="-122"/>
                <a:ea typeface="微软雅黑" panose="020B0503020204020204" pitchFamily="34" charset="-122"/>
              </a:rPr>
              <a:t>3</a:t>
            </a:r>
            <a:r>
              <a:rPr lang="en-US" altLang="zh-CN" sz="2400" dirty="0" smtClean="0">
                <a:latin typeface="微软雅黑" panose="020B0503020204020204" pitchFamily="34" charset="-122"/>
                <a:ea typeface="微软雅黑" panose="020B0503020204020204" pitchFamily="34" charset="-122"/>
              </a:rPr>
              <a:t>. Java</a:t>
            </a:r>
            <a:r>
              <a:rPr lang="zh-CN" altLang="en-US" sz="2400" dirty="0" smtClean="0">
                <a:latin typeface="微软雅黑" panose="020B0503020204020204" pitchFamily="34" charset="-122"/>
                <a:ea typeface="微软雅黑" panose="020B0503020204020204" pitchFamily="34" charset="-122"/>
              </a:rPr>
              <a:t>源程序文件编译后生成什么文件？程序的运行机制是怎样的？</a:t>
            </a:r>
            <a:endParaRPr kumimoji="1" lang="zh-CN" altLang="en-US" sz="2400" dirty="0" smtClean="0">
              <a:latin typeface="微软雅黑" panose="020B0503020204020204" pitchFamily="34" charset="-122"/>
              <a:ea typeface="微软雅黑" panose="020B0503020204020204" pitchFamily="34" charset="-122"/>
            </a:endParaRPr>
          </a:p>
        </p:txBody>
      </p:sp>
      <p:sp>
        <p:nvSpPr>
          <p:cNvPr id="10" name="文本框 5"/>
          <p:cNvSpPr txBox="1">
            <a:spLocks noChangeArrowheads="1"/>
          </p:cNvSpPr>
          <p:nvPr/>
        </p:nvSpPr>
        <p:spPr bwMode="auto">
          <a:xfrm>
            <a:off x="323528" y="4869160"/>
            <a:ext cx="87129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zh-CN" altLang="en-US" sz="2400" dirty="0" smtClean="0">
                <a:latin typeface="微软雅黑" panose="020B0503020204020204" pitchFamily="34" charset="-122"/>
                <a:ea typeface="微软雅黑" panose="020B0503020204020204" pitchFamily="34" charset="-122"/>
              </a:rPr>
              <a:t>答：</a:t>
            </a:r>
            <a:r>
              <a:rPr lang="en-US" altLang="zh-CN" sz="2400" dirty="0" smtClean="0">
                <a:latin typeface="微软雅黑" panose="020B0503020204020204" pitchFamily="34" charset="-122"/>
                <a:ea typeface="微软雅黑" panose="020B0503020204020204" pitchFamily="34" charset="-122"/>
              </a:rPr>
              <a:t>Java</a:t>
            </a:r>
            <a:r>
              <a:rPr lang="zh-CN" altLang="en-US" sz="2400" dirty="0" smtClean="0">
                <a:latin typeface="微软雅黑" panose="020B0503020204020204" pitchFamily="34" charset="-122"/>
                <a:ea typeface="微软雅黑" panose="020B0503020204020204" pitchFamily="34" charset="-122"/>
              </a:rPr>
              <a:t>将源程序文件（*</a:t>
            </a:r>
            <a:r>
              <a:rPr lang="en-US" altLang="zh-CN" sz="2400" dirty="0" smtClean="0">
                <a:latin typeface="微软雅黑" panose="020B0503020204020204" pitchFamily="34" charset="-122"/>
                <a:ea typeface="微软雅黑" panose="020B0503020204020204" pitchFamily="34" charset="-122"/>
              </a:rPr>
              <a:t>.java</a:t>
            </a:r>
            <a:r>
              <a:rPr lang="zh-CN" altLang="en-US" sz="2400" dirty="0" smtClean="0">
                <a:latin typeface="微软雅黑" panose="020B0503020204020204" pitchFamily="34" charset="-122"/>
                <a:ea typeface="微软雅黑" panose="020B0503020204020204" pitchFamily="34" charset="-122"/>
              </a:rPr>
              <a:t>）中的每个类编译生成一个字节码文件（</a:t>
            </a:r>
            <a:r>
              <a:rPr lang="en-US" altLang="zh-CN" sz="2400" dirty="0" smtClean="0">
                <a:latin typeface="微软雅黑" panose="020B0503020204020204" pitchFamily="34" charset="-122"/>
                <a:ea typeface="微软雅黑" panose="020B0503020204020204" pitchFamily="34" charset="-122"/>
              </a:rPr>
              <a:t>.class</a:t>
            </a:r>
            <a:r>
              <a:rPr lang="zh-CN" altLang="en-US" sz="2400" dirty="0" smtClean="0">
                <a:latin typeface="微软雅黑" panose="020B0503020204020204" pitchFamily="34" charset="-122"/>
                <a:ea typeface="微软雅黑" panose="020B0503020204020204" pitchFamily="34" charset="-122"/>
              </a:rPr>
              <a:t>），由</a:t>
            </a:r>
            <a:r>
              <a:rPr lang="en-US" altLang="zh-CN" sz="2400" dirty="0" smtClean="0">
                <a:latin typeface="微软雅黑" panose="020B0503020204020204" pitchFamily="34" charset="-122"/>
                <a:ea typeface="微软雅黑" panose="020B0503020204020204" pitchFamily="34" charset="-122"/>
              </a:rPr>
              <a:t>Java</a:t>
            </a:r>
            <a:r>
              <a:rPr lang="zh-CN" altLang="en-US" sz="2400" dirty="0" smtClean="0">
                <a:latin typeface="微软雅黑" panose="020B0503020204020204" pitchFamily="34" charset="-122"/>
                <a:ea typeface="微软雅黑" panose="020B0503020204020204" pitchFamily="34" charset="-122"/>
              </a:rPr>
              <a:t>虚拟机解释执行字节码文件。</a:t>
            </a:r>
            <a:endParaRPr kumimoji="1"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CE33905F-150C-429F-82CA-E2F58A3601BE}" type="slidenum">
              <a:rPr lang="zh-CN" altLang="en-US" smtClean="0"/>
              <a:t>6</a:t>
            </a:fld>
            <a:endParaRPr lang="en-US" altLang="zh-CN" dirty="0"/>
          </a:p>
        </p:txBody>
      </p:sp>
      <p:sp>
        <p:nvSpPr>
          <p:cNvPr id="6" name="Rectangle 3"/>
          <p:cNvSpPr txBox="1">
            <a:spLocks noChangeArrowheads="1"/>
          </p:cNvSpPr>
          <p:nvPr/>
        </p:nvSpPr>
        <p:spPr bwMode="auto">
          <a:xfrm>
            <a:off x="179388" y="1052512"/>
            <a:ext cx="8820150" cy="4752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rtl="0" fontAlgn="base">
              <a:spcBef>
                <a:spcPct val="20000"/>
              </a:spcBef>
              <a:spcAft>
                <a:spcPct val="0"/>
              </a:spcAft>
              <a:buClr>
                <a:schemeClr val="folHlink"/>
              </a:buClr>
              <a:buFont typeface="Wingdings" panose="05000000000000000000" pitchFamily="2" charset="2"/>
              <a:buAutoNum type="arabicPeriod"/>
              <a:defRPr sz="3200" b="1">
                <a:solidFill>
                  <a:schemeClr val="tx1"/>
                </a:solidFill>
                <a:latin typeface="+mn-lt"/>
                <a:ea typeface="+mn-ea"/>
                <a:cs typeface="+mn-cs"/>
              </a:defRPr>
            </a:lvl1pPr>
            <a:lvl2pPr marL="990600" indent="-533400" algn="l" rtl="0" fontAlgn="base">
              <a:spcBef>
                <a:spcPct val="20000"/>
              </a:spcBef>
              <a:spcAft>
                <a:spcPct val="0"/>
              </a:spcAft>
              <a:buClr>
                <a:schemeClr val="hlink"/>
              </a:buClr>
              <a:buFont typeface="Wingdings" panose="05000000000000000000" pitchFamily="2" charset="2"/>
              <a:buAutoNum type="circleNumDbPlain"/>
              <a:defRPr sz="2800" b="1">
                <a:solidFill>
                  <a:schemeClr val="tx1"/>
                </a:solidFill>
                <a:latin typeface="+mn-lt"/>
                <a:ea typeface="+mn-ea"/>
              </a:defRPr>
            </a:lvl2pPr>
            <a:lvl3pPr marL="1371600" indent="-457200" algn="l" rtl="0" fontAlgn="base">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752600" indent="-381000" algn="l" rtl="0" fontAlgn="base">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209800" indent="-3810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a:lstStyle>
          <a:p>
            <a:pPr>
              <a:buClr>
                <a:srgbClr val="3333CC"/>
              </a:buClr>
              <a:buFont typeface="Wingdings" panose="05000000000000000000" pitchFamily="2" charset="2"/>
              <a:buNone/>
              <a:defRPr/>
            </a:pPr>
            <a:r>
              <a:rPr lang="zh-CN" altLang="en-US" kern="0" dirty="0" smtClean="0">
                <a:solidFill>
                  <a:srgbClr val="0000CC"/>
                </a:solidFill>
              </a:rPr>
              <a:t>内容和要求：</a:t>
            </a:r>
          </a:p>
          <a:p>
            <a:pPr lvl="1">
              <a:buClr>
                <a:srgbClr val="FF0000"/>
              </a:buClr>
              <a:buFont typeface="Wingdings" panose="05000000000000000000" pitchFamily="2" charset="2"/>
              <a:buAutoNum type="arabicPeriod"/>
              <a:defRPr/>
            </a:pPr>
            <a:r>
              <a:rPr lang="zh-CN" altLang="en-US" kern="0" dirty="0" smtClean="0">
                <a:solidFill>
                  <a:srgbClr val="000000"/>
                </a:solidFill>
              </a:rPr>
              <a:t>了解</a:t>
            </a:r>
            <a:r>
              <a:rPr lang="en-US" altLang="zh-CN" kern="0" dirty="0" smtClean="0">
                <a:solidFill>
                  <a:srgbClr val="000000"/>
                </a:solidFill>
              </a:rPr>
              <a:t>Java</a:t>
            </a:r>
            <a:r>
              <a:rPr lang="zh-CN" altLang="en-US" kern="0" dirty="0" smtClean="0">
                <a:solidFill>
                  <a:srgbClr val="000000"/>
                </a:solidFill>
              </a:rPr>
              <a:t>语言特点；</a:t>
            </a:r>
          </a:p>
          <a:p>
            <a:pPr lvl="1">
              <a:buClr>
                <a:srgbClr val="FF0000"/>
              </a:buClr>
              <a:buFont typeface="Wingdings" panose="05000000000000000000" pitchFamily="2" charset="2"/>
              <a:buAutoNum type="arabicPeriod"/>
              <a:defRPr/>
            </a:pPr>
            <a:r>
              <a:rPr lang="zh-CN" altLang="en-US" kern="0" dirty="0" smtClean="0">
                <a:solidFill>
                  <a:srgbClr val="000000"/>
                </a:solidFill>
              </a:rPr>
              <a:t>理解</a:t>
            </a:r>
            <a:r>
              <a:rPr lang="en-US" altLang="zh-CN" kern="0" dirty="0" smtClean="0">
                <a:solidFill>
                  <a:srgbClr val="000000"/>
                </a:solidFill>
              </a:rPr>
              <a:t>Application</a:t>
            </a:r>
            <a:r>
              <a:rPr lang="zh-CN" altLang="en-US" kern="0" dirty="0" smtClean="0">
                <a:solidFill>
                  <a:srgbClr val="000000"/>
                </a:solidFill>
              </a:rPr>
              <a:t>应用程序的运行原理和方法；</a:t>
            </a:r>
          </a:p>
          <a:p>
            <a:pPr lvl="1">
              <a:buClr>
                <a:srgbClr val="FF0000"/>
              </a:buClr>
              <a:buFont typeface="Wingdings" panose="05000000000000000000" pitchFamily="2" charset="2"/>
              <a:buAutoNum type="arabicPeriod"/>
              <a:defRPr/>
            </a:pPr>
            <a:r>
              <a:rPr lang="zh-CN" altLang="en-US" kern="0" dirty="0" smtClean="0">
                <a:solidFill>
                  <a:srgbClr val="000000"/>
                </a:solidFill>
              </a:rPr>
              <a:t>理解由</a:t>
            </a:r>
            <a:r>
              <a:rPr lang="en-US" altLang="zh-CN" kern="0" dirty="0" smtClean="0">
                <a:solidFill>
                  <a:srgbClr val="000000"/>
                </a:solidFill>
              </a:rPr>
              <a:t>Java</a:t>
            </a:r>
            <a:r>
              <a:rPr lang="zh-CN" altLang="en-US" kern="0" dirty="0" smtClean="0">
                <a:solidFill>
                  <a:srgbClr val="000000"/>
                </a:solidFill>
              </a:rPr>
              <a:t>虚拟机支持的程序运行机制；</a:t>
            </a:r>
          </a:p>
          <a:p>
            <a:pPr lvl="1">
              <a:buClr>
                <a:srgbClr val="FF0000"/>
              </a:buClr>
              <a:buFont typeface="Wingdings" panose="05000000000000000000" pitchFamily="2" charset="2"/>
              <a:buAutoNum type="arabicPeriod"/>
              <a:defRPr/>
            </a:pPr>
            <a:r>
              <a:rPr lang="zh-CN" altLang="en-US" kern="0" dirty="0" smtClean="0">
                <a:solidFill>
                  <a:srgbClr val="000000"/>
                </a:solidFill>
              </a:rPr>
              <a:t>掌握在</a:t>
            </a:r>
            <a:r>
              <a:rPr lang="en-US" altLang="zh-CN" kern="0" dirty="0" smtClean="0">
                <a:solidFill>
                  <a:srgbClr val="000000"/>
                </a:solidFill>
              </a:rPr>
              <a:t>JDK</a:t>
            </a:r>
            <a:r>
              <a:rPr lang="zh-CN" altLang="en-US" kern="0" dirty="0" smtClean="0">
                <a:solidFill>
                  <a:srgbClr val="000000"/>
                </a:solidFill>
              </a:rPr>
              <a:t>和</a:t>
            </a:r>
            <a:r>
              <a:rPr lang="en-US" altLang="zh-CN" kern="0" dirty="0" smtClean="0">
                <a:solidFill>
                  <a:srgbClr val="000000"/>
                </a:solidFill>
              </a:rPr>
              <a:t>Eclipse</a:t>
            </a:r>
            <a:r>
              <a:rPr lang="zh-CN" altLang="en-US" kern="0" dirty="0" smtClean="0">
                <a:solidFill>
                  <a:srgbClr val="000000"/>
                </a:solidFill>
              </a:rPr>
              <a:t>环境中编译、运行和调试程序的操作。</a:t>
            </a:r>
            <a:endParaRPr lang="en-US" altLang="zh-CN" kern="0" dirty="0" smtClean="0">
              <a:solidFill>
                <a:srgbClr val="000000"/>
              </a:solidFill>
            </a:endParaRPr>
          </a:p>
          <a:p>
            <a:pPr lvl="1">
              <a:buClr>
                <a:srgbClr val="FF0000"/>
              </a:buClr>
              <a:buFont typeface="Wingdings" panose="05000000000000000000" pitchFamily="2" charset="2"/>
              <a:buAutoNum type="arabicPeriod"/>
              <a:defRPr/>
            </a:pPr>
            <a:r>
              <a:rPr lang="zh-CN" altLang="en-US" kern="0" dirty="0">
                <a:solidFill>
                  <a:srgbClr val="000000"/>
                </a:solidFill>
              </a:rPr>
              <a:t>包，导入包；</a:t>
            </a:r>
          </a:p>
          <a:p>
            <a:pPr marL="457200" lvl="1" indent="0">
              <a:buClr>
                <a:srgbClr val="FF0000"/>
              </a:buClr>
              <a:buNone/>
              <a:defRPr/>
            </a:pPr>
            <a:endParaRPr lang="zh-CN" altLang="en-US" kern="0" dirty="0" smtClean="0">
              <a:solidFill>
                <a:srgbClr val="000000"/>
              </a:solidFill>
            </a:endParaRPr>
          </a:p>
          <a:p>
            <a:pPr>
              <a:lnSpc>
                <a:spcPct val="90000"/>
              </a:lnSpc>
              <a:buClr>
                <a:srgbClr val="3333CC"/>
              </a:buClr>
              <a:buFont typeface="Wingdings" panose="05000000000000000000" pitchFamily="2" charset="2"/>
              <a:buChar char="§"/>
              <a:defRPr/>
            </a:pPr>
            <a:r>
              <a:rPr lang="zh-CN" altLang="en-GB" kern="0" dirty="0" smtClean="0">
                <a:solidFill>
                  <a:srgbClr val="003399"/>
                </a:solidFill>
              </a:rPr>
              <a:t>难点：</a:t>
            </a:r>
            <a:r>
              <a:rPr lang="zh-CN" altLang="en-GB" kern="0" dirty="0" smtClean="0">
                <a:solidFill>
                  <a:srgbClr val="000000"/>
                </a:solidFill>
              </a:rPr>
              <a:t>包，</a:t>
            </a:r>
            <a:r>
              <a:rPr lang="en-GB" altLang="zh-CN" kern="0" dirty="0" smtClean="0">
                <a:solidFill>
                  <a:srgbClr val="000000"/>
                </a:solidFill>
              </a:rPr>
              <a:t>Eclipse</a:t>
            </a:r>
            <a:r>
              <a:rPr lang="zh-CN" altLang="en-GB" kern="0" dirty="0" smtClean="0">
                <a:solidFill>
                  <a:srgbClr val="000000"/>
                </a:solidFill>
              </a:rPr>
              <a:t>的工作区和项目</a:t>
            </a:r>
            <a:r>
              <a:rPr lang="zh-CN" altLang="en-US" kern="0" dirty="0" smtClean="0">
                <a:solidFill>
                  <a:srgbClr val="000000"/>
                </a:solidFill>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863669" y="908720"/>
            <a:ext cx="8803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pt-BR" altLang="zh-CN" sz="2400" dirty="0" smtClean="0">
                <a:latin typeface="微软雅黑" panose="020B0503020204020204" pitchFamily="34" charset="-122"/>
                <a:ea typeface="微软雅黑" panose="020B0503020204020204" pitchFamily="34" charset="-122"/>
              </a:rPr>
              <a:t>4</a:t>
            </a:r>
            <a:r>
              <a:rPr lang="en-US" altLang="zh-CN" sz="2400" dirty="0" smtClean="0">
                <a:latin typeface="微软雅黑" panose="020B0503020204020204" pitchFamily="34" charset="-122"/>
                <a:ea typeface="微软雅黑" panose="020B0503020204020204" pitchFamily="34" charset="-122"/>
              </a:rPr>
              <a:t>. Java</a:t>
            </a:r>
            <a:r>
              <a:rPr lang="zh-CN" altLang="en-US" sz="2400" dirty="0" smtClean="0">
                <a:latin typeface="微软雅黑" panose="020B0503020204020204" pitchFamily="34" charset="-122"/>
                <a:ea typeface="微软雅黑" panose="020B0503020204020204" pitchFamily="34" charset="-122"/>
              </a:rPr>
              <a:t>应用程序有哪两种形式？它们的运行方式有什么不同？</a:t>
            </a:r>
            <a:endParaRPr kumimoji="1" lang="zh-CN" altLang="en-US" sz="2400" dirty="0" smtClean="0">
              <a:latin typeface="微软雅黑" panose="020B0503020204020204" pitchFamily="34" charset="-122"/>
              <a:ea typeface="微软雅黑" panose="020B0503020204020204" pitchFamily="34" charset="-122"/>
            </a:endParaRPr>
          </a:p>
        </p:txBody>
      </p:sp>
      <p:sp>
        <p:nvSpPr>
          <p:cNvPr id="61443" name="标题 3"/>
          <p:cNvSpPr>
            <a:spLocks noGrp="1"/>
          </p:cNvSpPr>
          <p:nvPr>
            <p:ph type="title"/>
          </p:nvPr>
        </p:nvSpPr>
        <p:spPr/>
        <p:txBody>
          <a:bodyPr/>
          <a:lstStyle/>
          <a:p>
            <a:r>
              <a:rPr lang="zh-CN" altLang="en-US" b="1" smtClean="0">
                <a:solidFill>
                  <a:schemeClr val="tx1"/>
                </a:solidFill>
                <a:latin typeface="Tahoma" panose="020B0604030504040204" pitchFamily="34" charset="0"/>
                <a:ea typeface="宋体" panose="02010600030101010101" pitchFamily="2" charset="-122"/>
              </a:rPr>
              <a:t>习   题</a:t>
            </a:r>
          </a:p>
        </p:txBody>
      </p:sp>
      <p:sp>
        <p:nvSpPr>
          <p:cNvPr id="3" name="灯片编号占位符 2"/>
          <p:cNvSpPr>
            <a:spLocks noGrp="1"/>
          </p:cNvSpPr>
          <p:nvPr>
            <p:ph type="sldNum" sz="quarter" idx="11"/>
          </p:nvPr>
        </p:nvSpPr>
        <p:spPr/>
        <p:txBody>
          <a:bodyPr/>
          <a:lstStyle/>
          <a:p>
            <a:pPr>
              <a:defRPr/>
            </a:pPr>
            <a:fld id="{D329A5E6-66FE-4B87-8B55-B223E3639D7D}" type="slidenum">
              <a:rPr lang="zh-CN" altLang="en-US"/>
              <a:t>60</a:t>
            </a:fld>
            <a:endParaRPr lang="en-US" altLang="zh-CN"/>
          </a:p>
        </p:txBody>
      </p:sp>
      <p:sp>
        <p:nvSpPr>
          <p:cNvPr id="6" name="文本框 5"/>
          <p:cNvSpPr txBox="1">
            <a:spLocks noChangeArrowheads="1"/>
          </p:cNvSpPr>
          <p:nvPr/>
        </p:nvSpPr>
        <p:spPr bwMode="auto">
          <a:xfrm>
            <a:off x="0" y="1340768"/>
            <a:ext cx="903649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zh-CN" altLang="en-US" sz="2400" dirty="0" smtClean="0">
                <a:latin typeface="微软雅黑" panose="020B0503020204020204" pitchFamily="34" charset="-122"/>
                <a:ea typeface="微软雅黑" panose="020B0503020204020204" pitchFamily="34" charset="-122"/>
              </a:rPr>
              <a:t>答：</a:t>
            </a:r>
            <a:r>
              <a:rPr lang="en-US" altLang="zh-CN" sz="2400" dirty="0" smtClean="0">
                <a:latin typeface="微软雅黑" panose="020B0503020204020204" pitchFamily="34" charset="-122"/>
                <a:ea typeface="微软雅黑" panose="020B0503020204020204" pitchFamily="34" charset="-122"/>
              </a:rPr>
              <a:t>Java</a:t>
            </a:r>
            <a:r>
              <a:rPr lang="zh-CN" altLang="en-US" sz="2400" dirty="0" smtClean="0">
                <a:latin typeface="微软雅黑" panose="020B0503020204020204" pitchFamily="34" charset="-122"/>
                <a:ea typeface="微软雅黑" panose="020B0503020204020204" pitchFamily="34" charset="-122"/>
              </a:rPr>
              <a:t>应用程序有两种：</a:t>
            </a:r>
            <a:r>
              <a:rPr lang="en-US" altLang="zh-CN" sz="2400" dirty="0" smtClean="0">
                <a:latin typeface="微软雅黑" panose="020B0503020204020204" pitchFamily="34" charset="-122"/>
                <a:ea typeface="微软雅黑" panose="020B0503020204020204" pitchFamily="34" charset="-122"/>
              </a:rPr>
              <a:t>Application</a:t>
            </a:r>
            <a:r>
              <a:rPr lang="zh-CN" altLang="en-US" sz="2400" dirty="0" smtClean="0">
                <a:latin typeface="微软雅黑" panose="020B0503020204020204" pitchFamily="34" charset="-122"/>
                <a:ea typeface="微软雅黑" panose="020B0503020204020204" pitchFamily="34" charset="-122"/>
              </a:rPr>
              <a:t>和</a:t>
            </a:r>
            <a:r>
              <a:rPr lang="en-US" altLang="zh-CN" sz="2400" dirty="0" smtClean="0">
                <a:solidFill>
                  <a:schemeClr val="accent3">
                    <a:lumMod val="50000"/>
                  </a:schemeClr>
                </a:solidFill>
                <a:latin typeface="微软雅黑" panose="020B0503020204020204" pitchFamily="34" charset="-122"/>
                <a:ea typeface="微软雅黑" panose="020B0503020204020204" pitchFamily="34" charset="-122"/>
              </a:rPr>
              <a:t>Applet</a:t>
            </a:r>
            <a:r>
              <a:rPr lang="zh-CN" altLang="en-US" sz="2400" dirty="0" smtClean="0">
                <a:latin typeface="微软雅黑" panose="020B0503020204020204" pitchFamily="34" charset="-122"/>
                <a:ea typeface="微软雅黑" panose="020B0503020204020204" pitchFamily="34" charset="-122"/>
              </a:rPr>
              <a:t>。</a:t>
            </a:r>
          </a:p>
          <a:p>
            <a:pPr marL="0" lvl="8" indent="0" eaLnBrk="1" hangingPunct="1">
              <a:defRPr/>
            </a:pPr>
            <a:r>
              <a:rPr lang="en-US" altLang="zh-CN" sz="2400" dirty="0" smtClean="0">
                <a:latin typeface="微软雅黑" panose="020B0503020204020204" pitchFamily="34" charset="-122"/>
                <a:ea typeface="微软雅黑" panose="020B0503020204020204" pitchFamily="34" charset="-122"/>
              </a:rPr>
              <a:t>Application</a:t>
            </a:r>
            <a:r>
              <a:rPr lang="zh-CN" altLang="en-US" sz="2400" dirty="0" smtClean="0">
                <a:latin typeface="微软雅黑" panose="020B0503020204020204" pitchFamily="34" charset="-122"/>
                <a:ea typeface="微软雅黑" panose="020B0503020204020204" pitchFamily="34" charset="-122"/>
              </a:rPr>
              <a:t>是能够独立运行的应用程序，有控制台和图形用户界面两种运行方式。</a:t>
            </a:r>
          </a:p>
          <a:p>
            <a:pPr marL="0" lvl="8" indent="0" eaLnBrk="1" hangingPunct="1">
              <a:defRPr/>
            </a:pPr>
            <a:r>
              <a:rPr lang="en-US" altLang="zh-CN" sz="2400" dirty="0" smtClean="0">
                <a:solidFill>
                  <a:schemeClr val="accent3">
                    <a:lumMod val="50000"/>
                  </a:schemeClr>
                </a:solidFill>
                <a:latin typeface="微软雅黑" panose="020B0503020204020204" pitchFamily="34" charset="-122"/>
                <a:ea typeface="微软雅黑" panose="020B0503020204020204" pitchFamily="34" charset="-122"/>
              </a:rPr>
              <a:t>Applet</a:t>
            </a:r>
            <a:r>
              <a:rPr lang="zh-CN" altLang="en-US" sz="2400" dirty="0" smtClean="0">
                <a:latin typeface="微软雅黑" panose="020B0503020204020204" pitchFamily="34" charset="-122"/>
                <a:ea typeface="微软雅黑" panose="020B0503020204020204" pitchFamily="34" charset="-122"/>
              </a:rPr>
              <a:t>是可以嵌入</a:t>
            </a:r>
            <a:r>
              <a:rPr lang="en-US" altLang="zh-CN" sz="2400" dirty="0" smtClean="0">
                <a:latin typeface="微软雅黑" panose="020B0503020204020204" pitchFamily="34" charset="-122"/>
                <a:ea typeface="微软雅黑" panose="020B0503020204020204" pitchFamily="34" charset="-122"/>
              </a:rPr>
              <a:t>Web</a:t>
            </a:r>
            <a:r>
              <a:rPr lang="zh-CN" altLang="en-US" sz="2400" dirty="0" smtClean="0">
                <a:latin typeface="微软雅黑" panose="020B0503020204020204" pitchFamily="34" charset="-122"/>
                <a:ea typeface="微软雅黑" panose="020B0503020204020204" pitchFamily="34" charset="-122"/>
              </a:rPr>
              <a:t>页面的最小应用，它不能独立运行，必须嵌入超文本（*</a:t>
            </a:r>
            <a:r>
              <a:rPr lang="en-US" altLang="zh-CN" sz="2400" dirty="0" smtClean="0">
                <a:latin typeface="微软雅黑" panose="020B0503020204020204" pitchFamily="34" charset="-122"/>
                <a:ea typeface="微软雅黑" panose="020B0503020204020204" pitchFamily="34" charset="-122"/>
              </a:rPr>
              <a:t>.html</a:t>
            </a:r>
            <a:r>
              <a:rPr lang="zh-CN" altLang="en-US" sz="2400" dirty="0" smtClean="0">
                <a:latin typeface="微软雅黑" panose="020B0503020204020204" pitchFamily="34" charset="-122"/>
                <a:ea typeface="微软雅黑" panose="020B0503020204020204" pitchFamily="34" charset="-122"/>
              </a:rPr>
              <a:t>）中，由浏览器中的</a:t>
            </a:r>
            <a:r>
              <a:rPr lang="en-US" altLang="zh-CN" sz="2400" dirty="0" smtClean="0">
                <a:latin typeface="微软雅黑" panose="020B0503020204020204" pitchFamily="34" charset="-122"/>
                <a:ea typeface="微软雅黑" panose="020B0503020204020204" pitchFamily="34" charset="-122"/>
              </a:rPr>
              <a:t>Java</a:t>
            </a:r>
            <a:r>
              <a:rPr lang="zh-CN" altLang="en-US" sz="2400" dirty="0" smtClean="0">
                <a:latin typeface="微软雅黑" panose="020B0503020204020204" pitchFamily="34" charset="-122"/>
                <a:ea typeface="微软雅黑" panose="020B0503020204020204" pitchFamily="34" charset="-122"/>
              </a:rPr>
              <a:t>解释器解释执行。</a:t>
            </a:r>
          </a:p>
        </p:txBody>
      </p:sp>
      <p:sp>
        <p:nvSpPr>
          <p:cNvPr id="7" name="文本框 5"/>
          <p:cNvSpPr txBox="1">
            <a:spLocks noChangeArrowheads="1"/>
          </p:cNvSpPr>
          <p:nvPr/>
        </p:nvSpPr>
        <p:spPr bwMode="auto">
          <a:xfrm>
            <a:off x="935677" y="3462099"/>
            <a:ext cx="68652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pt-BR" altLang="zh-CN" sz="2400" dirty="0" smtClean="0">
                <a:latin typeface="微软雅黑" panose="020B0503020204020204" pitchFamily="34" charset="-122"/>
                <a:ea typeface="微软雅黑" panose="020B0503020204020204" pitchFamily="34" charset="-122"/>
              </a:rPr>
              <a:t>5</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环境变量</a:t>
            </a:r>
            <a:r>
              <a:rPr lang="en-US" altLang="zh-CN" sz="2400" dirty="0" smtClean="0">
                <a:latin typeface="微软雅黑" panose="020B0503020204020204" pitchFamily="34" charset="-122"/>
                <a:ea typeface="微软雅黑" panose="020B0503020204020204" pitchFamily="34" charset="-122"/>
              </a:rPr>
              <a:t>path</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classpath</a:t>
            </a:r>
            <a:r>
              <a:rPr lang="zh-CN" altLang="en-US" sz="2400" dirty="0" smtClean="0">
                <a:latin typeface="微软雅黑" panose="020B0503020204020204" pitchFamily="34" charset="-122"/>
                <a:ea typeface="微软雅黑" panose="020B0503020204020204" pitchFamily="34" charset="-122"/>
              </a:rPr>
              <a:t>的作用分别是什么？</a:t>
            </a:r>
            <a:endParaRPr kumimoji="1" lang="zh-CN" altLang="en-US" sz="2400" dirty="0" smtClean="0">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395536" y="3894147"/>
            <a:ext cx="87129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zh-CN" altLang="en-US" sz="2400" dirty="0" smtClean="0">
                <a:latin typeface="微软雅黑" panose="020B0503020204020204" pitchFamily="34" charset="-122"/>
                <a:ea typeface="微软雅黑" panose="020B0503020204020204" pitchFamily="34" charset="-122"/>
              </a:rPr>
              <a:t>答：</a:t>
            </a:r>
            <a:r>
              <a:rPr lang="en-US" altLang="zh-CN" sz="2400" dirty="0" smtClean="0">
                <a:latin typeface="微软雅黑" panose="020B0503020204020204" pitchFamily="34" charset="-122"/>
                <a:ea typeface="微软雅黑" panose="020B0503020204020204" pitchFamily="34" charset="-122"/>
              </a:rPr>
              <a:t>path</a:t>
            </a:r>
            <a:r>
              <a:rPr lang="zh-CN" altLang="en-US" sz="2400" dirty="0" smtClean="0">
                <a:latin typeface="微软雅黑" panose="020B0503020204020204" pitchFamily="34" charset="-122"/>
                <a:ea typeface="微软雅黑" panose="020B0503020204020204" pitchFamily="34" charset="-122"/>
              </a:rPr>
              <a:t>提供可执行文件（</a:t>
            </a:r>
            <a:r>
              <a:rPr lang="en-US" altLang="zh-CN" sz="2400" dirty="0" smtClean="0">
                <a:latin typeface="微软雅黑" panose="020B0503020204020204" pitchFamily="34" charset="-122"/>
                <a:ea typeface="微软雅黑" panose="020B0503020204020204" pitchFamily="34" charset="-122"/>
              </a:rPr>
              <a:t>.exe</a:t>
            </a:r>
            <a:r>
              <a:rPr lang="zh-CN" altLang="en-US" sz="2400" dirty="0" smtClean="0">
                <a:latin typeface="微软雅黑" panose="020B0503020204020204" pitchFamily="34" charset="-122"/>
                <a:ea typeface="微软雅黑" panose="020B0503020204020204" pitchFamily="34" charset="-122"/>
              </a:rPr>
              <a:t>）的路径；</a:t>
            </a:r>
            <a:r>
              <a:rPr lang="en-US" altLang="zh-CN" sz="2400" dirty="0" err="1" smtClean="0">
                <a:latin typeface="微软雅黑" panose="020B0503020204020204" pitchFamily="34" charset="-122"/>
                <a:ea typeface="微软雅黑" panose="020B0503020204020204" pitchFamily="34" charset="-122"/>
              </a:rPr>
              <a:t>classpath</a:t>
            </a:r>
            <a:r>
              <a:rPr lang="zh-CN" altLang="en-US" sz="2400" dirty="0" smtClean="0">
                <a:latin typeface="微软雅黑" panose="020B0503020204020204" pitchFamily="34" charset="-122"/>
                <a:ea typeface="微软雅黑" panose="020B0503020204020204" pitchFamily="34" charset="-122"/>
              </a:rPr>
              <a:t>提供类文件（</a:t>
            </a:r>
            <a:r>
              <a:rPr lang="en-US" altLang="zh-CN" sz="2400" dirty="0" smtClean="0">
                <a:latin typeface="微软雅黑" panose="020B0503020204020204" pitchFamily="34" charset="-122"/>
                <a:ea typeface="微软雅黑" panose="020B0503020204020204" pitchFamily="34" charset="-122"/>
              </a:rPr>
              <a:t>.class</a:t>
            </a:r>
            <a:r>
              <a:rPr lang="zh-CN" altLang="en-US" sz="2400" dirty="0" smtClean="0">
                <a:latin typeface="微软雅黑" panose="020B0503020204020204" pitchFamily="34" charset="-122"/>
                <a:ea typeface="微软雅黑" panose="020B0503020204020204" pitchFamily="34" charset="-122"/>
              </a:rPr>
              <a:t>）的路径。</a:t>
            </a:r>
            <a:endParaRPr kumimoji="1" lang="zh-CN" altLang="en-US" sz="2400" dirty="0" smtClean="0">
              <a:latin typeface="微软雅黑" panose="020B0503020204020204" pitchFamily="34" charset="-122"/>
              <a:ea typeface="微软雅黑" panose="020B0503020204020204" pitchFamily="34" charset="-122"/>
            </a:endParaRPr>
          </a:p>
        </p:txBody>
      </p:sp>
      <p:sp>
        <p:nvSpPr>
          <p:cNvPr id="9" name="文本框 5"/>
          <p:cNvSpPr txBox="1">
            <a:spLocks noChangeArrowheads="1"/>
          </p:cNvSpPr>
          <p:nvPr/>
        </p:nvSpPr>
        <p:spPr bwMode="auto">
          <a:xfrm>
            <a:off x="935677" y="4710042"/>
            <a:ext cx="81008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pt-BR" altLang="zh-CN" sz="2400" dirty="0" smtClean="0">
                <a:latin typeface="微软雅黑" panose="020B0503020204020204" pitchFamily="34" charset="-122"/>
                <a:ea typeface="微软雅黑" panose="020B0503020204020204" pitchFamily="34" charset="-122"/>
              </a:rPr>
              <a:t>6</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什么是包？为什么需要包机制？</a:t>
            </a:r>
            <a:endParaRPr kumimoji="1" lang="zh-CN" altLang="en-US" sz="2400" dirty="0" smtClean="0">
              <a:latin typeface="微软雅黑" panose="020B0503020204020204" pitchFamily="34" charset="-122"/>
              <a:ea typeface="微软雅黑" panose="020B0503020204020204" pitchFamily="34" charset="-122"/>
            </a:endParaRPr>
          </a:p>
        </p:txBody>
      </p:sp>
      <p:sp>
        <p:nvSpPr>
          <p:cNvPr id="10" name="文本框 5"/>
          <p:cNvSpPr txBox="1">
            <a:spLocks noChangeArrowheads="1"/>
          </p:cNvSpPr>
          <p:nvPr/>
        </p:nvSpPr>
        <p:spPr bwMode="auto">
          <a:xfrm>
            <a:off x="323528" y="5157192"/>
            <a:ext cx="87129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zh-CN" altLang="en-US" sz="2400" dirty="0" smtClean="0">
                <a:latin typeface="微软雅黑" panose="020B0503020204020204" pitchFamily="34" charset="-122"/>
                <a:ea typeface="微软雅黑" panose="020B0503020204020204" pitchFamily="34" charset="-122"/>
              </a:rPr>
              <a:t>答：包（</a:t>
            </a:r>
            <a:r>
              <a:rPr lang="en-US" altLang="zh-CN" sz="2400" dirty="0" smtClean="0">
                <a:latin typeface="微软雅黑" panose="020B0503020204020204" pitchFamily="34" charset="-122"/>
                <a:ea typeface="微软雅黑" panose="020B0503020204020204" pitchFamily="34" charset="-122"/>
              </a:rPr>
              <a:t>package</a:t>
            </a:r>
            <a:r>
              <a:rPr lang="zh-CN" altLang="en-US" sz="2400" dirty="0" smtClean="0">
                <a:latin typeface="微软雅黑" panose="020B0503020204020204" pitchFamily="34" charset="-122"/>
                <a:ea typeface="微软雅黑" panose="020B0503020204020204" pitchFamily="34" charset="-122"/>
              </a:rPr>
              <a:t>）是类的集合。包是</a:t>
            </a:r>
            <a:r>
              <a:rPr lang="en-US" altLang="zh-CN" sz="2400" dirty="0" smtClean="0">
                <a:latin typeface="微软雅黑" panose="020B0503020204020204" pitchFamily="34" charset="-122"/>
                <a:ea typeface="微软雅黑" panose="020B0503020204020204" pitchFamily="34" charset="-122"/>
              </a:rPr>
              <a:t>Java</a:t>
            </a:r>
            <a:r>
              <a:rPr lang="zh-CN" altLang="en-US" sz="2400" dirty="0" smtClean="0">
                <a:latin typeface="微软雅黑" panose="020B0503020204020204" pitchFamily="34" charset="-122"/>
                <a:ea typeface="微软雅黑" panose="020B0503020204020204" pitchFamily="34" charset="-122"/>
              </a:rPr>
              <a:t>区别类名字空间的机制。一个包中的多个类之间不能重名，不同包中的类名则可以相同。</a:t>
            </a:r>
            <a:endParaRPr kumimoji="1"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107504" y="1052736"/>
            <a:ext cx="90730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pt-BR" altLang="zh-CN" sz="2400" dirty="0" smtClean="0">
                <a:latin typeface="微软雅黑" panose="020B0503020204020204" pitchFamily="34" charset="-122"/>
                <a:ea typeface="微软雅黑" panose="020B0503020204020204" pitchFamily="34" charset="-122"/>
              </a:rPr>
              <a:t>7</a:t>
            </a:r>
            <a:r>
              <a:rPr lang="en-US" altLang="zh-CN" sz="2400" dirty="0" smtClean="0">
                <a:latin typeface="微软雅黑" panose="020B0503020204020204" pitchFamily="34" charset="-122"/>
                <a:ea typeface="微软雅黑" panose="020B0503020204020204" pitchFamily="34" charset="-122"/>
              </a:rPr>
              <a:t>. Java</a:t>
            </a:r>
            <a:r>
              <a:rPr lang="zh-CN" altLang="en-US" sz="2400" dirty="0" smtClean="0">
                <a:latin typeface="微软雅黑" panose="020B0503020204020204" pitchFamily="34" charset="-122"/>
                <a:ea typeface="微软雅黑" panose="020B0503020204020204" pitchFamily="34" charset="-122"/>
              </a:rPr>
              <a:t>对源程序文件中的声明语句及文件其命名规则有什么要求？</a:t>
            </a:r>
            <a:endParaRPr kumimoji="1" lang="zh-CN" altLang="en-US" sz="2400" dirty="0" smtClean="0">
              <a:latin typeface="微软雅黑" panose="020B0503020204020204" pitchFamily="34" charset="-122"/>
              <a:ea typeface="微软雅黑" panose="020B0503020204020204" pitchFamily="34" charset="-122"/>
            </a:endParaRPr>
          </a:p>
        </p:txBody>
      </p:sp>
      <p:sp>
        <p:nvSpPr>
          <p:cNvPr id="62467" name="标题 3"/>
          <p:cNvSpPr>
            <a:spLocks noGrp="1"/>
          </p:cNvSpPr>
          <p:nvPr>
            <p:ph type="title"/>
          </p:nvPr>
        </p:nvSpPr>
        <p:spPr/>
        <p:txBody>
          <a:bodyPr/>
          <a:lstStyle/>
          <a:p>
            <a:r>
              <a:rPr lang="zh-CN" altLang="en-US" b="1" smtClean="0">
                <a:solidFill>
                  <a:schemeClr val="tx1"/>
                </a:solidFill>
                <a:latin typeface="Tahoma" panose="020B0604030504040204" pitchFamily="34" charset="0"/>
                <a:ea typeface="宋体" panose="02010600030101010101" pitchFamily="2" charset="-122"/>
              </a:rPr>
              <a:t>习   题</a:t>
            </a:r>
          </a:p>
        </p:txBody>
      </p:sp>
      <p:sp>
        <p:nvSpPr>
          <p:cNvPr id="3" name="灯片编号占位符 2"/>
          <p:cNvSpPr>
            <a:spLocks noGrp="1"/>
          </p:cNvSpPr>
          <p:nvPr>
            <p:ph type="sldNum" sz="quarter" idx="11"/>
          </p:nvPr>
        </p:nvSpPr>
        <p:spPr/>
        <p:txBody>
          <a:bodyPr/>
          <a:lstStyle/>
          <a:p>
            <a:pPr>
              <a:defRPr/>
            </a:pPr>
            <a:fld id="{90824CB7-C501-43FF-B770-E765553D69FE}" type="slidenum">
              <a:rPr lang="zh-CN" altLang="en-US"/>
              <a:t>61</a:t>
            </a:fld>
            <a:endParaRPr lang="en-US" altLang="zh-CN"/>
          </a:p>
        </p:txBody>
      </p:sp>
      <p:sp>
        <p:nvSpPr>
          <p:cNvPr id="6" name="文本框 5"/>
          <p:cNvSpPr txBox="1">
            <a:spLocks noChangeArrowheads="1"/>
          </p:cNvSpPr>
          <p:nvPr/>
        </p:nvSpPr>
        <p:spPr bwMode="auto">
          <a:xfrm>
            <a:off x="107504" y="1556792"/>
            <a:ext cx="903649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zh-CN" altLang="en-US" sz="2400" dirty="0" smtClean="0">
                <a:latin typeface="微软雅黑" panose="020B0503020204020204" pitchFamily="34" charset="-122"/>
                <a:ea typeface="微软雅黑" panose="020B0503020204020204" pitchFamily="34" charset="-122"/>
              </a:rPr>
              <a:t>答：在一个</a:t>
            </a:r>
            <a:r>
              <a:rPr lang="en-US" altLang="zh-CN" sz="2400" dirty="0" smtClean="0">
                <a:latin typeface="微软雅黑" panose="020B0503020204020204" pitchFamily="34" charset="-122"/>
                <a:ea typeface="微软雅黑" panose="020B0503020204020204" pitchFamily="34" charset="-122"/>
              </a:rPr>
              <a:t>Java</a:t>
            </a:r>
            <a:r>
              <a:rPr lang="zh-CN" altLang="en-US" sz="2400" dirty="0" smtClean="0">
                <a:latin typeface="微软雅黑" panose="020B0503020204020204" pitchFamily="34" charset="-122"/>
                <a:ea typeface="微软雅黑" panose="020B0503020204020204" pitchFamily="34" charset="-122"/>
              </a:rPr>
              <a:t>源程序文件（*</a:t>
            </a:r>
            <a:r>
              <a:rPr lang="en-US" altLang="zh-CN" sz="2400" dirty="0" smtClean="0">
                <a:latin typeface="微软雅黑" panose="020B0503020204020204" pitchFamily="34" charset="-122"/>
                <a:ea typeface="微软雅黑" panose="020B0503020204020204" pitchFamily="34" charset="-122"/>
              </a:rPr>
              <a:t>.java</a:t>
            </a:r>
            <a:r>
              <a:rPr lang="zh-CN" altLang="en-US" sz="2400" dirty="0" smtClean="0">
                <a:latin typeface="微软雅黑" panose="020B0503020204020204" pitchFamily="34" charset="-122"/>
                <a:ea typeface="微软雅黑" panose="020B0503020204020204" pitchFamily="34" charset="-122"/>
              </a:rPr>
              <a:t>）中，可以使用</a:t>
            </a:r>
            <a:r>
              <a:rPr lang="en-US" altLang="zh-CN" sz="2400" dirty="0" smtClean="0">
                <a:latin typeface="微软雅黑" panose="020B0503020204020204" pitchFamily="34" charset="-122"/>
                <a:ea typeface="微软雅黑" panose="020B0503020204020204" pitchFamily="34" charset="-122"/>
              </a:rPr>
              <a:t>package</a:t>
            </a:r>
            <a:r>
              <a:rPr lang="zh-CN" altLang="en-US" sz="2400" dirty="0" smtClean="0">
                <a:latin typeface="微软雅黑" panose="020B0503020204020204" pitchFamily="34" charset="-122"/>
                <a:ea typeface="微软雅黑" panose="020B0503020204020204" pitchFamily="34" charset="-122"/>
              </a:rPr>
              <a:t>语句声明包，使用</a:t>
            </a:r>
            <a:r>
              <a:rPr lang="en-US" altLang="zh-CN" sz="2400" dirty="0" smtClean="0">
                <a:latin typeface="微软雅黑" panose="020B0503020204020204" pitchFamily="34" charset="-122"/>
                <a:ea typeface="微软雅黑" panose="020B0503020204020204" pitchFamily="34" charset="-122"/>
              </a:rPr>
              <a:t>import</a:t>
            </a:r>
            <a:r>
              <a:rPr lang="zh-CN" altLang="en-US" sz="2400" dirty="0" smtClean="0">
                <a:latin typeface="微软雅黑" panose="020B0503020204020204" pitchFamily="34" charset="-122"/>
                <a:ea typeface="微软雅黑" panose="020B0503020204020204" pitchFamily="34" charset="-122"/>
              </a:rPr>
              <a:t>语句导入包，之后使用</a:t>
            </a:r>
            <a:r>
              <a:rPr lang="en-US" altLang="zh-CN" sz="2400" dirty="0" smtClean="0">
                <a:latin typeface="微软雅黑" panose="020B0503020204020204" pitchFamily="34" charset="-122"/>
                <a:ea typeface="微软雅黑" panose="020B0503020204020204" pitchFamily="34" charset="-122"/>
              </a:rPr>
              <a:t>class</a:t>
            </a:r>
            <a:r>
              <a:rPr lang="zh-CN" altLang="en-US" sz="2400" dirty="0" smtClean="0">
                <a:latin typeface="微软雅黑" panose="020B0503020204020204" pitchFamily="34" charset="-122"/>
                <a:ea typeface="微软雅黑" panose="020B0503020204020204" pitchFamily="34" charset="-122"/>
              </a:rPr>
              <a:t>或</a:t>
            </a:r>
            <a:r>
              <a:rPr lang="en-US" altLang="zh-CN" sz="2400" dirty="0" smtClean="0">
                <a:latin typeface="微软雅黑" panose="020B0503020204020204" pitchFamily="34" charset="-122"/>
                <a:ea typeface="微软雅黑" panose="020B0503020204020204" pitchFamily="34" charset="-122"/>
              </a:rPr>
              <a:t>interface</a:t>
            </a:r>
            <a:r>
              <a:rPr lang="zh-CN" altLang="en-US" sz="2400" dirty="0" smtClean="0">
                <a:latin typeface="微软雅黑" panose="020B0503020204020204" pitchFamily="34" charset="-122"/>
                <a:ea typeface="微软雅黑" panose="020B0503020204020204" pitchFamily="34" charset="-122"/>
              </a:rPr>
              <a:t>声明多个类或接口。其中，声明为</a:t>
            </a:r>
            <a:r>
              <a:rPr lang="en-US" altLang="zh-CN" sz="2400" dirty="0" smtClean="0">
                <a:latin typeface="微软雅黑" panose="020B0503020204020204" pitchFamily="34" charset="-122"/>
                <a:ea typeface="微软雅黑" panose="020B0503020204020204" pitchFamily="34" charset="-122"/>
              </a:rPr>
              <a:t>public</a:t>
            </a:r>
            <a:r>
              <a:rPr lang="zh-CN" altLang="en-US" sz="2400" dirty="0" smtClean="0">
                <a:latin typeface="微软雅黑" panose="020B0503020204020204" pitchFamily="34" charset="-122"/>
                <a:ea typeface="微软雅黑" panose="020B0503020204020204" pitchFamily="34" charset="-122"/>
              </a:rPr>
              <a:t>权限的类或接口只能有一个，且文件名必须与该类名相同。</a:t>
            </a:r>
          </a:p>
        </p:txBody>
      </p:sp>
      <p:sp>
        <p:nvSpPr>
          <p:cNvPr id="7" name="文本框 5"/>
          <p:cNvSpPr txBox="1">
            <a:spLocks noChangeArrowheads="1"/>
          </p:cNvSpPr>
          <p:nvPr/>
        </p:nvSpPr>
        <p:spPr bwMode="auto">
          <a:xfrm>
            <a:off x="251520" y="3446480"/>
            <a:ext cx="75745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pt-BR" altLang="zh-CN" sz="2400" dirty="0" smtClean="0">
                <a:latin typeface="微软雅黑" panose="020B0503020204020204" pitchFamily="34" charset="-122"/>
                <a:ea typeface="微软雅黑" panose="020B0503020204020204" pitchFamily="34" charset="-122"/>
              </a:rPr>
              <a:t>8</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程序中的错误有哪几种？分别在什么时刻被发现？</a:t>
            </a:r>
            <a:endParaRPr kumimoji="1" lang="zh-CN" altLang="en-US" sz="2400" dirty="0" smtClean="0">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395536" y="3894147"/>
            <a:ext cx="87129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8" indent="0" eaLnBrk="1" hangingPunct="1">
              <a:defRPr/>
            </a:pPr>
            <a:r>
              <a:rPr lang="zh-CN" altLang="en-US" sz="2400" dirty="0" smtClean="0">
                <a:latin typeface="微软雅黑" panose="020B0503020204020204" pitchFamily="34" charset="-122"/>
                <a:ea typeface="微软雅黑" panose="020B0503020204020204" pitchFamily="34" charset="-122"/>
              </a:rPr>
              <a:t>答：语法错、语义错、逻辑错。编译时能够发现语法错，运行时能够发现语义错，运行时不能发现逻辑错。</a:t>
            </a:r>
            <a:endParaRPr kumimoji="1"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3"/>
          <p:cNvSpPr>
            <a:spLocks noGrp="1"/>
          </p:cNvSpPr>
          <p:nvPr>
            <p:ph type="title"/>
          </p:nvPr>
        </p:nvSpPr>
        <p:spPr/>
        <p:txBody>
          <a:bodyPr/>
          <a:lstStyle/>
          <a:p>
            <a:r>
              <a:rPr lang="en-US" altLang="zh-CN" smtClean="0"/>
              <a:t>1.1 </a:t>
            </a:r>
            <a:r>
              <a:rPr lang="zh-CN" altLang="en-US" smtClean="0"/>
              <a:t>了解</a:t>
            </a:r>
            <a:r>
              <a:rPr lang="en-US" altLang="zh-CN" smtClean="0"/>
              <a:t>Java </a:t>
            </a:r>
            <a:endParaRPr lang="zh-CN" altLang="en-US" smtClean="0"/>
          </a:p>
        </p:txBody>
      </p:sp>
      <p:sp>
        <p:nvSpPr>
          <p:cNvPr id="10243" name="内容占位符 4"/>
          <p:cNvSpPr>
            <a:spLocks noGrp="1"/>
          </p:cNvSpPr>
          <p:nvPr>
            <p:ph idx="1"/>
          </p:nvPr>
        </p:nvSpPr>
        <p:spPr>
          <a:xfrm>
            <a:off x="179388" y="1052513"/>
            <a:ext cx="8761412" cy="5026025"/>
          </a:xfrm>
        </p:spPr>
        <p:txBody>
          <a:bodyPr/>
          <a:lstStyle/>
          <a:p>
            <a:r>
              <a:rPr lang="en-US" altLang="zh-CN" b="0" smtClean="0">
                <a:latin typeface="微软雅黑" panose="020B0503020204020204" pitchFamily="34" charset="-122"/>
                <a:ea typeface="微软雅黑" panose="020B0503020204020204" pitchFamily="34" charset="-122"/>
              </a:rPr>
              <a:t>Java</a:t>
            </a:r>
            <a:r>
              <a:rPr lang="zh-CN" altLang="en-US" b="0" smtClean="0">
                <a:latin typeface="微软雅黑" panose="020B0503020204020204" pitchFamily="34" charset="-122"/>
                <a:ea typeface="微软雅黑" panose="020B0503020204020204" pitchFamily="34" charset="-122"/>
              </a:rPr>
              <a:t>技术是什么？</a:t>
            </a:r>
          </a:p>
          <a:p>
            <a:pPr>
              <a:buFont typeface="宋体" panose="02010600030101010101" pitchFamily="2" charset="-122"/>
              <a:buAutoNum type="circleNumDbPlain"/>
            </a:pPr>
            <a:r>
              <a:rPr lang="en-US" altLang="zh-CN" b="0" smtClean="0">
                <a:latin typeface="微软雅黑" panose="020B0503020204020204" pitchFamily="34" charset="-122"/>
                <a:ea typeface="微软雅黑" panose="020B0503020204020204" pitchFamily="34" charset="-122"/>
              </a:rPr>
              <a:t>Java</a:t>
            </a:r>
            <a:r>
              <a:rPr lang="zh-CN" altLang="en-US" b="0" smtClean="0">
                <a:latin typeface="微软雅黑" panose="020B0503020204020204" pitchFamily="34" charset="-122"/>
                <a:ea typeface="微软雅黑" panose="020B0503020204020204" pitchFamily="34" charset="-122"/>
              </a:rPr>
              <a:t>技术是：</a:t>
            </a:r>
          </a:p>
          <a:p>
            <a:pPr marL="914400" lvl="1" indent="-457200">
              <a:buFont typeface="Arial" panose="020B0604020202020204" pitchFamily="34" charset="0"/>
              <a:buChar char="•"/>
            </a:pPr>
            <a:r>
              <a:rPr lang="zh-CN" altLang="en-US" b="0" smtClean="0">
                <a:latin typeface="微软雅黑" panose="020B0503020204020204" pitchFamily="34" charset="-122"/>
                <a:ea typeface="微软雅黑" panose="020B0503020204020204" pitchFamily="34" charset="-122"/>
              </a:rPr>
              <a:t>一</a:t>
            </a:r>
            <a:r>
              <a:rPr lang="zh-CN" altLang="en-US" b="0" smtClean="0">
                <a:solidFill>
                  <a:srgbClr val="FF0000"/>
                </a:solidFill>
                <a:latin typeface="微软雅黑" panose="020B0503020204020204" pitchFamily="34" charset="-122"/>
                <a:ea typeface="微软雅黑" panose="020B0503020204020204" pitchFamily="34" charset="-122"/>
              </a:rPr>
              <a:t>编程语言</a:t>
            </a:r>
          </a:p>
          <a:p>
            <a:pPr marL="914400" lvl="1" indent="-457200">
              <a:buFont typeface="Arial" panose="020B0604020202020204" pitchFamily="34" charset="0"/>
              <a:buChar char="•"/>
            </a:pPr>
            <a:r>
              <a:rPr lang="zh-CN" altLang="en-US" b="0" smtClean="0">
                <a:latin typeface="微软雅黑" panose="020B0503020204020204" pitchFamily="34" charset="-122"/>
                <a:ea typeface="微软雅黑" panose="020B0503020204020204" pitchFamily="34" charset="-122"/>
              </a:rPr>
              <a:t>一程序开发环境</a:t>
            </a:r>
          </a:p>
          <a:p>
            <a:pPr marL="914400" lvl="1" indent="-457200">
              <a:buFont typeface="Arial" panose="020B0604020202020204" pitchFamily="34" charset="0"/>
              <a:buChar char="•"/>
            </a:pPr>
            <a:r>
              <a:rPr lang="zh-CN" altLang="en-US" b="0" smtClean="0">
                <a:latin typeface="微软雅黑" panose="020B0503020204020204" pitchFamily="34" charset="-122"/>
                <a:ea typeface="微软雅黑" panose="020B0503020204020204" pitchFamily="34" charset="-122"/>
              </a:rPr>
              <a:t>一程序运行环境</a:t>
            </a:r>
          </a:p>
          <a:p>
            <a:pPr>
              <a:buFont typeface="宋体" panose="02010600030101010101" pitchFamily="2" charset="-122"/>
              <a:buAutoNum type="circleNumDbPlain"/>
            </a:pPr>
            <a:r>
              <a:rPr lang="zh-CN" altLang="en-US" b="0" smtClean="0">
                <a:latin typeface="微软雅黑" panose="020B0503020204020204" pitchFamily="34" charset="-122"/>
                <a:ea typeface="微软雅黑" panose="020B0503020204020204" pitchFamily="34" charset="-122"/>
              </a:rPr>
              <a:t>它与</a:t>
            </a:r>
            <a:r>
              <a:rPr lang="en-US" altLang="zh-CN" b="0" smtClean="0">
                <a:latin typeface="微软雅黑" panose="020B0503020204020204" pitchFamily="34" charset="-122"/>
                <a:ea typeface="微软雅黑" panose="020B0503020204020204" pitchFamily="34" charset="-122"/>
              </a:rPr>
              <a:t>C++</a:t>
            </a:r>
            <a:r>
              <a:rPr lang="zh-CN" altLang="en-US" b="0" smtClean="0">
                <a:latin typeface="微软雅黑" panose="020B0503020204020204" pitchFamily="34" charset="-122"/>
                <a:ea typeface="微软雅黑" panose="020B0503020204020204" pitchFamily="34" charset="-122"/>
              </a:rPr>
              <a:t>的语法相似</a:t>
            </a:r>
          </a:p>
          <a:p>
            <a:pPr>
              <a:buFont typeface="宋体" panose="02010600030101010101" pitchFamily="2" charset="-122"/>
              <a:buAutoNum type="circleNumDbPlain"/>
            </a:pPr>
            <a:r>
              <a:rPr lang="zh-CN" altLang="en-US" b="0" smtClean="0">
                <a:latin typeface="微软雅黑" panose="020B0503020204020204" pitchFamily="34" charset="-122"/>
                <a:ea typeface="微软雅黑" panose="020B0503020204020204" pitchFamily="34" charset="-122"/>
              </a:rPr>
              <a:t>用于开发应用程序和</a:t>
            </a:r>
            <a:r>
              <a:rPr lang="en-US" altLang="zh-CN" b="0" smtClean="0">
                <a:solidFill>
                  <a:srgbClr val="7F7F7F"/>
                </a:solidFill>
                <a:latin typeface="微软雅黑" panose="020B0503020204020204" pitchFamily="34" charset="-122"/>
                <a:ea typeface="微软雅黑" panose="020B0503020204020204" pitchFamily="34" charset="-122"/>
              </a:rPr>
              <a:t>Applet/</a:t>
            </a:r>
            <a:r>
              <a:rPr lang="en-US" altLang="zh-CN" b="0" smtClean="0">
                <a:latin typeface="微软雅黑" panose="020B0503020204020204" pitchFamily="34" charset="-122"/>
                <a:ea typeface="微软雅黑" panose="020B0503020204020204" pitchFamily="34" charset="-122"/>
              </a:rPr>
              <a:t>Web</a:t>
            </a:r>
            <a:r>
              <a:rPr lang="zh-CN" altLang="en-US" b="0" smtClean="0">
                <a:latin typeface="微软雅黑" panose="020B0503020204020204" pitchFamily="34" charset="-122"/>
                <a:ea typeface="微软雅黑" panose="020B0503020204020204" pitchFamily="34" charset="-122"/>
              </a:rPr>
              <a:t>程序</a:t>
            </a:r>
          </a:p>
          <a:p>
            <a:endParaRPr lang="zh-CN" altLang="en-US" b="0" smtClean="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1"/>
          </p:nvPr>
        </p:nvSpPr>
        <p:spPr/>
        <p:txBody>
          <a:bodyPr/>
          <a:lstStyle/>
          <a:p>
            <a:pPr>
              <a:defRPr/>
            </a:pPr>
            <a:fld id="{BFD60CAB-7705-426C-90CE-5BC496E6E914}" type="slidenum">
              <a:rPr lang="zh-CN" altLang="en-US"/>
              <a:t>7</a:t>
            </a:fld>
            <a:endParaRPr lang="en-US" altLang="zh-CN"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Java</a:t>
            </a:r>
            <a:r>
              <a:rPr lang="zh-CN" altLang="en-US" smtClean="0"/>
              <a:t>的发展历史</a:t>
            </a:r>
          </a:p>
        </p:txBody>
      </p:sp>
      <p:sp>
        <p:nvSpPr>
          <p:cNvPr id="11267" name="内容占位符 2"/>
          <p:cNvSpPr>
            <a:spLocks noGrp="1"/>
          </p:cNvSpPr>
          <p:nvPr>
            <p:ph idx="1"/>
          </p:nvPr>
        </p:nvSpPr>
        <p:spPr/>
        <p:txBody>
          <a:bodyPr/>
          <a:lstStyle/>
          <a:p>
            <a:pPr marL="457200" indent="-457200">
              <a:buFont typeface="Arial" panose="020B0604020202020204" pitchFamily="34" charset="0"/>
              <a:buChar char="•"/>
            </a:pPr>
            <a:r>
              <a:rPr lang="zh-CN" altLang="en-US" sz="2600" b="0" dirty="0" smtClean="0">
                <a:latin typeface="微软雅黑" panose="020B0503020204020204" pitchFamily="34" charset="-122"/>
                <a:ea typeface="微软雅黑" panose="020B0503020204020204" pitchFamily="34" charset="-122"/>
              </a:rPr>
              <a:t>由</a:t>
            </a:r>
            <a:r>
              <a:rPr lang="en-US" altLang="zh-CN" sz="2600" b="0" dirty="0" smtClean="0">
                <a:latin typeface="微软雅黑" panose="020B0503020204020204" pitchFamily="34" charset="-122"/>
                <a:ea typeface="微软雅黑" panose="020B0503020204020204" pitchFamily="34" charset="-122"/>
              </a:rPr>
              <a:t>Sun Microsystems</a:t>
            </a:r>
            <a:r>
              <a:rPr lang="zh-CN" altLang="en-US" sz="2600" b="0" dirty="0" smtClean="0">
                <a:latin typeface="微软雅黑" panose="020B0503020204020204" pitchFamily="34" charset="-122"/>
                <a:ea typeface="微软雅黑" panose="020B0503020204020204" pitchFamily="34" charset="-122"/>
              </a:rPr>
              <a:t>公司投资启动了一个内部研究项目、用于智能电子消费产品。</a:t>
            </a:r>
            <a:endParaRPr lang="en-US" altLang="zh-CN" sz="2600" b="0"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2600" b="0" dirty="0" smtClean="0">
                <a:latin typeface="微软雅黑" panose="020B0503020204020204" pitchFamily="34" charset="-122"/>
                <a:ea typeface="微软雅黑" panose="020B0503020204020204" pitchFamily="34" charset="-122"/>
              </a:rPr>
              <a:t>1993</a:t>
            </a:r>
            <a:r>
              <a:rPr lang="zh-CN" altLang="en-US" sz="2600" b="0" dirty="0" smtClean="0">
                <a:latin typeface="微软雅黑" panose="020B0503020204020204" pitchFamily="34" charset="-122"/>
                <a:ea typeface="微软雅黑" panose="020B0503020204020204" pitchFamily="34" charset="-122"/>
              </a:rPr>
              <a:t>年万维网 迅速流行起来，</a:t>
            </a:r>
            <a:r>
              <a:rPr lang="en-US" altLang="zh-CN" sz="2600" b="0" dirty="0" smtClean="0">
                <a:latin typeface="微软雅黑" panose="020B0503020204020204" pitchFamily="34" charset="-122"/>
                <a:ea typeface="微软雅黑" panose="020B0503020204020204" pitchFamily="34" charset="-122"/>
              </a:rPr>
              <a:t>Java</a:t>
            </a:r>
            <a:r>
              <a:rPr lang="zh-CN" altLang="en-US" sz="2600" b="0" dirty="0" smtClean="0">
                <a:latin typeface="微软雅黑" panose="020B0503020204020204" pitchFamily="34" charset="-122"/>
                <a:ea typeface="微软雅黑" panose="020B0503020204020204" pitchFamily="34" charset="-122"/>
              </a:rPr>
              <a:t>语言可以在网页上添加交互操作和动画等动态内容</a:t>
            </a:r>
            <a:r>
              <a:rPr lang="en-US" altLang="zh-CN" sz="2600" b="0" dirty="0" smtClean="0">
                <a:latin typeface="微软雅黑" panose="020B0503020204020204" pitchFamily="34" charset="-122"/>
                <a:ea typeface="微软雅黑" panose="020B0503020204020204" pitchFamily="34" charset="-122"/>
              </a:rPr>
              <a:t>( dynamic content)</a:t>
            </a:r>
            <a:r>
              <a:rPr lang="zh-CN" altLang="en-US" sz="2600" b="0" dirty="0" smtClean="0">
                <a:latin typeface="微软雅黑" panose="020B0503020204020204" pitchFamily="34" charset="-122"/>
                <a:ea typeface="微软雅黑" panose="020B0503020204020204" pitchFamily="34" charset="-122"/>
              </a:rPr>
              <a:t>，开始发展起来。</a:t>
            </a:r>
            <a:endParaRPr lang="en-US" altLang="zh-CN" sz="2600" b="0"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2600" b="0" dirty="0" smtClean="0">
                <a:latin typeface="微软雅黑" panose="020B0503020204020204" pitchFamily="34" charset="-122"/>
                <a:ea typeface="微软雅黑" panose="020B0503020204020204" pitchFamily="34" charset="-122"/>
              </a:rPr>
              <a:t>1995</a:t>
            </a:r>
            <a:r>
              <a:rPr lang="zh-CN" altLang="en-US" sz="2600" b="0" dirty="0" smtClean="0">
                <a:latin typeface="微软雅黑" panose="020B0503020204020204" pitchFamily="34" charset="-122"/>
                <a:ea typeface="微软雅黑" panose="020B0503020204020204" pitchFamily="34" charset="-122"/>
              </a:rPr>
              <a:t>年</a:t>
            </a:r>
            <a:r>
              <a:rPr lang="en-US" altLang="zh-CN" sz="2600" b="0" dirty="0" smtClean="0">
                <a:latin typeface="微软雅黑" panose="020B0503020204020204" pitchFamily="34" charset="-122"/>
                <a:ea typeface="微软雅黑" panose="020B0503020204020204" pitchFamily="34" charset="-122"/>
              </a:rPr>
              <a:t>5</a:t>
            </a:r>
            <a:r>
              <a:rPr lang="zh-CN" altLang="en-US" sz="2600" b="0" dirty="0" smtClean="0">
                <a:latin typeface="微软雅黑" panose="020B0503020204020204" pitchFamily="34" charset="-122"/>
                <a:ea typeface="微软雅黑" panose="020B0503020204020204" pitchFamily="34" charset="-122"/>
              </a:rPr>
              <a:t>月， </a:t>
            </a:r>
            <a:r>
              <a:rPr lang="en-US" altLang="zh-CN" sz="2600" b="0" dirty="0" smtClean="0">
                <a:latin typeface="微软雅黑" panose="020B0503020204020204" pitchFamily="34" charset="-122"/>
                <a:ea typeface="微软雅黑" panose="020B0503020204020204" pitchFamily="34" charset="-122"/>
              </a:rPr>
              <a:t>Java</a:t>
            </a:r>
            <a:r>
              <a:rPr lang="zh-CN" altLang="en-US" sz="2600" b="0" dirty="0" smtClean="0">
                <a:latin typeface="微软雅黑" panose="020B0503020204020204" pitchFamily="34" charset="-122"/>
                <a:ea typeface="微软雅黑" panose="020B0503020204020204" pitchFamily="34" charset="-122"/>
              </a:rPr>
              <a:t>语言已普遍用于开发大规模企业 级应用程序，可以增强</a:t>
            </a:r>
            <a:r>
              <a:rPr lang="en-US" altLang="zh-CN" sz="2600" b="0" dirty="0" smtClean="0">
                <a:latin typeface="微软雅黑" panose="020B0503020204020204" pitchFamily="34" charset="-122"/>
                <a:ea typeface="微软雅黑" panose="020B0503020204020204" pitchFamily="34" charset="-122"/>
              </a:rPr>
              <a:t>Web</a:t>
            </a:r>
            <a:r>
              <a:rPr lang="zh-CN" altLang="en-US" sz="2600" b="0" dirty="0" smtClean="0">
                <a:latin typeface="微软雅黑" panose="020B0503020204020204" pitchFamily="34" charset="-122"/>
                <a:ea typeface="微软雅黑" panose="020B0503020204020204" pitchFamily="34" charset="-122"/>
              </a:rPr>
              <a:t>服务器</a:t>
            </a:r>
            <a:r>
              <a:rPr lang="en-US" altLang="zh-CN" sz="2600" b="0" dirty="0" smtClean="0">
                <a:latin typeface="微软雅黑" panose="020B0503020204020204" pitchFamily="34" charset="-122"/>
                <a:ea typeface="微软雅黑" panose="020B0503020204020204" pitchFamily="34" charset="-122"/>
              </a:rPr>
              <a:t>(</a:t>
            </a:r>
            <a:r>
              <a:rPr lang="zh-CN" altLang="en-US" sz="2600" b="0" dirty="0" smtClean="0">
                <a:latin typeface="微软雅黑" panose="020B0503020204020204" pitchFamily="34" charset="-122"/>
                <a:ea typeface="微软雅黑" panose="020B0503020204020204" pitchFamily="34" charset="-122"/>
              </a:rPr>
              <a:t>一些提供</a:t>
            </a:r>
            <a:r>
              <a:rPr lang="en-US" altLang="zh-CN" sz="2600" b="0" dirty="0" smtClean="0">
                <a:latin typeface="微软雅黑" panose="020B0503020204020204" pitchFamily="34" charset="-122"/>
                <a:ea typeface="微软雅黑" panose="020B0503020204020204" pitchFamily="34" charset="-122"/>
              </a:rPr>
              <a:t>Web</a:t>
            </a:r>
            <a:r>
              <a:rPr lang="zh-CN" altLang="en-US" sz="2600" b="0" dirty="0" smtClean="0">
                <a:latin typeface="微软雅黑" panose="020B0503020204020204" pitchFamily="34" charset="-122"/>
                <a:ea typeface="微软雅黑" panose="020B0503020204020204" pitchFamily="34" charset="-122"/>
              </a:rPr>
              <a:t>浏览器所浏览内容的计算机</a:t>
            </a:r>
            <a:r>
              <a:rPr lang="en-US" altLang="zh-CN" sz="2600" b="0" dirty="0" smtClean="0">
                <a:latin typeface="微软雅黑" panose="020B0503020204020204" pitchFamily="34" charset="-122"/>
                <a:ea typeface="微软雅黑" panose="020B0503020204020204" pitchFamily="34" charset="-122"/>
              </a:rPr>
              <a:t>)</a:t>
            </a:r>
            <a:r>
              <a:rPr lang="zh-CN" altLang="en-US" sz="2600" b="0" dirty="0" smtClean="0">
                <a:latin typeface="微软雅黑" panose="020B0503020204020204" pitchFamily="34" charset="-122"/>
                <a:ea typeface="微软雅黑" panose="020B0503020204020204" pitchFamily="34" charset="-122"/>
              </a:rPr>
              <a:t>的功能，可以为 消费类设备</a:t>
            </a:r>
            <a:r>
              <a:rPr lang="en-US" altLang="zh-CN" sz="2600" b="0" dirty="0" smtClean="0">
                <a:latin typeface="微软雅黑" panose="020B0503020204020204" pitchFamily="34" charset="-122"/>
                <a:ea typeface="微软雅黑" panose="020B0503020204020204" pitchFamily="34" charset="-122"/>
              </a:rPr>
              <a:t>(</a:t>
            </a:r>
            <a:r>
              <a:rPr lang="zh-CN" altLang="en-US" sz="2600" b="0" dirty="0" smtClean="0">
                <a:latin typeface="微软雅黑" panose="020B0503020204020204" pitchFamily="34" charset="-122"/>
                <a:ea typeface="微软雅黑" panose="020B0503020204020204" pitchFamily="34" charset="-122"/>
              </a:rPr>
              <a:t>例如手机、寻呼机和个人数字助理等</a:t>
            </a:r>
            <a:r>
              <a:rPr lang="en-US" altLang="zh-CN" sz="2600" b="0" dirty="0" smtClean="0">
                <a:latin typeface="微软雅黑" panose="020B0503020204020204" pitchFamily="34" charset="-122"/>
                <a:ea typeface="微软雅黑" panose="020B0503020204020204" pitchFamily="34" charset="-122"/>
              </a:rPr>
              <a:t>)</a:t>
            </a:r>
            <a:r>
              <a:rPr lang="zh-CN" altLang="en-US" sz="2600" b="0" dirty="0" smtClean="0">
                <a:latin typeface="微软雅黑" panose="020B0503020204020204" pitchFamily="34" charset="-122"/>
                <a:ea typeface="微软雅黑" panose="020B0503020204020204" pitchFamily="34" charset="-122"/>
              </a:rPr>
              <a:t>提供应用程序，另外还有其他许多用途。 </a:t>
            </a:r>
          </a:p>
        </p:txBody>
      </p:sp>
      <p:sp>
        <p:nvSpPr>
          <p:cNvPr id="2" name="灯片编号占位符 1"/>
          <p:cNvSpPr>
            <a:spLocks noGrp="1"/>
          </p:cNvSpPr>
          <p:nvPr>
            <p:ph type="sldNum" sz="quarter" idx="11"/>
          </p:nvPr>
        </p:nvSpPr>
        <p:spPr/>
        <p:txBody>
          <a:bodyPr/>
          <a:lstStyle/>
          <a:p>
            <a:pPr>
              <a:defRPr/>
            </a:pPr>
            <a:fld id="{FC527214-0A49-4CF6-8B80-D33F2F650A40}" type="slidenum">
              <a:rPr lang="zh-CN" altLang="en-US"/>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JDK</a:t>
            </a:r>
            <a:r>
              <a:rPr lang="zh-CN" altLang="en-US" smtClean="0"/>
              <a:t>版本</a:t>
            </a:r>
          </a:p>
        </p:txBody>
      </p:sp>
      <p:sp>
        <p:nvSpPr>
          <p:cNvPr id="12292" name="Rectangle 3"/>
          <p:cNvSpPr txBox="1">
            <a:spLocks noRot="1" noChangeArrowheads="1"/>
          </p:cNvSpPr>
          <p:nvPr/>
        </p:nvSpPr>
        <p:spPr bwMode="auto">
          <a:xfrm>
            <a:off x="301625" y="1052513"/>
            <a:ext cx="8540750"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20000"/>
              </a:spcBef>
              <a:buClr>
                <a:schemeClr val="folHlink"/>
              </a:buClr>
              <a:buSzPct val="80000"/>
              <a:buFont typeface="Wingdings" panose="05000000000000000000" pitchFamily="2" charset="2"/>
              <a:buNone/>
            </a:pPr>
            <a:r>
              <a:rPr lang="en-US" altLang="zh-CN" sz="2800">
                <a:solidFill>
                  <a:srgbClr val="FF3300"/>
                </a:solidFill>
                <a:latin typeface="微软雅黑" panose="020B0503020204020204" pitchFamily="34" charset="-122"/>
                <a:ea typeface="微软雅黑" panose="020B0503020204020204" pitchFamily="34" charset="-122"/>
              </a:rPr>
              <a:t>JDK</a:t>
            </a:r>
            <a:r>
              <a:rPr lang="zh-CN" altLang="en-US" sz="2800">
                <a:solidFill>
                  <a:srgbClr val="FF3300"/>
                </a:solidFill>
                <a:latin typeface="微软雅黑" panose="020B0503020204020204" pitchFamily="34" charset="-122"/>
                <a:ea typeface="微软雅黑" panose="020B0503020204020204" pitchFamily="34" charset="-122"/>
              </a:rPr>
              <a:t>版本</a:t>
            </a:r>
          </a:p>
          <a:p>
            <a:pPr>
              <a:lnSpc>
                <a:spcPct val="120000"/>
              </a:lnSpc>
              <a:spcBef>
                <a:spcPct val="20000"/>
              </a:spcBef>
              <a:buClr>
                <a:schemeClr val="folHlink"/>
              </a:buClr>
              <a:buSzPct val="80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Java 1.0 1996</a:t>
            </a:r>
          </a:p>
          <a:p>
            <a:pPr>
              <a:lnSpc>
                <a:spcPct val="120000"/>
              </a:lnSpc>
              <a:spcBef>
                <a:spcPct val="20000"/>
              </a:spcBef>
              <a:buClr>
                <a:schemeClr val="folHlink"/>
              </a:buClr>
              <a:buSzPct val="80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Java 1.1 1997</a:t>
            </a:r>
          </a:p>
          <a:p>
            <a:pPr>
              <a:lnSpc>
                <a:spcPct val="120000"/>
              </a:lnSpc>
              <a:spcBef>
                <a:spcPct val="20000"/>
              </a:spcBef>
              <a:buClr>
                <a:schemeClr val="folHlink"/>
              </a:buClr>
              <a:buSzPct val="80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Java 1.2 1998</a:t>
            </a:r>
          </a:p>
          <a:p>
            <a:pPr>
              <a:lnSpc>
                <a:spcPct val="120000"/>
              </a:lnSpc>
              <a:spcBef>
                <a:spcPct val="20000"/>
              </a:spcBef>
              <a:buClr>
                <a:schemeClr val="folHlink"/>
              </a:buClr>
              <a:buSzPct val="80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Java 1.3 1999</a:t>
            </a:r>
          </a:p>
          <a:p>
            <a:pPr>
              <a:lnSpc>
                <a:spcPct val="120000"/>
              </a:lnSpc>
              <a:spcBef>
                <a:spcPct val="20000"/>
              </a:spcBef>
              <a:buClr>
                <a:schemeClr val="folHlink"/>
              </a:buClr>
              <a:buSzPct val="80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Java 1.4 2002</a:t>
            </a:r>
          </a:p>
          <a:p>
            <a:pPr>
              <a:lnSpc>
                <a:spcPct val="120000"/>
              </a:lnSpc>
              <a:spcBef>
                <a:spcPct val="20000"/>
              </a:spcBef>
              <a:buClr>
                <a:schemeClr val="folHlink"/>
              </a:buClr>
              <a:buSzPct val="80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Java 1.5(5.0) 2004</a:t>
            </a:r>
          </a:p>
          <a:p>
            <a:pPr>
              <a:lnSpc>
                <a:spcPct val="120000"/>
              </a:lnSpc>
              <a:spcBef>
                <a:spcPct val="20000"/>
              </a:spcBef>
              <a:buClr>
                <a:schemeClr val="folHlink"/>
              </a:buClr>
              <a:buSzPct val="80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Java 6.0 2006</a:t>
            </a:r>
          </a:p>
          <a:p>
            <a:pPr>
              <a:lnSpc>
                <a:spcPct val="120000"/>
              </a:lnSpc>
              <a:spcBef>
                <a:spcPct val="20000"/>
              </a:spcBef>
              <a:buClr>
                <a:schemeClr val="folHlink"/>
              </a:buClr>
              <a:buSzPct val="80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Java 7.0 2011</a:t>
            </a:r>
          </a:p>
          <a:p>
            <a:pPr>
              <a:lnSpc>
                <a:spcPct val="120000"/>
              </a:lnSpc>
              <a:spcBef>
                <a:spcPct val="20000"/>
              </a:spcBef>
              <a:buClr>
                <a:schemeClr val="folHlink"/>
              </a:buClr>
              <a:buSzPct val="80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Java 8.0 </a:t>
            </a:r>
            <a:r>
              <a:rPr lang="en-US" altLang="zh-CN" sz="2000" smtClean="0">
                <a:latin typeface="微软雅黑" panose="020B0503020204020204" pitchFamily="34" charset="-122"/>
                <a:ea typeface="微软雅黑" panose="020B0503020204020204" pitchFamily="34" charset="-122"/>
              </a:rPr>
              <a:t>2014</a:t>
            </a:r>
          </a:p>
          <a:p>
            <a:pPr>
              <a:lnSpc>
                <a:spcPct val="120000"/>
              </a:lnSpc>
              <a:spcBef>
                <a:spcPct val="20000"/>
              </a:spcBef>
              <a:buClr>
                <a:schemeClr val="folHlink"/>
              </a:buClr>
              <a:buSzPct val="80000"/>
              <a:buFont typeface="Wingdings" panose="05000000000000000000" pitchFamily="2" charset="2"/>
              <a:buNone/>
            </a:pPr>
            <a:r>
              <a:rPr lang="en-US" altLang="zh-CN" sz="2000" smtClean="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p>
            <a:pPr>
              <a:lnSpc>
                <a:spcPct val="120000"/>
              </a:lnSpc>
              <a:spcBef>
                <a:spcPct val="20000"/>
              </a:spcBef>
              <a:buClr>
                <a:schemeClr val="folHlink"/>
              </a:buClr>
              <a:buSzPct val="80000"/>
              <a:buFont typeface="Wingdings" panose="05000000000000000000" pitchFamily="2" charset="2"/>
              <a:buNone/>
            </a:pPr>
            <a:r>
              <a:rPr lang="zh-CN" altLang="en-US" sz="2000" smtClean="0">
                <a:latin typeface="微软雅黑" panose="020B0503020204020204" pitchFamily="34" charset="-122"/>
                <a:ea typeface="微软雅黑" panose="020B0503020204020204" pitchFamily="34" charset="-122"/>
              </a:rPr>
              <a:t>最新版本 </a:t>
            </a:r>
            <a:r>
              <a:rPr lang="en-US" altLang="zh-CN" sz="2000" smtClean="0">
                <a:latin typeface="微软雅黑" panose="020B0503020204020204" pitchFamily="34" charset="-122"/>
                <a:ea typeface="微软雅黑" panose="020B0503020204020204" pitchFamily="34" charset="-122"/>
              </a:rPr>
              <a:t>jdk16.0</a:t>
            </a:r>
            <a:endParaRPr lang="en-US" altLang="zh-CN" sz="28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1"/>
          </p:nvPr>
        </p:nvSpPr>
        <p:spPr/>
        <p:txBody>
          <a:bodyPr/>
          <a:lstStyle/>
          <a:p>
            <a:pPr>
              <a:defRPr/>
            </a:pPr>
            <a:fld id="{5DAEC40B-86C6-4930-9C47-63B1F6587825}" type="slidenum">
              <a:rPr lang="zh-CN" altLang="en-US"/>
              <a:t>9</a:t>
            </a:fld>
            <a:endParaRPr lang="en-US" altLang="zh-CN"/>
          </a:p>
        </p:txBody>
      </p:sp>
      <p:sp>
        <p:nvSpPr>
          <p:cNvPr id="12294" name="TextBox 2"/>
          <p:cNvSpPr txBox="1">
            <a:spLocks noChangeArrowheads="1"/>
          </p:cNvSpPr>
          <p:nvPr/>
        </p:nvSpPr>
        <p:spPr bwMode="auto">
          <a:xfrm>
            <a:off x="3563938" y="4941888"/>
            <a:ext cx="46085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a:t>2010</a:t>
            </a:r>
            <a:r>
              <a:rPr lang="zh-CN" altLang="en-US" sz="2000" b="1"/>
              <a:t>年</a:t>
            </a:r>
            <a:r>
              <a:rPr lang="en-US" altLang="zh-CN" sz="2000" b="1"/>
              <a:t>Oracle</a:t>
            </a:r>
            <a:r>
              <a:rPr lang="zh-CN" altLang="en-US" sz="2000" b="1"/>
              <a:t>公司收购</a:t>
            </a:r>
            <a:r>
              <a:rPr lang="en-US" altLang="zh-CN" sz="2000" b="1"/>
              <a:t>Sun </a:t>
            </a:r>
            <a:r>
              <a:rPr lang="en-US" altLang="zh-CN" sz="2000" b="1" smtClean="0"/>
              <a:t>Microsystems</a:t>
            </a:r>
          </a:p>
          <a:p>
            <a:pPr eaLnBrk="1" hangingPunct="1"/>
            <a:r>
              <a:rPr lang="en-US" altLang="zh-CN" sz="2000" b="1" smtClean="0"/>
              <a:t>Apache</a:t>
            </a:r>
            <a:r>
              <a:rPr lang="zh-CN" altLang="en-US" sz="2000" b="1" smtClean="0"/>
              <a:t>对</a:t>
            </a:r>
            <a:r>
              <a:rPr lang="en-US" altLang="zh-CN" sz="2000" b="1" smtClean="0"/>
              <a:t>Java</a:t>
            </a:r>
            <a:r>
              <a:rPr lang="zh-CN" altLang="en-US" sz="2000" b="1" smtClean="0"/>
              <a:t>贡献</a:t>
            </a:r>
            <a:endParaRPr lang="en-US" altLang="zh-CN" sz="2000" b="1" smtClean="0"/>
          </a:p>
          <a:p>
            <a:pPr eaLnBrk="1" hangingPunct="1"/>
            <a:r>
              <a:rPr lang="en-US" altLang="zh-CN" sz="2000" b="1" smtClean="0"/>
              <a:t>OpenJdk</a:t>
            </a:r>
            <a:r>
              <a:rPr lang="zh-CN" altLang="en-US" sz="2000" b="1" smtClean="0"/>
              <a:t>是</a:t>
            </a:r>
            <a:r>
              <a:rPr lang="en-US" altLang="zh-CN" sz="2000" b="1" smtClean="0"/>
              <a:t>Java</a:t>
            </a:r>
            <a:r>
              <a:rPr lang="zh-CN" altLang="en-US" sz="2000" b="1" smtClean="0"/>
              <a:t>的开源版本</a:t>
            </a:r>
            <a:endParaRPr lang="zh-CN" altLang="en-US" sz="20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smtClean="0">
            <a:latin typeface="微软雅黑" panose="020B0503020204020204" pitchFamily="34" charset="-122"/>
            <a:ea typeface="微软雅黑" panose="020B0503020204020204" pitchFamily="34" charset="-122"/>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Composite</Template>
  <TotalTime>203</TotalTime>
  <Words>3763</Words>
  <Application>Microsoft Office PowerPoint</Application>
  <PresentationFormat>全屏显示(4:3)</PresentationFormat>
  <Paragraphs>495</Paragraphs>
  <Slides>61</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61</vt:i4>
      </vt:variant>
    </vt:vector>
  </HeadingPairs>
  <TitlesOfParts>
    <vt:vector size="74" baseType="lpstr">
      <vt:lpstr>黑体</vt:lpstr>
      <vt:lpstr>华文行楷</vt:lpstr>
      <vt:lpstr>华文中宋</vt:lpstr>
      <vt:lpstr>楷体_GB2312</vt:lpstr>
      <vt:lpstr>宋体</vt:lpstr>
      <vt:lpstr>微软雅黑</vt:lpstr>
      <vt:lpstr>Arial</vt:lpstr>
      <vt:lpstr>Calibri</vt:lpstr>
      <vt:lpstr>Tahoma</vt:lpstr>
      <vt:lpstr>Times New Roman</vt:lpstr>
      <vt:lpstr>Wingdings</vt:lpstr>
      <vt:lpstr>Wingdings 2</vt:lpstr>
      <vt:lpstr>2_Blends</vt:lpstr>
      <vt:lpstr>PowerPoint 演示文稿</vt:lpstr>
      <vt:lpstr>PowerPoint 演示文稿</vt:lpstr>
      <vt:lpstr>PowerPoint 演示文稿</vt:lpstr>
      <vt:lpstr>课程章节安排</vt:lpstr>
      <vt:lpstr>PowerPoint 演示文稿</vt:lpstr>
      <vt:lpstr>PowerPoint 演示文稿</vt:lpstr>
      <vt:lpstr>1.1 了解Java </vt:lpstr>
      <vt:lpstr>Java的发展历史</vt:lpstr>
      <vt:lpstr>JDK版本</vt:lpstr>
      <vt:lpstr>三个平台J2SE、J2EE、J2ME</vt:lpstr>
      <vt:lpstr>Java 语 言 的 特 点 1/5</vt:lpstr>
      <vt:lpstr>Java跨平台运行原理图</vt:lpstr>
      <vt:lpstr>Java 语 言 的 特 点  2/5</vt:lpstr>
      <vt:lpstr>面向过程与面向对象程序设计区别</vt:lpstr>
      <vt:lpstr>Java 语 言 的 特 点  3/5</vt:lpstr>
      <vt:lpstr>Java 语 言 的 特 点  4/5</vt:lpstr>
      <vt:lpstr>Java 语 言 的 特 点  5/5</vt:lpstr>
      <vt:lpstr> Java应用程序运行方式</vt:lpstr>
      <vt:lpstr>第一个Java应用程序 </vt:lpstr>
      <vt:lpstr>在记事本编辑Java程序</vt:lpstr>
      <vt:lpstr>   分析程序 1/3 </vt:lpstr>
      <vt:lpstr>             分析程序 2/3 </vt:lpstr>
      <vt:lpstr>分析程序 3/3</vt:lpstr>
      <vt:lpstr>编译和运行</vt:lpstr>
      <vt:lpstr>PowerPoint 演示文稿</vt:lpstr>
      <vt:lpstr>1.2 JDK（Java的开发环境） </vt:lpstr>
      <vt:lpstr>配置环境变量 </vt:lpstr>
      <vt:lpstr>Java开发工具包 </vt:lpstr>
      <vt:lpstr>JDK 中的工具-1</vt:lpstr>
      <vt:lpstr>JDK 中的工具－2 </vt:lpstr>
      <vt:lpstr>开发Java程序的步骤 </vt:lpstr>
      <vt:lpstr>Java程序运行流程</vt:lpstr>
      <vt:lpstr>Java虚拟机执行Java程序</vt:lpstr>
      <vt:lpstr>Java虚拟机 </vt:lpstr>
      <vt:lpstr>Java虚拟机的运行过程</vt:lpstr>
      <vt:lpstr>Java常用的包</vt:lpstr>
      <vt:lpstr>包</vt:lpstr>
      <vt:lpstr>Java API文档</vt:lpstr>
      <vt:lpstr>PowerPoint 演示文稿</vt:lpstr>
      <vt:lpstr>1.3 Eclipse-安装和使用</vt:lpstr>
      <vt:lpstr>使用Eclipse开发Java程序的步骤</vt:lpstr>
      <vt:lpstr>Java项目组织结构2-1</vt:lpstr>
      <vt:lpstr>Java项目组织结构2-2</vt:lpstr>
      <vt:lpstr>PowerPoint 演示文稿</vt:lpstr>
      <vt:lpstr>PowerPoint 演示文稿</vt:lpstr>
      <vt:lpstr>Eclipse开发Java程序演示</vt:lpstr>
      <vt:lpstr>Eclipse开发Java程序演示</vt:lpstr>
      <vt:lpstr>Eclipse开发Java程序常见错误-1</vt:lpstr>
      <vt:lpstr>常见错误-2</vt:lpstr>
      <vt:lpstr>常见错误-3</vt:lpstr>
      <vt:lpstr>常见错误-4</vt:lpstr>
      <vt:lpstr>常见错误-5</vt:lpstr>
      <vt:lpstr>常见错误-6</vt:lpstr>
      <vt:lpstr>PowerPoint 演示文稿</vt:lpstr>
      <vt:lpstr>程序调试技术</vt:lpstr>
      <vt:lpstr>总结</vt:lpstr>
      <vt:lpstr>课后练习</vt:lpstr>
      <vt:lpstr>PowerPoint 演示文稿</vt:lpstr>
      <vt:lpstr>习   题</vt:lpstr>
      <vt:lpstr>习   题</vt:lpstr>
      <vt:lpstr>习   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周建新</dc:creator>
  <cp:lastModifiedBy>396026631@qq.com</cp:lastModifiedBy>
  <cp:revision>133</cp:revision>
  <dcterms:created xsi:type="dcterms:W3CDTF">2013-08-30T08:52:00Z</dcterms:created>
  <dcterms:modified xsi:type="dcterms:W3CDTF">2021-05-07T07:08:28Z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