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234" r:id="rId2"/>
    <p:sldMasterId id="2147484942" r:id="rId3"/>
  </p:sldMasterIdLst>
  <p:notesMasterIdLst>
    <p:notesMasterId r:id="rId107"/>
  </p:notesMasterIdLst>
  <p:handoutMasterIdLst>
    <p:handoutMasterId r:id="rId108"/>
  </p:handoutMasterIdLst>
  <p:sldIdLst>
    <p:sldId id="271" r:id="rId4"/>
    <p:sldId id="371" r:id="rId5"/>
    <p:sldId id="351" r:id="rId6"/>
    <p:sldId id="289" r:id="rId7"/>
    <p:sldId id="290" r:id="rId8"/>
    <p:sldId id="338" r:id="rId9"/>
    <p:sldId id="340" r:id="rId10"/>
    <p:sldId id="341" r:id="rId11"/>
    <p:sldId id="342" r:id="rId12"/>
    <p:sldId id="343" r:id="rId13"/>
    <p:sldId id="344" r:id="rId14"/>
    <p:sldId id="291" r:id="rId15"/>
    <p:sldId id="435" r:id="rId16"/>
    <p:sldId id="436" r:id="rId17"/>
    <p:sldId id="438" r:id="rId18"/>
    <p:sldId id="439" r:id="rId19"/>
    <p:sldId id="447" r:id="rId20"/>
    <p:sldId id="411" r:id="rId21"/>
    <p:sldId id="412" r:id="rId22"/>
    <p:sldId id="292" r:id="rId23"/>
    <p:sldId id="353" r:id="rId24"/>
    <p:sldId id="423" r:id="rId25"/>
    <p:sldId id="354" r:id="rId26"/>
    <p:sldId id="355" r:id="rId27"/>
    <p:sldId id="293" r:id="rId28"/>
    <p:sldId id="432" r:id="rId29"/>
    <p:sldId id="359" r:id="rId30"/>
    <p:sldId id="377" r:id="rId31"/>
    <p:sldId id="378" r:id="rId32"/>
    <p:sldId id="448" r:id="rId33"/>
    <p:sldId id="294" r:id="rId34"/>
    <p:sldId id="349" r:id="rId35"/>
    <p:sldId id="295" r:id="rId36"/>
    <p:sldId id="350" r:id="rId37"/>
    <p:sldId id="311" r:id="rId38"/>
    <p:sldId id="310" r:id="rId39"/>
    <p:sldId id="296" r:id="rId40"/>
    <p:sldId id="454" r:id="rId41"/>
    <p:sldId id="372" r:id="rId42"/>
    <p:sldId id="433" r:id="rId43"/>
    <p:sldId id="449" r:id="rId44"/>
    <p:sldId id="451" r:id="rId45"/>
    <p:sldId id="417" r:id="rId46"/>
    <p:sldId id="373" r:id="rId47"/>
    <p:sldId id="312" r:id="rId48"/>
    <p:sldId id="365" r:id="rId49"/>
    <p:sldId id="379" r:id="rId50"/>
    <p:sldId id="380" r:id="rId51"/>
    <p:sldId id="298" r:id="rId52"/>
    <p:sldId id="314" r:id="rId53"/>
    <p:sldId id="420" r:id="rId54"/>
    <p:sldId id="381" r:id="rId55"/>
    <p:sldId id="382" r:id="rId56"/>
    <p:sldId id="434" r:id="rId57"/>
    <p:sldId id="316" r:id="rId58"/>
    <p:sldId id="421" r:id="rId59"/>
    <p:sldId id="383" r:id="rId60"/>
    <p:sldId id="317" r:id="rId61"/>
    <p:sldId id="407" r:id="rId62"/>
    <p:sldId id="408" r:id="rId63"/>
    <p:sldId id="384" r:id="rId64"/>
    <p:sldId id="455" r:id="rId65"/>
    <p:sldId id="299" r:id="rId66"/>
    <p:sldId id="385" r:id="rId67"/>
    <p:sldId id="300" r:id="rId68"/>
    <p:sldId id="441" r:id="rId69"/>
    <p:sldId id="301" r:id="rId70"/>
    <p:sldId id="386" r:id="rId71"/>
    <p:sldId id="320" r:id="rId72"/>
    <p:sldId id="387" r:id="rId73"/>
    <p:sldId id="318" r:id="rId74"/>
    <p:sldId id="388" r:id="rId75"/>
    <p:sldId id="442" r:id="rId76"/>
    <p:sldId id="452" r:id="rId77"/>
    <p:sldId id="322" r:id="rId78"/>
    <p:sldId id="409" r:id="rId79"/>
    <p:sldId id="303" r:id="rId80"/>
    <p:sldId id="323" r:id="rId81"/>
    <p:sldId id="324" r:id="rId82"/>
    <p:sldId id="329" r:id="rId83"/>
    <p:sldId id="331" r:id="rId84"/>
    <p:sldId id="332" r:id="rId85"/>
    <p:sldId id="391" r:id="rId86"/>
    <p:sldId id="392" r:id="rId87"/>
    <p:sldId id="330" r:id="rId88"/>
    <p:sldId id="393" r:id="rId89"/>
    <p:sldId id="335" r:id="rId90"/>
    <p:sldId id="395" r:id="rId91"/>
    <p:sldId id="336" r:id="rId92"/>
    <p:sldId id="397" r:id="rId93"/>
    <p:sldId id="398" r:id="rId94"/>
    <p:sldId id="328" r:id="rId95"/>
    <p:sldId id="445" r:id="rId96"/>
    <p:sldId id="400" r:id="rId97"/>
    <p:sldId id="305" r:id="rId98"/>
    <p:sldId id="456" r:id="rId99"/>
    <p:sldId id="444" r:id="rId100"/>
    <p:sldId id="399" r:id="rId101"/>
    <p:sldId id="401" r:id="rId102"/>
    <p:sldId id="406" r:id="rId103"/>
    <p:sldId id="402" r:id="rId104"/>
    <p:sldId id="403" r:id="rId105"/>
    <p:sldId id="404" r:id="rId10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7422" autoAdjust="0"/>
  </p:normalViewPr>
  <p:slideViewPr>
    <p:cSldViewPr>
      <p:cViewPr varScale="1">
        <p:scale>
          <a:sx n="69" d="100"/>
          <a:sy n="69" d="100"/>
        </p:scale>
        <p:origin x="14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notesMaster" Target="notesMasters/notes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handoutMaster" Target="handoutMasters/handout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presProps" Target="pres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ea typeface="微软雅黑" panose="020B0503020204020204" pitchFamily="34" charset="-122"/>
            </a:endParaRPr>
          </a:p>
        </p:txBody>
      </p:sp>
      <p:sp>
        <p:nvSpPr>
          <p:cNvPr id="1054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ea typeface="微软雅黑" panose="020B0503020204020204" pitchFamily="34" charset="-122"/>
            </a:endParaRPr>
          </a:p>
        </p:txBody>
      </p:sp>
      <p:sp>
        <p:nvSpPr>
          <p:cNvPr id="1054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ea typeface="微软雅黑" panose="020B0503020204020204" pitchFamily="34" charset="-122"/>
            </a:endParaRPr>
          </a:p>
        </p:txBody>
      </p:sp>
      <p:sp>
        <p:nvSpPr>
          <p:cNvPr id="1054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6681118-4474-4533-8C07-17F698F63C84}" type="slidenum">
              <a:rPr lang="zh-CN" altLang="en-US">
                <a:ea typeface="微软雅黑" panose="020B0503020204020204" pitchFamily="34" charset="-122"/>
              </a:rPr>
              <a:pPr>
                <a:defRPr/>
              </a:pPr>
              <a:t>‹#›</a:t>
            </a:fld>
            <a:endParaRPr lang="en-US" altLang="zh-CN">
              <a:ea typeface="微软雅黑" panose="020B0503020204020204" pitchFamily="34" charset="-122"/>
            </a:endParaRPr>
          </a:p>
        </p:txBody>
      </p:sp>
    </p:spTree>
    <p:extLst>
      <p:ext uri="{BB962C8B-B14F-4D97-AF65-F5344CB8AC3E}">
        <p14:creationId xmlns:p14="http://schemas.microsoft.com/office/powerpoint/2010/main" val="2350388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微软雅黑" panose="020B0503020204020204" pitchFamily="34" charset="-122"/>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微软雅黑" panose="020B0503020204020204" pitchFamily="34" charset="-122"/>
              </a:defRPr>
            </a:lvl1pPr>
          </a:lstStyle>
          <a:p>
            <a:pPr>
              <a:defRPr/>
            </a:pPr>
            <a:endParaRPr lang="en-US" altLang="zh-CN"/>
          </a:p>
        </p:txBody>
      </p:sp>
      <p:sp>
        <p:nvSpPr>
          <p:cNvPr id="1208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微软雅黑" panose="020B0503020204020204" pitchFamily="34" charset="-122"/>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微软雅黑" panose="020B0503020204020204" pitchFamily="34" charset="-122"/>
              </a:defRPr>
            </a:lvl1pPr>
          </a:lstStyle>
          <a:p>
            <a:pPr>
              <a:defRPr/>
            </a:pPr>
            <a:fld id="{17FC3AC0-FE33-42A0-9576-8FF58EDC22B5}" type="slidenum">
              <a:rPr lang="zh-CN" altLang="en-US" smtClean="0"/>
              <a:pPr>
                <a:defRPr/>
              </a:pPr>
              <a:t>‹#›</a:t>
            </a:fld>
            <a:endParaRPr lang="en-US" altLang="zh-CN"/>
          </a:p>
        </p:txBody>
      </p:sp>
    </p:spTree>
    <p:extLst>
      <p:ext uri="{BB962C8B-B14F-4D97-AF65-F5344CB8AC3E}">
        <p14:creationId xmlns:p14="http://schemas.microsoft.com/office/powerpoint/2010/main" val="3411357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endParaRPr lang="zh-CN" altLang="en-US" smtClean="0"/>
          </a:p>
        </p:txBody>
      </p:sp>
      <p:sp>
        <p:nvSpPr>
          <p:cNvPr id="121860"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52880BB-B8AD-4061-BAAE-3078C25869AB}" type="slidenum">
              <a:rPr lang="zh-CN" altLang="en-US" sz="1200" smtClean="0">
                <a:ea typeface="微软雅黑" panose="020B0503020204020204" pitchFamily="34" charset="-122"/>
              </a:rPr>
              <a:pPr eaLnBrk="1" hangingPunct="1"/>
              <a:t>2</a:t>
            </a:fld>
            <a:endParaRPr lang="en-US" altLang="zh-CN" sz="1200" smtClean="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第三次课结束</a:t>
            </a:r>
          </a:p>
        </p:txBody>
      </p:sp>
      <p:sp>
        <p:nvSpPr>
          <p:cNvPr id="131076"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2336520-1D87-4B0F-AB79-F03E2C79E90A}" type="slidenum">
              <a:rPr lang="zh-CN" altLang="en-US" sz="1200" smtClean="0">
                <a:ea typeface="微软雅黑" panose="020B0503020204020204" pitchFamily="34" charset="-122"/>
              </a:rPr>
              <a:pPr eaLnBrk="1" hangingPunct="1"/>
              <a:t>87</a:t>
            </a:fld>
            <a:endParaRPr lang="en-US" altLang="zh-CN" sz="1200" smtClean="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7FC3AC0-FE33-42A0-9576-8FF58EDC22B5}" type="slidenum">
              <a:rPr lang="zh-CN" altLang="en-US" smtClean="0"/>
              <a:pPr>
                <a:defRPr/>
              </a:pPr>
              <a:t>89</a:t>
            </a:fld>
            <a:endParaRPr lang="en-US" altLang="zh-CN"/>
          </a:p>
        </p:txBody>
      </p:sp>
    </p:spTree>
    <p:extLst>
      <p:ext uri="{BB962C8B-B14F-4D97-AF65-F5344CB8AC3E}">
        <p14:creationId xmlns:p14="http://schemas.microsoft.com/office/powerpoint/2010/main" val="283405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E35D036-C089-40E2-8690-F8FC1FC2F44A}" type="slidenum">
              <a:rPr lang="zh-CN" altLang="en-US" sz="1200" smtClean="0">
                <a:latin typeface="Tahoma" pitchFamily="34" charset="0"/>
                <a:ea typeface="微软雅黑" panose="020B0503020204020204" pitchFamily="34" charset="-122"/>
              </a:rPr>
              <a:pPr eaLnBrk="1" hangingPunct="1"/>
              <a:t>7</a:t>
            </a:fld>
            <a:endParaRPr lang="en-US" altLang="zh-CN" sz="1200" smtClean="0">
              <a:latin typeface="Tahoma" pitchFamily="34" charset="0"/>
              <a:ea typeface="微软雅黑" panose="020B0503020204020204" pitchFamily="34"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1435E3D-CE32-4329-8A91-F7FD49504DE5}" type="slidenum">
              <a:rPr lang="zh-CN" altLang="en-US" sz="1200" smtClean="0">
                <a:latin typeface="Tahoma" pitchFamily="34" charset="0"/>
                <a:ea typeface="微软雅黑" panose="020B0503020204020204" pitchFamily="34" charset="-122"/>
              </a:rPr>
              <a:pPr eaLnBrk="1" hangingPunct="1"/>
              <a:t>8</a:t>
            </a:fld>
            <a:endParaRPr lang="en-US" altLang="zh-CN" sz="1200" smtClean="0">
              <a:latin typeface="Tahoma" pitchFamily="34" charset="0"/>
              <a:ea typeface="微软雅黑" panose="020B0503020204020204" pitchFamily="34"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整数类</a:t>
            </a:r>
            <a:r>
              <a:rPr lang="en-US" altLang="zh-CN" smtClean="0"/>
              <a:t>(byte</a:t>
            </a:r>
            <a:r>
              <a:rPr lang="zh-CN" altLang="en-US" smtClean="0"/>
              <a:t>、</a:t>
            </a:r>
            <a:r>
              <a:rPr lang="en-US" altLang="zh-CN" smtClean="0"/>
              <a:t>short</a:t>
            </a:r>
            <a:r>
              <a:rPr lang="zh-CN" altLang="en-US" smtClean="0"/>
              <a:t>、</a:t>
            </a:r>
            <a:r>
              <a:rPr lang="en-US" altLang="zh-CN" smtClean="0"/>
              <a:t>int</a:t>
            </a:r>
            <a:r>
              <a:rPr lang="zh-CN" altLang="en-US" smtClean="0"/>
              <a:t>、</a:t>
            </a:r>
            <a:r>
              <a:rPr lang="en-US" altLang="zh-CN" smtClean="0"/>
              <a:t>long)</a:t>
            </a:r>
            <a:r>
              <a:rPr lang="zh-CN" altLang="en-US" smtClean="0"/>
              <a:t>、文本类</a:t>
            </a:r>
            <a:r>
              <a:rPr lang="en-US" altLang="zh-CN" smtClean="0"/>
              <a:t>(char)</a:t>
            </a:r>
            <a:r>
              <a:rPr lang="zh-CN" altLang="en-US" smtClean="0"/>
              <a:t>、浮点类</a:t>
            </a:r>
            <a:r>
              <a:rPr lang="en-US" altLang="zh-CN" smtClean="0"/>
              <a:t>(double</a:t>
            </a:r>
            <a:r>
              <a:rPr lang="zh-CN" altLang="en-US" smtClean="0"/>
              <a:t>、</a:t>
            </a:r>
            <a:r>
              <a:rPr lang="en-US" altLang="zh-CN" smtClean="0"/>
              <a:t>float)</a:t>
            </a:r>
            <a:r>
              <a:rPr lang="zh-CN" altLang="en-US" smtClean="0"/>
              <a:t>和逻辑类</a:t>
            </a:r>
            <a:r>
              <a:rPr lang="en-US" altLang="zh-CN" smtClean="0"/>
              <a:t>(boolean)</a:t>
            </a:r>
            <a:r>
              <a:rPr lang="zh-CN" altLang="en-US" smtClean="0"/>
              <a:t>。</a:t>
            </a:r>
          </a:p>
        </p:txBody>
      </p:sp>
      <p:sp>
        <p:nvSpPr>
          <p:cNvPr id="124932"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A30928C-94A1-448A-AEC2-ACB8CE9C568D}" type="slidenum">
              <a:rPr lang="zh-CN" altLang="en-US" sz="1200" smtClean="0">
                <a:ea typeface="微软雅黑" panose="020B0503020204020204" pitchFamily="34" charset="-122"/>
              </a:rPr>
              <a:pPr eaLnBrk="1" hangingPunct="1"/>
              <a:t>12</a:t>
            </a:fld>
            <a:endParaRPr lang="en-US" altLang="zh-CN" sz="1200" smtClean="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DF251C1-D524-4301-B7E7-49CF6886738A}" type="slidenum">
              <a:rPr lang="en-US" altLang="zh-CN" sz="1200" smtClean="0">
                <a:latin typeface="Arial" charset="0"/>
                <a:ea typeface="微软雅黑" panose="020B0503020204020204" pitchFamily="34" charset="-122"/>
              </a:rPr>
              <a:pPr eaLnBrk="1" hangingPunct="1"/>
              <a:t>16</a:t>
            </a:fld>
            <a:endParaRPr lang="en-US" altLang="zh-CN" sz="1200" smtClean="0">
              <a:latin typeface="Arial" charset="0"/>
              <a:ea typeface="微软雅黑" panose="020B0503020204020204" pitchFamily="34"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F45F8CA-48B8-4AAF-8B78-1FB16BB11B4B}" type="slidenum">
              <a:rPr lang="en-US" altLang="zh-CN" sz="1200" smtClean="0">
                <a:latin typeface="Arial" charset="0"/>
                <a:ea typeface="微软雅黑" panose="020B0503020204020204" pitchFamily="34" charset="-122"/>
              </a:rPr>
              <a:pPr eaLnBrk="1" hangingPunct="1"/>
              <a:t>19</a:t>
            </a:fld>
            <a:endParaRPr lang="en-US" altLang="zh-CN" sz="1200" smtClean="0">
              <a:latin typeface="Arial" charset="0"/>
              <a:ea typeface="微软雅黑" panose="020B0503020204020204" pitchFamily="34"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zh-CN" altLang="en-US" smtClean="0"/>
              <a:t>解释为什么还需要学习这些流程控制语句</a:t>
            </a:r>
          </a:p>
        </p:txBody>
      </p:sp>
      <p:sp>
        <p:nvSpPr>
          <p:cNvPr id="128004"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7824A3E-257F-420D-9A7A-D77A95E17B7E}" type="slidenum">
              <a:rPr lang="zh-CN" altLang="en-US" sz="1200" smtClean="0">
                <a:ea typeface="微软雅黑" panose="020B0503020204020204" pitchFamily="34" charset="-122"/>
              </a:rPr>
              <a:pPr eaLnBrk="1" hangingPunct="1"/>
              <a:t>32</a:t>
            </a:fld>
            <a:endParaRPr lang="en-US" altLang="zh-CN" sz="1200" smtClean="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p:spPr>
        <p:txBody>
          <a:bodyPr/>
          <a:lstStyle/>
          <a:p>
            <a:r>
              <a:rPr lang="zh-CN" altLang="en-US" smtClean="0"/>
              <a:t>第二次课结束</a:t>
            </a:r>
          </a:p>
        </p:txBody>
      </p:sp>
      <p:sp>
        <p:nvSpPr>
          <p:cNvPr id="129028"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CF5D7AE-8F1C-4D7A-B6B8-ABDCF877609A}" type="slidenum">
              <a:rPr lang="zh-CN" altLang="en-US" sz="1200" smtClean="0">
                <a:ea typeface="微软雅黑" panose="020B0503020204020204" pitchFamily="34" charset="-122"/>
              </a:rPr>
              <a:pPr eaLnBrk="1" hangingPunct="1"/>
              <a:t>49</a:t>
            </a:fld>
            <a:endParaRPr lang="en-US" altLang="zh-CN" sz="1200" smtClean="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9D9C612-F31D-4411-96A7-3BBF9316E29E}" type="slidenum">
              <a:rPr lang="en-US" altLang="zh-CN" sz="1200" smtClean="0">
                <a:latin typeface="Arial" charset="0"/>
                <a:ea typeface="微软雅黑" panose="020B0503020204020204" pitchFamily="34" charset="-122"/>
              </a:rPr>
              <a:pPr eaLnBrk="1" hangingPunct="1"/>
              <a:t>56</a:t>
            </a:fld>
            <a:endParaRPr lang="en-US" altLang="zh-CN" sz="1200" smtClean="0">
              <a:latin typeface="Arial" charset="0"/>
              <a:ea typeface="微软雅黑" panose="020B0503020204020204" pitchFamily="34"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83568" y="1556792"/>
            <a:ext cx="7772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1"/>
          </p:nvPr>
        </p:nvSpPr>
        <p:spPr>
          <a:ln/>
        </p:spPr>
        <p:txBody>
          <a:bodyPr/>
          <a:lstStyle>
            <a:lvl1pPr>
              <a:defRPr/>
            </a:lvl1pPr>
          </a:lstStyle>
          <a:p>
            <a:pPr>
              <a:defRPr/>
            </a:pPr>
            <a:fld id="{0A2FC66C-14ED-4B67-A491-974B7F94C206}" type="slidenum">
              <a:rPr lang="zh-CN" altLang="en-US"/>
              <a:pPr>
                <a:defRPr/>
              </a:pPr>
              <a:t>‹#›</a:t>
            </a:fld>
            <a:endParaRPr lang="en-US" altLang="zh-CN"/>
          </a:p>
        </p:txBody>
      </p:sp>
    </p:spTree>
    <p:extLst>
      <p:ext uri="{BB962C8B-B14F-4D97-AF65-F5344CB8AC3E}">
        <p14:creationId xmlns:p14="http://schemas.microsoft.com/office/powerpoint/2010/main" val="1367301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1"/>
          </p:nvPr>
        </p:nvSpPr>
        <p:spPr>
          <a:ln/>
        </p:spPr>
        <p:txBody>
          <a:bodyPr/>
          <a:lstStyle>
            <a:lvl1pPr>
              <a:defRPr/>
            </a:lvl1pPr>
          </a:lstStyle>
          <a:p>
            <a:pPr>
              <a:defRPr/>
            </a:pPr>
            <a:fld id="{77FE916A-AD25-4C4D-A128-175EB0D3B51C}" type="slidenum">
              <a:rPr lang="zh-CN" altLang="en-US"/>
              <a:pPr>
                <a:defRPr/>
              </a:pPr>
              <a:t>‹#›</a:t>
            </a:fld>
            <a:endParaRPr lang="en-US" altLang="zh-CN"/>
          </a:p>
        </p:txBody>
      </p:sp>
    </p:spTree>
    <p:extLst>
      <p:ext uri="{BB962C8B-B14F-4D97-AF65-F5344CB8AC3E}">
        <p14:creationId xmlns:p14="http://schemas.microsoft.com/office/powerpoint/2010/main" val="270086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13"/>
          <p:cNvSpPr>
            <a:spLocks noGrp="1" noChangeArrowheads="1"/>
          </p:cNvSpPr>
          <p:nvPr>
            <p:ph type="sldNum" sz="quarter" idx="11"/>
          </p:nvPr>
        </p:nvSpPr>
        <p:spPr>
          <a:ln/>
        </p:spPr>
        <p:txBody>
          <a:bodyPr/>
          <a:lstStyle>
            <a:lvl1pPr>
              <a:defRPr/>
            </a:lvl1pPr>
          </a:lstStyle>
          <a:p>
            <a:pPr>
              <a:defRPr/>
            </a:pPr>
            <a:fld id="{1C20AA20-900E-4A7F-9F98-81BB5A92860A}" type="slidenum">
              <a:rPr lang="zh-CN" altLang="en-US"/>
              <a:pPr>
                <a:defRPr/>
              </a:pPr>
              <a:t>‹#›</a:t>
            </a:fld>
            <a:endParaRPr lang="en-US" altLang="zh-CN"/>
          </a:p>
        </p:txBody>
      </p:sp>
    </p:spTree>
    <p:extLst>
      <p:ext uri="{BB962C8B-B14F-4D97-AF65-F5344CB8AC3E}">
        <p14:creationId xmlns:p14="http://schemas.microsoft.com/office/powerpoint/2010/main" val="1886601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5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55650" y="6381750"/>
            <a:ext cx="2133600" cy="215900"/>
          </a:xfrm>
        </p:spPr>
        <p:txBody>
          <a:bodyPr/>
          <a:lstStyle>
            <a:lvl1pPr>
              <a:defRPr/>
            </a:lvl1pPr>
          </a:lstStyle>
          <a:p>
            <a:pPr>
              <a:defRPr/>
            </a:pPr>
            <a:fld id="{2AF43D72-2CB2-4B0B-9F9E-244176B753A5}" type="slidenum">
              <a:rPr lang="en-US" altLang="zh-CN"/>
              <a:pPr>
                <a:defRPr/>
              </a:pPr>
              <a:t>‹#›</a:t>
            </a:fld>
            <a:endParaRPr lang="en-US" altLang="zh-CN"/>
          </a:p>
        </p:txBody>
      </p:sp>
    </p:spTree>
    <p:extLst>
      <p:ext uri="{BB962C8B-B14F-4D97-AF65-F5344CB8AC3E}">
        <p14:creationId xmlns:p14="http://schemas.microsoft.com/office/powerpoint/2010/main" val="414915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4696A3-A416-4213-B479-56A7625498C0}" type="datetimeFigureOut">
              <a:rPr lang="zh-CN" altLang="en-US"/>
              <a:pPr>
                <a:defRPr/>
              </a:pPr>
              <a:t>2021-05-11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FC0DE8-983D-421D-BB3A-4573A9B43CCD}" type="slidenum">
              <a:rPr lang="zh-CN" altLang="en-US"/>
              <a:pPr>
                <a:defRPr/>
              </a:pPr>
              <a:t>‹#›</a:t>
            </a:fld>
            <a:endParaRPr lang="zh-CN" altLang="en-US"/>
          </a:p>
        </p:txBody>
      </p:sp>
    </p:spTree>
    <p:extLst>
      <p:ext uri="{BB962C8B-B14F-4D97-AF65-F5344CB8AC3E}">
        <p14:creationId xmlns:p14="http://schemas.microsoft.com/office/powerpoint/2010/main" val="28441125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4696A3-A416-4213-B479-56A7625498C0}" type="datetimeFigureOut">
              <a:rPr lang="zh-CN" altLang="en-US"/>
              <a:pPr>
                <a:defRPr/>
              </a:pPr>
              <a:t>2021-05-11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97C5082-DC19-4F93-B41F-BF3A6169CB5D}" type="slidenum">
              <a:rPr lang="zh-CN" altLang="en-US"/>
              <a:pPr>
                <a:defRPr/>
              </a:pPr>
              <a:t>‹#›</a:t>
            </a:fld>
            <a:endParaRPr lang="zh-CN" altLang="en-US"/>
          </a:p>
        </p:txBody>
      </p:sp>
    </p:spTree>
    <p:extLst>
      <p:ext uri="{BB962C8B-B14F-4D97-AF65-F5344CB8AC3E}">
        <p14:creationId xmlns:p14="http://schemas.microsoft.com/office/powerpoint/2010/main" val="7353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64696A3-A416-4213-B479-56A7625498C0}" type="datetimeFigureOut">
              <a:rPr lang="zh-CN" altLang="en-US"/>
              <a:pPr>
                <a:defRPr/>
              </a:pPr>
              <a:t>2021-05-11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C976B1-5DFB-40CF-90BD-5C91F4FA393E}" type="slidenum">
              <a:rPr lang="zh-CN" altLang="en-US"/>
              <a:pPr>
                <a:defRPr/>
              </a:pPr>
              <a:t>‹#›</a:t>
            </a:fld>
            <a:endParaRPr lang="zh-CN" altLang="en-US"/>
          </a:p>
        </p:txBody>
      </p:sp>
    </p:spTree>
    <p:extLst>
      <p:ext uri="{BB962C8B-B14F-4D97-AF65-F5344CB8AC3E}">
        <p14:creationId xmlns:p14="http://schemas.microsoft.com/office/powerpoint/2010/main" val="426425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3568" y="1556792"/>
            <a:ext cx="7772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1"/>
          </p:nvPr>
        </p:nvSpPr>
        <p:spPr>
          <a:ln/>
        </p:spPr>
        <p:txBody>
          <a:bodyPr/>
          <a:lstStyle>
            <a:lvl1pPr>
              <a:defRPr/>
            </a:lvl1pPr>
          </a:lstStyle>
          <a:p>
            <a:pPr>
              <a:defRPr/>
            </a:pPr>
            <a:fld id="{01B4A638-B250-4C12-9F8F-89DCB8BFAC82}" type="slidenum">
              <a:rPr lang="zh-CN" altLang="en-US"/>
              <a:pPr>
                <a:defRPr/>
              </a:pPr>
              <a:t>‹#›</a:t>
            </a:fld>
            <a:endParaRPr lang="en-US" altLang="zh-CN"/>
          </a:p>
        </p:txBody>
      </p:sp>
    </p:spTree>
    <p:extLst>
      <p:ext uri="{BB962C8B-B14F-4D97-AF65-F5344CB8AC3E}">
        <p14:creationId xmlns:p14="http://schemas.microsoft.com/office/powerpoint/2010/main" val="4150546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17513" y="52228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1" name="Rectangle 3"/>
          <p:cNvSpPr>
            <a:spLocks noChangeArrowheads="1"/>
          </p:cNvSpPr>
          <p:nvPr/>
        </p:nvSpPr>
        <p:spPr bwMode="ltGray">
          <a:xfrm>
            <a:off x="800100" y="5222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2" name="Rectangle 4"/>
          <p:cNvSpPr>
            <a:spLocks noChangeArrowheads="1"/>
          </p:cNvSpPr>
          <p:nvPr/>
        </p:nvSpPr>
        <p:spPr bwMode="ltGray">
          <a:xfrm>
            <a:off x="541338" y="94456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3" name="Rectangle 5"/>
          <p:cNvSpPr>
            <a:spLocks noChangeArrowheads="1"/>
          </p:cNvSpPr>
          <p:nvPr/>
        </p:nvSpPr>
        <p:spPr bwMode="ltGray">
          <a:xfrm>
            <a:off x="911225" y="94456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4" name="Rectangle 6"/>
          <p:cNvSpPr>
            <a:spLocks noChangeArrowheads="1"/>
          </p:cNvSpPr>
          <p:nvPr/>
        </p:nvSpPr>
        <p:spPr bwMode="ltGray">
          <a:xfrm>
            <a:off x="127000" y="87153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5" name="Rectangle 7"/>
          <p:cNvSpPr>
            <a:spLocks noChangeArrowheads="1"/>
          </p:cNvSpPr>
          <p:nvPr/>
        </p:nvSpPr>
        <p:spPr bwMode="gray">
          <a:xfrm>
            <a:off x="762000" y="41433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6" name="Rectangle 8"/>
          <p:cNvSpPr>
            <a:spLocks noChangeArrowheads="1"/>
          </p:cNvSpPr>
          <p:nvPr/>
        </p:nvSpPr>
        <p:spPr bwMode="gray">
          <a:xfrm>
            <a:off x="442913" y="12049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latin typeface="Tahoma" pitchFamily="34" charset="0"/>
              <a:ea typeface="微软雅黑" panose="020B0503020204020204" pitchFamily="34" charset="-122"/>
            </a:endParaRPr>
          </a:p>
        </p:txBody>
      </p:sp>
      <p:sp>
        <p:nvSpPr>
          <p:cNvPr id="2057" name="Rectangle 9"/>
          <p:cNvSpPr>
            <a:spLocks noGrp="1" noChangeArrowheads="1"/>
          </p:cNvSpPr>
          <p:nvPr>
            <p:ph type="title"/>
          </p:nvPr>
        </p:nvSpPr>
        <p:spPr bwMode="auto">
          <a:xfrm>
            <a:off x="1150938" y="260350"/>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25" name="Rectangle 13"/>
          <p:cNvSpPr>
            <a:spLocks noGrp="1" noChangeArrowheads="1"/>
          </p:cNvSpPr>
          <p:nvPr>
            <p:ph type="sldNum" sz="quarter" idx="4"/>
          </p:nvPr>
        </p:nvSpPr>
        <p:spPr bwMode="auto">
          <a:xfrm>
            <a:off x="0" y="6400800"/>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latin typeface="Tahoma" pitchFamily="34" charset="0"/>
                <a:ea typeface="微软雅黑" panose="020B0503020204020204" pitchFamily="34" charset="-122"/>
              </a:defRPr>
            </a:lvl1pPr>
          </a:lstStyle>
          <a:p>
            <a:pPr>
              <a:defRPr/>
            </a:pPr>
            <a:fld id="{CD09F9B0-3EDB-4861-8A78-A869C32C4FF7}"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412" r:id="rId1"/>
    <p:sldLayoutId id="2147485413" r:id="rId2"/>
    <p:sldLayoutId id="2147485414" r:id="rId3"/>
    <p:sldLayoutId id="2147485460" r:id="rId4"/>
  </p:sldLayoutIdLst>
  <p:hf hdr="0" dt="0"/>
  <p:txStyles>
    <p:titleStyle>
      <a:lvl1pPr algn="l" rtl="0" eaLnBrk="0" fontAlgn="base" hangingPunct="0">
        <a:spcBef>
          <a:spcPct val="0"/>
        </a:spcBef>
        <a:spcAft>
          <a:spcPct val="0"/>
        </a:spcAft>
        <a:defRPr sz="4400" b="1">
          <a:solidFill>
            <a:schemeClr val="tx2"/>
          </a:solidFill>
          <a:latin typeface="+mj-lt"/>
          <a:ea typeface="微软雅黑" panose="020B0503020204020204" pitchFamily="34" charset="-122"/>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微软雅黑" panose="020B0503020204020204" pitchFamily="34" charset="-122"/>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微软雅黑" panose="020B0503020204020204" pitchFamily="34" charset="-122"/>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微软雅黑" panose="020B0503020204020204" pitchFamily="34" charset="-122"/>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微软雅黑" panose="020B0503020204020204" pitchFamily="34" charset="-122"/>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微软雅黑" panose="020B0503020204020204" pitchFamily="34" charset="-122"/>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pPr>
              <a:defRPr/>
            </a:pPr>
            <a:fld id="{E64696A3-A416-4213-B479-56A7625498C0}" type="datetimeFigureOut">
              <a:rPr lang="zh-CN" altLang="en-US" smtClean="0"/>
              <a:pPr>
                <a:defRPr/>
              </a:pPr>
              <a:t>2021-05-11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pPr>
              <a:defRPr/>
            </a:pPr>
            <a:fld id="{32370DB8-9B95-4317-8631-FDBE3FB09865}"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448" r:id="rId1"/>
    <p:sldLayoutId id="2147485449" r:id="rId2"/>
    <p:sldLayoutId id="2147485451" r:id="rId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52228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47" name="Rectangle 3"/>
          <p:cNvSpPr>
            <a:spLocks noChangeArrowheads="1"/>
          </p:cNvSpPr>
          <p:nvPr/>
        </p:nvSpPr>
        <p:spPr bwMode="ltGray">
          <a:xfrm>
            <a:off x="800100" y="5222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48" name="Rectangle 4"/>
          <p:cNvSpPr>
            <a:spLocks noChangeArrowheads="1"/>
          </p:cNvSpPr>
          <p:nvPr/>
        </p:nvSpPr>
        <p:spPr bwMode="ltGray">
          <a:xfrm>
            <a:off x="541338" y="94456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49" name="Rectangle 5"/>
          <p:cNvSpPr>
            <a:spLocks noChangeArrowheads="1"/>
          </p:cNvSpPr>
          <p:nvPr/>
        </p:nvSpPr>
        <p:spPr bwMode="ltGray">
          <a:xfrm>
            <a:off x="911225" y="94456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50" name="Rectangle 6"/>
          <p:cNvSpPr>
            <a:spLocks noChangeArrowheads="1"/>
          </p:cNvSpPr>
          <p:nvPr/>
        </p:nvSpPr>
        <p:spPr bwMode="ltGray">
          <a:xfrm>
            <a:off x="127000" y="87153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51" name="Rectangle 7"/>
          <p:cNvSpPr>
            <a:spLocks noChangeArrowheads="1"/>
          </p:cNvSpPr>
          <p:nvPr/>
        </p:nvSpPr>
        <p:spPr bwMode="gray">
          <a:xfrm>
            <a:off x="762000" y="41433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52" name="Rectangle 8"/>
          <p:cNvSpPr>
            <a:spLocks noChangeArrowheads="1"/>
          </p:cNvSpPr>
          <p:nvPr/>
        </p:nvSpPr>
        <p:spPr bwMode="gray">
          <a:xfrm>
            <a:off x="442913" y="12049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a:solidFill>
                <a:srgbClr val="000000"/>
              </a:solidFill>
              <a:latin typeface="Tahoma" pitchFamily="34" charset="0"/>
              <a:ea typeface="微软雅黑" panose="020B0503020204020204" pitchFamily="34" charset="-122"/>
            </a:endParaRPr>
          </a:p>
        </p:txBody>
      </p:sp>
      <p:sp>
        <p:nvSpPr>
          <p:cNvPr id="6153" name="Rectangle 9"/>
          <p:cNvSpPr>
            <a:spLocks noGrp="1" noChangeArrowheads="1"/>
          </p:cNvSpPr>
          <p:nvPr>
            <p:ph type="title"/>
          </p:nvPr>
        </p:nvSpPr>
        <p:spPr bwMode="auto">
          <a:xfrm>
            <a:off x="1150938" y="260350"/>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6154" name="Rectangle 10"/>
          <p:cNvSpPr>
            <a:spLocks noGrp="1" noChangeArrowheads="1"/>
          </p:cNvSpPr>
          <p:nvPr>
            <p:ph type="body" idx="1"/>
          </p:nvPr>
        </p:nvSpPr>
        <p:spPr bwMode="auto">
          <a:xfrm>
            <a:off x="1042988" y="177323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5725" name="Rectangle 13"/>
          <p:cNvSpPr>
            <a:spLocks noGrp="1" noChangeArrowheads="1"/>
          </p:cNvSpPr>
          <p:nvPr>
            <p:ph type="sldNum" sz="quarter" idx="4"/>
          </p:nvPr>
        </p:nvSpPr>
        <p:spPr bwMode="auto">
          <a:xfrm>
            <a:off x="0" y="6400800"/>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000000"/>
                </a:solidFill>
                <a:latin typeface="Tahoma" pitchFamily="34" charset="0"/>
                <a:ea typeface="微软雅黑" panose="020B0503020204020204" pitchFamily="34" charset="-122"/>
              </a:defRPr>
            </a:lvl1pPr>
          </a:lstStyle>
          <a:p>
            <a:pPr>
              <a:defRPr/>
            </a:pPr>
            <a:fld id="{31A9489B-EEC1-4AC9-BFE2-F6D1DA8A8FC7}"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455" r:id="rId1"/>
  </p:sldLayoutIdLst>
  <p:hf hdr="0" dt="0"/>
  <p:txStyles>
    <p:titleStyle>
      <a:lvl1pPr algn="l" rtl="0" eaLnBrk="0" fontAlgn="base" hangingPunct="0">
        <a:spcBef>
          <a:spcPct val="0"/>
        </a:spcBef>
        <a:spcAft>
          <a:spcPct val="0"/>
        </a:spcAft>
        <a:defRPr sz="4400" b="1">
          <a:solidFill>
            <a:schemeClr val="tx2"/>
          </a:solidFill>
          <a:latin typeface="+mj-lt"/>
          <a:ea typeface="微软雅黑" panose="020B0503020204020204" pitchFamily="34" charset="-122"/>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微软雅黑" panose="020B0503020204020204" pitchFamily="34" charset="-122"/>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微软雅黑" panose="020B0503020204020204" pitchFamily="34" charset="-122"/>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微软雅黑" panose="020B0503020204020204" pitchFamily="34" charset="-122"/>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微软雅黑" panose="020B0503020204020204" pitchFamily="34" charset="-122"/>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微软雅黑" panose="020B0503020204020204" pitchFamily="34" charset="-122"/>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80.xml"/><Relationship Id="rId4" Type="http://schemas.openxmlformats.org/officeDocument/2006/relationships/slide" Target="slide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63.xml"/><Relationship Id="rId5" Type="http://schemas.openxmlformats.org/officeDocument/2006/relationships/slide" Target="slide49.xml"/><Relationship Id="rId4" Type="http://schemas.openxmlformats.org/officeDocument/2006/relationships/slide" Target="slide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4.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 Target="slide6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44.emf"/></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Program%20Files/Java/docs/api/java/lang/Object.html" TargetMode="Externa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81.xml"/><Relationship Id="rId1" Type="http://schemas.openxmlformats.org/officeDocument/2006/relationships/slideLayout" Target="../slideLayouts/slideLayout1.xml"/><Relationship Id="rId5" Type="http://schemas.openxmlformats.org/officeDocument/2006/relationships/slide" Target="slide87.xml"/><Relationship Id="rId4" Type="http://schemas.openxmlformats.org/officeDocument/2006/relationships/slide" Target="slide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6.bin"/></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2.png"/><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60.emf"/><Relationship Id="rId4" Type="http://schemas.openxmlformats.org/officeDocument/2006/relationships/oleObject" Target="../embeddings/oleObject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65.wmf"/><Relationship Id="rId4" Type="http://schemas.openxmlformats.org/officeDocument/2006/relationships/oleObject" Target="../embeddings/oleObject10.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043608" y="332656"/>
            <a:ext cx="7200900" cy="792163"/>
          </a:xfrm>
        </p:spPr>
        <p:txBody>
          <a:bodyPr/>
          <a:lstStyle/>
          <a:p>
            <a:pPr eaLnBrk="1" hangingPunct="1"/>
            <a:r>
              <a:rPr lang="zh-CN" altLang="en-US" smtClean="0"/>
              <a:t>第</a:t>
            </a:r>
            <a:r>
              <a:rPr lang="en-US" altLang="zh-CN" smtClean="0"/>
              <a:t>2</a:t>
            </a:r>
            <a:r>
              <a:rPr lang="zh-CN" altLang="en-US" smtClean="0"/>
              <a:t>章 </a:t>
            </a:r>
            <a:r>
              <a:rPr lang="en-US" altLang="zh-CN" smtClean="0"/>
              <a:t>Java</a:t>
            </a:r>
            <a:r>
              <a:rPr lang="zh-CN" altLang="en-US" smtClean="0"/>
              <a:t>语言基础</a:t>
            </a:r>
          </a:p>
        </p:txBody>
      </p:sp>
      <p:sp>
        <p:nvSpPr>
          <p:cNvPr id="9222" name="Rectangle 3"/>
          <p:cNvSpPr>
            <a:spLocks noGrp="1" noChangeArrowheads="1"/>
          </p:cNvSpPr>
          <p:nvPr>
            <p:ph idx="1"/>
          </p:nvPr>
        </p:nvSpPr>
        <p:spPr>
          <a:xfrm>
            <a:off x="900113" y="1773238"/>
            <a:ext cx="5184775" cy="3081337"/>
          </a:xfrm>
        </p:spPr>
        <p:txBody>
          <a:bodyPr/>
          <a:lstStyle/>
          <a:p>
            <a:pPr eaLnBrk="1" hangingPunct="1"/>
            <a:r>
              <a:rPr lang="en-GB" altLang="zh-CN" smtClean="0">
                <a:solidFill>
                  <a:schemeClr val="tx2">
                    <a:lumMod val="50000"/>
                  </a:schemeClr>
                </a:solidFill>
                <a:hlinkClick r:id="rId2" action="ppaction://hlinksldjump"/>
              </a:rPr>
              <a:t>2.1 </a:t>
            </a:r>
            <a:r>
              <a:rPr lang="zh-CN" altLang="en-GB" smtClean="0">
                <a:solidFill>
                  <a:schemeClr val="tx2">
                    <a:lumMod val="50000"/>
                  </a:schemeClr>
                </a:solidFill>
                <a:hlinkClick r:id="rId2" action="ppaction://hlinksldjump"/>
              </a:rPr>
              <a:t>语言成分</a:t>
            </a:r>
            <a:endParaRPr lang="zh-CN" altLang="en-GB" smtClean="0">
              <a:solidFill>
                <a:schemeClr val="tx2">
                  <a:lumMod val="50000"/>
                </a:schemeClr>
              </a:solidFill>
            </a:endParaRPr>
          </a:p>
          <a:p>
            <a:pPr eaLnBrk="1" hangingPunct="1"/>
            <a:r>
              <a:rPr lang="en-GB" altLang="zh-CN" smtClean="0">
                <a:solidFill>
                  <a:schemeClr val="tx2">
                    <a:lumMod val="50000"/>
                  </a:schemeClr>
                </a:solidFill>
                <a:hlinkClick r:id="rId3" action="ppaction://hlinksldjump"/>
              </a:rPr>
              <a:t>2.2 </a:t>
            </a:r>
            <a:r>
              <a:rPr lang="zh-CN" altLang="en-GB" smtClean="0">
                <a:solidFill>
                  <a:schemeClr val="tx2">
                    <a:lumMod val="50000"/>
                  </a:schemeClr>
                </a:solidFill>
                <a:hlinkClick r:id="rId3" action="ppaction://hlinksldjump"/>
              </a:rPr>
              <a:t>流程控制语句 </a:t>
            </a:r>
            <a:endParaRPr lang="zh-CN" altLang="en-GB" smtClean="0">
              <a:solidFill>
                <a:schemeClr val="tx2">
                  <a:lumMod val="50000"/>
                </a:schemeClr>
              </a:solidFill>
            </a:endParaRPr>
          </a:p>
          <a:p>
            <a:pPr eaLnBrk="1" hangingPunct="1"/>
            <a:r>
              <a:rPr lang="en-GB" altLang="zh-CN" smtClean="0">
                <a:solidFill>
                  <a:schemeClr val="tx2">
                    <a:lumMod val="50000"/>
                  </a:schemeClr>
                </a:solidFill>
                <a:hlinkClick r:id="rId4" action="ppaction://hlinksldjump"/>
              </a:rPr>
              <a:t>2.3 </a:t>
            </a:r>
            <a:r>
              <a:rPr lang="zh-CN" altLang="en-GB" smtClean="0">
                <a:solidFill>
                  <a:schemeClr val="tx2">
                    <a:lumMod val="50000"/>
                  </a:schemeClr>
                </a:solidFill>
                <a:hlinkClick r:id="rId4" action="ppaction://hlinksldjump"/>
              </a:rPr>
              <a:t>数组</a:t>
            </a:r>
            <a:endParaRPr lang="zh-CN" altLang="en-GB" smtClean="0">
              <a:solidFill>
                <a:schemeClr val="tx2">
                  <a:lumMod val="50000"/>
                </a:schemeClr>
              </a:solidFill>
            </a:endParaRPr>
          </a:p>
          <a:p>
            <a:pPr eaLnBrk="1" hangingPunct="1"/>
            <a:r>
              <a:rPr lang="en-GB" altLang="zh-CN" smtClean="0">
                <a:solidFill>
                  <a:schemeClr val="tx2">
                    <a:lumMod val="50000"/>
                  </a:schemeClr>
                </a:solidFill>
                <a:hlinkClick r:id="rId5" action="ppaction://hlinksldjump"/>
              </a:rPr>
              <a:t>2.4 </a:t>
            </a:r>
            <a:r>
              <a:rPr lang="zh-CN" altLang="en-GB" smtClean="0">
                <a:solidFill>
                  <a:schemeClr val="tx2">
                    <a:lumMod val="50000"/>
                  </a:schemeClr>
                </a:solidFill>
                <a:hlinkClick r:id="rId5" action="ppaction://hlinksldjump"/>
              </a:rPr>
              <a:t>静态方法</a:t>
            </a:r>
            <a:endParaRPr lang="zh-CN" altLang="en-GB" smtClean="0">
              <a:solidFill>
                <a:schemeClr val="tx2">
                  <a:lumMod val="50000"/>
                </a:schemeClr>
              </a:solidFill>
            </a:endParaRPr>
          </a:p>
          <a:p>
            <a:pPr eaLnBrk="1" hangingPunct="1"/>
            <a:r>
              <a:rPr lang="en-GB" altLang="zh-CN" smtClean="0">
                <a:solidFill>
                  <a:schemeClr val="tx2">
                    <a:lumMod val="50000"/>
                  </a:schemeClr>
                </a:solidFill>
                <a:hlinkClick r:id="rId6" action="ppaction://hlinksldjump"/>
              </a:rPr>
              <a:t>2.5 </a:t>
            </a:r>
            <a:r>
              <a:rPr lang="zh-CN" altLang="en-GB" smtClean="0">
                <a:solidFill>
                  <a:schemeClr val="tx2">
                    <a:lumMod val="50000"/>
                  </a:schemeClr>
                </a:solidFill>
                <a:hlinkClick r:id="rId6" action="ppaction://hlinksldjump"/>
              </a:rPr>
              <a:t>字符串</a:t>
            </a:r>
            <a:endParaRPr lang="zh-CN" altLang="en-GB" smtClean="0">
              <a:solidFill>
                <a:schemeClr val="tx2">
                  <a:lumMod val="50000"/>
                </a:schemeClr>
              </a:solidFill>
            </a:endParaRPr>
          </a:p>
        </p:txBody>
      </p:sp>
      <p:sp>
        <p:nvSpPr>
          <p:cNvPr id="7" name="Rectangle 7"/>
          <p:cNvSpPr>
            <a:spLocks noGrp="1" noChangeArrowheads="1"/>
          </p:cNvSpPr>
          <p:nvPr>
            <p:ph type="sldNum" sz="quarter" idx="11"/>
          </p:nvPr>
        </p:nvSpPr>
        <p:spPr/>
        <p:txBody>
          <a:bodyPr/>
          <a:lstStyle/>
          <a:p>
            <a:pPr>
              <a:defRPr/>
            </a:pPr>
            <a:fld id="{DE827A33-9F56-469F-A3ED-54588361B098}" type="slidenum">
              <a:rPr lang="zh-CN" altLang="en-US"/>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CB34B9A-FB7D-4F12-8AE1-412EF33CA0E2}" type="slidenum">
              <a:rPr lang="zh-CN" altLang="en-US" sz="1400" smtClean="0">
                <a:latin typeface="Tahoma" pitchFamily="34" charset="0"/>
                <a:ea typeface="微软雅黑" panose="020B0503020204020204" pitchFamily="34" charset="-122"/>
              </a:rPr>
              <a:pPr eaLnBrk="1" hangingPunct="1"/>
              <a:t>10</a:t>
            </a:fld>
            <a:endParaRPr lang="en-US" altLang="zh-CN" sz="1400" smtClean="0">
              <a:latin typeface="Tahoma" pitchFamily="34" charset="0"/>
              <a:ea typeface="微软雅黑" panose="020B0503020204020204" pitchFamily="34" charset="-122"/>
            </a:endParaRPr>
          </a:p>
        </p:txBody>
      </p:sp>
      <p:sp>
        <p:nvSpPr>
          <p:cNvPr id="18436" name="标题 1"/>
          <p:cNvSpPr>
            <a:spLocks noGrp="1"/>
          </p:cNvSpPr>
          <p:nvPr>
            <p:ph type="title"/>
          </p:nvPr>
        </p:nvSpPr>
        <p:spPr/>
        <p:txBody>
          <a:bodyPr/>
          <a:lstStyle/>
          <a:p>
            <a:r>
              <a:rPr lang="en-US" altLang="zh-CN" sz="3200" smtClean="0"/>
              <a:t>3. </a:t>
            </a:r>
            <a:r>
              <a:rPr lang="zh-CN" altLang="en-US" sz="3200" smtClean="0"/>
              <a:t>分隔符</a:t>
            </a:r>
          </a:p>
        </p:txBody>
      </p:sp>
      <p:sp>
        <p:nvSpPr>
          <p:cNvPr id="18437" name="Rectangle 3"/>
          <p:cNvSpPr txBox="1">
            <a:spLocks noRot="1" noChangeArrowheads="1"/>
          </p:cNvSpPr>
          <p:nvPr/>
        </p:nvSpPr>
        <p:spPr bwMode="auto">
          <a:xfrm>
            <a:off x="211138" y="1412875"/>
            <a:ext cx="878522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spcBef>
                <a:spcPct val="20000"/>
              </a:spcBef>
              <a:buClr>
                <a:schemeClr val="folHlink"/>
              </a:buClr>
              <a:buSzPct val="80000"/>
              <a:buFont typeface="Wingdings" pitchFamily="2" charset="2"/>
              <a:buNone/>
            </a:pPr>
            <a:r>
              <a:rPr lang="zh-CN" altLang="en-US">
                <a:solidFill>
                  <a:srgbClr val="FF0000"/>
                </a:solidFill>
                <a:latin typeface="微软雅黑" pitchFamily="34" charset="-122"/>
                <a:ea typeface="微软雅黑" pitchFamily="34" charset="-122"/>
              </a:rPr>
              <a:t>分隔符用于分开两个语法成分。</a:t>
            </a:r>
          </a:p>
          <a:p>
            <a:pPr>
              <a:lnSpc>
                <a:spcPct val="120000"/>
              </a:lnSpc>
              <a:spcBef>
                <a:spcPct val="20000"/>
              </a:spcBef>
              <a:buClr>
                <a:schemeClr val="folHlink"/>
              </a:buClr>
              <a:buSzPct val="80000"/>
              <a:buFont typeface="Wingdings" pitchFamily="2" charset="2"/>
              <a:buNone/>
            </a:pPr>
            <a:r>
              <a:rPr lang="zh-CN" altLang="en-US">
                <a:latin typeface="微软雅黑" pitchFamily="34" charset="-122"/>
                <a:ea typeface="微软雅黑" pitchFamily="34" charset="-122"/>
              </a:rPr>
              <a:t>不同的语法成分使用不同的分隔符。例如， 关键字、标识符的分隔符是</a:t>
            </a:r>
            <a:r>
              <a:rPr lang="zh-CN" altLang="en-US">
                <a:solidFill>
                  <a:srgbClr val="FF0000"/>
                </a:solidFill>
                <a:latin typeface="微软雅黑" pitchFamily="34" charset="-122"/>
                <a:ea typeface="微软雅黑" pitchFamily="34" charset="-122"/>
              </a:rPr>
              <a:t>空格</a:t>
            </a:r>
            <a:r>
              <a:rPr lang="zh-CN" altLang="en-US">
                <a:latin typeface="微软雅黑" pitchFamily="34" charset="-122"/>
                <a:ea typeface="微软雅黑" pitchFamily="34" charset="-122"/>
              </a:rPr>
              <a:t>，语句的分隔符是分号</a:t>
            </a:r>
            <a:r>
              <a:rPr lang="en-US" altLang="zh-CN">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，数据的分隔符是逗号</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a:t>
            </a:r>
            <a:r>
              <a:rPr lang="en-US" altLang="zh-CN">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等。</a:t>
            </a: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public</a:t>
            </a:r>
            <a:r>
              <a:rPr lang="en-US" altLang="zh-CN">
                <a:solidFill>
                  <a:srgbClr val="FF0000"/>
                </a:solidFill>
                <a:latin typeface="微软雅黑" pitchFamily="34" charset="-122"/>
                <a:ea typeface="微软雅黑" pitchFamily="34" charset="-122"/>
              </a:rPr>
              <a:t> </a:t>
            </a:r>
            <a:r>
              <a:rPr lang="en-US" altLang="zh-CN">
                <a:latin typeface="微软雅黑" pitchFamily="34" charset="-122"/>
                <a:ea typeface="微软雅黑" pitchFamily="34" charset="-122"/>
              </a:rPr>
              <a:t>class </a:t>
            </a:r>
            <a:r>
              <a:rPr lang="en-US" altLang="zh-CN">
                <a:solidFill>
                  <a:srgbClr val="FF0000"/>
                </a:solidFill>
                <a:latin typeface="微软雅黑" pitchFamily="34" charset="-122"/>
                <a:ea typeface="微软雅黑" pitchFamily="34" charset="-122"/>
              </a:rPr>
              <a:t> </a:t>
            </a:r>
            <a:r>
              <a:rPr lang="en-US" altLang="zh-CN">
                <a:latin typeface="微软雅黑" pitchFamily="34" charset="-122"/>
                <a:ea typeface="微软雅黑" pitchFamily="34" charset="-122"/>
              </a:rPr>
              <a:t>Welcome1{</a:t>
            </a: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         public static void main( String args[] ){</a:t>
            </a: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           int i</a:t>
            </a:r>
            <a:r>
              <a:rPr lang="en-US" altLang="zh-CN">
                <a:solidFill>
                  <a:srgbClr val="FF0000"/>
                </a:solidFill>
                <a:latin typeface="微软雅黑" pitchFamily="34" charset="-122"/>
                <a:ea typeface="微软雅黑" pitchFamily="34" charset="-122"/>
              </a:rPr>
              <a:t>, </a:t>
            </a:r>
            <a:r>
              <a:rPr lang="en-US" altLang="zh-CN">
                <a:latin typeface="微软雅黑" pitchFamily="34" charset="-122"/>
                <a:ea typeface="微软雅黑" pitchFamily="34" charset="-122"/>
              </a:rPr>
              <a:t>j</a:t>
            </a:r>
            <a:r>
              <a:rPr lang="en-US" altLang="zh-CN">
                <a:solidFill>
                  <a:srgbClr val="FF0000"/>
                </a:solidFill>
                <a:latin typeface="微软雅黑" pitchFamily="34" charset="-122"/>
                <a:ea typeface="微软雅黑" pitchFamily="34" charset="-122"/>
              </a:rPr>
              <a:t>;</a:t>
            </a:r>
            <a:endParaRPr lang="zh-CN" altLang="en-US">
              <a:solidFill>
                <a:srgbClr val="FF0000"/>
              </a:solidFill>
              <a:latin typeface="微软雅黑" pitchFamily="34" charset="-122"/>
              <a:ea typeface="微软雅黑" pitchFamily="34" charset="-122"/>
            </a:endParaRP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           system.out.println( “</a:t>
            </a:r>
            <a:r>
              <a:rPr lang="zh-CN" altLang="en-US">
                <a:latin typeface="微软雅黑" pitchFamily="34" charset="-122"/>
                <a:ea typeface="微软雅黑" pitchFamily="34" charset="-122"/>
              </a:rPr>
              <a:t>梅花香子苦寒来</a:t>
            </a:r>
            <a:r>
              <a:rPr lang="en-US" altLang="zh-CN">
                <a:latin typeface="微软雅黑" pitchFamily="34" charset="-122"/>
                <a:ea typeface="微软雅黑" pitchFamily="34" charset="-122"/>
              </a:rPr>
              <a:t>!" )</a:t>
            </a:r>
            <a:r>
              <a:rPr lang="en-US" altLang="zh-CN">
                <a:solidFill>
                  <a:srgbClr val="FF0000"/>
                </a:solidFill>
                <a:latin typeface="微软雅黑" pitchFamily="34" charset="-122"/>
                <a:ea typeface="微软雅黑" pitchFamily="34" charset="-122"/>
              </a:rPr>
              <a:t>;</a:t>
            </a: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        }</a:t>
            </a:r>
          </a:p>
          <a:p>
            <a:pPr>
              <a:lnSpc>
                <a:spcPct val="120000"/>
              </a:lnSpc>
              <a:spcBef>
                <a:spcPct val="20000"/>
              </a:spcBef>
              <a:buClr>
                <a:schemeClr val="folHlink"/>
              </a:buClr>
              <a:buSzPct val="80000"/>
              <a:buFont typeface="Wingdings" pitchFamily="2" charset="2"/>
              <a:buNone/>
            </a:pPr>
            <a:r>
              <a:rPr lang="en-US" altLang="zh-CN">
                <a:latin typeface="微软雅黑" pitchFamily="34" charset="-122"/>
                <a:ea typeface="微软雅黑" pitchFamily="34" charset="-122"/>
              </a:rPr>
              <a:t>  }</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CBFD1475-3630-435D-93A6-1499CD3E40D8}" type="slidenum">
              <a:rPr lang="zh-CN" altLang="en-US"/>
              <a:pPr>
                <a:defRPr/>
              </a:pPr>
              <a:t>100</a:t>
            </a:fld>
            <a:endParaRPr lang="en-US" altLang="zh-CN"/>
          </a:p>
        </p:txBody>
      </p:sp>
      <p:sp>
        <p:nvSpPr>
          <p:cNvPr id="7" name="文本框 5"/>
          <p:cNvSpPr txBox="1">
            <a:spLocks noChangeArrowheads="1"/>
          </p:cNvSpPr>
          <p:nvPr/>
        </p:nvSpPr>
        <p:spPr bwMode="auto">
          <a:xfrm>
            <a:off x="297130" y="188640"/>
            <a:ext cx="7195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语言的</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字符类型与</a:t>
            </a:r>
            <a:r>
              <a:rPr lang="en-US" altLang="zh-CN" sz="2000" b="1" dirty="0">
                <a:latin typeface="微软雅黑" panose="020B0503020204020204" pitchFamily="34" charset="-122"/>
                <a:ea typeface="微软雅黑" panose="020B0503020204020204" pitchFamily="34" charset="-122"/>
              </a:rPr>
              <a:t>C/C++</a:t>
            </a:r>
            <a:r>
              <a:rPr lang="zh-CN" altLang="en-US" sz="2000" b="1" dirty="0">
                <a:latin typeface="微软雅黑" panose="020B0503020204020204" pitchFamily="34" charset="-122"/>
                <a:ea typeface="微软雅黑" panose="020B0503020204020204" pitchFamily="34" charset="-122"/>
              </a:rPr>
              <a:t>语言相比有什么差别？</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79512" y="618523"/>
            <a:ext cx="89644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两者字符常量表示形式相同，都是用单引号将字符括起来作为字符常量。</a:t>
            </a:r>
          </a:p>
          <a:p>
            <a:pPr marL="0" lvl="8" indent="0" eaLnBrk="1" hangingPunct="1">
              <a:defRPr/>
            </a:pPr>
            <a:r>
              <a:rPr lang="zh-CN" altLang="en-US" sz="2000" b="1" dirty="0">
                <a:latin typeface="微软雅黑" panose="020B0503020204020204" pitchFamily="34" charset="-122"/>
                <a:ea typeface="微软雅黑" panose="020B0503020204020204" pitchFamily="34" charset="-122"/>
              </a:rPr>
              <a:t>不同之处如下：</a:t>
            </a:r>
          </a:p>
          <a:p>
            <a:pPr marL="0" lvl="8" indent="0" eaLnBrk="1" hangingPunct="1">
              <a:defRPr/>
            </a:pPr>
            <a:r>
              <a:rPr lang="zh-CN" altLang="en-US" sz="2000" b="1" dirty="0">
                <a:latin typeface="微软雅黑" panose="020B0503020204020204" pitchFamily="34" charset="-122"/>
                <a:ea typeface="微软雅黑" panose="020B0503020204020204" pitchFamily="34" charset="-122"/>
              </a:rPr>
              <a:t>① </a:t>
            </a:r>
            <a:r>
              <a:rPr lang="en-US" altLang="zh-CN" sz="2000" b="1" dirty="0">
                <a:latin typeface="微软雅黑" panose="020B0503020204020204" pitchFamily="34" charset="-122"/>
                <a:ea typeface="微软雅黑" panose="020B0503020204020204" pitchFamily="34" charset="-122"/>
              </a:rPr>
              <a:t>C/C++</a:t>
            </a:r>
            <a:r>
              <a:rPr lang="zh-CN" altLang="en-US" sz="2000" b="1" dirty="0">
                <a:latin typeface="微软雅黑" panose="020B0503020204020204" pitchFamily="34" charset="-122"/>
                <a:ea typeface="微软雅黑" panose="020B0503020204020204" pitchFamily="34" charset="-122"/>
              </a:rPr>
              <a:t>语言的</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类型表示</a:t>
            </a:r>
            <a:r>
              <a:rPr lang="en-US" altLang="zh-CN" sz="2000" b="1" dirty="0">
                <a:latin typeface="微软雅黑" panose="020B0503020204020204" pitchFamily="34" charset="-122"/>
                <a:ea typeface="微软雅黑" panose="020B0503020204020204" pitchFamily="34" charset="-122"/>
              </a:rPr>
              <a:t>ASCII</a:t>
            </a:r>
            <a:r>
              <a:rPr lang="zh-CN" altLang="en-US" sz="2000" b="1" dirty="0">
                <a:latin typeface="微软雅黑" panose="020B0503020204020204" pitchFamily="34" charset="-122"/>
                <a:ea typeface="微软雅黑" panose="020B0503020204020204" pitchFamily="34" charset="-122"/>
              </a:rPr>
              <a:t>字符</a:t>
            </a:r>
            <a:r>
              <a:rPr lang="zh-CN" altLang="en-US" sz="2000" b="1" dirty="0" smtClean="0">
                <a:latin typeface="微软雅黑" panose="020B0503020204020204" pitchFamily="34" charset="-122"/>
                <a:ea typeface="微软雅黑" panose="020B0503020204020204" pitchFamily="34" charset="-122"/>
              </a:rPr>
              <a:t>，字长</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字节，取值范围为</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127</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0" lvl="8" indent="0" eaLnBrk="1" hangingPunct="1">
              <a:defRPr/>
            </a:pPr>
            <a:r>
              <a:rPr lang="zh-CN" altLang="en-US" sz="2000" b="1" dirty="0">
                <a:latin typeface="微软雅黑" panose="020B0503020204020204" pitchFamily="34" charset="-122"/>
                <a:ea typeface="微软雅黑" panose="020B0503020204020204" pitchFamily="34" charset="-122"/>
              </a:rPr>
              <a:t>② </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语言的</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类型表示</a:t>
            </a:r>
            <a:r>
              <a:rPr lang="en-US" altLang="zh-CN" sz="2000" b="1" dirty="0">
                <a:latin typeface="微软雅黑" panose="020B0503020204020204" pitchFamily="34" charset="-122"/>
                <a:ea typeface="微软雅黑" panose="020B0503020204020204" pitchFamily="34" charset="-122"/>
              </a:rPr>
              <a:t>Unicode</a:t>
            </a:r>
            <a:r>
              <a:rPr lang="zh-CN" altLang="en-US" sz="2000" b="1" dirty="0">
                <a:latin typeface="微软雅黑" panose="020B0503020204020204" pitchFamily="34" charset="-122"/>
                <a:ea typeface="微软雅黑" panose="020B0503020204020204" pitchFamily="34" charset="-122"/>
              </a:rPr>
              <a:t>字符</a:t>
            </a:r>
            <a:r>
              <a:rPr lang="zh-CN" altLang="en-US" sz="2000" b="1" dirty="0" smtClean="0">
                <a:latin typeface="微软雅黑" panose="020B0503020204020204" pitchFamily="34" charset="-122"/>
                <a:ea typeface="微软雅黑" panose="020B0503020204020204" pitchFamily="34" charset="-122"/>
              </a:rPr>
              <a:t>，占用</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字节，取值范围为</a:t>
            </a:r>
            <a:r>
              <a:rPr lang="en-US" altLang="zh-CN" sz="2000" b="1" dirty="0">
                <a:latin typeface="微软雅黑" panose="020B0503020204020204" pitchFamily="34" charset="-122"/>
                <a:ea typeface="微软雅黑" panose="020B0503020204020204" pitchFamily="34" charset="-122"/>
              </a:rPr>
              <a:t>\u0000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uFFFF</a:t>
            </a:r>
            <a:r>
              <a:rPr lang="zh-CN" altLang="en-US" sz="2000" b="1" dirty="0">
                <a:latin typeface="微软雅黑" panose="020B0503020204020204" pitchFamily="34" charset="-122"/>
                <a:ea typeface="微软雅黑" panose="020B0503020204020204" pitchFamily="34" charset="-122"/>
              </a:rPr>
              <a:t>（即</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65535</a:t>
            </a:r>
            <a:r>
              <a:rPr lang="zh-CN" altLang="en-US" sz="2000" b="1" dirty="0">
                <a:latin typeface="微软雅黑" panose="020B0503020204020204" pitchFamily="34" charset="-122"/>
                <a:ea typeface="微软雅黑" panose="020B0503020204020204" pitchFamily="34" charset="-122"/>
              </a:rPr>
              <a:t>）。</a:t>
            </a:r>
          </a:p>
        </p:txBody>
      </p:sp>
      <p:sp>
        <p:nvSpPr>
          <p:cNvPr id="9" name="文本框 5"/>
          <p:cNvSpPr txBox="1">
            <a:spLocks noChangeArrowheads="1"/>
          </p:cNvSpPr>
          <p:nvPr/>
        </p:nvSpPr>
        <p:spPr bwMode="auto">
          <a:xfrm>
            <a:off x="201950" y="2681044"/>
            <a:ext cx="81008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8</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字符</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的</a:t>
            </a:r>
            <a:r>
              <a:rPr lang="en-US" altLang="zh-CN" sz="2000" b="1" dirty="0" smtClean="0">
                <a:latin typeface="微软雅黑" panose="020B0503020204020204" pitchFamily="34" charset="-122"/>
                <a:ea typeface="微软雅黑" panose="020B0503020204020204" pitchFamily="34" charset="-122"/>
              </a:rPr>
              <a:t>ASCII</a:t>
            </a:r>
            <a:r>
              <a:rPr lang="zh-CN" altLang="en-US" sz="2000" b="1" dirty="0" smtClean="0">
                <a:latin typeface="微软雅黑" panose="020B0503020204020204" pitchFamily="34" charset="-122"/>
                <a:ea typeface="微软雅黑" panose="020B0503020204020204" pitchFamily="34" charset="-122"/>
              </a:rPr>
              <a:t>编码是</a:t>
            </a:r>
            <a:r>
              <a:rPr lang="en-US" altLang="zh-CN" sz="2000" b="1" dirty="0" smtClean="0">
                <a:latin typeface="微软雅黑" panose="020B0503020204020204" pitchFamily="34" charset="-122"/>
                <a:ea typeface="微软雅黑" panose="020B0503020204020204" pitchFamily="34" charset="-122"/>
              </a:rPr>
              <a:t>97</a:t>
            </a:r>
            <a:r>
              <a:rPr lang="zh-CN" altLang="en-US" sz="2000" b="1" dirty="0" smtClean="0">
                <a:latin typeface="微软雅黑" panose="020B0503020204020204" pitchFamily="34" charset="-122"/>
                <a:ea typeface="微软雅黑" panose="020B0503020204020204" pitchFamily="34" charset="-122"/>
              </a:rPr>
              <a:t>，则表达式</a:t>
            </a:r>
            <a:r>
              <a:rPr lang="en-US" altLang="zh-CN" sz="2000" b="1" dirty="0">
                <a:latin typeface="微软雅黑" panose="020B0503020204020204" pitchFamily="34" charset="-122"/>
                <a:ea typeface="微软雅黑" panose="020B0503020204020204" pitchFamily="34" charset="-122"/>
              </a:rPr>
              <a:t>'a'+1</a:t>
            </a:r>
            <a:r>
              <a:rPr lang="zh-CN" altLang="en-US" sz="2000" b="1" dirty="0">
                <a:latin typeface="微软雅黑" panose="020B0503020204020204" pitchFamily="34" charset="-122"/>
                <a:ea typeface="微软雅黑" panose="020B0503020204020204" pitchFamily="34" charset="-122"/>
              </a:rPr>
              <a:t>的运算结果是</a:t>
            </a:r>
            <a:r>
              <a:rPr lang="en-US" altLang="zh-CN" sz="2000" b="1" dirty="0">
                <a:latin typeface="微软雅黑" panose="020B0503020204020204" pitchFamily="34" charset="-122"/>
                <a:ea typeface="微软雅黑" panose="020B0503020204020204" pitchFamily="34" charset="-122"/>
              </a:rPr>
              <a:t>____________</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(char)('a'+1)</a:t>
            </a:r>
            <a:r>
              <a:rPr lang="zh-CN" altLang="en-US" sz="2000" b="1" dirty="0">
                <a:latin typeface="微软雅黑" panose="020B0503020204020204" pitchFamily="34" charset="-122"/>
                <a:ea typeface="微软雅黑" panose="020B0503020204020204" pitchFamily="34" charset="-122"/>
              </a:rPr>
              <a:t>的运算结果是</a:t>
            </a:r>
            <a:r>
              <a:rPr lang="en-US" altLang="zh-CN" sz="2000" b="1" dirty="0">
                <a:latin typeface="微软雅黑" panose="020B0503020204020204" pitchFamily="34" charset="-122"/>
                <a:ea typeface="微软雅黑" panose="020B0503020204020204" pitchFamily="34" charset="-122"/>
              </a:rPr>
              <a:t>__________</a:t>
            </a:r>
            <a:r>
              <a:rPr lang="zh-CN" altLang="en-US" sz="2000" b="1" dirty="0">
                <a:latin typeface="微软雅黑" panose="020B0503020204020204" pitchFamily="34" charset="-122"/>
                <a:ea typeface="微软雅黑" panose="020B0503020204020204" pitchFamily="34" charset="-122"/>
              </a:rPr>
              <a:t>。</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179512" y="3459484"/>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】98</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'b'</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解释</a:t>
            </a:r>
            <a:r>
              <a:rPr lang="en-US" altLang="zh-CN" sz="2000" b="1" dirty="0" smtClean="0">
                <a:latin typeface="微软雅黑" panose="020B0503020204020204" pitchFamily="34" charset="-122"/>
                <a:ea typeface="微软雅黑" panose="020B0503020204020204" pitchFamily="34" charset="-122"/>
              </a:rPr>
              <a:t>〗char</a:t>
            </a:r>
            <a:r>
              <a:rPr lang="zh-CN" altLang="en-US" sz="2000" b="1" dirty="0" smtClean="0">
                <a:latin typeface="微软雅黑" panose="020B0503020204020204" pitchFamily="34" charset="-122"/>
                <a:ea typeface="微软雅黑" panose="020B0503020204020204" pitchFamily="34" charset="-122"/>
              </a:rPr>
              <a:t>也是数值类型，</a:t>
            </a:r>
            <a:r>
              <a:rPr lang="en-US" altLang="zh-CN" sz="2000" b="1" dirty="0" smtClean="0">
                <a:latin typeface="微软雅黑" panose="020B0503020204020204" pitchFamily="34" charset="-122"/>
                <a:ea typeface="微软雅黑" panose="020B0503020204020204" pitchFamily="34" charset="-122"/>
              </a:rPr>
              <a:t>'a</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进行的是算术运算，操作数的数据类型相容，结果取较长的</a:t>
            </a:r>
            <a:r>
              <a:rPr lang="en-US" altLang="zh-CN" sz="2000" b="1" dirty="0" err="1">
                <a:latin typeface="微软雅黑" panose="020B0503020204020204" pitchFamily="34" charset="-122"/>
                <a:ea typeface="微软雅黑" panose="020B0503020204020204" pitchFamily="34" charset="-122"/>
              </a:rPr>
              <a:t>int</a:t>
            </a:r>
            <a:r>
              <a:rPr lang="zh-CN" altLang="en-US" sz="2000" b="1" dirty="0">
                <a:latin typeface="微软雅黑" panose="020B0503020204020204" pitchFamily="34" charset="-122"/>
                <a:ea typeface="微软雅黑" panose="020B0503020204020204" pitchFamily="34" charset="-122"/>
              </a:rPr>
              <a:t>数据类型，</a:t>
            </a:r>
            <a:r>
              <a:rPr lang="en-US" altLang="zh-CN" sz="2000" b="1" dirty="0">
                <a:latin typeface="微软雅黑" panose="020B0503020204020204" pitchFamily="34" charset="-122"/>
                <a:ea typeface="微软雅黑" panose="020B0503020204020204" pitchFamily="34" charset="-122"/>
              </a:rPr>
              <a:t>'a'+1</a:t>
            </a:r>
            <a:r>
              <a:rPr lang="zh-CN" altLang="en-US" sz="2000" b="1" dirty="0">
                <a:latin typeface="微软雅黑" panose="020B0503020204020204" pitchFamily="34" charset="-122"/>
                <a:ea typeface="微软雅黑" panose="020B0503020204020204" pitchFamily="34" charset="-122"/>
              </a:rPr>
              <a:t>运算含义为将</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ASCII</a:t>
            </a:r>
            <a:r>
              <a:rPr lang="zh-CN" altLang="en-US" sz="2000" b="1" dirty="0">
                <a:latin typeface="微软雅黑" panose="020B0503020204020204" pitchFamily="34" charset="-122"/>
                <a:ea typeface="微软雅黑" panose="020B0503020204020204" pitchFamily="34" charset="-122"/>
              </a:rPr>
              <a:t>码</a:t>
            </a:r>
            <a:r>
              <a:rPr lang="en-US" altLang="zh-CN" sz="2000" b="1" dirty="0">
                <a:latin typeface="微软雅黑" panose="020B0503020204020204" pitchFamily="34" charset="-122"/>
                <a:ea typeface="微软雅黑" panose="020B0503020204020204" pitchFamily="34" charset="-122"/>
              </a:rPr>
              <a:t>97</a:t>
            </a:r>
            <a:r>
              <a:rPr lang="zh-CN" altLang="en-US" sz="2000" b="1" dirty="0">
                <a:latin typeface="微软雅黑" panose="020B0503020204020204" pitchFamily="34" charset="-122"/>
                <a:ea typeface="微软雅黑" panose="020B0503020204020204" pitchFamily="34" charset="-122"/>
              </a:rPr>
              <a:t>加</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p:txBody>
      </p:sp>
      <p:sp>
        <p:nvSpPr>
          <p:cNvPr id="11" name="文本框 5"/>
          <p:cNvSpPr txBox="1">
            <a:spLocks noChangeArrowheads="1"/>
          </p:cNvSpPr>
          <p:nvPr/>
        </p:nvSpPr>
        <p:spPr bwMode="auto">
          <a:xfrm>
            <a:off x="88931" y="4653136"/>
            <a:ext cx="90195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9</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设</a:t>
            </a:r>
            <a:r>
              <a:rPr lang="en-US" altLang="zh-CN" sz="2000" b="1" dirty="0">
                <a:latin typeface="微软雅黑" panose="020B0503020204020204" pitchFamily="34" charset="-122"/>
                <a:ea typeface="微软雅黑" panose="020B0503020204020204" pitchFamily="34" charset="-122"/>
              </a:rPr>
              <a:t>char ch1=108, ch2=73;</a:t>
            </a:r>
            <a:r>
              <a:rPr lang="zh-CN" altLang="en-US" sz="2000" b="1" dirty="0" smtClean="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ch1=ch1+ch2</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有</a:t>
            </a:r>
            <a:r>
              <a:rPr lang="zh-CN" altLang="en-US" sz="2000" b="1" dirty="0">
                <a:latin typeface="微软雅黑" panose="020B0503020204020204" pitchFamily="34" charset="-122"/>
                <a:ea typeface="微软雅黑" panose="020B0503020204020204" pitchFamily="34" charset="-122"/>
              </a:rPr>
              <a:t>什么错误？如何改正？</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2" name="文本框 5"/>
          <p:cNvSpPr txBox="1">
            <a:spLocks noChangeArrowheads="1"/>
          </p:cNvSpPr>
          <p:nvPr/>
        </p:nvSpPr>
        <p:spPr bwMode="auto">
          <a:xfrm>
            <a:off x="88931" y="5053246"/>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编译错，不能将</a:t>
            </a:r>
            <a:r>
              <a:rPr lang="en-US" altLang="zh-CN" sz="2000" b="1" dirty="0" err="1">
                <a:latin typeface="微软雅黑" panose="020B0503020204020204" pitchFamily="34" charset="-122"/>
                <a:ea typeface="微软雅黑" panose="020B0503020204020204" pitchFamily="34" charset="-122"/>
              </a:rPr>
              <a:t>int</a:t>
            </a:r>
            <a:r>
              <a:rPr lang="zh-CN" altLang="en-US" sz="2000" b="1" dirty="0">
                <a:latin typeface="微软雅黑" panose="020B0503020204020204" pitchFamily="34" charset="-122"/>
                <a:ea typeface="微软雅黑" panose="020B0503020204020204" pitchFamily="34" charset="-122"/>
              </a:rPr>
              <a:t>转换成</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。改正如下：</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ch1=(char)(ch1+ch2);</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解释</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两个</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作为数值参加算术运算时，默认的运算结果是</a:t>
            </a:r>
            <a:r>
              <a:rPr lang="en-US" altLang="zh-CN" sz="2000" b="1" dirty="0" err="1">
                <a:latin typeface="微软雅黑" panose="020B0503020204020204" pitchFamily="34" charset="-122"/>
                <a:ea typeface="微软雅黑" panose="020B0503020204020204" pitchFamily="34" charset="-122"/>
              </a:rPr>
              <a:t>int</a:t>
            </a:r>
            <a:r>
              <a:rPr lang="zh-CN" altLang="en-US" sz="2000" b="1" dirty="0">
                <a:latin typeface="微软雅黑" panose="020B0503020204020204" pitchFamily="34" charset="-122"/>
                <a:ea typeface="微软雅黑" panose="020B0503020204020204" pitchFamily="34" charset="-122"/>
              </a:rPr>
              <a:t>类型。所以，不能赋值给</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变量。赋值给</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变量之前需要进行强制转换。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a:spLocks noChangeArrowheads="1"/>
          </p:cNvSpPr>
          <p:nvPr/>
        </p:nvSpPr>
        <p:spPr bwMode="auto">
          <a:xfrm>
            <a:off x="107504" y="116632"/>
            <a:ext cx="871296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10. </a:t>
            </a:r>
            <a:r>
              <a:rPr lang="zh-CN" altLang="en-US" sz="2000" b="1" dirty="0" smtClean="0">
                <a:latin typeface="微软雅黑" panose="020B0503020204020204" pitchFamily="34" charset="-122"/>
                <a:ea typeface="微软雅黑" panose="020B0503020204020204" pitchFamily="34" charset="-122"/>
              </a:rPr>
              <a:t>指出</a:t>
            </a:r>
            <a:r>
              <a:rPr lang="zh-CN" altLang="en-US" sz="2000" b="1" dirty="0">
                <a:latin typeface="微软雅黑" panose="020B0503020204020204" pitchFamily="34" charset="-122"/>
                <a:ea typeface="微软雅黑" panose="020B0503020204020204" pitchFamily="34" charset="-122"/>
              </a:rPr>
              <a:t>下列程序段中的错误以及出错原因。</a:t>
            </a:r>
          </a:p>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int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s=0;</a:t>
            </a:r>
          </a:p>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	for </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=0;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&lt;10;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s</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p:txBody>
      </p:sp>
      <p:sp>
        <p:nvSpPr>
          <p:cNvPr id="8" name="文本框 5"/>
          <p:cNvSpPr txBox="1">
            <a:spLocks noChangeArrowheads="1"/>
          </p:cNvSpPr>
          <p:nvPr/>
        </p:nvSpPr>
        <p:spPr bwMode="auto">
          <a:xfrm>
            <a:off x="55085" y="1823098"/>
            <a:ext cx="89644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最后一句产生编译错。变量</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的作用域在</a:t>
            </a:r>
            <a:r>
              <a:rPr lang="en-US" altLang="zh-CN" sz="2000" b="1" dirty="0">
                <a:latin typeface="微软雅黑" panose="020B0503020204020204" pitchFamily="34" charset="-122"/>
                <a:ea typeface="微软雅黑" panose="020B0503020204020204" pitchFamily="34" charset="-122"/>
              </a:rPr>
              <a:t>for</a:t>
            </a:r>
            <a:r>
              <a:rPr lang="zh-CN" altLang="en-US" sz="2000" b="1" dirty="0">
                <a:latin typeface="微软雅黑" panose="020B0503020204020204" pitchFamily="34" charset="-122"/>
                <a:ea typeface="微软雅黑" panose="020B0503020204020204" pitchFamily="34" charset="-122"/>
              </a:rPr>
              <a:t>语句中，在</a:t>
            </a:r>
            <a:r>
              <a:rPr lang="en-US" altLang="zh-CN" sz="2000" b="1" dirty="0">
                <a:latin typeface="微软雅黑" panose="020B0503020204020204" pitchFamily="34" charset="-122"/>
                <a:ea typeface="微软雅黑" panose="020B0503020204020204" pitchFamily="34" charset="-122"/>
              </a:rPr>
              <a:t>for</a:t>
            </a:r>
            <a:r>
              <a:rPr lang="zh-CN" altLang="en-US" sz="2000" b="1" dirty="0">
                <a:latin typeface="微软雅黑" panose="020B0503020204020204" pitchFamily="34" charset="-122"/>
                <a:ea typeface="微软雅黑" panose="020B0503020204020204" pitchFamily="34" charset="-122"/>
              </a:rPr>
              <a:t>语句之外则不能</a:t>
            </a:r>
            <a:r>
              <a:rPr lang="zh-CN" altLang="en-US" sz="2000" b="1" dirty="0" smtClean="0">
                <a:latin typeface="微软雅黑" panose="020B0503020204020204" pitchFamily="34" charset="-122"/>
                <a:ea typeface="微软雅黑" panose="020B0503020204020204" pitchFamily="34" charset="-122"/>
              </a:rPr>
              <a:t>使用。</a:t>
            </a:r>
            <a:endParaRPr lang="zh-CN" altLang="en-US" sz="2000" b="1" dirty="0">
              <a:latin typeface="微软雅黑" panose="020B0503020204020204" pitchFamily="34" charset="-122"/>
              <a:ea typeface="微软雅黑" panose="020B0503020204020204" pitchFamily="34" charset="-122"/>
            </a:endParaRPr>
          </a:p>
        </p:txBody>
      </p:sp>
      <p:sp>
        <p:nvSpPr>
          <p:cNvPr id="11" name="文本框 5"/>
          <p:cNvSpPr txBox="1">
            <a:spLocks noChangeArrowheads="1"/>
          </p:cNvSpPr>
          <p:nvPr/>
        </p:nvSpPr>
        <p:spPr bwMode="auto">
          <a:xfrm>
            <a:off x="152401" y="2713563"/>
            <a:ext cx="693987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11.  </a:t>
            </a:r>
            <a:r>
              <a:rPr lang="zh-CN" altLang="en-US" sz="2000" b="1" dirty="0">
                <a:latin typeface="微软雅黑" panose="020B0503020204020204" pitchFamily="34" charset="-122"/>
                <a:ea typeface="微软雅黑" panose="020B0503020204020204" pitchFamily="34" charset="-122"/>
              </a:rPr>
              <a:t>以下数组声明错误的是</a:t>
            </a:r>
            <a:r>
              <a:rPr lang="en-US" altLang="zh-CN" sz="2000" b="1" dirty="0">
                <a:latin typeface="微软雅黑" panose="020B0503020204020204" pitchFamily="34" charset="-122"/>
                <a:ea typeface="微软雅黑" panose="020B0503020204020204" pitchFamily="34" charset="-122"/>
              </a:rPr>
              <a:t>__________________</a:t>
            </a:r>
            <a:r>
              <a:rPr lang="zh-CN" altLang="en-US" sz="2000" b="1" dirty="0">
                <a:latin typeface="微软雅黑" panose="020B0503020204020204" pitchFamily="34" charset="-122"/>
                <a:ea typeface="微软雅黑" panose="020B0503020204020204" pitchFamily="34" charset="-122"/>
              </a:rPr>
              <a:t>。</a:t>
            </a:r>
          </a:p>
          <a:p>
            <a:pPr marL="0" lvl="8" indent="0" eaLnBrk="1" hangingPunct="1">
              <a:defRPr/>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   </a:t>
            </a:r>
            <a:r>
              <a:rPr lang="zh-CN" altLang="en-US"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a[3];   </a:t>
            </a:r>
            <a:r>
              <a:rPr lang="zh-CN" altLang="en-US"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a[]={1,2,3};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a[]=new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[3];</a:t>
            </a:r>
          </a:p>
        </p:txBody>
      </p:sp>
      <p:sp>
        <p:nvSpPr>
          <p:cNvPr id="12" name="文本框 5"/>
          <p:cNvSpPr txBox="1">
            <a:spLocks noChangeArrowheads="1"/>
          </p:cNvSpPr>
          <p:nvPr/>
        </p:nvSpPr>
        <p:spPr bwMode="auto">
          <a:xfrm>
            <a:off x="180845" y="3781489"/>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】B</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解释</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数组是动态数组，声明数组变量时不需要接线指定数组长度，只有使用</a:t>
            </a:r>
            <a:r>
              <a:rPr lang="en-US" altLang="zh-CN" sz="2000" b="1" dirty="0">
                <a:latin typeface="微软雅黑" panose="020B0503020204020204" pitchFamily="34" charset="-122"/>
                <a:ea typeface="微软雅黑" panose="020B0503020204020204" pitchFamily="34" charset="-122"/>
              </a:rPr>
              <a:t>new</a:t>
            </a:r>
            <a:r>
              <a:rPr lang="zh-CN" altLang="en-US" sz="2000" b="1" dirty="0">
                <a:latin typeface="微软雅黑" panose="020B0503020204020204" pitchFamily="34" charset="-122"/>
                <a:ea typeface="微软雅黑" panose="020B0503020204020204" pitchFamily="34" charset="-122"/>
              </a:rPr>
              <a:t>运算符申请数组存储空间时才需要指定数组长度</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文本框 5"/>
          <p:cNvSpPr txBox="1">
            <a:spLocks noChangeArrowheads="1"/>
          </p:cNvSpPr>
          <p:nvPr/>
        </p:nvSpPr>
        <p:spPr bwMode="auto">
          <a:xfrm>
            <a:off x="107504" y="4797152"/>
            <a:ext cx="90195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设</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a[]=new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[5], b[]=a; </a:t>
            </a:r>
            <a:r>
              <a:rPr lang="zh-CN" altLang="en-US" sz="2000" b="1" dirty="0">
                <a:latin typeface="微软雅黑" panose="020B0503020204020204" pitchFamily="34" charset="-122"/>
                <a:ea typeface="微软雅黑" panose="020B0503020204020204" pitchFamily="34" charset="-122"/>
              </a:rPr>
              <a:t>执行语句</a:t>
            </a:r>
            <a:r>
              <a:rPr lang="en-US" altLang="zh-CN" sz="2000" b="1" dirty="0">
                <a:latin typeface="微软雅黑" panose="020B0503020204020204" pitchFamily="34" charset="-122"/>
                <a:ea typeface="微软雅黑" panose="020B0503020204020204" pitchFamily="34" charset="-122"/>
              </a:rPr>
              <a:t>b[0]=99;</a:t>
            </a:r>
            <a:r>
              <a:rPr lang="zh-CN" altLang="en-US" sz="2000" b="1" dirty="0">
                <a:latin typeface="微软雅黑" panose="020B0503020204020204" pitchFamily="34" charset="-122"/>
                <a:ea typeface="微软雅黑" panose="020B0503020204020204" pitchFamily="34" charset="-122"/>
              </a:rPr>
              <a:t>后，</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中各元素值为</a:t>
            </a:r>
            <a:r>
              <a:rPr lang="en-US" altLang="zh-CN" sz="2000" b="1" dirty="0">
                <a:latin typeface="微软雅黑" panose="020B0503020204020204" pitchFamily="34" charset="-122"/>
                <a:ea typeface="微软雅黑" panose="020B0503020204020204" pitchFamily="34" charset="-122"/>
              </a:rPr>
              <a:t>____________</a:t>
            </a:r>
            <a:r>
              <a:rPr lang="zh-CN" altLang="en-US" sz="2000" b="1" dirty="0">
                <a:latin typeface="微软雅黑" panose="020B0503020204020204" pitchFamily="34" charset="-122"/>
                <a:ea typeface="微软雅黑" panose="020B0503020204020204" pitchFamily="34" charset="-122"/>
              </a:rPr>
              <a:t>。</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107504" y="5505038"/>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】{99,0,0,0,0}</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解释</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的数组是引用数据类型，两个数组变量之间的赋值是引用赋值，即两个数组变量引用同一个</a:t>
            </a:r>
            <a:r>
              <a:rPr lang="zh-CN" altLang="en-US" sz="2000" b="1" dirty="0" smtClean="0">
                <a:latin typeface="微软雅黑" panose="020B0503020204020204" pitchFamily="34" charset="-122"/>
                <a:ea typeface="微软雅黑" panose="020B0503020204020204" pitchFamily="34" charset="-122"/>
              </a:rPr>
              <a:t>数组。</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a:spLocks noChangeArrowheads="1"/>
          </p:cNvSpPr>
          <p:nvPr/>
        </p:nvSpPr>
        <p:spPr bwMode="auto">
          <a:xfrm>
            <a:off x="107504" y="116632"/>
            <a:ext cx="8712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13.  </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方法的参数能够作为输出型参数吗？</a:t>
            </a:r>
            <a:endParaRPr lang="en-US" altLang="zh-CN" sz="2000" b="1" dirty="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55084" y="476672"/>
            <a:ext cx="90889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方法的参数传递原则与赋值原则相同，根据参数</a:t>
            </a:r>
            <a:r>
              <a:rPr lang="zh-CN" altLang="en-US" sz="2000" b="1" dirty="0" smtClean="0">
                <a:latin typeface="微软雅黑" panose="020B0503020204020204" pitchFamily="34" charset="-122"/>
                <a:ea typeface="微软雅黑" panose="020B0503020204020204" pitchFamily="34" charset="-122"/>
              </a:rPr>
              <a:t>类型分</a:t>
            </a:r>
            <a:r>
              <a:rPr lang="zh-CN" altLang="en-US" sz="2000" b="1" dirty="0">
                <a:latin typeface="微软雅黑" panose="020B0503020204020204" pitchFamily="34" charset="-122"/>
                <a:ea typeface="微软雅黑" panose="020B0503020204020204" pitchFamily="34" charset="-122"/>
              </a:rPr>
              <a:t>二种情况：</a:t>
            </a:r>
          </a:p>
          <a:p>
            <a:pPr marL="0" lvl="8" indent="0" eaLnBrk="1" hangingPunct="1">
              <a:defRPr/>
            </a:pPr>
            <a:r>
              <a:rPr lang="zh-CN" altLang="en-US" sz="2000" b="1" dirty="0">
                <a:latin typeface="微软雅黑" panose="020B0503020204020204" pitchFamily="34" charset="-122"/>
                <a:ea typeface="微软雅黑" panose="020B0503020204020204" pitchFamily="34" charset="-122"/>
              </a:rPr>
              <a:t>① </a:t>
            </a:r>
            <a:r>
              <a:rPr lang="zh-CN" altLang="en-US" sz="2000" b="1" dirty="0">
                <a:solidFill>
                  <a:srgbClr val="C00000"/>
                </a:solidFill>
                <a:latin typeface="微软雅黑" panose="020B0503020204020204" pitchFamily="34" charset="-122"/>
                <a:ea typeface="微软雅黑" panose="020B0503020204020204" pitchFamily="34" charset="-122"/>
              </a:rPr>
              <a:t>基本数据类型</a:t>
            </a:r>
            <a:r>
              <a:rPr lang="zh-CN" altLang="en-US" sz="2000" b="1" dirty="0">
                <a:latin typeface="微软雅黑" panose="020B0503020204020204" pitchFamily="34" charset="-122"/>
                <a:ea typeface="微软雅黑" panose="020B0503020204020204" pitchFamily="34" charset="-122"/>
              </a:rPr>
              <a:t>参数是输入型参数，形式参数只能接收实际参数赋值，</a:t>
            </a:r>
            <a:r>
              <a:rPr lang="zh-CN" altLang="en-US" sz="2000" b="1" dirty="0">
                <a:solidFill>
                  <a:srgbClr val="C00000"/>
                </a:solidFill>
                <a:latin typeface="微软雅黑" panose="020B0503020204020204" pitchFamily="34" charset="-122"/>
                <a:ea typeface="微软雅黑" panose="020B0503020204020204" pitchFamily="34" charset="-122"/>
              </a:rPr>
              <a:t>形式参数改变后值不能作用于实际参数</a:t>
            </a:r>
            <a:r>
              <a:rPr lang="zh-CN" altLang="en-US" sz="2000" b="1" dirty="0">
                <a:latin typeface="微软雅黑" panose="020B0503020204020204" pitchFamily="34" charset="-122"/>
                <a:ea typeface="微软雅黑" panose="020B0503020204020204" pitchFamily="34" charset="-122"/>
              </a:rPr>
              <a:t>，可以声明返回值向实际参数传递运算结果值。</a:t>
            </a:r>
          </a:p>
          <a:p>
            <a:pPr marL="0" lvl="8" indent="0" eaLnBrk="1" hangingPunct="1">
              <a:defRPr/>
            </a:pPr>
            <a:r>
              <a:rPr lang="zh-CN" altLang="en-US" sz="2000" b="1" dirty="0">
                <a:latin typeface="微软雅黑" panose="020B0503020204020204" pitchFamily="34" charset="-122"/>
                <a:ea typeface="微软雅黑" panose="020B0503020204020204" pitchFamily="34" charset="-122"/>
              </a:rPr>
              <a:t>② </a:t>
            </a:r>
            <a:r>
              <a:rPr lang="zh-CN" altLang="en-US" sz="2000" b="1" dirty="0">
                <a:solidFill>
                  <a:srgbClr val="C00000"/>
                </a:solidFill>
                <a:latin typeface="微软雅黑" panose="020B0503020204020204" pitchFamily="34" charset="-122"/>
                <a:ea typeface="微软雅黑" panose="020B0503020204020204" pitchFamily="34" charset="-122"/>
              </a:rPr>
              <a:t>引用数据类型</a:t>
            </a:r>
            <a:r>
              <a:rPr lang="zh-CN" altLang="en-US" sz="2000" b="1" dirty="0">
                <a:latin typeface="微软雅黑" panose="020B0503020204020204" pitchFamily="34" charset="-122"/>
                <a:ea typeface="微软雅黑" panose="020B0503020204020204" pitchFamily="34" charset="-122"/>
              </a:rPr>
              <a:t>参数是输出型参数，形式参数接收实际参数的引用赋值，即形式参数和实际参数引用同一个引用类型数据（数组或对象），任何通过</a:t>
            </a:r>
            <a:r>
              <a:rPr lang="zh-CN" altLang="en-US" sz="2000" b="1" dirty="0">
                <a:solidFill>
                  <a:srgbClr val="C00000"/>
                </a:solidFill>
                <a:latin typeface="微软雅黑" panose="020B0503020204020204" pitchFamily="34" charset="-122"/>
                <a:ea typeface="微软雅黑" panose="020B0503020204020204" pitchFamily="34" charset="-122"/>
              </a:rPr>
              <a:t>形式参数对引用数据的更改都将作用于实际参数</a:t>
            </a:r>
            <a:r>
              <a:rPr lang="zh-CN" altLang="en-US" sz="2000" b="1" dirty="0">
                <a:latin typeface="微软雅黑" panose="020B0503020204020204" pitchFamily="34" charset="-122"/>
                <a:ea typeface="微软雅黑" panose="020B0503020204020204" pitchFamily="34" charset="-122"/>
              </a:rPr>
              <a:t>。</a:t>
            </a:r>
          </a:p>
        </p:txBody>
      </p:sp>
      <p:sp>
        <p:nvSpPr>
          <p:cNvPr id="9" name="文本框 5"/>
          <p:cNvSpPr txBox="1">
            <a:spLocks noChangeArrowheads="1"/>
          </p:cNvSpPr>
          <p:nvPr/>
        </p:nvSpPr>
        <p:spPr bwMode="auto">
          <a:xfrm>
            <a:off x="12230" y="2780928"/>
            <a:ext cx="901957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14. </a:t>
            </a:r>
            <a:r>
              <a:rPr lang="zh-CN" altLang="en-US" sz="2000" b="1" dirty="0" smtClean="0">
                <a:latin typeface="微软雅黑" panose="020B0503020204020204" pitchFamily="34" charset="-122"/>
                <a:ea typeface="微软雅黑" panose="020B0503020204020204" pitchFamily="34" charset="-122"/>
              </a:rPr>
              <a:t>下列程序段希望用</a:t>
            </a:r>
            <a:r>
              <a:rPr lang="en-US" altLang="zh-CN" sz="2000" b="1" dirty="0" smtClean="0">
                <a:latin typeface="微软雅黑" panose="020B0503020204020204" pitchFamily="34" charset="-122"/>
                <a:ea typeface="微软雅黑" panose="020B0503020204020204" pitchFamily="34" charset="-122"/>
              </a:rPr>
              <a:t>for</a:t>
            </a:r>
            <a:r>
              <a:rPr lang="zh-CN" altLang="en-US" sz="2000" b="1" dirty="0" smtClean="0">
                <a:latin typeface="微软雅黑" panose="020B0503020204020204" pitchFamily="34" charset="-122"/>
                <a:ea typeface="微软雅黑" panose="020B0503020204020204" pitchFamily="34" charset="-122"/>
              </a:rPr>
              <a:t>语句求出</a:t>
            </a:r>
            <a:r>
              <a:rPr lang="en-US" altLang="zh-CN" sz="2000" b="1" dirty="0" smtClean="0">
                <a:latin typeface="微软雅黑" panose="020B0503020204020204" pitchFamily="34" charset="-122"/>
                <a:ea typeface="微软雅黑" panose="020B0503020204020204" pitchFamily="34" charset="-122"/>
              </a:rPr>
              <a:t>1~n</a:t>
            </a:r>
            <a:r>
              <a:rPr lang="zh-CN" altLang="en-US" sz="2000" b="1" dirty="0" smtClean="0">
                <a:latin typeface="微软雅黑" panose="020B0503020204020204" pitchFamily="34" charset="-122"/>
                <a:ea typeface="微软雅黑" panose="020B0503020204020204" pitchFamily="34" charset="-122"/>
              </a:rPr>
              <a:t>累加和并显示，程序有错误吗？错误子啊哪？输出结果</a:t>
            </a:r>
            <a:r>
              <a:rPr lang="en-US" altLang="zh-CN" sz="2000" b="1" dirty="0" err="1" smtClean="0">
                <a:latin typeface="微软雅黑" panose="020B0503020204020204" pitchFamily="34" charset="-122"/>
                <a:ea typeface="微软雅黑" panose="020B0503020204020204" pitchFamily="34" charset="-122"/>
              </a:rPr>
              <a:t>i</a:t>
            </a:r>
            <a:r>
              <a:rPr lang="zh-CN" altLang="en-US" sz="2000" b="1" dirty="0" smtClean="0">
                <a:latin typeface="微软雅黑" panose="020B0503020204020204" pitchFamily="34" charset="-122"/>
                <a:ea typeface="微软雅黑" panose="020B0503020204020204" pitchFamily="34" charset="-122"/>
              </a:rPr>
              <a:t>和</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的值分别是多少？</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 1, n = 10, s =0;</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for(</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=1;i&lt;=</a:t>
            </a:r>
            <a:r>
              <a:rPr lang="en-US" altLang="zh-CN" sz="2000" b="1" dirty="0" err="1">
                <a:latin typeface="微软雅黑" panose="020B0503020204020204" pitchFamily="34" charset="-122"/>
                <a:ea typeface="微软雅黑" panose="020B0503020204020204" pitchFamily="34" charset="-122"/>
              </a:rPr>
              <a:t>n;i</a:t>
            </a:r>
            <a:r>
              <a:rPr lang="en-US" altLang="zh-CN" sz="2000" b="1" dirty="0">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s +=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System.out.println</a:t>
            </a:r>
            <a:r>
              <a:rPr lang="en-US" altLang="zh-CN" sz="2000" b="1" dirty="0">
                <a:latin typeface="微软雅黑" panose="020B0503020204020204" pitchFamily="34" charset="-122"/>
                <a:ea typeface="微软雅黑" panose="020B0503020204020204" pitchFamily="34" charset="-122"/>
              </a:rPr>
              <a:t>("sum = 1 + …+" + n + "= " + s );</a:t>
            </a:r>
            <a:endParaRPr lang="en-US" altLang="zh-CN" sz="2000" b="1"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55084" y="5013176"/>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程序具有逻辑错误。</a:t>
            </a:r>
            <a:r>
              <a:rPr lang="en-US" altLang="zh-CN" sz="2000" b="1" dirty="0" smtClean="0">
                <a:latin typeface="微软雅黑" panose="020B0503020204020204" pitchFamily="34" charset="-122"/>
                <a:ea typeface="微软雅黑" panose="020B0503020204020204" pitchFamily="34" charset="-122"/>
              </a:rPr>
              <a:t>for</a:t>
            </a:r>
            <a:r>
              <a:rPr lang="zh-CN" altLang="en-US" sz="2000" b="1" dirty="0">
                <a:latin typeface="微软雅黑" panose="020B0503020204020204" pitchFamily="34" charset="-122"/>
                <a:ea typeface="微软雅黑" panose="020B0503020204020204" pitchFamily="34" charset="-122"/>
              </a:rPr>
              <a:t>语句后面不能使用分号。程序数据的额结果程序结束后</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=11,s = 11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p:cNvSpPr txBox="1">
            <a:spLocks noChangeArrowheads="1"/>
          </p:cNvSpPr>
          <p:nvPr/>
        </p:nvSpPr>
        <p:spPr bwMode="auto">
          <a:xfrm>
            <a:off x="129049" y="188640"/>
            <a:ext cx="901957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15. </a:t>
            </a:r>
            <a:r>
              <a:rPr lang="zh-CN" altLang="en-US" sz="2000" b="1" dirty="0" smtClean="0">
                <a:latin typeface="微软雅黑" panose="020B0503020204020204" pitchFamily="34" charset="-122"/>
                <a:ea typeface="微软雅黑" panose="020B0503020204020204" pitchFamily="34" charset="-122"/>
              </a:rPr>
              <a:t>以下</a:t>
            </a:r>
            <a:r>
              <a:rPr lang="en-US" altLang="zh-CN" sz="2000" b="1" dirty="0" smtClean="0">
                <a:latin typeface="微软雅黑" panose="020B0503020204020204" pitchFamily="34" charset="-122"/>
                <a:ea typeface="微软雅黑" panose="020B0503020204020204" pitchFamily="34" charset="-122"/>
              </a:rPr>
              <a:t>swap</a:t>
            </a:r>
            <a:r>
              <a:rPr lang="zh-CN" altLang="en-US" sz="2000" b="1" dirty="0" smtClean="0">
                <a:latin typeface="微软雅黑" panose="020B0503020204020204" pitchFamily="34" charset="-122"/>
                <a:ea typeface="微软雅黑" panose="020B0503020204020204" pitchFamily="34" charset="-122"/>
              </a:rPr>
              <a:t>（）方法能否实现交换功能？为什么</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latin typeface="微软雅黑" panose="020B0503020204020204" pitchFamily="34" charset="-122"/>
                <a:ea typeface="微软雅黑" panose="020B0503020204020204" pitchFamily="34" charset="-122"/>
              </a:rPr>
              <a:t>	public static void swap(String x, String y){</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String temp = x;</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x = y;</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y = temp;</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p>
        </p:txBody>
      </p:sp>
      <p:sp>
        <p:nvSpPr>
          <p:cNvPr id="10" name="文本框 5"/>
          <p:cNvSpPr txBox="1">
            <a:spLocks noChangeArrowheads="1"/>
          </p:cNvSpPr>
          <p:nvPr/>
        </p:nvSpPr>
        <p:spPr bwMode="auto">
          <a:xfrm>
            <a:off x="129951" y="2127632"/>
            <a:ext cx="87129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不能。</a:t>
            </a:r>
            <a:r>
              <a:rPr lang="en-US" altLang="zh-CN" sz="2000" b="1" dirty="0" smtClean="0">
                <a:latin typeface="微软雅黑" panose="020B0503020204020204" pitchFamily="34" charset="-122"/>
                <a:ea typeface="微软雅黑" panose="020B0503020204020204" pitchFamily="34" charset="-122"/>
              </a:rPr>
              <a:t>String</a:t>
            </a:r>
            <a:r>
              <a:rPr lang="zh-CN" altLang="en-US" sz="2000" b="1" dirty="0" smtClean="0">
                <a:latin typeface="微软雅黑" panose="020B0503020204020204" pitchFamily="34" charset="-122"/>
                <a:ea typeface="微软雅黑" panose="020B0503020204020204" pitchFamily="34" charset="-122"/>
              </a:rPr>
              <a:t>是一个特殊的非基本数据类型，它的传递方式是值传递。而非引用传递。</a:t>
            </a:r>
            <a:endParaRPr lang="en-US" altLang="zh-CN" sz="2000" b="1" dirty="0">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160939" y="3068960"/>
            <a:ext cx="90195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16. </a:t>
            </a:r>
            <a:r>
              <a:rPr lang="zh-CN" altLang="en-US" sz="2000" b="1" dirty="0" smtClean="0">
                <a:latin typeface="微软雅黑" panose="020B0503020204020204" pitchFamily="34" charset="-122"/>
                <a:ea typeface="微软雅黑" panose="020B0503020204020204" pitchFamily="34" charset="-122"/>
              </a:rPr>
              <a:t>以下</a:t>
            </a:r>
            <a:r>
              <a:rPr lang="en-US" altLang="zh-CN" sz="2000" b="1" dirty="0" smtClean="0">
                <a:latin typeface="微软雅黑" panose="020B0503020204020204" pitchFamily="34" charset="-122"/>
                <a:ea typeface="微软雅黑" panose="020B0503020204020204" pitchFamily="34" charset="-122"/>
              </a:rPr>
              <a:t>swap</a:t>
            </a:r>
            <a:r>
              <a:rPr lang="zh-CN" altLang="en-US" sz="2000" b="1" dirty="0" smtClean="0">
                <a:latin typeface="微软雅黑" panose="020B0503020204020204" pitchFamily="34" charset="-122"/>
                <a:ea typeface="微软雅黑" panose="020B0503020204020204" pitchFamily="34" charset="-122"/>
              </a:rPr>
              <a:t>（）方法能否实现交换功能？为什么</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latin typeface="微软雅黑" panose="020B0503020204020204" pitchFamily="34" charset="-122"/>
                <a:ea typeface="微软雅黑" panose="020B0503020204020204" pitchFamily="34" charset="-122"/>
              </a:rPr>
              <a:t>	public static void swap(String table[], </a:t>
            </a:r>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i,int</a:t>
            </a:r>
            <a:r>
              <a:rPr lang="en-US" altLang="zh-CN" sz="2000" b="1" dirty="0">
                <a:latin typeface="微软雅黑" panose="020B0503020204020204" pitchFamily="34" charset="-122"/>
                <a:ea typeface="微软雅黑" panose="020B0503020204020204" pitchFamily="34" charset="-122"/>
              </a:rPr>
              <a:t> j){</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if(table!=null &amp;&amp;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&gt;=0 &amp;&amp;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&lt;</a:t>
            </a:r>
            <a:r>
              <a:rPr lang="en-US" altLang="zh-CN" sz="2000" b="1" dirty="0" err="1">
                <a:latin typeface="微软雅黑" panose="020B0503020204020204" pitchFamily="34" charset="-122"/>
                <a:ea typeface="微软雅黑" panose="020B0503020204020204" pitchFamily="34" charset="-122"/>
              </a:rPr>
              <a:t>table.length</a:t>
            </a:r>
            <a:r>
              <a:rPr lang="en-US" altLang="zh-CN" sz="2000" b="1" dirty="0">
                <a:latin typeface="微软雅黑" panose="020B0503020204020204" pitchFamily="34" charset="-122"/>
                <a:ea typeface="微软雅黑" panose="020B0503020204020204" pitchFamily="34" charset="-122"/>
              </a:rPr>
              <a:t> &amp;&amp; j&gt;=0 &amp;&amp; j&lt;</a:t>
            </a:r>
            <a:r>
              <a:rPr lang="en-US" altLang="zh-CN" sz="2000" b="1" dirty="0" err="1">
                <a:latin typeface="微软雅黑" panose="020B0503020204020204" pitchFamily="34" charset="-122"/>
                <a:ea typeface="微软雅黑" panose="020B0503020204020204" pitchFamily="34" charset="-122"/>
              </a:rPr>
              <a:t>table.length</a:t>
            </a:r>
            <a:r>
              <a:rPr lang="en-US" altLang="zh-CN" sz="2000" b="1" dirty="0">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String temp = table[j];</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table[j] = table[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table[</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 = temp; </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19101" y="5931282"/>
            <a:ext cx="8712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能。</a:t>
            </a:r>
            <a:r>
              <a:rPr lang="en-US" altLang="zh-CN" sz="2000" b="1" dirty="0">
                <a:latin typeface="微软雅黑" panose="020B0503020204020204" pitchFamily="34" charset="-122"/>
                <a:ea typeface="微软雅黑" panose="020B0503020204020204" pitchFamily="34" charset="-122"/>
              </a:rPr>
              <a:t>t</a:t>
            </a:r>
            <a:r>
              <a:rPr lang="en-US" altLang="zh-CN" sz="2000" b="1" dirty="0" smtClean="0">
                <a:latin typeface="微软雅黑" panose="020B0503020204020204" pitchFamily="34" charset="-122"/>
                <a:ea typeface="微软雅黑" panose="020B0503020204020204" pitchFamily="34" charset="-122"/>
              </a:rPr>
              <a:t>able</a:t>
            </a:r>
            <a:r>
              <a:rPr lang="zh-CN" altLang="en-US" sz="2000" b="1" dirty="0" smtClean="0">
                <a:latin typeface="微软雅黑" panose="020B0503020204020204" pitchFamily="34" charset="-122"/>
                <a:ea typeface="微软雅黑" panose="020B0503020204020204" pitchFamily="34" charset="-122"/>
              </a:rPr>
              <a:t>是引用数据类型，参数采用引用传递方式。</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1464E2B-2D1C-4365-A710-17B315601EFA}" type="slidenum">
              <a:rPr lang="zh-CN" altLang="en-US" sz="1400" smtClean="0">
                <a:latin typeface="Tahoma" pitchFamily="34" charset="0"/>
                <a:ea typeface="微软雅黑" panose="020B0503020204020204" pitchFamily="34" charset="-122"/>
              </a:rPr>
              <a:pPr eaLnBrk="1" hangingPunct="1"/>
              <a:t>11</a:t>
            </a:fld>
            <a:endParaRPr lang="en-US" altLang="zh-CN" sz="1400" smtClean="0">
              <a:latin typeface="Tahoma" pitchFamily="34" charset="0"/>
              <a:ea typeface="微软雅黑" panose="020B0503020204020204" pitchFamily="34" charset="-122"/>
            </a:endParaRPr>
          </a:p>
        </p:txBody>
      </p:sp>
      <p:sp>
        <p:nvSpPr>
          <p:cNvPr id="19460" name="标题 1"/>
          <p:cNvSpPr>
            <a:spLocks noGrp="1"/>
          </p:cNvSpPr>
          <p:nvPr>
            <p:ph type="title"/>
          </p:nvPr>
        </p:nvSpPr>
        <p:spPr/>
        <p:txBody>
          <a:bodyPr/>
          <a:lstStyle/>
          <a:p>
            <a:r>
              <a:rPr lang="en-US" altLang="zh-CN" sz="3200" smtClean="0"/>
              <a:t>4. </a:t>
            </a:r>
            <a:r>
              <a:rPr lang="zh-CN" altLang="en-US" sz="3200" smtClean="0"/>
              <a:t>注释</a:t>
            </a:r>
          </a:p>
        </p:txBody>
      </p:sp>
      <p:sp>
        <p:nvSpPr>
          <p:cNvPr id="19461" name="TextBox 4"/>
          <p:cNvSpPr txBox="1">
            <a:spLocks noChangeArrowheads="1"/>
          </p:cNvSpPr>
          <p:nvPr/>
        </p:nvSpPr>
        <p:spPr bwMode="auto">
          <a:xfrm>
            <a:off x="307975" y="1462088"/>
            <a:ext cx="8224838"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buFont typeface="Wingdings" pitchFamily="2" charset="2"/>
              <a:buNone/>
            </a:pPr>
            <a:r>
              <a:rPr lang="zh-CN" altLang="en-US">
                <a:solidFill>
                  <a:srgbClr val="000000"/>
                </a:solidFill>
                <a:latin typeface="微软雅黑" pitchFamily="34" charset="-122"/>
                <a:ea typeface="微软雅黑" pitchFamily="34" charset="-122"/>
              </a:rPr>
              <a:t> </a:t>
            </a:r>
            <a:r>
              <a:rPr lang="zh-CN" altLang="en-US">
                <a:solidFill>
                  <a:srgbClr val="FF0000"/>
                </a:solidFill>
                <a:latin typeface="微软雅黑" pitchFamily="34" charset="-122"/>
                <a:ea typeface="微软雅黑" pitchFamily="34" charset="-122"/>
              </a:rPr>
              <a:t>注释</a:t>
            </a:r>
            <a:r>
              <a:rPr lang="en-US" altLang="zh-CN">
                <a:solidFill>
                  <a:srgbClr val="FF0000"/>
                </a:solidFill>
                <a:latin typeface="微软雅黑" pitchFamily="34" charset="-122"/>
                <a:ea typeface="微软雅黑" pitchFamily="34" charset="-122"/>
              </a:rPr>
              <a:t>(commentary )</a:t>
            </a:r>
            <a:r>
              <a:rPr lang="zh-CN" altLang="en-US">
                <a:solidFill>
                  <a:srgbClr val="FF0000"/>
                </a:solidFill>
                <a:latin typeface="微软雅黑" pitchFamily="34" charset="-122"/>
                <a:ea typeface="微软雅黑" pitchFamily="34" charset="-122"/>
              </a:rPr>
              <a:t>是</a:t>
            </a:r>
            <a:r>
              <a:rPr lang="zh-CN" altLang="en-US">
                <a:solidFill>
                  <a:srgbClr val="000000"/>
                </a:solidFill>
                <a:latin typeface="微软雅黑" pitchFamily="34" charset="-122"/>
                <a:ea typeface="微软雅黑" pitchFamily="34" charset="-122"/>
              </a:rPr>
              <a:t>程序中用于说明和解释的一段文字，对程序运行不起作用。</a:t>
            </a:r>
          </a:p>
          <a:p>
            <a:pPr eaLnBrk="1" hangingPunct="1">
              <a:lnSpc>
                <a:spcPct val="130000"/>
              </a:lnSpc>
              <a:buFont typeface="Wingdings" pitchFamily="2" charset="2"/>
              <a:buNone/>
            </a:pPr>
            <a:r>
              <a:rPr lang="zh-CN" altLang="en-US">
                <a:solidFill>
                  <a:srgbClr val="FF0000"/>
                </a:solidFill>
                <a:latin typeface="微软雅黑" pitchFamily="34" charset="-122"/>
                <a:ea typeface="微软雅黑" pitchFamily="34" charset="-122"/>
              </a:rPr>
              <a:t>程序 中添加注释的目的是增强程序的可读性</a:t>
            </a:r>
            <a:r>
              <a:rPr lang="zh-CN" altLang="en-US">
                <a:solidFill>
                  <a:srgbClr val="000000"/>
                </a:solidFill>
                <a:latin typeface="微软雅黑" pitchFamily="34" charset="-122"/>
                <a:ea typeface="微软雅黑" pitchFamily="34" charset="-122"/>
              </a:rPr>
              <a:t>。</a:t>
            </a:r>
          </a:p>
          <a:p>
            <a:pPr eaLnBrk="1" hangingPunct="1">
              <a:lnSpc>
                <a:spcPct val="130000"/>
              </a:lnSpc>
              <a:buFont typeface="Wingdings" pitchFamily="2" charset="2"/>
              <a:buNone/>
            </a:pPr>
            <a:r>
              <a:rPr lang="en-US" altLang="zh-CN">
                <a:solidFill>
                  <a:srgbClr val="000000"/>
                </a:solidFill>
                <a:latin typeface="微软雅黑" pitchFamily="34" charset="-122"/>
                <a:ea typeface="微软雅黑" pitchFamily="34" charset="-122"/>
              </a:rPr>
              <a:t>  </a:t>
            </a:r>
            <a:r>
              <a:rPr lang="en-US" altLang="zh-CN">
                <a:solidFill>
                  <a:srgbClr val="FF0000"/>
                </a:solidFill>
                <a:latin typeface="微软雅黑" pitchFamily="34" charset="-122"/>
                <a:ea typeface="微软雅黑" pitchFamily="34" charset="-122"/>
              </a:rPr>
              <a:t>Java</a:t>
            </a:r>
            <a:r>
              <a:rPr lang="zh-CN" altLang="en-US">
                <a:solidFill>
                  <a:srgbClr val="FF0000"/>
                </a:solidFill>
                <a:latin typeface="微软雅黑" pitchFamily="34" charset="-122"/>
                <a:ea typeface="微软雅黑" pitchFamily="34" charset="-122"/>
              </a:rPr>
              <a:t>提供</a:t>
            </a:r>
            <a:r>
              <a:rPr lang="en-US" altLang="zh-CN">
                <a:solidFill>
                  <a:srgbClr val="FF0000"/>
                </a:solidFill>
                <a:latin typeface="微软雅黑" pitchFamily="34" charset="-122"/>
                <a:ea typeface="微软雅黑" pitchFamily="34" charset="-122"/>
              </a:rPr>
              <a:t>3</a:t>
            </a:r>
            <a:r>
              <a:rPr lang="zh-CN" altLang="en-US">
                <a:solidFill>
                  <a:srgbClr val="FF0000"/>
                </a:solidFill>
                <a:latin typeface="微软雅黑" pitchFamily="34" charset="-122"/>
                <a:ea typeface="微软雅黑" pitchFamily="34" charset="-122"/>
              </a:rPr>
              <a:t>种注释方式</a:t>
            </a:r>
            <a:r>
              <a:rPr lang="en-US" altLang="zh-CN">
                <a:solidFill>
                  <a:srgbClr val="FF0000"/>
                </a:solidFill>
                <a:latin typeface="微软雅黑" pitchFamily="34" charset="-122"/>
                <a:ea typeface="微软雅黑" pitchFamily="34" charset="-122"/>
              </a:rPr>
              <a:t>:</a:t>
            </a:r>
            <a:r>
              <a:rPr lang="zh-CN" altLang="en-US">
                <a:solidFill>
                  <a:srgbClr val="000000"/>
                </a:solidFill>
                <a:latin typeface="微软雅黑" pitchFamily="34" charset="-122"/>
                <a:ea typeface="微软雅黑" pitchFamily="34" charset="-122"/>
              </a:rPr>
              <a:t>单行注释、多行注释和文 档注释。</a:t>
            </a:r>
          </a:p>
          <a:p>
            <a:pPr eaLnBrk="1" hangingPunct="1">
              <a:lnSpc>
                <a:spcPct val="130000"/>
              </a:lnSpc>
              <a:buFont typeface="Wingdings" pitchFamily="2" charset="2"/>
              <a:buNone/>
            </a:pPr>
            <a:r>
              <a:rPr lang="en-US" altLang="zh-CN">
                <a:solidFill>
                  <a:srgbClr val="000000"/>
                </a:solidFill>
                <a:latin typeface="微软雅黑" pitchFamily="34" charset="-122"/>
                <a:ea typeface="微软雅黑" pitchFamily="34" charset="-122"/>
              </a:rPr>
              <a:t>  //</a:t>
            </a:r>
          </a:p>
          <a:p>
            <a:pPr eaLnBrk="1" hangingPunct="1">
              <a:lnSpc>
                <a:spcPct val="130000"/>
              </a:lnSpc>
              <a:buFont typeface="Wingdings" pitchFamily="2" charset="2"/>
              <a:buNone/>
            </a:pPr>
            <a:r>
              <a:rPr lang="en-US" altLang="zh-CN">
                <a:solidFill>
                  <a:srgbClr val="000000"/>
                </a:solidFill>
                <a:latin typeface="微软雅黑" pitchFamily="34" charset="-122"/>
                <a:ea typeface="微软雅黑" pitchFamily="34" charset="-122"/>
              </a:rPr>
              <a:t>  /*          */</a:t>
            </a:r>
          </a:p>
          <a:p>
            <a:pPr eaLnBrk="1" hangingPunct="1">
              <a:lnSpc>
                <a:spcPct val="130000"/>
              </a:lnSpc>
              <a:buFont typeface="Wingdings" pitchFamily="2" charset="2"/>
              <a:buNone/>
            </a:pPr>
            <a:r>
              <a:rPr lang="en-US" altLang="zh-CN">
                <a:solidFill>
                  <a:srgbClr val="000000"/>
                </a:solidFill>
                <a:latin typeface="微软雅黑" pitchFamily="34" charset="-122"/>
                <a:ea typeface="微软雅黑" pitchFamily="34" charset="-122"/>
              </a:rPr>
              <a:t>/**</a:t>
            </a:r>
          </a:p>
          <a:p>
            <a:pPr eaLnBrk="1" hangingPunct="1">
              <a:lnSpc>
                <a:spcPct val="130000"/>
              </a:lnSpc>
              <a:buFont typeface="Wingdings" pitchFamily="2" charset="2"/>
              <a:buNone/>
            </a:pPr>
            <a:r>
              <a:rPr lang="en-US" altLang="zh-CN">
                <a:solidFill>
                  <a:srgbClr val="000000"/>
                </a:solidFill>
                <a:latin typeface="微软雅黑" pitchFamily="34" charset="-122"/>
                <a:ea typeface="微软雅黑" pitchFamily="34" charset="-122"/>
              </a:rPr>
              <a:t>   </a:t>
            </a:r>
            <a:r>
              <a:rPr lang="zh-CN" altLang="en-US">
                <a:solidFill>
                  <a:srgbClr val="000000"/>
                </a:solidFill>
                <a:latin typeface="微软雅黑" pitchFamily="34" charset="-122"/>
                <a:ea typeface="微软雅黑" pitchFamily="34" charset="-122"/>
              </a:rPr>
              <a:t>文档注释，用于从源代码自动生成文档执行</a:t>
            </a:r>
            <a:r>
              <a:rPr lang="en-US" altLang="zh-CN">
                <a:solidFill>
                  <a:srgbClr val="000000"/>
                </a:solidFill>
                <a:latin typeface="微软雅黑" pitchFamily="34" charset="-122"/>
                <a:ea typeface="微软雅黑" pitchFamily="34" charset="-122"/>
              </a:rPr>
              <a:t>javadoc</a:t>
            </a:r>
            <a:r>
              <a:rPr lang="zh-CN" altLang="en-US">
                <a:solidFill>
                  <a:srgbClr val="000000"/>
                </a:solidFill>
                <a:latin typeface="微软雅黑" pitchFamily="34" charset="-122"/>
                <a:ea typeface="微软雅黑" pitchFamily="34" charset="-122"/>
              </a:rPr>
              <a:t>命令，根据源代码中的内容生成网页</a:t>
            </a:r>
          </a:p>
          <a:p>
            <a:pPr eaLnBrk="1" hangingPunct="1">
              <a:lnSpc>
                <a:spcPct val="130000"/>
              </a:lnSpc>
              <a:buFont typeface="Wingdings" pitchFamily="2" charset="2"/>
              <a:buNone/>
            </a:pPr>
            <a:r>
              <a:rPr lang="zh-CN" altLang="en-US">
                <a:solidFill>
                  <a:srgbClr val="000000"/>
                </a:solidFill>
                <a:latin typeface="微软雅黑" pitchFamily="34" charset="-122"/>
                <a:ea typeface="微软雅黑" pitchFamily="34" charset="-122"/>
              </a:rPr>
              <a:t>*</a:t>
            </a:r>
            <a:r>
              <a:rPr lang="en-US" altLang="zh-CN">
                <a:solidFill>
                  <a:srgbClr val="000000"/>
                </a:solidFill>
                <a:latin typeface="微软雅黑" pitchFamily="34" charset="-122"/>
                <a:ea typeface="微软雅黑" pitchFamily="34" charset="-122"/>
              </a:rPr>
              <a:t>/ </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53A97DD-F6D8-49F2-A05E-49AF6774A22D}" type="slidenum">
              <a:rPr lang="zh-CN" altLang="en-US" sz="1400" smtClean="0">
                <a:latin typeface="Tahoma" pitchFamily="34" charset="0"/>
                <a:ea typeface="微软雅黑" panose="020B0503020204020204" pitchFamily="34" charset="-122"/>
              </a:rPr>
              <a:pPr eaLnBrk="1" hangingPunct="1"/>
              <a:t>12</a:t>
            </a:fld>
            <a:endParaRPr lang="en-US" altLang="zh-CN" sz="1400" smtClean="0">
              <a:latin typeface="Tahoma" pitchFamily="34" charset="0"/>
              <a:ea typeface="微软雅黑" panose="020B0503020204020204" pitchFamily="34" charset="-122"/>
            </a:endParaRPr>
          </a:p>
        </p:txBody>
      </p:sp>
      <p:sp>
        <p:nvSpPr>
          <p:cNvPr id="20484" name="Rectangle 2"/>
          <p:cNvSpPr>
            <a:spLocks noGrp="1" noChangeArrowheads="1"/>
          </p:cNvSpPr>
          <p:nvPr>
            <p:ph type="title"/>
          </p:nvPr>
        </p:nvSpPr>
        <p:spPr/>
        <p:txBody>
          <a:bodyPr/>
          <a:lstStyle/>
          <a:p>
            <a:pPr eaLnBrk="1" hangingPunct="1"/>
            <a:r>
              <a:rPr lang="en-US" altLang="zh-CN" sz="4000" smtClean="0"/>
              <a:t>2.1.2 </a:t>
            </a:r>
            <a:r>
              <a:rPr lang="zh-CN" altLang="en-US" sz="4000" smtClean="0"/>
              <a:t>基本数据类型</a:t>
            </a:r>
          </a:p>
        </p:txBody>
      </p:sp>
      <p:sp>
        <p:nvSpPr>
          <p:cNvPr id="19461" name="Rectangle 3"/>
          <p:cNvSpPr>
            <a:spLocks noGrp="1" noChangeArrowheads="1"/>
          </p:cNvSpPr>
          <p:nvPr>
            <p:ph type="body" idx="1"/>
          </p:nvPr>
        </p:nvSpPr>
        <p:spPr>
          <a:xfrm>
            <a:off x="179388" y="1484313"/>
            <a:ext cx="8856662" cy="4897437"/>
          </a:xfrm>
        </p:spPr>
        <p:txBody>
          <a:bodyPr/>
          <a:lstStyle/>
          <a:p>
            <a:pPr eaLnBrk="1" hangingPunct="1">
              <a:lnSpc>
                <a:spcPct val="150000"/>
              </a:lnSpc>
            </a:pPr>
            <a:r>
              <a:rPr lang="zh-CN" altLang="en-US" sz="2400" dirty="0" smtClean="0">
                <a:latin typeface="微软雅黑" pitchFamily="34" charset="-122"/>
                <a:ea typeface="微软雅黑" pitchFamily="34" charset="-122"/>
              </a:rPr>
              <a:t>什么是数据类型</a:t>
            </a:r>
            <a:endParaRPr lang="en-US" altLang="zh-CN" sz="2400" dirty="0" smtClean="0">
              <a:latin typeface="微软雅黑" pitchFamily="34" charset="-122"/>
              <a:ea typeface="微软雅黑" pitchFamily="34" charset="-122"/>
            </a:endParaRPr>
          </a:p>
          <a:p>
            <a:pPr eaLnBrk="1" hangingPunct="1">
              <a:lnSpc>
                <a:spcPct val="150000"/>
              </a:lnSpc>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类型是具有相同逻辑意义的一组值的集合；</a:t>
            </a:r>
            <a:endParaRPr lang="en-US" altLang="zh-CN" sz="2400" dirty="0" smtClean="0">
              <a:latin typeface="微软雅黑" pitchFamily="34" charset="-122"/>
              <a:ea typeface="微软雅黑" pitchFamily="34" charset="-122"/>
            </a:endParaRPr>
          </a:p>
          <a:p>
            <a:pPr eaLnBrk="1" hangingPunct="1">
              <a:lnSpc>
                <a:spcPct val="150000"/>
              </a:lnSpc>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数据类型指一个类型和定义在这个类型的操作集合。</a:t>
            </a:r>
          </a:p>
          <a:p>
            <a:pPr eaLnBrk="1" hangingPunct="1">
              <a:lnSpc>
                <a:spcPct val="150000"/>
              </a:lnSpc>
            </a:pPr>
            <a:r>
              <a:rPr lang="zh-CN" altLang="en-US" sz="2400" dirty="0" smtClean="0">
                <a:latin typeface="微软雅黑" pitchFamily="34" charset="-122"/>
                <a:ea typeface="微软雅黑" pitchFamily="34" charset="-122"/>
              </a:rPr>
              <a:t>数据类型分类</a:t>
            </a:r>
          </a:p>
          <a:p>
            <a:pPr lvl="1" eaLnBrk="1" hangingPunct="1">
              <a:lnSpc>
                <a:spcPct val="150000"/>
              </a:lnSpc>
            </a:pPr>
            <a:r>
              <a:rPr lang="zh-CN" altLang="en-US" sz="2000" dirty="0" smtClean="0">
                <a:latin typeface="微软雅黑" pitchFamily="34" charset="-122"/>
                <a:ea typeface="微软雅黑" pitchFamily="34" charset="-122"/>
              </a:rPr>
              <a:t>基本数据类型：</a:t>
            </a:r>
            <a:r>
              <a:rPr lang="en-US" altLang="zh-CN" sz="2000" dirty="0" smtClean="0">
                <a:latin typeface="微软雅黑" pitchFamily="34" charset="-122"/>
                <a:ea typeface="微软雅黑" pitchFamily="34" charset="-122"/>
              </a:rPr>
              <a:t>8</a:t>
            </a:r>
            <a:r>
              <a:rPr lang="zh-CN" altLang="en-US" sz="2000" dirty="0" smtClean="0">
                <a:latin typeface="微软雅黑" pitchFamily="34" charset="-122"/>
                <a:ea typeface="微软雅黑" pitchFamily="34" charset="-122"/>
              </a:rPr>
              <a:t>种（</a:t>
            </a:r>
            <a:r>
              <a:rPr lang="en-US" altLang="zh-CN" sz="2000" dirty="0" smtClean="0">
                <a:latin typeface="微软雅黑" pitchFamily="34" charset="-122"/>
                <a:ea typeface="微软雅黑" pitchFamily="34" charset="-122"/>
              </a:rPr>
              <a:t>byte/short/</a:t>
            </a:r>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/long</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char</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double/float</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boolean</a:t>
            </a:r>
            <a:r>
              <a:rPr lang="zh-CN" altLang="en-US" sz="2000" dirty="0" smtClean="0">
                <a:latin typeface="微软雅黑" pitchFamily="34" charset="-122"/>
                <a:ea typeface="微软雅黑" pitchFamily="34" charset="-122"/>
              </a:rPr>
              <a:t>）（取值范围决定于字节数）</a:t>
            </a:r>
          </a:p>
          <a:p>
            <a:pPr lvl="1" eaLnBrk="1" hangingPunct="1">
              <a:lnSpc>
                <a:spcPct val="150000"/>
              </a:lnSpc>
            </a:pPr>
            <a:r>
              <a:rPr lang="zh-CN" altLang="en-US" sz="2000" dirty="0" smtClean="0">
                <a:latin typeface="微软雅黑" pitchFamily="34" charset="-122"/>
                <a:ea typeface="微软雅黑" pitchFamily="34" charset="-122"/>
              </a:rPr>
              <a:t>引用数据类型：数组、类</a:t>
            </a:r>
            <a:r>
              <a:rPr lang="zh-CN" altLang="pt-BR" sz="2000" dirty="0" smtClean="0">
                <a:latin typeface="微软雅黑" pitchFamily="34" charset="-122"/>
                <a:ea typeface="微软雅黑" pitchFamily="34" charset="-122"/>
              </a:rPr>
              <a:t>（</a:t>
            </a:r>
            <a:r>
              <a:rPr lang="pt-BR" altLang="zh-CN" sz="2000" dirty="0" smtClean="0">
                <a:latin typeface="微软雅黑" pitchFamily="34" charset="-122"/>
                <a:ea typeface="微软雅黑" pitchFamily="34" charset="-122"/>
              </a:rPr>
              <a:t>class</a:t>
            </a:r>
            <a:r>
              <a:rPr lang="zh-CN" altLang="pt-BR"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和接口</a:t>
            </a:r>
            <a:r>
              <a:rPr lang="zh-CN" altLang="pt-BR" sz="2000" dirty="0" smtClean="0">
                <a:latin typeface="微软雅黑" pitchFamily="34" charset="-122"/>
                <a:ea typeface="微软雅黑" pitchFamily="34" charset="-122"/>
              </a:rPr>
              <a:t>（</a:t>
            </a:r>
            <a:r>
              <a:rPr lang="pt-BR" altLang="zh-CN" sz="2000" dirty="0" smtClean="0">
                <a:latin typeface="微软雅黑" pitchFamily="34" charset="-122"/>
                <a:ea typeface="微软雅黑" pitchFamily="34" charset="-122"/>
              </a:rPr>
              <a:t>interface</a:t>
            </a:r>
            <a:r>
              <a:rPr lang="zh-CN" altLang="pt-BR"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eaLnBrk="1" hangingPunct="1">
              <a:lnSpc>
                <a:spcPct val="150000"/>
              </a:lnSpc>
              <a:buFont typeface="Tahoma" pitchFamily="34" charset="0"/>
              <a:buNone/>
            </a:pPr>
            <a:endParaRPr lang="en-US" altLang="zh-CN"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arn(inVertical)">
                                      <p:cBhvr>
                                        <p:cTn id="7" dur="500"/>
                                        <p:tgtEl>
                                          <p:spTgt spid="1946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61">
                                            <p:txEl>
                                              <p:pRg st="1" end="1"/>
                                            </p:txEl>
                                          </p:spTgt>
                                        </p:tgtEl>
                                        <p:attrNameLst>
                                          <p:attrName>style.visibility</p:attrName>
                                        </p:attrNameLst>
                                      </p:cBhvr>
                                      <p:to>
                                        <p:strVal val="visible"/>
                                      </p:to>
                                    </p:set>
                                    <p:animEffect transition="in" filter="barn(inVertical)">
                                      <p:cBhvr>
                                        <p:cTn id="10" dur="500"/>
                                        <p:tgtEl>
                                          <p:spTgt spid="1946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61">
                                            <p:txEl>
                                              <p:pRg st="2" end="2"/>
                                            </p:txEl>
                                          </p:spTgt>
                                        </p:tgtEl>
                                        <p:attrNameLst>
                                          <p:attrName>style.visibility</p:attrName>
                                        </p:attrNameLst>
                                      </p:cBhvr>
                                      <p:to>
                                        <p:strVal val="visible"/>
                                      </p:to>
                                    </p:set>
                                    <p:animEffect transition="in" filter="barn(inVertical)">
                                      <p:cBhvr>
                                        <p:cTn id="13" dur="500"/>
                                        <p:tgtEl>
                                          <p:spTgt spid="1946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9461">
                                            <p:txEl>
                                              <p:pRg st="3" end="3"/>
                                            </p:txEl>
                                          </p:spTgt>
                                        </p:tgtEl>
                                        <p:attrNameLst>
                                          <p:attrName>style.visibility</p:attrName>
                                        </p:attrNameLst>
                                      </p:cBhvr>
                                      <p:to>
                                        <p:strVal val="visible"/>
                                      </p:to>
                                    </p:set>
                                    <p:animEffect transition="in" filter="barn(inVertical)">
                                      <p:cBhvr>
                                        <p:cTn id="18" dur="500"/>
                                        <p:tgtEl>
                                          <p:spTgt spid="19461">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9461">
                                            <p:txEl>
                                              <p:pRg st="4" end="4"/>
                                            </p:txEl>
                                          </p:spTgt>
                                        </p:tgtEl>
                                        <p:attrNameLst>
                                          <p:attrName>style.visibility</p:attrName>
                                        </p:attrNameLst>
                                      </p:cBhvr>
                                      <p:to>
                                        <p:strVal val="visible"/>
                                      </p:to>
                                    </p:set>
                                    <p:animEffect transition="in" filter="barn(inVertical)">
                                      <p:cBhvr>
                                        <p:cTn id="21" dur="500"/>
                                        <p:tgtEl>
                                          <p:spTgt spid="19461">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9461">
                                            <p:txEl>
                                              <p:pRg st="5" end="5"/>
                                            </p:txEl>
                                          </p:spTgt>
                                        </p:tgtEl>
                                        <p:attrNameLst>
                                          <p:attrName>style.visibility</p:attrName>
                                        </p:attrNameLst>
                                      </p:cBhvr>
                                      <p:to>
                                        <p:strVal val="visible"/>
                                      </p:to>
                                    </p:set>
                                    <p:animEffect transition="in" filter="barn(inVertical)">
                                      <p:cBhvr>
                                        <p:cTn id="24" dur="500"/>
                                        <p:tgtEl>
                                          <p:spTgt spid="194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整形类型变量</a:t>
            </a:r>
          </a:p>
        </p:txBody>
      </p:sp>
      <p:sp>
        <p:nvSpPr>
          <p:cNvPr id="21507" name="内容占位符 2"/>
          <p:cNvSpPr>
            <a:spLocks noGrp="1"/>
          </p:cNvSpPr>
          <p:nvPr>
            <p:ph idx="1"/>
          </p:nvPr>
        </p:nvSpPr>
        <p:spPr>
          <a:xfrm>
            <a:off x="250825" y="1557338"/>
            <a:ext cx="8205788" cy="2232025"/>
          </a:xfrm>
        </p:spPr>
        <p:txBody>
          <a:bodyPr/>
          <a:lstStyle/>
          <a:p>
            <a:pPr>
              <a:buFont typeface="Wingdings" pitchFamily="2" charset="2"/>
              <a:buChar char="Ø"/>
            </a:pPr>
            <a:r>
              <a:rPr lang="zh-CN" altLang="en-US" sz="2800" smtClean="0"/>
              <a:t>字节（</a:t>
            </a:r>
            <a:r>
              <a:rPr lang="en-US" altLang="zh-CN" sz="2800" smtClean="0"/>
              <a:t>byte</a:t>
            </a:r>
            <a:r>
              <a:rPr lang="zh-CN" altLang="en-US" sz="2800" smtClean="0"/>
              <a:t>）型，</a:t>
            </a:r>
            <a:r>
              <a:rPr lang="en-US" altLang="zh-CN" sz="2800" smtClean="0"/>
              <a:t>8</a:t>
            </a:r>
            <a:r>
              <a:rPr lang="zh-CN" altLang="en-US" sz="2800" smtClean="0"/>
              <a:t>个位。</a:t>
            </a:r>
          </a:p>
          <a:p>
            <a:pPr>
              <a:buFont typeface="Wingdings" pitchFamily="2" charset="2"/>
              <a:buChar char="Ø"/>
            </a:pPr>
            <a:r>
              <a:rPr lang="zh-CN" altLang="en-US" sz="2800" smtClean="0"/>
              <a:t>短整形</a:t>
            </a:r>
            <a:r>
              <a:rPr lang="en-US" altLang="zh-CN" sz="2800" smtClean="0"/>
              <a:t>(short)</a:t>
            </a:r>
            <a:r>
              <a:rPr lang="zh-CN" altLang="en-US" sz="2800" smtClean="0"/>
              <a:t>，占</a:t>
            </a:r>
            <a:r>
              <a:rPr lang="en-US" altLang="zh-CN" sz="2800" smtClean="0"/>
              <a:t>16</a:t>
            </a:r>
            <a:r>
              <a:rPr lang="zh-CN" altLang="en-US" sz="2800" smtClean="0"/>
              <a:t>个位。</a:t>
            </a:r>
          </a:p>
          <a:p>
            <a:pPr>
              <a:buFont typeface="Wingdings" pitchFamily="2" charset="2"/>
              <a:buChar char="Ø"/>
            </a:pPr>
            <a:r>
              <a:rPr lang="zh-CN" altLang="en-US" sz="2800" smtClean="0"/>
              <a:t>整形 </a:t>
            </a:r>
            <a:r>
              <a:rPr lang="en-US" altLang="zh-CN" sz="2800" smtClean="0"/>
              <a:t>( int )</a:t>
            </a:r>
            <a:r>
              <a:rPr lang="zh-CN" altLang="en-US" sz="2800" smtClean="0"/>
              <a:t>，占</a:t>
            </a:r>
            <a:r>
              <a:rPr lang="en-US" altLang="zh-CN" sz="2800" smtClean="0"/>
              <a:t>32</a:t>
            </a:r>
            <a:r>
              <a:rPr lang="zh-CN" altLang="en-US" sz="2800" smtClean="0"/>
              <a:t>个位。</a:t>
            </a:r>
          </a:p>
          <a:p>
            <a:pPr>
              <a:buFont typeface="Wingdings" pitchFamily="2" charset="2"/>
              <a:buChar char="Ø"/>
            </a:pPr>
            <a:r>
              <a:rPr lang="zh-CN" altLang="en-US" sz="2800" smtClean="0"/>
              <a:t>长整形 </a:t>
            </a:r>
            <a:r>
              <a:rPr lang="en-US" altLang="zh-CN" sz="2800" smtClean="0"/>
              <a:t>( long int )</a:t>
            </a:r>
            <a:r>
              <a:rPr lang="zh-CN" altLang="en-US" sz="2800" smtClean="0"/>
              <a:t>，占</a:t>
            </a:r>
            <a:r>
              <a:rPr lang="en-US" altLang="zh-CN" sz="2800" smtClean="0"/>
              <a:t>64</a:t>
            </a:r>
            <a:r>
              <a:rPr lang="zh-CN" altLang="en-US" sz="2800" smtClean="0"/>
              <a:t>个位。</a:t>
            </a:r>
          </a:p>
          <a:p>
            <a:pPr>
              <a:buFont typeface="Wingdings" pitchFamily="2" charset="2"/>
              <a:buChar char="Ø"/>
            </a:pPr>
            <a:endParaRPr lang="zh-CN" altLang="en-US" sz="2800" smtClean="0"/>
          </a:p>
        </p:txBody>
      </p:sp>
      <p:sp>
        <p:nvSpPr>
          <p:cNvPr id="21509"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AF2D9E7-BF1C-4E67-8672-E76531D95FDB}" type="slidenum">
              <a:rPr lang="zh-CN" altLang="en-US" sz="1400" smtClean="0">
                <a:latin typeface="Tahoma" pitchFamily="34" charset="0"/>
                <a:ea typeface="微软雅黑" panose="020B0503020204020204" pitchFamily="34" charset="-122"/>
              </a:rPr>
              <a:pPr eaLnBrk="1" hangingPunct="1"/>
              <a:t>13</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基本类型封装类</a:t>
            </a:r>
          </a:p>
        </p:txBody>
      </p:sp>
      <p:sp>
        <p:nvSpPr>
          <p:cNvPr id="22531" name="内容占位符 2"/>
          <p:cNvSpPr>
            <a:spLocks noGrp="1"/>
          </p:cNvSpPr>
          <p:nvPr>
            <p:ph idx="1"/>
          </p:nvPr>
        </p:nvSpPr>
        <p:spPr>
          <a:xfrm>
            <a:off x="395536" y="1648272"/>
            <a:ext cx="8100392" cy="1058519"/>
          </a:xfrm>
        </p:spPr>
        <p:txBody>
          <a:bodyPr/>
          <a:lstStyle/>
          <a:p>
            <a:pPr marL="0" indent="0"/>
            <a:r>
              <a:rPr lang="zh-CN" altLang="en-US" sz="2400" dirty="0" smtClean="0"/>
              <a:t>如</a:t>
            </a:r>
            <a:r>
              <a:rPr lang="en-US" altLang="zh-CN" sz="2400" dirty="0" smtClean="0"/>
              <a:t>Integer</a:t>
            </a:r>
            <a:r>
              <a:rPr lang="zh-CN" altLang="en-US" sz="2400" dirty="0" smtClean="0"/>
              <a:t>、</a:t>
            </a:r>
            <a:r>
              <a:rPr lang="en-US" altLang="zh-CN" sz="2400" dirty="0" smtClean="0"/>
              <a:t>Byte</a:t>
            </a:r>
            <a:r>
              <a:rPr lang="zh-CN" altLang="en-US" sz="2400" dirty="0" smtClean="0"/>
              <a:t>、</a:t>
            </a:r>
            <a:r>
              <a:rPr lang="en-US" altLang="zh-CN" sz="2400" dirty="0" smtClean="0"/>
              <a:t>Short</a:t>
            </a:r>
            <a:r>
              <a:rPr lang="zh-CN" altLang="en-US" sz="2400" dirty="0" smtClean="0"/>
              <a:t>、</a:t>
            </a:r>
            <a:r>
              <a:rPr lang="en-US" altLang="zh-CN" sz="2400" dirty="0" smtClean="0"/>
              <a:t>Long</a:t>
            </a:r>
            <a:r>
              <a:rPr lang="zh-CN" altLang="en-US" sz="2400" dirty="0" smtClean="0"/>
              <a:t>、</a:t>
            </a:r>
            <a:r>
              <a:rPr lang="en-US" altLang="zh-CN" sz="2400" dirty="0" smtClean="0"/>
              <a:t>Character</a:t>
            </a:r>
            <a:r>
              <a:rPr lang="zh-CN" altLang="en-US" sz="2400" dirty="0" smtClean="0"/>
              <a:t>、</a:t>
            </a:r>
            <a:r>
              <a:rPr lang="en-US" altLang="zh-CN" sz="2400" dirty="0" smtClean="0"/>
              <a:t>Float</a:t>
            </a:r>
            <a:r>
              <a:rPr lang="zh-CN" altLang="en-US" sz="2400" dirty="0" smtClean="0"/>
              <a:t>、</a:t>
            </a:r>
            <a:r>
              <a:rPr lang="en-US" altLang="zh-CN" sz="2400" dirty="0" smtClean="0"/>
              <a:t>Double</a:t>
            </a:r>
            <a:r>
              <a:rPr lang="zh-CN" altLang="en-US" sz="2400" dirty="0" smtClean="0"/>
              <a:t>、</a:t>
            </a:r>
            <a:r>
              <a:rPr lang="en-US" altLang="zh-CN" sz="2400" dirty="0" smtClean="0"/>
              <a:t>Boolean</a:t>
            </a:r>
            <a:r>
              <a:rPr lang="zh-CN" altLang="en-US" sz="2400" dirty="0" smtClean="0"/>
              <a:t>。</a:t>
            </a:r>
          </a:p>
        </p:txBody>
      </p:sp>
      <p:sp>
        <p:nvSpPr>
          <p:cNvPr id="2253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1E57EF6-D679-4BCA-A76A-44BDB294E834}" type="slidenum">
              <a:rPr lang="zh-CN" altLang="en-US" sz="1400" smtClean="0">
                <a:latin typeface="Tahoma" pitchFamily="34" charset="0"/>
                <a:ea typeface="微软雅黑" panose="020B0503020204020204" pitchFamily="34" charset="-122"/>
              </a:rPr>
              <a:pPr eaLnBrk="1" hangingPunct="1"/>
              <a:t>14</a:t>
            </a:fld>
            <a:endParaRPr lang="en-US" altLang="zh-CN" sz="1400" smtClean="0">
              <a:latin typeface="Tahoma" pitchFamily="34" charset="0"/>
              <a:ea typeface="微软雅黑" panose="020B0503020204020204" pitchFamily="34" charset="-122"/>
            </a:endParaRPr>
          </a:p>
        </p:txBody>
      </p:sp>
      <p:sp>
        <p:nvSpPr>
          <p:cNvPr id="6" name="TextBox 5"/>
          <p:cNvSpPr txBox="1"/>
          <p:nvPr/>
        </p:nvSpPr>
        <p:spPr>
          <a:xfrm>
            <a:off x="900113" y="1096872"/>
            <a:ext cx="7056784" cy="525657"/>
          </a:xfrm>
          <a:prstGeom prst="rect">
            <a:avLst/>
          </a:prstGeom>
          <a:solidFill>
            <a:schemeClr val="accent1"/>
          </a:solidFill>
        </p:spPr>
        <p:txBody>
          <a:bodyPr wrap="square" rtlCol="0">
            <a:spAutoFit/>
          </a:bodyPr>
          <a:lstStyle/>
          <a:p>
            <a:pPr>
              <a:lnSpc>
                <a:spcPct val="130000"/>
              </a:lnSpc>
            </a:pPr>
            <a:r>
              <a:rPr lang="en-US" altLang="zh-CN" dirty="0" smtClean="0">
                <a:latin typeface="微软雅黑" panose="020B0503020204020204" pitchFamily="34" charset="-122"/>
                <a:ea typeface="微软雅黑" panose="020B0503020204020204" pitchFamily="34" charset="-122"/>
              </a:rPr>
              <a:t>Java</a:t>
            </a:r>
            <a:r>
              <a:rPr lang="zh-CN" altLang="en-US" dirty="0" smtClean="0">
                <a:latin typeface="微软雅黑" panose="020B0503020204020204" pitchFamily="34" charset="-122"/>
                <a:ea typeface="微软雅黑" panose="020B0503020204020204" pitchFamily="34" charset="-122"/>
              </a:rPr>
              <a:t>为每一种基本数据类型封装了对应的类</a:t>
            </a:r>
          </a:p>
        </p:txBody>
      </p:sp>
      <p:sp>
        <p:nvSpPr>
          <p:cNvPr id="2" name="TextBox 1"/>
          <p:cNvSpPr txBox="1"/>
          <p:nvPr/>
        </p:nvSpPr>
        <p:spPr>
          <a:xfrm>
            <a:off x="233264" y="2706791"/>
            <a:ext cx="8424936" cy="3046988"/>
          </a:xfrm>
          <a:prstGeom prst="rect">
            <a:avLst/>
          </a:prstGeom>
          <a:noFill/>
        </p:spPr>
        <p:txBody>
          <a:bodyPr wrap="square" rtlCol="0">
            <a:spAutoFit/>
          </a:bodyPr>
          <a:lstStyle/>
          <a:p>
            <a:r>
              <a:rPr lang="en-US" altLang="zh-CN" b="1" dirty="0">
                <a:solidFill>
                  <a:srgbClr val="7F0055"/>
                </a:solidFill>
                <a:latin typeface="Consolas"/>
                <a:ea typeface="微软雅黑" panose="020B0503020204020204" pitchFamily="34" charset="-122"/>
              </a:rPr>
              <a:t>public</a:t>
            </a:r>
            <a:r>
              <a:rPr lang="en-US" altLang="zh-CN" b="1" dirty="0">
                <a:solidFill>
                  <a:srgbClr val="000000"/>
                </a:solidFill>
                <a:latin typeface="Consolas"/>
                <a:ea typeface="微软雅黑" panose="020B0503020204020204" pitchFamily="34" charset="-122"/>
              </a:rPr>
              <a:t> </a:t>
            </a:r>
            <a:r>
              <a:rPr lang="en-US" altLang="zh-CN" b="1" dirty="0">
                <a:solidFill>
                  <a:srgbClr val="7F0055"/>
                </a:solidFill>
                <a:latin typeface="Consolas"/>
                <a:ea typeface="微软雅黑" panose="020B0503020204020204" pitchFamily="34" charset="-122"/>
              </a:rPr>
              <a:t>class</a:t>
            </a:r>
            <a:r>
              <a:rPr lang="en-US" altLang="zh-CN" b="1" dirty="0">
                <a:solidFill>
                  <a:srgbClr val="000000"/>
                </a:solidFill>
                <a:latin typeface="Consolas"/>
                <a:ea typeface="微软雅黑" panose="020B0503020204020204" pitchFamily="34" charset="-122"/>
              </a:rPr>
              <a:t> </a:t>
            </a:r>
            <a:r>
              <a:rPr lang="en-US" altLang="zh-CN" b="1" dirty="0" err="1">
                <a:solidFill>
                  <a:srgbClr val="000000"/>
                </a:solidFill>
                <a:latin typeface="Consolas"/>
                <a:ea typeface="微软雅黑" panose="020B0503020204020204" pitchFamily="34" charset="-122"/>
              </a:rPr>
              <a:t>BasictypeClass</a:t>
            </a:r>
            <a:r>
              <a:rPr lang="en-US" altLang="zh-CN" b="1" dirty="0">
                <a:solidFill>
                  <a:srgbClr val="000000"/>
                </a:solidFill>
                <a:latin typeface="Consolas"/>
                <a:ea typeface="微软雅黑" panose="020B0503020204020204" pitchFamily="34" charset="-122"/>
              </a:rPr>
              <a:t> {</a:t>
            </a:r>
          </a:p>
          <a:p>
            <a:pPr lvl="1"/>
            <a:r>
              <a:rPr lang="en-US" altLang="zh-CN" b="1" dirty="0">
                <a:solidFill>
                  <a:srgbClr val="7F0055"/>
                </a:solidFill>
                <a:latin typeface="Consolas"/>
                <a:ea typeface="微软雅黑" panose="020B0503020204020204" pitchFamily="34" charset="-122"/>
              </a:rPr>
              <a:t>public</a:t>
            </a:r>
            <a:r>
              <a:rPr lang="en-US" altLang="zh-CN" b="1" dirty="0">
                <a:solidFill>
                  <a:srgbClr val="000000"/>
                </a:solidFill>
                <a:latin typeface="Consolas"/>
                <a:ea typeface="微软雅黑" panose="020B0503020204020204" pitchFamily="34" charset="-122"/>
              </a:rPr>
              <a:t> </a:t>
            </a:r>
            <a:r>
              <a:rPr lang="en-US" altLang="zh-CN" b="1" dirty="0">
                <a:solidFill>
                  <a:srgbClr val="7F0055"/>
                </a:solidFill>
                <a:latin typeface="Consolas"/>
                <a:ea typeface="微软雅黑" panose="020B0503020204020204" pitchFamily="34" charset="-122"/>
              </a:rPr>
              <a:t>static</a:t>
            </a:r>
            <a:r>
              <a:rPr lang="en-US" altLang="zh-CN" b="1" dirty="0">
                <a:solidFill>
                  <a:srgbClr val="000000"/>
                </a:solidFill>
                <a:latin typeface="Consolas"/>
                <a:ea typeface="微软雅黑" panose="020B0503020204020204" pitchFamily="34" charset="-122"/>
              </a:rPr>
              <a:t> </a:t>
            </a:r>
            <a:r>
              <a:rPr lang="en-US" altLang="zh-CN" b="1" dirty="0">
                <a:solidFill>
                  <a:srgbClr val="7F0055"/>
                </a:solidFill>
                <a:latin typeface="Consolas"/>
                <a:ea typeface="微软雅黑" panose="020B0503020204020204" pitchFamily="34" charset="-122"/>
              </a:rPr>
              <a:t>void</a:t>
            </a:r>
            <a:r>
              <a:rPr lang="en-US" altLang="zh-CN" b="1" dirty="0">
                <a:solidFill>
                  <a:srgbClr val="000000"/>
                </a:solidFill>
                <a:latin typeface="Consolas"/>
                <a:ea typeface="微软雅黑" panose="020B0503020204020204" pitchFamily="34" charset="-122"/>
              </a:rPr>
              <a:t> main(String[] </a:t>
            </a:r>
            <a:r>
              <a:rPr lang="en-US" altLang="zh-CN" b="1" dirty="0" err="1">
                <a:solidFill>
                  <a:srgbClr val="6A3E3E"/>
                </a:solidFill>
                <a:latin typeface="Consolas"/>
                <a:ea typeface="微软雅黑" panose="020B0503020204020204" pitchFamily="34" charset="-122"/>
              </a:rPr>
              <a:t>args</a:t>
            </a:r>
            <a:r>
              <a:rPr lang="en-US" altLang="zh-CN" b="1" dirty="0">
                <a:solidFill>
                  <a:srgbClr val="000000"/>
                </a:solidFill>
                <a:latin typeface="Consolas"/>
                <a:ea typeface="微软雅黑" panose="020B0503020204020204" pitchFamily="34" charset="-122"/>
              </a:rPr>
              <a:t>) {</a:t>
            </a:r>
          </a:p>
          <a:p>
            <a:pPr lvl="2"/>
            <a:r>
              <a:rPr lang="en-US" altLang="zh-CN" b="1" dirty="0" err="1">
                <a:solidFill>
                  <a:srgbClr val="7F0055"/>
                </a:solidFill>
                <a:latin typeface="Consolas"/>
                <a:ea typeface="微软雅黑" panose="020B0503020204020204" pitchFamily="34" charset="-122"/>
              </a:rPr>
              <a:t>int</a:t>
            </a:r>
            <a:r>
              <a:rPr lang="en-US" altLang="zh-CN" b="1" dirty="0">
                <a:solidFill>
                  <a:srgbClr val="000000"/>
                </a:solidFill>
                <a:latin typeface="Consolas"/>
                <a:ea typeface="微软雅黑" panose="020B0503020204020204" pitchFamily="34" charset="-122"/>
              </a:rPr>
              <a:t> </a:t>
            </a:r>
            <a:r>
              <a:rPr lang="en-US" altLang="zh-CN" b="1" dirty="0" err="1">
                <a:solidFill>
                  <a:srgbClr val="6A3E3E"/>
                </a:solidFill>
                <a:latin typeface="Consolas"/>
                <a:ea typeface="微软雅黑" panose="020B0503020204020204" pitchFamily="34" charset="-122"/>
              </a:rPr>
              <a:t>i</a:t>
            </a:r>
            <a:r>
              <a:rPr lang="en-US" altLang="zh-CN" b="1" dirty="0">
                <a:solidFill>
                  <a:srgbClr val="000000"/>
                </a:solidFill>
                <a:latin typeface="Consolas"/>
                <a:ea typeface="微软雅黑" panose="020B0503020204020204" pitchFamily="34" charset="-122"/>
              </a:rPr>
              <a:t> = 5;</a:t>
            </a:r>
          </a:p>
          <a:p>
            <a:pPr lvl="2"/>
            <a:r>
              <a:rPr lang="en-US" altLang="zh-CN" dirty="0">
                <a:solidFill>
                  <a:srgbClr val="000000"/>
                </a:solidFill>
                <a:latin typeface="Consolas"/>
                <a:ea typeface="微软雅黑" panose="020B0503020204020204" pitchFamily="34" charset="-122"/>
              </a:rPr>
              <a:t>Integer </a:t>
            </a:r>
            <a:r>
              <a:rPr lang="en-US" altLang="zh-CN" dirty="0" err="1">
                <a:solidFill>
                  <a:srgbClr val="6A3E3E"/>
                </a:solidFill>
                <a:latin typeface="Consolas"/>
                <a:ea typeface="微软雅黑" panose="020B0503020204020204" pitchFamily="34" charset="-122"/>
              </a:rPr>
              <a:t>iClass</a:t>
            </a:r>
            <a:r>
              <a:rPr lang="en-US" altLang="zh-CN" dirty="0">
                <a:solidFill>
                  <a:srgbClr val="000000"/>
                </a:solidFill>
                <a:latin typeface="Consolas"/>
                <a:ea typeface="微软雅黑" panose="020B0503020204020204" pitchFamily="34" charset="-122"/>
              </a:rPr>
              <a:t> = </a:t>
            </a:r>
            <a:r>
              <a:rPr lang="en-US" altLang="zh-CN" dirty="0" err="1">
                <a:solidFill>
                  <a:srgbClr val="6A3E3E"/>
                </a:solidFill>
                <a:latin typeface="Consolas"/>
                <a:ea typeface="微软雅黑" panose="020B0503020204020204" pitchFamily="34" charset="-122"/>
              </a:rPr>
              <a:t>i</a:t>
            </a:r>
            <a:r>
              <a:rPr lang="en-US" altLang="zh-CN" dirty="0">
                <a:solidFill>
                  <a:srgbClr val="000000"/>
                </a:solidFill>
                <a:latin typeface="Consolas"/>
                <a:ea typeface="微软雅黑" panose="020B0503020204020204" pitchFamily="34" charset="-122"/>
              </a:rPr>
              <a:t>;</a:t>
            </a:r>
          </a:p>
          <a:p>
            <a:pPr lvl="2"/>
            <a:r>
              <a:rPr lang="en-US" altLang="zh-CN" dirty="0" err="1">
                <a:solidFill>
                  <a:srgbClr val="000000"/>
                </a:solidFill>
                <a:latin typeface="Consolas"/>
                <a:ea typeface="微软雅黑" panose="020B0503020204020204" pitchFamily="34" charset="-122"/>
              </a:rPr>
              <a:t>System.</a:t>
            </a:r>
            <a:r>
              <a:rPr lang="en-US" altLang="zh-CN" b="1" i="1" dirty="0" err="1">
                <a:solidFill>
                  <a:srgbClr val="0000C0"/>
                </a:solidFill>
                <a:latin typeface="Consolas"/>
                <a:ea typeface="微软雅黑" panose="020B0503020204020204" pitchFamily="34" charset="-122"/>
              </a:rPr>
              <a:t>out</a:t>
            </a:r>
            <a:r>
              <a:rPr lang="en-US" altLang="zh-CN" b="1" i="1" dirty="0" err="1">
                <a:solidFill>
                  <a:srgbClr val="000000"/>
                </a:solidFill>
                <a:latin typeface="Consolas"/>
                <a:ea typeface="微软雅黑" panose="020B0503020204020204" pitchFamily="34" charset="-122"/>
              </a:rPr>
              <a:t>.println</a:t>
            </a:r>
            <a:r>
              <a:rPr lang="en-US" altLang="zh-CN" b="1" i="1" dirty="0">
                <a:solidFill>
                  <a:srgbClr val="000000"/>
                </a:solidFill>
                <a:latin typeface="Consolas"/>
                <a:ea typeface="微软雅黑" panose="020B0503020204020204" pitchFamily="34" charset="-122"/>
              </a:rPr>
              <a:t>(</a:t>
            </a:r>
            <a:r>
              <a:rPr lang="en-US" altLang="zh-CN" b="1" i="1" dirty="0">
                <a:solidFill>
                  <a:srgbClr val="2A00FF"/>
                </a:solidFill>
                <a:latin typeface="Consolas"/>
                <a:ea typeface="微软雅黑" panose="020B0503020204020204" pitchFamily="34" charset="-122"/>
              </a:rPr>
              <a:t>"</a:t>
            </a:r>
            <a:r>
              <a:rPr lang="en-US" altLang="zh-CN" b="1" i="1" dirty="0" err="1">
                <a:solidFill>
                  <a:srgbClr val="2A00FF"/>
                </a:solidFill>
                <a:latin typeface="Consolas"/>
                <a:ea typeface="微软雅黑" panose="020B0503020204020204" pitchFamily="34" charset="-122"/>
              </a:rPr>
              <a:t>iClass</a:t>
            </a:r>
            <a:r>
              <a:rPr lang="en-US" altLang="zh-CN" b="1" i="1" dirty="0">
                <a:solidFill>
                  <a:srgbClr val="2A00FF"/>
                </a:solidFill>
                <a:latin typeface="Consolas"/>
                <a:ea typeface="微软雅黑" panose="020B0503020204020204" pitchFamily="34" charset="-122"/>
              </a:rPr>
              <a:t> = "</a:t>
            </a:r>
            <a:r>
              <a:rPr lang="en-US" altLang="zh-CN" b="1" i="1" dirty="0">
                <a:solidFill>
                  <a:srgbClr val="000000"/>
                </a:solidFill>
                <a:latin typeface="Consolas"/>
                <a:ea typeface="微软雅黑" panose="020B0503020204020204" pitchFamily="34" charset="-122"/>
              </a:rPr>
              <a:t>+ </a:t>
            </a:r>
            <a:r>
              <a:rPr lang="en-US" altLang="zh-CN" b="1" i="1" dirty="0" err="1">
                <a:solidFill>
                  <a:srgbClr val="6A3E3E"/>
                </a:solidFill>
                <a:latin typeface="Consolas"/>
                <a:ea typeface="微软雅黑" panose="020B0503020204020204" pitchFamily="34" charset="-122"/>
              </a:rPr>
              <a:t>iClass</a:t>
            </a:r>
            <a:r>
              <a:rPr lang="en-US" altLang="zh-CN" b="1" i="1" dirty="0">
                <a:solidFill>
                  <a:srgbClr val="000000"/>
                </a:solidFill>
                <a:latin typeface="Consolas"/>
                <a:ea typeface="微软雅黑" panose="020B0503020204020204" pitchFamily="34" charset="-122"/>
              </a:rPr>
              <a:t> + </a:t>
            </a:r>
            <a:r>
              <a:rPr lang="en-US" altLang="zh-CN" b="1" i="1" dirty="0">
                <a:solidFill>
                  <a:srgbClr val="2A00FF"/>
                </a:solidFill>
                <a:latin typeface="Consolas"/>
                <a:ea typeface="微软雅黑" panose="020B0503020204020204" pitchFamily="34" charset="-122"/>
              </a:rPr>
              <a:t>"  "</a:t>
            </a:r>
            <a:r>
              <a:rPr lang="en-US" altLang="zh-CN" b="1" i="1" dirty="0">
                <a:solidFill>
                  <a:srgbClr val="000000"/>
                </a:solidFill>
                <a:latin typeface="Consolas"/>
                <a:ea typeface="微软雅黑" panose="020B0503020204020204" pitchFamily="34" charset="-122"/>
              </a:rPr>
              <a:t> + </a:t>
            </a:r>
            <a:r>
              <a:rPr lang="en-US" altLang="zh-CN" b="1" i="1" dirty="0" err="1">
                <a:solidFill>
                  <a:srgbClr val="6A3E3E"/>
                </a:solidFill>
                <a:latin typeface="Consolas"/>
                <a:ea typeface="微软雅黑" panose="020B0503020204020204" pitchFamily="34" charset="-122"/>
              </a:rPr>
              <a:t>iClass</a:t>
            </a:r>
            <a:r>
              <a:rPr lang="en-US" altLang="zh-CN" b="1" i="1" dirty="0" err="1">
                <a:solidFill>
                  <a:srgbClr val="000000"/>
                </a:solidFill>
                <a:latin typeface="Consolas"/>
                <a:ea typeface="微软雅黑" panose="020B0503020204020204" pitchFamily="34" charset="-122"/>
              </a:rPr>
              <a:t>.</a:t>
            </a:r>
            <a:r>
              <a:rPr lang="en-US" altLang="zh-CN" b="1" i="1" u="sng" dirty="0" err="1">
                <a:solidFill>
                  <a:srgbClr val="0000C0"/>
                </a:solidFill>
                <a:latin typeface="Consolas"/>
                <a:ea typeface="微软雅黑" panose="020B0503020204020204" pitchFamily="34" charset="-122"/>
              </a:rPr>
              <a:t>MAX_VALUE</a:t>
            </a:r>
            <a:r>
              <a:rPr lang="en-US" altLang="zh-CN" b="1" i="1" u="sng" dirty="0">
                <a:solidFill>
                  <a:srgbClr val="000000"/>
                </a:solidFill>
                <a:latin typeface="Consolas"/>
                <a:ea typeface="微软雅黑" panose="020B0503020204020204" pitchFamily="34" charset="-122"/>
              </a:rPr>
              <a:t>);</a:t>
            </a:r>
          </a:p>
          <a:p>
            <a:pPr lvl="1"/>
            <a:r>
              <a:rPr lang="en-US" altLang="zh-CN" dirty="0">
                <a:solidFill>
                  <a:srgbClr val="000000"/>
                </a:solidFill>
                <a:latin typeface="Consolas"/>
                <a:ea typeface="微软雅黑" panose="020B0503020204020204" pitchFamily="34" charset="-122"/>
              </a:rPr>
              <a:t>}</a:t>
            </a:r>
          </a:p>
          <a:p>
            <a:r>
              <a:rPr lang="en-US" altLang="zh-CN" dirty="0">
                <a:solidFill>
                  <a:srgbClr val="000000"/>
                </a:solidFill>
                <a:latin typeface="Consolas"/>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p:txBody>
      </p:sp>
      <p:sp>
        <p:nvSpPr>
          <p:cNvPr id="9" name="TextBox 8"/>
          <p:cNvSpPr txBox="1"/>
          <p:nvPr/>
        </p:nvSpPr>
        <p:spPr>
          <a:xfrm>
            <a:off x="721825" y="5805264"/>
            <a:ext cx="7056784" cy="525657"/>
          </a:xfrm>
          <a:prstGeom prst="rect">
            <a:avLst/>
          </a:prstGeom>
          <a:solidFill>
            <a:schemeClr val="accent1"/>
          </a:solidFill>
        </p:spPr>
        <p:txBody>
          <a:bodyPr wrap="square" rtlCol="0">
            <a:spAutoFit/>
          </a:bodyPr>
          <a:lstStyle/>
          <a:p>
            <a:pPr>
              <a:lnSpc>
                <a:spcPct val="130000"/>
              </a:lnSpc>
            </a:pPr>
            <a:r>
              <a:rPr lang="zh-CN" altLang="en-US" dirty="0" smtClean="0">
                <a:latin typeface="微软雅黑" panose="020B0503020204020204" pitchFamily="34" charset="-122"/>
                <a:ea typeface="微软雅黑" panose="020B0503020204020204" pitchFamily="34" charset="-122"/>
              </a:rPr>
              <a:t>具体封装类的用法参见</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的 </a:t>
            </a:r>
            <a:r>
              <a:rPr lang="en-US" altLang="zh-CN" dirty="0" err="1" smtClean="0">
                <a:latin typeface="微软雅黑" panose="020B0503020204020204" pitchFamily="34" charset="-122"/>
                <a:ea typeface="微软雅黑" panose="020B0503020204020204" pitchFamily="34" charset="-122"/>
              </a:rPr>
              <a:t>java.lang</a:t>
            </a:r>
            <a:r>
              <a:rPr lang="zh-CN" altLang="en-US" dirty="0" smtClean="0">
                <a:latin typeface="微软雅黑" panose="020B0503020204020204" pitchFamily="34" charset="-122"/>
                <a:ea typeface="微软雅黑" panose="020B0503020204020204" pitchFamily="34" charset="-122"/>
              </a:rPr>
              <a:t>中的类说明</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A67D78C-6216-4B19-AC9A-64DA295D2D40}" type="slidenum">
              <a:rPr lang="en-US" altLang="zh-CN" sz="1400" smtClean="0">
                <a:latin typeface="Arial" charset="0"/>
                <a:ea typeface="微软雅黑" panose="020B0503020204020204" pitchFamily="34" charset="-122"/>
              </a:rPr>
              <a:pPr eaLnBrk="1" hangingPunct="1"/>
              <a:t>15</a:t>
            </a:fld>
            <a:endParaRPr lang="en-US" altLang="zh-CN" sz="1400" smtClean="0">
              <a:latin typeface="Arial" charset="0"/>
              <a:ea typeface="微软雅黑" panose="020B0503020204020204" pitchFamily="34" charset="-122"/>
            </a:endParaRPr>
          </a:p>
        </p:txBody>
      </p:sp>
      <p:sp>
        <p:nvSpPr>
          <p:cNvPr id="24579" name="Rectangle 2"/>
          <p:cNvSpPr>
            <a:spLocks noGrp="1" noChangeArrowheads="1"/>
          </p:cNvSpPr>
          <p:nvPr>
            <p:ph type="title"/>
          </p:nvPr>
        </p:nvSpPr>
        <p:spPr>
          <a:xfrm>
            <a:off x="827088" y="1268413"/>
            <a:ext cx="7793037" cy="839787"/>
          </a:xfrm>
        </p:spPr>
        <p:txBody>
          <a:bodyPr/>
          <a:lstStyle/>
          <a:p>
            <a:r>
              <a:rPr lang="en-US" altLang="zh-CN" smtClean="0"/>
              <a:t>1. </a:t>
            </a:r>
            <a:r>
              <a:rPr lang="zh-CN" altLang="en-US" smtClean="0"/>
              <a:t>常量</a:t>
            </a:r>
          </a:p>
        </p:txBody>
      </p:sp>
      <p:sp>
        <p:nvSpPr>
          <p:cNvPr id="24580" name="Rectangle 3"/>
          <p:cNvSpPr>
            <a:spLocks noGrp="1" noChangeArrowheads="1"/>
          </p:cNvSpPr>
          <p:nvPr>
            <p:ph type="body" idx="1"/>
          </p:nvPr>
        </p:nvSpPr>
        <p:spPr>
          <a:xfrm>
            <a:off x="468313" y="2133600"/>
            <a:ext cx="8496300" cy="1270000"/>
          </a:xfrm>
        </p:spPr>
        <p:txBody>
          <a:bodyPr/>
          <a:lstStyle/>
          <a:p>
            <a:r>
              <a:rPr lang="zh-CN" altLang="en-US" sz="2800" b="0" dirty="0" smtClean="0">
                <a:latin typeface="微软雅黑" pitchFamily="34" charset="-122"/>
                <a:ea typeface="微软雅黑" pitchFamily="34" charset="-122"/>
              </a:rPr>
              <a:t>常量是一种标识符，它的值在运行期间恒定不变</a:t>
            </a:r>
          </a:p>
          <a:p>
            <a:r>
              <a:rPr lang="zh-CN" altLang="en-US" sz="2800" b="0" dirty="0" smtClean="0">
                <a:latin typeface="微软雅黑" pitchFamily="34" charset="-122"/>
                <a:ea typeface="微软雅黑" pitchFamily="34" charset="-122"/>
              </a:rPr>
              <a:t>常量标识符在程序中</a:t>
            </a:r>
            <a:r>
              <a:rPr lang="zh-CN" altLang="en-US" sz="2800" b="0" dirty="0" smtClean="0">
                <a:solidFill>
                  <a:srgbClr val="C00000"/>
                </a:solidFill>
                <a:latin typeface="微软雅黑" pitchFamily="34" charset="-122"/>
                <a:ea typeface="微软雅黑" pitchFamily="34" charset="-122"/>
              </a:rPr>
              <a:t>只能被引用</a:t>
            </a:r>
            <a:r>
              <a:rPr lang="zh-CN" altLang="en-US" sz="2800" b="0" dirty="0" smtClean="0">
                <a:latin typeface="微软雅黑" pitchFamily="34" charset="-122"/>
                <a:ea typeface="微软雅黑" pitchFamily="34" charset="-122"/>
              </a:rPr>
              <a:t>，而</a:t>
            </a:r>
            <a:r>
              <a:rPr lang="zh-CN" altLang="en-US" sz="2800" b="0" dirty="0" smtClean="0">
                <a:solidFill>
                  <a:srgbClr val="C00000"/>
                </a:solidFill>
                <a:latin typeface="微软雅黑" pitchFamily="34" charset="-122"/>
                <a:ea typeface="微软雅黑" pitchFamily="34" charset="-122"/>
              </a:rPr>
              <a:t>不能被重新赋值</a:t>
            </a:r>
          </a:p>
        </p:txBody>
      </p:sp>
      <p:graphicFrame>
        <p:nvGraphicFramePr>
          <p:cNvPr id="703687" name="Group 199"/>
          <p:cNvGraphicFramePr>
            <a:graphicFrameLocks noGrp="1"/>
          </p:cNvGraphicFramePr>
          <p:nvPr>
            <p:extLst>
              <p:ext uri="{D42A27DB-BD31-4B8C-83A1-F6EECF244321}">
                <p14:modId xmlns:p14="http://schemas.microsoft.com/office/powerpoint/2010/main" val="2716652872"/>
              </p:ext>
            </p:extLst>
          </p:nvPr>
        </p:nvGraphicFramePr>
        <p:xfrm>
          <a:off x="468313" y="3430588"/>
          <a:ext cx="8135937" cy="3024187"/>
        </p:xfrm>
        <a:graphic>
          <a:graphicData uri="http://schemas.openxmlformats.org/drawingml/2006/table">
            <a:tbl>
              <a:tblPr/>
              <a:tblGrid>
                <a:gridCol w="1245506">
                  <a:extLst>
                    <a:ext uri="{9D8B030D-6E8A-4147-A177-3AD203B41FA5}">
                      <a16:colId xmlns:a16="http://schemas.microsoft.com/office/drawing/2014/main" val="20000"/>
                    </a:ext>
                  </a:extLst>
                </a:gridCol>
                <a:gridCol w="6890431">
                  <a:extLst>
                    <a:ext uri="{9D8B030D-6E8A-4147-A177-3AD203B41FA5}">
                      <a16:colId xmlns:a16="http://schemas.microsoft.com/office/drawing/2014/main" val="20001"/>
                    </a:ext>
                  </a:extLst>
                </a:gridCol>
              </a:tblGrid>
              <a:tr h="4172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常量</a:t>
                      </a:r>
                    </a:p>
                  </a:txBody>
                  <a:tcPr marL="89989" marR="89989"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itchFamily="34" charset="0"/>
                          <a:ea typeface="黑体" pitchFamily="2" charset="-122"/>
                        </a:rPr>
                        <a:t>圆周率</a:t>
                      </a:r>
                      <a:r>
                        <a:rPr kumimoji="0" lang="en-US" altLang="zh-CN" sz="1800" b="1" i="0" u="none" strike="noStrike" cap="none" normalizeH="0" baseline="0" smtClean="0">
                          <a:ln>
                            <a:noFill/>
                          </a:ln>
                          <a:solidFill>
                            <a:schemeClr val="tx1"/>
                          </a:solidFill>
                          <a:effectLst/>
                          <a:latin typeface="Arial" pitchFamily="34" charset="0"/>
                          <a:ea typeface="黑体" pitchFamily="2" charset="-122"/>
                        </a:rPr>
                        <a:t>PI</a:t>
                      </a:r>
                    </a:p>
                  </a:txBody>
                  <a:tcPr marL="91429" marR="91429"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50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圆周率</a:t>
                      </a: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PI</a:t>
                      </a: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代码表示方式</a:t>
                      </a:r>
                    </a:p>
                  </a:txBody>
                  <a:tcPr marL="89989" marR="89989"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ea typeface="黑体" pitchFamily="2" charset="-122"/>
                        </a:rPr>
                        <a:t>public </a:t>
                      </a:r>
                      <a:r>
                        <a:rPr kumimoji="0" lang="en-US" altLang="en-US" sz="1800" b="1" i="0" u="none" strike="noStrike" cap="none" normalizeH="0" baseline="0" dirty="0" smtClean="0">
                          <a:ln>
                            <a:noFill/>
                          </a:ln>
                          <a:solidFill>
                            <a:srgbClr val="0033CC"/>
                          </a:solidFill>
                          <a:effectLst/>
                          <a:latin typeface="Arial" pitchFamily="34" charset="0"/>
                          <a:ea typeface="黑体" pitchFamily="2" charset="-122"/>
                          <a:cs typeface="Times New Roman" pitchFamily="18" charset="0"/>
                        </a:rPr>
                        <a:t>static final</a:t>
                      </a:r>
                      <a:r>
                        <a:rPr kumimoji="0" lang="en-US" altLang="en-US" sz="1800" b="1" i="0" u="none" strike="noStrike" cap="none" normalizeH="0" baseline="0" dirty="0" smtClean="0">
                          <a:ln>
                            <a:noFill/>
                          </a:ln>
                          <a:solidFill>
                            <a:schemeClr val="tx1"/>
                          </a:solidFill>
                          <a:effectLst/>
                          <a:latin typeface="Arial" pitchFamily="34" charset="0"/>
                          <a:ea typeface="黑体" pitchFamily="2" charset="-122"/>
                        </a:rPr>
                        <a:t> double </a:t>
                      </a:r>
                      <a:r>
                        <a:rPr kumimoji="0" lang="en-US" altLang="en-US" sz="1800" b="1" i="0" u="none" strike="noStrike" cap="none" normalizeH="0" baseline="0" dirty="0" smtClean="0">
                          <a:ln>
                            <a:noFill/>
                          </a:ln>
                          <a:solidFill>
                            <a:srgbClr val="0033CC"/>
                          </a:solidFill>
                          <a:effectLst/>
                          <a:latin typeface="Arial" pitchFamily="34" charset="0"/>
                          <a:ea typeface="黑体" pitchFamily="2" charset="-122"/>
                          <a:cs typeface="Times New Roman" pitchFamily="18" charset="0"/>
                        </a:rPr>
                        <a:t>PI</a:t>
                      </a:r>
                      <a:r>
                        <a:rPr kumimoji="0" lang="en-US" altLang="en-US" sz="1800" b="1" i="0" u="none" strike="noStrike" cap="none" normalizeH="0" baseline="0" dirty="0" smtClean="0">
                          <a:ln>
                            <a:noFill/>
                          </a:ln>
                          <a:solidFill>
                            <a:srgbClr val="0000FF"/>
                          </a:solidFill>
                          <a:effectLst/>
                          <a:latin typeface="Arial" pitchFamily="34" charset="0"/>
                          <a:ea typeface="黑体" pitchFamily="2" charset="-122"/>
                          <a:cs typeface="Times New Roman" pitchFamily="18" charset="0"/>
                        </a:rPr>
                        <a:t> </a:t>
                      </a:r>
                      <a:r>
                        <a:rPr kumimoji="0" lang="en-US" altLang="en-US" sz="1800" b="1" i="0" u="none" strike="noStrike" cap="none" normalizeH="0" baseline="0" dirty="0" smtClean="0">
                          <a:ln>
                            <a:noFill/>
                          </a:ln>
                          <a:solidFill>
                            <a:schemeClr val="tx1"/>
                          </a:solidFill>
                          <a:effectLst/>
                          <a:latin typeface="Arial" pitchFamily="34" charset="0"/>
                          <a:ea typeface="黑体" pitchFamily="2" charset="-122"/>
                        </a:rPr>
                        <a:t>= 3.14159265358979323846;</a:t>
                      </a:r>
                      <a:endParaRPr kumimoji="0" lang="en-US" altLang="zh-CN" sz="1800" b="1" i="0" u="none" strike="noStrike" cap="none" normalizeH="0" baseline="0" dirty="0" smtClean="0">
                        <a:ln>
                          <a:noFill/>
                        </a:ln>
                        <a:solidFill>
                          <a:schemeClr val="tx1"/>
                        </a:solidFill>
                        <a:effectLst/>
                        <a:latin typeface="Arial" pitchFamily="34" charset="0"/>
                        <a:ea typeface="黑体" pitchFamily="2" charset="-122"/>
                      </a:endParaRPr>
                    </a:p>
                  </a:txBody>
                  <a:tcPr marL="91429" marR="91429"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19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用法</a:t>
                      </a:r>
                    </a:p>
                  </a:txBody>
                  <a:tcPr marL="89989" marR="89989" marT="46805" marB="4680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将</a:t>
                      </a:r>
                      <a:r>
                        <a:rPr kumimoji="0" lang="en-US" altLang="zh-CN" sz="1800" b="1" i="0" u="none" strike="noStrike" cap="none" normalizeH="0" baseline="0" dirty="0" err="1" smtClean="0">
                          <a:ln>
                            <a:noFill/>
                          </a:ln>
                          <a:solidFill>
                            <a:schemeClr val="tx1"/>
                          </a:solidFill>
                          <a:effectLst/>
                          <a:latin typeface="Arial" pitchFamily="34" charset="0"/>
                          <a:ea typeface="黑体" pitchFamily="2" charset="-122"/>
                        </a:rPr>
                        <a:t>ang</a:t>
                      </a:r>
                      <a:r>
                        <a:rPr kumimoji="0" lang="zh-CN" altLang="en-US" sz="1800" b="1" i="0" u="none" strike="noStrike" cap="none" normalizeH="0" baseline="0" dirty="0" smtClean="0">
                          <a:ln>
                            <a:noFill/>
                          </a:ln>
                          <a:solidFill>
                            <a:schemeClr val="tx1"/>
                          </a:solidFill>
                          <a:effectLst/>
                          <a:latin typeface="Arial" pitchFamily="34" charset="0"/>
                          <a:ea typeface="黑体" pitchFamily="2" charset="-122"/>
                        </a:rPr>
                        <a:t>角度转换成径度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public static double </a:t>
                      </a:r>
                      <a:r>
                        <a:rPr kumimoji="0" lang="en-US" altLang="zh-CN" sz="1800" b="1" i="0" u="none" strike="noStrike" cap="none" normalizeH="0" baseline="0" dirty="0" err="1" smtClean="0">
                          <a:ln>
                            <a:noFill/>
                          </a:ln>
                          <a:solidFill>
                            <a:schemeClr val="tx1"/>
                          </a:solidFill>
                          <a:effectLst/>
                          <a:latin typeface="Arial" pitchFamily="34" charset="0"/>
                          <a:ea typeface="黑体" pitchFamily="2" charset="-122"/>
                        </a:rPr>
                        <a:t>toRadians</a:t>
                      </a: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(double </a:t>
                      </a:r>
                      <a:r>
                        <a:rPr kumimoji="0" lang="en-US" altLang="zh-CN" sz="1800" b="1" i="0" u="none" strike="noStrike" cap="none" normalizeH="0" baseline="0" dirty="0" err="1" smtClean="0">
                          <a:ln>
                            <a:noFill/>
                          </a:ln>
                          <a:solidFill>
                            <a:schemeClr val="tx1"/>
                          </a:solidFill>
                          <a:effectLst/>
                          <a:latin typeface="Arial" pitchFamily="34" charset="0"/>
                          <a:ea typeface="黑体" pitchFamily="2" charset="-122"/>
                        </a:rPr>
                        <a:t>ang</a:t>
                      </a: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 {</a:t>
                      </a:r>
                    </a:p>
                    <a:p>
                      <a:pPr marL="457200" marR="0" lvl="1"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return </a:t>
                      </a:r>
                      <a:r>
                        <a:rPr kumimoji="0" lang="en-US" altLang="zh-CN" sz="1800" b="1" i="0" u="none" strike="noStrike" cap="none" normalizeH="0" baseline="0" dirty="0" err="1" smtClean="0">
                          <a:ln>
                            <a:noFill/>
                          </a:ln>
                          <a:solidFill>
                            <a:schemeClr val="tx1"/>
                          </a:solidFill>
                          <a:effectLst/>
                          <a:latin typeface="Arial" pitchFamily="34" charset="0"/>
                          <a:ea typeface="黑体" pitchFamily="2" charset="-122"/>
                        </a:rPr>
                        <a:t>ang</a:t>
                      </a: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 / 180.0 * </a:t>
                      </a:r>
                      <a:r>
                        <a:rPr kumimoji="0" lang="en-US" altLang="zh-CN" sz="1800" b="1" i="0" u="none" strike="noStrike" cap="none" normalizeH="0" baseline="0" dirty="0" smtClean="0">
                          <a:ln>
                            <a:noFill/>
                          </a:ln>
                          <a:solidFill>
                            <a:srgbClr val="0033CC"/>
                          </a:solidFill>
                          <a:effectLst/>
                          <a:latin typeface="Arial" pitchFamily="34" charset="0"/>
                          <a:ea typeface="黑体" pitchFamily="2" charset="-122"/>
                          <a:cs typeface="Times New Roman" pitchFamily="18" charset="0"/>
                        </a:rPr>
                        <a:t>PI</a:t>
                      </a:r>
                      <a:r>
                        <a:rPr kumimoji="0" lang="en-US" altLang="zh-CN" sz="1800" b="1" i="0" u="none" strike="noStrike" cap="none" normalizeH="0" baseline="0" dirty="0" smtClean="0">
                          <a:ln>
                            <a:noFill/>
                          </a:ln>
                          <a:solidFill>
                            <a:srgbClr val="0000FF"/>
                          </a:solidFill>
                          <a:effectLst/>
                          <a:latin typeface="Arial" pitchFamily="34" charset="0"/>
                          <a:ea typeface="黑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ea typeface="黑体" pitchFamily="2" charset="-122"/>
                        </a:rPr>
                        <a:t>}</a:t>
                      </a:r>
                    </a:p>
                  </a:txBody>
                  <a:tcPr marL="91429" marR="91429"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596" name="Rectangle 2"/>
          <p:cNvSpPr txBox="1">
            <a:spLocks noChangeArrowheads="1"/>
          </p:cNvSpPr>
          <p:nvPr/>
        </p:nvSpPr>
        <p:spPr bwMode="auto">
          <a:xfrm>
            <a:off x="1042988" y="260350"/>
            <a:ext cx="7793037"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4400" b="1">
                <a:solidFill>
                  <a:schemeClr val="tx2"/>
                </a:solidFill>
                <a:latin typeface="Tahoma" pitchFamily="34" charset="0"/>
                <a:ea typeface="微软雅黑" panose="020B0503020204020204" pitchFamily="34" charset="-122"/>
              </a:rPr>
              <a:t>2.1.3 </a:t>
            </a:r>
            <a:r>
              <a:rPr lang="zh-CN" altLang="en-US" sz="4400" b="1">
                <a:solidFill>
                  <a:schemeClr val="tx2"/>
                </a:solidFill>
                <a:latin typeface="Tahoma" pitchFamily="34" charset="0"/>
                <a:ea typeface="微软雅黑" panose="020B0503020204020204" pitchFamily="34" charset="-122"/>
              </a:rPr>
              <a:t>变量与常量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1"/>
          </p:nvPr>
        </p:nvSpPr>
        <p:spPr>
          <a:xfrm>
            <a:off x="6553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1B3017F-0E93-41F1-8091-0DB76A28AD46}" type="slidenum">
              <a:rPr lang="en-US" altLang="zh-CN" sz="1400" smtClean="0">
                <a:latin typeface="Arial" charset="0"/>
                <a:ea typeface="微软雅黑" panose="020B0503020204020204" pitchFamily="34" charset="-122"/>
              </a:rPr>
              <a:pPr eaLnBrk="1" hangingPunct="1"/>
              <a:t>16</a:t>
            </a:fld>
            <a:endParaRPr lang="en-US" altLang="zh-CN" sz="1400" smtClean="0">
              <a:latin typeface="Arial" charset="0"/>
              <a:ea typeface="微软雅黑" panose="020B0503020204020204" pitchFamily="34" charset="-122"/>
            </a:endParaRPr>
          </a:p>
        </p:txBody>
      </p:sp>
      <p:sp>
        <p:nvSpPr>
          <p:cNvPr id="25603" name="Rectangle 2"/>
          <p:cNvSpPr>
            <a:spLocks noGrp="1" noChangeArrowheads="1"/>
          </p:cNvSpPr>
          <p:nvPr>
            <p:ph type="title"/>
          </p:nvPr>
        </p:nvSpPr>
        <p:spPr/>
        <p:txBody>
          <a:bodyPr/>
          <a:lstStyle/>
          <a:p>
            <a:r>
              <a:rPr lang="zh-CN" altLang="en-US" smtClean="0"/>
              <a:t>常量的优点</a:t>
            </a:r>
          </a:p>
        </p:txBody>
      </p:sp>
      <p:sp>
        <p:nvSpPr>
          <p:cNvPr id="25604" name="Rectangle 3"/>
          <p:cNvSpPr>
            <a:spLocks noGrp="1" noChangeArrowheads="1"/>
          </p:cNvSpPr>
          <p:nvPr>
            <p:ph type="body" idx="1"/>
          </p:nvPr>
        </p:nvSpPr>
        <p:spPr>
          <a:xfrm>
            <a:off x="436563" y="1558706"/>
            <a:ext cx="8507412" cy="792162"/>
          </a:xfrm>
        </p:spPr>
        <p:txBody>
          <a:bodyPr/>
          <a:lstStyle/>
          <a:p>
            <a:pPr marL="36000"/>
            <a:r>
              <a:rPr lang="zh-CN" altLang="en-US" sz="2400" smtClean="0"/>
              <a:t>如果使用常量，直接在程序中填写数字或字符串，将会有什么问题？</a:t>
            </a:r>
          </a:p>
        </p:txBody>
      </p:sp>
      <p:sp>
        <p:nvSpPr>
          <p:cNvPr id="25605" name="AutoShape 4"/>
          <p:cNvSpPr>
            <a:spLocks noChangeArrowheads="1"/>
          </p:cNvSpPr>
          <p:nvPr/>
        </p:nvSpPr>
        <p:spPr bwMode="auto">
          <a:xfrm>
            <a:off x="304800" y="2549178"/>
            <a:ext cx="8623300" cy="3040062"/>
          </a:xfrm>
          <a:prstGeom prst="roundRect">
            <a:avLst>
              <a:gd name="adj" fmla="val 932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fontAlgn="b">
              <a:spcBef>
                <a:spcPct val="20000"/>
              </a:spcBef>
              <a:buClr>
                <a:schemeClr val="folHlink"/>
              </a:buClr>
              <a:buSzPct val="60000"/>
              <a:buFont typeface="Wingdings" pitchFamily="2" charset="2"/>
              <a:buNone/>
            </a:pPr>
            <a:r>
              <a:rPr lang="en-US" altLang="zh-CN" b="1">
                <a:ea typeface="黑体" pitchFamily="49" charset="-122"/>
                <a:cs typeface="Times New Roman" pitchFamily="18" charset="0"/>
              </a:rPr>
              <a:t>public static double toRadians(double ang) {</a:t>
            </a:r>
          </a:p>
          <a:p>
            <a:pPr fontAlgn="b">
              <a:spcBef>
                <a:spcPct val="20000"/>
              </a:spcBef>
              <a:buClr>
                <a:schemeClr val="folHlink"/>
              </a:buClr>
              <a:buSzPct val="60000"/>
              <a:buFont typeface="Wingdings" pitchFamily="2" charset="2"/>
              <a:buNone/>
            </a:pPr>
            <a:r>
              <a:rPr lang="en-US" altLang="zh-CN" b="1">
                <a:ea typeface="黑体" pitchFamily="49" charset="-122"/>
                <a:cs typeface="Times New Roman" pitchFamily="18" charset="0"/>
              </a:rPr>
              <a:t>       return ang / 180.0 * </a:t>
            </a:r>
            <a:r>
              <a:rPr lang="en-US" altLang="en-US" b="1">
                <a:solidFill>
                  <a:srgbClr val="0033CC"/>
                </a:solidFill>
                <a:ea typeface="黑体" pitchFamily="49" charset="-122"/>
                <a:cs typeface="Times New Roman" pitchFamily="18" charset="0"/>
              </a:rPr>
              <a:t>3.14159265358979323846</a:t>
            </a:r>
            <a:r>
              <a:rPr lang="en-US" altLang="zh-CN" b="1">
                <a:ea typeface="黑体" pitchFamily="49" charset="-122"/>
                <a:cs typeface="Times New Roman" pitchFamily="18" charset="0"/>
              </a:rPr>
              <a:t>;</a:t>
            </a:r>
          </a:p>
          <a:p>
            <a:pPr fontAlgn="b">
              <a:spcBef>
                <a:spcPct val="20000"/>
              </a:spcBef>
              <a:buClr>
                <a:schemeClr val="folHlink"/>
              </a:buClr>
              <a:buSzPct val="60000"/>
              <a:buFont typeface="Wingdings" pitchFamily="2" charset="2"/>
              <a:buNone/>
            </a:pPr>
            <a:r>
              <a:rPr lang="en-US" altLang="zh-CN" b="1">
                <a:ea typeface="黑体" pitchFamily="49" charset="-122"/>
                <a:cs typeface="Times New Roman" pitchFamily="18" charset="0"/>
              </a:rPr>
              <a:t>}</a:t>
            </a:r>
          </a:p>
          <a:p>
            <a:r>
              <a:rPr lang="en-US" altLang="zh-CN" b="1">
                <a:ea typeface="黑体" pitchFamily="49" charset="-122"/>
                <a:cs typeface="Times New Roman" pitchFamily="18" charset="0"/>
              </a:rPr>
              <a:t>public static double toDegrees(double ang) {</a:t>
            </a:r>
          </a:p>
          <a:p>
            <a:pPr lvl="1"/>
            <a:r>
              <a:rPr lang="en-US" altLang="zh-CN" b="1">
                <a:ea typeface="黑体" pitchFamily="49" charset="-122"/>
                <a:cs typeface="Times New Roman" pitchFamily="18" charset="0"/>
              </a:rPr>
              <a:t>return ang * 180.0 / </a:t>
            </a:r>
            <a:r>
              <a:rPr lang="en-US" altLang="en-US" b="1">
                <a:solidFill>
                  <a:srgbClr val="0033CC"/>
                </a:solidFill>
                <a:ea typeface="黑体" pitchFamily="49" charset="-122"/>
                <a:cs typeface="Times New Roman" pitchFamily="18" charset="0"/>
              </a:rPr>
              <a:t>3.14159265358979323846</a:t>
            </a:r>
            <a:r>
              <a:rPr lang="en-US" altLang="zh-CN" b="1">
                <a:ea typeface="黑体" pitchFamily="49" charset="-122"/>
                <a:cs typeface="Times New Roman" pitchFamily="18" charset="0"/>
              </a:rPr>
              <a:t>;</a:t>
            </a:r>
          </a:p>
          <a:p>
            <a:r>
              <a:rPr lang="en-US" altLang="zh-CN" b="1">
                <a:ea typeface="黑体" pitchFamily="49" charset="-122"/>
                <a:cs typeface="Times New Roman" pitchFamily="18" charset="0"/>
              </a:rPr>
              <a:t>}</a:t>
            </a:r>
          </a:p>
          <a:p>
            <a:pPr fontAlgn="b">
              <a:spcBef>
                <a:spcPct val="20000"/>
              </a:spcBef>
              <a:buClr>
                <a:schemeClr val="folHlink"/>
              </a:buClr>
              <a:buSzPct val="60000"/>
              <a:buFont typeface="Wingdings" pitchFamily="2" charset="2"/>
              <a:buNone/>
            </a:pPr>
            <a:endParaRPr lang="en-US" altLang="zh-CN" b="1">
              <a:ea typeface="黑体" pitchFamily="49" charset="-122"/>
              <a:cs typeface="Times New Roman" pitchFamily="18" charset="0"/>
            </a:endParaRPr>
          </a:p>
        </p:txBody>
      </p:sp>
      <p:sp>
        <p:nvSpPr>
          <p:cNvPr id="691209" name="AutoShape 9"/>
          <p:cNvSpPr>
            <a:spLocks noChangeArrowheads="1"/>
          </p:cNvSpPr>
          <p:nvPr/>
        </p:nvSpPr>
        <p:spPr bwMode="auto">
          <a:xfrm>
            <a:off x="6373242" y="2468413"/>
            <a:ext cx="2627312" cy="1123950"/>
          </a:xfrm>
          <a:prstGeom prst="wedgeRoundRectCallout">
            <a:avLst>
              <a:gd name="adj1" fmla="val -64139"/>
              <a:gd name="adj2" fmla="val 29806"/>
              <a:gd name="adj3" fmla="val 16667"/>
            </a:avLst>
          </a:prstGeom>
          <a:gradFill rotWithShape="1">
            <a:gsLst>
              <a:gs pos="0">
                <a:srgbClr val="FFFF99"/>
              </a:gs>
              <a:gs pos="100000">
                <a:srgbClr val="FFFFFF"/>
              </a:gs>
            </a:gsLst>
            <a:lin ang="5400000" scaled="1"/>
          </a:gradFill>
          <a:ln w="9525" algn="ctr">
            <a:solidFill>
              <a:srgbClr val="FF6600"/>
            </a:solidFill>
            <a:miter lim="800000"/>
            <a:headEnd/>
            <a:tailEnd/>
          </a:ln>
          <a:effectLst>
            <a:outerShdw dist="107763" dir="8100000" algn="ctr" rotWithShape="0">
              <a:schemeClr val="bg2">
                <a:alpha val="50000"/>
              </a:schemeClr>
            </a:outerShdw>
          </a:effectLst>
        </p:spPr>
        <p:txBody>
          <a:bodyPr anchorCtr="1">
            <a:spAutoFit/>
          </a:bodyPr>
          <a:lstStyle/>
          <a:p>
            <a:r>
              <a:rPr lang="zh-CN" altLang="en-US" sz="2000" b="1">
                <a:latin typeface="Arial" charset="0"/>
                <a:ea typeface="黑体" pitchFamily="49" charset="-122"/>
              </a:rPr>
              <a:t>程序的可读性变差：用户很难理解数字或字符串的意思</a:t>
            </a:r>
          </a:p>
        </p:txBody>
      </p:sp>
      <p:sp>
        <p:nvSpPr>
          <p:cNvPr id="691210" name="AutoShape 10"/>
          <p:cNvSpPr>
            <a:spLocks noChangeArrowheads="1"/>
          </p:cNvSpPr>
          <p:nvPr/>
        </p:nvSpPr>
        <p:spPr bwMode="auto">
          <a:xfrm>
            <a:off x="6228779" y="3549501"/>
            <a:ext cx="2879725" cy="1463675"/>
          </a:xfrm>
          <a:prstGeom prst="wedgeRoundRectCallout">
            <a:avLst>
              <a:gd name="adj1" fmla="val -58491"/>
              <a:gd name="adj2" fmla="val -5366"/>
              <a:gd name="adj3" fmla="val 16667"/>
            </a:avLst>
          </a:prstGeom>
          <a:gradFill rotWithShape="1">
            <a:gsLst>
              <a:gs pos="0">
                <a:srgbClr val="FFFF99"/>
              </a:gs>
              <a:gs pos="100000">
                <a:srgbClr val="FFFFFF"/>
              </a:gs>
            </a:gsLst>
            <a:lin ang="5400000" scaled="1"/>
          </a:gradFill>
          <a:ln w="9525" algn="ctr">
            <a:solidFill>
              <a:srgbClr val="FF6600"/>
            </a:solidFill>
            <a:miter lim="800000"/>
            <a:headEnd/>
            <a:tailEnd/>
          </a:ln>
          <a:effectLst>
            <a:outerShdw dist="107763" dir="8100000" algn="ctr" rotWithShape="0">
              <a:schemeClr val="bg2">
                <a:alpha val="50000"/>
              </a:schemeClr>
            </a:outerShdw>
          </a:effectLst>
        </p:spPr>
        <p:txBody>
          <a:bodyPr anchorCtr="1">
            <a:spAutoFit/>
          </a:bodyPr>
          <a:lstStyle/>
          <a:p>
            <a:r>
              <a:rPr lang="zh-CN" altLang="en-US" sz="2000" b="1">
                <a:latin typeface="Arial" charset="0"/>
                <a:ea typeface="黑体" pitchFamily="49" charset="-122"/>
              </a:rPr>
              <a:t>程序的可维护性变差：如果数值改变，则需要在很多地方改动，既麻烦又易出错</a:t>
            </a:r>
          </a:p>
        </p:txBody>
      </p:sp>
      <p:sp>
        <p:nvSpPr>
          <p:cNvPr id="691211" name="AutoShape 11"/>
          <p:cNvSpPr>
            <a:spLocks noChangeArrowheads="1"/>
          </p:cNvSpPr>
          <p:nvPr/>
        </p:nvSpPr>
        <p:spPr bwMode="auto">
          <a:xfrm>
            <a:off x="1763713" y="5805488"/>
            <a:ext cx="5573712" cy="442912"/>
          </a:xfrm>
          <a:prstGeom prst="roundRect">
            <a:avLst>
              <a:gd name="adj" fmla="val 16667"/>
            </a:avLst>
          </a:prstGeom>
          <a:gradFill rotWithShape="1">
            <a:gsLst>
              <a:gs pos="0">
                <a:srgbClr val="CC99FF"/>
              </a:gs>
              <a:gs pos="100000">
                <a:srgbClr val="FFFFFF"/>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anchorCtr="1">
            <a:spAutoFit/>
          </a:bodyPr>
          <a:lstStyle/>
          <a:p>
            <a:pPr fontAlgn="b">
              <a:spcBef>
                <a:spcPct val="20000"/>
              </a:spcBef>
              <a:buClr>
                <a:schemeClr val="folHlink"/>
              </a:buClr>
              <a:buSzPct val="60000"/>
              <a:buFont typeface="Wingdings" pitchFamily="2" charset="2"/>
              <a:buNone/>
            </a:pPr>
            <a:r>
              <a:rPr lang="zh-CN" altLang="en-US" sz="2000" b="1">
                <a:latin typeface="Arial" charset="0"/>
                <a:ea typeface="黑体" pitchFamily="49" charset="-122"/>
              </a:rPr>
              <a:t>使用常量可以增强程序的可读性、可维护性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1209"/>
                                        </p:tgtEl>
                                        <p:attrNameLst>
                                          <p:attrName>style.visibility</p:attrName>
                                        </p:attrNameLst>
                                      </p:cBhvr>
                                      <p:to>
                                        <p:strVal val="visible"/>
                                      </p:to>
                                    </p:set>
                                    <p:animEffect transition="in" filter="wipe(left)">
                                      <p:cBhvr>
                                        <p:cTn id="7" dur="500"/>
                                        <p:tgtEl>
                                          <p:spTgt spid="6912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1210"/>
                                        </p:tgtEl>
                                        <p:attrNameLst>
                                          <p:attrName>style.visibility</p:attrName>
                                        </p:attrNameLst>
                                      </p:cBhvr>
                                      <p:to>
                                        <p:strVal val="visible"/>
                                      </p:to>
                                    </p:set>
                                    <p:animEffect transition="in" filter="wipe(left)">
                                      <p:cBhvr>
                                        <p:cTn id="12" dur="500"/>
                                        <p:tgtEl>
                                          <p:spTgt spid="691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wipe(left)">
                                      <p:cBhvr>
                                        <p:cTn id="17" dur="500"/>
                                        <p:tgtEl>
                                          <p:spTgt spid="69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9" grpId="0" animBg="1"/>
      <p:bldP spid="691210" grpId="0" animBg="1"/>
      <p:bldP spid="6912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496" y="764704"/>
            <a:ext cx="9144000" cy="6093976"/>
          </a:xfrm>
          <a:prstGeom prst="rect">
            <a:avLst/>
          </a:prstGeom>
          <a:solidFill>
            <a:schemeClr val="bg1">
              <a:lumMod val="95000"/>
            </a:schemeClr>
          </a:solidFill>
        </p:spPr>
        <p:txBody>
          <a:bodyPr wrap="square" rtlCol="0">
            <a:spAutoFit/>
          </a:bodyPr>
          <a:lstStyle/>
          <a:p>
            <a:pPr>
              <a:lnSpc>
                <a:spcPct val="130000"/>
              </a:lnSpc>
            </a:pPr>
            <a:r>
              <a:rPr lang="en-US" altLang="zh-CN" sz="2000" b="1">
                <a:latin typeface="微软雅黑" panose="020B0503020204020204" pitchFamily="34" charset="-122"/>
                <a:ea typeface="微软雅黑" panose="020B0503020204020204" pitchFamily="34" charset="-122"/>
              </a:rPr>
              <a:t>public class </a:t>
            </a:r>
            <a:r>
              <a:rPr lang="en-US" altLang="zh-CN" sz="2000" b="1" smtClean="0">
                <a:latin typeface="微软雅黑" panose="020B0503020204020204" pitchFamily="34" charset="-122"/>
                <a:ea typeface="微软雅黑" panose="020B0503020204020204" pitchFamily="34" charset="-122"/>
              </a:rPr>
              <a:t>PiDemo </a:t>
            </a:r>
            <a:r>
              <a:rPr lang="en-US" altLang="zh-CN" sz="2000" b="1">
                <a:latin typeface="微软雅黑" panose="020B0503020204020204" pitchFamily="34" charset="-122"/>
                <a:ea typeface="微软雅黑" panose="020B0503020204020204" pitchFamily="34" charset="-122"/>
              </a:rPr>
              <a:t>{</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      public </a:t>
            </a:r>
            <a:r>
              <a:rPr lang="en-US" altLang="zh-CN" sz="2000" b="1">
                <a:latin typeface="微软雅黑" panose="020B0503020204020204" pitchFamily="34" charset="-122"/>
                <a:ea typeface="微软雅黑" panose="020B0503020204020204" pitchFamily="34" charset="-122"/>
              </a:rPr>
              <a:t>static final double PI = 3.14159265358979323846;  </a:t>
            </a:r>
            <a:endParaRPr lang="zh-CN" altLang="en-US" sz="2000" b="1">
              <a:latin typeface="微软雅黑" panose="020B0503020204020204" pitchFamily="34" charset="-122"/>
              <a:ea typeface="微软雅黑" panose="020B0503020204020204" pitchFamily="34" charset="-122"/>
            </a:endParaRPr>
          </a:p>
          <a:p>
            <a:pPr>
              <a:lnSpc>
                <a:spcPct val="130000"/>
              </a:lnSpc>
            </a:pPr>
            <a:r>
              <a:rPr lang="zh-CN" altLang="en-US" sz="2000" b="1" smtClean="0">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public </a:t>
            </a:r>
            <a:r>
              <a:rPr lang="en-US" altLang="zh-CN" sz="2000" b="1">
                <a:latin typeface="微软雅黑" panose="020B0503020204020204" pitchFamily="34" charset="-122"/>
                <a:ea typeface="微软雅黑" panose="020B0503020204020204" pitchFamily="34" charset="-122"/>
              </a:rPr>
              <a:t>static double toRadians(double ang) {</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return </a:t>
            </a:r>
            <a:r>
              <a:rPr lang="en-US" altLang="zh-CN" sz="2000" b="1">
                <a:latin typeface="微软雅黑" panose="020B0503020204020204" pitchFamily="34" charset="-122"/>
                <a:ea typeface="微软雅黑" panose="020B0503020204020204" pitchFamily="34" charset="-122"/>
              </a:rPr>
              <a:t>ang / 180.0 * PI;</a:t>
            </a:r>
          </a:p>
          <a:p>
            <a:pPr>
              <a:lnSpc>
                <a:spcPct val="130000"/>
              </a:lnSpc>
            </a:pPr>
            <a:r>
              <a:rPr lang="en-US" altLang="zh-CN" sz="2000" b="1" smtClean="0">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ct val="130000"/>
              </a:lnSpc>
            </a:pPr>
            <a:r>
              <a:rPr lang="en-US" altLang="zh-CN" sz="2000" b="1" smtClean="0">
                <a:latin typeface="微软雅黑" panose="020B0503020204020204" pitchFamily="34" charset="-122"/>
                <a:ea typeface="微软雅黑" panose="020B0503020204020204" pitchFamily="34" charset="-122"/>
              </a:rPr>
              <a:t>       public </a:t>
            </a:r>
            <a:r>
              <a:rPr lang="en-US" altLang="zh-CN" sz="2000" b="1">
                <a:latin typeface="微软雅黑" panose="020B0503020204020204" pitchFamily="34" charset="-122"/>
                <a:ea typeface="微软雅黑" panose="020B0503020204020204" pitchFamily="34" charset="-122"/>
              </a:rPr>
              <a:t>static double toDegrees(double ang) {</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return </a:t>
            </a:r>
            <a:r>
              <a:rPr lang="en-US" altLang="zh-CN" sz="2000" b="1">
                <a:latin typeface="微软雅黑" panose="020B0503020204020204" pitchFamily="34" charset="-122"/>
                <a:ea typeface="微软雅黑" panose="020B0503020204020204" pitchFamily="34" charset="-122"/>
              </a:rPr>
              <a:t>ang * 180.0 / PI;</a:t>
            </a:r>
          </a:p>
          <a:p>
            <a:pPr>
              <a:lnSpc>
                <a:spcPct val="130000"/>
              </a:lnSpc>
            </a:pPr>
            <a:r>
              <a:rPr lang="en-US" altLang="zh-CN" sz="2000" b="1" smtClean="0">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	</a:t>
            </a:r>
          </a:p>
          <a:p>
            <a:pPr>
              <a:lnSpc>
                <a:spcPct val="130000"/>
              </a:lnSpc>
            </a:pPr>
            <a:r>
              <a:rPr lang="en-US" altLang="zh-CN" sz="2000" b="1" smtClean="0">
                <a:latin typeface="微软雅黑" panose="020B0503020204020204" pitchFamily="34" charset="-122"/>
                <a:ea typeface="微软雅黑" panose="020B0503020204020204" pitchFamily="34" charset="-122"/>
              </a:rPr>
              <a:t>       public </a:t>
            </a:r>
            <a:r>
              <a:rPr lang="en-US" altLang="zh-CN" sz="2000" b="1">
                <a:latin typeface="微软雅黑" panose="020B0503020204020204" pitchFamily="34" charset="-122"/>
                <a:ea typeface="微软雅黑" panose="020B0503020204020204" pitchFamily="34" charset="-122"/>
              </a:rPr>
              <a:t>static void main(String[] args) {</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double </a:t>
            </a:r>
            <a:r>
              <a:rPr lang="en-US" altLang="zh-CN" sz="2000" b="1">
                <a:latin typeface="微软雅黑" panose="020B0503020204020204" pitchFamily="34" charset="-122"/>
                <a:ea typeface="微软雅黑" panose="020B0503020204020204" pitchFamily="34" charset="-122"/>
              </a:rPr>
              <a:t>ang = 60;</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double </a:t>
            </a:r>
            <a:r>
              <a:rPr lang="en-US" altLang="zh-CN" sz="2000" b="1">
                <a:latin typeface="微软雅黑" panose="020B0503020204020204" pitchFamily="34" charset="-122"/>
                <a:ea typeface="微软雅黑" panose="020B0503020204020204" pitchFamily="34" charset="-122"/>
              </a:rPr>
              <a:t>rad = toRadians(ang);</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double </a:t>
            </a:r>
            <a:r>
              <a:rPr lang="en-US" altLang="zh-CN" sz="2000" b="1">
                <a:latin typeface="微软雅黑" panose="020B0503020204020204" pitchFamily="34" charset="-122"/>
                <a:ea typeface="微软雅黑" panose="020B0503020204020204" pitchFamily="34" charset="-122"/>
              </a:rPr>
              <a:t>ang1 = toDegrees(rad);</a:t>
            </a:r>
          </a:p>
          <a:p>
            <a:pPr>
              <a:lnSpc>
                <a:spcPct val="130000"/>
              </a:lnSpc>
            </a:pPr>
            <a:r>
              <a:rPr lang="en-US" altLang="zh-CN" sz="2000" b="1">
                <a:latin typeface="微软雅黑" panose="020B0503020204020204" pitchFamily="34" charset="-122"/>
                <a:ea typeface="微软雅黑" panose="020B0503020204020204" pitchFamily="34" charset="-122"/>
              </a:rPr>
              <a:t>	</a:t>
            </a:r>
            <a:r>
              <a:rPr lang="en-US" altLang="zh-CN" sz="2000" b="1" smtClean="0">
                <a:latin typeface="微软雅黑" panose="020B0503020204020204" pitchFamily="34" charset="-122"/>
                <a:ea typeface="微软雅黑" panose="020B0503020204020204" pitchFamily="34" charset="-122"/>
              </a:rPr>
              <a:t>System.out.println</a:t>
            </a:r>
            <a:r>
              <a:rPr lang="en-US" altLang="zh-CN" sz="2000" b="1">
                <a:latin typeface="微软雅黑" panose="020B0503020204020204" pitchFamily="34" charset="-122"/>
                <a:ea typeface="微软雅黑" panose="020B0503020204020204" pitchFamily="34" charset="-122"/>
              </a:rPr>
              <a:t>("rad = " + rad + "  ang1= "+ ang);</a:t>
            </a:r>
          </a:p>
          <a:p>
            <a:pPr>
              <a:lnSpc>
                <a:spcPct val="130000"/>
              </a:lnSpc>
            </a:pPr>
            <a:r>
              <a:rPr lang="en-US" altLang="zh-CN" sz="2000" b="1" smtClean="0">
                <a:latin typeface="微软雅黑" panose="020B0503020204020204" pitchFamily="34" charset="-122"/>
                <a:ea typeface="微软雅黑" panose="020B0503020204020204" pitchFamily="34" charset="-122"/>
              </a:rPr>
              <a:t>      }</a:t>
            </a:r>
          </a:p>
          <a:p>
            <a:pPr>
              <a:lnSpc>
                <a:spcPct val="130000"/>
              </a:lnSpc>
            </a:pPr>
            <a:r>
              <a:rPr lang="en-US" altLang="zh-CN" sz="2000" b="1" smtClean="0">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55576" y="146290"/>
            <a:ext cx="3096344" cy="541201"/>
          </a:xfrm>
        </p:spPr>
        <p:txBody>
          <a:bodyPr/>
          <a:lstStyle/>
          <a:p>
            <a:r>
              <a:rPr lang="zh-CN" altLang="en-US" sz="3200" dirty="0" smtClean="0"/>
              <a:t>常量使用例子</a:t>
            </a:r>
            <a:endParaRPr lang="zh-CN" altLang="en-US" sz="3200" dirty="0"/>
          </a:p>
        </p:txBody>
      </p:sp>
      <p:sp>
        <p:nvSpPr>
          <p:cNvPr id="5" name="灯片编号占位符 4"/>
          <p:cNvSpPr>
            <a:spLocks noGrp="1"/>
          </p:cNvSpPr>
          <p:nvPr>
            <p:ph type="sldNum" sz="quarter" idx="11"/>
          </p:nvPr>
        </p:nvSpPr>
        <p:spPr/>
        <p:txBody>
          <a:bodyPr/>
          <a:lstStyle/>
          <a:p>
            <a:pPr>
              <a:defRPr/>
            </a:pPr>
            <a:fld id="{0A2FC66C-14ED-4B67-A491-974B7F94C206}" type="slidenum">
              <a:rPr lang="zh-CN" altLang="en-US" smtClean="0"/>
              <a:pPr>
                <a:defRPr/>
              </a:pPr>
              <a:t>17</a:t>
            </a:fld>
            <a:endParaRPr lang="en-US" altLang="zh-CN"/>
          </a:p>
        </p:txBody>
      </p:sp>
      <p:pic>
        <p:nvPicPr>
          <p:cNvPr id="107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377091"/>
            <a:ext cx="5715888" cy="42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5004048" y="196878"/>
            <a:ext cx="3816424"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a:latin typeface="微软雅黑" panose="020B0503020204020204" pitchFamily="34" charset="-122"/>
                <a:ea typeface="微软雅黑" panose="020B0503020204020204" pitchFamily="34" charset="-122"/>
              </a:rPr>
              <a:t>演示</a:t>
            </a:r>
            <a:r>
              <a:rPr lang="zh-CN" altLang="en-US" sz="2000" smtClean="0">
                <a:latin typeface="微软雅黑" panose="020B0503020204020204" pitchFamily="34" charset="-122"/>
                <a:ea typeface="微软雅黑" panose="020B0503020204020204" pitchFamily="34" charset="-122"/>
              </a:rPr>
              <a:t>代码：</a:t>
            </a:r>
            <a:r>
              <a:rPr lang="en-US" altLang="zh-CN" sz="2000" smtClean="0">
                <a:latin typeface="微软雅黑" panose="020B0503020204020204" pitchFamily="34" charset="-122"/>
                <a:ea typeface="微软雅黑" panose="020B0503020204020204" pitchFamily="34" charset="-122"/>
              </a:rPr>
              <a:t>ConstCase/PiDemo</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9315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65B2B7F-4B38-4899-9D66-98975F92C87A}" type="slidenum">
              <a:rPr lang="zh-CN" altLang="en-US" sz="1400" smtClean="0">
                <a:latin typeface="Tahoma" pitchFamily="34" charset="0"/>
                <a:ea typeface="微软雅黑" panose="020B0503020204020204" pitchFamily="34" charset="-122"/>
              </a:rPr>
              <a:pPr eaLnBrk="1" hangingPunct="1"/>
              <a:t>18</a:t>
            </a:fld>
            <a:endParaRPr lang="en-US" altLang="zh-CN" sz="1400" smtClean="0">
              <a:latin typeface="Tahoma" pitchFamily="34" charset="0"/>
              <a:ea typeface="微软雅黑" panose="020B0503020204020204" pitchFamily="34" charset="-122"/>
            </a:endParaRPr>
          </a:p>
        </p:txBody>
      </p:sp>
      <p:sp>
        <p:nvSpPr>
          <p:cNvPr id="27652" name="Rectangle 3"/>
          <p:cNvSpPr>
            <a:spLocks noGrp="1" noChangeArrowheads="1"/>
          </p:cNvSpPr>
          <p:nvPr>
            <p:ph type="body" idx="1"/>
          </p:nvPr>
        </p:nvSpPr>
        <p:spPr>
          <a:xfrm>
            <a:off x="611188" y="1412875"/>
            <a:ext cx="8270875" cy="1511300"/>
          </a:xfrm>
        </p:spPr>
        <p:txBody>
          <a:bodyPr/>
          <a:lstStyle/>
          <a:p>
            <a:pPr eaLnBrk="1" hangingPunct="1">
              <a:buFont typeface="Wingdings" pitchFamily="2" charset="2"/>
              <a:buChar char="Ø"/>
            </a:pPr>
            <a:r>
              <a:rPr lang="zh-CN" altLang="en-US" sz="2800" b="0" smtClean="0">
                <a:latin typeface="微软雅黑" pitchFamily="34" charset="-122"/>
                <a:ea typeface="微软雅黑" pitchFamily="34" charset="-122"/>
              </a:rPr>
              <a:t>变量和常量是存放数据的地方</a:t>
            </a:r>
            <a:endParaRPr lang="en-US" altLang="zh-CN" sz="2800" b="0" smtClean="0">
              <a:latin typeface="微软雅黑" pitchFamily="34" charset="-122"/>
              <a:ea typeface="微软雅黑" pitchFamily="34" charset="-122"/>
            </a:endParaRPr>
          </a:p>
          <a:p>
            <a:pPr eaLnBrk="1" hangingPunct="1">
              <a:buFont typeface="Wingdings" pitchFamily="2" charset="2"/>
              <a:buChar char="Ø"/>
            </a:pPr>
            <a:r>
              <a:rPr lang="zh-CN" altLang="en-US" sz="2800" b="0" smtClean="0">
                <a:latin typeface="微软雅黑" pitchFamily="34" charset="-122"/>
                <a:ea typeface="微软雅黑" pitchFamily="34" charset="-122"/>
              </a:rPr>
              <a:t>遵循“先声明，后使用”原则</a:t>
            </a:r>
            <a:endParaRPr lang="en-US" altLang="zh-CN" sz="2800" b="0" smtClean="0">
              <a:latin typeface="微软雅黑" pitchFamily="34" charset="-122"/>
              <a:ea typeface="微软雅黑" pitchFamily="34" charset="-122"/>
            </a:endParaRPr>
          </a:p>
          <a:p>
            <a:pPr eaLnBrk="1" hangingPunct="1">
              <a:buFont typeface="Wingdings" pitchFamily="2" charset="2"/>
              <a:buChar char="Ø"/>
            </a:pPr>
            <a:r>
              <a:rPr lang="zh-CN" altLang="en-US" sz="2800" b="0" smtClean="0">
                <a:latin typeface="微软雅黑" pitchFamily="34" charset="-122"/>
                <a:ea typeface="微软雅黑" pitchFamily="34" charset="-122"/>
              </a:rPr>
              <a:t>数据在内存如何存储呢？内存像旅店</a:t>
            </a:r>
          </a:p>
        </p:txBody>
      </p:sp>
      <p:pic>
        <p:nvPicPr>
          <p:cNvPr id="7" name="Picture 28" descr="20060426-0000000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70238"/>
            <a:ext cx="226377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29"/>
          <p:cNvSpPr>
            <a:spLocks noChangeArrowheads="1"/>
          </p:cNvSpPr>
          <p:nvPr/>
        </p:nvSpPr>
        <p:spPr bwMode="gray">
          <a:xfrm>
            <a:off x="3563938" y="3429000"/>
            <a:ext cx="4895850" cy="1008063"/>
          </a:xfrm>
          <a:prstGeom prst="wedgeRoundRectCallout">
            <a:avLst>
              <a:gd name="adj1" fmla="val -61412"/>
              <a:gd name="adj2" fmla="val 54093"/>
              <a:gd name="adj3" fmla="val 16667"/>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pPr eaLnBrk="0" hangingPunct="0"/>
            <a:r>
              <a:rPr lang="en-US" altLang="zh-CN" sz="2000">
                <a:ea typeface="黑体" pitchFamily="49" charset="-122"/>
              </a:rPr>
              <a:t>1</a:t>
            </a:r>
            <a:r>
              <a:rPr lang="zh-CN" altLang="en-US" sz="2000">
                <a:ea typeface="黑体" pitchFamily="49" charset="-122"/>
              </a:rPr>
              <a:t>、开房间（单人间、双人间</a:t>
            </a:r>
            <a:r>
              <a:rPr lang="zh-CN" altLang="en-US" sz="2000" smtClean="0">
                <a:ea typeface="黑体" pitchFamily="49" charset="-122"/>
              </a:rPr>
              <a:t>、</a:t>
            </a:r>
            <a:r>
              <a:rPr lang="zh-CN" altLang="en-US" sz="2000">
                <a:ea typeface="黑体" pitchFamily="49" charset="-122"/>
              </a:rPr>
              <a:t>高级</a:t>
            </a:r>
            <a:r>
              <a:rPr lang="zh-CN" altLang="en-US" sz="2000" smtClean="0">
                <a:ea typeface="黑体" pitchFamily="49" charset="-122"/>
              </a:rPr>
              <a:t>套间</a:t>
            </a:r>
            <a:r>
              <a:rPr lang="zh-CN" altLang="en-US" sz="2000">
                <a:ea typeface="黑体" pitchFamily="49" charset="-122"/>
              </a:rPr>
              <a:t>）     </a:t>
            </a:r>
          </a:p>
          <a:p>
            <a:pPr eaLnBrk="0" hangingPunct="0"/>
            <a:r>
              <a:rPr lang="en-US" altLang="zh-CN" sz="2000">
                <a:ea typeface="黑体" pitchFamily="49" charset="-122"/>
              </a:rPr>
              <a:t>2</a:t>
            </a:r>
            <a:r>
              <a:rPr lang="zh-CN" altLang="en-US" sz="2000">
                <a:ea typeface="黑体" pitchFamily="49" charset="-122"/>
              </a:rPr>
              <a:t>、入住</a:t>
            </a:r>
          </a:p>
        </p:txBody>
      </p:sp>
      <p:sp>
        <p:nvSpPr>
          <p:cNvPr id="9" name="Text Box 31"/>
          <p:cNvSpPr txBox="1">
            <a:spLocks noChangeArrowheads="1"/>
          </p:cNvSpPr>
          <p:nvPr/>
        </p:nvSpPr>
        <p:spPr bwMode="auto">
          <a:xfrm>
            <a:off x="5076825" y="3284538"/>
            <a:ext cx="86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2800">
                <a:solidFill>
                  <a:srgbClr val="FF0000"/>
                </a:solidFill>
                <a:latin typeface="Arial" charset="0"/>
                <a:ea typeface="黑体" pitchFamily="49" charset="-122"/>
              </a:rPr>
              <a:t>√</a:t>
            </a:r>
          </a:p>
        </p:txBody>
      </p:sp>
      <p:sp>
        <p:nvSpPr>
          <p:cNvPr id="2" name="TextBox 1"/>
          <p:cNvSpPr txBox="1">
            <a:spLocks noChangeArrowheads="1"/>
          </p:cNvSpPr>
          <p:nvPr/>
        </p:nvSpPr>
        <p:spPr bwMode="auto">
          <a:xfrm>
            <a:off x="539750" y="5157788"/>
            <a:ext cx="79200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eaLnBrk="1" hangingPunct="1"/>
            <a:r>
              <a:rPr lang="zh-CN" altLang="en-US">
                <a:latin typeface="微软雅黑" pitchFamily="34" charset="-122"/>
                <a:ea typeface="微软雅黑" pitchFamily="34" charset="-122"/>
              </a:rPr>
              <a:t>   数据各式各样，要先根据数据的需求（即类型）为它申请一块合适的</a:t>
            </a:r>
            <a:r>
              <a:rPr lang="zh-CN" altLang="en-US" smtClean="0">
                <a:latin typeface="微软雅黑" pitchFamily="34" charset="-122"/>
                <a:ea typeface="微软雅黑" pitchFamily="34" charset="-122"/>
              </a:rPr>
              <a:t>空间</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开房间操作</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，给这块空间赋值（入住操作）</a:t>
            </a:r>
            <a:endParaRPr lang="zh-CN" altLang="en-US">
              <a:latin typeface="微软雅黑" pitchFamily="34" charset="-122"/>
              <a:ea typeface="微软雅黑" pitchFamily="34" charset="-122"/>
            </a:endParaRPr>
          </a:p>
        </p:txBody>
      </p:sp>
      <p:sp>
        <p:nvSpPr>
          <p:cNvPr id="27657" name="标题 2"/>
          <p:cNvSpPr>
            <a:spLocks noGrp="1"/>
          </p:cNvSpPr>
          <p:nvPr>
            <p:ph type="title"/>
          </p:nvPr>
        </p:nvSpPr>
        <p:spPr/>
        <p:txBody>
          <a:bodyPr/>
          <a:lstStyle/>
          <a:p>
            <a:r>
              <a:rPr lang="en-US" altLang="zh-CN" smtClean="0"/>
              <a:t>2. </a:t>
            </a:r>
            <a:r>
              <a:rPr lang="zh-CN" altLang="en-US" smtClean="0"/>
              <a:t>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a:xfrm>
            <a:off x="381000" y="1295400"/>
            <a:ext cx="8229600" cy="5040313"/>
          </a:xfrm>
        </p:spPr>
        <p:txBody>
          <a:bodyPr/>
          <a:lstStyle/>
          <a:p>
            <a:pPr>
              <a:lnSpc>
                <a:spcPct val="150000"/>
              </a:lnSpc>
            </a:pPr>
            <a:r>
              <a:rPr lang="zh-CN" altLang="en-US" sz="2400" smtClean="0"/>
              <a:t>汇编语言</a:t>
            </a:r>
            <a:r>
              <a:rPr lang="zh-CN" altLang="en-US" sz="2400" dirty="0" smtClean="0"/>
              <a:t>直接使用内存地址。单内存地址不好记，怎么办？</a:t>
            </a:r>
            <a:endParaRPr lang="en-US" altLang="zh-CN" sz="2400" dirty="0" smtClean="0"/>
          </a:p>
          <a:p>
            <a:pPr>
              <a:lnSpc>
                <a:spcPct val="150000"/>
              </a:lnSpc>
            </a:pPr>
            <a:r>
              <a:rPr lang="zh-CN" altLang="en-US" sz="2400" dirty="0" smtClean="0"/>
              <a:t>通过内存中房间的别名找到数据存储的位置</a:t>
            </a:r>
          </a:p>
          <a:p>
            <a:pPr>
              <a:lnSpc>
                <a:spcPct val="90000"/>
              </a:lnSpc>
            </a:pPr>
            <a:endParaRPr lang="zh-CN" altLang="en-US" sz="24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a:p>
            <a:pPr>
              <a:lnSpc>
                <a:spcPct val="90000"/>
              </a:lnSpc>
              <a:buFontTx/>
              <a:buNone/>
            </a:pPr>
            <a:endParaRPr lang="zh-CN" altLang="en-US" sz="1800" dirty="0" smtClean="0"/>
          </a:p>
        </p:txBody>
      </p:sp>
      <p:sp>
        <p:nvSpPr>
          <p:cNvPr id="234501" name="AutoShape 5"/>
          <p:cNvSpPr>
            <a:spLocks noChangeArrowheads="1"/>
          </p:cNvSpPr>
          <p:nvPr/>
        </p:nvSpPr>
        <p:spPr bwMode="gray">
          <a:xfrm>
            <a:off x="1099643" y="3068638"/>
            <a:ext cx="2160587" cy="43338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spcBef>
                <a:spcPct val="20000"/>
              </a:spcBef>
            </a:pPr>
            <a:r>
              <a:rPr lang="zh-CN" altLang="en-US" dirty="0">
                <a:ea typeface="黑体" pitchFamily="49" charset="-122"/>
              </a:rPr>
              <a:t>房间                   </a:t>
            </a:r>
          </a:p>
        </p:txBody>
      </p:sp>
      <p:sp>
        <p:nvSpPr>
          <p:cNvPr id="234503" name="AutoShape 7"/>
          <p:cNvSpPr>
            <a:spLocks noChangeArrowheads="1"/>
          </p:cNvSpPr>
          <p:nvPr/>
        </p:nvSpPr>
        <p:spPr bwMode="gray">
          <a:xfrm>
            <a:off x="1099643" y="3787776"/>
            <a:ext cx="2160587" cy="43338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dirty="0">
                <a:ea typeface="黑体" pitchFamily="49" charset="-122"/>
              </a:rPr>
              <a:t> </a:t>
            </a:r>
            <a:r>
              <a:rPr lang="zh-CN" altLang="en-US" dirty="0">
                <a:ea typeface="黑体" pitchFamily="49" charset="-122"/>
              </a:rPr>
              <a:t>房间名字             </a:t>
            </a:r>
          </a:p>
        </p:txBody>
      </p:sp>
      <p:sp>
        <p:nvSpPr>
          <p:cNvPr id="234504" name="AutoShape 8"/>
          <p:cNvSpPr>
            <a:spLocks noChangeArrowheads="1"/>
          </p:cNvSpPr>
          <p:nvPr/>
        </p:nvSpPr>
        <p:spPr bwMode="gray">
          <a:xfrm>
            <a:off x="1099643" y="4508501"/>
            <a:ext cx="2160587" cy="43338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a:ea typeface="黑体" pitchFamily="49" charset="-122"/>
              </a:rPr>
              <a:t> </a:t>
            </a:r>
            <a:r>
              <a:rPr lang="zh-CN" altLang="en-US">
                <a:ea typeface="黑体" pitchFamily="49" charset="-122"/>
              </a:rPr>
              <a:t>房间类型            </a:t>
            </a:r>
          </a:p>
        </p:txBody>
      </p:sp>
      <p:sp>
        <p:nvSpPr>
          <p:cNvPr id="234505" name="AutoShape 9"/>
          <p:cNvSpPr>
            <a:spLocks noChangeArrowheads="1"/>
          </p:cNvSpPr>
          <p:nvPr/>
        </p:nvSpPr>
        <p:spPr bwMode="gray">
          <a:xfrm>
            <a:off x="1099643" y="5227638"/>
            <a:ext cx="2160587" cy="43338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a:ea typeface="黑体" pitchFamily="49" charset="-122"/>
              </a:rPr>
              <a:t> </a:t>
            </a:r>
            <a:r>
              <a:rPr lang="zh-CN" altLang="en-US">
                <a:ea typeface="黑体" pitchFamily="49" charset="-122"/>
              </a:rPr>
              <a:t>入住的客人         </a:t>
            </a:r>
          </a:p>
        </p:txBody>
      </p:sp>
      <p:sp>
        <p:nvSpPr>
          <p:cNvPr id="234507" name="AutoShape 11"/>
          <p:cNvSpPr>
            <a:spLocks noChangeArrowheads="1"/>
          </p:cNvSpPr>
          <p:nvPr/>
        </p:nvSpPr>
        <p:spPr bwMode="gray">
          <a:xfrm>
            <a:off x="5347793" y="3068638"/>
            <a:ext cx="2160587" cy="43338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zh-CN" altLang="en-US">
                <a:ea typeface="黑体" pitchFamily="49" charset="-122"/>
              </a:rPr>
              <a:t>变量                     </a:t>
            </a:r>
          </a:p>
        </p:txBody>
      </p:sp>
      <p:sp>
        <p:nvSpPr>
          <p:cNvPr id="234509" name="AutoShape 13"/>
          <p:cNvSpPr>
            <a:spLocks noChangeArrowheads="1"/>
          </p:cNvSpPr>
          <p:nvPr/>
        </p:nvSpPr>
        <p:spPr bwMode="gray">
          <a:xfrm>
            <a:off x="5347793" y="3787776"/>
            <a:ext cx="2160587" cy="43338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a:ea typeface="黑体" pitchFamily="49" charset="-122"/>
              </a:rPr>
              <a:t> </a:t>
            </a:r>
            <a:r>
              <a:rPr lang="zh-CN" altLang="en-US">
                <a:ea typeface="黑体" pitchFamily="49" charset="-122"/>
              </a:rPr>
              <a:t>变量名                </a:t>
            </a:r>
          </a:p>
        </p:txBody>
      </p:sp>
      <p:sp>
        <p:nvSpPr>
          <p:cNvPr id="234510" name="AutoShape 14"/>
          <p:cNvSpPr>
            <a:spLocks noChangeArrowheads="1"/>
          </p:cNvSpPr>
          <p:nvPr/>
        </p:nvSpPr>
        <p:spPr bwMode="gray">
          <a:xfrm>
            <a:off x="5347793" y="4508501"/>
            <a:ext cx="2160587" cy="43338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a:ea typeface="黑体" pitchFamily="49" charset="-122"/>
              </a:rPr>
              <a:t> </a:t>
            </a:r>
            <a:r>
              <a:rPr lang="zh-CN" altLang="en-US">
                <a:ea typeface="黑体" pitchFamily="49" charset="-122"/>
              </a:rPr>
              <a:t>变量类型            </a:t>
            </a:r>
          </a:p>
        </p:txBody>
      </p:sp>
      <p:sp>
        <p:nvSpPr>
          <p:cNvPr id="234511" name="AutoShape 15"/>
          <p:cNvSpPr>
            <a:spLocks noChangeArrowheads="1"/>
          </p:cNvSpPr>
          <p:nvPr/>
        </p:nvSpPr>
        <p:spPr bwMode="gray">
          <a:xfrm>
            <a:off x="5347793" y="5227638"/>
            <a:ext cx="2160587" cy="433388"/>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en-US" altLang="zh-CN">
                <a:ea typeface="黑体" pitchFamily="49" charset="-122"/>
              </a:rPr>
              <a:t> </a:t>
            </a:r>
            <a:r>
              <a:rPr lang="zh-CN" altLang="en-US">
                <a:ea typeface="黑体" pitchFamily="49" charset="-122"/>
              </a:rPr>
              <a:t>变量值                 </a:t>
            </a:r>
          </a:p>
        </p:txBody>
      </p:sp>
      <p:sp>
        <p:nvSpPr>
          <p:cNvPr id="234515" name="AutoShape 19"/>
          <p:cNvSpPr>
            <a:spLocks/>
          </p:cNvSpPr>
          <p:nvPr/>
        </p:nvSpPr>
        <p:spPr bwMode="auto">
          <a:xfrm>
            <a:off x="523380" y="3932238"/>
            <a:ext cx="360363" cy="1584325"/>
          </a:xfrm>
          <a:prstGeom prst="leftBrace">
            <a:avLst>
              <a:gd name="adj1" fmla="val 36637"/>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anose="020B0503020204020204" pitchFamily="34" charset="-122"/>
            </a:endParaRPr>
          </a:p>
        </p:txBody>
      </p:sp>
      <p:sp>
        <p:nvSpPr>
          <p:cNvPr id="234516" name="AutoShape 20"/>
          <p:cNvSpPr>
            <a:spLocks/>
          </p:cNvSpPr>
          <p:nvPr/>
        </p:nvSpPr>
        <p:spPr bwMode="auto">
          <a:xfrm>
            <a:off x="7651255" y="3932238"/>
            <a:ext cx="360363" cy="1584325"/>
          </a:xfrm>
          <a:prstGeom prst="rightBrace">
            <a:avLst>
              <a:gd name="adj1" fmla="val 36637"/>
              <a:gd name="adj2" fmla="val 50000"/>
            </a:avLst>
          </a:pr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anose="020B0503020204020204" pitchFamily="34" charset="-122"/>
            </a:endParaRPr>
          </a:p>
        </p:txBody>
      </p:sp>
      <p:sp>
        <p:nvSpPr>
          <p:cNvPr id="28685" name="Rectangle 27"/>
          <p:cNvSpPr>
            <a:spLocks noChangeArrowheads="1"/>
          </p:cNvSpPr>
          <p:nvPr/>
        </p:nvSpPr>
        <p:spPr bwMode="auto">
          <a:xfrm>
            <a:off x="935038" y="152400"/>
            <a:ext cx="7993062"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r>
              <a:rPr lang="zh-CN" altLang="en-US" sz="2800">
                <a:ea typeface="黑体" pitchFamily="49" charset="-122"/>
              </a:rPr>
              <a:t> </a:t>
            </a:r>
            <a:r>
              <a:rPr lang="zh-CN" altLang="en-US" sz="3200" b="1">
                <a:ea typeface="黑体" pitchFamily="49" charset="-122"/>
              </a:rPr>
              <a:t>为什么需要变量</a:t>
            </a:r>
          </a:p>
        </p:txBody>
      </p:sp>
      <p:sp>
        <p:nvSpPr>
          <p:cNvPr id="234527" name="AutoShape 31"/>
          <p:cNvSpPr>
            <a:spLocks noChangeArrowheads="1"/>
          </p:cNvSpPr>
          <p:nvPr/>
        </p:nvSpPr>
        <p:spPr bwMode="auto">
          <a:xfrm rot="5400000">
            <a:off x="4014293" y="3249613"/>
            <a:ext cx="217488" cy="1582737"/>
          </a:xfrm>
          <a:prstGeom prst="upDownArrow">
            <a:avLst>
              <a:gd name="adj1" fmla="val 50000"/>
              <a:gd name="adj2" fmla="val 145547"/>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endParaRPr lang="zh-CN" altLang="en-US">
              <a:ea typeface="微软雅黑" panose="020B0503020204020204" pitchFamily="34" charset="-122"/>
            </a:endParaRPr>
          </a:p>
        </p:txBody>
      </p:sp>
      <p:sp>
        <p:nvSpPr>
          <p:cNvPr id="234528" name="AutoShape 32"/>
          <p:cNvSpPr>
            <a:spLocks noChangeArrowheads="1"/>
          </p:cNvSpPr>
          <p:nvPr/>
        </p:nvSpPr>
        <p:spPr bwMode="auto">
          <a:xfrm rot="5400000">
            <a:off x="4014293" y="3968751"/>
            <a:ext cx="217487" cy="1582737"/>
          </a:xfrm>
          <a:prstGeom prst="upDownArrow">
            <a:avLst>
              <a:gd name="adj1" fmla="val 50000"/>
              <a:gd name="adj2" fmla="val 145548"/>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endParaRPr lang="zh-CN" altLang="en-US">
              <a:ea typeface="微软雅黑" panose="020B0503020204020204" pitchFamily="34" charset="-122"/>
            </a:endParaRPr>
          </a:p>
        </p:txBody>
      </p:sp>
      <p:sp>
        <p:nvSpPr>
          <p:cNvPr id="234529" name="AutoShape 33"/>
          <p:cNvSpPr>
            <a:spLocks noChangeArrowheads="1"/>
          </p:cNvSpPr>
          <p:nvPr/>
        </p:nvSpPr>
        <p:spPr bwMode="auto">
          <a:xfrm rot="5400000">
            <a:off x="4014293" y="4691063"/>
            <a:ext cx="217488" cy="1582737"/>
          </a:xfrm>
          <a:prstGeom prst="upDownArrow">
            <a:avLst>
              <a:gd name="adj1" fmla="val 50000"/>
              <a:gd name="adj2" fmla="val 145547"/>
            </a:avLst>
          </a:prstGeom>
          <a:gradFill rotWithShape="1">
            <a:gsLst>
              <a:gs pos="0">
                <a:srgbClr val="FFFFFF"/>
              </a:gs>
              <a:gs pos="100000">
                <a:srgbClr val="B563CF"/>
              </a:gs>
            </a:gsLst>
            <a:lin ang="5400000" scaled="1"/>
          </a:gradFill>
          <a:ln w="9525">
            <a:solidFill>
              <a:srgbClr val="800080"/>
            </a:solidFill>
            <a:miter lim="800000"/>
            <a:headEnd/>
            <a:tailEnd/>
          </a:ln>
        </p:spPr>
        <p:txBody>
          <a:bodyPr vert="eaVert" wrap="none" anchor="ctr"/>
          <a:lstStyle/>
          <a:p>
            <a:endParaRPr lang="zh-CN" altLang="en-US">
              <a:ea typeface="微软雅黑" panose="020B0503020204020204" pitchFamily="34" charset="-122"/>
            </a:endParaRPr>
          </a:p>
        </p:txBody>
      </p:sp>
      <p:sp>
        <p:nvSpPr>
          <p:cNvPr id="234530" name="Text Box 34"/>
          <p:cNvSpPr txBox="1">
            <a:spLocks noChangeArrowheads="1"/>
          </p:cNvSpPr>
          <p:nvPr/>
        </p:nvSpPr>
        <p:spPr bwMode="auto">
          <a:xfrm>
            <a:off x="3457080" y="3421063"/>
            <a:ext cx="1385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a:latin typeface="Arial" charset="0"/>
                <a:ea typeface="黑体" pitchFamily="49" charset="-122"/>
              </a:rPr>
              <a:t>对应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wipe(left)">
                                      <p:cBhvr>
                                        <p:cTn id="7" dur="500"/>
                                        <p:tgtEl>
                                          <p:spTgt spid="23450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4507"/>
                                        </p:tgtEl>
                                        <p:attrNameLst>
                                          <p:attrName>style.visibility</p:attrName>
                                        </p:attrNameLst>
                                      </p:cBhvr>
                                      <p:to>
                                        <p:strVal val="visible"/>
                                      </p:to>
                                    </p:set>
                                    <p:animEffect transition="in" filter="wipe(left)">
                                      <p:cBhvr>
                                        <p:cTn id="11" dur="500"/>
                                        <p:tgtEl>
                                          <p:spTgt spid="23450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34530"/>
                                        </p:tgtEl>
                                        <p:attrNameLst>
                                          <p:attrName>style.visibility</p:attrName>
                                        </p:attrNameLst>
                                      </p:cBhvr>
                                      <p:to>
                                        <p:strVal val="visible"/>
                                      </p:to>
                                    </p:set>
                                    <p:animEffect transition="in" filter="wipe(left)">
                                      <p:cBhvr>
                                        <p:cTn id="14" dur="500"/>
                                        <p:tgtEl>
                                          <p:spTgt spid="234530"/>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4515"/>
                                        </p:tgtEl>
                                        <p:attrNameLst>
                                          <p:attrName>style.visibility</p:attrName>
                                        </p:attrNameLst>
                                      </p:cBhvr>
                                      <p:to>
                                        <p:strVal val="visible"/>
                                      </p:to>
                                    </p:set>
                                    <p:animEffect transition="in" filter="wipe(left)">
                                      <p:cBhvr>
                                        <p:cTn id="18" dur="500"/>
                                        <p:tgtEl>
                                          <p:spTgt spid="2345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4503"/>
                                        </p:tgtEl>
                                        <p:attrNameLst>
                                          <p:attrName>style.visibility</p:attrName>
                                        </p:attrNameLst>
                                      </p:cBhvr>
                                      <p:to>
                                        <p:strVal val="visible"/>
                                      </p:to>
                                    </p:set>
                                    <p:animEffect transition="in" filter="wipe(left)">
                                      <p:cBhvr>
                                        <p:cTn id="21" dur="500"/>
                                        <p:tgtEl>
                                          <p:spTgt spid="23450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4504"/>
                                        </p:tgtEl>
                                        <p:attrNameLst>
                                          <p:attrName>style.visibility</p:attrName>
                                        </p:attrNameLst>
                                      </p:cBhvr>
                                      <p:to>
                                        <p:strVal val="visible"/>
                                      </p:to>
                                    </p:set>
                                    <p:animEffect transition="in" filter="wipe(left)">
                                      <p:cBhvr>
                                        <p:cTn id="24" dur="500"/>
                                        <p:tgtEl>
                                          <p:spTgt spid="23450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4505"/>
                                        </p:tgtEl>
                                        <p:attrNameLst>
                                          <p:attrName>style.visibility</p:attrName>
                                        </p:attrNameLst>
                                      </p:cBhvr>
                                      <p:to>
                                        <p:strVal val="visible"/>
                                      </p:to>
                                    </p:set>
                                    <p:animEffect transition="in" filter="wipe(left)">
                                      <p:cBhvr>
                                        <p:cTn id="27" dur="500"/>
                                        <p:tgtEl>
                                          <p:spTgt spid="234505"/>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4509"/>
                                        </p:tgtEl>
                                        <p:attrNameLst>
                                          <p:attrName>style.visibility</p:attrName>
                                        </p:attrNameLst>
                                      </p:cBhvr>
                                      <p:to>
                                        <p:strVal val="visible"/>
                                      </p:to>
                                    </p:set>
                                    <p:animEffect transition="in" filter="wipe(left)">
                                      <p:cBhvr>
                                        <p:cTn id="31" dur="500"/>
                                        <p:tgtEl>
                                          <p:spTgt spid="23450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4510"/>
                                        </p:tgtEl>
                                        <p:attrNameLst>
                                          <p:attrName>style.visibility</p:attrName>
                                        </p:attrNameLst>
                                      </p:cBhvr>
                                      <p:to>
                                        <p:strVal val="visible"/>
                                      </p:to>
                                    </p:set>
                                    <p:animEffect transition="in" filter="wipe(left)">
                                      <p:cBhvr>
                                        <p:cTn id="34" dur="500"/>
                                        <p:tgtEl>
                                          <p:spTgt spid="23451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4511"/>
                                        </p:tgtEl>
                                        <p:attrNameLst>
                                          <p:attrName>style.visibility</p:attrName>
                                        </p:attrNameLst>
                                      </p:cBhvr>
                                      <p:to>
                                        <p:strVal val="visible"/>
                                      </p:to>
                                    </p:set>
                                    <p:animEffect transition="in" filter="wipe(left)">
                                      <p:cBhvr>
                                        <p:cTn id="37" dur="500"/>
                                        <p:tgtEl>
                                          <p:spTgt spid="2345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4516"/>
                                        </p:tgtEl>
                                        <p:attrNameLst>
                                          <p:attrName>style.visibility</p:attrName>
                                        </p:attrNameLst>
                                      </p:cBhvr>
                                      <p:to>
                                        <p:strVal val="visible"/>
                                      </p:to>
                                    </p:set>
                                    <p:animEffect transition="in" filter="wipe(left)">
                                      <p:cBhvr>
                                        <p:cTn id="40" dur="500"/>
                                        <p:tgtEl>
                                          <p:spTgt spid="234516"/>
                                        </p:tgtEl>
                                      </p:cBhvr>
                                    </p:animEffect>
                                  </p:childTnLst>
                                </p:cTn>
                              </p:par>
                            </p:childTnLst>
                          </p:cTn>
                        </p:par>
                        <p:par>
                          <p:cTn id="41" fill="hold" nodeType="afterGroup">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34527"/>
                                        </p:tgtEl>
                                        <p:attrNameLst>
                                          <p:attrName>style.visibility</p:attrName>
                                        </p:attrNameLst>
                                      </p:cBhvr>
                                      <p:to>
                                        <p:strVal val="visible"/>
                                      </p:to>
                                    </p:set>
                                    <p:animEffect transition="in" filter="wipe(left)">
                                      <p:cBhvr>
                                        <p:cTn id="44" dur="500"/>
                                        <p:tgtEl>
                                          <p:spTgt spid="234527"/>
                                        </p:tgtEl>
                                      </p:cBhvr>
                                    </p:animEffect>
                                  </p:childTnLst>
                                </p:cTn>
                              </p:par>
                            </p:childTnLst>
                          </p:cTn>
                        </p:par>
                        <p:par>
                          <p:cTn id="45" fill="hold" nodeType="afterGroup">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34528"/>
                                        </p:tgtEl>
                                        <p:attrNameLst>
                                          <p:attrName>style.visibility</p:attrName>
                                        </p:attrNameLst>
                                      </p:cBhvr>
                                      <p:to>
                                        <p:strVal val="visible"/>
                                      </p:to>
                                    </p:set>
                                    <p:animEffect transition="in" filter="wipe(left)">
                                      <p:cBhvr>
                                        <p:cTn id="48" dur="500"/>
                                        <p:tgtEl>
                                          <p:spTgt spid="234528"/>
                                        </p:tgtEl>
                                      </p:cBhvr>
                                    </p:animEffect>
                                  </p:childTnLst>
                                </p:cTn>
                              </p:par>
                            </p:childTnLst>
                          </p:cTn>
                        </p:par>
                        <p:par>
                          <p:cTn id="49" fill="hold" nodeType="afterGroup">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34529"/>
                                        </p:tgtEl>
                                        <p:attrNameLst>
                                          <p:attrName>style.visibility</p:attrName>
                                        </p:attrNameLst>
                                      </p:cBhvr>
                                      <p:to>
                                        <p:strVal val="visible"/>
                                      </p:to>
                                    </p:set>
                                    <p:animEffect transition="in" filter="wipe(left)">
                                      <p:cBhvr>
                                        <p:cTn id="52" dur="500"/>
                                        <p:tgtEl>
                                          <p:spTgt spid="234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animBg="1"/>
      <p:bldP spid="234503" grpId="0" animBg="1"/>
      <p:bldP spid="234504" grpId="0" animBg="1"/>
      <p:bldP spid="234505" grpId="0" animBg="1"/>
      <p:bldP spid="234507" grpId="0" animBg="1"/>
      <p:bldP spid="234509" grpId="0" animBg="1"/>
      <p:bldP spid="234510" grpId="0" animBg="1"/>
      <p:bldP spid="234511" grpId="0" animBg="1"/>
      <p:bldP spid="234515" grpId="0" animBg="1"/>
      <p:bldP spid="234516" grpId="0" animBg="1"/>
      <p:bldP spid="234527" grpId="0" animBg="1"/>
      <p:bldP spid="234528" grpId="0" animBg="1"/>
      <p:bldP spid="234529" grpId="0" animBg="1"/>
      <p:bldP spid="2345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395288" y="1484312"/>
            <a:ext cx="8496300" cy="4825007"/>
          </a:xfrm>
        </p:spPr>
        <p:txBody>
          <a:bodyPr/>
          <a:lstStyle/>
          <a:p>
            <a:pPr eaLnBrk="1" hangingPunct="1">
              <a:lnSpc>
                <a:spcPct val="120000"/>
              </a:lnSpc>
              <a:buFont typeface="+mj-lt"/>
              <a:buAutoNum type="arabicPeriod"/>
              <a:defRPr/>
            </a:pPr>
            <a:r>
              <a:rPr lang="zh-CN" altLang="en-GB" sz="2800" dirty="0" smtClean="0">
                <a:latin typeface="微软雅黑" pitchFamily="34" charset="-122"/>
                <a:ea typeface="微软雅黑" pitchFamily="34" charset="-122"/>
              </a:rPr>
              <a:t>掌握</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语言的基本语法成分。注意与</a:t>
            </a:r>
            <a:r>
              <a:rPr lang="en-US" altLang="zh-CN" sz="2800" dirty="0" smtClean="0">
                <a:latin typeface="微软雅黑" pitchFamily="34" charset="-122"/>
                <a:ea typeface="微软雅黑" pitchFamily="34" charset="-122"/>
              </a:rPr>
              <a:t>C/C++</a:t>
            </a:r>
            <a:r>
              <a:rPr lang="zh-CN" altLang="en-US" sz="2800" dirty="0" smtClean="0">
                <a:latin typeface="微软雅黑" pitchFamily="34" charset="-122"/>
                <a:ea typeface="微软雅黑" pitchFamily="34" charset="-122"/>
              </a:rPr>
              <a:t>不同之处。</a:t>
            </a:r>
          </a:p>
          <a:p>
            <a:pPr eaLnBrk="1" hangingPunct="1">
              <a:lnSpc>
                <a:spcPct val="120000"/>
              </a:lnSpc>
              <a:buFont typeface="+mj-lt"/>
              <a:buAutoNum type="arabicPeriod"/>
              <a:defRPr/>
            </a:pPr>
            <a:r>
              <a:rPr lang="zh-CN" altLang="en-US" sz="2800" dirty="0" smtClean="0">
                <a:latin typeface="微软雅黑" pitchFamily="34" charset="-122"/>
                <a:ea typeface="微软雅黑" pitchFamily="34" charset="-122"/>
              </a:rPr>
              <a:t>掌握数组类型和字符串的使用方法。</a:t>
            </a:r>
          </a:p>
          <a:p>
            <a:pPr eaLnBrk="1" hangingPunct="1">
              <a:lnSpc>
                <a:spcPct val="120000"/>
              </a:lnSpc>
              <a:buFont typeface="+mj-lt"/>
              <a:buAutoNum type="arabicPeriod"/>
              <a:defRPr/>
            </a:pPr>
            <a:r>
              <a:rPr lang="zh-CN" altLang="en-US" sz="2800" dirty="0" smtClean="0">
                <a:latin typeface="微软雅黑" pitchFamily="34" charset="-122"/>
                <a:ea typeface="微软雅黑" pitchFamily="34" charset="-122"/>
              </a:rPr>
              <a:t>掌握</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语言的方法声明和调用规则，掌握方法参数和返回值的传递规则。</a:t>
            </a:r>
            <a:endParaRPr lang="en-US" altLang="zh-CN" sz="2800" dirty="0" smtClean="0">
              <a:latin typeface="微软雅黑" pitchFamily="34" charset="-122"/>
              <a:ea typeface="微软雅黑" pitchFamily="34" charset="-122"/>
            </a:endParaRPr>
          </a:p>
          <a:p>
            <a:pPr marL="0" indent="0" eaLnBrk="1" hangingPunct="1">
              <a:lnSpc>
                <a:spcPct val="120000"/>
              </a:lnSpc>
              <a:buFont typeface="Wingdings" pitchFamily="2" charset="2"/>
              <a:buNone/>
              <a:defRPr/>
            </a:pPr>
            <a:endParaRPr lang="zh-CN" altLang="en-US" sz="2800" dirty="0" smtClean="0">
              <a:latin typeface="微软雅黑" pitchFamily="34" charset="-122"/>
              <a:ea typeface="微软雅黑" pitchFamily="34" charset="-122"/>
            </a:endParaRPr>
          </a:p>
          <a:p>
            <a:pPr eaLnBrk="1" hangingPunct="1">
              <a:lnSpc>
                <a:spcPct val="120000"/>
              </a:lnSpc>
              <a:buFont typeface="Wingdings" pitchFamily="2" charset="2"/>
              <a:buNone/>
              <a:defRPr/>
            </a:pPr>
            <a:r>
              <a:rPr lang="zh-CN" altLang="en-US" sz="2800" dirty="0" smtClean="0">
                <a:solidFill>
                  <a:srgbClr val="003399"/>
                </a:solidFill>
                <a:latin typeface="微软雅黑" pitchFamily="34" charset="-122"/>
                <a:ea typeface="微软雅黑" pitchFamily="34" charset="-122"/>
              </a:rPr>
              <a:t>重点：</a:t>
            </a:r>
            <a:r>
              <a:rPr lang="zh-CN" altLang="en-US" sz="2800" dirty="0" smtClean="0">
                <a:latin typeface="微软雅黑" pitchFamily="34" charset="-122"/>
                <a:ea typeface="微软雅黑" pitchFamily="34" charset="-122"/>
              </a:rPr>
              <a:t>数组的引用模型；使用静态方法，引用类型作为方法的参数和返回值，字符串。</a:t>
            </a:r>
          </a:p>
        </p:txBody>
      </p:sp>
      <p:sp>
        <p:nvSpPr>
          <p:cNvPr id="3" name="TextBox 2"/>
          <p:cNvSpPr txBox="1"/>
          <p:nvPr/>
        </p:nvSpPr>
        <p:spPr>
          <a:xfrm>
            <a:off x="1042988" y="333375"/>
            <a:ext cx="6408737" cy="479425"/>
          </a:xfrm>
          <a:prstGeom prst="rect">
            <a:avLst/>
          </a:prstGeom>
          <a:noFill/>
        </p:spPr>
        <p:txBody>
          <a:bodyPr>
            <a:spAutoFit/>
          </a:bodyPr>
          <a:lstStyle/>
          <a:p>
            <a:pPr marL="609600" indent="-609600">
              <a:lnSpc>
                <a:spcPct val="90000"/>
              </a:lnSpc>
              <a:spcBef>
                <a:spcPct val="20000"/>
              </a:spcBef>
              <a:buClr>
                <a:srgbClr val="3333CC"/>
              </a:buClr>
              <a:buSzPct val="80000"/>
              <a:defRPr/>
            </a:pPr>
            <a:r>
              <a:rPr lang="zh-CN" altLang="en-US" sz="2800" b="1" kern="0" dirty="0">
                <a:solidFill>
                  <a:srgbClr val="0000CC"/>
                </a:solidFill>
                <a:latin typeface="微软雅黑" pitchFamily="34" charset="-122"/>
                <a:ea typeface="微软雅黑" pitchFamily="34" charset="-122"/>
              </a:rPr>
              <a:t>内容和要求：</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58EAC79-B97F-400F-989F-6A410EFFDBE2}" type="slidenum">
              <a:rPr lang="zh-CN" altLang="en-US" sz="1400" smtClean="0">
                <a:latin typeface="Tahoma" pitchFamily="34" charset="0"/>
                <a:ea typeface="微软雅黑" panose="020B0503020204020204" pitchFamily="34" charset="-122"/>
              </a:rPr>
              <a:pPr eaLnBrk="1" hangingPunct="1"/>
              <a:t>20</a:t>
            </a:fld>
            <a:endParaRPr lang="en-US" altLang="zh-CN" sz="1400" smtClean="0">
              <a:latin typeface="Tahoma" pitchFamily="34" charset="0"/>
              <a:ea typeface="微软雅黑" panose="020B0503020204020204" pitchFamily="34" charset="-122"/>
            </a:endParaRPr>
          </a:p>
        </p:txBody>
      </p:sp>
      <p:sp>
        <p:nvSpPr>
          <p:cNvPr id="29700" name="Rectangle 2"/>
          <p:cNvSpPr>
            <a:spLocks noGrp="1" noChangeArrowheads="1"/>
          </p:cNvSpPr>
          <p:nvPr>
            <p:ph type="title"/>
          </p:nvPr>
        </p:nvSpPr>
        <p:spPr/>
        <p:txBody>
          <a:bodyPr/>
          <a:lstStyle/>
          <a:p>
            <a:pPr eaLnBrk="1" hangingPunct="1"/>
            <a:r>
              <a:rPr lang="zh-CN" altLang="en-US" smtClean="0"/>
              <a:t>变量声明</a:t>
            </a:r>
          </a:p>
        </p:txBody>
      </p:sp>
      <p:sp>
        <p:nvSpPr>
          <p:cNvPr id="29701" name="Rectangle 3"/>
          <p:cNvSpPr>
            <a:spLocks noGrp="1" noChangeArrowheads="1"/>
          </p:cNvSpPr>
          <p:nvPr>
            <p:ph type="body" idx="1"/>
          </p:nvPr>
        </p:nvSpPr>
        <p:spPr>
          <a:xfrm>
            <a:off x="611188" y="1412875"/>
            <a:ext cx="8270875" cy="1511300"/>
          </a:xfrm>
        </p:spPr>
        <p:txBody>
          <a:bodyPr/>
          <a:lstStyle/>
          <a:p>
            <a:pPr eaLnBrk="1" hangingPunct="1"/>
            <a:r>
              <a:rPr lang="zh-CN" altLang="en-US" dirty="0" smtClean="0">
                <a:latin typeface="微软雅黑" pitchFamily="34" charset="-122"/>
                <a:ea typeface="微软雅黑" pitchFamily="34" charset="-122"/>
              </a:rPr>
              <a:t>变量声明语法</a:t>
            </a:r>
          </a:p>
          <a:p>
            <a:pPr lvl="2" eaLnBrk="1" hangingPunct="1">
              <a:buFont typeface="Wingdings" pitchFamily="2" charset="2"/>
              <a:buNone/>
            </a:pP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修饰符</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类型  变量  </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表达式</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变量</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表达式 </a:t>
            </a:r>
            <a:r>
              <a:rPr lang="en-US" altLang="zh-CN" b="1" dirty="0" smtClean="0">
                <a:latin typeface="微软雅黑" pitchFamily="34" charset="-122"/>
                <a:ea typeface="微软雅黑" pitchFamily="34" charset="-122"/>
              </a:rPr>
              <a:t>]}</a:t>
            </a:r>
          </a:p>
          <a:p>
            <a:pPr lvl="2" eaLnBrk="1" hangingPunct="1">
              <a:buFont typeface="Wingdings" pitchFamily="2" charset="2"/>
              <a:buNone/>
            </a:pPr>
            <a:r>
              <a:rPr lang="zh-CN" altLang="en-US" b="1" dirty="0" smtClean="0">
                <a:latin typeface="微软雅黑" pitchFamily="34" charset="-122"/>
                <a:ea typeface="微软雅黑" pitchFamily="34" charset="-122"/>
              </a:rPr>
              <a:t>例如：</a:t>
            </a: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i</a:t>
            </a:r>
            <a:r>
              <a:rPr lang="en-US" altLang="zh-CN" b="1" dirty="0" smtClean="0">
                <a:latin typeface="微软雅黑" pitchFamily="34" charset="-122"/>
                <a:ea typeface="微软雅黑" pitchFamily="34" charset="-122"/>
              </a:rPr>
              <a:t>, j; </a:t>
            </a:r>
          </a:p>
        </p:txBody>
      </p:sp>
      <p:sp>
        <p:nvSpPr>
          <p:cNvPr id="29702" name="矩形 6"/>
          <p:cNvSpPr>
            <a:spLocks noChangeArrowheads="1"/>
          </p:cNvSpPr>
          <p:nvPr/>
        </p:nvSpPr>
        <p:spPr bwMode="auto">
          <a:xfrm>
            <a:off x="395288" y="3357563"/>
            <a:ext cx="835342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20000"/>
              </a:lnSpc>
              <a:buFont typeface="Wingdings" panose="05000000000000000000" pitchFamily="2" charset="2"/>
              <a:buChar char="Ø"/>
            </a:pPr>
            <a:r>
              <a:rPr lang="zh-CN" altLang="en-US" dirty="0">
                <a:latin typeface="微软雅黑" pitchFamily="34" charset="-122"/>
                <a:ea typeface="微软雅黑" pitchFamily="34" charset="-122"/>
              </a:rPr>
              <a:t> </a:t>
            </a:r>
            <a:r>
              <a:rPr lang="en-US" altLang="zh-CN" b="1" dirty="0">
                <a:latin typeface="微软雅黑" pitchFamily="34" charset="-122"/>
                <a:ea typeface="微软雅黑" pitchFamily="34" charset="-122"/>
              </a:rPr>
              <a:t>Java</a:t>
            </a:r>
            <a:r>
              <a:rPr lang="zh-CN" altLang="en-US" b="1" dirty="0">
                <a:latin typeface="微软雅黑" pitchFamily="34" charset="-122"/>
                <a:ea typeface="微软雅黑" pitchFamily="34" charset="-122"/>
              </a:rPr>
              <a:t>中没有全局变量</a:t>
            </a:r>
            <a:r>
              <a:rPr lang="zh-CN" altLang="en-US" dirty="0">
                <a:latin typeface="微软雅黑" pitchFamily="34" charset="-122"/>
                <a:ea typeface="微软雅黑" pitchFamily="34" charset="-122"/>
              </a:rPr>
              <a:t>，只有</a:t>
            </a:r>
            <a:r>
              <a:rPr lang="zh-CN" altLang="en-US" b="1" dirty="0">
                <a:latin typeface="微软雅黑" pitchFamily="34" charset="-122"/>
                <a:ea typeface="微软雅黑" pitchFamily="34" charset="-122"/>
              </a:rPr>
              <a:t>方法变量</a:t>
            </a:r>
            <a:r>
              <a:rPr lang="zh-CN" altLang="en-US" dirty="0">
                <a:latin typeface="微软雅黑" pitchFamily="34" charset="-122"/>
                <a:ea typeface="微软雅黑" pitchFamily="34" charset="-122"/>
              </a:rPr>
              <a:t>、</a:t>
            </a:r>
            <a:r>
              <a:rPr lang="zh-CN" altLang="en-US" b="1" dirty="0">
                <a:latin typeface="微软雅黑" pitchFamily="34" charset="-122"/>
                <a:ea typeface="微软雅黑" pitchFamily="34" charset="-122"/>
              </a:rPr>
              <a:t>实例变量</a:t>
            </a:r>
            <a:r>
              <a:rPr lang="zh-CN" altLang="en-US" dirty="0">
                <a:latin typeface="微软雅黑" pitchFamily="34" charset="-122"/>
                <a:ea typeface="微软雅黑" pitchFamily="34" charset="-122"/>
              </a:rPr>
              <a:t>（类中的非静态变量）、</a:t>
            </a:r>
            <a:r>
              <a:rPr lang="zh-CN" altLang="en-US" b="1" dirty="0">
                <a:latin typeface="微软雅黑" pitchFamily="34" charset="-122"/>
                <a:ea typeface="微软雅黑" pitchFamily="34" charset="-122"/>
              </a:rPr>
              <a:t>类变量</a:t>
            </a:r>
            <a:r>
              <a:rPr lang="zh-CN" altLang="en-US" dirty="0">
                <a:latin typeface="微软雅黑" pitchFamily="34" charset="-122"/>
                <a:ea typeface="微软雅黑" pitchFamily="34" charset="-122"/>
              </a:rPr>
              <a:t>（类中的静态变量）。</a:t>
            </a:r>
          </a:p>
          <a:p>
            <a:pPr marL="342900" indent="-342900">
              <a:lnSpc>
                <a:spcPct val="120000"/>
              </a:lnSpc>
              <a:buFont typeface="Wingdings" panose="05000000000000000000" pitchFamily="2" charset="2"/>
              <a:buChar char="Ø"/>
            </a:pPr>
            <a:r>
              <a:rPr lang="en-US" altLang="zh-CN">
                <a:latin typeface="微软雅黑" pitchFamily="34" charset="-122"/>
                <a:ea typeface="微软雅黑" pitchFamily="34" charset="-122"/>
              </a:rPr>
              <a:t> </a:t>
            </a:r>
            <a:r>
              <a:rPr lang="zh-CN" altLang="en-US" smtClean="0">
                <a:latin typeface="微软雅黑" pitchFamily="34" charset="-122"/>
                <a:ea typeface="微软雅黑" pitchFamily="34" charset="-122"/>
              </a:rPr>
              <a:t>方法</a:t>
            </a:r>
            <a:r>
              <a:rPr lang="zh-CN" altLang="en-US" dirty="0">
                <a:latin typeface="微软雅黑" pitchFamily="34" charset="-122"/>
                <a:ea typeface="微软雅黑" pitchFamily="34" charset="-122"/>
              </a:rPr>
              <a:t>中的变量不能够有访问修饰符。所以</a:t>
            </a:r>
            <a:r>
              <a:rPr lang="zh-CN" altLang="en-US" dirty="0">
                <a:solidFill>
                  <a:srgbClr val="C00000"/>
                </a:solidFill>
                <a:latin typeface="微软雅黑" pitchFamily="34" charset="-122"/>
                <a:ea typeface="微软雅黑" pitchFamily="34" charset="-122"/>
              </a:rPr>
              <a:t>访问修饰符表仅针对于在类中定义的变量</a:t>
            </a:r>
            <a:r>
              <a:rPr lang="zh-CN" altLang="en-US"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755576" y="228143"/>
            <a:ext cx="7793037" cy="839788"/>
          </a:xfrm>
        </p:spPr>
        <p:txBody>
          <a:bodyPr/>
          <a:lstStyle/>
          <a:p>
            <a:r>
              <a:rPr lang="zh-CN" altLang="en-US" smtClean="0"/>
              <a:t>变量声明示例</a:t>
            </a:r>
          </a:p>
        </p:txBody>
      </p:sp>
      <p:sp>
        <p:nvSpPr>
          <p:cNvPr id="30724" name="灯片编号占位符 5"/>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1DCBBE6-3B7E-4CAF-AF8A-7F6E5793EE9D}" type="slidenum">
              <a:rPr lang="zh-CN" altLang="en-US" sz="1400" smtClean="0">
                <a:latin typeface="Tahoma" pitchFamily="34" charset="0"/>
                <a:ea typeface="微软雅黑" panose="020B0503020204020204" pitchFamily="34" charset="-122"/>
              </a:rPr>
              <a:pPr eaLnBrk="1" hangingPunct="1"/>
              <a:t>21</a:t>
            </a:fld>
            <a:endParaRPr lang="en-US" altLang="zh-CN" sz="1400" smtClean="0">
              <a:latin typeface="Tahoma"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39552" y="1222268"/>
            <a:ext cx="7791179" cy="4799020"/>
          </a:xfrm>
          <a:prstGeom prst="rect">
            <a:avLst/>
          </a:prstGeom>
        </p:spPr>
      </p:pic>
      <p:pic>
        <p:nvPicPr>
          <p:cNvPr id="1085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344" y="5846741"/>
            <a:ext cx="2016224" cy="82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479598" y="406435"/>
            <a:ext cx="464400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VariableCase/VarialeType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8549"/>
                                        </p:tgtEl>
                                        <p:attrNameLst>
                                          <p:attrName>style.visibility</p:attrName>
                                        </p:attrNameLst>
                                      </p:cBhvr>
                                      <p:to>
                                        <p:strVal val="visible"/>
                                      </p:to>
                                    </p:set>
                                    <p:animEffect transition="in" filter="fade">
                                      <p:cBhvr>
                                        <p:cTn id="13" dur="1000"/>
                                        <p:tgtEl>
                                          <p:spTgt spid="108549"/>
                                        </p:tgtEl>
                                      </p:cBhvr>
                                    </p:animEffect>
                                    <p:anim calcmode="lin" valueType="num">
                                      <p:cBhvr>
                                        <p:cTn id="14" dur="1000" fill="hold"/>
                                        <p:tgtEl>
                                          <p:spTgt spid="108549"/>
                                        </p:tgtEl>
                                        <p:attrNameLst>
                                          <p:attrName>ppt_x</p:attrName>
                                        </p:attrNameLst>
                                      </p:cBhvr>
                                      <p:tavLst>
                                        <p:tav tm="0">
                                          <p:val>
                                            <p:strVal val="#ppt_x"/>
                                          </p:val>
                                        </p:tav>
                                        <p:tav tm="100000">
                                          <p:val>
                                            <p:strVal val="#ppt_x"/>
                                          </p:val>
                                        </p:tav>
                                      </p:tavLst>
                                    </p:anim>
                                    <p:anim calcmode="lin" valueType="num">
                                      <p:cBhvr>
                                        <p:cTn id="15" dur="1000" fill="hold"/>
                                        <p:tgtEl>
                                          <p:spTgt spid="108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变量赋初值</a:t>
            </a:r>
          </a:p>
        </p:txBody>
      </p:sp>
      <p:sp>
        <p:nvSpPr>
          <p:cNvPr id="31747" name="内容占位符 2"/>
          <p:cNvSpPr>
            <a:spLocks noGrp="1"/>
          </p:cNvSpPr>
          <p:nvPr>
            <p:ph idx="1"/>
          </p:nvPr>
        </p:nvSpPr>
        <p:spPr>
          <a:xfrm>
            <a:off x="250825" y="1484313"/>
            <a:ext cx="8497888" cy="3168650"/>
          </a:xfrm>
        </p:spPr>
        <p:txBody>
          <a:bodyPr/>
          <a:lstStyle/>
          <a:p>
            <a:pPr>
              <a:buFont typeface="Wingdings" pitchFamily="2" charset="2"/>
              <a:buChar char="Ø"/>
            </a:pPr>
            <a:r>
              <a:rPr lang="zh-CN" altLang="en-US" dirty="0" smtClean="0"/>
              <a:t>定义实例变量时，如果没有赋初值，将被初始化为</a:t>
            </a:r>
            <a:r>
              <a:rPr lang="en-US" altLang="zh-CN" dirty="0" smtClean="0"/>
              <a:t>null</a:t>
            </a:r>
            <a:r>
              <a:rPr lang="zh-CN" altLang="en-US" dirty="0" smtClean="0"/>
              <a:t>（引用类型）或者</a:t>
            </a:r>
            <a:r>
              <a:rPr lang="en-US" altLang="zh-CN" dirty="0" smtClean="0"/>
              <a:t>0</a:t>
            </a:r>
            <a:r>
              <a:rPr lang="zh-CN" altLang="en-US" dirty="0" smtClean="0"/>
              <a:t>、</a:t>
            </a:r>
            <a:r>
              <a:rPr lang="en-US" altLang="zh-CN" dirty="0" smtClean="0"/>
              <a:t>false</a:t>
            </a:r>
            <a:r>
              <a:rPr lang="zh-CN" altLang="en-US" dirty="0" smtClean="0"/>
              <a:t>（原始类型）。</a:t>
            </a:r>
            <a:endParaRPr lang="en-US" altLang="zh-CN" dirty="0" smtClean="0"/>
          </a:p>
          <a:p>
            <a:pPr>
              <a:buFont typeface="Wingdings" pitchFamily="2" charset="2"/>
              <a:buChar char="Ø"/>
            </a:pPr>
            <a:r>
              <a:rPr lang="zh-CN" altLang="en-US" dirty="0" smtClean="0">
                <a:solidFill>
                  <a:schemeClr val="bg2">
                    <a:lumMod val="90000"/>
                    <a:lumOff val="10000"/>
                  </a:schemeClr>
                </a:solidFill>
              </a:rPr>
              <a:t>定义方法内的局部变量，应当对其赋值，否则无法通过编译</a:t>
            </a:r>
            <a:r>
              <a:rPr lang="zh-CN" altLang="en-US" smtClean="0">
                <a:solidFill>
                  <a:schemeClr val="bg2">
                    <a:lumMod val="90000"/>
                    <a:lumOff val="10000"/>
                  </a:schemeClr>
                </a:solidFill>
              </a:rPr>
              <a:t>。（</a:t>
            </a:r>
            <a:r>
              <a:rPr lang="zh-CN" altLang="en-US" smtClean="0">
                <a:solidFill>
                  <a:srgbClr val="FF0000"/>
                </a:solidFill>
              </a:rPr>
              <a:t>新版的</a:t>
            </a:r>
            <a:r>
              <a:rPr lang="en-US" altLang="zh-CN" dirty="0" smtClean="0">
                <a:solidFill>
                  <a:srgbClr val="FF0000"/>
                </a:solidFill>
              </a:rPr>
              <a:t>JDK</a:t>
            </a:r>
            <a:r>
              <a:rPr lang="zh-CN" altLang="en-US" dirty="0" smtClean="0">
                <a:solidFill>
                  <a:srgbClr val="FF0000"/>
                </a:solidFill>
              </a:rPr>
              <a:t>能够编译、只是会提出告警信息</a:t>
            </a:r>
            <a:r>
              <a:rPr lang="zh-CN" altLang="en-US" dirty="0" smtClean="0">
                <a:solidFill>
                  <a:schemeClr val="bg2">
                    <a:lumMod val="90000"/>
                    <a:lumOff val="10000"/>
                  </a:schemeClr>
                </a:solidFill>
              </a:rPr>
              <a:t>）</a:t>
            </a:r>
          </a:p>
        </p:txBody>
      </p:sp>
      <p:sp>
        <p:nvSpPr>
          <p:cNvPr id="31749"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E34BDD7-2C1B-46A7-A033-AD93531448E1}" type="slidenum">
              <a:rPr lang="zh-CN" altLang="en-US" sz="1400" smtClean="0">
                <a:latin typeface="Tahoma" pitchFamily="34" charset="0"/>
                <a:ea typeface="微软雅黑" panose="020B0503020204020204" pitchFamily="34" charset="-122"/>
              </a:rPr>
              <a:pPr eaLnBrk="1" hangingPunct="1"/>
              <a:t>22</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1"/>
          </p:nvPr>
        </p:nvSpPr>
        <p:spPr>
          <a:xfrm>
            <a:off x="8158061" y="6380857"/>
            <a:ext cx="827285" cy="360909"/>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fld id="{32BE3127-8CF1-40AE-A8FB-9F08A3B6DFD1}" type="slidenum">
              <a:rPr lang="en-US" altLang="zh-CN" sz="2000" b="0" smtClean="0">
                <a:ea typeface="微软雅黑" panose="020B0503020204020204" pitchFamily="34" charset="-122"/>
              </a:rPr>
              <a:pPr algn="l" eaLnBrk="1" hangingPunct="1"/>
              <a:t>23</a:t>
            </a:fld>
            <a:endParaRPr lang="en-US" altLang="zh-CN" sz="2000" b="0" smtClean="0">
              <a:ea typeface="微软雅黑" panose="020B0503020204020204" pitchFamily="34" charset="-122"/>
            </a:endParaRPr>
          </a:p>
        </p:txBody>
      </p:sp>
      <p:sp>
        <p:nvSpPr>
          <p:cNvPr id="33795" name="Rectangle 2"/>
          <p:cNvSpPr>
            <a:spLocks noGrp="1" noChangeArrowheads="1"/>
          </p:cNvSpPr>
          <p:nvPr>
            <p:ph type="title"/>
          </p:nvPr>
        </p:nvSpPr>
        <p:spPr>
          <a:xfrm>
            <a:off x="1187450" y="188913"/>
            <a:ext cx="6191250" cy="792162"/>
          </a:xfrm>
        </p:spPr>
        <p:txBody>
          <a:bodyPr/>
          <a:lstStyle/>
          <a:p>
            <a:r>
              <a:rPr lang="zh-CN" altLang="en-US" sz="4000" dirty="0" smtClean="0"/>
              <a:t>变量的作用域和生存期</a:t>
            </a:r>
          </a:p>
        </p:txBody>
      </p:sp>
      <p:sp>
        <p:nvSpPr>
          <p:cNvPr id="57347" name="Rectangle 3"/>
          <p:cNvSpPr>
            <a:spLocks noGrp="1" noChangeArrowheads="1"/>
          </p:cNvSpPr>
          <p:nvPr>
            <p:ph type="body" idx="1"/>
          </p:nvPr>
        </p:nvSpPr>
        <p:spPr>
          <a:xfrm>
            <a:off x="251520" y="1268760"/>
            <a:ext cx="8713788" cy="4824412"/>
          </a:xfrm>
        </p:spPr>
        <p:txBody>
          <a:bodyPr/>
          <a:lstStyle/>
          <a:p>
            <a:pPr marL="457200" indent="-457200">
              <a:lnSpc>
                <a:spcPct val="150000"/>
              </a:lnSpc>
              <a:spcBef>
                <a:spcPts val="0"/>
              </a:spcBef>
              <a:spcAft>
                <a:spcPts val="0"/>
              </a:spcAft>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变量可以在代码块中声明</a:t>
            </a:r>
          </a:p>
          <a:p>
            <a:pPr marL="457200" indent="-457200">
              <a:lnSpc>
                <a:spcPct val="150000"/>
              </a:lnSpc>
              <a:spcBef>
                <a:spcPts val="0"/>
              </a:spcBef>
              <a:spcAft>
                <a:spcPts val="0"/>
              </a:spcAft>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块以左大括号开始，以右大括号结束</a:t>
            </a:r>
          </a:p>
          <a:p>
            <a:pPr lvl="1">
              <a:lnSpc>
                <a:spcPct val="150000"/>
              </a:lnSpc>
              <a:spcBef>
                <a:spcPts val="0"/>
              </a:spcBef>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块用来定义作用域</a:t>
            </a:r>
          </a:p>
          <a:p>
            <a:pPr lvl="1">
              <a:lnSpc>
                <a:spcPct val="150000"/>
              </a:lnSpc>
              <a:spcBef>
                <a:spcPts val="0"/>
              </a:spcBef>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每次创建一个新块后，就会创建一个新的作用域</a:t>
            </a:r>
          </a:p>
          <a:p>
            <a:pPr lvl="1">
              <a:lnSpc>
                <a:spcPct val="150000"/>
              </a:lnSpc>
              <a:spcBef>
                <a:spcPts val="0"/>
              </a:spcBef>
              <a:spcAft>
                <a:spcPts val="0"/>
              </a:spcAft>
              <a:buFont typeface="Wingdings" pitchFamily="2" charset="2"/>
              <a:buChar char="ü"/>
              <a:defRPr/>
            </a:pPr>
            <a:r>
              <a:rPr lang="zh-CN" altLang="en-US" sz="2000" dirty="0">
                <a:latin typeface="微软雅黑" panose="020B0503020204020204" pitchFamily="34" charset="-122"/>
                <a:ea typeface="微软雅黑" panose="020B0503020204020204" pitchFamily="34" charset="-122"/>
              </a:rPr>
              <a:t>变量的作用域是一个作用的范围，每个变量都有自己的作用域</a:t>
            </a:r>
          </a:p>
          <a:p>
            <a:pPr>
              <a:lnSpc>
                <a:spcPct val="150000"/>
              </a:lnSpc>
              <a:spcBef>
                <a:spcPts val="0"/>
              </a:spcBef>
              <a:spcAft>
                <a:spcPts val="0"/>
              </a:spcAft>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变量的</a:t>
            </a:r>
            <a:r>
              <a:rPr lang="zh-CN" altLang="en-US" sz="2400" dirty="0" smtClean="0">
                <a:latin typeface="微软雅黑" panose="020B0503020204020204" pitchFamily="34" charset="-122"/>
                <a:ea typeface="微软雅黑" panose="020B0503020204020204" pitchFamily="34" charset="-122"/>
              </a:rPr>
              <a:t>生存期，即变量所在作用域范围。</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10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 calcmode="lin" valueType="num">
                                      <p:cBhvr additive="base">
                                        <p:cTn id="12" dur="10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57347">
                                            <p:txEl>
                                              <p:pRg st="2" end="2"/>
                                            </p:txEl>
                                          </p:spTgt>
                                        </p:tgtEl>
                                        <p:attrNameLst>
                                          <p:attrName>style.visibility</p:attrName>
                                        </p:attrNameLst>
                                      </p:cBhvr>
                                      <p:to>
                                        <p:strVal val="visible"/>
                                      </p:to>
                                    </p:set>
                                    <p:anim calcmode="lin" valueType="num">
                                      <p:cBhvr additive="base">
                                        <p:cTn id="18" dur="10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57347">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8" fill="hold" nodeType="afterEffect">
                                  <p:stCondLst>
                                    <p:cond delay="0"/>
                                  </p:stCondLst>
                                  <p:childTnLst>
                                    <p:set>
                                      <p:cBhvr>
                                        <p:cTn id="22" dur="1" fill="hold">
                                          <p:stCondLst>
                                            <p:cond delay="0"/>
                                          </p:stCondLst>
                                        </p:cTn>
                                        <p:tgtEl>
                                          <p:spTgt spid="57347">
                                            <p:txEl>
                                              <p:pRg st="3" end="3"/>
                                            </p:txEl>
                                          </p:spTgt>
                                        </p:tgtEl>
                                        <p:attrNameLst>
                                          <p:attrName>style.visibility</p:attrName>
                                        </p:attrNameLst>
                                      </p:cBhvr>
                                      <p:to>
                                        <p:strVal val="visible"/>
                                      </p:to>
                                    </p:set>
                                    <p:anim calcmode="lin" valueType="num">
                                      <p:cBhvr additive="base">
                                        <p:cTn id="23" dur="10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57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57347">
                                            <p:txEl>
                                              <p:pRg st="4" end="4"/>
                                            </p:txEl>
                                          </p:spTgt>
                                        </p:tgtEl>
                                        <p:attrNameLst>
                                          <p:attrName>style.visibility</p:attrName>
                                        </p:attrNameLst>
                                      </p:cBhvr>
                                      <p:to>
                                        <p:strVal val="visible"/>
                                      </p:to>
                                    </p:set>
                                    <p:anim calcmode="lin" valueType="num">
                                      <p:cBhvr additive="base">
                                        <p:cTn id="29" dur="10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57347">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000"/>
                            </p:stCondLst>
                            <p:childTnLst>
                              <p:par>
                                <p:cTn id="32" presetID="2" presetClass="entr" presetSubtype="8" fill="hold" nodeType="afterEffect">
                                  <p:stCondLst>
                                    <p:cond delay="0"/>
                                  </p:stCondLst>
                                  <p:childTnLst>
                                    <p:set>
                                      <p:cBhvr>
                                        <p:cTn id="33" dur="1" fill="hold">
                                          <p:stCondLst>
                                            <p:cond delay="0"/>
                                          </p:stCondLst>
                                        </p:cTn>
                                        <p:tgtEl>
                                          <p:spTgt spid="57347">
                                            <p:txEl>
                                              <p:pRg st="5" end="5"/>
                                            </p:txEl>
                                          </p:spTgt>
                                        </p:tgtEl>
                                        <p:attrNameLst>
                                          <p:attrName>style.visibility</p:attrName>
                                        </p:attrNameLst>
                                      </p:cBhvr>
                                      <p:to>
                                        <p:strVal val="visible"/>
                                      </p:to>
                                    </p:set>
                                    <p:anim calcmode="lin" valueType="num">
                                      <p:cBhvr additive="base">
                                        <p:cTn id="34" dur="1000" fill="hold"/>
                                        <p:tgtEl>
                                          <p:spTgt spid="57347">
                                            <p:txEl>
                                              <p:pRg st="5" end="5"/>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573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1"/>
          </p:nvPr>
        </p:nvSpPr>
        <p:spPr>
          <a:xfrm>
            <a:off x="3348038" y="6597650"/>
            <a:ext cx="5795962" cy="260350"/>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fld id="{3972BFD0-D262-4211-B7CF-55C93D285B5E}" type="slidenum">
              <a:rPr lang="en-US" altLang="zh-CN" sz="2000" b="0" smtClean="0">
                <a:ea typeface="微软雅黑" panose="020B0503020204020204" pitchFamily="34" charset="-122"/>
              </a:rPr>
              <a:pPr algn="l" eaLnBrk="1" hangingPunct="1"/>
              <a:t>24</a:t>
            </a:fld>
            <a:endParaRPr lang="en-US" altLang="zh-CN" sz="2000" b="0" smtClean="0">
              <a:ea typeface="微软雅黑" panose="020B0503020204020204" pitchFamily="34" charset="-122"/>
            </a:endParaRPr>
          </a:p>
        </p:txBody>
      </p:sp>
      <p:sp>
        <p:nvSpPr>
          <p:cNvPr id="34820" name="Rectangle 2"/>
          <p:cNvSpPr>
            <a:spLocks noGrp="1" noChangeArrowheads="1"/>
          </p:cNvSpPr>
          <p:nvPr>
            <p:ph type="title"/>
          </p:nvPr>
        </p:nvSpPr>
        <p:spPr>
          <a:xfrm>
            <a:off x="684213" y="188913"/>
            <a:ext cx="8229600" cy="792162"/>
          </a:xfrm>
        </p:spPr>
        <p:txBody>
          <a:bodyPr/>
          <a:lstStyle/>
          <a:p>
            <a:r>
              <a:rPr lang="zh-CN" altLang="en-US" smtClean="0"/>
              <a:t>示例</a:t>
            </a:r>
          </a:p>
        </p:txBody>
      </p:sp>
      <p:sp>
        <p:nvSpPr>
          <p:cNvPr id="58382" name="Text Box 14"/>
          <p:cNvSpPr txBox="1">
            <a:spLocks noChangeArrowheads="1"/>
          </p:cNvSpPr>
          <p:nvPr/>
        </p:nvSpPr>
        <p:spPr bwMode="auto">
          <a:xfrm>
            <a:off x="654050" y="1196975"/>
            <a:ext cx="77755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Clr>
                <a:srgbClr val="339966"/>
              </a:buClr>
              <a:buFont typeface="Wingdings" pitchFamily="2" charset="2"/>
              <a:buChar char="q"/>
            </a:pPr>
            <a:r>
              <a:rPr lang="zh-CN" altLang="en-US" b="1">
                <a:latin typeface="微软雅黑" pitchFamily="34" charset="-122"/>
                <a:ea typeface="微软雅黑" pitchFamily="34" charset="-122"/>
              </a:rPr>
              <a:t>检查变量的作用域</a:t>
            </a:r>
          </a:p>
          <a:p>
            <a:pPr eaLnBrk="1" hangingPunct="1">
              <a:spcBef>
                <a:spcPct val="20000"/>
              </a:spcBef>
              <a:buClr>
                <a:srgbClr val="339966"/>
              </a:buClr>
              <a:buFont typeface="Wingdings" pitchFamily="2" charset="2"/>
              <a:buChar char="q"/>
            </a:pPr>
            <a:r>
              <a:rPr lang="zh-CN" altLang="en-US" b="1">
                <a:latin typeface="微软雅黑" pitchFamily="34" charset="-122"/>
                <a:ea typeface="微软雅黑" pitchFamily="34" charset="-122"/>
              </a:rPr>
              <a:t>如果从变量的作用域外访问变量，则会出错！！！</a:t>
            </a:r>
            <a:r>
              <a:rPr lang="zh-CN" altLang="en-US" sz="2000" b="1">
                <a:latin typeface="微软雅黑" pitchFamily="34" charset="-122"/>
                <a:ea typeface="微软雅黑" pitchFamily="34" charset="-122"/>
              </a:rPr>
              <a:t> </a:t>
            </a:r>
          </a:p>
        </p:txBody>
      </p:sp>
      <p:sp>
        <p:nvSpPr>
          <p:cNvPr id="7" name="文本框 6"/>
          <p:cNvSpPr txBox="1"/>
          <p:nvPr/>
        </p:nvSpPr>
        <p:spPr>
          <a:xfrm>
            <a:off x="4139952" y="596534"/>
            <a:ext cx="4680520"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VariableCase/ScopeDemo  </a:t>
            </a:r>
            <a:endParaRPr lang="zh-CN" altLang="en-US" sz="20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345" y="2209848"/>
            <a:ext cx="9004151" cy="2952581"/>
          </a:xfrm>
          <a:prstGeom prst="rect">
            <a:avLst/>
          </a:prstGeom>
        </p:spPr>
      </p:pic>
      <p:sp>
        <p:nvSpPr>
          <p:cNvPr id="58379" name="Rectangle 11"/>
          <p:cNvSpPr>
            <a:spLocks noChangeArrowheads="1"/>
          </p:cNvSpPr>
          <p:nvPr/>
        </p:nvSpPr>
        <p:spPr bwMode="auto">
          <a:xfrm>
            <a:off x="4139952" y="4712372"/>
            <a:ext cx="4464050" cy="358775"/>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solidFill>
                  <a:srgbClr val="FF0000"/>
                </a:solidFill>
                <a:ea typeface="微软雅黑" panose="020B0503020204020204" pitchFamily="34" charset="-122"/>
              </a:rPr>
              <a:t>//</a:t>
            </a:r>
            <a:r>
              <a:rPr lang="zh-CN" altLang="en-US" b="1" dirty="0">
                <a:solidFill>
                  <a:srgbClr val="FF0000"/>
                </a:solidFill>
                <a:ea typeface="微软雅黑" panose="020B0503020204020204" pitchFamily="34" charset="-122"/>
              </a:rPr>
              <a:t>错误！</a:t>
            </a:r>
            <a:r>
              <a:rPr lang="en-US" altLang="zh-CN" b="1" dirty="0">
                <a:solidFill>
                  <a:srgbClr val="FF0000"/>
                </a:solidFill>
                <a:ea typeface="微软雅黑" panose="020B0503020204020204" pitchFamily="34" charset="-122"/>
              </a:rPr>
              <a:t>num1 </a:t>
            </a:r>
            <a:r>
              <a:rPr lang="zh-CN" altLang="en-US" b="1" dirty="0">
                <a:solidFill>
                  <a:srgbClr val="FF0000"/>
                </a:solidFill>
                <a:ea typeface="微软雅黑" panose="020B0503020204020204" pitchFamily="34" charset="-122"/>
              </a:rPr>
              <a:t>未知</a:t>
            </a:r>
            <a:endParaRPr lang="zh-CN" altLang="en-US" b="1" dirty="0">
              <a:ea typeface="微软雅黑" panose="020B0503020204020204" pitchFamily="34" charset="-122"/>
            </a:endParaRPr>
          </a:p>
        </p:txBody>
      </p:sp>
      <p:sp>
        <p:nvSpPr>
          <p:cNvPr id="11" name="Rectangle 11"/>
          <p:cNvSpPr>
            <a:spLocks noChangeArrowheads="1"/>
          </p:cNvSpPr>
          <p:nvPr/>
        </p:nvSpPr>
        <p:spPr bwMode="auto">
          <a:xfrm>
            <a:off x="4692735" y="3304211"/>
            <a:ext cx="3736890" cy="358775"/>
          </a:xfrm>
          <a:prstGeom prst="rect">
            <a:avLst/>
          </a:prstGeom>
          <a:gradFill rotWithShape="1">
            <a:gsLst>
              <a:gs pos="0">
                <a:srgbClr val="FFCC00"/>
              </a:gs>
              <a:gs pos="100000">
                <a:srgbClr val="FFFF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solidFill>
                  <a:srgbClr val="FF0000"/>
                </a:solidFill>
                <a:ea typeface="微软雅黑" panose="020B0503020204020204" pitchFamily="34" charset="-122"/>
              </a:rPr>
              <a:t>//</a:t>
            </a:r>
            <a:r>
              <a:rPr lang="zh-CN" altLang="en-US" b="1">
                <a:solidFill>
                  <a:srgbClr val="FF0000"/>
                </a:solidFill>
                <a:ea typeface="微软雅黑" panose="020B0503020204020204" pitchFamily="34" charset="-122"/>
              </a:rPr>
              <a:t>错误</a:t>
            </a:r>
            <a:r>
              <a:rPr lang="zh-CN" altLang="en-US" b="1" smtClean="0">
                <a:solidFill>
                  <a:srgbClr val="FF0000"/>
                </a:solidFill>
                <a:ea typeface="微软雅黑" panose="020B0503020204020204" pitchFamily="34" charset="-122"/>
              </a:rPr>
              <a:t>！</a:t>
            </a:r>
            <a:r>
              <a:rPr lang="en-US" altLang="zh-CN" b="1">
                <a:solidFill>
                  <a:srgbClr val="FF0000"/>
                </a:solidFill>
                <a:ea typeface="微软雅黑" panose="020B0503020204020204" pitchFamily="34" charset="-122"/>
              </a:rPr>
              <a:t>n</a:t>
            </a:r>
            <a:r>
              <a:rPr lang="en-US" altLang="zh-CN" b="1" smtClean="0">
                <a:solidFill>
                  <a:srgbClr val="FF0000"/>
                </a:solidFill>
                <a:ea typeface="微软雅黑" panose="020B0503020204020204" pitchFamily="34" charset="-122"/>
              </a:rPr>
              <a:t>um</a:t>
            </a:r>
            <a:r>
              <a:rPr lang="zh-CN" altLang="en-US" b="1" smtClean="0">
                <a:solidFill>
                  <a:srgbClr val="FF0000"/>
                </a:solidFill>
                <a:ea typeface="微软雅黑" panose="020B0503020204020204" pitchFamily="34" charset="-122"/>
              </a:rPr>
              <a:t>重复定义</a:t>
            </a:r>
            <a:endParaRPr lang="zh-CN" altLang="en-US" b="1" dirty="0">
              <a:ea typeface="微软雅黑" panose="020B0503020204020204" pitchFamily="34" charset="-122"/>
            </a:endParaRPr>
          </a:p>
        </p:txBody>
      </p:sp>
      <p:sp>
        <p:nvSpPr>
          <p:cNvPr id="12" name="TextBox 5"/>
          <p:cNvSpPr txBox="1">
            <a:spLocks noChangeArrowheads="1"/>
          </p:cNvSpPr>
          <p:nvPr/>
        </p:nvSpPr>
        <p:spPr bwMode="auto">
          <a:xfrm>
            <a:off x="395610" y="5344760"/>
            <a:ext cx="842486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buFont typeface="Wingdings" pitchFamily="2" charset="2"/>
              <a:buChar char="Ø"/>
            </a:pPr>
            <a:r>
              <a:rPr lang="en-US" altLang="zh-CN" sz="2000">
                <a:latin typeface="微软雅黑" pitchFamily="34" charset="-122"/>
                <a:ea typeface="微软雅黑" pitchFamily="34" charset="-122"/>
              </a:rPr>
              <a:t>Java</a:t>
            </a:r>
            <a:r>
              <a:rPr lang="zh-CN" altLang="en-US" sz="2000">
                <a:latin typeface="微软雅黑" pitchFamily="34" charset="-122"/>
                <a:ea typeface="微软雅黑" pitchFamily="34" charset="-122"/>
              </a:rPr>
              <a:t>变量的生存空间是由两个大括号决定的范围。</a:t>
            </a:r>
            <a:endParaRPr lang="en-US" altLang="zh-CN" sz="2000">
              <a:latin typeface="微软雅黑" pitchFamily="34" charset="-122"/>
              <a:ea typeface="微软雅黑" pitchFamily="34" charset="-122"/>
            </a:endParaRPr>
          </a:p>
          <a:p>
            <a:pPr eaLnBrk="1" hangingPunct="1">
              <a:lnSpc>
                <a:spcPct val="130000"/>
              </a:lnSpc>
              <a:buFont typeface="Wingdings" pitchFamily="2" charset="2"/>
              <a:buChar char="Ø"/>
            </a:pPr>
            <a:r>
              <a:rPr lang="zh-CN" altLang="en-US" sz="2000" smtClean="0">
                <a:latin typeface="微软雅黑" pitchFamily="34" charset="-122"/>
                <a:ea typeface="微软雅黑" pitchFamily="34" charset="-122"/>
              </a:rPr>
              <a:t>上面第</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行代码在</a:t>
            </a:r>
            <a:r>
              <a:rPr lang="en-US" altLang="zh-CN" sz="2000">
                <a:latin typeface="微软雅黑" pitchFamily="34" charset="-122"/>
                <a:ea typeface="微软雅黑" pitchFamily="34" charset="-122"/>
              </a:rPr>
              <a:t>C/C++</a:t>
            </a:r>
            <a:r>
              <a:rPr lang="zh-CN" altLang="en-US" sz="2000">
                <a:latin typeface="微软雅黑" pitchFamily="34" charset="-122"/>
                <a:ea typeface="微软雅黑" pitchFamily="34" charset="-122"/>
              </a:rPr>
              <a:t>中是正确的，但在</a:t>
            </a:r>
            <a:r>
              <a:rPr lang="en-US" altLang="zh-CN" sz="2000">
                <a:latin typeface="微软雅黑" pitchFamily="34" charset="-122"/>
                <a:ea typeface="微软雅黑" pitchFamily="34" charset="-122"/>
              </a:rPr>
              <a:t>Java</a:t>
            </a:r>
            <a:r>
              <a:rPr lang="zh-CN" altLang="en-US" sz="2000">
                <a:latin typeface="微软雅黑" pitchFamily="34" charset="-122"/>
                <a:ea typeface="微软雅黑" pitchFamily="34" charset="-122"/>
              </a:rPr>
              <a:t>中是错误的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注意 </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82"/>
                                        </p:tgtEl>
                                        <p:attrNameLst>
                                          <p:attrName>style.visibility</p:attrName>
                                        </p:attrNameLst>
                                      </p:cBhvr>
                                      <p:to>
                                        <p:strVal val="visible"/>
                                      </p:to>
                                    </p:set>
                                    <p:anim calcmode="lin" valueType="num">
                                      <p:cBhvr additive="base">
                                        <p:cTn id="7" dur="1000" fill="hold"/>
                                        <p:tgtEl>
                                          <p:spTgt spid="58382"/>
                                        </p:tgtEl>
                                        <p:attrNameLst>
                                          <p:attrName>ppt_x</p:attrName>
                                        </p:attrNameLst>
                                      </p:cBhvr>
                                      <p:tavLst>
                                        <p:tav tm="0">
                                          <p:val>
                                            <p:strVal val="0-#ppt_w/2"/>
                                          </p:val>
                                        </p:tav>
                                        <p:tav tm="100000">
                                          <p:val>
                                            <p:strVal val="#ppt_x"/>
                                          </p:val>
                                        </p:tav>
                                      </p:tavLst>
                                    </p:anim>
                                    <p:anim calcmode="lin" valueType="num">
                                      <p:cBhvr additive="base">
                                        <p:cTn id="8" dur="1000" fill="hold"/>
                                        <p:tgtEl>
                                          <p:spTgt spid="583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8379"/>
                                        </p:tgtEl>
                                        <p:attrNameLst>
                                          <p:attrName>style.visibility</p:attrName>
                                        </p:attrNameLst>
                                      </p:cBhvr>
                                      <p:to>
                                        <p:strVal val="visible"/>
                                      </p:to>
                                    </p:set>
                                    <p:animEffect transition="in" filter="fade">
                                      <p:cBhvr>
                                        <p:cTn id="13" dur="2000"/>
                                        <p:tgtEl>
                                          <p:spTgt spid="583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2" grpId="0"/>
      <p:bldP spid="58379" grpId="0" animBg="1"/>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CC8B629-666A-4042-AEC8-DEE20AF4D7A0}" type="slidenum">
              <a:rPr lang="zh-CN" altLang="en-US" sz="1400" smtClean="0">
                <a:latin typeface="Tahoma" pitchFamily="34" charset="0"/>
                <a:ea typeface="微软雅黑" panose="020B0503020204020204" pitchFamily="34" charset="-122"/>
              </a:rPr>
              <a:pPr eaLnBrk="1" hangingPunct="1"/>
              <a:t>25</a:t>
            </a:fld>
            <a:endParaRPr lang="en-US" altLang="zh-CN" sz="1400" smtClean="0">
              <a:latin typeface="Tahoma" pitchFamily="34" charset="0"/>
              <a:ea typeface="微软雅黑" panose="020B0503020204020204" pitchFamily="34" charset="-122"/>
            </a:endParaRPr>
          </a:p>
        </p:txBody>
      </p:sp>
      <p:sp>
        <p:nvSpPr>
          <p:cNvPr id="36868" name="Rectangle 2"/>
          <p:cNvSpPr>
            <a:spLocks noGrp="1" noChangeArrowheads="1"/>
          </p:cNvSpPr>
          <p:nvPr>
            <p:ph type="title"/>
          </p:nvPr>
        </p:nvSpPr>
        <p:spPr/>
        <p:txBody>
          <a:bodyPr/>
          <a:lstStyle/>
          <a:p>
            <a:pPr eaLnBrk="1" hangingPunct="1"/>
            <a:r>
              <a:rPr lang="en-US" altLang="zh-CN" smtClean="0"/>
              <a:t>2.1.4 </a:t>
            </a:r>
            <a:r>
              <a:rPr lang="zh-CN" altLang="en-US" smtClean="0"/>
              <a:t>运算符与表达式</a:t>
            </a:r>
          </a:p>
        </p:txBody>
      </p:sp>
      <p:graphicFrame>
        <p:nvGraphicFramePr>
          <p:cNvPr id="7" name="Group 194"/>
          <p:cNvGraphicFramePr>
            <a:graphicFrameLocks noGrp="1"/>
          </p:cNvGraphicFramePr>
          <p:nvPr>
            <p:ph sz="half" idx="2"/>
            <p:extLst>
              <p:ext uri="{D42A27DB-BD31-4B8C-83A1-F6EECF244321}">
                <p14:modId xmlns:p14="http://schemas.microsoft.com/office/powerpoint/2010/main" val="2187918765"/>
              </p:ext>
            </p:extLst>
          </p:nvPr>
        </p:nvGraphicFramePr>
        <p:xfrm>
          <a:off x="468313" y="1268760"/>
          <a:ext cx="8208962" cy="5189539"/>
        </p:xfrm>
        <a:graphic>
          <a:graphicData uri="http://schemas.openxmlformats.org/drawingml/2006/table">
            <a:tbl>
              <a:tblPr/>
              <a:tblGrid>
                <a:gridCol w="1393825">
                  <a:extLst>
                    <a:ext uri="{9D8B030D-6E8A-4147-A177-3AD203B41FA5}">
                      <a16:colId xmlns:a16="http://schemas.microsoft.com/office/drawing/2014/main" val="20000"/>
                    </a:ext>
                  </a:extLst>
                </a:gridCol>
                <a:gridCol w="4870102">
                  <a:extLst>
                    <a:ext uri="{9D8B030D-6E8A-4147-A177-3AD203B41FA5}">
                      <a16:colId xmlns:a16="http://schemas.microsoft.com/office/drawing/2014/main" val="20001"/>
                    </a:ext>
                  </a:extLst>
                </a:gridCol>
                <a:gridCol w="1945035">
                  <a:extLst>
                    <a:ext uri="{9D8B030D-6E8A-4147-A177-3AD203B41FA5}">
                      <a16:colId xmlns:a16="http://schemas.microsoft.com/office/drawing/2014/main" val="20002"/>
                    </a:ext>
                  </a:extLst>
                </a:gridCol>
              </a:tblGrid>
              <a:tr h="3962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rPr>
                        <a:t>运算符</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描述</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示例</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87591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黑体" pitchFamily="2" charset="-122"/>
                        </a:rPr>
                        <a:t>算术运算符</a:t>
                      </a:r>
                    </a:p>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altLang="zh-CN" sz="1800" b="0" i="0" u="none" strike="noStrike" cap="none" normalizeH="0" baseline="0" smtClean="0">
                        <a:ln>
                          <a:noFill/>
                        </a:ln>
                        <a:solidFill>
                          <a:schemeClr val="tx1"/>
                        </a:solidFill>
                        <a:effectLst/>
                        <a:latin typeface="Arial" charset="0"/>
                        <a:ea typeface="微软雅黑" panose="020B0503020204020204" pitchFamily="34" charset="-122"/>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算术运算符使用数字操作数。这些运算符主要用于数学计算</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 -, *, /,% ,++,--</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等</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33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关系运算符</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关系运算符用于测试两个操作数之间的关系。使用关系运算符的表达式的</a:t>
                      </a:r>
                      <a:r>
                        <a:rPr kumimoji="0" lang="zh-CN" altLang="en-US" sz="1800" b="1" i="0" u="none" strike="noStrike" cap="none" normalizeH="0" baseline="0" dirty="0" smtClean="0">
                          <a:ln>
                            <a:noFill/>
                          </a:ln>
                          <a:solidFill>
                            <a:srgbClr val="FF0000"/>
                          </a:solidFill>
                          <a:effectLst/>
                          <a:latin typeface="Arial" charset="0"/>
                          <a:ea typeface="黑体" pitchFamily="2" charset="-122"/>
                        </a:rPr>
                        <a:t>结果为 </a:t>
                      </a:r>
                      <a:r>
                        <a:rPr kumimoji="0" lang="en-US" altLang="zh-CN" sz="1800" b="1" i="0" u="none" strike="noStrike" cap="none" normalizeH="0" baseline="0" dirty="0" err="1" smtClean="0">
                          <a:ln>
                            <a:noFill/>
                          </a:ln>
                          <a:solidFill>
                            <a:srgbClr val="FF0000"/>
                          </a:solidFill>
                          <a:effectLst/>
                          <a:latin typeface="Arial" charset="0"/>
                          <a:ea typeface="黑体" pitchFamily="2" charset="-122"/>
                        </a:rPr>
                        <a:t>boolean</a:t>
                      </a:r>
                      <a:r>
                        <a:rPr kumimoji="0" lang="en-US" altLang="zh-CN" sz="1800" b="1" i="0" u="none" strike="noStrike" cap="none" normalizeH="0" baseline="0" dirty="0" smtClean="0">
                          <a:ln>
                            <a:noFill/>
                          </a:ln>
                          <a:solidFill>
                            <a:srgbClr val="FF0000"/>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型</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微软雅黑" panose="020B0503020204020204" pitchFamily="34" charset="-122"/>
                        </a:rPr>
                        <a:t>==, &gt;=, &lt;= </a:t>
                      </a:r>
                      <a:r>
                        <a:rPr kumimoji="0" lang="zh-CN" altLang="en-US" sz="1800" b="1" i="0" u="none" strike="noStrike" cap="none" normalizeH="0" baseline="0" smtClean="0">
                          <a:ln>
                            <a:noFill/>
                          </a:ln>
                          <a:solidFill>
                            <a:schemeClr val="tx1"/>
                          </a:solidFill>
                          <a:effectLst/>
                          <a:latin typeface="Arial" charset="0"/>
                          <a:ea typeface="微软雅黑" panose="020B0503020204020204" pitchFamily="34" charset="-122"/>
                        </a:rPr>
                        <a:t>等</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736">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rPr>
                        <a:t>位运算符</a:t>
                      </a:r>
                      <a:endParaRPr kumimoji="0" lang="en-US" altLang="zh-CN" sz="1800" b="0" i="0" u="none" strike="noStrike" cap="none" normalizeH="0" baseline="0" dirty="0" smtClean="0">
                        <a:ln>
                          <a:noFill/>
                        </a:ln>
                        <a:solidFill>
                          <a:schemeClr val="tx1"/>
                        </a:solidFill>
                        <a:effectLst/>
                        <a:latin typeface="黑体" pitchFamily="49" charset="-122"/>
                        <a:ea typeface="黑体" pitchFamily="49" charset="-122"/>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对整数或字符按二进制的位进行运算</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&amp;</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&lt;&lt;</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a:t>
                      </a: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&gt;&gt;</a:t>
                      </a:r>
                      <a:endPar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904">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逻辑运算符</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逻辑运算符用于 </a:t>
                      </a:r>
                      <a:r>
                        <a:rPr kumimoji="0" lang="en-US" altLang="zh-CN" sz="1800" b="0" i="0" u="none" strike="noStrike" cap="none" normalizeH="0" baseline="0" dirty="0" err="1" smtClean="0">
                          <a:ln>
                            <a:noFill/>
                          </a:ln>
                          <a:solidFill>
                            <a:schemeClr val="tx1"/>
                          </a:solidFill>
                          <a:effectLst/>
                          <a:latin typeface="Arial" charset="0"/>
                          <a:ea typeface="黑体" pitchFamily="2" charset="-122"/>
                        </a:rPr>
                        <a:t>boolean</a:t>
                      </a:r>
                      <a:r>
                        <a:rPr kumimoji="0" lang="en-US" altLang="zh-CN"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操作数</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&amp;&amp;,||,!  </a:t>
                      </a:r>
                      <a:r>
                        <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rPr>
                        <a:t>等</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792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条件运算符</a:t>
                      </a:r>
                    </a:p>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altLang="zh-CN" sz="1800" b="0" i="0" u="none" strike="noStrike" cap="none" normalizeH="0" baseline="0" dirty="0" smtClean="0">
                        <a:ln>
                          <a:noFill/>
                        </a:ln>
                        <a:solidFill>
                          <a:schemeClr val="tx1"/>
                        </a:solidFill>
                        <a:effectLst/>
                        <a:latin typeface="Arial" charset="0"/>
                        <a:ea typeface="黑体" pitchFamily="2" charset="-122"/>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条件运算符很独特，因为它是用三个操作数组成表达式的三元运算符。它可以替代某种类型的 </a:t>
                      </a:r>
                      <a:r>
                        <a:rPr kumimoji="0" lang="en-US" altLang="zh-CN" sz="1800" b="0" i="0" u="none" strike="noStrike" cap="none" normalizeH="0" baseline="0" dirty="0" smtClean="0">
                          <a:ln>
                            <a:noFill/>
                          </a:ln>
                          <a:solidFill>
                            <a:schemeClr val="tx1"/>
                          </a:solidFill>
                          <a:effectLst/>
                          <a:latin typeface="Arial" charset="0"/>
                          <a:ea typeface="黑体" pitchFamily="2" charset="-122"/>
                        </a:rPr>
                        <a:t>if-else </a:t>
                      </a:r>
                      <a:r>
                        <a:rPr kumimoji="0" lang="zh-CN" altLang="en-US" sz="1800" b="0" i="0" u="none" strike="noStrike" cap="none" normalizeH="0" baseline="0" dirty="0" smtClean="0">
                          <a:ln>
                            <a:noFill/>
                          </a:ln>
                          <a:solidFill>
                            <a:schemeClr val="tx1"/>
                          </a:solidFill>
                          <a:effectLst/>
                          <a:latin typeface="Arial" charset="0"/>
                          <a:ea typeface="黑体" pitchFamily="2" charset="-122"/>
                        </a:rPr>
                        <a:t>语句</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rPr>
                        <a:t>?</a:t>
                      </a:r>
                      <a:r>
                        <a:rPr kumimoji="0" lang="zh-CN" altLang="en-GB" sz="1800" b="1" i="0" u="none" strike="noStrike" cap="none" normalizeH="0" baseline="0" dirty="0" smtClean="0">
                          <a:ln>
                            <a:noFill/>
                          </a:ln>
                          <a:solidFill>
                            <a:schemeClr val="tx1"/>
                          </a:solidFill>
                          <a:effectLst/>
                          <a:latin typeface="Arial" charset="0"/>
                          <a:ea typeface="黑体" pitchFamily="2" charset="-122"/>
                          <a:cs typeface="Times New Roman" pitchFamily="18" charset="0"/>
                        </a:rPr>
                        <a:t>： </a:t>
                      </a:r>
                      <a:endParaRPr kumimoji="0" lang="zh-CN" altLang="en-GB" sz="1800" b="1" i="0" u="none" strike="noStrike" cap="none" normalizeH="0" baseline="0" dirty="0" smtClean="0">
                        <a:ln>
                          <a:noFill/>
                        </a:ln>
                        <a:solidFill>
                          <a:schemeClr val="tx1"/>
                        </a:solidFill>
                        <a:effectLst/>
                        <a:latin typeface="Arial"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5531">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黑体" pitchFamily="2" charset="-122"/>
                        </a:rPr>
                        <a:t>赋值运算符</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黑体" pitchFamily="2" charset="-122"/>
                        </a:rPr>
                        <a:t>赋值运算符为一个等号 </a:t>
                      </a:r>
                      <a:r>
                        <a:rPr kumimoji="0" lang="en-US" altLang="zh-CN" sz="1800" b="0" i="0" u="none" strike="noStrike" cap="none" normalizeH="0" baseline="0" smtClean="0">
                          <a:ln>
                            <a:noFill/>
                          </a:ln>
                          <a:solidFill>
                            <a:schemeClr val="tx1"/>
                          </a:solidFill>
                          <a:effectLst/>
                          <a:latin typeface="Arial" charset="0"/>
                          <a:ea typeface="黑体" pitchFamily="2" charset="-122"/>
                        </a:rPr>
                        <a:t>=</a:t>
                      </a:r>
                      <a:r>
                        <a:rPr kumimoji="0" lang="zh-CN" altLang="en-US" sz="1800" b="0" i="0" u="none" strike="noStrike" cap="none" normalizeH="0" baseline="0" smtClean="0">
                          <a:ln>
                            <a:noFill/>
                          </a:ln>
                          <a:solidFill>
                            <a:schemeClr val="tx1"/>
                          </a:solidFill>
                          <a:effectLst/>
                          <a:latin typeface="Arial" charset="0"/>
                          <a:ea typeface="微软雅黑" panose="020B0503020204020204" pitchFamily="34" charset="-122"/>
                        </a:rPr>
                        <a:t>，</a:t>
                      </a:r>
                      <a:r>
                        <a:rPr kumimoji="0" lang="zh-CN" altLang="en-US" sz="1800" b="0" i="0" u="none" strike="noStrike" cap="none" normalizeH="0" baseline="0" smtClean="0">
                          <a:ln>
                            <a:noFill/>
                          </a:ln>
                          <a:solidFill>
                            <a:schemeClr val="tx1"/>
                          </a:solidFill>
                          <a:effectLst/>
                          <a:latin typeface="Arial" charset="0"/>
                          <a:ea typeface="黑体" pitchFamily="2" charset="-122"/>
                        </a:rPr>
                        <a:t>它将值赋给变量</a:t>
                      </a: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GB"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rPr>
                        <a:t>=, *=, /=, +=, -=</a:t>
                      </a:r>
                      <a:endParaRPr kumimoji="0" lang="en-US" altLang="zh-CN" sz="18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T="45700" marB="457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25FC924-5DA3-4CF0-A79B-E2DBB4BA79BA}" type="slidenum">
              <a:rPr lang="zh-CN" altLang="en-US" sz="1400" smtClean="0">
                <a:latin typeface="Tahoma" pitchFamily="34" charset="0"/>
                <a:ea typeface="微软雅黑" panose="020B0503020204020204" pitchFamily="34" charset="-122"/>
              </a:rPr>
              <a:pPr eaLnBrk="1" hangingPunct="1"/>
              <a:t>26</a:t>
            </a:fld>
            <a:endParaRPr lang="en-US" altLang="zh-CN" sz="1400" smtClean="0">
              <a:latin typeface="Tahoma" pitchFamily="34" charset="0"/>
              <a:ea typeface="微软雅黑" panose="020B0503020204020204" pitchFamily="34" charset="-122"/>
            </a:endParaRPr>
          </a:p>
        </p:txBody>
      </p:sp>
      <p:graphicFrame>
        <p:nvGraphicFramePr>
          <p:cNvPr id="7" name="Group 194"/>
          <p:cNvGraphicFramePr>
            <a:graphicFrameLocks noGrp="1"/>
          </p:cNvGraphicFramePr>
          <p:nvPr>
            <p:ph sz="half" idx="2"/>
            <p:extLst>
              <p:ext uri="{D42A27DB-BD31-4B8C-83A1-F6EECF244321}">
                <p14:modId xmlns:p14="http://schemas.microsoft.com/office/powerpoint/2010/main" val="1618143439"/>
              </p:ext>
            </p:extLst>
          </p:nvPr>
        </p:nvGraphicFramePr>
        <p:xfrm>
          <a:off x="250701" y="1341438"/>
          <a:ext cx="8569771" cy="4603750"/>
        </p:xfrm>
        <a:graphic>
          <a:graphicData uri="http://schemas.openxmlformats.org/drawingml/2006/table">
            <a:tbl>
              <a:tblPr/>
              <a:tblGrid>
                <a:gridCol w="1584176">
                  <a:extLst>
                    <a:ext uri="{9D8B030D-6E8A-4147-A177-3AD203B41FA5}">
                      <a16:colId xmlns:a16="http://schemas.microsoft.com/office/drawing/2014/main" val="20000"/>
                    </a:ext>
                  </a:extLst>
                </a:gridCol>
                <a:gridCol w="4955070">
                  <a:extLst>
                    <a:ext uri="{9D8B030D-6E8A-4147-A177-3AD203B41FA5}">
                      <a16:colId xmlns:a16="http://schemas.microsoft.com/office/drawing/2014/main" val="20001"/>
                    </a:ext>
                  </a:extLst>
                </a:gridCol>
                <a:gridCol w="2030525">
                  <a:extLst>
                    <a:ext uri="{9D8B030D-6E8A-4147-A177-3AD203B41FA5}">
                      <a16:colId xmlns:a16="http://schemas.microsoft.com/office/drawing/2014/main" val="20002"/>
                    </a:ext>
                  </a:extLst>
                </a:gridCol>
              </a:tblGrid>
              <a:tr h="39619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Arial" charset="0"/>
                          <a:ea typeface="黑体" pitchFamily="2" charset="-122"/>
                        </a:rPr>
                        <a:t>运算符</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描述</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黑体" pitchFamily="2" charset="-122"/>
                        </a:rPr>
                        <a:t>示例</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87589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kern="1200" cap="none" normalizeH="0" baseline="0" dirty="0" smtClean="0">
                          <a:ln>
                            <a:noFill/>
                          </a:ln>
                          <a:solidFill>
                            <a:schemeClr val="tx1"/>
                          </a:solidFill>
                          <a:effectLst/>
                          <a:latin typeface="Arial" charset="0"/>
                          <a:ea typeface="黑体" pitchFamily="2" charset="-122"/>
                          <a:cs typeface="+mn-cs"/>
                        </a:rPr>
                        <a:t>类型强制转换</a:t>
                      </a:r>
                      <a:endParaRPr kumimoji="0" lang="en-US" altLang="zh-CN" sz="1800" b="0" i="0" u="none" strike="noStrike" kern="1200" cap="none" normalizeH="0" baseline="0" dirty="0" smtClean="0">
                        <a:ln>
                          <a:noFill/>
                        </a:ln>
                        <a:solidFill>
                          <a:schemeClr val="tx1"/>
                        </a:solidFill>
                        <a:effectLst/>
                        <a:latin typeface="Arial" charset="0"/>
                        <a:ea typeface="黑体" pitchFamily="2" charset="-122"/>
                        <a:cs typeface="+mn-cs"/>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将表达式的数据类型强制转换为指定数据类型</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 )</a:t>
                      </a:r>
                      <a:endPar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312">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括号运算符</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黑体" pitchFamily="2" charset="-122"/>
                        </a:rPr>
                        <a:t>( )</a:t>
                      </a:r>
                      <a:r>
                        <a:rPr kumimoji="0" lang="zh-CN" altLang="en-US" sz="1800" b="0" i="0" u="none" strike="noStrike" cap="none" normalizeH="0" baseline="0" dirty="0" smtClean="0">
                          <a:ln>
                            <a:noFill/>
                          </a:ln>
                          <a:solidFill>
                            <a:schemeClr val="tx1"/>
                          </a:solidFill>
                          <a:effectLst/>
                          <a:latin typeface="Arial" charset="0"/>
                          <a:ea typeface="黑体" pitchFamily="2" charset="-122"/>
                        </a:rPr>
                        <a:t>用于改变表达式的优先级</a:t>
                      </a:r>
                      <a:r>
                        <a:rPr kumimoji="0" lang="en-US" altLang="zh-CN" sz="1800" b="0" i="0" u="none" strike="noStrike" cap="none" normalizeH="0" baseline="0" dirty="0" smtClean="0">
                          <a:ln>
                            <a:noFill/>
                          </a:ln>
                          <a:solidFill>
                            <a:schemeClr val="tx1"/>
                          </a:solidFill>
                          <a:effectLst/>
                          <a:latin typeface="Arial" charset="0"/>
                          <a:ea typeface="黑体" pitchFamily="2" charset="-122"/>
                        </a:rPr>
                        <a:t>, [ ]</a:t>
                      </a:r>
                      <a:r>
                        <a:rPr kumimoji="0" lang="zh-CN" altLang="en-US" sz="1800" b="0" i="0" u="none" strike="noStrike" cap="none" normalizeH="0" baseline="0" dirty="0" smtClean="0">
                          <a:ln>
                            <a:noFill/>
                          </a:ln>
                          <a:solidFill>
                            <a:schemeClr val="tx1"/>
                          </a:solidFill>
                          <a:effectLst/>
                          <a:latin typeface="Arial" charset="0"/>
                          <a:ea typeface="黑体" pitchFamily="2" charset="-122"/>
                        </a:rPr>
                        <a:t>取数组元素</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 [ ]</a:t>
                      </a:r>
                      <a:endPar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722">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rPr>
                        <a:t>字符串连接符</a:t>
                      </a:r>
                      <a:endParaRPr kumimoji="0" lang="en-US" altLang="zh-CN" sz="1800" b="0" i="0" u="none" strike="noStrike" cap="none" normalizeH="0" baseline="0" dirty="0" smtClean="0">
                        <a:ln>
                          <a:noFill/>
                        </a:ln>
                        <a:solidFill>
                          <a:schemeClr val="tx1"/>
                        </a:solidFill>
                        <a:effectLst/>
                        <a:latin typeface="黑体" pitchFamily="49" charset="-122"/>
                        <a:ea typeface="黑体" pitchFamily="49"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连接两个字符串</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a:t>
                      </a:r>
                      <a:endPar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722">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kern="1200" cap="none" normalizeH="0" baseline="0" dirty="0" smtClean="0">
                          <a:ln>
                            <a:noFill/>
                          </a:ln>
                          <a:solidFill>
                            <a:schemeClr val="tx1"/>
                          </a:solidFill>
                          <a:effectLst/>
                          <a:latin typeface="黑体" pitchFamily="49" charset="-122"/>
                          <a:ea typeface="黑体" pitchFamily="49" charset="-122"/>
                          <a:cs typeface="+mn-cs"/>
                        </a:rPr>
                        <a:t>点运算符</a:t>
                      </a:r>
                      <a:endParaRPr kumimoji="0" lang="en-US" altLang="zh-CN" sz="1800" b="0" i="0" u="none" strike="noStrike" kern="1200" cap="none" normalizeH="0" baseline="0" dirty="0" smtClean="0">
                        <a:ln>
                          <a:noFill/>
                        </a:ln>
                        <a:solidFill>
                          <a:schemeClr val="tx1"/>
                        </a:solidFill>
                        <a:effectLst/>
                        <a:latin typeface="黑体" pitchFamily="49" charset="-122"/>
                        <a:ea typeface="黑体" pitchFamily="49" charset="-122"/>
                        <a:cs typeface="+mn-cs"/>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用于分隔包、类和成员变量</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dirty="0" err="1" smtClean="0">
                          <a:ln>
                            <a:noFill/>
                          </a:ln>
                          <a:solidFill>
                            <a:schemeClr val="tx1"/>
                          </a:solidFill>
                          <a:effectLst/>
                          <a:latin typeface="Arial" charset="0"/>
                          <a:ea typeface="黑体" pitchFamily="2" charset="-122"/>
                        </a:rPr>
                        <a:t>System.out.println</a:t>
                      </a:r>
                      <a:endParaRPr kumimoji="0" lang="zh-CN" altLang="en-US" sz="1800" b="1" i="0" u="none" strike="noStrike" cap="none" normalizeH="0" baseline="0" dirty="0" smtClean="0">
                        <a:ln>
                          <a:noFill/>
                        </a:ln>
                        <a:solidFill>
                          <a:schemeClr val="tx1"/>
                        </a:solidFill>
                        <a:effectLst/>
                        <a:latin typeface="Arial" charset="0"/>
                        <a:ea typeface="微软雅黑" panose="020B0503020204020204" pitchFamily="34" charset="-122"/>
                      </a:endParaRP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789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黑体" pitchFamily="2" charset="-122"/>
                        </a:rPr>
                        <a:t>new</a:t>
                      </a:r>
                      <a:r>
                        <a:rPr kumimoji="0" lang="zh-CN" altLang="en-US" sz="1800" b="0" i="0" u="none" strike="noStrike" cap="none" normalizeH="0" baseline="0" dirty="0" smtClean="0">
                          <a:ln>
                            <a:noFill/>
                          </a:ln>
                          <a:solidFill>
                            <a:schemeClr val="tx1"/>
                          </a:solidFill>
                          <a:effectLst/>
                          <a:latin typeface="Arial" charset="0"/>
                          <a:ea typeface="黑体" pitchFamily="2" charset="-122"/>
                        </a:rPr>
                        <a:t>运算符</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Arial" charset="0"/>
                          <a:ea typeface="黑体" pitchFamily="2" charset="-122"/>
                        </a:rPr>
                        <a:t>申请数组的存储空间</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微软雅黑" panose="020B0503020204020204" pitchFamily="34" charset="-122"/>
                        </a:rPr>
                        <a:t>new</a:t>
                      </a:r>
                    </a:p>
                  </a:txBody>
                  <a:tcPr marT="45699" marB="45699"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922" name="标题 1"/>
          <p:cNvSpPr>
            <a:spLocks noGrp="1"/>
          </p:cNvSpPr>
          <p:nvPr>
            <p:ph type="title"/>
          </p:nvPr>
        </p:nvSpPr>
        <p:spPr/>
        <p:txBody>
          <a:bodyPr/>
          <a:lstStyle/>
          <a:p>
            <a:r>
              <a:rPr lang="zh-CN" altLang="en-US" smtClean="0"/>
              <a:t>常用运算符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4"/>
          <p:cNvSpPr>
            <a:spLocks noGrp="1"/>
          </p:cNvSpPr>
          <p:nvPr>
            <p:ph type="sldNum"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BC8AF2C-36B3-4511-B111-17BBB27321C1}" type="slidenum">
              <a:rPr lang="en-US" altLang="zh-CN" sz="1400" smtClean="0">
                <a:latin typeface="Tahoma" pitchFamily="34" charset="0"/>
                <a:ea typeface="微软雅黑" panose="020B0503020204020204" pitchFamily="34" charset="-122"/>
              </a:rPr>
              <a:pPr eaLnBrk="1" hangingPunct="1"/>
              <a:t>27</a:t>
            </a:fld>
            <a:endParaRPr lang="en-US" altLang="zh-CN" sz="1400" smtClean="0">
              <a:latin typeface="Tahoma" pitchFamily="34" charset="0"/>
              <a:ea typeface="微软雅黑" panose="020B0503020204020204" pitchFamily="34" charset="-122"/>
            </a:endParaRPr>
          </a:p>
        </p:txBody>
      </p:sp>
      <p:sp>
        <p:nvSpPr>
          <p:cNvPr id="38915" name="Rectangle 2"/>
          <p:cNvSpPr>
            <a:spLocks noGrp="1" noChangeArrowheads="1"/>
          </p:cNvSpPr>
          <p:nvPr>
            <p:ph type="title"/>
          </p:nvPr>
        </p:nvSpPr>
        <p:spPr/>
        <p:txBody>
          <a:bodyPr/>
          <a:lstStyle/>
          <a:p>
            <a:r>
              <a:rPr lang="zh-CN" altLang="en-US" smtClean="0"/>
              <a:t>运算符的优先级</a:t>
            </a:r>
          </a:p>
        </p:txBody>
      </p:sp>
      <p:sp>
        <p:nvSpPr>
          <p:cNvPr id="81923" name="Rectangle 3"/>
          <p:cNvSpPr>
            <a:spLocks noGrp="1" noChangeArrowheads="1"/>
          </p:cNvSpPr>
          <p:nvPr>
            <p:ph type="body" sz="half" idx="1"/>
          </p:nvPr>
        </p:nvSpPr>
        <p:spPr>
          <a:xfrm>
            <a:off x="684213" y="1341438"/>
            <a:ext cx="8208962" cy="863600"/>
          </a:xfrm>
        </p:spPr>
        <p:txBody>
          <a:bodyPr/>
          <a:lstStyle/>
          <a:p>
            <a:pPr marL="0" indent="0"/>
            <a:r>
              <a:rPr lang="zh-CN" altLang="en-US" sz="2400" dirty="0" smtClean="0"/>
              <a:t>表达式通常由多个运算符组成。优先级的规则决定每个运算符在任何给定表达式中的计算顺序</a:t>
            </a:r>
          </a:p>
        </p:txBody>
      </p:sp>
      <p:graphicFrame>
        <p:nvGraphicFramePr>
          <p:cNvPr id="82062" name="Group 142"/>
          <p:cNvGraphicFramePr>
            <a:graphicFrameLocks noGrp="1"/>
          </p:cNvGraphicFramePr>
          <p:nvPr>
            <p:ph sz="half" idx="2"/>
          </p:nvPr>
        </p:nvGraphicFramePr>
        <p:xfrm>
          <a:off x="755650" y="2547938"/>
          <a:ext cx="7920038" cy="3309938"/>
        </p:xfrm>
        <a:graphic>
          <a:graphicData uri="http://schemas.openxmlformats.org/drawingml/2006/table">
            <a:tbl>
              <a:tblPr/>
              <a:tblGrid>
                <a:gridCol w="863600">
                  <a:extLst>
                    <a:ext uri="{9D8B030D-6E8A-4147-A177-3AD203B41FA5}">
                      <a16:colId xmlns:a16="http://schemas.microsoft.com/office/drawing/2014/main" val="20000"/>
                    </a:ext>
                  </a:extLst>
                </a:gridCol>
                <a:gridCol w="7056438">
                  <a:extLst>
                    <a:ext uri="{9D8B030D-6E8A-4147-A177-3AD203B41FA5}">
                      <a16:colId xmlns:a16="http://schemas.microsoft.com/office/drawing/2014/main" val="20001"/>
                    </a:ext>
                  </a:extLst>
                </a:gridCol>
              </a:tblGrid>
              <a:tr h="39621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dirty="0" smtClean="0">
                          <a:ln>
                            <a:noFill/>
                          </a:ln>
                          <a:solidFill>
                            <a:schemeClr val="bg1"/>
                          </a:solidFill>
                          <a:effectLst/>
                          <a:latin typeface="Arial" charset="0"/>
                          <a:ea typeface="黑体" pitchFamily="49" charset="-122"/>
                          <a:cs typeface="Times New Roman" pitchFamily="18" charset="0"/>
                        </a:rPr>
                        <a:t>顺序</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bg1"/>
                          </a:solidFill>
                          <a:effectLst/>
                          <a:latin typeface="Arial" charset="0"/>
                          <a:ea typeface="黑体" pitchFamily="49" charset="-122"/>
                          <a:cs typeface="Times New Roman" pitchFamily="18" charset="0"/>
                        </a:rPr>
                        <a:t>运算符</a:t>
                      </a:r>
                      <a:endParaRPr kumimoji="0" lang="zh-CN" altLang="en-GB" sz="2000" b="0" i="0" u="none" strike="noStrike" cap="none" normalizeH="0" baseline="0" smtClean="0">
                        <a:ln>
                          <a:noFill/>
                        </a:ln>
                        <a:solidFill>
                          <a:schemeClr val="bg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extLst>
                  <a:ext uri="{0D108BD9-81ED-4DB2-BD59-A6C34878D82A}">
                    <a16:rowId xmlns:a16="http://schemas.microsoft.com/office/drawing/2014/main" val="10000"/>
                  </a:ext>
                </a:extLst>
              </a:tr>
              <a:tr h="396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括号，如 </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 ) </a:t>
                      </a:r>
                      <a:r>
                        <a:rPr kumimoji="0" lang="zh-CN" altLang="en-GB" sz="20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和 </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 ]</a:t>
                      </a:r>
                      <a:endPar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2.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一元运算符，如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和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endPar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3.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算术运算符，如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和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endPar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6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4.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关系运算符，如 </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&gt;</a:t>
                      </a: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&gt;=</a:t>
                      </a: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&lt;</a:t>
                      </a: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&lt;=</a:t>
                      </a: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 </a:t>
                      </a:r>
                      <a:r>
                        <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rPr>
                        <a:t>和</a:t>
                      </a: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 != </a:t>
                      </a:r>
                      <a:endParaRPr kumimoji="0" lang="zh-CN" altLang="en-GB" sz="20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59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5. </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逻辑运算符，如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&amp;</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&amp;&amp;</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endPar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zh-CN" sz="2000" b="0" i="0" u="none" strike="noStrike" cap="none" normalizeH="0" baseline="0" smtClean="0">
                          <a:ln>
                            <a:noFill/>
                          </a:ln>
                          <a:solidFill>
                            <a:schemeClr val="tx1"/>
                          </a:solidFill>
                          <a:effectLst/>
                          <a:latin typeface="Arial" charset="0"/>
                          <a:ea typeface="黑体" pitchFamily="49" charset="-122"/>
                          <a:cs typeface="Times New Roman" pitchFamily="18" charset="0"/>
                        </a:rPr>
                        <a:t>6.</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条件运算符和赋值运算符，如 </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a:t>
                      </a:r>
                      <a:r>
                        <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和</a:t>
                      </a:r>
                      <a:r>
                        <a:rPr kumimoji="0" lang="en-GB" altLang="zh-CN" sz="2000" b="0" i="0" u="none" strike="noStrike" cap="none" normalizeH="0" baseline="0" dirty="0" smtClean="0">
                          <a:ln>
                            <a:noFill/>
                          </a:ln>
                          <a:solidFill>
                            <a:schemeClr val="tx1"/>
                          </a:solidFill>
                          <a:effectLst/>
                          <a:latin typeface="Arial" charset="0"/>
                          <a:ea typeface="黑体" pitchFamily="49" charset="-122"/>
                          <a:cs typeface="Times New Roman" pitchFamily="18" charset="0"/>
                        </a:rPr>
                        <a:t> -= </a:t>
                      </a:r>
                      <a:endParaRPr kumimoji="0" lang="zh-CN" altLang="en-GB" sz="2000" b="0" i="0" u="none" strike="noStrike" cap="none" normalizeH="0" baseline="0" dirty="0" smtClean="0">
                        <a:ln>
                          <a:noFill/>
                        </a:ln>
                        <a:solidFill>
                          <a:schemeClr val="tx1"/>
                        </a:solidFill>
                        <a:effectLst/>
                        <a:latin typeface="Arial" charset="0"/>
                        <a:ea typeface="黑体" pitchFamily="49" charset="-122"/>
                        <a:cs typeface="Times New Roman" pitchFamily="18" charset="0"/>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23"/>
                                        </p:tgtEl>
                                        <p:attrNameLst>
                                          <p:attrName>style.visibility</p:attrName>
                                        </p:attrNameLst>
                                      </p:cBhvr>
                                      <p:to>
                                        <p:strVal val="visible"/>
                                      </p:to>
                                    </p:set>
                                    <p:anim calcmode="lin" valueType="num">
                                      <p:cBhvr additive="base">
                                        <p:cTn id="7" dur="500" fill="hold"/>
                                        <p:tgtEl>
                                          <p:spTgt spid="81923"/>
                                        </p:tgtEl>
                                        <p:attrNameLst>
                                          <p:attrName>ppt_x</p:attrName>
                                        </p:attrNameLst>
                                      </p:cBhvr>
                                      <p:tavLst>
                                        <p:tav tm="0">
                                          <p:val>
                                            <p:strVal val="0-#ppt_w/2"/>
                                          </p:val>
                                        </p:tav>
                                        <p:tav tm="100000">
                                          <p:val>
                                            <p:strVal val="#ppt_x"/>
                                          </p:val>
                                        </p:tav>
                                      </p:tavLst>
                                    </p:anim>
                                    <p:anim calcmode="lin" valueType="num">
                                      <p:cBhvr additive="base">
                                        <p:cTn id="8" dur="500" fill="hold"/>
                                        <p:tgtEl>
                                          <p:spTgt spid="81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82062"/>
                                        </p:tgtEl>
                                        <p:attrNameLst>
                                          <p:attrName>style.visibility</p:attrName>
                                        </p:attrNameLst>
                                      </p:cBhvr>
                                      <p:to>
                                        <p:strVal val="visible"/>
                                      </p:to>
                                    </p:set>
                                    <p:animEffect transition="in" filter="wedge">
                                      <p:cBhvr>
                                        <p:cTn id="13" dur="500"/>
                                        <p:tgtEl>
                                          <p:spTgt spid="8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smtClean="0"/>
              <a:t>运算符的结合性与兼容性</a:t>
            </a:r>
          </a:p>
        </p:txBody>
      </p:sp>
      <p:sp>
        <p:nvSpPr>
          <p:cNvPr id="39939" name="灯片编号占位符 4"/>
          <p:cNvSpPr>
            <a:spLocks noGrp="1"/>
          </p:cNvSpPr>
          <p:nvPr>
            <p:ph type="sldNum"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A05F0A7-D62A-4896-AED1-3A6EE0E2AF8A}" type="slidenum">
              <a:rPr lang="en-US" altLang="zh-CN" sz="1400" smtClean="0">
                <a:latin typeface="Tahoma" pitchFamily="34" charset="0"/>
                <a:ea typeface="微软雅黑" panose="020B0503020204020204" pitchFamily="34" charset="-122"/>
              </a:rPr>
              <a:pPr eaLnBrk="1" hangingPunct="1"/>
              <a:t>28</a:t>
            </a:fld>
            <a:endParaRPr lang="en-US" altLang="zh-CN" sz="1400" smtClean="0">
              <a:latin typeface="Tahoma" pitchFamily="34" charset="0"/>
              <a:ea typeface="微软雅黑" panose="020B0503020204020204" pitchFamily="34" charset="-122"/>
            </a:endParaRPr>
          </a:p>
        </p:txBody>
      </p:sp>
      <p:sp>
        <p:nvSpPr>
          <p:cNvPr id="6" name="矩形 5"/>
          <p:cNvSpPr/>
          <p:nvPr/>
        </p:nvSpPr>
        <p:spPr>
          <a:xfrm>
            <a:off x="395288" y="1196975"/>
            <a:ext cx="4968875" cy="1471172"/>
          </a:xfrm>
          <a:prstGeom prst="rect">
            <a:avLst/>
          </a:prstGeom>
        </p:spPr>
        <p:txBody>
          <a:bodyPr>
            <a:spAutoFit/>
          </a:bodyPr>
          <a:lstStyle/>
          <a:p>
            <a:pPr>
              <a:spcBef>
                <a:spcPct val="20000"/>
              </a:spcBef>
              <a:buClr>
                <a:srgbClr val="3333CC"/>
              </a:buClr>
              <a:buSzPct val="80000"/>
              <a:defRPr/>
            </a:pPr>
            <a:r>
              <a:rPr lang="zh-CN" altLang="en-US" sz="2800" b="1" kern="0" dirty="0">
                <a:solidFill>
                  <a:srgbClr val="000000"/>
                </a:solidFill>
                <a:latin typeface="Tahoma"/>
                <a:ea typeface="微软雅黑" panose="020B0503020204020204" pitchFamily="34" charset="-122"/>
              </a:rPr>
              <a:t>运算符</a:t>
            </a:r>
            <a:r>
              <a:rPr lang="zh-CN" altLang="en-US" sz="3200" b="1" kern="0" dirty="0">
                <a:solidFill>
                  <a:srgbClr val="000000"/>
                </a:solidFill>
                <a:latin typeface="Tahoma"/>
                <a:ea typeface="微软雅黑" panose="020B0503020204020204" pitchFamily="34" charset="-122"/>
              </a:rPr>
              <a:t>的结合性（表</a:t>
            </a:r>
            <a:r>
              <a:rPr lang="en-US" altLang="zh-CN" sz="3200" b="1" kern="0" dirty="0">
                <a:solidFill>
                  <a:srgbClr val="000000"/>
                </a:solidFill>
                <a:latin typeface="Tahoma"/>
                <a:ea typeface="微软雅黑" panose="020B0503020204020204" pitchFamily="34" charset="-122"/>
              </a:rPr>
              <a:t>2-7</a:t>
            </a:r>
            <a:r>
              <a:rPr lang="zh-CN" altLang="en-US" sz="3200" b="1" kern="0" dirty="0">
                <a:solidFill>
                  <a:srgbClr val="000000"/>
                </a:solidFill>
                <a:latin typeface="Tahoma"/>
                <a:ea typeface="微软雅黑" panose="020B0503020204020204" pitchFamily="34" charset="-122"/>
              </a:rPr>
              <a:t>）</a:t>
            </a:r>
          </a:p>
          <a:p>
            <a:pPr marL="990600" lvl="1" indent="-533400">
              <a:spcBef>
                <a:spcPct val="20000"/>
              </a:spcBef>
              <a:buClr>
                <a:srgbClr val="FF0000"/>
              </a:buClr>
              <a:buSzPct val="70000"/>
              <a:buFont typeface="Wingdings" pitchFamily="2" charset="2"/>
              <a:buAutoNum type="circleNumDbPlain"/>
              <a:defRPr/>
            </a:pPr>
            <a:r>
              <a:rPr lang="zh-CN" altLang="en-US" b="1" kern="0" dirty="0">
                <a:solidFill>
                  <a:srgbClr val="000000"/>
                </a:solidFill>
                <a:latin typeface="Tahoma"/>
                <a:ea typeface="微软雅黑" panose="020B0503020204020204" pitchFamily="34" charset="-122"/>
              </a:rPr>
              <a:t>单目运算符的结合性</a:t>
            </a:r>
          </a:p>
          <a:p>
            <a:pPr marL="990600" lvl="1" indent="-533400">
              <a:spcBef>
                <a:spcPct val="20000"/>
              </a:spcBef>
              <a:buClr>
                <a:srgbClr val="FF0000"/>
              </a:buClr>
              <a:buSzPct val="70000"/>
              <a:buFont typeface="Wingdings" pitchFamily="2" charset="2"/>
              <a:buAutoNum type="circleNumDbPlain"/>
              <a:defRPr/>
            </a:pPr>
            <a:r>
              <a:rPr lang="zh-CN" altLang="en-US" b="1" kern="0" dirty="0">
                <a:solidFill>
                  <a:srgbClr val="000000"/>
                </a:solidFill>
                <a:latin typeface="Tahoma"/>
                <a:ea typeface="微软雅黑" panose="020B0503020204020204" pitchFamily="34" charset="-122"/>
              </a:rPr>
              <a:t>双目运算符的</a:t>
            </a:r>
            <a:r>
              <a:rPr lang="zh-CN" altLang="en-US" b="1" kern="0">
                <a:solidFill>
                  <a:srgbClr val="000000"/>
                </a:solidFill>
                <a:latin typeface="Tahoma"/>
                <a:ea typeface="微软雅黑" panose="020B0503020204020204" pitchFamily="34" charset="-122"/>
              </a:rPr>
              <a:t>结合</a:t>
            </a:r>
            <a:r>
              <a:rPr lang="zh-CN" altLang="en-US" b="1" kern="0" smtClean="0">
                <a:solidFill>
                  <a:srgbClr val="000000"/>
                </a:solidFill>
                <a:latin typeface="Tahoma"/>
                <a:ea typeface="微软雅黑" panose="020B0503020204020204" pitchFamily="34" charset="-122"/>
              </a:rPr>
              <a:t>性</a:t>
            </a:r>
            <a:endParaRPr lang="zh-CN" altLang="en-US" b="1" kern="0" dirty="0">
              <a:solidFill>
                <a:srgbClr val="000000"/>
              </a:solidFill>
              <a:latin typeface="Tahoma"/>
              <a:ea typeface="微软雅黑" panose="020B0503020204020204" pitchFamily="34" charset="-122"/>
            </a:endParaRPr>
          </a:p>
        </p:txBody>
      </p:sp>
      <p:pic>
        <p:nvPicPr>
          <p:cNvPr id="39941" name="Picture 4" descr="B22"/>
          <p:cNvPicPr>
            <a:picLocks noChangeAspect="1" noChangeArrowheads="1"/>
          </p:cNvPicPr>
          <p:nvPr/>
        </p:nvPicPr>
        <p:blipFill>
          <a:blip r:embed="rId2">
            <a:extLst>
              <a:ext uri="{28A0092B-C50C-407E-A947-70E740481C1C}">
                <a14:useLocalDpi xmlns:a14="http://schemas.microsoft.com/office/drawing/2010/main" val="0"/>
              </a:ext>
            </a:extLst>
          </a:blip>
          <a:srcRect r="56429"/>
          <a:stretch>
            <a:fillRect/>
          </a:stretch>
        </p:blipFill>
        <p:spPr bwMode="auto">
          <a:xfrm>
            <a:off x="5580063" y="2874963"/>
            <a:ext cx="316865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5"/>
          <p:cNvSpPr>
            <a:spLocks noChangeArrowheads="1"/>
          </p:cNvSpPr>
          <p:nvPr/>
        </p:nvSpPr>
        <p:spPr bwMode="auto">
          <a:xfrm>
            <a:off x="5148263" y="4552950"/>
            <a:ext cx="29686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Clr>
                <a:schemeClr val="tx1"/>
              </a:buClr>
              <a:buSzPct val="100000"/>
            </a:pPr>
            <a:r>
              <a:rPr lang="zh-CN" altLang="en-US" b="1">
                <a:ea typeface="微软雅黑" panose="020B0503020204020204" pitchFamily="34" charset="-122"/>
              </a:rPr>
              <a:t>数值类型的兼容关系</a:t>
            </a:r>
          </a:p>
        </p:txBody>
      </p:sp>
      <p:pic>
        <p:nvPicPr>
          <p:cNvPr id="39943" name="Picture 6" descr="B22"/>
          <p:cNvPicPr>
            <a:picLocks noChangeAspect="1" noChangeArrowheads="1"/>
          </p:cNvPicPr>
          <p:nvPr/>
        </p:nvPicPr>
        <p:blipFill>
          <a:blip r:embed="rId2">
            <a:extLst>
              <a:ext uri="{28A0092B-C50C-407E-A947-70E740481C1C}">
                <a14:useLocalDpi xmlns:a14="http://schemas.microsoft.com/office/drawing/2010/main" val="0"/>
              </a:ext>
            </a:extLst>
          </a:blip>
          <a:srcRect l="35648"/>
          <a:stretch>
            <a:fillRect/>
          </a:stretch>
        </p:blipFill>
        <p:spPr bwMode="auto">
          <a:xfrm>
            <a:off x="4211638" y="3667125"/>
            <a:ext cx="467995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539750" y="5084763"/>
            <a:ext cx="82089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latin typeface="微软雅黑" pitchFamily="34" charset="-122"/>
                <a:ea typeface="微软雅黑" pitchFamily="34" charset="-122"/>
              </a:rPr>
              <a:t>由于</a:t>
            </a:r>
            <a:r>
              <a:rPr lang="en-US" altLang="zh-CN">
                <a:latin typeface="微软雅黑" pitchFamily="34" charset="-122"/>
                <a:ea typeface="微软雅黑" pitchFamily="34" charset="-122"/>
              </a:rPr>
              <a:t>Java</a:t>
            </a:r>
            <a:r>
              <a:rPr lang="zh-CN" altLang="en-US">
                <a:latin typeface="微软雅黑" pitchFamily="34" charset="-122"/>
                <a:ea typeface="微软雅黑" pitchFamily="34" charset="-122"/>
              </a:rPr>
              <a:t>是强类型的语言，所以在</a:t>
            </a:r>
            <a:r>
              <a:rPr lang="zh-CN" altLang="en-US">
                <a:solidFill>
                  <a:srgbClr val="FF0000"/>
                </a:solidFill>
                <a:latin typeface="微软雅黑" pitchFamily="34" charset="-122"/>
                <a:ea typeface="微软雅黑" pitchFamily="34" charset="-122"/>
              </a:rPr>
              <a:t>赋值语句两边类型一定要兼容。如果不兼容，则需要强制类型转换</a:t>
            </a:r>
            <a:r>
              <a:rPr lang="zh-CN" altLang="en-US">
                <a:latin typeface="微软雅黑" pitchFamily="34" charset="-122"/>
                <a:ea typeface="微软雅黑" pitchFamily="34" charset="-122"/>
              </a:rPr>
              <a:t>。</a:t>
            </a:r>
          </a:p>
        </p:txBody>
      </p:sp>
      <p:sp>
        <p:nvSpPr>
          <p:cNvPr id="8" name="TextBox 7"/>
          <p:cNvSpPr txBox="1">
            <a:spLocks noChangeArrowheads="1"/>
          </p:cNvSpPr>
          <p:nvPr/>
        </p:nvSpPr>
        <p:spPr bwMode="auto">
          <a:xfrm>
            <a:off x="323850" y="6064250"/>
            <a:ext cx="8640763"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a:ea typeface="微软雅黑" panose="020B0503020204020204" pitchFamily="34" charset="-122"/>
              </a:rPr>
              <a:t>C/C++</a:t>
            </a:r>
            <a:r>
              <a:rPr lang="zh-CN" altLang="en-US" b="1">
                <a:ea typeface="微软雅黑" panose="020B0503020204020204" pitchFamily="34" charset="-122"/>
              </a:rPr>
              <a:t>数值类型可以转换成布尔型的</a:t>
            </a:r>
            <a:r>
              <a:rPr lang="en-US" altLang="zh-CN" b="1">
                <a:ea typeface="微软雅黑" panose="020B0503020204020204" pitchFamily="34" charset="-122"/>
              </a:rPr>
              <a:t>true</a:t>
            </a:r>
            <a:r>
              <a:rPr lang="zh-CN" altLang="en-US" b="1">
                <a:ea typeface="微软雅黑" panose="020B0503020204020204" pitchFamily="34" charset="-122"/>
              </a:rPr>
              <a:t>和</a:t>
            </a:r>
            <a:r>
              <a:rPr lang="en-US" altLang="zh-CN" b="1">
                <a:ea typeface="微软雅黑" panose="020B0503020204020204" pitchFamily="34" charset="-122"/>
              </a:rPr>
              <a:t>false</a:t>
            </a:r>
            <a:r>
              <a:rPr lang="zh-CN" altLang="en-US" b="1">
                <a:ea typeface="微软雅黑" panose="020B0503020204020204" pitchFamily="34" charset="-122"/>
              </a:rPr>
              <a:t>，</a:t>
            </a:r>
            <a:r>
              <a:rPr lang="en-US" altLang="zh-CN" b="1">
                <a:ea typeface="微软雅黑" panose="020B0503020204020204" pitchFamily="34" charset="-122"/>
              </a:rPr>
              <a:t>Java</a:t>
            </a:r>
            <a:r>
              <a:rPr lang="zh-CN" altLang="en-US" b="1">
                <a:ea typeface="微软雅黑" panose="020B0503020204020204" pitchFamily="34" charset="-122"/>
              </a:rPr>
              <a:t>中不可以。</a:t>
            </a:r>
          </a:p>
        </p:txBody>
      </p:sp>
      <p:sp>
        <p:nvSpPr>
          <p:cNvPr id="3" name="TextBox 2"/>
          <p:cNvSpPr txBox="1"/>
          <p:nvPr/>
        </p:nvSpPr>
        <p:spPr>
          <a:xfrm>
            <a:off x="5076056" y="1556792"/>
            <a:ext cx="3600450" cy="1052596"/>
          </a:xfrm>
          <a:prstGeom prst="rect">
            <a:avLst/>
          </a:prstGeom>
          <a:solidFill>
            <a:schemeClr val="accent5"/>
          </a:solidFill>
        </p:spPr>
        <p:txBody>
          <a:bodyPr wrap="square" rtlCol="0">
            <a:spAutoFit/>
          </a:bodyPr>
          <a:lstStyle/>
          <a:p>
            <a:pPr>
              <a:lnSpc>
                <a:spcPct val="130000"/>
              </a:lnSpc>
            </a:pPr>
            <a:r>
              <a:rPr lang="en-US" altLang="zh-CN" dirty="0" smtClean="0">
                <a:latin typeface="微软雅黑" panose="020B0503020204020204" pitchFamily="34" charset="-122"/>
                <a:ea typeface="微软雅黑" panose="020B0503020204020204" pitchFamily="34" charset="-122"/>
              </a:rPr>
              <a:t>m=n=2</a:t>
            </a:r>
          </a:p>
          <a:p>
            <a:pPr>
              <a:lnSpc>
                <a:spcPct val="130000"/>
              </a:lnSpc>
            </a:pPr>
            <a:r>
              <a:rPr lang="en-US" altLang="zh-CN" dirty="0" smtClean="0">
                <a:latin typeface="微软雅黑" panose="020B0503020204020204" pitchFamily="34" charset="-122"/>
                <a:ea typeface="微软雅黑" panose="020B0503020204020204" pitchFamily="34" charset="-122"/>
              </a:rPr>
              <a:t>m+=n+=2;</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//m=6,n=4</a:t>
            </a:r>
            <a:endParaRPr lang="zh-CN" altLang="en-US"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03363" y="2920838"/>
            <a:ext cx="3960688" cy="1852815"/>
          </a:xfrm>
          <a:prstGeom prst="rect">
            <a:avLst/>
          </a:prstGeom>
          <a:noFill/>
        </p:spPr>
        <p:txBody>
          <a:bodyPr wrap="square" rtlCol="0">
            <a:spAutoFit/>
          </a:bodyPr>
          <a:lstStyle/>
          <a:p>
            <a:pPr>
              <a:spcBef>
                <a:spcPct val="20000"/>
              </a:spcBef>
              <a:buClr>
                <a:srgbClr val="3333CC"/>
              </a:buClr>
              <a:buSzPct val="80000"/>
              <a:defRPr/>
            </a:pPr>
            <a:r>
              <a:rPr lang="zh-CN" altLang="en-US" sz="2800" b="1" kern="0">
                <a:solidFill>
                  <a:srgbClr val="000000"/>
                </a:solidFill>
                <a:latin typeface="Tahoma"/>
                <a:ea typeface="微软雅黑" panose="020B0503020204020204" pitchFamily="34" charset="-122"/>
              </a:rPr>
              <a:t>运算的类型兼容原则</a:t>
            </a:r>
          </a:p>
          <a:p>
            <a:pPr marL="990600" lvl="1" indent="-533400">
              <a:spcBef>
                <a:spcPct val="20000"/>
              </a:spcBef>
              <a:buClr>
                <a:srgbClr val="FF0000"/>
              </a:buClr>
              <a:buSzPct val="70000"/>
              <a:buFont typeface="Wingdings" pitchFamily="2" charset="2"/>
              <a:buAutoNum type="circleNumDbPlain"/>
              <a:defRPr/>
            </a:pPr>
            <a:r>
              <a:rPr lang="zh-CN" altLang="en-US" b="1" kern="0">
                <a:solidFill>
                  <a:srgbClr val="000000"/>
                </a:solidFill>
                <a:latin typeface="Tahoma"/>
                <a:ea typeface="微软雅黑" panose="020B0503020204020204" pitchFamily="34" charset="-122"/>
              </a:rPr>
              <a:t>类型相容</a:t>
            </a:r>
          </a:p>
          <a:p>
            <a:pPr marL="990600" lvl="1" indent="-533400">
              <a:spcBef>
                <a:spcPct val="20000"/>
              </a:spcBef>
              <a:buClr>
                <a:srgbClr val="FF0000"/>
              </a:buClr>
              <a:buSzPct val="70000"/>
              <a:buFont typeface="Wingdings" pitchFamily="2" charset="2"/>
              <a:buAutoNum type="circleNumDbPlain"/>
              <a:defRPr/>
            </a:pPr>
            <a:r>
              <a:rPr lang="zh-CN" altLang="en-US" b="1" kern="0">
                <a:solidFill>
                  <a:srgbClr val="000000"/>
                </a:solidFill>
                <a:latin typeface="Tahoma"/>
                <a:ea typeface="微软雅黑" panose="020B0503020204020204" pitchFamily="34" charset="-122"/>
              </a:rPr>
              <a:t>赋值相容</a:t>
            </a:r>
          </a:p>
          <a:p>
            <a:pPr marL="990600" lvl="1" indent="-533400">
              <a:spcBef>
                <a:spcPct val="20000"/>
              </a:spcBef>
              <a:buClr>
                <a:srgbClr val="FF0000"/>
              </a:buClr>
              <a:buSzPct val="70000"/>
              <a:defRPr/>
            </a:pPr>
            <a:r>
              <a:rPr lang="pt-BR" altLang="zh-CN" b="1" kern="0">
                <a:solidFill>
                  <a:srgbClr val="000000"/>
                </a:solidFill>
                <a:latin typeface="Tahoma"/>
                <a:ea typeface="微软雅黑" panose="020B0503020204020204" pitchFamily="34" charset="-122"/>
              </a:rPr>
              <a:t>long big = 6; </a:t>
            </a:r>
            <a:endParaRPr lang="zh-CN" altLang="en-US" b="1" kern="0">
              <a:solidFill>
                <a:srgbClr val="000000"/>
              </a:solidFill>
              <a:latin typeface="Tahoma"/>
              <a:ea typeface="微软雅黑" panose="020B0503020204020204" pitchFamily="34" charset="-122"/>
            </a:endParaRPr>
          </a:p>
        </p:txBody>
      </p:sp>
      <p:sp>
        <p:nvSpPr>
          <p:cNvPr id="5" name="文本框 4"/>
          <p:cNvSpPr txBox="1"/>
          <p:nvPr/>
        </p:nvSpPr>
        <p:spPr>
          <a:xfrm>
            <a:off x="5796211" y="988785"/>
            <a:ext cx="2736353" cy="572464"/>
          </a:xfrm>
          <a:prstGeom prst="rect">
            <a:avLst/>
          </a:prstGeom>
          <a:solidFill>
            <a:schemeClr val="tx2">
              <a:lumMod val="20000"/>
              <a:lumOff val="80000"/>
            </a:schemeClr>
          </a:solidFill>
        </p:spPr>
        <p:txBody>
          <a:bodyPr wrap="square" rtlCol="0">
            <a:spAutoFit/>
          </a:bodyPr>
          <a:lstStyle/>
          <a:p>
            <a:pPr>
              <a:lnSpc>
                <a:spcPct val="130000"/>
              </a:lnSpc>
            </a:pPr>
            <a:r>
              <a:rPr lang="zh-CN" altLang="en-US" smtClean="0">
                <a:latin typeface="微软雅黑" panose="020B0503020204020204" pitchFamily="34" charset="-122"/>
                <a:ea typeface="微软雅黑" panose="020B0503020204020204" pitchFamily="34" charset="-122"/>
              </a:rPr>
              <a:t>（不推荐这种写法）</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941"/>
                                        </p:tgtEl>
                                        <p:attrNameLst>
                                          <p:attrName>style.visibility</p:attrName>
                                        </p:attrNameLst>
                                      </p:cBhvr>
                                      <p:to>
                                        <p:strVal val="visible"/>
                                      </p:to>
                                    </p:set>
                                    <p:anim calcmode="lin" valueType="num">
                                      <p:cBhvr additive="base">
                                        <p:cTn id="37" dur="500" fill="hold"/>
                                        <p:tgtEl>
                                          <p:spTgt spid="39941"/>
                                        </p:tgtEl>
                                        <p:attrNameLst>
                                          <p:attrName>ppt_x</p:attrName>
                                        </p:attrNameLst>
                                      </p:cBhvr>
                                      <p:tavLst>
                                        <p:tav tm="0">
                                          <p:val>
                                            <p:strVal val="#ppt_x"/>
                                          </p:val>
                                        </p:tav>
                                        <p:tav tm="100000">
                                          <p:val>
                                            <p:strVal val="#ppt_x"/>
                                          </p:val>
                                        </p:tav>
                                      </p:tavLst>
                                    </p:anim>
                                    <p:anim calcmode="lin" valueType="num">
                                      <p:cBhvr additive="base">
                                        <p:cTn id="38" dur="500" fill="hold"/>
                                        <p:tgtEl>
                                          <p:spTgt spid="3994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9943"/>
                                        </p:tgtEl>
                                        <p:attrNameLst>
                                          <p:attrName>style.visibility</p:attrName>
                                        </p:attrNameLst>
                                      </p:cBhvr>
                                      <p:to>
                                        <p:strVal val="visible"/>
                                      </p:to>
                                    </p:set>
                                    <p:anim calcmode="lin" valueType="num">
                                      <p:cBhvr additive="base">
                                        <p:cTn id="41" dur="500" fill="hold"/>
                                        <p:tgtEl>
                                          <p:spTgt spid="39943"/>
                                        </p:tgtEl>
                                        <p:attrNameLst>
                                          <p:attrName>ppt_x</p:attrName>
                                        </p:attrNameLst>
                                      </p:cBhvr>
                                      <p:tavLst>
                                        <p:tav tm="0">
                                          <p:val>
                                            <p:strVal val="#ppt_x"/>
                                          </p:val>
                                        </p:tav>
                                        <p:tav tm="100000">
                                          <p:val>
                                            <p:strVal val="#ppt_x"/>
                                          </p:val>
                                        </p:tav>
                                      </p:tavLst>
                                    </p:anim>
                                    <p:anim calcmode="lin" valueType="num">
                                      <p:cBhvr additive="base">
                                        <p:cTn id="42" dur="500" fill="hold"/>
                                        <p:tgtEl>
                                          <p:spTgt spid="399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942"/>
                                        </p:tgtEl>
                                        <p:attrNameLst>
                                          <p:attrName>style.visibility</p:attrName>
                                        </p:attrNameLst>
                                      </p:cBhvr>
                                      <p:to>
                                        <p:strVal val="visible"/>
                                      </p:to>
                                    </p:set>
                                    <p:anim calcmode="lin" valueType="num">
                                      <p:cBhvr additive="base">
                                        <p:cTn id="45" dur="500" fill="hold"/>
                                        <p:tgtEl>
                                          <p:spTgt spid="39942"/>
                                        </p:tgtEl>
                                        <p:attrNameLst>
                                          <p:attrName>ppt_x</p:attrName>
                                        </p:attrNameLst>
                                      </p:cBhvr>
                                      <p:tavLst>
                                        <p:tav tm="0">
                                          <p:val>
                                            <p:strVal val="#ppt_x"/>
                                          </p:val>
                                        </p:tav>
                                        <p:tav tm="100000">
                                          <p:val>
                                            <p:strVal val="#ppt_x"/>
                                          </p:val>
                                        </p:tav>
                                      </p:tavLst>
                                    </p:anim>
                                    <p:anim calcmode="lin" valueType="num">
                                      <p:cBhvr additive="base">
                                        <p:cTn id="46"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9942" grpId="0"/>
      <p:bldP spid="2" grpId="0"/>
      <p:bldP spid="8" grpId="0" animBg="1"/>
      <p:bldP spid="3" grpId="0" animBg="1"/>
      <p:bldP spid="4"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1FE7866-EF85-4E67-B412-C55A294A0E7F}" type="slidenum">
              <a:rPr lang="en-US" altLang="zh-CN" sz="1400" smtClean="0">
                <a:latin typeface="Tahoma" pitchFamily="34" charset="0"/>
                <a:ea typeface="微软雅黑" panose="020B0503020204020204" pitchFamily="34" charset="-122"/>
              </a:rPr>
              <a:pPr eaLnBrk="1" hangingPunct="1"/>
              <a:t>29</a:t>
            </a:fld>
            <a:endParaRPr lang="en-US" altLang="zh-CN" sz="1400" smtClean="0">
              <a:latin typeface="Tahoma" pitchFamily="34" charset="0"/>
              <a:ea typeface="微软雅黑" panose="020B0503020204020204" pitchFamily="34" charset="-122"/>
            </a:endParaRPr>
          </a:p>
        </p:txBody>
      </p:sp>
      <p:sp>
        <p:nvSpPr>
          <p:cNvPr id="40963" name="Rectangle 2"/>
          <p:cNvSpPr>
            <a:spLocks noGrp="1" noChangeArrowheads="1"/>
          </p:cNvSpPr>
          <p:nvPr>
            <p:ph type="title"/>
          </p:nvPr>
        </p:nvSpPr>
        <p:spPr>
          <a:xfrm>
            <a:off x="900113" y="404813"/>
            <a:ext cx="7848600" cy="582612"/>
          </a:xfrm>
        </p:spPr>
        <p:txBody>
          <a:bodyPr/>
          <a:lstStyle/>
          <a:p>
            <a:r>
              <a:rPr lang="zh-CN" altLang="en-US" sz="3600" smtClean="0"/>
              <a:t>运算的正确性判断（避免数据溢出）</a:t>
            </a:r>
          </a:p>
        </p:txBody>
      </p:sp>
      <p:sp>
        <p:nvSpPr>
          <p:cNvPr id="40964" name="Rectangle 3"/>
          <p:cNvSpPr>
            <a:spLocks noGrp="1" noChangeArrowheads="1"/>
          </p:cNvSpPr>
          <p:nvPr>
            <p:ph type="body" idx="1"/>
          </p:nvPr>
        </p:nvSpPr>
        <p:spPr>
          <a:xfrm>
            <a:off x="900113" y="1268413"/>
            <a:ext cx="6732587" cy="1195387"/>
          </a:xfrm>
        </p:spPr>
        <p:txBody>
          <a:bodyPr/>
          <a:lstStyle/>
          <a:p>
            <a:pPr lvl="1">
              <a:lnSpc>
                <a:spcPct val="80000"/>
              </a:lnSpc>
              <a:buFontTx/>
              <a:buNone/>
            </a:pPr>
            <a:r>
              <a:rPr lang="en-US" altLang="zh-CN" sz="2400" smtClean="0"/>
              <a:t>byte b=127;</a:t>
            </a:r>
          </a:p>
          <a:p>
            <a:pPr lvl="1">
              <a:lnSpc>
                <a:spcPct val="80000"/>
              </a:lnSpc>
              <a:buFont typeface="Wingdings" pitchFamily="2" charset="2"/>
              <a:buNone/>
            </a:pPr>
            <a:r>
              <a:rPr lang="en-US" altLang="zh-CN" sz="2400" smtClean="0"/>
              <a:t>b++;                        //b=-128</a:t>
            </a:r>
            <a:r>
              <a:rPr lang="zh-CN" altLang="en-US" sz="2400" smtClean="0"/>
              <a:t>，数据溢出</a:t>
            </a:r>
          </a:p>
          <a:p>
            <a:pPr lvl="1">
              <a:lnSpc>
                <a:spcPct val="80000"/>
              </a:lnSpc>
              <a:buFont typeface="Wingdings" pitchFamily="2" charset="2"/>
              <a:buNone/>
            </a:pPr>
            <a:r>
              <a:rPr lang="en-US" altLang="zh-CN" sz="2400" smtClean="0"/>
              <a:t>b+1                          //128</a:t>
            </a:r>
            <a:r>
              <a:rPr lang="zh-CN" altLang="en-US" sz="2400" smtClean="0"/>
              <a:t>，</a:t>
            </a:r>
            <a:r>
              <a:rPr lang="en-US" altLang="zh-CN" sz="2400" smtClean="0"/>
              <a:t>int </a:t>
            </a:r>
          </a:p>
        </p:txBody>
      </p:sp>
      <p:pic>
        <p:nvPicPr>
          <p:cNvPr id="409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36838"/>
            <a:ext cx="9144001"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E58B3C4B-78F6-49C5-A744-771E4A87B726}" type="slidenum">
              <a:rPr lang="zh-CN" altLang="en-US" smtClean="0"/>
              <a:pPr>
                <a:defRPr/>
              </a:pPr>
              <a:t>3</a:t>
            </a:fld>
            <a:endParaRPr lang="en-US" altLang="zh-CN"/>
          </a:p>
        </p:txBody>
      </p:sp>
      <p:sp>
        <p:nvSpPr>
          <p:cNvPr id="6" name="Text Box 3"/>
          <p:cNvSpPr txBox="1">
            <a:spLocks noChangeArrowheads="1"/>
          </p:cNvSpPr>
          <p:nvPr/>
        </p:nvSpPr>
        <p:spPr bwMode="auto">
          <a:xfrm>
            <a:off x="466725" y="1826047"/>
            <a:ext cx="17287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ct val="20000"/>
              </a:spcBef>
              <a:spcAft>
                <a:spcPct val="20000"/>
              </a:spcAft>
              <a:buClr>
                <a:srgbClr val="339966"/>
              </a:buClr>
              <a:buFont typeface="Wingdings" pitchFamily="2" charset="2"/>
              <a:buNone/>
              <a:defRPr/>
            </a:pPr>
            <a:r>
              <a:rPr lang="zh-CN" altLang="en-US" kern="0" dirty="0">
                <a:solidFill>
                  <a:sysClr val="windowText" lastClr="000000"/>
                </a:solidFill>
                <a:latin typeface="微软雅黑" panose="020B0503020204020204" pitchFamily="34" charset="-122"/>
                <a:ea typeface="微软雅黑" panose="020B0503020204020204" pitchFamily="34" charset="-122"/>
              </a:rPr>
              <a:t>数据类型</a:t>
            </a:r>
          </a:p>
        </p:txBody>
      </p:sp>
      <p:sp>
        <p:nvSpPr>
          <p:cNvPr id="7" name="Text Box 4"/>
          <p:cNvSpPr txBox="1">
            <a:spLocks noChangeArrowheads="1"/>
          </p:cNvSpPr>
          <p:nvPr/>
        </p:nvSpPr>
        <p:spPr bwMode="auto">
          <a:xfrm>
            <a:off x="2555875" y="1826047"/>
            <a:ext cx="10810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spcBef>
                <a:spcPct val="20000"/>
              </a:spcBef>
              <a:spcAft>
                <a:spcPct val="20000"/>
              </a:spcAft>
              <a:buClr>
                <a:srgbClr val="339966"/>
              </a:buClr>
              <a:buFont typeface="Wingdings" pitchFamily="2" charset="2"/>
              <a:buNone/>
              <a:defRPr/>
            </a:pPr>
            <a:r>
              <a:rPr lang="zh-CN" altLang="en-US" kern="0" dirty="0">
                <a:solidFill>
                  <a:sysClr val="windowText" lastClr="000000"/>
                </a:solidFill>
                <a:latin typeface="微软雅黑" panose="020B0503020204020204" pitchFamily="34" charset="-122"/>
                <a:ea typeface="微软雅黑" panose="020B0503020204020204" pitchFamily="34" charset="-122"/>
              </a:rPr>
              <a:t>变量</a:t>
            </a:r>
          </a:p>
        </p:txBody>
      </p:sp>
      <p:sp>
        <p:nvSpPr>
          <p:cNvPr id="8" name="Text Box 5"/>
          <p:cNvSpPr txBox="1">
            <a:spLocks noChangeArrowheads="1"/>
          </p:cNvSpPr>
          <p:nvPr/>
        </p:nvSpPr>
        <p:spPr bwMode="auto">
          <a:xfrm>
            <a:off x="4930775" y="1826047"/>
            <a:ext cx="1225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auto">
              <a:spcBef>
                <a:spcPct val="20000"/>
              </a:spcBef>
              <a:spcAft>
                <a:spcPct val="20000"/>
              </a:spcAft>
              <a:buClr>
                <a:srgbClr val="339966"/>
              </a:buClr>
              <a:buFont typeface="Wingdings" pitchFamily="2" charset="2"/>
              <a:buNone/>
              <a:defRPr/>
            </a:pPr>
            <a:r>
              <a:rPr lang="zh-CN" altLang="en-US" kern="0" dirty="0">
                <a:solidFill>
                  <a:sysClr val="windowText" lastClr="000000"/>
                </a:solidFill>
                <a:latin typeface="微软雅黑" panose="020B0503020204020204" pitchFamily="34" charset="-122"/>
                <a:ea typeface="微软雅黑" panose="020B0503020204020204" pitchFamily="34" charset="-122"/>
              </a:rPr>
              <a:t>运算符</a:t>
            </a:r>
          </a:p>
        </p:txBody>
      </p:sp>
      <p:sp>
        <p:nvSpPr>
          <p:cNvPr id="10" name="Text Box 7"/>
          <p:cNvSpPr txBox="1">
            <a:spLocks noChangeArrowheads="1"/>
          </p:cNvSpPr>
          <p:nvPr/>
        </p:nvSpPr>
        <p:spPr bwMode="auto">
          <a:xfrm>
            <a:off x="6372225" y="1826047"/>
            <a:ext cx="18716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ct val="20000"/>
              </a:spcBef>
              <a:spcAft>
                <a:spcPct val="20000"/>
              </a:spcAft>
              <a:buClr>
                <a:srgbClr val="339966"/>
              </a:buClr>
              <a:buFont typeface="Wingdings" pitchFamily="2" charset="2"/>
              <a:buNone/>
              <a:defRPr/>
            </a:pPr>
            <a:r>
              <a:rPr lang="zh-CN" altLang="en-US" kern="0" dirty="0">
                <a:solidFill>
                  <a:sysClr val="windowText" lastClr="000000"/>
                </a:solidFill>
                <a:latin typeface="微软雅黑" panose="020B0503020204020204" pitchFamily="34" charset="-122"/>
                <a:ea typeface="微软雅黑" panose="020B0503020204020204" pitchFamily="34" charset="-122"/>
              </a:rPr>
              <a:t>控制流语句</a:t>
            </a:r>
          </a:p>
        </p:txBody>
      </p:sp>
      <p:sp>
        <p:nvSpPr>
          <p:cNvPr id="11" name="Text Box 8"/>
          <p:cNvSpPr txBox="1">
            <a:spLocks noChangeArrowheads="1"/>
          </p:cNvSpPr>
          <p:nvPr/>
        </p:nvSpPr>
        <p:spPr bwMode="auto">
          <a:xfrm>
            <a:off x="2771800" y="476672"/>
            <a:ext cx="2951163" cy="476250"/>
          </a:xfrm>
          <a:prstGeom prst="rect">
            <a:avLst/>
          </a:prstGeom>
          <a:gradFill rotWithShape="1">
            <a:gsLst>
              <a:gs pos="0">
                <a:srgbClr val="7AE151"/>
              </a:gs>
              <a:gs pos="100000">
                <a:srgbClr val="FFFFFF"/>
              </a:gs>
            </a:gsLst>
            <a:path path="shape">
              <a:fillToRect l="50000" t="50000" r="50000" b="50000"/>
            </a:path>
          </a:gradFill>
          <a:ln w="19050" cap="rnd">
            <a:solidFill>
              <a:srgbClr val="808080"/>
            </a:solidFill>
            <a:prstDash val="sysDot"/>
            <a:miter lim="800000"/>
            <a:headEnd/>
            <a:tailEnd/>
          </a:ln>
          <a:effectLst>
            <a:prstShdw prst="shdw13" dist="53882" dir="13500000">
              <a:srgbClr val="808080">
                <a:alpha val="50000"/>
              </a:srgbClr>
            </a:prstShdw>
          </a:effectLst>
        </p:spPr>
        <p:txBody>
          <a:bodyPr>
            <a:spAutoFit/>
          </a:bodyPr>
          <a:lstStyle/>
          <a:p>
            <a:pPr algn="ctr" fontAlgn="auto">
              <a:spcBef>
                <a:spcPct val="50000"/>
              </a:spcBef>
              <a:spcAft>
                <a:spcPts val="0"/>
              </a:spcAft>
              <a:defRPr/>
            </a:pPr>
            <a:r>
              <a:rPr lang="en-US" altLang="zh-CN" b="1" kern="0" smtClean="0">
                <a:solidFill>
                  <a:sysClr val="windowText" lastClr="000000"/>
                </a:solidFill>
                <a:latin typeface="微软雅黑" panose="020B0503020204020204" pitchFamily="34" charset="-122"/>
                <a:ea typeface="微软雅黑" panose="020B0503020204020204" pitchFamily="34" charset="-122"/>
              </a:rPr>
              <a:t>Java </a:t>
            </a:r>
            <a:r>
              <a:rPr lang="zh-CN" altLang="en-US" b="1" kern="0" smtClean="0">
                <a:solidFill>
                  <a:sysClr val="windowText" lastClr="000000"/>
                </a:solidFill>
                <a:latin typeface="微软雅黑" panose="020B0503020204020204" pitchFamily="34" charset="-122"/>
                <a:ea typeface="微软雅黑" panose="020B0503020204020204" pitchFamily="34" charset="-122"/>
              </a:rPr>
              <a:t>代码块</a:t>
            </a:r>
            <a:endParaRPr lang="zh-CN" altLang="en-US" b="1" kern="0" dirty="0">
              <a:solidFill>
                <a:sysClr val="windowText" lastClr="000000"/>
              </a:solidFill>
              <a:latin typeface="微软雅黑" panose="020B0503020204020204" pitchFamily="34" charset="-122"/>
              <a:ea typeface="微软雅黑" panose="020B0503020204020204" pitchFamily="34" charset="-122"/>
            </a:endParaRPr>
          </a:p>
        </p:txBody>
      </p:sp>
      <p:cxnSp>
        <p:nvCxnSpPr>
          <p:cNvPr id="11273" name="AutoShape 10"/>
          <p:cNvCxnSpPr>
            <a:cxnSpLocks noChangeShapeType="1"/>
            <a:stCxn id="11" idx="2"/>
            <a:endCxn id="6" idx="0"/>
          </p:cNvCxnSpPr>
          <p:nvPr/>
        </p:nvCxnSpPr>
        <p:spPr bwMode="auto">
          <a:xfrm rot="5400000">
            <a:off x="2352689" y="-68647"/>
            <a:ext cx="873125" cy="2916263"/>
          </a:xfrm>
          <a:prstGeom prst="bentConnector3">
            <a:avLst>
              <a:gd name="adj1" fmla="val 50000"/>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4" name="AutoShape 11"/>
          <p:cNvCxnSpPr>
            <a:cxnSpLocks noChangeShapeType="1"/>
            <a:stCxn id="11" idx="2"/>
            <a:endCxn id="7" idx="0"/>
          </p:cNvCxnSpPr>
          <p:nvPr/>
        </p:nvCxnSpPr>
        <p:spPr bwMode="auto">
          <a:xfrm rot="5400000">
            <a:off x="3235339" y="814003"/>
            <a:ext cx="873125" cy="1150963"/>
          </a:xfrm>
          <a:prstGeom prst="bentConnector3">
            <a:avLst>
              <a:gd name="adj1" fmla="val 50000"/>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5" name="AutoShape 12"/>
          <p:cNvCxnSpPr>
            <a:cxnSpLocks noChangeShapeType="1"/>
            <a:stCxn id="11" idx="2"/>
            <a:endCxn id="8" idx="0"/>
          </p:cNvCxnSpPr>
          <p:nvPr/>
        </p:nvCxnSpPr>
        <p:spPr bwMode="auto">
          <a:xfrm rot="16200000" flipH="1">
            <a:off x="4458904" y="741400"/>
            <a:ext cx="873125" cy="1296168"/>
          </a:xfrm>
          <a:prstGeom prst="bentConnector3">
            <a:avLst>
              <a:gd name="adj1" fmla="val 50000"/>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6" name="AutoShape 13"/>
          <p:cNvCxnSpPr>
            <a:cxnSpLocks noChangeShapeType="1"/>
            <a:stCxn id="11" idx="2"/>
            <a:endCxn id="10" idx="0"/>
          </p:cNvCxnSpPr>
          <p:nvPr/>
        </p:nvCxnSpPr>
        <p:spPr bwMode="auto">
          <a:xfrm rot="16200000" flipH="1">
            <a:off x="5341157" y="-140854"/>
            <a:ext cx="873125" cy="3060675"/>
          </a:xfrm>
          <a:prstGeom prst="bentConnector3">
            <a:avLst>
              <a:gd name="adj1" fmla="val 50000"/>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4"/>
          <p:cNvSpPr txBox="1">
            <a:spLocks noChangeArrowheads="1"/>
          </p:cNvSpPr>
          <p:nvPr/>
        </p:nvSpPr>
        <p:spPr bwMode="auto">
          <a:xfrm>
            <a:off x="611188" y="2996035"/>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b="1" kern="0" dirty="0">
                <a:solidFill>
                  <a:sysClr val="windowText" lastClr="000000"/>
                </a:solidFill>
                <a:latin typeface="微软雅黑" panose="020B0503020204020204" pitchFamily="34" charset="-122"/>
                <a:ea typeface="微软雅黑" panose="020B0503020204020204" pitchFamily="34" charset="-122"/>
              </a:rPr>
              <a:t>变量是存储数据的基本单元 。</a:t>
            </a:r>
          </a:p>
        </p:txBody>
      </p:sp>
      <p:sp>
        <p:nvSpPr>
          <p:cNvPr id="17" name="Text Box 15"/>
          <p:cNvSpPr txBox="1">
            <a:spLocks noChangeArrowheads="1"/>
          </p:cNvSpPr>
          <p:nvPr/>
        </p:nvSpPr>
        <p:spPr bwMode="auto">
          <a:xfrm>
            <a:off x="611188" y="2445172"/>
            <a:ext cx="684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b="1" kern="0" dirty="0">
                <a:solidFill>
                  <a:sysClr val="windowText" lastClr="000000"/>
                </a:solidFill>
                <a:latin typeface="微软雅黑" panose="020B0503020204020204" pitchFamily="34" charset="-122"/>
                <a:ea typeface="微软雅黑" panose="020B0503020204020204" pitchFamily="34" charset="-122"/>
              </a:rPr>
              <a:t>数据类型</a:t>
            </a:r>
            <a:r>
              <a:rPr lang="zh-CN" altLang="en-US" kern="0" dirty="0">
                <a:solidFill>
                  <a:sysClr val="windowText" lastClr="000000"/>
                </a:solidFill>
                <a:latin typeface="微软雅黑" panose="020B0503020204020204" pitchFamily="34" charset="-122"/>
                <a:ea typeface="微软雅黑" panose="020B0503020204020204" pitchFamily="34" charset="-122"/>
              </a:rPr>
              <a:t>确定要存储在内存中的数据的类型。</a:t>
            </a:r>
          </a:p>
        </p:txBody>
      </p:sp>
      <p:sp>
        <p:nvSpPr>
          <p:cNvPr id="18" name="Text Box 16"/>
          <p:cNvSpPr txBox="1">
            <a:spLocks noChangeArrowheads="1"/>
          </p:cNvSpPr>
          <p:nvPr/>
        </p:nvSpPr>
        <p:spPr bwMode="auto">
          <a:xfrm>
            <a:off x="611188" y="3591347"/>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b="1" kern="0" dirty="0">
                <a:solidFill>
                  <a:sysClr val="windowText" lastClr="000000"/>
                </a:solidFill>
                <a:latin typeface="微软雅黑" panose="020B0503020204020204" pitchFamily="34" charset="-122"/>
                <a:ea typeface="微软雅黑" panose="020B0503020204020204" pitchFamily="34" charset="-122"/>
              </a:rPr>
              <a:t>运算符</a:t>
            </a:r>
            <a:r>
              <a:rPr lang="zh-CN" altLang="en-US" kern="0" dirty="0">
                <a:solidFill>
                  <a:sysClr val="windowText" lastClr="000000"/>
                </a:solidFill>
                <a:latin typeface="微软雅黑" panose="020B0503020204020204" pitchFamily="34" charset="-122"/>
                <a:ea typeface="微软雅黑" panose="020B0503020204020204" pitchFamily="34" charset="-122"/>
              </a:rPr>
              <a:t>是一个符号，用于操作一个或多个参数以得出结果。</a:t>
            </a:r>
          </a:p>
        </p:txBody>
      </p:sp>
      <p:sp>
        <p:nvSpPr>
          <p:cNvPr id="19" name="Text Box 17"/>
          <p:cNvSpPr txBox="1">
            <a:spLocks noChangeArrowheads="1"/>
          </p:cNvSpPr>
          <p:nvPr/>
        </p:nvSpPr>
        <p:spPr bwMode="auto">
          <a:xfrm>
            <a:off x="611188" y="4119985"/>
            <a:ext cx="7848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kern="0" dirty="0">
                <a:solidFill>
                  <a:sysClr val="windowText" lastClr="000000"/>
                </a:solidFill>
                <a:latin typeface="微软雅黑" panose="020B0503020204020204" pitchFamily="34" charset="-122"/>
                <a:ea typeface="微软雅黑" panose="020B0503020204020204" pitchFamily="34" charset="-122"/>
              </a:rPr>
              <a:t>程序是按顺序执行的。</a:t>
            </a:r>
            <a:r>
              <a:rPr lang="zh-CN" altLang="en-US" b="1" kern="0" dirty="0">
                <a:solidFill>
                  <a:sysClr val="windowText" lastClr="000000"/>
                </a:solidFill>
                <a:latin typeface="微软雅黑" panose="020B0503020204020204" pitchFamily="34" charset="-122"/>
                <a:ea typeface="微软雅黑" panose="020B0503020204020204" pitchFamily="34" charset="-122"/>
              </a:rPr>
              <a:t>控制流语句</a:t>
            </a:r>
            <a:r>
              <a:rPr lang="zh-CN" altLang="en-US" kern="0" dirty="0">
                <a:solidFill>
                  <a:sysClr val="windowText" lastClr="000000"/>
                </a:solidFill>
                <a:latin typeface="微软雅黑" panose="020B0503020204020204" pitchFamily="34" charset="-122"/>
                <a:ea typeface="微软雅黑" panose="020B0503020204020204" pitchFamily="34" charset="-122"/>
              </a:rPr>
              <a:t>允许改变此顺序。</a:t>
            </a:r>
          </a:p>
        </p:txBody>
      </p:sp>
      <p:sp>
        <p:nvSpPr>
          <p:cNvPr id="2" name="文本框 1"/>
          <p:cNvSpPr txBox="1"/>
          <p:nvPr/>
        </p:nvSpPr>
        <p:spPr>
          <a:xfrm>
            <a:off x="755576" y="4940945"/>
            <a:ext cx="7488312" cy="1052596"/>
          </a:xfrm>
          <a:prstGeom prst="rect">
            <a:avLst/>
          </a:prstGeom>
          <a:solidFill>
            <a:schemeClr val="accent1">
              <a:lumMod val="40000"/>
              <a:lumOff val="60000"/>
            </a:schemeClr>
          </a:solidFill>
        </p:spPr>
        <p:txBody>
          <a:bodyPr wrap="square" rtlCol="0">
            <a:spAutoFit/>
          </a:bodyPr>
          <a:lstStyle/>
          <a:p>
            <a:pPr marL="342900" indent="-342900">
              <a:lnSpc>
                <a:spcPct val="130000"/>
              </a:lnSpc>
              <a:buFont typeface="Wingdings" pitchFamily="2" charset="2"/>
              <a:buChar char="Ø"/>
            </a:pPr>
            <a:r>
              <a:rPr lang="zh-CN" altLang="en-US" smtClean="0">
                <a:latin typeface="微软雅黑" panose="020B0503020204020204" pitchFamily="34" charset="-122"/>
                <a:ea typeface="微软雅黑" panose="020B0503020204020204" pitchFamily="34" charset="-122"/>
              </a:rPr>
              <a:t>数据类型、变量和运算符构成</a:t>
            </a:r>
            <a:r>
              <a:rPr lang="en-US" altLang="zh-CN" smtClean="0">
                <a:latin typeface="微软雅黑" panose="020B0503020204020204" pitchFamily="34" charset="-122"/>
                <a:ea typeface="微软雅黑" panose="020B0503020204020204" pitchFamily="34" charset="-122"/>
              </a:rPr>
              <a:t>Java</a:t>
            </a:r>
            <a:r>
              <a:rPr lang="zh-CN" altLang="en-US" smtClean="0">
                <a:latin typeface="微软雅黑" panose="020B0503020204020204" pitchFamily="34" charset="-122"/>
                <a:ea typeface="微软雅黑" panose="020B0503020204020204" pitchFamily="34" charset="-122"/>
              </a:rPr>
              <a:t>主要的语法成分</a:t>
            </a:r>
            <a:endParaRPr lang="en-US" altLang="zh-CN" smtClean="0">
              <a:latin typeface="微软雅黑" panose="020B0503020204020204" pitchFamily="34" charset="-122"/>
              <a:ea typeface="微软雅黑" panose="020B0503020204020204" pitchFamily="34" charset="-122"/>
            </a:endParaRPr>
          </a:p>
          <a:p>
            <a:pPr marL="342900" indent="-342900">
              <a:lnSpc>
                <a:spcPct val="130000"/>
              </a:lnSpc>
              <a:buFont typeface="Wingdings" pitchFamily="2" charset="2"/>
              <a:buChar char="Ø"/>
            </a:pPr>
            <a:r>
              <a:rPr lang="zh-CN" altLang="en-US" smtClean="0">
                <a:latin typeface="微软雅黑" panose="020B0503020204020204" pitchFamily="34" charset="-122"/>
                <a:ea typeface="微软雅黑" panose="020B0503020204020204" pitchFamily="34" charset="-122"/>
              </a:rPr>
              <a:t>控制流语句实现程序的流程控制</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nodeType="afterGroup">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Top)">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17"/>
                                        </p:tgtEl>
                                        <p:attrNameLst>
                                          <p:attrName>style.visibility</p:attrName>
                                        </p:attrNameLst>
                                      </p:cBhvr>
                                      <p:to>
                                        <p:strVal val="visible"/>
                                      </p:to>
                                    </p:set>
                                    <p:anim calcmode="discrete" valueType="clr">
                                      <p:cBhvr override="childStyle">
                                        <p:cTn id="24"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7"/>
                                        </p:tgtEl>
                                        <p:attrNameLst>
                                          <p:attrName>fillcolor</p:attrName>
                                        </p:attrNameLst>
                                      </p:cBhvr>
                                      <p:tavLst>
                                        <p:tav tm="0">
                                          <p:val>
                                            <p:clrVal>
                                              <a:schemeClr val="accent2"/>
                                            </p:clrVal>
                                          </p:val>
                                        </p:tav>
                                        <p:tav tm="50000">
                                          <p:val>
                                            <p:clrVal>
                                              <a:schemeClr val="hlink"/>
                                            </p:clrVal>
                                          </p:val>
                                        </p:tav>
                                      </p:tavLst>
                                    </p:anim>
                                    <p:set>
                                      <p:cBhvr>
                                        <p:cTn id="26" dur="80"/>
                                        <p:tgtEl>
                                          <p:spTgt spid="17"/>
                                        </p:tgtEl>
                                        <p:attrNameLst>
                                          <p:attrName>fill.type</p:attrName>
                                        </p:attrNameLst>
                                      </p:cBhvr>
                                      <p:to>
                                        <p:strVal val="solid"/>
                                      </p:to>
                                    </p:set>
                                  </p:childTnLst>
                                </p:cTn>
                              </p:par>
                              <p:par>
                                <p:cTn id="27" presetID="1" presetClass="emph" presetSubtype="2" fill="hold" nodeType="withEffect">
                                  <p:stCondLst>
                                    <p:cond delay="0"/>
                                  </p:stCondLst>
                                  <p:childTnLst>
                                    <p:animClr clrSpc="rgb" dir="cw">
                                      <p:cBhvr>
                                        <p:cTn id="28" dur="2000" fill="hold"/>
                                        <p:tgtEl>
                                          <p:spTgt spid="6"/>
                                        </p:tgtEl>
                                        <p:attrNameLst>
                                          <p:attrName>fillcolor</p:attrName>
                                        </p:attrNameLst>
                                      </p:cBhvr>
                                      <p:to>
                                        <a:srgbClr val="FFFF66"/>
                                      </p:to>
                                    </p:animClr>
                                    <p:set>
                                      <p:cBhvr>
                                        <p:cTn id="29" dur="2000" fill="hold"/>
                                        <p:tgtEl>
                                          <p:spTgt spid="6"/>
                                        </p:tgtEl>
                                        <p:attrNameLst>
                                          <p:attrName>fill.type</p:attrName>
                                        </p:attrNameLst>
                                      </p:cBhvr>
                                      <p:to>
                                        <p:strVal val="solid"/>
                                      </p:to>
                                    </p:set>
                                    <p:set>
                                      <p:cBhvr>
                                        <p:cTn id="30" dur="2000" fill="hold"/>
                                        <p:tgtEl>
                                          <p:spTgt spid="6"/>
                                        </p:tgtEl>
                                        <p:attrNameLst>
                                          <p:attrName>fill.on</p:attrName>
                                        </p:attrNameLst>
                                      </p:cBhvr>
                                      <p:to>
                                        <p:strVal val="tru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6"/>
                                        </p:tgtEl>
                                        <p:attrNameLst>
                                          <p:attrName>style.visibility</p:attrName>
                                        </p:attrNameLst>
                                      </p:cBhvr>
                                      <p:to>
                                        <p:strVal val="visible"/>
                                      </p:to>
                                    </p:set>
                                    <p:anim calcmode="discrete" valueType="clr">
                                      <p:cBhvr override="childStyle">
                                        <p:cTn id="35"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6"/>
                                        </p:tgtEl>
                                        <p:attrNameLst>
                                          <p:attrName>fillcolor</p:attrName>
                                        </p:attrNameLst>
                                      </p:cBhvr>
                                      <p:tavLst>
                                        <p:tav tm="0">
                                          <p:val>
                                            <p:clrVal>
                                              <a:schemeClr val="accent2"/>
                                            </p:clrVal>
                                          </p:val>
                                        </p:tav>
                                        <p:tav tm="50000">
                                          <p:val>
                                            <p:clrVal>
                                              <a:schemeClr val="hlink"/>
                                            </p:clrVal>
                                          </p:val>
                                        </p:tav>
                                      </p:tavLst>
                                    </p:anim>
                                    <p:set>
                                      <p:cBhvr>
                                        <p:cTn id="37" dur="80"/>
                                        <p:tgtEl>
                                          <p:spTgt spid="16"/>
                                        </p:tgtEl>
                                        <p:attrNameLst>
                                          <p:attrName>fill.type</p:attrName>
                                        </p:attrNameLst>
                                      </p:cBhvr>
                                      <p:to>
                                        <p:strVal val="solid"/>
                                      </p:to>
                                    </p:set>
                                  </p:childTnLst>
                                </p:cTn>
                              </p:par>
                              <p:par>
                                <p:cTn id="38" presetID="1" presetClass="emph" presetSubtype="2" fill="hold" nodeType="withEffect">
                                  <p:stCondLst>
                                    <p:cond delay="0"/>
                                  </p:stCondLst>
                                  <p:childTnLst>
                                    <p:animClr clrSpc="rgb" dir="cw">
                                      <p:cBhvr>
                                        <p:cTn id="39" dur="2000" fill="hold"/>
                                        <p:tgtEl>
                                          <p:spTgt spid="7"/>
                                        </p:tgtEl>
                                        <p:attrNameLst>
                                          <p:attrName>fillcolor</p:attrName>
                                        </p:attrNameLst>
                                      </p:cBhvr>
                                      <p:to>
                                        <a:srgbClr val="FFFF00"/>
                                      </p:to>
                                    </p:animClr>
                                    <p:set>
                                      <p:cBhvr>
                                        <p:cTn id="40" dur="2000" fill="hold"/>
                                        <p:tgtEl>
                                          <p:spTgt spid="7"/>
                                        </p:tgtEl>
                                        <p:attrNameLst>
                                          <p:attrName>fill.type</p:attrName>
                                        </p:attrNameLst>
                                      </p:cBhvr>
                                      <p:to>
                                        <p:strVal val="solid"/>
                                      </p:to>
                                    </p:set>
                                    <p:set>
                                      <p:cBhvr>
                                        <p:cTn id="41" dur="2000" fill="hold"/>
                                        <p:tgtEl>
                                          <p:spTgt spid="7"/>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2000" fill="hold"/>
                                        <p:tgtEl>
                                          <p:spTgt spid="6"/>
                                        </p:tgtEl>
                                        <p:attrNameLst>
                                          <p:attrName>fillcolor</p:attrName>
                                        </p:attrNameLst>
                                      </p:cBhvr>
                                      <p:to>
                                        <a:schemeClr val="bg1"/>
                                      </p:to>
                                    </p:animClr>
                                    <p:set>
                                      <p:cBhvr>
                                        <p:cTn id="44" dur="2000" fill="hold"/>
                                        <p:tgtEl>
                                          <p:spTgt spid="6"/>
                                        </p:tgtEl>
                                        <p:attrNameLst>
                                          <p:attrName>fill.type</p:attrName>
                                        </p:attrNameLst>
                                      </p:cBhvr>
                                      <p:to>
                                        <p:strVal val="solid"/>
                                      </p:to>
                                    </p:set>
                                    <p:set>
                                      <p:cBhvr>
                                        <p:cTn id="45" dur="2000" fill="hold"/>
                                        <p:tgtEl>
                                          <p:spTgt spid="6"/>
                                        </p:tgtEl>
                                        <p:attrNameLst>
                                          <p:attrName>fill.on</p:attrName>
                                        </p:attrNameLst>
                                      </p:cBhvr>
                                      <p:to>
                                        <p:strVal val="true"/>
                                      </p:to>
                                    </p:set>
                                  </p:childTnLst>
                                </p:cTn>
                              </p:par>
                              <p:par>
                                <p:cTn id="46" presetID="9" presetClass="emph" presetSubtype="0" grpId="1" nodeType="withEffect">
                                  <p:stCondLst>
                                    <p:cond delay="0"/>
                                  </p:stCondLst>
                                  <p:iterate type="lt">
                                    <p:tmAbs val="0"/>
                                  </p:iterate>
                                  <p:childTnLst>
                                    <p:set>
                                      <p:cBhvr rctx="PPT">
                                        <p:cTn id="47" dur="indefinite"/>
                                        <p:tgtEl>
                                          <p:spTgt spid="17"/>
                                        </p:tgtEl>
                                        <p:attrNameLst>
                                          <p:attrName>style.opacity</p:attrName>
                                        </p:attrNameLst>
                                      </p:cBhvr>
                                      <p:to>
                                        <p:strVal val="0.15"/>
                                      </p:to>
                                    </p:set>
                                    <p:animEffect filter="image" prLst="opacity: 0.15">
                                      <p:cBhvr rctx="IE">
                                        <p:cTn id="48" dur="indefinite"/>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7" presetClass="entr" presetSubtype="0" fill="hold" grpId="0" nodeType="clickEffect">
                                  <p:stCondLst>
                                    <p:cond delay="0"/>
                                  </p:stCondLst>
                                  <p:iterate type="lt">
                                    <p:tmPct val="50000"/>
                                  </p:iterate>
                                  <p:childTnLst>
                                    <p:set>
                                      <p:cBhvr>
                                        <p:cTn id="52" dur="1" fill="hold">
                                          <p:stCondLst>
                                            <p:cond delay="0"/>
                                          </p:stCondLst>
                                        </p:cTn>
                                        <p:tgtEl>
                                          <p:spTgt spid="18"/>
                                        </p:tgtEl>
                                        <p:attrNameLst>
                                          <p:attrName>style.visibility</p:attrName>
                                        </p:attrNameLst>
                                      </p:cBhvr>
                                      <p:to>
                                        <p:strVal val="visible"/>
                                      </p:to>
                                    </p:set>
                                    <p:anim calcmode="discrete" valueType="clr">
                                      <p:cBhvr override="childStyle">
                                        <p:cTn id="53" dur="8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8"/>
                                        </p:tgtEl>
                                        <p:attrNameLst>
                                          <p:attrName>fillcolor</p:attrName>
                                        </p:attrNameLst>
                                      </p:cBhvr>
                                      <p:tavLst>
                                        <p:tav tm="0">
                                          <p:val>
                                            <p:clrVal>
                                              <a:schemeClr val="accent2"/>
                                            </p:clrVal>
                                          </p:val>
                                        </p:tav>
                                        <p:tav tm="50000">
                                          <p:val>
                                            <p:clrVal>
                                              <a:schemeClr val="hlink"/>
                                            </p:clrVal>
                                          </p:val>
                                        </p:tav>
                                      </p:tavLst>
                                    </p:anim>
                                    <p:set>
                                      <p:cBhvr>
                                        <p:cTn id="55" dur="80"/>
                                        <p:tgtEl>
                                          <p:spTgt spid="18"/>
                                        </p:tgtEl>
                                        <p:attrNameLst>
                                          <p:attrName>fill.type</p:attrName>
                                        </p:attrNameLst>
                                      </p:cBhvr>
                                      <p:to>
                                        <p:strVal val="solid"/>
                                      </p:to>
                                    </p:set>
                                  </p:childTnLst>
                                </p:cTn>
                              </p:par>
                              <p:par>
                                <p:cTn id="56" presetID="1" presetClass="emph" presetSubtype="2" fill="hold" nodeType="withEffect">
                                  <p:stCondLst>
                                    <p:cond delay="0"/>
                                  </p:stCondLst>
                                  <p:childTnLst>
                                    <p:animClr clrSpc="rgb" dir="cw">
                                      <p:cBhvr>
                                        <p:cTn id="57" dur="2000" fill="hold"/>
                                        <p:tgtEl>
                                          <p:spTgt spid="8"/>
                                        </p:tgtEl>
                                        <p:attrNameLst>
                                          <p:attrName>fillcolor</p:attrName>
                                        </p:attrNameLst>
                                      </p:cBhvr>
                                      <p:to>
                                        <a:srgbClr val="FFFF00"/>
                                      </p:to>
                                    </p:animClr>
                                    <p:set>
                                      <p:cBhvr>
                                        <p:cTn id="58" dur="2000" fill="hold"/>
                                        <p:tgtEl>
                                          <p:spTgt spid="8"/>
                                        </p:tgtEl>
                                        <p:attrNameLst>
                                          <p:attrName>fill.type</p:attrName>
                                        </p:attrNameLst>
                                      </p:cBhvr>
                                      <p:to>
                                        <p:strVal val="solid"/>
                                      </p:to>
                                    </p:set>
                                    <p:set>
                                      <p:cBhvr>
                                        <p:cTn id="59" dur="2000" fill="hold"/>
                                        <p:tgtEl>
                                          <p:spTgt spid="8"/>
                                        </p:tgtEl>
                                        <p:attrNameLst>
                                          <p:attrName>fill.on</p:attrName>
                                        </p:attrNameLst>
                                      </p:cBhvr>
                                      <p:to>
                                        <p:strVal val="true"/>
                                      </p:to>
                                    </p:set>
                                  </p:childTnLst>
                                </p:cTn>
                              </p:par>
                              <p:par>
                                <p:cTn id="60" presetID="1" presetClass="emph" presetSubtype="2" fill="hold" nodeType="withEffect">
                                  <p:stCondLst>
                                    <p:cond delay="0"/>
                                  </p:stCondLst>
                                  <p:childTnLst>
                                    <p:animClr clrSpc="rgb" dir="cw">
                                      <p:cBhvr>
                                        <p:cTn id="61" dur="2000" fill="hold"/>
                                        <p:tgtEl>
                                          <p:spTgt spid="7"/>
                                        </p:tgtEl>
                                        <p:attrNameLst>
                                          <p:attrName>fillcolor</p:attrName>
                                        </p:attrNameLst>
                                      </p:cBhvr>
                                      <p:to>
                                        <a:schemeClr val="bg1"/>
                                      </p:to>
                                    </p:animClr>
                                    <p:set>
                                      <p:cBhvr>
                                        <p:cTn id="62" dur="2000" fill="hold"/>
                                        <p:tgtEl>
                                          <p:spTgt spid="7"/>
                                        </p:tgtEl>
                                        <p:attrNameLst>
                                          <p:attrName>fill.type</p:attrName>
                                        </p:attrNameLst>
                                      </p:cBhvr>
                                      <p:to>
                                        <p:strVal val="solid"/>
                                      </p:to>
                                    </p:set>
                                    <p:set>
                                      <p:cBhvr>
                                        <p:cTn id="63" dur="2000" fill="hold"/>
                                        <p:tgtEl>
                                          <p:spTgt spid="7"/>
                                        </p:tgtEl>
                                        <p:attrNameLst>
                                          <p:attrName>fill.on</p:attrName>
                                        </p:attrNameLst>
                                      </p:cBhvr>
                                      <p:to>
                                        <p:strVal val="true"/>
                                      </p:to>
                                    </p:set>
                                  </p:childTnLst>
                                </p:cTn>
                              </p:par>
                              <p:par>
                                <p:cTn id="64" presetID="9" presetClass="emph" presetSubtype="0" grpId="1" nodeType="withEffect">
                                  <p:stCondLst>
                                    <p:cond delay="0"/>
                                  </p:stCondLst>
                                  <p:iterate type="lt">
                                    <p:tmAbs val="0"/>
                                  </p:iterate>
                                  <p:childTnLst>
                                    <p:set>
                                      <p:cBhvr rctx="PPT">
                                        <p:cTn id="65" dur="indefinite"/>
                                        <p:tgtEl>
                                          <p:spTgt spid="16"/>
                                        </p:tgtEl>
                                        <p:attrNameLst>
                                          <p:attrName>style.opacity</p:attrName>
                                        </p:attrNameLst>
                                      </p:cBhvr>
                                      <p:to>
                                        <p:strVal val="0.25"/>
                                      </p:to>
                                    </p:set>
                                    <p:animEffect filter="image" prLst="opacity: 0.25">
                                      <p:cBhvr rctx="IE">
                                        <p:cTn id="66" dur="indefinite"/>
                                        <p:tgtEl>
                                          <p:spTgt spid="1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19"/>
                                        </p:tgtEl>
                                        <p:attrNameLst>
                                          <p:attrName>style.visibility</p:attrName>
                                        </p:attrNameLst>
                                      </p:cBhvr>
                                      <p:to>
                                        <p:strVal val="visible"/>
                                      </p:to>
                                    </p:set>
                                    <p:anim calcmode="discrete" valueType="clr">
                                      <p:cBhvr override="childStyle">
                                        <p:cTn id="71"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19"/>
                                        </p:tgtEl>
                                        <p:attrNameLst>
                                          <p:attrName>fillcolor</p:attrName>
                                        </p:attrNameLst>
                                      </p:cBhvr>
                                      <p:tavLst>
                                        <p:tav tm="0">
                                          <p:val>
                                            <p:clrVal>
                                              <a:schemeClr val="accent2"/>
                                            </p:clrVal>
                                          </p:val>
                                        </p:tav>
                                        <p:tav tm="50000">
                                          <p:val>
                                            <p:clrVal>
                                              <a:schemeClr val="hlink"/>
                                            </p:clrVal>
                                          </p:val>
                                        </p:tav>
                                      </p:tavLst>
                                    </p:anim>
                                    <p:set>
                                      <p:cBhvr>
                                        <p:cTn id="73" dur="80"/>
                                        <p:tgtEl>
                                          <p:spTgt spid="19"/>
                                        </p:tgtEl>
                                        <p:attrNameLst>
                                          <p:attrName>fill.type</p:attrName>
                                        </p:attrNameLst>
                                      </p:cBhvr>
                                      <p:to>
                                        <p:strVal val="solid"/>
                                      </p:to>
                                    </p:set>
                                  </p:childTnLst>
                                </p:cTn>
                              </p:par>
                              <p:par>
                                <p:cTn id="74" presetID="1" presetClass="emph" presetSubtype="2" fill="hold" nodeType="withEffect">
                                  <p:stCondLst>
                                    <p:cond delay="0"/>
                                  </p:stCondLst>
                                  <p:childTnLst>
                                    <p:animClr clrSpc="rgb" dir="cw">
                                      <p:cBhvr>
                                        <p:cTn id="75" dur="2000" fill="hold"/>
                                        <p:tgtEl>
                                          <p:spTgt spid="8"/>
                                        </p:tgtEl>
                                        <p:attrNameLst>
                                          <p:attrName>fillcolor</p:attrName>
                                        </p:attrNameLst>
                                      </p:cBhvr>
                                      <p:to>
                                        <a:schemeClr val="bg1"/>
                                      </p:to>
                                    </p:animClr>
                                    <p:set>
                                      <p:cBhvr>
                                        <p:cTn id="76" dur="2000" fill="hold"/>
                                        <p:tgtEl>
                                          <p:spTgt spid="8"/>
                                        </p:tgtEl>
                                        <p:attrNameLst>
                                          <p:attrName>fill.type</p:attrName>
                                        </p:attrNameLst>
                                      </p:cBhvr>
                                      <p:to>
                                        <p:strVal val="solid"/>
                                      </p:to>
                                    </p:set>
                                    <p:set>
                                      <p:cBhvr>
                                        <p:cTn id="77" dur="2000" fill="hold"/>
                                        <p:tgtEl>
                                          <p:spTgt spid="8"/>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10"/>
                                        </p:tgtEl>
                                        <p:attrNameLst>
                                          <p:attrName>fillcolor</p:attrName>
                                        </p:attrNameLst>
                                      </p:cBhvr>
                                      <p:to>
                                        <a:srgbClr val="FFFF66"/>
                                      </p:to>
                                    </p:animClr>
                                    <p:set>
                                      <p:cBhvr>
                                        <p:cTn id="80" dur="2000" fill="hold"/>
                                        <p:tgtEl>
                                          <p:spTgt spid="10"/>
                                        </p:tgtEl>
                                        <p:attrNameLst>
                                          <p:attrName>fill.type</p:attrName>
                                        </p:attrNameLst>
                                      </p:cBhvr>
                                      <p:to>
                                        <p:strVal val="solid"/>
                                      </p:to>
                                    </p:set>
                                    <p:set>
                                      <p:cBhvr>
                                        <p:cTn id="81" dur="2000" fill="hold"/>
                                        <p:tgtEl>
                                          <p:spTgt spid="10"/>
                                        </p:tgtEl>
                                        <p:attrNameLst>
                                          <p:attrName>fill.on</p:attrName>
                                        </p:attrNameLst>
                                      </p:cBhvr>
                                      <p:to>
                                        <p:strVal val="true"/>
                                      </p:to>
                                    </p:set>
                                  </p:childTnLst>
                                </p:cTn>
                              </p:par>
                              <p:par>
                                <p:cTn id="82" presetID="9" presetClass="emph" presetSubtype="0" grpId="1" nodeType="withEffect">
                                  <p:stCondLst>
                                    <p:cond delay="0"/>
                                  </p:stCondLst>
                                  <p:iterate type="lt">
                                    <p:tmAbs val="0"/>
                                  </p:iterate>
                                  <p:childTnLst>
                                    <p:set>
                                      <p:cBhvr rctx="PPT">
                                        <p:cTn id="83" dur="indefinite"/>
                                        <p:tgtEl>
                                          <p:spTgt spid="18"/>
                                        </p:tgtEl>
                                        <p:attrNameLst>
                                          <p:attrName>style.opacity</p:attrName>
                                        </p:attrNameLst>
                                      </p:cBhvr>
                                      <p:to>
                                        <p:strVal val="0.25"/>
                                      </p:to>
                                    </p:set>
                                    <p:animEffect filter="image" prLst="opacity: 0.25">
                                      <p:cBhvr rctx="IE">
                                        <p:cTn id="84"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6" grpId="0"/>
      <p:bldP spid="16" grpId="1"/>
      <p:bldP spid="17" grpId="0"/>
      <p:bldP spid="17" grpId="1"/>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AF43D72-2CB2-4B0B-9F9E-244176B753A5}" type="slidenum">
              <a:rPr lang="en-US" altLang="zh-CN" smtClean="0"/>
              <a:pPr>
                <a:defRPr/>
              </a:pPr>
              <a:t>30</a:t>
            </a:fld>
            <a:endParaRPr lang="en-US" altLang="zh-CN"/>
          </a:p>
        </p:txBody>
      </p:sp>
      <p:pic>
        <p:nvPicPr>
          <p:cNvPr id="1105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5" y="4534409"/>
            <a:ext cx="2448272" cy="107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a:xfrm>
            <a:off x="684213" y="260350"/>
            <a:ext cx="3959795" cy="792163"/>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a:lstStyle>
          <a:p>
            <a:r>
              <a:rPr lang="zh-CN" altLang="en-US" sz="3600" dirty="0" smtClean="0">
                <a:ea typeface="微软雅黑" panose="020B0503020204020204" pitchFamily="34" charset="-122"/>
              </a:rPr>
              <a:t>变量取值范围示例</a:t>
            </a:r>
          </a:p>
        </p:txBody>
      </p:sp>
      <p:sp>
        <p:nvSpPr>
          <p:cNvPr id="2" name="文本框 1"/>
          <p:cNvSpPr txBox="1"/>
          <p:nvPr/>
        </p:nvSpPr>
        <p:spPr>
          <a:xfrm>
            <a:off x="2771801" y="4534409"/>
            <a:ext cx="6190960" cy="2092881"/>
          </a:xfrm>
          <a:prstGeom prst="rect">
            <a:avLst/>
          </a:prstGeom>
          <a:noFill/>
        </p:spPr>
        <p:txBody>
          <a:bodyPr wrap="square" rtlCol="0">
            <a:spAutoFit/>
          </a:bodyPr>
          <a:lstStyle/>
          <a:p>
            <a:pPr marL="342900" indent="-342900">
              <a:lnSpc>
                <a:spcPct val="130000"/>
              </a:lnSpc>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Java</a:t>
            </a:r>
            <a:r>
              <a:rPr lang="zh-CN" altLang="en-US" sz="2000" smtClean="0">
                <a:latin typeface="微软雅黑" panose="020B0503020204020204" pitchFamily="34" charset="-122"/>
                <a:ea typeface="微软雅黑" panose="020B0503020204020204" pitchFamily="34" charset="-122"/>
              </a:rPr>
              <a:t>表达式计算结果默认类型是</a:t>
            </a:r>
            <a:r>
              <a:rPr lang="en-US" altLang="zh-CN" sz="2000" smtClean="0">
                <a:latin typeface="微软雅黑" panose="020B0503020204020204" pitchFamily="34" charset="-122"/>
                <a:ea typeface="微软雅黑" panose="020B0503020204020204" pitchFamily="34" charset="-122"/>
              </a:rPr>
              <a:t>int</a:t>
            </a:r>
            <a:r>
              <a:rPr lang="zh-CN" altLang="en-US" sz="2000" smtClean="0">
                <a:latin typeface="微软雅黑" panose="020B0503020204020204" pitchFamily="34" charset="-122"/>
                <a:ea typeface="微软雅黑" panose="020B0503020204020204" pitchFamily="34" charset="-122"/>
              </a:rPr>
              <a:t>，所以</a:t>
            </a:r>
            <a:r>
              <a:rPr lang="en-US" altLang="zh-CN" sz="2000" smtClean="0">
                <a:latin typeface="微软雅黑" panose="020B0503020204020204" pitchFamily="34" charset="-122"/>
                <a:ea typeface="微软雅黑" panose="020B0503020204020204" pitchFamily="34" charset="-122"/>
              </a:rPr>
              <a:t>1+b</a:t>
            </a:r>
            <a:r>
              <a:rPr lang="zh-CN" altLang="en-US" sz="2000" smtClean="0">
                <a:latin typeface="微软雅黑" panose="020B0503020204020204" pitchFamily="34" charset="-122"/>
                <a:ea typeface="微软雅黑" panose="020B0503020204020204" pitchFamily="34" charset="-122"/>
              </a:rPr>
              <a:t>结果是</a:t>
            </a:r>
            <a:r>
              <a:rPr lang="en-US" altLang="zh-CN" sz="2000" smtClean="0">
                <a:latin typeface="微软雅黑" panose="020B0503020204020204" pitchFamily="34" charset="-122"/>
                <a:ea typeface="微软雅黑" panose="020B0503020204020204" pitchFamily="34" charset="-122"/>
              </a:rPr>
              <a:t>128</a:t>
            </a:r>
            <a:r>
              <a:rPr lang="zh-CN" altLang="en-US"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byte</a:t>
            </a:r>
            <a:r>
              <a:rPr lang="zh-CN" altLang="en-US" sz="2000" smtClean="0">
                <a:latin typeface="微软雅黑" panose="020B0503020204020204" pitchFamily="34" charset="-122"/>
                <a:ea typeface="微软雅黑" panose="020B0503020204020204" pitchFamily="34" charset="-122"/>
              </a:rPr>
              <a:t>类型，最高位表正负；</a:t>
            </a:r>
            <a:r>
              <a:rPr lang="en-US" altLang="zh-CN" sz="2000" smtClean="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表</a:t>
            </a:r>
            <a:r>
              <a:rPr lang="zh-CN" altLang="en-US" sz="2000" smtClean="0">
                <a:latin typeface="微软雅黑" panose="020B0503020204020204" pitchFamily="34" charset="-122"/>
                <a:ea typeface="微软雅黑" panose="020B0503020204020204" pitchFamily="34" charset="-122"/>
              </a:rPr>
              <a:t>正数，原码就是数据大小；</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表负数，数据大小等于其余位数取反后加</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；所以</a:t>
            </a:r>
            <a:r>
              <a:rPr lang="en-US" altLang="zh-CN" sz="2000" smtClean="0">
                <a:latin typeface="微软雅黑" panose="020B0503020204020204" pitchFamily="34" charset="-122"/>
                <a:ea typeface="微软雅黑" panose="020B0503020204020204" pitchFamily="34" charset="-122"/>
              </a:rPr>
              <a:t>++b</a:t>
            </a:r>
            <a:r>
              <a:rPr lang="zh-CN" altLang="en-US" sz="2000" smtClean="0">
                <a:latin typeface="微软雅黑" panose="020B0503020204020204" pitchFamily="34" charset="-122"/>
                <a:ea typeface="微软雅黑" panose="020B0503020204020204" pitchFamily="34" charset="-122"/>
              </a:rPr>
              <a:t>的结果是</a:t>
            </a:r>
            <a:r>
              <a:rPr lang="en-US" altLang="zh-CN" sz="2000" smtClean="0">
                <a:latin typeface="微软雅黑" panose="020B0503020204020204" pitchFamily="34" charset="-122"/>
                <a:ea typeface="微软雅黑" panose="020B0503020204020204" pitchFamily="34" charset="-122"/>
              </a:rPr>
              <a:t>-128</a:t>
            </a:r>
            <a:endParaRPr lang="zh-CN" altLang="en-US"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23528" y="1282388"/>
            <a:ext cx="8448647" cy="3022145"/>
          </a:xfrm>
          <a:prstGeom prst="rect">
            <a:avLst/>
          </a:prstGeom>
        </p:spPr>
      </p:pic>
      <p:sp>
        <p:nvSpPr>
          <p:cNvPr id="9" name="文本框 8"/>
          <p:cNvSpPr txBox="1"/>
          <p:nvPr/>
        </p:nvSpPr>
        <p:spPr>
          <a:xfrm>
            <a:off x="4572000" y="776317"/>
            <a:ext cx="4464496"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VariableCase/ValueLimit  </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4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0595"/>
                                        </p:tgtEl>
                                        <p:attrNameLst>
                                          <p:attrName>style.visibility</p:attrName>
                                        </p:attrNameLst>
                                      </p:cBhvr>
                                      <p:to>
                                        <p:strVal val="visible"/>
                                      </p:to>
                                    </p:set>
                                    <p:animEffect transition="in" filter="barn(inVertical)">
                                      <p:cBhvr>
                                        <p:cTn id="14" dur="500"/>
                                        <p:tgtEl>
                                          <p:spTgt spid="11059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circle(in)">
                                      <p:cBhvr>
                                        <p:cTn id="25"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402EED8-9F38-4BE7-84B9-2FEE0BB832B3}" type="slidenum">
              <a:rPr lang="zh-CN" altLang="en-US" sz="1400" smtClean="0">
                <a:latin typeface="Tahoma" pitchFamily="34" charset="0"/>
                <a:ea typeface="微软雅黑" panose="020B0503020204020204" pitchFamily="34" charset="-122"/>
              </a:rPr>
              <a:pPr eaLnBrk="1" hangingPunct="1"/>
              <a:t>31</a:t>
            </a:fld>
            <a:endParaRPr lang="en-US" altLang="zh-CN" sz="1400" smtClean="0">
              <a:latin typeface="Tahoma" pitchFamily="34" charset="0"/>
              <a:ea typeface="微软雅黑" panose="020B0503020204020204" pitchFamily="34" charset="-122"/>
            </a:endParaRPr>
          </a:p>
        </p:txBody>
      </p:sp>
      <p:sp>
        <p:nvSpPr>
          <p:cNvPr id="45060" name="Rectangle 2"/>
          <p:cNvSpPr>
            <a:spLocks noGrp="1" noChangeArrowheads="1"/>
          </p:cNvSpPr>
          <p:nvPr>
            <p:ph type="title"/>
          </p:nvPr>
        </p:nvSpPr>
        <p:spPr>
          <a:xfrm>
            <a:off x="855191" y="260648"/>
            <a:ext cx="7793037" cy="839788"/>
          </a:xfrm>
        </p:spPr>
        <p:txBody>
          <a:bodyPr/>
          <a:lstStyle/>
          <a:p>
            <a:pPr eaLnBrk="1" hangingPunct="1"/>
            <a:r>
              <a:rPr lang="en-US" altLang="zh-CN" smtClean="0"/>
              <a:t>2.2 </a:t>
            </a:r>
            <a:r>
              <a:rPr lang="zh-CN" altLang="en-US" smtClean="0"/>
              <a:t>流程控制语句 </a:t>
            </a:r>
          </a:p>
        </p:txBody>
      </p:sp>
      <p:sp>
        <p:nvSpPr>
          <p:cNvPr id="45061" name="Rectangle 3"/>
          <p:cNvSpPr>
            <a:spLocks noGrp="1" noChangeArrowheads="1"/>
          </p:cNvSpPr>
          <p:nvPr>
            <p:ph type="body" idx="1"/>
          </p:nvPr>
        </p:nvSpPr>
        <p:spPr>
          <a:xfrm>
            <a:off x="1042988" y="1773238"/>
            <a:ext cx="7417444" cy="4114800"/>
          </a:xfrm>
        </p:spPr>
        <p:txBody>
          <a:bodyPr/>
          <a:lstStyle/>
          <a:p>
            <a:pPr eaLnBrk="1" hangingPunct="1"/>
            <a:r>
              <a:rPr lang="en-GB" altLang="zh-CN" dirty="0" smtClean="0">
                <a:hlinkClick r:id="rId2" action="ppaction://hlinksldjump"/>
              </a:rPr>
              <a:t>2.2.1 </a:t>
            </a:r>
            <a:r>
              <a:rPr lang="zh-CN" altLang="en-GB" dirty="0" smtClean="0">
                <a:hlinkClick r:id="rId2" action="ppaction://hlinksldjump"/>
              </a:rPr>
              <a:t>流程控制结构 </a:t>
            </a:r>
            <a:endParaRPr lang="zh-CN" altLang="en-GB" dirty="0" smtClean="0"/>
          </a:p>
          <a:p>
            <a:pPr eaLnBrk="1" hangingPunct="1"/>
            <a:r>
              <a:rPr lang="en-GB" altLang="zh-CN" dirty="0" smtClean="0">
                <a:hlinkClick r:id="rId3" action="ppaction://hlinksldjump"/>
              </a:rPr>
              <a:t>2.2.2 </a:t>
            </a:r>
            <a:r>
              <a:rPr lang="zh-CN" altLang="en-GB" dirty="0" smtClean="0">
                <a:hlinkClick r:id="rId3" action="ppaction://hlinksldjump"/>
              </a:rPr>
              <a:t>顺序结构语句</a:t>
            </a:r>
            <a:r>
              <a:rPr lang="zh-CN" altLang="en-US" sz="2800" dirty="0" smtClean="0"/>
              <a:t>（赋值、复合语句）</a:t>
            </a:r>
            <a:endParaRPr lang="zh-CN" altLang="en-GB" sz="2800" dirty="0" smtClean="0"/>
          </a:p>
          <a:p>
            <a:pPr eaLnBrk="1" hangingPunct="1"/>
            <a:r>
              <a:rPr lang="en-GB" altLang="zh-CN" dirty="0" smtClean="0">
                <a:hlinkClick r:id="rId4" action="ppaction://hlinksldjump"/>
              </a:rPr>
              <a:t>2.2.3 </a:t>
            </a:r>
            <a:r>
              <a:rPr lang="zh-CN" altLang="en-GB" dirty="0" smtClean="0">
                <a:hlinkClick r:id="rId4" action="ppaction://hlinksldjump"/>
              </a:rPr>
              <a:t>选择语句</a:t>
            </a:r>
            <a:r>
              <a:rPr lang="zh-CN" altLang="en-US" dirty="0" smtClean="0"/>
              <a:t>（</a:t>
            </a:r>
            <a:r>
              <a:rPr lang="en-US" altLang="zh-CN" sz="2800" dirty="0" smtClean="0"/>
              <a:t>if  switch</a:t>
            </a:r>
            <a:r>
              <a:rPr lang="zh-CN" altLang="en-US" sz="2800" dirty="0" smtClean="0"/>
              <a:t>）</a:t>
            </a:r>
            <a:endParaRPr lang="zh-CN" altLang="en-GB" sz="2800" dirty="0" smtClean="0"/>
          </a:p>
          <a:p>
            <a:pPr eaLnBrk="1" hangingPunct="1"/>
            <a:r>
              <a:rPr lang="en-GB" altLang="zh-CN" dirty="0" smtClean="0">
                <a:hlinkClick r:id="rId5" action="ppaction://hlinksldjump"/>
              </a:rPr>
              <a:t>2.2.4 </a:t>
            </a:r>
            <a:r>
              <a:rPr lang="zh-CN" altLang="en-GB" dirty="0" smtClean="0">
                <a:hlinkClick r:id="rId5" action="ppaction://hlinksldjump"/>
              </a:rPr>
              <a:t>循环语句</a:t>
            </a:r>
            <a:r>
              <a:rPr lang="zh-CN" altLang="en-US" sz="2800" dirty="0" smtClean="0"/>
              <a:t>（</a:t>
            </a:r>
            <a:r>
              <a:rPr lang="en-US" altLang="zh-CN" sz="2800" dirty="0" smtClean="0"/>
              <a:t>for while do-while</a:t>
            </a:r>
            <a:r>
              <a:rPr lang="zh-CN" altLang="en-US" sz="2800" dirty="0" smtClean="0"/>
              <a:t>）</a:t>
            </a:r>
            <a:endParaRPr lang="zh-CN" altLang="en-GB" sz="2800" dirty="0" smtClean="0"/>
          </a:p>
          <a:p>
            <a:pPr eaLnBrk="1" hangingPunct="1"/>
            <a:r>
              <a:rPr lang="en-GB" altLang="zh-CN" dirty="0" smtClean="0">
                <a:hlinkClick r:id="rId6" action="ppaction://hlinksldjump"/>
              </a:rPr>
              <a:t>2.2.5 </a:t>
            </a:r>
            <a:r>
              <a:rPr lang="zh-CN" altLang="en-GB" dirty="0" smtClean="0">
                <a:hlinkClick r:id="rId6" action="ppaction://hlinksldjump"/>
              </a:rPr>
              <a:t>转移语句</a:t>
            </a:r>
            <a:r>
              <a:rPr lang="zh-CN" altLang="en-US" sz="2800" dirty="0" smtClean="0"/>
              <a:t>（</a:t>
            </a:r>
            <a:r>
              <a:rPr lang="en-US" altLang="zh-CN" sz="2800" dirty="0" smtClean="0"/>
              <a:t>break continue return</a:t>
            </a:r>
            <a:r>
              <a:rPr lang="zh-CN" altLang="en-US" sz="2800" dirty="0" smtClean="0"/>
              <a:t>）</a:t>
            </a:r>
            <a:endParaRPr lang="zh-CN" altLang="en-GB"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z="3600" dirty="0" smtClean="0"/>
              <a:t>结构化程序设计必要性</a:t>
            </a:r>
          </a:p>
        </p:txBody>
      </p:sp>
      <p:sp>
        <p:nvSpPr>
          <p:cNvPr id="46083" name="内容占位符 2"/>
          <p:cNvSpPr>
            <a:spLocks noGrp="1"/>
          </p:cNvSpPr>
          <p:nvPr>
            <p:ph idx="1"/>
          </p:nvPr>
        </p:nvSpPr>
        <p:spPr>
          <a:xfrm>
            <a:off x="468313" y="1628775"/>
            <a:ext cx="7772400" cy="4114800"/>
          </a:xfrm>
        </p:spPr>
        <p:txBody>
          <a:bodyPr/>
          <a:lstStyle/>
          <a:p>
            <a:pPr>
              <a:lnSpc>
                <a:spcPct val="120000"/>
              </a:lnSpc>
            </a:pPr>
            <a:r>
              <a:rPr lang="zh-CN" altLang="en-US" sz="2800" dirty="0" smtClean="0">
                <a:latin typeface="微软雅黑" pitchFamily="34" charset="-122"/>
                <a:ea typeface="微软雅黑" pitchFamily="34" charset="-122"/>
              </a:rPr>
              <a:t>面向过程程序设计和面向对象程序设计是软件设计方法的两个重要阶段，这两种程序设 想并不是对立的，而是延续和发展的。</a:t>
            </a:r>
          </a:p>
          <a:p>
            <a:pPr>
              <a:lnSpc>
                <a:spcPct val="120000"/>
              </a:lnSpc>
            </a:pPr>
            <a:r>
              <a:rPr lang="zh-CN" altLang="en-US" sz="2800" dirty="0" smtClean="0">
                <a:latin typeface="微软雅黑" pitchFamily="34" charset="-122"/>
                <a:ea typeface="微软雅黑" pitchFamily="34" charset="-122"/>
              </a:rPr>
              <a:t>其中，作为面向过程程序设计精华的结构化程序思想仍然是面向对象程序设计方法的基石。</a:t>
            </a:r>
            <a:endParaRPr lang="en-US" altLang="zh-CN" sz="2800" dirty="0" smtClean="0">
              <a:latin typeface="微软雅黑" pitchFamily="34" charset="-122"/>
              <a:ea typeface="微软雅黑" pitchFamily="34" charset="-122"/>
            </a:endParaRPr>
          </a:p>
          <a:p>
            <a:pPr>
              <a:lnSpc>
                <a:spcPct val="120000"/>
              </a:lnSpc>
            </a:pPr>
            <a:r>
              <a:rPr lang="zh-CN" altLang="en-US" sz="2800" dirty="0" smtClean="0">
                <a:latin typeface="微软雅黑" pitchFamily="34" charset="-122"/>
                <a:ea typeface="微软雅黑" pitchFamily="34" charset="-122"/>
              </a:rPr>
              <a:t>对象中的</a:t>
            </a:r>
            <a:r>
              <a:rPr lang="zh-CN" altLang="en-US" sz="2800" dirty="0" smtClean="0">
                <a:solidFill>
                  <a:srgbClr val="C00000"/>
                </a:solidFill>
                <a:latin typeface="微软雅黑" pitchFamily="34" charset="-122"/>
                <a:ea typeface="微软雅黑" pitchFamily="34" charset="-122"/>
              </a:rPr>
              <a:t>方法实现仍然是使用面向过程的结构化设计方式。</a:t>
            </a:r>
          </a:p>
          <a:p>
            <a:pPr>
              <a:lnSpc>
                <a:spcPct val="120000"/>
              </a:lnSpc>
            </a:pPr>
            <a:endParaRPr lang="zh-CN" altLang="en-US" sz="2800" dirty="0" smtClean="0">
              <a:latin typeface="微软雅黑" pitchFamily="34" charset="-122"/>
              <a:ea typeface="微软雅黑" pitchFamily="34" charset="-122"/>
            </a:endParaRPr>
          </a:p>
        </p:txBody>
      </p:sp>
      <p:sp>
        <p:nvSpPr>
          <p:cNvPr id="4608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D9D297E-5E04-40B9-BD98-1FBB4CAA7F66}" type="slidenum">
              <a:rPr lang="zh-CN" altLang="en-US" sz="1400" smtClean="0">
                <a:latin typeface="Tahoma" pitchFamily="34" charset="0"/>
                <a:ea typeface="微软雅黑" panose="020B0503020204020204" pitchFamily="34" charset="-122"/>
              </a:rPr>
              <a:pPr eaLnBrk="1" hangingPunct="1"/>
              <a:t>32</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6E6906B-8A52-42F9-902C-41A252704170}" type="slidenum">
              <a:rPr lang="zh-CN" altLang="en-US" sz="1400" smtClean="0">
                <a:latin typeface="Tahoma" pitchFamily="34" charset="0"/>
                <a:ea typeface="微软雅黑" panose="020B0503020204020204" pitchFamily="34" charset="-122"/>
              </a:rPr>
              <a:pPr eaLnBrk="1" hangingPunct="1"/>
              <a:t>33</a:t>
            </a:fld>
            <a:endParaRPr lang="en-US" altLang="zh-CN" sz="1400" smtClean="0">
              <a:latin typeface="Tahoma" pitchFamily="34" charset="0"/>
              <a:ea typeface="微软雅黑" panose="020B0503020204020204" pitchFamily="34" charset="-122"/>
            </a:endParaRPr>
          </a:p>
        </p:txBody>
      </p:sp>
      <p:sp>
        <p:nvSpPr>
          <p:cNvPr id="47108" name="Rectangle 2"/>
          <p:cNvSpPr>
            <a:spLocks noGrp="1" noChangeArrowheads="1"/>
          </p:cNvSpPr>
          <p:nvPr>
            <p:ph type="title"/>
          </p:nvPr>
        </p:nvSpPr>
        <p:spPr>
          <a:xfrm>
            <a:off x="1042988" y="188913"/>
            <a:ext cx="7793037" cy="839787"/>
          </a:xfrm>
        </p:spPr>
        <p:txBody>
          <a:bodyPr/>
          <a:lstStyle/>
          <a:p>
            <a:pPr eaLnBrk="1" hangingPunct="1"/>
            <a:r>
              <a:rPr lang="en-US" altLang="zh-CN" sz="4000" smtClean="0"/>
              <a:t>2.2.1 </a:t>
            </a:r>
            <a:r>
              <a:rPr lang="zh-CN" altLang="en-US" smtClean="0"/>
              <a:t>流程控制结构 </a:t>
            </a:r>
          </a:p>
        </p:txBody>
      </p:sp>
      <p:sp>
        <p:nvSpPr>
          <p:cNvPr id="47109" name="Rectangle 3"/>
          <p:cNvSpPr>
            <a:spLocks noGrp="1" noChangeArrowheads="1"/>
          </p:cNvSpPr>
          <p:nvPr>
            <p:ph type="body" idx="1"/>
          </p:nvPr>
        </p:nvSpPr>
        <p:spPr>
          <a:xfrm>
            <a:off x="611188" y="1412875"/>
            <a:ext cx="7448550" cy="720725"/>
          </a:xfrm>
        </p:spPr>
        <p:txBody>
          <a:bodyPr/>
          <a:lstStyle/>
          <a:p>
            <a:pPr eaLnBrk="1" hangingPunct="1"/>
            <a:r>
              <a:rPr lang="zh-CN" altLang="en-US" smtClean="0"/>
              <a:t>顺序结构、分支结构、循环结构</a:t>
            </a:r>
          </a:p>
        </p:txBody>
      </p:sp>
      <p:pic>
        <p:nvPicPr>
          <p:cNvPr id="47110" name="Picture 5" descr="B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2060848"/>
            <a:ext cx="8964612"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42987" y="5999879"/>
            <a:ext cx="7793037" cy="453457"/>
          </a:xfrm>
          <a:prstGeom prst="rect">
            <a:avLst/>
          </a:prstGeom>
          <a:noFill/>
        </p:spPr>
        <p:txBody>
          <a:bodyPr wrap="square" rtlCol="0">
            <a:spAutoFit/>
          </a:bodyPr>
          <a:lstStyle/>
          <a:p>
            <a:pPr marL="342900" indent="-342900">
              <a:lnSpc>
                <a:spcPct val="130000"/>
              </a:lnSpc>
              <a:buFont typeface="Wingdings" pitchFamily="2" charset="2"/>
              <a:buChar char="Ø"/>
            </a:pPr>
            <a:r>
              <a:rPr lang="zh-CN" altLang="en-US" sz="2000" smtClean="0">
                <a:latin typeface="微软雅黑" panose="020B0503020204020204" pitchFamily="34" charset="-122"/>
                <a:ea typeface="微软雅黑" panose="020B0503020204020204" pitchFamily="34" charset="-122"/>
              </a:rPr>
              <a:t>流程图绘制要完整，开始（入口点）、结束（出口点）不能缺少</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circle(in)">
                                      <p:cBhvr>
                                        <p:cTn id="7" dur="20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barn(inVertical)">
                                      <p:cBhvr>
                                        <p:cTn id="12" dur="5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3600" smtClean="0"/>
              <a:t>三种结构的共同点</a:t>
            </a:r>
          </a:p>
        </p:txBody>
      </p:sp>
      <p:sp>
        <p:nvSpPr>
          <p:cNvPr id="48131" name="内容占位符 2"/>
          <p:cNvSpPr>
            <a:spLocks noGrp="1"/>
          </p:cNvSpPr>
          <p:nvPr>
            <p:ph idx="1"/>
          </p:nvPr>
        </p:nvSpPr>
        <p:spPr>
          <a:xfrm>
            <a:off x="395288" y="1773238"/>
            <a:ext cx="8420100" cy="4114800"/>
          </a:xfrm>
        </p:spPr>
        <p:txBody>
          <a:bodyPr/>
          <a:lstStyle/>
          <a:p>
            <a:pPr>
              <a:lnSpc>
                <a:spcPct val="150000"/>
              </a:lnSpc>
            </a:pPr>
            <a:r>
              <a:rPr lang="en-US" altLang="zh-CN" sz="2400" dirty="0" smtClean="0">
                <a:solidFill>
                  <a:srgbClr val="000000"/>
                </a:solidFill>
              </a:rPr>
              <a:t>·</a:t>
            </a:r>
            <a:r>
              <a:rPr lang="zh-CN" altLang="en-US" sz="2400" dirty="0" smtClean="0">
                <a:solidFill>
                  <a:srgbClr val="000000"/>
                </a:solidFill>
              </a:rPr>
              <a:t>只有一个入口点，并且只有一个出口点。 </a:t>
            </a:r>
          </a:p>
          <a:p>
            <a:pPr>
              <a:lnSpc>
                <a:spcPct val="150000"/>
              </a:lnSpc>
            </a:pPr>
            <a:r>
              <a:rPr lang="en-US" altLang="zh-CN" sz="2400" dirty="0" smtClean="0">
                <a:solidFill>
                  <a:srgbClr val="000000"/>
                </a:solidFill>
              </a:rPr>
              <a:t>·</a:t>
            </a:r>
            <a:r>
              <a:rPr lang="zh-CN" altLang="en-US" sz="2400" dirty="0" smtClean="0">
                <a:solidFill>
                  <a:srgbClr val="FF0000"/>
                </a:solidFill>
              </a:rPr>
              <a:t>结构内的每一部分都有机会被执行到。</a:t>
            </a:r>
            <a:r>
              <a:rPr lang="zh-CN" altLang="en-US" sz="2400" dirty="0" smtClean="0">
                <a:solidFill>
                  <a:srgbClr val="000000"/>
                </a:solidFill>
              </a:rPr>
              <a:t>对于每一个语句框来说，都应当有一条从入口 到出口的路径通过它，否则没有执行机会。</a:t>
            </a:r>
          </a:p>
          <a:p>
            <a:pPr>
              <a:lnSpc>
                <a:spcPct val="150000"/>
              </a:lnSpc>
            </a:pPr>
            <a:r>
              <a:rPr lang="en-US" altLang="zh-CN" sz="2400" dirty="0" smtClean="0">
                <a:solidFill>
                  <a:srgbClr val="000000"/>
                </a:solidFill>
              </a:rPr>
              <a:t>·</a:t>
            </a:r>
            <a:r>
              <a:rPr lang="zh-CN" altLang="en-US" sz="2400" dirty="0" smtClean="0">
                <a:solidFill>
                  <a:srgbClr val="FF0000"/>
                </a:solidFill>
              </a:rPr>
              <a:t>结构内没有</a:t>
            </a:r>
            <a:r>
              <a:rPr lang="en-US" altLang="zh-CN" sz="2400" dirty="0" smtClean="0">
                <a:solidFill>
                  <a:srgbClr val="FF0000"/>
                </a:solidFill>
              </a:rPr>
              <a:t>"</a:t>
            </a:r>
            <a:r>
              <a:rPr lang="zh-CN" altLang="en-US" sz="2400" dirty="0" smtClean="0">
                <a:solidFill>
                  <a:srgbClr val="FF0000"/>
                </a:solidFill>
              </a:rPr>
              <a:t>死循环</a:t>
            </a:r>
            <a:r>
              <a:rPr lang="en-US" altLang="zh-CN" sz="2400" dirty="0" smtClean="0">
                <a:solidFill>
                  <a:srgbClr val="FF0000"/>
                </a:solidFill>
              </a:rPr>
              <a:t>" (</a:t>
            </a:r>
            <a:r>
              <a:rPr lang="zh-CN" altLang="en-US" sz="2400" dirty="0" smtClean="0">
                <a:solidFill>
                  <a:srgbClr val="FF0000"/>
                </a:solidFill>
              </a:rPr>
              <a:t>无终止的循环</a:t>
            </a:r>
            <a:r>
              <a:rPr lang="en-US" altLang="zh-CN" sz="2400" dirty="0" smtClean="0">
                <a:solidFill>
                  <a:srgbClr val="FF0000"/>
                </a:solidFill>
              </a:rPr>
              <a:t>)</a:t>
            </a:r>
            <a:r>
              <a:rPr lang="zh-CN" altLang="en-US" sz="2400" dirty="0" smtClean="0">
                <a:solidFill>
                  <a:srgbClr val="000000"/>
                </a:solidFill>
              </a:rPr>
              <a:t>。</a:t>
            </a:r>
            <a:r>
              <a:rPr lang="zh-CN" altLang="en-US" sz="2400" dirty="0" smtClean="0"/>
              <a:t> </a:t>
            </a:r>
          </a:p>
          <a:p>
            <a:pPr>
              <a:lnSpc>
                <a:spcPct val="150000"/>
              </a:lnSpc>
            </a:pPr>
            <a:endParaRPr lang="zh-CN" altLang="en-US" sz="2400" dirty="0" smtClean="0"/>
          </a:p>
        </p:txBody>
      </p:sp>
      <p:sp>
        <p:nvSpPr>
          <p:cNvPr id="4813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1CE6EDB-B695-4B09-BCEA-08F1F463838E}" type="slidenum">
              <a:rPr lang="zh-CN" altLang="en-US" sz="1400" smtClean="0">
                <a:latin typeface="Tahoma" pitchFamily="34" charset="0"/>
                <a:ea typeface="微软雅黑" panose="020B0503020204020204" pitchFamily="34" charset="-122"/>
              </a:rPr>
              <a:pPr eaLnBrk="1" hangingPunct="1"/>
              <a:t>34</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EE2BA42-D01B-484C-A556-AE04A0F61617}" type="slidenum">
              <a:rPr lang="zh-CN" altLang="en-US" sz="1400" smtClean="0">
                <a:latin typeface="Tahoma" pitchFamily="34" charset="0"/>
                <a:ea typeface="微软雅黑" panose="020B0503020204020204" pitchFamily="34" charset="-122"/>
              </a:rPr>
              <a:pPr eaLnBrk="1" hangingPunct="1"/>
              <a:t>35</a:t>
            </a:fld>
            <a:endParaRPr lang="en-US" altLang="zh-CN" sz="1400" smtClean="0">
              <a:latin typeface="Tahoma" pitchFamily="34" charset="0"/>
              <a:ea typeface="微软雅黑" panose="020B0503020204020204" pitchFamily="34" charset="-122"/>
            </a:endParaRPr>
          </a:p>
        </p:txBody>
      </p:sp>
      <p:sp>
        <p:nvSpPr>
          <p:cNvPr id="49156" name="Rectangle 2"/>
          <p:cNvSpPr>
            <a:spLocks noGrp="1" noChangeArrowheads="1"/>
          </p:cNvSpPr>
          <p:nvPr>
            <p:ph type="title"/>
          </p:nvPr>
        </p:nvSpPr>
        <p:spPr/>
        <p:txBody>
          <a:bodyPr/>
          <a:lstStyle/>
          <a:p>
            <a:pPr eaLnBrk="1" hangingPunct="1"/>
            <a:r>
              <a:rPr lang="zh-CN" altLang="en-US" sz="3200" smtClean="0"/>
              <a:t>不执行与死循环</a:t>
            </a:r>
            <a:r>
              <a:rPr lang="en-US" altLang="zh-CN" sz="3200" smtClean="0"/>
              <a:t>【</a:t>
            </a:r>
            <a:r>
              <a:rPr lang="zh-CN" altLang="en-US" sz="3200" smtClean="0"/>
              <a:t>错误的程序结构</a:t>
            </a:r>
            <a:r>
              <a:rPr lang="en-US" altLang="zh-CN" sz="3200" smtClean="0"/>
              <a:t>】</a:t>
            </a:r>
            <a:r>
              <a:rPr lang="zh-CN" altLang="en-US" sz="3200" smtClean="0"/>
              <a:t> </a:t>
            </a:r>
          </a:p>
        </p:txBody>
      </p:sp>
      <p:pic>
        <p:nvPicPr>
          <p:cNvPr id="49157" name="Picture 5" descr="B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60575"/>
            <a:ext cx="6265863"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A86D1F3-BE47-4E89-A3F6-FC1AE1F0AC15}" type="slidenum">
              <a:rPr lang="zh-CN" altLang="en-US" sz="1400" smtClean="0">
                <a:latin typeface="Tahoma" pitchFamily="34" charset="0"/>
                <a:ea typeface="微软雅黑" panose="020B0503020204020204" pitchFamily="34" charset="-122"/>
              </a:rPr>
              <a:pPr eaLnBrk="1" hangingPunct="1"/>
              <a:t>36</a:t>
            </a:fld>
            <a:endParaRPr lang="en-US" altLang="zh-CN" sz="1400" smtClean="0">
              <a:latin typeface="Tahoma" pitchFamily="34" charset="0"/>
              <a:ea typeface="微软雅黑" panose="020B0503020204020204" pitchFamily="34" charset="-122"/>
            </a:endParaRPr>
          </a:p>
        </p:txBody>
      </p:sp>
      <p:pic>
        <p:nvPicPr>
          <p:cNvPr id="50180" name="Picture 6" descr="B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1" y="179164"/>
            <a:ext cx="4735345" cy="649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2"/>
          <p:cNvSpPr>
            <a:spLocks noGrp="1" noChangeArrowheads="1"/>
          </p:cNvSpPr>
          <p:nvPr>
            <p:ph type="title"/>
          </p:nvPr>
        </p:nvSpPr>
        <p:spPr>
          <a:xfrm>
            <a:off x="971551" y="284956"/>
            <a:ext cx="3240410" cy="839788"/>
          </a:xfrm>
        </p:spPr>
        <p:txBody>
          <a:bodyPr/>
          <a:lstStyle/>
          <a:p>
            <a:pPr marL="838200" indent="-838200" eaLnBrk="1" hangingPunct="1"/>
            <a:r>
              <a:rPr lang="en-US" altLang="zh-CN" sz="3200" smtClean="0"/>
              <a:t>Java</a:t>
            </a:r>
            <a:r>
              <a:rPr lang="zh-CN" altLang="en-US" sz="3200" smtClean="0"/>
              <a:t>语句分类</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04E1C7A-6B53-4C26-8CED-7F2728809A89}" type="slidenum">
              <a:rPr lang="zh-CN" altLang="en-US" sz="1400" smtClean="0">
                <a:latin typeface="Tahoma" pitchFamily="34" charset="0"/>
                <a:ea typeface="微软雅黑" panose="020B0503020204020204" pitchFamily="34" charset="-122"/>
              </a:rPr>
              <a:pPr eaLnBrk="1" hangingPunct="1"/>
              <a:t>37</a:t>
            </a:fld>
            <a:endParaRPr lang="en-US" altLang="zh-CN" sz="1400" smtClean="0">
              <a:latin typeface="Tahoma" pitchFamily="34" charset="0"/>
              <a:ea typeface="微软雅黑" panose="020B0503020204020204" pitchFamily="34" charset="-122"/>
            </a:endParaRPr>
          </a:p>
        </p:txBody>
      </p:sp>
      <p:sp>
        <p:nvSpPr>
          <p:cNvPr id="51204" name="Rectangle 2"/>
          <p:cNvSpPr>
            <a:spLocks noGrp="1" noChangeArrowheads="1"/>
          </p:cNvSpPr>
          <p:nvPr>
            <p:ph type="title"/>
          </p:nvPr>
        </p:nvSpPr>
        <p:spPr/>
        <p:txBody>
          <a:bodyPr/>
          <a:lstStyle/>
          <a:p>
            <a:pPr eaLnBrk="1" hangingPunct="1"/>
            <a:r>
              <a:rPr lang="en-US" altLang="zh-CN" smtClean="0"/>
              <a:t>2.2.2 </a:t>
            </a:r>
            <a:r>
              <a:rPr lang="zh-CN" altLang="en-US" smtClean="0"/>
              <a:t>顺序结构语句</a:t>
            </a:r>
          </a:p>
        </p:txBody>
      </p:sp>
      <p:sp>
        <p:nvSpPr>
          <p:cNvPr id="51205" name="Rectangle 3"/>
          <p:cNvSpPr>
            <a:spLocks noGrp="1" noChangeArrowheads="1"/>
          </p:cNvSpPr>
          <p:nvPr>
            <p:ph type="body" idx="1"/>
          </p:nvPr>
        </p:nvSpPr>
        <p:spPr>
          <a:xfrm>
            <a:off x="1043608" y="1700808"/>
            <a:ext cx="5111750" cy="3240360"/>
          </a:xfrm>
        </p:spPr>
        <p:txBody>
          <a:bodyPr/>
          <a:lstStyle/>
          <a:p>
            <a:pPr eaLnBrk="1" hangingPunct="1">
              <a:lnSpc>
                <a:spcPct val="90000"/>
              </a:lnSpc>
            </a:pPr>
            <a:r>
              <a:rPr lang="en-US" altLang="zh-CN" sz="2400" b="0" dirty="0" smtClean="0">
                <a:latin typeface="微软雅黑" pitchFamily="34" charset="-122"/>
                <a:ea typeface="微软雅黑" pitchFamily="34" charset="-122"/>
              </a:rPr>
              <a:t>(1)</a:t>
            </a:r>
            <a:r>
              <a:rPr lang="zh-CN" altLang="en-US" sz="2400" b="0" dirty="0" smtClean="0">
                <a:latin typeface="微软雅黑" pitchFamily="34" charset="-122"/>
                <a:ea typeface="微软雅黑" pitchFamily="34" charset="-122"/>
              </a:rPr>
              <a:t>赋值语句</a:t>
            </a:r>
          </a:p>
          <a:p>
            <a:pPr lvl="1" eaLnBrk="1" hangingPunct="1">
              <a:lnSpc>
                <a:spcPct val="90000"/>
              </a:lnSpc>
              <a:buFont typeface="Wingdings" pitchFamily="2" charset="2"/>
              <a:buNone/>
            </a:pPr>
            <a:r>
              <a:rPr lang="zh-CN" altLang="en-US" sz="2400" b="0" dirty="0" smtClean="0">
                <a:latin typeface="微软雅黑" pitchFamily="34" charset="-122"/>
                <a:ea typeface="微软雅黑" pitchFamily="34" charset="-122"/>
              </a:rPr>
              <a:t>表达式</a:t>
            </a:r>
            <a:r>
              <a:rPr lang="en-US" altLang="zh-CN" sz="2400" b="0" dirty="0" smtClean="0">
                <a:latin typeface="微软雅黑" pitchFamily="34" charset="-122"/>
                <a:ea typeface="微软雅黑" pitchFamily="34" charset="-122"/>
              </a:rPr>
              <a:t>;</a:t>
            </a:r>
          </a:p>
          <a:p>
            <a:pPr eaLnBrk="1" hangingPunct="1">
              <a:lnSpc>
                <a:spcPct val="90000"/>
              </a:lnSpc>
            </a:pPr>
            <a:r>
              <a:rPr lang="en-US" altLang="zh-CN" sz="2400" b="0" dirty="0" smtClean="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空语句</a:t>
            </a:r>
          </a:p>
          <a:p>
            <a:pPr eaLnBrk="1" hangingPunct="1">
              <a:lnSpc>
                <a:spcPct val="90000"/>
              </a:lnSpc>
            </a:pPr>
            <a:r>
              <a:rPr lang="en-US" altLang="zh-CN" sz="2400" b="0" dirty="0" smtClean="0">
                <a:latin typeface="微软雅黑" pitchFamily="34" charset="-122"/>
                <a:ea typeface="微软雅黑" pitchFamily="34" charset="-122"/>
              </a:rPr>
              <a:t>(3)</a:t>
            </a:r>
            <a:r>
              <a:rPr lang="zh-CN" altLang="en-US" sz="2400" b="0" dirty="0" smtClean="0">
                <a:latin typeface="微软雅黑" pitchFamily="34" charset="-122"/>
                <a:ea typeface="微软雅黑" pitchFamily="34" charset="-122"/>
              </a:rPr>
              <a:t>复合语句</a:t>
            </a:r>
          </a:p>
          <a:p>
            <a:pPr lvl="1" eaLnBrk="1" hangingPunct="1">
              <a:lnSpc>
                <a:spcPct val="90000"/>
              </a:lnSpc>
              <a:buFont typeface="Wingdings" pitchFamily="2" charset="2"/>
              <a:buNone/>
            </a:pPr>
            <a:r>
              <a:rPr lang="en-US" altLang="zh-CN" sz="2400" b="0" dirty="0" smtClean="0">
                <a:latin typeface="微软雅黑" pitchFamily="34" charset="-122"/>
                <a:ea typeface="微软雅黑" pitchFamily="34" charset="-122"/>
              </a:rPr>
              <a:t>{</a:t>
            </a:r>
          </a:p>
          <a:p>
            <a:pPr lvl="1" eaLnBrk="1" hangingPunct="1">
              <a:lnSpc>
                <a:spcPct val="90000"/>
              </a:lnSpc>
              <a:buFont typeface="Wingdings" pitchFamily="2"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变量声明或常量声明</a:t>
            </a:r>
            <a:r>
              <a:rPr lang="en-US" altLang="zh-CN" sz="2400" b="0" dirty="0" smtClean="0">
                <a:latin typeface="微软雅黑" pitchFamily="34" charset="-122"/>
                <a:ea typeface="微软雅黑" pitchFamily="34" charset="-122"/>
              </a:rPr>
              <a:t>];</a:t>
            </a:r>
          </a:p>
          <a:p>
            <a:pPr lvl="1" eaLnBrk="1" hangingPunct="1">
              <a:lnSpc>
                <a:spcPct val="90000"/>
              </a:lnSpc>
              <a:buFont typeface="Wingdings" pitchFamily="2" charset="2"/>
              <a:buNone/>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语句序列</a:t>
            </a:r>
            <a:r>
              <a:rPr lang="en-US" altLang="zh-CN" sz="2400" b="0" dirty="0" smtClean="0">
                <a:latin typeface="微软雅黑" pitchFamily="34" charset="-122"/>
                <a:ea typeface="微软雅黑" pitchFamily="34" charset="-122"/>
              </a:rPr>
              <a:t>;</a:t>
            </a:r>
          </a:p>
          <a:p>
            <a:pPr lvl="1" eaLnBrk="1" hangingPunct="1">
              <a:lnSpc>
                <a:spcPct val="90000"/>
              </a:lnSpc>
              <a:buFont typeface="Wingdings" pitchFamily="2" charset="2"/>
              <a:buNone/>
            </a:pPr>
            <a:r>
              <a:rPr lang="en-US" altLang="zh-CN" sz="2400" b="0" dirty="0" smtClean="0">
                <a:latin typeface="微软雅黑" pitchFamily="34" charset="-122"/>
                <a:ea typeface="微软雅黑" pitchFamily="34" charset="-122"/>
              </a:rPr>
              <a:t>}</a:t>
            </a:r>
            <a:endParaRPr lang="zh-CN" altLang="en-US" sz="2400" b="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07504" y="1484784"/>
            <a:ext cx="7992739" cy="4540254"/>
          </a:xfrm>
          <a:prstGeom prst="rect">
            <a:avLst/>
          </a:prstGeom>
        </p:spPr>
      </p:pic>
      <p:sp>
        <p:nvSpPr>
          <p:cNvPr id="6" name="标题 5"/>
          <p:cNvSpPr>
            <a:spLocks noGrp="1"/>
          </p:cNvSpPr>
          <p:nvPr>
            <p:ph type="title"/>
          </p:nvPr>
        </p:nvSpPr>
        <p:spPr>
          <a:xfrm>
            <a:off x="796216" y="269234"/>
            <a:ext cx="7793037" cy="839788"/>
          </a:xfrm>
        </p:spPr>
        <p:txBody>
          <a:bodyPr/>
          <a:lstStyle/>
          <a:p>
            <a:r>
              <a:rPr lang="zh-CN" altLang="en-US" sz="3600" smtClean="0"/>
              <a:t>顺序结构示例</a:t>
            </a:r>
            <a:endParaRPr lang="zh-CN" altLang="en-US" sz="3600"/>
          </a:p>
        </p:txBody>
      </p:sp>
      <p:sp>
        <p:nvSpPr>
          <p:cNvPr id="5" name="灯片编号占位符 4"/>
          <p:cNvSpPr>
            <a:spLocks noGrp="1"/>
          </p:cNvSpPr>
          <p:nvPr>
            <p:ph type="sldNum" sz="quarter" idx="11"/>
          </p:nvPr>
        </p:nvSpPr>
        <p:spPr/>
        <p:txBody>
          <a:bodyPr/>
          <a:lstStyle/>
          <a:p>
            <a:pPr>
              <a:defRPr/>
            </a:pPr>
            <a:fld id="{77FE916A-AD25-4C4D-A128-175EB0D3B51C}" type="slidenum">
              <a:rPr lang="zh-CN" altLang="en-US" smtClean="0"/>
              <a:pPr>
                <a:defRPr/>
              </a:pPr>
              <a:t>38</a:t>
            </a:fld>
            <a:endParaRPr lang="en-US" altLang="zh-CN"/>
          </a:p>
        </p:txBody>
      </p:sp>
      <p:sp>
        <p:nvSpPr>
          <p:cNvPr id="9" name="文本框 8"/>
          <p:cNvSpPr txBox="1"/>
          <p:nvPr/>
        </p:nvSpPr>
        <p:spPr>
          <a:xfrm>
            <a:off x="3779912" y="596534"/>
            <a:ext cx="53640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flowchartCase/SequentailDemo  </a:t>
            </a:r>
            <a:endParaRPr lang="zh-CN" altLang="en-US" sz="2000" dirty="0" smtClean="0">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107918" y="5445224"/>
            <a:ext cx="4464050" cy="358775"/>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r>
              <a:rPr lang="en-US" altLang="zh-CN" smtClean="0">
                <a:solidFill>
                  <a:srgbClr val="FF0000"/>
                </a:solidFill>
                <a:ea typeface="微软雅黑" panose="020B0503020204020204" pitchFamily="34" charset="-122"/>
              </a:rPr>
              <a:t>//13</a:t>
            </a:r>
            <a:r>
              <a:rPr lang="zh-CN" altLang="en-US" smtClean="0">
                <a:solidFill>
                  <a:srgbClr val="FF0000"/>
                </a:solidFill>
                <a:ea typeface="微软雅黑" panose="020B0503020204020204" pitchFamily="34" charset="-122"/>
              </a:rPr>
              <a:t>行为什么有错误？</a:t>
            </a:r>
            <a:endParaRPr lang="zh-CN" altLang="en-US" dirty="0">
              <a:ea typeface="微软雅黑" panose="020B0503020204020204" pitchFamily="34" charset="-122"/>
            </a:endParaRPr>
          </a:p>
        </p:txBody>
      </p:sp>
      <p:sp>
        <p:nvSpPr>
          <p:cNvPr id="11" name="Rectangle 11"/>
          <p:cNvSpPr>
            <a:spLocks noChangeArrowheads="1"/>
          </p:cNvSpPr>
          <p:nvPr/>
        </p:nvSpPr>
        <p:spPr bwMode="auto">
          <a:xfrm>
            <a:off x="4876628" y="2741332"/>
            <a:ext cx="3736890" cy="358775"/>
          </a:xfrm>
          <a:prstGeom prst="rect">
            <a:avLst/>
          </a:prstGeom>
          <a:solidFill>
            <a:schemeClr val="tx2">
              <a:lumMod val="20000"/>
              <a:lumOff val="80000"/>
            </a:schemeClr>
          </a:solidFill>
          <a:ln w="9525">
            <a:solidFill>
              <a:schemeClr val="tx1"/>
            </a:solidFill>
            <a:miter lim="800000"/>
            <a:headEnd/>
            <a:tailEnd/>
          </a:ln>
          <a:effectLst/>
          <a:extLst/>
        </p:spPr>
        <p:txBody>
          <a:bodyPr wrap="none" anchor="ctr"/>
          <a:lstStyle/>
          <a:p>
            <a:r>
              <a:rPr lang="en-US" altLang="zh-CN" smtClean="0">
                <a:solidFill>
                  <a:srgbClr val="FF0000"/>
                </a:solidFill>
                <a:ea typeface="微软雅黑" panose="020B0503020204020204" pitchFamily="34" charset="-122"/>
              </a:rPr>
              <a:t>//7~10</a:t>
            </a:r>
            <a:r>
              <a:rPr lang="zh-CN" altLang="en-US" smtClean="0">
                <a:solidFill>
                  <a:srgbClr val="FF0000"/>
                </a:solidFill>
                <a:ea typeface="微软雅黑" panose="020B0503020204020204" pitchFamily="34" charset="-122"/>
              </a:rPr>
              <a:t>行为复合语句</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29890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56872A4-1DFB-4F5B-840E-7DE48928F23B}" type="slidenum">
              <a:rPr lang="zh-CN" altLang="en-US" sz="1400" smtClean="0">
                <a:latin typeface="Tahoma" pitchFamily="34" charset="0"/>
                <a:ea typeface="微软雅黑" panose="020B0503020204020204" pitchFamily="34" charset="-122"/>
              </a:rPr>
              <a:pPr eaLnBrk="1" hangingPunct="1"/>
              <a:t>39</a:t>
            </a:fld>
            <a:endParaRPr lang="en-US" altLang="zh-CN" sz="1400" smtClean="0">
              <a:latin typeface="Tahoma" pitchFamily="34" charset="0"/>
              <a:ea typeface="微软雅黑" panose="020B0503020204020204" pitchFamily="34" charset="-122"/>
            </a:endParaRPr>
          </a:p>
        </p:txBody>
      </p:sp>
      <p:sp>
        <p:nvSpPr>
          <p:cNvPr id="52228" name="Rectangle 2"/>
          <p:cNvSpPr>
            <a:spLocks noGrp="1" noChangeArrowheads="1"/>
          </p:cNvSpPr>
          <p:nvPr>
            <p:ph type="title"/>
          </p:nvPr>
        </p:nvSpPr>
        <p:spPr/>
        <p:txBody>
          <a:bodyPr/>
          <a:lstStyle/>
          <a:p>
            <a:pPr eaLnBrk="1" hangingPunct="1"/>
            <a:r>
              <a:rPr lang="en-US" altLang="zh-CN" smtClean="0"/>
              <a:t>2.2.3 </a:t>
            </a:r>
            <a:r>
              <a:rPr lang="zh-CN" altLang="en-US" smtClean="0"/>
              <a:t>选择语句</a:t>
            </a:r>
          </a:p>
        </p:txBody>
      </p:sp>
      <p:sp>
        <p:nvSpPr>
          <p:cNvPr id="7" name="Text Box 3"/>
          <p:cNvSpPr txBox="1">
            <a:spLocks noChangeArrowheads="1"/>
          </p:cNvSpPr>
          <p:nvPr/>
        </p:nvSpPr>
        <p:spPr bwMode="auto">
          <a:xfrm>
            <a:off x="457200" y="134143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63538" indent="-363538" algn="l" rtl="0" eaLnBrk="0" fontAlgn="base" hangingPunct="0">
              <a:spcBef>
                <a:spcPct val="20000"/>
              </a:spcBef>
              <a:spcAft>
                <a:spcPct val="0"/>
              </a:spcAft>
              <a:buClr>
                <a:schemeClr val="accent1"/>
              </a:buClr>
              <a:buSzPct val="50000"/>
              <a:buFont typeface="Wingdings 2" pitchFamily="18" charset="2"/>
              <a:buChar char=""/>
              <a:defRPr sz="3200" kern="1200">
                <a:solidFill>
                  <a:schemeClr val="tx1"/>
                </a:solidFill>
                <a:latin typeface="+mn-lt"/>
                <a:ea typeface="+mn-ea"/>
                <a:cs typeface="+mn-cs"/>
              </a:defRPr>
            </a:lvl1pPr>
            <a:lvl2pPr marL="885825" indent="-342900" algn="l" rtl="0" eaLnBrk="0" fontAlgn="base" hangingPunct="0">
              <a:spcBef>
                <a:spcPct val="20000"/>
              </a:spcBef>
              <a:spcAft>
                <a:spcPct val="0"/>
              </a:spcAft>
              <a:buClr>
                <a:schemeClr val="accent2"/>
              </a:buClr>
              <a:buSzPct val="50000"/>
              <a:buFont typeface="Wingdings 2" pitchFamily="18" charset="2"/>
              <a:buChar char="³"/>
              <a:defRPr sz="2800" kern="1200">
                <a:solidFill>
                  <a:schemeClr val="tx1"/>
                </a:solidFill>
                <a:latin typeface="+mn-lt"/>
                <a:ea typeface="+mn-ea"/>
                <a:cs typeface="+mn-cs"/>
              </a:defRPr>
            </a:lvl2pPr>
            <a:lvl3pPr marL="1335088" indent="-3429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714500" indent="-3429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171700" indent="-3429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628900" indent="-342900" algn="l" rtl="0" eaLnBrk="1" latinLnBrk="0" hangingPunct="1">
              <a:spcBef>
                <a:spcPct val="20000"/>
              </a:spcBef>
              <a:buFont typeface="Arial"/>
              <a:buChar char="•"/>
              <a:defRPr kumimoji="0" sz="2000" kern="1200">
                <a:solidFill>
                  <a:schemeClr val="tx1"/>
                </a:solidFill>
                <a:latin typeface="+mn-lt"/>
                <a:ea typeface="+mn-ea"/>
                <a:cs typeface="+mn-cs"/>
              </a:defRPr>
            </a:lvl6pPr>
            <a:lvl7pPr marL="3086100" indent="-342900" algn="l" rtl="0" eaLnBrk="1" latinLnBrk="0" hangingPunct="1">
              <a:spcBef>
                <a:spcPct val="20000"/>
              </a:spcBef>
              <a:buFont typeface="Arial"/>
              <a:buChar char="•"/>
              <a:defRPr kumimoji="0" sz="2000" kern="1200">
                <a:solidFill>
                  <a:schemeClr val="tx1"/>
                </a:solidFill>
                <a:latin typeface="+mn-lt"/>
                <a:ea typeface="+mn-ea"/>
                <a:cs typeface="+mn-cs"/>
              </a:defRPr>
            </a:lvl7pPr>
            <a:lvl8pPr marL="3543300" indent="-342900" algn="l" rtl="0" eaLnBrk="1" latinLnBrk="0" hangingPunct="1">
              <a:spcBef>
                <a:spcPct val="20000"/>
              </a:spcBef>
              <a:buFont typeface="Arial"/>
              <a:buChar char="•"/>
              <a:defRPr kumimoji="0" sz="2000" kern="1200">
                <a:solidFill>
                  <a:schemeClr val="tx1"/>
                </a:solidFill>
                <a:latin typeface="+mn-lt"/>
                <a:ea typeface="+mn-ea"/>
                <a:cs typeface="+mn-cs"/>
              </a:defRPr>
            </a:lvl8pPr>
            <a:lvl9pPr marL="4000500" indent="-3429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algn="just" eaLnBrk="1" fontAlgn="b" hangingPunct="1">
              <a:spcAft>
                <a:spcPts val="0"/>
              </a:spcAft>
              <a:buClr>
                <a:srgbClr val="477AB1"/>
              </a:buClr>
              <a:buFont typeface="Wingdings 2"/>
              <a:buChar char=""/>
              <a:defRPr/>
            </a:pPr>
            <a:r>
              <a:rPr lang="en-US" altLang="zh-CN" b="1" dirty="0" smtClean="0">
                <a:solidFill>
                  <a:srgbClr val="0000FF"/>
                </a:solidFill>
                <a:latin typeface="Cambria"/>
                <a:ea typeface="华文楷体"/>
              </a:rPr>
              <a:t>if</a:t>
            </a:r>
            <a:r>
              <a:rPr lang="zh-CN" altLang="en-US" b="1" dirty="0" smtClean="0">
                <a:solidFill>
                  <a:sysClr val="windowText" lastClr="000000"/>
                </a:solidFill>
                <a:latin typeface="Cambria"/>
                <a:ea typeface="华文楷体"/>
              </a:rPr>
              <a:t>选择结构是根据条件判断之后再做处理</a:t>
            </a:r>
            <a:endParaRPr lang="zh-CN" altLang="en-US" b="1" dirty="0">
              <a:solidFill>
                <a:sysClr val="windowText" lastClr="000000"/>
              </a:solidFill>
              <a:latin typeface="Cambria"/>
              <a:ea typeface="华文楷体"/>
            </a:endParaRPr>
          </a:p>
        </p:txBody>
      </p:sp>
      <p:sp>
        <p:nvSpPr>
          <p:cNvPr id="52230" name="Rectangle 3"/>
          <p:cNvSpPr txBox="1">
            <a:spLocks noChangeArrowheads="1"/>
          </p:cNvSpPr>
          <p:nvPr/>
        </p:nvSpPr>
        <p:spPr bwMode="auto">
          <a:xfrm>
            <a:off x="431800" y="1988840"/>
            <a:ext cx="44640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990600" indent="-53340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Wingdings" pitchFamily="2" charset="2"/>
              <a:buNone/>
            </a:pPr>
            <a:r>
              <a:rPr lang="en-US" altLang="zh-CN" sz="3200" b="1">
                <a:latin typeface="Tahoma" pitchFamily="34" charset="0"/>
                <a:ea typeface="微软雅黑" panose="020B0503020204020204" pitchFamily="34" charset="-122"/>
              </a:rPr>
              <a:t>if</a:t>
            </a:r>
            <a:r>
              <a:rPr lang="zh-CN" altLang="en-US" sz="3200" b="1" smtClean="0">
                <a:latin typeface="Tahoma" pitchFamily="34" charset="0"/>
                <a:ea typeface="微软雅黑" panose="020B0503020204020204" pitchFamily="34" charset="-122"/>
              </a:rPr>
              <a:t>语句</a:t>
            </a:r>
            <a:endParaRPr lang="en-US" altLang="zh-CN" sz="3200" b="1" smtClean="0">
              <a:latin typeface="Tahoma" pitchFamily="34" charset="0"/>
              <a:ea typeface="微软雅黑" panose="020B0503020204020204" pitchFamily="34" charset="-122"/>
            </a:endParaRPr>
          </a:p>
          <a:p>
            <a:pPr>
              <a:spcBef>
                <a:spcPct val="20000"/>
              </a:spcBef>
              <a:buClr>
                <a:schemeClr val="folHlink"/>
              </a:buClr>
              <a:buSzPct val="80000"/>
              <a:buFont typeface="Wingdings" panose="05000000000000000000" pitchFamily="2" charset="2"/>
              <a:buChar char="Ø"/>
            </a:pPr>
            <a:r>
              <a:rPr lang="zh-CN" altLang="en-US" sz="2800" b="1" smtClean="0">
                <a:latin typeface="Tahoma" pitchFamily="34" charset="0"/>
                <a:ea typeface="微软雅黑" panose="020B0503020204020204" pitchFamily="34" charset="-122"/>
              </a:rPr>
              <a:t>语法</a:t>
            </a:r>
            <a:r>
              <a:rPr lang="zh-CN" altLang="en-US" sz="2800" b="1">
                <a:latin typeface="Tahoma" pitchFamily="34" charset="0"/>
                <a:ea typeface="微软雅黑" panose="020B0503020204020204" pitchFamily="34" charset="-122"/>
              </a:rPr>
              <a:t>格式</a:t>
            </a:r>
          </a:p>
          <a:p>
            <a:pPr lvl="1">
              <a:spcBef>
                <a:spcPct val="20000"/>
              </a:spcBef>
              <a:buClr>
                <a:schemeClr val="hlink"/>
              </a:buClr>
              <a:buSzPct val="70000"/>
              <a:buFont typeface="Wingdings" pitchFamily="2" charset="2"/>
              <a:buNone/>
            </a:pPr>
            <a:r>
              <a:rPr lang="en-US" altLang="zh-CN" sz="2800" b="1">
                <a:solidFill>
                  <a:schemeClr val="hlink"/>
                </a:solidFill>
                <a:latin typeface="Tahoma" pitchFamily="34" charset="0"/>
                <a:ea typeface="微软雅黑" panose="020B0503020204020204" pitchFamily="34" charset="-122"/>
              </a:rPr>
              <a:t>if</a:t>
            </a:r>
            <a:r>
              <a:rPr lang="en-US" altLang="zh-CN" sz="2800" b="1">
                <a:latin typeface="Tahoma" pitchFamily="34" charset="0"/>
                <a:ea typeface="微软雅黑" panose="020B0503020204020204" pitchFamily="34" charset="-122"/>
              </a:rPr>
              <a:t>  ( </a:t>
            </a:r>
            <a:r>
              <a:rPr lang="zh-CN" altLang="en-US" sz="2800" b="1">
                <a:latin typeface="Tahoma" pitchFamily="34" charset="0"/>
                <a:ea typeface="微软雅黑" panose="020B0503020204020204" pitchFamily="34" charset="-122"/>
              </a:rPr>
              <a:t>布尔表达式 </a:t>
            </a:r>
            <a:r>
              <a:rPr lang="en-US" altLang="zh-CN" sz="2800" b="1">
                <a:latin typeface="Tahoma" pitchFamily="34" charset="0"/>
                <a:ea typeface="微软雅黑" panose="020B0503020204020204" pitchFamily="34" charset="-122"/>
              </a:rPr>
              <a:t>)</a:t>
            </a:r>
          </a:p>
          <a:p>
            <a:pPr lvl="1">
              <a:spcBef>
                <a:spcPct val="20000"/>
              </a:spcBef>
              <a:buClr>
                <a:schemeClr val="hlink"/>
              </a:buClr>
              <a:buSzPct val="70000"/>
              <a:buFont typeface="Wingdings" pitchFamily="2" charset="2"/>
              <a:buNone/>
            </a:pPr>
            <a:r>
              <a:rPr lang="en-US" altLang="zh-CN" sz="2800" b="1">
                <a:latin typeface="Tahoma" pitchFamily="34" charset="0"/>
                <a:ea typeface="微软雅黑" panose="020B0503020204020204" pitchFamily="34" charset="-122"/>
              </a:rPr>
              <a:t>    </a:t>
            </a:r>
            <a:r>
              <a:rPr lang="zh-CN" altLang="en-US" sz="2800" b="1">
                <a:latin typeface="Tahoma" pitchFamily="34" charset="0"/>
                <a:ea typeface="微软雅黑" panose="020B0503020204020204" pitchFamily="34" charset="-122"/>
              </a:rPr>
              <a:t>语句</a:t>
            </a:r>
            <a:r>
              <a:rPr lang="en-US" altLang="zh-CN" sz="2800" b="1">
                <a:latin typeface="Tahoma" pitchFamily="34" charset="0"/>
                <a:ea typeface="微软雅黑" panose="020B0503020204020204" pitchFamily="34" charset="-122"/>
              </a:rPr>
              <a:t>1;</a:t>
            </a:r>
          </a:p>
          <a:p>
            <a:pPr lvl="1">
              <a:spcBef>
                <a:spcPct val="20000"/>
              </a:spcBef>
              <a:buClr>
                <a:schemeClr val="hlink"/>
              </a:buClr>
              <a:buSzPct val="70000"/>
              <a:buFont typeface="Wingdings" pitchFamily="2" charset="2"/>
              <a:buNone/>
            </a:pPr>
            <a:r>
              <a:rPr lang="en-US" altLang="zh-CN" sz="2800" b="1">
                <a:latin typeface="Tahoma" pitchFamily="34" charset="0"/>
                <a:ea typeface="微软雅黑" panose="020B0503020204020204" pitchFamily="34" charset="-122"/>
              </a:rPr>
              <a:t>[</a:t>
            </a:r>
            <a:r>
              <a:rPr lang="en-US" altLang="zh-CN" sz="2800" b="1">
                <a:solidFill>
                  <a:schemeClr val="hlink"/>
                </a:solidFill>
                <a:latin typeface="Tahoma" pitchFamily="34" charset="0"/>
                <a:ea typeface="微软雅黑" panose="020B0503020204020204" pitchFamily="34" charset="-122"/>
              </a:rPr>
              <a:t>else</a:t>
            </a:r>
          </a:p>
          <a:p>
            <a:pPr lvl="1">
              <a:spcBef>
                <a:spcPct val="20000"/>
              </a:spcBef>
              <a:buClr>
                <a:schemeClr val="hlink"/>
              </a:buClr>
              <a:buSzPct val="70000"/>
              <a:buFont typeface="Wingdings" pitchFamily="2" charset="2"/>
              <a:buNone/>
            </a:pPr>
            <a:r>
              <a:rPr lang="en-US" altLang="zh-CN" sz="2800" b="1">
                <a:latin typeface="Tahoma" pitchFamily="34" charset="0"/>
                <a:ea typeface="微软雅黑" panose="020B0503020204020204" pitchFamily="34" charset="-122"/>
              </a:rPr>
              <a:t>    </a:t>
            </a:r>
            <a:r>
              <a:rPr lang="zh-CN" altLang="en-US" sz="2800" b="1">
                <a:latin typeface="Tahoma" pitchFamily="34" charset="0"/>
                <a:ea typeface="微软雅黑" panose="020B0503020204020204" pitchFamily="34" charset="-122"/>
              </a:rPr>
              <a:t>语句</a:t>
            </a:r>
            <a:r>
              <a:rPr lang="en-US" altLang="zh-CN" sz="2800" b="1">
                <a:latin typeface="Tahoma" pitchFamily="34" charset="0"/>
                <a:ea typeface="微软雅黑" panose="020B0503020204020204" pitchFamily="34" charset="-122"/>
              </a:rPr>
              <a:t>2;]</a:t>
            </a:r>
          </a:p>
        </p:txBody>
      </p:sp>
      <p:graphicFrame>
        <p:nvGraphicFramePr>
          <p:cNvPr id="52231" name="Object 6"/>
          <p:cNvGraphicFramePr>
            <a:graphicFrameLocks noGrp="1" noChangeAspect="1"/>
          </p:cNvGraphicFramePr>
          <p:nvPr>
            <p:ph sz="half" idx="4294967295"/>
          </p:nvPr>
        </p:nvGraphicFramePr>
        <p:xfrm>
          <a:off x="4211638" y="2060575"/>
          <a:ext cx="4824412" cy="4062413"/>
        </p:xfrm>
        <a:graphic>
          <a:graphicData uri="http://schemas.openxmlformats.org/presentationml/2006/ole">
            <mc:AlternateContent xmlns:mc="http://schemas.openxmlformats.org/markup-compatibility/2006">
              <mc:Choice xmlns:v="urn:schemas-microsoft-com:vml" Requires="v">
                <p:oleObj spid="_x0000_s52345" name="Visio" r:id="rId3" imgW="1387766" imgH="1168273" progId="Visio.Drawing.11">
                  <p:embed/>
                </p:oleObj>
              </mc:Choice>
              <mc:Fallback>
                <p:oleObj name="Visio" r:id="rId3" imgW="1387766" imgH="11682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060575"/>
                        <a:ext cx="4824412" cy="406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9"/>
          <p:cNvSpPr>
            <a:spLocks noChangeArrowheads="1"/>
          </p:cNvSpPr>
          <p:nvPr/>
        </p:nvSpPr>
        <p:spPr bwMode="auto">
          <a:xfrm>
            <a:off x="107950" y="5300663"/>
            <a:ext cx="5472113" cy="149225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fontAlgn="b">
              <a:spcBef>
                <a:spcPct val="20000"/>
              </a:spcBef>
              <a:buClr>
                <a:schemeClr val="folHlink"/>
              </a:buClr>
              <a:buSzPct val="60000"/>
              <a:buFont typeface="Wingdings" pitchFamily="2" charset="2"/>
              <a:buNone/>
            </a:pPr>
            <a:r>
              <a:rPr lang="en-US" altLang="zh-CN" b="1">
                <a:solidFill>
                  <a:srgbClr val="0000FF"/>
                </a:solidFill>
                <a:ea typeface="黑体" pitchFamily="49" charset="-122"/>
                <a:cs typeface="Times New Roman" pitchFamily="18" charset="0"/>
              </a:rPr>
              <a:t>if </a:t>
            </a:r>
            <a:r>
              <a:rPr lang="en-US" altLang="zh-CN" b="1">
                <a:ea typeface="黑体" pitchFamily="49" charset="-122"/>
                <a:cs typeface="Times New Roman" pitchFamily="18" charset="0"/>
              </a:rPr>
              <a:t>( </a:t>
            </a:r>
            <a:r>
              <a:rPr lang="zh-CN" altLang="en-US" b="1">
                <a:ea typeface="黑体" pitchFamily="49" charset="-122"/>
                <a:cs typeface="Times New Roman" pitchFamily="18" charset="0"/>
              </a:rPr>
              <a:t>明天下雨</a:t>
            </a:r>
            <a:r>
              <a:rPr lang="en-US" altLang="zh-CN" b="1">
                <a:ea typeface="黑体" pitchFamily="49" charset="-122"/>
                <a:cs typeface="Times New Roman" pitchFamily="18" charset="0"/>
              </a:rPr>
              <a:t> ) {</a:t>
            </a:r>
          </a:p>
          <a:p>
            <a:pPr fontAlgn="b">
              <a:spcBef>
                <a:spcPct val="20000"/>
              </a:spcBef>
              <a:buClr>
                <a:schemeClr val="folHlink"/>
              </a:buClr>
              <a:buSzPct val="60000"/>
              <a:buFont typeface="Wingdings" pitchFamily="2" charset="2"/>
              <a:buNone/>
            </a:pPr>
            <a:r>
              <a:rPr lang="en-US" altLang="zh-CN" b="1">
                <a:ea typeface="黑体" pitchFamily="49" charset="-122"/>
                <a:cs typeface="Times New Roman" pitchFamily="18" charset="0"/>
              </a:rPr>
              <a:t>       </a:t>
            </a:r>
            <a:r>
              <a:rPr lang="zh-CN" altLang="en-US" b="1">
                <a:ea typeface="黑体" pitchFamily="49" charset="-122"/>
                <a:cs typeface="Times New Roman" pitchFamily="18" charset="0"/>
              </a:rPr>
              <a:t>我就带伞去上课；</a:t>
            </a:r>
          </a:p>
          <a:p>
            <a:pPr fontAlgn="b">
              <a:spcBef>
                <a:spcPct val="20000"/>
              </a:spcBef>
              <a:buClr>
                <a:schemeClr val="folHlink"/>
              </a:buClr>
              <a:buSzPct val="60000"/>
              <a:buFont typeface="Wingdings" pitchFamily="2" charset="2"/>
              <a:buNone/>
            </a:pPr>
            <a:r>
              <a:rPr lang="en-US" altLang="zh-CN" b="1">
                <a:ea typeface="黑体" pitchFamily="49"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78B9523-A90D-4F24-9D54-184FC902DDFE}" type="slidenum">
              <a:rPr lang="zh-CN" altLang="en-US" sz="1400" smtClean="0">
                <a:latin typeface="Tahoma" pitchFamily="34" charset="0"/>
                <a:ea typeface="微软雅黑" panose="020B0503020204020204" pitchFamily="34" charset="-122"/>
              </a:rPr>
              <a:pPr eaLnBrk="1" hangingPunct="1"/>
              <a:t>4</a:t>
            </a:fld>
            <a:endParaRPr lang="en-US" altLang="zh-CN" sz="1400" smtClean="0">
              <a:latin typeface="Tahoma" pitchFamily="34" charset="0"/>
              <a:ea typeface="微软雅黑" panose="020B0503020204020204" pitchFamily="34" charset="-122"/>
            </a:endParaRPr>
          </a:p>
        </p:txBody>
      </p:sp>
      <p:sp>
        <p:nvSpPr>
          <p:cNvPr id="12292" name="Rectangle 2"/>
          <p:cNvSpPr>
            <a:spLocks noGrp="1" noChangeArrowheads="1"/>
          </p:cNvSpPr>
          <p:nvPr>
            <p:ph type="title"/>
          </p:nvPr>
        </p:nvSpPr>
        <p:spPr/>
        <p:txBody>
          <a:bodyPr/>
          <a:lstStyle/>
          <a:p>
            <a:pPr eaLnBrk="1" hangingPunct="1"/>
            <a:r>
              <a:rPr lang="en-US" altLang="zh-CN" smtClean="0"/>
              <a:t>2.1 </a:t>
            </a:r>
            <a:r>
              <a:rPr lang="zh-CN" altLang="en-US" smtClean="0"/>
              <a:t>语言成分</a:t>
            </a:r>
          </a:p>
        </p:txBody>
      </p:sp>
      <p:sp>
        <p:nvSpPr>
          <p:cNvPr id="12293" name="Rectangle 3"/>
          <p:cNvSpPr>
            <a:spLocks noGrp="1" noChangeArrowheads="1"/>
          </p:cNvSpPr>
          <p:nvPr>
            <p:ph type="body" idx="1"/>
          </p:nvPr>
        </p:nvSpPr>
        <p:spPr>
          <a:xfrm>
            <a:off x="684213" y="1557338"/>
            <a:ext cx="7772400" cy="4114800"/>
          </a:xfrm>
        </p:spPr>
        <p:txBody>
          <a:bodyPr/>
          <a:lstStyle/>
          <a:p>
            <a:pPr marL="0" indent="0" eaLnBrk="1" hangingPunct="1">
              <a:lnSpc>
                <a:spcPct val="150000"/>
              </a:lnSpc>
            </a:pPr>
            <a:r>
              <a:rPr lang="en-GB" altLang="zh-CN" smtClean="0">
                <a:hlinkClick r:id="rId2" action="ppaction://hlinksldjump"/>
              </a:rPr>
              <a:t>2.1.1 </a:t>
            </a:r>
            <a:r>
              <a:rPr lang="zh-CN" altLang="en-GB" smtClean="0">
                <a:hlinkClick r:id="rId2" action="ppaction://hlinksldjump"/>
              </a:rPr>
              <a:t>标识符与关键字</a:t>
            </a:r>
            <a:endParaRPr lang="zh-CN" altLang="en-GB" smtClean="0"/>
          </a:p>
          <a:p>
            <a:pPr marL="0" indent="0" eaLnBrk="1" hangingPunct="1">
              <a:lnSpc>
                <a:spcPct val="150000"/>
              </a:lnSpc>
            </a:pPr>
            <a:r>
              <a:rPr lang="en-GB" altLang="zh-CN" smtClean="0">
                <a:hlinkClick r:id="rId3" action="ppaction://hlinksldjump"/>
              </a:rPr>
              <a:t>2.1.2 </a:t>
            </a:r>
            <a:r>
              <a:rPr lang="zh-CN" altLang="en-GB" smtClean="0">
                <a:hlinkClick r:id="rId3" action="ppaction://hlinksldjump"/>
              </a:rPr>
              <a:t>基本数据类型</a:t>
            </a:r>
            <a:endParaRPr lang="zh-CN" altLang="en-GB" smtClean="0"/>
          </a:p>
          <a:p>
            <a:pPr marL="0" indent="0" eaLnBrk="1" hangingPunct="1">
              <a:lnSpc>
                <a:spcPct val="150000"/>
              </a:lnSpc>
            </a:pPr>
            <a:r>
              <a:rPr lang="en-GB" altLang="zh-CN" smtClean="0">
                <a:hlinkClick r:id="rId4" action="ppaction://hlinksldjump"/>
              </a:rPr>
              <a:t>2.1.3 </a:t>
            </a:r>
            <a:r>
              <a:rPr lang="zh-CN" altLang="en-GB" smtClean="0">
                <a:hlinkClick r:id="rId4" action="ppaction://hlinksldjump"/>
              </a:rPr>
              <a:t>变量与常量</a:t>
            </a:r>
            <a:endParaRPr lang="zh-CN" altLang="en-GB" smtClean="0"/>
          </a:p>
          <a:p>
            <a:pPr marL="0" indent="0" eaLnBrk="1" hangingPunct="1">
              <a:lnSpc>
                <a:spcPct val="150000"/>
              </a:lnSpc>
            </a:pPr>
            <a:r>
              <a:rPr lang="en-GB" altLang="zh-CN" smtClean="0">
                <a:hlinkClick r:id="rId5" action="ppaction://hlinksldjump"/>
              </a:rPr>
              <a:t>2.1.4 </a:t>
            </a:r>
            <a:r>
              <a:rPr lang="zh-CN" altLang="en-GB" smtClean="0">
                <a:hlinkClick r:id="rId5" action="ppaction://hlinksldjump"/>
              </a:rPr>
              <a:t>运算符与表达式</a:t>
            </a:r>
            <a:endParaRPr lang="zh-CN" altLang="en-GB"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endParaRPr lang="zh-CN" altLang="en-US" smtClean="0"/>
          </a:p>
        </p:txBody>
      </p:sp>
      <p:sp>
        <p:nvSpPr>
          <p:cNvPr id="53252"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7AF9CAC-3CBA-4A5E-8804-6D0FA31AFC07}" type="slidenum">
              <a:rPr lang="zh-CN" altLang="en-US" sz="1400" smtClean="0">
                <a:latin typeface="Tahoma" pitchFamily="34" charset="0"/>
                <a:ea typeface="微软雅黑" panose="020B0503020204020204" pitchFamily="34" charset="-122"/>
              </a:rPr>
              <a:pPr eaLnBrk="1" hangingPunct="1"/>
              <a:t>40</a:t>
            </a:fld>
            <a:endParaRPr lang="en-US" altLang="zh-CN" sz="1400" smtClean="0">
              <a:latin typeface="Tahoma" pitchFamily="34" charset="0"/>
              <a:ea typeface="微软雅黑" panose="020B0503020204020204" pitchFamily="34" charset="-122"/>
            </a:endParaRPr>
          </a:p>
        </p:txBody>
      </p:sp>
      <p:sp>
        <p:nvSpPr>
          <p:cNvPr id="53253" name="TextBox 5"/>
          <p:cNvSpPr txBox="1">
            <a:spLocks noChangeArrowheads="1"/>
          </p:cNvSpPr>
          <p:nvPr/>
        </p:nvSpPr>
        <p:spPr bwMode="auto">
          <a:xfrm>
            <a:off x="467544" y="1484784"/>
            <a:ext cx="813593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a:t>
            </a:r>
            <a:r>
              <a:rPr lang="en-US" altLang="zh-CN" dirty="0">
                <a:latin typeface="微软雅黑" pitchFamily="34" charset="-122"/>
                <a:ea typeface="微软雅黑" pitchFamily="34" charset="-122"/>
              </a:rPr>
              <a:t>if</a:t>
            </a:r>
            <a:r>
              <a:rPr lang="zh-CN" altLang="en-US" dirty="0">
                <a:latin typeface="微软雅黑" pitchFamily="34" charset="-122"/>
                <a:ea typeface="微软雅黑" pitchFamily="34" charset="-122"/>
              </a:rPr>
              <a:t>语句的</a:t>
            </a:r>
            <a:r>
              <a:rPr lang="zh-CN" altLang="en-US" b="1" dirty="0">
                <a:solidFill>
                  <a:srgbClr val="FF0000"/>
                </a:solidFill>
                <a:latin typeface="微软雅黑" pitchFamily="34" charset="-122"/>
                <a:ea typeface="微软雅黑" pitchFamily="34" charset="-122"/>
              </a:rPr>
              <a:t>条件表达式必须是布尔类型</a:t>
            </a:r>
            <a:r>
              <a:rPr lang="zh-CN" altLang="en-US" dirty="0">
                <a:latin typeface="微软雅黑" pitchFamily="34" charset="-122"/>
                <a:ea typeface="微软雅黑" pitchFamily="34" charset="-122"/>
              </a:rPr>
              <a:t>，例如：</a:t>
            </a:r>
          </a:p>
          <a:p>
            <a:pPr eaLnBrk="1" hangingPunct="1">
              <a:lnSpc>
                <a:spcPct val="130000"/>
              </a:lnSpc>
            </a:pPr>
            <a:r>
              <a:rPr lang="zh-CN" altLang="en-US" dirty="0">
                <a:latin typeface="微软雅黑" pitchFamily="34" charset="-122"/>
                <a:ea typeface="微软雅黑" pitchFamily="34" charset="-122"/>
              </a:rPr>
              <a:t>下面的写法在</a:t>
            </a:r>
            <a:r>
              <a:rPr lang="en-US" altLang="zh-CN" dirty="0">
                <a:latin typeface="微软雅黑" pitchFamily="34" charset="-122"/>
                <a:ea typeface="微软雅黑" pitchFamily="34" charset="-122"/>
              </a:rPr>
              <a:t>C/C++</a:t>
            </a:r>
            <a:r>
              <a:rPr lang="zh-CN" altLang="en-US" dirty="0">
                <a:latin typeface="微软雅黑" pitchFamily="34" charset="-122"/>
                <a:ea typeface="微软雅黑" pitchFamily="34" charset="-122"/>
              </a:rPr>
              <a:t>中是合法的，但在</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中却是非法的 ：</a:t>
            </a:r>
          </a:p>
          <a:p>
            <a:pPr eaLnBrk="1" hangingPunct="1">
              <a:lnSpc>
                <a:spcPct val="130000"/>
              </a:lnSpc>
            </a:pP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a:t>
            </a:r>
            <a:r>
              <a:rPr lang="en-US" altLang="zh-CN" dirty="0">
                <a:latin typeface="微软雅黑" pitchFamily="34" charset="-122"/>
                <a:ea typeface="微软雅黑" pitchFamily="34" charset="-122"/>
              </a:rPr>
              <a:t>=10;</a:t>
            </a:r>
          </a:p>
          <a:p>
            <a:pPr eaLnBrk="1" hangingPunct="1">
              <a:lnSpc>
                <a:spcPct val="130000"/>
              </a:lnSpc>
            </a:pPr>
            <a:r>
              <a:rPr lang="en-US" altLang="zh-CN" dirty="0">
                <a:latin typeface="微软雅黑" pitchFamily="34" charset="-122"/>
                <a:ea typeface="微软雅黑" pitchFamily="34" charset="-122"/>
              </a:rPr>
              <a:t>if ( </a:t>
            </a:r>
            <a:r>
              <a:rPr lang="en-US" altLang="zh-CN" dirty="0" err="1">
                <a:latin typeface="微软雅黑" pitchFamily="34" charset="-122"/>
                <a:ea typeface="微软雅黑" pitchFamily="34" charset="-122"/>
              </a:rPr>
              <a:t>i</a:t>
            </a:r>
            <a:r>
              <a:rPr lang="en-US" altLang="zh-CN" dirty="0">
                <a:latin typeface="微软雅黑" pitchFamily="34" charset="-122"/>
                <a:ea typeface="微软雅黑" pitchFamily="34" charset="-122"/>
              </a:rPr>
              <a:t> ){</a:t>
            </a:r>
          </a:p>
          <a:p>
            <a:pPr eaLnBrk="1" hangingPunct="1">
              <a:lnSpc>
                <a:spcPct val="130000"/>
              </a:lnSpc>
            </a:pPr>
            <a:r>
              <a:rPr lang="en-US" altLang="zh-CN" dirty="0">
                <a:latin typeface="微软雅黑" pitchFamily="34" charset="-122"/>
                <a:ea typeface="微软雅黑" pitchFamily="34" charset="-122"/>
              </a:rPr>
              <a:t>……</a:t>
            </a:r>
          </a:p>
          <a:p>
            <a:pPr eaLnBrk="1" hangingPunct="1">
              <a:lnSpc>
                <a:spcPct val="130000"/>
              </a:lnSpc>
            </a:pPr>
            <a:r>
              <a:rPr lang="en-US" altLang="zh-CN" dirty="0">
                <a:latin typeface="微软雅黑" pitchFamily="34" charset="-122"/>
                <a:ea typeface="微软雅黑" pitchFamily="34" charset="-122"/>
              </a:rPr>
              <a:t>}</a:t>
            </a:r>
          </a:p>
          <a:p>
            <a:pPr eaLnBrk="1" hangingPunct="1">
              <a:lnSpc>
                <a:spcPct val="130000"/>
              </a:lnSpc>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71889C6-036F-4934-8E65-9C23F9C14A15}" type="slidenum">
              <a:rPr lang="en-US" altLang="zh-CN" sz="1400" smtClean="0">
                <a:latin typeface="Tahoma" pitchFamily="34" charset="0"/>
                <a:ea typeface="微软雅黑" panose="020B0503020204020204" pitchFamily="34" charset="-122"/>
              </a:rPr>
              <a:pPr eaLnBrk="1" hangingPunct="1"/>
              <a:t>41</a:t>
            </a:fld>
            <a:endParaRPr lang="en-US" altLang="zh-CN" sz="1400" smtClean="0">
              <a:latin typeface="Tahoma" pitchFamily="34" charset="0"/>
              <a:ea typeface="微软雅黑" panose="020B0503020204020204" pitchFamily="34" charset="-122"/>
            </a:endParaRPr>
          </a:p>
        </p:txBody>
      </p:sp>
      <p:sp>
        <p:nvSpPr>
          <p:cNvPr id="41988" name="Rectangle 2"/>
          <p:cNvSpPr>
            <a:spLocks noGrp="1" noChangeArrowheads="1"/>
          </p:cNvSpPr>
          <p:nvPr>
            <p:ph type="title"/>
          </p:nvPr>
        </p:nvSpPr>
        <p:spPr/>
        <p:txBody>
          <a:bodyPr/>
          <a:lstStyle/>
          <a:p>
            <a:r>
              <a:rPr lang="en-US" altLang="zh-CN" dirty="0" smtClean="0"/>
              <a:t>If</a:t>
            </a:r>
            <a:r>
              <a:rPr lang="zh-CN" altLang="en-US" dirty="0" smtClean="0"/>
              <a:t>语句示例</a:t>
            </a:r>
          </a:p>
        </p:txBody>
      </p:sp>
      <p:sp>
        <p:nvSpPr>
          <p:cNvPr id="3" name="TextBox 2"/>
          <p:cNvSpPr txBox="1">
            <a:spLocks noChangeArrowheads="1"/>
          </p:cNvSpPr>
          <p:nvPr/>
        </p:nvSpPr>
        <p:spPr bwMode="auto">
          <a:xfrm>
            <a:off x="179512" y="1340768"/>
            <a:ext cx="83518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lang="en-US" altLang="zh-CN" b="1" dirty="0" smtClean="0">
                <a:solidFill>
                  <a:srgbClr val="000000"/>
                </a:solidFill>
                <a:latin typeface="微软雅黑" pitchFamily="34" charset="-122"/>
                <a:ea typeface="微软雅黑" pitchFamily="34" charset="-122"/>
              </a:rPr>
              <a:t>【</a:t>
            </a:r>
            <a:r>
              <a:rPr lang="zh-CN" altLang="en-US" b="1" dirty="0" smtClean="0">
                <a:solidFill>
                  <a:srgbClr val="000000"/>
                </a:solidFill>
                <a:latin typeface="微软雅黑" pitchFamily="34" charset="-122"/>
                <a:ea typeface="微软雅黑" pitchFamily="34" charset="-122"/>
              </a:rPr>
              <a:t>例</a:t>
            </a:r>
            <a:r>
              <a:rPr lang="en-US" altLang="zh-CN" b="1" smtClean="0">
                <a:solidFill>
                  <a:srgbClr val="000000"/>
                </a:solidFill>
                <a:latin typeface="微软雅黑" pitchFamily="34" charset="-122"/>
                <a:ea typeface="微软雅黑" pitchFamily="34" charset="-122"/>
              </a:rPr>
              <a:t>】 isLeapYear</a:t>
            </a:r>
            <a:r>
              <a:rPr lang="zh-CN" altLang="en-US" b="1" smtClean="0">
                <a:solidFill>
                  <a:srgbClr val="000000"/>
                </a:solidFill>
                <a:latin typeface="微软雅黑" pitchFamily="34" charset="-122"/>
                <a:ea typeface="微软雅黑" pitchFamily="34" charset="-122"/>
              </a:rPr>
              <a:t>方法判断</a:t>
            </a:r>
            <a:r>
              <a:rPr lang="zh-CN" altLang="en-US" b="1" dirty="0">
                <a:solidFill>
                  <a:srgbClr val="000000"/>
                </a:solidFill>
                <a:latin typeface="微软雅黑" pitchFamily="34" charset="-122"/>
                <a:ea typeface="微软雅黑" pitchFamily="34" charset="-122"/>
              </a:rPr>
              <a:t>一个年份是否为闰年。</a:t>
            </a:r>
            <a:endParaRPr lang="en-US" altLang="zh-CN" b="1" dirty="0">
              <a:solidFill>
                <a:srgbClr val="000000"/>
              </a:solidFill>
              <a:latin typeface="微软雅黑" pitchFamily="34" charset="-122"/>
              <a:ea typeface="微软雅黑" pitchFamily="34" charset="-122"/>
            </a:endParaRPr>
          </a:p>
          <a:p>
            <a:pPr eaLnBrk="1" hangingPunct="1">
              <a:lnSpc>
                <a:spcPct val="150000"/>
              </a:lnSpc>
            </a:pPr>
            <a:r>
              <a:rPr lang="zh-CN" altLang="en-US" b="1" dirty="0">
                <a:solidFill>
                  <a:srgbClr val="000000"/>
                </a:solidFill>
                <a:latin typeface="微软雅黑" pitchFamily="34" charset="-122"/>
                <a:ea typeface="微软雅黑" pitchFamily="34" charset="-122"/>
              </a:rPr>
              <a:t>闰年判断标准</a:t>
            </a:r>
            <a:endParaRPr lang="en-US" altLang="zh-CN" b="1" dirty="0">
              <a:solidFill>
                <a:srgbClr val="000000"/>
              </a:solidFill>
              <a:latin typeface="微软雅黑" pitchFamily="34" charset="-122"/>
              <a:ea typeface="微软雅黑" pitchFamily="34" charset="-122"/>
            </a:endParaRPr>
          </a:p>
          <a:p>
            <a:pPr eaLnBrk="1" hangingPunct="1">
              <a:lnSpc>
                <a:spcPct val="150000"/>
              </a:lnSpc>
            </a:pPr>
            <a:r>
              <a:rPr lang="en-US" altLang="zh-CN" b="1" dirty="0">
                <a:solidFill>
                  <a:srgbClr val="000000"/>
                </a:solidFill>
                <a:latin typeface="微软雅黑" pitchFamily="34" charset="-122"/>
                <a:ea typeface="微软雅黑" pitchFamily="34" charset="-122"/>
              </a:rPr>
              <a:t>   </a:t>
            </a:r>
            <a:r>
              <a:rPr lang="zh-CN" altLang="en-US" b="1" dirty="0">
                <a:solidFill>
                  <a:srgbClr val="000000"/>
                </a:solidFill>
                <a:latin typeface="微软雅黑" pitchFamily="34" charset="-122"/>
                <a:ea typeface="微软雅黑" pitchFamily="34" charset="-122"/>
              </a:rPr>
              <a:t>凡不能被</a:t>
            </a:r>
            <a:r>
              <a:rPr lang="en-US" altLang="zh-CN" b="1" dirty="0">
                <a:solidFill>
                  <a:srgbClr val="000000"/>
                </a:solidFill>
                <a:latin typeface="微软雅黑" pitchFamily="34" charset="-122"/>
                <a:ea typeface="微软雅黑" pitchFamily="34" charset="-122"/>
              </a:rPr>
              <a:t>100</a:t>
            </a:r>
            <a:r>
              <a:rPr lang="zh-CN" altLang="en-US" b="1" dirty="0">
                <a:solidFill>
                  <a:srgbClr val="000000"/>
                </a:solidFill>
                <a:latin typeface="微软雅黑" pitchFamily="34" charset="-122"/>
                <a:ea typeface="微软雅黑" pitchFamily="34" charset="-122"/>
              </a:rPr>
              <a:t>整除但能被</a:t>
            </a:r>
            <a:r>
              <a:rPr lang="en-US" altLang="zh-CN" b="1" dirty="0">
                <a:solidFill>
                  <a:srgbClr val="000000"/>
                </a:solidFill>
                <a:latin typeface="微软雅黑" pitchFamily="34" charset="-122"/>
                <a:ea typeface="微软雅黑" pitchFamily="34" charset="-122"/>
              </a:rPr>
              <a:t>4</a:t>
            </a:r>
            <a:r>
              <a:rPr lang="zh-CN" altLang="en-US" b="1" dirty="0">
                <a:solidFill>
                  <a:srgbClr val="000000"/>
                </a:solidFill>
                <a:latin typeface="微软雅黑" pitchFamily="34" charset="-122"/>
                <a:ea typeface="微软雅黑" pitchFamily="34" charset="-122"/>
              </a:rPr>
              <a:t>整除的年份，或者能被</a:t>
            </a:r>
            <a:r>
              <a:rPr lang="en-US" altLang="zh-CN" b="1" dirty="0">
                <a:solidFill>
                  <a:srgbClr val="000000"/>
                </a:solidFill>
                <a:latin typeface="微软雅黑" pitchFamily="34" charset="-122"/>
                <a:ea typeface="微软雅黑" pitchFamily="34" charset="-122"/>
              </a:rPr>
              <a:t>400</a:t>
            </a:r>
            <a:r>
              <a:rPr lang="zh-CN" altLang="en-US" b="1" dirty="0">
                <a:solidFill>
                  <a:srgbClr val="000000"/>
                </a:solidFill>
                <a:latin typeface="微软雅黑" pitchFamily="34" charset="-122"/>
                <a:ea typeface="微软雅黑" pitchFamily="34" charset="-122"/>
              </a:rPr>
              <a:t>整除的年份是闰年，其余年份是平年。</a:t>
            </a:r>
            <a:endParaRPr lang="en-US" altLang="zh-CN"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97174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50762" y="825158"/>
            <a:ext cx="8569710" cy="5052114"/>
          </a:xfrm>
          <a:prstGeom prst="rect">
            <a:avLst/>
          </a:prstGeom>
        </p:spPr>
      </p:pic>
      <p:sp>
        <p:nvSpPr>
          <p:cNvPr id="44035" name="灯片编号占位符 2"/>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406972A-225C-4B70-BEA9-566C3FEC8E94}" type="slidenum">
              <a:rPr lang="zh-CN" altLang="en-US" sz="1400" smtClean="0">
                <a:latin typeface="Tahoma" pitchFamily="34" charset="0"/>
                <a:ea typeface="微软雅黑" panose="020B0503020204020204" pitchFamily="34" charset="-122"/>
              </a:rPr>
              <a:pPr eaLnBrk="1" hangingPunct="1"/>
              <a:t>42</a:t>
            </a:fld>
            <a:endParaRPr lang="en-US" altLang="zh-CN" sz="1400" smtClean="0">
              <a:latin typeface="Tahoma" pitchFamily="34" charset="0"/>
              <a:ea typeface="微软雅黑" panose="020B0503020204020204" pitchFamily="34" charset="-122"/>
            </a:endParaRPr>
          </a:p>
        </p:txBody>
      </p:sp>
      <p:sp>
        <p:nvSpPr>
          <p:cNvPr id="2" name="矩形 1"/>
          <p:cNvSpPr/>
          <p:nvPr/>
        </p:nvSpPr>
        <p:spPr>
          <a:xfrm>
            <a:off x="2123728" y="1628800"/>
            <a:ext cx="6264696" cy="288032"/>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742575" y="5724007"/>
            <a:ext cx="1644502" cy="1017361"/>
          </a:xfrm>
          <a:prstGeom prst="rect">
            <a:avLst/>
          </a:prstGeom>
        </p:spPr>
      </p:pic>
      <p:pic>
        <p:nvPicPr>
          <p:cNvPr id="5" name="图片 4"/>
          <p:cNvPicPr>
            <a:picLocks noChangeAspect="1"/>
          </p:cNvPicPr>
          <p:nvPr/>
        </p:nvPicPr>
        <p:blipFill>
          <a:blip r:embed="rId4"/>
          <a:stretch>
            <a:fillRect/>
          </a:stretch>
        </p:blipFill>
        <p:spPr>
          <a:xfrm>
            <a:off x="1520694" y="5727060"/>
            <a:ext cx="2006667" cy="1086316"/>
          </a:xfrm>
          <a:prstGeom prst="rect">
            <a:avLst/>
          </a:prstGeom>
        </p:spPr>
      </p:pic>
      <p:sp>
        <p:nvSpPr>
          <p:cNvPr id="6" name="文本框 5"/>
          <p:cNvSpPr txBox="1"/>
          <p:nvPr/>
        </p:nvSpPr>
        <p:spPr>
          <a:xfrm>
            <a:off x="3814583" y="704309"/>
            <a:ext cx="5005889" cy="492443"/>
          </a:xfrm>
          <a:prstGeom prst="rect">
            <a:avLst/>
          </a:prstGeom>
          <a:noFill/>
        </p:spPr>
        <p:txBody>
          <a:bodyPr wrap="square" rtlCol="0">
            <a:spAutoFit/>
          </a:bodyPr>
          <a:lstStyle/>
          <a:p>
            <a:pPr marL="342900" indent="-342900">
              <a:lnSpc>
                <a:spcPct val="130000"/>
              </a:lnSpc>
              <a:buFont typeface="Wingdings" panose="05000000000000000000" pitchFamily="2" charset="2"/>
              <a:buChar char="ü"/>
            </a:pPr>
            <a:r>
              <a:rPr lang="zh-CN" altLang="en-US" sz="2000" smtClean="0">
                <a:latin typeface="微软雅黑" panose="020B0503020204020204" pitchFamily="34" charset="-122"/>
                <a:ea typeface="微软雅黑" panose="020B0503020204020204" pitchFamily="34" charset="-122"/>
              </a:rPr>
              <a:t>第</a:t>
            </a:r>
            <a:r>
              <a:rPr lang="en-US" altLang="zh-CN" sz="2000" smtClean="0">
                <a:latin typeface="微软雅黑" panose="020B0503020204020204" pitchFamily="34" charset="-122"/>
                <a:ea typeface="微软雅黑" panose="020B0503020204020204" pitchFamily="34" charset="-122"/>
              </a:rPr>
              <a:t>3</a:t>
            </a:r>
            <a:r>
              <a:rPr lang="zh-CN" altLang="en-US" sz="2000" smtClean="0">
                <a:latin typeface="微软雅黑" panose="020B0503020204020204" pitchFamily="34" charset="-122"/>
                <a:ea typeface="微软雅黑" panose="020B0503020204020204" pitchFamily="34" charset="-122"/>
              </a:rPr>
              <a:t>行导入</a:t>
            </a:r>
            <a:r>
              <a:rPr lang="en-US" altLang="zh-CN" sz="2000" smtClean="0">
                <a:latin typeface="微软雅黑" panose="020B0503020204020204" pitchFamily="34" charset="-122"/>
                <a:ea typeface="微软雅黑" panose="020B0503020204020204" pitchFamily="34" charset="-122"/>
              </a:rPr>
              <a:t>Scanner</a:t>
            </a:r>
            <a:r>
              <a:rPr lang="zh-CN" altLang="en-US" sz="2000" smtClean="0">
                <a:latin typeface="微软雅黑" panose="020B0503020204020204" pitchFamily="34" charset="-122"/>
                <a:ea typeface="微软雅黑" panose="020B0503020204020204" pitchFamily="34" charset="-122"/>
              </a:rPr>
              <a:t>类，用于控制台输入</a:t>
            </a:r>
            <a:endParaRPr lang="zh-CN" altLang="en-US" sz="20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3275856" y="116691"/>
            <a:ext cx="53640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flowchartCase/LeapYear  </a:t>
            </a:r>
            <a:endParaRPr lang="zh-CN"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70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531F38D-1871-4A45-80F7-9DD7FC771B18}" type="slidenum">
              <a:rPr lang="zh-CN" altLang="en-US" sz="1400" smtClean="0">
                <a:latin typeface="Tahoma" pitchFamily="34" charset="0"/>
                <a:ea typeface="微软雅黑" panose="020B0503020204020204" pitchFamily="34" charset="-122"/>
              </a:rPr>
              <a:pPr eaLnBrk="1" hangingPunct="1"/>
              <a:t>43</a:t>
            </a:fld>
            <a:endParaRPr lang="en-US" altLang="zh-CN" sz="1400" smtClean="0">
              <a:latin typeface="Tahoma" pitchFamily="34" charset="0"/>
              <a:ea typeface="微软雅黑" panose="020B0503020204020204" pitchFamily="34" charset="-122"/>
            </a:endParaRPr>
          </a:p>
        </p:txBody>
      </p:sp>
      <p:sp>
        <p:nvSpPr>
          <p:cNvPr id="6" name="Text Box 2"/>
          <p:cNvSpPr txBox="1">
            <a:spLocks noChangeArrowheads="1"/>
          </p:cNvSpPr>
          <p:nvPr/>
        </p:nvSpPr>
        <p:spPr bwMode="auto">
          <a:xfrm>
            <a:off x="8731250" y="1082675"/>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fontAlgn="b" hangingPunct="1">
              <a:spcBef>
                <a:spcPts val="0"/>
              </a:spcBef>
              <a:spcAft>
                <a:spcPts val="0"/>
              </a:spcAft>
              <a:defRPr/>
            </a:pPr>
            <a:endParaRPr lang="zh-CN" altLang="zh-CN" sz="4400" b="1" kern="0" smtClean="0">
              <a:solidFill>
                <a:srgbClr val="000000"/>
              </a:solidFill>
              <a:ea typeface="黑体" pitchFamily="49" charset="-122"/>
              <a:cs typeface="Times New Roman" pitchFamily="18" charset="0"/>
            </a:endParaRPr>
          </a:p>
        </p:txBody>
      </p:sp>
      <p:sp>
        <p:nvSpPr>
          <p:cNvPr id="54277" name="Text Box 3"/>
          <p:cNvSpPr txBox="1">
            <a:spLocks noChangeArrowheads="1"/>
          </p:cNvSpPr>
          <p:nvPr/>
        </p:nvSpPr>
        <p:spPr bwMode="auto">
          <a:xfrm>
            <a:off x="381000" y="1447800"/>
            <a:ext cx="7632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80000"/>
              </a:lnSpc>
              <a:spcBef>
                <a:spcPct val="20000"/>
              </a:spcBef>
              <a:buFontTx/>
              <a:buBlip>
                <a:blip r:embed="rId2"/>
              </a:buBlip>
            </a:pPr>
            <a:r>
              <a:rPr lang="zh-CN" altLang="en-US" b="1">
                <a:latin typeface="Arial" charset="0"/>
                <a:ea typeface="黑体" pitchFamily="49" charset="-122"/>
                <a:cs typeface="Times New Roman" pitchFamily="18" charset="0"/>
              </a:rPr>
              <a:t>多重</a:t>
            </a:r>
            <a:r>
              <a:rPr lang="en-US" altLang="zh-CN" b="1">
                <a:latin typeface="Arial" charset="0"/>
                <a:ea typeface="黑体" pitchFamily="49" charset="-122"/>
                <a:cs typeface="Times New Roman" pitchFamily="18" charset="0"/>
              </a:rPr>
              <a:t>if</a:t>
            </a:r>
            <a:r>
              <a:rPr lang="zh-CN" altLang="en-US" b="1">
                <a:latin typeface="Arial" charset="0"/>
                <a:ea typeface="黑体" pitchFamily="49" charset="-122"/>
                <a:cs typeface="Times New Roman" pitchFamily="18" charset="0"/>
              </a:rPr>
              <a:t>结构就是在</a:t>
            </a:r>
            <a:r>
              <a:rPr lang="en-US" altLang="zh-CN" b="1">
                <a:latin typeface="Arial" charset="0"/>
                <a:ea typeface="黑体" pitchFamily="49" charset="-122"/>
                <a:cs typeface="Times New Roman" pitchFamily="18" charset="0"/>
              </a:rPr>
              <a:t>else</a:t>
            </a:r>
            <a:r>
              <a:rPr lang="zh-CN" altLang="en-US" b="1">
                <a:latin typeface="Arial" charset="0"/>
                <a:ea typeface="黑体" pitchFamily="49" charset="-122"/>
                <a:cs typeface="Times New Roman" pitchFamily="18" charset="0"/>
              </a:rPr>
              <a:t>部分中还包含其他</a:t>
            </a:r>
            <a:r>
              <a:rPr lang="en-US" altLang="zh-CN" b="1">
                <a:latin typeface="Arial" charset="0"/>
                <a:ea typeface="黑体" pitchFamily="49" charset="-122"/>
                <a:cs typeface="Times New Roman" pitchFamily="18" charset="0"/>
              </a:rPr>
              <a:t>if</a:t>
            </a:r>
            <a:r>
              <a:rPr lang="zh-CN" altLang="en-US" b="1">
                <a:latin typeface="Arial" charset="0"/>
                <a:ea typeface="黑体" pitchFamily="49" charset="-122"/>
                <a:cs typeface="Times New Roman" pitchFamily="18" charset="0"/>
              </a:rPr>
              <a:t>块 </a:t>
            </a:r>
            <a:endParaRPr lang="en-GB" altLang="zh-CN" b="1">
              <a:latin typeface="Arial" charset="0"/>
              <a:ea typeface="黑体" pitchFamily="49" charset="-122"/>
              <a:cs typeface="Times New Roman" pitchFamily="18" charset="0"/>
            </a:endParaRPr>
          </a:p>
        </p:txBody>
      </p:sp>
      <p:sp>
        <p:nvSpPr>
          <p:cNvPr id="54278" name="Rectangle 4"/>
          <p:cNvSpPr>
            <a:spLocks noGrp="1" noChangeArrowheads="1"/>
          </p:cNvSpPr>
          <p:nvPr>
            <p:ph type="title" idx="4294967295"/>
          </p:nvPr>
        </p:nvSpPr>
        <p:spPr>
          <a:xfrm>
            <a:off x="927100" y="274638"/>
            <a:ext cx="5157788" cy="792162"/>
          </a:xfrm>
        </p:spPr>
        <p:txBody>
          <a:bodyPr/>
          <a:lstStyle/>
          <a:p>
            <a:pPr eaLnBrk="1" hangingPunct="1"/>
            <a:r>
              <a:rPr lang="zh-CN" altLang="en-US" sz="3600" smtClean="0">
                <a:solidFill>
                  <a:srgbClr val="000000"/>
                </a:solidFill>
              </a:rPr>
              <a:t>多重</a:t>
            </a:r>
            <a:r>
              <a:rPr lang="en-US" altLang="zh-CN" sz="3600" smtClean="0">
                <a:solidFill>
                  <a:srgbClr val="000000"/>
                </a:solidFill>
              </a:rPr>
              <a:t>if</a:t>
            </a:r>
            <a:r>
              <a:rPr lang="zh-CN" altLang="en-US" sz="3600" smtClean="0">
                <a:solidFill>
                  <a:srgbClr val="000000"/>
                </a:solidFill>
              </a:rPr>
              <a:t>结构</a:t>
            </a:r>
          </a:p>
        </p:txBody>
      </p:sp>
      <p:sp>
        <p:nvSpPr>
          <p:cNvPr id="9" name="AutoShape 5"/>
          <p:cNvSpPr>
            <a:spLocks noChangeArrowheads="1"/>
          </p:cNvSpPr>
          <p:nvPr/>
        </p:nvSpPr>
        <p:spPr bwMode="auto">
          <a:xfrm>
            <a:off x="1430338" y="2576513"/>
            <a:ext cx="5346700" cy="3805237"/>
          </a:xfrm>
          <a:prstGeom prst="roundRect">
            <a:avLst>
              <a:gd name="adj" fmla="val 5856"/>
            </a:avLst>
          </a:prstGeom>
          <a:gradFill rotWithShape="0">
            <a:gsLst>
              <a:gs pos="0">
                <a:srgbClr val="CCFFFF"/>
              </a:gs>
              <a:gs pos="100000">
                <a:srgbClr val="FFFFFF"/>
              </a:gs>
            </a:gsLst>
            <a:lin ang="5400000" scaled="1"/>
          </a:gradFill>
          <a:ln w="9525">
            <a:solidFill>
              <a:srgbClr val="008080"/>
            </a:solidFill>
            <a:round/>
            <a:headEnd/>
            <a:tailEnd/>
          </a:ln>
        </p:spPr>
        <p:txBody>
          <a:bodyPr>
            <a:spAutoFit/>
          </a:bodyPr>
          <a:lstStyle/>
          <a:p>
            <a:pPr fontAlgn="auto">
              <a:spcBef>
                <a:spcPct val="50000"/>
              </a:spcBef>
              <a:spcAft>
                <a:spcPts val="0"/>
              </a:spcAft>
              <a:defRPr/>
            </a:pPr>
            <a:r>
              <a:rPr lang="en-US" altLang="zh-CN" sz="1800" b="1" kern="0">
                <a:solidFill>
                  <a:srgbClr val="0000FF"/>
                </a:solidFill>
                <a:ea typeface="黑体" pitchFamily="49" charset="-122"/>
              </a:rPr>
              <a:t> if</a:t>
            </a:r>
            <a:r>
              <a:rPr lang="en-US" altLang="zh-CN" sz="1800" b="1" kern="0">
                <a:solidFill>
                  <a:srgbClr val="333399"/>
                </a:solidFill>
                <a:ea typeface="黑体" pitchFamily="49" charset="-122"/>
              </a:rPr>
              <a:t> </a:t>
            </a:r>
            <a:r>
              <a:rPr lang="en-US" altLang="zh-CN" sz="1800" b="1" kern="0">
                <a:solidFill>
                  <a:sysClr val="windowText" lastClr="000000"/>
                </a:solidFill>
                <a:ea typeface="黑体" pitchFamily="49" charset="-122"/>
              </a:rPr>
              <a:t>( </a:t>
            </a:r>
            <a:r>
              <a:rPr lang="zh-CN" altLang="en-US" sz="1800" b="1" kern="0">
                <a:solidFill>
                  <a:sysClr val="windowText" lastClr="000000"/>
                </a:solidFill>
                <a:ea typeface="黑体" pitchFamily="49" charset="-122"/>
              </a:rPr>
              <a:t>条件 </a:t>
            </a:r>
            <a:r>
              <a:rPr lang="en-US" altLang="zh-CN" sz="1800" b="1" kern="0">
                <a:solidFill>
                  <a:sysClr val="windowText" lastClr="000000"/>
                </a:solidFill>
                <a:ea typeface="黑体" pitchFamily="49" charset="-122"/>
              </a:rPr>
              <a:t>) { </a:t>
            </a:r>
          </a:p>
          <a:p>
            <a:pPr fontAlgn="auto">
              <a:spcBef>
                <a:spcPct val="50000"/>
              </a:spcBef>
              <a:spcAft>
                <a:spcPts val="0"/>
              </a:spcAft>
              <a:defRPr/>
            </a:pPr>
            <a:r>
              <a:rPr lang="en-US" altLang="zh-CN" sz="1800" b="1" kern="0">
                <a:solidFill>
                  <a:sysClr val="windowText" lastClr="000000"/>
                </a:solidFill>
                <a:ea typeface="黑体" pitchFamily="49" charset="-122"/>
              </a:rPr>
              <a:t>     //</a:t>
            </a:r>
            <a:r>
              <a:rPr lang="zh-CN" altLang="en-US" sz="1800" b="1" kern="0">
                <a:solidFill>
                  <a:sysClr val="windowText" lastClr="000000"/>
                </a:solidFill>
                <a:ea typeface="黑体" pitchFamily="49" charset="-122"/>
              </a:rPr>
              <a:t>语句  </a:t>
            </a:r>
          </a:p>
          <a:p>
            <a:pPr fontAlgn="auto">
              <a:spcBef>
                <a:spcPct val="50000"/>
              </a:spcBef>
              <a:spcAft>
                <a:spcPts val="0"/>
              </a:spcAft>
              <a:defRPr/>
            </a:pPr>
            <a:r>
              <a:rPr lang="zh-CN" altLang="en-US" sz="1800" b="1" kern="0">
                <a:solidFill>
                  <a:sysClr val="windowText" lastClr="000000"/>
                </a:solidFill>
                <a:ea typeface="黑体" pitchFamily="49" charset="-122"/>
              </a:rPr>
              <a:t> </a:t>
            </a:r>
            <a:r>
              <a:rPr lang="en-US" altLang="zh-CN" sz="1800" b="1" kern="0">
                <a:solidFill>
                  <a:sysClr val="windowText" lastClr="000000"/>
                </a:solidFill>
                <a:ea typeface="黑体" pitchFamily="49" charset="-122"/>
              </a:rPr>
              <a:t>}</a:t>
            </a:r>
          </a:p>
          <a:p>
            <a:pPr fontAlgn="auto">
              <a:spcBef>
                <a:spcPct val="50000"/>
              </a:spcBef>
              <a:spcAft>
                <a:spcPts val="0"/>
              </a:spcAft>
              <a:defRPr/>
            </a:pPr>
            <a:r>
              <a:rPr lang="en-US" altLang="zh-CN" sz="1800" b="1" kern="0">
                <a:solidFill>
                  <a:sysClr val="windowText" lastClr="000000"/>
                </a:solidFill>
                <a:ea typeface="黑体" pitchFamily="49" charset="-122"/>
              </a:rPr>
              <a:t> </a:t>
            </a:r>
            <a:r>
              <a:rPr lang="en-US" altLang="zh-CN" sz="1800" b="1" kern="0">
                <a:solidFill>
                  <a:srgbClr val="0000FF"/>
                </a:solidFill>
                <a:ea typeface="黑体" pitchFamily="49" charset="-122"/>
              </a:rPr>
              <a:t>else if</a:t>
            </a:r>
            <a:r>
              <a:rPr lang="en-US" altLang="zh-CN" sz="1800" b="1" kern="0">
                <a:solidFill>
                  <a:srgbClr val="333399"/>
                </a:solidFill>
                <a:ea typeface="黑体" pitchFamily="49" charset="-122"/>
              </a:rPr>
              <a:t> </a:t>
            </a:r>
            <a:r>
              <a:rPr lang="en-US" altLang="zh-CN" sz="1800" b="1" kern="0">
                <a:solidFill>
                  <a:sysClr val="windowText" lastClr="000000"/>
                </a:solidFill>
                <a:ea typeface="黑体" pitchFamily="49" charset="-122"/>
              </a:rPr>
              <a:t>( </a:t>
            </a:r>
            <a:r>
              <a:rPr lang="zh-CN" altLang="en-US" sz="1800" b="1" kern="0">
                <a:solidFill>
                  <a:sysClr val="windowText" lastClr="000000"/>
                </a:solidFill>
                <a:ea typeface="黑体" pitchFamily="49" charset="-122"/>
              </a:rPr>
              <a:t>条件 </a:t>
            </a:r>
            <a:r>
              <a:rPr lang="en-US" altLang="zh-CN" sz="1800" b="1" kern="0">
                <a:solidFill>
                  <a:sysClr val="windowText" lastClr="000000"/>
                </a:solidFill>
                <a:ea typeface="黑体" pitchFamily="49" charset="-122"/>
              </a:rPr>
              <a:t>)</a:t>
            </a:r>
            <a:r>
              <a:rPr lang="en-US" altLang="zh-CN" sz="1800" kern="0">
                <a:solidFill>
                  <a:sysClr val="windowText" lastClr="000000"/>
                </a:solidFill>
                <a:ea typeface="黑体" pitchFamily="49" charset="-122"/>
              </a:rPr>
              <a:t> </a:t>
            </a:r>
            <a:r>
              <a:rPr lang="en-US" altLang="zh-CN" sz="1800" b="1" kern="0">
                <a:solidFill>
                  <a:sysClr val="windowText" lastClr="000000"/>
                </a:solidFill>
                <a:ea typeface="黑体" pitchFamily="49" charset="-122"/>
              </a:rPr>
              <a:t>{ </a:t>
            </a:r>
          </a:p>
          <a:p>
            <a:pPr fontAlgn="auto">
              <a:spcBef>
                <a:spcPct val="50000"/>
              </a:spcBef>
              <a:spcAft>
                <a:spcPts val="0"/>
              </a:spcAft>
              <a:defRPr/>
            </a:pPr>
            <a:r>
              <a:rPr lang="en-US" altLang="zh-CN" sz="1800" b="1" kern="0">
                <a:solidFill>
                  <a:sysClr val="windowText" lastClr="000000"/>
                </a:solidFill>
                <a:ea typeface="黑体" pitchFamily="49" charset="-122"/>
              </a:rPr>
              <a:t>     //</a:t>
            </a:r>
            <a:r>
              <a:rPr lang="zh-CN" altLang="en-US" sz="1800" b="1" kern="0">
                <a:solidFill>
                  <a:sysClr val="windowText" lastClr="000000"/>
                </a:solidFill>
                <a:ea typeface="黑体" pitchFamily="49" charset="-122"/>
              </a:rPr>
              <a:t>语句 </a:t>
            </a:r>
          </a:p>
          <a:p>
            <a:pPr fontAlgn="auto">
              <a:spcBef>
                <a:spcPct val="50000"/>
              </a:spcBef>
              <a:spcAft>
                <a:spcPts val="0"/>
              </a:spcAft>
              <a:defRPr/>
            </a:pPr>
            <a:r>
              <a:rPr lang="zh-CN" altLang="en-US" sz="1800" b="1" kern="0">
                <a:solidFill>
                  <a:sysClr val="windowText" lastClr="000000"/>
                </a:solidFill>
                <a:ea typeface="黑体" pitchFamily="49" charset="-122"/>
              </a:rPr>
              <a:t> </a:t>
            </a:r>
            <a:r>
              <a:rPr lang="en-US" altLang="zh-CN" sz="1800" b="1" kern="0">
                <a:solidFill>
                  <a:sysClr val="windowText" lastClr="000000"/>
                </a:solidFill>
                <a:ea typeface="黑体" pitchFamily="49" charset="-122"/>
              </a:rPr>
              <a:t>}</a:t>
            </a:r>
          </a:p>
          <a:p>
            <a:pPr fontAlgn="auto">
              <a:spcBef>
                <a:spcPct val="50000"/>
              </a:spcBef>
              <a:spcAft>
                <a:spcPts val="0"/>
              </a:spcAft>
              <a:defRPr/>
            </a:pPr>
            <a:r>
              <a:rPr lang="en-US" altLang="zh-CN" sz="1800" b="1" kern="0">
                <a:solidFill>
                  <a:srgbClr val="0000FF"/>
                </a:solidFill>
                <a:ea typeface="黑体" pitchFamily="49" charset="-122"/>
              </a:rPr>
              <a:t>else</a:t>
            </a:r>
            <a:r>
              <a:rPr lang="en-US" altLang="zh-CN" sz="1800" kern="0">
                <a:solidFill>
                  <a:sysClr val="windowText" lastClr="000000"/>
                </a:solidFill>
                <a:ea typeface="黑体" pitchFamily="49" charset="-122"/>
              </a:rPr>
              <a:t> </a:t>
            </a:r>
            <a:r>
              <a:rPr lang="en-US" altLang="zh-CN" sz="1800" b="1" kern="0">
                <a:solidFill>
                  <a:sysClr val="windowText" lastClr="000000"/>
                </a:solidFill>
                <a:ea typeface="黑体" pitchFamily="49" charset="-122"/>
              </a:rPr>
              <a:t>{ </a:t>
            </a:r>
          </a:p>
          <a:p>
            <a:pPr fontAlgn="auto">
              <a:spcBef>
                <a:spcPct val="50000"/>
              </a:spcBef>
              <a:spcAft>
                <a:spcPts val="0"/>
              </a:spcAft>
              <a:defRPr/>
            </a:pPr>
            <a:r>
              <a:rPr lang="en-US" altLang="zh-CN" sz="1800" b="1" kern="0">
                <a:solidFill>
                  <a:sysClr val="windowText" lastClr="000000"/>
                </a:solidFill>
                <a:ea typeface="黑体" pitchFamily="49" charset="-122"/>
              </a:rPr>
              <a:t>     //</a:t>
            </a:r>
            <a:r>
              <a:rPr lang="zh-CN" altLang="en-US" sz="1800" b="1" kern="0">
                <a:solidFill>
                  <a:sysClr val="windowText" lastClr="000000"/>
                </a:solidFill>
                <a:ea typeface="黑体" pitchFamily="49" charset="-122"/>
              </a:rPr>
              <a:t>语句 </a:t>
            </a:r>
          </a:p>
          <a:p>
            <a:pPr fontAlgn="auto">
              <a:spcBef>
                <a:spcPct val="50000"/>
              </a:spcBef>
              <a:spcAft>
                <a:spcPts val="0"/>
              </a:spcAft>
              <a:defRPr/>
            </a:pPr>
            <a:r>
              <a:rPr lang="zh-CN" altLang="en-US" sz="1800" b="1" kern="0">
                <a:solidFill>
                  <a:sysClr val="windowText" lastClr="000000"/>
                </a:solidFill>
                <a:ea typeface="黑体" pitchFamily="49" charset="-122"/>
              </a:rPr>
              <a:t> </a:t>
            </a:r>
            <a:r>
              <a:rPr lang="en-US" altLang="zh-CN" sz="1800" b="1" kern="0">
                <a:solidFill>
                  <a:sysClr val="windowText" lastClr="000000"/>
                </a:solidFill>
                <a:ea typeface="黑体" pitchFamily="49" charset="-122"/>
              </a:rPr>
              <a:t>}</a:t>
            </a:r>
          </a:p>
        </p:txBody>
      </p:sp>
      <p:sp>
        <p:nvSpPr>
          <p:cNvPr id="10" name="AutoShape 6"/>
          <p:cNvSpPr>
            <a:spLocks noChangeArrowheads="1"/>
          </p:cNvSpPr>
          <p:nvPr/>
        </p:nvSpPr>
        <p:spPr bwMode="auto">
          <a:xfrm>
            <a:off x="4714875" y="4075113"/>
            <a:ext cx="16859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rgbClr val="808080">
                <a:alpha val="50000"/>
              </a:srgbClr>
            </a:outerShdw>
          </a:effectLst>
        </p:spPr>
        <p:txBody>
          <a:bodyPr anchorCtr="1">
            <a:spAutoFit/>
          </a:bodyPr>
          <a:lstStyle/>
          <a:p>
            <a:pPr algn="ctr" fontAlgn="auto">
              <a:spcBef>
                <a:spcPts val="0"/>
              </a:spcBef>
              <a:spcAft>
                <a:spcPts val="0"/>
              </a:spcAft>
              <a:defRPr/>
            </a:pPr>
            <a:r>
              <a:rPr lang="zh-CN" altLang="en-US" sz="1800" b="1" kern="0">
                <a:solidFill>
                  <a:sysClr val="windowText" lastClr="000000"/>
                </a:solidFill>
                <a:ea typeface="黑体" pitchFamily="2" charset="-122"/>
              </a:rPr>
              <a:t>可以有多个</a:t>
            </a:r>
          </a:p>
        </p:txBody>
      </p:sp>
      <p:sp>
        <p:nvSpPr>
          <p:cNvPr id="11" name="AutoShape 7"/>
          <p:cNvSpPr>
            <a:spLocks noChangeArrowheads="1"/>
          </p:cNvSpPr>
          <p:nvPr/>
        </p:nvSpPr>
        <p:spPr bwMode="auto">
          <a:xfrm>
            <a:off x="4772025" y="5372100"/>
            <a:ext cx="1685925"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rgbClr val="808080">
                <a:alpha val="50000"/>
              </a:srgbClr>
            </a:outerShdw>
          </a:effectLst>
        </p:spPr>
        <p:txBody>
          <a:bodyPr anchorCtr="1">
            <a:spAutoFit/>
          </a:bodyPr>
          <a:lstStyle/>
          <a:p>
            <a:pPr algn="ctr" fontAlgn="auto">
              <a:spcBef>
                <a:spcPts val="0"/>
              </a:spcBef>
              <a:spcAft>
                <a:spcPts val="0"/>
              </a:spcAft>
              <a:defRPr/>
            </a:pPr>
            <a:r>
              <a:rPr lang="zh-CN" altLang="en-US" sz="1800" b="1" kern="0">
                <a:solidFill>
                  <a:sysClr val="windowText" lastClr="000000"/>
                </a:solidFill>
                <a:ea typeface="黑体" pitchFamily="2" charset="-122"/>
              </a:rPr>
              <a:t>可以省略</a:t>
            </a:r>
          </a:p>
        </p:txBody>
      </p:sp>
      <p:sp>
        <p:nvSpPr>
          <p:cNvPr id="12" name="Text Box 19"/>
          <p:cNvSpPr txBox="1">
            <a:spLocks noChangeArrowheads="1"/>
          </p:cNvSpPr>
          <p:nvPr/>
        </p:nvSpPr>
        <p:spPr bwMode="auto">
          <a:xfrm>
            <a:off x="762000" y="1981200"/>
            <a:ext cx="396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Arial" charset="0"/>
                <a:ea typeface="黑体" pitchFamily="49" charset="-122"/>
              </a:rPr>
              <a:t>多重</a:t>
            </a:r>
            <a:r>
              <a:rPr lang="en-US" altLang="zh-CN" b="1">
                <a:latin typeface="Arial" charset="0"/>
                <a:ea typeface="黑体" pitchFamily="49" charset="-122"/>
              </a:rPr>
              <a:t>if</a:t>
            </a:r>
            <a:r>
              <a:rPr lang="zh-CN" altLang="en-US" b="1">
                <a:latin typeface="Arial" charset="0"/>
                <a:ea typeface="黑体" pitchFamily="49" charset="-122"/>
              </a:rPr>
              <a:t>结构</a:t>
            </a:r>
          </a:p>
        </p:txBody>
      </p:sp>
      <p:grpSp>
        <p:nvGrpSpPr>
          <p:cNvPr id="13" name="Group 20"/>
          <p:cNvGrpSpPr>
            <a:grpSpLocks/>
          </p:cNvGrpSpPr>
          <p:nvPr/>
        </p:nvGrpSpPr>
        <p:grpSpPr bwMode="auto">
          <a:xfrm>
            <a:off x="3708400" y="1916113"/>
            <a:ext cx="4752975" cy="4105275"/>
            <a:chOff x="476" y="1162"/>
            <a:chExt cx="2812" cy="2586"/>
          </a:xfrm>
        </p:grpSpPr>
        <p:grpSp>
          <p:nvGrpSpPr>
            <p:cNvPr id="54288" name="Group 21"/>
            <p:cNvGrpSpPr>
              <a:grpSpLocks/>
            </p:cNvGrpSpPr>
            <p:nvPr/>
          </p:nvGrpSpPr>
          <p:grpSpPr bwMode="auto">
            <a:xfrm>
              <a:off x="657" y="1339"/>
              <a:ext cx="2223" cy="1275"/>
              <a:chOff x="657" y="1339"/>
              <a:chExt cx="2223" cy="1275"/>
            </a:xfrm>
          </p:grpSpPr>
          <p:sp>
            <p:nvSpPr>
              <p:cNvPr id="33" name="Text Box 22"/>
              <p:cNvSpPr txBox="1">
                <a:spLocks noChangeArrowheads="1"/>
              </p:cNvSpPr>
              <p:nvPr/>
            </p:nvSpPr>
            <p:spPr bwMode="auto">
              <a:xfrm>
                <a:off x="1612" y="133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1800" b="1" kern="0" smtClean="0">
                    <a:solidFill>
                      <a:srgbClr val="000000"/>
                    </a:solidFill>
                    <a:ea typeface="黑体" pitchFamily="49" charset="-122"/>
                  </a:rPr>
                  <a:t>假</a:t>
                </a:r>
              </a:p>
            </p:txBody>
          </p:sp>
          <p:sp>
            <p:nvSpPr>
              <p:cNvPr id="34" name="Text Box 23"/>
              <p:cNvSpPr txBox="1">
                <a:spLocks noChangeArrowheads="1"/>
              </p:cNvSpPr>
              <p:nvPr/>
            </p:nvSpPr>
            <p:spPr bwMode="auto">
              <a:xfrm>
                <a:off x="657" y="1797"/>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1800" b="1" kern="0" smtClean="0">
                    <a:solidFill>
                      <a:srgbClr val="000000"/>
                    </a:solidFill>
                    <a:ea typeface="黑体" pitchFamily="49" charset="-122"/>
                  </a:rPr>
                  <a:t>真</a:t>
                </a:r>
              </a:p>
            </p:txBody>
          </p:sp>
          <p:sp>
            <p:nvSpPr>
              <p:cNvPr id="35" name="Text Box 24"/>
              <p:cNvSpPr txBox="1">
                <a:spLocks noChangeArrowheads="1"/>
              </p:cNvSpPr>
              <p:nvPr/>
            </p:nvSpPr>
            <p:spPr bwMode="auto">
              <a:xfrm>
                <a:off x="1612" y="2383"/>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1800" b="1" kern="0" smtClean="0">
                    <a:solidFill>
                      <a:srgbClr val="000000"/>
                    </a:solidFill>
                    <a:ea typeface="黑体" pitchFamily="49" charset="-122"/>
                  </a:rPr>
                  <a:t>真</a:t>
                </a:r>
              </a:p>
            </p:txBody>
          </p:sp>
          <p:sp>
            <p:nvSpPr>
              <p:cNvPr id="36" name="Text Box 25"/>
              <p:cNvSpPr txBox="1">
                <a:spLocks noChangeArrowheads="1"/>
              </p:cNvSpPr>
              <p:nvPr/>
            </p:nvSpPr>
            <p:spPr bwMode="auto">
              <a:xfrm>
                <a:off x="2563" y="192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1800" b="1" kern="0" smtClean="0">
                    <a:solidFill>
                      <a:srgbClr val="000000"/>
                    </a:solidFill>
                    <a:ea typeface="黑体" pitchFamily="49" charset="-122"/>
                  </a:rPr>
                  <a:t>假</a:t>
                </a:r>
              </a:p>
            </p:txBody>
          </p:sp>
        </p:grpSp>
        <p:grpSp>
          <p:nvGrpSpPr>
            <p:cNvPr id="54289" name="Group 26"/>
            <p:cNvGrpSpPr>
              <a:grpSpLocks/>
            </p:cNvGrpSpPr>
            <p:nvPr/>
          </p:nvGrpSpPr>
          <p:grpSpPr bwMode="auto">
            <a:xfrm>
              <a:off x="476" y="1162"/>
              <a:ext cx="2812" cy="2586"/>
              <a:chOff x="476" y="1162"/>
              <a:chExt cx="2812" cy="2586"/>
            </a:xfrm>
          </p:grpSpPr>
          <p:sp>
            <p:nvSpPr>
              <p:cNvPr id="16" name="Line 27"/>
              <p:cNvSpPr>
                <a:spLocks noChangeShapeType="1"/>
              </p:cNvSpPr>
              <p:nvPr/>
            </p:nvSpPr>
            <p:spPr bwMode="auto">
              <a:xfrm>
                <a:off x="2517" y="2206"/>
                <a:ext cx="4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grpSp>
            <p:nvGrpSpPr>
              <p:cNvPr id="54291" name="Group 28"/>
              <p:cNvGrpSpPr>
                <a:grpSpLocks/>
              </p:cNvGrpSpPr>
              <p:nvPr/>
            </p:nvGrpSpPr>
            <p:grpSpPr bwMode="auto">
              <a:xfrm>
                <a:off x="476" y="1162"/>
                <a:ext cx="2812" cy="2586"/>
                <a:chOff x="476" y="1162"/>
                <a:chExt cx="2812" cy="2586"/>
              </a:xfrm>
            </p:grpSpPr>
            <p:sp>
              <p:nvSpPr>
                <p:cNvPr id="18" name="AutoShape 29"/>
                <p:cNvSpPr>
                  <a:spLocks noChangeArrowheads="1"/>
                </p:cNvSpPr>
                <p:nvPr/>
              </p:nvSpPr>
              <p:spPr bwMode="auto">
                <a:xfrm>
                  <a:off x="476" y="1417"/>
                  <a:ext cx="1091" cy="41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auto">
                    <a:spcBef>
                      <a:spcPts val="0"/>
                    </a:spcBef>
                    <a:spcAft>
                      <a:spcPts val="0"/>
                    </a:spcAft>
                    <a:defRPr/>
                  </a:pPr>
                  <a:r>
                    <a:rPr lang="zh-CN" altLang="en-US" sz="1800" b="1" kern="0">
                      <a:solidFill>
                        <a:sysClr val="windowText" lastClr="000000"/>
                      </a:solidFill>
                      <a:ea typeface="黑体" pitchFamily="49" charset="-122"/>
                    </a:rPr>
                    <a:t>表达式</a:t>
                  </a:r>
                  <a:r>
                    <a:rPr lang="en-US" altLang="zh-CN" sz="1800" b="1" kern="0">
                      <a:solidFill>
                        <a:sysClr val="windowText" lastClr="000000"/>
                      </a:solidFill>
                      <a:ea typeface="黑体" pitchFamily="49" charset="-122"/>
                    </a:rPr>
                    <a:t>1</a:t>
                  </a:r>
                </a:p>
              </p:txBody>
            </p:sp>
            <p:sp>
              <p:nvSpPr>
                <p:cNvPr id="19" name="Line 30"/>
                <p:cNvSpPr>
                  <a:spLocks noChangeShapeType="1"/>
                </p:cNvSpPr>
                <p:nvPr/>
              </p:nvSpPr>
              <p:spPr bwMode="auto">
                <a:xfrm flipH="1">
                  <a:off x="1019" y="1162"/>
                  <a:ext cx="1"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0" name="Line 31"/>
                <p:cNvSpPr>
                  <a:spLocks noChangeShapeType="1"/>
                </p:cNvSpPr>
                <p:nvPr/>
              </p:nvSpPr>
              <p:spPr bwMode="auto">
                <a:xfrm>
                  <a:off x="1019" y="1797"/>
                  <a:ext cx="1"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1" name="Rectangle 32"/>
                <p:cNvSpPr>
                  <a:spLocks noChangeArrowheads="1"/>
                </p:cNvSpPr>
                <p:nvPr/>
              </p:nvSpPr>
              <p:spPr bwMode="auto">
                <a:xfrm>
                  <a:off x="657" y="2069"/>
                  <a:ext cx="726" cy="2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auto">
                    <a:spcBef>
                      <a:spcPts val="0"/>
                    </a:spcBef>
                    <a:spcAft>
                      <a:spcPts val="0"/>
                    </a:spcAft>
                    <a:defRPr/>
                  </a:pPr>
                  <a:r>
                    <a:rPr lang="zh-CN" altLang="en-US" sz="1800" b="1" kern="0">
                      <a:solidFill>
                        <a:sysClr val="windowText" lastClr="000000"/>
                      </a:solidFill>
                      <a:ea typeface="黑体" pitchFamily="49" charset="-122"/>
                    </a:rPr>
                    <a:t>语句</a:t>
                  </a:r>
                  <a:r>
                    <a:rPr lang="en-US" altLang="zh-CN" sz="1800" b="1" kern="0">
                      <a:solidFill>
                        <a:sysClr val="windowText" lastClr="000000"/>
                      </a:solidFill>
                      <a:ea typeface="黑体" pitchFamily="49" charset="-122"/>
                    </a:rPr>
                    <a:t>1</a:t>
                  </a:r>
                </a:p>
              </p:txBody>
            </p:sp>
            <p:sp>
              <p:nvSpPr>
                <p:cNvPr id="22" name="Line 33"/>
                <p:cNvSpPr>
                  <a:spLocks noChangeShapeType="1"/>
                </p:cNvSpPr>
                <p:nvPr/>
              </p:nvSpPr>
              <p:spPr bwMode="auto">
                <a:xfrm>
                  <a:off x="1019" y="2296"/>
                  <a:ext cx="1" cy="14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3" name="Line 34"/>
                <p:cNvSpPr>
                  <a:spLocks noChangeShapeType="1"/>
                </p:cNvSpPr>
                <p:nvPr/>
              </p:nvSpPr>
              <p:spPr bwMode="auto">
                <a:xfrm>
                  <a:off x="1565" y="1616"/>
                  <a:ext cx="4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4" name="Line 35"/>
                <p:cNvSpPr>
                  <a:spLocks noChangeShapeType="1"/>
                </p:cNvSpPr>
                <p:nvPr/>
              </p:nvSpPr>
              <p:spPr bwMode="auto">
                <a:xfrm>
                  <a:off x="1973" y="1616"/>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5" name="AutoShape 36"/>
                <p:cNvSpPr>
                  <a:spLocks noChangeArrowheads="1"/>
                </p:cNvSpPr>
                <p:nvPr/>
              </p:nvSpPr>
              <p:spPr bwMode="auto">
                <a:xfrm>
                  <a:off x="1427" y="1997"/>
                  <a:ext cx="1089" cy="410"/>
                </a:xfrm>
                <a:prstGeom prst="diamond">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auto">
                    <a:spcBef>
                      <a:spcPts val="0"/>
                    </a:spcBef>
                    <a:spcAft>
                      <a:spcPts val="0"/>
                    </a:spcAft>
                    <a:defRPr/>
                  </a:pPr>
                  <a:r>
                    <a:rPr lang="zh-CN" altLang="en-US" sz="1800" b="1" kern="0">
                      <a:solidFill>
                        <a:sysClr val="windowText" lastClr="000000"/>
                      </a:solidFill>
                      <a:ea typeface="黑体" pitchFamily="49" charset="-122"/>
                    </a:rPr>
                    <a:t>表达式</a:t>
                  </a:r>
                  <a:r>
                    <a:rPr lang="en-US" altLang="zh-CN" sz="1800" b="1" kern="0">
                      <a:solidFill>
                        <a:sysClr val="windowText" lastClr="000000"/>
                      </a:solidFill>
                      <a:ea typeface="黑体" pitchFamily="49" charset="-122"/>
                    </a:rPr>
                    <a:t>2</a:t>
                  </a:r>
                </a:p>
              </p:txBody>
            </p:sp>
            <p:sp>
              <p:nvSpPr>
                <p:cNvPr id="26" name="Line 37"/>
                <p:cNvSpPr>
                  <a:spLocks noChangeShapeType="1"/>
                </p:cNvSpPr>
                <p:nvPr/>
              </p:nvSpPr>
              <p:spPr bwMode="auto">
                <a:xfrm>
                  <a:off x="1972" y="2386"/>
                  <a:ext cx="1"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7" name="Rectangle 38"/>
                <p:cNvSpPr>
                  <a:spLocks noChangeArrowheads="1"/>
                </p:cNvSpPr>
                <p:nvPr/>
              </p:nvSpPr>
              <p:spPr bwMode="auto">
                <a:xfrm>
                  <a:off x="1610" y="2658"/>
                  <a:ext cx="726" cy="2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auto">
                    <a:spcBef>
                      <a:spcPts val="0"/>
                    </a:spcBef>
                    <a:spcAft>
                      <a:spcPts val="0"/>
                    </a:spcAft>
                    <a:defRPr/>
                  </a:pPr>
                  <a:r>
                    <a:rPr lang="zh-CN" altLang="en-US" sz="1800" b="1" kern="0">
                      <a:solidFill>
                        <a:sysClr val="windowText" lastClr="000000"/>
                      </a:solidFill>
                      <a:ea typeface="黑体" pitchFamily="49" charset="-122"/>
                    </a:rPr>
                    <a:t>语句</a:t>
                  </a:r>
                  <a:r>
                    <a:rPr lang="en-US" altLang="zh-CN" sz="1800" b="1" kern="0">
                      <a:solidFill>
                        <a:sysClr val="windowText" lastClr="000000"/>
                      </a:solidFill>
                      <a:ea typeface="黑体" pitchFamily="49" charset="-122"/>
                    </a:rPr>
                    <a:t>2</a:t>
                  </a:r>
                </a:p>
              </p:txBody>
            </p:sp>
            <p:sp>
              <p:nvSpPr>
                <p:cNvPr id="28" name="Line 39"/>
                <p:cNvSpPr>
                  <a:spLocks noChangeShapeType="1"/>
                </p:cNvSpPr>
                <p:nvPr/>
              </p:nvSpPr>
              <p:spPr bwMode="auto">
                <a:xfrm>
                  <a:off x="2925" y="2885"/>
                  <a:ext cx="0" cy="3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29" name="Line 40"/>
                <p:cNvSpPr>
                  <a:spLocks noChangeShapeType="1"/>
                </p:cNvSpPr>
                <p:nvPr/>
              </p:nvSpPr>
              <p:spPr bwMode="auto">
                <a:xfrm flipH="1">
                  <a:off x="1020" y="3249"/>
                  <a:ext cx="19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30" name="Line 41"/>
                <p:cNvSpPr>
                  <a:spLocks noChangeShapeType="1"/>
                </p:cNvSpPr>
                <p:nvPr/>
              </p:nvSpPr>
              <p:spPr bwMode="auto">
                <a:xfrm>
                  <a:off x="2925" y="2206"/>
                  <a:ext cx="0" cy="4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31" name="Rectangle 42"/>
                <p:cNvSpPr>
                  <a:spLocks noChangeArrowheads="1"/>
                </p:cNvSpPr>
                <p:nvPr/>
              </p:nvSpPr>
              <p:spPr bwMode="auto">
                <a:xfrm>
                  <a:off x="2562" y="2659"/>
                  <a:ext cx="726" cy="2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auto">
                    <a:spcBef>
                      <a:spcPts val="0"/>
                    </a:spcBef>
                    <a:spcAft>
                      <a:spcPts val="0"/>
                    </a:spcAft>
                    <a:defRPr/>
                  </a:pPr>
                  <a:r>
                    <a:rPr lang="zh-CN" altLang="en-US" sz="1800" b="1" kern="0">
                      <a:solidFill>
                        <a:sysClr val="windowText" lastClr="000000"/>
                      </a:solidFill>
                      <a:ea typeface="黑体" pitchFamily="49" charset="-122"/>
                    </a:rPr>
                    <a:t>语句</a:t>
                  </a:r>
                  <a:r>
                    <a:rPr lang="en-US" altLang="zh-CN" sz="1800" b="1" kern="0">
                      <a:solidFill>
                        <a:sysClr val="windowText" lastClr="000000"/>
                      </a:solidFill>
                      <a:ea typeface="黑体" pitchFamily="49" charset="-122"/>
                    </a:rPr>
                    <a:t>3</a:t>
                  </a:r>
                </a:p>
              </p:txBody>
            </p:sp>
            <p:sp>
              <p:nvSpPr>
                <p:cNvPr id="32" name="Line 43"/>
                <p:cNvSpPr>
                  <a:spLocks noChangeShapeType="1"/>
                </p:cNvSpPr>
                <p:nvPr/>
              </p:nvSpPr>
              <p:spPr bwMode="auto">
                <a:xfrm>
                  <a:off x="1973" y="2886"/>
                  <a:ext cx="0" cy="3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grpSp>
        </p:grpSp>
      </p:grpSp>
      <p:sp>
        <p:nvSpPr>
          <p:cNvPr id="37" name="Rectangle 45"/>
          <p:cNvSpPr>
            <a:spLocks noChangeArrowheads="1"/>
          </p:cNvSpPr>
          <p:nvPr/>
        </p:nvSpPr>
        <p:spPr bwMode="auto">
          <a:xfrm>
            <a:off x="1474788" y="4288115"/>
            <a:ext cx="1873250" cy="36933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38" name="Rectangle 46"/>
          <p:cNvSpPr>
            <a:spLocks noChangeArrowheads="1"/>
          </p:cNvSpPr>
          <p:nvPr/>
        </p:nvSpPr>
        <p:spPr bwMode="auto">
          <a:xfrm>
            <a:off x="1474788" y="5547003"/>
            <a:ext cx="1873250" cy="369332"/>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39" name="AutoShape 47"/>
          <p:cNvSpPr>
            <a:spLocks noChangeArrowheads="1"/>
          </p:cNvSpPr>
          <p:nvPr/>
        </p:nvSpPr>
        <p:spPr bwMode="auto">
          <a:xfrm>
            <a:off x="3563938" y="3924182"/>
            <a:ext cx="865187" cy="733663"/>
          </a:xfrm>
          <a:prstGeom prst="leftArrow">
            <a:avLst>
              <a:gd name="adj1" fmla="val 50000"/>
              <a:gd name="adj2" fmla="val 50092"/>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outerShdw dist="53882" dir="2700000" algn="ctr" rotWithShape="0">
              <a:srgbClr val="808080">
                <a:alpha val="50000"/>
              </a:srgbClr>
            </a:outerShdw>
          </a:effectLst>
        </p:spPr>
        <p:txBody>
          <a:bodyPr anchor="ct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40" name="AutoShape 48"/>
          <p:cNvSpPr>
            <a:spLocks noChangeArrowheads="1"/>
          </p:cNvSpPr>
          <p:nvPr/>
        </p:nvSpPr>
        <p:spPr bwMode="auto">
          <a:xfrm>
            <a:off x="3563938" y="5221169"/>
            <a:ext cx="865187" cy="733663"/>
          </a:xfrm>
          <a:prstGeom prst="leftArrow">
            <a:avLst>
              <a:gd name="adj1" fmla="val 50000"/>
              <a:gd name="adj2" fmla="val 50092"/>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outerShdw dist="53882" dir="2700000" algn="ctr" rotWithShape="0">
              <a:srgbClr val="808080">
                <a:alpha val="50000"/>
              </a:srgbClr>
            </a:outerShdw>
          </a:effectLst>
        </p:spPr>
        <p:txBody>
          <a:bodyPr anchor="ctr">
            <a:spAutoFit/>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checkerboard(across)">
                                      <p:cBhvr>
                                        <p:cTn id="26" dur="500"/>
                                        <p:tgtEl>
                                          <p:spTgt spid="3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checkerboard(across)">
                                      <p:cBhvr>
                                        <p:cTn id="29" dur="500"/>
                                        <p:tgtEl>
                                          <p:spTgt spid="38"/>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right)">
                                      <p:cBhvr>
                                        <p:cTn id="33" dur="500"/>
                                        <p:tgtEl>
                                          <p:spTgt spid="3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nodeType="afterGroup">
                            <p:stCondLst>
                              <p:cond delay="1000"/>
                            </p:stCondLst>
                            <p:childTnLst>
                              <p:par>
                                <p:cTn id="38" presetID="22" presetClass="entr" presetSubtype="2"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37" grpId="0" animBg="1"/>
      <p:bldP spid="38" grpId="0" animBg="1"/>
      <p:bldP spid="39" grpId="0" animBg="1"/>
      <p:bldP spid="4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611560" y="-99392"/>
            <a:ext cx="8174038" cy="839788"/>
          </a:xfrm>
        </p:spPr>
        <p:txBody>
          <a:bodyPr/>
          <a:lstStyle/>
          <a:p>
            <a:r>
              <a:rPr lang="en-US" altLang="zh-CN" sz="2000" smtClean="0"/>
              <a:t>【</a:t>
            </a:r>
            <a:r>
              <a:rPr lang="zh-CN" altLang="en-US" sz="2000" smtClean="0"/>
              <a:t>例</a:t>
            </a:r>
            <a:r>
              <a:rPr lang="en-US" altLang="zh-CN" sz="2000" smtClean="0"/>
              <a:t>】</a:t>
            </a:r>
            <a:r>
              <a:rPr lang="zh-CN" altLang="en-US" sz="2000" smtClean="0"/>
              <a:t>输入分数，小于</a:t>
            </a:r>
            <a:r>
              <a:rPr lang="en-US" altLang="zh-CN" sz="2000" smtClean="0"/>
              <a:t>60</a:t>
            </a:r>
            <a:r>
              <a:rPr lang="zh-CN" altLang="en-US" sz="2000" smtClean="0"/>
              <a:t>输出不及格，</a:t>
            </a:r>
            <a:r>
              <a:rPr lang="en-US" altLang="zh-CN" sz="2000" smtClean="0"/>
              <a:t>60~79</a:t>
            </a:r>
            <a:r>
              <a:rPr lang="zh-CN" altLang="en-US" sz="2000" smtClean="0"/>
              <a:t>输出中等，</a:t>
            </a:r>
            <a:r>
              <a:rPr lang="en-US" altLang="zh-CN" sz="2000" smtClean="0"/>
              <a:t>80~89</a:t>
            </a:r>
            <a:r>
              <a:rPr lang="zh-CN" altLang="en-US" sz="2000" smtClean="0"/>
              <a:t>输出良好，大于等于</a:t>
            </a:r>
            <a:r>
              <a:rPr lang="en-US" altLang="zh-CN" sz="2000" smtClean="0"/>
              <a:t>90</a:t>
            </a:r>
            <a:r>
              <a:rPr lang="zh-CN" altLang="en-US" sz="2000" smtClean="0"/>
              <a:t>输出优秀</a:t>
            </a:r>
          </a:p>
        </p:txBody>
      </p:sp>
      <p:sp>
        <p:nvSpPr>
          <p:cNvPr id="5530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C8808C0-6F61-41AE-9C66-450772CF826F}" type="slidenum">
              <a:rPr lang="zh-CN" altLang="en-US" sz="1400" smtClean="0">
                <a:latin typeface="Tahoma" pitchFamily="34" charset="0"/>
                <a:ea typeface="微软雅黑" panose="020B0503020204020204" pitchFamily="34" charset="-122"/>
              </a:rPr>
              <a:pPr eaLnBrk="1" hangingPunct="1"/>
              <a:t>44</a:t>
            </a:fld>
            <a:endParaRPr lang="en-US" altLang="zh-CN" sz="1400" smtClean="0">
              <a:latin typeface="Tahoma"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11560" y="692696"/>
            <a:ext cx="7560840" cy="6188260"/>
          </a:xfrm>
          <a:prstGeom prst="rect">
            <a:avLst/>
          </a:prstGeom>
        </p:spPr>
      </p:pic>
      <p:sp>
        <p:nvSpPr>
          <p:cNvPr id="7" name="矩形 6"/>
          <p:cNvSpPr/>
          <p:nvPr/>
        </p:nvSpPr>
        <p:spPr>
          <a:xfrm>
            <a:off x="2214303" y="3789040"/>
            <a:ext cx="4661953" cy="2232248"/>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19872" y="6365557"/>
            <a:ext cx="53640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flowchartCase/ScoreGrade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1" nodeType="clickEffect">
                                  <p:stCondLst>
                                    <p:cond delay="0"/>
                                  </p:stCondLst>
                                  <p:childTnLst>
                                    <p:anim calcmode="lin" valueType="num">
                                      <p:cBhvr additive="base">
                                        <p:cTn id="17" dur="500"/>
                                        <p:tgtEl>
                                          <p:spTgt spid="7"/>
                                        </p:tgtEl>
                                        <p:attrNameLst>
                                          <p:attrName>ppt_x</p:attrName>
                                        </p:attrNameLst>
                                      </p:cBhvr>
                                      <p:tavLst>
                                        <p:tav tm="0">
                                          <p:val>
                                            <p:strVal val="ppt_x"/>
                                          </p:val>
                                        </p:tav>
                                        <p:tav tm="100000">
                                          <p:val>
                                            <p:strVal val="ppt_x"/>
                                          </p:val>
                                        </p:tav>
                                      </p:tavLst>
                                    </p:anim>
                                    <p:anim calcmode="lin" valueType="num">
                                      <p:cBhvr additive="base">
                                        <p:cTn id="18" dur="500"/>
                                        <p:tgtEl>
                                          <p:spTgt spid="7"/>
                                        </p:tgtEl>
                                        <p:attrNameLst>
                                          <p:attrName>ppt_y</p:attrName>
                                        </p:attrNameLst>
                                      </p:cBhvr>
                                      <p:tavLst>
                                        <p:tav tm="0">
                                          <p:val>
                                            <p:strVal val="ppt_y"/>
                                          </p:val>
                                        </p:tav>
                                        <p:tav tm="100000">
                                          <p:val>
                                            <p:strVal val="1+ppt_h/2"/>
                                          </p:val>
                                        </p:tav>
                                      </p:tavLst>
                                    </p:anim>
                                    <p:set>
                                      <p:cBhvr>
                                        <p:cTn id="1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BABACCE-4C5D-4B84-9C0B-E5FBFA284F0E}" type="slidenum">
              <a:rPr lang="zh-CN" altLang="en-US" sz="1400" smtClean="0">
                <a:latin typeface="Tahoma" pitchFamily="34" charset="0"/>
                <a:ea typeface="微软雅黑" panose="020B0503020204020204" pitchFamily="34" charset="-122"/>
              </a:rPr>
              <a:pPr eaLnBrk="1" hangingPunct="1"/>
              <a:t>45</a:t>
            </a:fld>
            <a:endParaRPr lang="en-US" altLang="zh-CN" sz="1400" smtClean="0">
              <a:latin typeface="Tahoma" pitchFamily="34" charset="0"/>
              <a:ea typeface="微软雅黑" panose="020B0503020204020204" pitchFamily="34" charset="-122"/>
            </a:endParaRPr>
          </a:p>
        </p:txBody>
      </p:sp>
      <p:sp>
        <p:nvSpPr>
          <p:cNvPr id="57348" name="Rectangle 2"/>
          <p:cNvSpPr>
            <a:spLocks noGrp="1" noChangeArrowheads="1"/>
          </p:cNvSpPr>
          <p:nvPr>
            <p:ph type="title"/>
          </p:nvPr>
        </p:nvSpPr>
        <p:spPr/>
        <p:txBody>
          <a:bodyPr/>
          <a:lstStyle/>
          <a:p>
            <a:pPr eaLnBrk="1" hangingPunct="1"/>
            <a:r>
              <a:rPr lang="en-US" altLang="zh-CN" smtClean="0"/>
              <a:t>2. switch</a:t>
            </a:r>
            <a:r>
              <a:rPr lang="zh-CN" altLang="en-US" smtClean="0"/>
              <a:t>语句</a:t>
            </a:r>
          </a:p>
        </p:txBody>
      </p:sp>
      <p:sp>
        <p:nvSpPr>
          <p:cNvPr id="57349" name="Rectangle 3"/>
          <p:cNvSpPr>
            <a:spLocks noGrp="1" noChangeArrowheads="1"/>
          </p:cNvSpPr>
          <p:nvPr>
            <p:ph type="body" idx="1"/>
          </p:nvPr>
        </p:nvSpPr>
        <p:spPr>
          <a:xfrm>
            <a:off x="684213" y="1268413"/>
            <a:ext cx="8199437" cy="4897437"/>
          </a:xfrm>
        </p:spPr>
        <p:txBody>
          <a:bodyPr/>
          <a:lstStyle/>
          <a:p>
            <a:pPr eaLnBrk="1" hangingPunct="1">
              <a:lnSpc>
                <a:spcPct val="130000"/>
              </a:lnSpc>
              <a:spcBef>
                <a:spcPts val="0"/>
              </a:spcBef>
            </a:pPr>
            <a:r>
              <a:rPr lang="en-US" altLang="zh-CN" sz="2400" smtClean="0">
                <a:solidFill>
                  <a:srgbClr val="000000"/>
                </a:solidFill>
                <a:latin typeface="微软雅黑" pitchFamily="34" charset="-122"/>
                <a:ea typeface="微软雅黑" pitchFamily="34" charset="-122"/>
              </a:rPr>
              <a:t>switch</a:t>
            </a:r>
            <a:r>
              <a:rPr lang="zh-CN" altLang="en-US" sz="2400" smtClean="0">
                <a:solidFill>
                  <a:srgbClr val="000000"/>
                </a:solidFill>
                <a:latin typeface="微软雅黑" pitchFamily="34" charset="-122"/>
                <a:ea typeface="微软雅黑" pitchFamily="34" charset="-122"/>
              </a:rPr>
              <a:t>语句的基本格式为：</a:t>
            </a:r>
          </a:p>
          <a:p>
            <a:pPr eaLnBrk="1" hangingPunct="1">
              <a:lnSpc>
                <a:spcPct val="130000"/>
              </a:lnSpc>
              <a:spcBef>
                <a:spcPts val="0"/>
              </a:spcBef>
            </a:pPr>
            <a:r>
              <a:rPr lang="en-US" altLang="zh-CN" sz="2400" smtClean="0">
                <a:solidFill>
                  <a:srgbClr val="FF0000"/>
                </a:solidFill>
                <a:latin typeface="微软雅黑" pitchFamily="34" charset="-122"/>
                <a:ea typeface="微软雅黑" pitchFamily="34" charset="-122"/>
              </a:rPr>
              <a:t>switch</a:t>
            </a:r>
            <a:r>
              <a:rPr lang="en-US" altLang="zh-CN" sz="2400" smtClean="0">
                <a:solidFill>
                  <a:srgbClr val="000000"/>
                </a:solidFill>
                <a:latin typeface="微软雅黑" pitchFamily="34" charset="-122"/>
                <a:ea typeface="微软雅黑" pitchFamily="34" charset="-122"/>
              </a:rPr>
              <a:t> (</a:t>
            </a:r>
            <a:r>
              <a:rPr lang="zh-CN" altLang="en-US" sz="2400" smtClean="0">
                <a:solidFill>
                  <a:srgbClr val="000000"/>
                </a:solidFill>
                <a:latin typeface="微软雅黑" pitchFamily="34" charset="-122"/>
                <a:ea typeface="微软雅黑" pitchFamily="34" charset="-122"/>
              </a:rPr>
              <a:t>表达式</a:t>
            </a:r>
            <a:r>
              <a:rPr lang="en-US" altLang="zh-CN" sz="2400" smtClean="0">
                <a:solidFill>
                  <a:srgbClr val="000000"/>
                </a:solidFill>
                <a:latin typeface="微软雅黑" pitchFamily="34" charset="-122"/>
                <a:ea typeface="微软雅黑" pitchFamily="34" charset="-122"/>
              </a:rPr>
              <a:t>)</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    </a:t>
            </a:r>
            <a:r>
              <a:rPr lang="en-US" altLang="zh-CN" sz="2400" smtClean="0">
                <a:solidFill>
                  <a:srgbClr val="FF0000"/>
                </a:solidFill>
                <a:latin typeface="微软雅黑" pitchFamily="34" charset="-122"/>
                <a:ea typeface="微软雅黑" pitchFamily="34" charset="-122"/>
              </a:rPr>
              <a:t>case</a:t>
            </a:r>
            <a:r>
              <a:rPr lang="en-US" altLang="zh-CN" sz="2400" smtClean="0">
                <a:solidFill>
                  <a:srgbClr val="000000"/>
                </a:solidFill>
                <a:latin typeface="微软雅黑" pitchFamily="34" charset="-122"/>
                <a:ea typeface="微软雅黑" pitchFamily="34" charset="-122"/>
              </a:rPr>
              <a:t> </a:t>
            </a:r>
            <a:r>
              <a:rPr lang="zh-CN" altLang="en-US" sz="2400" smtClean="0">
                <a:solidFill>
                  <a:srgbClr val="000000"/>
                </a:solidFill>
                <a:latin typeface="微软雅黑" pitchFamily="34" charset="-122"/>
                <a:ea typeface="微软雅黑" pitchFamily="34" charset="-122"/>
              </a:rPr>
              <a:t>常量表达式</a:t>
            </a:r>
            <a:r>
              <a:rPr lang="en-US" altLang="zh-CN" sz="2400" smtClean="0">
                <a:solidFill>
                  <a:srgbClr val="000000"/>
                </a:solidFill>
                <a:latin typeface="微软雅黑" pitchFamily="34" charset="-122"/>
                <a:ea typeface="微软雅黑" pitchFamily="34" charset="-122"/>
              </a:rPr>
              <a:t>1: </a:t>
            </a:r>
            <a:r>
              <a:rPr lang="zh-CN" altLang="en-US" sz="2400" smtClean="0">
                <a:solidFill>
                  <a:srgbClr val="000000"/>
                </a:solidFill>
                <a:latin typeface="微软雅黑" pitchFamily="34" charset="-122"/>
                <a:ea typeface="微软雅黑" pitchFamily="34" charset="-122"/>
              </a:rPr>
              <a:t>语句序列</a:t>
            </a:r>
            <a:r>
              <a:rPr lang="en-US" altLang="zh-CN" sz="2400" smtClean="0">
                <a:solidFill>
                  <a:srgbClr val="000000"/>
                </a:solidFill>
                <a:latin typeface="微软雅黑" pitchFamily="34" charset="-122"/>
                <a:ea typeface="微软雅黑" pitchFamily="34" charset="-122"/>
              </a:rPr>
              <a:t>1;</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                  [break;]</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    </a:t>
            </a:r>
            <a:r>
              <a:rPr lang="en-US" altLang="zh-CN" sz="2400" smtClean="0">
                <a:solidFill>
                  <a:srgbClr val="FF0000"/>
                </a:solidFill>
                <a:latin typeface="微软雅黑" pitchFamily="34" charset="-122"/>
                <a:ea typeface="微软雅黑" pitchFamily="34" charset="-122"/>
              </a:rPr>
              <a:t>case</a:t>
            </a:r>
            <a:r>
              <a:rPr lang="en-US" altLang="zh-CN" sz="2400" smtClean="0">
                <a:solidFill>
                  <a:srgbClr val="000000"/>
                </a:solidFill>
                <a:latin typeface="微软雅黑" pitchFamily="34" charset="-122"/>
                <a:ea typeface="微软雅黑" pitchFamily="34" charset="-122"/>
              </a:rPr>
              <a:t> </a:t>
            </a:r>
            <a:r>
              <a:rPr lang="zh-CN" altLang="en-US" sz="2400" smtClean="0">
                <a:solidFill>
                  <a:srgbClr val="000000"/>
                </a:solidFill>
                <a:latin typeface="微软雅黑" pitchFamily="34" charset="-122"/>
                <a:ea typeface="微软雅黑" pitchFamily="34" charset="-122"/>
              </a:rPr>
              <a:t>常量表达式</a:t>
            </a:r>
            <a:r>
              <a:rPr lang="en-US" altLang="zh-CN" sz="2400" smtClean="0">
                <a:solidFill>
                  <a:srgbClr val="000000"/>
                </a:solidFill>
                <a:latin typeface="微软雅黑" pitchFamily="34" charset="-122"/>
                <a:ea typeface="微软雅黑" pitchFamily="34" charset="-122"/>
              </a:rPr>
              <a:t>2: </a:t>
            </a:r>
            <a:r>
              <a:rPr lang="zh-CN" altLang="en-US" sz="2400" smtClean="0">
                <a:solidFill>
                  <a:srgbClr val="000000"/>
                </a:solidFill>
                <a:latin typeface="微软雅黑" pitchFamily="34" charset="-122"/>
                <a:ea typeface="微软雅黑" pitchFamily="34" charset="-122"/>
              </a:rPr>
              <a:t>语句序列</a:t>
            </a:r>
            <a:r>
              <a:rPr lang="en-US" altLang="zh-CN" sz="2400" smtClean="0">
                <a:solidFill>
                  <a:srgbClr val="000000"/>
                </a:solidFill>
                <a:latin typeface="微软雅黑" pitchFamily="34" charset="-122"/>
                <a:ea typeface="微软雅黑" pitchFamily="34" charset="-122"/>
              </a:rPr>
              <a:t>2;</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                  [break;]</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    [</a:t>
            </a:r>
            <a:r>
              <a:rPr lang="en-US" altLang="zh-CN" sz="2400" smtClean="0">
                <a:solidFill>
                  <a:srgbClr val="FF0000"/>
                </a:solidFill>
                <a:latin typeface="微软雅黑" pitchFamily="34" charset="-122"/>
                <a:ea typeface="微软雅黑" pitchFamily="34" charset="-122"/>
              </a:rPr>
              <a:t>default</a:t>
            </a:r>
            <a:r>
              <a:rPr lang="en-US" altLang="zh-CN" sz="2400" smtClean="0">
                <a:solidFill>
                  <a:srgbClr val="000000"/>
                </a:solidFill>
                <a:latin typeface="微软雅黑" pitchFamily="34" charset="-122"/>
                <a:ea typeface="微软雅黑" pitchFamily="34" charset="-122"/>
              </a:rPr>
              <a:t>: </a:t>
            </a:r>
            <a:r>
              <a:rPr lang="zh-CN" altLang="en-US" sz="2400" smtClean="0">
                <a:solidFill>
                  <a:srgbClr val="000000"/>
                </a:solidFill>
                <a:latin typeface="微软雅黑" pitchFamily="34" charset="-122"/>
                <a:ea typeface="微软雅黑" pitchFamily="34" charset="-122"/>
              </a:rPr>
              <a:t>语句序列</a:t>
            </a:r>
            <a:r>
              <a:rPr lang="en-US" altLang="zh-CN" sz="2400" smtClean="0">
                <a:solidFill>
                  <a:srgbClr val="000000"/>
                </a:solidFill>
                <a:latin typeface="微软雅黑" pitchFamily="34" charset="-122"/>
                <a:ea typeface="微软雅黑" pitchFamily="34" charset="-122"/>
              </a:rPr>
              <a:t>;]</a:t>
            </a:r>
          </a:p>
          <a:p>
            <a:pPr lvl="1" eaLnBrk="1" hangingPunct="1">
              <a:lnSpc>
                <a:spcPct val="130000"/>
              </a:lnSpc>
              <a:spcBef>
                <a:spcPts val="0"/>
              </a:spcBef>
              <a:buClr>
                <a:srgbClr val="FF0000"/>
              </a:buClr>
              <a:buFont typeface="Wingdings" pitchFamily="2" charset="2"/>
              <a:buNone/>
            </a:pPr>
            <a:r>
              <a:rPr lang="en-US" altLang="zh-CN" sz="2400" smtClean="0">
                <a:solidFill>
                  <a:srgbClr val="000000"/>
                </a:solidFill>
                <a:latin typeface="微软雅黑" pitchFamily="34" charset="-122"/>
                <a:ea typeface="微软雅黑" pitchFamily="34" charset="-122"/>
              </a:rPr>
              <a:t>}</a:t>
            </a:r>
          </a:p>
        </p:txBody>
      </p:sp>
      <p:sp>
        <p:nvSpPr>
          <p:cNvPr id="6" name="AutoShape 5"/>
          <p:cNvSpPr>
            <a:spLocks noChangeArrowheads="1"/>
          </p:cNvSpPr>
          <p:nvPr/>
        </p:nvSpPr>
        <p:spPr bwMode="auto">
          <a:xfrm>
            <a:off x="3416300" y="1973263"/>
            <a:ext cx="2287588" cy="442912"/>
          </a:xfrm>
          <a:prstGeom prst="roundRect">
            <a:avLst>
              <a:gd name="adj" fmla="val 16667"/>
            </a:avLst>
          </a:prstGeom>
          <a:solidFill>
            <a:schemeClr val="accent2">
              <a:lumMod val="60000"/>
              <a:lumOff val="40000"/>
            </a:schemeClr>
          </a:soli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b="1" dirty="0">
                <a:ea typeface="黑体" pitchFamily="2" charset="-122"/>
              </a:rPr>
              <a:t>计算表达式的值</a:t>
            </a:r>
            <a:endParaRPr lang="en-US" sz="2000" b="1" dirty="0">
              <a:ea typeface="黑体" pitchFamily="2" charset="-122"/>
            </a:endParaRPr>
          </a:p>
        </p:txBody>
      </p:sp>
      <p:sp>
        <p:nvSpPr>
          <p:cNvPr id="7" name="AutoShape 7"/>
          <p:cNvSpPr>
            <a:spLocks noChangeArrowheads="1"/>
          </p:cNvSpPr>
          <p:nvPr/>
        </p:nvSpPr>
        <p:spPr bwMode="auto">
          <a:xfrm>
            <a:off x="6288233" y="2836069"/>
            <a:ext cx="2222500" cy="442913"/>
          </a:xfrm>
          <a:prstGeom prst="roundRect">
            <a:avLst>
              <a:gd name="adj" fmla="val 16667"/>
            </a:avLst>
          </a:prstGeom>
          <a:solidFill>
            <a:schemeClr val="accent2">
              <a:lumMod val="60000"/>
              <a:lumOff val="40000"/>
            </a:schemeClr>
          </a:soli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b="1" dirty="0">
                <a:ea typeface="黑体" pitchFamily="2" charset="-122"/>
              </a:rPr>
              <a:t>如果等于常量</a:t>
            </a:r>
            <a:r>
              <a:rPr lang="en-US" sz="2000" b="1" dirty="0">
                <a:ea typeface="黑体" pitchFamily="2" charset="-122"/>
              </a:rPr>
              <a:t>1</a:t>
            </a:r>
          </a:p>
        </p:txBody>
      </p:sp>
      <p:sp>
        <p:nvSpPr>
          <p:cNvPr id="8" name="AutoShape 9"/>
          <p:cNvSpPr>
            <a:spLocks noChangeArrowheads="1"/>
          </p:cNvSpPr>
          <p:nvPr/>
        </p:nvSpPr>
        <p:spPr bwMode="auto">
          <a:xfrm>
            <a:off x="6084168" y="3766562"/>
            <a:ext cx="2222500" cy="442913"/>
          </a:xfrm>
          <a:prstGeom prst="roundRect">
            <a:avLst>
              <a:gd name="adj" fmla="val 16667"/>
            </a:avLst>
          </a:prstGeom>
          <a:solidFill>
            <a:schemeClr val="accent2">
              <a:lumMod val="60000"/>
              <a:lumOff val="40000"/>
            </a:schemeClr>
          </a:soli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b="1" dirty="0">
                <a:ea typeface="黑体" pitchFamily="2" charset="-122"/>
              </a:rPr>
              <a:t>如果等于常量</a:t>
            </a:r>
            <a:r>
              <a:rPr lang="en-US" altLang="zh-CN" sz="2000" b="1" dirty="0">
                <a:ea typeface="黑体" pitchFamily="2" charset="-122"/>
              </a:rPr>
              <a:t>2</a:t>
            </a:r>
            <a:endParaRPr lang="en-US" sz="2000" b="1" dirty="0">
              <a:ea typeface="黑体" pitchFamily="2" charset="-122"/>
            </a:endParaRPr>
          </a:p>
        </p:txBody>
      </p:sp>
      <p:sp>
        <p:nvSpPr>
          <p:cNvPr id="9" name="AutoShape 11"/>
          <p:cNvSpPr>
            <a:spLocks noChangeArrowheads="1"/>
          </p:cNvSpPr>
          <p:nvPr/>
        </p:nvSpPr>
        <p:spPr bwMode="auto">
          <a:xfrm>
            <a:off x="5178931" y="4592352"/>
            <a:ext cx="3232150" cy="442912"/>
          </a:xfrm>
          <a:prstGeom prst="roundRect">
            <a:avLst>
              <a:gd name="adj" fmla="val 16667"/>
            </a:avLst>
          </a:prstGeom>
          <a:solidFill>
            <a:schemeClr val="accent2">
              <a:lumMod val="60000"/>
              <a:lumOff val="40000"/>
            </a:schemeClr>
          </a:soli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b="1" dirty="0">
                <a:ea typeface="黑体" pitchFamily="2" charset="-122"/>
              </a:rPr>
              <a:t>如果没有找到匹配的值</a:t>
            </a:r>
          </a:p>
        </p:txBody>
      </p:sp>
      <p:sp>
        <p:nvSpPr>
          <p:cNvPr id="2" name="文本框 1"/>
          <p:cNvSpPr txBox="1"/>
          <p:nvPr/>
        </p:nvSpPr>
        <p:spPr>
          <a:xfrm>
            <a:off x="900113" y="5637238"/>
            <a:ext cx="7622455" cy="892552"/>
          </a:xfrm>
          <a:prstGeom prst="rect">
            <a:avLst/>
          </a:prstGeom>
          <a:noFill/>
        </p:spPr>
        <p:txBody>
          <a:bodyPr wrap="square" rtlCol="0">
            <a:spAutoFit/>
          </a:bodyPr>
          <a:lstStyle/>
          <a:p>
            <a:pPr marL="342900" indent="-342900">
              <a:lnSpc>
                <a:spcPct val="130000"/>
              </a:lnSpc>
              <a:buFont typeface="Wingdings" panose="05000000000000000000" pitchFamily="2" charset="2"/>
              <a:buChar char="ü"/>
            </a:pPr>
            <a:r>
              <a:rPr lang="en-US" altLang="zh-CN" sz="2000">
                <a:latin typeface="微软雅黑" panose="020B0503020204020204" pitchFamily="34" charset="-122"/>
                <a:ea typeface="微软雅黑" panose="020B0503020204020204" pitchFamily="34" charset="-122"/>
              </a:rPr>
              <a:t>b</a:t>
            </a:r>
            <a:r>
              <a:rPr lang="en-US" altLang="zh-CN" sz="2000" smtClean="0">
                <a:latin typeface="微软雅黑" panose="020B0503020204020204" pitchFamily="34" charset="-122"/>
                <a:ea typeface="微软雅黑" panose="020B0503020204020204" pitchFamily="34" charset="-122"/>
              </a:rPr>
              <a:t>reak</a:t>
            </a:r>
            <a:r>
              <a:rPr lang="zh-CN" altLang="en-US" sz="2000" smtClean="0">
                <a:latin typeface="微软雅黑" panose="020B0503020204020204" pitchFamily="34" charset="-122"/>
                <a:ea typeface="微软雅黑" panose="020B0503020204020204" pitchFamily="34" charset="-122"/>
              </a:rPr>
              <a:t>语句是可选的。但如果没有</a:t>
            </a:r>
            <a:r>
              <a:rPr lang="en-US" altLang="zh-CN" sz="2000" smtClean="0">
                <a:latin typeface="微软雅黑" panose="020B0503020204020204" pitchFamily="34" charset="-122"/>
                <a:ea typeface="微软雅黑" panose="020B0503020204020204" pitchFamily="34" charset="-122"/>
              </a:rPr>
              <a:t>break</a:t>
            </a:r>
            <a:r>
              <a:rPr lang="zh-CN" altLang="en-US" sz="2000" smtClean="0">
                <a:latin typeface="微软雅黑" panose="020B0503020204020204" pitchFamily="34" charset="-122"/>
                <a:ea typeface="微软雅黑" panose="020B0503020204020204" pitchFamily="34" charset="-122"/>
              </a:rPr>
              <a:t>语句，则执行完该</a:t>
            </a:r>
            <a:r>
              <a:rPr lang="en-US" altLang="zh-CN" sz="2000" smtClean="0">
                <a:latin typeface="微软雅黑" panose="020B0503020204020204" pitchFamily="34" charset="-122"/>
                <a:ea typeface="微软雅黑" panose="020B0503020204020204" pitchFamily="34" charset="-122"/>
              </a:rPr>
              <a:t>case</a:t>
            </a:r>
            <a:r>
              <a:rPr lang="zh-CN" altLang="en-US" sz="2000" smtClean="0">
                <a:latin typeface="微软雅黑" panose="020B0503020204020204" pitchFamily="34" charset="-122"/>
                <a:ea typeface="微软雅黑" panose="020B0503020204020204" pitchFamily="34" charset="-122"/>
              </a:rPr>
              <a:t>块中的语句后，会直接执行下一个</a:t>
            </a:r>
            <a:r>
              <a:rPr lang="en-US" altLang="zh-CN" sz="2000" smtClean="0">
                <a:latin typeface="微软雅黑" panose="020B0503020204020204" pitchFamily="34" charset="-122"/>
                <a:ea typeface="微软雅黑" panose="020B0503020204020204" pitchFamily="34" charset="-122"/>
              </a:rPr>
              <a:t>case</a:t>
            </a:r>
            <a:r>
              <a:rPr lang="zh-CN" altLang="en-US" sz="2000" smtClean="0">
                <a:latin typeface="微软雅黑" panose="020B0503020204020204" pitchFamily="34" charset="-122"/>
                <a:ea typeface="微软雅黑" panose="020B0503020204020204" pitchFamily="34" charset="-122"/>
              </a:rPr>
              <a:t>块中代码；</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smtClean="0"/>
              <a:t>Switch</a:t>
            </a:r>
            <a:r>
              <a:rPr lang="zh-CN" altLang="en-US" smtClean="0"/>
              <a:t>语句</a:t>
            </a:r>
          </a:p>
        </p:txBody>
      </p:sp>
      <p:sp>
        <p:nvSpPr>
          <p:cNvPr id="58372"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8872862-FE06-4075-90BB-F73D5AA90CF5}" type="slidenum">
              <a:rPr lang="zh-CN" altLang="en-US" sz="1400" smtClean="0">
                <a:latin typeface="Tahoma" pitchFamily="34" charset="0"/>
                <a:ea typeface="微软雅黑" panose="020B0503020204020204" pitchFamily="34" charset="-122"/>
              </a:rPr>
              <a:pPr eaLnBrk="1" hangingPunct="1"/>
              <a:t>46</a:t>
            </a:fld>
            <a:endParaRPr lang="en-US" altLang="zh-CN" sz="1400" smtClean="0">
              <a:latin typeface="Tahoma" pitchFamily="34" charset="0"/>
              <a:ea typeface="微软雅黑" panose="020B0503020204020204" pitchFamily="34" charset="-122"/>
            </a:endParaRPr>
          </a:p>
        </p:txBody>
      </p:sp>
      <p:sp>
        <p:nvSpPr>
          <p:cNvPr id="58373" name="文本框 2"/>
          <p:cNvSpPr txBox="1">
            <a:spLocks noChangeArrowheads="1"/>
          </p:cNvSpPr>
          <p:nvPr/>
        </p:nvSpPr>
        <p:spPr bwMode="auto">
          <a:xfrm>
            <a:off x="450056" y="1100138"/>
            <a:ext cx="8039380" cy="390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pPr>
            <a:r>
              <a:rPr kumimoji="1" lang="zh-CN" altLang="en-US" b="1" dirty="0">
                <a:solidFill>
                  <a:srgbClr val="000000"/>
                </a:solidFill>
                <a:latin typeface="微软雅黑" pitchFamily="34" charset="-122"/>
                <a:ea typeface="微软雅黑" pitchFamily="34" charset="-122"/>
              </a:rPr>
              <a:t>其中：</a:t>
            </a:r>
            <a:endParaRPr kumimoji="1" lang="en-US" altLang="zh-CN" b="1" dirty="0">
              <a:solidFill>
                <a:srgbClr val="000000"/>
              </a:solidFill>
              <a:latin typeface="微软雅黑" pitchFamily="34" charset="-122"/>
              <a:ea typeface="微软雅黑" pitchFamily="34" charset="-122"/>
            </a:endParaRPr>
          </a:p>
          <a:p>
            <a:pPr eaLnBrk="1" hangingPunct="1">
              <a:lnSpc>
                <a:spcPct val="150000"/>
              </a:lnSpc>
            </a:pPr>
            <a:r>
              <a:rPr kumimoji="1" lang="en-US" altLang="zh-CN" b="1" dirty="0">
                <a:solidFill>
                  <a:srgbClr val="000000"/>
                </a:solidFill>
                <a:latin typeface="微软雅黑" pitchFamily="34" charset="-122"/>
                <a:ea typeface="微软雅黑" pitchFamily="34" charset="-122"/>
              </a:rPr>
              <a:t>(1) switch</a:t>
            </a:r>
            <a:r>
              <a:rPr kumimoji="1" lang="zh-CN" altLang="en-US" b="1" dirty="0">
                <a:solidFill>
                  <a:srgbClr val="000000"/>
                </a:solidFill>
                <a:latin typeface="微软雅黑" pitchFamily="34" charset="-122"/>
                <a:ea typeface="微软雅黑" pitchFamily="34" charset="-122"/>
              </a:rPr>
              <a:t>语句的语法结构 同</a:t>
            </a:r>
            <a:r>
              <a:rPr kumimoji="1" lang="en-US" altLang="zh-CN" b="1" dirty="0">
                <a:solidFill>
                  <a:srgbClr val="000000"/>
                </a:solidFill>
                <a:latin typeface="微软雅黑" pitchFamily="34" charset="-122"/>
                <a:ea typeface="微软雅黑" pitchFamily="34" charset="-122"/>
              </a:rPr>
              <a:t>C/C++</a:t>
            </a:r>
            <a:r>
              <a:rPr kumimoji="1" lang="zh-CN" altLang="en-US" b="1" dirty="0">
                <a:solidFill>
                  <a:srgbClr val="000000"/>
                </a:solidFill>
                <a:latin typeface="微软雅黑" pitchFamily="34" charset="-122"/>
                <a:ea typeface="微软雅黑" pitchFamily="34" charset="-122"/>
              </a:rPr>
              <a:t>；</a:t>
            </a:r>
          </a:p>
          <a:p>
            <a:pPr eaLnBrk="1" hangingPunct="1">
              <a:lnSpc>
                <a:spcPct val="150000"/>
              </a:lnSpc>
            </a:pPr>
            <a:r>
              <a:rPr kumimoji="1" lang="en-US" altLang="zh-CN" b="1" dirty="0">
                <a:solidFill>
                  <a:srgbClr val="000000"/>
                </a:solidFill>
                <a:latin typeface="微软雅黑" pitchFamily="34" charset="-122"/>
                <a:ea typeface="微软雅黑" pitchFamily="34" charset="-122"/>
              </a:rPr>
              <a:t>(2) </a:t>
            </a:r>
            <a:r>
              <a:rPr kumimoji="1" lang="zh-CN" altLang="en-US" b="1" dirty="0">
                <a:solidFill>
                  <a:srgbClr val="000000"/>
                </a:solidFill>
                <a:latin typeface="微软雅黑" pitchFamily="34" charset="-122"/>
                <a:ea typeface="微软雅黑" pitchFamily="34" charset="-122"/>
              </a:rPr>
              <a:t>表达式的值必须与整型兼容，整形或者</a:t>
            </a:r>
            <a:r>
              <a:rPr kumimoji="1" lang="zh-CN" altLang="en-US" b="1" dirty="0" smtClean="0">
                <a:solidFill>
                  <a:srgbClr val="000000"/>
                </a:solidFill>
                <a:latin typeface="微软雅黑" pitchFamily="34" charset="-122"/>
                <a:ea typeface="微软雅黑" pitchFamily="34" charset="-122"/>
              </a:rPr>
              <a:t>字符</a:t>
            </a:r>
            <a:r>
              <a:rPr kumimoji="1" lang="en-US" altLang="zh-CN" b="1" dirty="0" smtClean="0">
                <a:solidFill>
                  <a:srgbClr val="000000"/>
                </a:solidFill>
                <a:latin typeface="微软雅黑" pitchFamily="34" charset="-122"/>
                <a:ea typeface="微软雅黑" pitchFamily="34" charset="-122"/>
              </a:rPr>
              <a:t/>
            </a:r>
            <a:br>
              <a:rPr kumimoji="1" lang="en-US" altLang="zh-CN" b="1" dirty="0" smtClean="0">
                <a:solidFill>
                  <a:srgbClr val="000000"/>
                </a:solidFill>
                <a:latin typeface="微软雅黑" pitchFamily="34" charset="-122"/>
                <a:ea typeface="微软雅黑" pitchFamily="34" charset="-122"/>
              </a:rPr>
            </a:br>
            <a:r>
              <a:rPr kumimoji="1" lang="en-US" altLang="zh-CN" b="1" dirty="0" smtClean="0">
                <a:solidFill>
                  <a:srgbClr val="000000"/>
                </a:solidFill>
                <a:latin typeface="微软雅黑" pitchFamily="34" charset="-122"/>
                <a:ea typeface="微软雅黑" pitchFamily="34" charset="-122"/>
              </a:rPr>
              <a:t>                                               </a:t>
            </a:r>
            <a:r>
              <a:rPr kumimoji="1" lang="zh-CN" altLang="en-US" b="1" dirty="0" smtClean="0">
                <a:solidFill>
                  <a:srgbClr val="000000"/>
                </a:solidFill>
                <a:latin typeface="微软雅黑" pitchFamily="34" charset="-122"/>
                <a:ea typeface="微软雅黑" pitchFamily="34" charset="-122"/>
              </a:rPr>
              <a:t>（</a:t>
            </a:r>
            <a:r>
              <a:rPr kumimoji="1" lang="en-US" altLang="zh-CN" b="1" dirty="0" smtClean="0">
                <a:solidFill>
                  <a:srgbClr val="FF0000"/>
                </a:solidFill>
                <a:latin typeface="微软雅黑" pitchFamily="34" charset="-122"/>
                <a:ea typeface="微软雅黑" pitchFamily="34" charset="-122"/>
              </a:rPr>
              <a:t>JDK6</a:t>
            </a:r>
            <a:r>
              <a:rPr kumimoji="1" lang="zh-CN" altLang="en-US" b="1" dirty="0" smtClean="0">
                <a:solidFill>
                  <a:srgbClr val="FF0000"/>
                </a:solidFill>
                <a:latin typeface="微软雅黑" pitchFamily="34" charset="-122"/>
                <a:ea typeface="微软雅黑" pitchFamily="34" charset="-122"/>
              </a:rPr>
              <a:t>不支持字符串</a:t>
            </a:r>
            <a:r>
              <a:rPr kumimoji="1" lang="zh-CN" altLang="en-US" b="1" dirty="0" smtClean="0">
                <a:solidFill>
                  <a:srgbClr val="000000"/>
                </a:solidFill>
                <a:latin typeface="微软雅黑" pitchFamily="34" charset="-122"/>
                <a:ea typeface="微软雅黑" pitchFamily="34" charset="-122"/>
              </a:rPr>
              <a:t>）。</a:t>
            </a:r>
            <a:endParaRPr kumimoji="1" lang="zh-CN" altLang="en-US" b="1" dirty="0">
              <a:solidFill>
                <a:srgbClr val="000000"/>
              </a:solidFill>
              <a:latin typeface="微软雅黑" pitchFamily="34" charset="-122"/>
              <a:ea typeface="微软雅黑" pitchFamily="34" charset="-122"/>
            </a:endParaRPr>
          </a:p>
          <a:p>
            <a:pPr eaLnBrk="1" hangingPunct="1">
              <a:lnSpc>
                <a:spcPct val="150000"/>
              </a:lnSpc>
            </a:pPr>
            <a:r>
              <a:rPr kumimoji="1" lang="en-US" altLang="zh-CN" b="1" dirty="0">
                <a:solidFill>
                  <a:srgbClr val="000000"/>
                </a:solidFill>
                <a:latin typeface="微软雅黑" pitchFamily="34" charset="-122"/>
                <a:ea typeface="微软雅黑" pitchFamily="34" charset="-122"/>
              </a:rPr>
              <a:t>(3) case </a:t>
            </a:r>
            <a:r>
              <a:rPr kumimoji="1" lang="zh-CN" altLang="en-US" b="1" dirty="0">
                <a:solidFill>
                  <a:srgbClr val="000000"/>
                </a:solidFill>
                <a:latin typeface="微软雅黑" pitchFamily="34" charset="-122"/>
                <a:ea typeface="微软雅黑" pitchFamily="34" charset="-122"/>
              </a:rPr>
              <a:t>后面的常量不能重复。</a:t>
            </a:r>
          </a:p>
          <a:p>
            <a:pPr eaLnBrk="1" hangingPunct="1">
              <a:lnSpc>
                <a:spcPct val="150000"/>
              </a:lnSpc>
            </a:pPr>
            <a:r>
              <a:rPr kumimoji="1" lang="en-US" altLang="zh-CN" b="1" dirty="0">
                <a:solidFill>
                  <a:srgbClr val="000000"/>
                </a:solidFill>
                <a:latin typeface="微软雅黑" pitchFamily="34" charset="-122"/>
                <a:ea typeface="微软雅黑" pitchFamily="34" charset="-122"/>
              </a:rPr>
              <a:t>(4) </a:t>
            </a:r>
            <a:r>
              <a:rPr kumimoji="1" lang="zh-CN" altLang="en-US" b="1" dirty="0">
                <a:solidFill>
                  <a:srgbClr val="000000"/>
                </a:solidFill>
                <a:latin typeface="微软雅黑" pitchFamily="34" charset="-122"/>
                <a:ea typeface="微软雅黑" pitchFamily="34" charset="-122"/>
              </a:rPr>
              <a:t>不同的</a:t>
            </a:r>
            <a:r>
              <a:rPr kumimoji="1" lang="en-US" altLang="zh-CN" b="1" dirty="0">
                <a:solidFill>
                  <a:srgbClr val="000000"/>
                </a:solidFill>
                <a:latin typeface="微软雅黑" pitchFamily="34" charset="-122"/>
                <a:ea typeface="微软雅黑" pitchFamily="34" charset="-122"/>
              </a:rPr>
              <a:t>case</a:t>
            </a:r>
            <a:r>
              <a:rPr kumimoji="1" lang="zh-CN" altLang="en-US" b="1" dirty="0">
                <a:solidFill>
                  <a:srgbClr val="000000"/>
                </a:solidFill>
                <a:latin typeface="微软雅黑" pitchFamily="34" charset="-122"/>
                <a:ea typeface="微软雅黑" pitchFamily="34" charset="-122"/>
              </a:rPr>
              <a:t>分支对应着不同的语句或块序列。 </a:t>
            </a:r>
          </a:p>
          <a:p>
            <a:pPr eaLnBrk="1" hangingPunct="1">
              <a:lnSpc>
                <a:spcPct val="150000"/>
              </a:lnSpc>
            </a:pPr>
            <a:r>
              <a:rPr kumimoji="1" lang="en-US" altLang="zh-CN" b="1" dirty="0">
                <a:solidFill>
                  <a:srgbClr val="000000"/>
                </a:solidFill>
                <a:latin typeface="微软雅黑" pitchFamily="34" charset="-122"/>
                <a:ea typeface="微软雅黑" pitchFamily="34" charset="-122"/>
              </a:rPr>
              <a:t>(5) break</a:t>
            </a:r>
            <a:r>
              <a:rPr kumimoji="1" lang="zh-CN" altLang="en-US" b="1" dirty="0">
                <a:solidFill>
                  <a:srgbClr val="000000"/>
                </a:solidFill>
                <a:latin typeface="微软雅黑" pitchFamily="34" charset="-122"/>
                <a:ea typeface="微软雅黑" pitchFamily="34" charset="-122"/>
              </a:rPr>
              <a:t>表示跳出这一分支。    </a:t>
            </a:r>
            <a:r>
              <a:rPr kumimoji="1" lang="zh-CN" altLang="en-US" b="1" dirty="0" smtClean="0">
                <a:solidFill>
                  <a:srgbClr val="000000"/>
                </a:solidFill>
                <a:latin typeface="微软雅黑" pitchFamily="34" charset="-122"/>
                <a:ea typeface="微软雅黑" pitchFamily="34" charset="-122"/>
              </a:rPr>
              <a:t>  </a:t>
            </a:r>
            <a:endParaRPr kumimoji="1" lang="en-US" altLang="zh-CN" b="1" dirty="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187450" y="188913"/>
            <a:ext cx="7793038" cy="839787"/>
          </a:xfrm>
        </p:spPr>
        <p:txBody>
          <a:bodyPr/>
          <a:lstStyle/>
          <a:p>
            <a:pPr marL="342900" indent="-342900"/>
            <a:r>
              <a:rPr lang="en-US" altLang="zh-CN" sz="3200" smtClean="0"/>
              <a:t>【</a:t>
            </a:r>
            <a:r>
              <a:rPr lang="zh-CN" altLang="en-US" sz="3200"/>
              <a:t>例</a:t>
            </a:r>
            <a:r>
              <a:rPr lang="en-US" altLang="zh-CN" sz="3200" smtClean="0"/>
              <a:t>】 switch</a:t>
            </a:r>
            <a:r>
              <a:rPr lang="zh-CN" altLang="en-US" sz="3200" smtClean="0"/>
              <a:t>语句示例</a:t>
            </a:r>
          </a:p>
        </p:txBody>
      </p:sp>
      <p:sp>
        <p:nvSpPr>
          <p:cNvPr id="59396"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85529F9-CB8D-4033-9CE2-C84B20634272}" type="slidenum">
              <a:rPr lang="zh-CN" altLang="en-US" sz="1400" smtClean="0">
                <a:latin typeface="Tahoma" pitchFamily="34" charset="0"/>
                <a:ea typeface="微软雅黑" panose="020B0503020204020204" pitchFamily="34" charset="-122"/>
              </a:rPr>
              <a:pPr eaLnBrk="1" hangingPunct="1"/>
              <a:t>47</a:t>
            </a:fld>
            <a:endParaRPr lang="en-US" altLang="zh-CN" sz="1400" smtClean="0">
              <a:latin typeface="Tahoma" pitchFamily="34" charset="0"/>
              <a:ea typeface="微软雅黑" panose="020B0503020204020204" pitchFamily="34" charset="-122"/>
            </a:endParaRPr>
          </a:p>
        </p:txBody>
      </p:sp>
      <p:sp>
        <p:nvSpPr>
          <p:cNvPr id="59397" name="标题 1"/>
          <p:cNvSpPr txBox="1">
            <a:spLocks/>
          </p:cNvSpPr>
          <p:nvPr/>
        </p:nvSpPr>
        <p:spPr bwMode="auto">
          <a:xfrm>
            <a:off x="450056" y="1124744"/>
            <a:ext cx="8174037" cy="1512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r>
              <a:rPr lang="zh-CN" altLang="en-US" sz="2800" b="1">
                <a:solidFill>
                  <a:schemeClr val="tx2"/>
                </a:solidFill>
                <a:latin typeface="Tahoma" pitchFamily="34" charset="0"/>
                <a:ea typeface="微软雅黑" panose="020B0503020204020204" pitchFamily="34" charset="-122"/>
              </a:rPr>
              <a:t>使用</a:t>
            </a:r>
            <a:r>
              <a:rPr lang="en-US" altLang="zh-CN" sz="2800" b="1">
                <a:solidFill>
                  <a:schemeClr val="tx2"/>
                </a:solidFill>
                <a:latin typeface="Tahoma" pitchFamily="34" charset="0"/>
                <a:ea typeface="微软雅黑" panose="020B0503020204020204" pitchFamily="34" charset="-122"/>
              </a:rPr>
              <a:t>switch</a:t>
            </a:r>
            <a:r>
              <a:rPr lang="zh-CN" altLang="en-US" sz="2800" b="1">
                <a:solidFill>
                  <a:schemeClr val="tx2"/>
                </a:solidFill>
                <a:latin typeface="Tahoma" pitchFamily="34" charset="0"/>
                <a:ea typeface="微软雅黑" panose="020B0503020204020204" pitchFamily="34" charset="-122"/>
              </a:rPr>
              <a:t>实现成绩分级，输入分数，小于</a:t>
            </a:r>
            <a:r>
              <a:rPr lang="en-US" altLang="zh-CN" sz="2800" b="1">
                <a:solidFill>
                  <a:schemeClr val="tx2"/>
                </a:solidFill>
                <a:latin typeface="Tahoma" pitchFamily="34" charset="0"/>
                <a:ea typeface="微软雅黑" panose="020B0503020204020204" pitchFamily="34" charset="-122"/>
              </a:rPr>
              <a:t>60</a:t>
            </a:r>
            <a:r>
              <a:rPr lang="zh-CN" altLang="en-US" sz="2800" b="1">
                <a:solidFill>
                  <a:schemeClr val="tx2"/>
                </a:solidFill>
                <a:latin typeface="Tahoma" pitchFamily="34" charset="0"/>
                <a:ea typeface="微软雅黑" panose="020B0503020204020204" pitchFamily="34" charset="-122"/>
              </a:rPr>
              <a:t>输出不及格，</a:t>
            </a:r>
            <a:r>
              <a:rPr lang="en-US" altLang="zh-CN" sz="2800" b="1">
                <a:solidFill>
                  <a:schemeClr val="tx2"/>
                </a:solidFill>
                <a:latin typeface="Tahoma" pitchFamily="34" charset="0"/>
                <a:ea typeface="微软雅黑" panose="020B0503020204020204" pitchFamily="34" charset="-122"/>
              </a:rPr>
              <a:t>60~79</a:t>
            </a:r>
            <a:r>
              <a:rPr lang="zh-CN" altLang="en-US" sz="2800" b="1">
                <a:solidFill>
                  <a:schemeClr val="tx2"/>
                </a:solidFill>
                <a:latin typeface="Tahoma" pitchFamily="34" charset="0"/>
                <a:ea typeface="微软雅黑" panose="020B0503020204020204" pitchFamily="34" charset="-122"/>
              </a:rPr>
              <a:t>输出中等，</a:t>
            </a:r>
            <a:r>
              <a:rPr lang="en-US" altLang="zh-CN" sz="2800" b="1">
                <a:solidFill>
                  <a:schemeClr val="tx2"/>
                </a:solidFill>
                <a:latin typeface="Tahoma" pitchFamily="34" charset="0"/>
                <a:ea typeface="微软雅黑" panose="020B0503020204020204" pitchFamily="34" charset="-122"/>
              </a:rPr>
              <a:t>80~89</a:t>
            </a:r>
            <a:r>
              <a:rPr lang="zh-CN" altLang="en-US" sz="2800" b="1">
                <a:solidFill>
                  <a:schemeClr val="tx2"/>
                </a:solidFill>
                <a:latin typeface="Tahoma" pitchFamily="34" charset="0"/>
                <a:ea typeface="微软雅黑" panose="020B0503020204020204" pitchFamily="34" charset="-122"/>
              </a:rPr>
              <a:t>输出良好，大于等于</a:t>
            </a:r>
            <a:r>
              <a:rPr lang="en-US" altLang="zh-CN" sz="2800" b="1">
                <a:solidFill>
                  <a:schemeClr val="tx2"/>
                </a:solidFill>
                <a:latin typeface="Tahoma" pitchFamily="34" charset="0"/>
                <a:ea typeface="微软雅黑" panose="020B0503020204020204" pitchFamily="34" charset="-122"/>
              </a:rPr>
              <a:t>90</a:t>
            </a:r>
            <a:r>
              <a:rPr lang="zh-CN" altLang="en-US" sz="2800" b="1">
                <a:solidFill>
                  <a:schemeClr val="tx2"/>
                </a:solidFill>
                <a:latin typeface="Tahoma" pitchFamily="34" charset="0"/>
                <a:ea typeface="微软雅黑" panose="020B0503020204020204" pitchFamily="34" charset="-122"/>
              </a:rPr>
              <a:t>输出优秀</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476672"/>
            <a:ext cx="7200799" cy="6509743"/>
          </a:xfrm>
          <a:prstGeom prst="rect">
            <a:avLst/>
          </a:prstGeom>
        </p:spPr>
      </p:pic>
      <p:sp>
        <p:nvSpPr>
          <p:cNvPr id="60419" name="灯片编号占位符 4"/>
          <p:cNvSpPr>
            <a:spLocks noGrp="1"/>
          </p:cNvSpPr>
          <p:nvPr>
            <p:ph type="sldNum" sz="quarter" idx="11"/>
          </p:nvPr>
        </p:nvSpPr>
        <p:spPr>
          <a:xfrm>
            <a:off x="107504" y="6356176"/>
            <a:ext cx="478088" cy="457200"/>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BF3F0CA-784D-4DB6-BE3C-2DCFA65ABFEA}" type="slidenum">
              <a:rPr lang="zh-CN" altLang="en-US" sz="1400" smtClean="0">
                <a:latin typeface="Tahoma" pitchFamily="34" charset="0"/>
                <a:ea typeface="微软雅黑" panose="020B0503020204020204" pitchFamily="34" charset="-122"/>
              </a:rPr>
              <a:pPr eaLnBrk="1" hangingPunct="1"/>
              <a:t>48</a:t>
            </a:fld>
            <a:endParaRPr lang="en-US" altLang="zh-CN" sz="1400" smtClean="0">
              <a:latin typeface="Tahoma" pitchFamily="34" charset="0"/>
              <a:ea typeface="微软雅黑" panose="020B0503020204020204" pitchFamily="34" charset="-122"/>
            </a:endParaRPr>
          </a:p>
        </p:txBody>
      </p:sp>
      <p:sp>
        <p:nvSpPr>
          <p:cNvPr id="5" name="矩形 4"/>
          <p:cNvSpPr/>
          <p:nvPr/>
        </p:nvSpPr>
        <p:spPr>
          <a:xfrm>
            <a:off x="2267744" y="1448020"/>
            <a:ext cx="4896544" cy="4248472"/>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a:xfrm>
            <a:off x="3491880" y="1062619"/>
            <a:ext cx="738692" cy="351656"/>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11855" y="6271949"/>
            <a:ext cx="3869820" cy="492443"/>
          </a:xfrm>
          <a:prstGeom prst="rect">
            <a:avLst/>
          </a:prstGeom>
          <a:solidFill>
            <a:schemeClr val="tx2">
              <a:lumMod val="20000"/>
              <a:lumOff val="80000"/>
            </a:schemeClr>
          </a:solidFill>
        </p:spPr>
        <p:txBody>
          <a:bodyPr wrap="square" rtlCol="0">
            <a:spAutoFit/>
          </a:bodyPr>
          <a:lstStyle/>
          <a:p>
            <a:pPr marL="342900" indent="-342900">
              <a:lnSpc>
                <a:spcPct val="130000"/>
              </a:lnSpc>
              <a:buFont typeface="Wingdings" panose="05000000000000000000" pitchFamily="2" charset="2"/>
              <a:buChar char="ü"/>
            </a:pPr>
            <a:r>
              <a:rPr lang="zh-CN" altLang="en-US" sz="2000" smtClean="0">
                <a:latin typeface="微软雅黑" panose="020B0503020204020204" pitchFamily="34" charset="-122"/>
                <a:ea typeface="微软雅黑" panose="020B0503020204020204" pitchFamily="34" charset="-122"/>
              </a:rPr>
              <a:t>注意程序中的</a:t>
            </a:r>
            <a:r>
              <a:rPr lang="en-US" altLang="zh-CN" sz="2000" smtClean="0">
                <a:latin typeface="微软雅黑" panose="020B0503020204020204" pitchFamily="34" charset="-122"/>
                <a:ea typeface="微软雅黑" panose="020B0503020204020204" pitchFamily="34" charset="-122"/>
              </a:rPr>
              <a:t>break</a:t>
            </a:r>
            <a:r>
              <a:rPr lang="zh-CN" altLang="en-US" sz="2000" smtClean="0">
                <a:latin typeface="微软雅黑" panose="020B0503020204020204" pitchFamily="34" charset="-122"/>
                <a:ea typeface="微软雅黑" panose="020B0503020204020204" pitchFamily="34" charset="-122"/>
              </a:rPr>
              <a:t>语句位置</a:t>
            </a:r>
            <a:endParaRPr lang="zh-CN" altLang="en-US" sz="2000"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222893" y="0"/>
            <a:ext cx="53640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a:latin typeface="微软雅黑" panose="020B0503020204020204" pitchFamily="34" charset="-122"/>
                <a:ea typeface="微软雅黑" panose="020B0503020204020204" pitchFamily="34" charset="-122"/>
              </a:rPr>
              <a:t>flowchartCase/GadeBySwitch</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EC848AE-5CF3-4BFE-B45D-14605B91737A}" type="slidenum">
              <a:rPr lang="zh-CN" altLang="en-US" sz="1400" smtClean="0">
                <a:latin typeface="Tahoma" pitchFamily="34" charset="0"/>
                <a:ea typeface="微软雅黑" panose="020B0503020204020204" pitchFamily="34" charset="-122"/>
              </a:rPr>
              <a:pPr eaLnBrk="1" hangingPunct="1"/>
              <a:t>49</a:t>
            </a:fld>
            <a:endParaRPr lang="en-US" altLang="zh-CN" sz="1400" smtClean="0">
              <a:latin typeface="Tahoma" pitchFamily="34" charset="0"/>
              <a:ea typeface="微软雅黑" panose="020B0503020204020204" pitchFamily="34" charset="-122"/>
            </a:endParaRPr>
          </a:p>
        </p:txBody>
      </p:sp>
      <p:sp>
        <p:nvSpPr>
          <p:cNvPr id="62468" name="Rectangle 2"/>
          <p:cNvSpPr>
            <a:spLocks noGrp="1" noChangeArrowheads="1"/>
          </p:cNvSpPr>
          <p:nvPr>
            <p:ph type="title"/>
          </p:nvPr>
        </p:nvSpPr>
        <p:spPr/>
        <p:txBody>
          <a:bodyPr/>
          <a:lstStyle/>
          <a:p>
            <a:pPr eaLnBrk="1" hangingPunct="1"/>
            <a:r>
              <a:rPr lang="en-US" altLang="zh-CN" smtClean="0"/>
              <a:t>2.2.4 </a:t>
            </a:r>
            <a:r>
              <a:rPr lang="zh-CN" altLang="en-US" smtClean="0"/>
              <a:t>循环语句</a:t>
            </a:r>
          </a:p>
        </p:txBody>
      </p:sp>
      <p:sp>
        <p:nvSpPr>
          <p:cNvPr id="62469" name="Rectangle 3"/>
          <p:cNvSpPr txBox="1">
            <a:spLocks noChangeArrowheads="1"/>
          </p:cNvSpPr>
          <p:nvPr/>
        </p:nvSpPr>
        <p:spPr bwMode="auto">
          <a:xfrm>
            <a:off x="374650" y="1412875"/>
            <a:ext cx="4597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spcBef>
                <a:spcPct val="20000"/>
              </a:spcBef>
              <a:buClr>
                <a:schemeClr val="folHlink"/>
              </a:buClr>
              <a:buSzPct val="80000"/>
              <a:buFont typeface="Wingdings" pitchFamily="2" charset="2"/>
              <a:buNone/>
            </a:pPr>
            <a:r>
              <a:rPr lang="en-US" altLang="zh-CN" sz="2800" b="1">
                <a:latin typeface="Tahoma" pitchFamily="34" charset="0"/>
                <a:ea typeface="微软雅黑" panose="020B0503020204020204" pitchFamily="34" charset="-122"/>
              </a:rPr>
              <a:t>1. while</a:t>
            </a:r>
            <a:r>
              <a:rPr lang="zh-CN" altLang="en-US" sz="2800" b="1">
                <a:latin typeface="Tahoma" pitchFamily="34" charset="0"/>
                <a:ea typeface="微软雅黑" panose="020B0503020204020204" pitchFamily="34" charset="-122"/>
              </a:rPr>
              <a:t>语句</a:t>
            </a:r>
          </a:p>
        </p:txBody>
      </p:sp>
      <p:graphicFrame>
        <p:nvGraphicFramePr>
          <p:cNvPr id="62470" name="Object 4"/>
          <p:cNvGraphicFramePr>
            <a:graphicFrameLocks noChangeAspect="1"/>
          </p:cNvGraphicFramePr>
          <p:nvPr/>
        </p:nvGraphicFramePr>
        <p:xfrm>
          <a:off x="5118100" y="0"/>
          <a:ext cx="3430588" cy="3716338"/>
        </p:xfrm>
        <a:graphic>
          <a:graphicData uri="http://schemas.openxmlformats.org/presentationml/2006/ole">
            <mc:AlternateContent xmlns:mc="http://schemas.openxmlformats.org/markup-compatibility/2006">
              <mc:Choice xmlns:v="urn:schemas-microsoft-com:vml" Requires="v">
                <p:oleObj spid="_x0000_s62705" name="Visio" r:id="rId4" imgW="1743548" imgH="1366674" progId="Visio.Drawing.11">
                  <p:embed/>
                </p:oleObj>
              </mc:Choice>
              <mc:Fallback>
                <p:oleObj name="Visio" r:id="rId4" imgW="1743548" imgH="136667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4195" r="13736"/>
                      <a:stretch>
                        <a:fillRect/>
                      </a:stretch>
                    </p:blipFill>
                    <p:spPr bwMode="auto">
                      <a:xfrm>
                        <a:off x="5118100" y="0"/>
                        <a:ext cx="3430588"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11"/>
          <p:cNvGraphicFramePr>
            <a:graphicFrameLocks noGrp="1" noChangeAspect="1"/>
          </p:cNvGraphicFramePr>
          <p:nvPr>
            <p:ph sz="half" idx="4294967295"/>
          </p:nvPr>
        </p:nvGraphicFramePr>
        <p:xfrm>
          <a:off x="5292725" y="3795713"/>
          <a:ext cx="3090863" cy="2654300"/>
        </p:xfrm>
        <a:graphic>
          <a:graphicData uri="http://schemas.openxmlformats.org/presentationml/2006/ole">
            <mc:AlternateContent xmlns:mc="http://schemas.openxmlformats.org/markup-compatibility/2006">
              <mc:Choice xmlns:v="urn:schemas-microsoft-com:vml" Requires="v">
                <p:oleObj spid="_x0000_s62706" name="Visio" r:id="rId6" imgW="1123224" imgH="964743" progId="Visio.Drawing.11">
                  <p:embed/>
                </p:oleObj>
              </mc:Choice>
              <mc:Fallback>
                <p:oleObj name="Visio" r:id="rId6" imgW="1123224" imgH="964743" progId="Visio.Drawing.11">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3795713"/>
                        <a:ext cx="3090863"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AutoShape 29"/>
          <p:cNvSpPr>
            <a:spLocks noChangeArrowheads="1"/>
          </p:cNvSpPr>
          <p:nvPr/>
        </p:nvSpPr>
        <p:spPr bwMode="auto">
          <a:xfrm>
            <a:off x="469900" y="1944018"/>
            <a:ext cx="3417888" cy="1123712"/>
          </a:xfrm>
          <a:prstGeom prst="roundRect">
            <a:avLst>
              <a:gd name="adj" fmla="val 16667"/>
            </a:avLst>
          </a:prstGeom>
          <a:gradFill rotWithShape="1">
            <a:gsLst>
              <a:gs pos="0">
                <a:srgbClr val="CCFFFF"/>
              </a:gs>
              <a:gs pos="100000">
                <a:schemeClr val="bg1"/>
              </a:gs>
            </a:gsLst>
            <a:lin ang="5400000" scaled="1"/>
          </a:gradFill>
          <a:ln w="12700">
            <a:solidFill>
              <a:srgbClr val="008080"/>
            </a:solidFill>
            <a:round/>
            <a:headEnd/>
            <a:tailEnd/>
          </a:ln>
        </p:spPr>
        <p:txBody>
          <a:bodyPr>
            <a:spAutoFit/>
          </a:bodyPr>
          <a:lstStyle/>
          <a:p>
            <a:pPr marL="223838" indent="-223838"/>
            <a:r>
              <a:rPr lang="en-US" altLang="zh-CN" sz="2000" b="1">
                <a:solidFill>
                  <a:srgbClr val="0000FF"/>
                </a:solidFill>
                <a:ea typeface="黑体" pitchFamily="49" charset="-122"/>
              </a:rPr>
              <a:t>while</a:t>
            </a:r>
            <a:r>
              <a:rPr lang="en-US" altLang="zh-CN" sz="2000" b="1">
                <a:ea typeface="黑体" pitchFamily="49" charset="-122"/>
              </a:rPr>
              <a:t> ( </a:t>
            </a:r>
            <a:r>
              <a:rPr lang="zh-CN" altLang="en-US" sz="2000" b="1">
                <a:solidFill>
                  <a:srgbClr val="FF0000"/>
                </a:solidFill>
                <a:ea typeface="黑体" pitchFamily="49" charset="-122"/>
              </a:rPr>
              <a:t>循环条件</a:t>
            </a:r>
            <a:r>
              <a:rPr lang="zh-CN" altLang="en-US" sz="2000" b="1">
                <a:ea typeface="黑体" pitchFamily="49" charset="-122"/>
              </a:rPr>
              <a:t> </a:t>
            </a:r>
            <a:r>
              <a:rPr lang="en-US" altLang="zh-CN" sz="2000" b="1">
                <a:ea typeface="黑体" pitchFamily="49" charset="-122"/>
              </a:rPr>
              <a:t>) </a:t>
            </a:r>
            <a:r>
              <a:rPr lang="en-US" altLang="zh-CN" sz="2000" b="1" smtClean="0">
                <a:ea typeface="黑体" pitchFamily="49" charset="-122"/>
              </a:rPr>
              <a:t>{</a:t>
            </a:r>
            <a:endParaRPr lang="en-US" altLang="zh-CN" sz="2000" b="1">
              <a:ea typeface="黑体" pitchFamily="49" charset="-122"/>
            </a:endParaRPr>
          </a:p>
          <a:p>
            <a:pPr marL="223838" indent="-223838"/>
            <a:r>
              <a:rPr lang="en-US" altLang="zh-CN" sz="2000" b="1">
                <a:ea typeface="黑体" pitchFamily="49" charset="-122"/>
              </a:rPr>
              <a:t>       </a:t>
            </a:r>
            <a:r>
              <a:rPr lang="zh-CN" altLang="en-US" sz="2000" b="1">
                <a:solidFill>
                  <a:srgbClr val="FF0000"/>
                </a:solidFill>
                <a:ea typeface="黑体" pitchFamily="49" charset="-122"/>
              </a:rPr>
              <a:t>循环操作</a:t>
            </a:r>
          </a:p>
          <a:p>
            <a:pPr marL="223838" indent="-223838"/>
            <a:r>
              <a:rPr lang="en-US" altLang="zh-CN" sz="2000" b="1">
                <a:ea typeface="黑体" pitchFamily="49" charset="-122"/>
              </a:rPr>
              <a:t>}</a:t>
            </a:r>
          </a:p>
        </p:txBody>
      </p:sp>
      <p:sp>
        <p:nvSpPr>
          <p:cNvPr id="9" name="AutoShape 30"/>
          <p:cNvSpPr>
            <a:spLocks noChangeArrowheads="1"/>
          </p:cNvSpPr>
          <p:nvPr/>
        </p:nvSpPr>
        <p:spPr bwMode="auto">
          <a:xfrm>
            <a:off x="2673350" y="2277182"/>
            <a:ext cx="2745942" cy="715963"/>
          </a:xfrm>
          <a:prstGeom prst="wedgeRoundRectCallout">
            <a:avLst>
              <a:gd name="adj1" fmla="val -59979"/>
              <a:gd name="adj2" fmla="val -4367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a:ea typeface="黑体" pitchFamily="49" charset="-122"/>
              </a:rPr>
              <a:t>符合条件，循环继续执行；否则，循环退出</a:t>
            </a:r>
          </a:p>
        </p:txBody>
      </p:sp>
      <p:sp>
        <p:nvSpPr>
          <p:cNvPr id="10" name="AutoShape 31"/>
          <p:cNvSpPr>
            <a:spLocks noChangeArrowheads="1"/>
          </p:cNvSpPr>
          <p:nvPr/>
        </p:nvSpPr>
        <p:spPr bwMode="auto">
          <a:xfrm>
            <a:off x="817216" y="2923170"/>
            <a:ext cx="1728788" cy="714375"/>
          </a:xfrm>
          <a:prstGeom prst="wedgeRoundRectCallout">
            <a:avLst>
              <a:gd name="adj1" fmla="val 137"/>
              <a:gd name="adj2" fmla="val -7932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800" b="1">
                <a:ea typeface="黑体" pitchFamily="49" charset="-122"/>
              </a:rPr>
              <a:t>循环中被重复执行的操作</a:t>
            </a:r>
          </a:p>
        </p:txBody>
      </p:sp>
      <p:sp>
        <p:nvSpPr>
          <p:cNvPr id="11" name="AutoShape 17"/>
          <p:cNvSpPr>
            <a:spLocks noChangeArrowheads="1"/>
          </p:cNvSpPr>
          <p:nvPr/>
        </p:nvSpPr>
        <p:spPr bwMode="auto">
          <a:xfrm>
            <a:off x="611188" y="3802980"/>
            <a:ext cx="4138612" cy="2146300"/>
          </a:xfrm>
          <a:prstGeom prst="roundRect">
            <a:avLst>
              <a:gd name="adj" fmla="val 16667"/>
            </a:avLst>
          </a:prstGeom>
          <a:gradFill rotWithShape="1">
            <a:gsLst>
              <a:gs pos="0">
                <a:srgbClr val="CCFFFF"/>
              </a:gs>
              <a:gs pos="100000">
                <a:schemeClr val="bg1"/>
              </a:gs>
            </a:gsLst>
            <a:lin ang="5400000" scaled="1"/>
          </a:gradFill>
          <a:ln w="12700">
            <a:solidFill>
              <a:srgbClr val="008080"/>
            </a:solidFill>
            <a:round/>
            <a:headEnd/>
            <a:tailEnd/>
          </a:ln>
        </p:spPr>
        <p:txBody>
          <a:bodyPr>
            <a:spAutoFit/>
          </a:bodyPr>
          <a:lstStyle/>
          <a:p>
            <a:pPr marL="223838" indent="-223838"/>
            <a:r>
              <a:rPr lang="en-US" altLang="zh-CN" sz="2000" b="1">
                <a:ea typeface="黑体" pitchFamily="49" charset="-122"/>
              </a:rPr>
              <a:t>int</a:t>
            </a:r>
            <a:r>
              <a:rPr lang="en-US" altLang="zh-CN" sz="2000" b="1">
                <a:solidFill>
                  <a:srgbClr val="0000FF"/>
                </a:solidFill>
                <a:ea typeface="黑体" pitchFamily="49" charset="-122"/>
              </a:rPr>
              <a:t> </a:t>
            </a:r>
            <a:r>
              <a:rPr lang="en-US" altLang="zh-CN" sz="2000" b="1">
                <a:ea typeface="黑体" pitchFamily="49" charset="-122"/>
              </a:rPr>
              <a:t>i = 1;</a:t>
            </a:r>
          </a:p>
          <a:p>
            <a:pPr marL="223838" indent="-223838"/>
            <a:r>
              <a:rPr lang="en-US" altLang="zh-CN" sz="2000" b="1">
                <a:solidFill>
                  <a:srgbClr val="0000FF"/>
                </a:solidFill>
                <a:ea typeface="黑体" pitchFamily="49" charset="-122"/>
              </a:rPr>
              <a:t>while</a:t>
            </a:r>
            <a:r>
              <a:rPr lang="en-US" altLang="zh-CN" sz="2000" b="1">
                <a:ea typeface="黑体" pitchFamily="49" charset="-122"/>
              </a:rPr>
              <a:t> (  i  &lt;= 30</a:t>
            </a:r>
            <a:r>
              <a:rPr lang="en-US" altLang="zh-CN" sz="2000" b="1">
                <a:solidFill>
                  <a:srgbClr val="FF0000"/>
                </a:solidFill>
                <a:ea typeface="黑体" pitchFamily="49" charset="-122"/>
              </a:rPr>
              <a:t>   </a:t>
            </a:r>
            <a:r>
              <a:rPr lang="en-US" altLang="zh-CN" sz="2000" b="1">
                <a:ea typeface="黑体" pitchFamily="49" charset="-122"/>
              </a:rPr>
              <a:t>) {</a:t>
            </a:r>
          </a:p>
          <a:p>
            <a:pPr marL="223838" indent="-223838"/>
            <a:r>
              <a:rPr lang="en-US" altLang="zh-CN" sz="2000" b="1">
                <a:ea typeface="黑体" pitchFamily="49" charset="-122"/>
              </a:rPr>
              <a:t>	       </a:t>
            </a:r>
          </a:p>
          <a:p>
            <a:pPr marL="223838" indent="-223838"/>
            <a:r>
              <a:rPr lang="en-US" altLang="zh-CN" sz="2000" b="1">
                <a:ea typeface="黑体" pitchFamily="49" charset="-122"/>
              </a:rPr>
              <a:t>       System.out.println("</a:t>
            </a:r>
            <a:r>
              <a:rPr lang="en-US" altLang="zh-CN" sz="2000" b="1">
                <a:ea typeface="微软雅黑" panose="020B0503020204020204" pitchFamily="34" charset="-122"/>
              </a:rPr>
              <a:t>hello</a:t>
            </a:r>
            <a:r>
              <a:rPr lang="en-US" altLang="zh-CN" sz="2000" b="1">
                <a:ea typeface="黑体" pitchFamily="49" charset="-122"/>
              </a:rPr>
              <a:t>");</a:t>
            </a:r>
          </a:p>
          <a:p>
            <a:pPr marL="223838" indent="-223838"/>
            <a:r>
              <a:rPr lang="en-US" altLang="zh-CN" sz="2000" b="1">
                <a:ea typeface="黑体" pitchFamily="49" charset="-122"/>
              </a:rPr>
              <a:t>	    i ++;</a:t>
            </a:r>
          </a:p>
          <a:p>
            <a:pPr marL="223838" indent="-223838"/>
            <a:r>
              <a:rPr lang="en-US" altLang="zh-CN" sz="2000" b="1">
                <a:ea typeface="黑体" pitchFamily="49" charset="-122"/>
              </a:rPr>
              <a:t>}</a:t>
            </a:r>
          </a:p>
        </p:txBody>
      </p:sp>
      <p:sp>
        <p:nvSpPr>
          <p:cNvPr id="12" name="Rectangle 34"/>
          <p:cNvSpPr>
            <a:spLocks noChangeArrowheads="1"/>
          </p:cNvSpPr>
          <p:nvPr/>
        </p:nvSpPr>
        <p:spPr bwMode="auto">
          <a:xfrm>
            <a:off x="1620838" y="4231605"/>
            <a:ext cx="935037" cy="288925"/>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微软雅黑" panose="020B0503020204020204" pitchFamily="34" charset="-122"/>
            </a:endParaRPr>
          </a:p>
        </p:txBody>
      </p:sp>
      <p:sp>
        <p:nvSpPr>
          <p:cNvPr id="13" name="Rectangle 35"/>
          <p:cNvSpPr>
            <a:spLocks noChangeArrowheads="1"/>
          </p:cNvSpPr>
          <p:nvPr/>
        </p:nvSpPr>
        <p:spPr bwMode="auto">
          <a:xfrm>
            <a:off x="1204913" y="4612605"/>
            <a:ext cx="3455987" cy="915988"/>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ea typeface="微软雅黑" panose="020B0503020204020204" pitchFamily="34" charset="-122"/>
            </a:endParaRPr>
          </a:p>
        </p:txBody>
      </p:sp>
      <p:sp>
        <p:nvSpPr>
          <p:cNvPr id="2" name="TextBox 1"/>
          <p:cNvSpPr txBox="1"/>
          <p:nvPr/>
        </p:nvSpPr>
        <p:spPr>
          <a:xfrm>
            <a:off x="827088" y="6280150"/>
            <a:ext cx="3960812" cy="461963"/>
          </a:xfrm>
          <a:prstGeom prst="rect">
            <a:avLst/>
          </a:prstGeom>
          <a:solidFill>
            <a:schemeClr val="accent2">
              <a:lumMod val="60000"/>
              <a:lumOff val="40000"/>
            </a:schemeClr>
          </a:solidFill>
        </p:spPr>
        <p:txBody>
          <a:bodyPr>
            <a:spAutoFit/>
          </a:bodyPr>
          <a:lstStyle/>
          <a:p>
            <a:pPr>
              <a:defRPr/>
            </a:pPr>
            <a:r>
              <a:rPr lang="zh-CN" altLang="en-US" dirty="0">
                <a:latin typeface="微软雅黑" panose="020B0503020204020204" pitchFamily="34" charset="-122"/>
                <a:ea typeface="微软雅黑" panose="020B0503020204020204" pitchFamily="34" charset="-122"/>
              </a:rPr>
              <a:t>特点：先判断，再执行</a:t>
            </a:r>
          </a:p>
        </p:txBody>
      </p:sp>
      <p:sp>
        <p:nvSpPr>
          <p:cNvPr id="14" name="AutoShape 30"/>
          <p:cNvSpPr>
            <a:spLocks noChangeArrowheads="1"/>
          </p:cNvSpPr>
          <p:nvPr/>
        </p:nvSpPr>
        <p:spPr bwMode="auto">
          <a:xfrm>
            <a:off x="2608263" y="5408116"/>
            <a:ext cx="2557462" cy="715089"/>
          </a:xfrm>
          <a:prstGeom prst="wedgeRoundRectCallout">
            <a:avLst>
              <a:gd name="adj1" fmla="val -71079"/>
              <a:gd name="adj2" fmla="val -5528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smtClean="0">
                <a:ea typeface="黑体" pitchFamily="49" charset="-122"/>
              </a:rPr>
              <a:t>注意修改循环判断参数，避免死循环</a:t>
            </a:r>
            <a:endParaRPr lang="zh-CN" altLang="en-US" sz="1800" b="1">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DEE7AC3-1D90-4FF2-AABF-DD7D0B0FF458}" type="slidenum">
              <a:rPr lang="zh-CN" altLang="en-US" sz="1400" smtClean="0">
                <a:latin typeface="Tahoma" pitchFamily="34" charset="0"/>
                <a:ea typeface="微软雅黑" panose="020B0503020204020204" pitchFamily="34" charset="-122"/>
              </a:rPr>
              <a:pPr eaLnBrk="1" hangingPunct="1"/>
              <a:t>5</a:t>
            </a:fld>
            <a:endParaRPr lang="en-US" altLang="zh-CN" sz="1400" smtClean="0">
              <a:latin typeface="Tahoma" pitchFamily="34" charset="0"/>
              <a:ea typeface="微软雅黑" panose="020B0503020204020204" pitchFamily="34" charset="-122"/>
            </a:endParaRPr>
          </a:p>
        </p:txBody>
      </p:sp>
      <p:sp>
        <p:nvSpPr>
          <p:cNvPr id="13316" name="Rectangle 2"/>
          <p:cNvSpPr>
            <a:spLocks noGrp="1" noChangeArrowheads="1"/>
          </p:cNvSpPr>
          <p:nvPr>
            <p:ph type="title"/>
          </p:nvPr>
        </p:nvSpPr>
        <p:spPr/>
        <p:txBody>
          <a:bodyPr/>
          <a:lstStyle/>
          <a:p>
            <a:pPr eaLnBrk="1" hangingPunct="1"/>
            <a:r>
              <a:rPr lang="en-US" altLang="zh-CN" smtClean="0"/>
              <a:t>2.1.1 </a:t>
            </a:r>
            <a:r>
              <a:rPr lang="zh-CN" altLang="en-US" smtClean="0"/>
              <a:t>标识符与关键字</a:t>
            </a:r>
          </a:p>
        </p:txBody>
      </p:sp>
      <p:sp>
        <p:nvSpPr>
          <p:cNvPr id="13317" name="Rectangle 3"/>
          <p:cNvSpPr>
            <a:spLocks noGrp="1" noChangeArrowheads="1"/>
          </p:cNvSpPr>
          <p:nvPr>
            <p:ph type="body" idx="1"/>
          </p:nvPr>
        </p:nvSpPr>
        <p:spPr>
          <a:xfrm>
            <a:off x="179388" y="1773238"/>
            <a:ext cx="8820150" cy="3167930"/>
          </a:xfrm>
        </p:spPr>
        <p:txBody>
          <a:bodyPr/>
          <a:lstStyle/>
          <a:p>
            <a:pPr eaLnBrk="1" hangingPunct="1">
              <a:lnSpc>
                <a:spcPct val="150000"/>
              </a:lnSpc>
              <a:buFont typeface="Wingdings" pitchFamily="2" charset="2"/>
              <a:buChar char="Ø"/>
            </a:pPr>
            <a:r>
              <a:rPr lang="zh-CN" altLang="en-US" sz="2400" smtClean="0">
                <a:latin typeface="微软雅黑" pitchFamily="34" charset="-122"/>
                <a:ea typeface="微软雅黑" pitchFamily="34" charset="-122"/>
              </a:rPr>
              <a:t>关键字：由</a:t>
            </a:r>
            <a:r>
              <a:rPr lang="en-US" altLang="zh-CN" sz="2400" smtClean="0">
                <a:latin typeface="微软雅黑" pitchFamily="34" charset="-122"/>
                <a:ea typeface="微软雅黑" pitchFamily="34" charset="-122"/>
              </a:rPr>
              <a:t>Java</a:t>
            </a:r>
            <a:r>
              <a:rPr lang="zh-CN" altLang="en-US" sz="2400" smtClean="0">
                <a:latin typeface="微软雅黑" pitchFamily="34" charset="-122"/>
                <a:ea typeface="微软雅黑" pitchFamily="34" charset="-122"/>
              </a:rPr>
              <a:t>定义的，具有特定含义的单词；</a:t>
            </a:r>
          </a:p>
          <a:p>
            <a:pPr eaLnBrk="1" hangingPunct="1">
              <a:lnSpc>
                <a:spcPct val="150000"/>
              </a:lnSpc>
              <a:buFont typeface="Wingdings" pitchFamily="2" charset="2"/>
              <a:buChar char="Ø"/>
            </a:pPr>
            <a:r>
              <a:rPr lang="zh-CN" altLang="en-US" sz="2400" smtClean="0">
                <a:latin typeface="微软雅黑" pitchFamily="34" charset="-122"/>
                <a:ea typeface="微软雅黑" pitchFamily="34" charset="-122"/>
              </a:rPr>
              <a:t>标识符：用户定义的单词，用于变量、类、对象、方法等；</a:t>
            </a:r>
            <a:endParaRPr lang="en-US" altLang="zh-CN" sz="2400" smtClean="0">
              <a:latin typeface="微软雅黑" pitchFamily="34" charset="-122"/>
              <a:ea typeface="微软雅黑" pitchFamily="34" charset="-122"/>
            </a:endParaRPr>
          </a:p>
          <a:p>
            <a:pPr eaLnBrk="1" hangingPunct="1">
              <a:lnSpc>
                <a:spcPct val="150000"/>
              </a:lnSpc>
              <a:buFont typeface="Wingdings" pitchFamily="2" charset="2"/>
              <a:buChar char="Ø"/>
            </a:pPr>
            <a:endParaRPr lang="zh-CN" altLang="en-US" sz="240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2400" smtClean="0">
                <a:latin typeface="微软雅黑" pitchFamily="34" charset="-122"/>
                <a:ea typeface="微软雅黑" pitchFamily="34" charset="-122"/>
              </a:rPr>
              <a:t>分隔符：分开两种语法成分</a:t>
            </a: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空格、逗号、分号等</a:t>
            </a:r>
            <a:r>
              <a:rPr lang="en-US" altLang="zh-CN" sz="2400" smtClean="0">
                <a:latin typeface="微软雅黑" pitchFamily="34" charset="-122"/>
                <a:ea typeface="微软雅黑" pitchFamily="34" charset="-122"/>
              </a:rPr>
              <a:t>)</a:t>
            </a:r>
            <a:endParaRPr lang="zh-CN" altLang="en-US" sz="2400" smtClean="0">
              <a:latin typeface="微软雅黑" pitchFamily="34" charset="-122"/>
              <a:ea typeface="微软雅黑" pitchFamily="34" charset="-122"/>
            </a:endParaRPr>
          </a:p>
          <a:p>
            <a:pPr eaLnBrk="1" hangingPunct="1">
              <a:lnSpc>
                <a:spcPct val="150000"/>
              </a:lnSpc>
              <a:buFont typeface="Wingdings" pitchFamily="2" charset="2"/>
              <a:buChar char="Ø"/>
            </a:pPr>
            <a:r>
              <a:rPr lang="zh-CN" altLang="en-US" sz="2400" smtClean="0">
                <a:latin typeface="微软雅黑" pitchFamily="34" charset="-122"/>
                <a:ea typeface="微软雅黑" pitchFamily="34" charset="-122"/>
              </a:rPr>
              <a:t>注释：用于说明和解释的一段文字；</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3DFB7E3-4B7D-4C7B-95D5-27233B644FD1}" type="slidenum">
              <a:rPr lang="zh-CN" altLang="en-US" sz="1400" smtClean="0">
                <a:latin typeface="Tahoma" pitchFamily="34" charset="0"/>
                <a:ea typeface="微软雅黑" panose="020B0503020204020204" pitchFamily="34" charset="-122"/>
              </a:rPr>
              <a:pPr eaLnBrk="1" hangingPunct="1"/>
              <a:t>50</a:t>
            </a:fld>
            <a:endParaRPr lang="en-US" altLang="zh-CN" sz="1400" smtClean="0">
              <a:latin typeface="Tahoma" pitchFamily="34" charset="0"/>
              <a:ea typeface="微软雅黑" panose="020B0503020204020204" pitchFamily="34" charset="-122"/>
            </a:endParaRPr>
          </a:p>
        </p:txBody>
      </p:sp>
      <p:sp>
        <p:nvSpPr>
          <p:cNvPr id="63492" name="Rectangle 2"/>
          <p:cNvSpPr>
            <a:spLocks noGrp="1" noChangeArrowheads="1"/>
          </p:cNvSpPr>
          <p:nvPr>
            <p:ph type="title"/>
          </p:nvPr>
        </p:nvSpPr>
        <p:spPr/>
        <p:txBody>
          <a:bodyPr/>
          <a:lstStyle/>
          <a:p>
            <a:pPr marL="838200" indent="-838200" eaLnBrk="1" hangingPunct="1"/>
            <a:r>
              <a:rPr lang="en-US" altLang="zh-CN" smtClean="0"/>
              <a:t>2. do-while</a:t>
            </a:r>
            <a:r>
              <a:rPr lang="zh-CN" altLang="en-US" smtClean="0"/>
              <a:t>语句</a:t>
            </a:r>
          </a:p>
        </p:txBody>
      </p:sp>
      <p:sp>
        <p:nvSpPr>
          <p:cNvPr id="7" name="AutoShape 18"/>
          <p:cNvSpPr>
            <a:spLocks noChangeArrowheads="1"/>
          </p:cNvSpPr>
          <p:nvPr/>
        </p:nvSpPr>
        <p:spPr bwMode="auto">
          <a:xfrm>
            <a:off x="468313" y="1571625"/>
            <a:ext cx="3317875" cy="2144713"/>
          </a:xfrm>
          <a:prstGeom prst="roundRect">
            <a:avLst>
              <a:gd name="adj" fmla="val 16667"/>
            </a:avLst>
          </a:prstGeom>
          <a:gradFill rotWithShape="1">
            <a:gsLst>
              <a:gs pos="0">
                <a:srgbClr val="CCFFFF"/>
              </a:gs>
              <a:gs pos="100000">
                <a:srgbClr val="FFFFFF"/>
              </a:gs>
            </a:gsLst>
            <a:lin ang="5400000" scaled="1"/>
          </a:gradFill>
          <a:ln w="12700">
            <a:solidFill>
              <a:srgbClr val="008080"/>
            </a:solidFill>
            <a:round/>
            <a:headEnd/>
            <a:tailEnd/>
          </a:ln>
        </p:spPr>
        <p:txBody>
          <a:bodyPr>
            <a:spAutoFit/>
          </a:bodyPr>
          <a:lstStyle/>
          <a:p>
            <a:pPr marL="223838" indent="-223838" fontAlgn="auto">
              <a:spcBef>
                <a:spcPts val="0"/>
              </a:spcBef>
              <a:spcAft>
                <a:spcPts val="0"/>
              </a:spcAft>
              <a:defRPr/>
            </a:pPr>
            <a:r>
              <a:rPr lang="en-US" altLang="zh-CN" b="1" kern="0">
                <a:solidFill>
                  <a:srgbClr val="0000FF"/>
                </a:solidFill>
                <a:ea typeface="黑体" pitchFamily="49" charset="-122"/>
              </a:rPr>
              <a:t>do</a:t>
            </a:r>
            <a:r>
              <a:rPr lang="en-US" altLang="zh-CN" b="1" kern="0">
                <a:solidFill>
                  <a:sysClr val="windowText" lastClr="000000"/>
                </a:solidFill>
                <a:ea typeface="黑体" pitchFamily="49" charset="-122"/>
              </a:rPr>
              <a:t> {</a:t>
            </a:r>
          </a:p>
          <a:p>
            <a:pPr marL="223838" indent="-223838" fontAlgn="auto">
              <a:spcBef>
                <a:spcPts val="0"/>
              </a:spcBef>
              <a:spcAft>
                <a:spcPts val="0"/>
              </a:spcAft>
              <a:defRPr/>
            </a:pPr>
            <a:endParaRPr lang="en-US" altLang="zh-CN" b="1" kern="0">
              <a:solidFill>
                <a:sysClr val="windowText" lastClr="000000"/>
              </a:solidFill>
              <a:ea typeface="黑体" pitchFamily="49" charset="-122"/>
            </a:endParaRPr>
          </a:p>
          <a:p>
            <a:pPr marL="223838" indent="-223838" fontAlgn="auto">
              <a:spcBef>
                <a:spcPts val="0"/>
              </a:spcBef>
              <a:spcAft>
                <a:spcPts val="0"/>
              </a:spcAft>
              <a:defRPr/>
            </a:pPr>
            <a:r>
              <a:rPr lang="en-US" altLang="zh-CN" b="1" kern="0">
                <a:solidFill>
                  <a:sysClr val="windowText" lastClr="000000"/>
                </a:solidFill>
                <a:ea typeface="黑体" pitchFamily="49" charset="-122"/>
              </a:rPr>
              <a:t>		</a:t>
            </a:r>
            <a:r>
              <a:rPr lang="zh-CN" altLang="en-US" b="1" kern="0">
                <a:solidFill>
                  <a:srgbClr val="FF0000"/>
                </a:solidFill>
                <a:ea typeface="黑体" pitchFamily="49" charset="-122"/>
              </a:rPr>
              <a:t>循环操作</a:t>
            </a:r>
          </a:p>
          <a:p>
            <a:pPr marL="223838" indent="-223838" fontAlgn="auto">
              <a:spcBef>
                <a:spcPts val="0"/>
              </a:spcBef>
              <a:spcAft>
                <a:spcPts val="0"/>
              </a:spcAft>
              <a:defRPr/>
            </a:pPr>
            <a:endParaRPr lang="zh-CN" altLang="en-US" b="1" kern="0">
              <a:solidFill>
                <a:sysClr val="windowText" lastClr="000000"/>
              </a:solidFill>
              <a:ea typeface="黑体" pitchFamily="49" charset="-122"/>
            </a:endParaRPr>
          </a:p>
          <a:p>
            <a:pPr marL="223838" indent="-223838" fontAlgn="auto">
              <a:spcBef>
                <a:spcPts val="0"/>
              </a:spcBef>
              <a:spcAft>
                <a:spcPts val="0"/>
              </a:spcAft>
              <a:defRPr/>
            </a:pPr>
            <a:r>
              <a:rPr lang="en-US" altLang="zh-CN" b="1" kern="0">
                <a:solidFill>
                  <a:sysClr val="windowText" lastClr="000000"/>
                </a:solidFill>
                <a:ea typeface="黑体" pitchFamily="49" charset="-122"/>
              </a:rPr>
              <a:t>} </a:t>
            </a:r>
            <a:r>
              <a:rPr lang="en-US" altLang="zh-CN" b="1" kern="0">
                <a:solidFill>
                  <a:srgbClr val="0000FF"/>
                </a:solidFill>
                <a:ea typeface="黑体" pitchFamily="49" charset="-122"/>
              </a:rPr>
              <a:t>while</a:t>
            </a:r>
            <a:r>
              <a:rPr lang="en-US" altLang="zh-CN" b="1" kern="0">
                <a:solidFill>
                  <a:sysClr val="windowText" lastClr="000000"/>
                </a:solidFill>
                <a:ea typeface="黑体" pitchFamily="49" charset="-122"/>
              </a:rPr>
              <a:t> ( </a:t>
            </a:r>
            <a:r>
              <a:rPr lang="zh-CN" altLang="en-US" b="1" kern="0">
                <a:solidFill>
                  <a:srgbClr val="FF0000"/>
                </a:solidFill>
                <a:ea typeface="黑体" pitchFamily="49" charset="-122"/>
              </a:rPr>
              <a:t>循环条件</a:t>
            </a:r>
            <a:r>
              <a:rPr lang="zh-CN" altLang="en-US" b="1" kern="0">
                <a:solidFill>
                  <a:sysClr val="windowText" lastClr="000000"/>
                </a:solidFill>
                <a:ea typeface="黑体" pitchFamily="49" charset="-122"/>
              </a:rPr>
              <a:t> </a:t>
            </a:r>
            <a:r>
              <a:rPr lang="en-US" altLang="zh-CN" b="1" kern="0">
                <a:solidFill>
                  <a:sysClr val="windowText" lastClr="000000"/>
                </a:solidFill>
                <a:ea typeface="黑体" pitchFamily="49" charset="-122"/>
              </a:rPr>
              <a:t>);</a:t>
            </a:r>
          </a:p>
        </p:txBody>
      </p:sp>
      <p:sp>
        <p:nvSpPr>
          <p:cNvPr id="8" name="AutoShape 23"/>
          <p:cNvSpPr>
            <a:spLocks noChangeArrowheads="1"/>
          </p:cNvSpPr>
          <p:nvPr/>
        </p:nvSpPr>
        <p:spPr bwMode="auto">
          <a:xfrm>
            <a:off x="2057400" y="1728788"/>
            <a:ext cx="2808288" cy="398462"/>
          </a:xfrm>
          <a:prstGeom prst="wedgeRoundRectCallout">
            <a:avLst>
              <a:gd name="adj1" fmla="val -44065"/>
              <a:gd name="adj2" fmla="val 123065"/>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rgbClr val="808080">
                <a:alpha val="50000"/>
              </a:srgbClr>
            </a:outerShdw>
          </a:effectLst>
        </p:spPr>
        <p:txBody>
          <a:bodyPr anchorCtr="1">
            <a:spAutoFit/>
          </a:bodyPr>
          <a:lstStyle/>
          <a:p>
            <a:pPr algn="ctr" fontAlgn="auto">
              <a:spcBef>
                <a:spcPts val="0"/>
              </a:spcBef>
              <a:spcAft>
                <a:spcPts val="0"/>
              </a:spcAft>
              <a:defRPr/>
            </a:pPr>
            <a:r>
              <a:rPr lang="zh-CN" altLang="en-US" sz="1800" b="1" kern="0">
                <a:solidFill>
                  <a:sysClr val="windowText" lastClr="000000"/>
                </a:solidFill>
                <a:ea typeface="黑体" pitchFamily="2" charset="-122"/>
              </a:rPr>
              <a:t>先执行一遍循环操作</a:t>
            </a:r>
          </a:p>
        </p:txBody>
      </p:sp>
      <p:sp>
        <p:nvSpPr>
          <p:cNvPr id="9" name="AutoShape 24"/>
          <p:cNvSpPr>
            <a:spLocks noChangeArrowheads="1"/>
          </p:cNvSpPr>
          <p:nvPr/>
        </p:nvSpPr>
        <p:spPr bwMode="auto">
          <a:xfrm>
            <a:off x="2490788" y="3687763"/>
            <a:ext cx="3240087" cy="693737"/>
          </a:xfrm>
          <a:prstGeom prst="wedgeRoundRectCallout">
            <a:avLst>
              <a:gd name="adj1" fmla="val -38241"/>
              <a:gd name="adj2" fmla="val -7113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rgbClr val="808080">
                <a:alpha val="50000"/>
              </a:srgbClr>
            </a:outerShdw>
          </a:effectLst>
        </p:spPr>
        <p:txBody>
          <a:bodyPr anchorCtr="1">
            <a:spAutoFit/>
          </a:bodyPr>
          <a:lstStyle/>
          <a:p>
            <a:pPr algn="ctr" fontAlgn="auto">
              <a:spcBef>
                <a:spcPts val="0"/>
              </a:spcBef>
              <a:spcAft>
                <a:spcPts val="0"/>
              </a:spcAft>
              <a:defRPr/>
            </a:pPr>
            <a:r>
              <a:rPr lang="zh-CN" altLang="en-US" sz="1800" b="1" kern="0">
                <a:solidFill>
                  <a:sysClr val="windowText" lastClr="000000"/>
                </a:solidFill>
                <a:ea typeface="黑体" pitchFamily="2" charset="-122"/>
              </a:rPr>
              <a:t>符合条件，循环继续执行；否则，循环退出</a:t>
            </a:r>
          </a:p>
        </p:txBody>
      </p:sp>
      <p:sp>
        <p:nvSpPr>
          <p:cNvPr id="10" name="Text Box 25"/>
          <p:cNvSpPr txBox="1">
            <a:spLocks noChangeArrowheads="1"/>
          </p:cNvSpPr>
          <p:nvPr/>
        </p:nvSpPr>
        <p:spPr bwMode="auto">
          <a:xfrm>
            <a:off x="611188" y="4670425"/>
            <a:ext cx="821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buFontTx/>
              <a:buBlip>
                <a:blip r:embed="rId2"/>
              </a:buBlip>
            </a:pPr>
            <a:r>
              <a:rPr lang="zh-CN" altLang="en-US" b="1">
                <a:latin typeface="Arial" charset="0"/>
                <a:ea typeface="黑体" pitchFamily="49" charset="-122"/>
              </a:rPr>
              <a:t>特点：先执行，再判断</a:t>
            </a:r>
          </a:p>
        </p:txBody>
      </p:sp>
      <p:grpSp>
        <p:nvGrpSpPr>
          <p:cNvPr id="63497" name="Group 42"/>
          <p:cNvGrpSpPr>
            <a:grpSpLocks/>
          </p:cNvGrpSpPr>
          <p:nvPr/>
        </p:nvGrpSpPr>
        <p:grpSpPr bwMode="auto">
          <a:xfrm>
            <a:off x="5292725" y="1700213"/>
            <a:ext cx="2592388" cy="2449512"/>
            <a:chOff x="3152" y="1071"/>
            <a:chExt cx="1633" cy="1543"/>
          </a:xfrm>
        </p:grpSpPr>
        <p:sp>
          <p:nvSpPr>
            <p:cNvPr id="12" name="Line 38"/>
            <p:cNvSpPr>
              <a:spLocks noChangeShapeType="1"/>
            </p:cNvSpPr>
            <p:nvPr/>
          </p:nvSpPr>
          <p:spPr bwMode="auto">
            <a:xfrm>
              <a:off x="4105" y="2295"/>
              <a:ext cx="0" cy="319"/>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13" name="AutoShape 27"/>
            <p:cNvSpPr>
              <a:spLocks noChangeArrowheads="1"/>
            </p:cNvSpPr>
            <p:nvPr/>
          </p:nvSpPr>
          <p:spPr bwMode="auto">
            <a:xfrm>
              <a:off x="3606" y="1380"/>
              <a:ext cx="1179" cy="236"/>
            </a:xfrm>
            <a:prstGeom prst="flowChartProcess">
              <a:avLst/>
            </a:prstGeom>
            <a:noFill/>
            <a:ln w="254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zh-CN" altLang="en-US" sz="2000" b="1" kern="0">
                  <a:solidFill>
                    <a:sysClr val="windowText" lastClr="000000"/>
                  </a:solidFill>
                  <a:ea typeface="黑体" pitchFamily="49" charset="-122"/>
                </a:rPr>
                <a:t>循环操作 </a:t>
              </a:r>
            </a:p>
          </p:txBody>
        </p:sp>
        <p:sp>
          <p:nvSpPr>
            <p:cNvPr id="14" name="Line 30"/>
            <p:cNvSpPr>
              <a:spLocks noChangeShapeType="1"/>
            </p:cNvSpPr>
            <p:nvPr/>
          </p:nvSpPr>
          <p:spPr bwMode="auto">
            <a:xfrm flipH="1">
              <a:off x="3152" y="2069"/>
              <a:ext cx="31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15" name="Line 31"/>
            <p:cNvSpPr>
              <a:spLocks noChangeShapeType="1"/>
            </p:cNvSpPr>
            <p:nvPr/>
          </p:nvSpPr>
          <p:spPr bwMode="auto">
            <a:xfrm flipV="1">
              <a:off x="3152" y="1253"/>
              <a:ext cx="0" cy="8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16" name="Line 32"/>
            <p:cNvSpPr>
              <a:spLocks noChangeShapeType="1"/>
            </p:cNvSpPr>
            <p:nvPr/>
          </p:nvSpPr>
          <p:spPr bwMode="auto">
            <a:xfrm>
              <a:off x="3152" y="1253"/>
              <a:ext cx="953"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17" name="Line 33"/>
            <p:cNvSpPr>
              <a:spLocks noChangeShapeType="1"/>
            </p:cNvSpPr>
            <p:nvPr/>
          </p:nvSpPr>
          <p:spPr bwMode="auto">
            <a:xfrm>
              <a:off x="4105" y="1071"/>
              <a:ext cx="0" cy="33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sp>
          <p:nvSpPr>
            <p:cNvPr id="18" name="AutoShape 28"/>
            <p:cNvSpPr>
              <a:spLocks noChangeArrowheads="1"/>
            </p:cNvSpPr>
            <p:nvPr/>
          </p:nvSpPr>
          <p:spPr bwMode="auto">
            <a:xfrm>
              <a:off x="3470" y="1888"/>
              <a:ext cx="1315" cy="394"/>
            </a:xfrm>
            <a:prstGeom prst="flowChartDecision">
              <a:avLst/>
            </a:prstGeom>
            <a:noFill/>
            <a:ln w="254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defRPr/>
              </a:pPr>
              <a:r>
                <a:rPr lang="zh-CN" altLang="en-US" sz="2000" b="1" kern="0">
                  <a:solidFill>
                    <a:sysClr val="windowText" lastClr="000000"/>
                  </a:solidFill>
                  <a:ea typeface="黑体" pitchFamily="49" charset="-122"/>
                </a:rPr>
                <a:t>循环条件 </a:t>
              </a:r>
            </a:p>
          </p:txBody>
        </p:sp>
        <p:sp>
          <p:nvSpPr>
            <p:cNvPr id="19" name="Rectangle 39"/>
            <p:cNvSpPr>
              <a:spLocks noChangeArrowheads="1"/>
            </p:cNvSpPr>
            <p:nvPr/>
          </p:nvSpPr>
          <p:spPr bwMode="auto">
            <a:xfrm>
              <a:off x="3152" y="179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fontAlgn="auto">
                <a:spcBef>
                  <a:spcPts val="0"/>
                </a:spcBef>
                <a:spcAft>
                  <a:spcPts val="0"/>
                </a:spcAft>
                <a:defRPr/>
              </a:pPr>
              <a:r>
                <a:rPr lang="zh-CN" altLang="en-US" sz="2000" b="1" kern="0">
                  <a:solidFill>
                    <a:sysClr val="windowText" lastClr="000000"/>
                  </a:solidFill>
                  <a:ea typeface="黑体" pitchFamily="49" charset="-122"/>
                </a:rPr>
                <a:t>真</a:t>
              </a:r>
            </a:p>
          </p:txBody>
        </p:sp>
        <p:sp>
          <p:nvSpPr>
            <p:cNvPr id="20" name="Rectangle 40"/>
            <p:cNvSpPr>
              <a:spLocks noChangeArrowheads="1"/>
            </p:cNvSpPr>
            <p:nvPr/>
          </p:nvSpPr>
          <p:spPr bwMode="auto">
            <a:xfrm>
              <a:off x="4105" y="2341"/>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fontAlgn="auto">
                <a:spcBef>
                  <a:spcPts val="0"/>
                </a:spcBef>
                <a:spcAft>
                  <a:spcPts val="0"/>
                </a:spcAft>
                <a:defRPr/>
              </a:pPr>
              <a:r>
                <a:rPr lang="zh-CN" altLang="en-US" sz="2000" b="1" kern="0">
                  <a:solidFill>
                    <a:sysClr val="windowText" lastClr="000000"/>
                  </a:solidFill>
                  <a:ea typeface="黑体" pitchFamily="49" charset="-122"/>
                </a:rPr>
                <a:t>假</a:t>
              </a:r>
            </a:p>
          </p:txBody>
        </p:sp>
        <p:sp>
          <p:nvSpPr>
            <p:cNvPr id="21" name="Line 41"/>
            <p:cNvSpPr>
              <a:spLocks noChangeShapeType="1"/>
            </p:cNvSpPr>
            <p:nvPr/>
          </p:nvSpPr>
          <p:spPr bwMode="auto">
            <a:xfrm>
              <a:off x="4105" y="1616"/>
              <a:ext cx="0" cy="289"/>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auto">
                <a:spcBef>
                  <a:spcPts val="0"/>
                </a:spcBef>
                <a:spcAft>
                  <a:spcPts val="0"/>
                </a:spcAft>
                <a:defRPr/>
              </a:pPr>
              <a:endParaRPr lang="zh-CN" altLang="en-US" sz="1800" kern="0">
                <a:solidFill>
                  <a:sysClr val="windowText" lastClr="000000"/>
                </a:solidFill>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0ED57C7-D2DD-4E9E-8D66-605EBE0E0895}" type="slidenum">
              <a:rPr lang="zh-CN" altLang="en-US" sz="1400" smtClean="0">
                <a:latin typeface="Tahoma" pitchFamily="34" charset="0"/>
                <a:ea typeface="微软雅黑" panose="020B0503020204020204" pitchFamily="34" charset="-122"/>
              </a:rPr>
              <a:pPr eaLnBrk="1" hangingPunct="1"/>
              <a:t>51</a:t>
            </a:fld>
            <a:endParaRPr lang="en-US" altLang="zh-CN" sz="1400" smtClean="0">
              <a:latin typeface="Tahoma" pitchFamily="34" charset="0"/>
              <a:ea typeface="微软雅黑" panose="020B0503020204020204" pitchFamily="34" charset="-122"/>
            </a:endParaRPr>
          </a:p>
        </p:txBody>
      </p:sp>
      <p:sp>
        <p:nvSpPr>
          <p:cNvPr id="6" name="Rectangle 3"/>
          <p:cNvSpPr txBox="1">
            <a:spLocks noChangeArrowheads="1"/>
          </p:cNvSpPr>
          <p:nvPr/>
        </p:nvSpPr>
        <p:spPr bwMode="auto">
          <a:xfrm>
            <a:off x="684213" y="1412875"/>
            <a:ext cx="8229600"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lgn="l" rtl="0" eaLnBrk="0" fontAlgn="base" hangingPunct="0">
              <a:spcBef>
                <a:spcPct val="20000"/>
              </a:spcBef>
              <a:spcAft>
                <a:spcPct val="0"/>
              </a:spcAft>
              <a:buClr>
                <a:schemeClr val="folHlink"/>
              </a:buClr>
              <a:buSzPct val="80000"/>
              <a:buFont typeface="Wingdings" pitchFamily="2" charset="2"/>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en-US" altLang="zh-CN" dirty="0" smtClean="0">
                <a:ea typeface="微软雅黑" panose="020B0503020204020204" pitchFamily="34" charset="-122"/>
              </a:rPr>
              <a:t>while</a:t>
            </a:r>
            <a:r>
              <a:rPr lang="zh-CN" altLang="en-US" dirty="0" smtClean="0">
                <a:ea typeface="微软雅黑" panose="020B0503020204020204" pitchFamily="34" charset="-122"/>
              </a:rPr>
              <a:t>循环和</a:t>
            </a:r>
            <a:r>
              <a:rPr lang="en-US" altLang="zh-CN" dirty="0" smtClean="0">
                <a:ea typeface="微软雅黑" panose="020B0503020204020204" pitchFamily="34" charset="-122"/>
              </a:rPr>
              <a:t>do-while</a:t>
            </a:r>
            <a:r>
              <a:rPr lang="zh-CN" altLang="en-US" dirty="0" smtClean="0">
                <a:ea typeface="微软雅黑" panose="020B0503020204020204" pitchFamily="34" charset="-122"/>
              </a:rPr>
              <a:t>循环的区别</a:t>
            </a:r>
          </a:p>
          <a:p>
            <a:pPr marL="914400" lvl="1" indent="-457200">
              <a:buClr>
                <a:schemeClr val="tx2"/>
              </a:buClr>
              <a:buSzPct val="100000"/>
              <a:buFont typeface="Wingdings" pitchFamily="2" charset="2"/>
              <a:buChar char="Ø"/>
              <a:defRPr/>
            </a:pPr>
            <a:r>
              <a:rPr lang="zh-CN" altLang="en-US" dirty="0" smtClean="0">
                <a:ea typeface="微软雅黑" panose="020B0503020204020204" pitchFamily="34" charset="-122"/>
              </a:rPr>
              <a:t>语法不同</a:t>
            </a:r>
          </a:p>
          <a:p>
            <a:pPr lvl="1">
              <a:defRPr/>
            </a:pPr>
            <a:endParaRPr lang="zh-CN" altLang="en-US" dirty="0" smtClean="0">
              <a:ea typeface="微软雅黑" panose="020B0503020204020204" pitchFamily="34" charset="-122"/>
            </a:endParaRPr>
          </a:p>
          <a:p>
            <a:pPr lvl="1">
              <a:defRPr/>
            </a:pPr>
            <a:endParaRPr lang="zh-CN" altLang="en-US" dirty="0" smtClean="0">
              <a:ea typeface="微软雅黑" panose="020B0503020204020204" pitchFamily="34" charset="-122"/>
            </a:endParaRPr>
          </a:p>
          <a:p>
            <a:pPr lvl="1">
              <a:defRPr/>
            </a:pPr>
            <a:endParaRPr lang="zh-CN" altLang="en-US" dirty="0" smtClean="0">
              <a:ea typeface="微软雅黑" panose="020B0503020204020204" pitchFamily="34" charset="-122"/>
            </a:endParaRPr>
          </a:p>
          <a:p>
            <a:pPr lvl="1">
              <a:buFontTx/>
              <a:buNone/>
              <a:defRPr/>
            </a:pPr>
            <a:endParaRPr lang="zh-CN" altLang="en-US" dirty="0" smtClean="0">
              <a:solidFill>
                <a:srgbClr val="FF0000"/>
              </a:solidFill>
              <a:ea typeface="微软雅黑" panose="020B0503020204020204" pitchFamily="34" charset="-122"/>
            </a:endParaRPr>
          </a:p>
          <a:p>
            <a:pPr marL="457200" lvl="1" indent="0">
              <a:buFont typeface="Wingdings" pitchFamily="2" charset="2"/>
              <a:buNone/>
              <a:defRPr/>
            </a:pPr>
            <a:r>
              <a:rPr lang="zh-CN" altLang="en-US" dirty="0" smtClean="0">
                <a:ea typeface="微软雅黑" panose="020B0503020204020204" pitchFamily="34" charset="-122"/>
              </a:rPr>
              <a:t>初始情况不满足循环条件时</a:t>
            </a:r>
          </a:p>
          <a:p>
            <a:pPr lvl="2">
              <a:buSzPct val="100000"/>
              <a:buFont typeface="Wingdings" pitchFamily="2" charset="2"/>
              <a:buChar char="Ø"/>
              <a:defRPr/>
            </a:pPr>
            <a:r>
              <a:rPr lang="en-US" altLang="zh-CN" b="1" dirty="0" smtClean="0">
                <a:ea typeface="微软雅黑" panose="020B0503020204020204" pitchFamily="34" charset="-122"/>
              </a:rPr>
              <a:t>while</a:t>
            </a:r>
            <a:r>
              <a:rPr lang="zh-CN" altLang="en-US" b="1" dirty="0" smtClean="0">
                <a:ea typeface="微软雅黑" panose="020B0503020204020204" pitchFamily="34" charset="-122"/>
              </a:rPr>
              <a:t>循环一次都不会执行</a:t>
            </a:r>
          </a:p>
          <a:p>
            <a:pPr lvl="2">
              <a:buSzPct val="100000"/>
              <a:buFont typeface="Wingdings" pitchFamily="2" charset="2"/>
              <a:buChar char="Ø"/>
              <a:defRPr/>
            </a:pPr>
            <a:r>
              <a:rPr lang="en-US" altLang="zh-CN" b="1" dirty="0" smtClean="0">
                <a:ea typeface="微软雅黑" panose="020B0503020204020204" pitchFamily="34" charset="-122"/>
              </a:rPr>
              <a:t>do-while</a:t>
            </a:r>
            <a:r>
              <a:rPr lang="zh-CN" altLang="en-US" b="1" dirty="0" smtClean="0">
                <a:ea typeface="微软雅黑" panose="020B0503020204020204" pitchFamily="34" charset="-122"/>
              </a:rPr>
              <a:t>循环不管任何情况都</a:t>
            </a:r>
            <a:r>
              <a:rPr lang="zh-CN" altLang="en-US" b="1" dirty="0" smtClean="0">
                <a:solidFill>
                  <a:srgbClr val="0000FF"/>
                </a:solidFill>
                <a:ea typeface="微软雅黑" panose="020B0503020204020204" pitchFamily="34" charset="-122"/>
              </a:rPr>
              <a:t>至少执行一次</a:t>
            </a:r>
          </a:p>
        </p:txBody>
      </p:sp>
      <p:sp>
        <p:nvSpPr>
          <p:cNvPr id="64517" name="AutoShape 6"/>
          <p:cNvSpPr>
            <a:spLocks noChangeArrowheads="1"/>
          </p:cNvSpPr>
          <p:nvPr/>
        </p:nvSpPr>
        <p:spPr bwMode="auto">
          <a:xfrm>
            <a:off x="5218113" y="2417763"/>
            <a:ext cx="3173412" cy="1328737"/>
          </a:xfrm>
          <a:prstGeom prst="roundRect">
            <a:avLst>
              <a:gd name="adj" fmla="val 16667"/>
            </a:avLst>
          </a:prstGeom>
          <a:gradFill rotWithShape="1">
            <a:gsLst>
              <a:gs pos="0">
                <a:srgbClr val="CCFFFF"/>
              </a:gs>
              <a:gs pos="100000">
                <a:schemeClr val="bg1"/>
              </a:gs>
            </a:gsLst>
            <a:lin ang="5400000" scaled="1"/>
          </a:gradFill>
          <a:ln w="12700">
            <a:solidFill>
              <a:srgbClr val="008080"/>
            </a:solidFill>
            <a:round/>
            <a:headEnd/>
            <a:tailEnd/>
          </a:ln>
        </p:spPr>
        <p:txBody>
          <a:bodyPr>
            <a:spAutoFit/>
          </a:bodyPr>
          <a:lstStyle/>
          <a:p>
            <a:pPr marL="223838" indent="-223838"/>
            <a:r>
              <a:rPr lang="en-US" altLang="zh-CN" b="1">
                <a:solidFill>
                  <a:srgbClr val="0000FF"/>
                </a:solidFill>
                <a:ea typeface="黑体" pitchFamily="49" charset="-122"/>
              </a:rPr>
              <a:t>do</a:t>
            </a:r>
            <a:r>
              <a:rPr lang="en-US" altLang="zh-CN" b="1">
                <a:ea typeface="黑体" pitchFamily="49" charset="-122"/>
              </a:rPr>
              <a:t> {</a:t>
            </a:r>
          </a:p>
          <a:p>
            <a:pPr marL="223838" indent="-223838"/>
            <a:r>
              <a:rPr lang="en-US" altLang="zh-CN" b="1">
                <a:ea typeface="黑体" pitchFamily="49" charset="-122"/>
              </a:rPr>
              <a:t>		</a:t>
            </a:r>
            <a:r>
              <a:rPr lang="zh-CN" altLang="en-US" b="1">
                <a:ea typeface="黑体" pitchFamily="49" charset="-122"/>
              </a:rPr>
              <a:t>循环操作</a:t>
            </a:r>
          </a:p>
          <a:p>
            <a:pPr marL="223838" indent="-223838"/>
            <a:r>
              <a:rPr lang="en-US" altLang="zh-CN" b="1">
                <a:ea typeface="黑体" pitchFamily="49" charset="-122"/>
              </a:rPr>
              <a:t>} </a:t>
            </a:r>
            <a:r>
              <a:rPr lang="en-US" altLang="zh-CN" b="1">
                <a:solidFill>
                  <a:srgbClr val="0000FF"/>
                </a:solidFill>
                <a:ea typeface="黑体" pitchFamily="49" charset="-122"/>
              </a:rPr>
              <a:t>while</a:t>
            </a:r>
            <a:r>
              <a:rPr lang="en-US" altLang="zh-CN" b="1">
                <a:ea typeface="黑体" pitchFamily="49" charset="-122"/>
              </a:rPr>
              <a:t>( </a:t>
            </a:r>
            <a:r>
              <a:rPr lang="zh-CN" altLang="en-US" b="1">
                <a:ea typeface="黑体" pitchFamily="49" charset="-122"/>
              </a:rPr>
              <a:t>循环条件 </a:t>
            </a:r>
            <a:r>
              <a:rPr lang="en-US" altLang="zh-CN" b="1">
                <a:ea typeface="黑体" pitchFamily="49" charset="-122"/>
              </a:rPr>
              <a:t>)</a:t>
            </a:r>
            <a:r>
              <a:rPr lang="en-US" altLang="zh-CN" b="1">
                <a:solidFill>
                  <a:srgbClr val="FF3300"/>
                </a:solidFill>
                <a:ea typeface="黑体" pitchFamily="49" charset="-122"/>
              </a:rPr>
              <a:t>;</a:t>
            </a:r>
          </a:p>
        </p:txBody>
      </p:sp>
      <p:sp>
        <p:nvSpPr>
          <p:cNvPr id="64518" name="AutoShape 7"/>
          <p:cNvSpPr>
            <a:spLocks noChangeArrowheads="1"/>
          </p:cNvSpPr>
          <p:nvPr/>
        </p:nvSpPr>
        <p:spPr bwMode="auto">
          <a:xfrm>
            <a:off x="1112838" y="2452688"/>
            <a:ext cx="3173412" cy="1328737"/>
          </a:xfrm>
          <a:prstGeom prst="roundRect">
            <a:avLst>
              <a:gd name="adj" fmla="val 16667"/>
            </a:avLst>
          </a:prstGeom>
          <a:gradFill rotWithShape="1">
            <a:gsLst>
              <a:gs pos="0">
                <a:srgbClr val="CCFFFF"/>
              </a:gs>
              <a:gs pos="100000">
                <a:schemeClr val="bg1"/>
              </a:gs>
            </a:gsLst>
            <a:lin ang="5400000" scaled="1"/>
          </a:gradFill>
          <a:ln w="12700">
            <a:solidFill>
              <a:srgbClr val="008080"/>
            </a:solidFill>
            <a:round/>
            <a:headEnd/>
            <a:tailEnd/>
          </a:ln>
        </p:spPr>
        <p:txBody>
          <a:bodyPr>
            <a:spAutoFit/>
          </a:bodyPr>
          <a:lstStyle/>
          <a:p>
            <a:pPr marL="223838" indent="-223838"/>
            <a:r>
              <a:rPr lang="en-US" altLang="zh-CN" b="1">
                <a:solidFill>
                  <a:srgbClr val="0000FF"/>
                </a:solidFill>
                <a:ea typeface="黑体" pitchFamily="49" charset="-122"/>
              </a:rPr>
              <a:t>while</a:t>
            </a:r>
            <a:r>
              <a:rPr lang="en-US" altLang="zh-CN" b="1">
                <a:solidFill>
                  <a:srgbClr val="FF3300"/>
                </a:solidFill>
                <a:ea typeface="黑体" pitchFamily="49" charset="-122"/>
              </a:rPr>
              <a:t> </a:t>
            </a:r>
            <a:r>
              <a:rPr lang="en-US" altLang="zh-CN" b="1">
                <a:ea typeface="黑体" pitchFamily="49" charset="-122"/>
              </a:rPr>
              <a:t>( </a:t>
            </a:r>
            <a:r>
              <a:rPr lang="zh-CN" altLang="en-US" b="1">
                <a:ea typeface="黑体" pitchFamily="49" charset="-122"/>
              </a:rPr>
              <a:t>循环条件 </a:t>
            </a:r>
            <a:r>
              <a:rPr lang="en-US" altLang="zh-CN" b="1">
                <a:ea typeface="黑体" pitchFamily="49" charset="-122"/>
              </a:rPr>
              <a:t>) {</a:t>
            </a:r>
          </a:p>
          <a:p>
            <a:pPr marL="223838" indent="-223838"/>
            <a:r>
              <a:rPr lang="en-US" altLang="zh-CN" b="1">
                <a:ea typeface="黑体" pitchFamily="49" charset="-122"/>
              </a:rPr>
              <a:t>		</a:t>
            </a:r>
            <a:r>
              <a:rPr lang="zh-CN" altLang="en-US" b="1">
                <a:ea typeface="黑体" pitchFamily="49" charset="-122"/>
              </a:rPr>
              <a:t>循环操作</a:t>
            </a:r>
          </a:p>
          <a:p>
            <a:pPr marL="223838" indent="-223838"/>
            <a:r>
              <a:rPr lang="en-US" altLang="zh-CN" b="1">
                <a:ea typeface="黑体" pitchFamily="49" charset="-122"/>
              </a:rPr>
              <a:t>}</a:t>
            </a:r>
            <a:endParaRPr lang="en-US" altLang="zh-CN" b="1">
              <a:solidFill>
                <a:srgbClr val="FF3300"/>
              </a:solidFill>
              <a:ea typeface="黑体" pitchFamily="49" charset="-122"/>
            </a:endParaRPr>
          </a:p>
        </p:txBody>
      </p:sp>
      <p:sp>
        <p:nvSpPr>
          <p:cNvPr id="9" name="AutoShape 8"/>
          <p:cNvSpPr>
            <a:spLocks noChangeArrowheads="1"/>
          </p:cNvSpPr>
          <p:nvPr/>
        </p:nvSpPr>
        <p:spPr bwMode="auto">
          <a:xfrm>
            <a:off x="2051050" y="3716338"/>
            <a:ext cx="2736850" cy="511175"/>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49" charset="-122"/>
              </a:rPr>
              <a:t>先判断，再执行</a:t>
            </a:r>
          </a:p>
        </p:txBody>
      </p:sp>
      <p:sp>
        <p:nvSpPr>
          <p:cNvPr id="10" name="AutoShape 9"/>
          <p:cNvSpPr>
            <a:spLocks noChangeArrowheads="1"/>
          </p:cNvSpPr>
          <p:nvPr/>
        </p:nvSpPr>
        <p:spPr bwMode="auto">
          <a:xfrm>
            <a:off x="5651500" y="3762375"/>
            <a:ext cx="2551113" cy="40640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49" charset="-122"/>
              </a:rPr>
              <a:t>先执行，再判断</a:t>
            </a:r>
          </a:p>
        </p:txBody>
      </p:sp>
      <p:sp>
        <p:nvSpPr>
          <p:cNvPr id="64521" name="Rectangle 10"/>
          <p:cNvSpPr>
            <a:spLocks noChangeArrowheads="1"/>
          </p:cNvSpPr>
          <p:nvPr/>
        </p:nvSpPr>
        <p:spPr bwMode="auto">
          <a:xfrm>
            <a:off x="1090613" y="152400"/>
            <a:ext cx="7993062"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r>
              <a:rPr lang="zh-CN" altLang="en-US" sz="3200" b="1">
                <a:ea typeface="黑体" pitchFamily="49" charset="-122"/>
              </a:rPr>
              <a:t>比较</a:t>
            </a:r>
            <a:r>
              <a:rPr lang="en-US" altLang="zh-CN" sz="3200" b="1">
                <a:ea typeface="黑体" pitchFamily="49" charset="-122"/>
              </a:rPr>
              <a:t>while</a:t>
            </a:r>
            <a:r>
              <a:rPr lang="zh-CN" altLang="en-US" sz="3200" b="1">
                <a:ea typeface="黑体" pitchFamily="49" charset="-122"/>
              </a:rPr>
              <a:t>和</a:t>
            </a:r>
            <a:r>
              <a:rPr lang="en-US" altLang="zh-CN" sz="3200" b="1">
                <a:ea typeface="黑体" pitchFamily="49" charset="-122"/>
              </a:rPr>
              <a:t>do-while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ipe(left)">
                                      <p:cBhvr>
                                        <p:cTn id="19" dur="500"/>
                                        <p:tgtEl>
                                          <p:spTgt spid="6">
                                            <p:txEl>
                                              <p:pRg st="7" end="7"/>
                                            </p:txEl>
                                          </p:spTgt>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wipe(left)">
                                      <p:cBhvr>
                                        <p:cTn id="2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971550" y="260350"/>
            <a:ext cx="7793038" cy="839788"/>
          </a:xfrm>
        </p:spPr>
        <p:txBody>
          <a:bodyPr/>
          <a:lstStyle/>
          <a:p>
            <a:pPr marL="342900" indent="-342900"/>
            <a:r>
              <a:rPr lang="en-US" altLang="zh-CN" sz="3200" smtClean="0"/>
              <a:t>【</a:t>
            </a:r>
            <a:r>
              <a:rPr lang="zh-CN" altLang="en-US" sz="3200" smtClean="0"/>
              <a:t>例</a:t>
            </a:r>
            <a:r>
              <a:rPr lang="en-US" altLang="zh-CN" sz="3200" smtClean="0"/>
              <a:t>】 </a:t>
            </a:r>
            <a:r>
              <a:rPr lang="zh-CN" altLang="en-US" sz="3200" smtClean="0"/>
              <a:t>计算并输出</a:t>
            </a:r>
            <a:r>
              <a:rPr lang="en-US" altLang="zh-CN" sz="3200" smtClean="0"/>
              <a:t>Fibonacci</a:t>
            </a:r>
            <a:r>
              <a:rPr lang="zh-CN" altLang="en-US" sz="3200" smtClean="0"/>
              <a:t>序列。</a:t>
            </a:r>
            <a:endParaRPr lang="zh-CN" altLang="en-US" smtClean="0"/>
          </a:p>
        </p:txBody>
      </p:sp>
      <p:sp>
        <p:nvSpPr>
          <p:cNvPr id="65539" name="内容占位符 2"/>
          <p:cNvSpPr>
            <a:spLocks noGrp="1"/>
          </p:cNvSpPr>
          <p:nvPr>
            <p:ph idx="1"/>
          </p:nvPr>
        </p:nvSpPr>
        <p:spPr>
          <a:xfrm>
            <a:off x="468313" y="1412875"/>
            <a:ext cx="7772400" cy="2736850"/>
          </a:xfrm>
        </p:spPr>
        <p:txBody>
          <a:bodyPr/>
          <a:lstStyle/>
          <a:p>
            <a:r>
              <a:rPr lang="en-US" altLang="zh-CN" smtClean="0"/>
              <a:t>Fibonacci</a:t>
            </a:r>
            <a:r>
              <a:rPr lang="zh-CN" altLang="en-US" smtClean="0"/>
              <a:t>数列是首两项为</a:t>
            </a:r>
            <a:r>
              <a:rPr lang="en-US" altLang="zh-CN" smtClean="0"/>
              <a:t>0</a:t>
            </a:r>
            <a:r>
              <a:rPr lang="zh-CN" altLang="en-US" smtClean="0"/>
              <a:t>和</a:t>
            </a:r>
            <a:r>
              <a:rPr lang="en-US" altLang="zh-CN" smtClean="0"/>
              <a:t>1</a:t>
            </a:r>
            <a:r>
              <a:rPr lang="zh-CN" altLang="en-US" smtClean="0"/>
              <a:t>，以后各项是前面两项值之和的数据序列：</a:t>
            </a:r>
            <a:endParaRPr lang="en-US" altLang="zh-CN" smtClean="0"/>
          </a:p>
          <a:p>
            <a:r>
              <a:rPr lang="en-US" altLang="zh-CN" smtClean="0"/>
              <a:t>{0, 1, 1, 2, 3, 5, 8, 13, 21, 34, 55,….}</a:t>
            </a:r>
          </a:p>
          <a:p>
            <a:r>
              <a:rPr lang="zh-CN" altLang="en-US" smtClean="0"/>
              <a:t>是</a:t>
            </a:r>
            <a:r>
              <a:rPr lang="zh-CN" altLang="en-US" smtClean="0">
                <a:solidFill>
                  <a:srgbClr val="FF0000"/>
                </a:solidFill>
              </a:rPr>
              <a:t>输出数列的前</a:t>
            </a:r>
            <a:r>
              <a:rPr lang="en-US" altLang="zh-CN" smtClean="0">
                <a:solidFill>
                  <a:srgbClr val="FF0000"/>
                </a:solidFill>
              </a:rPr>
              <a:t>N</a:t>
            </a:r>
            <a:r>
              <a:rPr lang="zh-CN" altLang="en-US" smtClean="0">
                <a:solidFill>
                  <a:srgbClr val="FF0000"/>
                </a:solidFill>
              </a:rPr>
              <a:t>（输入参数）项</a:t>
            </a:r>
            <a:r>
              <a:rPr lang="zh-CN" altLang="en-US" smtClean="0"/>
              <a:t>。</a:t>
            </a:r>
          </a:p>
        </p:txBody>
      </p:sp>
      <p:sp>
        <p:nvSpPr>
          <p:cNvPr id="6554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72D937D-542D-4DA9-8CCF-021DEBAD155A}" type="slidenum">
              <a:rPr lang="zh-CN" altLang="en-US" sz="1400" smtClean="0">
                <a:latin typeface="Tahoma" pitchFamily="34" charset="0"/>
                <a:ea typeface="微软雅黑" panose="020B0503020204020204" pitchFamily="34" charset="-122"/>
              </a:rPr>
              <a:pPr eaLnBrk="1" hangingPunct="1"/>
              <a:t>52</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FF94C15-FB0E-4B55-99B0-635393080FA3}" type="slidenum">
              <a:rPr lang="zh-CN" altLang="en-US" sz="1400" smtClean="0">
                <a:latin typeface="Tahoma" pitchFamily="34" charset="0"/>
                <a:ea typeface="微软雅黑" panose="020B0503020204020204" pitchFamily="34" charset="-122"/>
              </a:rPr>
              <a:pPr eaLnBrk="1" hangingPunct="1"/>
              <a:t>53</a:t>
            </a:fld>
            <a:endParaRPr lang="en-US" altLang="zh-CN" sz="1400" smtClean="0">
              <a:latin typeface="Tahoma"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7504" y="188640"/>
            <a:ext cx="7896503" cy="5560918"/>
          </a:xfrm>
          <a:prstGeom prst="rect">
            <a:avLst/>
          </a:prstGeom>
        </p:spPr>
      </p:pic>
      <p:pic>
        <p:nvPicPr>
          <p:cNvPr id="4" name="图片 3"/>
          <p:cNvPicPr>
            <a:picLocks noChangeAspect="1"/>
          </p:cNvPicPr>
          <p:nvPr/>
        </p:nvPicPr>
        <p:blipFill>
          <a:blip r:embed="rId3"/>
          <a:stretch>
            <a:fillRect/>
          </a:stretch>
        </p:blipFill>
        <p:spPr>
          <a:xfrm>
            <a:off x="323528" y="5730264"/>
            <a:ext cx="5357111" cy="953827"/>
          </a:xfrm>
          <a:prstGeom prst="rect">
            <a:avLst/>
          </a:prstGeom>
        </p:spPr>
      </p:pic>
      <p:sp>
        <p:nvSpPr>
          <p:cNvPr id="8" name="文本框 7"/>
          <p:cNvSpPr txBox="1"/>
          <p:nvPr/>
        </p:nvSpPr>
        <p:spPr>
          <a:xfrm>
            <a:off x="3851920" y="5601798"/>
            <a:ext cx="47893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a:latin typeface="微软雅黑" panose="020B0503020204020204" pitchFamily="34" charset="-122"/>
                <a:ea typeface="微软雅黑" panose="020B0503020204020204" pitchFamily="34" charset="-122"/>
              </a:rPr>
              <a:t>flowchartCase/Fibonacci</a:t>
            </a:r>
            <a:endParaRPr lang="zh-CN" altLang="en-US" sz="20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1907704" y="2924945"/>
            <a:ext cx="4608512" cy="1584176"/>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688181" y="165894"/>
            <a:ext cx="7793037" cy="839788"/>
          </a:xfrm>
        </p:spPr>
        <p:txBody>
          <a:bodyPr/>
          <a:lstStyle/>
          <a:p>
            <a:r>
              <a:rPr lang="en-US" altLang="zh-CN" sz="2800" dirty="0" smtClean="0"/>
              <a:t>[</a:t>
            </a:r>
            <a:r>
              <a:rPr lang="zh-CN" altLang="en-US" sz="2800" dirty="0" smtClean="0"/>
              <a:t>例</a:t>
            </a:r>
            <a:r>
              <a:rPr lang="en-US" altLang="zh-CN" sz="2800" dirty="0" smtClean="0"/>
              <a:t>]</a:t>
            </a:r>
            <a:r>
              <a:rPr lang="zh-CN" altLang="en-US" sz="2800" dirty="0" smtClean="0"/>
              <a:t>产生一个大于</a:t>
            </a:r>
            <a:r>
              <a:rPr lang="en-US" altLang="zh-CN" sz="2800" dirty="0" smtClean="0"/>
              <a:t>0.9</a:t>
            </a:r>
            <a:r>
              <a:rPr lang="zh-CN" altLang="en-US" sz="2800" dirty="0" smtClean="0"/>
              <a:t>的</a:t>
            </a:r>
            <a:r>
              <a:rPr lang="zh-CN" altLang="en-US" sz="2800" smtClean="0"/>
              <a:t>随机数为止，</a:t>
            </a:r>
            <a:r>
              <a:rPr lang="en-US" altLang="zh-CN" sz="2800" smtClean="0"/>
              <a:t>do-while</a:t>
            </a:r>
            <a:endParaRPr lang="zh-CN" altLang="en-US" sz="2800" dirty="0" smtClean="0"/>
          </a:p>
        </p:txBody>
      </p:sp>
      <p:sp>
        <p:nvSpPr>
          <p:cNvPr id="67588"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82B2B19-2CBD-4BF8-9E43-752584D24D33}" type="slidenum">
              <a:rPr lang="zh-CN" altLang="en-US" sz="1400" smtClean="0">
                <a:latin typeface="Tahoma" pitchFamily="34" charset="0"/>
                <a:ea typeface="微软雅黑" panose="020B0503020204020204" pitchFamily="34" charset="-122"/>
              </a:rPr>
              <a:pPr eaLnBrk="1" hangingPunct="1"/>
              <a:t>54</a:t>
            </a:fld>
            <a:endParaRPr lang="en-US" altLang="zh-CN" sz="1400" smtClean="0">
              <a:latin typeface="Tahoma" pitchFamily="34" charset="0"/>
              <a:ea typeface="微软雅黑" panose="020B0503020204020204" pitchFamily="34" charset="-122"/>
            </a:endParaRPr>
          </a:p>
        </p:txBody>
      </p:sp>
      <p:sp>
        <p:nvSpPr>
          <p:cNvPr id="67590" name="TextBox 1"/>
          <p:cNvSpPr txBox="1">
            <a:spLocks noChangeArrowheads="1"/>
          </p:cNvSpPr>
          <p:nvPr/>
        </p:nvSpPr>
        <p:spPr bwMode="auto">
          <a:xfrm>
            <a:off x="893231" y="5814353"/>
            <a:ext cx="8064500" cy="5724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en-US" altLang="zh-CN" dirty="0" err="1" smtClean="0">
                <a:latin typeface="微软雅黑" pitchFamily="34" charset="-122"/>
                <a:ea typeface="微软雅黑" pitchFamily="34" charset="-122"/>
              </a:rPr>
              <a:t>Math.random</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产生</a:t>
            </a:r>
            <a:r>
              <a:rPr lang="en-US" altLang="zh-CN" dirty="0">
                <a:latin typeface="微软雅黑" pitchFamily="34" charset="-122"/>
                <a:ea typeface="微软雅黑" pitchFamily="34" charset="-122"/>
              </a:rPr>
              <a:t>0~1</a:t>
            </a:r>
            <a:r>
              <a:rPr lang="zh-CN" altLang="en-US" dirty="0">
                <a:latin typeface="微软雅黑" pitchFamily="34" charset="-122"/>
                <a:ea typeface="微软雅黑" pitchFamily="34" charset="-122"/>
              </a:rPr>
              <a:t>之间的一个随机数</a:t>
            </a:r>
          </a:p>
        </p:txBody>
      </p:sp>
      <p:pic>
        <p:nvPicPr>
          <p:cNvPr id="2" name="图片 1"/>
          <p:cNvPicPr>
            <a:picLocks noChangeAspect="1"/>
          </p:cNvPicPr>
          <p:nvPr/>
        </p:nvPicPr>
        <p:blipFill>
          <a:blip r:embed="rId2"/>
          <a:stretch>
            <a:fillRect/>
          </a:stretch>
        </p:blipFill>
        <p:spPr>
          <a:xfrm>
            <a:off x="168087" y="1273429"/>
            <a:ext cx="8789644" cy="3955771"/>
          </a:xfrm>
          <a:prstGeom prst="rect">
            <a:avLst/>
          </a:prstGeom>
        </p:spPr>
      </p:pic>
      <p:sp>
        <p:nvSpPr>
          <p:cNvPr id="7" name="文本框 6"/>
          <p:cNvSpPr txBox="1"/>
          <p:nvPr/>
        </p:nvSpPr>
        <p:spPr>
          <a:xfrm>
            <a:off x="3347864" y="4952781"/>
            <a:ext cx="5437460"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a:latin typeface="微软雅黑" panose="020B0503020204020204" pitchFamily="34" charset="-122"/>
                <a:ea typeface="微软雅黑" panose="020B0503020204020204" pitchFamily="34" charset="-122"/>
              </a:rPr>
              <a:t>flowchartCase/GenerateRandom</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B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788" y="2393206"/>
            <a:ext cx="2706687"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197904F-CD9F-47F1-B334-1E3EF7113516}" type="slidenum">
              <a:rPr lang="zh-CN" altLang="en-US" sz="1400" smtClean="0">
                <a:latin typeface="Tahoma" pitchFamily="34" charset="0"/>
                <a:ea typeface="微软雅黑" panose="020B0503020204020204" pitchFamily="34" charset="-122"/>
              </a:rPr>
              <a:pPr eaLnBrk="1" hangingPunct="1"/>
              <a:t>55</a:t>
            </a:fld>
            <a:endParaRPr lang="en-US" altLang="zh-CN" sz="1400" smtClean="0">
              <a:latin typeface="Tahoma" pitchFamily="34" charset="0"/>
              <a:ea typeface="微软雅黑" panose="020B0503020204020204" pitchFamily="34" charset="-122"/>
            </a:endParaRPr>
          </a:p>
        </p:txBody>
      </p:sp>
      <p:sp>
        <p:nvSpPr>
          <p:cNvPr id="68613" name="Rectangle 2"/>
          <p:cNvSpPr>
            <a:spLocks noGrp="1" noChangeArrowheads="1"/>
          </p:cNvSpPr>
          <p:nvPr>
            <p:ph type="title"/>
          </p:nvPr>
        </p:nvSpPr>
        <p:spPr/>
        <p:txBody>
          <a:bodyPr/>
          <a:lstStyle/>
          <a:p>
            <a:pPr eaLnBrk="1" hangingPunct="1"/>
            <a:r>
              <a:rPr lang="en-US" altLang="zh-CN" smtClean="0"/>
              <a:t>3. for</a:t>
            </a:r>
            <a:r>
              <a:rPr lang="zh-CN" altLang="en-US" smtClean="0"/>
              <a:t>语句</a:t>
            </a:r>
          </a:p>
        </p:txBody>
      </p:sp>
      <p:sp>
        <p:nvSpPr>
          <p:cNvPr id="68614" name="Rectangle 3"/>
          <p:cNvSpPr>
            <a:spLocks noGrp="1" noChangeArrowheads="1"/>
          </p:cNvSpPr>
          <p:nvPr>
            <p:ph type="body" idx="1"/>
          </p:nvPr>
        </p:nvSpPr>
        <p:spPr>
          <a:xfrm>
            <a:off x="250825" y="1196752"/>
            <a:ext cx="8486775" cy="4319588"/>
          </a:xfrm>
        </p:spPr>
        <p:txBody>
          <a:bodyPr/>
          <a:lstStyle/>
          <a:p>
            <a:pPr eaLnBrk="1" hangingPunct="1">
              <a:lnSpc>
                <a:spcPct val="130000"/>
              </a:lnSpc>
              <a:spcBef>
                <a:spcPct val="50000"/>
              </a:spcBef>
            </a:pPr>
            <a:r>
              <a:rPr lang="en-US" altLang="zh-CN" sz="2400" dirty="0" smtClean="0">
                <a:solidFill>
                  <a:srgbClr val="000000"/>
                </a:solidFill>
              </a:rPr>
              <a:t> for</a:t>
            </a:r>
            <a:r>
              <a:rPr lang="zh-CN" altLang="en-US" sz="2400" dirty="0" smtClean="0">
                <a:solidFill>
                  <a:srgbClr val="000000"/>
                </a:solidFill>
              </a:rPr>
              <a:t>循环语句</a:t>
            </a:r>
          </a:p>
          <a:p>
            <a:pPr marL="457200" lvl="1" indent="0" eaLnBrk="1" hangingPunct="1">
              <a:lnSpc>
                <a:spcPct val="130000"/>
              </a:lnSpc>
              <a:spcBef>
                <a:spcPct val="50000"/>
              </a:spcBef>
              <a:buFont typeface="Wingdings" pitchFamily="2" charset="2"/>
              <a:buNone/>
            </a:pPr>
            <a:r>
              <a:rPr lang="en-US" altLang="zh-CN" sz="2400" dirty="0" smtClean="0">
                <a:solidFill>
                  <a:srgbClr val="000000"/>
                </a:solidFill>
              </a:rPr>
              <a:t>for</a:t>
            </a:r>
            <a:r>
              <a:rPr lang="zh-CN" altLang="en-US" sz="2400" dirty="0" smtClean="0">
                <a:solidFill>
                  <a:srgbClr val="000000"/>
                </a:solidFill>
              </a:rPr>
              <a:t>循环语句</a:t>
            </a:r>
            <a:r>
              <a:rPr lang="zh-CN" altLang="en-US" sz="2400" dirty="0" smtClean="0">
                <a:solidFill>
                  <a:srgbClr val="C00000"/>
                </a:solidFill>
              </a:rPr>
              <a:t>实现已知次数的循环</a:t>
            </a:r>
            <a:r>
              <a:rPr lang="zh-CN" altLang="en-US" sz="2400" dirty="0" smtClean="0">
                <a:solidFill>
                  <a:srgbClr val="000000"/>
                </a:solidFill>
              </a:rPr>
              <a:t>，其基本格式为：</a:t>
            </a:r>
          </a:p>
          <a:p>
            <a:pPr marL="457200" lvl="1" indent="0" eaLnBrk="1" hangingPunct="1">
              <a:lnSpc>
                <a:spcPct val="130000"/>
              </a:lnSpc>
              <a:spcBef>
                <a:spcPct val="50000"/>
              </a:spcBef>
              <a:buFont typeface="Wingdings" pitchFamily="2" charset="2"/>
              <a:buNone/>
            </a:pPr>
            <a:r>
              <a:rPr lang="en-US" altLang="zh-CN" sz="2400" dirty="0" smtClean="0">
                <a:solidFill>
                  <a:srgbClr val="000000"/>
                </a:solidFill>
              </a:rPr>
              <a:t>for(</a:t>
            </a:r>
            <a:r>
              <a:rPr lang="zh-CN" altLang="en-US" sz="2400" dirty="0" smtClean="0">
                <a:solidFill>
                  <a:srgbClr val="000000"/>
                </a:solidFill>
              </a:rPr>
              <a:t>初始化表达式</a:t>
            </a:r>
            <a:r>
              <a:rPr lang="en-US" altLang="zh-CN" sz="2400" dirty="0" smtClean="0">
                <a:solidFill>
                  <a:srgbClr val="000000"/>
                </a:solidFill>
              </a:rPr>
              <a:t>;</a:t>
            </a:r>
            <a:r>
              <a:rPr lang="zh-CN" altLang="en-US" sz="2400" dirty="0" smtClean="0">
                <a:solidFill>
                  <a:srgbClr val="000000"/>
                </a:solidFill>
              </a:rPr>
              <a:t>测试表达式</a:t>
            </a:r>
            <a:r>
              <a:rPr lang="en-US" altLang="zh-CN" sz="2400" dirty="0" smtClean="0">
                <a:solidFill>
                  <a:srgbClr val="000000"/>
                </a:solidFill>
              </a:rPr>
              <a:t>;</a:t>
            </a:r>
            <a:r>
              <a:rPr lang="zh-CN" altLang="en-US" sz="2400" dirty="0" smtClean="0">
                <a:solidFill>
                  <a:srgbClr val="000000"/>
                </a:solidFill>
              </a:rPr>
              <a:t>步长表达式</a:t>
            </a:r>
            <a:r>
              <a:rPr lang="en-US" altLang="zh-CN" sz="2400" dirty="0" smtClean="0">
                <a:solidFill>
                  <a:srgbClr val="000000"/>
                </a:solidFill>
              </a:rPr>
              <a:t>)</a:t>
            </a:r>
          </a:p>
          <a:p>
            <a:pPr marL="457200" lvl="1" indent="0" eaLnBrk="1" hangingPunct="1">
              <a:lnSpc>
                <a:spcPct val="130000"/>
              </a:lnSpc>
              <a:spcBef>
                <a:spcPct val="50000"/>
              </a:spcBef>
              <a:buFont typeface="Wingdings" pitchFamily="2" charset="2"/>
              <a:buNone/>
            </a:pPr>
            <a:r>
              <a:rPr lang="en-US" altLang="zh-CN" sz="2400" dirty="0" smtClean="0">
                <a:solidFill>
                  <a:srgbClr val="000000"/>
                </a:solidFill>
              </a:rPr>
              <a:t>{</a:t>
            </a:r>
          </a:p>
          <a:p>
            <a:pPr marL="457200" lvl="1" indent="0" eaLnBrk="1" hangingPunct="1">
              <a:lnSpc>
                <a:spcPct val="130000"/>
              </a:lnSpc>
              <a:spcBef>
                <a:spcPct val="50000"/>
              </a:spcBef>
              <a:buFont typeface="Wingdings" pitchFamily="2" charset="2"/>
              <a:buNone/>
            </a:pPr>
            <a:r>
              <a:rPr lang="en-US" altLang="zh-CN" sz="2400" dirty="0" smtClean="0">
                <a:solidFill>
                  <a:srgbClr val="000000"/>
                </a:solidFill>
              </a:rPr>
              <a:t>	</a:t>
            </a:r>
            <a:r>
              <a:rPr lang="zh-CN" altLang="en-US" sz="2400" dirty="0" smtClean="0">
                <a:solidFill>
                  <a:srgbClr val="000000"/>
                </a:solidFill>
              </a:rPr>
              <a:t>语句或块</a:t>
            </a:r>
            <a:r>
              <a:rPr lang="en-US" altLang="zh-CN" sz="2400" dirty="0" smtClean="0">
                <a:solidFill>
                  <a:srgbClr val="000000"/>
                </a:solidFill>
              </a:rPr>
              <a:t>;</a:t>
            </a:r>
          </a:p>
          <a:p>
            <a:pPr marL="457200" lvl="1" indent="0" eaLnBrk="1" hangingPunct="1">
              <a:lnSpc>
                <a:spcPct val="130000"/>
              </a:lnSpc>
              <a:spcBef>
                <a:spcPct val="50000"/>
              </a:spcBef>
              <a:buFont typeface="Wingdings" pitchFamily="2" charset="2"/>
              <a:buNone/>
            </a:pPr>
            <a:r>
              <a:rPr lang="en-US" altLang="zh-CN" sz="2400" dirty="0" smtClean="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4341813" y="315913"/>
            <a:ext cx="47529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20000"/>
              </a:spcBef>
            </a:pPr>
            <a:r>
              <a:rPr lang="en-US" altLang="zh-CN" b="1">
                <a:latin typeface="Arial" charset="0"/>
                <a:ea typeface="黑体" pitchFamily="49" charset="-122"/>
              </a:rPr>
              <a:t>for</a:t>
            </a:r>
            <a:r>
              <a:rPr lang="zh-CN" altLang="en-US" b="1">
                <a:latin typeface="Arial" charset="0"/>
                <a:ea typeface="黑体" pitchFamily="49" charset="-122"/>
              </a:rPr>
              <a:t>循环的语法和执行顺序</a:t>
            </a:r>
          </a:p>
        </p:txBody>
      </p:sp>
      <p:sp>
        <p:nvSpPr>
          <p:cNvPr id="46083" name="Rectangle 4"/>
          <p:cNvSpPr>
            <a:spLocks noChangeArrowheads="1"/>
          </p:cNvSpPr>
          <p:nvPr/>
        </p:nvSpPr>
        <p:spPr bwMode="auto">
          <a:xfrm>
            <a:off x="865188" y="3048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38200" indent="-838200">
              <a:defRPr/>
            </a:pPr>
            <a:r>
              <a:rPr lang="en-US" altLang="zh-CN" sz="4400" b="1" kern="0" dirty="0">
                <a:solidFill>
                  <a:srgbClr val="333399"/>
                </a:solidFill>
                <a:latin typeface="Tahoma"/>
                <a:ea typeface="微软雅黑" panose="020B0503020204020204" pitchFamily="34" charset="-122"/>
              </a:rPr>
              <a:t>3. for</a:t>
            </a:r>
            <a:r>
              <a:rPr lang="zh-CN" altLang="en-US" sz="4400" b="1" kern="0" dirty="0">
                <a:solidFill>
                  <a:srgbClr val="333399"/>
                </a:solidFill>
                <a:latin typeface="Tahoma"/>
                <a:ea typeface="微软雅黑" panose="020B0503020204020204" pitchFamily="34" charset="-122"/>
              </a:rPr>
              <a:t>语句</a:t>
            </a:r>
            <a:endParaRPr lang="zh-CN" altLang="en-US" sz="3200" b="1" dirty="0">
              <a:ea typeface="黑体" pitchFamily="49" charset="-122"/>
            </a:endParaRPr>
          </a:p>
        </p:txBody>
      </p:sp>
      <p:sp>
        <p:nvSpPr>
          <p:cNvPr id="69636" name="Line 79"/>
          <p:cNvSpPr>
            <a:spLocks noChangeShapeType="1"/>
          </p:cNvSpPr>
          <p:nvPr/>
        </p:nvSpPr>
        <p:spPr bwMode="auto">
          <a:xfrm>
            <a:off x="839788" y="2708920"/>
            <a:ext cx="30257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微软雅黑" panose="020B0503020204020204" pitchFamily="34" charset="-122"/>
            </a:endParaRPr>
          </a:p>
        </p:txBody>
      </p:sp>
      <p:sp>
        <p:nvSpPr>
          <p:cNvPr id="69637" name="AutoShape 81"/>
          <p:cNvSpPr>
            <a:spLocks noChangeArrowheads="1"/>
          </p:cNvSpPr>
          <p:nvPr/>
        </p:nvSpPr>
        <p:spPr bwMode="auto">
          <a:xfrm>
            <a:off x="4513263" y="2170113"/>
            <a:ext cx="1871662" cy="609600"/>
          </a:xfrm>
          <a:prstGeom prst="wedgeRectCallout">
            <a:avLst>
              <a:gd name="adj1" fmla="val -46944"/>
              <a:gd name="adj2" fmla="val 700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a:endParaRPr lang="zh-CN" altLang="zh-CN" sz="2000" b="1">
              <a:solidFill>
                <a:srgbClr val="FF0000"/>
              </a:solidFill>
              <a:ea typeface="黑体" pitchFamily="49" charset="-122"/>
            </a:endParaRPr>
          </a:p>
        </p:txBody>
      </p:sp>
      <p:sp>
        <p:nvSpPr>
          <p:cNvPr id="69638" name="Text Box 83"/>
          <p:cNvSpPr txBox="1">
            <a:spLocks noChangeArrowheads="1"/>
          </p:cNvSpPr>
          <p:nvPr/>
        </p:nvSpPr>
        <p:spPr bwMode="auto">
          <a:xfrm>
            <a:off x="519113" y="1516063"/>
            <a:ext cx="693261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spcBef>
                <a:spcPct val="30000"/>
              </a:spcBef>
            </a:pPr>
            <a:r>
              <a:rPr lang="en-US" altLang="zh-CN" sz="2000" b="1">
                <a:solidFill>
                  <a:srgbClr val="0000FF"/>
                </a:solidFill>
                <a:latin typeface="Arial" charset="0"/>
                <a:ea typeface="黑体" pitchFamily="49" charset="-122"/>
              </a:rPr>
              <a:t>for</a:t>
            </a:r>
            <a:r>
              <a:rPr lang="en-US" altLang="zh-CN" sz="1800" b="1">
                <a:latin typeface="Arial" charset="0"/>
                <a:ea typeface="黑体" pitchFamily="49" charset="-122"/>
              </a:rPr>
              <a:t>( </a:t>
            </a:r>
            <a:r>
              <a:rPr lang="en-US" altLang="zh-CN" sz="1800">
                <a:latin typeface="Arial" charset="0"/>
                <a:ea typeface="黑体" pitchFamily="49" charset="-122"/>
              </a:rPr>
              <a:t>                         </a:t>
            </a:r>
            <a:r>
              <a:rPr lang="en-US" altLang="zh-CN" sz="2000" b="1">
                <a:latin typeface="Arial" charset="0"/>
                <a:ea typeface="黑体" pitchFamily="49" charset="-122"/>
              </a:rPr>
              <a:t>;</a:t>
            </a:r>
            <a:r>
              <a:rPr lang="en-US" altLang="zh-CN" sz="2000">
                <a:latin typeface="Arial" charset="0"/>
                <a:ea typeface="黑体" pitchFamily="49" charset="-122"/>
              </a:rPr>
              <a:t>                        </a:t>
            </a:r>
            <a:r>
              <a:rPr lang="en-US" altLang="zh-CN" sz="2000" b="1">
                <a:latin typeface="Arial" charset="0"/>
                <a:ea typeface="黑体" pitchFamily="49" charset="-122"/>
              </a:rPr>
              <a:t>;</a:t>
            </a:r>
            <a:r>
              <a:rPr lang="en-US" altLang="zh-CN" sz="2000">
                <a:latin typeface="Arial" charset="0"/>
                <a:ea typeface="黑体" pitchFamily="49" charset="-122"/>
              </a:rPr>
              <a:t>                        </a:t>
            </a:r>
            <a:r>
              <a:rPr lang="en-US" altLang="zh-CN" sz="1800" b="1">
                <a:latin typeface="Arial" charset="0"/>
                <a:ea typeface="黑体" pitchFamily="49" charset="-122"/>
              </a:rPr>
              <a:t>){</a:t>
            </a:r>
          </a:p>
          <a:p>
            <a:pPr eaLnBrk="1" hangingPunct="1">
              <a:lnSpc>
                <a:spcPct val="110000"/>
              </a:lnSpc>
              <a:spcBef>
                <a:spcPct val="30000"/>
              </a:spcBef>
            </a:pPr>
            <a:r>
              <a:rPr lang="en-US" altLang="zh-CN" sz="2000">
                <a:latin typeface="Arial" charset="0"/>
                <a:ea typeface="黑体" pitchFamily="49" charset="-122"/>
              </a:rPr>
              <a:t>                           </a:t>
            </a:r>
            <a:r>
              <a:rPr lang="en-US" altLang="zh-CN" sz="2000" b="1">
                <a:latin typeface="Arial" charset="0"/>
                <a:ea typeface="黑体" pitchFamily="49" charset="-122"/>
              </a:rPr>
              <a:t>;</a:t>
            </a:r>
          </a:p>
          <a:p>
            <a:pPr eaLnBrk="1" hangingPunct="1">
              <a:lnSpc>
                <a:spcPct val="110000"/>
              </a:lnSpc>
              <a:spcBef>
                <a:spcPct val="30000"/>
              </a:spcBef>
            </a:pPr>
            <a:r>
              <a:rPr lang="en-US" altLang="zh-CN" sz="2000" b="1">
                <a:latin typeface="Arial" charset="0"/>
                <a:ea typeface="黑体" pitchFamily="49" charset="-122"/>
              </a:rPr>
              <a:t>} </a:t>
            </a:r>
          </a:p>
        </p:txBody>
      </p:sp>
      <p:sp>
        <p:nvSpPr>
          <p:cNvPr id="515156" name="AutoShape 84"/>
          <p:cNvSpPr>
            <a:spLocks noChangeArrowheads="1"/>
          </p:cNvSpPr>
          <p:nvPr/>
        </p:nvSpPr>
        <p:spPr bwMode="gray">
          <a:xfrm>
            <a:off x="3827463" y="1158875"/>
            <a:ext cx="1301750" cy="366713"/>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en-US" altLang="zh-CN" sz="2000" b="1">
                <a:ea typeface="黑体" pitchFamily="49" charset="-122"/>
              </a:rPr>
              <a:t>        </a:t>
            </a:r>
            <a:r>
              <a:rPr lang="zh-CN" altLang="en-US" sz="2000" b="1">
                <a:ea typeface="黑体" pitchFamily="49" charset="-122"/>
              </a:rPr>
              <a:t>条件为</a:t>
            </a:r>
            <a:r>
              <a:rPr lang="en-US" altLang="zh-CN" sz="2000" b="1">
                <a:ea typeface="黑体" pitchFamily="49" charset="-122"/>
              </a:rPr>
              <a:t>true        </a:t>
            </a:r>
          </a:p>
        </p:txBody>
      </p:sp>
      <p:sp>
        <p:nvSpPr>
          <p:cNvPr id="515158" name="AutoShape 86"/>
          <p:cNvSpPr>
            <a:spLocks noChangeArrowheads="1"/>
          </p:cNvSpPr>
          <p:nvPr/>
        </p:nvSpPr>
        <p:spPr bwMode="gray">
          <a:xfrm>
            <a:off x="2928938" y="2166938"/>
            <a:ext cx="1806575" cy="366712"/>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en-US" altLang="zh-CN" sz="2000" b="1">
                <a:ea typeface="黑体" pitchFamily="49" charset="-122"/>
              </a:rPr>
              <a:t>        </a:t>
            </a:r>
            <a:r>
              <a:rPr lang="zh-CN" altLang="en-US" sz="2000" b="1">
                <a:ea typeface="黑体" pitchFamily="49" charset="-122"/>
              </a:rPr>
              <a:t>循环体被执行       </a:t>
            </a:r>
          </a:p>
        </p:txBody>
      </p:sp>
      <p:sp>
        <p:nvSpPr>
          <p:cNvPr id="515159" name="AutoShape 87"/>
          <p:cNvSpPr>
            <a:spLocks noChangeArrowheads="1"/>
          </p:cNvSpPr>
          <p:nvPr/>
        </p:nvSpPr>
        <p:spPr bwMode="auto">
          <a:xfrm>
            <a:off x="420688" y="2816870"/>
            <a:ext cx="7031037" cy="1464231"/>
          </a:xfrm>
          <a:prstGeom prst="roundRect">
            <a:avLst>
              <a:gd name="adj" fmla="val 16667"/>
            </a:avLst>
          </a:prstGeom>
          <a:gradFill rotWithShape="0">
            <a:gsLst>
              <a:gs pos="0">
                <a:srgbClr val="CCFFFF"/>
              </a:gs>
              <a:gs pos="100000">
                <a:schemeClr val="bg1"/>
              </a:gs>
            </a:gsLst>
            <a:lin ang="5400000" scaled="1"/>
          </a:gradFill>
          <a:ln w="9525" algn="ctr">
            <a:solidFill>
              <a:srgbClr val="008080"/>
            </a:solidFill>
            <a:round/>
            <a:headEnd/>
            <a:tailEnd/>
          </a:ln>
        </p:spPr>
        <p:txBody>
          <a:bodyPr>
            <a:spAutoFit/>
          </a:bodyPr>
          <a:lstStyle/>
          <a:p>
            <a:pPr>
              <a:spcBef>
                <a:spcPct val="50000"/>
              </a:spcBef>
            </a:pPr>
            <a:r>
              <a:rPr lang="en-US" altLang="zh-CN" sz="2000" b="1">
                <a:solidFill>
                  <a:srgbClr val="0000FF"/>
                </a:solidFill>
                <a:ea typeface="黑体" pitchFamily="49" charset="-122"/>
              </a:rPr>
              <a:t>for</a:t>
            </a:r>
            <a:r>
              <a:rPr lang="en-US" altLang="zh-CN" sz="2000" b="1">
                <a:ea typeface="黑体" pitchFamily="49" charset="-122"/>
              </a:rPr>
              <a:t> (   </a:t>
            </a:r>
            <a:r>
              <a:rPr lang="en-US" altLang="zh-CN" sz="2000" b="1">
                <a:solidFill>
                  <a:srgbClr val="0000FF"/>
                </a:solidFill>
                <a:ea typeface="黑体" pitchFamily="49" charset="-122"/>
              </a:rPr>
              <a:t>int</a:t>
            </a:r>
            <a:r>
              <a:rPr lang="en-US" altLang="zh-CN" sz="2000" b="1">
                <a:ea typeface="黑体" pitchFamily="49" charset="-122"/>
              </a:rPr>
              <a:t> i = 0 ;    i  &lt; 100 ;     i++  ) {</a:t>
            </a:r>
          </a:p>
          <a:p>
            <a:pPr>
              <a:spcBef>
                <a:spcPct val="50000"/>
              </a:spcBef>
            </a:pPr>
            <a:r>
              <a:rPr lang="en-US" altLang="zh-CN" sz="2000" b="1">
                <a:ea typeface="黑体" pitchFamily="49" charset="-122"/>
              </a:rPr>
              <a:t>         System.out.println(</a:t>
            </a:r>
            <a:r>
              <a:rPr lang="zh-CN" altLang="zh-CN" sz="2000" b="1">
                <a:ea typeface="黑体" pitchFamily="49" charset="-122"/>
              </a:rPr>
              <a:t>"</a:t>
            </a:r>
            <a:r>
              <a:rPr lang="en-US" altLang="zh-CN" sz="2000" b="1">
                <a:ea typeface="黑体" pitchFamily="49" charset="-122"/>
                <a:cs typeface="Times New Roman" pitchFamily="18" charset="0"/>
              </a:rPr>
              <a:t>hello</a:t>
            </a:r>
            <a:r>
              <a:rPr lang="zh-CN" altLang="zh-CN" sz="2000" b="1">
                <a:ea typeface="黑体" pitchFamily="49" charset="-122"/>
              </a:rPr>
              <a:t>"</a:t>
            </a:r>
            <a:r>
              <a:rPr lang="en-US" altLang="zh-CN" sz="2000" b="1" smtClean="0">
                <a:ea typeface="黑体" pitchFamily="49" charset="-122"/>
              </a:rPr>
              <a:t>);</a:t>
            </a:r>
          </a:p>
          <a:p>
            <a:pPr>
              <a:spcBef>
                <a:spcPct val="50000"/>
              </a:spcBef>
            </a:pPr>
            <a:r>
              <a:rPr lang="en-US" altLang="zh-CN" sz="2000" b="1" smtClean="0">
                <a:ea typeface="黑体" pitchFamily="49" charset="-122"/>
              </a:rPr>
              <a:t>}    </a:t>
            </a:r>
            <a:endParaRPr lang="en-US" altLang="zh-CN" sz="2000" b="1">
              <a:ea typeface="黑体" pitchFamily="49" charset="-122"/>
            </a:endParaRPr>
          </a:p>
        </p:txBody>
      </p:sp>
      <p:sp>
        <p:nvSpPr>
          <p:cNvPr id="515174" name="Text Box 102"/>
          <p:cNvSpPr txBox="1">
            <a:spLocks noChangeArrowheads="1"/>
          </p:cNvSpPr>
          <p:nvPr/>
        </p:nvSpPr>
        <p:spPr bwMode="auto">
          <a:xfrm>
            <a:off x="811213" y="1587500"/>
            <a:ext cx="208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sz="2000" b="1">
                <a:latin typeface="Arial" charset="0"/>
                <a:ea typeface="黑体" pitchFamily="49" charset="-122"/>
              </a:rPr>
              <a:t>       </a:t>
            </a:r>
            <a:r>
              <a:rPr lang="zh-CN" altLang="en-US" sz="2000" b="1">
                <a:latin typeface="Arial" charset="0"/>
                <a:ea typeface="黑体" pitchFamily="49" charset="-122"/>
              </a:rPr>
              <a:t>表达式</a:t>
            </a:r>
            <a:r>
              <a:rPr lang="en-US" altLang="zh-CN" sz="2000" b="1">
                <a:latin typeface="Arial" charset="0"/>
                <a:ea typeface="黑体" pitchFamily="49" charset="-122"/>
              </a:rPr>
              <a:t>1       </a:t>
            </a:r>
          </a:p>
        </p:txBody>
      </p:sp>
      <p:sp>
        <p:nvSpPr>
          <p:cNvPr id="515175" name="Text Box 103"/>
          <p:cNvSpPr txBox="1">
            <a:spLocks noChangeArrowheads="1"/>
          </p:cNvSpPr>
          <p:nvPr/>
        </p:nvSpPr>
        <p:spPr bwMode="auto">
          <a:xfrm>
            <a:off x="2886134" y="1593850"/>
            <a:ext cx="190335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sz="2000" b="1">
                <a:latin typeface="Arial" charset="0"/>
                <a:ea typeface="黑体" pitchFamily="49" charset="-122"/>
              </a:rPr>
              <a:t>  </a:t>
            </a:r>
            <a:r>
              <a:rPr lang="zh-CN" altLang="en-US" sz="2000" b="1" smtClean="0">
                <a:latin typeface="Arial" charset="0"/>
                <a:ea typeface="黑体" pitchFamily="49" charset="-122"/>
              </a:rPr>
              <a:t>表达式</a:t>
            </a:r>
            <a:r>
              <a:rPr lang="en-US" altLang="zh-CN" sz="2000" b="1">
                <a:latin typeface="Arial" charset="0"/>
                <a:ea typeface="黑体" pitchFamily="49" charset="-122"/>
              </a:rPr>
              <a:t>2       </a:t>
            </a:r>
          </a:p>
        </p:txBody>
      </p:sp>
      <p:sp>
        <p:nvSpPr>
          <p:cNvPr id="515177" name="Text Box 105"/>
          <p:cNvSpPr txBox="1">
            <a:spLocks noChangeArrowheads="1"/>
          </p:cNvSpPr>
          <p:nvPr/>
        </p:nvSpPr>
        <p:spPr bwMode="auto">
          <a:xfrm>
            <a:off x="4216459" y="1568450"/>
            <a:ext cx="2087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sz="2000" b="1">
                <a:latin typeface="Arial" charset="0"/>
                <a:ea typeface="黑体" pitchFamily="49" charset="-122"/>
              </a:rPr>
              <a:t>     </a:t>
            </a:r>
            <a:r>
              <a:rPr lang="en-US" altLang="zh-CN" sz="2000" b="1" smtClean="0">
                <a:latin typeface="Arial" charset="0"/>
                <a:ea typeface="黑体" pitchFamily="49" charset="-122"/>
              </a:rPr>
              <a:t>    </a:t>
            </a:r>
            <a:r>
              <a:rPr lang="zh-CN" altLang="en-US" sz="2000" b="1">
                <a:latin typeface="Arial" charset="0"/>
                <a:ea typeface="黑体" pitchFamily="49" charset="-122"/>
              </a:rPr>
              <a:t>表达式</a:t>
            </a:r>
            <a:r>
              <a:rPr lang="en-US" altLang="zh-CN" sz="2000" b="1">
                <a:latin typeface="Arial" charset="0"/>
                <a:ea typeface="黑体" pitchFamily="49" charset="-122"/>
              </a:rPr>
              <a:t>3     </a:t>
            </a:r>
          </a:p>
        </p:txBody>
      </p:sp>
      <p:sp>
        <p:nvSpPr>
          <p:cNvPr id="515181" name="Rectangle 109"/>
          <p:cNvSpPr>
            <a:spLocks noChangeArrowheads="1"/>
          </p:cNvSpPr>
          <p:nvPr/>
        </p:nvSpPr>
        <p:spPr bwMode="auto">
          <a:xfrm>
            <a:off x="1128713" y="2856557"/>
            <a:ext cx="1008062" cy="40163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2000">
              <a:ea typeface="微软雅黑" panose="020B0503020204020204" pitchFamily="34" charset="-122"/>
            </a:endParaRPr>
          </a:p>
        </p:txBody>
      </p:sp>
      <p:sp>
        <p:nvSpPr>
          <p:cNvPr id="515183" name="Rectangle 111"/>
          <p:cNvSpPr>
            <a:spLocks noChangeArrowheads="1"/>
          </p:cNvSpPr>
          <p:nvPr/>
        </p:nvSpPr>
        <p:spPr bwMode="auto">
          <a:xfrm>
            <a:off x="2281238" y="2856557"/>
            <a:ext cx="971550" cy="40163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2000">
              <a:ea typeface="微软雅黑" panose="020B0503020204020204" pitchFamily="34" charset="-122"/>
            </a:endParaRPr>
          </a:p>
        </p:txBody>
      </p:sp>
      <p:sp>
        <p:nvSpPr>
          <p:cNvPr id="515185" name="Rectangle 113"/>
          <p:cNvSpPr>
            <a:spLocks noChangeArrowheads="1"/>
          </p:cNvSpPr>
          <p:nvPr/>
        </p:nvSpPr>
        <p:spPr bwMode="auto">
          <a:xfrm>
            <a:off x="3430588" y="2856557"/>
            <a:ext cx="577850" cy="40163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2000">
              <a:ea typeface="微软雅黑" panose="020B0503020204020204" pitchFamily="34" charset="-122"/>
            </a:endParaRPr>
          </a:p>
        </p:txBody>
      </p:sp>
      <p:sp>
        <p:nvSpPr>
          <p:cNvPr id="515187" name="Rectangle 115"/>
          <p:cNvSpPr>
            <a:spLocks noChangeArrowheads="1"/>
          </p:cNvSpPr>
          <p:nvPr/>
        </p:nvSpPr>
        <p:spPr bwMode="auto">
          <a:xfrm>
            <a:off x="1057275" y="3289945"/>
            <a:ext cx="3382963" cy="40005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sz="2000">
              <a:ea typeface="微软雅黑" panose="020B0503020204020204" pitchFamily="34" charset="-122"/>
            </a:endParaRPr>
          </a:p>
        </p:txBody>
      </p:sp>
      <p:sp>
        <p:nvSpPr>
          <p:cNvPr id="69649" name="Text Box 116"/>
          <p:cNvSpPr txBox="1">
            <a:spLocks noChangeArrowheads="1"/>
          </p:cNvSpPr>
          <p:nvPr/>
        </p:nvSpPr>
        <p:spPr bwMode="auto">
          <a:xfrm>
            <a:off x="85725" y="1954213"/>
            <a:ext cx="3163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zh-CN" sz="2000" b="1">
                <a:latin typeface="黑体" pitchFamily="49" charset="-122"/>
                <a:ea typeface="黑体" pitchFamily="49" charset="-122"/>
              </a:rPr>
              <a:t>         </a:t>
            </a:r>
            <a:r>
              <a:rPr lang="zh-CN" altLang="en-US" sz="2000" b="1">
                <a:latin typeface="黑体" pitchFamily="49" charset="-122"/>
                <a:ea typeface="黑体" pitchFamily="49" charset="-122"/>
              </a:rPr>
              <a:t>循环操作      </a:t>
            </a:r>
          </a:p>
        </p:txBody>
      </p:sp>
      <p:sp>
        <p:nvSpPr>
          <p:cNvPr id="515191" name="AutoShape 119"/>
          <p:cNvSpPr>
            <a:spLocks noChangeArrowheads="1"/>
          </p:cNvSpPr>
          <p:nvPr/>
        </p:nvSpPr>
        <p:spPr bwMode="auto">
          <a:xfrm>
            <a:off x="1042988" y="1520825"/>
            <a:ext cx="1597025" cy="374571"/>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sz="1600" b="1">
                <a:ea typeface="黑体" pitchFamily="49" charset="-122"/>
              </a:rPr>
              <a:t>参数初始化</a:t>
            </a:r>
          </a:p>
        </p:txBody>
      </p:sp>
      <p:sp>
        <p:nvSpPr>
          <p:cNvPr id="515192" name="AutoShape 120"/>
          <p:cNvSpPr>
            <a:spLocks noChangeArrowheads="1"/>
          </p:cNvSpPr>
          <p:nvPr/>
        </p:nvSpPr>
        <p:spPr bwMode="auto">
          <a:xfrm>
            <a:off x="2900363" y="1569363"/>
            <a:ext cx="1485900" cy="374571"/>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wrap="square" anchorCtr="1">
            <a:spAutoFit/>
          </a:bodyPr>
          <a:lstStyle/>
          <a:p>
            <a:r>
              <a:rPr lang="zh-CN" altLang="en-US" sz="1600" b="1">
                <a:ea typeface="黑体" pitchFamily="49" charset="-122"/>
              </a:rPr>
              <a:t>条件判断</a:t>
            </a:r>
          </a:p>
        </p:txBody>
      </p:sp>
      <p:sp>
        <p:nvSpPr>
          <p:cNvPr id="515193" name="AutoShape 121"/>
          <p:cNvSpPr>
            <a:spLocks noChangeArrowheads="1"/>
          </p:cNvSpPr>
          <p:nvPr/>
        </p:nvSpPr>
        <p:spPr bwMode="auto">
          <a:xfrm>
            <a:off x="4648498" y="1566863"/>
            <a:ext cx="1363662" cy="340519"/>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wrap="square" anchorCtr="1">
            <a:spAutoFit/>
          </a:bodyPr>
          <a:lstStyle/>
          <a:p>
            <a:r>
              <a:rPr lang="zh-CN" altLang="en-US" sz="1400" b="1">
                <a:ea typeface="黑体" pitchFamily="49" charset="-122"/>
              </a:rPr>
              <a:t>更新循环变量</a:t>
            </a:r>
          </a:p>
        </p:txBody>
      </p:sp>
      <p:sp>
        <p:nvSpPr>
          <p:cNvPr id="515172" name="Oval 100"/>
          <p:cNvSpPr>
            <a:spLocks noChangeArrowheads="1"/>
          </p:cNvSpPr>
          <p:nvPr/>
        </p:nvSpPr>
        <p:spPr bwMode="auto">
          <a:xfrm>
            <a:off x="1416050" y="1158875"/>
            <a:ext cx="503238" cy="431800"/>
          </a:xfrm>
          <a:prstGeom prst="ellipse">
            <a:avLst/>
          </a:prstGeom>
          <a:solidFill>
            <a:srgbClr val="00CCFF"/>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p>
            <a:pPr algn="ctr"/>
            <a:r>
              <a:rPr lang="en-US" altLang="zh-CN" sz="2000" b="1">
                <a:solidFill>
                  <a:schemeClr val="bg1"/>
                </a:solidFill>
                <a:ea typeface="黑体" pitchFamily="49" charset="-122"/>
              </a:rPr>
              <a:t>1</a:t>
            </a:r>
          </a:p>
        </p:txBody>
      </p:sp>
      <p:sp>
        <p:nvSpPr>
          <p:cNvPr id="515176" name="Oval 104"/>
          <p:cNvSpPr>
            <a:spLocks noChangeArrowheads="1"/>
          </p:cNvSpPr>
          <p:nvPr/>
        </p:nvSpPr>
        <p:spPr bwMode="auto">
          <a:xfrm>
            <a:off x="3001963" y="1158875"/>
            <a:ext cx="503237" cy="431800"/>
          </a:xfrm>
          <a:prstGeom prst="ellipse">
            <a:avLst/>
          </a:prstGeom>
          <a:solidFill>
            <a:srgbClr val="00CCFF"/>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p>
            <a:pPr algn="ctr"/>
            <a:r>
              <a:rPr lang="en-US" altLang="zh-CN" sz="2000" b="1">
                <a:solidFill>
                  <a:schemeClr val="bg1"/>
                </a:solidFill>
                <a:ea typeface="黑体" pitchFamily="49" charset="-122"/>
              </a:rPr>
              <a:t>2</a:t>
            </a:r>
          </a:p>
        </p:txBody>
      </p:sp>
      <p:sp>
        <p:nvSpPr>
          <p:cNvPr id="515178" name="Oval 106"/>
          <p:cNvSpPr>
            <a:spLocks noChangeArrowheads="1"/>
          </p:cNvSpPr>
          <p:nvPr/>
        </p:nvSpPr>
        <p:spPr bwMode="auto">
          <a:xfrm>
            <a:off x="5592763" y="1158875"/>
            <a:ext cx="503237" cy="431800"/>
          </a:xfrm>
          <a:prstGeom prst="ellipse">
            <a:avLst/>
          </a:prstGeom>
          <a:solidFill>
            <a:srgbClr val="00CCFF"/>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p>
            <a:pPr algn="ctr"/>
            <a:r>
              <a:rPr lang="en-US" altLang="zh-CN" sz="2000" b="1">
                <a:solidFill>
                  <a:schemeClr val="bg1"/>
                </a:solidFill>
                <a:ea typeface="黑体" pitchFamily="49" charset="-122"/>
              </a:rPr>
              <a:t>4</a:t>
            </a:r>
          </a:p>
        </p:txBody>
      </p:sp>
      <p:sp>
        <p:nvSpPr>
          <p:cNvPr id="515179" name="Oval 107"/>
          <p:cNvSpPr>
            <a:spLocks noChangeArrowheads="1"/>
          </p:cNvSpPr>
          <p:nvPr/>
        </p:nvSpPr>
        <p:spPr bwMode="auto">
          <a:xfrm>
            <a:off x="409575" y="2095500"/>
            <a:ext cx="503238" cy="431800"/>
          </a:xfrm>
          <a:prstGeom prst="ellipse">
            <a:avLst/>
          </a:prstGeom>
          <a:solidFill>
            <a:srgbClr val="00CCFF"/>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lstStyle/>
          <a:p>
            <a:pPr algn="ctr"/>
            <a:r>
              <a:rPr lang="en-US" altLang="zh-CN" sz="2000" b="1">
                <a:solidFill>
                  <a:schemeClr val="bg1"/>
                </a:solidFill>
                <a:ea typeface="黑体" pitchFamily="49" charset="-122"/>
              </a:rPr>
              <a:t>3</a:t>
            </a:r>
          </a:p>
        </p:txBody>
      </p:sp>
      <p:sp>
        <p:nvSpPr>
          <p:cNvPr id="515198" name="AutoShape 126"/>
          <p:cNvSpPr>
            <a:spLocks noChangeArrowheads="1"/>
          </p:cNvSpPr>
          <p:nvPr/>
        </p:nvSpPr>
        <p:spPr bwMode="auto">
          <a:xfrm rot="1180174">
            <a:off x="4951413" y="1471613"/>
            <a:ext cx="282575" cy="1150937"/>
          </a:xfrm>
          <a:prstGeom prst="curvedLeftArrow">
            <a:avLst>
              <a:gd name="adj1" fmla="val 27399"/>
              <a:gd name="adj2" fmla="val 108859"/>
              <a:gd name="adj3" fmla="val 33333"/>
            </a:avLst>
          </a:prstGeom>
          <a:gradFill rotWithShape="1">
            <a:gsLst>
              <a:gs pos="0">
                <a:srgbClr val="B563CF"/>
              </a:gs>
              <a:gs pos="100000">
                <a:srgbClr val="FFFFFF"/>
              </a:gs>
            </a:gsLst>
            <a:lin ang="5400000" scaled="1"/>
          </a:gradFill>
          <a:ln w="9525">
            <a:solidFill>
              <a:srgbClr val="800080"/>
            </a:solidFill>
            <a:miter lim="800000"/>
            <a:headEnd/>
            <a:tailEnd/>
          </a:ln>
        </p:spPr>
        <p:txBody>
          <a:bodyPr wrap="none" anchor="ctr"/>
          <a:lstStyle/>
          <a:p>
            <a:endParaRPr lang="zh-CN" altLang="en-US" sz="2000">
              <a:ea typeface="微软雅黑" panose="020B0503020204020204" pitchFamily="34" charset="-122"/>
            </a:endParaRPr>
          </a:p>
        </p:txBody>
      </p:sp>
      <p:sp>
        <p:nvSpPr>
          <p:cNvPr id="69658" name="矩形 5"/>
          <p:cNvSpPr>
            <a:spLocks noChangeArrowheads="1"/>
          </p:cNvSpPr>
          <p:nvPr/>
        </p:nvSpPr>
        <p:spPr bwMode="auto">
          <a:xfrm>
            <a:off x="165100" y="4293096"/>
            <a:ext cx="83534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rgbClr val="000000"/>
                </a:solidFill>
                <a:latin typeface="微软雅黑" pitchFamily="34" charset="-122"/>
                <a:ea typeface="微软雅黑" pitchFamily="34" charset="-122"/>
              </a:rPr>
              <a:t> </a:t>
            </a:r>
            <a:r>
              <a:rPr lang="zh-CN" altLang="en-US">
                <a:solidFill>
                  <a:srgbClr val="000000"/>
                </a:solidFill>
                <a:latin typeface="微软雅黑" pitchFamily="34" charset="-122"/>
                <a:ea typeface="微软雅黑" pitchFamily="34" charset="-122"/>
              </a:rPr>
              <a:t>其执行顺序如下：</a:t>
            </a:r>
          </a:p>
          <a:p>
            <a:pPr>
              <a:spcBef>
                <a:spcPct val="50000"/>
              </a:spcBef>
            </a:pPr>
            <a:r>
              <a:rPr lang="zh-CN" altLang="en-US">
                <a:solidFill>
                  <a:srgbClr val="000000"/>
                </a:solidFill>
                <a:latin typeface="微软雅黑" pitchFamily="34" charset="-122"/>
                <a:ea typeface="微软雅黑" pitchFamily="34" charset="-122"/>
              </a:rPr>
              <a:t>       </a:t>
            </a:r>
            <a:r>
              <a:rPr lang="en-US" altLang="zh-CN">
                <a:solidFill>
                  <a:srgbClr val="000000"/>
                </a:solidFill>
                <a:latin typeface="微软雅黑" pitchFamily="34" charset="-122"/>
                <a:ea typeface="微软雅黑" pitchFamily="34" charset="-122"/>
              </a:rPr>
              <a:t>(1) </a:t>
            </a:r>
            <a:r>
              <a:rPr lang="zh-CN" altLang="en-US">
                <a:solidFill>
                  <a:srgbClr val="000000"/>
                </a:solidFill>
                <a:latin typeface="微软雅黑" pitchFamily="34" charset="-122"/>
                <a:ea typeface="微软雅黑" pitchFamily="34" charset="-122"/>
              </a:rPr>
              <a:t>首先运行初始化表达式。</a:t>
            </a:r>
          </a:p>
          <a:p>
            <a:pPr>
              <a:spcBef>
                <a:spcPct val="50000"/>
              </a:spcBef>
            </a:pPr>
            <a:r>
              <a:rPr lang="zh-CN" altLang="en-US">
                <a:solidFill>
                  <a:srgbClr val="000000"/>
                </a:solidFill>
                <a:latin typeface="微软雅黑" pitchFamily="34" charset="-122"/>
                <a:ea typeface="微软雅黑" pitchFamily="34" charset="-122"/>
              </a:rPr>
              <a:t>       </a:t>
            </a:r>
            <a:r>
              <a:rPr lang="en-US" altLang="zh-CN">
                <a:solidFill>
                  <a:srgbClr val="000000"/>
                </a:solidFill>
                <a:latin typeface="微软雅黑" pitchFamily="34" charset="-122"/>
                <a:ea typeface="微软雅黑" pitchFamily="34" charset="-122"/>
              </a:rPr>
              <a:t>(2) </a:t>
            </a:r>
            <a:r>
              <a:rPr lang="zh-CN" altLang="en-US">
                <a:solidFill>
                  <a:srgbClr val="000000"/>
                </a:solidFill>
                <a:latin typeface="微软雅黑" pitchFamily="34" charset="-122"/>
                <a:ea typeface="微软雅黑" pitchFamily="34" charset="-122"/>
              </a:rPr>
              <a:t>然后计算测试表达式，如果表达式为</a:t>
            </a:r>
            <a:r>
              <a:rPr lang="en-US" altLang="zh-CN">
                <a:solidFill>
                  <a:srgbClr val="000000"/>
                </a:solidFill>
                <a:latin typeface="微软雅黑" pitchFamily="34" charset="-122"/>
                <a:ea typeface="微软雅黑" pitchFamily="34" charset="-122"/>
              </a:rPr>
              <a:t>true</a:t>
            </a:r>
            <a:r>
              <a:rPr lang="zh-CN" altLang="en-US">
                <a:solidFill>
                  <a:srgbClr val="000000"/>
                </a:solidFill>
                <a:latin typeface="微软雅黑" pitchFamily="34" charset="-122"/>
                <a:ea typeface="微软雅黑" pitchFamily="34" charset="-122"/>
              </a:rPr>
              <a:t>，执行语句或块；如果表达式为</a:t>
            </a:r>
            <a:r>
              <a:rPr lang="en-US" altLang="zh-CN">
                <a:solidFill>
                  <a:srgbClr val="000000"/>
                </a:solidFill>
                <a:latin typeface="微软雅黑" pitchFamily="34" charset="-122"/>
                <a:ea typeface="微软雅黑" pitchFamily="34" charset="-122"/>
              </a:rPr>
              <a:t>false</a:t>
            </a:r>
            <a:r>
              <a:rPr lang="zh-CN" altLang="en-US">
                <a:solidFill>
                  <a:srgbClr val="000000"/>
                </a:solidFill>
                <a:latin typeface="微软雅黑" pitchFamily="34" charset="-122"/>
                <a:ea typeface="微软雅黑" pitchFamily="34" charset="-122"/>
              </a:rPr>
              <a:t>，退出</a:t>
            </a:r>
            <a:r>
              <a:rPr lang="en-US" altLang="zh-CN">
                <a:solidFill>
                  <a:srgbClr val="000000"/>
                </a:solidFill>
                <a:latin typeface="微软雅黑" pitchFamily="34" charset="-122"/>
                <a:ea typeface="微软雅黑" pitchFamily="34" charset="-122"/>
              </a:rPr>
              <a:t>for</a:t>
            </a:r>
            <a:r>
              <a:rPr lang="zh-CN" altLang="en-US">
                <a:solidFill>
                  <a:srgbClr val="000000"/>
                </a:solidFill>
                <a:latin typeface="微软雅黑" pitchFamily="34" charset="-122"/>
                <a:ea typeface="微软雅黑" pitchFamily="34" charset="-122"/>
              </a:rPr>
              <a:t>循环。</a:t>
            </a:r>
          </a:p>
          <a:p>
            <a:pPr>
              <a:spcBef>
                <a:spcPct val="50000"/>
              </a:spcBef>
            </a:pPr>
            <a:r>
              <a:rPr lang="zh-CN" altLang="en-US">
                <a:solidFill>
                  <a:srgbClr val="000000"/>
                </a:solidFill>
                <a:latin typeface="微软雅黑" pitchFamily="34" charset="-122"/>
                <a:ea typeface="微软雅黑" pitchFamily="34" charset="-122"/>
              </a:rPr>
              <a:t>       </a:t>
            </a:r>
            <a:r>
              <a:rPr lang="en-US" altLang="zh-CN">
                <a:solidFill>
                  <a:srgbClr val="000000"/>
                </a:solidFill>
                <a:latin typeface="微软雅黑" pitchFamily="34" charset="-122"/>
                <a:ea typeface="微软雅黑" pitchFamily="34" charset="-122"/>
              </a:rPr>
              <a:t>(3) </a:t>
            </a:r>
            <a:r>
              <a:rPr lang="zh-CN" altLang="en-US">
                <a:solidFill>
                  <a:srgbClr val="000000"/>
                </a:solidFill>
                <a:latin typeface="微软雅黑" pitchFamily="34" charset="-122"/>
                <a:ea typeface="微软雅黑" pitchFamily="34" charset="-122"/>
              </a:rPr>
              <a:t>最后执行步长</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1" nodeType="clickEffect">
                                  <p:stCondLst>
                                    <p:cond delay="0"/>
                                  </p:stCondLst>
                                  <p:childTnLst>
                                    <p:animEffect transition="out" filter="checkerboard(across)">
                                      <p:cBhvr>
                                        <p:cTn id="6" dur="500"/>
                                        <p:tgtEl>
                                          <p:spTgt spid="515174"/>
                                        </p:tgtEl>
                                      </p:cBhvr>
                                    </p:animEffect>
                                    <p:set>
                                      <p:cBhvr>
                                        <p:cTn id="7" dur="1" fill="hold">
                                          <p:stCondLst>
                                            <p:cond delay="499"/>
                                          </p:stCondLst>
                                        </p:cTn>
                                        <p:tgtEl>
                                          <p:spTgt spid="515174"/>
                                        </p:tgtEl>
                                        <p:attrNameLst>
                                          <p:attrName>style.visibility</p:attrName>
                                        </p:attrNameLst>
                                      </p:cBhvr>
                                      <p:to>
                                        <p:strVal val="hidden"/>
                                      </p:to>
                                    </p:se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5191"/>
                                        </p:tgtEl>
                                        <p:attrNameLst>
                                          <p:attrName>style.visibility</p:attrName>
                                        </p:attrNameLst>
                                      </p:cBhvr>
                                      <p:to>
                                        <p:strVal val="visible"/>
                                      </p:to>
                                    </p:set>
                                    <p:animEffect transition="in" filter="wipe(left)">
                                      <p:cBhvr>
                                        <p:cTn id="11" dur="500"/>
                                        <p:tgtEl>
                                          <p:spTgt spid="515191"/>
                                        </p:tgtEl>
                                      </p:cBhvr>
                                    </p:animEffect>
                                  </p:childTnLst>
                                </p:cTn>
                              </p:par>
                            </p:childTnLst>
                          </p:cTn>
                        </p:par>
                        <p:par>
                          <p:cTn id="12" fill="hold" nodeType="afterGroup">
                            <p:stCondLst>
                              <p:cond delay="1000"/>
                            </p:stCondLst>
                            <p:childTnLst>
                              <p:par>
                                <p:cTn id="13" presetID="5" presetClass="exit" presetSubtype="10" fill="hold" grpId="0" nodeType="afterEffect">
                                  <p:stCondLst>
                                    <p:cond delay="0"/>
                                  </p:stCondLst>
                                  <p:childTnLst>
                                    <p:animEffect transition="out" filter="checkerboard(across)">
                                      <p:cBhvr>
                                        <p:cTn id="14" dur="500"/>
                                        <p:tgtEl>
                                          <p:spTgt spid="515175"/>
                                        </p:tgtEl>
                                      </p:cBhvr>
                                    </p:animEffect>
                                    <p:set>
                                      <p:cBhvr>
                                        <p:cTn id="15" dur="1" fill="hold">
                                          <p:stCondLst>
                                            <p:cond delay="499"/>
                                          </p:stCondLst>
                                        </p:cTn>
                                        <p:tgtEl>
                                          <p:spTgt spid="515175"/>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5192"/>
                                        </p:tgtEl>
                                        <p:attrNameLst>
                                          <p:attrName>style.visibility</p:attrName>
                                        </p:attrNameLst>
                                      </p:cBhvr>
                                      <p:to>
                                        <p:strVal val="visible"/>
                                      </p:to>
                                    </p:set>
                                    <p:animEffect transition="in" filter="wipe(left)">
                                      <p:cBhvr>
                                        <p:cTn id="19" dur="500"/>
                                        <p:tgtEl>
                                          <p:spTgt spid="515192"/>
                                        </p:tgtEl>
                                      </p:cBhvr>
                                    </p:animEffect>
                                  </p:childTnLst>
                                </p:cTn>
                              </p:par>
                            </p:childTnLst>
                          </p:cTn>
                        </p:par>
                        <p:par>
                          <p:cTn id="20" fill="hold" nodeType="afterGroup">
                            <p:stCondLst>
                              <p:cond delay="2000"/>
                            </p:stCondLst>
                            <p:childTnLst>
                              <p:par>
                                <p:cTn id="21" presetID="5" presetClass="exit" presetSubtype="10" fill="hold" grpId="0" nodeType="afterEffect">
                                  <p:stCondLst>
                                    <p:cond delay="0"/>
                                  </p:stCondLst>
                                  <p:childTnLst>
                                    <p:animEffect transition="out" filter="checkerboard(across)">
                                      <p:cBhvr>
                                        <p:cTn id="22" dur="500"/>
                                        <p:tgtEl>
                                          <p:spTgt spid="515177"/>
                                        </p:tgtEl>
                                      </p:cBhvr>
                                    </p:animEffect>
                                    <p:set>
                                      <p:cBhvr>
                                        <p:cTn id="23" dur="1" fill="hold">
                                          <p:stCondLst>
                                            <p:cond delay="499"/>
                                          </p:stCondLst>
                                        </p:cTn>
                                        <p:tgtEl>
                                          <p:spTgt spid="515177"/>
                                        </p:tgtEl>
                                        <p:attrNameLst>
                                          <p:attrName>style.visibility</p:attrName>
                                        </p:attrNameLst>
                                      </p:cBhvr>
                                      <p:to>
                                        <p:strVal val="hidden"/>
                                      </p:to>
                                    </p:se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5193"/>
                                        </p:tgtEl>
                                        <p:attrNameLst>
                                          <p:attrName>style.visibility</p:attrName>
                                        </p:attrNameLst>
                                      </p:cBhvr>
                                      <p:to>
                                        <p:strVal val="visible"/>
                                      </p:to>
                                    </p:set>
                                    <p:animEffect transition="in" filter="wipe(left)">
                                      <p:cBhvr>
                                        <p:cTn id="27" dur="500"/>
                                        <p:tgtEl>
                                          <p:spTgt spid="515193"/>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515159"/>
                                        </p:tgtEl>
                                        <p:attrNameLst>
                                          <p:attrName>style.visibility</p:attrName>
                                        </p:attrNameLst>
                                      </p:cBhvr>
                                      <p:to>
                                        <p:strVal val="visible"/>
                                      </p:to>
                                    </p:set>
                                    <p:animEffect transition="in" filter="blinds(horizontal)">
                                      <p:cBhvr>
                                        <p:cTn id="31" dur="500"/>
                                        <p:tgtEl>
                                          <p:spTgt spid="5151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5172"/>
                                        </p:tgtEl>
                                        <p:attrNameLst>
                                          <p:attrName>style.visibility</p:attrName>
                                        </p:attrNameLst>
                                      </p:cBhvr>
                                      <p:to>
                                        <p:strVal val="visible"/>
                                      </p:to>
                                    </p:set>
                                    <p:animEffect transition="in" filter="wipe(left)">
                                      <p:cBhvr>
                                        <p:cTn id="36" dur="500"/>
                                        <p:tgtEl>
                                          <p:spTgt spid="515172"/>
                                        </p:tgtEl>
                                      </p:cBhvr>
                                    </p:animEffect>
                                  </p:childTnLst>
                                </p:cTn>
                              </p:par>
                            </p:childTnLst>
                          </p:cTn>
                        </p:par>
                        <p:par>
                          <p:cTn id="37" fill="hold" nodeType="afterGroup">
                            <p:stCondLst>
                              <p:cond delay="500"/>
                            </p:stCondLst>
                            <p:childTnLst>
                              <p:par>
                                <p:cTn id="38" presetID="3" presetClass="emph" presetSubtype="2" fill="hold" grpId="0" nodeType="afterEffect">
                                  <p:stCondLst>
                                    <p:cond delay="0"/>
                                  </p:stCondLst>
                                  <p:childTnLst>
                                    <p:animClr clrSpc="rgb" dir="cw">
                                      <p:cBhvr override="childStyle">
                                        <p:cTn id="39" dur="2000" fill="hold"/>
                                        <p:tgtEl>
                                          <p:spTgt spid="515174"/>
                                        </p:tgtEl>
                                        <p:attrNameLst>
                                          <p:attrName>style.color</p:attrName>
                                        </p:attrNameLst>
                                      </p:cBhvr>
                                      <p:to>
                                        <a:srgbClr val="FF0000"/>
                                      </p:to>
                                    </p:animClr>
                                  </p:childTnLst>
                                </p:cTn>
                              </p:par>
                              <p:par>
                                <p:cTn id="40" presetID="5" presetClass="entr" presetSubtype="10" fill="hold" grpId="0" nodeType="withEffect">
                                  <p:stCondLst>
                                    <p:cond delay="0"/>
                                  </p:stCondLst>
                                  <p:childTnLst>
                                    <p:set>
                                      <p:cBhvr>
                                        <p:cTn id="41" dur="1" fill="hold">
                                          <p:stCondLst>
                                            <p:cond delay="0"/>
                                          </p:stCondLst>
                                        </p:cTn>
                                        <p:tgtEl>
                                          <p:spTgt spid="515181"/>
                                        </p:tgtEl>
                                        <p:attrNameLst>
                                          <p:attrName>style.visibility</p:attrName>
                                        </p:attrNameLst>
                                      </p:cBhvr>
                                      <p:to>
                                        <p:strVal val="visible"/>
                                      </p:to>
                                    </p:set>
                                    <p:animEffect transition="in" filter="checkerboard(across)">
                                      <p:cBhvr>
                                        <p:cTn id="42" dur="500"/>
                                        <p:tgtEl>
                                          <p:spTgt spid="5151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5176"/>
                                        </p:tgtEl>
                                        <p:attrNameLst>
                                          <p:attrName>style.visibility</p:attrName>
                                        </p:attrNameLst>
                                      </p:cBhvr>
                                      <p:to>
                                        <p:strVal val="visible"/>
                                      </p:to>
                                    </p:set>
                                    <p:animEffect transition="in" filter="wipe(left)">
                                      <p:cBhvr>
                                        <p:cTn id="47" dur="500"/>
                                        <p:tgtEl>
                                          <p:spTgt spid="515176"/>
                                        </p:tgtEl>
                                      </p:cBhvr>
                                    </p:animEffect>
                                  </p:childTnLst>
                                </p:cTn>
                              </p:par>
                            </p:childTnLst>
                          </p:cTn>
                        </p:par>
                        <p:par>
                          <p:cTn id="48" fill="hold" nodeType="afterGroup">
                            <p:stCondLst>
                              <p:cond delay="500"/>
                            </p:stCondLst>
                            <p:childTnLst>
                              <p:par>
                                <p:cTn id="49" presetID="3" presetClass="exit" presetSubtype="10" fill="hold" grpId="1" nodeType="afterEffect">
                                  <p:stCondLst>
                                    <p:cond delay="0"/>
                                  </p:stCondLst>
                                  <p:childTnLst>
                                    <p:animEffect transition="out" filter="blinds(horizontal)">
                                      <p:cBhvr>
                                        <p:cTn id="50" dur="500"/>
                                        <p:tgtEl>
                                          <p:spTgt spid="515181"/>
                                        </p:tgtEl>
                                      </p:cBhvr>
                                    </p:animEffect>
                                    <p:set>
                                      <p:cBhvr>
                                        <p:cTn id="51" dur="1" fill="hold">
                                          <p:stCondLst>
                                            <p:cond delay="499"/>
                                          </p:stCondLst>
                                        </p:cTn>
                                        <p:tgtEl>
                                          <p:spTgt spid="515181"/>
                                        </p:tgtEl>
                                        <p:attrNameLst>
                                          <p:attrName>style.visibility</p:attrName>
                                        </p:attrNameLst>
                                      </p:cBhvr>
                                      <p:to>
                                        <p:strVal val="hidden"/>
                                      </p:to>
                                    </p:set>
                                  </p:childTnLst>
                                </p:cTn>
                              </p:par>
                              <p:par>
                                <p:cTn id="52" presetID="5" presetClass="entr" presetSubtype="10" fill="hold" grpId="0" nodeType="withEffect">
                                  <p:stCondLst>
                                    <p:cond delay="0"/>
                                  </p:stCondLst>
                                  <p:childTnLst>
                                    <p:set>
                                      <p:cBhvr>
                                        <p:cTn id="53" dur="1" fill="hold">
                                          <p:stCondLst>
                                            <p:cond delay="0"/>
                                          </p:stCondLst>
                                        </p:cTn>
                                        <p:tgtEl>
                                          <p:spTgt spid="515183"/>
                                        </p:tgtEl>
                                        <p:attrNameLst>
                                          <p:attrName>style.visibility</p:attrName>
                                        </p:attrNameLst>
                                      </p:cBhvr>
                                      <p:to>
                                        <p:strVal val="visible"/>
                                      </p:to>
                                    </p:set>
                                    <p:animEffect transition="in" filter="checkerboard(across)">
                                      <p:cBhvr>
                                        <p:cTn id="54" dur="500"/>
                                        <p:tgtEl>
                                          <p:spTgt spid="515183"/>
                                        </p:tgtEl>
                                      </p:cBhvr>
                                    </p:animEffect>
                                  </p:childTnLst>
                                </p:cTn>
                              </p:par>
                            </p:childTnLst>
                          </p:cTn>
                        </p:par>
                        <p:par>
                          <p:cTn id="55" fill="hold" nodeType="afterGroup">
                            <p:stCondLst>
                              <p:cond delay="1000"/>
                            </p:stCondLst>
                            <p:childTnLst>
                              <p:par>
                                <p:cTn id="56" presetID="22" presetClass="entr" presetSubtype="8" fill="hold" nodeType="afterEffect">
                                  <p:stCondLst>
                                    <p:cond delay="0"/>
                                  </p:stCondLst>
                                  <p:childTnLst>
                                    <p:set>
                                      <p:cBhvr>
                                        <p:cTn id="57" dur="1" fill="hold">
                                          <p:stCondLst>
                                            <p:cond delay="0"/>
                                          </p:stCondLst>
                                        </p:cTn>
                                        <p:tgtEl>
                                          <p:spTgt spid="515156"/>
                                        </p:tgtEl>
                                        <p:attrNameLst>
                                          <p:attrName>style.visibility</p:attrName>
                                        </p:attrNameLst>
                                      </p:cBhvr>
                                      <p:to>
                                        <p:strVal val="visible"/>
                                      </p:to>
                                    </p:set>
                                    <p:animEffect transition="in" filter="wipe(left)">
                                      <p:cBhvr>
                                        <p:cTn id="58" dur="500"/>
                                        <p:tgtEl>
                                          <p:spTgt spid="515156"/>
                                        </p:tgtEl>
                                      </p:cBhvr>
                                    </p:animEffect>
                                  </p:childTnLst>
                                </p:cTn>
                              </p:par>
                            </p:childTnLst>
                          </p:cTn>
                        </p:par>
                        <p:par>
                          <p:cTn id="59" fill="hold" nodeType="afterGroup">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515198"/>
                                        </p:tgtEl>
                                        <p:attrNameLst>
                                          <p:attrName>style.visibility</p:attrName>
                                        </p:attrNameLst>
                                      </p:cBhvr>
                                      <p:to>
                                        <p:strVal val="visible"/>
                                      </p:to>
                                    </p:set>
                                    <p:animEffect transition="in" filter="wipe(up)">
                                      <p:cBhvr>
                                        <p:cTn id="62" dur="1000"/>
                                        <p:tgtEl>
                                          <p:spTgt spid="515198"/>
                                        </p:tgtEl>
                                      </p:cBhvr>
                                    </p:animEffect>
                                  </p:childTnLst>
                                </p:cTn>
                              </p:par>
                            </p:childTnLst>
                          </p:cTn>
                        </p:par>
                        <p:par>
                          <p:cTn id="63" fill="hold" nodeType="afterGroup">
                            <p:stCondLst>
                              <p:cond delay="2500"/>
                            </p:stCondLst>
                            <p:childTnLst>
                              <p:par>
                                <p:cTn id="64" presetID="22" presetClass="entr" presetSubtype="8" fill="hold" nodeType="afterEffect">
                                  <p:stCondLst>
                                    <p:cond delay="0"/>
                                  </p:stCondLst>
                                  <p:childTnLst>
                                    <p:set>
                                      <p:cBhvr>
                                        <p:cTn id="65" dur="1" fill="hold">
                                          <p:stCondLst>
                                            <p:cond delay="0"/>
                                          </p:stCondLst>
                                        </p:cTn>
                                        <p:tgtEl>
                                          <p:spTgt spid="515158"/>
                                        </p:tgtEl>
                                        <p:attrNameLst>
                                          <p:attrName>style.visibility</p:attrName>
                                        </p:attrNameLst>
                                      </p:cBhvr>
                                      <p:to>
                                        <p:strVal val="visible"/>
                                      </p:to>
                                    </p:set>
                                    <p:animEffect transition="in" filter="wipe(left)">
                                      <p:cBhvr>
                                        <p:cTn id="66" dur="500"/>
                                        <p:tgtEl>
                                          <p:spTgt spid="51515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15179"/>
                                        </p:tgtEl>
                                        <p:attrNameLst>
                                          <p:attrName>style.visibility</p:attrName>
                                        </p:attrNameLst>
                                      </p:cBhvr>
                                      <p:to>
                                        <p:strVal val="visible"/>
                                      </p:to>
                                    </p:set>
                                    <p:animEffect transition="in" filter="wipe(left)">
                                      <p:cBhvr>
                                        <p:cTn id="71" dur="500"/>
                                        <p:tgtEl>
                                          <p:spTgt spid="515179"/>
                                        </p:tgtEl>
                                      </p:cBhvr>
                                    </p:animEffect>
                                  </p:childTnLst>
                                </p:cTn>
                              </p:par>
                              <p:par>
                                <p:cTn id="72" presetID="3" presetClass="exit" presetSubtype="10" fill="hold" grpId="1" nodeType="withEffect">
                                  <p:stCondLst>
                                    <p:cond delay="0"/>
                                  </p:stCondLst>
                                  <p:childTnLst>
                                    <p:animEffect transition="out" filter="blinds(horizontal)">
                                      <p:cBhvr>
                                        <p:cTn id="73" dur="500"/>
                                        <p:tgtEl>
                                          <p:spTgt spid="515183"/>
                                        </p:tgtEl>
                                      </p:cBhvr>
                                    </p:animEffect>
                                    <p:set>
                                      <p:cBhvr>
                                        <p:cTn id="74" dur="1" fill="hold">
                                          <p:stCondLst>
                                            <p:cond delay="499"/>
                                          </p:stCondLst>
                                        </p:cTn>
                                        <p:tgtEl>
                                          <p:spTgt spid="515183"/>
                                        </p:tgtEl>
                                        <p:attrNameLst>
                                          <p:attrName>style.visibility</p:attrName>
                                        </p:attrNameLst>
                                      </p:cBhvr>
                                      <p:to>
                                        <p:strVal val="hidden"/>
                                      </p:to>
                                    </p:set>
                                  </p:childTnLst>
                                </p:cTn>
                              </p:par>
                              <p:par>
                                <p:cTn id="75" presetID="5" presetClass="entr" presetSubtype="10" fill="hold" grpId="0" nodeType="withEffect">
                                  <p:stCondLst>
                                    <p:cond delay="0"/>
                                  </p:stCondLst>
                                  <p:childTnLst>
                                    <p:set>
                                      <p:cBhvr>
                                        <p:cTn id="76" dur="1" fill="hold">
                                          <p:stCondLst>
                                            <p:cond delay="0"/>
                                          </p:stCondLst>
                                        </p:cTn>
                                        <p:tgtEl>
                                          <p:spTgt spid="515187"/>
                                        </p:tgtEl>
                                        <p:attrNameLst>
                                          <p:attrName>style.visibility</p:attrName>
                                        </p:attrNameLst>
                                      </p:cBhvr>
                                      <p:to>
                                        <p:strVal val="visible"/>
                                      </p:to>
                                    </p:set>
                                    <p:animEffect transition="in" filter="checkerboard(across)">
                                      <p:cBhvr>
                                        <p:cTn id="77" dur="500"/>
                                        <p:tgtEl>
                                          <p:spTgt spid="51518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15178"/>
                                        </p:tgtEl>
                                        <p:attrNameLst>
                                          <p:attrName>style.visibility</p:attrName>
                                        </p:attrNameLst>
                                      </p:cBhvr>
                                      <p:to>
                                        <p:strVal val="visible"/>
                                      </p:to>
                                    </p:set>
                                    <p:animEffect transition="in" filter="wipe(left)">
                                      <p:cBhvr>
                                        <p:cTn id="82" dur="500"/>
                                        <p:tgtEl>
                                          <p:spTgt spid="515178"/>
                                        </p:tgtEl>
                                      </p:cBhvr>
                                    </p:animEffect>
                                  </p:childTnLst>
                                </p:cTn>
                              </p:par>
                            </p:childTnLst>
                          </p:cTn>
                        </p:par>
                        <p:par>
                          <p:cTn id="83" fill="hold" nodeType="afterGroup">
                            <p:stCondLst>
                              <p:cond delay="500"/>
                            </p:stCondLst>
                            <p:childTnLst>
                              <p:par>
                                <p:cTn id="84" presetID="5" presetClass="exit" presetSubtype="10" fill="hold" grpId="1" nodeType="afterEffect">
                                  <p:stCondLst>
                                    <p:cond delay="0"/>
                                  </p:stCondLst>
                                  <p:childTnLst>
                                    <p:animEffect transition="out" filter="checkerboard(across)">
                                      <p:cBhvr>
                                        <p:cTn id="85" dur="500"/>
                                        <p:tgtEl>
                                          <p:spTgt spid="515187"/>
                                        </p:tgtEl>
                                      </p:cBhvr>
                                    </p:animEffect>
                                    <p:set>
                                      <p:cBhvr>
                                        <p:cTn id="86" dur="1" fill="hold">
                                          <p:stCondLst>
                                            <p:cond delay="499"/>
                                          </p:stCondLst>
                                        </p:cTn>
                                        <p:tgtEl>
                                          <p:spTgt spid="515187"/>
                                        </p:tgtEl>
                                        <p:attrNameLst>
                                          <p:attrName>style.visibility</p:attrName>
                                        </p:attrNameLst>
                                      </p:cBhvr>
                                      <p:to>
                                        <p:strVal val="hidden"/>
                                      </p:to>
                                    </p:set>
                                  </p:childTnLst>
                                </p:cTn>
                              </p:par>
                              <p:par>
                                <p:cTn id="87" presetID="5" presetClass="entr" presetSubtype="10" fill="hold" grpId="0" nodeType="withEffect">
                                  <p:stCondLst>
                                    <p:cond delay="0"/>
                                  </p:stCondLst>
                                  <p:childTnLst>
                                    <p:set>
                                      <p:cBhvr>
                                        <p:cTn id="88" dur="1" fill="hold">
                                          <p:stCondLst>
                                            <p:cond delay="0"/>
                                          </p:stCondLst>
                                        </p:cTn>
                                        <p:tgtEl>
                                          <p:spTgt spid="515185"/>
                                        </p:tgtEl>
                                        <p:attrNameLst>
                                          <p:attrName>style.visibility</p:attrName>
                                        </p:attrNameLst>
                                      </p:cBhvr>
                                      <p:to>
                                        <p:strVal val="visible"/>
                                      </p:to>
                                    </p:set>
                                    <p:animEffect transition="in" filter="checkerboard(across)">
                                      <p:cBhvr>
                                        <p:cTn id="89" dur="500"/>
                                        <p:tgtEl>
                                          <p:spTgt spid="515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9" grpId="0" animBg="1"/>
      <p:bldP spid="515174" grpId="0"/>
      <p:bldP spid="515174" grpId="1"/>
      <p:bldP spid="515175" grpId="0"/>
      <p:bldP spid="515177" grpId="0"/>
      <p:bldP spid="515181" grpId="0" animBg="1"/>
      <p:bldP spid="515181" grpId="1" animBg="1"/>
      <p:bldP spid="515183" grpId="0" animBg="1"/>
      <p:bldP spid="515183" grpId="1" animBg="1"/>
      <p:bldP spid="515185" grpId="0" animBg="1"/>
      <p:bldP spid="515187" grpId="0" animBg="1"/>
      <p:bldP spid="515187" grpId="1" animBg="1"/>
      <p:bldP spid="515191" grpId="0" animBg="1"/>
      <p:bldP spid="515192" grpId="0" animBg="1"/>
      <p:bldP spid="515193" grpId="0" animBg="1"/>
      <p:bldP spid="515172" grpId="0" animBg="1"/>
      <p:bldP spid="515176" grpId="0" animBg="1"/>
      <p:bldP spid="51519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8EC2FFE-11B3-4754-9C98-3995C74A7FCE}" type="slidenum">
              <a:rPr lang="zh-CN" altLang="en-US" sz="1400" smtClean="0">
                <a:latin typeface="Tahoma" pitchFamily="34" charset="0"/>
                <a:ea typeface="微软雅黑" panose="020B0503020204020204" pitchFamily="34" charset="-122"/>
              </a:rPr>
              <a:pPr eaLnBrk="1" hangingPunct="1"/>
              <a:t>57</a:t>
            </a:fld>
            <a:endParaRPr lang="en-US" altLang="zh-CN" sz="1400" smtClean="0">
              <a:latin typeface="Tahoma" pitchFamily="34" charset="0"/>
              <a:ea typeface="微软雅黑" panose="020B0503020204020204" pitchFamily="34" charset="-122"/>
            </a:endParaRPr>
          </a:p>
        </p:txBody>
      </p:sp>
      <p:sp>
        <p:nvSpPr>
          <p:cNvPr id="70661" name="矩形 6"/>
          <p:cNvSpPr>
            <a:spLocks noChangeArrowheads="1"/>
          </p:cNvSpPr>
          <p:nvPr/>
        </p:nvSpPr>
        <p:spPr bwMode="auto">
          <a:xfrm>
            <a:off x="563563" y="158750"/>
            <a:ext cx="83296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buFont typeface="Wingdings" pitchFamily="2" charset="2"/>
              <a:buNone/>
            </a:pPr>
            <a:r>
              <a:rPr lang="en-US" altLang="zh-CN" sz="2800" b="1">
                <a:ea typeface="微软雅黑" panose="020B0503020204020204" pitchFamily="34" charset="-122"/>
              </a:rPr>
              <a:t>【</a:t>
            </a:r>
            <a:r>
              <a:rPr lang="zh-CN" altLang="en-US" sz="2800" b="1">
                <a:ea typeface="微软雅黑" panose="020B0503020204020204" pitchFamily="34" charset="-122"/>
              </a:rPr>
              <a:t>例</a:t>
            </a:r>
            <a:r>
              <a:rPr lang="en-US" altLang="zh-CN" sz="2800" b="1">
                <a:ea typeface="微软雅黑" panose="020B0503020204020204" pitchFamily="34" charset="-122"/>
              </a:rPr>
              <a:t>】 </a:t>
            </a:r>
            <a:r>
              <a:rPr lang="zh-CN" altLang="en-US" sz="2800" b="1">
                <a:ea typeface="微软雅黑" panose="020B0503020204020204" pitchFamily="34" charset="-122"/>
              </a:rPr>
              <a:t>用</a:t>
            </a:r>
            <a:r>
              <a:rPr lang="en-US" altLang="zh-CN" sz="2800" b="1">
                <a:ea typeface="微软雅黑" panose="020B0503020204020204" pitchFamily="34" charset="-122"/>
              </a:rPr>
              <a:t>for</a:t>
            </a:r>
            <a:r>
              <a:rPr lang="zh-CN" altLang="en-US" sz="2800" b="1">
                <a:ea typeface="微软雅黑" panose="020B0503020204020204" pitchFamily="34" charset="-122"/>
              </a:rPr>
              <a:t>语句累加</a:t>
            </a:r>
            <a:r>
              <a:rPr lang="en-US" altLang="zh-CN" sz="2800" b="1">
                <a:ea typeface="微软雅黑" panose="020B0503020204020204" pitchFamily="34" charset="-122"/>
              </a:rPr>
              <a:t>1</a:t>
            </a:r>
            <a:r>
              <a:rPr lang="zh-CN" altLang="en-US" sz="2800" b="1">
                <a:ea typeface="微软雅黑" panose="020B0503020204020204" pitchFamily="34" charset="-122"/>
              </a:rPr>
              <a:t>到</a:t>
            </a:r>
            <a:r>
              <a:rPr lang="en-US" altLang="zh-CN" sz="2800" b="1">
                <a:ea typeface="微软雅黑" panose="020B0503020204020204" pitchFamily="34" charset="-122"/>
              </a:rPr>
              <a:t>10</a:t>
            </a:r>
            <a:r>
              <a:rPr lang="zh-CN" altLang="en-US" sz="2800" b="1">
                <a:ea typeface="微软雅黑" panose="020B0503020204020204" pitchFamily="34" charset="-122"/>
              </a:rPr>
              <a:t>的和并显示计算公式，</a:t>
            </a:r>
            <a:endParaRPr lang="en-US" altLang="zh-CN" sz="2800" b="1">
              <a:ea typeface="微软雅黑" panose="020B0503020204020204" pitchFamily="34" charset="-122"/>
            </a:endParaRPr>
          </a:p>
          <a:p>
            <a:pPr lvl="1">
              <a:buFont typeface="Wingdings" pitchFamily="2" charset="2"/>
              <a:buNone/>
            </a:pPr>
            <a:r>
              <a:rPr lang="en-US" altLang="zh-CN" sz="2800" b="1">
                <a:ea typeface="微软雅黑" panose="020B0503020204020204" pitchFamily="34" charset="-122"/>
              </a:rPr>
              <a:t>               </a:t>
            </a:r>
            <a:r>
              <a:rPr lang="zh-CN" altLang="en-US" sz="2800" b="1">
                <a:ea typeface="微软雅黑" panose="020B0503020204020204" pitchFamily="34" charset="-122"/>
              </a:rPr>
              <a:t>如</a:t>
            </a:r>
            <a:r>
              <a:rPr lang="en-US" altLang="zh-CN" sz="2800" b="1">
                <a:ea typeface="微软雅黑" panose="020B0503020204020204" pitchFamily="34" charset="-122"/>
              </a:rPr>
              <a:t>sum(10)=1+2+3+…+10=55</a:t>
            </a:r>
            <a:r>
              <a:rPr lang="zh-CN" altLang="en-US" sz="2800" b="1">
                <a:ea typeface="微软雅黑" panose="020B0503020204020204" pitchFamily="34" charset="-122"/>
              </a:rPr>
              <a:t>。</a:t>
            </a:r>
          </a:p>
        </p:txBody>
      </p:sp>
      <p:pic>
        <p:nvPicPr>
          <p:cNvPr id="3" name="图片 2"/>
          <p:cNvPicPr>
            <a:picLocks noChangeAspect="1"/>
          </p:cNvPicPr>
          <p:nvPr/>
        </p:nvPicPr>
        <p:blipFill>
          <a:blip r:embed="rId2"/>
          <a:stretch>
            <a:fillRect/>
          </a:stretch>
        </p:blipFill>
        <p:spPr>
          <a:xfrm>
            <a:off x="395535" y="1556792"/>
            <a:ext cx="8535583" cy="3240360"/>
          </a:xfrm>
          <a:prstGeom prst="rect">
            <a:avLst/>
          </a:prstGeom>
        </p:spPr>
      </p:pic>
      <p:pic>
        <p:nvPicPr>
          <p:cNvPr id="4" name="图片 3"/>
          <p:cNvPicPr>
            <a:picLocks noChangeAspect="1"/>
          </p:cNvPicPr>
          <p:nvPr/>
        </p:nvPicPr>
        <p:blipFill>
          <a:blip r:embed="rId3"/>
          <a:stretch>
            <a:fillRect/>
          </a:stretch>
        </p:blipFill>
        <p:spPr>
          <a:xfrm>
            <a:off x="563563" y="6176517"/>
            <a:ext cx="8060588" cy="448566"/>
          </a:xfrm>
          <a:prstGeom prst="rect">
            <a:avLst/>
          </a:prstGeom>
        </p:spPr>
      </p:pic>
      <p:sp>
        <p:nvSpPr>
          <p:cNvPr id="8" name="文本框 7"/>
          <p:cNvSpPr txBox="1"/>
          <p:nvPr/>
        </p:nvSpPr>
        <p:spPr>
          <a:xfrm>
            <a:off x="3347864" y="4952781"/>
            <a:ext cx="5437460"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flowchartCase/Sum_for</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8CEF17C-A3C3-4C83-AD4D-E4D6645C2FD9}" type="slidenum">
              <a:rPr lang="zh-CN" altLang="en-US" sz="1400" smtClean="0">
                <a:latin typeface="Tahoma" pitchFamily="34" charset="0"/>
                <a:ea typeface="微软雅黑" panose="020B0503020204020204" pitchFamily="34" charset="-122"/>
              </a:rPr>
              <a:pPr eaLnBrk="1" hangingPunct="1"/>
              <a:t>58</a:t>
            </a:fld>
            <a:endParaRPr lang="en-US" altLang="zh-CN" sz="1400" smtClean="0">
              <a:latin typeface="Tahoma" pitchFamily="34" charset="0"/>
              <a:ea typeface="微软雅黑" panose="020B0503020204020204" pitchFamily="34" charset="-122"/>
            </a:endParaRPr>
          </a:p>
        </p:txBody>
      </p:sp>
      <p:sp>
        <p:nvSpPr>
          <p:cNvPr id="71684" name="Rectangle 2"/>
          <p:cNvSpPr>
            <a:spLocks noGrp="1" noChangeArrowheads="1"/>
          </p:cNvSpPr>
          <p:nvPr>
            <p:ph type="title"/>
          </p:nvPr>
        </p:nvSpPr>
        <p:spPr/>
        <p:txBody>
          <a:bodyPr/>
          <a:lstStyle/>
          <a:p>
            <a:pPr eaLnBrk="1" hangingPunct="1"/>
            <a:r>
              <a:rPr lang="zh-CN" altLang="en-US" smtClean="0"/>
              <a:t>多重循环</a:t>
            </a:r>
          </a:p>
        </p:txBody>
      </p:sp>
      <p:sp>
        <p:nvSpPr>
          <p:cNvPr id="71685" name="Rectangle 3"/>
          <p:cNvSpPr>
            <a:spLocks noGrp="1" noChangeArrowheads="1"/>
          </p:cNvSpPr>
          <p:nvPr>
            <p:ph type="body" idx="1"/>
          </p:nvPr>
        </p:nvSpPr>
        <p:spPr>
          <a:xfrm>
            <a:off x="611188" y="1628775"/>
            <a:ext cx="8204200" cy="3456409"/>
          </a:xfrm>
        </p:spPr>
        <p:txBody>
          <a:bodyPr/>
          <a:lstStyle/>
          <a:p>
            <a:pPr eaLnBrk="1" hangingPunct="1"/>
            <a:r>
              <a:rPr lang="en-US" altLang="zh-CN" dirty="0" smtClean="0"/>
              <a:t>【</a:t>
            </a:r>
            <a:r>
              <a:rPr lang="zh-CN" altLang="en-US" dirty="0" smtClean="0"/>
              <a:t>例</a:t>
            </a:r>
            <a:r>
              <a:rPr lang="en-US" altLang="zh-CN" dirty="0" smtClean="0"/>
              <a:t>】 </a:t>
            </a:r>
            <a:r>
              <a:rPr lang="zh-CN" altLang="en-US" dirty="0" smtClean="0"/>
              <a:t>输出九九乘法表。</a:t>
            </a:r>
          </a:p>
          <a:p>
            <a:pPr lvl="1" eaLnBrk="1" hangingPunct="1">
              <a:buFont typeface="Wingdings" pitchFamily="2" charset="2"/>
              <a:buNone/>
            </a:pPr>
            <a:r>
              <a:rPr lang="zh-CN" altLang="en-US" dirty="0" smtClean="0"/>
              <a:t>演示</a:t>
            </a:r>
            <a:r>
              <a:rPr lang="en-US" altLang="zh-CN" dirty="0" smtClean="0"/>
              <a:t>for-for</a:t>
            </a:r>
            <a:r>
              <a:rPr lang="zh-CN" altLang="en-US" dirty="0" smtClean="0"/>
              <a:t>的两重循环结构。 </a:t>
            </a:r>
          </a:p>
          <a:p>
            <a:pPr eaLnBrk="1" hangingPunct="1"/>
            <a:r>
              <a:rPr lang="en-US" altLang="zh-CN" dirty="0" smtClean="0"/>
              <a:t>【</a:t>
            </a:r>
            <a:r>
              <a:rPr lang="zh-CN" altLang="en-US" dirty="0"/>
              <a:t>例</a:t>
            </a:r>
            <a:r>
              <a:rPr lang="en-US" altLang="zh-CN" dirty="0" smtClean="0"/>
              <a:t>】 </a:t>
            </a:r>
            <a:r>
              <a:rPr lang="zh-CN" altLang="en-US" dirty="0" smtClean="0"/>
              <a:t>求</a:t>
            </a:r>
            <a:r>
              <a:rPr lang="en-US" altLang="zh-CN" dirty="0" smtClean="0"/>
              <a:t>100</a:t>
            </a:r>
            <a:r>
              <a:rPr lang="zh-CN" altLang="en-US" dirty="0" smtClean="0"/>
              <a:t>以内的素数。</a:t>
            </a:r>
          </a:p>
          <a:p>
            <a:pPr lvl="1">
              <a:buFont typeface="Wingdings" pitchFamily="2" charset="2"/>
              <a:buNone/>
            </a:pPr>
            <a:r>
              <a:rPr lang="zh-CN" altLang="en-US" dirty="0" smtClean="0"/>
              <a:t>演示</a:t>
            </a:r>
            <a:r>
              <a:rPr lang="en-US" altLang="zh-CN" dirty="0" smtClean="0"/>
              <a:t>for</a:t>
            </a:r>
            <a:r>
              <a:rPr lang="zh-CN" altLang="en-US" dirty="0" smtClean="0"/>
              <a:t>与</a:t>
            </a:r>
            <a:r>
              <a:rPr lang="en-US" altLang="zh-CN" dirty="0" smtClean="0"/>
              <a:t>while</a:t>
            </a:r>
            <a:r>
              <a:rPr lang="zh-CN" altLang="en-US" dirty="0" smtClean="0"/>
              <a:t>语句构成的二重循环结构。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z="3600" smtClean="0"/>
              <a:t>【</a:t>
            </a:r>
            <a:r>
              <a:rPr lang="zh-CN" altLang="en-US" sz="3600" smtClean="0"/>
              <a:t>例</a:t>
            </a:r>
            <a:r>
              <a:rPr lang="en-US" altLang="zh-CN" sz="3600" smtClean="0"/>
              <a:t>】 </a:t>
            </a:r>
            <a:r>
              <a:rPr lang="zh-CN" altLang="en-US" sz="3600" smtClean="0"/>
              <a:t>输出如下格式的九九乘法表。</a:t>
            </a:r>
          </a:p>
        </p:txBody>
      </p:sp>
      <p:sp>
        <p:nvSpPr>
          <p:cNvPr id="72708"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502173B-24DF-4DD1-9340-2221754D1FC3}" type="slidenum">
              <a:rPr lang="zh-CN" altLang="en-US" sz="1400" smtClean="0">
                <a:latin typeface="Tahoma" pitchFamily="34" charset="0"/>
                <a:ea typeface="微软雅黑" panose="020B0503020204020204" pitchFamily="34" charset="-122"/>
              </a:rPr>
              <a:pPr eaLnBrk="1" hangingPunct="1"/>
              <a:t>59</a:t>
            </a:fld>
            <a:endParaRPr lang="en-US" altLang="zh-CN" sz="1400" smtClean="0">
              <a:latin typeface="Tahoma" pitchFamily="34" charset="0"/>
              <a:ea typeface="微软雅黑" panose="020B0503020204020204" pitchFamily="34" charset="-122"/>
            </a:endParaRPr>
          </a:p>
        </p:txBody>
      </p:sp>
      <p:pic>
        <p:nvPicPr>
          <p:cNvPr id="727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557338"/>
            <a:ext cx="7464425" cy="367188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F68A8CD-EEAD-4B26-BD7D-812E176453AC}" type="slidenum">
              <a:rPr lang="zh-CN" altLang="en-US" sz="1400" smtClean="0">
                <a:latin typeface="Tahoma" pitchFamily="34" charset="0"/>
                <a:ea typeface="微软雅黑" panose="020B0503020204020204" pitchFamily="34" charset="-122"/>
              </a:rPr>
              <a:pPr eaLnBrk="1" hangingPunct="1"/>
              <a:t>6</a:t>
            </a:fld>
            <a:endParaRPr lang="en-US" altLang="zh-CN" sz="1400" smtClean="0">
              <a:latin typeface="Tahoma" pitchFamily="34" charset="0"/>
              <a:ea typeface="微软雅黑" panose="020B0503020204020204" pitchFamily="34" charset="-122"/>
            </a:endParaRPr>
          </a:p>
        </p:txBody>
      </p:sp>
      <p:sp>
        <p:nvSpPr>
          <p:cNvPr id="14340" name="标题 1"/>
          <p:cNvSpPr>
            <a:spLocks noGrp="1"/>
          </p:cNvSpPr>
          <p:nvPr>
            <p:ph type="title"/>
          </p:nvPr>
        </p:nvSpPr>
        <p:spPr/>
        <p:txBody>
          <a:bodyPr/>
          <a:lstStyle/>
          <a:p>
            <a:r>
              <a:rPr lang="en-US" altLang="zh-CN" sz="3200" smtClean="0"/>
              <a:t>1. </a:t>
            </a:r>
            <a:r>
              <a:rPr lang="zh-CN" altLang="en-US" sz="3200" smtClean="0"/>
              <a:t>关键字</a:t>
            </a:r>
          </a:p>
        </p:txBody>
      </p:sp>
      <p:sp>
        <p:nvSpPr>
          <p:cNvPr id="14341" name="Rectangle 1"/>
          <p:cNvSpPr>
            <a:spLocks noChangeArrowheads="1"/>
          </p:cNvSpPr>
          <p:nvPr/>
        </p:nvSpPr>
        <p:spPr bwMode="auto">
          <a:xfrm>
            <a:off x="611188" y="4340652"/>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a:ea typeface="微软雅黑" panose="020B0503020204020204" pitchFamily="34" charset="-122"/>
              </a:rPr>
              <a:t/>
            </a:r>
            <a:br>
              <a:rPr lang="en-US" altLang="zh-CN">
                <a:ea typeface="微软雅黑" panose="020B0503020204020204" pitchFamily="34" charset="-122"/>
              </a:rPr>
            </a:br>
            <a:endParaRPr lang="en-US" altLang="zh-CN">
              <a:ea typeface="微软雅黑" panose="020B0503020204020204" pitchFamily="34" charset="-122"/>
            </a:endParaRPr>
          </a:p>
        </p:txBody>
      </p:sp>
      <p:sp>
        <p:nvSpPr>
          <p:cNvPr id="14342" name="TextBox 8"/>
          <p:cNvSpPr txBox="1">
            <a:spLocks noChangeArrowheads="1"/>
          </p:cNvSpPr>
          <p:nvPr/>
        </p:nvSpPr>
        <p:spPr bwMode="auto">
          <a:xfrm>
            <a:off x="611188" y="5876925"/>
            <a:ext cx="792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a:ea typeface="微软雅黑" panose="020B0503020204020204" pitchFamily="34" charset="-122"/>
              </a:rPr>
              <a:t>保留文字：</a:t>
            </a:r>
            <a:r>
              <a:rPr lang="en-US" altLang="zh-CN" b="1">
                <a:ea typeface="微软雅黑" panose="020B0503020204020204" pitchFamily="34" charset="-122"/>
              </a:rPr>
              <a:t>null</a:t>
            </a:r>
            <a:r>
              <a:rPr lang="zh-CN" altLang="en-US" b="1">
                <a:ea typeface="微软雅黑" panose="020B0503020204020204" pitchFamily="34" charset="-122"/>
              </a:rPr>
              <a:t>、</a:t>
            </a:r>
            <a:r>
              <a:rPr lang="en-US" altLang="zh-CN" b="1">
                <a:ea typeface="微软雅黑" panose="020B0503020204020204" pitchFamily="34" charset="-122"/>
              </a:rPr>
              <a:t>true</a:t>
            </a:r>
            <a:r>
              <a:rPr lang="zh-CN" altLang="en-US" b="1">
                <a:ea typeface="微软雅黑" panose="020B0503020204020204" pitchFamily="34" charset="-122"/>
              </a:rPr>
              <a:t>、</a:t>
            </a:r>
            <a:r>
              <a:rPr lang="en-US" altLang="zh-CN" b="1">
                <a:ea typeface="微软雅黑" panose="020B0503020204020204" pitchFamily="34" charset="-122"/>
              </a:rPr>
              <a:t>false</a:t>
            </a:r>
            <a:endParaRPr lang="zh-CN" altLang="en-US" b="1">
              <a:ea typeface="微软雅黑" panose="020B0503020204020204" pitchFamily="34" charset="-122"/>
            </a:endParaRPr>
          </a:p>
        </p:txBody>
      </p:sp>
      <p:graphicFrame>
        <p:nvGraphicFramePr>
          <p:cNvPr id="6219" name="Group 75"/>
          <p:cNvGraphicFramePr>
            <a:graphicFrameLocks noGrp="1"/>
          </p:cNvGraphicFramePr>
          <p:nvPr/>
        </p:nvGraphicFramePr>
        <p:xfrm>
          <a:off x="611188" y="1628775"/>
          <a:ext cx="8208962" cy="3817938"/>
        </p:xfrm>
        <a:graphic>
          <a:graphicData uri="http://schemas.openxmlformats.org/drawingml/2006/table">
            <a:tbl>
              <a:tblPr/>
              <a:tblGrid>
                <a:gridCol w="1641475">
                  <a:extLst>
                    <a:ext uri="{9D8B030D-6E8A-4147-A177-3AD203B41FA5}">
                      <a16:colId xmlns:a16="http://schemas.microsoft.com/office/drawing/2014/main" val="20000"/>
                    </a:ext>
                  </a:extLst>
                </a:gridCol>
                <a:gridCol w="1641475">
                  <a:extLst>
                    <a:ext uri="{9D8B030D-6E8A-4147-A177-3AD203B41FA5}">
                      <a16:colId xmlns:a16="http://schemas.microsoft.com/office/drawing/2014/main" val="20001"/>
                    </a:ext>
                  </a:extLst>
                </a:gridCol>
                <a:gridCol w="1643062">
                  <a:extLst>
                    <a:ext uri="{9D8B030D-6E8A-4147-A177-3AD203B41FA5}">
                      <a16:colId xmlns:a16="http://schemas.microsoft.com/office/drawing/2014/main" val="20002"/>
                    </a:ext>
                  </a:extLst>
                </a:gridCol>
                <a:gridCol w="1641475">
                  <a:extLst>
                    <a:ext uri="{9D8B030D-6E8A-4147-A177-3AD203B41FA5}">
                      <a16:colId xmlns:a16="http://schemas.microsoft.com/office/drawing/2014/main" val="20003"/>
                    </a:ext>
                  </a:extLst>
                </a:gridCol>
                <a:gridCol w="1641475">
                  <a:extLst>
                    <a:ext uri="{9D8B030D-6E8A-4147-A177-3AD203B41FA5}">
                      <a16:colId xmlns:a16="http://schemas.microsoft.com/office/drawing/2014/main" val="20004"/>
                    </a:ext>
                  </a:extLst>
                </a:gridCol>
              </a:tblGrid>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Arial" charset="0"/>
                          <a:ea typeface="微软雅黑" panose="020B0503020204020204" pitchFamily="34" charset="-122"/>
                        </a:rPr>
                        <a:t>abstract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assert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boolean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break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byte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case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catch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char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class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const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continue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default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do</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double</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else</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enum</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extends</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final</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finally</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Arial" charset="0"/>
                          <a:ea typeface="微软雅黑" panose="020B0503020204020204" pitchFamily="34" charset="-122"/>
                        </a:rPr>
                        <a:t> float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for</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goto</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if</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Arial" charset="0"/>
                          <a:ea typeface="微软雅黑" panose="020B0503020204020204" pitchFamily="34" charset="-122"/>
                        </a:rPr>
                        <a:t>implements</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import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instanceof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int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interface</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long</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native</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new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package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private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protected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public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return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short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static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strictfp</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super</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6175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switch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charset="0"/>
                          <a:ea typeface="微软雅黑" panose="020B0503020204020204" pitchFamily="34" charset="-122"/>
                        </a:rPr>
                        <a:t>synchronized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 this</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throw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throws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556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transient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Arial" charset="0"/>
                          <a:ea typeface="微软雅黑" panose="020B0503020204020204" pitchFamily="34" charset="-122"/>
                        </a:rPr>
                        <a:t>try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void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Arial" charset="0"/>
                          <a:ea typeface="微软雅黑" panose="020B0503020204020204" pitchFamily="34" charset="-122"/>
                        </a:rPr>
                        <a:t>volatile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Arial" charset="0"/>
                          <a:ea typeface="微软雅黑" panose="020B0503020204020204" pitchFamily="34" charset="-122"/>
                        </a:rPr>
                        <a:t> while</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698BF1F7-03B9-4D0F-98F4-6C0F327C3AA7}" type="slidenum">
              <a:rPr lang="zh-CN" altLang="en-US" smtClean="0"/>
              <a:pPr>
                <a:defRPr/>
              </a:pPr>
              <a:t>60</a:t>
            </a:fld>
            <a:endParaRPr lang="en-US" altLang="zh-CN"/>
          </a:p>
        </p:txBody>
      </p:sp>
      <p:pic>
        <p:nvPicPr>
          <p:cNvPr id="2" name="图片 1"/>
          <p:cNvPicPr>
            <a:picLocks noChangeAspect="1"/>
          </p:cNvPicPr>
          <p:nvPr/>
        </p:nvPicPr>
        <p:blipFill>
          <a:blip r:embed="rId2"/>
          <a:stretch>
            <a:fillRect/>
          </a:stretch>
        </p:blipFill>
        <p:spPr>
          <a:xfrm>
            <a:off x="161063" y="639969"/>
            <a:ext cx="8982937" cy="5093287"/>
          </a:xfrm>
          <a:prstGeom prst="rect">
            <a:avLst/>
          </a:prstGeom>
        </p:spPr>
      </p:pic>
      <p:sp>
        <p:nvSpPr>
          <p:cNvPr id="6" name="文本框 5"/>
          <p:cNvSpPr txBox="1"/>
          <p:nvPr/>
        </p:nvSpPr>
        <p:spPr>
          <a:xfrm>
            <a:off x="4670787" y="82201"/>
            <a:ext cx="4320480"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flowchartCase/Multi99</a:t>
            </a:r>
            <a:endParaRPr lang="zh-CN" altLang="en-US" sz="20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2051720" y="5644693"/>
            <a:ext cx="6408712" cy="400110"/>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String.format()</a:t>
            </a:r>
            <a:r>
              <a:rPr lang="zh-CN" altLang="en-US" sz="2000" smtClean="0">
                <a:latin typeface="微软雅黑" panose="020B0503020204020204" pitchFamily="34" charset="-122"/>
                <a:ea typeface="微软雅黑" panose="020B0503020204020204" pitchFamily="34" charset="-122"/>
              </a:rPr>
              <a:t>是</a:t>
            </a:r>
            <a:r>
              <a:rPr lang="en-US" altLang="zh-CN" sz="2000" smtClean="0">
                <a:latin typeface="微软雅黑" panose="020B0503020204020204" pitchFamily="34" charset="-122"/>
                <a:ea typeface="微软雅黑" panose="020B0503020204020204" pitchFamily="34" charset="-122"/>
              </a:rPr>
              <a:t>String</a:t>
            </a:r>
            <a:r>
              <a:rPr lang="zh-CN" altLang="en-US" sz="2000" smtClean="0">
                <a:latin typeface="微软雅黑" panose="020B0503020204020204" pitchFamily="34" charset="-122"/>
                <a:ea typeface="微软雅黑" panose="020B0503020204020204" pitchFamily="34" charset="-122"/>
              </a:rPr>
              <a:t>类的方法，目的是对齐输出</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150938" y="-100013"/>
            <a:ext cx="7793037" cy="696913"/>
          </a:xfrm>
        </p:spPr>
        <p:txBody>
          <a:bodyPr/>
          <a:lstStyle/>
          <a:p>
            <a:r>
              <a:rPr lang="en-US" altLang="zh-CN" sz="2800" smtClean="0"/>
              <a:t>【</a:t>
            </a:r>
            <a:r>
              <a:rPr lang="zh-CN" altLang="en-US" sz="2800" smtClean="0"/>
              <a:t>习题</a:t>
            </a:r>
            <a:r>
              <a:rPr lang="en-US" altLang="zh-CN" sz="2800" smtClean="0"/>
              <a:t>】 </a:t>
            </a:r>
            <a:r>
              <a:rPr lang="zh-CN" altLang="en-US" sz="2800" smtClean="0"/>
              <a:t>求</a:t>
            </a:r>
            <a:r>
              <a:rPr lang="en-US" altLang="zh-CN" sz="2800" smtClean="0"/>
              <a:t>100</a:t>
            </a:r>
            <a:r>
              <a:rPr lang="zh-CN" altLang="en-US" sz="2800" smtClean="0"/>
              <a:t>以内的素数。</a:t>
            </a:r>
          </a:p>
        </p:txBody>
      </p:sp>
      <p:sp>
        <p:nvSpPr>
          <p:cNvPr id="74757"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18570D0-A5E2-43F6-95B6-35342271EBA4}" type="slidenum">
              <a:rPr lang="zh-CN" altLang="en-US" sz="1400" smtClean="0">
                <a:latin typeface="Tahoma" pitchFamily="34" charset="0"/>
                <a:ea typeface="微软雅黑" panose="020B0503020204020204" pitchFamily="34" charset="-122"/>
              </a:rPr>
              <a:pPr eaLnBrk="1" hangingPunct="1"/>
              <a:t>61</a:t>
            </a:fld>
            <a:endParaRPr lang="en-US" altLang="zh-CN" sz="1400" smtClean="0">
              <a:latin typeface="Tahoma" pitchFamily="34" charset="0"/>
              <a:ea typeface="微软雅黑" panose="020B0503020204020204" pitchFamily="34" charset="-122"/>
            </a:endParaRPr>
          </a:p>
        </p:txBody>
      </p:sp>
      <p:sp>
        <p:nvSpPr>
          <p:cNvPr id="74758" name="TextBox 5"/>
          <p:cNvSpPr txBox="1">
            <a:spLocks noChangeArrowheads="1"/>
          </p:cNvSpPr>
          <p:nvPr/>
        </p:nvSpPr>
        <p:spPr bwMode="auto">
          <a:xfrm>
            <a:off x="1150937" y="546100"/>
            <a:ext cx="7964487"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000" b="1" dirty="0">
                <a:latin typeface="微软雅黑" pitchFamily="34" charset="-122"/>
                <a:ea typeface="微软雅黑" pitchFamily="34" charset="-122"/>
              </a:rPr>
              <a:t>素数定义：一个大于</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的自然数，如果除了</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和它自身外，不能被其他自然数整除的数；</a:t>
            </a:r>
          </a:p>
        </p:txBody>
      </p:sp>
      <p:pic>
        <p:nvPicPr>
          <p:cNvPr id="4" name="图片 3"/>
          <p:cNvPicPr>
            <a:picLocks noChangeAspect="1"/>
          </p:cNvPicPr>
          <p:nvPr/>
        </p:nvPicPr>
        <p:blipFill>
          <a:blip r:embed="rId2"/>
          <a:stretch>
            <a:fillRect/>
          </a:stretch>
        </p:blipFill>
        <p:spPr>
          <a:xfrm>
            <a:off x="491056" y="1265940"/>
            <a:ext cx="8113392" cy="4683339"/>
          </a:xfrm>
          <a:prstGeom prst="rect">
            <a:avLst/>
          </a:prstGeom>
        </p:spPr>
      </p:pic>
      <p:sp>
        <p:nvSpPr>
          <p:cNvPr id="7" name="TextBox 5"/>
          <p:cNvSpPr txBox="1">
            <a:spLocks noChangeArrowheads="1"/>
          </p:cNvSpPr>
          <p:nvPr/>
        </p:nvSpPr>
        <p:spPr bwMode="auto">
          <a:xfrm>
            <a:off x="2339752" y="5241394"/>
            <a:ext cx="6408712" cy="7078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000" b="1" dirty="0" smtClean="0">
                <a:latin typeface="微软雅黑" pitchFamily="34" charset="-122"/>
                <a:ea typeface="微软雅黑" pitchFamily="34" charset="-122"/>
              </a:rPr>
              <a:t>外层循环次数确定，使用</a:t>
            </a:r>
            <a:r>
              <a:rPr lang="en-US" altLang="zh-CN" sz="2000" b="1" dirty="0" smtClean="0">
                <a:latin typeface="微软雅黑" pitchFamily="34" charset="-122"/>
                <a:ea typeface="微软雅黑" pitchFamily="34" charset="-122"/>
              </a:rPr>
              <a:t>for</a:t>
            </a:r>
            <a:r>
              <a:rPr lang="zh-CN" altLang="en-US" sz="2000" b="1" dirty="0" smtClean="0">
                <a:latin typeface="微软雅黑" pitchFamily="34" charset="-122"/>
                <a:ea typeface="微软雅黑" pitchFamily="34" charset="-122"/>
              </a:rPr>
              <a:t>最方便；里层循环次数不确定，使用</a:t>
            </a:r>
            <a:r>
              <a:rPr lang="en-US" altLang="zh-CN" sz="2000" b="1" dirty="0" smtClean="0">
                <a:latin typeface="微软雅黑" pitchFamily="34" charset="-122"/>
                <a:ea typeface="微软雅黑" pitchFamily="34" charset="-122"/>
              </a:rPr>
              <a:t>while</a:t>
            </a:r>
            <a:r>
              <a:rPr lang="zh-CN" altLang="en-US" sz="2000" b="1" dirty="0" smtClean="0">
                <a:latin typeface="微软雅黑" pitchFamily="34" charset="-122"/>
                <a:ea typeface="微软雅黑" pitchFamily="34" charset="-122"/>
              </a:rPr>
              <a:t>更合理</a:t>
            </a:r>
            <a:endParaRPr lang="zh-CN" altLang="en-US" sz="2000" b="1" dirty="0">
              <a:latin typeface="微软雅黑" pitchFamily="34" charset="-122"/>
              <a:ea typeface="微软雅黑" pitchFamily="34" charset="-122"/>
            </a:endParaRPr>
          </a:p>
        </p:txBody>
      </p:sp>
      <p:sp>
        <p:nvSpPr>
          <p:cNvPr id="5" name="文本框 4"/>
          <p:cNvSpPr txBox="1"/>
          <p:nvPr/>
        </p:nvSpPr>
        <p:spPr>
          <a:xfrm>
            <a:off x="6012160" y="5974342"/>
            <a:ext cx="2736304" cy="572464"/>
          </a:xfrm>
          <a:prstGeom prst="rect">
            <a:avLst/>
          </a:prstGeom>
          <a:noFill/>
        </p:spPr>
        <p:txBody>
          <a:bodyPr wrap="square" rtlCol="0">
            <a:spAutoFit/>
          </a:bodyPr>
          <a:lstStyle/>
          <a:p>
            <a:pPr marL="342900" indent="-342900">
              <a:lnSpc>
                <a:spcPct val="130000"/>
              </a:lnSpc>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算法可以改进吗？</a:t>
            </a:r>
            <a:endParaRPr lang="zh-CN" altLang="en-US"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416164" y="6067684"/>
            <a:ext cx="5307964"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flowchartCase/PrimerNumber</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7FE916A-AD25-4C4D-A128-175EB0D3B51C}" type="slidenum">
              <a:rPr lang="zh-CN" altLang="en-US" smtClean="0"/>
              <a:pPr>
                <a:defRPr/>
              </a:pPr>
              <a:t>62</a:t>
            </a:fld>
            <a:endParaRPr lang="en-US" altLang="zh-CN"/>
          </a:p>
        </p:txBody>
      </p:sp>
      <p:sp>
        <p:nvSpPr>
          <p:cNvPr id="6" name="文本框 5"/>
          <p:cNvSpPr txBox="1"/>
          <p:nvPr/>
        </p:nvSpPr>
        <p:spPr>
          <a:xfrm>
            <a:off x="3347864" y="82201"/>
            <a:ext cx="5643403"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flowchartCase/PrimerNumber2</a:t>
            </a:r>
            <a:endParaRPr lang="zh-CN" altLang="en-US" sz="20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9512" y="836712"/>
            <a:ext cx="7776863" cy="5171742"/>
          </a:xfrm>
          <a:prstGeom prst="rect">
            <a:avLst/>
          </a:prstGeom>
        </p:spPr>
      </p:pic>
      <p:sp>
        <p:nvSpPr>
          <p:cNvPr id="8" name="AutoShape 30"/>
          <p:cNvSpPr>
            <a:spLocks noChangeArrowheads="1"/>
          </p:cNvSpPr>
          <p:nvPr/>
        </p:nvSpPr>
        <p:spPr bwMode="auto">
          <a:xfrm>
            <a:off x="6363631" y="1484784"/>
            <a:ext cx="2456841" cy="408623"/>
          </a:xfrm>
          <a:prstGeom prst="wedgeRoundRectCallout">
            <a:avLst>
              <a:gd name="adj1" fmla="val -86215"/>
              <a:gd name="adj2" fmla="val 15716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smtClean="0">
                <a:ea typeface="黑体" pitchFamily="49" charset="-122"/>
              </a:rPr>
              <a:t>素数只可能是奇数</a:t>
            </a:r>
            <a:endParaRPr lang="zh-CN" altLang="en-US" sz="1800" b="1">
              <a:ea typeface="黑体" pitchFamily="49" charset="-122"/>
            </a:endParaRPr>
          </a:p>
        </p:txBody>
      </p:sp>
      <p:sp>
        <p:nvSpPr>
          <p:cNvPr id="9" name="AutoShape 30"/>
          <p:cNvSpPr>
            <a:spLocks noChangeArrowheads="1"/>
          </p:cNvSpPr>
          <p:nvPr/>
        </p:nvSpPr>
        <p:spPr bwMode="auto">
          <a:xfrm>
            <a:off x="5931582" y="3337996"/>
            <a:ext cx="2456841" cy="408623"/>
          </a:xfrm>
          <a:prstGeom prst="wedgeRoundRectCallout">
            <a:avLst>
              <a:gd name="adj1" fmla="val -76628"/>
              <a:gd name="adj2" fmla="val -11408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smtClean="0">
                <a:ea typeface="黑体" pitchFamily="49" charset="-122"/>
              </a:rPr>
              <a:t>内层循环不需要</a:t>
            </a:r>
            <a:r>
              <a:rPr lang="en-US" altLang="zh-CN" sz="1800" b="1" smtClean="0">
                <a:ea typeface="黑体" pitchFamily="49" charset="-122"/>
              </a:rPr>
              <a:t>n</a:t>
            </a:r>
            <a:r>
              <a:rPr lang="zh-CN" altLang="en-US" sz="1800" b="1" smtClean="0">
                <a:ea typeface="黑体" pitchFamily="49" charset="-122"/>
              </a:rPr>
              <a:t>次</a:t>
            </a:r>
            <a:endParaRPr lang="zh-CN" altLang="en-US" sz="1800" b="1">
              <a:ea typeface="黑体" pitchFamily="49" charset="-122"/>
            </a:endParaRPr>
          </a:p>
        </p:txBody>
      </p:sp>
      <p:sp>
        <p:nvSpPr>
          <p:cNvPr id="10" name="文本框 9"/>
          <p:cNvSpPr txBox="1"/>
          <p:nvPr/>
        </p:nvSpPr>
        <p:spPr>
          <a:xfrm>
            <a:off x="900113" y="6047848"/>
            <a:ext cx="6408712" cy="400110"/>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000" smtClean="0">
                <a:latin typeface="微软雅黑" panose="020B0503020204020204" pitchFamily="34" charset="-122"/>
                <a:ea typeface="微软雅黑" panose="020B0503020204020204" pitchFamily="34" charset="-122"/>
              </a:rPr>
              <a:t>这种改进是基于对问题的理解</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30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A370387-D10C-4C3D-A023-88D7128AB2F9}" type="slidenum">
              <a:rPr lang="zh-CN" altLang="en-US" sz="1400" smtClean="0">
                <a:latin typeface="Tahoma" pitchFamily="34" charset="0"/>
                <a:ea typeface="微软雅黑" panose="020B0503020204020204" pitchFamily="34" charset="-122"/>
              </a:rPr>
              <a:pPr eaLnBrk="1" hangingPunct="1"/>
              <a:t>63</a:t>
            </a:fld>
            <a:endParaRPr lang="en-US" altLang="zh-CN" sz="1400" smtClean="0">
              <a:latin typeface="Tahoma" pitchFamily="34" charset="0"/>
              <a:ea typeface="微软雅黑" panose="020B0503020204020204" pitchFamily="34" charset="-122"/>
            </a:endParaRPr>
          </a:p>
        </p:txBody>
      </p:sp>
      <p:sp>
        <p:nvSpPr>
          <p:cNvPr id="75780" name="Rectangle 2"/>
          <p:cNvSpPr>
            <a:spLocks noGrp="1" noChangeArrowheads="1"/>
          </p:cNvSpPr>
          <p:nvPr>
            <p:ph type="title"/>
          </p:nvPr>
        </p:nvSpPr>
        <p:spPr/>
        <p:txBody>
          <a:bodyPr/>
          <a:lstStyle/>
          <a:p>
            <a:pPr eaLnBrk="1" hangingPunct="1"/>
            <a:r>
              <a:rPr lang="en-US" altLang="zh-CN" smtClean="0"/>
              <a:t>2.2.5 </a:t>
            </a:r>
            <a:r>
              <a:rPr lang="zh-CN" altLang="en-US" smtClean="0"/>
              <a:t>转移语句</a:t>
            </a:r>
          </a:p>
        </p:txBody>
      </p:sp>
      <p:sp>
        <p:nvSpPr>
          <p:cNvPr id="75781" name="Rectangle 3"/>
          <p:cNvSpPr>
            <a:spLocks noGrp="1" noChangeArrowheads="1"/>
          </p:cNvSpPr>
          <p:nvPr>
            <p:ph type="body" idx="1"/>
          </p:nvPr>
        </p:nvSpPr>
        <p:spPr>
          <a:xfrm>
            <a:off x="1042988" y="1773238"/>
            <a:ext cx="7772400" cy="3168650"/>
          </a:xfrm>
        </p:spPr>
        <p:txBody>
          <a:bodyPr/>
          <a:lstStyle/>
          <a:p>
            <a:pPr eaLnBrk="1" hangingPunct="1"/>
            <a:r>
              <a:rPr lang="en-US" altLang="zh-CN" smtClean="0"/>
              <a:t>return</a:t>
            </a:r>
            <a:r>
              <a:rPr lang="zh-CN" altLang="en-US" smtClean="0"/>
              <a:t>语句</a:t>
            </a:r>
          </a:p>
          <a:p>
            <a:pPr lvl="1" eaLnBrk="1" hangingPunct="1">
              <a:buFont typeface="Wingdings" pitchFamily="2" charset="2"/>
              <a:buNone/>
            </a:pPr>
            <a:r>
              <a:rPr lang="en-US" altLang="zh-CN" smtClean="0"/>
              <a:t>return [</a:t>
            </a:r>
            <a:r>
              <a:rPr lang="zh-CN" altLang="en-US" smtClean="0"/>
              <a:t>返回值</a:t>
            </a:r>
            <a:r>
              <a:rPr lang="en-US" altLang="zh-CN" smtClean="0"/>
              <a:t>];</a:t>
            </a:r>
            <a:endParaRPr lang="zh-CN" altLang="en-US" smtClean="0"/>
          </a:p>
          <a:p>
            <a:pPr eaLnBrk="1" hangingPunct="1"/>
            <a:r>
              <a:rPr lang="en-US" altLang="zh-CN" smtClean="0"/>
              <a:t>break</a:t>
            </a:r>
            <a:r>
              <a:rPr lang="zh-CN" altLang="en-US" smtClean="0"/>
              <a:t>语句和</a:t>
            </a:r>
            <a:r>
              <a:rPr lang="en-US" altLang="zh-CN" smtClean="0"/>
              <a:t>continue</a:t>
            </a:r>
            <a:r>
              <a:rPr lang="zh-CN" altLang="en-US" smtClean="0"/>
              <a:t>语句</a:t>
            </a:r>
          </a:p>
          <a:p>
            <a:pPr lvl="1" eaLnBrk="1" hangingPunct="1"/>
            <a:r>
              <a:rPr lang="en-US" altLang="zh-CN" smtClean="0"/>
              <a:t>break;              		//</a:t>
            </a:r>
            <a:r>
              <a:rPr lang="zh-CN" altLang="en-US" smtClean="0"/>
              <a:t>退出循环</a:t>
            </a:r>
          </a:p>
          <a:p>
            <a:pPr lvl="1" eaLnBrk="1" hangingPunct="1"/>
            <a:r>
              <a:rPr lang="en-US" altLang="zh-CN" smtClean="0"/>
              <a:t>continue;                  	//</a:t>
            </a:r>
            <a:r>
              <a:rPr lang="zh-CN" altLang="en-US" smtClean="0"/>
              <a:t>继续循环</a:t>
            </a:r>
            <a:endParaRPr lang="en-US" altLang="zh-CN" smtClean="0"/>
          </a:p>
          <a:p>
            <a:pPr lvl="1" eaLnBrk="1" hangingPunct="1"/>
            <a:endParaRPr lang="zh-CN" altLang="en-US" smtClean="0"/>
          </a:p>
        </p:txBody>
      </p:sp>
      <p:sp>
        <p:nvSpPr>
          <p:cNvPr id="75782" name="矩形 5"/>
          <p:cNvSpPr>
            <a:spLocks noChangeArrowheads="1"/>
          </p:cNvSpPr>
          <p:nvPr/>
        </p:nvSpPr>
        <p:spPr bwMode="auto">
          <a:xfrm>
            <a:off x="552450" y="4797425"/>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buFont typeface="Wingdings" pitchFamily="2" charset="2"/>
              <a:buNone/>
            </a:pPr>
            <a:r>
              <a:rPr lang="en-US" altLang="zh-CN" b="1">
                <a:ea typeface="微软雅黑" panose="020B0503020204020204" pitchFamily="34" charset="-122"/>
              </a:rPr>
              <a:t>【</a:t>
            </a:r>
            <a:r>
              <a:rPr lang="zh-CN" altLang="en-US" b="1">
                <a:ea typeface="微软雅黑" panose="020B0503020204020204" pitchFamily="34" charset="-122"/>
              </a:rPr>
              <a:t>例</a:t>
            </a:r>
            <a:r>
              <a:rPr lang="en-US" altLang="zh-CN" b="1">
                <a:ea typeface="微软雅黑" panose="020B0503020204020204" pitchFamily="34" charset="-122"/>
              </a:rPr>
              <a:t>】 </a:t>
            </a:r>
            <a:r>
              <a:rPr lang="zh-CN" altLang="en-US" b="1">
                <a:ea typeface="微软雅黑" panose="020B0503020204020204" pitchFamily="34" charset="-122"/>
              </a:rPr>
              <a:t>用</a:t>
            </a:r>
            <a:r>
              <a:rPr lang="en-US" altLang="zh-CN" b="1">
                <a:ea typeface="微软雅黑" panose="020B0503020204020204" pitchFamily="34" charset="-122"/>
              </a:rPr>
              <a:t>for</a:t>
            </a:r>
            <a:r>
              <a:rPr lang="zh-CN" altLang="en-US" b="1">
                <a:ea typeface="微软雅黑" panose="020B0503020204020204" pitchFamily="34" charset="-122"/>
              </a:rPr>
              <a:t>语句求和，在</a:t>
            </a:r>
            <a:r>
              <a:rPr lang="en-US" altLang="zh-CN" b="1">
                <a:ea typeface="微软雅黑" panose="020B0503020204020204" pitchFamily="34" charset="-122"/>
              </a:rPr>
              <a:t>i==5 </a:t>
            </a:r>
            <a:r>
              <a:rPr lang="zh-CN" altLang="en-US" b="1">
                <a:ea typeface="微软雅黑" panose="020B0503020204020204" pitchFamily="34" charset="-122"/>
              </a:rPr>
              <a:t>时</a:t>
            </a:r>
            <a:r>
              <a:rPr lang="en-US" altLang="zh-CN" b="1">
                <a:ea typeface="微软雅黑" panose="020B0503020204020204" pitchFamily="34" charset="-122"/>
              </a:rPr>
              <a:t>break/continue</a:t>
            </a:r>
            <a:r>
              <a:rPr lang="zh-CN" altLang="en-US" b="1">
                <a:ea typeface="微软雅黑" panose="020B0503020204020204" pitchFamily="34" charset="-122"/>
              </a:rPr>
              <a:t>说明两者差异。</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1556792"/>
            <a:ext cx="8698805" cy="3733987"/>
          </a:xfrm>
          <a:prstGeom prst="rect">
            <a:avLst/>
          </a:prstGeom>
        </p:spPr>
      </p:pic>
      <p:sp>
        <p:nvSpPr>
          <p:cNvPr id="76804"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CF13057-4438-4A96-835D-D14465295211}" type="slidenum">
              <a:rPr lang="zh-CN" altLang="en-US" sz="1400" smtClean="0">
                <a:latin typeface="Tahoma" pitchFamily="34" charset="0"/>
                <a:ea typeface="微软雅黑" panose="020B0503020204020204" pitchFamily="34" charset="-122"/>
              </a:rPr>
              <a:pPr eaLnBrk="1" hangingPunct="1"/>
              <a:t>64</a:t>
            </a:fld>
            <a:endParaRPr lang="en-US" altLang="zh-CN" sz="1400" smtClean="0">
              <a:latin typeface="Tahoma" pitchFamily="34" charset="0"/>
              <a:ea typeface="微软雅黑" panose="020B0503020204020204" pitchFamily="34" charset="-122"/>
            </a:endParaRPr>
          </a:p>
        </p:txBody>
      </p:sp>
      <p:sp>
        <p:nvSpPr>
          <p:cNvPr id="76805" name="标题 5"/>
          <p:cNvSpPr>
            <a:spLocks noGrp="1" noChangeArrowheads="1"/>
          </p:cNvSpPr>
          <p:nvPr>
            <p:ph type="title"/>
          </p:nvPr>
        </p:nvSpPr>
        <p:spPr>
          <a:xfrm>
            <a:off x="1150938" y="638175"/>
            <a:ext cx="7793037" cy="461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Wingdings" pitchFamily="2" charset="2"/>
              <a:buNone/>
            </a:pPr>
            <a:r>
              <a:rPr lang="en-US" altLang="zh-CN" sz="2400" smtClean="0"/>
              <a:t>【</a:t>
            </a:r>
            <a:r>
              <a:rPr lang="zh-CN" altLang="en-US" sz="2400" smtClean="0"/>
              <a:t>例</a:t>
            </a:r>
            <a:r>
              <a:rPr lang="en-US" altLang="zh-CN" sz="2400" smtClean="0"/>
              <a:t>】break/continue</a:t>
            </a:r>
            <a:r>
              <a:rPr lang="zh-CN" altLang="en-US" sz="2400" smtClean="0"/>
              <a:t>差异</a:t>
            </a:r>
          </a:p>
        </p:txBody>
      </p:sp>
      <p:sp>
        <p:nvSpPr>
          <p:cNvPr id="7" name="TextBox 6"/>
          <p:cNvSpPr txBox="1"/>
          <p:nvPr/>
        </p:nvSpPr>
        <p:spPr>
          <a:xfrm>
            <a:off x="1169550" y="5131797"/>
            <a:ext cx="4968552" cy="461665"/>
          </a:xfrm>
          <a:prstGeom prst="rect">
            <a:avLst/>
          </a:prstGeom>
          <a:noFill/>
        </p:spPr>
        <p:txBody>
          <a:bodyPr wrap="square">
            <a:spAutoFit/>
          </a:bodyPr>
          <a:lstStyle/>
          <a:p>
            <a:pPr>
              <a:defRPr/>
            </a:pPr>
            <a:r>
              <a:rPr lang="en-US" altLang="zh-CN" dirty="0">
                <a:solidFill>
                  <a:schemeClr val="tx2">
                    <a:lumMod val="75000"/>
                  </a:schemeClr>
                </a:solidFill>
                <a:ea typeface="微软雅黑" panose="020B0503020204020204" pitchFamily="34" charset="-122"/>
              </a:rPr>
              <a:t>break/continue </a:t>
            </a:r>
            <a:r>
              <a:rPr lang="zh-CN" altLang="en-US" dirty="0">
                <a:solidFill>
                  <a:schemeClr val="tx2">
                    <a:lumMod val="75000"/>
                  </a:schemeClr>
                </a:solidFill>
                <a:ea typeface="微软雅黑" panose="020B0503020204020204" pitchFamily="34" charset="-122"/>
              </a:rPr>
              <a:t>分别是什么结果呢？</a:t>
            </a:r>
          </a:p>
        </p:txBody>
      </p:sp>
      <p:sp>
        <p:nvSpPr>
          <p:cNvPr id="8" name="文本框 7"/>
          <p:cNvSpPr txBox="1"/>
          <p:nvPr/>
        </p:nvSpPr>
        <p:spPr>
          <a:xfrm>
            <a:off x="3347864" y="82201"/>
            <a:ext cx="5643403"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flowchartCase/Sum_for2</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8CC396D-97A4-4BD6-938C-F908598D9CE3}" type="slidenum">
              <a:rPr lang="zh-CN" altLang="en-US" sz="1400" smtClean="0">
                <a:latin typeface="Tahoma" pitchFamily="34" charset="0"/>
                <a:ea typeface="微软雅黑" panose="020B0503020204020204" pitchFamily="34" charset="-122"/>
              </a:rPr>
              <a:pPr eaLnBrk="1" hangingPunct="1"/>
              <a:t>65</a:t>
            </a:fld>
            <a:endParaRPr lang="en-US" altLang="zh-CN" sz="1400" smtClean="0">
              <a:latin typeface="Tahoma" pitchFamily="34" charset="0"/>
              <a:ea typeface="微软雅黑" panose="020B0503020204020204" pitchFamily="34" charset="-122"/>
            </a:endParaRPr>
          </a:p>
        </p:txBody>
      </p:sp>
      <p:sp>
        <p:nvSpPr>
          <p:cNvPr id="77828" name="Rectangle 2"/>
          <p:cNvSpPr>
            <a:spLocks noGrp="1" noChangeArrowheads="1"/>
          </p:cNvSpPr>
          <p:nvPr>
            <p:ph type="title"/>
          </p:nvPr>
        </p:nvSpPr>
        <p:spPr/>
        <p:txBody>
          <a:bodyPr/>
          <a:lstStyle/>
          <a:p>
            <a:pPr eaLnBrk="1" hangingPunct="1"/>
            <a:r>
              <a:rPr lang="en-US" altLang="zh-CN" smtClean="0"/>
              <a:t>2.3 </a:t>
            </a:r>
            <a:r>
              <a:rPr lang="zh-CN" altLang="en-US" smtClean="0"/>
              <a:t>数组</a:t>
            </a:r>
          </a:p>
        </p:txBody>
      </p:sp>
      <p:sp>
        <p:nvSpPr>
          <p:cNvPr id="77829" name="Rectangle 3"/>
          <p:cNvSpPr>
            <a:spLocks noGrp="1" noChangeArrowheads="1"/>
          </p:cNvSpPr>
          <p:nvPr>
            <p:ph type="body" idx="1"/>
          </p:nvPr>
        </p:nvSpPr>
        <p:spPr>
          <a:xfrm>
            <a:off x="395288" y="1412875"/>
            <a:ext cx="8420100" cy="3095625"/>
          </a:xfrm>
        </p:spPr>
        <p:txBody>
          <a:bodyPr/>
          <a:lstStyle/>
          <a:p>
            <a:pPr eaLnBrk="1" hangingPunct="1"/>
            <a:r>
              <a:rPr lang="en-GB" altLang="zh-CN" smtClean="0">
                <a:hlinkClick r:id="rId2" action="ppaction://hlinksldjump"/>
              </a:rPr>
              <a:t>2.3.1 </a:t>
            </a:r>
            <a:r>
              <a:rPr lang="zh-CN" altLang="en-GB" smtClean="0">
                <a:hlinkClick r:id="rId2" action="ppaction://hlinksldjump"/>
              </a:rPr>
              <a:t>一维数组</a:t>
            </a:r>
            <a:endParaRPr lang="zh-CN" altLang="en-GB" smtClean="0"/>
          </a:p>
          <a:p>
            <a:pPr eaLnBrk="1" hangingPunct="1"/>
            <a:r>
              <a:rPr lang="en-GB" altLang="zh-CN" smtClean="0">
                <a:hlinkClick r:id="rId3" action="ppaction://hlinksldjump"/>
              </a:rPr>
              <a:t>2.3.2 </a:t>
            </a:r>
            <a:r>
              <a:rPr lang="zh-CN" altLang="en-GB" smtClean="0">
                <a:hlinkClick r:id="rId3" action="ppaction://hlinksldjump"/>
              </a:rPr>
              <a:t>二维数组</a:t>
            </a:r>
            <a:endParaRPr lang="en-US" altLang="zh-CN" smtClean="0"/>
          </a:p>
          <a:p>
            <a:endParaRPr lang="en-US" altLang="zh-CN" smtClean="0"/>
          </a:p>
          <a:p>
            <a:r>
              <a:rPr lang="zh-CN" altLang="en-US" smtClean="0"/>
              <a:t>定义：具有</a:t>
            </a:r>
            <a:r>
              <a:rPr lang="zh-CN" altLang="en-US" smtClean="0">
                <a:solidFill>
                  <a:srgbClr val="C00000"/>
                </a:solidFill>
              </a:rPr>
              <a:t>相同数据类型</a:t>
            </a:r>
            <a:r>
              <a:rPr lang="zh-CN" altLang="en-US" smtClean="0"/>
              <a:t>的元素的有序集合。</a:t>
            </a:r>
            <a:endParaRPr lang="en-US" altLang="zh-CN" smtClean="0"/>
          </a:p>
          <a:p>
            <a:r>
              <a:rPr lang="zh-CN" altLang="en-US" smtClean="0"/>
              <a:t>特性：</a:t>
            </a:r>
            <a:r>
              <a:rPr lang="zh-CN" altLang="en-US" smtClean="0">
                <a:solidFill>
                  <a:srgbClr val="C00000"/>
                </a:solidFill>
              </a:rPr>
              <a:t>引用数据类型</a:t>
            </a:r>
            <a:r>
              <a:rPr lang="zh-CN" altLang="en-US" smtClean="0"/>
              <a:t>，</a:t>
            </a:r>
            <a:r>
              <a:rPr lang="zh-CN" altLang="en-US" smtClean="0">
                <a:solidFill>
                  <a:srgbClr val="C00000"/>
                </a:solidFill>
              </a:rPr>
              <a:t>动态数组</a:t>
            </a:r>
            <a:r>
              <a:rPr lang="en-US" altLang="zh-CN" smtClean="0"/>
              <a:t>(new)</a:t>
            </a:r>
            <a:r>
              <a:rPr lang="zh-CN" altLang="en-US" smtClean="0"/>
              <a:t>。</a:t>
            </a:r>
            <a:endParaRPr lang="zh-CN" altLang="en-GB" smtClean="0"/>
          </a:p>
        </p:txBody>
      </p:sp>
      <p:sp>
        <p:nvSpPr>
          <p:cNvPr id="77830" name="TextBox 1"/>
          <p:cNvSpPr txBox="1">
            <a:spLocks noChangeArrowheads="1"/>
          </p:cNvSpPr>
          <p:nvPr/>
        </p:nvSpPr>
        <p:spPr bwMode="auto">
          <a:xfrm>
            <a:off x="539750" y="5229225"/>
            <a:ext cx="7056438" cy="525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en-US" altLang="zh-CN">
                <a:latin typeface="微软雅黑" pitchFamily="34" charset="-122"/>
                <a:ea typeface="微软雅黑" pitchFamily="34" charset="-122"/>
              </a:rPr>
              <a:t>Java</a:t>
            </a:r>
            <a:r>
              <a:rPr lang="zh-CN" altLang="en-US">
                <a:latin typeface="微软雅黑" pitchFamily="34" charset="-122"/>
                <a:ea typeface="微软雅黑" pitchFamily="34" charset="-122"/>
              </a:rPr>
              <a:t>没有指针，使用引用实现指针的功能</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引用数据类型</a:t>
            </a:r>
          </a:p>
        </p:txBody>
      </p:sp>
      <p:sp>
        <p:nvSpPr>
          <p:cNvPr id="78851" name="内容占位符 2"/>
          <p:cNvSpPr>
            <a:spLocks noGrp="1"/>
          </p:cNvSpPr>
          <p:nvPr>
            <p:ph idx="1"/>
          </p:nvPr>
        </p:nvSpPr>
        <p:spPr>
          <a:xfrm>
            <a:off x="323850" y="1484313"/>
            <a:ext cx="8348663" cy="1008062"/>
          </a:xfrm>
        </p:spPr>
        <p:txBody>
          <a:bodyPr/>
          <a:lstStyle/>
          <a:p>
            <a:r>
              <a:rPr lang="zh-CN" altLang="en-US" sz="2800" dirty="0" smtClean="0"/>
              <a:t>引用数据类型：数组、类（</a:t>
            </a:r>
            <a:r>
              <a:rPr lang="en-US" altLang="zh-CN" sz="2800" dirty="0" smtClean="0"/>
              <a:t>class</a:t>
            </a:r>
            <a:r>
              <a:rPr lang="zh-CN" altLang="en-US" sz="2800" dirty="0" smtClean="0"/>
              <a:t>）和接口（</a:t>
            </a:r>
            <a:r>
              <a:rPr lang="en-US" altLang="zh-CN" sz="2800" dirty="0" smtClean="0"/>
              <a:t>interface</a:t>
            </a:r>
            <a:r>
              <a:rPr lang="zh-CN" altLang="en-US" sz="2800" dirty="0" smtClean="0"/>
              <a:t>）</a:t>
            </a:r>
            <a:endParaRPr lang="en-US" altLang="zh-CN" sz="2800" dirty="0" smtClean="0"/>
          </a:p>
        </p:txBody>
      </p:sp>
      <p:sp>
        <p:nvSpPr>
          <p:cNvPr id="7885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30E45AF-AAF3-46AD-B0AB-1CC26E23A61C}" type="slidenum">
              <a:rPr lang="zh-CN" altLang="en-US" sz="1400" smtClean="0">
                <a:latin typeface="Tahoma" pitchFamily="34" charset="0"/>
                <a:ea typeface="微软雅黑" panose="020B0503020204020204" pitchFamily="34" charset="-122"/>
              </a:rPr>
              <a:pPr eaLnBrk="1" hangingPunct="1"/>
              <a:t>66</a:t>
            </a:fld>
            <a:endParaRPr lang="en-US" altLang="zh-CN" sz="1400" smtClean="0">
              <a:latin typeface="Tahoma" pitchFamily="34" charset="0"/>
              <a:ea typeface="微软雅黑" panose="020B0503020204020204" pitchFamily="34" charset="-122"/>
            </a:endParaRPr>
          </a:p>
        </p:txBody>
      </p:sp>
      <p:sp>
        <p:nvSpPr>
          <p:cNvPr id="6" name="圆角矩形 5"/>
          <p:cNvSpPr/>
          <p:nvPr/>
        </p:nvSpPr>
        <p:spPr>
          <a:xfrm>
            <a:off x="250825" y="2492375"/>
            <a:ext cx="3168650" cy="15843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defRPr/>
            </a:pPr>
            <a:r>
              <a:rPr lang="en-US" altLang="zh-CN" dirty="0">
                <a:solidFill>
                  <a:schemeClr val="tx1"/>
                </a:solidFill>
                <a:ea typeface="微软雅黑" panose="020B0503020204020204" pitchFamily="34" charset="-122"/>
              </a:rPr>
              <a:t> </a:t>
            </a:r>
            <a:r>
              <a:rPr lang="en-US" altLang="zh-CN" dirty="0" err="1">
                <a:solidFill>
                  <a:schemeClr val="tx1"/>
                </a:solidFill>
                <a:ea typeface="微软雅黑" panose="020B0503020204020204" pitchFamily="34" charset="-122"/>
              </a:rPr>
              <a:t>int</a:t>
            </a:r>
            <a:r>
              <a:rPr lang="en-US" altLang="zh-CN" dirty="0">
                <a:solidFill>
                  <a:schemeClr val="tx1"/>
                </a:solidFill>
                <a:ea typeface="微软雅黑" panose="020B0503020204020204" pitchFamily="34" charset="-122"/>
              </a:rPr>
              <a:t> x = 7;</a:t>
            </a:r>
          </a:p>
          <a:p>
            <a:pPr>
              <a:defRPr/>
            </a:pPr>
            <a:r>
              <a:rPr lang="en-US" altLang="zh-CN" dirty="0">
                <a:solidFill>
                  <a:schemeClr val="tx1"/>
                </a:solidFill>
                <a:ea typeface="微软雅黑" panose="020B0503020204020204" pitchFamily="34" charset="-122"/>
              </a:rPr>
              <a:t> </a:t>
            </a:r>
            <a:r>
              <a:rPr lang="en-US" altLang="zh-CN" dirty="0" err="1">
                <a:solidFill>
                  <a:schemeClr val="tx1"/>
                </a:solidFill>
                <a:ea typeface="微软雅黑" panose="020B0503020204020204" pitchFamily="34" charset="-122"/>
              </a:rPr>
              <a:t>int</a:t>
            </a:r>
            <a:r>
              <a:rPr lang="en-US" altLang="zh-CN" dirty="0">
                <a:solidFill>
                  <a:schemeClr val="tx1"/>
                </a:solidFill>
                <a:ea typeface="微软雅黑" panose="020B0503020204020204" pitchFamily="34" charset="-122"/>
              </a:rPr>
              <a:t> y = x;</a:t>
            </a:r>
          </a:p>
          <a:p>
            <a:pPr>
              <a:defRPr/>
            </a:pPr>
            <a:r>
              <a:rPr lang="en-US" altLang="zh-CN" dirty="0">
                <a:solidFill>
                  <a:schemeClr val="tx1"/>
                </a:solidFill>
                <a:ea typeface="微软雅黑" panose="020B0503020204020204" pitchFamily="34" charset="-122"/>
              </a:rPr>
              <a:t> String s = "Hello";</a:t>
            </a:r>
          </a:p>
          <a:p>
            <a:pPr>
              <a:defRPr/>
            </a:pPr>
            <a:r>
              <a:rPr lang="en-US" altLang="zh-CN" dirty="0">
                <a:solidFill>
                  <a:schemeClr val="tx1"/>
                </a:solidFill>
                <a:ea typeface="微软雅黑" panose="020B0503020204020204" pitchFamily="34" charset="-122"/>
              </a:rPr>
              <a:t> String t = s;</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177154" name="Picture 2" descr="http://s10.sinaimg.cn/large/7fb1495bncb9c14de4279&amp;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205038"/>
            <a:ext cx="5040313"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403225" y="4652963"/>
            <a:ext cx="3168650" cy="15843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rIns="72000" anchor="ctr"/>
          <a:lstStyle/>
          <a:p>
            <a:pPr>
              <a:defRPr/>
            </a:pPr>
            <a:r>
              <a:rPr lang="en-US" altLang="zh-CN" dirty="0">
                <a:solidFill>
                  <a:schemeClr val="tx1"/>
                </a:solidFill>
                <a:ea typeface="微软雅黑" panose="020B0503020204020204" pitchFamily="34" charset="-122"/>
              </a:rPr>
              <a:t> </a:t>
            </a:r>
            <a:r>
              <a:rPr lang="en-US" altLang="zh-CN" dirty="0" err="1">
                <a:solidFill>
                  <a:schemeClr val="tx1"/>
                </a:solidFill>
                <a:ea typeface="微软雅黑" panose="020B0503020204020204" pitchFamily="34" charset="-122"/>
              </a:rPr>
              <a:t>int</a:t>
            </a:r>
            <a:r>
              <a:rPr lang="en-US" altLang="zh-CN" dirty="0">
                <a:solidFill>
                  <a:schemeClr val="tx1"/>
                </a:solidFill>
                <a:ea typeface="微软雅黑" panose="020B0503020204020204" pitchFamily="34" charset="-122"/>
              </a:rPr>
              <a:t> x = 7;</a:t>
            </a:r>
          </a:p>
          <a:p>
            <a:pPr>
              <a:defRPr/>
            </a:pPr>
            <a:r>
              <a:rPr lang="en-US" altLang="zh-CN" dirty="0">
                <a:solidFill>
                  <a:schemeClr val="tx1"/>
                </a:solidFill>
                <a:ea typeface="微软雅黑" panose="020B0503020204020204" pitchFamily="34" charset="-122"/>
              </a:rPr>
              <a:t> </a:t>
            </a:r>
            <a:r>
              <a:rPr lang="en-US" altLang="zh-CN" dirty="0" err="1">
                <a:solidFill>
                  <a:schemeClr val="tx1"/>
                </a:solidFill>
                <a:ea typeface="微软雅黑" panose="020B0503020204020204" pitchFamily="34" charset="-122"/>
              </a:rPr>
              <a:t>int</a:t>
            </a:r>
            <a:r>
              <a:rPr lang="en-US" altLang="zh-CN" dirty="0">
                <a:solidFill>
                  <a:schemeClr val="tx1"/>
                </a:solidFill>
                <a:ea typeface="微软雅黑" panose="020B0503020204020204" pitchFamily="34" charset="-122"/>
              </a:rPr>
              <a:t> y = x;</a:t>
            </a:r>
          </a:p>
          <a:p>
            <a:pPr>
              <a:defRPr/>
            </a:pPr>
            <a:r>
              <a:rPr lang="en-US" altLang="zh-CN" dirty="0">
                <a:solidFill>
                  <a:schemeClr val="tx1"/>
                </a:solidFill>
                <a:ea typeface="微软雅黑" panose="020B0503020204020204" pitchFamily="34" charset="-122"/>
              </a:rPr>
              <a:t> String s = "Hello";</a:t>
            </a:r>
          </a:p>
          <a:p>
            <a:pPr>
              <a:defRPr/>
            </a:pPr>
            <a:r>
              <a:rPr lang="en-US" altLang="zh-CN" dirty="0">
                <a:solidFill>
                  <a:schemeClr val="tx1"/>
                </a:solidFill>
                <a:ea typeface="微软雅黑" panose="020B0503020204020204" pitchFamily="34" charset="-122"/>
              </a:rPr>
              <a:t> String t = “World";</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78857" name="Picture 4" descr="http://s2.sinaimg.cn/large/7fb1495bncb9c328014c1&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564063"/>
            <a:ext cx="55657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77154"/>
                                        </p:tgtEl>
                                        <p:attrNameLst>
                                          <p:attrName>style.visibility</p:attrName>
                                        </p:attrNameLst>
                                      </p:cBhvr>
                                      <p:to>
                                        <p:strVal val="visible"/>
                                      </p:to>
                                    </p:set>
                                    <p:animEffect transition="in" filter="barn(inVertical)">
                                      <p:cBhvr>
                                        <p:cTn id="10" dur="5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60DCBB6-D9C8-45A1-A7E8-E97A02E3B0FB}" type="slidenum">
              <a:rPr lang="zh-CN" altLang="en-US" sz="1400" smtClean="0">
                <a:latin typeface="Tahoma" pitchFamily="34" charset="0"/>
                <a:ea typeface="微软雅黑" panose="020B0503020204020204" pitchFamily="34" charset="-122"/>
              </a:rPr>
              <a:pPr eaLnBrk="1" hangingPunct="1"/>
              <a:t>67</a:t>
            </a:fld>
            <a:endParaRPr lang="en-US" altLang="zh-CN" sz="1400" smtClean="0">
              <a:latin typeface="Tahoma" pitchFamily="34" charset="0"/>
              <a:ea typeface="微软雅黑" panose="020B0503020204020204" pitchFamily="34" charset="-122"/>
            </a:endParaRPr>
          </a:p>
        </p:txBody>
      </p:sp>
      <p:sp>
        <p:nvSpPr>
          <p:cNvPr id="79876" name="Rectangle 2"/>
          <p:cNvSpPr>
            <a:spLocks noGrp="1" noChangeArrowheads="1"/>
          </p:cNvSpPr>
          <p:nvPr>
            <p:ph type="title"/>
          </p:nvPr>
        </p:nvSpPr>
        <p:spPr/>
        <p:txBody>
          <a:bodyPr/>
          <a:lstStyle/>
          <a:p>
            <a:pPr eaLnBrk="1" hangingPunct="1"/>
            <a:r>
              <a:rPr lang="en-US" altLang="zh-CN" smtClean="0"/>
              <a:t>2.3.1 </a:t>
            </a:r>
            <a:r>
              <a:rPr lang="zh-CN" altLang="en-US" smtClean="0"/>
              <a:t>一维数组</a:t>
            </a:r>
          </a:p>
        </p:txBody>
      </p:sp>
      <p:sp>
        <p:nvSpPr>
          <p:cNvPr id="79877" name="内容占位符 1"/>
          <p:cNvSpPr>
            <a:spLocks noGrp="1"/>
          </p:cNvSpPr>
          <p:nvPr>
            <p:ph idx="1"/>
          </p:nvPr>
        </p:nvSpPr>
        <p:spPr>
          <a:xfrm>
            <a:off x="539750" y="1412875"/>
            <a:ext cx="7920038" cy="5111750"/>
          </a:xfrm>
        </p:spPr>
        <p:txBody>
          <a:bodyPr/>
          <a:lstStyle/>
          <a:p>
            <a:pPr eaLnBrk="1" hangingPunct="1">
              <a:lnSpc>
                <a:spcPct val="90000"/>
              </a:lnSpc>
              <a:buClr>
                <a:srgbClr val="3333CC"/>
              </a:buClr>
              <a:buFont typeface="Wingdings" pitchFamily="2" charset="2"/>
              <a:buAutoNum type="arabicPeriod"/>
            </a:pPr>
            <a:r>
              <a:rPr lang="zh-CN" altLang="en-US" b="0" dirty="0" smtClean="0">
                <a:solidFill>
                  <a:srgbClr val="C00000"/>
                </a:solidFill>
                <a:latin typeface="微软雅黑" pitchFamily="34" charset="-122"/>
                <a:ea typeface="微软雅黑" pitchFamily="34" charset="-122"/>
              </a:rPr>
              <a:t>声明</a:t>
            </a:r>
            <a:r>
              <a:rPr lang="zh-CN" altLang="en-US" b="0" dirty="0" smtClean="0">
                <a:solidFill>
                  <a:srgbClr val="000000"/>
                </a:solidFill>
                <a:latin typeface="微软雅黑" pitchFamily="34" charset="-122"/>
                <a:ea typeface="微软雅黑" pitchFamily="34" charset="-122"/>
              </a:rPr>
              <a:t>一维数组变量</a:t>
            </a:r>
          </a:p>
          <a:p>
            <a:pPr lvl="1" eaLnBrk="1" hangingPunct="1">
              <a:lnSpc>
                <a:spcPct val="90000"/>
              </a:lnSpc>
              <a:buClr>
                <a:srgbClr val="FF0000"/>
              </a:buClr>
              <a:buFont typeface="Wingdings" pitchFamily="2" charset="2"/>
              <a:buNone/>
            </a:pPr>
            <a:r>
              <a:rPr lang="zh-CN" altLang="en-US" b="0" dirty="0" smtClean="0">
                <a:solidFill>
                  <a:srgbClr val="000000"/>
                </a:solidFill>
                <a:latin typeface="微软雅黑" pitchFamily="34" charset="-122"/>
                <a:ea typeface="微软雅黑" pitchFamily="34" charset="-122"/>
              </a:rPr>
              <a:t>数据类型</a:t>
            </a:r>
            <a:r>
              <a:rPr lang="en-US" altLang="zh-CN" b="0" dirty="0" smtClean="0">
                <a:solidFill>
                  <a:srgbClr val="000000"/>
                </a:solidFill>
                <a:latin typeface="微软雅黑" pitchFamily="34" charset="-122"/>
                <a:ea typeface="微软雅黑" pitchFamily="34" charset="-122"/>
              </a:rPr>
              <a:t>[]  </a:t>
            </a:r>
            <a:r>
              <a:rPr lang="zh-CN" altLang="en-US" b="0" dirty="0" smtClean="0">
                <a:solidFill>
                  <a:srgbClr val="000000"/>
                </a:solidFill>
                <a:latin typeface="微软雅黑" pitchFamily="34" charset="-122"/>
                <a:ea typeface="微软雅黑" pitchFamily="34" charset="-122"/>
              </a:rPr>
              <a:t>数组  或  数据类型  数组</a:t>
            </a:r>
            <a:r>
              <a:rPr lang="en-US" altLang="zh-CN" b="0" dirty="0" smtClean="0">
                <a:solidFill>
                  <a:srgbClr val="000000"/>
                </a:solidFill>
                <a:latin typeface="微软雅黑" pitchFamily="34" charset="-122"/>
                <a:ea typeface="微软雅黑" pitchFamily="34" charset="-122"/>
              </a:rPr>
              <a:t>[]</a:t>
            </a:r>
          </a:p>
          <a:p>
            <a:pPr lvl="1" eaLnBrk="1" hangingPunct="1">
              <a:lnSpc>
                <a:spcPct val="90000"/>
              </a:lnSpc>
              <a:buClr>
                <a:srgbClr val="FF0000"/>
              </a:buClr>
              <a:buFont typeface="Wingdings" pitchFamily="2" charset="2"/>
              <a:buChar char="Ø"/>
            </a:pPr>
            <a:r>
              <a:rPr lang="en-US" altLang="zh-CN" b="0" dirty="0" err="1" smtClean="0">
                <a:solidFill>
                  <a:srgbClr val="000000"/>
                </a:solidFill>
                <a:latin typeface="微软雅黑" pitchFamily="34" charset="-122"/>
                <a:ea typeface="微软雅黑" pitchFamily="34" charset="-122"/>
              </a:rPr>
              <a:t>int</a:t>
            </a:r>
            <a:r>
              <a:rPr lang="en-US" altLang="zh-CN" b="0" dirty="0" smtClean="0">
                <a:solidFill>
                  <a:srgbClr val="000000"/>
                </a:solidFill>
                <a:latin typeface="微软雅黑" pitchFamily="34" charset="-122"/>
                <a:ea typeface="微软雅黑" pitchFamily="34" charset="-122"/>
              </a:rPr>
              <a:t>  a</a:t>
            </a:r>
            <a:r>
              <a:rPr lang="en-US" altLang="zh-CN" b="0" dirty="0" smtClean="0">
                <a:solidFill>
                  <a:srgbClr val="FF0000"/>
                </a:solidFill>
                <a:latin typeface="微软雅黑" pitchFamily="34" charset="-122"/>
                <a:ea typeface="微软雅黑" pitchFamily="34" charset="-122"/>
              </a:rPr>
              <a:t>[]</a:t>
            </a:r>
            <a:r>
              <a:rPr lang="en-US" altLang="zh-CN" b="0" dirty="0" smtClean="0">
                <a:solidFill>
                  <a:srgbClr val="000000"/>
                </a:solidFill>
                <a:latin typeface="微软雅黑" pitchFamily="34" charset="-122"/>
                <a:ea typeface="微软雅黑" pitchFamily="34" charset="-122"/>
              </a:rPr>
              <a:t>;   </a:t>
            </a:r>
            <a:r>
              <a:rPr lang="zh-CN" altLang="en-US" b="0" dirty="0" smtClean="0">
                <a:solidFill>
                  <a:srgbClr val="000000"/>
                </a:solidFill>
                <a:latin typeface="微软雅黑" pitchFamily="34" charset="-122"/>
                <a:ea typeface="微软雅黑" pitchFamily="34" charset="-122"/>
              </a:rPr>
              <a:t>或  </a:t>
            </a:r>
            <a:r>
              <a:rPr lang="en-US" altLang="zh-CN" b="0" dirty="0" err="1" smtClean="0">
                <a:solidFill>
                  <a:srgbClr val="000000"/>
                </a:solidFill>
                <a:latin typeface="微软雅黑" pitchFamily="34" charset="-122"/>
                <a:ea typeface="微软雅黑" pitchFamily="34" charset="-122"/>
              </a:rPr>
              <a:t>int</a:t>
            </a:r>
            <a:r>
              <a:rPr lang="en-US" altLang="zh-CN" b="0" dirty="0" smtClean="0">
                <a:solidFill>
                  <a:srgbClr val="FF0000"/>
                </a:solidFill>
                <a:latin typeface="微软雅黑" pitchFamily="34" charset="-122"/>
                <a:ea typeface="微软雅黑" pitchFamily="34" charset="-122"/>
              </a:rPr>
              <a:t>[]</a:t>
            </a:r>
            <a:r>
              <a:rPr lang="en-US" altLang="zh-CN" b="0" dirty="0" smtClean="0">
                <a:solidFill>
                  <a:srgbClr val="000000"/>
                </a:solidFill>
                <a:latin typeface="微软雅黑" pitchFamily="34" charset="-122"/>
                <a:ea typeface="微软雅黑" pitchFamily="34" charset="-122"/>
              </a:rPr>
              <a:t>  a;  </a:t>
            </a:r>
            <a:r>
              <a:rPr lang="zh-CN" altLang="en-US" b="0" dirty="0" smtClean="0">
                <a:solidFill>
                  <a:srgbClr val="000000"/>
                </a:solidFill>
                <a:latin typeface="微软雅黑" pitchFamily="34" charset="-122"/>
                <a:ea typeface="微软雅黑" pitchFamily="34" charset="-122"/>
              </a:rPr>
              <a:t>其值是</a:t>
            </a:r>
            <a:r>
              <a:rPr lang="en-US" altLang="zh-CN" b="0" dirty="0" smtClean="0">
                <a:solidFill>
                  <a:srgbClr val="000000"/>
                </a:solidFill>
                <a:latin typeface="微软雅黑" pitchFamily="34" charset="-122"/>
                <a:ea typeface="微软雅黑" pitchFamily="34" charset="-122"/>
              </a:rPr>
              <a:t>null </a:t>
            </a:r>
            <a:r>
              <a:rPr lang="zh-CN" altLang="en-US" b="0" dirty="0" smtClean="0">
                <a:solidFill>
                  <a:srgbClr val="000000"/>
                </a:solidFill>
                <a:latin typeface="微软雅黑" pitchFamily="34" charset="-122"/>
                <a:ea typeface="微软雅黑" pitchFamily="34" charset="-122"/>
              </a:rPr>
              <a:t>；</a:t>
            </a:r>
          </a:p>
          <a:p>
            <a:pPr lvl="1" eaLnBrk="1" hangingPunct="1">
              <a:lnSpc>
                <a:spcPct val="90000"/>
              </a:lnSpc>
              <a:buClr>
                <a:srgbClr val="FF0000"/>
              </a:buClr>
              <a:buFont typeface="Wingdings" pitchFamily="2" charset="2"/>
              <a:buChar char="Ø"/>
            </a:pPr>
            <a:r>
              <a:rPr lang="zh-CN" altLang="en-US" b="0" dirty="0" smtClean="0">
                <a:solidFill>
                  <a:srgbClr val="000000"/>
                </a:solidFill>
                <a:latin typeface="微软雅黑" pitchFamily="34" charset="-122"/>
                <a:ea typeface="微软雅黑" pitchFamily="34" charset="-122"/>
              </a:rPr>
              <a:t>在定义数组时</a:t>
            </a:r>
            <a:r>
              <a:rPr lang="zh-CN" altLang="en-US" b="0" dirty="0" smtClean="0">
                <a:solidFill>
                  <a:srgbClr val="FF0000"/>
                </a:solidFill>
                <a:latin typeface="微软雅黑" pitchFamily="34" charset="-122"/>
                <a:ea typeface="微软雅黑" pitchFamily="34" charset="-122"/>
              </a:rPr>
              <a:t>不能指定大小</a:t>
            </a:r>
            <a:r>
              <a:rPr lang="zh-CN" altLang="en-US" b="0" dirty="0" smtClean="0">
                <a:solidFill>
                  <a:srgbClr val="000000"/>
                </a:solidFill>
                <a:latin typeface="微软雅黑" pitchFamily="34" charset="-122"/>
                <a:ea typeface="微软雅黑" pitchFamily="34" charset="-122"/>
              </a:rPr>
              <a:t>。</a:t>
            </a:r>
            <a:r>
              <a:rPr lang="en-US" altLang="zh-CN" b="0" dirty="0" smtClean="0">
                <a:solidFill>
                  <a:srgbClr val="FF0000"/>
                </a:solidFill>
                <a:latin typeface="微软雅黑" pitchFamily="34" charset="-122"/>
                <a:ea typeface="微软雅黑" pitchFamily="34" charset="-122"/>
              </a:rPr>
              <a:t>a</a:t>
            </a:r>
            <a:r>
              <a:rPr lang="zh-CN" altLang="en-US" b="0" dirty="0" smtClean="0">
                <a:solidFill>
                  <a:srgbClr val="FF0000"/>
                </a:solidFill>
                <a:latin typeface="微软雅黑" pitchFamily="34" charset="-122"/>
                <a:ea typeface="微软雅黑" pitchFamily="34" charset="-122"/>
              </a:rPr>
              <a:t>仅是一个引用</a:t>
            </a:r>
            <a:r>
              <a:rPr lang="zh-CN" altLang="en-US" b="0" dirty="0" smtClean="0">
                <a:solidFill>
                  <a:srgbClr val="000000"/>
                </a:solidFill>
                <a:latin typeface="微软雅黑" pitchFamily="34" charset="-122"/>
                <a:ea typeface="微软雅黑" pitchFamily="34" charset="-122"/>
              </a:rPr>
              <a:t>，代表一个数组名，但</a:t>
            </a:r>
            <a:r>
              <a:rPr lang="zh-CN" altLang="en-US" b="0" dirty="0" smtClean="0">
                <a:solidFill>
                  <a:srgbClr val="FF0000"/>
                </a:solidFill>
                <a:latin typeface="微软雅黑" pitchFamily="34" charset="-122"/>
                <a:ea typeface="微软雅黑" pitchFamily="34" charset="-122"/>
              </a:rPr>
              <a:t>没有对应的空间</a:t>
            </a:r>
            <a:r>
              <a:rPr lang="zh-CN" altLang="en-US" b="0" dirty="0" smtClean="0">
                <a:solidFill>
                  <a:srgbClr val="000000"/>
                </a:solidFill>
                <a:latin typeface="微软雅黑" pitchFamily="34" charset="-122"/>
                <a:ea typeface="微软雅黑" pitchFamily="34" charset="-122"/>
              </a:rPr>
              <a:t>。</a:t>
            </a:r>
          </a:p>
          <a:p>
            <a:pPr eaLnBrk="1" hangingPunct="1">
              <a:lnSpc>
                <a:spcPct val="90000"/>
              </a:lnSpc>
              <a:buClr>
                <a:srgbClr val="3333CC"/>
              </a:buClr>
              <a:buFont typeface="Wingdings" pitchFamily="2" charset="2"/>
              <a:buAutoNum type="arabicPeriod"/>
            </a:pPr>
            <a:r>
              <a:rPr lang="zh-CN" altLang="en-US" b="0" dirty="0" smtClean="0">
                <a:solidFill>
                  <a:srgbClr val="000000"/>
                </a:solidFill>
                <a:latin typeface="微软雅黑" pitchFamily="34" charset="-122"/>
                <a:ea typeface="微软雅黑" pitchFamily="34" charset="-122"/>
              </a:rPr>
              <a:t>使用</a:t>
            </a:r>
            <a:r>
              <a:rPr lang="en-US" altLang="zh-CN" b="0" dirty="0" smtClean="0">
                <a:solidFill>
                  <a:srgbClr val="000000"/>
                </a:solidFill>
                <a:latin typeface="微软雅黑" pitchFamily="34" charset="-122"/>
                <a:ea typeface="微软雅黑" pitchFamily="34" charset="-122"/>
              </a:rPr>
              <a:t>new</a:t>
            </a:r>
            <a:r>
              <a:rPr lang="zh-CN" altLang="en-US" b="0" dirty="0" smtClean="0">
                <a:solidFill>
                  <a:srgbClr val="000000"/>
                </a:solidFill>
                <a:latin typeface="微软雅黑" pitchFamily="34" charset="-122"/>
                <a:ea typeface="微软雅黑" pitchFamily="34" charset="-122"/>
              </a:rPr>
              <a:t>为数组</a:t>
            </a:r>
            <a:r>
              <a:rPr lang="zh-CN" altLang="en-US" b="0" dirty="0" smtClean="0">
                <a:solidFill>
                  <a:srgbClr val="C00000"/>
                </a:solidFill>
                <a:latin typeface="微软雅黑" pitchFamily="34" charset="-122"/>
                <a:ea typeface="微软雅黑" pitchFamily="34" charset="-122"/>
              </a:rPr>
              <a:t>分配空间</a:t>
            </a:r>
          </a:p>
          <a:p>
            <a:pPr lvl="1" eaLnBrk="1" hangingPunct="1">
              <a:lnSpc>
                <a:spcPct val="90000"/>
              </a:lnSpc>
              <a:buClr>
                <a:srgbClr val="FF0000"/>
              </a:buClr>
              <a:buFont typeface="Wingdings" pitchFamily="2" charset="2"/>
              <a:buNone/>
            </a:pPr>
            <a:r>
              <a:rPr lang="zh-CN" altLang="en-US" b="0" dirty="0" smtClean="0">
                <a:solidFill>
                  <a:srgbClr val="000000"/>
                </a:solidFill>
                <a:latin typeface="微软雅黑" pitchFamily="34" charset="-122"/>
                <a:ea typeface="微软雅黑" pitchFamily="34" charset="-122"/>
              </a:rPr>
              <a:t>数组 </a:t>
            </a:r>
            <a:r>
              <a:rPr lang="en-US" altLang="zh-CN" b="0" dirty="0" smtClean="0">
                <a:solidFill>
                  <a:srgbClr val="000000"/>
                </a:solidFill>
                <a:latin typeface="微软雅黑" pitchFamily="34" charset="-122"/>
                <a:ea typeface="微软雅黑" pitchFamily="34" charset="-122"/>
              </a:rPr>
              <a:t>= </a:t>
            </a:r>
            <a:r>
              <a:rPr lang="en-US" altLang="zh-CN" b="0" dirty="0" smtClean="0">
                <a:solidFill>
                  <a:srgbClr val="FF0000"/>
                </a:solidFill>
                <a:latin typeface="微软雅黑" pitchFamily="34" charset="-122"/>
                <a:ea typeface="微软雅黑" pitchFamily="34" charset="-122"/>
              </a:rPr>
              <a:t>new</a:t>
            </a:r>
            <a:r>
              <a:rPr lang="en-US" altLang="zh-CN" b="0" dirty="0" smtClean="0">
                <a:solidFill>
                  <a:srgbClr val="000000"/>
                </a:solidFill>
                <a:latin typeface="微软雅黑" pitchFamily="34" charset="-122"/>
                <a:ea typeface="微软雅黑" pitchFamily="34" charset="-122"/>
              </a:rPr>
              <a:t>  </a:t>
            </a:r>
            <a:r>
              <a:rPr lang="zh-CN" altLang="en-US" b="0" dirty="0" smtClean="0">
                <a:solidFill>
                  <a:srgbClr val="000000"/>
                </a:solidFill>
                <a:latin typeface="微软雅黑" pitchFamily="34" charset="-122"/>
                <a:ea typeface="微软雅黑" pitchFamily="34" charset="-122"/>
              </a:rPr>
              <a:t>数据类型</a:t>
            </a:r>
            <a:r>
              <a:rPr lang="en-US" altLang="zh-CN" b="0" dirty="0" smtClean="0">
                <a:solidFill>
                  <a:srgbClr val="000000"/>
                </a:solidFill>
                <a:latin typeface="微软雅黑" pitchFamily="34" charset="-122"/>
                <a:ea typeface="微软雅黑" pitchFamily="34" charset="-122"/>
              </a:rPr>
              <a:t>[</a:t>
            </a:r>
            <a:r>
              <a:rPr lang="zh-CN" altLang="en-US" b="0" dirty="0" smtClean="0">
                <a:solidFill>
                  <a:srgbClr val="000000"/>
                </a:solidFill>
                <a:latin typeface="微软雅黑" pitchFamily="34" charset="-122"/>
                <a:ea typeface="微软雅黑" pitchFamily="34" charset="-122"/>
              </a:rPr>
              <a:t>长度</a:t>
            </a:r>
            <a:r>
              <a:rPr lang="en-US" altLang="zh-CN" b="0" dirty="0" smtClean="0">
                <a:solidFill>
                  <a:srgbClr val="000000"/>
                </a:solidFill>
                <a:latin typeface="微软雅黑" pitchFamily="34" charset="-122"/>
                <a:ea typeface="微软雅黑" pitchFamily="34" charset="-122"/>
              </a:rPr>
              <a:t>]</a:t>
            </a:r>
          </a:p>
          <a:p>
            <a:pPr lvl="1" eaLnBrk="1" hangingPunct="1">
              <a:lnSpc>
                <a:spcPct val="90000"/>
              </a:lnSpc>
              <a:buClr>
                <a:srgbClr val="FF0000"/>
              </a:buClr>
              <a:buFont typeface="Wingdings" pitchFamily="2" charset="2"/>
              <a:buChar char="Ø"/>
            </a:pPr>
            <a:r>
              <a:rPr lang="en-US" altLang="zh-CN" b="0" dirty="0" smtClean="0">
                <a:solidFill>
                  <a:srgbClr val="000000"/>
                </a:solidFill>
                <a:latin typeface="微软雅黑" pitchFamily="34" charset="-122"/>
                <a:ea typeface="微软雅黑" pitchFamily="34" charset="-122"/>
              </a:rPr>
              <a:t>a = new </a:t>
            </a:r>
            <a:r>
              <a:rPr lang="en-US" altLang="zh-CN" b="0" dirty="0" err="1" smtClean="0">
                <a:solidFill>
                  <a:srgbClr val="000000"/>
                </a:solidFill>
                <a:latin typeface="微软雅黑" pitchFamily="34" charset="-122"/>
                <a:ea typeface="微软雅黑" pitchFamily="34" charset="-122"/>
              </a:rPr>
              <a:t>int</a:t>
            </a:r>
            <a:r>
              <a:rPr lang="en-US" altLang="zh-CN" b="0" dirty="0" smtClean="0">
                <a:solidFill>
                  <a:srgbClr val="000000"/>
                </a:solidFill>
                <a:latin typeface="微软雅黑" pitchFamily="34" charset="-122"/>
                <a:ea typeface="微软雅黑" pitchFamily="34" charset="-122"/>
              </a:rPr>
              <a:t>[5];</a:t>
            </a:r>
          </a:p>
          <a:p>
            <a:pPr lvl="1" eaLnBrk="1" hangingPunct="1">
              <a:lnSpc>
                <a:spcPct val="90000"/>
              </a:lnSpc>
              <a:buClr>
                <a:srgbClr val="FF0000"/>
              </a:buClr>
              <a:buFont typeface="Wingdings" pitchFamily="2" charset="2"/>
              <a:buChar char="Ø"/>
            </a:pPr>
            <a:r>
              <a:rPr lang="en-US" altLang="zh-CN" b="0" dirty="0" err="1" smtClean="0">
                <a:solidFill>
                  <a:srgbClr val="000000"/>
                </a:solidFill>
                <a:latin typeface="微软雅黑" pitchFamily="34" charset="-122"/>
                <a:ea typeface="微软雅黑" pitchFamily="34" charset="-122"/>
              </a:rPr>
              <a:t>int</a:t>
            </a:r>
            <a:r>
              <a:rPr lang="en-US" altLang="zh-CN" b="0" dirty="0" smtClean="0">
                <a:solidFill>
                  <a:srgbClr val="000000"/>
                </a:solidFill>
                <a:latin typeface="微软雅黑" pitchFamily="34" charset="-122"/>
                <a:ea typeface="微软雅黑" pitchFamily="34" charset="-122"/>
              </a:rPr>
              <a:t>  a[] = new </a:t>
            </a:r>
            <a:r>
              <a:rPr lang="en-US" altLang="zh-CN" b="0" dirty="0" err="1" smtClean="0">
                <a:solidFill>
                  <a:srgbClr val="000000"/>
                </a:solidFill>
                <a:latin typeface="微软雅黑" pitchFamily="34" charset="-122"/>
                <a:ea typeface="微软雅黑" pitchFamily="34" charset="-122"/>
              </a:rPr>
              <a:t>int</a:t>
            </a:r>
            <a:r>
              <a:rPr lang="en-US" altLang="zh-CN" b="0" dirty="0" smtClean="0">
                <a:solidFill>
                  <a:srgbClr val="000000"/>
                </a:solidFill>
                <a:latin typeface="微软雅黑" pitchFamily="34" charset="-122"/>
                <a:ea typeface="微软雅黑" pitchFamily="34" charset="-122"/>
              </a:rPr>
              <a:t>[5</a:t>
            </a:r>
            <a:r>
              <a:rPr lang="en-US" altLang="zh-CN" b="0" smtClean="0">
                <a:solidFill>
                  <a:srgbClr val="000000"/>
                </a:solidFill>
                <a:latin typeface="微软雅黑" pitchFamily="34" charset="-122"/>
                <a:ea typeface="微软雅黑" pitchFamily="34" charset="-122"/>
              </a:rPr>
              <a:t>];   //</a:t>
            </a:r>
            <a:r>
              <a:rPr lang="zh-CN" altLang="en-US" b="0" smtClean="0">
                <a:solidFill>
                  <a:srgbClr val="000000"/>
                </a:solidFill>
                <a:latin typeface="微软雅黑" pitchFamily="34" charset="-122"/>
              </a:rPr>
              <a:t>声明、分配</a:t>
            </a:r>
            <a:endParaRPr lang="zh-CN" altLang="en-US" b="0" dirty="0" smtClean="0">
              <a:solidFill>
                <a:srgbClr val="000000"/>
              </a:solidFill>
              <a:latin typeface="微软雅黑" pitchFamily="34" charset="-122"/>
              <a:ea typeface="微软雅黑" pitchFamily="34" charset="-122"/>
            </a:endParaRPr>
          </a:p>
          <a:p>
            <a:pPr eaLnBrk="1" hangingPunct="1">
              <a:lnSpc>
                <a:spcPct val="90000"/>
              </a:lnSpc>
              <a:buClr>
                <a:srgbClr val="3333CC"/>
              </a:buClr>
              <a:buFontTx/>
              <a:buAutoNum type="arabicPeriod" startAt="3"/>
            </a:pPr>
            <a:r>
              <a:rPr lang="zh-CN" altLang="en-US" b="0" dirty="0" smtClean="0">
                <a:solidFill>
                  <a:srgbClr val="000000"/>
                </a:solidFill>
                <a:latin typeface="微软雅黑" pitchFamily="34" charset="-122"/>
                <a:ea typeface="微软雅黑" pitchFamily="34" charset="-122"/>
              </a:rPr>
              <a:t>数组长度</a:t>
            </a:r>
            <a:r>
              <a:rPr lang="en-US" altLang="zh-CN" b="0" dirty="0" smtClean="0">
                <a:solidFill>
                  <a:srgbClr val="000000"/>
                </a:solidFill>
                <a:latin typeface="微软雅黑" pitchFamily="34" charset="-122"/>
                <a:ea typeface="微软雅黑" pitchFamily="34" charset="-122"/>
              </a:rPr>
              <a:t>length     </a:t>
            </a:r>
            <a:r>
              <a:rPr lang="zh-CN" altLang="en-US" b="0" dirty="0" smtClean="0">
                <a:solidFill>
                  <a:srgbClr val="000000"/>
                </a:solidFill>
                <a:latin typeface="微软雅黑" pitchFamily="34" charset="-122"/>
                <a:ea typeface="微软雅黑" pitchFamily="34" charset="-122"/>
              </a:rPr>
              <a:t>数组</a:t>
            </a:r>
            <a:r>
              <a:rPr lang="en-US" altLang="zh-CN" b="0" dirty="0" smtClean="0">
                <a:solidFill>
                  <a:srgbClr val="FF0000"/>
                </a:solidFill>
                <a:latin typeface="微软雅黑" pitchFamily="34" charset="-122"/>
                <a:ea typeface="微软雅黑" pitchFamily="34" charset="-122"/>
              </a:rPr>
              <a:t>.length</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mtClean="0"/>
              <a:t>2.3.1 </a:t>
            </a:r>
            <a:r>
              <a:rPr lang="zh-CN" altLang="en-US" smtClean="0"/>
              <a:t>一维数组</a:t>
            </a:r>
          </a:p>
        </p:txBody>
      </p:sp>
      <p:sp>
        <p:nvSpPr>
          <p:cNvPr id="80899" name="内容占位符 2"/>
          <p:cNvSpPr>
            <a:spLocks noGrp="1"/>
          </p:cNvSpPr>
          <p:nvPr>
            <p:ph idx="1"/>
          </p:nvPr>
        </p:nvSpPr>
        <p:spPr>
          <a:xfrm>
            <a:off x="611188" y="1268413"/>
            <a:ext cx="7772400" cy="4608512"/>
          </a:xfrm>
        </p:spPr>
        <p:txBody>
          <a:bodyPr/>
          <a:lstStyle/>
          <a:p>
            <a:pPr eaLnBrk="1" hangingPunct="1">
              <a:buClr>
                <a:srgbClr val="3333CC"/>
              </a:buClr>
              <a:buFontTx/>
              <a:buAutoNum type="arabicPeriod" startAt="4"/>
            </a:pPr>
            <a:r>
              <a:rPr lang="zh-CN" altLang="en-US" sz="2800" b="0" dirty="0" smtClean="0">
                <a:solidFill>
                  <a:srgbClr val="000000"/>
                </a:solidFill>
                <a:latin typeface="微软雅黑" pitchFamily="34" charset="-122"/>
                <a:ea typeface="微软雅黑" pitchFamily="34" charset="-122"/>
              </a:rPr>
              <a:t>数组元素的表示及运算</a:t>
            </a:r>
          </a:p>
          <a:p>
            <a:pPr lvl="1" eaLnBrk="1" hangingPunct="1">
              <a:buClr>
                <a:srgbClr val="FF0000"/>
              </a:buClr>
              <a:buFont typeface="Wingdings" pitchFamily="2" charset="2"/>
              <a:buNone/>
            </a:pPr>
            <a:r>
              <a:rPr lang="zh-CN" altLang="en-US" sz="2400" b="0" dirty="0" smtClean="0">
                <a:solidFill>
                  <a:srgbClr val="000000"/>
                </a:solidFill>
                <a:latin typeface="微软雅黑" pitchFamily="34" charset="-122"/>
                <a:ea typeface="微软雅黑" pitchFamily="34" charset="-122"/>
              </a:rPr>
              <a:t>数组</a:t>
            </a:r>
            <a:r>
              <a:rPr lang="en-US" altLang="zh-CN" sz="2400" b="0" dirty="0" smtClean="0">
                <a:solidFill>
                  <a:srgbClr val="000000"/>
                </a:solidFill>
                <a:latin typeface="微软雅黑" pitchFamily="34" charset="-122"/>
                <a:ea typeface="微软雅黑" pitchFamily="34" charset="-122"/>
              </a:rPr>
              <a:t>[</a:t>
            </a:r>
            <a:r>
              <a:rPr lang="zh-CN" altLang="en-US" sz="2400" b="0" dirty="0" smtClean="0">
                <a:solidFill>
                  <a:srgbClr val="000000"/>
                </a:solidFill>
                <a:latin typeface="微软雅黑" pitchFamily="34" charset="-122"/>
                <a:ea typeface="微软雅黑" pitchFamily="34" charset="-122"/>
              </a:rPr>
              <a:t>下标</a:t>
            </a:r>
            <a:r>
              <a:rPr lang="en-US" altLang="zh-CN" sz="2400" b="0" dirty="0" smtClean="0">
                <a:solidFill>
                  <a:srgbClr val="000000"/>
                </a:solidFill>
                <a:latin typeface="微软雅黑" pitchFamily="34" charset="-122"/>
                <a:ea typeface="微软雅黑" pitchFamily="34" charset="-122"/>
              </a:rPr>
              <a:t>]</a:t>
            </a:r>
            <a:r>
              <a:rPr lang="zh-CN" altLang="en-US" sz="2400" b="0" dirty="0" smtClean="0">
                <a:solidFill>
                  <a:srgbClr val="000000"/>
                </a:solidFill>
                <a:latin typeface="微软雅黑" pitchFamily="34" charset="-122"/>
                <a:ea typeface="微软雅黑" pitchFamily="34" charset="-122"/>
              </a:rPr>
              <a:t>，下标从</a:t>
            </a:r>
            <a:r>
              <a:rPr lang="en-US" altLang="zh-CN" sz="2400" b="0" dirty="0" smtClean="0">
                <a:solidFill>
                  <a:srgbClr val="000000"/>
                </a:solidFill>
                <a:latin typeface="微软雅黑" pitchFamily="34" charset="-122"/>
                <a:ea typeface="微软雅黑" pitchFamily="34" charset="-122"/>
              </a:rPr>
              <a:t>0</a:t>
            </a:r>
            <a:r>
              <a:rPr lang="zh-CN" altLang="en-US" sz="2400" b="0" dirty="0" smtClean="0">
                <a:solidFill>
                  <a:srgbClr val="000000"/>
                </a:solidFill>
                <a:latin typeface="微软雅黑" pitchFamily="34" charset="-122"/>
                <a:ea typeface="微软雅黑" pitchFamily="34" charset="-122"/>
              </a:rPr>
              <a:t>开始</a:t>
            </a:r>
            <a:endParaRPr lang="en-US" altLang="zh-CN" sz="2400" b="0" dirty="0" smtClean="0">
              <a:solidFill>
                <a:srgbClr val="000000"/>
              </a:solidFill>
              <a:latin typeface="微软雅黑" pitchFamily="34" charset="-122"/>
              <a:ea typeface="微软雅黑" pitchFamily="34" charset="-122"/>
            </a:endParaRPr>
          </a:p>
          <a:p>
            <a:pPr lvl="1" eaLnBrk="1" hangingPunct="1">
              <a:buClr>
                <a:srgbClr val="FF0000"/>
              </a:buClr>
              <a:buFont typeface="Wingdings" pitchFamily="2" charset="2"/>
              <a:buChar char="Ø"/>
            </a:pPr>
            <a:r>
              <a:rPr lang="en-US" altLang="zh-CN" sz="2400" b="0" dirty="0" smtClean="0">
                <a:solidFill>
                  <a:srgbClr val="000000"/>
                </a:solidFill>
                <a:latin typeface="微软雅黑" pitchFamily="34" charset="-122"/>
                <a:ea typeface="微软雅黑" pitchFamily="34" charset="-122"/>
              </a:rPr>
              <a:t>a[0]</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a[1]</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a[2]</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a[3]</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a[4] </a:t>
            </a:r>
            <a:endParaRPr lang="zh-CN" altLang="en-US" sz="2400" b="0" dirty="0" smtClean="0">
              <a:solidFill>
                <a:srgbClr val="000000"/>
              </a:solidFill>
              <a:latin typeface="微软雅黑" pitchFamily="34" charset="-122"/>
              <a:ea typeface="微软雅黑" pitchFamily="34" charset="-122"/>
            </a:endParaRPr>
          </a:p>
          <a:p>
            <a:pPr lvl="1" eaLnBrk="1" hangingPunct="1">
              <a:buClr>
                <a:srgbClr val="FF0000"/>
              </a:buClr>
              <a:buFont typeface="Wingdings" pitchFamily="2" charset="2"/>
              <a:buChar char="Ø"/>
            </a:pPr>
            <a:r>
              <a:rPr lang="en-US" altLang="zh-CN" sz="2400" b="0" dirty="0" smtClean="0">
                <a:solidFill>
                  <a:srgbClr val="000000"/>
                </a:solidFill>
                <a:latin typeface="微软雅黑" pitchFamily="34" charset="-122"/>
                <a:ea typeface="微软雅黑" pitchFamily="34" charset="-122"/>
              </a:rPr>
              <a:t>a[</a:t>
            </a:r>
            <a:r>
              <a:rPr lang="en-US" altLang="zh-CN" sz="2400" b="0" dirty="0" err="1" smtClean="0">
                <a:solidFill>
                  <a:srgbClr val="000000"/>
                </a:solidFill>
                <a:latin typeface="微软雅黑" pitchFamily="34" charset="-122"/>
                <a:ea typeface="微软雅黑" pitchFamily="34" charset="-122"/>
              </a:rPr>
              <a:t>i</a:t>
            </a:r>
            <a:r>
              <a:rPr lang="en-US" altLang="zh-CN" sz="2400" b="0" dirty="0" smtClean="0">
                <a:solidFill>
                  <a:srgbClr val="000000"/>
                </a:solidFill>
                <a:latin typeface="微软雅黑" pitchFamily="34" charset="-122"/>
                <a:ea typeface="微软雅黑" pitchFamily="34" charset="-122"/>
              </a:rPr>
              <a:t>] = a[i-2]+a[i-1]; //</a:t>
            </a:r>
            <a:r>
              <a:rPr lang="zh-CN" altLang="en-US" sz="2400" b="0" dirty="0" smtClean="0">
                <a:solidFill>
                  <a:srgbClr val="000000"/>
                </a:solidFill>
                <a:latin typeface="微软雅黑" pitchFamily="34" charset="-122"/>
                <a:ea typeface="微软雅黑" pitchFamily="34" charset="-122"/>
              </a:rPr>
              <a:t>数组元素参加运算 </a:t>
            </a:r>
          </a:p>
          <a:p>
            <a:pPr eaLnBrk="1" hangingPunct="1">
              <a:buClr>
                <a:srgbClr val="3333CC"/>
              </a:buClr>
              <a:buFont typeface="Wingdings" pitchFamily="2" charset="2"/>
              <a:buAutoNum type="arabicPeriod" startAt="4"/>
            </a:pPr>
            <a:r>
              <a:rPr lang="zh-CN" altLang="en-US" sz="2800" b="0" dirty="0" smtClean="0">
                <a:solidFill>
                  <a:srgbClr val="000000"/>
                </a:solidFill>
                <a:latin typeface="微软雅黑" pitchFamily="34" charset="-122"/>
                <a:ea typeface="微软雅黑" pitchFamily="34" charset="-122"/>
              </a:rPr>
              <a:t>数组声明时赋初值</a:t>
            </a:r>
          </a:p>
          <a:p>
            <a:pPr lvl="1" eaLnBrk="1" hangingPunct="1">
              <a:buClr>
                <a:srgbClr val="FF0000"/>
              </a:buClr>
              <a:buFont typeface="Wingdings" pitchFamily="2" charset="2"/>
              <a:buChar char="Ø"/>
            </a:pPr>
            <a:r>
              <a:rPr lang="en-US" altLang="zh-CN" sz="2400" b="0" dirty="0" err="1" smtClean="0">
                <a:solidFill>
                  <a:srgbClr val="C00000"/>
                </a:solidFill>
                <a:latin typeface="微软雅黑" pitchFamily="34" charset="-122"/>
                <a:ea typeface="微软雅黑" pitchFamily="34" charset="-122"/>
              </a:rPr>
              <a:t>int</a:t>
            </a:r>
            <a:r>
              <a:rPr lang="en-US" altLang="zh-CN" sz="2400" b="0" dirty="0" smtClean="0">
                <a:solidFill>
                  <a:srgbClr val="C00000"/>
                </a:solidFill>
                <a:latin typeface="微软雅黑" pitchFamily="34" charset="-122"/>
                <a:ea typeface="微软雅黑" pitchFamily="34" charset="-122"/>
              </a:rPr>
              <a:t>  a[]={1,2,3,4,5};</a:t>
            </a:r>
            <a:endParaRPr lang="zh-CN" altLang="en-US" sz="2400" b="0" dirty="0" smtClean="0">
              <a:solidFill>
                <a:srgbClr val="C00000"/>
              </a:solidFill>
              <a:latin typeface="微软雅黑" pitchFamily="34" charset="-122"/>
              <a:ea typeface="微软雅黑" pitchFamily="34" charset="-122"/>
            </a:endParaRPr>
          </a:p>
          <a:p>
            <a:pPr eaLnBrk="1" hangingPunct="1">
              <a:buClr>
                <a:srgbClr val="3333CC"/>
              </a:buClr>
              <a:buFontTx/>
              <a:buAutoNum type="arabicPeriod" startAt="6"/>
            </a:pPr>
            <a:r>
              <a:rPr lang="zh-CN" altLang="en-US" sz="2800" b="0" dirty="0" smtClean="0">
                <a:solidFill>
                  <a:srgbClr val="000000"/>
                </a:solidFill>
                <a:latin typeface="微软雅黑" pitchFamily="34" charset="-122"/>
                <a:ea typeface="微软雅黑" pitchFamily="34" charset="-122"/>
              </a:rPr>
              <a:t>数组元素的初始化</a:t>
            </a:r>
            <a:endParaRPr lang="en-US" altLang="zh-CN" sz="2800" b="0" dirty="0" smtClean="0">
              <a:solidFill>
                <a:srgbClr val="000000"/>
              </a:solidFill>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类型 </a:t>
            </a:r>
            <a:r>
              <a:rPr lang="en-US" altLang="zh-CN" sz="2400" b="0" dirty="0" smtClean="0">
                <a:latin typeface="微软雅黑" pitchFamily="34" charset="-122"/>
                <a:ea typeface="微软雅黑" pitchFamily="34" charset="-122"/>
              </a:rPr>
              <a:t>a[] = new </a:t>
            </a:r>
            <a:r>
              <a:rPr lang="zh-CN" altLang="en-US" sz="2400" b="0" dirty="0" smtClean="0">
                <a:latin typeface="微软雅黑" pitchFamily="34" charset="-122"/>
                <a:ea typeface="微软雅黑" pitchFamily="34" charset="-122"/>
              </a:rPr>
              <a:t>类型 </a:t>
            </a:r>
            <a:r>
              <a:rPr lang="en-US" altLang="zh-CN" sz="2400" b="0" dirty="0" smtClean="0">
                <a:latin typeface="微软雅黑" pitchFamily="34" charset="-122"/>
                <a:ea typeface="微软雅黑" pitchFamily="34" charset="-122"/>
              </a:rPr>
              <a:t>[5];  //Java</a:t>
            </a:r>
            <a:r>
              <a:rPr lang="zh-CN" altLang="en-US" sz="2400" b="0" dirty="0" smtClean="0">
                <a:latin typeface="微软雅黑" pitchFamily="34" charset="-122"/>
                <a:ea typeface="微软雅黑" pitchFamily="34" charset="-122"/>
              </a:rPr>
              <a:t>对使用</a:t>
            </a:r>
            <a:r>
              <a:rPr lang="en-US" altLang="zh-CN" sz="2400" b="0" dirty="0" smtClean="0">
                <a:latin typeface="微软雅黑" pitchFamily="34" charset="-122"/>
                <a:ea typeface="微软雅黑" pitchFamily="34" charset="-122"/>
              </a:rPr>
              <a:t>new</a:t>
            </a:r>
            <a:r>
              <a:rPr lang="zh-CN" altLang="en-US" sz="2400" b="0" dirty="0" smtClean="0">
                <a:latin typeface="微软雅黑" pitchFamily="34" charset="-122"/>
                <a:ea typeface="微软雅黑" pitchFamily="34" charset="-122"/>
              </a:rPr>
              <a:t>分配的存储单元都进行初始化，根据类型不同赋给相应的初值。</a:t>
            </a:r>
            <a:r>
              <a:rPr lang="en-US" altLang="zh-CN" sz="2400" b="0" dirty="0" smtClean="0">
                <a:latin typeface="微软雅黑" pitchFamily="34" charset="-122"/>
                <a:ea typeface="微软雅黑" pitchFamily="34" charset="-122"/>
              </a:rPr>
              <a:t>P41</a:t>
            </a:r>
            <a:endParaRPr lang="zh-CN" altLang="en-US" sz="2400" b="0" dirty="0" smtClean="0">
              <a:latin typeface="微软雅黑" pitchFamily="34" charset="-122"/>
              <a:ea typeface="微软雅黑" pitchFamily="34" charset="-122"/>
            </a:endParaRPr>
          </a:p>
        </p:txBody>
      </p:sp>
      <p:sp>
        <p:nvSpPr>
          <p:cNvPr id="8090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7182DEC-1368-4A50-BA92-277544FB502F}" type="slidenum">
              <a:rPr lang="zh-CN" altLang="en-US" sz="1400" smtClean="0">
                <a:latin typeface="Tahoma" pitchFamily="34" charset="0"/>
                <a:ea typeface="微软雅黑" panose="020B0503020204020204" pitchFamily="34" charset="-122"/>
              </a:rPr>
              <a:pPr eaLnBrk="1" hangingPunct="1"/>
              <a:t>68</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1B20388-F4AF-4F15-99CF-0AF796C7048D}" type="slidenum">
              <a:rPr lang="zh-CN" altLang="en-US" sz="1400" smtClean="0">
                <a:latin typeface="Tahoma" pitchFamily="34" charset="0"/>
                <a:ea typeface="微软雅黑" panose="020B0503020204020204" pitchFamily="34" charset="-122"/>
              </a:rPr>
              <a:pPr eaLnBrk="1" hangingPunct="1"/>
              <a:t>69</a:t>
            </a:fld>
            <a:endParaRPr lang="en-US" altLang="zh-CN" sz="1400" smtClean="0">
              <a:latin typeface="Tahoma" pitchFamily="34" charset="0"/>
              <a:ea typeface="微软雅黑" panose="020B0503020204020204" pitchFamily="34" charset="-122"/>
            </a:endParaRPr>
          </a:p>
        </p:txBody>
      </p:sp>
      <p:sp>
        <p:nvSpPr>
          <p:cNvPr id="81924" name="Rectangle 2"/>
          <p:cNvSpPr>
            <a:spLocks noGrp="1" noChangeArrowheads="1"/>
          </p:cNvSpPr>
          <p:nvPr>
            <p:ph type="title"/>
          </p:nvPr>
        </p:nvSpPr>
        <p:spPr>
          <a:xfrm>
            <a:off x="2294124" y="3264997"/>
            <a:ext cx="4325614" cy="421904"/>
          </a:xfrm>
        </p:spPr>
        <p:txBody>
          <a:bodyPr/>
          <a:lstStyle/>
          <a:p>
            <a:pPr eaLnBrk="1" hangingPunct="1"/>
            <a:r>
              <a:rPr lang="zh-CN" altLang="en-US" sz="2000" dirty="0" smtClean="0"/>
              <a:t>图</a:t>
            </a:r>
            <a:r>
              <a:rPr lang="en-US" altLang="zh-CN" sz="2000" dirty="0" smtClean="0"/>
              <a:t> </a:t>
            </a:r>
            <a:r>
              <a:rPr lang="zh-CN" altLang="en-US" sz="2000" dirty="0" smtClean="0"/>
              <a:t>一维数组</a:t>
            </a:r>
            <a:r>
              <a:rPr lang="en-US" altLang="zh-CN" sz="2000" dirty="0" smtClean="0"/>
              <a:t>(</a:t>
            </a:r>
            <a:r>
              <a:rPr lang="zh-CN" altLang="en-US" sz="2000" dirty="0" smtClean="0"/>
              <a:t>动态存储示意图</a:t>
            </a:r>
            <a:r>
              <a:rPr lang="en-US" altLang="zh-CN" sz="2000" dirty="0" smtClean="0"/>
              <a:t>)</a:t>
            </a:r>
            <a:r>
              <a:rPr lang="zh-CN" altLang="en-US" sz="2000" dirty="0" smtClean="0"/>
              <a:t> </a:t>
            </a:r>
          </a:p>
        </p:txBody>
      </p:sp>
      <p:pic>
        <p:nvPicPr>
          <p:cNvPr id="81925" name="Picture 5" descr="B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4" y="260648"/>
            <a:ext cx="8893175"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158" y="2465186"/>
            <a:ext cx="93610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2483768" y="2455523"/>
            <a:ext cx="12961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6228184" y="2445860"/>
            <a:ext cx="2376264" cy="47908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11560" y="3774298"/>
            <a:ext cx="7074272" cy="290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629C00C-D1C8-4282-886C-7CF6C3A13CD8}" type="slidenum">
              <a:rPr lang="zh-CN" altLang="en-US" sz="1400" smtClean="0">
                <a:latin typeface="Tahoma" pitchFamily="34" charset="0"/>
                <a:ea typeface="微软雅黑" panose="020B0503020204020204" pitchFamily="34" charset="-122"/>
              </a:rPr>
              <a:pPr eaLnBrk="1" hangingPunct="1"/>
              <a:t>7</a:t>
            </a:fld>
            <a:endParaRPr lang="en-US" altLang="zh-CN" sz="1400" smtClean="0">
              <a:latin typeface="Tahoma" pitchFamily="34" charset="0"/>
              <a:ea typeface="微软雅黑" panose="020B0503020204020204" pitchFamily="34" charset="-122"/>
            </a:endParaRPr>
          </a:p>
        </p:txBody>
      </p:sp>
      <p:sp>
        <p:nvSpPr>
          <p:cNvPr id="15364" name="AutoShape 2"/>
          <p:cNvSpPr>
            <a:spLocks noChangeArrowheads="1"/>
          </p:cNvSpPr>
          <p:nvPr/>
        </p:nvSpPr>
        <p:spPr bwMode="auto">
          <a:xfrm>
            <a:off x="2338388" y="2781300"/>
            <a:ext cx="2305050" cy="1584325"/>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p>
            <a:r>
              <a:rPr lang="en-US" altLang="zh-CN" b="1">
                <a:latin typeface="Arial" charset="0"/>
                <a:ea typeface="微软雅黑" panose="020B0503020204020204" pitchFamily="34" charset="-122"/>
              </a:rPr>
              <a:t>1</a:t>
            </a:r>
            <a:r>
              <a:rPr lang="zh-CN" altLang="en-US" b="1">
                <a:latin typeface="Arial" charset="0"/>
                <a:ea typeface="微软雅黑" panose="020B0503020204020204" pitchFamily="34" charset="-122"/>
              </a:rPr>
              <a:t>、字母</a:t>
            </a:r>
          </a:p>
          <a:p>
            <a:r>
              <a:rPr lang="en-US" altLang="zh-CN" b="1">
                <a:latin typeface="Arial" charset="0"/>
                <a:ea typeface="微软雅黑" panose="020B0503020204020204" pitchFamily="34" charset="-122"/>
              </a:rPr>
              <a:t>2</a:t>
            </a:r>
            <a:r>
              <a:rPr lang="zh-CN" altLang="en-US" b="1">
                <a:latin typeface="Arial" charset="0"/>
                <a:ea typeface="微软雅黑" panose="020B0503020204020204" pitchFamily="34" charset="-122"/>
              </a:rPr>
              <a:t>、下划线‘</a:t>
            </a:r>
            <a:r>
              <a:rPr lang="en-US" altLang="zh-CN" b="1">
                <a:latin typeface="Arial" charset="0"/>
                <a:ea typeface="微软雅黑" panose="020B0503020204020204" pitchFamily="34" charset="-122"/>
              </a:rPr>
              <a:t>_’</a:t>
            </a:r>
          </a:p>
          <a:p>
            <a:r>
              <a:rPr lang="en-US" altLang="zh-CN" b="1">
                <a:latin typeface="Arial" charset="0"/>
                <a:ea typeface="微软雅黑" panose="020B0503020204020204" pitchFamily="34" charset="-122"/>
              </a:rPr>
              <a:t>3</a:t>
            </a:r>
            <a:r>
              <a:rPr lang="zh-CN" altLang="en-US" b="1">
                <a:latin typeface="Arial" charset="0"/>
                <a:ea typeface="微软雅黑" panose="020B0503020204020204" pitchFamily="34" charset="-122"/>
              </a:rPr>
              <a:t>、‘</a:t>
            </a:r>
            <a:r>
              <a:rPr lang="en-US" altLang="zh-CN" b="1">
                <a:latin typeface="Arial" charset="0"/>
                <a:ea typeface="微软雅黑" panose="020B0503020204020204" pitchFamily="34" charset="-122"/>
              </a:rPr>
              <a:t>$’ </a:t>
            </a:r>
            <a:r>
              <a:rPr lang="zh-CN" altLang="en-US" b="1">
                <a:latin typeface="Arial" charset="0"/>
                <a:ea typeface="微软雅黑" panose="020B0503020204020204" pitchFamily="34" charset="-122"/>
              </a:rPr>
              <a:t>符号</a:t>
            </a:r>
          </a:p>
        </p:txBody>
      </p:sp>
      <p:sp>
        <p:nvSpPr>
          <p:cNvPr id="15365" name="Text Box 3"/>
          <p:cNvSpPr txBox="1">
            <a:spLocks noChangeArrowheads="1"/>
          </p:cNvSpPr>
          <p:nvPr/>
        </p:nvSpPr>
        <p:spPr bwMode="auto">
          <a:xfrm>
            <a:off x="2627313" y="2366048"/>
            <a:ext cx="172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Arial" charset="0"/>
                <a:ea typeface="微软雅黑" panose="020B0503020204020204" pitchFamily="34" charset="-122"/>
              </a:rPr>
              <a:t>首字母</a:t>
            </a:r>
          </a:p>
        </p:txBody>
      </p:sp>
      <p:grpSp>
        <p:nvGrpSpPr>
          <p:cNvPr id="15366" name="Group 4"/>
          <p:cNvGrpSpPr>
            <a:grpSpLocks/>
          </p:cNvGrpSpPr>
          <p:nvPr/>
        </p:nvGrpSpPr>
        <p:grpSpPr bwMode="auto">
          <a:xfrm>
            <a:off x="4930775" y="3284538"/>
            <a:ext cx="936625" cy="720725"/>
            <a:chOff x="2426" y="1842"/>
            <a:chExt cx="590" cy="454"/>
          </a:xfrm>
        </p:grpSpPr>
        <p:sp>
          <p:nvSpPr>
            <p:cNvPr id="15377" name="Line 5"/>
            <p:cNvSpPr>
              <a:spLocks noChangeShapeType="1"/>
            </p:cNvSpPr>
            <p:nvPr/>
          </p:nvSpPr>
          <p:spPr bwMode="auto">
            <a:xfrm>
              <a:off x="2426" y="2069"/>
              <a:ext cx="5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ea typeface="微软雅黑" panose="020B0503020204020204" pitchFamily="34" charset="-122"/>
              </a:endParaRPr>
            </a:p>
          </p:txBody>
        </p:sp>
        <p:sp>
          <p:nvSpPr>
            <p:cNvPr id="15378" name="Line 6"/>
            <p:cNvSpPr>
              <a:spLocks noChangeShapeType="1"/>
            </p:cNvSpPr>
            <p:nvPr/>
          </p:nvSpPr>
          <p:spPr bwMode="auto">
            <a:xfrm>
              <a:off x="2744" y="1842"/>
              <a:ext cx="0" cy="4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ea typeface="微软雅黑" panose="020B0503020204020204" pitchFamily="34" charset="-122"/>
              </a:endParaRPr>
            </a:p>
          </p:txBody>
        </p:sp>
      </p:grpSp>
      <p:sp>
        <p:nvSpPr>
          <p:cNvPr id="15367" name="AutoShape 7"/>
          <p:cNvSpPr>
            <a:spLocks noChangeArrowheads="1"/>
          </p:cNvSpPr>
          <p:nvPr/>
        </p:nvSpPr>
        <p:spPr bwMode="auto">
          <a:xfrm>
            <a:off x="6372225" y="2852738"/>
            <a:ext cx="2160588" cy="1871662"/>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p>
            <a:r>
              <a:rPr lang="zh-CN" altLang="en-US" b="1">
                <a:latin typeface="Arial" charset="0"/>
                <a:ea typeface="微软雅黑" panose="020B0503020204020204" pitchFamily="34" charset="-122"/>
              </a:rPr>
              <a:t>任意多的：</a:t>
            </a:r>
          </a:p>
          <a:p>
            <a:r>
              <a:rPr lang="en-US" altLang="zh-CN" b="1">
                <a:latin typeface="Arial" charset="0"/>
                <a:ea typeface="微软雅黑" panose="020B0503020204020204" pitchFamily="34" charset="-122"/>
              </a:rPr>
              <a:t>1</a:t>
            </a:r>
            <a:r>
              <a:rPr lang="zh-CN" altLang="en-US" b="1">
                <a:latin typeface="Arial" charset="0"/>
                <a:ea typeface="微软雅黑" panose="020B0503020204020204" pitchFamily="34" charset="-122"/>
              </a:rPr>
              <a:t>、数字</a:t>
            </a:r>
          </a:p>
          <a:p>
            <a:r>
              <a:rPr lang="en-US" altLang="zh-CN" b="1">
                <a:latin typeface="Arial" charset="0"/>
                <a:ea typeface="微软雅黑" panose="020B0503020204020204" pitchFamily="34" charset="-122"/>
              </a:rPr>
              <a:t>2</a:t>
            </a:r>
            <a:r>
              <a:rPr lang="zh-CN" altLang="en-US" b="1">
                <a:latin typeface="Arial" charset="0"/>
                <a:ea typeface="微软雅黑" panose="020B0503020204020204" pitchFamily="34" charset="-122"/>
              </a:rPr>
              <a:t>、字母</a:t>
            </a:r>
          </a:p>
          <a:p>
            <a:r>
              <a:rPr lang="en-US" altLang="zh-CN" b="1">
                <a:latin typeface="Arial" charset="0"/>
                <a:ea typeface="微软雅黑" panose="020B0503020204020204" pitchFamily="34" charset="-122"/>
              </a:rPr>
              <a:t>3</a:t>
            </a:r>
            <a:r>
              <a:rPr lang="zh-CN" altLang="en-US" b="1">
                <a:latin typeface="Arial" charset="0"/>
                <a:ea typeface="微软雅黑" panose="020B0503020204020204" pitchFamily="34" charset="-122"/>
              </a:rPr>
              <a:t>、下划线‘</a:t>
            </a:r>
            <a:r>
              <a:rPr lang="en-US" altLang="zh-CN" b="1">
                <a:latin typeface="Arial" charset="0"/>
                <a:ea typeface="微软雅黑" panose="020B0503020204020204" pitchFamily="34" charset="-122"/>
              </a:rPr>
              <a:t>_’</a:t>
            </a:r>
          </a:p>
          <a:p>
            <a:r>
              <a:rPr lang="en-US" altLang="zh-CN" b="1">
                <a:latin typeface="Arial" charset="0"/>
                <a:ea typeface="微软雅黑" panose="020B0503020204020204" pitchFamily="34" charset="-122"/>
              </a:rPr>
              <a:t>4</a:t>
            </a:r>
            <a:r>
              <a:rPr lang="zh-CN" altLang="en-US" b="1">
                <a:latin typeface="Arial" charset="0"/>
                <a:ea typeface="微软雅黑" panose="020B0503020204020204" pitchFamily="34" charset="-122"/>
              </a:rPr>
              <a:t>、‘</a:t>
            </a:r>
            <a:r>
              <a:rPr lang="en-US" altLang="zh-CN" b="1">
                <a:latin typeface="Arial" charset="0"/>
                <a:ea typeface="微软雅黑" panose="020B0503020204020204" pitchFamily="34" charset="-122"/>
              </a:rPr>
              <a:t>$’ </a:t>
            </a:r>
            <a:r>
              <a:rPr lang="zh-CN" altLang="en-US" b="1">
                <a:latin typeface="Arial" charset="0"/>
                <a:ea typeface="微软雅黑" panose="020B0503020204020204" pitchFamily="34" charset="-122"/>
              </a:rPr>
              <a:t>符号</a:t>
            </a:r>
          </a:p>
        </p:txBody>
      </p:sp>
      <p:sp>
        <p:nvSpPr>
          <p:cNvPr id="15368" name="Text Box 8"/>
          <p:cNvSpPr txBox="1">
            <a:spLocks noChangeArrowheads="1"/>
          </p:cNvSpPr>
          <p:nvPr/>
        </p:nvSpPr>
        <p:spPr bwMode="auto">
          <a:xfrm>
            <a:off x="6589713" y="2341563"/>
            <a:ext cx="172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b="1">
                <a:latin typeface="Arial" charset="0"/>
                <a:ea typeface="微软雅黑" panose="020B0503020204020204" pitchFamily="34" charset="-122"/>
              </a:rPr>
              <a:t>其余部分</a:t>
            </a:r>
          </a:p>
        </p:txBody>
      </p:sp>
      <p:sp>
        <p:nvSpPr>
          <p:cNvPr id="15369" name="AutoShape 9"/>
          <p:cNvSpPr>
            <a:spLocks noChangeArrowheads="1"/>
          </p:cNvSpPr>
          <p:nvPr/>
        </p:nvSpPr>
        <p:spPr bwMode="auto">
          <a:xfrm>
            <a:off x="684213" y="2636838"/>
            <a:ext cx="503237" cy="172878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p>
            <a:r>
              <a:rPr lang="zh-CN" altLang="en-US" b="1">
                <a:latin typeface="Arial" charset="0"/>
                <a:ea typeface="微软雅黑" panose="020B0503020204020204" pitchFamily="34" charset="-122"/>
              </a:rPr>
              <a:t>标</a:t>
            </a:r>
            <a:endParaRPr lang="en-US" altLang="zh-CN" b="1">
              <a:latin typeface="Arial" charset="0"/>
              <a:ea typeface="微软雅黑" panose="020B0503020204020204" pitchFamily="34" charset="-122"/>
            </a:endParaRPr>
          </a:p>
          <a:p>
            <a:r>
              <a:rPr lang="zh-CN" altLang="en-US" b="1">
                <a:latin typeface="Arial" charset="0"/>
                <a:ea typeface="微软雅黑" panose="020B0503020204020204" pitchFamily="34" charset="-122"/>
              </a:rPr>
              <a:t>识</a:t>
            </a:r>
            <a:endParaRPr lang="en-US" altLang="zh-CN" b="1">
              <a:latin typeface="Arial" charset="0"/>
              <a:ea typeface="微软雅黑" panose="020B0503020204020204" pitchFamily="34" charset="-122"/>
            </a:endParaRPr>
          </a:p>
          <a:p>
            <a:r>
              <a:rPr lang="zh-CN" altLang="en-US" b="1">
                <a:latin typeface="Arial" charset="0"/>
                <a:ea typeface="微软雅黑" panose="020B0503020204020204" pitchFamily="34" charset="-122"/>
              </a:rPr>
              <a:t>符</a:t>
            </a:r>
          </a:p>
        </p:txBody>
      </p:sp>
      <p:grpSp>
        <p:nvGrpSpPr>
          <p:cNvPr id="15370" name="Group 10"/>
          <p:cNvGrpSpPr>
            <a:grpSpLocks/>
          </p:cNvGrpSpPr>
          <p:nvPr/>
        </p:nvGrpSpPr>
        <p:grpSpPr bwMode="auto">
          <a:xfrm>
            <a:off x="1547813" y="3502025"/>
            <a:ext cx="503237" cy="287338"/>
            <a:chOff x="975" y="1979"/>
            <a:chExt cx="317" cy="181"/>
          </a:xfrm>
        </p:grpSpPr>
        <p:sp>
          <p:nvSpPr>
            <p:cNvPr id="15375" name="Line 11"/>
            <p:cNvSpPr>
              <a:spLocks noChangeShapeType="1"/>
            </p:cNvSpPr>
            <p:nvPr/>
          </p:nvSpPr>
          <p:spPr bwMode="auto">
            <a:xfrm>
              <a:off x="975" y="1979"/>
              <a:ext cx="31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ea typeface="微软雅黑" panose="020B0503020204020204" pitchFamily="34" charset="-122"/>
              </a:endParaRPr>
            </a:p>
          </p:txBody>
        </p:sp>
        <p:sp>
          <p:nvSpPr>
            <p:cNvPr id="15376" name="Line 12"/>
            <p:cNvSpPr>
              <a:spLocks noChangeShapeType="1"/>
            </p:cNvSpPr>
            <p:nvPr/>
          </p:nvSpPr>
          <p:spPr bwMode="auto">
            <a:xfrm>
              <a:off x="975" y="2160"/>
              <a:ext cx="31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ea typeface="微软雅黑" panose="020B0503020204020204" pitchFamily="34" charset="-122"/>
              </a:endParaRPr>
            </a:p>
          </p:txBody>
        </p:sp>
      </p:grpSp>
      <p:sp>
        <p:nvSpPr>
          <p:cNvPr id="15371" name="Rectangle 13"/>
          <p:cNvSpPr>
            <a:spLocks noChangeArrowheads="1"/>
          </p:cNvSpPr>
          <p:nvPr/>
        </p:nvSpPr>
        <p:spPr bwMode="auto">
          <a:xfrm>
            <a:off x="684213" y="3429000"/>
            <a:ext cx="72009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a:spcBef>
                <a:spcPct val="20000"/>
              </a:spcBef>
              <a:buFontTx/>
              <a:buBlip>
                <a:blip r:embed="rId3"/>
              </a:buBlip>
            </a:pPr>
            <a:endParaRPr lang="zh-CN" altLang="en-US" sz="2000" b="1">
              <a:ea typeface="微软雅黑" panose="020B0503020204020204" pitchFamily="34" charset="-122"/>
            </a:endParaRPr>
          </a:p>
        </p:txBody>
      </p:sp>
      <p:sp>
        <p:nvSpPr>
          <p:cNvPr id="15372" name="Rectangle 16"/>
          <p:cNvSpPr>
            <a:spLocks noGrp="1" noChangeArrowheads="1"/>
          </p:cNvSpPr>
          <p:nvPr>
            <p:ph type="title"/>
          </p:nvPr>
        </p:nvSpPr>
        <p:spPr>
          <a:xfrm>
            <a:off x="908050" y="260350"/>
            <a:ext cx="7408863" cy="633413"/>
          </a:xfrm>
        </p:spPr>
        <p:txBody>
          <a:bodyPr anchor="t"/>
          <a:lstStyle/>
          <a:p>
            <a:pPr eaLnBrk="1" hangingPunct="1"/>
            <a:r>
              <a:rPr lang="en-US" altLang="zh-CN" sz="3200" smtClean="0"/>
              <a:t>2. </a:t>
            </a:r>
            <a:r>
              <a:rPr lang="zh-CN" altLang="en-US" sz="3200" smtClean="0"/>
              <a:t>标识符命名规则 </a:t>
            </a:r>
            <a:r>
              <a:rPr lang="en-US" altLang="zh-CN" sz="3200" smtClean="0"/>
              <a:t>1/2</a:t>
            </a:r>
            <a:endParaRPr lang="zh-CN" altLang="en-US" sz="3200" smtClean="0"/>
          </a:p>
        </p:txBody>
      </p:sp>
      <p:sp>
        <p:nvSpPr>
          <p:cNvPr id="15373" name="Rectangle 17"/>
          <p:cNvSpPr>
            <a:spLocks noGrp="1" noChangeArrowheads="1"/>
          </p:cNvSpPr>
          <p:nvPr>
            <p:ph type="body" idx="1"/>
          </p:nvPr>
        </p:nvSpPr>
        <p:spPr>
          <a:xfrm>
            <a:off x="755278" y="1341438"/>
            <a:ext cx="7777162" cy="863600"/>
          </a:xfrm>
        </p:spPr>
        <p:txBody>
          <a:bodyPr/>
          <a:lstStyle/>
          <a:p>
            <a:pPr marL="457200" indent="-457200" eaLnBrk="1" hangingPunct="1">
              <a:lnSpc>
                <a:spcPct val="80000"/>
              </a:lnSpc>
              <a:buFont typeface="Wingdings 2" pitchFamily="18" charset="2"/>
              <a:buNone/>
            </a:pPr>
            <a:r>
              <a:rPr lang="en-US" altLang="zh-CN" sz="2800" smtClean="0"/>
              <a:t>Java</a:t>
            </a:r>
            <a:r>
              <a:rPr lang="zh-CN" altLang="en-US" sz="2800" smtClean="0"/>
              <a:t>语言中，变量命名要符合一定规则</a:t>
            </a:r>
          </a:p>
          <a:p>
            <a:pPr marL="800100" lvl="1" indent="-342900" eaLnBrk="1" hangingPunct="1">
              <a:lnSpc>
                <a:spcPct val="80000"/>
              </a:lnSpc>
              <a:buFont typeface="Wingdings 2" pitchFamily="18" charset="2"/>
              <a:buChar char="³"/>
            </a:pPr>
            <a:r>
              <a:rPr lang="en-US" altLang="zh-CN" sz="2400" smtClean="0"/>
              <a:t>money</a:t>
            </a:r>
            <a:r>
              <a:rPr lang="zh-CN" altLang="en-US" sz="2400" smtClean="0"/>
              <a:t>、</a:t>
            </a:r>
            <a:r>
              <a:rPr lang="en-US" altLang="zh-CN" sz="2400" smtClean="0"/>
              <a:t>score</a:t>
            </a:r>
            <a:r>
              <a:rPr lang="zh-CN" altLang="en-US" sz="2400" smtClean="0"/>
              <a:t>、</a:t>
            </a:r>
            <a:r>
              <a:rPr lang="en-US" altLang="zh-CN" sz="2400" smtClean="0"/>
              <a:t>name</a:t>
            </a:r>
            <a:r>
              <a:rPr lang="zh-CN" altLang="en-US" sz="2400" smtClean="0"/>
              <a:t>、</a:t>
            </a:r>
            <a:r>
              <a:rPr lang="en-US" altLang="zh-CN" sz="2400" smtClean="0"/>
              <a:t>sex</a:t>
            </a:r>
          </a:p>
        </p:txBody>
      </p:sp>
      <p:sp>
        <p:nvSpPr>
          <p:cNvPr id="2" name="矩形 1"/>
          <p:cNvSpPr/>
          <p:nvPr/>
        </p:nvSpPr>
        <p:spPr>
          <a:xfrm>
            <a:off x="468313" y="4941888"/>
            <a:ext cx="8351837" cy="1295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zh-CN" altLang="en-US" b="1" dirty="0">
                <a:solidFill>
                  <a:srgbClr val="0000FF"/>
                </a:solidFill>
                <a:latin typeface="Arial" charset="0"/>
                <a:ea typeface="微软雅黑" panose="020B0503020204020204" pitchFamily="34" charset="-122"/>
              </a:rPr>
              <a:t>标识符命名规范：简短且能清楚地表明变量的作用，通常第一个单词的首字母小写，其后单词的首字母大写。例如：</a:t>
            </a:r>
            <a:r>
              <a:rPr lang="en-US" altLang="zh-CN" b="1" dirty="0" err="1">
                <a:solidFill>
                  <a:srgbClr val="0000FF"/>
                </a:solidFill>
                <a:latin typeface="Arial" charset="0"/>
                <a:ea typeface="微软雅黑" panose="020B0503020204020204" pitchFamily="34" charset="-122"/>
              </a:rPr>
              <a:t>myScore</a:t>
            </a:r>
            <a:r>
              <a:rPr lang="en-US" altLang="zh-CN" b="1" dirty="0">
                <a:solidFill>
                  <a:srgbClr val="0000FF"/>
                </a:solidFill>
                <a:latin typeface="Arial" charset="0"/>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50057" y="1340768"/>
            <a:ext cx="8313700" cy="3888432"/>
          </a:xfrm>
          <a:prstGeom prst="rect">
            <a:avLst/>
          </a:prstGeom>
        </p:spPr>
      </p:pic>
      <p:sp>
        <p:nvSpPr>
          <p:cNvPr id="82946" name="标题 1"/>
          <p:cNvSpPr>
            <a:spLocks noGrp="1"/>
          </p:cNvSpPr>
          <p:nvPr>
            <p:ph type="title"/>
          </p:nvPr>
        </p:nvSpPr>
        <p:spPr/>
        <p:txBody>
          <a:bodyPr/>
          <a:lstStyle/>
          <a:p>
            <a:pPr marL="342900" indent="-342900" eaLnBrk="1" hangingPunct="1">
              <a:spcBef>
                <a:spcPct val="20000"/>
              </a:spcBef>
            </a:pPr>
            <a:r>
              <a:rPr lang="en-US" altLang="zh-CN" sz="2800" smtClean="0">
                <a:solidFill>
                  <a:srgbClr val="000000"/>
                </a:solidFill>
              </a:rPr>
              <a:t>【</a:t>
            </a:r>
            <a:r>
              <a:rPr lang="zh-CN" altLang="en-US" sz="2800" smtClean="0">
                <a:solidFill>
                  <a:srgbClr val="000000"/>
                </a:solidFill>
              </a:rPr>
              <a:t>例</a:t>
            </a:r>
            <a:r>
              <a:rPr lang="en-US" altLang="zh-CN" sz="2800" smtClean="0">
                <a:solidFill>
                  <a:srgbClr val="000000"/>
                </a:solidFill>
              </a:rPr>
              <a:t>】 </a:t>
            </a:r>
            <a:r>
              <a:rPr lang="zh-CN" altLang="en-US" sz="2800" smtClean="0">
                <a:solidFill>
                  <a:srgbClr val="000000"/>
                </a:solidFill>
              </a:rPr>
              <a:t>用一维数组计算</a:t>
            </a:r>
            <a:r>
              <a:rPr lang="en-US" altLang="zh-CN" sz="2800" smtClean="0">
                <a:solidFill>
                  <a:srgbClr val="000000"/>
                </a:solidFill>
              </a:rPr>
              <a:t>Fibonacci</a:t>
            </a:r>
            <a:r>
              <a:rPr lang="zh-CN" altLang="en-US" sz="2800" smtClean="0">
                <a:solidFill>
                  <a:srgbClr val="000000"/>
                </a:solidFill>
              </a:rPr>
              <a:t>序列值。</a:t>
            </a:r>
          </a:p>
        </p:txBody>
      </p:sp>
      <p:sp>
        <p:nvSpPr>
          <p:cNvPr id="82949"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469496A-73DE-4E1E-A9CB-F8C9FE932027}" type="slidenum">
              <a:rPr lang="zh-CN" altLang="en-US" sz="1400" smtClean="0">
                <a:latin typeface="Tahoma" pitchFamily="34" charset="0"/>
                <a:ea typeface="微软雅黑" panose="020B0503020204020204" pitchFamily="34" charset="-122"/>
              </a:rPr>
              <a:pPr eaLnBrk="1" hangingPunct="1"/>
              <a:t>70</a:t>
            </a:fld>
            <a:endParaRPr lang="en-US" altLang="zh-CN" sz="1400" smtClean="0">
              <a:latin typeface="Tahoma" pitchFamily="34" charset="0"/>
              <a:ea typeface="微软雅黑" panose="020B0503020204020204" pitchFamily="34" charset="-122"/>
            </a:endParaRPr>
          </a:p>
        </p:txBody>
      </p:sp>
      <p:sp>
        <p:nvSpPr>
          <p:cNvPr id="8" name="矩形 7"/>
          <p:cNvSpPr/>
          <p:nvPr/>
        </p:nvSpPr>
        <p:spPr>
          <a:xfrm>
            <a:off x="1907704" y="2996952"/>
            <a:ext cx="5256584" cy="612068"/>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203848" y="4787360"/>
            <a:ext cx="43924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ArrayCase/Fib_array</a:t>
            </a:r>
            <a:endParaRPr lang="zh-CN" altLang="en-US" sz="20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190832" y="5459636"/>
            <a:ext cx="3533296" cy="4567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8"/>
                                        </p:tgtEl>
                                        <p:attrNameLst>
                                          <p:attrName>ppt_x</p:attrName>
                                        </p:attrNameLst>
                                      </p:cBhvr>
                                      <p:tavLst>
                                        <p:tav tm="0">
                                          <p:val>
                                            <p:strVal val="ppt_x"/>
                                          </p:val>
                                        </p:tav>
                                        <p:tav tm="100000">
                                          <p:val>
                                            <p:strVal val="ppt_x"/>
                                          </p:val>
                                        </p:tav>
                                      </p:tavLst>
                                    </p:anim>
                                    <p:anim calcmode="lin" valueType="num">
                                      <p:cBhvr additive="base">
                                        <p:cTn id="17" dur="500"/>
                                        <p:tgtEl>
                                          <p:spTgt spid="8"/>
                                        </p:tgtEl>
                                        <p:attrNameLst>
                                          <p:attrName>ppt_y</p:attrName>
                                        </p:attrNameLst>
                                      </p:cBhvr>
                                      <p:tavLst>
                                        <p:tav tm="0">
                                          <p:val>
                                            <p:strVal val="ppt_y"/>
                                          </p:val>
                                        </p:tav>
                                        <p:tav tm="100000">
                                          <p:val>
                                            <p:strVal val="1+ppt_h/2"/>
                                          </p:val>
                                        </p:tav>
                                      </p:tavLst>
                                    </p:anim>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CDC2C89-B5E7-4124-B189-ADE2B86A06DC}" type="slidenum">
              <a:rPr lang="zh-CN" altLang="en-US" sz="1400" smtClean="0">
                <a:latin typeface="Tahoma" pitchFamily="34" charset="0"/>
                <a:ea typeface="微软雅黑" panose="020B0503020204020204" pitchFamily="34" charset="-122"/>
              </a:rPr>
              <a:pPr eaLnBrk="1" hangingPunct="1"/>
              <a:t>71</a:t>
            </a:fld>
            <a:endParaRPr lang="en-US" altLang="zh-CN" sz="1400" smtClean="0">
              <a:latin typeface="Tahoma" pitchFamily="34" charset="0"/>
              <a:ea typeface="微软雅黑" panose="020B0503020204020204" pitchFamily="34" charset="-122"/>
            </a:endParaRPr>
          </a:p>
        </p:txBody>
      </p:sp>
      <p:sp>
        <p:nvSpPr>
          <p:cNvPr id="83972" name="Rectangle 2"/>
          <p:cNvSpPr>
            <a:spLocks noGrp="1" noChangeArrowheads="1"/>
          </p:cNvSpPr>
          <p:nvPr>
            <p:ph type="title"/>
          </p:nvPr>
        </p:nvSpPr>
        <p:spPr>
          <a:xfrm>
            <a:off x="765175" y="260350"/>
            <a:ext cx="7335217" cy="839788"/>
          </a:xfrm>
        </p:spPr>
        <p:txBody>
          <a:bodyPr/>
          <a:lstStyle/>
          <a:p>
            <a:pPr eaLnBrk="1" hangingPunct="1"/>
            <a:r>
              <a:rPr lang="zh-CN" altLang="en-US" sz="4000" dirty="0" smtClean="0"/>
              <a:t>数组的引用模型</a:t>
            </a:r>
          </a:p>
        </p:txBody>
      </p:sp>
      <p:sp>
        <p:nvSpPr>
          <p:cNvPr id="83973" name="Rectangle 3"/>
          <p:cNvSpPr>
            <a:spLocks noGrp="1" noChangeArrowheads="1"/>
          </p:cNvSpPr>
          <p:nvPr>
            <p:ph type="body" idx="1"/>
          </p:nvPr>
        </p:nvSpPr>
        <p:spPr>
          <a:xfrm>
            <a:off x="1042988" y="1773238"/>
            <a:ext cx="7772400" cy="763587"/>
          </a:xfrm>
        </p:spPr>
        <p:txBody>
          <a:bodyPr/>
          <a:lstStyle/>
          <a:p>
            <a:pPr lvl="1" eaLnBrk="1" hangingPunct="1"/>
            <a:r>
              <a:rPr lang="zh-CN" altLang="en-US" dirty="0" smtClean="0"/>
              <a:t>基本数据类型变量的传值赋值</a:t>
            </a:r>
          </a:p>
        </p:txBody>
      </p:sp>
      <p:pic>
        <p:nvPicPr>
          <p:cNvPr id="83974" name="Picture 5" descr="B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924175"/>
            <a:ext cx="867568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79712" y="5085184"/>
            <a:ext cx="5256584" cy="525657"/>
          </a:xfrm>
          <a:prstGeom prst="rect">
            <a:avLst/>
          </a:prstGeom>
          <a:solidFill>
            <a:schemeClr val="accent1"/>
          </a:solidFill>
        </p:spPr>
        <p:txBody>
          <a:bodyPr wrap="square" rtlCol="0">
            <a:spAutoFit/>
          </a:bodyPr>
          <a:lstStyle/>
          <a:p>
            <a:pPr>
              <a:lnSpc>
                <a:spcPct val="130000"/>
              </a:lnSpc>
            </a:pPr>
            <a:r>
              <a:rPr lang="zh-CN" altLang="en-US" dirty="0" smtClean="0">
                <a:latin typeface="微软雅黑" panose="020B0503020204020204" pitchFamily="34" charset="-122"/>
                <a:ea typeface="微软雅黑" panose="020B0503020204020204" pitchFamily="34" charset="-122"/>
              </a:rPr>
              <a:t>变量</a:t>
            </a:r>
            <a:r>
              <a:rPr lang="en-US" altLang="zh-CN" dirty="0" err="1"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分别使用两个独立的存储空间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75481" y="298451"/>
            <a:ext cx="7793037" cy="839787"/>
          </a:xfrm>
        </p:spPr>
        <p:txBody>
          <a:bodyPr/>
          <a:lstStyle/>
          <a:p>
            <a:pPr marL="838200" indent="-838200" eaLnBrk="1" hangingPunct="1">
              <a:buFontTx/>
              <a:buAutoNum type="circleNumDbPlain" startAt="2"/>
            </a:pPr>
            <a:r>
              <a:rPr lang="zh-CN" altLang="en-US" smtClean="0"/>
              <a:t>数组变量的引用赋值</a:t>
            </a:r>
          </a:p>
        </p:txBody>
      </p:sp>
      <p:sp>
        <p:nvSpPr>
          <p:cNvPr id="84995" name="Rectangle 8"/>
          <p:cNvSpPr>
            <a:spLocks noChangeArrowheads="1"/>
          </p:cNvSpPr>
          <p:nvPr/>
        </p:nvSpPr>
        <p:spPr bwMode="auto">
          <a:xfrm>
            <a:off x="0" y="2402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a typeface="微软雅黑" panose="020B0503020204020204" pitchFamily="34" charset="-122"/>
            </a:endParaRPr>
          </a:p>
        </p:txBody>
      </p:sp>
      <p:graphicFrame>
        <p:nvGraphicFramePr>
          <p:cNvPr id="72708" name="Object 7"/>
          <p:cNvGraphicFramePr>
            <a:graphicFrameLocks noChangeAspect="1"/>
          </p:cNvGraphicFramePr>
          <p:nvPr/>
        </p:nvGraphicFramePr>
        <p:xfrm>
          <a:off x="3492500" y="984250"/>
          <a:ext cx="5113338" cy="3021013"/>
        </p:xfrm>
        <a:graphic>
          <a:graphicData uri="http://schemas.openxmlformats.org/presentationml/2006/ole">
            <mc:AlternateContent xmlns:mc="http://schemas.openxmlformats.org/markup-compatibility/2006">
              <mc:Choice xmlns:v="urn:schemas-microsoft-com:vml" Requires="v">
                <p:oleObj spid="_x0000_s85225" name="Visio" r:id="rId3" imgW="5446867" imgH="1629049" progId="Visio.Drawing.11">
                  <p:embed/>
                </p:oleObj>
              </mc:Choice>
              <mc:Fallback>
                <p:oleObj name="Visio" r:id="rId3" imgW="5446867" imgH="1629049"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49451"/>
                      <a:stretch>
                        <a:fillRect/>
                      </a:stretch>
                    </p:blipFill>
                    <p:spPr bwMode="auto">
                      <a:xfrm>
                        <a:off x="3492500" y="984250"/>
                        <a:ext cx="5113338"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Rectangle 10"/>
          <p:cNvSpPr>
            <a:spLocks noChangeArrowheads="1"/>
          </p:cNvSpPr>
          <p:nvPr/>
        </p:nvSpPr>
        <p:spPr bwMode="auto">
          <a:xfrm>
            <a:off x="0" y="240600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rgbClr val="000000"/>
              </a:solidFill>
              <a:ea typeface="微软雅黑" panose="020B0503020204020204" pitchFamily="34" charset="-122"/>
            </a:endParaRPr>
          </a:p>
        </p:txBody>
      </p:sp>
      <p:graphicFrame>
        <p:nvGraphicFramePr>
          <p:cNvPr id="72710" name="Object 9"/>
          <p:cNvGraphicFramePr>
            <a:graphicFrameLocks noChangeAspect="1"/>
          </p:cNvGraphicFramePr>
          <p:nvPr/>
        </p:nvGraphicFramePr>
        <p:xfrm>
          <a:off x="323850" y="3713163"/>
          <a:ext cx="5184775" cy="3100387"/>
        </p:xfrm>
        <a:graphic>
          <a:graphicData uri="http://schemas.openxmlformats.org/presentationml/2006/ole">
            <mc:AlternateContent xmlns:mc="http://schemas.openxmlformats.org/markup-compatibility/2006">
              <mc:Choice xmlns:v="urn:schemas-microsoft-com:vml" Requires="v">
                <p:oleObj spid="_x0000_s85226" name="Visio" r:id="rId5" imgW="5446867" imgH="1629049" progId="Visio.Drawing.11">
                  <p:embed/>
                </p:oleObj>
              </mc:Choice>
              <mc:Fallback>
                <p:oleObj name="Visio" r:id="rId5" imgW="5446867" imgH="1629049"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l="50031"/>
                      <a:stretch>
                        <a:fillRect/>
                      </a:stretch>
                    </p:blipFill>
                    <p:spPr bwMode="auto">
                      <a:xfrm>
                        <a:off x="323850" y="3713163"/>
                        <a:ext cx="5184775"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p:cNvSpPr/>
          <p:nvPr/>
        </p:nvSpPr>
        <p:spPr>
          <a:xfrm>
            <a:off x="1042988" y="2132013"/>
            <a:ext cx="2809875" cy="1009650"/>
          </a:xfrm>
          <a:prstGeom prst="wedgeRoundRectCallout">
            <a:avLst>
              <a:gd name="adj1" fmla="val 134199"/>
              <a:gd name="adj2" fmla="val 223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C00000"/>
                </a:solidFill>
                <a:latin typeface="微软雅黑" panose="020B0503020204020204" pitchFamily="34" charset="-122"/>
                <a:ea typeface="微软雅黑" panose="020B0503020204020204" pitchFamily="34" charset="-122"/>
              </a:rPr>
              <a:t>b=a; </a:t>
            </a:r>
            <a:r>
              <a:rPr lang="zh-CN" altLang="en-US" dirty="0">
                <a:solidFill>
                  <a:srgbClr val="C00000"/>
                </a:solidFill>
                <a:latin typeface="微软雅黑" panose="020B0503020204020204" pitchFamily="34" charset="-122"/>
                <a:ea typeface="微软雅黑" panose="020B0503020204020204" pitchFamily="34" charset="-122"/>
              </a:rPr>
              <a:t>是把</a:t>
            </a:r>
            <a:r>
              <a:rPr lang="en-US" altLang="zh-CN" dirty="0">
                <a:solidFill>
                  <a:srgbClr val="C00000"/>
                </a:solidFill>
                <a:latin typeface="微软雅黑" panose="020B0503020204020204" pitchFamily="34" charset="-122"/>
                <a:ea typeface="微软雅黑" panose="020B0503020204020204" pitchFamily="34" charset="-122"/>
              </a:rPr>
              <a:t>a</a:t>
            </a:r>
            <a:r>
              <a:rPr lang="zh-CN" altLang="en-US" dirty="0">
                <a:solidFill>
                  <a:srgbClr val="C00000"/>
                </a:solidFill>
                <a:latin typeface="微软雅黑" panose="020B0503020204020204" pitchFamily="34" charset="-122"/>
                <a:ea typeface="微软雅黑" panose="020B0503020204020204" pitchFamily="34" charset="-122"/>
              </a:rPr>
              <a:t>的地址赋给了</a:t>
            </a:r>
            <a:r>
              <a:rPr lang="en-US" altLang="zh-CN" dirty="0">
                <a:solidFill>
                  <a:srgbClr val="C00000"/>
                </a:solidFill>
                <a:latin typeface="微软雅黑" panose="020B0503020204020204" pitchFamily="34" charset="-122"/>
                <a:ea typeface="微软雅黑" panose="020B0503020204020204" pitchFamily="34" charset="-122"/>
              </a:rPr>
              <a:t>b</a:t>
            </a:r>
            <a:r>
              <a:rPr lang="zh-CN" altLang="en-US" dirty="0">
                <a:solidFill>
                  <a:srgbClr val="C00000"/>
                </a:solidFill>
                <a:latin typeface="微软雅黑" panose="020B0503020204020204" pitchFamily="34" charset="-122"/>
                <a:ea typeface="微软雅黑" panose="020B0503020204020204" pitchFamily="34" charset="-122"/>
              </a:rPr>
              <a:t>变量</a:t>
            </a:r>
          </a:p>
        </p:txBody>
      </p:sp>
      <p:sp>
        <p:nvSpPr>
          <p:cNvPr id="8" name="圆角矩形标注 7"/>
          <p:cNvSpPr/>
          <p:nvPr/>
        </p:nvSpPr>
        <p:spPr>
          <a:xfrm>
            <a:off x="4265613" y="4508500"/>
            <a:ext cx="2754312" cy="1008063"/>
          </a:xfrm>
          <a:prstGeom prst="wedgeRoundRectCallout">
            <a:avLst>
              <a:gd name="adj1" fmla="val -107877"/>
              <a:gd name="adj2" fmla="val 6250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rgbClr val="C00000"/>
                </a:solidFill>
                <a:latin typeface="微软雅黑" panose="020B0503020204020204" pitchFamily="34" charset="-122"/>
                <a:ea typeface="微软雅黑" panose="020B0503020204020204" pitchFamily="34" charset="-122"/>
              </a:rPr>
              <a:t>真正地给</a:t>
            </a:r>
            <a:r>
              <a:rPr lang="en-US" altLang="zh-CN" dirty="0">
                <a:solidFill>
                  <a:srgbClr val="C00000"/>
                </a:solidFill>
                <a:latin typeface="微软雅黑" panose="020B0503020204020204" pitchFamily="34" charset="-122"/>
                <a:ea typeface="微软雅黑" panose="020B0503020204020204" pitchFamily="34" charset="-122"/>
              </a:rPr>
              <a:t>b</a:t>
            </a:r>
            <a:r>
              <a:rPr lang="zh-CN" altLang="en-US" dirty="0">
                <a:solidFill>
                  <a:srgbClr val="C00000"/>
                </a:solidFill>
                <a:latin typeface="微软雅黑" panose="020B0503020204020204" pitchFamily="34" charset="-122"/>
                <a:ea typeface="微软雅黑" panose="020B0503020204020204" pitchFamily="34" charset="-122"/>
              </a:rPr>
              <a:t>数组也分配了内存空间</a:t>
            </a:r>
          </a:p>
        </p:txBody>
      </p:sp>
      <p:sp>
        <p:nvSpPr>
          <p:cNvPr id="9" name="文本框 8"/>
          <p:cNvSpPr txBox="1"/>
          <p:nvPr/>
        </p:nvSpPr>
        <p:spPr>
          <a:xfrm>
            <a:off x="5635873" y="5672613"/>
            <a:ext cx="3328615" cy="892552"/>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ArrayCase/ArrayValue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arn(inVertical)">
                                      <p:cBhvr>
                                        <p:cTn id="7" dur="500"/>
                                        <p:tgtEl>
                                          <p:spTgt spid="72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barn(inVertical)">
                                      <p:cBhvr>
                                        <p:cTn id="17" dur="500"/>
                                        <p:tgtEl>
                                          <p:spTgt spid="72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498" y="914254"/>
            <a:ext cx="6673730" cy="5743784"/>
          </a:xfrm>
          <a:prstGeom prst="rect">
            <a:avLst/>
          </a:prstGeom>
        </p:spPr>
      </p:pic>
      <p:sp>
        <p:nvSpPr>
          <p:cNvPr id="86018" name="标题 1"/>
          <p:cNvSpPr>
            <a:spLocks noGrp="1"/>
          </p:cNvSpPr>
          <p:nvPr>
            <p:ph type="title"/>
          </p:nvPr>
        </p:nvSpPr>
        <p:spPr>
          <a:xfrm>
            <a:off x="1115616" y="116632"/>
            <a:ext cx="7793037" cy="839788"/>
          </a:xfrm>
        </p:spPr>
        <p:txBody>
          <a:bodyPr/>
          <a:lstStyle/>
          <a:p>
            <a:r>
              <a:rPr lang="zh-CN" altLang="en-US" sz="3200" smtClean="0"/>
              <a:t>数组</a:t>
            </a:r>
            <a:r>
              <a:rPr lang="zh-CN" altLang="en-US" sz="3200"/>
              <a:t>取值</a:t>
            </a:r>
            <a:r>
              <a:rPr lang="zh-CN" altLang="en-US" sz="3200" smtClean="0"/>
              <a:t>示例</a:t>
            </a:r>
            <a:endParaRPr lang="zh-CN" altLang="en-US" sz="3200" dirty="0" smtClean="0"/>
          </a:p>
        </p:txBody>
      </p:sp>
      <p:sp>
        <p:nvSpPr>
          <p:cNvPr id="86020"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1FA53E7-494C-4789-A18B-9D582AEA0000}" type="slidenum">
              <a:rPr lang="zh-CN" altLang="en-US" sz="1400" smtClean="0">
                <a:solidFill>
                  <a:srgbClr val="000000"/>
                </a:solidFill>
                <a:latin typeface="Tahoma" pitchFamily="34" charset="0"/>
                <a:ea typeface="微软雅黑" panose="020B0503020204020204" pitchFamily="34" charset="-122"/>
              </a:rPr>
              <a:pPr eaLnBrk="1" hangingPunct="1"/>
              <a:t>73</a:t>
            </a:fld>
            <a:endParaRPr lang="en-US" altLang="zh-CN" sz="1400" smtClean="0">
              <a:solidFill>
                <a:srgbClr val="000000"/>
              </a:solidFill>
              <a:latin typeface="Tahoma" pitchFamily="34" charset="0"/>
              <a:ea typeface="微软雅黑" panose="020B0503020204020204" pitchFamily="34" charset="-122"/>
            </a:endParaRPr>
          </a:p>
        </p:txBody>
      </p:sp>
      <p:pic>
        <p:nvPicPr>
          <p:cNvPr id="1075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385" y="5373216"/>
            <a:ext cx="2016224" cy="86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p:cNvSpPr txBox="1"/>
          <p:nvPr/>
        </p:nvSpPr>
        <p:spPr>
          <a:xfrm>
            <a:off x="4283968" y="345593"/>
            <a:ext cx="4392488"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ArrayCase/ArrayValue</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312" y="1196752"/>
            <a:ext cx="8460432" cy="5328592"/>
          </a:xfrm>
        </p:spPr>
        <p:txBody>
          <a:bodyPr/>
          <a:lstStyle/>
          <a:p>
            <a:r>
              <a:rPr lang="en-US" altLang="zh-CN" sz="2800" dirty="0" err="1" smtClean="0"/>
              <a:t>int</a:t>
            </a:r>
            <a:r>
              <a:rPr lang="en-US" altLang="zh-CN" sz="2800" dirty="0" smtClean="0"/>
              <a:t> </a:t>
            </a:r>
            <a:r>
              <a:rPr lang="en-US" altLang="zh-CN" sz="2800" dirty="0" err="1" smtClean="0"/>
              <a:t>i</a:t>
            </a:r>
            <a:r>
              <a:rPr lang="en-US" altLang="zh-CN" sz="2800" dirty="0" smtClean="0"/>
              <a:t> = 6;</a:t>
            </a:r>
          </a:p>
          <a:p>
            <a:r>
              <a:rPr lang="en-US" altLang="zh-CN" sz="2800" dirty="0" err="1" smtClean="0"/>
              <a:t>int</a:t>
            </a:r>
            <a:r>
              <a:rPr lang="en-US" altLang="zh-CN" sz="2800" dirty="0" smtClean="0"/>
              <a:t> j = </a:t>
            </a:r>
            <a:r>
              <a:rPr lang="en-US" altLang="zh-CN" sz="2800" dirty="0" err="1" smtClean="0"/>
              <a:t>i</a:t>
            </a:r>
            <a:r>
              <a:rPr lang="en-US" altLang="zh-CN" sz="2800" dirty="0" smtClean="0"/>
              <a:t>;   //</a:t>
            </a:r>
            <a:r>
              <a:rPr lang="zh-CN" altLang="en-US" sz="2800" dirty="0" smtClean="0"/>
              <a:t>实现变量值的复制</a:t>
            </a:r>
            <a:r>
              <a:rPr lang="en-US" altLang="zh-CN" sz="2800" dirty="0" smtClean="0"/>
              <a:t> </a:t>
            </a:r>
          </a:p>
          <a:p>
            <a:r>
              <a:rPr lang="en-US" altLang="zh-CN" sz="2800" dirty="0" err="1"/>
              <a:t>int</a:t>
            </a:r>
            <a:r>
              <a:rPr lang="en-US" altLang="zh-CN" sz="2800" dirty="0"/>
              <a:t> a[] = { 1,2,3,4,5};</a:t>
            </a:r>
          </a:p>
          <a:p>
            <a:r>
              <a:rPr lang="en-US" altLang="zh-CN" sz="2800" dirty="0" err="1"/>
              <a:t>int</a:t>
            </a:r>
            <a:r>
              <a:rPr lang="en-US" altLang="zh-CN" sz="2800" dirty="0"/>
              <a:t> b[] = a</a:t>
            </a:r>
            <a:r>
              <a:rPr lang="en-US" altLang="zh-CN" sz="2800" dirty="0" smtClean="0"/>
              <a:t>;  //</a:t>
            </a:r>
            <a:r>
              <a:rPr lang="zh-CN" altLang="en-US" sz="2800" dirty="0" smtClean="0"/>
              <a:t>是否实现了数组的复制呢</a:t>
            </a:r>
            <a:endParaRPr lang="en-US" altLang="zh-CN" sz="2800" dirty="0" smtClean="0"/>
          </a:p>
          <a:p>
            <a:r>
              <a:rPr lang="en-US" altLang="zh-CN" sz="2800" dirty="0" smtClean="0"/>
              <a:t>//</a:t>
            </a:r>
            <a:r>
              <a:rPr lang="zh-CN" altLang="en-US" sz="2800" dirty="0" smtClean="0"/>
              <a:t>如何实现数组的复制呢</a:t>
            </a:r>
            <a:endParaRPr lang="en-US" altLang="zh-CN" sz="2800" dirty="0" smtClean="0"/>
          </a:p>
          <a:p>
            <a:r>
              <a:rPr lang="en-US" altLang="zh-CN" sz="2800" dirty="0" err="1"/>
              <a:t>int</a:t>
            </a:r>
            <a:r>
              <a:rPr lang="en-US" altLang="zh-CN" sz="2800" dirty="0"/>
              <a:t> a[] = { 1,2,3,4,5};</a:t>
            </a:r>
          </a:p>
          <a:p>
            <a:r>
              <a:rPr lang="en-US" altLang="zh-CN" sz="2800" dirty="0" err="1"/>
              <a:t>int</a:t>
            </a:r>
            <a:r>
              <a:rPr lang="en-US" altLang="zh-CN" sz="2800" dirty="0"/>
              <a:t> b[] = new </a:t>
            </a:r>
            <a:r>
              <a:rPr lang="en-US" altLang="zh-CN" sz="2800" dirty="0" err="1"/>
              <a:t>int</a:t>
            </a:r>
            <a:r>
              <a:rPr lang="en-US" altLang="zh-CN" sz="2800" dirty="0"/>
              <a:t>[</a:t>
            </a:r>
            <a:r>
              <a:rPr lang="en-US" altLang="zh-CN" sz="2800" dirty="0" err="1"/>
              <a:t>a.length</a:t>
            </a:r>
            <a:r>
              <a:rPr lang="en-US" altLang="zh-CN" sz="2800" dirty="0"/>
              <a:t>];</a:t>
            </a:r>
          </a:p>
          <a:p>
            <a:r>
              <a:rPr lang="nn-NO" altLang="zh-CN" sz="2800" dirty="0"/>
              <a:t>for(int i = 0; i&lt; b.length; i++) {</a:t>
            </a:r>
          </a:p>
          <a:p>
            <a:r>
              <a:rPr lang="en-US" altLang="zh-CN" sz="2800" dirty="0" smtClean="0"/>
              <a:t>	b[</a:t>
            </a:r>
            <a:r>
              <a:rPr lang="en-US" altLang="zh-CN" sz="2800" dirty="0" err="1" smtClean="0"/>
              <a:t>i</a:t>
            </a:r>
            <a:r>
              <a:rPr lang="en-US" altLang="zh-CN" sz="2800" dirty="0"/>
              <a:t>] = a[</a:t>
            </a:r>
            <a:r>
              <a:rPr lang="en-US" altLang="zh-CN" sz="2800" dirty="0" err="1"/>
              <a:t>i</a:t>
            </a:r>
            <a:r>
              <a:rPr lang="en-US" altLang="zh-CN" sz="2800" dirty="0"/>
              <a:t>];</a:t>
            </a:r>
          </a:p>
          <a:p>
            <a:r>
              <a:rPr lang="en-US" altLang="zh-CN" sz="2800" dirty="0"/>
              <a:t>}</a:t>
            </a:r>
          </a:p>
        </p:txBody>
      </p:sp>
      <p:sp>
        <p:nvSpPr>
          <p:cNvPr id="5" name="灯片编号占位符 4"/>
          <p:cNvSpPr>
            <a:spLocks noGrp="1"/>
          </p:cNvSpPr>
          <p:nvPr>
            <p:ph type="sldNum" sz="quarter" idx="11"/>
          </p:nvPr>
        </p:nvSpPr>
        <p:spPr/>
        <p:txBody>
          <a:bodyPr/>
          <a:lstStyle/>
          <a:p>
            <a:pPr>
              <a:defRPr/>
            </a:pPr>
            <a:fld id="{01B4A638-B250-4C12-9F8F-89DCB8BFAC82}" type="slidenum">
              <a:rPr lang="zh-CN" altLang="en-US" smtClean="0"/>
              <a:pPr>
                <a:defRPr/>
              </a:pPr>
              <a:t>74</a:t>
            </a:fld>
            <a:endParaRPr lang="en-US" altLang="zh-CN"/>
          </a:p>
        </p:txBody>
      </p:sp>
      <p:sp>
        <p:nvSpPr>
          <p:cNvPr id="6" name="Rectangle 2"/>
          <p:cNvSpPr>
            <a:spLocks noGrp="1" noChangeArrowheads="1"/>
          </p:cNvSpPr>
          <p:nvPr>
            <p:ph type="title"/>
          </p:nvPr>
        </p:nvSpPr>
        <p:spPr>
          <a:xfrm>
            <a:off x="1150938" y="260350"/>
            <a:ext cx="7793037" cy="839788"/>
          </a:xfrm>
        </p:spPr>
        <p:txBody>
          <a:bodyPr/>
          <a:lstStyle/>
          <a:p>
            <a:pPr eaLnBrk="1" hangingPunct="1"/>
            <a:r>
              <a:rPr lang="zh-CN" altLang="en-US" dirty="0" smtClean="0"/>
              <a:t>数组的复制</a:t>
            </a:r>
          </a:p>
        </p:txBody>
      </p:sp>
    </p:spTree>
    <p:extLst>
      <p:ext uri="{BB962C8B-B14F-4D97-AF65-F5344CB8AC3E}">
        <p14:creationId xmlns:p14="http://schemas.microsoft.com/office/powerpoint/2010/main" val="291280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ABE8083-8977-4DA9-81E7-130EB2627AA4}" type="slidenum">
              <a:rPr lang="zh-CN" altLang="en-US" sz="1400" smtClean="0">
                <a:latin typeface="Tahoma" pitchFamily="34" charset="0"/>
                <a:ea typeface="微软雅黑" panose="020B0503020204020204" pitchFamily="34" charset="-122"/>
              </a:rPr>
              <a:pPr eaLnBrk="1" hangingPunct="1"/>
              <a:t>75</a:t>
            </a:fld>
            <a:endParaRPr lang="en-US" altLang="zh-CN" sz="1400" smtClean="0">
              <a:latin typeface="Tahoma" pitchFamily="34" charset="0"/>
              <a:ea typeface="微软雅黑" panose="020B0503020204020204" pitchFamily="34" charset="-122"/>
            </a:endParaRPr>
          </a:p>
        </p:txBody>
      </p:sp>
      <p:sp>
        <p:nvSpPr>
          <p:cNvPr id="88068" name="Rectangle 2"/>
          <p:cNvSpPr>
            <a:spLocks noGrp="1" noChangeArrowheads="1"/>
          </p:cNvSpPr>
          <p:nvPr>
            <p:ph type="title"/>
          </p:nvPr>
        </p:nvSpPr>
        <p:spPr/>
        <p:txBody>
          <a:bodyPr/>
          <a:lstStyle/>
          <a:p>
            <a:pPr eaLnBrk="1" hangingPunct="1"/>
            <a:r>
              <a:rPr lang="en-US" altLang="zh-CN" sz="3200" smtClean="0"/>
              <a:t>System.arraycopy</a:t>
            </a:r>
            <a:r>
              <a:rPr lang="zh-CN" altLang="en-US" sz="3200" dirty="0" smtClean="0"/>
              <a:t>实现数组复制</a:t>
            </a:r>
          </a:p>
        </p:txBody>
      </p:sp>
      <p:sp>
        <p:nvSpPr>
          <p:cNvPr id="88069" name="Rectangle 3"/>
          <p:cNvSpPr>
            <a:spLocks noGrp="1" noChangeArrowheads="1"/>
          </p:cNvSpPr>
          <p:nvPr>
            <p:ph type="body" idx="1"/>
          </p:nvPr>
        </p:nvSpPr>
        <p:spPr>
          <a:xfrm>
            <a:off x="528637" y="1289433"/>
            <a:ext cx="8415338" cy="2394426"/>
          </a:xfrm>
        </p:spPr>
        <p:txBody>
          <a:bodyPr/>
          <a:lstStyle/>
          <a:p>
            <a:pPr eaLnBrk="1" hangingPunct="1">
              <a:lnSpc>
                <a:spcPct val="110000"/>
              </a:lnSpc>
            </a:pPr>
            <a:r>
              <a:rPr lang="en-US" altLang="zh-CN" sz="2000" dirty="0" smtClean="0"/>
              <a:t>public static void </a:t>
            </a:r>
            <a:r>
              <a:rPr lang="en-US" altLang="zh-CN" sz="2000" dirty="0" err="1" smtClean="0"/>
              <a:t>arraycopy</a:t>
            </a:r>
            <a:r>
              <a:rPr lang="en-US" altLang="zh-CN" sz="2000" dirty="0" smtClean="0"/>
              <a:t>(</a:t>
            </a:r>
            <a:r>
              <a:rPr lang="en-US" altLang="zh-CN" sz="2000" dirty="0" smtClean="0">
                <a:hlinkClick r:id="rId2" action="ppaction://hlinkfile" tooltip="class in java.lang"/>
              </a:rPr>
              <a:t>Object</a:t>
            </a:r>
            <a:r>
              <a:rPr lang="en-US" altLang="zh-CN" sz="2000" dirty="0" smtClean="0"/>
              <a:t> </a:t>
            </a:r>
            <a:r>
              <a:rPr lang="en-US" altLang="zh-CN" sz="2000" dirty="0" err="1" smtClean="0"/>
              <a:t>src</a:t>
            </a:r>
            <a:r>
              <a:rPr lang="en-US" altLang="zh-CN" sz="2000" dirty="0" smtClean="0"/>
              <a:t>, </a:t>
            </a:r>
            <a:r>
              <a:rPr lang="en-US" altLang="zh-CN" sz="2000" dirty="0" err="1" smtClean="0"/>
              <a:t>int</a:t>
            </a:r>
            <a:r>
              <a:rPr lang="en-US" altLang="zh-CN" sz="2000" dirty="0" smtClean="0"/>
              <a:t> </a:t>
            </a:r>
            <a:r>
              <a:rPr lang="en-US" altLang="zh-CN" sz="2000" dirty="0" err="1" smtClean="0"/>
              <a:t>srcPos</a:t>
            </a:r>
            <a:r>
              <a:rPr lang="en-US" altLang="zh-CN" sz="2000" dirty="0" smtClean="0"/>
              <a:t>, </a:t>
            </a:r>
            <a:r>
              <a:rPr lang="en-US" altLang="zh-CN" sz="2000" dirty="0" smtClean="0">
                <a:hlinkClick r:id="rId2" action="ppaction://hlinkfile" tooltip="class in java.lang"/>
              </a:rPr>
              <a:t>Object</a:t>
            </a:r>
            <a:r>
              <a:rPr lang="en-US" altLang="zh-CN" sz="2000" dirty="0" smtClean="0"/>
              <a:t> </a:t>
            </a:r>
            <a:r>
              <a:rPr lang="en-US" altLang="zh-CN" sz="2000" dirty="0" err="1" smtClean="0"/>
              <a:t>dest,int</a:t>
            </a:r>
            <a:r>
              <a:rPr lang="en-US" altLang="zh-CN" sz="2000" dirty="0" smtClean="0"/>
              <a:t> </a:t>
            </a:r>
            <a:r>
              <a:rPr lang="en-US" altLang="zh-CN" sz="2000" dirty="0" err="1" smtClean="0"/>
              <a:t>destPos,int</a:t>
            </a:r>
            <a:r>
              <a:rPr lang="en-US" altLang="zh-CN" sz="2000" dirty="0" smtClean="0"/>
              <a:t> length)</a:t>
            </a:r>
          </a:p>
          <a:p>
            <a:pPr eaLnBrk="1" hangingPunct="1">
              <a:lnSpc>
                <a:spcPct val="110000"/>
              </a:lnSpc>
            </a:pPr>
            <a:r>
              <a:rPr lang="zh-CN" altLang="en-US" sz="2000" dirty="0" smtClean="0"/>
              <a:t>例如：</a:t>
            </a:r>
          </a:p>
          <a:p>
            <a:pPr eaLnBrk="1" hangingPunct="1">
              <a:lnSpc>
                <a:spcPct val="110000"/>
              </a:lnSpc>
            </a:pPr>
            <a:r>
              <a:rPr lang="en-US" altLang="zh-CN" sz="2000" dirty="0" err="1" smtClean="0"/>
              <a:t>int</a:t>
            </a:r>
            <a:r>
              <a:rPr lang="en-US" altLang="zh-CN" sz="2000" dirty="0" smtClean="0"/>
              <a:t> a[]={1,2,3,4,5};</a:t>
            </a:r>
          </a:p>
          <a:p>
            <a:pPr eaLnBrk="1" hangingPunct="1">
              <a:lnSpc>
                <a:spcPct val="110000"/>
              </a:lnSpc>
            </a:pPr>
            <a:r>
              <a:rPr lang="en-US" altLang="zh-CN" sz="2000" dirty="0" err="1" smtClean="0"/>
              <a:t>int</a:t>
            </a:r>
            <a:r>
              <a:rPr lang="en-US" altLang="zh-CN" sz="2000" dirty="0" smtClean="0"/>
              <a:t> b[]= new </a:t>
            </a:r>
            <a:r>
              <a:rPr lang="en-US" altLang="zh-CN" sz="2000" dirty="0" err="1" smtClean="0"/>
              <a:t>int</a:t>
            </a:r>
            <a:r>
              <a:rPr lang="en-US" altLang="zh-CN" sz="2000" dirty="0" smtClean="0"/>
              <a:t>[5];</a:t>
            </a:r>
          </a:p>
          <a:p>
            <a:pPr eaLnBrk="1" hangingPunct="1">
              <a:lnSpc>
                <a:spcPct val="110000"/>
              </a:lnSpc>
            </a:pPr>
            <a:r>
              <a:rPr lang="en-US" altLang="zh-CN" sz="2000" dirty="0" err="1" smtClean="0"/>
              <a:t>System.arraycopy</a:t>
            </a:r>
            <a:r>
              <a:rPr lang="en-US" altLang="zh-CN" sz="2000" dirty="0" smtClean="0"/>
              <a:t>(a,0,b,1,4</a:t>
            </a:r>
            <a:r>
              <a:rPr lang="en-US" altLang="zh-CN" sz="2000" smtClean="0"/>
              <a:t>); //</a:t>
            </a:r>
            <a:r>
              <a:rPr lang="zh-CN" altLang="en-US" sz="2000" dirty="0" smtClean="0"/>
              <a:t>将</a:t>
            </a:r>
            <a:r>
              <a:rPr lang="en-US" altLang="zh-CN" sz="2000" dirty="0" smtClean="0"/>
              <a:t>a</a:t>
            </a:r>
            <a:r>
              <a:rPr lang="zh-CN" altLang="en-US" sz="2000" dirty="0" smtClean="0"/>
              <a:t>数组的前</a:t>
            </a:r>
            <a:r>
              <a:rPr lang="en-US" altLang="zh-CN" sz="2000" dirty="0" smtClean="0"/>
              <a:t>4</a:t>
            </a:r>
            <a:r>
              <a:rPr lang="zh-CN" altLang="en-US" sz="2000" dirty="0" smtClean="0"/>
              <a:t>个元素复制到</a:t>
            </a:r>
            <a:r>
              <a:rPr lang="en-US" altLang="zh-CN" sz="2000" dirty="0" smtClean="0"/>
              <a:t>b</a:t>
            </a:r>
            <a:r>
              <a:rPr lang="zh-CN" altLang="en-US" sz="2000" dirty="0" smtClean="0"/>
              <a:t>数组中</a:t>
            </a:r>
          </a:p>
        </p:txBody>
      </p:sp>
      <p:pic>
        <p:nvPicPr>
          <p:cNvPr id="2" name="图片 1"/>
          <p:cNvPicPr>
            <a:picLocks noChangeAspect="1"/>
          </p:cNvPicPr>
          <p:nvPr/>
        </p:nvPicPr>
        <p:blipFill>
          <a:blip r:embed="rId3"/>
          <a:stretch>
            <a:fillRect/>
          </a:stretch>
        </p:blipFill>
        <p:spPr>
          <a:xfrm>
            <a:off x="0" y="3683859"/>
            <a:ext cx="8943975" cy="2527645"/>
          </a:xfrm>
          <a:prstGeom prst="rect">
            <a:avLst/>
          </a:prstGeom>
        </p:spPr>
      </p:pic>
      <p:pic>
        <p:nvPicPr>
          <p:cNvPr id="3" name="图片 2"/>
          <p:cNvPicPr>
            <a:picLocks noChangeAspect="1"/>
          </p:cNvPicPr>
          <p:nvPr/>
        </p:nvPicPr>
        <p:blipFill>
          <a:blip r:embed="rId4"/>
          <a:stretch>
            <a:fillRect/>
          </a:stretch>
        </p:blipFill>
        <p:spPr>
          <a:xfrm>
            <a:off x="2411760" y="6078285"/>
            <a:ext cx="3538055" cy="77027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189" y="692696"/>
            <a:ext cx="9151190" cy="4608512"/>
          </a:xfrm>
          <a:prstGeom prst="rect">
            <a:avLst/>
          </a:prstGeom>
        </p:spPr>
      </p:pic>
      <p:sp>
        <p:nvSpPr>
          <p:cNvPr id="5" name="灯片编号占位符 4"/>
          <p:cNvSpPr>
            <a:spLocks noGrp="1"/>
          </p:cNvSpPr>
          <p:nvPr>
            <p:ph type="sldNum" sz="quarter" idx="12"/>
          </p:nvPr>
        </p:nvSpPr>
        <p:spPr/>
        <p:txBody>
          <a:bodyPr/>
          <a:lstStyle/>
          <a:p>
            <a:pPr>
              <a:defRPr/>
            </a:pPr>
            <a:fld id="{CC922045-41DA-4E62-8B7F-AA6739F1590E}" type="slidenum">
              <a:rPr lang="zh-CN" altLang="en-US" smtClean="0"/>
              <a:pPr>
                <a:defRPr/>
              </a:pPr>
              <a:t>76</a:t>
            </a:fld>
            <a:endParaRPr lang="en-US" altLang="zh-CN"/>
          </a:p>
        </p:txBody>
      </p:sp>
      <p:sp>
        <p:nvSpPr>
          <p:cNvPr id="89092" name="TextBox 1"/>
          <p:cNvSpPr txBox="1">
            <a:spLocks noChangeArrowheads="1"/>
          </p:cNvSpPr>
          <p:nvPr/>
        </p:nvSpPr>
        <p:spPr bwMode="auto">
          <a:xfrm>
            <a:off x="1042988" y="6308725"/>
            <a:ext cx="7921625"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a:ea typeface="微软雅黑" panose="020B0503020204020204" pitchFamily="34" charset="-122"/>
              </a:rPr>
              <a:t>Arrays.toString</a:t>
            </a:r>
            <a:r>
              <a:rPr lang="zh-CN" altLang="en-US" b="1">
                <a:ea typeface="微软雅黑" panose="020B0503020204020204" pitchFamily="34" charset="-122"/>
              </a:rPr>
              <a:t>方法，</a:t>
            </a:r>
            <a:r>
              <a:rPr lang="en-US" altLang="zh-CN" b="1">
                <a:ea typeface="微软雅黑" panose="020B0503020204020204" pitchFamily="34" charset="-122"/>
              </a:rPr>
              <a:t>System.arraycopy</a:t>
            </a:r>
            <a:r>
              <a:rPr lang="zh-CN" altLang="en-US" b="1">
                <a:ea typeface="微软雅黑" panose="020B0503020204020204" pitchFamily="34" charset="-122"/>
              </a:rPr>
              <a:t>用法参见帮助</a:t>
            </a:r>
            <a:endParaRPr lang="en-US" altLang="zh-CN" b="1">
              <a:ea typeface="微软雅黑" panose="020B0503020204020204" pitchFamily="34" charset="-122"/>
            </a:endParaRPr>
          </a:p>
        </p:txBody>
      </p:sp>
      <p:sp>
        <p:nvSpPr>
          <p:cNvPr id="89093" name="TextBox 1"/>
          <p:cNvSpPr txBox="1">
            <a:spLocks noChangeArrowheads="1"/>
          </p:cNvSpPr>
          <p:nvPr/>
        </p:nvSpPr>
        <p:spPr bwMode="auto">
          <a:xfrm>
            <a:off x="4572000" y="44624"/>
            <a:ext cx="4413250"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a:ea typeface="微软雅黑" panose="020B0503020204020204" pitchFamily="34" charset="-122"/>
              </a:rPr>
              <a:t>只要是引用数据类型，就存在浅复制和深复制差异</a:t>
            </a:r>
          </a:p>
        </p:txBody>
      </p:sp>
      <p:pic>
        <p:nvPicPr>
          <p:cNvPr id="3" name="图片 2"/>
          <p:cNvPicPr>
            <a:picLocks noChangeAspect="1"/>
          </p:cNvPicPr>
          <p:nvPr/>
        </p:nvPicPr>
        <p:blipFill>
          <a:blip r:embed="rId3"/>
          <a:stretch>
            <a:fillRect/>
          </a:stretch>
        </p:blipFill>
        <p:spPr>
          <a:xfrm>
            <a:off x="1547664" y="4850294"/>
            <a:ext cx="3744416" cy="1506056"/>
          </a:xfrm>
          <a:prstGeom prst="rect">
            <a:avLst/>
          </a:prstGeom>
        </p:spPr>
      </p:pic>
      <p:sp>
        <p:nvSpPr>
          <p:cNvPr id="8" name="文本框 7"/>
          <p:cNvSpPr txBox="1"/>
          <p:nvPr/>
        </p:nvSpPr>
        <p:spPr>
          <a:xfrm>
            <a:off x="5182625" y="5136949"/>
            <a:ext cx="3781988" cy="892552"/>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ArrayCase/ArraycopyDemo2</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C052AA0-72A3-43B7-922B-FB27529E939E}" type="slidenum">
              <a:rPr lang="zh-CN" altLang="en-US" sz="1400" smtClean="0">
                <a:latin typeface="Tahoma" pitchFamily="34" charset="0"/>
                <a:ea typeface="微软雅黑" panose="020B0503020204020204" pitchFamily="34" charset="-122"/>
              </a:rPr>
              <a:pPr eaLnBrk="1" hangingPunct="1"/>
              <a:t>77</a:t>
            </a:fld>
            <a:endParaRPr lang="en-US" altLang="zh-CN" sz="1400" smtClean="0">
              <a:latin typeface="Tahoma" pitchFamily="34" charset="0"/>
              <a:ea typeface="微软雅黑" panose="020B0503020204020204" pitchFamily="34" charset="-122"/>
            </a:endParaRPr>
          </a:p>
        </p:txBody>
      </p:sp>
      <p:sp>
        <p:nvSpPr>
          <p:cNvPr id="90116" name="Rectangle 2"/>
          <p:cNvSpPr>
            <a:spLocks noGrp="1" noChangeArrowheads="1"/>
          </p:cNvSpPr>
          <p:nvPr>
            <p:ph type="title"/>
          </p:nvPr>
        </p:nvSpPr>
        <p:spPr/>
        <p:txBody>
          <a:bodyPr/>
          <a:lstStyle/>
          <a:p>
            <a:pPr eaLnBrk="1" hangingPunct="1"/>
            <a:r>
              <a:rPr lang="en-US" altLang="zh-CN" smtClean="0"/>
              <a:t>2.3.2 </a:t>
            </a:r>
            <a:r>
              <a:rPr lang="zh-CN" altLang="en-US" smtClean="0"/>
              <a:t>二维数组</a:t>
            </a:r>
          </a:p>
        </p:txBody>
      </p:sp>
      <p:sp>
        <p:nvSpPr>
          <p:cNvPr id="90117" name="Rectangle 3"/>
          <p:cNvSpPr>
            <a:spLocks noGrp="1" noChangeArrowheads="1"/>
          </p:cNvSpPr>
          <p:nvPr>
            <p:ph type="body" idx="1"/>
          </p:nvPr>
        </p:nvSpPr>
        <p:spPr>
          <a:xfrm>
            <a:off x="684213" y="1557338"/>
            <a:ext cx="8128000" cy="4435475"/>
          </a:xfrm>
        </p:spPr>
        <p:txBody>
          <a:bodyPr/>
          <a:lstStyle/>
          <a:p>
            <a:pPr eaLnBrk="1" hangingPunct="1"/>
            <a:r>
              <a:rPr lang="zh-CN" altLang="en-US" smtClean="0"/>
              <a:t>声明二维数组</a:t>
            </a:r>
          </a:p>
          <a:p>
            <a:pPr lvl="1" eaLnBrk="1" hangingPunct="1">
              <a:buFont typeface="Wingdings" pitchFamily="2" charset="2"/>
              <a:buNone/>
            </a:pPr>
            <a:r>
              <a:rPr lang="en-US" altLang="zh-CN" smtClean="0"/>
              <a:t>int mat[][] = new int [3][4]; </a:t>
            </a:r>
          </a:p>
          <a:p>
            <a:pPr lvl="1" eaLnBrk="1" hangingPunct="1">
              <a:buFont typeface="Wingdings" pitchFamily="2" charset="2"/>
              <a:buNone/>
            </a:pPr>
            <a:r>
              <a:rPr lang="en-US" altLang="zh-CN" smtClean="0"/>
              <a:t>int mat[][] = { {1,2,3},{4,5,6} };</a:t>
            </a:r>
          </a:p>
          <a:p>
            <a:pPr eaLnBrk="1" hangingPunct="1"/>
            <a:r>
              <a:rPr lang="zh-CN" altLang="en-US" smtClean="0"/>
              <a:t>二维数组元素表示格式如下：</a:t>
            </a:r>
          </a:p>
          <a:p>
            <a:pPr lvl="1" eaLnBrk="1" hangingPunct="1">
              <a:buFont typeface="Wingdings" pitchFamily="2" charset="2"/>
              <a:buNone/>
            </a:pPr>
            <a:r>
              <a:rPr lang="zh-CN" altLang="en-US" smtClean="0"/>
              <a:t>二维数组</a:t>
            </a:r>
            <a:r>
              <a:rPr lang="en-US" altLang="zh-CN" smtClean="0"/>
              <a:t>[</a:t>
            </a:r>
            <a:r>
              <a:rPr lang="zh-CN" altLang="en-US" smtClean="0"/>
              <a:t>下标</a:t>
            </a:r>
            <a:r>
              <a:rPr lang="en-US" altLang="zh-CN" smtClean="0"/>
              <a:t>1][</a:t>
            </a:r>
            <a:r>
              <a:rPr lang="zh-CN" altLang="en-US" smtClean="0"/>
              <a:t>下标</a:t>
            </a:r>
            <a:r>
              <a:rPr lang="en-US" altLang="zh-CN" smtClean="0"/>
              <a:t>2]</a:t>
            </a:r>
          </a:p>
          <a:p>
            <a:pPr lvl="1" eaLnBrk="1" hangingPunct="1">
              <a:buFont typeface="Wingdings" pitchFamily="2" charset="2"/>
              <a:buNone/>
            </a:pPr>
            <a:r>
              <a:rPr lang="en-US" altLang="zh-CN" smtClean="0"/>
              <a:t>mat[i][j]         //</a:t>
            </a:r>
            <a:r>
              <a:rPr lang="zh-CN" altLang="en-US" smtClean="0"/>
              <a:t>表示第</a:t>
            </a:r>
            <a:r>
              <a:rPr lang="en-US" altLang="zh-CN" i="1" smtClean="0">
                <a:latin typeface="Times New Roman" panose="02020603050405020304" pitchFamily="18" charset="0"/>
                <a:cs typeface="Times New Roman" panose="02020603050405020304" pitchFamily="18" charset="0"/>
              </a:rPr>
              <a:t>i</a:t>
            </a:r>
            <a:r>
              <a:rPr lang="zh-CN" altLang="en-US" smtClean="0"/>
              <a:t>行第</a:t>
            </a:r>
            <a:r>
              <a:rPr lang="en-US" altLang="zh-CN" i="1" smtClean="0">
                <a:latin typeface="Times New Roman" panose="02020603050405020304" pitchFamily="18" charset="0"/>
                <a:cs typeface="Times New Roman" panose="02020603050405020304" pitchFamily="18" charset="0"/>
              </a:rPr>
              <a:t>j</a:t>
            </a:r>
            <a:r>
              <a:rPr lang="zh-CN" altLang="en-US" smtClean="0"/>
              <a:t>列的数组元素</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9AA798A-3D4E-4EAA-A2E4-EDBC21355D45}" type="slidenum">
              <a:rPr lang="zh-CN" altLang="en-US" sz="1400" smtClean="0">
                <a:latin typeface="Tahoma" pitchFamily="34" charset="0"/>
                <a:ea typeface="微软雅黑" panose="020B0503020204020204" pitchFamily="34" charset="-122"/>
              </a:rPr>
              <a:pPr eaLnBrk="1" hangingPunct="1"/>
              <a:t>78</a:t>
            </a:fld>
            <a:endParaRPr lang="en-US" altLang="zh-CN" sz="1400" smtClean="0">
              <a:latin typeface="Tahoma" pitchFamily="34" charset="0"/>
              <a:ea typeface="微软雅黑" panose="020B0503020204020204" pitchFamily="34" charset="-122"/>
            </a:endParaRPr>
          </a:p>
        </p:txBody>
      </p:sp>
      <p:sp>
        <p:nvSpPr>
          <p:cNvPr id="91140" name="Rectangle 2"/>
          <p:cNvSpPr>
            <a:spLocks noGrp="1" noChangeArrowheads="1"/>
          </p:cNvSpPr>
          <p:nvPr>
            <p:ph type="title"/>
          </p:nvPr>
        </p:nvSpPr>
        <p:spPr/>
        <p:txBody>
          <a:bodyPr/>
          <a:lstStyle/>
          <a:p>
            <a:pPr eaLnBrk="1" hangingPunct="1"/>
            <a:r>
              <a:rPr lang="en-US" altLang="zh-CN" smtClean="0"/>
              <a:t>2. </a:t>
            </a:r>
            <a:r>
              <a:rPr lang="zh-CN" altLang="en-US" smtClean="0"/>
              <a:t>二维数组的引用模型</a:t>
            </a:r>
          </a:p>
        </p:txBody>
      </p:sp>
      <p:pic>
        <p:nvPicPr>
          <p:cNvPr id="91141" name="Picture 6" descr="B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5038"/>
            <a:ext cx="889317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0290" y="3780258"/>
            <a:ext cx="8711146" cy="2914303"/>
          </a:xfrm>
          <a:prstGeom prst="rect">
            <a:avLst/>
          </a:prstGeom>
        </p:spPr>
      </p:pic>
      <p:sp>
        <p:nvSpPr>
          <p:cNvPr id="9216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3018C9E-01AE-4D32-AE6F-85D46A1C2910}" type="slidenum">
              <a:rPr lang="zh-CN" altLang="en-US" sz="1400" smtClean="0">
                <a:latin typeface="Tahoma" pitchFamily="34" charset="0"/>
                <a:ea typeface="微软雅黑" panose="020B0503020204020204" pitchFamily="34" charset="-122"/>
              </a:rPr>
              <a:pPr eaLnBrk="1" hangingPunct="1"/>
              <a:t>79</a:t>
            </a:fld>
            <a:endParaRPr lang="en-US" altLang="zh-CN" sz="1400" smtClean="0">
              <a:latin typeface="Tahoma" pitchFamily="34" charset="0"/>
              <a:ea typeface="微软雅黑" panose="020B0503020204020204" pitchFamily="34" charset="-122"/>
            </a:endParaRPr>
          </a:p>
        </p:txBody>
      </p:sp>
      <p:sp>
        <p:nvSpPr>
          <p:cNvPr id="92164" name="Rectangle 2"/>
          <p:cNvSpPr>
            <a:spLocks noGrp="1" noChangeArrowheads="1"/>
          </p:cNvSpPr>
          <p:nvPr>
            <p:ph type="title"/>
          </p:nvPr>
        </p:nvSpPr>
        <p:spPr>
          <a:xfrm>
            <a:off x="877282" y="188640"/>
            <a:ext cx="7793037" cy="381943"/>
          </a:xfrm>
        </p:spPr>
        <p:txBody>
          <a:bodyPr/>
          <a:lstStyle/>
          <a:p>
            <a:pPr eaLnBrk="1" hangingPunct="1"/>
            <a:r>
              <a:rPr lang="en-US" altLang="zh-CN" sz="2400" smtClean="0"/>
              <a:t>3. </a:t>
            </a:r>
            <a:r>
              <a:rPr lang="zh-CN" altLang="en-US" sz="2400" smtClean="0"/>
              <a:t>不规则的二维数组</a:t>
            </a:r>
          </a:p>
        </p:txBody>
      </p:sp>
      <p:pic>
        <p:nvPicPr>
          <p:cNvPr id="92166" name="Picture 5" descr="图2"/>
          <p:cNvPicPr>
            <a:picLocks noChangeAspect="1" noChangeArrowheads="1"/>
          </p:cNvPicPr>
          <p:nvPr/>
        </p:nvPicPr>
        <p:blipFill>
          <a:blip r:embed="rId3">
            <a:extLst>
              <a:ext uri="{28A0092B-C50C-407E-A947-70E740481C1C}">
                <a14:useLocalDpi xmlns:a14="http://schemas.microsoft.com/office/drawing/2010/main" val="0"/>
              </a:ext>
            </a:extLst>
          </a:blip>
          <a:srcRect r="52068"/>
          <a:stretch>
            <a:fillRect/>
          </a:stretch>
        </p:blipFill>
        <p:spPr bwMode="auto">
          <a:xfrm>
            <a:off x="611560" y="548679"/>
            <a:ext cx="6627812" cy="16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descr="图2"/>
          <p:cNvPicPr>
            <a:picLocks noChangeAspect="1" noChangeArrowheads="1"/>
          </p:cNvPicPr>
          <p:nvPr/>
        </p:nvPicPr>
        <p:blipFill>
          <a:blip r:embed="rId3">
            <a:extLst>
              <a:ext uri="{28A0092B-C50C-407E-A947-70E740481C1C}">
                <a14:useLocalDpi xmlns:a14="http://schemas.microsoft.com/office/drawing/2010/main" val="0"/>
              </a:ext>
            </a:extLst>
          </a:blip>
          <a:srcRect l="52715"/>
          <a:stretch>
            <a:fillRect/>
          </a:stretch>
        </p:blipFill>
        <p:spPr bwMode="auto">
          <a:xfrm>
            <a:off x="2333019" y="2060848"/>
            <a:ext cx="63373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32613" y="6168904"/>
            <a:ext cx="8231875" cy="572464"/>
          </a:xfrm>
          <a:prstGeom prst="rect">
            <a:avLst/>
          </a:prstGeom>
          <a:noFill/>
        </p:spPr>
        <p:txBody>
          <a:bodyPr wrap="square" rtlCol="0">
            <a:spAutoFit/>
          </a:bodyPr>
          <a:lstStyle/>
          <a:p>
            <a:pPr marL="342900" indent="-342900">
              <a:lnSpc>
                <a:spcPct val="130000"/>
              </a:lnSpc>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List&lt;Integer</a:t>
            </a:r>
            <a:r>
              <a:rPr lang="en-US" altLang="zh-CN">
                <a:latin typeface="微软雅黑" panose="020B0503020204020204" pitchFamily="34" charset="-122"/>
                <a:ea typeface="微软雅黑" panose="020B0503020204020204" pitchFamily="34" charset="-122"/>
              </a:rPr>
              <a:t>&gt; a = new ArrayList&lt;Integer</a:t>
            </a:r>
            <a:r>
              <a:rPr lang="en-US" altLang="zh-CN" smtClean="0">
                <a:latin typeface="微软雅黑" panose="020B0503020204020204" pitchFamily="34" charset="-122"/>
                <a:ea typeface="微软雅黑" panose="020B0503020204020204" pitchFamily="34" charset="-122"/>
              </a:rPr>
              <a:t>&gt;();</a:t>
            </a:r>
            <a:r>
              <a:rPr lang="zh-CN" altLang="en-US" smtClean="0">
                <a:latin typeface="微软雅黑" panose="020B0503020204020204" pitchFamily="34" charset="-122"/>
                <a:ea typeface="微软雅黑" panose="020B0503020204020204" pitchFamily="34" charset="-122"/>
              </a:rPr>
              <a:t>使用更多</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3942E25-7232-4B76-A8EA-8CFB5BECA338}" type="slidenum">
              <a:rPr lang="zh-CN" altLang="en-US" sz="1400" smtClean="0">
                <a:latin typeface="Tahoma" pitchFamily="34" charset="0"/>
                <a:ea typeface="微软雅黑" panose="020B0503020204020204" pitchFamily="34" charset="-122"/>
              </a:rPr>
              <a:pPr eaLnBrk="1" hangingPunct="1"/>
              <a:t>8</a:t>
            </a:fld>
            <a:endParaRPr lang="en-US" altLang="zh-CN" sz="1400" smtClean="0">
              <a:latin typeface="Tahoma" pitchFamily="34" charset="0"/>
              <a:ea typeface="微软雅黑" panose="020B0503020204020204" pitchFamily="34" charset="-122"/>
            </a:endParaRPr>
          </a:p>
        </p:txBody>
      </p:sp>
      <p:sp>
        <p:nvSpPr>
          <p:cNvPr id="16388" name="Rectangle 3"/>
          <p:cNvSpPr>
            <a:spLocks noGrp="1" noChangeArrowheads="1"/>
          </p:cNvSpPr>
          <p:nvPr>
            <p:ph type="body" idx="1"/>
          </p:nvPr>
        </p:nvSpPr>
        <p:spPr>
          <a:xfrm>
            <a:off x="827088" y="1844675"/>
            <a:ext cx="7942262" cy="4525963"/>
          </a:xfrm>
        </p:spPr>
        <p:txBody>
          <a:bodyPr/>
          <a:lstStyle/>
          <a:p>
            <a:pPr eaLnBrk="1" hangingPunct="1"/>
            <a:r>
              <a:rPr lang="zh-CN" altLang="en-US" smtClean="0"/>
              <a:t>检查下面这些是否是合法的变量名</a:t>
            </a:r>
          </a:p>
          <a:p>
            <a:pPr lvl="2" eaLnBrk="1" hangingPunct="1">
              <a:buFontTx/>
              <a:buNone/>
            </a:pPr>
            <a:endParaRPr lang="zh-CN" altLang="en-US" smtClean="0"/>
          </a:p>
        </p:txBody>
      </p:sp>
      <p:sp>
        <p:nvSpPr>
          <p:cNvPr id="16389" name="AutoShape 4"/>
          <p:cNvSpPr>
            <a:spLocks noChangeArrowheads="1"/>
          </p:cNvSpPr>
          <p:nvPr/>
        </p:nvSpPr>
        <p:spPr bwMode="auto">
          <a:xfrm>
            <a:off x="838200" y="2990850"/>
            <a:ext cx="1695450"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principal</a:t>
            </a:r>
          </a:p>
        </p:txBody>
      </p:sp>
      <p:sp>
        <p:nvSpPr>
          <p:cNvPr id="16390" name="AutoShape 5"/>
          <p:cNvSpPr>
            <a:spLocks noChangeArrowheads="1"/>
          </p:cNvSpPr>
          <p:nvPr/>
        </p:nvSpPr>
        <p:spPr bwMode="auto">
          <a:xfrm>
            <a:off x="6067425" y="4073525"/>
            <a:ext cx="2033588"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cost_price</a:t>
            </a:r>
          </a:p>
        </p:txBody>
      </p:sp>
      <p:sp>
        <p:nvSpPr>
          <p:cNvPr id="16391" name="AutoShape 6"/>
          <p:cNvSpPr>
            <a:spLocks noChangeArrowheads="1"/>
          </p:cNvSpPr>
          <p:nvPr/>
        </p:nvSpPr>
        <p:spPr bwMode="auto">
          <a:xfrm>
            <a:off x="815975" y="5081588"/>
            <a:ext cx="1739900" cy="5794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marks_3</a:t>
            </a:r>
          </a:p>
        </p:txBody>
      </p:sp>
      <p:sp>
        <p:nvSpPr>
          <p:cNvPr id="16392" name="AutoShape 7"/>
          <p:cNvSpPr>
            <a:spLocks noChangeArrowheads="1"/>
          </p:cNvSpPr>
          <p:nvPr/>
        </p:nvSpPr>
        <p:spPr bwMode="auto">
          <a:xfrm>
            <a:off x="3287713" y="2924175"/>
            <a:ext cx="2055812"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$lastname</a:t>
            </a:r>
          </a:p>
        </p:txBody>
      </p:sp>
      <p:sp>
        <p:nvSpPr>
          <p:cNvPr id="16393" name="AutoShape 8"/>
          <p:cNvSpPr>
            <a:spLocks noChangeArrowheads="1"/>
          </p:cNvSpPr>
          <p:nvPr/>
        </p:nvSpPr>
        <p:spPr bwMode="auto">
          <a:xfrm>
            <a:off x="3779838" y="5081588"/>
            <a:ext cx="793750" cy="5794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city</a:t>
            </a:r>
          </a:p>
        </p:txBody>
      </p:sp>
      <p:sp>
        <p:nvSpPr>
          <p:cNvPr id="16394" name="AutoShape 9"/>
          <p:cNvSpPr>
            <a:spLocks noChangeArrowheads="1"/>
          </p:cNvSpPr>
          <p:nvPr/>
        </p:nvSpPr>
        <p:spPr bwMode="auto">
          <a:xfrm>
            <a:off x="785813" y="4073525"/>
            <a:ext cx="1558925"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123rate</a:t>
            </a:r>
          </a:p>
        </p:txBody>
      </p:sp>
      <p:sp>
        <p:nvSpPr>
          <p:cNvPr id="16395" name="AutoShape 10"/>
          <p:cNvSpPr>
            <a:spLocks noChangeArrowheads="1"/>
          </p:cNvSpPr>
          <p:nvPr/>
        </p:nvSpPr>
        <p:spPr bwMode="auto">
          <a:xfrm>
            <a:off x="3330575" y="4073525"/>
            <a:ext cx="2057400"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discount%</a:t>
            </a:r>
          </a:p>
        </p:txBody>
      </p:sp>
      <p:sp>
        <p:nvSpPr>
          <p:cNvPr id="16396" name="AutoShape 11"/>
          <p:cNvSpPr>
            <a:spLocks noChangeArrowheads="1"/>
          </p:cNvSpPr>
          <p:nvPr/>
        </p:nvSpPr>
        <p:spPr bwMode="auto">
          <a:xfrm>
            <a:off x="6048375" y="2924175"/>
            <a:ext cx="1695450" cy="579438"/>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zip code</a:t>
            </a:r>
          </a:p>
        </p:txBody>
      </p:sp>
      <p:sp>
        <p:nvSpPr>
          <p:cNvPr id="16397" name="AutoShape 12"/>
          <p:cNvSpPr>
            <a:spLocks noChangeArrowheads="1"/>
          </p:cNvSpPr>
          <p:nvPr/>
        </p:nvSpPr>
        <p:spPr bwMode="auto">
          <a:xfrm>
            <a:off x="5435600" y="5081588"/>
            <a:ext cx="884238" cy="5794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City</a:t>
            </a:r>
          </a:p>
        </p:txBody>
      </p:sp>
      <p:sp>
        <p:nvSpPr>
          <p:cNvPr id="16398" name="AutoShape 13"/>
          <p:cNvSpPr>
            <a:spLocks noChangeArrowheads="1"/>
          </p:cNvSpPr>
          <p:nvPr/>
        </p:nvSpPr>
        <p:spPr bwMode="auto">
          <a:xfrm>
            <a:off x="7567613" y="5081588"/>
            <a:ext cx="612775" cy="579437"/>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p:spPr>
        <p:txBody>
          <a:bodyPr wrap="none" anchor="ctr"/>
          <a:lstStyle/>
          <a:p>
            <a:r>
              <a:rPr lang="en-US" altLang="zh-CN" b="1">
                <a:ea typeface="微软雅黑" panose="020B0503020204020204" pitchFamily="34" charset="-122"/>
              </a:rPr>
              <a:t>int</a:t>
            </a:r>
          </a:p>
        </p:txBody>
      </p:sp>
      <p:sp>
        <p:nvSpPr>
          <p:cNvPr id="502798" name="Text Box 14"/>
          <p:cNvSpPr txBox="1">
            <a:spLocks noChangeArrowheads="1"/>
          </p:cNvSpPr>
          <p:nvPr/>
        </p:nvSpPr>
        <p:spPr bwMode="auto">
          <a:xfrm>
            <a:off x="6732588" y="3213100"/>
            <a:ext cx="935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FF0000"/>
                </a:solidFill>
                <a:latin typeface="Arial" charset="0"/>
                <a:ea typeface="微软雅黑" panose="020B0503020204020204" pitchFamily="34" charset="-122"/>
              </a:rPr>
              <a:t>×</a:t>
            </a:r>
          </a:p>
        </p:txBody>
      </p:sp>
      <p:sp>
        <p:nvSpPr>
          <p:cNvPr id="502799" name="Text Box 15"/>
          <p:cNvSpPr txBox="1">
            <a:spLocks noChangeArrowheads="1"/>
          </p:cNvSpPr>
          <p:nvPr/>
        </p:nvSpPr>
        <p:spPr bwMode="auto">
          <a:xfrm>
            <a:off x="1547813" y="4383088"/>
            <a:ext cx="935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FF0000"/>
                </a:solidFill>
                <a:latin typeface="Arial" charset="0"/>
                <a:ea typeface="微软雅黑" panose="020B0503020204020204" pitchFamily="34" charset="-122"/>
              </a:rPr>
              <a:t>×</a:t>
            </a:r>
          </a:p>
        </p:txBody>
      </p:sp>
      <p:sp>
        <p:nvSpPr>
          <p:cNvPr id="502800" name="Text Box 16"/>
          <p:cNvSpPr txBox="1">
            <a:spLocks noChangeArrowheads="1"/>
          </p:cNvSpPr>
          <p:nvPr/>
        </p:nvSpPr>
        <p:spPr bwMode="auto">
          <a:xfrm>
            <a:off x="4284663" y="4292600"/>
            <a:ext cx="935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FF0000"/>
                </a:solidFill>
                <a:latin typeface="Arial" charset="0"/>
                <a:ea typeface="微软雅黑" panose="020B0503020204020204" pitchFamily="34" charset="-122"/>
              </a:rPr>
              <a:t>×</a:t>
            </a:r>
          </a:p>
        </p:txBody>
      </p:sp>
      <p:sp>
        <p:nvSpPr>
          <p:cNvPr id="502801" name="Text Box 17"/>
          <p:cNvSpPr txBox="1">
            <a:spLocks noChangeArrowheads="1"/>
          </p:cNvSpPr>
          <p:nvPr/>
        </p:nvSpPr>
        <p:spPr bwMode="auto">
          <a:xfrm>
            <a:off x="7453313" y="5373688"/>
            <a:ext cx="9350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sz="4000" b="1">
                <a:solidFill>
                  <a:srgbClr val="FF0000"/>
                </a:solidFill>
                <a:latin typeface="Arial" charset="0"/>
                <a:ea typeface="微软雅黑" panose="020B0503020204020204" pitchFamily="34" charset="-122"/>
              </a:rPr>
              <a:t>×</a:t>
            </a:r>
          </a:p>
        </p:txBody>
      </p:sp>
      <p:sp>
        <p:nvSpPr>
          <p:cNvPr id="16403" name="Rectangle 20"/>
          <p:cNvSpPr>
            <a:spLocks noGrp="1" noChangeArrowheads="1"/>
          </p:cNvSpPr>
          <p:nvPr>
            <p:ph type="title"/>
          </p:nvPr>
        </p:nvSpPr>
        <p:spPr>
          <a:xfrm>
            <a:off x="992188" y="395288"/>
            <a:ext cx="6645275" cy="633412"/>
          </a:xfrm>
        </p:spPr>
        <p:txBody>
          <a:bodyPr anchor="t"/>
          <a:lstStyle/>
          <a:p>
            <a:pPr eaLnBrk="1" hangingPunct="1"/>
            <a:r>
              <a:rPr lang="en-US" altLang="zh-CN" sz="3200" smtClean="0"/>
              <a:t>2. </a:t>
            </a:r>
            <a:r>
              <a:rPr lang="zh-CN" altLang="en-US" sz="3200" smtClean="0"/>
              <a:t>标识符命名规则</a:t>
            </a:r>
            <a:r>
              <a:rPr lang="en-US" altLang="zh-CN" sz="3200" smtClean="0"/>
              <a:t>2-2</a:t>
            </a:r>
            <a:endParaRPr lang="zh-CN" altLang="en-US" sz="3200" smtClean="0"/>
          </a:p>
        </p:txBody>
      </p:sp>
      <p:pic>
        <p:nvPicPr>
          <p:cNvPr id="16404" name="Picture 21" descr="提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798"/>
                                        </p:tgtEl>
                                        <p:attrNameLst>
                                          <p:attrName>style.visibility</p:attrName>
                                        </p:attrNameLst>
                                      </p:cBhvr>
                                      <p:to>
                                        <p:strVal val="visible"/>
                                      </p:to>
                                    </p:set>
                                    <p:animEffect transition="in" filter="wipe(left)">
                                      <p:cBhvr>
                                        <p:cTn id="7" dur="500"/>
                                        <p:tgtEl>
                                          <p:spTgt spid="50279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2799"/>
                                        </p:tgtEl>
                                        <p:attrNameLst>
                                          <p:attrName>style.visibility</p:attrName>
                                        </p:attrNameLst>
                                      </p:cBhvr>
                                      <p:to>
                                        <p:strVal val="visible"/>
                                      </p:to>
                                    </p:set>
                                    <p:animEffect transition="in" filter="wipe(left)">
                                      <p:cBhvr>
                                        <p:cTn id="11" dur="500"/>
                                        <p:tgtEl>
                                          <p:spTgt spid="50279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2800"/>
                                        </p:tgtEl>
                                        <p:attrNameLst>
                                          <p:attrName>style.visibility</p:attrName>
                                        </p:attrNameLst>
                                      </p:cBhvr>
                                      <p:to>
                                        <p:strVal val="visible"/>
                                      </p:to>
                                    </p:set>
                                    <p:animEffect transition="in" filter="wipe(left)">
                                      <p:cBhvr>
                                        <p:cTn id="15" dur="500"/>
                                        <p:tgtEl>
                                          <p:spTgt spid="50280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2801"/>
                                        </p:tgtEl>
                                        <p:attrNameLst>
                                          <p:attrName>style.visibility</p:attrName>
                                        </p:attrNameLst>
                                      </p:cBhvr>
                                      <p:to>
                                        <p:strVal val="visible"/>
                                      </p:to>
                                    </p:set>
                                    <p:animEffect transition="in" filter="wipe(left)">
                                      <p:cBhvr>
                                        <p:cTn id="19" dur="500"/>
                                        <p:tgtEl>
                                          <p:spTgt spid="50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8" grpId="0"/>
      <p:bldP spid="502799" grpId="0"/>
      <p:bldP spid="502800" grpId="0"/>
      <p:bldP spid="50280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A736762-272F-46F8-931B-00710373A13C}" type="slidenum">
              <a:rPr lang="zh-CN" altLang="en-US" sz="1400" smtClean="0">
                <a:latin typeface="Tahoma" pitchFamily="34" charset="0"/>
                <a:ea typeface="微软雅黑" panose="020B0503020204020204" pitchFamily="34" charset="-122"/>
              </a:rPr>
              <a:pPr eaLnBrk="1" hangingPunct="1"/>
              <a:t>80</a:t>
            </a:fld>
            <a:endParaRPr lang="en-US" altLang="zh-CN" sz="1400" smtClean="0">
              <a:latin typeface="Tahoma" pitchFamily="34" charset="0"/>
              <a:ea typeface="微软雅黑" panose="020B0503020204020204" pitchFamily="34" charset="-122"/>
            </a:endParaRPr>
          </a:p>
        </p:txBody>
      </p:sp>
      <p:sp>
        <p:nvSpPr>
          <p:cNvPr id="93188" name="Rectangle 2"/>
          <p:cNvSpPr>
            <a:spLocks noGrp="1" noChangeArrowheads="1"/>
          </p:cNvSpPr>
          <p:nvPr>
            <p:ph type="title"/>
          </p:nvPr>
        </p:nvSpPr>
        <p:spPr/>
        <p:txBody>
          <a:bodyPr/>
          <a:lstStyle/>
          <a:p>
            <a:pPr eaLnBrk="1" hangingPunct="1"/>
            <a:r>
              <a:rPr lang="en-US" altLang="zh-CN" smtClean="0"/>
              <a:t>2.4 </a:t>
            </a:r>
            <a:r>
              <a:rPr lang="zh-CN" altLang="en-US" smtClean="0"/>
              <a:t>静态方法</a:t>
            </a:r>
          </a:p>
        </p:txBody>
      </p:sp>
      <p:sp>
        <p:nvSpPr>
          <p:cNvPr id="93189" name="Rectangle 3"/>
          <p:cNvSpPr>
            <a:spLocks noGrp="1" noChangeArrowheads="1"/>
          </p:cNvSpPr>
          <p:nvPr>
            <p:ph type="body" idx="1"/>
          </p:nvPr>
        </p:nvSpPr>
        <p:spPr>
          <a:xfrm>
            <a:off x="684213" y="1557338"/>
            <a:ext cx="7772400" cy="4114800"/>
          </a:xfrm>
        </p:spPr>
        <p:txBody>
          <a:bodyPr/>
          <a:lstStyle/>
          <a:p>
            <a:pPr eaLnBrk="1" hangingPunct="1"/>
            <a:r>
              <a:rPr lang="en-US" altLang="zh-CN" smtClean="0">
                <a:hlinkClick r:id="rId2" action="ppaction://hlinksldjump"/>
              </a:rPr>
              <a:t>2.4.1 </a:t>
            </a:r>
            <a:r>
              <a:rPr lang="zh-CN" altLang="en-US" smtClean="0">
                <a:hlinkClick r:id="rId2" action="ppaction://hlinksldjump"/>
              </a:rPr>
              <a:t>方法声明与调用</a:t>
            </a:r>
            <a:endParaRPr lang="zh-CN" altLang="en-US" smtClean="0"/>
          </a:p>
          <a:p>
            <a:pPr eaLnBrk="1" hangingPunct="1"/>
            <a:r>
              <a:rPr lang="en-US" altLang="zh-CN" smtClean="0">
                <a:hlinkClick r:id="rId3" action="ppaction://hlinksldjump"/>
              </a:rPr>
              <a:t>2.4.2 </a:t>
            </a:r>
            <a:r>
              <a:rPr lang="zh-CN" altLang="en-US" smtClean="0">
                <a:hlinkClick r:id="rId3" action="ppaction://hlinksldjump"/>
              </a:rPr>
              <a:t>参数传递</a:t>
            </a:r>
            <a:endParaRPr lang="zh-CN" altLang="en-US" smtClean="0"/>
          </a:p>
          <a:p>
            <a:pPr eaLnBrk="1" hangingPunct="1"/>
            <a:r>
              <a:rPr lang="en-US" altLang="zh-CN" smtClean="0">
                <a:hlinkClick r:id="rId4" action="ppaction://hlinksldjump"/>
              </a:rPr>
              <a:t>2.4.3 </a:t>
            </a:r>
            <a:r>
              <a:rPr lang="zh-CN" altLang="en-US" smtClean="0">
                <a:hlinkClick r:id="rId4" action="ppaction://hlinksldjump"/>
              </a:rPr>
              <a:t>方法重载</a:t>
            </a:r>
            <a:endParaRPr lang="zh-CN" altLang="en-US" smtClean="0"/>
          </a:p>
          <a:p>
            <a:pPr eaLnBrk="1" hangingPunct="1"/>
            <a:r>
              <a:rPr lang="en-US" altLang="zh-CN" smtClean="0">
                <a:hlinkClick r:id="rId5" action="ppaction://hlinksldjump"/>
              </a:rPr>
              <a:t>2.4.4 </a:t>
            </a:r>
            <a:r>
              <a:rPr lang="zh-CN" altLang="en-US" smtClean="0">
                <a:hlinkClick r:id="rId5" action="ppaction://hlinksldjump"/>
              </a:rPr>
              <a:t>递归方法</a:t>
            </a:r>
            <a:endParaRPr lang="zh-CN" alt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58037177-9535-4EA3-BB3A-2E37DD0CC85B}" type="slidenum">
              <a:rPr lang="zh-CN" altLang="en-US" sz="1400" smtClean="0">
                <a:latin typeface="Tahoma" pitchFamily="34" charset="0"/>
                <a:ea typeface="微软雅黑" panose="020B0503020204020204" pitchFamily="34" charset="-122"/>
              </a:rPr>
              <a:pPr eaLnBrk="1" hangingPunct="1"/>
              <a:t>81</a:t>
            </a:fld>
            <a:endParaRPr lang="en-US" altLang="zh-CN" sz="1400" smtClean="0">
              <a:latin typeface="Tahoma" pitchFamily="34" charset="0"/>
              <a:ea typeface="微软雅黑" panose="020B0503020204020204" pitchFamily="34" charset="-122"/>
            </a:endParaRPr>
          </a:p>
        </p:txBody>
      </p:sp>
      <p:sp>
        <p:nvSpPr>
          <p:cNvPr id="94212" name="Rectangle 2"/>
          <p:cNvSpPr>
            <a:spLocks noGrp="1" noChangeArrowheads="1"/>
          </p:cNvSpPr>
          <p:nvPr>
            <p:ph type="title"/>
          </p:nvPr>
        </p:nvSpPr>
        <p:spPr>
          <a:xfrm>
            <a:off x="1042988" y="333375"/>
            <a:ext cx="7793037" cy="839788"/>
          </a:xfrm>
        </p:spPr>
        <p:txBody>
          <a:bodyPr/>
          <a:lstStyle/>
          <a:p>
            <a:pPr eaLnBrk="1" hangingPunct="1"/>
            <a:r>
              <a:rPr lang="en-US" altLang="zh-CN" dirty="0" smtClean="0"/>
              <a:t>2.4.1 </a:t>
            </a:r>
            <a:r>
              <a:rPr lang="zh-CN" altLang="en-US" dirty="0" smtClean="0"/>
              <a:t>方法声明与调用</a:t>
            </a:r>
          </a:p>
        </p:txBody>
      </p:sp>
      <p:sp>
        <p:nvSpPr>
          <p:cNvPr id="94213" name="Rectangle 3"/>
          <p:cNvSpPr>
            <a:spLocks noGrp="1" noChangeArrowheads="1"/>
          </p:cNvSpPr>
          <p:nvPr>
            <p:ph type="body" idx="1"/>
          </p:nvPr>
        </p:nvSpPr>
        <p:spPr>
          <a:xfrm>
            <a:off x="611188" y="1268413"/>
            <a:ext cx="8348662" cy="5256212"/>
          </a:xfrm>
        </p:spPr>
        <p:txBody>
          <a:bodyPr/>
          <a:lstStyle/>
          <a:p>
            <a:pPr eaLnBrk="1" hangingPunct="1">
              <a:buFont typeface="Wingdings" panose="05000000000000000000" pitchFamily="2" charset="2"/>
              <a:buChar char="Ø"/>
            </a:pPr>
            <a:r>
              <a:rPr lang="zh-CN" altLang="en-US" sz="2800" dirty="0" smtClean="0"/>
              <a:t>方法声明</a:t>
            </a:r>
          </a:p>
          <a:p>
            <a:pPr lvl="1" eaLnBrk="1" hangingPunct="1">
              <a:buFont typeface="Wingdings" pitchFamily="2" charset="2"/>
              <a:buNone/>
            </a:pPr>
            <a:r>
              <a:rPr lang="en-US" altLang="zh-CN" sz="2400" dirty="0" smtClean="0"/>
              <a:t>[</a:t>
            </a:r>
            <a:r>
              <a:rPr lang="zh-CN" altLang="en-US" sz="2400" dirty="0" smtClean="0"/>
              <a:t>修饰符</a:t>
            </a:r>
            <a:r>
              <a:rPr lang="en-US" altLang="zh-CN" sz="2400" dirty="0" smtClean="0"/>
              <a:t>] </a:t>
            </a:r>
            <a:r>
              <a:rPr lang="zh-CN" altLang="en-US" sz="2400" dirty="0" smtClean="0"/>
              <a:t>返回值类型 方法</a:t>
            </a:r>
            <a:r>
              <a:rPr lang="en-US" altLang="zh-CN" sz="2400" dirty="0" smtClean="0"/>
              <a:t>([</a:t>
            </a:r>
            <a:r>
              <a:rPr lang="zh-CN" altLang="en-US" sz="2400" dirty="0" smtClean="0"/>
              <a:t>参数列表</a:t>
            </a:r>
            <a:r>
              <a:rPr lang="en-US" altLang="zh-CN" sz="2400" dirty="0" smtClean="0"/>
              <a:t>])</a:t>
            </a:r>
          </a:p>
          <a:p>
            <a:pPr lvl="1" eaLnBrk="1" hangingPunct="1">
              <a:buFont typeface="Wingdings" pitchFamily="2" charset="2"/>
              <a:buNone/>
            </a:pPr>
            <a:r>
              <a:rPr lang="en-US" altLang="zh-CN" sz="2400" dirty="0" smtClean="0"/>
              <a:t>{</a:t>
            </a:r>
          </a:p>
          <a:p>
            <a:pPr lvl="1" eaLnBrk="1" hangingPunct="1">
              <a:buFont typeface="Wingdings" pitchFamily="2" charset="2"/>
              <a:buNone/>
            </a:pPr>
            <a:r>
              <a:rPr lang="en-US" altLang="zh-CN" sz="2400" dirty="0" smtClean="0"/>
              <a:t>    </a:t>
            </a:r>
            <a:r>
              <a:rPr lang="zh-CN" altLang="en-US" sz="2400" dirty="0" smtClean="0"/>
              <a:t>语句序列</a:t>
            </a:r>
            <a:r>
              <a:rPr lang="en-US" altLang="zh-CN" sz="2400" dirty="0" smtClean="0"/>
              <a:t>;</a:t>
            </a:r>
          </a:p>
          <a:p>
            <a:pPr lvl="1" eaLnBrk="1" hangingPunct="1">
              <a:buFont typeface="Wingdings" pitchFamily="2" charset="2"/>
              <a:buNone/>
            </a:pPr>
            <a:r>
              <a:rPr lang="en-US" altLang="zh-CN" sz="2400" dirty="0" smtClean="0"/>
              <a:t>    [return [</a:t>
            </a:r>
            <a:r>
              <a:rPr lang="zh-CN" altLang="en-US" sz="2400" dirty="0" smtClean="0"/>
              <a:t>返回值</a:t>
            </a:r>
            <a:r>
              <a:rPr lang="en-US" altLang="zh-CN" sz="2400" dirty="0" smtClean="0"/>
              <a:t>]];</a:t>
            </a:r>
          </a:p>
          <a:p>
            <a:pPr lvl="1" eaLnBrk="1" hangingPunct="1">
              <a:buFont typeface="Wingdings" pitchFamily="2" charset="2"/>
              <a:buNone/>
            </a:pPr>
            <a:r>
              <a:rPr lang="en-US" altLang="zh-CN" sz="2400" dirty="0" smtClean="0"/>
              <a:t>}</a:t>
            </a:r>
            <a:endParaRPr lang="zh-CN" altLang="en-US" sz="2400" dirty="0" smtClean="0"/>
          </a:p>
          <a:p>
            <a:pPr eaLnBrk="1" hangingPunct="1">
              <a:buFont typeface="Wingdings" panose="05000000000000000000" pitchFamily="2" charset="2"/>
              <a:buChar char="Ø"/>
            </a:pPr>
            <a:r>
              <a:rPr lang="zh-CN" altLang="en-US" sz="2800" dirty="0" smtClean="0"/>
              <a:t>方法调用</a:t>
            </a:r>
          </a:p>
          <a:p>
            <a:pPr lvl="1" eaLnBrk="1" hangingPunct="1">
              <a:buFont typeface="Wingdings" pitchFamily="2" charset="2"/>
              <a:buNone/>
            </a:pPr>
            <a:r>
              <a:rPr lang="zh-CN" altLang="en-US" sz="2400" dirty="0" smtClean="0"/>
              <a:t>方法</a:t>
            </a:r>
            <a:r>
              <a:rPr lang="en-US" altLang="zh-CN" sz="2400" dirty="0" smtClean="0"/>
              <a:t>([</a:t>
            </a:r>
            <a:r>
              <a:rPr lang="zh-CN" altLang="en-US" sz="2400" dirty="0" smtClean="0"/>
              <a:t>参数列表</a:t>
            </a:r>
            <a:r>
              <a:rPr lang="en-US" altLang="zh-CN" sz="2400" dirty="0" smtClean="0"/>
              <a:t>])</a:t>
            </a:r>
            <a:endParaRPr lang="zh-CN" altLang="en-US" sz="2400" dirty="0" smtClean="0"/>
          </a:p>
          <a:p>
            <a:pPr eaLnBrk="1" hangingPunct="1"/>
            <a:r>
              <a:rPr lang="zh-CN" altLang="en-US" sz="2800" dirty="0" smtClean="0"/>
              <a:t>声明</a:t>
            </a:r>
            <a:r>
              <a:rPr lang="en-US" altLang="zh-CN" sz="2800" dirty="0" smtClean="0"/>
              <a:t>main</a:t>
            </a:r>
            <a:r>
              <a:rPr lang="zh-CN" altLang="en-US" sz="2800" dirty="0" smtClean="0"/>
              <a:t>方法</a:t>
            </a:r>
            <a:br>
              <a:rPr lang="zh-CN" altLang="en-US" sz="2800" dirty="0" smtClean="0"/>
            </a:br>
            <a:r>
              <a:rPr lang="en-US" altLang="zh-CN" sz="2800" dirty="0" smtClean="0"/>
              <a:t>public </a:t>
            </a:r>
            <a:r>
              <a:rPr lang="en-US" altLang="zh-CN" sz="2800" dirty="0" smtClean="0">
                <a:solidFill>
                  <a:schemeClr val="hlink"/>
                </a:solidFill>
              </a:rPr>
              <a:t>static</a:t>
            </a:r>
            <a:r>
              <a:rPr lang="en-US" altLang="zh-CN" sz="2800" dirty="0" smtClean="0"/>
              <a:t> void main(String </a:t>
            </a:r>
            <a:r>
              <a:rPr lang="en-US" altLang="zh-CN" sz="2800" dirty="0" err="1" smtClean="0"/>
              <a:t>args</a:t>
            </a:r>
            <a:r>
              <a:rPr lang="en-US" altLang="zh-CN" sz="2800" dirty="0" smtClean="0"/>
              <a:t>[])</a:t>
            </a:r>
            <a:endParaRPr lang="zh-CN" altLang="en-US" sz="2800" dirty="0" smtClean="0"/>
          </a:p>
        </p:txBody>
      </p:sp>
      <p:sp>
        <p:nvSpPr>
          <p:cNvPr id="94214" name="TextBox 1"/>
          <p:cNvSpPr txBox="1">
            <a:spLocks noChangeArrowheads="1"/>
          </p:cNvSpPr>
          <p:nvPr/>
        </p:nvSpPr>
        <p:spPr bwMode="auto">
          <a:xfrm>
            <a:off x="2267744" y="5937558"/>
            <a:ext cx="414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a:ea typeface="微软雅黑" panose="020B0503020204020204" pitchFamily="34" charset="-122"/>
              </a:rPr>
              <a:t>Static</a:t>
            </a:r>
            <a:r>
              <a:rPr lang="zh-CN" altLang="en-US" b="1" dirty="0">
                <a:ea typeface="微软雅黑" panose="020B0503020204020204" pitchFamily="34" charset="-122"/>
              </a:rPr>
              <a:t>区分类方法和实例方法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barn(inVertical)">
                                      <p:cBhvr>
                                        <p:cTn id="7" dur="500"/>
                                        <p:tgtEl>
                                          <p:spTgt spid="9421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4213">
                                            <p:txEl>
                                              <p:pRg st="1" end="1"/>
                                            </p:txEl>
                                          </p:spTgt>
                                        </p:tgtEl>
                                        <p:attrNameLst>
                                          <p:attrName>style.visibility</p:attrName>
                                        </p:attrNameLst>
                                      </p:cBhvr>
                                      <p:to>
                                        <p:strVal val="visible"/>
                                      </p:to>
                                    </p:set>
                                    <p:animEffect transition="in" filter="barn(inVertical)">
                                      <p:cBhvr>
                                        <p:cTn id="10" dur="500"/>
                                        <p:tgtEl>
                                          <p:spTgt spid="9421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4213">
                                            <p:txEl>
                                              <p:pRg st="2" end="2"/>
                                            </p:txEl>
                                          </p:spTgt>
                                        </p:tgtEl>
                                        <p:attrNameLst>
                                          <p:attrName>style.visibility</p:attrName>
                                        </p:attrNameLst>
                                      </p:cBhvr>
                                      <p:to>
                                        <p:strVal val="visible"/>
                                      </p:to>
                                    </p:set>
                                    <p:animEffect transition="in" filter="barn(inVertical)">
                                      <p:cBhvr>
                                        <p:cTn id="13" dur="500"/>
                                        <p:tgtEl>
                                          <p:spTgt spid="9421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4213">
                                            <p:txEl>
                                              <p:pRg st="3" end="3"/>
                                            </p:txEl>
                                          </p:spTgt>
                                        </p:tgtEl>
                                        <p:attrNameLst>
                                          <p:attrName>style.visibility</p:attrName>
                                        </p:attrNameLst>
                                      </p:cBhvr>
                                      <p:to>
                                        <p:strVal val="visible"/>
                                      </p:to>
                                    </p:set>
                                    <p:animEffect transition="in" filter="barn(inVertical)">
                                      <p:cBhvr>
                                        <p:cTn id="16" dur="500"/>
                                        <p:tgtEl>
                                          <p:spTgt spid="9421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94213">
                                            <p:txEl>
                                              <p:pRg st="4" end="4"/>
                                            </p:txEl>
                                          </p:spTgt>
                                        </p:tgtEl>
                                        <p:attrNameLst>
                                          <p:attrName>style.visibility</p:attrName>
                                        </p:attrNameLst>
                                      </p:cBhvr>
                                      <p:to>
                                        <p:strVal val="visible"/>
                                      </p:to>
                                    </p:set>
                                    <p:animEffect transition="in" filter="barn(inVertical)">
                                      <p:cBhvr>
                                        <p:cTn id="19" dur="500"/>
                                        <p:tgtEl>
                                          <p:spTgt spid="9421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94213">
                                            <p:txEl>
                                              <p:pRg st="5" end="5"/>
                                            </p:txEl>
                                          </p:spTgt>
                                        </p:tgtEl>
                                        <p:attrNameLst>
                                          <p:attrName>style.visibility</p:attrName>
                                        </p:attrNameLst>
                                      </p:cBhvr>
                                      <p:to>
                                        <p:strVal val="visible"/>
                                      </p:to>
                                    </p:set>
                                    <p:animEffect transition="in" filter="barn(inVertical)">
                                      <p:cBhvr>
                                        <p:cTn id="22" dur="500"/>
                                        <p:tgtEl>
                                          <p:spTgt spid="942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4213">
                                            <p:txEl>
                                              <p:pRg st="6" end="6"/>
                                            </p:txEl>
                                          </p:spTgt>
                                        </p:tgtEl>
                                        <p:attrNameLst>
                                          <p:attrName>style.visibility</p:attrName>
                                        </p:attrNameLst>
                                      </p:cBhvr>
                                      <p:to>
                                        <p:strVal val="visible"/>
                                      </p:to>
                                    </p:set>
                                    <p:animEffect transition="in" filter="fade">
                                      <p:cBhvr>
                                        <p:cTn id="27" dur="1000"/>
                                        <p:tgtEl>
                                          <p:spTgt spid="94213">
                                            <p:txEl>
                                              <p:pRg st="6" end="6"/>
                                            </p:txEl>
                                          </p:spTgt>
                                        </p:tgtEl>
                                      </p:cBhvr>
                                    </p:animEffect>
                                    <p:anim calcmode="lin" valueType="num">
                                      <p:cBhvr>
                                        <p:cTn id="28" dur="1000" fill="hold"/>
                                        <p:tgtEl>
                                          <p:spTgt spid="9421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9421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4213">
                                            <p:txEl>
                                              <p:pRg st="7" end="7"/>
                                            </p:txEl>
                                          </p:spTgt>
                                        </p:tgtEl>
                                        <p:attrNameLst>
                                          <p:attrName>style.visibility</p:attrName>
                                        </p:attrNameLst>
                                      </p:cBhvr>
                                      <p:to>
                                        <p:strVal val="visible"/>
                                      </p:to>
                                    </p:set>
                                    <p:animEffect transition="in" filter="fade">
                                      <p:cBhvr>
                                        <p:cTn id="32" dur="1000"/>
                                        <p:tgtEl>
                                          <p:spTgt spid="94213">
                                            <p:txEl>
                                              <p:pRg st="7" end="7"/>
                                            </p:txEl>
                                          </p:spTgt>
                                        </p:tgtEl>
                                      </p:cBhvr>
                                    </p:animEffect>
                                    <p:anim calcmode="lin" valueType="num">
                                      <p:cBhvr>
                                        <p:cTn id="33" dur="1000" fill="hold"/>
                                        <p:tgtEl>
                                          <p:spTgt spid="9421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942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4213">
                                            <p:txEl>
                                              <p:pRg st="8" end="8"/>
                                            </p:txEl>
                                          </p:spTgt>
                                        </p:tgtEl>
                                        <p:attrNameLst>
                                          <p:attrName>style.visibility</p:attrName>
                                        </p:attrNameLst>
                                      </p:cBhvr>
                                      <p:to>
                                        <p:strVal val="visible"/>
                                      </p:to>
                                    </p:set>
                                    <p:anim calcmode="lin" valueType="num">
                                      <p:cBhvr additive="base">
                                        <p:cTn id="39" dur="500" fill="hold"/>
                                        <p:tgtEl>
                                          <p:spTgt spid="9421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42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94214"/>
                                        </p:tgtEl>
                                        <p:attrNameLst>
                                          <p:attrName>style.visibility</p:attrName>
                                        </p:attrNameLst>
                                      </p:cBhvr>
                                      <p:to>
                                        <p:strVal val="visible"/>
                                      </p:to>
                                    </p:set>
                                    <p:animEffect transition="in" filter="circle(in)">
                                      <p:cBhvr>
                                        <p:cTn id="45" dur="2000"/>
                                        <p:tgtEl>
                                          <p:spTgt spid="9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A916E52E-7E13-4E84-A1A6-1802F0986071}" type="slidenum">
              <a:rPr lang="zh-CN" altLang="en-US" sz="1400" smtClean="0">
                <a:latin typeface="Tahoma" pitchFamily="34" charset="0"/>
                <a:ea typeface="微软雅黑" panose="020B0503020204020204" pitchFamily="34" charset="-122"/>
              </a:rPr>
              <a:pPr eaLnBrk="1" hangingPunct="1"/>
              <a:t>82</a:t>
            </a:fld>
            <a:endParaRPr lang="en-US" altLang="zh-CN" sz="1400" smtClean="0">
              <a:latin typeface="Tahoma" pitchFamily="34" charset="0"/>
              <a:ea typeface="微软雅黑" panose="020B0503020204020204" pitchFamily="34" charset="-122"/>
            </a:endParaRPr>
          </a:p>
        </p:txBody>
      </p:sp>
      <p:sp>
        <p:nvSpPr>
          <p:cNvPr id="95236" name="Rectangle 2"/>
          <p:cNvSpPr>
            <a:spLocks noGrp="1" noChangeArrowheads="1"/>
          </p:cNvSpPr>
          <p:nvPr>
            <p:ph type="title"/>
          </p:nvPr>
        </p:nvSpPr>
        <p:spPr/>
        <p:txBody>
          <a:bodyPr/>
          <a:lstStyle/>
          <a:p>
            <a:pPr eaLnBrk="1" hangingPunct="1"/>
            <a:r>
              <a:rPr lang="en-US" altLang="zh-CN" smtClean="0"/>
              <a:t>2.4.2 </a:t>
            </a:r>
            <a:r>
              <a:rPr lang="zh-CN" altLang="en-US" smtClean="0"/>
              <a:t>参数传递</a:t>
            </a:r>
          </a:p>
        </p:txBody>
      </p:sp>
      <p:sp>
        <p:nvSpPr>
          <p:cNvPr id="95237" name="Rectangle 3"/>
          <p:cNvSpPr>
            <a:spLocks noGrp="1" noChangeArrowheads="1"/>
          </p:cNvSpPr>
          <p:nvPr>
            <p:ph type="body" idx="1"/>
          </p:nvPr>
        </p:nvSpPr>
        <p:spPr>
          <a:xfrm>
            <a:off x="467544" y="1340768"/>
            <a:ext cx="7772400" cy="1944216"/>
          </a:xfrm>
        </p:spPr>
        <p:txBody>
          <a:bodyPr/>
          <a:lstStyle/>
          <a:p>
            <a:pPr eaLnBrk="1" hangingPunct="1">
              <a:defRPr/>
            </a:pPr>
            <a:r>
              <a:rPr lang="zh-CN" altLang="en-US" dirty="0" smtClean="0">
                <a:solidFill>
                  <a:srgbClr val="FF0000"/>
                </a:solidFill>
              </a:rPr>
              <a:t>方法调用</a:t>
            </a:r>
            <a:r>
              <a:rPr lang="zh-CN" altLang="en-US" dirty="0" smtClean="0"/>
              <a:t>时的参数传递原则</a:t>
            </a:r>
          </a:p>
          <a:p>
            <a:pPr lvl="1" eaLnBrk="1" hangingPunct="1">
              <a:defRPr/>
            </a:pPr>
            <a:r>
              <a:rPr lang="zh-CN" altLang="en-US" dirty="0" smtClean="0"/>
              <a:t>基本数据类型参数传递值；</a:t>
            </a:r>
          </a:p>
          <a:p>
            <a:pPr lvl="1" eaLnBrk="1" hangingPunct="1">
              <a:defRPr/>
            </a:pPr>
            <a:r>
              <a:rPr lang="zh-CN" altLang="en-US" dirty="0" smtClean="0"/>
              <a:t>引用数据类型参数传递引用。 </a:t>
            </a:r>
            <a:endParaRPr lang="en-US" altLang="zh-CN" dirty="0" smtClean="0"/>
          </a:p>
          <a:p>
            <a:pPr marL="457200" lvl="1" indent="0" eaLnBrk="1" hangingPunct="1">
              <a:buFont typeface="Wingdings" pitchFamily="2" charset="2"/>
              <a:buNone/>
              <a:defRPr/>
            </a:pPr>
            <a:endParaRPr lang="en-US" altLang="zh-CN" dirty="0" smtClean="0"/>
          </a:p>
          <a:p>
            <a:pPr lvl="1" eaLnBrk="1" hangingPunct="1">
              <a:buFont typeface="Wingdings" pitchFamily="2" charset="2"/>
              <a:buNone/>
              <a:defRPr/>
            </a:pPr>
            <a:endParaRPr lang="zh-CN" altLang="en-US" dirty="0" smtClean="0"/>
          </a:p>
        </p:txBody>
      </p:sp>
      <p:sp>
        <p:nvSpPr>
          <p:cNvPr id="2" name="文本框 1"/>
          <p:cNvSpPr txBox="1"/>
          <p:nvPr/>
        </p:nvSpPr>
        <p:spPr>
          <a:xfrm>
            <a:off x="467544" y="3717032"/>
            <a:ext cx="8280920" cy="1052596"/>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方法调用过程中，实参通过值传递或者引用传递方式将数据传递给形参。</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237">
                                            <p:txEl>
                                              <p:pRg st="1" end="1"/>
                                            </p:txEl>
                                          </p:spTgt>
                                        </p:tgtEl>
                                        <p:attrNameLst>
                                          <p:attrName>style.visibility</p:attrName>
                                        </p:attrNameLst>
                                      </p:cBhvr>
                                      <p:to>
                                        <p:strVal val="visible"/>
                                      </p:to>
                                    </p:set>
                                    <p:animEffect transition="in" filter="fade">
                                      <p:cBhvr>
                                        <p:cTn id="7" dur="500"/>
                                        <p:tgtEl>
                                          <p:spTgt spid="952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5237">
                                            <p:txEl>
                                              <p:pRg st="2" end="2"/>
                                            </p:txEl>
                                          </p:spTgt>
                                        </p:tgtEl>
                                        <p:attrNameLst>
                                          <p:attrName>style.visibility</p:attrName>
                                        </p:attrNameLst>
                                      </p:cBhvr>
                                      <p:to>
                                        <p:strVal val="visible"/>
                                      </p:to>
                                    </p:set>
                                    <p:animEffect transition="in" filter="barn(inVertical)">
                                      <p:cBhvr>
                                        <p:cTn id="12" dur="500"/>
                                        <p:tgtEl>
                                          <p:spTgt spid="952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dirty="0" smtClean="0"/>
              <a:t>交换变量值</a:t>
            </a:r>
            <a:r>
              <a:rPr lang="en-US" altLang="zh-CN" dirty="0" smtClean="0"/>
              <a:t>(</a:t>
            </a:r>
            <a:r>
              <a:rPr lang="zh-CN" altLang="en-US" dirty="0" smtClean="0"/>
              <a:t>值传递</a:t>
            </a:r>
            <a:r>
              <a:rPr lang="en-US" altLang="zh-CN" dirty="0" smtClean="0"/>
              <a:t>)</a:t>
            </a:r>
            <a:endParaRPr lang="zh-CN" altLang="en-US" dirty="0" smtClean="0"/>
          </a:p>
        </p:txBody>
      </p:sp>
      <p:sp>
        <p:nvSpPr>
          <p:cNvPr id="3" name="内容占位符 2"/>
          <p:cNvSpPr>
            <a:spLocks noGrp="1"/>
          </p:cNvSpPr>
          <p:nvPr>
            <p:ph idx="1"/>
          </p:nvPr>
        </p:nvSpPr>
        <p:spPr>
          <a:xfrm>
            <a:off x="395535" y="1268760"/>
            <a:ext cx="8548439" cy="5184576"/>
          </a:xfrm>
          <a:extLst/>
        </p:spPr>
        <p:txBody>
          <a:bodyPr/>
          <a:lstStyle/>
          <a:p>
            <a:r>
              <a:rPr lang="en-US" altLang="zh-CN" sz="2400">
                <a:solidFill>
                  <a:srgbClr val="7F0055"/>
                </a:solidFill>
                <a:latin typeface="Consolas" panose="020B0609020204030204" pitchFamily="49" charset="0"/>
              </a:rPr>
              <a:t>public</a:t>
            </a:r>
            <a:r>
              <a:rPr lang="en-US" altLang="zh-CN" sz="2400">
                <a:solidFill>
                  <a:srgbClr val="000000"/>
                </a:solidFill>
                <a:latin typeface="Consolas" panose="020B0609020204030204" pitchFamily="49" charset="0"/>
              </a:rPr>
              <a:t> </a:t>
            </a:r>
            <a:r>
              <a:rPr lang="en-US" altLang="zh-CN" sz="2400">
                <a:solidFill>
                  <a:srgbClr val="7F0055"/>
                </a:solidFill>
                <a:latin typeface="Consolas" panose="020B0609020204030204" pitchFamily="49" charset="0"/>
              </a:rPr>
              <a:t>class</a:t>
            </a:r>
            <a:r>
              <a:rPr lang="en-US" altLang="zh-CN" sz="2400">
                <a:solidFill>
                  <a:srgbClr val="000000"/>
                </a:solidFill>
                <a:latin typeface="Consolas" panose="020B0609020204030204" pitchFamily="49" charset="0"/>
              </a:rPr>
              <a:t> SwapDemo1 {</a:t>
            </a:r>
          </a:p>
          <a:p>
            <a:pPr marL="457200" lvl="1" indent="0">
              <a:buNone/>
            </a:pPr>
            <a:r>
              <a:rPr lang="en-US" altLang="zh-CN" sz="2400">
                <a:solidFill>
                  <a:srgbClr val="7F0055"/>
                </a:solidFill>
                <a:latin typeface="Consolas" panose="020B0609020204030204" pitchFamily="49" charset="0"/>
              </a:rPr>
              <a:t>public</a:t>
            </a:r>
            <a:r>
              <a:rPr lang="en-US" altLang="zh-CN" sz="2400">
                <a:solidFill>
                  <a:srgbClr val="000000"/>
                </a:solidFill>
                <a:latin typeface="Consolas" panose="020B0609020204030204" pitchFamily="49" charset="0"/>
              </a:rPr>
              <a:t> </a:t>
            </a:r>
            <a:r>
              <a:rPr lang="en-US" altLang="zh-CN" sz="2400">
                <a:solidFill>
                  <a:srgbClr val="7F0055"/>
                </a:solidFill>
                <a:latin typeface="Consolas" panose="020B0609020204030204" pitchFamily="49" charset="0"/>
              </a:rPr>
              <a:t>static</a:t>
            </a:r>
            <a:r>
              <a:rPr lang="en-US" altLang="zh-CN" sz="2400">
                <a:solidFill>
                  <a:srgbClr val="000000"/>
                </a:solidFill>
                <a:latin typeface="Consolas" panose="020B0609020204030204" pitchFamily="49" charset="0"/>
              </a:rPr>
              <a:t> </a:t>
            </a:r>
            <a:r>
              <a:rPr lang="en-US" altLang="zh-CN" sz="2400">
                <a:solidFill>
                  <a:srgbClr val="7F0055"/>
                </a:solidFill>
                <a:latin typeface="Consolas" panose="020B0609020204030204" pitchFamily="49" charset="0"/>
              </a:rPr>
              <a:t>void</a:t>
            </a:r>
            <a:r>
              <a:rPr lang="en-US" altLang="zh-CN" sz="2400">
                <a:solidFill>
                  <a:srgbClr val="000000"/>
                </a:solidFill>
                <a:latin typeface="Consolas" panose="020B0609020204030204" pitchFamily="49" charset="0"/>
              </a:rPr>
              <a:t> main(String[] </a:t>
            </a:r>
            <a:r>
              <a:rPr lang="en-US" altLang="zh-CN" sz="2400">
                <a:solidFill>
                  <a:srgbClr val="6A3E3E"/>
                </a:solidFill>
                <a:latin typeface="Consolas" panose="020B0609020204030204" pitchFamily="49" charset="0"/>
              </a:rPr>
              <a:t>args</a:t>
            </a:r>
            <a:r>
              <a:rPr lang="en-US" altLang="zh-CN" sz="2400">
                <a:solidFill>
                  <a:srgbClr val="000000"/>
                </a:solidFill>
                <a:latin typeface="Consolas" panose="020B0609020204030204" pitchFamily="49" charset="0"/>
              </a:rPr>
              <a:t>) {</a:t>
            </a:r>
          </a:p>
          <a:p>
            <a:pPr marL="838200" lvl="2" indent="0">
              <a:buNone/>
            </a:pP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 = 5, </a:t>
            </a: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 = 10;</a:t>
            </a:r>
          </a:p>
          <a:p>
            <a:pPr marL="838200" lvl="2" indent="0">
              <a:buNone/>
            </a:pPr>
            <a:r>
              <a:rPr lang="en-US" altLang="zh-CN" sz="2000" b="1" i="1">
                <a:solidFill>
                  <a:srgbClr val="000000"/>
                </a:solidFill>
                <a:latin typeface="Consolas" panose="020B0609020204030204" pitchFamily="49" charset="0"/>
              </a:rPr>
              <a:t>swap(</a:t>
            </a:r>
            <a:r>
              <a:rPr lang="en-US" altLang="zh-CN" sz="2000" b="1" i="1">
                <a:solidFill>
                  <a:srgbClr val="6A3E3E"/>
                </a:solidFill>
                <a:latin typeface="Consolas" panose="020B0609020204030204" pitchFamily="49" charset="0"/>
              </a:rPr>
              <a:t>a</a:t>
            </a:r>
            <a:r>
              <a:rPr lang="en-US" altLang="zh-CN" sz="2000" b="1" i="1">
                <a:solidFill>
                  <a:srgbClr val="000000"/>
                </a:solidFill>
                <a:latin typeface="Consolas" panose="020B0609020204030204" pitchFamily="49" charset="0"/>
              </a:rPr>
              <a:t>, </a:t>
            </a:r>
            <a:r>
              <a:rPr lang="en-US" altLang="zh-CN" sz="2000" b="1" i="1">
                <a:solidFill>
                  <a:srgbClr val="6A3E3E"/>
                </a:solidFill>
                <a:latin typeface="Consolas" panose="020B0609020204030204" pitchFamily="49" charset="0"/>
              </a:rPr>
              <a:t>b</a:t>
            </a:r>
            <a:r>
              <a:rPr lang="en-US" altLang="zh-CN" sz="2000" b="1" i="1">
                <a:solidFill>
                  <a:srgbClr val="000000"/>
                </a:solidFill>
                <a:latin typeface="Consolas" panose="020B0609020204030204" pitchFamily="49" charset="0"/>
              </a:rPr>
              <a:t>);</a:t>
            </a:r>
          </a:p>
          <a:p>
            <a:pPr marL="838200" lvl="2" indent="0">
              <a:buNone/>
            </a:pPr>
            <a:r>
              <a:rPr lang="en-US" altLang="zh-CN" sz="2000" b="1">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"after swap:  a = "</a:t>
            </a:r>
            <a:r>
              <a:rPr lang="en-US" altLang="zh-CN" sz="2000" b="1" i="1">
                <a:solidFill>
                  <a:srgbClr val="000000"/>
                </a:solidFill>
                <a:latin typeface="Consolas" panose="020B0609020204030204" pitchFamily="49" charset="0"/>
              </a:rPr>
              <a:t> + </a:t>
            </a:r>
            <a:r>
              <a:rPr lang="en-US" altLang="zh-CN" sz="2000" b="1" i="1">
                <a:solidFill>
                  <a:srgbClr val="6A3E3E"/>
                </a:solidFill>
                <a:latin typeface="Consolas" panose="020B0609020204030204" pitchFamily="49" charset="0"/>
              </a:rPr>
              <a:t>a</a:t>
            </a:r>
            <a:r>
              <a:rPr lang="en-US" altLang="zh-CN" sz="2000" b="1" i="1">
                <a:solidFill>
                  <a:srgbClr val="000000"/>
                </a:solidFill>
                <a:latin typeface="Consolas" panose="020B0609020204030204" pitchFamily="49" charset="0"/>
              </a:rPr>
              <a:t> + </a:t>
            </a:r>
            <a:r>
              <a:rPr lang="en-US" altLang="zh-CN" sz="2000" b="1" i="1">
                <a:solidFill>
                  <a:srgbClr val="2A00FF"/>
                </a:solidFill>
                <a:latin typeface="Consolas" panose="020B0609020204030204" pitchFamily="49" charset="0"/>
              </a:rPr>
              <a:t>"   b = "</a:t>
            </a:r>
            <a:r>
              <a:rPr lang="en-US" altLang="zh-CN" sz="2000" b="1" i="1">
                <a:solidFill>
                  <a:srgbClr val="000000"/>
                </a:solidFill>
                <a:latin typeface="Consolas" panose="020B0609020204030204" pitchFamily="49" charset="0"/>
              </a:rPr>
              <a:t> + </a:t>
            </a:r>
            <a:r>
              <a:rPr lang="en-US" altLang="zh-CN" sz="2000" b="1" i="1">
                <a:solidFill>
                  <a:srgbClr val="6A3E3E"/>
                </a:solidFill>
                <a:latin typeface="Consolas" panose="020B0609020204030204" pitchFamily="49" charset="0"/>
              </a:rPr>
              <a:t>b</a:t>
            </a:r>
            <a:r>
              <a:rPr lang="en-US" altLang="zh-CN" sz="2000" b="1" i="1">
                <a:solidFill>
                  <a:srgbClr val="000000"/>
                </a:solidFill>
                <a:latin typeface="Consolas" panose="020B0609020204030204" pitchFamily="49" charset="0"/>
              </a:rPr>
              <a:t>);</a:t>
            </a:r>
          </a:p>
          <a:p>
            <a:pPr marL="457200" lvl="1" indent="0">
              <a:buNone/>
            </a:pPr>
            <a:r>
              <a:rPr lang="en-US" altLang="zh-CN" sz="2400">
                <a:solidFill>
                  <a:srgbClr val="000000"/>
                </a:solidFill>
                <a:latin typeface="Consolas" panose="020B0609020204030204" pitchFamily="49" charset="0"/>
              </a:rPr>
              <a:t>}</a:t>
            </a:r>
          </a:p>
          <a:p>
            <a:pPr marL="457200" lvl="1" indent="0">
              <a:buNone/>
            </a:pPr>
            <a:endParaRPr lang="zh-CN" altLang="en-US" sz="2000">
              <a:latin typeface="Consolas" panose="020B0609020204030204" pitchFamily="49" charset="0"/>
            </a:endParaRPr>
          </a:p>
          <a:p>
            <a:pPr marL="457200" lvl="1" indent="0">
              <a:buNone/>
            </a:pPr>
            <a:r>
              <a:rPr lang="en-US" altLang="zh-CN" sz="2000">
                <a:solidFill>
                  <a:srgbClr val="7F0055"/>
                </a:solidFill>
                <a:latin typeface="Consolas" panose="020B0609020204030204" pitchFamily="49" charset="0"/>
              </a:rPr>
              <a:t>private</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static</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void</a:t>
            </a:r>
            <a:r>
              <a:rPr lang="en-US" altLang="zh-CN" sz="2000">
                <a:solidFill>
                  <a:srgbClr val="000000"/>
                </a:solidFill>
                <a:latin typeface="Consolas" panose="020B0609020204030204" pitchFamily="49" charset="0"/>
              </a:rPr>
              <a:t> swap(</a:t>
            </a:r>
            <a:r>
              <a:rPr lang="en-US" altLang="zh-CN" sz="2000">
                <a:solidFill>
                  <a:srgbClr val="7F0055"/>
                </a:solidFill>
                <a:latin typeface="Consolas" panose="020B0609020204030204" pitchFamily="49" charset="0"/>
              </a:rPr>
              <a:t>int</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a</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int</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b</a:t>
            </a:r>
            <a:r>
              <a:rPr lang="en-US" altLang="zh-CN" sz="2000">
                <a:solidFill>
                  <a:srgbClr val="000000"/>
                </a:solidFill>
                <a:latin typeface="Consolas" panose="020B0609020204030204" pitchFamily="49" charset="0"/>
              </a:rPr>
              <a:t>) {</a:t>
            </a:r>
          </a:p>
          <a:p>
            <a:pPr marL="838200" lvl="2" indent="0">
              <a:buNone/>
            </a:pP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temp</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a:t>
            </a:r>
          </a:p>
          <a:p>
            <a:pPr marL="838200" lvl="2" indent="0">
              <a:buNone/>
            </a:pP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a:t>
            </a:r>
          </a:p>
          <a:p>
            <a:pPr marL="838200" lvl="2" indent="0">
              <a:buNone/>
            </a:pP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temp</a:t>
            </a:r>
            <a:r>
              <a:rPr lang="en-US" altLang="zh-CN" sz="2000" b="1">
                <a:solidFill>
                  <a:srgbClr val="000000"/>
                </a:solidFill>
                <a:latin typeface="Consolas" panose="020B0609020204030204" pitchFamily="49" charset="0"/>
              </a:rPr>
              <a:t>;</a:t>
            </a:r>
          </a:p>
          <a:p>
            <a:pPr marL="457200" lvl="1" indent="0">
              <a:buNone/>
            </a:pPr>
            <a:r>
              <a:rPr lang="en-US" altLang="zh-CN" sz="2000">
                <a:solidFill>
                  <a:srgbClr val="000000"/>
                </a:solidFill>
                <a:latin typeface="Consolas" panose="020B0609020204030204" pitchFamily="49" charset="0"/>
              </a:rPr>
              <a:t>}</a:t>
            </a:r>
          </a:p>
          <a:p>
            <a:r>
              <a:rPr lang="en-US" altLang="zh-CN" sz="2400">
                <a:solidFill>
                  <a:srgbClr val="000000"/>
                </a:solidFill>
                <a:latin typeface="Consolas" panose="020B0609020204030204" pitchFamily="49" charset="0"/>
              </a:rPr>
              <a:t>}</a:t>
            </a:r>
            <a:endParaRPr lang="zh-CN" altLang="en-US" sz="2400" dirty="0"/>
          </a:p>
        </p:txBody>
      </p:sp>
      <p:sp>
        <p:nvSpPr>
          <p:cNvPr id="9626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F095BB9-DECE-4232-80C1-29EB913C35FA}" type="slidenum">
              <a:rPr lang="zh-CN" altLang="en-US" sz="1400" smtClean="0">
                <a:latin typeface="Tahoma" pitchFamily="34" charset="0"/>
                <a:ea typeface="微软雅黑" panose="020B0503020204020204" pitchFamily="34" charset="-122"/>
              </a:rPr>
              <a:pPr eaLnBrk="1" hangingPunct="1"/>
              <a:t>83</a:t>
            </a:fld>
            <a:endParaRPr lang="en-US" altLang="zh-CN" sz="1400" smtClean="0">
              <a:latin typeface="Tahoma" pitchFamily="34" charset="0"/>
              <a:ea typeface="微软雅黑" panose="020B0503020204020204" pitchFamily="34" charset="-122"/>
            </a:endParaRPr>
          </a:p>
        </p:txBody>
      </p:sp>
      <p:sp>
        <p:nvSpPr>
          <p:cNvPr id="6" name="圆角矩形标注 5"/>
          <p:cNvSpPr/>
          <p:nvPr/>
        </p:nvSpPr>
        <p:spPr>
          <a:xfrm>
            <a:off x="6372201" y="3429000"/>
            <a:ext cx="2571774" cy="648618"/>
          </a:xfrm>
          <a:prstGeom prst="wedgeRoundRectCallout">
            <a:avLst>
              <a:gd name="adj1" fmla="val -93737"/>
              <a:gd name="adj2" fmla="val -6684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C00000"/>
                </a:solidFill>
                <a:latin typeface="微软雅黑" panose="020B0503020204020204" pitchFamily="34" charset="-122"/>
                <a:ea typeface="微软雅黑" panose="020B0503020204020204" pitchFamily="34" charset="-122"/>
              </a:rPr>
              <a:t>输出的</a:t>
            </a:r>
            <a:r>
              <a:rPr lang="en-US" altLang="zh-CN" sz="2000" b="1" dirty="0">
                <a:solidFill>
                  <a:srgbClr val="C00000"/>
                </a:solidFill>
                <a:latin typeface="微软雅黑" panose="020B0503020204020204" pitchFamily="34" charset="-122"/>
                <a:ea typeface="微软雅黑" panose="020B0503020204020204" pitchFamily="34" charset="-122"/>
              </a:rPr>
              <a:t>a</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b</a:t>
            </a:r>
            <a:r>
              <a:rPr lang="zh-CN" altLang="en-US" sz="2000" b="1" dirty="0">
                <a:solidFill>
                  <a:srgbClr val="C00000"/>
                </a:solidFill>
                <a:latin typeface="微软雅黑" panose="020B0503020204020204" pitchFamily="34" charset="-122"/>
                <a:ea typeface="微软雅黑" panose="020B0503020204020204" pitchFamily="34" charset="-122"/>
              </a:rPr>
              <a:t>分别是？</a:t>
            </a:r>
          </a:p>
        </p:txBody>
      </p:sp>
      <p:sp>
        <p:nvSpPr>
          <p:cNvPr id="7" name="文本框 6"/>
          <p:cNvSpPr txBox="1"/>
          <p:nvPr/>
        </p:nvSpPr>
        <p:spPr>
          <a:xfrm>
            <a:off x="4669754" y="5508248"/>
            <a:ext cx="3781988" cy="892552"/>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MethodCase/SwapDemo1</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dirty="0"/>
              <a:t>交换变量</a:t>
            </a:r>
            <a:r>
              <a:rPr lang="zh-CN" altLang="en-US" dirty="0" smtClean="0"/>
              <a:t>值</a:t>
            </a:r>
            <a:r>
              <a:rPr lang="en-US" altLang="zh-CN" dirty="0" smtClean="0"/>
              <a:t>(</a:t>
            </a:r>
            <a:r>
              <a:rPr lang="zh-CN" altLang="en-US" dirty="0" smtClean="0"/>
              <a:t>引用传递</a:t>
            </a:r>
            <a:r>
              <a:rPr lang="en-US" altLang="zh-CN" dirty="0" smtClean="0"/>
              <a:t>)</a:t>
            </a:r>
            <a:endParaRPr lang="zh-CN" altLang="en-US" dirty="0" smtClean="0"/>
          </a:p>
        </p:txBody>
      </p:sp>
      <p:sp>
        <p:nvSpPr>
          <p:cNvPr id="3" name="内容占位符 2"/>
          <p:cNvSpPr>
            <a:spLocks noGrp="1"/>
          </p:cNvSpPr>
          <p:nvPr>
            <p:ph idx="1"/>
          </p:nvPr>
        </p:nvSpPr>
        <p:spPr>
          <a:xfrm>
            <a:off x="164529" y="1196752"/>
            <a:ext cx="8943975" cy="5472608"/>
          </a:xfrm>
          <a:extLst/>
        </p:spPr>
        <p:txBody>
          <a:bodyPr/>
          <a:lstStyle/>
          <a:p>
            <a:r>
              <a:rPr lang="en-US" altLang="zh-CN" sz="2400">
                <a:solidFill>
                  <a:srgbClr val="7F0055"/>
                </a:solidFill>
                <a:latin typeface="Consolas" panose="020B0609020204030204" pitchFamily="49" charset="0"/>
              </a:rPr>
              <a:t>public</a:t>
            </a:r>
            <a:r>
              <a:rPr lang="en-US" altLang="zh-CN" sz="2400">
                <a:solidFill>
                  <a:srgbClr val="000000"/>
                </a:solidFill>
                <a:latin typeface="Consolas" panose="020B0609020204030204" pitchFamily="49" charset="0"/>
              </a:rPr>
              <a:t> </a:t>
            </a:r>
            <a:r>
              <a:rPr lang="en-US" altLang="zh-CN" sz="2400">
                <a:solidFill>
                  <a:srgbClr val="7F0055"/>
                </a:solidFill>
                <a:latin typeface="Consolas" panose="020B0609020204030204" pitchFamily="49" charset="0"/>
              </a:rPr>
              <a:t>class</a:t>
            </a:r>
            <a:r>
              <a:rPr lang="en-US" altLang="zh-CN" sz="2400">
                <a:solidFill>
                  <a:srgbClr val="000000"/>
                </a:solidFill>
                <a:latin typeface="Consolas" panose="020B0609020204030204" pitchFamily="49" charset="0"/>
              </a:rPr>
              <a:t> SwapDemo2 {</a:t>
            </a:r>
          </a:p>
          <a:p>
            <a:pPr marL="457200" lvl="1" indent="0">
              <a:buNone/>
            </a:pPr>
            <a:r>
              <a:rPr lang="en-US" altLang="zh-CN" sz="2000">
                <a:solidFill>
                  <a:srgbClr val="7F0055"/>
                </a:solidFill>
                <a:latin typeface="Consolas" panose="020B0609020204030204" pitchFamily="49" charset="0"/>
              </a:rPr>
              <a:t>public</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static</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void</a:t>
            </a:r>
            <a:r>
              <a:rPr lang="en-US" altLang="zh-CN" sz="2000">
                <a:solidFill>
                  <a:srgbClr val="000000"/>
                </a:solidFill>
                <a:latin typeface="Consolas" panose="020B0609020204030204" pitchFamily="49" charset="0"/>
              </a:rPr>
              <a:t> main(String[] </a:t>
            </a:r>
            <a:r>
              <a:rPr lang="en-US" altLang="zh-CN" sz="2000">
                <a:solidFill>
                  <a:srgbClr val="6A3E3E"/>
                </a:solidFill>
                <a:latin typeface="Consolas" panose="020B0609020204030204" pitchFamily="49" charset="0"/>
              </a:rPr>
              <a:t>args</a:t>
            </a:r>
            <a:r>
              <a:rPr lang="en-US" altLang="zh-CN" sz="2000">
                <a:solidFill>
                  <a:srgbClr val="000000"/>
                </a:solidFill>
                <a:latin typeface="Consolas" panose="020B0609020204030204" pitchFamily="49" charset="0"/>
              </a:rPr>
              <a:t>) {</a:t>
            </a:r>
          </a:p>
          <a:p>
            <a:pPr marL="838200" lvl="2" indent="0">
              <a:buNone/>
            </a:pP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 = { 5 }, </a:t>
            </a: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 = { 10 };</a:t>
            </a:r>
          </a:p>
          <a:p>
            <a:pPr marL="838200" lvl="2" indent="0">
              <a:buNone/>
            </a:pPr>
            <a:r>
              <a:rPr lang="en-US" altLang="zh-CN" sz="2000" b="1" i="1">
                <a:solidFill>
                  <a:srgbClr val="000000"/>
                </a:solidFill>
                <a:latin typeface="Consolas" panose="020B0609020204030204" pitchFamily="49" charset="0"/>
              </a:rPr>
              <a:t>swap(</a:t>
            </a:r>
            <a:r>
              <a:rPr lang="en-US" altLang="zh-CN" sz="2000" b="1" i="1">
                <a:solidFill>
                  <a:srgbClr val="6A3E3E"/>
                </a:solidFill>
                <a:latin typeface="Consolas" panose="020B0609020204030204" pitchFamily="49" charset="0"/>
              </a:rPr>
              <a:t>a</a:t>
            </a:r>
            <a:r>
              <a:rPr lang="en-US" altLang="zh-CN" sz="2000" b="1" i="1">
                <a:solidFill>
                  <a:srgbClr val="000000"/>
                </a:solidFill>
                <a:latin typeface="Consolas" panose="020B0609020204030204" pitchFamily="49" charset="0"/>
              </a:rPr>
              <a:t>, </a:t>
            </a:r>
            <a:r>
              <a:rPr lang="en-US" altLang="zh-CN" sz="2000" b="1" i="1">
                <a:solidFill>
                  <a:srgbClr val="6A3E3E"/>
                </a:solidFill>
                <a:latin typeface="Consolas" panose="020B0609020204030204" pitchFamily="49" charset="0"/>
              </a:rPr>
              <a:t>b</a:t>
            </a:r>
            <a:r>
              <a:rPr lang="en-US" altLang="zh-CN" sz="2000" b="1" i="1">
                <a:solidFill>
                  <a:srgbClr val="000000"/>
                </a:solidFill>
                <a:latin typeface="Consolas" panose="020B0609020204030204" pitchFamily="49" charset="0"/>
              </a:rPr>
              <a:t>);</a:t>
            </a:r>
          </a:p>
          <a:p>
            <a:pPr marL="838200" lvl="2" indent="0">
              <a:buNone/>
            </a:pPr>
            <a:r>
              <a:rPr lang="en-US" altLang="zh-CN" sz="2000" b="1">
                <a:solidFill>
                  <a:srgbClr val="000000"/>
                </a:solidFill>
                <a:latin typeface="Consolas" panose="020B0609020204030204" pitchFamily="49" charset="0"/>
              </a:rPr>
              <a:t>System.</a:t>
            </a:r>
            <a:r>
              <a:rPr lang="en-US" altLang="zh-CN" sz="2000" b="1" i="1">
                <a:solidFill>
                  <a:srgbClr val="0000C0"/>
                </a:solidFill>
                <a:latin typeface="Consolas" panose="020B0609020204030204" pitchFamily="49" charset="0"/>
              </a:rPr>
              <a:t>out</a:t>
            </a:r>
            <a:r>
              <a:rPr lang="en-US" altLang="zh-CN" sz="2000" b="1" i="1">
                <a:solidFill>
                  <a:srgbClr val="000000"/>
                </a:solidFill>
                <a:latin typeface="Consolas" panose="020B0609020204030204" pitchFamily="49" charset="0"/>
              </a:rPr>
              <a:t>.println(</a:t>
            </a:r>
            <a:r>
              <a:rPr lang="en-US" altLang="zh-CN" sz="2000" b="1" i="1">
                <a:solidFill>
                  <a:srgbClr val="2A00FF"/>
                </a:solidFill>
                <a:latin typeface="Consolas" panose="020B0609020204030204" pitchFamily="49" charset="0"/>
              </a:rPr>
              <a:t>"after swap:  a = "</a:t>
            </a:r>
            <a:r>
              <a:rPr lang="en-US" altLang="zh-CN" sz="2000" b="1" i="1">
                <a:solidFill>
                  <a:srgbClr val="000000"/>
                </a:solidFill>
                <a:latin typeface="Consolas" panose="020B0609020204030204" pitchFamily="49" charset="0"/>
              </a:rPr>
              <a:t> + </a:t>
            </a:r>
            <a:r>
              <a:rPr lang="en-US" altLang="zh-CN" sz="2000" b="1" i="1">
                <a:solidFill>
                  <a:srgbClr val="6A3E3E"/>
                </a:solidFill>
                <a:latin typeface="Consolas" panose="020B0609020204030204" pitchFamily="49" charset="0"/>
              </a:rPr>
              <a:t>a</a:t>
            </a:r>
            <a:r>
              <a:rPr lang="en-US" altLang="zh-CN" sz="2000" b="1" i="1">
                <a:solidFill>
                  <a:srgbClr val="000000"/>
                </a:solidFill>
                <a:latin typeface="Consolas" panose="020B0609020204030204" pitchFamily="49" charset="0"/>
              </a:rPr>
              <a:t>[0] + </a:t>
            </a:r>
            <a:r>
              <a:rPr lang="en-US" altLang="zh-CN" sz="2000" b="1" i="1">
                <a:solidFill>
                  <a:srgbClr val="2A00FF"/>
                </a:solidFill>
                <a:latin typeface="Consolas" panose="020B0609020204030204" pitchFamily="49" charset="0"/>
              </a:rPr>
              <a:t>"   b = "</a:t>
            </a:r>
            <a:r>
              <a:rPr lang="en-US" altLang="zh-CN" sz="2000" b="1" i="1">
                <a:solidFill>
                  <a:srgbClr val="000000"/>
                </a:solidFill>
                <a:latin typeface="Consolas" panose="020B0609020204030204" pitchFamily="49" charset="0"/>
              </a:rPr>
              <a:t> + </a:t>
            </a:r>
            <a:r>
              <a:rPr lang="en-US" altLang="zh-CN" sz="2000" b="1" i="1">
                <a:solidFill>
                  <a:srgbClr val="6A3E3E"/>
                </a:solidFill>
                <a:latin typeface="Consolas" panose="020B0609020204030204" pitchFamily="49" charset="0"/>
              </a:rPr>
              <a:t>b</a:t>
            </a:r>
            <a:r>
              <a:rPr lang="en-US" altLang="zh-CN" sz="2000" b="1" i="1">
                <a:solidFill>
                  <a:srgbClr val="000000"/>
                </a:solidFill>
                <a:latin typeface="Consolas" panose="020B0609020204030204" pitchFamily="49" charset="0"/>
              </a:rPr>
              <a:t>[0]);</a:t>
            </a:r>
          </a:p>
          <a:p>
            <a:pPr marL="457200" lvl="1" indent="0">
              <a:buNone/>
            </a:pPr>
            <a:r>
              <a:rPr lang="en-US" altLang="zh-CN" sz="2000">
                <a:solidFill>
                  <a:srgbClr val="000000"/>
                </a:solidFill>
                <a:latin typeface="Consolas" panose="020B0609020204030204" pitchFamily="49" charset="0"/>
              </a:rPr>
              <a:t>}</a:t>
            </a:r>
          </a:p>
          <a:p>
            <a:pPr marL="457200" lvl="1" indent="0">
              <a:buNone/>
            </a:pPr>
            <a:endParaRPr lang="zh-CN" altLang="en-US" sz="2000">
              <a:latin typeface="Consolas" panose="020B0609020204030204" pitchFamily="49" charset="0"/>
            </a:endParaRPr>
          </a:p>
          <a:p>
            <a:pPr marL="457200" lvl="1" indent="0">
              <a:buNone/>
            </a:pPr>
            <a:r>
              <a:rPr lang="en-US" altLang="zh-CN" sz="2000">
                <a:solidFill>
                  <a:srgbClr val="7F0055"/>
                </a:solidFill>
                <a:latin typeface="Consolas" panose="020B0609020204030204" pitchFamily="49" charset="0"/>
              </a:rPr>
              <a:t>private</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static</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void</a:t>
            </a:r>
            <a:r>
              <a:rPr lang="en-US" altLang="zh-CN" sz="2000">
                <a:solidFill>
                  <a:srgbClr val="000000"/>
                </a:solidFill>
                <a:latin typeface="Consolas" panose="020B0609020204030204" pitchFamily="49" charset="0"/>
              </a:rPr>
              <a:t> swap(</a:t>
            </a:r>
            <a:r>
              <a:rPr lang="en-US" altLang="zh-CN" sz="2000">
                <a:solidFill>
                  <a:srgbClr val="7F0055"/>
                </a:solidFill>
                <a:latin typeface="Consolas" panose="020B0609020204030204" pitchFamily="49" charset="0"/>
              </a:rPr>
              <a:t>int</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a</a:t>
            </a:r>
            <a:r>
              <a:rPr lang="en-US" altLang="zh-CN" sz="2000">
                <a:solidFill>
                  <a:srgbClr val="000000"/>
                </a:solidFill>
                <a:latin typeface="Consolas" panose="020B0609020204030204" pitchFamily="49" charset="0"/>
              </a:rPr>
              <a:t>, </a:t>
            </a:r>
            <a:r>
              <a:rPr lang="en-US" altLang="zh-CN" sz="2000">
                <a:solidFill>
                  <a:srgbClr val="7F0055"/>
                </a:solidFill>
                <a:latin typeface="Consolas" panose="020B0609020204030204" pitchFamily="49" charset="0"/>
              </a:rPr>
              <a:t>int</a:t>
            </a:r>
            <a:r>
              <a:rPr lang="en-US" altLang="zh-CN" sz="2000">
                <a:solidFill>
                  <a:srgbClr val="000000"/>
                </a:solidFill>
                <a:latin typeface="Consolas" panose="020B0609020204030204" pitchFamily="49" charset="0"/>
              </a:rPr>
              <a:t>[] </a:t>
            </a:r>
            <a:r>
              <a:rPr lang="en-US" altLang="zh-CN" sz="2000">
                <a:solidFill>
                  <a:srgbClr val="6A3E3E"/>
                </a:solidFill>
                <a:latin typeface="Consolas" panose="020B0609020204030204" pitchFamily="49" charset="0"/>
              </a:rPr>
              <a:t>b</a:t>
            </a:r>
            <a:r>
              <a:rPr lang="en-US" altLang="zh-CN" sz="2000">
                <a:solidFill>
                  <a:srgbClr val="000000"/>
                </a:solidFill>
                <a:latin typeface="Consolas" panose="020B0609020204030204" pitchFamily="49" charset="0"/>
              </a:rPr>
              <a:t>) {</a:t>
            </a:r>
          </a:p>
          <a:p>
            <a:pPr marL="838200" lvl="2" indent="0">
              <a:buNone/>
            </a:pPr>
            <a:r>
              <a:rPr lang="en-US" altLang="zh-CN" sz="2000" b="1">
                <a:solidFill>
                  <a:srgbClr val="7F0055"/>
                </a:solidFill>
                <a:latin typeface="Consolas" panose="020B0609020204030204" pitchFamily="49" charset="0"/>
              </a:rPr>
              <a:t>int</a:t>
            </a:r>
            <a:r>
              <a:rPr lang="en-US" altLang="zh-CN" sz="2000" b="1">
                <a:solidFill>
                  <a:srgbClr val="000000"/>
                </a:solidFill>
                <a:latin typeface="Consolas" panose="020B0609020204030204" pitchFamily="49" charset="0"/>
              </a:rPr>
              <a:t> </a:t>
            </a:r>
            <a:r>
              <a:rPr lang="en-US" altLang="zh-CN" sz="2000" b="1">
                <a:solidFill>
                  <a:srgbClr val="6A3E3E"/>
                </a:solidFill>
                <a:latin typeface="Consolas" panose="020B0609020204030204" pitchFamily="49" charset="0"/>
              </a:rPr>
              <a:t>temp</a:t>
            </a:r>
            <a:r>
              <a:rPr lang="en-US" altLang="zh-CN" sz="2000" b="1">
                <a:solidFill>
                  <a:srgbClr val="000000"/>
                </a:solidFill>
                <a:latin typeface="Consolas" panose="020B0609020204030204" pitchFamily="49" charset="0"/>
              </a:rPr>
              <a:t> = </a:t>
            </a: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[0];</a:t>
            </a:r>
          </a:p>
          <a:p>
            <a:pPr marL="838200" lvl="2" indent="0">
              <a:buNone/>
            </a:pPr>
            <a:r>
              <a:rPr lang="en-US" altLang="zh-CN" sz="2000" b="1">
                <a:solidFill>
                  <a:srgbClr val="6A3E3E"/>
                </a:solidFill>
                <a:latin typeface="Consolas" panose="020B0609020204030204" pitchFamily="49" charset="0"/>
              </a:rPr>
              <a:t>a</a:t>
            </a:r>
            <a:r>
              <a:rPr lang="en-US" altLang="zh-CN" sz="2000" b="1">
                <a:solidFill>
                  <a:srgbClr val="000000"/>
                </a:solidFill>
                <a:latin typeface="Consolas" panose="020B0609020204030204" pitchFamily="49" charset="0"/>
              </a:rPr>
              <a:t>[0] = </a:t>
            </a: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[0];</a:t>
            </a:r>
          </a:p>
          <a:p>
            <a:pPr marL="838200" lvl="2" indent="0">
              <a:buNone/>
            </a:pPr>
            <a:r>
              <a:rPr lang="en-US" altLang="zh-CN" sz="2000" b="1">
                <a:solidFill>
                  <a:srgbClr val="6A3E3E"/>
                </a:solidFill>
                <a:latin typeface="Consolas" panose="020B0609020204030204" pitchFamily="49" charset="0"/>
              </a:rPr>
              <a:t>b</a:t>
            </a:r>
            <a:r>
              <a:rPr lang="en-US" altLang="zh-CN" sz="2000" b="1">
                <a:solidFill>
                  <a:srgbClr val="000000"/>
                </a:solidFill>
                <a:latin typeface="Consolas" panose="020B0609020204030204" pitchFamily="49" charset="0"/>
              </a:rPr>
              <a:t>[0] = </a:t>
            </a:r>
            <a:r>
              <a:rPr lang="en-US" altLang="zh-CN" sz="2000" b="1">
                <a:solidFill>
                  <a:srgbClr val="6A3E3E"/>
                </a:solidFill>
                <a:latin typeface="Consolas" panose="020B0609020204030204" pitchFamily="49" charset="0"/>
              </a:rPr>
              <a:t>temp</a:t>
            </a:r>
            <a:r>
              <a:rPr lang="en-US" altLang="zh-CN" sz="2000" b="1">
                <a:solidFill>
                  <a:srgbClr val="000000"/>
                </a:solidFill>
                <a:latin typeface="Consolas" panose="020B0609020204030204" pitchFamily="49" charset="0"/>
              </a:rPr>
              <a:t>;</a:t>
            </a:r>
          </a:p>
          <a:p>
            <a:pPr marL="457200" lvl="1" indent="0">
              <a:buNone/>
            </a:pPr>
            <a:r>
              <a:rPr lang="en-US" altLang="zh-CN" sz="2000">
                <a:solidFill>
                  <a:srgbClr val="000000"/>
                </a:solidFill>
                <a:latin typeface="Consolas" panose="020B0609020204030204" pitchFamily="49" charset="0"/>
              </a:rPr>
              <a:t>}</a:t>
            </a:r>
          </a:p>
          <a:p>
            <a:r>
              <a:rPr lang="en-US" altLang="zh-CN" sz="2400">
                <a:solidFill>
                  <a:srgbClr val="000000"/>
                </a:solidFill>
                <a:latin typeface="Consolas" panose="020B0609020204030204" pitchFamily="49" charset="0"/>
              </a:rPr>
              <a:t>}</a:t>
            </a:r>
          </a:p>
        </p:txBody>
      </p:sp>
      <p:sp>
        <p:nvSpPr>
          <p:cNvPr id="9728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8279F2CD-FC9D-4BA9-8A3D-DBFB215B36CB}" type="slidenum">
              <a:rPr lang="zh-CN" altLang="en-US" sz="1400" smtClean="0">
                <a:latin typeface="Tahoma" pitchFamily="34" charset="0"/>
                <a:ea typeface="微软雅黑" panose="020B0503020204020204" pitchFamily="34" charset="-122"/>
              </a:rPr>
              <a:pPr eaLnBrk="1" hangingPunct="1"/>
              <a:t>84</a:t>
            </a:fld>
            <a:endParaRPr lang="en-US" altLang="zh-CN" sz="1400" smtClean="0">
              <a:latin typeface="Tahoma" pitchFamily="34" charset="0"/>
              <a:ea typeface="微软雅黑" panose="020B0503020204020204" pitchFamily="34" charset="-122"/>
            </a:endParaRPr>
          </a:p>
        </p:txBody>
      </p:sp>
      <p:sp>
        <p:nvSpPr>
          <p:cNvPr id="6" name="圆角矩形标注 5"/>
          <p:cNvSpPr/>
          <p:nvPr/>
        </p:nvSpPr>
        <p:spPr>
          <a:xfrm>
            <a:off x="6228184" y="3284984"/>
            <a:ext cx="2271713" cy="432048"/>
          </a:xfrm>
          <a:prstGeom prst="wedgeRoundRectCallout">
            <a:avLst>
              <a:gd name="adj1" fmla="val -96793"/>
              <a:gd name="adj2" fmla="val -6236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C00000"/>
                </a:solidFill>
                <a:latin typeface="微软雅黑" panose="020B0503020204020204" pitchFamily="34" charset="-122"/>
                <a:ea typeface="微软雅黑" panose="020B0503020204020204" pitchFamily="34" charset="-122"/>
              </a:rPr>
              <a:t>输出结果是什么？</a:t>
            </a:r>
          </a:p>
        </p:txBody>
      </p:sp>
      <p:sp>
        <p:nvSpPr>
          <p:cNvPr id="7" name="文本框 6"/>
          <p:cNvSpPr txBox="1"/>
          <p:nvPr/>
        </p:nvSpPr>
        <p:spPr>
          <a:xfrm>
            <a:off x="4669754" y="5508248"/>
            <a:ext cx="3781988" cy="892552"/>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MethodCase/SwapDemo2</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C4C6931-C3B6-4E41-B900-FD67624C220A}" type="slidenum">
              <a:rPr lang="zh-CN" altLang="en-US" sz="1400" smtClean="0">
                <a:latin typeface="Tahoma" pitchFamily="34" charset="0"/>
                <a:ea typeface="微软雅黑" panose="020B0503020204020204" pitchFamily="34" charset="-122"/>
              </a:rPr>
              <a:pPr eaLnBrk="1" hangingPunct="1"/>
              <a:t>85</a:t>
            </a:fld>
            <a:endParaRPr lang="en-US" altLang="zh-CN" sz="1400" smtClean="0">
              <a:latin typeface="Tahoma" pitchFamily="34" charset="0"/>
              <a:ea typeface="微软雅黑" panose="020B0503020204020204" pitchFamily="34" charset="-122"/>
            </a:endParaRPr>
          </a:p>
        </p:txBody>
      </p:sp>
      <p:sp>
        <p:nvSpPr>
          <p:cNvPr id="98308" name="Rectangle 2"/>
          <p:cNvSpPr>
            <a:spLocks noGrp="1" noChangeArrowheads="1"/>
          </p:cNvSpPr>
          <p:nvPr>
            <p:ph type="title"/>
          </p:nvPr>
        </p:nvSpPr>
        <p:spPr/>
        <p:txBody>
          <a:bodyPr/>
          <a:lstStyle/>
          <a:p>
            <a:pPr eaLnBrk="1" hangingPunct="1"/>
            <a:r>
              <a:rPr lang="en-US" altLang="zh-CN" smtClean="0"/>
              <a:t>2.4.3 </a:t>
            </a:r>
            <a:r>
              <a:rPr lang="zh-CN" altLang="en-US" smtClean="0"/>
              <a:t>方法重载</a:t>
            </a:r>
          </a:p>
        </p:txBody>
      </p:sp>
      <p:sp>
        <p:nvSpPr>
          <p:cNvPr id="98309" name="Rectangle 4"/>
          <p:cNvSpPr>
            <a:spLocks noChangeArrowheads="1"/>
          </p:cNvSpPr>
          <p:nvPr/>
        </p:nvSpPr>
        <p:spPr bwMode="auto">
          <a:xfrm>
            <a:off x="387350" y="2106613"/>
            <a:ext cx="85058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folHlink"/>
              </a:buClr>
              <a:buSzPct val="80000"/>
              <a:buFont typeface="Wingdings" pitchFamily="2" charset="2"/>
              <a:buNone/>
            </a:pPr>
            <a:r>
              <a:rPr lang="zh-CN" altLang="en-US" b="1" dirty="0">
                <a:latin typeface="Tahoma" pitchFamily="34" charset="0"/>
                <a:ea typeface="微软雅黑" panose="020B0503020204020204" pitchFamily="34" charset="-122"/>
              </a:rPr>
              <a:t>方法重载的含义，是在一个类中定义二个或多个</a:t>
            </a:r>
            <a:r>
              <a:rPr lang="zh-CN" altLang="en-US" b="1" dirty="0">
                <a:solidFill>
                  <a:srgbClr val="FF0000"/>
                </a:solidFill>
                <a:latin typeface="Tahoma" pitchFamily="34" charset="0"/>
                <a:ea typeface="微软雅黑" panose="020B0503020204020204" pitchFamily="34" charset="-122"/>
              </a:rPr>
              <a:t>同名的方法</a:t>
            </a:r>
            <a:r>
              <a:rPr lang="zh-CN" altLang="en-US" b="1" dirty="0" smtClean="0">
                <a:latin typeface="Tahoma" pitchFamily="34" charset="0"/>
                <a:ea typeface="微软雅黑" panose="020B0503020204020204" pitchFamily="34" charset="-122"/>
              </a:rPr>
              <a:t>，</a:t>
            </a:r>
            <a:endParaRPr lang="en-US" altLang="zh-CN" b="1" dirty="0" smtClean="0">
              <a:latin typeface="Tahoma" pitchFamily="34" charset="0"/>
              <a:ea typeface="微软雅黑" panose="020B0503020204020204" pitchFamily="34" charset="-122"/>
            </a:endParaRPr>
          </a:p>
          <a:p>
            <a:pPr marL="609600" indent="-609600">
              <a:spcBef>
                <a:spcPct val="20000"/>
              </a:spcBef>
              <a:buClr>
                <a:schemeClr val="folHlink"/>
              </a:buClr>
              <a:buSzPct val="80000"/>
              <a:buFont typeface="Wingdings" pitchFamily="2" charset="2"/>
              <a:buNone/>
            </a:pPr>
            <a:r>
              <a:rPr lang="zh-CN" altLang="en-US" b="1" dirty="0" smtClean="0">
                <a:latin typeface="Tahoma" pitchFamily="34" charset="0"/>
                <a:ea typeface="微软雅黑" panose="020B0503020204020204" pitchFamily="34" charset="-122"/>
              </a:rPr>
              <a:t>但</a:t>
            </a:r>
            <a:r>
              <a:rPr lang="zh-CN" altLang="en-US" b="1" dirty="0">
                <a:latin typeface="Tahoma" pitchFamily="34" charset="0"/>
                <a:ea typeface="微软雅黑" panose="020B0503020204020204" pitchFamily="34" charset="-122"/>
              </a:rPr>
              <a:t>方法的</a:t>
            </a:r>
            <a:r>
              <a:rPr lang="zh-CN" altLang="en-US" b="1" dirty="0">
                <a:solidFill>
                  <a:srgbClr val="FF0000"/>
                </a:solidFill>
                <a:latin typeface="Tahoma" pitchFamily="34" charset="0"/>
                <a:ea typeface="微软雅黑" panose="020B0503020204020204" pitchFamily="34" charset="-122"/>
              </a:rPr>
              <a:t>参数个数或类型不完全相同</a:t>
            </a:r>
            <a:endParaRPr lang="en-US" altLang="zh-CN" b="1" dirty="0">
              <a:solidFill>
                <a:srgbClr val="FF0000"/>
              </a:solidFill>
              <a:latin typeface="Tahoma" pitchFamily="34" charset="0"/>
              <a:ea typeface="微软雅黑" panose="020B0503020204020204" pitchFamily="34" charset="-122"/>
            </a:endParaRPr>
          </a:p>
          <a:p>
            <a:pPr marL="609600" indent="-609600">
              <a:spcBef>
                <a:spcPct val="20000"/>
              </a:spcBef>
              <a:buClr>
                <a:schemeClr val="folHlink"/>
              </a:buClr>
              <a:buSzPct val="80000"/>
              <a:buFont typeface="Wingdings" pitchFamily="2" charset="2"/>
              <a:buNone/>
            </a:pPr>
            <a:r>
              <a:rPr lang="en-US" altLang="zh-CN" b="1" dirty="0" err="1">
                <a:latin typeface="Tahoma" pitchFamily="34" charset="0"/>
                <a:ea typeface="微软雅黑" panose="020B0503020204020204" pitchFamily="34" charset="-122"/>
              </a:rPr>
              <a:t>Math.abs</a:t>
            </a:r>
            <a:r>
              <a:rPr lang="en-US" altLang="zh-CN" b="1" dirty="0">
                <a:latin typeface="Tahoma" pitchFamily="34" charset="0"/>
                <a:ea typeface="微软雅黑" panose="020B0503020204020204" pitchFamily="34" charset="-122"/>
              </a:rPr>
              <a:t>()</a:t>
            </a:r>
            <a:r>
              <a:rPr lang="zh-CN" altLang="en-US" b="1" dirty="0">
                <a:latin typeface="Tahoma" pitchFamily="34" charset="0"/>
                <a:ea typeface="微软雅黑" panose="020B0503020204020204" pitchFamily="34" charset="-122"/>
              </a:rPr>
              <a:t>方法声明有</a:t>
            </a:r>
            <a:r>
              <a:rPr lang="en-US" altLang="zh-CN" b="1" dirty="0">
                <a:latin typeface="Tahoma" pitchFamily="34" charset="0"/>
                <a:ea typeface="微软雅黑" panose="020B0503020204020204" pitchFamily="34" charset="-122"/>
              </a:rPr>
              <a:t>4</a:t>
            </a:r>
            <a:r>
              <a:rPr lang="zh-CN" altLang="en-US" b="1" dirty="0">
                <a:latin typeface="Tahoma" pitchFamily="34" charset="0"/>
                <a:ea typeface="微软雅黑" panose="020B0503020204020204" pitchFamily="34" charset="-122"/>
              </a:rPr>
              <a:t>种：</a:t>
            </a:r>
          </a:p>
          <a:p>
            <a:pPr marL="990600" lvl="1" indent="-533400">
              <a:spcBef>
                <a:spcPct val="20000"/>
              </a:spcBef>
              <a:buClr>
                <a:schemeClr val="hlink"/>
              </a:buClr>
              <a:buSzPct val="70000"/>
              <a:buFont typeface="Wingdings" pitchFamily="2" charset="2"/>
              <a:buAutoNum type="circleNumDbPlain"/>
            </a:pPr>
            <a:r>
              <a:rPr lang="en-US" altLang="zh-CN" b="1" dirty="0" err="1">
                <a:latin typeface="Tahoma" pitchFamily="34" charset="0"/>
                <a:ea typeface="微软雅黑" panose="020B0503020204020204" pitchFamily="34" charset="-122"/>
              </a:rPr>
              <a:t>int</a:t>
            </a:r>
            <a:r>
              <a:rPr lang="en-US" altLang="zh-CN" b="1" dirty="0">
                <a:latin typeface="Tahoma" pitchFamily="34" charset="0"/>
                <a:ea typeface="微软雅黑" panose="020B0503020204020204" pitchFamily="34" charset="-122"/>
              </a:rPr>
              <a:t>  abs(</a:t>
            </a:r>
            <a:r>
              <a:rPr lang="en-US" altLang="zh-CN" b="1" dirty="0" err="1">
                <a:latin typeface="Tahoma" pitchFamily="34" charset="0"/>
                <a:ea typeface="微软雅黑" panose="020B0503020204020204" pitchFamily="34" charset="-122"/>
              </a:rPr>
              <a:t>int</a:t>
            </a:r>
            <a:r>
              <a:rPr lang="en-US" altLang="zh-CN" b="1" dirty="0">
                <a:latin typeface="Tahoma" pitchFamily="34" charset="0"/>
                <a:ea typeface="微软雅黑" panose="020B0503020204020204" pitchFamily="34" charset="-122"/>
              </a:rPr>
              <a:t> a)</a:t>
            </a:r>
          </a:p>
          <a:p>
            <a:pPr marL="990600" lvl="1" indent="-533400">
              <a:spcBef>
                <a:spcPct val="20000"/>
              </a:spcBef>
              <a:buClr>
                <a:schemeClr val="hlink"/>
              </a:buClr>
              <a:buSzPct val="70000"/>
              <a:buFont typeface="Wingdings" pitchFamily="2" charset="2"/>
              <a:buAutoNum type="circleNumDbPlain"/>
            </a:pPr>
            <a:r>
              <a:rPr lang="en-US" altLang="zh-CN" b="1" dirty="0">
                <a:latin typeface="Tahoma" pitchFamily="34" charset="0"/>
                <a:ea typeface="微软雅黑" panose="020B0503020204020204" pitchFamily="34" charset="-122"/>
              </a:rPr>
              <a:t>long  abs(long a)</a:t>
            </a:r>
          </a:p>
          <a:p>
            <a:pPr marL="990600" lvl="1" indent="-533400">
              <a:spcBef>
                <a:spcPct val="20000"/>
              </a:spcBef>
              <a:buClr>
                <a:schemeClr val="hlink"/>
              </a:buClr>
              <a:buSzPct val="70000"/>
              <a:buFont typeface="Wingdings" pitchFamily="2" charset="2"/>
              <a:buAutoNum type="circleNumDbPlain"/>
            </a:pPr>
            <a:r>
              <a:rPr lang="en-US" altLang="zh-CN" b="1" dirty="0">
                <a:latin typeface="Tahoma" pitchFamily="34" charset="0"/>
                <a:ea typeface="微软雅黑" panose="020B0503020204020204" pitchFamily="34" charset="-122"/>
              </a:rPr>
              <a:t>float  abs(float a)</a:t>
            </a:r>
          </a:p>
          <a:p>
            <a:pPr marL="990600" lvl="1" indent="-533400">
              <a:spcBef>
                <a:spcPct val="20000"/>
              </a:spcBef>
              <a:buClr>
                <a:schemeClr val="hlink"/>
              </a:buClr>
              <a:buSzPct val="70000"/>
              <a:buFont typeface="Wingdings" pitchFamily="2" charset="2"/>
              <a:buAutoNum type="circleNumDbPlain"/>
            </a:pPr>
            <a:r>
              <a:rPr lang="en-US" altLang="zh-CN" b="1" dirty="0">
                <a:latin typeface="Tahoma" pitchFamily="34" charset="0"/>
                <a:ea typeface="微软雅黑" panose="020B0503020204020204" pitchFamily="34" charset="-122"/>
              </a:rPr>
              <a:t>double  abs(double a)</a:t>
            </a:r>
          </a:p>
        </p:txBody>
      </p:sp>
      <p:sp>
        <p:nvSpPr>
          <p:cNvPr id="98310" name="TextBox 1"/>
          <p:cNvSpPr txBox="1">
            <a:spLocks noChangeArrowheads="1"/>
          </p:cNvSpPr>
          <p:nvPr/>
        </p:nvSpPr>
        <p:spPr bwMode="auto">
          <a:xfrm>
            <a:off x="209550" y="1382713"/>
            <a:ext cx="8826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latin typeface="微软雅黑" pitchFamily="34" charset="-122"/>
                <a:ea typeface="微软雅黑" pitchFamily="34" charset="-122"/>
              </a:rPr>
              <a:t>一个方法</a:t>
            </a:r>
            <a:r>
              <a:rPr lang="en-US" altLang="zh-CN" b="1">
                <a:latin typeface="微软雅黑" pitchFamily="34" charset="-122"/>
                <a:ea typeface="微软雅黑" pitchFamily="34" charset="-122"/>
              </a:rPr>
              <a:t>/</a:t>
            </a:r>
            <a:r>
              <a:rPr lang="zh-CN" altLang="en-US" b="1">
                <a:latin typeface="微软雅黑" pitchFamily="34" charset="-122"/>
                <a:ea typeface="微软雅黑" pitchFamily="34" charset="-122"/>
              </a:rPr>
              <a:t>函数主要包含</a:t>
            </a:r>
            <a:r>
              <a:rPr lang="zh-CN" altLang="en-US" b="1">
                <a:solidFill>
                  <a:srgbClr val="C00000"/>
                </a:solidFill>
                <a:latin typeface="微软雅黑" pitchFamily="34" charset="-122"/>
                <a:ea typeface="微软雅黑" pitchFamily="34" charset="-122"/>
              </a:rPr>
              <a:t>方法名</a:t>
            </a:r>
            <a:r>
              <a:rPr lang="zh-CN" altLang="en-US" b="1">
                <a:latin typeface="微软雅黑" pitchFamily="34" charset="-122"/>
                <a:ea typeface="微软雅黑" pitchFamily="34" charset="-122"/>
              </a:rPr>
              <a:t>、</a:t>
            </a:r>
            <a:r>
              <a:rPr lang="zh-CN" altLang="en-US" b="1">
                <a:solidFill>
                  <a:srgbClr val="C00000"/>
                </a:solidFill>
                <a:latin typeface="微软雅黑" pitchFamily="34" charset="-122"/>
                <a:ea typeface="微软雅黑" pitchFamily="34" charset="-122"/>
              </a:rPr>
              <a:t>参数列表</a:t>
            </a:r>
            <a:r>
              <a:rPr lang="zh-CN" altLang="en-US" b="1">
                <a:latin typeface="微软雅黑" pitchFamily="34" charset="-122"/>
                <a:ea typeface="微软雅黑" pitchFamily="34" charset="-122"/>
              </a:rPr>
              <a:t>、</a:t>
            </a:r>
            <a:r>
              <a:rPr lang="zh-CN" altLang="en-US" b="1">
                <a:solidFill>
                  <a:srgbClr val="C00000"/>
                </a:solidFill>
                <a:latin typeface="微软雅黑" pitchFamily="34" charset="-122"/>
                <a:ea typeface="微软雅黑" pitchFamily="34" charset="-122"/>
              </a:rPr>
              <a:t>返回类型</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a:xfrm>
            <a:off x="395536" y="113556"/>
            <a:ext cx="7793037" cy="435124"/>
          </a:xfrm>
        </p:spPr>
        <p:txBody>
          <a:bodyPr/>
          <a:lstStyle/>
          <a:p>
            <a:r>
              <a:rPr lang="zh-CN" altLang="en-US" sz="2800" smtClean="0"/>
              <a:t>方法重载举例</a:t>
            </a:r>
          </a:p>
        </p:txBody>
      </p:sp>
      <p:sp>
        <p:nvSpPr>
          <p:cNvPr id="99333"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0D374670-8AB6-4E95-A3B4-1BD50B89693F}" type="slidenum">
              <a:rPr lang="zh-CN" altLang="en-US" sz="1400" smtClean="0">
                <a:latin typeface="Tahoma" pitchFamily="34" charset="0"/>
                <a:ea typeface="微软雅黑" panose="020B0503020204020204" pitchFamily="34" charset="-122"/>
              </a:rPr>
              <a:pPr eaLnBrk="1" hangingPunct="1"/>
              <a:t>86</a:t>
            </a:fld>
            <a:endParaRPr lang="en-US" altLang="zh-CN" sz="1400" smtClean="0">
              <a:latin typeface="Tahoma"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79512" y="507218"/>
            <a:ext cx="8301916" cy="5777036"/>
          </a:xfrm>
          <a:prstGeom prst="rect">
            <a:avLst/>
          </a:prstGeom>
        </p:spPr>
      </p:pic>
      <p:sp>
        <p:nvSpPr>
          <p:cNvPr id="7" name="文本框 6"/>
          <p:cNvSpPr txBox="1"/>
          <p:nvPr/>
        </p:nvSpPr>
        <p:spPr>
          <a:xfrm>
            <a:off x="3779912" y="60942"/>
            <a:ext cx="5133135"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MethodCase/OverloadDemo</a:t>
            </a:r>
            <a:endParaRPr lang="zh-CN" altLang="en-US" sz="2000" dirty="0" smtClean="0">
              <a:latin typeface="微软雅黑" panose="020B0503020204020204" pitchFamily="34" charset="-122"/>
              <a:ea typeface="微软雅黑" panose="020B0503020204020204" pitchFamily="34" charset="-122"/>
            </a:endParaRPr>
          </a:p>
        </p:txBody>
      </p:sp>
      <p:sp>
        <p:nvSpPr>
          <p:cNvPr id="8" name="TextBox 1"/>
          <p:cNvSpPr txBox="1">
            <a:spLocks noChangeArrowheads="1"/>
          </p:cNvSpPr>
          <p:nvPr/>
        </p:nvSpPr>
        <p:spPr bwMode="auto">
          <a:xfrm>
            <a:off x="955140" y="6011871"/>
            <a:ext cx="7865332" cy="812530"/>
          </a:xfrm>
          <a:prstGeom prst="rect">
            <a:avLst/>
          </a:prstGeom>
          <a:solidFill>
            <a:schemeClr val="accent1">
              <a:lumMod val="20000"/>
              <a:lumOff val="80000"/>
            </a:schemeClr>
          </a:solidFill>
          <a:ln>
            <a:noFill/>
          </a:ln>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zh-CN" altLang="en-US" sz="1800" b="1" dirty="0">
                <a:latin typeface="微软雅黑" pitchFamily="34" charset="-122"/>
                <a:ea typeface="微软雅黑" pitchFamily="34" charset="-122"/>
              </a:rPr>
              <a:t>方法重载的</a:t>
            </a:r>
            <a:r>
              <a:rPr lang="zh-CN" altLang="en-US" sz="1800" b="1" dirty="0">
                <a:solidFill>
                  <a:srgbClr val="FF0000"/>
                </a:solidFill>
                <a:latin typeface="微软雅黑" pitchFamily="34" charset="-122"/>
                <a:ea typeface="微软雅黑" pitchFamily="34" charset="-122"/>
              </a:rPr>
              <a:t>错误用法</a:t>
            </a:r>
            <a:r>
              <a:rPr lang="zh-CN" altLang="en-US" sz="1800" b="1" dirty="0">
                <a:latin typeface="微软雅黑" pitchFamily="34" charset="-122"/>
                <a:ea typeface="微软雅黑" pitchFamily="34" charset="-122"/>
              </a:rPr>
              <a:t>：是靠返回值区别重载，即定义多个方法，它们的名称和形参类型完全相同，但</a:t>
            </a:r>
            <a:r>
              <a:rPr lang="zh-CN" altLang="en-US" sz="1800" b="1" dirty="0">
                <a:solidFill>
                  <a:srgbClr val="FF0000"/>
                </a:solidFill>
                <a:latin typeface="微软雅黑" pitchFamily="34" charset="-122"/>
                <a:ea typeface="微软雅黑" pitchFamily="34" charset="-122"/>
              </a:rPr>
              <a:t>返回值不同</a:t>
            </a:r>
            <a:r>
              <a:rPr lang="zh-CN" altLang="en-US" sz="1800" b="1" dirty="0">
                <a:latin typeface="微软雅黑" pitchFamily="34" charset="-122"/>
                <a:ea typeface="微软雅黑" pitchFamily="34" charset="-122"/>
              </a:rPr>
              <a:t>，</a:t>
            </a:r>
            <a:r>
              <a:rPr lang="zh-CN" altLang="en-US" sz="1800" b="1">
                <a:latin typeface="微软雅黑" pitchFamily="34" charset="-122"/>
                <a:ea typeface="微软雅黑" pitchFamily="34" charset="-122"/>
              </a:rPr>
              <a:t>这</a:t>
            </a:r>
            <a:r>
              <a:rPr lang="zh-CN" altLang="en-US" sz="1800" b="1" smtClean="0">
                <a:latin typeface="微软雅黑" pitchFamily="34" charset="-122"/>
                <a:ea typeface="微软雅黑" pitchFamily="34" charset="-122"/>
              </a:rPr>
              <a:t>是错误的；</a:t>
            </a:r>
            <a:endParaRPr lang="zh-CN" altLang="en-US" sz="1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C7DB962A-FC16-46E1-9808-12949F93E4AD}" type="slidenum">
              <a:rPr lang="zh-CN" altLang="en-US" sz="1400" smtClean="0">
                <a:latin typeface="Tahoma" pitchFamily="34" charset="0"/>
                <a:ea typeface="微软雅黑" panose="020B0503020204020204" pitchFamily="34" charset="-122"/>
              </a:rPr>
              <a:pPr eaLnBrk="1" hangingPunct="1"/>
              <a:t>87</a:t>
            </a:fld>
            <a:endParaRPr lang="en-US" altLang="zh-CN" sz="1400" smtClean="0">
              <a:latin typeface="Tahoma" pitchFamily="34" charset="0"/>
              <a:ea typeface="微软雅黑" panose="020B0503020204020204" pitchFamily="34" charset="-122"/>
            </a:endParaRPr>
          </a:p>
        </p:txBody>
      </p:sp>
      <p:sp>
        <p:nvSpPr>
          <p:cNvPr id="101380" name="Rectangle 2"/>
          <p:cNvSpPr>
            <a:spLocks noGrp="1" noChangeArrowheads="1"/>
          </p:cNvSpPr>
          <p:nvPr>
            <p:ph type="title"/>
          </p:nvPr>
        </p:nvSpPr>
        <p:spPr/>
        <p:txBody>
          <a:bodyPr/>
          <a:lstStyle/>
          <a:p>
            <a:pPr eaLnBrk="1" hangingPunct="1"/>
            <a:r>
              <a:rPr lang="en-US" altLang="zh-CN" smtClean="0"/>
              <a:t>2.4.4 </a:t>
            </a:r>
            <a:r>
              <a:rPr lang="zh-CN" altLang="en-US" smtClean="0"/>
              <a:t>递归方法</a:t>
            </a:r>
          </a:p>
        </p:txBody>
      </p:sp>
      <p:sp>
        <p:nvSpPr>
          <p:cNvPr id="101381" name="Rectangle 3"/>
          <p:cNvSpPr>
            <a:spLocks noGrp="1" noChangeArrowheads="1"/>
          </p:cNvSpPr>
          <p:nvPr>
            <p:ph type="body" idx="1"/>
          </p:nvPr>
        </p:nvSpPr>
        <p:spPr>
          <a:xfrm>
            <a:off x="184731" y="1469882"/>
            <a:ext cx="5118100" cy="4930918"/>
          </a:xfrm>
        </p:spPr>
        <p:txBody>
          <a:bodyPr/>
          <a:lstStyle/>
          <a:p>
            <a:pPr eaLnBrk="1" hangingPunct="1">
              <a:lnSpc>
                <a:spcPct val="90000"/>
              </a:lnSpc>
            </a:pPr>
            <a:r>
              <a:rPr lang="zh-CN" altLang="en-US" sz="2800" dirty="0" smtClean="0"/>
              <a:t>递归定义</a:t>
            </a:r>
          </a:p>
          <a:p>
            <a:pPr eaLnBrk="1" hangingPunct="1">
              <a:lnSpc>
                <a:spcPct val="90000"/>
              </a:lnSpc>
            </a:pPr>
            <a:r>
              <a:rPr lang="zh-CN" altLang="en-US" sz="2800" smtClean="0"/>
              <a:t>递归程序设计方法：</a:t>
            </a:r>
            <a:endParaRPr lang="en-US" altLang="zh-CN" sz="2800" smtClean="0"/>
          </a:p>
          <a:p>
            <a:pPr eaLnBrk="1" hangingPunct="1">
              <a:lnSpc>
                <a:spcPct val="90000"/>
              </a:lnSpc>
              <a:buFont typeface="Wingdings" panose="05000000000000000000" pitchFamily="2" charset="2"/>
              <a:buChar char="Ø"/>
            </a:pPr>
            <a:r>
              <a:rPr lang="zh-CN" altLang="en-US" sz="2800" smtClean="0"/>
              <a:t>出口条件</a:t>
            </a:r>
            <a:endParaRPr lang="en-US" altLang="zh-CN" sz="2800" smtClean="0"/>
          </a:p>
          <a:p>
            <a:pPr eaLnBrk="1" hangingPunct="1">
              <a:lnSpc>
                <a:spcPct val="90000"/>
              </a:lnSpc>
              <a:buFont typeface="Wingdings" panose="05000000000000000000" pitchFamily="2" charset="2"/>
              <a:buChar char="Ø"/>
            </a:pPr>
            <a:r>
              <a:rPr lang="zh-CN" altLang="en-US" sz="2800" smtClean="0"/>
              <a:t>递归体</a:t>
            </a:r>
            <a:endParaRPr lang="en-US" altLang="zh-CN" sz="2800" smtClean="0"/>
          </a:p>
          <a:p>
            <a:pPr eaLnBrk="1" hangingPunct="1">
              <a:lnSpc>
                <a:spcPct val="90000"/>
              </a:lnSpc>
            </a:pPr>
            <a:r>
              <a:rPr lang="en-US" altLang="zh-CN" sz="2800" smtClean="0"/>
              <a:t>【</a:t>
            </a:r>
            <a:r>
              <a:rPr lang="zh-CN" altLang="en-US" sz="2800" dirty="0" smtClean="0"/>
              <a:t>例</a:t>
            </a:r>
            <a:r>
              <a:rPr lang="en-US" altLang="zh-CN" sz="2800" dirty="0" smtClean="0"/>
              <a:t>2.16】 </a:t>
            </a:r>
            <a:r>
              <a:rPr lang="zh-CN" altLang="en-US" sz="2800" dirty="0" smtClean="0"/>
              <a:t>求</a:t>
            </a:r>
            <a:r>
              <a:rPr lang="en-US" altLang="zh-CN" sz="2800" dirty="0" smtClean="0"/>
              <a:t>n!</a:t>
            </a:r>
            <a:r>
              <a:rPr lang="zh-CN" altLang="en-US" sz="2800" dirty="0" smtClean="0"/>
              <a:t>的递归方法。</a:t>
            </a:r>
            <a:br>
              <a:rPr lang="zh-CN" altLang="en-US" sz="2800" dirty="0" smtClean="0"/>
            </a:br>
            <a:r>
              <a:rPr lang="en-US" altLang="zh-CN" sz="2800" dirty="0" smtClean="0"/>
              <a:t>f(n) = n*f(n-1)</a:t>
            </a:r>
          </a:p>
          <a:p>
            <a:pPr lvl="1" eaLnBrk="1" hangingPunct="1">
              <a:lnSpc>
                <a:spcPct val="90000"/>
              </a:lnSpc>
              <a:buFont typeface="Wingdings" pitchFamily="2" charset="2"/>
              <a:buNone/>
            </a:pPr>
            <a:endParaRPr lang="en-US" altLang="zh-CN" sz="2400" dirty="0" smtClean="0"/>
          </a:p>
          <a:p>
            <a:pPr lvl="1" eaLnBrk="1" hangingPunct="1">
              <a:lnSpc>
                <a:spcPct val="90000"/>
              </a:lnSpc>
              <a:buFont typeface="Wingdings" pitchFamily="2" charset="2"/>
              <a:buNone/>
            </a:pPr>
            <a:r>
              <a:rPr lang="en-US" altLang="zh-CN" sz="2400" dirty="0" smtClean="0"/>
              <a:t>5!=5*4*3*2*1=5*4!</a:t>
            </a:r>
          </a:p>
          <a:p>
            <a:pPr lvl="1" eaLnBrk="1" hangingPunct="1">
              <a:lnSpc>
                <a:spcPct val="90000"/>
              </a:lnSpc>
              <a:buFont typeface="Wingdings" pitchFamily="2" charset="2"/>
              <a:buNone/>
            </a:pPr>
            <a:endParaRPr lang="en-US" altLang="zh-CN" sz="2400" dirty="0" smtClean="0"/>
          </a:p>
          <a:p>
            <a:pPr lvl="1" eaLnBrk="1" hangingPunct="1">
              <a:lnSpc>
                <a:spcPct val="90000"/>
              </a:lnSpc>
              <a:buFont typeface="Wingdings" pitchFamily="2" charset="2"/>
              <a:buNone/>
            </a:pPr>
            <a:r>
              <a:rPr lang="en-US" altLang="zh-CN" sz="2400" dirty="0" smtClean="0"/>
              <a:t>0! = 1 </a:t>
            </a:r>
            <a:r>
              <a:rPr lang="zh-CN" altLang="en-US" sz="2400" dirty="0" smtClean="0"/>
              <a:t>或 </a:t>
            </a:r>
            <a:r>
              <a:rPr lang="en-US" altLang="zh-CN" sz="2400" dirty="0" smtClean="0"/>
              <a:t>1! = 1</a:t>
            </a:r>
          </a:p>
          <a:p>
            <a:pPr lvl="1" eaLnBrk="1" hangingPunct="1">
              <a:lnSpc>
                <a:spcPct val="90000"/>
              </a:lnSpc>
              <a:buFont typeface="Wingdings" pitchFamily="2" charset="2"/>
              <a:buNone/>
            </a:pPr>
            <a:r>
              <a:rPr lang="en-US" altLang="zh-CN" sz="2400" dirty="0" smtClean="0"/>
              <a:t>n! = n*(n-1)!</a:t>
            </a:r>
            <a:endParaRPr lang="zh-CN" altLang="en-US" sz="2400" dirty="0" smtClean="0"/>
          </a:p>
        </p:txBody>
      </p:sp>
      <p:sp>
        <p:nvSpPr>
          <p:cNvPr id="101382" name="Rectangle 6"/>
          <p:cNvSpPr>
            <a:spLocks noChangeArrowheads="1"/>
          </p:cNvSpPr>
          <p:nvPr/>
        </p:nvSpPr>
        <p:spPr bwMode="auto">
          <a:xfrm>
            <a:off x="0" y="30076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微软雅黑" panose="020B0503020204020204" pitchFamily="34" charset="-122"/>
            </a:endParaRPr>
          </a:p>
        </p:txBody>
      </p:sp>
      <p:graphicFrame>
        <p:nvGraphicFramePr>
          <p:cNvPr id="101383" name="Object 5"/>
          <p:cNvGraphicFramePr>
            <a:graphicFrameLocks noChangeAspect="1"/>
          </p:cNvGraphicFramePr>
          <p:nvPr>
            <p:extLst>
              <p:ext uri="{D42A27DB-BD31-4B8C-83A1-F6EECF244321}">
                <p14:modId xmlns:p14="http://schemas.microsoft.com/office/powerpoint/2010/main" val="3661807096"/>
              </p:ext>
            </p:extLst>
          </p:nvPr>
        </p:nvGraphicFramePr>
        <p:xfrm>
          <a:off x="4898737" y="332656"/>
          <a:ext cx="4065751" cy="1146176"/>
        </p:xfrm>
        <a:graphic>
          <a:graphicData uri="http://schemas.openxmlformats.org/presentationml/2006/ole">
            <mc:AlternateContent xmlns:mc="http://schemas.openxmlformats.org/markup-compatibility/2006">
              <mc:Choice xmlns:v="urn:schemas-microsoft-com:vml" Requires="v">
                <p:oleObj spid="_x0000_s101596" name="公式" r:id="rId4" imgW="1600200" imgH="457200" progId="Equation.3">
                  <p:embed/>
                </p:oleObj>
              </mc:Choice>
              <mc:Fallback>
                <p:oleObj name="公式" r:id="rId4" imgW="16002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737" y="332656"/>
                        <a:ext cx="4065751" cy="1146176"/>
                      </a:xfrm>
                      <a:prstGeom prst="rect">
                        <a:avLst/>
                      </a:prstGeom>
                      <a:noFill/>
                      <a:ln>
                        <a:noFill/>
                      </a:ln>
                      <a:extLst/>
                    </p:spPr>
                  </p:pic>
                </p:oleObj>
              </mc:Fallback>
            </mc:AlternateContent>
          </a:graphicData>
        </a:graphic>
      </p:graphicFrame>
      <p:pic>
        <p:nvPicPr>
          <p:cNvPr id="101384" name="Picture 7" descr="1D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83163" y="1593851"/>
            <a:ext cx="383857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9B7F6AA-9373-407D-B306-453FCC0C5150}" type="slidenum">
              <a:rPr lang="zh-CN" altLang="en-US" sz="1400" smtClean="0">
                <a:latin typeface="Tahoma" pitchFamily="34" charset="0"/>
                <a:ea typeface="微软雅黑" panose="020B0503020204020204" pitchFamily="34" charset="-122"/>
              </a:rPr>
              <a:pPr eaLnBrk="1" hangingPunct="1"/>
              <a:t>88</a:t>
            </a:fld>
            <a:endParaRPr lang="en-US" altLang="zh-CN" sz="1400" smtClean="0">
              <a:latin typeface="Tahoma"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23528" y="1700808"/>
            <a:ext cx="7815049" cy="4176464"/>
          </a:xfrm>
          <a:prstGeom prst="rect">
            <a:avLst/>
          </a:prstGeom>
        </p:spPr>
      </p:pic>
      <p:sp>
        <p:nvSpPr>
          <p:cNvPr id="7" name="文本框 6"/>
          <p:cNvSpPr txBox="1"/>
          <p:nvPr/>
        </p:nvSpPr>
        <p:spPr>
          <a:xfrm>
            <a:off x="3203848" y="476672"/>
            <a:ext cx="5133135"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MethodCase/Factorial_rec</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9ADFD9F-56C7-4ABE-ABC2-3051F3B8A22A}" type="slidenum">
              <a:rPr lang="zh-CN" altLang="en-US" sz="1400" smtClean="0">
                <a:latin typeface="Tahoma" pitchFamily="34" charset="0"/>
                <a:ea typeface="微软雅黑" panose="020B0503020204020204" pitchFamily="34" charset="-122"/>
              </a:rPr>
              <a:pPr eaLnBrk="1" hangingPunct="1"/>
              <a:t>89</a:t>
            </a:fld>
            <a:endParaRPr lang="en-US" altLang="zh-CN" sz="1400" smtClean="0">
              <a:latin typeface="Tahoma" pitchFamily="34" charset="0"/>
              <a:ea typeface="微软雅黑" panose="020B0503020204020204" pitchFamily="34" charset="-122"/>
            </a:endParaRPr>
          </a:p>
        </p:txBody>
      </p:sp>
      <p:sp>
        <p:nvSpPr>
          <p:cNvPr id="103428" name="Rectangle 2"/>
          <p:cNvSpPr>
            <a:spLocks noGrp="1" noChangeArrowheads="1"/>
          </p:cNvSpPr>
          <p:nvPr>
            <p:ph type="title"/>
          </p:nvPr>
        </p:nvSpPr>
        <p:spPr>
          <a:xfrm>
            <a:off x="755650" y="223532"/>
            <a:ext cx="8188325" cy="551458"/>
          </a:xfrm>
        </p:spPr>
        <p:txBody>
          <a:bodyPr/>
          <a:lstStyle/>
          <a:p>
            <a:pPr eaLnBrk="1" hangingPunct="1"/>
            <a:r>
              <a:rPr lang="en-US" altLang="zh-CN" sz="2800" smtClean="0"/>
              <a:t>【</a:t>
            </a:r>
            <a:r>
              <a:rPr lang="zh-CN" altLang="en-US" sz="2800" smtClean="0"/>
              <a:t>例</a:t>
            </a:r>
            <a:r>
              <a:rPr lang="en-US" altLang="zh-CN" sz="2800" smtClean="0"/>
              <a:t>2.17】 </a:t>
            </a:r>
            <a:r>
              <a:rPr lang="zh-CN" altLang="en-US" sz="2800" smtClean="0"/>
              <a:t>求</a:t>
            </a:r>
            <a:r>
              <a:rPr lang="en-US" altLang="zh-CN" sz="2800" smtClean="0"/>
              <a:t>Fibonacci</a:t>
            </a:r>
            <a:r>
              <a:rPr lang="zh-CN" altLang="en-US" sz="2800" smtClean="0"/>
              <a:t>数列第</a:t>
            </a:r>
            <a:r>
              <a:rPr lang="en-US" altLang="zh-CN" sz="2800" smtClean="0"/>
              <a:t>n</a:t>
            </a:r>
            <a:r>
              <a:rPr lang="zh-CN" altLang="en-US" sz="2800" smtClean="0"/>
              <a:t>项的递归方法。</a:t>
            </a:r>
          </a:p>
        </p:txBody>
      </p:sp>
      <p:sp>
        <p:nvSpPr>
          <p:cNvPr id="103429" name="Rectangle 3"/>
          <p:cNvSpPr>
            <a:spLocks noGrp="1" noChangeArrowheads="1"/>
          </p:cNvSpPr>
          <p:nvPr>
            <p:ph type="body" idx="1"/>
          </p:nvPr>
        </p:nvSpPr>
        <p:spPr>
          <a:xfrm>
            <a:off x="1115616" y="2204443"/>
            <a:ext cx="7083574" cy="576485"/>
          </a:xfrm>
        </p:spPr>
        <p:txBody>
          <a:bodyPr/>
          <a:lstStyle/>
          <a:p>
            <a:pPr eaLnBrk="1" hangingPunct="1"/>
            <a:r>
              <a:rPr lang="en-US" altLang="zh-CN" sz="2400" smtClean="0"/>
              <a:t>{0</a:t>
            </a:r>
            <a:r>
              <a:rPr lang="zh-CN" altLang="en-US" sz="2400" smtClean="0"/>
              <a:t>，</a:t>
            </a:r>
            <a:r>
              <a:rPr lang="en-US" altLang="zh-CN" sz="2400" smtClean="0"/>
              <a:t>1</a:t>
            </a:r>
            <a:r>
              <a:rPr lang="zh-CN" altLang="en-US" sz="2400" smtClean="0"/>
              <a:t>，</a:t>
            </a: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a:t>
            </a:r>
            <a:r>
              <a:rPr lang="en-US" altLang="zh-CN" sz="2400" smtClean="0"/>
              <a:t>5</a:t>
            </a:r>
            <a:r>
              <a:rPr lang="zh-CN" altLang="en-US" sz="2400" smtClean="0"/>
              <a:t>，</a:t>
            </a:r>
            <a:r>
              <a:rPr lang="en-US" altLang="zh-CN" sz="2400" smtClean="0"/>
              <a:t>8</a:t>
            </a:r>
            <a:r>
              <a:rPr lang="zh-CN" altLang="en-US" sz="2400" smtClean="0"/>
              <a:t>，</a:t>
            </a:r>
            <a:r>
              <a:rPr lang="en-US" altLang="zh-CN" sz="2400" smtClean="0">
                <a:latin typeface="Arial" charset="0"/>
              </a:rPr>
              <a:t>……</a:t>
            </a:r>
            <a:r>
              <a:rPr lang="en-US" altLang="zh-CN" sz="2400" smtClean="0"/>
              <a:t>}</a:t>
            </a:r>
            <a:endParaRPr lang="zh-CN" altLang="en-US" sz="2400" smtClean="0"/>
          </a:p>
        </p:txBody>
      </p:sp>
      <p:sp>
        <p:nvSpPr>
          <p:cNvPr id="103430" name="Rectangle 4"/>
          <p:cNvSpPr>
            <a:spLocks noChangeArrowheads="1"/>
          </p:cNvSpPr>
          <p:nvPr/>
        </p:nvSpPr>
        <p:spPr bwMode="auto">
          <a:xfrm>
            <a:off x="0" y="29695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微软雅黑" panose="020B0503020204020204" pitchFamily="34" charset="-122"/>
            </a:endParaRPr>
          </a:p>
        </p:txBody>
      </p:sp>
      <p:graphicFrame>
        <p:nvGraphicFramePr>
          <p:cNvPr id="103431" name="Object 5"/>
          <p:cNvGraphicFramePr>
            <a:graphicFrameLocks noChangeAspect="1"/>
          </p:cNvGraphicFramePr>
          <p:nvPr>
            <p:extLst>
              <p:ext uri="{D42A27DB-BD31-4B8C-83A1-F6EECF244321}">
                <p14:modId xmlns:p14="http://schemas.microsoft.com/office/powerpoint/2010/main" val="4118189370"/>
              </p:ext>
            </p:extLst>
          </p:nvPr>
        </p:nvGraphicFramePr>
        <p:xfrm>
          <a:off x="983961" y="773254"/>
          <a:ext cx="7058025" cy="1289050"/>
        </p:xfrm>
        <a:graphic>
          <a:graphicData uri="http://schemas.openxmlformats.org/presentationml/2006/ole">
            <mc:AlternateContent xmlns:mc="http://schemas.openxmlformats.org/markup-compatibility/2006">
              <mc:Choice xmlns:v="urn:schemas-microsoft-com:vml" Requires="v">
                <p:oleObj spid="_x0000_s103646" name="公式" r:id="rId4" imgW="2501900" imgH="457200" progId="Equation.3">
                  <p:embed/>
                </p:oleObj>
              </mc:Choice>
              <mc:Fallback>
                <p:oleObj name="公式" r:id="rId4" imgW="25019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961" y="773254"/>
                        <a:ext cx="70580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6"/>
          <a:stretch>
            <a:fillRect/>
          </a:stretch>
        </p:blipFill>
        <p:spPr>
          <a:xfrm>
            <a:off x="92365" y="978905"/>
            <a:ext cx="9051635" cy="5879095"/>
          </a:xfrm>
          <a:prstGeom prst="rect">
            <a:avLst/>
          </a:prstGeom>
        </p:spPr>
      </p:pic>
      <p:sp>
        <p:nvSpPr>
          <p:cNvPr id="9" name="矩形 8"/>
          <p:cNvSpPr/>
          <p:nvPr/>
        </p:nvSpPr>
        <p:spPr>
          <a:xfrm>
            <a:off x="1403648" y="1848117"/>
            <a:ext cx="6264696" cy="1508875"/>
          </a:xfrm>
          <a:prstGeom prst="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endParaRPr lang="zh-CN" altLang="en-US" dirty="0" smtClean="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707904" y="6154578"/>
            <a:ext cx="5133135"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a:latin typeface="微软雅黑" panose="020B0503020204020204" pitchFamily="34" charset="-122"/>
                <a:ea typeface="微软雅黑" panose="020B0503020204020204" pitchFamily="34" charset="-122"/>
              </a:rPr>
              <a:t>MethodCase/Fibonacci_rec</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7A5B95E-0F8B-4C68-922A-3EEEF00FB1F2}" type="slidenum">
              <a:rPr lang="zh-CN" altLang="en-US" sz="1400" smtClean="0">
                <a:latin typeface="Tahoma" pitchFamily="34" charset="0"/>
                <a:ea typeface="微软雅黑" panose="020B0503020204020204" pitchFamily="34" charset="-122"/>
              </a:rPr>
              <a:pPr eaLnBrk="1" hangingPunct="1"/>
              <a:t>9</a:t>
            </a:fld>
            <a:endParaRPr lang="en-US" altLang="zh-CN" sz="1400" smtClean="0">
              <a:latin typeface="Tahoma" pitchFamily="34" charset="0"/>
              <a:ea typeface="微软雅黑" panose="020B0503020204020204" pitchFamily="34" charset="-122"/>
            </a:endParaRPr>
          </a:p>
        </p:txBody>
      </p:sp>
      <p:sp>
        <p:nvSpPr>
          <p:cNvPr id="17412" name="标题 1"/>
          <p:cNvSpPr>
            <a:spLocks noGrp="1"/>
          </p:cNvSpPr>
          <p:nvPr>
            <p:ph type="title"/>
          </p:nvPr>
        </p:nvSpPr>
        <p:spPr/>
        <p:txBody>
          <a:bodyPr/>
          <a:lstStyle/>
          <a:p>
            <a:r>
              <a:rPr lang="zh-CN" altLang="en-US" sz="3600" smtClean="0"/>
              <a:t>标识符</a:t>
            </a:r>
            <a:r>
              <a:rPr lang="zh-CN" altLang="en-US" sz="3600" smtClean="0">
                <a:solidFill>
                  <a:srgbClr val="FF0000"/>
                </a:solidFill>
              </a:rPr>
              <a:t>约定</a:t>
            </a:r>
          </a:p>
        </p:txBody>
      </p:sp>
      <p:sp>
        <p:nvSpPr>
          <p:cNvPr id="17413" name="TextBox 5"/>
          <p:cNvSpPr txBox="1">
            <a:spLocks noChangeArrowheads="1"/>
          </p:cNvSpPr>
          <p:nvPr/>
        </p:nvSpPr>
        <p:spPr bwMode="auto">
          <a:xfrm>
            <a:off x="468313" y="1196975"/>
            <a:ext cx="80645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buFont typeface="Arial" charset="0"/>
              <a:buChar char="•"/>
            </a:pPr>
            <a:r>
              <a:rPr lang="zh-CN" altLang="en-US" sz="2800">
                <a:latin typeface="微软雅黑" pitchFamily="34" charset="-122"/>
                <a:ea typeface="微软雅黑" pitchFamily="34" charset="-122"/>
              </a:rPr>
              <a:t>关键字、变量名、对象名、方法名、包名通常</a:t>
            </a:r>
            <a:r>
              <a:rPr lang="zh-CN" altLang="en-US" sz="2800">
                <a:solidFill>
                  <a:srgbClr val="FF0000"/>
                </a:solidFill>
                <a:latin typeface="微软雅黑" pitchFamily="34" charset="-122"/>
                <a:ea typeface="微软雅黑" pitchFamily="34" charset="-122"/>
              </a:rPr>
              <a:t>全部字母小写</a:t>
            </a:r>
            <a:endParaRPr lang="zh-CN" altLang="en-US" sz="2800">
              <a:latin typeface="微软雅黑" pitchFamily="34" charset="-122"/>
              <a:ea typeface="微软雅黑" pitchFamily="34" charset="-122"/>
            </a:endParaRPr>
          </a:p>
          <a:p>
            <a:pPr eaLnBrk="1" hangingPunct="1">
              <a:lnSpc>
                <a:spcPct val="150000"/>
              </a:lnSpc>
              <a:buFont typeface="Arial" charset="0"/>
              <a:buChar char="•"/>
            </a:pPr>
            <a:r>
              <a:rPr lang="zh-CN" altLang="en-US" sz="2800">
                <a:latin typeface="微软雅黑" pitchFamily="34" charset="-122"/>
                <a:ea typeface="微软雅黑" pitchFamily="34" charset="-122"/>
              </a:rPr>
              <a:t>如果由多个单 词构成标识符，则首字母小写，其后单词首字母大写，如</a:t>
            </a:r>
            <a:r>
              <a:rPr lang="en-US" altLang="zh-CN" sz="2800">
                <a:latin typeface="微软雅黑" pitchFamily="34" charset="-122"/>
                <a:ea typeface="微软雅黑" pitchFamily="34" charset="-122"/>
              </a:rPr>
              <a:t>toString</a:t>
            </a:r>
            <a:endParaRPr lang="zh-CN" altLang="en-US" sz="2800">
              <a:latin typeface="微软雅黑" pitchFamily="34" charset="-122"/>
              <a:ea typeface="微软雅黑" pitchFamily="34" charset="-122"/>
            </a:endParaRPr>
          </a:p>
          <a:p>
            <a:pPr eaLnBrk="1" hangingPunct="1">
              <a:lnSpc>
                <a:spcPct val="150000"/>
              </a:lnSpc>
              <a:buFont typeface="Arial" charset="0"/>
              <a:buChar char="•"/>
            </a:pPr>
            <a:r>
              <a:rPr lang="zh-CN" altLang="en-US" sz="2800">
                <a:latin typeface="微软雅黑" pitchFamily="34" charset="-122"/>
                <a:ea typeface="微软雅黑" pitchFamily="34" charset="-122"/>
              </a:rPr>
              <a:t>类名首字母大写</a:t>
            </a:r>
          </a:p>
          <a:p>
            <a:pPr eaLnBrk="1" hangingPunct="1">
              <a:lnSpc>
                <a:spcPct val="150000"/>
              </a:lnSpc>
              <a:buFont typeface="Arial" charset="0"/>
              <a:buChar char="•"/>
            </a:pPr>
            <a:r>
              <a:rPr lang="zh-CN" altLang="en-US" sz="2800">
                <a:latin typeface="微软雅黑" pitchFamily="34" charset="-122"/>
                <a:ea typeface="微软雅黑" pitchFamily="34" charset="-122"/>
              </a:rPr>
              <a:t>常量名全部字母均大写</a:t>
            </a:r>
          </a:p>
          <a:p>
            <a:pPr eaLnBrk="1" hangingPunct="1">
              <a:lnSpc>
                <a:spcPct val="150000"/>
              </a:lnSpc>
              <a:buFont typeface="Arial" charset="0"/>
              <a:buChar char="•"/>
            </a:pPr>
            <a:endParaRPr lang="zh-CN" altLang="en-US" sz="28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smtClean="0"/>
              <a:t>2.5 </a:t>
            </a:r>
            <a:r>
              <a:rPr lang="zh-CN" altLang="en-US" smtClean="0"/>
              <a:t>字符串</a:t>
            </a:r>
          </a:p>
        </p:txBody>
      </p:sp>
      <p:sp>
        <p:nvSpPr>
          <p:cNvPr id="105475" name="Rectangle 5"/>
          <p:cNvSpPr>
            <a:spLocks noChangeArrowheads="1"/>
          </p:cNvSpPr>
          <p:nvPr/>
        </p:nvSpPr>
        <p:spPr bwMode="auto">
          <a:xfrm>
            <a:off x="0" y="276954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微软雅黑" panose="020B0503020204020204" pitchFamily="34" charset="-122"/>
            </a:endParaRPr>
          </a:p>
        </p:txBody>
      </p:sp>
      <p:sp>
        <p:nvSpPr>
          <p:cNvPr id="3" name="TextBox 2"/>
          <p:cNvSpPr txBox="1"/>
          <p:nvPr/>
        </p:nvSpPr>
        <p:spPr>
          <a:xfrm>
            <a:off x="179512" y="1379209"/>
            <a:ext cx="8856984" cy="4068806"/>
          </a:xfrm>
          <a:prstGeom prst="rect">
            <a:avLst/>
          </a:prstGeom>
          <a:noFill/>
        </p:spPr>
        <p:txBody>
          <a:bodyPr wrap="square">
            <a:spAutoFit/>
          </a:bodyPr>
          <a:lstStyle/>
          <a:p>
            <a:pPr marL="609600" indent="-609600">
              <a:spcBef>
                <a:spcPct val="20000"/>
              </a:spcBef>
              <a:buClr>
                <a:srgbClr val="3333CC"/>
              </a:buClr>
              <a:buSzPct val="80000"/>
              <a:defRPr/>
            </a:pPr>
            <a:r>
              <a:rPr lang="en-US" altLang="zh-CN" sz="2800" b="1" kern="0" dirty="0">
                <a:solidFill>
                  <a:srgbClr val="000000"/>
                </a:solidFill>
                <a:latin typeface="Tahoma"/>
                <a:ea typeface="微软雅黑" panose="020B0503020204020204" pitchFamily="34" charset="-122"/>
              </a:rPr>
              <a:t>2.5.1 </a:t>
            </a:r>
            <a:r>
              <a:rPr lang="zh-CN" altLang="en-US" sz="2800" b="1" kern="0" dirty="0">
                <a:solidFill>
                  <a:srgbClr val="000000"/>
                </a:solidFill>
                <a:latin typeface="Tahoma"/>
                <a:ea typeface="微软雅黑" panose="020B0503020204020204" pitchFamily="34" charset="-122"/>
              </a:rPr>
              <a:t>字符串的基本数据类型特性</a:t>
            </a:r>
          </a:p>
          <a:p>
            <a:pPr marL="609600" indent="-609600">
              <a:spcBef>
                <a:spcPct val="20000"/>
              </a:spcBef>
              <a:buClr>
                <a:srgbClr val="3333CC"/>
              </a:buClr>
              <a:buSzPct val="80000"/>
              <a:buFont typeface="Wingdings" pitchFamily="2" charset="2"/>
              <a:buAutoNum type="arabicPeriod"/>
              <a:defRPr/>
            </a:pPr>
            <a:r>
              <a:rPr lang="zh-CN" altLang="en-US" sz="2800" b="1" kern="0" dirty="0">
                <a:solidFill>
                  <a:srgbClr val="000000"/>
                </a:solidFill>
                <a:latin typeface="Tahoma"/>
                <a:ea typeface="微软雅黑" panose="020B0503020204020204" pitchFamily="34" charset="-122"/>
              </a:rPr>
              <a:t>字符串常量 </a:t>
            </a:r>
            <a:r>
              <a:rPr lang="en-US" altLang="zh-CN" sz="2800" b="1" kern="0" dirty="0">
                <a:solidFill>
                  <a:srgbClr val="000000"/>
                </a:solidFill>
                <a:latin typeface="Arial"/>
                <a:ea typeface="微软雅黑" panose="020B0503020204020204" pitchFamily="34" charset="-122"/>
              </a:rPr>
              <a:t>“</a:t>
            </a:r>
            <a:r>
              <a:rPr lang="en-US" altLang="zh-CN" sz="2800" b="1" kern="0" dirty="0" err="1">
                <a:solidFill>
                  <a:srgbClr val="000000"/>
                </a:solidFill>
                <a:latin typeface="Tahoma"/>
                <a:ea typeface="微软雅黑" panose="020B0503020204020204" pitchFamily="34" charset="-122"/>
              </a:rPr>
              <a:t>abc</a:t>
            </a:r>
            <a:r>
              <a:rPr lang="en-US" altLang="zh-CN" sz="2800" b="1" kern="0" dirty="0">
                <a:solidFill>
                  <a:srgbClr val="000000"/>
                </a:solidFill>
                <a:latin typeface="Arial"/>
                <a:ea typeface="微软雅黑" panose="020B0503020204020204" pitchFamily="34" charset="-122"/>
              </a:rPr>
              <a:t>”</a:t>
            </a:r>
            <a:r>
              <a:rPr lang="zh-CN" altLang="en-US" sz="2800" b="1" kern="0" dirty="0">
                <a:solidFill>
                  <a:srgbClr val="000000"/>
                </a:solidFill>
                <a:latin typeface="Tahoma"/>
                <a:ea typeface="微软雅黑" panose="020B0503020204020204" pitchFamily="34" charset="-122"/>
              </a:rPr>
              <a:t> </a:t>
            </a:r>
          </a:p>
          <a:p>
            <a:pPr marL="609600" indent="-609600">
              <a:spcBef>
                <a:spcPct val="20000"/>
              </a:spcBef>
              <a:buClr>
                <a:srgbClr val="3333CC"/>
              </a:buClr>
              <a:buSzPct val="80000"/>
              <a:buFont typeface="Wingdings" pitchFamily="2" charset="2"/>
              <a:buAutoNum type="arabicPeriod"/>
              <a:defRPr/>
            </a:pPr>
            <a:r>
              <a:rPr lang="zh-CN" altLang="en-US" sz="2800" b="1" kern="0" dirty="0">
                <a:solidFill>
                  <a:srgbClr val="000000"/>
                </a:solidFill>
                <a:latin typeface="Tahoma"/>
                <a:ea typeface="微软雅黑" panose="020B0503020204020204" pitchFamily="34" charset="-122"/>
              </a:rPr>
              <a:t>字符串变量及运算</a:t>
            </a:r>
          </a:p>
          <a:p>
            <a:pPr marL="990600" lvl="1" indent="-533400">
              <a:spcBef>
                <a:spcPct val="20000"/>
              </a:spcBef>
              <a:buClr>
                <a:srgbClr val="FF0000"/>
              </a:buClr>
              <a:buSzPct val="70000"/>
              <a:buFont typeface="Wingdings" pitchFamily="2" charset="2"/>
              <a:buAutoNum type="circleNumDbPlain"/>
              <a:defRPr/>
            </a:pPr>
            <a:r>
              <a:rPr lang="zh-CN" altLang="en-US" b="1" kern="0" dirty="0">
                <a:solidFill>
                  <a:srgbClr val="000000"/>
                </a:solidFill>
                <a:latin typeface="Tahoma"/>
                <a:ea typeface="微软雅黑" panose="020B0503020204020204" pitchFamily="34" charset="-122"/>
              </a:rPr>
              <a:t>赋值运算</a:t>
            </a:r>
          </a:p>
          <a:p>
            <a:pPr marL="1371600" lvl="2" indent="-457200">
              <a:spcBef>
                <a:spcPct val="20000"/>
              </a:spcBef>
              <a:buClr>
                <a:srgbClr val="3333CC"/>
              </a:buClr>
              <a:buSzPct val="50000"/>
              <a:defRPr/>
            </a:pPr>
            <a:r>
              <a:rPr lang="en-US" altLang="zh-CN" sz="2000" b="1" kern="0" dirty="0">
                <a:solidFill>
                  <a:srgbClr val="FF0000"/>
                </a:solidFill>
                <a:latin typeface="Tahoma"/>
                <a:ea typeface="微软雅黑" panose="020B0503020204020204" pitchFamily="34" charset="-122"/>
              </a:rPr>
              <a:t>String</a:t>
            </a:r>
            <a:r>
              <a:rPr lang="en-US" altLang="zh-CN" sz="2000" b="1" kern="0" dirty="0">
                <a:solidFill>
                  <a:srgbClr val="000000"/>
                </a:solidFill>
                <a:latin typeface="Tahoma"/>
                <a:ea typeface="微软雅黑" panose="020B0503020204020204" pitchFamily="34" charset="-122"/>
              </a:rPr>
              <a:t> </a:t>
            </a:r>
            <a:r>
              <a:rPr lang="en-US" altLang="zh-CN" sz="2000" b="1" kern="0" dirty="0" err="1">
                <a:solidFill>
                  <a:srgbClr val="000000"/>
                </a:solidFill>
                <a:latin typeface="Tahoma"/>
                <a:ea typeface="微软雅黑" panose="020B0503020204020204" pitchFamily="34" charset="-122"/>
              </a:rPr>
              <a:t>str</a:t>
            </a:r>
            <a:r>
              <a:rPr lang="en-US" altLang="zh-CN" sz="2000" b="1" kern="0" dirty="0">
                <a:solidFill>
                  <a:srgbClr val="000000"/>
                </a:solidFill>
                <a:latin typeface="Tahoma"/>
                <a:ea typeface="微软雅黑" panose="020B0503020204020204" pitchFamily="34" charset="-122"/>
              </a:rPr>
              <a:t> </a:t>
            </a:r>
            <a:r>
              <a:rPr lang="en-US" altLang="zh-CN" sz="2000" b="1" kern="0">
                <a:solidFill>
                  <a:srgbClr val="FF0000"/>
                </a:solidFill>
                <a:latin typeface="Tahoma"/>
                <a:ea typeface="微软雅黑" panose="020B0503020204020204" pitchFamily="34" charset="-122"/>
              </a:rPr>
              <a:t>=</a:t>
            </a:r>
            <a:r>
              <a:rPr lang="en-US" altLang="zh-CN" sz="2000" b="1" kern="0">
                <a:solidFill>
                  <a:srgbClr val="000000"/>
                </a:solidFill>
                <a:latin typeface="Tahoma"/>
                <a:ea typeface="微软雅黑" panose="020B0503020204020204" pitchFamily="34" charset="-122"/>
              </a:rPr>
              <a:t> </a:t>
            </a:r>
            <a:r>
              <a:rPr lang="en-US" altLang="zh-CN" sz="2000" b="1" kern="0" smtClean="0">
                <a:solidFill>
                  <a:srgbClr val="000000"/>
                </a:solidFill>
                <a:latin typeface="Tahoma"/>
                <a:ea typeface="微软雅黑" panose="020B0503020204020204" pitchFamily="34" charset="-122"/>
              </a:rPr>
              <a:t>“abc</a:t>
            </a:r>
            <a:r>
              <a:rPr lang="en-US" altLang="zh-CN" sz="2000" b="1" kern="0" dirty="0" smtClean="0">
                <a:solidFill>
                  <a:srgbClr val="000000"/>
                </a:solidFill>
                <a:latin typeface="Tahoma"/>
                <a:ea typeface="微软雅黑" panose="020B0503020204020204" pitchFamily="34" charset="-122"/>
              </a:rPr>
              <a:t>”;  //</a:t>
            </a:r>
            <a:r>
              <a:rPr lang="zh-CN" altLang="en-US" sz="2000" b="1" kern="0" dirty="0" smtClean="0">
                <a:solidFill>
                  <a:srgbClr val="FF0000"/>
                </a:solidFill>
                <a:latin typeface="Tahoma"/>
                <a:ea typeface="微软雅黑" panose="020B0503020204020204" pitchFamily="34" charset="-122"/>
              </a:rPr>
              <a:t>字符串类不需要</a:t>
            </a:r>
            <a:r>
              <a:rPr lang="en-US" altLang="zh-CN" sz="2000" b="1" kern="0" dirty="0" smtClean="0">
                <a:solidFill>
                  <a:srgbClr val="FF0000"/>
                </a:solidFill>
                <a:latin typeface="Tahoma"/>
                <a:ea typeface="微软雅黑" panose="020B0503020204020204" pitchFamily="34" charset="-122"/>
              </a:rPr>
              <a:t>new</a:t>
            </a:r>
            <a:r>
              <a:rPr lang="zh-CN" altLang="en-US" sz="2000" b="1" kern="0" dirty="0" smtClean="0">
                <a:solidFill>
                  <a:srgbClr val="FF0000"/>
                </a:solidFill>
                <a:latin typeface="Tahoma"/>
                <a:ea typeface="微软雅黑" panose="020B0503020204020204" pitchFamily="34" charset="-122"/>
              </a:rPr>
              <a:t>，可直接赋值</a:t>
            </a:r>
            <a:endParaRPr lang="zh-CN" altLang="en-US" sz="2000" b="1" kern="0" dirty="0">
              <a:solidFill>
                <a:srgbClr val="FF0000"/>
              </a:solidFill>
              <a:latin typeface="Tahoma"/>
              <a:ea typeface="微软雅黑" panose="020B0503020204020204" pitchFamily="34" charset="-122"/>
            </a:endParaRPr>
          </a:p>
          <a:p>
            <a:pPr marL="1371600" lvl="2" indent="-457200">
              <a:spcBef>
                <a:spcPct val="20000"/>
              </a:spcBef>
              <a:buClr>
                <a:srgbClr val="3333CC"/>
              </a:buClr>
              <a:buSzPct val="50000"/>
              <a:defRPr/>
            </a:pPr>
            <a:r>
              <a:rPr lang="en-US" altLang="zh-CN" sz="2000" b="1" kern="0" dirty="0">
                <a:solidFill>
                  <a:srgbClr val="000000"/>
                </a:solidFill>
                <a:latin typeface="Tahoma"/>
                <a:ea typeface="微软雅黑" panose="020B0503020204020204" pitchFamily="34" charset="-122"/>
              </a:rPr>
              <a:t>String str2 </a:t>
            </a:r>
            <a:r>
              <a:rPr lang="en-US" altLang="zh-CN" sz="2000" b="1" kern="0" dirty="0">
                <a:solidFill>
                  <a:srgbClr val="FF0000"/>
                </a:solidFill>
                <a:latin typeface="Tahoma"/>
                <a:ea typeface="微软雅黑" panose="020B0503020204020204" pitchFamily="34" charset="-122"/>
              </a:rPr>
              <a:t>=</a:t>
            </a:r>
            <a:r>
              <a:rPr lang="en-US" altLang="zh-CN" sz="2000" b="1" kern="0" dirty="0">
                <a:solidFill>
                  <a:srgbClr val="000000"/>
                </a:solidFill>
                <a:latin typeface="Tahoma"/>
                <a:ea typeface="微软雅黑" panose="020B0503020204020204" pitchFamily="34" charset="-122"/>
              </a:rPr>
              <a:t> </a:t>
            </a:r>
            <a:r>
              <a:rPr lang="en-US" altLang="zh-CN" sz="2000" b="1" kern="0" dirty="0" err="1">
                <a:solidFill>
                  <a:srgbClr val="000000"/>
                </a:solidFill>
                <a:latin typeface="Tahoma"/>
                <a:ea typeface="微软雅黑" panose="020B0503020204020204" pitchFamily="34" charset="-122"/>
              </a:rPr>
              <a:t>str</a:t>
            </a:r>
            <a:r>
              <a:rPr lang="en-US" altLang="zh-CN" sz="2000" b="1" kern="0" dirty="0" smtClean="0">
                <a:solidFill>
                  <a:srgbClr val="000000"/>
                </a:solidFill>
                <a:latin typeface="Tahoma"/>
                <a:ea typeface="微软雅黑" panose="020B0503020204020204" pitchFamily="34" charset="-122"/>
              </a:rPr>
              <a:t>;    //</a:t>
            </a:r>
            <a:r>
              <a:rPr lang="zh-CN" altLang="en-US" sz="2000" b="1" kern="0" dirty="0" smtClean="0">
                <a:solidFill>
                  <a:srgbClr val="FF0000"/>
                </a:solidFill>
                <a:latin typeface="Tahoma"/>
                <a:ea typeface="微软雅黑" panose="020B0503020204020204" pitchFamily="34" charset="-122"/>
              </a:rPr>
              <a:t>引用赋值</a:t>
            </a:r>
            <a:endParaRPr lang="zh-CN" altLang="en-US" sz="2000" b="1" kern="0" dirty="0">
              <a:solidFill>
                <a:srgbClr val="FF0000"/>
              </a:solidFill>
              <a:latin typeface="Tahoma"/>
              <a:ea typeface="微软雅黑" panose="020B0503020204020204" pitchFamily="34" charset="-122"/>
            </a:endParaRPr>
          </a:p>
          <a:p>
            <a:pPr marL="990600" lvl="1" indent="-533400">
              <a:spcBef>
                <a:spcPct val="20000"/>
              </a:spcBef>
              <a:buClr>
                <a:srgbClr val="FF0000"/>
              </a:buClr>
              <a:buSzPct val="70000"/>
              <a:buFont typeface="Wingdings" pitchFamily="2" charset="2"/>
              <a:buAutoNum type="circleNumDbPlain"/>
              <a:defRPr/>
            </a:pPr>
            <a:r>
              <a:rPr lang="zh-CN" altLang="en-US" b="1" kern="0" dirty="0">
                <a:solidFill>
                  <a:srgbClr val="000000"/>
                </a:solidFill>
                <a:latin typeface="Tahoma"/>
                <a:ea typeface="微软雅黑" panose="020B0503020204020204" pitchFamily="34" charset="-122"/>
              </a:rPr>
              <a:t>连接运算 </a:t>
            </a:r>
            <a:r>
              <a:rPr lang="en-US" altLang="zh-CN" b="1" kern="0" dirty="0">
                <a:solidFill>
                  <a:srgbClr val="000000"/>
                </a:solidFill>
                <a:latin typeface="Tahoma"/>
                <a:ea typeface="微软雅黑" panose="020B0503020204020204" pitchFamily="34" charset="-122"/>
              </a:rPr>
              <a:t>+ </a:t>
            </a:r>
            <a:r>
              <a:rPr lang="en-US" altLang="zh-CN" b="1" kern="0" dirty="0" smtClean="0">
                <a:solidFill>
                  <a:srgbClr val="000000"/>
                </a:solidFill>
                <a:latin typeface="Tahoma"/>
                <a:ea typeface="微软雅黑" panose="020B0503020204020204" pitchFamily="34" charset="-122"/>
              </a:rPr>
              <a:t>  +=</a:t>
            </a:r>
            <a:endParaRPr lang="en-US" altLang="zh-CN" b="1" kern="0" dirty="0">
              <a:solidFill>
                <a:srgbClr val="000000"/>
              </a:solidFill>
              <a:latin typeface="Tahoma"/>
              <a:ea typeface="微软雅黑" panose="020B0503020204020204" pitchFamily="34" charset="-122"/>
            </a:endParaRPr>
          </a:p>
          <a:p>
            <a:pPr marL="1371600" lvl="2" indent="-457200">
              <a:spcBef>
                <a:spcPct val="20000"/>
              </a:spcBef>
              <a:buClr>
                <a:srgbClr val="3333CC"/>
              </a:buClr>
              <a:buSzPct val="50000"/>
              <a:defRPr/>
            </a:pPr>
            <a:r>
              <a:rPr lang="en-US" altLang="zh-CN" sz="2000" b="1" kern="0" dirty="0" err="1">
                <a:solidFill>
                  <a:srgbClr val="000000"/>
                </a:solidFill>
                <a:latin typeface="Tahoma"/>
                <a:ea typeface="微软雅黑" panose="020B0503020204020204" pitchFamily="34" charset="-122"/>
              </a:rPr>
              <a:t>str</a:t>
            </a:r>
            <a:r>
              <a:rPr lang="en-US" altLang="zh-CN" sz="2000" b="1" kern="0" dirty="0">
                <a:solidFill>
                  <a:srgbClr val="000000"/>
                </a:solidFill>
                <a:latin typeface="Tahoma"/>
                <a:ea typeface="微软雅黑" panose="020B0503020204020204" pitchFamily="34" charset="-122"/>
              </a:rPr>
              <a:t> = "</a:t>
            </a:r>
            <a:r>
              <a:rPr lang="en-US" altLang="zh-CN" sz="2000" b="1" kern="0" dirty="0" err="1">
                <a:solidFill>
                  <a:srgbClr val="000000"/>
                </a:solidFill>
                <a:latin typeface="Tahoma"/>
                <a:ea typeface="微软雅黑" panose="020B0503020204020204" pitchFamily="34" charset="-122"/>
              </a:rPr>
              <a:t>abc</a:t>
            </a:r>
            <a:r>
              <a:rPr lang="en-US" altLang="zh-CN" sz="2000" b="1" kern="0" dirty="0">
                <a:solidFill>
                  <a:srgbClr val="000000"/>
                </a:solidFill>
                <a:latin typeface="Tahoma"/>
                <a:ea typeface="微软雅黑" panose="020B0503020204020204" pitchFamily="34" charset="-122"/>
              </a:rPr>
              <a:t>" </a:t>
            </a:r>
            <a:r>
              <a:rPr lang="en-US" altLang="zh-CN" sz="2000" b="1" kern="0" dirty="0">
                <a:solidFill>
                  <a:srgbClr val="FF0000"/>
                </a:solidFill>
                <a:latin typeface="Tahoma"/>
                <a:ea typeface="微软雅黑" panose="020B0503020204020204" pitchFamily="34" charset="-122"/>
              </a:rPr>
              <a:t>+</a:t>
            </a:r>
            <a:r>
              <a:rPr lang="en-US" altLang="zh-CN" sz="2000" b="1" kern="0" dirty="0">
                <a:solidFill>
                  <a:srgbClr val="000000"/>
                </a:solidFill>
                <a:latin typeface="Tahoma"/>
                <a:ea typeface="微软雅黑" panose="020B0503020204020204" pitchFamily="34" charset="-122"/>
              </a:rPr>
              <a:t> "xyz"; 	//</a:t>
            </a:r>
            <a:r>
              <a:rPr lang="en-US" altLang="zh-CN" sz="2000" b="1" kern="0" dirty="0" err="1">
                <a:solidFill>
                  <a:srgbClr val="000000"/>
                </a:solidFill>
                <a:latin typeface="Tahoma"/>
                <a:ea typeface="微软雅黑" panose="020B0503020204020204" pitchFamily="34" charset="-122"/>
              </a:rPr>
              <a:t>str</a:t>
            </a:r>
            <a:r>
              <a:rPr lang="zh-CN" altLang="en-US" sz="2000" b="1" kern="0" dirty="0">
                <a:solidFill>
                  <a:srgbClr val="000000"/>
                </a:solidFill>
                <a:latin typeface="Tahoma"/>
                <a:ea typeface="微软雅黑" panose="020B0503020204020204" pitchFamily="34" charset="-122"/>
              </a:rPr>
              <a:t>的值为</a:t>
            </a:r>
            <a:r>
              <a:rPr lang="en-US" altLang="zh-CN" sz="2000" b="1" kern="0" dirty="0">
                <a:solidFill>
                  <a:srgbClr val="000000"/>
                </a:solidFill>
                <a:latin typeface="Tahoma"/>
                <a:ea typeface="微软雅黑" panose="020B0503020204020204" pitchFamily="34" charset="-122"/>
              </a:rPr>
              <a:t>"</a:t>
            </a:r>
            <a:r>
              <a:rPr lang="en-US" altLang="zh-CN" sz="2000" b="1" kern="0" dirty="0" err="1">
                <a:solidFill>
                  <a:srgbClr val="000000"/>
                </a:solidFill>
                <a:latin typeface="Tahoma"/>
                <a:ea typeface="微软雅黑" panose="020B0503020204020204" pitchFamily="34" charset="-122"/>
              </a:rPr>
              <a:t>abcxyz</a:t>
            </a:r>
            <a:r>
              <a:rPr lang="en-US" altLang="zh-CN" sz="2000" b="1" kern="0" dirty="0">
                <a:solidFill>
                  <a:srgbClr val="000000"/>
                </a:solidFill>
                <a:latin typeface="Tahoma"/>
                <a:ea typeface="微软雅黑" panose="020B0503020204020204" pitchFamily="34" charset="-122"/>
              </a:rPr>
              <a:t>"</a:t>
            </a:r>
            <a:endParaRPr lang="zh-CN" altLang="en-US" sz="2000" b="1" kern="0" dirty="0">
              <a:solidFill>
                <a:srgbClr val="000000"/>
              </a:solidFill>
              <a:latin typeface="Tahoma"/>
              <a:ea typeface="微软雅黑" panose="020B0503020204020204" pitchFamily="34" charset="-122"/>
            </a:endParaRPr>
          </a:p>
          <a:p>
            <a:pPr marL="609600" indent="-609600">
              <a:spcBef>
                <a:spcPct val="20000"/>
              </a:spcBef>
              <a:buClr>
                <a:srgbClr val="3333CC"/>
              </a:buClr>
              <a:buSzPct val="80000"/>
              <a:buFont typeface="Wingdings" pitchFamily="2" charset="2"/>
              <a:buAutoNum type="arabicPeriod"/>
              <a:defRPr/>
            </a:pPr>
            <a:r>
              <a:rPr lang="zh-CN" altLang="en-US" sz="2800" b="1" kern="0" dirty="0">
                <a:solidFill>
                  <a:srgbClr val="000000"/>
                </a:solidFill>
                <a:latin typeface="Tahoma"/>
                <a:ea typeface="微软雅黑" panose="020B0503020204020204" pitchFamily="34" charset="-122"/>
              </a:rPr>
              <a:t>字符串不是字符数组</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51520" y="772961"/>
            <a:ext cx="7142097" cy="3160095"/>
          </a:xfrm>
          <a:prstGeom prst="rect">
            <a:avLst/>
          </a:prstGeom>
        </p:spPr>
      </p:pic>
      <p:sp>
        <p:nvSpPr>
          <p:cNvPr id="106498" name="Rectangle 5"/>
          <p:cNvSpPr>
            <a:spLocks noGrp="1" noChangeArrowheads="1"/>
          </p:cNvSpPr>
          <p:nvPr>
            <p:ph type="title"/>
          </p:nvPr>
        </p:nvSpPr>
        <p:spPr>
          <a:xfrm>
            <a:off x="572785" y="34071"/>
            <a:ext cx="4212951" cy="575345"/>
          </a:xfrm>
        </p:spPr>
        <p:txBody>
          <a:bodyPr/>
          <a:lstStyle/>
          <a:p>
            <a:pPr marL="838200" indent="-838200"/>
            <a:r>
              <a:rPr lang="zh-CN" altLang="en-US" sz="2400" smtClean="0"/>
              <a:t>图</a:t>
            </a:r>
            <a:r>
              <a:rPr lang="en-US" altLang="zh-CN" sz="2400" smtClean="0"/>
              <a:t>2.21 </a:t>
            </a:r>
            <a:r>
              <a:rPr lang="zh-CN" altLang="en-US" sz="2400" smtClean="0"/>
              <a:t>字符串的引用模型</a:t>
            </a:r>
          </a:p>
        </p:txBody>
      </p:sp>
      <p:graphicFrame>
        <p:nvGraphicFramePr>
          <p:cNvPr id="106499" name="Object 4"/>
          <p:cNvGraphicFramePr>
            <a:graphicFrameLocks noGrp="1" noChangeAspect="1"/>
          </p:cNvGraphicFramePr>
          <p:nvPr>
            <p:ph sz="half" idx="1"/>
            <p:extLst>
              <p:ext uri="{D42A27DB-BD31-4B8C-83A1-F6EECF244321}">
                <p14:modId xmlns:p14="http://schemas.microsoft.com/office/powerpoint/2010/main" val="3234787412"/>
              </p:ext>
            </p:extLst>
          </p:nvPr>
        </p:nvGraphicFramePr>
        <p:xfrm>
          <a:off x="4068199" y="3301408"/>
          <a:ext cx="4345729" cy="2086895"/>
        </p:xfrm>
        <a:graphic>
          <a:graphicData uri="http://schemas.openxmlformats.org/presentationml/2006/ole">
            <mc:AlternateContent xmlns:mc="http://schemas.openxmlformats.org/markup-compatibility/2006">
              <mc:Choice xmlns:v="urn:schemas-microsoft-com:vml" Requires="v">
                <p:oleObj spid="_x0000_s106725" name="Visio" r:id="rId4" imgW="4456994" imgH="856769" progId="Visio.Drawing.11">
                  <p:embed/>
                </p:oleObj>
              </mc:Choice>
              <mc:Fallback>
                <p:oleObj name="Visio" r:id="rId4" imgW="4456994" imgH="856769"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r="61420"/>
                      <a:stretch>
                        <a:fillRect/>
                      </a:stretch>
                    </p:blipFill>
                    <p:spPr bwMode="auto">
                      <a:xfrm>
                        <a:off x="4068199" y="3301408"/>
                        <a:ext cx="4345729" cy="2086895"/>
                      </a:xfrm>
                      <a:prstGeom prst="rect">
                        <a:avLst/>
                      </a:prstGeom>
                      <a:noFill/>
                      <a:ln>
                        <a:noFill/>
                      </a:ln>
                      <a:effectLst/>
                      <a:extLst/>
                    </p:spPr>
                  </p:pic>
                </p:oleObj>
              </mc:Fallback>
            </mc:AlternateContent>
          </a:graphicData>
        </a:graphic>
      </p:graphicFrame>
      <p:graphicFrame>
        <p:nvGraphicFramePr>
          <p:cNvPr id="106500" name="Object 7"/>
          <p:cNvGraphicFramePr>
            <a:graphicFrameLocks noGrp="1" noChangeAspect="1"/>
          </p:cNvGraphicFramePr>
          <p:nvPr>
            <p:ph sz="half" idx="2"/>
            <p:extLst>
              <p:ext uri="{D42A27DB-BD31-4B8C-83A1-F6EECF244321}">
                <p14:modId xmlns:p14="http://schemas.microsoft.com/office/powerpoint/2010/main" val="1427879031"/>
              </p:ext>
            </p:extLst>
          </p:nvPr>
        </p:nvGraphicFramePr>
        <p:xfrm>
          <a:off x="31217" y="4509120"/>
          <a:ext cx="6196967" cy="2091358"/>
        </p:xfrm>
        <a:graphic>
          <a:graphicData uri="http://schemas.openxmlformats.org/presentationml/2006/ole">
            <mc:AlternateContent xmlns:mc="http://schemas.openxmlformats.org/markup-compatibility/2006">
              <mc:Choice xmlns:v="urn:schemas-microsoft-com:vml" Requires="v">
                <p:oleObj spid="_x0000_s106726" name="Visio" r:id="rId6" imgW="4456994" imgH="856769" progId="Visio.Drawing.11">
                  <p:embed/>
                </p:oleObj>
              </mc:Choice>
              <mc:Fallback>
                <p:oleObj name="Visio" r:id="rId6" imgW="4456994" imgH="856769" progId="Visio.Drawing.11">
                  <p:embed/>
                  <p:pic>
                    <p:nvPicPr>
                      <p:cNvPr id="0" name="Object 7"/>
                      <p:cNvPicPr>
                        <a:picLocks noChangeAspect="1" noChangeArrowheads="1"/>
                      </p:cNvPicPr>
                      <p:nvPr/>
                    </p:nvPicPr>
                    <p:blipFill>
                      <a:blip r:embed="rId7"/>
                      <a:srcRect l="42960"/>
                      <a:stretch>
                        <a:fillRect/>
                      </a:stretch>
                    </p:blipFill>
                    <p:spPr bwMode="auto">
                      <a:xfrm>
                        <a:off x="31217" y="4509120"/>
                        <a:ext cx="6196967" cy="2091358"/>
                      </a:xfrm>
                      <a:prstGeom prst="rect">
                        <a:avLst/>
                      </a:prstGeom>
                      <a:noFill/>
                      <a:ln>
                        <a:noFill/>
                      </a:ln>
                      <a:effectLst/>
                      <a:extLst/>
                    </p:spPr>
                  </p:pic>
                </p:oleObj>
              </mc:Fallback>
            </mc:AlternateContent>
          </a:graphicData>
        </a:graphic>
      </p:graphicFrame>
      <p:sp>
        <p:nvSpPr>
          <p:cNvPr id="3" name="文本框 2"/>
          <p:cNvSpPr txBox="1"/>
          <p:nvPr/>
        </p:nvSpPr>
        <p:spPr>
          <a:xfrm>
            <a:off x="4572000" y="132884"/>
            <a:ext cx="4248472" cy="777457"/>
          </a:xfrm>
          <a:prstGeom prst="rect">
            <a:avLst/>
          </a:prstGeom>
          <a:noFill/>
        </p:spPr>
        <p:txBody>
          <a:bodyPr wrap="square" rtlCol="0">
            <a:spAutoFit/>
          </a:bodyPr>
          <a:lstStyle/>
          <a:p>
            <a:pPr>
              <a:lnSpc>
                <a:spcPct val="130000"/>
              </a:lnSpc>
            </a:pPr>
            <a:r>
              <a:rPr lang="zh-CN" altLang="en-US" sz="1800" smtClean="0">
                <a:latin typeface="微软雅黑" panose="020B0503020204020204" pitchFamily="34" charset="-122"/>
                <a:ea typeface="微软雅黑" panose="020B0503020204020204" pitchFamily="34" charset="-122"/>
              </a:rPr>
              <a:t>字符串的引用模型特点，在值发生变化时，引用也会改变。</a:t>
            </a:r>
            <a:endParaRPr lang="zh-CN" altLang="en-US" sz="18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8"/>
          <a:stretch>
            <a:fillRect/>
          </a:stretch>
        </p:blipFill>
        <p:spPr>
          <a:xfrm>
            <a:off x="5499359" y="1550418"/>
            <a:ext cx="3321113" cy="9424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barn(inVertical)">
                                      <p:cBhvr>
                                        <p:cTn id="12" dur="500"/>
                                        <p:tgtEl>
                                          <p:spTgt spid="10649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6500"/>
                                        </p:tgtEl>
                                        <p:attrNameLst>
                                          <p:attrName>style.visibility</p:attrName>
                                        </p:attrNameLst>
                                      </p:cBhvr>
                                      <p:to>
                                        <p:strVal val="visible"/>
                                      </p:to>
                                    </p:set>
                                    <p:animEffect transition="in" filter="barn(inVertical)">
                                      <p:cBhvr>
                                        <p:cTn id="17" dur="500"/>
                                        <p:tgtEl>
                                          <p:spTgt spid="10650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F1ABF096-B30F-477C-927A-B75C7104AF48}" type="slidenum">
              <a:rPr lang="zh-CN" altLang="en-US" sz="1400" smtClean="0">
                <a:latin typeface="Tahoma" pitchFamily="34" charset="0"/>
                <a:ea typeface="微软雅黑" panose="020B0503020204020204" pitchFamily="34" charset="-122"/>
              </a:rPr>
              <a:pPr eaLnBrk="1" hangingPunct="1"/>
              <a:t>92</a:t>
            </a:fld>
            <a:endParaRPr lang="en-US" altLang="zh-CN" sz="1400" smtClean="0">
              <a:latin typeface="Tahoma" pitchFamily="34" charset="0"/>
              <a:ea typeface="微软雅黑" panose="020B0503020204020204" pitchFamily="34" charset="-122"/>
            </a:endParaRPr>
          </a:p>
        </p:txBody>
      </p:sp>
      <p:sp>
        <p:nvSpPr>
          <p:cNvPr id="108548" name="Rectangle 2"/>
          <p:cNvSpPr>
            <a:spLocks noGrp="1" noChangeArrowheads="1"/>
          </p:cNvSpPr>
          <p:nvPr>
            <p:ph type="title"/>
          </p:nvPr>
        </p:nvSpPr>
        <p:spPr>
          <a:xfrm>
            <a:off x="684213" y="188913"/>
            <a:ext cx="8259762" cy="958850"/>
          </a:xfrm>
        </p:spPr>
        <p:txBody>
          <a:bodyPr/>
          <a:lstStyle/>
          <a:p>
            <a:pPr eaLnBrk="1" hangingPunct="1"/>
            <a:r>
              <a:rPr lang="en-US" altLang="zh-CN" smtClean="0"/>
              <a:t>2.5.2 </a:t>
            </a:r>
            <a:r>
              <a:rPr lang="zh-CN" altLang="en-US" smtClean="0"/>
              <a:t>字符串的类特性</a:t>
            </a:r>
          </a:p>
        </p:txBody>
      </p:sp>
      <p:sp>
        <p:nvSpPr>
          <p:cNvPr id="108549" name="Rectangle 3"/>
          <p:cNvSpPr>
            <a:spLocks noGrp="1" noChangeArrowheads="1"/>
          </p:cNvSpPr>
          <p:nvPr>
            <p:ph type="body" idx="1"/>
          </p:nvPr>
        </p:nvSpPr>
        <p:spPr>
          <a:xfrm>
            <a:off x="395288" y="1484313"/>
            <a:ext cx="8343900" cy="3816350"/>
          </a:xfrm>
        </p:spPr>
        <p:txBody>
          <a:bodyPr/>
          <a:lstStyle/>
          <a:p>
            <a:pPr lvl="1" eaLnBrk="1" hangingPunct="1">
              <a:buFont typeface="Wingdings" pitchFamily="2" charset="2"/>
              <a:buNone/>
            </a:pPr>
            <a:r>
              <a:rPr lang="zh-CN" altLang="en-US" smtClean="0"/>
              <a:t>字符串变量</a:t>
            </a:r>
            <a:r>
              <a:rPr lang="en-US" altLang="zh-CN" smtClean="0"/>
              <a:t>.</a:t>
            </a:r>
            <a:r>
              <a:rPr lang="zh-CN" altLang="en-US" smtClean="0"/>
              <a:t>方法</a:t>
            </a:r>
            <a:r>
              <a:rPr lang="en-US" altLang="zh-CN" smtClean="0"/>
              <a:t>([</a:t>
            </a:r>
            <a:r>
              <a:rPr lang="zh-CN" altLang="en-US" smtClean="0"/>
              <a:t>参数列表</a:t>
            </a:r>
            <a:r>
              <a:rPr lang="en-US" altLang="zh-CN" smtClean="0"/>
              <a:t>])</a:t>
            </a:r>
          </a:p>
          <a:p>
            <a:pPr lvl="1" eaLnBrk="1" hangingPunct="1">
              <a:buFont typeface="Wingdings" pitchFamily="2" charset="2"/>
              <a:buNone/>
            </a:pPr>
            <a:r>
              <a:rPr lang="en-US" altLang="zh-CN" smtClean="0"/>
              <a:t>String</a:t>
            </a:r>
            <a:r>
              <a:rPr lang="zh-CN" altLang="en-US" smtClean="0"/>
              <a:t>类的主要方法</a:t>
            </a:r>
            <a:r>
              <a:rPr lang="en-US" altLang="zh-CN" smtClean="0"/>
              <a:t>,</a:t>
            </a:r>
            <a:r>
              <a:rPr lang="zh-CN" altLang="en-US" smtClean="0"/>
              <a:t>例如：</a:t>
            </a:r>
          </a:p>
          <a:p>
            <a:pPr lvl="1" eaLnBrk="1" hangingPunct="1">
              <a:buFont typeface="Wingdings" pitchFamily="2" charset="2"/>
              <a:buNone/>
            </a:pPr>
            <a:r>
              <a:rPr lang="en-US" altLang="zh-CN" smtClean="0"/>
              <a:t>String str = "abc";</a:t>
            </a:r>
          </a:p>
          <a:p>
            <a:pPr lvl="1" eaLnBrk="1" hangingPunct="1">
              <a:buFont typeface="Wingdings" pitchFamily="2" charset="2"/>
              <a:buNone/>
            </a:pPr>
            <a:r>
              <a:rPr lang="en-US" altLang="zh-CN" smtClean="0"/>
              <a:t>int n = str.length();     	     //n</a:t>
            </a:r>
            <a:r>
              <a:rPr lang="zh-CN" altLang="en-US" smtClean="0"/>
              <a:t>获得</a:t>
            </a:r>
            <a:r>
              <a:rPr lang="en-US" altLang="zh-CN" smtClean="0"/>
              <a:t>str</a:t>
            </a:r>
            <a:r>
              <a:rPr lang="zh-CN" altLang="en-US" smtClean="0"/>
              <a:t>的长度</a:t>
            </a:r>
          </a:p>
          <a:p>
            <a:pPr lvl="1" eaLnBrk="1" hangingPunct="1">
              <a:buFont typeface="Wingdings" pitchFamily="2" charset="2"/>
              <a:buNone/>
            </a:pPr>
            <a:r>
              <a:rPr lang="en-US" altLang="zh-CN" smtClean="0"/>
              <a:t>char ch = str.charAt(0);</a:t>
            </a:r>
          </a:p>
          <a:p>
            <a:pPr lvl="1" eaLnBrk="1" hangingPunct="1">
              <a:buFont typeface="Wingdings" pitchFamily="2" charset="2"/>
              <a:buNone/>
            </a:pPr>
            <a:r>
              <a:rPr lang="en-US" altLang="zh-CN" smtClean="0"/>
              <a:t>                              //ch</a:t>
            </a:r>
            <a:r>
              <a:rPr lang="zh-CN" altLang="en-US" smtClean="0"/>
              <a:t>获得</a:t>
            </a:r>
            <a:r>
              <a:rPr lang="en-US" altLang="zh-CN" smtClean="0"/>
              <a:t>str</a:t>
            </a:r>
            <a:r>
              <a:rPr lang="zh-CN" altLang="en-US" smtClean="0"/>
              <a:t>的第</a:t>
            </a:r>
            <a:r>
              <a:rPr lang="en-US" altLang="zh-CN" smtClean="0"/>
              <a:t>1</a:t>
            </a:r>
            <a:r>
              <a:rPr lang="zh-CN" altLang="en-US" smtClean="0"/>
              <a:t>个字符</a:t>
            </a:r>
            <a:r>
              <a:rPr lang="en-US" altLang="zh-CN" smtClean="0"/>
              <a:t>'a'</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623843" y="188640"/>
            <a:ext cx="7793038" cy="683244"/>
          </a:xfrm>
        </p:spPr>
        <p:txBody>
          <a:bodyPr/>
          <a:lstStyle/>
          <a:p>
            <a:r>
              <a:rPr lang="en-US" altLang="zh-CN" smtClean="0"/>
              <a:t>[</a:t>
            </a:r>
            <a:r>
              <a:rPr lang="zh-CN" altLang="en-US" smtClean="0"/>
              <a:t>例</a:t>
            </a:r>
            <a:r>
              <a:rPr lang="en-US" altLang="zh-CN" smtClean="0"/>
              <a:t>]</a:t>
            </a:r>
            <a:r>
              <a:rPr lang="zh-CN" altLang="en-US" smtClean="0"/>
              <a:t>字符串使用示例</a:t>
            </a:r>
          </a:p>
        </p:txBody>
      </p:sp>
      <p:sp>
        <p:nvSpPr>
          <p:cNvPr id="109572"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863B384-9EC9-4860-9054-365824546DFB}" type="slidenum">
              <a:rPr lang="zh-CN" altLang="en-US" sz="1400" smtClean="0">
                <a:latin typeface="Tahoma" pitchFamily="34" charset="0"/>
                <a:ea typeface="微软雅黑" panose="020B0503020204020204" pitchFamily="34" charset="-122"/>
              </a:rPr>
              <a:pPr eaLnBrk="1" hangingPunct="1"/>
              <a:t>93</a:t>
            </a:fld>
            <a:endParaRPr lang="en-US" altLang="zh-CN" sz="1400" smtClean="0">
              <a:latin typeface="Tahoma" pitchFamily="34" charset="0"/>
              <a:ea typeface="微软雅黑" panose="020B0503020204020204" pitchFamily="34" charset="-122"/>
            </a:endParaRPr>
          </a:p>
        </p:txBody>
      </p:sp>
      <p:sp>
        <p:nvSpPr>
          <p:cNvPr id="109574" name="TextBox 1"/>
          <p:cNvSpPr txBox="1">
            <a:spLocks noChangeArrowheads="1"/>
          </p:cNvSpPr>
          <p:nvPr/>
        </p:nvSpPr>
        <p:spPr bwMode="auto">
          <a:xfrm>
            <a:off x="4520362" y="829153"/>
            <a:ext cx="4608513" cy="571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30000"/>
              </a:lnSpc>
            </a:pPr>
            <a:r>
              <a:rPr lang="zh-CN" altLang="en-US" smtClean="0">
                <a:latin typeface="微软雅黑" pitchFamily="34" charset="-122"/>
                <a:ea typeface="微软雅黑" pitchFamily="34" charset="-122"/>
              </a:rPr>
              <a:t>通过</a:t>
            </a:r>
            <a:r>
              <a:rPr lang="en-US" altLang="zh-CN" smtClean="0">
                <a:latin typeface="微软雅黑" pitchFamily="34" charset="-122"/>
                <a:ea typeface="微软雅黑" pitchFamily="34" charset="-122"/>
              </a:rPr>
              <a:t>Java</a:t>
            </a:r>
            <a:r>
              <a:rPr lang="zh-CN" altLang="en-US">
                <a:latin typeface="微软雅黑" pitchFamily="34" charset="-122"/>
                <a:ea typeface="微软雅黑" pitchFamily="34" charset="-122"/>
              </a:rPr>
              <a:t>帮助学习类的使用</a:t>
            </a:r>
          </a:p>
        </p:txBody>
      </p:sp>
      <p:pic>
        <p:nvPicPr>
          <p:cNvPr id="2" name="图片 1"/>
          <p:cNvPicPr>
            <a:picLocks noChangeAspect="1"/>
          </p:cNvPicPr>
          <p:nvPr/>
        </p:nvPicPr>
        <p:blipFill>
          <a:blip r:embed="rId2"/>
          <a:stretch>
            <a:fillRect/>
          </a:stretch>
        </p:blipFill>
        <p:spPr>
          <a:xfrm>
            <a:off x="-4161" y="1412776"/>
            <a:ext cx="9123164" cy="4216483"/>
          </a:xfrm>
          <a:prstGeom prst="rect">
            <a:avLst/>
          </a:prstGeom>
        </p:spPr>
      </p:pic>
      <p:sp>
        <p:nvSpPr>
          <p:cNvPr id="7" name="文本框 6"/>
          <p:cNvSpPr txBox="1"/>
          <p:nvPr/>
        </p:nvSpPr>
        <p:spPr>
          <a:xfrm>
            <a:off x="3707904" y="6154578"/>
            <a:ext cx="5133135" cy="492443"/>
          </a:xfrm>
          <a:prstGeom prst="rect">
            <a:avLst/>
          </a:prstGeom>
          <a:solidFill>
            <a:schemeClr val="tx2">
              <a:lumMod val="20000"/>
              <a:lumOff val="80000"/>
            </a:schemeClr>
          </a:solidFill>
        </p:spPr>
        <p:txBody>
          <a:bodyPr wrap="square" rtlCol="0">
            <a:spAutoFit/>
          </a:bodyPr>
          <a:lstStyle/>
          <a:p>
            <a:pPr>
              <a:lnSpc>
                <a:spcPct val="130000"/>
              </a:lnSpc>
            </a:pPr>
            <a:r>
              <a:rPr lang="zh-CN" altLang="en-US" sz="2000" smtClean="0">
                <a:latin typeface="微软雅黑" panose="020B0503020204020204" pitchFamily="34" charset="-122"/>
                <a:ea typeface="微软雅黑" panose="020B0503020204020204" pitchFamily="34" charset="-122"/>
              </a:rPr>
              <a:t>演示代码：</a:t>
            </a:r>
            <a:r>
              <a:rPr lang="en-US" altLang="zh-CN" sz="2000" smtClean="0">
                <a:latin typeface="微软雅黑" panose="020B0503020204020204" pitchFamily="34" charset="-122"/>
                <a:ea typeface="微软雅黑" panose="020B0503020204020204" pitchFamily="34" charset="-122"/>
              </a:rPr>
              <a:t>StringCase/StringUse</a:t>
            </a:r>
            <a:endParaRPr lang="zh-CN" altLang="en-US" sz="20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115616" y="5522586"/>
            <a:ext cx="6057377" cy="492443"/>
          </a:xfrm>
          <a:prstGeom prst="rect">
            <a:avLst/>
          </a:prstGeom>
          <a:noFill/>
        </p:spPr>
        <p:txBody>
          <a:bodyPr wrap="square" rtlCol="0">
            <a:spAutoFit/>
          </a:bodyPr>
          <a:lstStyle/>
          <a:p>
            <a:pPr marL="342900" indent="-342900">
              <a:lnSpc>
                <a:spcPct val="130000"/>
              </a:lnSpc>
              <a:buFont typeface="Wingdings" pitchFamily="2" charset="2"/>
              <a:buChar char="Ø"/>
            </a:pPr>
            <a:r>
              <a:rPr lang="zh-CN" altLang="en-US" sz="2000" smtClean="0">
                <a:latin typeface="微软雅黑" panose="020B0503020204020204" pitchFamily="34" charset="-122"/>
                <a:ea typeface="微软雅黑" panose="020B0503020204020204" pitchFamily="34" charset="-122"/>
              </a:rPr>
              <a:t>格式化输出</a:t>
            </a:r>
            <a:r>
              <a:rPr lang="en-US" altLang="zh-CN" sz="2000" smtClean="0">
                <a:latin typeface="微软雅黑" panose="020B0503020204020204" pitchFamily="34" charset="-122"/>
                <a:ea typeface="微软雅黑" panose="020B0503020204020204" pitchFamily="34" charset="-122"/>
              </a:rPr>
              <a:t>String.format()</a:t>
            </a:r>
            <a:r>
              <a:rPr lang="zh-CN" altLang="en-US" sz="2000" smtClean="0">
                <a:latin typeface="微软雅黑" panose="020B0503020204020204" pitchFamily="34" charset="-122"/>
                <a:ea typeface="微软雅黑" panose="020B0503020204020204" pitchFamily="34" charset="-122"/>
              </a:rPr>
              <a:t>也是常用的方法</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总结</a:t>
            </a:r>
          </a:p>
        </p:txBody>
      </p:sp>
      <p:sp>
        <p:nvSpPr>
          <p:cNvPr id="111619" name="内容占位符 2"/>
          <p:cNvSpPr>
            <a:spLocks noGrp="1"/>
          </p:cNvSpPr>
          <p:nvPr>
            <p:ph idx="1"/>
          </p:nvPr>
        </p:nvSpPr>
        <p:spPr>
          <a:xfrm>
            <a:off x="323850" y="1412875"/>
            <a:ext cx="8820150" cy="4475163"/>
          </a:xfrm>
        </p:spPr>
        <p:txBody>
          <a:bodyPr/>
          <a:lstStyle/>
          <a:p>
            <a:r>
              <a:rPr lang="zh-CN" altLang="en-US" sz="2400" smtClean="0"/>
              <a:t>① 掌握</a:t>
            </a:r>
            <a:r>
              <a:rPr lang="en-US" altLang="zh-CN" sz="2400" smtClean="0"/>
              <a:t>Java</a:t>
            </a:r>
            <a:r>
              <a:rPr lang="zh-CN" altLang="en-US" sz="2400" smtClean="0"/>
              <a:t>语言的基本语法成分，包括标识符与关键字、数据类型、运算符、表达式、变量声明等语言成分，掌握分支、循环等流程控制语句的语法和使用。特别注意与</a:t>
            </a:r>
            <a:r>
              <a:rPr lang="en-US" altLang="zh-CN" sz="2400" smtClean="0"/>
              <a:t>C/C++</a:t>
            </a:r>
            <a:r>
              <a:rPr lang="zh-CN" altLang="en-US" sz="2400" smtClean="0"/>
              <a:t>的不同之处。</a:t>
            </a:r>
          </a:p>
          <a:p>
            <a:r>
              <a:rPr lang="zh-CN" altLang="en-US" sz="2400" smtClean="0"/>
              <a:t>② 掌握数组类型的声明和动态内存申请，掌握字符串的使用。</a:t>
            </a:r>
          </a:p>
          <a:p>
            <a:r>
              <a:rPr lang="zh-CN" altLang="en-US" sz="2400" smtClean="0"/>
              <a:t>③ 掌握</a:t>
            </a:r>
            <a:r>
              <a:rPr lang="en-US" altLang="zh-CN" sz="2400" smtClean="0"/>
              <a:t>Java</a:t>
            </a:r>
            <a:r>
              <a:rPr lang="zh-CN" altLang="en-US" sz="2400" smtClean="0"/>
              <a:t>语言的方法声明和调用规则，掌握基本类型和引用类型作为方法参数和返回值的传递规则。</a:t>
            </a:r>
          </a:p>
          <a:p>
            <a:r>
              <a:rPr lang="zh-CN" altLang="en-US" sz="2400" smtClean="0"/>
              <a:t>④ 掌握</a:t>
            </a:r>
            <a:r>
              <a:rPr lang="en-US" altLang="zh-CN" sz="2400" smtClean="0"/>
              <a:t>Eclipse</a:t>
            </a:r>
            <a:r>
              <a:rPr lang="zh-CN" altLang="en-US" sz="2400" smtClean="0"/>
              <a:t>程序调试技术。</a:t>
            </a:r>
            <a:endParaRPr lang="en-US" altLang="zh-CN" sz="2400" smtClean="0"/>
          </a:p>
          <a:p>
            <a:r>
              <a:rPr lang="zh-CN" altLang="en-US" sz="2400" smtClean="0">
                <a:solidFill>
                  <a:srgbClr val="FF0000"/>
                </a:solidFill>
                <a:sym typeface="Wingdings 2" pitchFamily="18" charset="2"/>
              </a:rPr>
              <a:t> </a:t>
            </a:r>
            <a:r>
              <a:rPr lang="zh-CN" altLang="en-US" sz="2400" smtClean="0">
                <a:solidFill>
                  <a:srgbClr val="FF0000"/>
                </a:solidFill>
              </a:rPr>
              <a:t>掌握使用帮助学习</a:t>
            </a:r>
            <a:r>
              <a:rPr lang="en-US" altLang="zh-CN" sz="2400" smtClean="0">
                <a:solidFill>
                  <a:srgbClr val="FF0000"/>
                </a:solidFill>
              </a:rPr>
              <a:t>Java</a:t>
            </a:r>
            <a:r>
              <a:rPr lang="zh-CN" altLang="en-US" sz="2400" smtClean="0">
                <a:solidFill>
                  <a:srgbClr val="FF0000"/>
                </a:solidFill>
              </a:rPr>
              <a:t>类的使用。</a:t>
            </a:r>
          </a:p>
          <a:p>
            <a:r>
              <a:rPr lang="zh-CN" altLang="en-US" sz="2400" smtClean="0"/>
              <a:t>重点：数组的引用模型；使用静态方法，引用类型作为方法的参数和返回值。</a:t>
            </a:r>
          </a:p>
          <a:p>
            <a:endParaRPr lang="zh-CN" altLang="en-US" sz="2400" smtClean="0"/>
          </a:p>
        </p:txBody>
      </p:sp>
      <p:sp>
        <p:nvSpPr>
          <p:cNvPr id="111621"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27ED5F1E-56BF-4A9E-ADFA-816E786F9745}" type="slidenum">
              <a:rPr lang="zh-CN" altLang="en-US" sz="1400" smtClean="0">
                <a:latin typeface="Tahoma" pitchFamily="34" charset="0"/>
                <a:ea typeface="微软雅黑" panose="020B0503020204020204" pitchFamily="34" charset="-122"/>
              </a:rPr>
              <a:pPr eaLnBrk="1" hangingPunct="1"/>
              <a:t>94</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13"/>
          <p:cNvSpPr>
            <a:spLocks noGrp="1" noChangeArrowheads="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973A90BF-0974-4810-92AE-2978950AB7C2}" type="slidenum">
              <a:rPr lang="zh-CN" altLang="en-US" sz="1400" smtClean="0">
                <a:latin typeface="Tahoma" pitchFamily="34" charset="0"/>
                <a:ea typeface="微软雅黑" panose="020B0503020204020204" pitchFamily="34" charset="-122"/>
              </a:rPr>
              <a:pPr eaLnBrk="1" hangingPunct="1"/>
              <a:t>95</a:t>
            </a:fld>
            <a:endParaRPr lang="en-US" altLang="zh-CN" sz="1400" smtClean="0">
              <a:latin typeface="Tahoma" pitchFamily="34" charset="0"/>
              <a:ea typeface="微软雅黑" panose="020B0503020204020204" pitchFamily="34" charset="-122"/>
            </a:endParaRPr>
          </a:p>
        </p:txBody>
      </p:sp>
      <p:sp>
        <p:nvSpPr>
          <p:cNvPr id="112644" name="Rectangle 2"/>
          <p:cNvSpPr>
            <a:spLocks noGrp="1" noChangeArrowheads="1"/>
          </p:cNvSpPr>
          <p:nvPr>
            <p:ph type="title"/>
          </p:nvPr>
        </p:nvSpPr>
        <p:spPr>
          <a:xfrm>
            <a:off x="704850" y="260350"/>
            <a:ext cx="8331200" cy="839788"/>
          </a:xfrm>
        </p:spPr>
        <p:txBody>
          <a:bodyPr/>
          <a:lstStyle/>
          <a:p>
            <a:pPr eaLnBrk="1" hangingPunct="1"/>
            <a:r>
              <a:rPr lang="zh-CN" altLang="en-US" smtClean="0"/>
              <a:t>实验</a:t>
            </a:r>
            <a:r>
              <a:rPr lang="en-US" altLang="zh-CN" smtClean="0"/>
              <a:t>  Java</a:t>
            </a:r>
            <a:r>
              <a:rPr lang="zh-CN" altLang="en-US" smtClean="0"/>
              <a:t>程序设计基础（自做）</a:t>
            </a:r>
            <a:endParaRPr lang="en-US" altLang="zh-CN" smtClean="0"/>
          </a:p>
        </p:txBody>
      </p:sp>
      <p:sp>
        <p:nvSpPr>
          <p:cNvPr id="112645" name="Rectangle 5"/>
          <p:cNvSpPr>
            <a:spLocks noChangeArrowheads="1"/>
          </p:cNvSpPr>
          <p:nvPr/>
        </p:nvSpPr>
        <p:spPr bwMode="auto">
          <a:xfrm>
            <a:off x="323528" y="1340768"/>
            <a:ext cx="8496300" cy="511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80000"/>
              </a:lnSpc>
              <a:spcBef>
                <a:spcPct val="20000"/>
              </a:spcBef>
              <a:buClr>
                <a:srgbClr val="0000CC"/>
              </a:buClr>
              <a:buSzPct val="60000"/>
              <a:buFont typeface="Wingdings" pitchFamily="2" charset="2"/>
              <a:buChar char="n"/>
            </a:pPr>
            <a:r>
              <a:rPr lang="zh-CN" altLang="en-GB" sz="3200" b="1" dirty="0">
                <a:solidFill>
                  <a:srgbClr val="003399"/>
                </a:solidFill>
                <a:latin typeface="Tahoma" pitchFamily="34" charset="0"/>
                <a:ea typeface="微软雅黑" panose="020B0503020204020204" pitchFamily="34" charset="-122"/>
              </a:rPr>
              <a:t>目的：</a:t>
            </a:r>
            <a:r>
              <a:rPr lang="zh-CN" altLang="en-GB" sz="3200" b="1" dirty="0">
                <a:latin typeface="Tahoma" pitchFamily="34" charset="0"/>
                <a:ea typeface="微软雅黑" panose="020B0503020204020204" pitchFamily="34" charset="-122"/>
              </a:rPr>
              <a:t>掌握</a:t>
            </a:r>
            <a:r>
              <a:rPr lang="en-US" altLang="zh-CN" sz="3200" b="1" dirty="0">
                <a:latin typeface="Tahoma" pitchFamily="34" charset="0"/>
                <a:ea typeface="微软雅黑" panose="020B0503020204020204" pitchFamily="34" charset="-122"/>
              </a:rPr>
              <a:t>Java</a:t>
            </a:r>
            <a:r>
              <a:rPr lang="zh-CN" altLang="en-US" sz="3200" b="1" dirty="0">
                <a:latin typeface="Tahoma" pitchFamily="34" charset="0"/>
                <a:ea typeface="微软雅黑" panose="020B0503020204020204" pitchFamily="34" charset="-122"/>
              </a:rPr>
              <a:t>语言的基本语法。</a:t>
            </a:r>
            <a:endParaRPr lang="en-GB" altLang="zh-CN" sz="3200" b="1" dirty="0">
              <a:latin typeface="Tahoma" pitchFamily="34" charset="0"/>
              <a:ea typeface="微软雅黑" panose="020B0503020204020204" pitchFamily="34" charset="-122"/>
            </a:endParaRPr>
          </a:p>
          <a:p>
            <a:pPr marL="609600" indent="-609600">
              <a:lnSpc>
                <a:spcPct val="90000"/>
              </a:lnSpc>
              <a:spcBef>
                <a:spcPct val="20000"/>
              </a:spcBef>
              <a:buClr>
                <a:schemeClr val="folHlink"/>
              </a:buClr>
              <a:buSzPct val="80000"/>
              <a:buFont typeface="Wingdings" pitchFamily="2" charset="2"/>
              <a:buChar char="§"/>
            </a:pPr>
            <a:r>
              <a:rPr lang="zh-CN" altLang="en-GB" sz="3200" b="1" dirty="0">
                <a:solidFill>
                  <a:srgbClr val="003399"/>
                </a:solidFill>
                <a:latin typeface="Tahoma" pitchFamily="34" charset="0"/>
                <a:ea typeface="微软雅黑" panose="020B0503020204020204" pitchFamily="34" charset="-122"/>
              </a:rPr>
              <a:t>要求：</a:t>
            </a:r>
            <a:r>
              <a:rPr lang="zh-CN" altLang="en-GB" sz="3200" b="1" dirty="0">
                <a:latin typeface="Tahoma" pitchFamily="34" charset="0"/>
                <a:ea typeface="微软雅黑" panose="020B0503020204020204" pitchFamily="34" charset="-122"/>
              </a:rPr>
              <a:t>掌握使用</a:t>
            </a:r>
            <a:r>
              <a:rPr lang="zh-CN" altLang="en-US" sz="3200" b="1" dirty="0">
                <a:latin typeface="Tahoma" pitchFamily="34" charset="0"/>
                <a:ea typeface="微软雅黑" panose="020B0503020204020204" pitchFamily="34" charset="-122"/>
              </a:rPr>
              <a:t>流程控制语句、</a:t>
            </a:r>
            <a:r>
              <a:rPr lang="zh-CN" altLang="en-GB" sz="3200" b="1" dirty="0">
                <a:latin typeface="Tahoma" pitchFamily="34" charset="0"/>
                <a:ea typeface="微软雅黑" panose="020B0503020204020204" pitchFamily="34" charset="-122"/>
              </a:rPr>
              <a:t>数组、静态方法和</a:t>
            </a:r>
            <a:r>
              <a:rPr lang="zh-CN" altLang="en-US" sz="3200" b="1" dirty="0">
                <a:latin typeface="Tahoma" pitchFamily="34" charset="0"/>
                <a:ea typeface="微软雅黑" panose="020B0503020204020204" pitchFamily="34" charset="-122"/>
              </a:rPr>
              <a:t>字符串。掌握</a:t>
            </a:r>
            <a:r>
              <a:rPr lang="en-GB" altLang="zh-CN" sz="3200" b="1" dirty="0">
                <a:latin typeface="Tahoma" pitchFamily="34" charset="0"/>
                <a:ea typeface="微软雅黑" panose="020B0503020204020204" pitchFamily="34" charset="-122"/>
              </a:rPr>
              <a:t>Eclipse</a:t>
            </a:r>
            <a:r>
              <a:rPr lang="zh-CN" altLang="en-GB" sz="3200" b="1" dirty="0">
                <a:latin typeface="Tahoma" pitchFamily="34" charset="0"/>
                <a:ea typeface="微软雅黑" panose="020B0503020204020204" pitchFamily="34" charset="-122"/>
              </a:rPr>
              <a:t>的程序调试技术。</a:t>
            </a:r>
            <a:endParaRPr lang="zh-CN" altLang="en-US" sz="3200" b="1" dirty="0">
              <a:latin typeface="Tahoma" pitchFamily="34" charset="0"/>
              <a:ea typeface="微软雅黑" panose="020B0503020204020204" pitchFamily="34" charset="-122"/>
            </a:endParaRPr>
          </a:p>
          <a:p>
            <a:pPr marL="609600" indent="-609600">
              <a:lnSpc>
                <a:spcPct val="90000"/>
              </a:lnSpc>
              <a:spcBef>
                <a:spcPct val="20000"/>
              </a:spcBef>
              <a:buClr>
                <a:schemeClr val="folHlink"/>
              </a:buClr>
              <a:buSzPct val="80000"/>
              <a:buFont typeface="Wingdings" pitchFamily="2" charset="2"/>
              <a:buChar char="§"/>
            </a:pPr>
            <a:r>
              <a:rPr lang="zh-CN" altLang="en-GB" sz="3200" b="1" dirty="0">
                <a:solidFill>
                  <a:srgbClr val="003399"/>
                </a:solidFill>
                <a:latin typeface="Tahoma" pitchFamily="34" charset="0"/>
                <a:ea typeface="微软雅黑" panose="020B0503020204020204" pitchFamily="34" charset="-122"/>
              </a:rPr>
              <a:t>重点：</a:t>
            </a:r>
            <a:r>
              <a:rPr lang="zh-CN" altLang="en-GB" sz="3200" b="1" dirty="0">
                <a:latin typeface="Tahoma" pitchFamily="34" charset="0"/>
                <a:ea typeface="微软雅黑" panose="020B0503020204020204" pitchFamily="34" charset="-122"/>
              </a:rPr>
              <a:t>数组的引用模型，</a:t>
            </a:r>
            <a:r>
              <a:rPr lang="zh-CN" altLang="en-US" sz="3200" b="1" dirty="0">
                <a:latin typeface="Tahoma" pitchFamily="34" charset="0"/>
                <a:ea typeface="微软雅黑" panose="020B0503020204020204" pitchFamily="34" charset="-122"/>
              </a:rPr>
              <a:t>基本类型和引用类型作为方法参数和返回值的传递规则。 </a:t>
            </a:r>
            <a:endParaRPr lang="zh-CN" altLang="en-GB" sz="3200" b="1" dirty="0">
              <a:latin typeface="Tahoma" pitchFamily="34" charset="0"/>
              <a:ea typeface="微软雅黑" panose="020B0503020204020204" pitchFamily="34" charset="-122"/>
            </a:endParaRPr>
          </a:p>
          <a:p>
            <a:pPr marL="609600" indent="-609600">
              <a:lnSpc>
                <a:spcPct val="90000"/>
              </a:lnSpc>
              <a:spcBef>
                <a:spcPct val="20000"/>
              </a:spcBef>
              <a:buClr>
                <a:schemeClr val="folHlink"/>
              </a:buClr>
              <a:buSzPct val="80000"/>
              <a:buFont typeface="Wingdings" pitchFamily="2" charset="2"/>
              <a:buChar char="§"/>
            </a:pPr>
            <a:r>
              <a:rPr lang="zh-CN" altLang="en-GB" sz="3200" b="1" dirty="0">
                <a:solidFill>
                  <a:srgbClr val="003399"/>
                </a:solidFill>
                <a:latin typeface="Tahoma" pitchFamily="34" charset="0"/>
                <a:ea typeface="微软雅黑" panose="020B0503020204020204" pitchFamily="34" charset="-122"/>
              </a:rPr>
              <a:t>难点：</a:t>
            </a:r>
            <a:r>
              <a:rPr lang="en-GB" altLang="zh-CN" sz="3200" b="1" dirty="0">
                <a:latin typeface="Tahoma" pitchFamily="34" charset="0"/>
                <a:ea typeface="微软雅黑" panose="020B0503020204020204" pitchFamily="34" charset="-122"/>
              </a:rPr>
              <a:t>Eclipse</a:t>
            </a:r>
            <a:r>
              <a:rPr lang="zh-CN" altLang="en-GB" sz="3200" b="1" dirty="0">
                <a:latin typeface="Tahoma" pitchFamily="34" charset="0"/>
                <a:ea typeface="微软雅黑" panose="020B0503020204020204" pitchFamily="34" charset="-122"/>
              </a:rPr>
              <a:t>的程序调试技术。</a:t>
            </a:r>
            <a:endParaRPr lang="en-US" altLang="zh-CN" sz="3200" b="1" dirty="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77FE916A-AD25-4C4D-A128-175EB0D3B51C}" type="slidenum">
              <a:rPr lang="zh-CN" altLang="en-US" smtClean="0"/>
              <a:pPr>
                <a:defRPr/>
              </a:pPr>
              <a:t>96</a:t>
            </a:fld>
            <a:endParaRPr lang="en-US" altLang="zh-CN"/>
          </a:p>
        </p:txBody>
      </p:sp>
      <p:sp>
        <p:nvSpPr>
          <p:cNvPr id="6" name="文本框 5"/>
          <p:cNvSpPr txBox="1"/>
          <p:nvPr/>
        </p:nvSpPr>
        <p:spPr>
          <a:xfrm>
            <a:off x="1187624" y="332656"/>
            <a:ext cx="5040560" cy="572464"/>
          </a:xfrm>
          <a:prstGeom prst="rect">
            <a:avLst/>
          </a:prstGeom>
          <a:noFill/>
        </p:spPr>
        <p:txBody>
          <a:bodyPr wrap="square" rtlCol="0">
            <a:spAutoFit/>
          </a:bodyPr>
          <a:lstStyle/>
          <a:p>
            <a:pPr>
              <a:lnSpc>
                <a:spcPct val="130000"/>
              </a:lnSpc>
            </a:pPr>
            <a:r>
              <a:rPr lang="en-US" altLang="zh-CN" smtClean="0">
                <a:latin typeface="微软雅黑" panose="020B0503020204020204" pitchFamily="34" charset="-122"/>
                <a:ea typeface="微软雅黑" panose="020B0503020204020204" pitchFamily="34" charset="-122"/>
              </a:rPr>
              <a:t>QQ</a:t>
            </a:r>
            <a:r>
              <a:rPr lang="zh-CN" altLang="en-US" smtClean="0">
                <a:latin typeface="微软雅黑" panose="020B0503020204020204" pitchFamily="34" charset="-122"/>
                <a:ea typeface="微软雅黑" panose="020B0503020204020204" pitchFamily="34" charset="-122"/>
              </a:rPr>
              <a:t>群在线作业：</a:t>
            </a:r>
            <a:endParaRPr lang="zh-CN" altLang="en-US"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323528" y="1628800"/>
            <a:ext cx="8352928" cy="830997"/>
          </a:xfrm>
          <a:prstGeom prst="rect">
            <a:avLst/>
          </a:prstGeom>
          <a:noFill/>
        </p:spPr>
        <p:txBody>
          <a:bodyPr wrap="square" rtlCol="0">
            <a:spAutoFit/>
          </a:bodyPr>
          <a:lstStyle/>
          <a:p>
            <a:r>
              <a:rPr lang="en-US" altLang="zh-CN"/>
              <a:t>(1) </a:t>
            </a:r>
            <a:r>
              <a:rPr lang="zh-CN" altLang="en-US" smtClean="0"/>
              <a:t>实现</a:t>
            </a:r>
            <a:r>
              <a:rPr lang="en-US" altLang="zh-CN" smtClean="0"/>
              <a:t>DivideToPrime </a:t>
            </a:r>
            <a:r>
              <a:rPr lang="zh-CN" altLang="en-US" smtClean="0"/>
              <a:t>，</a:t>
            </a:r>
            <a:r>
              <a:rPr lang="zh-CN" altLang="zh-CN" smtClean="0"/>
              <a:t>将</a:t>
            </a:r>
            <a:r>
              <a:rPr lang="zh-CN" altLang="zh-CN"/>
              <a:t>一个大于</a:t>
            </a:r>
            <a:r>
              <a:rPr lang="en-US" altLang="zh-CN"/>
              <a:t>1</a:t>
            </a:r>
            <a:r>
              <a:rPr lang="zh-CN" altLang="zh-CN"/>
              <a:t>的正整数分解为若干个素数的乘积，如输入</a:t>
            </a:r>
            <a:r>
              <a:rPr lang="en-US" altLang="zh-CN"/>
              <a:t>12</a:t>
            </a:r>
            <a:r>
              <a:rPr lang="zh-CN" altLang="zh-CN"/>
              <a:t>， 则输出</a:t>
            </a:r>
            <a:r>
              <a:rPr lang="en-US" altLang="zh-CN"/>
              <a:t> 12 = 2*2*3 ; 42 = </a:t>
            </a:r>
            <a:r>
              <a:rPr lang="en-US" altLang="zh-CN" smtClean="0"/>
              <a:t>2*3*7</a:t>
            </a:r>
            <a:endParaRPr lang="zh-CN" altLang="zh-CN"/>
          </a:p>
        </p:txBody>
      </p:sp>
      <p:sp>
        <p:nvSpPr>
          <p:cNvPr id="8" name="文本框 7"/>
          <p:cNvSpPr txBox="1"/>
          <p:nvPr/>
        </p:nvSpPr>
        <p:spPr>
          <a:xfrm>
            <a:off x="323528" y="2767978"/>
            <a:ext cx="8352928" cy="830997"/>
          </a:xfrm>
          <a:prstGeom prst="rect">
            <a:avLst/>
          </a:prstGeom>
          <a:noFill/>
        </p:spPr>
        <p:txBody>
          <a:bodyPr wrap="square" rtlCol="0">
            <a:spAutoFit/>
          </a:bodyPr>
          <a:lstStyle/>
          <a:p>
            <a:r>
              <a:rPr lang="en-US" altLang="zh-CN"/>
              <a:t>(2) </a:t>
            </a:r>
            <a:r>
              <a:rPr lang="zh-CN" altLang="en-US" smtClean="0"/>
              <a:t>实现</a:t>
            </a:r>
            <a:r>
              <a:rPr lang="en-US" altLang="zh-CN"/>
              <a:t>YanghuiTriangle</a:t>
            </a:r>
            <a:r>
              <a:rPr lang="en-US" altLang="zh-CN" smtClean="0"/>
              <a:t> </a:t>
            </a:r>
            <a:r>
              <a:rPr lang="zh-CN" altLang="en-US" smtClean="0"/>
              <a:t>，使用</a:t>
            </a:r>
            <a:r>
              <a:rPr lang="zh-CN" altLang="en-US"/>
              <a:t>二维数组，输出杨辉三角形的前</a:t>
            </a:r>
            <a:r>
              <a:rPr lang="en-US" altLang="zh-CN"/>
              <a:t>6</a:t>
            </a:r>
            <a:r>
              <a:rPr lang="zh-CN" altLang="en-US"/>
              <a:t>行</a:t>
            </a:r>
            <a:endParaRPr lang="zh-CN" altLang="zh-CN"/>
          </a:p>
        </p:txBody>
      </p:sp>
      <p:pic>
        <p:nvPicPr>
          <p:cNvPr id="9" name="图片 8"/>
          <p:cNvPicPr/>
          <p:nvPr/>
        </p:nvPicPr>
        <p:blipFill>
          <a:blip r:embed="rId3"/>
          <a:stretch>
            <a:fillRect/>
          </a:stretch>
        </p:blipFill>
        <p:spPr>
          <a:xfrm>
            <a:off x="1485369" y="3371747"/>
            <a:ext cx="4742815" cy="1628140"/>
          </a:xfrm>
          <a:prstGeom prst="rect">
            <a:avLst/>
          </a:prstGeom>
        </p:spPr>
      </p:pic>
      <p:sp>
        <p:nvSpPr>
          <p:cNvPr id="10" name="文本框 9"/>
          <p:cNvSpPr txBox="1"/>
          <p:nvPr/>
        </p:nvSpPr>
        <p:spPr>
          <a:xfrm>
            <a:off x="323528" y="5188157"/>
            <a:ext cx="8352928" cy="830997"/>
          </a:xfrm>
          <a:prstGeom prst="rect">
            <a:avLst/>
          </a:prstGeom>
          <a:noFill/>
        </p:spPr>
        <p:txBody>
          <a:bodyPr wrap="square" rtlCol="0">
            <a:spAutoFit/>
          </a:bodyPr>
          <a:lstStyle/>
          <a:p>
            <a:r>
              <a:rPr lang="en-US" altLang="zh-CN" smtClean="0"/>
              <a:t>(</a:t>
            </a:r>
            <a:r>
              <a:rPr lang="en-US" altLang="zh-CN"/>
              <a:t>3</a:t>
            </a:r>
            <a:r>
              <a:rPr lang="en-US" altLang="zh-CN" smtClean="0"/>
              <a:t>)</a:t>
            </a:r>
            <a:r>
              <a:rPr lang="zh-CN" altLang="en-US" smtClean="0"/>
              <a:t>参照</a:t>
            </a:r>
            <a:r>
              <a:rPr lang="en-US" altLang="zh-CN" smtClean="0"/>
              <a:t>C</a:t>
            </a:r>
            <a:r>
              <a:rPr lang="zh-CN" altLang="en-US" smtClean="0"/>
              <a:t>语言的</a:t>
            </a:r>
            <a:r>
              <a:rPr lang="en-US" altLang="zh-CN" smtClean="0"/>
              <a:t>Hanoi</a:t>
            </a:r>
            <a:r>
              <a:rPr lang="zh-CN" altLang="en-US" smtClean="0"/>
              <a:t>程序，使用递归程序设计方式，将其翻译成</a:t>
            </a:r>
            <a:r>
              <a:rPr lang="en-US" altLang="zh-CN" smtClean="0"/>
              <a:t>Java</a:t>
            </a:r>
            <a:r>
              <a:rPr lang="zh-CN" altLang="en-US" smtClean="0"/>
              <a:t>语言</a:t>
            </a:r>
            <a:endParaRPr lang="zh-CN" altLang="zh-CN"/>
          </a:p>
        </p:txBody>
      </p:sp>
      <p:graphicFrame>
        <p:nvGraphicFramePr>
          <p:cNvPr id="11" name="对象 10"/>
          <p:cNvGraphicFramePr>
            <a:graphicFrameLocks noChangeAspect="1"/>
          </p:cNvGraphicFramePr>
          <p:nvPr>
            <p:extLst>
              <p:ext uri="{D42A27DB-BD31-4B8C-83A1-F6EECF244321}">
                <p14:modId xmlns:p14="http://schemas.microsoft.com/office/powerpoint/2010/main" val="2927847296"/>
              </p:ext>
            </p:extLst>
          </p:nvPr>
        </p:nvGraphicFramePr>
        <p:xfrm>
          <a:off x="6948264" y="5968828"/>
          <a:ext cx="952500" cy="711200"/>
        </p:xfrm>
        <a:graphic>
          <a:graphicData uri="http://schemas.openxmlformats.org/presentationml/2006/ole">
            <mc:AlternateContent xmlns:mc="http://schemas.openxmlformats.org/markup-compatibility/2006">
              <mc:Choice xmlns:v="urn:schemas-microsoft-com:vml" Requires="v">
                <p:oleObj spid="_x0000_s107525" name="包装程序外壳对象" showAsIcon="1" r:id="rId4" imgW="952560" imgH="711360" progId="Package">
                  <p:embed/>
                </p:oleObj>
              </mc:Choice>
              <mc:Fallback>
                <p:oleObj name="包装程序外壳对象" showAsIcon="1" r:id="rId4" imgW="952560" imgH="711360" progId="Package">
                  <p:embed/>
                  <p:pic>
                    <p:nvPicPr>
                      <p:cNvPr id="3" name="对象 2"/>
                      <p:cNvPicPr/>
                      <p:nvPr/>
                    </p:nvPicPr>
                    <p:blipFill>
                      <a:blip r:embed="rId5"/>
                      <a:stretch>
                        <a:fillRect/>
                      </a:stretch>
                    </p:blipFill>
                    <p:spPr>
                      <a:xfrm>
                        <a:off x="6948264" y="5968828"/>
                        <a:ext cx="952500" cy="711200"/>
                      </a:xfrm>
                      <a:prstGeom prst="rect">
                        <a:avLst/>
                      </a:prstGeom>
                    </p:spPr>
                  </p:pic>
                </p:oleObj>
              </mc:Fallback>
            </mc:AlternateContent>
          </a:graphicData>
        </a:graphic>
      </p:graphicFrame>
    </p:spTree>
    <p:extLst>
      <p:ext uri="{BB962C8B-B14F-4D97-AF65-F5344CB8AC3E}">
        <p14:creationId xmlns:p14="http://schemas.microsoft.com/office/powerpoint/2010/main" val="172258879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smtClean="0"/>
              <a:t>作业</a:t>
            </a:r>
          </a:p>
        </p:txBody>
      </p:sp>
      <p:sp>
        <p:nvSpPr>
          <p:cNvPr id="113667" name="内容占位符 2"/>
          <p:cNvSpPr>
            <a:spLocks noGrp="1"/>
          </p:cNvSpPr>
          <p:nvPr>
            <p:ph idx="1"/>
          </p:nvPr>
        </p:nvSpPr>
        <p:spPr>
          <a:xfrm>
            <a:off x="323528" y="1412776"/>
            <a:ext cx="8352283" cy="4114800"/>
          </a:xfrm>
        </p:spPr>
        <p:txBody>
          <a:bodyPr/>
          <a:lstStyle/>
          <a:p>
            <a:r>
              <a:rPr lang="en-US" altLang="zh-CN" sz="2800" dirty="0" smtClean="0"/>
              <a:t>2-9  2-17  2-21</a:t>
            </a:r>
            <a:r>
              <a:rPr lang="zh-CN" altLang="en-US" sz="2800" dirty="0" smtClean="0"/>
              <a:t>（</a:t>
            </a:r>
            <a:r>
              <a:rPr lang="en-US" altLang="zh-CN" sz="2800" dirty="0" err="1" smtClean="0"/>
              <a:t>ArrayList</a:t>
            </a:r>
            <a:r>
              <a:rPr lang="zh-CN" altLang="en-US" sz="2800" dirty="0" smtClean="0"/>
              <a:t>）</a:t>
            </a:r>
            <a:endParaRPr lang="en-US" altLang="zh-CN" sz="2800" dirty="0" smtClean="0"/>
          </a:p>
          <a:p>
            <a:endParaRPr lang="en-US" altLang="zh-CN" sz="2800" dirty="0"/>
          </a:p>
          <a:p>
            <a:r>
              <a:rPr lang="en-US" altLang="zh-CN" sz="2800" dirty="0" err="1" smtClean="0"/>
              <a:t>ArrayList</a:t>
            </a:r>
            <a:r>
              <a:rPr lang="zh-CN" altLang="en-US" sz="2800" dirty="0" smtClean="0"/>
              <a:t>方法说明：</a:t>
            </a:r>
            <a:endParaRPr lang="en-US" altLang="zh-CN" sz="2800" dirty="0" smtClean="0"/>
          </a:p>
          <a:p>
            <a:r>
              <a:rPr lang="en-US" altLang="zh-CN" sz="2800" dirty="0" smtClean="0"/>
              <a:t>add(E e):</a:t>
            </a:r>
            <a:r>
              <a:rPr lang="zh-CN" altLang="en-US" sz="2800" dirty="0"/>
              <a:t>将指定的元素添加到此列表的</a:t>
            </a:r>
            <a:r>
              <a:rPr lang="zh-CN" altLang="en-US" sz="2800" dirty="0" smtClean="0"/>
              <a:t>尾部</a:t>
            </a:r>
            <a:endParaRPr lang="en-US" altLang="zh-CN" sz="2800" dirty="0" smtClean="0"/>
          </a:p>
          <a:p>
            <a:r>
              <a:rPr lang="en-US" altLang="zh-CN" sz="2800" dirty="0"/>
              <a:t>s</a:t>
            </a:r>
            <a:r>
              <a:rPr lang="en-US" altLang="zh-CN" sz="2800" dirty="0" smtClean="0"/>
              <a:t>ize():</a:t>
            </a:r>
            <a:r>
              <a:rPr lang="zh-CN" altLang="en-US" sz="2800" dirty="0"/>
              <a:t>返回此列表中的元素数</a:t>
            </a:r>
            <a:r>
              <a:rPr lang="zh-CN" altLang="en-US" sz="2800" dirty="0" smtClean="0"/>
              <a:t>。</a:t>
            </a:r>
            <a:endParaRPr lang="en-US" altLang="zh-CN" sz="2800" dirty="0" smtClean="0"/>
          </a:p>
          <a:p>
            <a:r>
              <a:rPr lang="en-US" altLang="zh-CN" sz="2800" dirty="0"/>
              <a:t>get(</a:t>
            </a:r>
            <a:r>
              <a:rPr lang="en-US" altLang="zh-CN" sz="2800" dirty="0" err="1"/>
              <a:t>int</a:t>
            </a:r>
            <a:r>
              <a:rPr lang="en-US" altLang="zh-CN" sz="2800" dirty="0"/>
              <a:t> index) </a:t>
            </a:r>
            <a:r>
              <a:rPr lang="en-US" altLang="zh-CN" sz="2800" dirty="0" smtClean="0"/>
              <a:t>:</a:t>
            </a:r>
            <a:r>
              <a:rPr lang="zh-CN" altLang="en-US" sz="2800" dirty="0" smtClean="0"/>
              <a:t>返回</a:t>
            </a:r>
            <a:r>
              <a:rPr lang="zh-CN" altLang="en-US" sz="2800" dirty="0"/>
              <a:t>此列表中指定位置上的元素。</a:t>
            </a:r>
            <a:endParaRPr lang="en-US" altLang="zh-CN" sz="2800" dirty="0" smtClean="0"/>
          </a:p>
          <a:p>
            <a:r>
              <a:rPr lang="en-US" altLang="zh-CN" sz="2800" dirty="0"/>
              <a:t>remove(</a:t>
            </a:r>
            <a:r>
              <a:rPr lang="en-US" altLang="zh-CN" sz="2800" dirty="0" err="1"/>
              <a:t>int</a:t>
            </a:r>
            <a:r>
              <a:rPr lang="en-US" altLang="zh-CN" sz="2800" dirty="0"/>
              <a:t> index) </a:t>
            </a:r>
            <a:r>
              <a:rPr lang="en-US" altLang="zh-CN" sz="2800" dirty="0" smtClean="0"/>
              <a:t>:</a:t>
            </a:r>
            <a:r>
              <a:rPr lang="zh-CN" altLang="en-US" sz="2800" dirty="0" smtClean="0"/>
              <a:t>移</a:t>
            </a:r>
            <a:r>
              <a:rPr lang="zh-CN" altLang="en-US" sz="2800" dirty="0"/>
              <a:t>除此列表中指定位置上的元素。</a:t>
            </a:r>
            <a:endParaRPr lang="zh-CN" altLang="en-US" sz="2800" dirty="0" smtClean="0"/>
          </a:p>
        </p:txBody>
      </p:sp>
      <p:sp>
        <p:nvSpPr>
          <p:cNvPr id="113669" name="灯片编号占位符 4"/>
          <p:cNvSpPr>
            <a:spLocks noGrp="1"/>
          </p:cNvSpPr>
          <p:nvPr>
            <p:ph type="sldNum" sz="quarter" idx="11"/>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37ACA57-C88E-482F-A7D7-19B28BEBDF93}" type="slidenum">
              <a:rPr lang="zh-CN" altLang="en-US" sz="1400" smtClean="0">
                <a:latin typeface="Tahoma" pitchFamily="34" charset="0"/>
                <a:ea typeface="微软雅黑" panose="020B0503020204020204" pitchFamily="34" charset="-122"/>
              </a:rPr>
              <a:pPr eaLnBrk="1" hangingPunct="1"/>
              <a:t>97</a:t>
            </a:fld>
            <a:endParaRPr lang="en-US" altLang="zh-CN" sz="1400" smtClean="0">
              <a:latin typeface="Tahoma"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539552" y="904998"/>
            <a:ext cx="7025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1.  </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语言的基本数据类型有哪些？引用数据类型有哪些？</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1469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EB481252-22CA-4504-811B-DFD91B98A8D6}" type="slidenum">
              <a:rPr lang="zh-CN" altLang="en-US" sz="1400" smtClean="0">
                <a:latin typeface="Tahoma" pitchFamily="34" charset="0"/>
                <a:ea typeface="微软雅黑" panose="020B0503020204020204" pitchFamily="34" charset="-122"/>
              </a:rPr>
              <a:pPr eaLnBrk="1" hangingPunct="1"/>
              <a:t>98</a:t>
            </a:fld>
            <a:endParaRPr lang="en-US" altLang="zh-CN" sz="1400" smtClean="0">
              <a:latin typeface="Tahoma" pitchFamily="34" charset="0"/>
              <a:ea typeface="微软雅黑" panose="020B0503020204020204" pitchFamily="34" charset="-122"/>
            </a:endParaRPr>
          </a:p>
        </p:txBody>
      </p:sp>
      <p:sp>
        <p:nvSpPr>
          <p:cNvPr id="114692" name="标题 3"/>
          <p:cNvSpPr>
            <a:spLocks noGrp="1"/>
          </p:cNvSpPr>
          <p:nvPr>
            <p:ph type="title" idx="4294967295"/>
          </p:nvPr>
        </p:nvSpPr>
        <p:spPr>
          <a:xfrm>
            <a:off x="611188" y="115888"/>
            <a:ext cx="7793037" cy="839787"/>
          </a:xfrm>
        </p:spPr>
        <p:txBody>
          <a:bodyPr/>
          <a:lstStyle/>
          <a:p>
            <a:r>
              <a:rPr lang="zh-CN" altLang="en-US" b="1" smtClean="0"/>
              <a:t>习   题</a:t>
            </a:r>
          </a:p>
        </p:txBody>
      </p:sp>
      <p:sp>
        <p:nvSpPr>
          <p:cNvPr id="6" name="文本框 5"/>
          <p:cNvSpPr txBox="1">
            <a:spLocks noChangeArrowheads="1"/>
          </p:cNvSpPr>
          <p:nvPr/>
        </p:nvSpPr>
        <p:spPr bwMode="auto">
          <a:xfrm>
            <a:off x="323528" y="1340768"/>
            <a:ext cx="87129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基本数据类型有：整数类型</a:t>
            </a:r>
            <a:r>
              <a:rPr lang="en-US" altLang="zh-CN" sz="2000" b="1" dirty="0">
                <a:latin typeface="微软雅黑" panose="020B0503020204020204" pitchFamily="34" charset="-122"/>
                <a:ea typeface="微软雅黑" panose="020B0503020204020204" pitchFamily="34" charset="-122"/>
              </a:rPr>
              <a:t>byte</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short</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long</a:t>
            </a:r>
            <a:r>
              <a:rPr lang="zh-CN" altLang="en-US" sz="2000" b="1" dirty="0">
                <a:latin typeface="微软雅黑" panose="020B0503020204020204" pitchFamily="34" charset="-122"/>
                <a:ea typeface="微软雅黑" panose="020B0503020204020204" pitchFamily="34" charset="-122"/>
              </a:rPr>
              <a:t>，浮点数类型</a:t>
            </a:r>
            <a:r>
              <a:rPr lang="en-US" altLang="zh-CN" sz="2000" b="1" dirty="0">
                <a:latin typeface="微软雅黑" panose="020B0503020204020204" pitchFamily="34" charset="-122"/>
                <a:ea typeface="微软雅黑" panose="020B0503020204020204" pitchFamily="34" charset="-122"/>
              </a:rPr>
              <a:t>float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double</a:t>
            </a:r>
            <a:r>
              <a:rPr lang="zh-CN" altLang="en-US" sz="2000" b="1" dirty="0">
                <a:latin typeface="微软雅黑" panose="020B0503020204020204" pitchFamily="34" charset="-122"/>
                <a:ea typeface="微软雅黑" panose="020B0503020204020204" pitchFamily="34" charset="-122"/>
              </a:rPr>
              <a:t>，字符类型</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，布尔类型</a:t>
            </a:r>
            <a:r>
              <a:rPr lang="en-US" altLang="zh-CN" sz="2000" b="1" dirty="0" err="1">
                <a:latin typeface="微软雅黑" panose="020B0503020204020204" pitchFamily="34" charset="-122"/>
                <a:ea typeface="微软雅黑" panose="020B0503020204020204" pitchFamily="34" charset="-122"/>
              </a:rPr>
              <a:t>boolean</a:t>
            </a:r>
            <a:r>
              <a:rPr lang="zh-CN" altLang="en-US" sz="2000" b="1" dirty="0">
                <a:latin typeface="微软雅黑" panose="020B0503020204020204" pitchFamily="34" charset="-122"/>
                <a:ea typeface="微软雅黑" panose="020B0503020204020204" pitchFamily="34" charset="-122"/>
              </a:rPr>
              <a:t>；引用数据类型包括数组（</a:t>
            </a:r>
            <a:r>
              <a:rPr lang="en-US" altLang="zh-CN" sz="2000" b="1" dirty="0">
                <a:latin typeface="微软雅黑" panose="020B0503020204020204" pitchFamily="34" charset="-122"/>
                <a:ea typeface="微软雅黑" panose="020B0503020204020204" pitchFamily="34" charset="-122"/>
              </a:rPr>
              <a:t>array</a:t>
            </a: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class</a:t>
            </a:r>
            <a:r>
              <a:rPr lang="zh-CN" altLang="en-US" sz="2000" b="1" dirty="0">
                <a:latin typeface="微软雅黑" panose="020B0503020204020204" pitchFamily="34" charset="-122"/>
                <a:ea typeface="微软雅黑" panose="020B0503020204020204" pitchFamily="34" charset="-122"/>
              </a:rPr>
              <a:t>）和接口（</a:t>
            </a:r>
            <a:r>
              <a:rPr lang="en-US" altLang="zh-CN" sz="2000" b="1" dirty="0">
                <a:latin typeface="微软雅黑" panose="020B0503020204020204" pitchFamily="34" charset="-122"/>
                <a:ea typeface="微软雅黑" panose="020B0503020204020204" pitchFamily="34" charset="-122"/>
              </a:rPr>
              <a:t>interface</a:t>
            </a:r>
            <a:r>
              <a:rPr lang="zh-CN" altLang="en-US" sz="2000" b="1" dirty="0">
                <a:latin typeface="微软雅黑" panose="020B0503020204020204" pitchFamily="34" charset="-122"/>
                <a:ea typeface="微软雅黑" panose="020B0503020204020204" pitchFamily="34" charset="-122"/>
              </a:rPr>
              <a:t>）。</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539552" y="2487611"/>
            <a:ext cx="7256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与</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语言相比，</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语言的变量和常量声明有什么差别？</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306605" y="2877904"/>
            <a:ext cx="871296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语言没有全局变量，（成员）局部变量含义及变量声明格式与</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相同。</a:t>
            </a:r>
          </a:p>
          <a:p>
            <a:pPr marL="0" lvl="8" indent="0" eaLnBrk="1" hangingPunct="1">
              <a:defRPr/>
            </a:pP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语言没有宏替换，使用最终变量概念代替</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中的常量和宏替换。使用</a:t>
            </a:r>
            <a:r>
              <a:rPr lang="en-US" altLang="zh-CN" sz="2000" b="1" dirty="0">
                <a:latin typeface="微软雅黑" panose="020B0503020204020204" pitchFamily="34" charset="-122"/>
                <a:ea typeface="微软雅黑" panose="020B0503020204020204" pitchFamily="34" charset="-122"/>
              </a:rPr>
              <a:t>final</a:t>
            </a:r>
            <a:r>
              <a:rPr lang="zh-CN" altLang="en-US" sz="2000" b="1" dirty="0">
                <a:latin typeface="微软雅黑" panose="020B0503020204020204" pitchFamily="34" charset="-122"/>
                <a:ea typeface="微软雅黑" panose="020B0503020204020204" pitchFamily="34" charset="-122"/>
              </a:rPr>
              <a:t>关键字声明最终变量，只能赋值一次，这样既增加了常量功能，又避免全局变量和宏替换的副作用。</a:t>
            </a:r>
          </a:p>
        </p:txBody>
      </p:sp>
      <p:sp>
        <p:nvSpPr>
          <p:cNvPr id="9" name="文本框 5"/>
          <p:cNvSpPr txBox="1">
            <a:spLocks noChangeArrowheads="1"/>
          </p:cNvSpPr>
          <p:nvPr/>
        </p:nvSpPr>
        <p:spPr bwMode="auto">
          <a:xfrm>
            <a:off x="323528" y="4653136"/>
            <a:ext cx="81008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3. </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语言的运算分哪些类型？与</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语言相比，运算符及运算含义有哪些变化？</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0" name="文本框 5"/>
          <p:cNvSpPr txBox="1">
            <a:spLocks noChangeArrowheads="1"/>
          </p:cNvSpPr>
          <p:nvPr/>
        </p:nvSpPr>
        <p:spPr bwMode="auto">
          <a:xfrm>
            <a:off x="323528" y="5301208"/>
            <a:ext cx="87129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语言有算术运算、关系运算、位运算、逻辑运算、赋值运算、强制类型转换、条件运算、括号运算、点运算、</a:t>
            </a:r>
            <a:r>
              <a:rPr lang="en-US" altLang="zh-CN" sz="2000" b="1" dirty="0">
                <a:latin typeface="微软雅黑" panose="020B0503020204020204" pitchFamily="34" charset="-122"/>
                <a:ea typeface="微软雅黑" panose="020B0503020204020204" pitchFamily="34" charset="-122"/>
              </a:rPr>
              <a:t>new</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字符串连接运算和</a:t>
            </a:r>
            <a:r>
              <a:rPr lang="en-US" altLang="zh-CN" sz="2000" b="1" dirty="0" err="1">
                <a:latin typeface="微软雅黑" panose="020B0503020204020204" pitchFamily="34" charset="-122"/>
                <a:ea typeface="微软雅黑" panose="020B0503020204020204" pitchFamily="34" charset="-122"/>
              </a:rPr>
              <a:t>instanceof</a:t>
            </a:r>
            <a:r>
              <a:rPr lang="zh-CN" altLang="en-US" sz="2000" b="1" dirty="0">
                <a:latin typeface="微软雅黑" panose="020B0503020204020204" pitchFamily="34" charset="-122"/>
                <a:ea typeface="微软雅黑" panose="020B0503020204020204" pitchFamily="34" charset="-122"/>
              </a:rPr>
              <a:t>运算等，其中</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字符串连接和</a:t>
            </a:r>
            <a:r>
              <a:rPr lang="en-US" altLang="zh-CN" sz="2000" b="1" dirty="0" err="1">
                <a:latin typeface="微软雅黑" panose="020B0503020204020204" pitchFamily="34" charset="-122"/>
                <a:ea typeface="微软雅黑" panose="020B0503020204020204" pitchFamily="34" charset="-122"/>
              </a:rPr>
              <a:t>instanceof</a:t>
            </a:r>
            <a:r>
              <a:rPr lang="zh-CN" altLang="en-US" sz="2000" b="1" dirty="0">
                <a:latin typeface="微软雅黑" panose="020B0503020204020204" pitchFamily="34" charset="-122"/>
                <a:ea typeface="微软雅黑" panose="020B0503020204020204" pitchFamily="34" charset="-122"/>
              </a:rPr>
              <a:t>运算符是</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新增的，此外，放弃了</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的</a:t>
            </a:r>
            <a:r>
              <a:rPr lang="en-US" altLang="zh-CN" sz="2000" b="1" dirty="0" err="1">
                <a:latin typeface="微软雅黑" panose="020B0503020204020204" pitchFamily="34" charset="-122"/>
                <a:ea typeface="微软雅黑" panose="020B0503020204020204" pitchFamily="34" charset="-122"/>
              </a:rPr>
              <a:t>sizeof</a:t>
            </a:r>
            <a:r>
              <a:rPr lang="zh-CN" altLang="en-US" sz="2000" b="1" dirty="0">
                <a:latin typeface="微软雅黑" panose="020B0503020204020204" pitchFamily="34" charset="-122"/>
                <a:ea typeface="微软雅黑" panose="020B0503020204020204" pitchFamily="34" charset="-122"/>
              </a:rPr>
              <a:t>运算符。</a:t>
            </a:r>
            <a:endParaRPr kumimoji="1" lang="zh-CN" altLang="en-US" sz="20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5"/>
          <p:cNvSpPr txBox="1">
            <a:spLocks noChangeArrowheads="1"/>
          </p:cNvSpPr>
          <p:nvPr/>
        </p:nvSpPr>
        <p:spPr bwMode="auto">
          <a:xfrm>
            <a:off x="306605" y="260648"/>
            <a:ext cx="8701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4. </a:t>
            </a:r>
            <a:r>
              <a:rPr lang="zh-CN" altLang="en-US" sz="2000" b="1" dirty="0" smtClean="0">
                <a:latin typeface="微软雅黑" panose="020B0503020204020204" pitchFamily="34" charset="-122"/>
                <a:ea typeface="微软雅黑" panose="020B0503020204020204" pitchFamily="34" charset="-122"/>
              </a:rPr>
              <a:t>分析基本数据类型和引用数据类型的主要特点，说明这两种变量的差别。</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ADD3B045-5606-485C-94F6-78AEAC3842A2}" type="slidenum">
              <a:rPr lang="zh-CN" altLang="en-US"/>
              <a:pPr>
                <a:defRPr/>
              </a:pPr>
              <a:t>99</a:t>
            </a:fld>
            <a:endParaRPr lang="en-US" altLang="zh-CN"/>
          </a:p>
        </p:txBody>
      </p:sp>
      <p:sp>
        <p:nvSpPr>
          <p:cNvPr id="6" name="文本框 5"/>
          <p:cNvSpPr txBox="1">
            <a:spLocks noChangeArrowheads="1"/>
          </p:cNvSpPr>
          <p:nvPr/>
        </p:nvSpPr>
        <p:spPr bwMode="auto">
          <a:xfrm>
            <a:off x="179512" y="764704"/>
            <a:ext cx="88301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基本数据类型是由一种简单数据构成的数据类型，这种简单数据的值是不可分解的。</a:t>
            </a:r>
            <a:r>
              <a:rPr lang="en-US" altLang="zh-CN" sz="2000" b="1" dirty="0" smtClean="0">
                <a:latin typeface="微软雅黑" panose="020B0503020204020204" pitchFamily="34" charset="-122"/>
                <a:ea typeface="微软雅黑" panose="020B0503020204020204" pitchFamily="34" charset="-122"/>
              </a:rPr>
              <a:t>Java</a:t>
            </a:r>
            <a:r>
              <a:rPr lang="zh-CN" altLang="en-US" sz="2000" b="1" dirty="0" smtClean="0">
                <a:latin typeface="微软雅黑" panose="020B0503020204020204" pitchFamily="34" charset="-122"/>
                <a:ea typeface="微软雅黑" panose="020B0503020204020204" pitchFamily="34" charset="-122"/>
              </a:rPr>
              <a:t>定义了</a:t>
            </a: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种基本数据类型。基本数据类型的变量保持数据值。</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引用数据类型的变量保存了包括地址的引用信息。</a:t>
            </a:r>
            <a:r>
              <a:rPr lang="en-US" altLang="zh-CN" sz="2000" b="1" dirty="0" smtClean="0">
                <a:latin typeface="微软雅黑" panose="020B0503020204020204" pitchFamily="34" charset="-122"/>
                <a:ea typeface="微软雅黑" panose="020B0503020204020204" pitchFamily="34" charset="-122"/>
              </a:rPr>
              <a:t>Java</a:t>
            </a:r>
            <a:r>
              <a:rPr lang="zh-CN" altLang="en-US" sz="2000" b="1" dirty="0" smtClean="0">
                <a:latin typeface="微软雅黑" panose="020B0503020204020204" pitchFamily="34" charset="-122"/>
                <a:ea typeface="微软雅黑" panose="020B0503020204020204" pitchFamily="34" charset="-122"/>
              </a:rPr>
              <a:t>的引用数据类型包括数组、类和接口。</a:t>
            </a:r>
            <a:endParaRPr lang="en-US" altLang="zh-CN" sz="2000" b="1" dirty="0" smtClean="0">
              <a:latin typeface="微软雅黑" panose="020B0503020204020204" pitchFamily="34" charset="-122"/>
              <a:ea typeface="微软雅黑" panose="020B0503020204020204" pitchFamily="34" charset="-122"/>
            </a:endParaRPr>
          </a:p>
        </p:txBody>
      </p:sp>
      <p:sp>
        <p:nvSpPr>
          <p:cNvPr id="7" name="文本框 5"/>
          <p:cNvSpPr txBox="1">
            <a:spLocks noChangeArrowheads="1"/>
          </p:cNvSpPr>
          <p:nvPr/>
        </p:nvSpPr>
        <p:spPr bwMode="auto">
          <a:xfrm>
            <a:off x="297131" y="2204864"/>
            <a:ext cx="8712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5.  </a:t>
            </a:r>
            <a:r>
              <a:rPr lang="zh-CN" altLang="en-US" sz="2000" b="1" dirty="0" smtClean="0">
                <a:latin typeface="微软雅黑" panose="020B0503020204020204" pitchFamily="34" charset="-122"/>
                <a:ea typeface="微软雅黑" panose="020B0503020204020204" pitchFamily="34" charset="-122"/>
              </a:rPr>
              <a:t>设</a:t>
            </a:r>
            <a:r>
              <a:rPr lang="en-US" altLang="zh-CN" sz="2000" b="1" dirty="0" err="1" smtClean="0">
                <a:latin typeface="微软雅黑" panose="020B0503020204020204" pitchFamily="34" charset="-122"/>
                <a:ea typeface="微软雅黑" panose="020B0503020204020204" pitchFamily="34" charset="-122"/>
              </a:rPr>
              <a:t>int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i</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写出下列问题对应的表达式</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判断</a:t>
            </a:r>
            <a:r>
              <a:rPr lang="en-US" altLang="zh-CN" sz="2000" b="1" dirty="0" err="1" smtClean="0">
                <a:latin typeface="微软雅黑" panose="020B0503020204020204" pitchFamily="34" charset="-122"/>
                <a:ea typeface="微软雅黑" panose="020B0503020204020204" pitchFamily="34" charset="-122"/>
                <a:sym typeface="Wingdings" panose="05000000000000000000" pitchFamily="2" charset="2"/>
              </a:rPr>
              <a:t>i</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为奇数或者偶数；（</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2</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）判断</a:t>
            </a:r>
            <a:r>
              <a:rPr lang="en-US" altLang="zh-CN" sz="2000" b="1" dirty="0" err="1" smtClean="0">
                <a:latin typeface="微软雅黑" panose="020B0503020204020204" pitchFamily="34" charset="-122"/>
                <a:ea typeface="微软雅黑" panose="020B0503020204020204" pitchFamily="34" charset="-122"/>
                <a:sym typeface="Wingdings" panose="05000000000000000000" pitchFamily="2" charset="2"/>
              </a:rPr>
              <a:t>i</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是否是一个三位数。</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8" name="文本框 5"/>
          <p:cNvSpPr txBox="1">
            <a:spLocks noChangeArrowheads="1"/>
          </p:cNvSpPr>
          <p:nvPr/>
        </p:nvSpPr>
        <p:spPr bwMode="auto">
          <a:xfrm>
            <a:off x="175071" y="3068960"/>
            <a:ext cx="89644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smtClean="0">
                <a:latin typeface="微软雅黑" panose="020B0503020204020204" pitchFamily="34" charset="-122"/>
                <a:ea typeface="微软雅黑" panose="020B0503020204020204" pitchFamily="34" charset="-122"/>
              </a:rPr>
              <a:t>】(1) if(i%2 == 1)  </a:t>
            </a:r>
            <a:r>
              <a:rPr lang="zh-CN" altLang="en-US" sz="2000" b="1" dirty="0" smtClean="0">
                <a:latin typeface="微软雅黑" panose="020B0503020204020204" pitchFamily="34" charset="-122"/>
                <a:ea typeface="微软雅黑" panose="020B0503020204020204" pitchFamily="34" charset="-122"/>
              </a:rPr>
              <a:t>判断奇数   </a:t>
            </a:r>
            <a:r>
              <a:rPr lang="en-US" altLang="zh-CN" sz="2000" b="1" dirty="0" smtClean="0">
                <a:latin typeface="微软雅黑" panose="020B0503020204020204" pitchFamily="34" charset="-122"/>
                <a:ea typeface="微软雅黑" panose="020B0503020204020204" pitchFamily="34" charset="-122"/>
              </a:rPr>
              <a:t>if(i%2 == 0)</a:t>
            </a:r>
            <a:r>
              <a:rPr lang="zh-CN" altLang="en-US" sz="2000" b="1" dirty="0" smtClean="0">
                <a:latin typeface="微软雅黑" panose="020B0503020204020204" pitchFamily="34" charset="-122"/>
                <a:ea typeface="微软雅黑" panose="020B0503020204020204" pitchFamily="34" charset="-122"/>
              </a:rPr>
              <a:t>判断偶数； </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(2) if(</a:t>
            </a:r>
            <a:r>
              <a:rPr lang="en-US" altLang="zh-CN" sz="2000" b="1" dirty="0" err="1" smtClean="0">
                <a:latin typeface="微软雅黑" panose="020B0503020204020204" pitchFamily="34" charset="-122"/>
                <a:ea typeface="微软雅黑" panose="020B0503020204020204" pitchFamily="34" charset="-122"/>
              </a:rPr>
              <a:t>i</a:t>
            </a:r>
            <a:r>
              <a:rPr lang="en-US" altLang="zh-CN" sz="2000" b="1" dirty="0" smtClean="0">
                <a:latin typeface="微软雅黑" panose="020B0503020204020204" pitchFamily="34" charset="-122"/>
                <a:ea typeface="微软雅黑" panose="020B0503020204020204" pitchFamily="34" charset="-122"/>
              </a:rPr>
              <a:t>&gt;99 &amp;&amp; </a:t>
            </a:r>
            <a:r>
              <a:rPr lang="en-US" altLang="zh-CN" sz="2000" b="1" dirty="0" err="1" smtClean="0">
                <a:latin typeface="微软雅黑" panose="020B0503020204020204" pitchFamily="34" charset="-122"/>
                <a:ea typeface="微软雅黑" panose="020B0503020204020204" pitchFamily="34" charset="-122"/>
              </a:rPr>
              <a:t>i</a:t>
            </a:r>
            <a:r>
              <a:rPr lang="en-US" altLang="zh-CN" sz="2000" b="1" dirty="0" smtClean="0">
                <a:latin typeface="微软雅黑" panose="020B0503020204020204" pitchFamily="34" charset="-122"/>
                <a:ea typeface="微软雅黑" panose="020B0503020204020204" pitchFamily="34" charset="-122"/>
              </a:rPr>
              <a:t>&lt;1000)</a:t>
            </a:r>
            <a:r>
              <a:rPr lang="zh-CN" altLang="en-US" sz="2000" b="1" dirty="0" smtClean="0">
                <a:latin typeface="微软雅黑" panose="020B0503020204020204" pitchFamily="34" charset="-122"/>
                <a:ea typeface="微软雅黑" panose="020B0503020204020204" pitchFamily="34" charset="-122"/>
              </a:rPr>
              <a:t>判断是否是一个三位数</a:t>
            </a:r>
            <a:endParaRPr lang="zh-CN" altLang="en-US" sz="2000" b="1" dirty="0">
              <a:latin typeface="微软雅黑" panose="020B0503020204020204" pitchFamily="34" charset="-122"/>
              <a:ea typeface="微软雅黑" panose="020B0503020204020204" pitchFamily="34" charset="-122"/>
            </a:endParaRPr>
          </a:p>
        </p:txBody>
      </p:sp>
      <p:sp>
        <p:nvSpPr>
          <p:cNvPr id="11" name="文本框 5"/>
          <p:cNvSpPr txBox="1">
            <a:spLocks noChangeArrowheads="1"/>
          </p:cNvSpPr>
          <p:nvPr/>
        </p:nvSpPr>
        <p:spPr bwMode="auto">
          <a:xfrm>
            <a:off x="306605" y="4121204"/>
            <a:ext cx="7135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smtClean="0">
                <a:latin typeface="微软雅黑" panose="020B0503020204020204" pitchFamily="34" charset="-122"/>
                <a:ea typeface="微软雅黑" panose="020B0503020204020204" pitchFamily="34" charset="-122"/>
              </a:rPr>
              <a:t>6. </a:t>
            </a:r>
            <a:r>
              <a:rPr lang="zh-CN" altLang="en-US" sz="2000" b="1" dirty="0" smtClean="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(byte)127+(byte)127</a:t>
            </a:r>
            <a:r>
              <a:rPr lang="zh-CN" altLang="en-US" sz="2000" b="1" dirty="0">
                <a:latin typeface="微软雅黑" panose="020B0503020204020204" pitchFamily="34" charset="-122"/>
                <a:ea typeface="微软雅黑" panose="020B0503020204020204" pitchFamily="34" charset="-122"/>
              </a:rPr>
              <a:t>的运算结果是</a:t>
            </a:r>
            <a:r>
              <a:rPr lang="en-US" altLang="zh-CN" sz="2000" b="1" dirty="0">
                <a:latin typeface="微软雅黑" panose="020B0503020204020204" pitchFamily="34" charset="-122"/>
                <a:ea typeface="微软雅黑" panose="020B0503020204020204" pitchFamily="34" charset="-122"/>
              </a:rPr>
              <a:t>__________</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0" lvl="8" indent="0" eaLnBrk="1" hangingPunct="1">
              <a:defRP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数据类型是</a:t>
            </a:r>
            <a:r>
              <a:rPr lang="en-US" altLang="zh-CN" sz="2000" b="1" dirty="0">
                <a:latin typeface="微软雅黑" panose="020B0503020204020204" pitchFamily="34" charset="-122"/>
                <a:ea typeface="微软雅黑" panose="020B0503020204020204" pitchFamily="34" charset="-122"/>
              </a:rPr>
              <a:t>__________</a:t>
            </a:r>
            <a:r>
              <a:rPr lang="zh-CN" altLang="en-US" sz="2000" b="1" dirty="0">
                <a:latin typeface="微软雅黑" panose="020B0503020204020204" pitchFamily="34" charset="-122"/>
                <a:ea typeface="微软雅黑" panose="020B0503020204020204" pitchFamily="34" charset="-122"/>
              </a:rPr>
              <a:t>。</a:t>
            </a:r>
            <a:endParaRPr kumimoji="1" lang="zh-CN" altLang="en-US" sz="2000" b="1" dirty="0" smtClean="0">
              <a:latin typeface="微软雅黑" panose="020B0503020204020204" pitchFamily="34" charset="-122"/>
              <a:ea typeface="微软雅黑" panose="020B0503020204020204" pitchFamily="34" charset="-122"/>
            </a:endParaRPr>
          </a:p>
        </p:txBody>
      </p:sp>
      <p:sp>
        <p:nvSpPr>
          <p:cNvPr id="12" name="文本框 5"/>
          <p:cNvSpPr txBox="1">
            <a:spLocks noChangeArrowheads="1"/>
          </p:cNvSpPr>
          <p:nvPr/>
        </p:nvSpPr>
        <p:spPr bwMode="auto">
          <a:xfrm>
            <a:off x="296672" y="4829090"/>
            <a:ext cx="8712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8" indent="0" eaLnBrk="1" hangingPunct="1">
              <a:defRPr/>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答</a:t>
            </a:r>
            <a:r>
              <a:rPr lang="en-US" altLang="zh-CN" sz="2000" b="1" dirty="0">
                <a:latin typeface="微软雅黑" panose="020B0503020204020204" pitchFamily="34" charset="-122"/>
                <a:ea typeface="微软雅黑" panose="020B0503020204020204" pitchFamily="34" charset="-122"/>
              </a:rPr>
              <a:t>】254</a:t>
            </a:r>
            <a:r>
              <a:rPr lang="zh-CN" altLang="en-US" sz="2000" b="1" dirty="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int</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解释</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的整数默认是</a:t>
            </a:r>
            <a:r>
              <a:rPr lang="en-US" altLang="zh-CN" sz="2000" b="1" dirty="0" err="1">
                <a:latin typeface="微软雅黑" panose="020B0503020204020204" pitchFamily="34" charset="-122"/>
                <a:ea typeface="微软雅黑" panose="020B0503020204020204" pitchFamily="34" charset="-122"/>
              </a:rPr>
              <a:t>int</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lIns="72000" rIns="72000" rtlCol="0" anchor="ctr"/>
      <a:lstStyle>
        <a:defPPr>
          <a:defRPr dirty="0" smtClean="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342900" indent="-342900">
          <a:lnSpc>
            <a:spcPct val="130000"/>
          </a:lnSpc>
          <a:buFont typeface="Wingdings" pitchFamily="2" charset="2"/>
          <a:buChar char="Ø"/>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lIns="72000" rIns="72000" rtlCol="0" anchor="ctr"/>
      <a:lstStyle>
        <a:defPPr>
          <a:defRPr dirty="0" smtClean="0">
            <a:solidFill>
              <a:srgbClr val="C00000"/>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342900" indent="-342900">
          <a:lnSpc>
            <a:spcPct val="130000"/>
          </a:lnSpc>
          <a:buFont typeface="Wingdings" pitchFamily="2" charset="2"/>
          <a:buChar char="Ø"/>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5046</TotalTime>
  <Words>5998</Words>
  <Application>Microsoft Office PowerPoint</Application>
  <PresentationFormat>全屏显示(4:3)</PresentationFormat>
  <Paragraphs>945</Paragraphs>
  <Slides>103</Slides>
  <Notes>11</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3</vt:i4>
      </vt:variant>
      <vt:variant>
        <vt:lpstr>幻灯片标题</vt:lpstr>
      </vt:variant>
      <vt:variant>
        <vt:i4>103</vt:i4>
      </vt:variant>
    </vt:vector>
  </HeadingPairs>
  <TitlesOfParts>
    <vt:vector size="121" baseType="lpstr">
      <vt:lpstr>黑体</vt:lpstr>
      <vt:lpstr>华文楷体</vt:lpstr>
      <vt:lpstr>宋体</vt:lpstr>
      <vt:lpstr>微软雅黑</vt:lpstr>
      <vt:lpstr>Arial</vt:lpstr>
      <vt:lpstr>Calibri</vt:lpstr>
      <vt:lpstr>Cambria</vt:lpstr>
      <vt:lpstr>Consolas</vt:lpstr>
      <vt:lpstr>Tahoma</vt:lpstr>
      <vt:lpstr>Times New Roman</vt:lpstr>
      <vt:lpstr>Wingdings</vt:lpstr>
      <vt:lpstr>Wingdings 2</vt:lpstr>
      <vt:lpstr>Blends</vt:lpstr>
      <vt:lpstr>自定义设计方案</vt:lpstr>
      <vt:lpstr>3_Blends</vt:lpstr>
      <vt:lpstr>Visio</vt:lpstr>
      <vt:lpstr>公式</vt:lpstr>
      <vt:lpstr>包装程序外壳对象</vt:lpstr>
      <vt:lpstr>第2章 Java语言基础</vt:lpstr>
      <vt:lpstr>PowerPoint 演示文稿</vt:lpstr>
      <vt:lpstr>PowerPoint 演示文稿</vt:lpstr>
      <vt:lpstr>2.1 语言成分</vt:lpstr>
      <vt:lpstr>2.1.1 标识符与关键字</vt:lpstr>
      <vt:lpstr>1. 关键字</vt:lpstr>
      <vt:lpstr>2. 标识符命名规则 1/2</vt:lpstr>
      <vt:lpstr>2. 标识符命名规则2-2</vt:lpstr>
      <vt:lpstr>标识符约定</vt:lpstr>
      <vt:lpstr>3. 分隔符</vt:lpstr>
      <vt:lpstr>4. 注释</vt:lpstr>
      <vt:lpstr>2.1.2 基本数据类型</vt:lpstr>
      <vt:lpstr>整形类型变量</vt:lpstr>
      <vt:lpstr>基本类型封装类</vt:lpstr>
      <vt:lpstr>1. 常量</vt:lpstr>
      <vt:lpstr>常量的优点</vt:lpstr>
      <vt:lpstr>常量使用例子</vt:lpstr>
      <vt:lpstr>2. 变量</vt:lpstr>
      <vt:lpstr>PowerPoint 演示文稿</vt:lpstr>
      <vt:lpstr>变量声明</vt:lpstr>
      <vt:lpstr>变量声明示例</vt:lpstr>
      <vt:lpstr>变量赋初值</vt:lpstr>
      <vt:lpstr>变量的作用域和生存期</vt:lpstr>
      <vt:lpstr>示例</vt:lpstr>
      <vt:lpstr>2.1.4 运算符与表达式</vt:lpstr>
      <vt:lpstr>常用运算符</vt:lpstr>
      <vt:lpstr>运算符的优先级</vt:lpstr>
      <vt:lpstr>运算符的结合性与兼容性</vt:lpstr>
      <vt:lpstr>运算的正确性判断（避免数据溢出）</vt:lpstr>
      <vt:lpstr>PowerPoint 演示文稿</vt:lpstr>
      <vt:lpstr>2.2 流程控制语句 </vt:lpstr>
      <vt:lpstr>结构化程序设计必要性</vt:lpstr>
      <vt:lpstr>2.2.1 流程控制结构 </vt:lpstr>
      <vt:lpstr>三种结构的共同点</vt:lpstr>
      <vt:lpstr>不执行与死循环【错误的程序结构】 </vt:lpstr>
      <vt:lpstr>Java语句分类</vt:lpstr>
      <vt:lpstr>2.2.2 顺序结构语句</vt:lpstr>
      <vt:lpstr>顺序结构示例</vt:lpstr>
      <vt:lpstr>2.2.3 选择语句</vt:lpstr>
      <vt:lpstr>PowerPoint 演示文稿</vt:lpstr>
      <vt:lpstr>If语句示例</vt:lpstr>
      <vt:lpstr>PowerPoint 演示文稿</vt:lpstr>
      <vt:lpstr>多重if结构</vt:lpstr>
      <vt:lpstr>【例】输入分数，小于60输出不及格，60~79输出中等，80~89输出良好，大于等于90输出优秀</vt:lpstr>
      <vt:lpstr>2. switch语句</vt:lpstr>
      <vt:lpstr>Switch语句</vt:lpstr>
      <vt:lpstr>【例】 switch语句示例</vt:lpstr>
      <vt:lpstr>PowerPoint 演示文稿</vt:lpstr>
      <vt:lpstr>2.2.4 循环语句</vt:lpstr>
      <vt:lpstr>2. do-while语句</vt:lpstr>
      <vt:lpstr>PowerPoint 演示文稿</vt:lpstr>
      <vt:lpstr>【例】 计算并输出Fibonacci序列。</vt:lpstr>
      <vt:lpstr>PowerPoint 演示文稿</vt:lpstr>
      <vt:lpstr>[例]产生一个大于0.9的随机数为止，do-while</vt:lpstr>
      <vt:lpstr>3. for语句</vt:lpstr>
      <vt:lpstr>PowerPoint 演示文稿</vt:lpstr>
      <vt:lpstr>PowerPoint 演示文稿</vt:lpstr>
      <vt:lpstr>多重循环</vt:lpstr>
      <vt:lpstr>【例】 输出如下格式的九九乘法表。</vt:lpstr>
      <vt:lpstr>PowerPoint 演示文稿</vt:lpstr>
      <vt:lpstr>【习题】 求100以内的素数。</vt:lpstr>
      <vt:lpstr>PowerPoint 演示文稿</vt:lpstr>
      <vt:lpstr>2.2.5 转移语句</vt:lpstr>
      <vt:lpstr>【例】break/continue差异</vt:lpstr>
      <vt:lpstr>2.3 数组</vt:lpstr>
      <vt:lpstr>引用数据类型</vt:lpstr>
      <vt:lpstr>2.3.1 一维数组</vt:lpstr>
      <vt:lpstr>2.3.1 一维数组</vt:lpstr>
      <vt:lpstr>图 一维数组(动态存储示意图) </vt:lpstr>
      <vt:lpstr>【例】 用一维数组计算Fibonacci序列值。</vt:lpstr>
      <vt:lpstr>数组的引用模型</vt:lpstr>
      <vt:lpstr>数组变量的引用赋值</vt:lpstr>
      <vt:lpstr>数组取值示例</vt:lpstr>
      <vt:lpstr>数组的复制</vt:lpstr>
      <vt:lpstr>System.arraycopy实现数组复制</vt:lpstr>
      <vt:lpstr>PowerPoint 演示文稿</vt:lpstr>
      <vt:lpstr>2.3.2 二维数组</vt:lpstr>
      <vt:lpstr>2. 二维数组的引用模型</vt:lpstr>
      <vt:lpstr>3. 不规则的二维数组</vt:lpstr>
      <vt:lpstr>2.4 静态方法</vt:lpstr>
      <vt:lpstr>2.4.1 方法声明与调用</vt:lpstr>
      <vt:lpstr>2.4.2 参数传递</vt:lpstr>
      <vt:lpstr>交换变量值(值传递)</vt:lpstr>
      <vt:lpstr>交换变量值(引用传递)</vt:lpstr>
      <vt:lpstr>2.4.3 方法重载</vt:lpstr>
      <vt:lpstr>方法重载举例</vt:lpstr>
      <vt:lpstr>2.4.4 递归方法</vt:lpstr>
      <vt:lpstr>PowerPoint 演示文稿</vt:lpstr>
      <vt:lpstr>【例2.17】 求Fibonacci数列第n项的递归方法。</vt:lpstr>
      <vt:lpstr>2.5 字符串</vt:lpstr>
      <vt:lpstr>图2.21 字符串的引用模型</vt:lpstr>
      <vt:lpstr>2.5.2 字符串的类特性</vt:lpstr>
      <vt:lpstr>[例]字符串使用示例</vt:lpstr>
      <vt:lpstr>总结</vt:lpstr>
      <vt:lpstr>实验  Java程序设计基础（自做）</vt:lpstr>
      <vt:lpstr>PowerPoint 演示文稿</vt:lpstr>
      <vt:lpstr>作业</vt:lpstr>
      <vt:lpstr>习   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socall</dc:creator>
  <cp:lastModifiedBy>396026631@qq.com</cp:lastModifiedBy>
  <cp:revision>515</cp:revision>
  <dcterms:created xsi:type="dcterms:W3CDTF">1601-01-01T00:00:00Z</dcterms:created>
  <dcterms:modified xsi:type="dcterms:W3CDTF">2021-05-10T22:49:02Z</dcterms:modified>
</cp:coreProperties>
</file>