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 id="2147483811" r:id="rId3"/>
    <p:sldMasterId id="2147483825" r:id="rId4"/>
  </p:sldMasterIdLst>
  <p:notesMasterIdLst>
    <p:notesMasterId r:id="rId122"/>
  </p:notesMasterIdLst>
  <p:handoutMasterIdLst>
    <p:handoutMasterId r:id="rId123"/>
  </p:handoutMasterIdLst>
  <p:sldIdLst>
    <p:sldId id="338" r:id="rId5"/>
    <p:sldId id="397" r:id="rId6"/>
    <p:sldId id="459" r:id="rId7"/>
    <p:sldId id="340" r:id="rId8"/>
    <p:sldId id="341" r:id="rId9"/>
    <p:sldId id="392" r:id="rId10"/>
    <p:sldId id="393" r:id="rId11"/>
    <p:sldId id="407" r:id="rId12"/>
    <p:sldId id="406" r:id="rId13"/>
    <p:sldId id="460" r:id="rId14"/>
    <p:sldId id="474" r:id="rId15"/>
    <p:sldId id="476" r:id="rId16"/>
    <p:sldId id="408" r:id="rId17"/>
    <p:sldId id="394" r:id="rId18"/>
    <p:sldId id="348" r:id="rId19"/>
    <p:sldId id="409" r:id="rId20"/>
    <p:sldId id="475" r:id="rId21"/>
    <p:sldId id="411" r:id="rId22"/>
    <p:sldId id="477" r:id="rId23"/>
    <p:sldId id="398" r:id="rId24"/>
    <p:sldId id="357" r:id="rId25"/>
    <p:sldId id="358" r:id="rId26"/>
    <p:sldId id="359" r:id="rId27"/>
    <p:sldId id="294" r:id="rId28"/>
    <p:sldId id="313" r:id="rId29"/>
    <p:sldId id="295" r:id="rId30"/>
    <p:sldId id="478" r:id="rId31"/>
    <p:sldId id="479" r:id="rId32"/>
    <p:sldId id="296" r:id="rId33"/>
    <p:sldId id="461" r:id="rId34"/>
    <p:sldId id="413" r:id="rId35"/>
    <p:sldId id="462" r:id="rId36"/>
    <p:sldId id="480" r:id="rId37"/>
    <p:sldId id="297" r:id="rId38"/>
    <p:sldId id="414" r:id="rId39"/>
    <p:sldId id="415" r:id="rId40"/>
    <p:sldId id="418" r:id="rId41"/>
    <p:sldId id="419" r:id="rId42"/>
    <p:sldId id="416" r:id="rId43"/>
    <p:sldId id="417" r:id="rId44"/>
    <p:sldId id="421" r:id="rId45"/>
    <p:sldId id="485" r:id="rId46"/>
    <p:sldId id="463" r:id="rId47"/>
    <p:sldId id="384" r:id="rId48"/>
    <p:sldId id="298" r:id="rId49"/>
    <p:sldId id="385" r:id="rId50"/>
    <p:sldId id="426" r:id="rId51"/>
    <p:sldId id="427" r:id="rId52"/>
    <p:sldId id="489" r:id="rId53"/>
    <p:sldId id="329" r:id="rId54"/>
    <p:sldId id="428" r:id="rId55"/>
    <p:sldId id="429" r:id="rId56"/>
    <p:sldId id="299" r:id="rId57"/>
    <p:sldId id="361" r:id="rId58"/>
    <p:sldId id="362" r:id="rId59"/>
    <p:sldId id="364" r:id="rId60"/>
    <p:sldId id="456" r:id="rId61"/>
    <p:sldId id="470" r:id="rId62"/>
    <p:sldId id="438" r:id="rId63"/>
    <p:sldId id="301" r:id="rId64"/>
    <p:sldId id="300" r:id="rId65"/>
    <p:sldId id="431" r:id="rId66"/>
    <p:sldId id="332" r:id="rId67"/>
    <p:sldId id="320" r:id="rId68"/>
    <p:sldId id="457" r:id="rId69"/>
    <p:sldId id="490" r:id="rId70"/>
    <p:sldId id="331" r:id="rId71"/>
    <p:sldId id="432" r:id="rId72"/>
    <p:sldId id="369" r:id="rId73"/>
    <p:sldId id="433" r:id="rId74"/>
    <p:sldId id="491" r:id="rId75"/>
    <p:sldId id="451" r:id="rId76"/>
    <p:sldId id="493" r:id="rId77"/>
    <p:sldId id="303" r:id="rId78"/>
    <p:sldId id="370" r:id="rId79"/>
    <p:sldId id="486" r:id="rId80"/>
    <p:sldId id="464" r:id="rId81"/>
    <p:sldId id="465" r:id="rId82"/>
    <p:sldId id="435" r:id="rId83"/>
    <p:sldId id="436" r:id="rId84"/>
    <p:sldId id="401" r:id="rId85"/>
    <p:sldId id="322" r:id="rId86"/>
    <p:sldId id="437" r:id="rId87"/>
    <p:sldId id="487" r:id="rId88"/>
    <p:sldId id="305" r:id="rId89"/>
    <p:sldId id="304" r:id="rId90"/>
    <p:sldId id="333" r:id="rId91"/>
    <p:sldId id="467" r:id="rId92"/>
    <p:sldId id="439" r:id="rId93"/>
    <p:sldId id="324" r:id="rId94"/>
    <p:sldId id="335" r:id="rId95"/>
    <p:sldId id="336" r:id="rId96"/>
    <p:sldId id="471" r:id="rId97"/>
    <p:sldId id="472" r:id="rId98"/>
    <p:sldId id="473" r:id="rId99"/>
    <p:sldId id="306" r:id="rId100"/>
    <p:sldId id="440" r:id="rId101"/>
    <p:sldId id="458" r:id="rId102"/>
    <p:sldId id="326" r:id="rId103"/>
    <p:sldId id="402" r:id="rId104"/>
    <p:sldId id="328" r:id="rId105"/>
    <p:sldId id="422" r:id="rId106"/>
    <p:sldId id="469" r:id="rId107"/>
    <p:sldId id="468" r:id="rId108"/>
    <p:sldId id="337" r:id="rId109"/>
    <p:sldId id="442" r:id="rId110"/>
    <p:sldId id="443" r:id="rId111"/>
    <p:sldId id="444" r:id="rId112"/>
    <p:sldId id="445" r:id="rId113"/>
    <p:sldId id="446" r:id="rId114"/>
    <p:sldId id="447" r:id="rId115"/>
    <p:sldId id="448" r:id="rId116"/>
    <p:sldId id="449" r:id="rId117"/>
    <p:sldId id="452" r:id="rId118"/>
    <p:sldId id="453" r:id="rId119"/>
    <p:sldId id="454" r:id="rId120"/>
    <p:sldId id="488" r:id="rId1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E6A4"/>
    <a:srgbClr val="ADD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107" autoAdjust="0"/>
  </p:normalViewPr>
  <p:slideViewPr>
    <p:cSldViewPr>
      <p:cViewPr varScale="1">
        <p:scale>
          <a:sx n="69" d="100"/>
          <a:sy n="69" d="100"/>
        </p:scale>
        <p:origin x="141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handoutMaster" Target="handoutMasters/handout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dirty="0"/>
          </a:p>
        </p:txBody>
      </p:sp>
      <p:sp>
        <p:nvSpPr>
          <p:cNvPr id="1054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054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65C2305-7E1E-4A5B-AF40-85C5D3B56107}" type="slidenum">
              <a:rPr lang="zh-CN" altLang="en-US"/>
              <a:pPr>
                <a:defRPr/>
              </a:pPr>
              <a:t>‹#›</a:t>
            </a:fld>
            <a:endParaRPr lang="en-US" altLang="zh-CN"/>
          </a:p>
        </p:txBody>
      </p:sp>
    </p:spTree>
    <p:extLst>
      <p:ext uri="{BB962C8B-B14F-4D97-AF65-F5344CB8AC3E}">
        <p14:creationId xmlns:p14="http://schemas.microsoft.com/office/powerpoint/2010/main" val="213414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6B36D09-F9B7-4446-AD58-CB5D8146051D}" type="slidenum">
              <a:rPr lang="zh-CN" altLang="en-US"/>
              <a:pPr>
                <a:defRPr/>
              </a:pPr>
              <a:t>‹#›</a:t>
            </a:fld>
            <a:endParaRPr lang="en-US" altLang="zh-CN"/>
          </a:p>
        </p:txBody>
      </p:sp>
    </p:spTree>
    <p:extLst>
      <p:ext uri="{BB962C8B-B14F-4D97-AF65-F5344CB8AC3E}">
        <p14:creationId xmlns:p14="http://schemas.microsoft.com/office/powerpoint/2010/main" val="3611001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p:spPr>
        <p:txBody>
          <a:bodyPr/>
          <a:lstStyle/>
          <a:p>
            <a:r>
              <a:rPr lang="zh-CN" altLang="en-US" smtClean="0"/>
              <a:t>第四次课结束</a:t>
            </a:r>
          </a:p>
        </p:txBody>
      </p:sp>
      <p:sp>
        <p:nvSpPr>
          <p:cNvPr id="116740"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F39F957-F995-4D4F-89A7-6A4B7F719B89}" type="slidenum">
              <a:rPr lang="zh-CN" altLang="en-US" sz="1200" smtClean="0"/>
              <a:pPr eaLnBrk="1" hangingPunct="1"/>
              <a:t>26</a:t>
            </a:fld>
            <a:endParaRPr lang="en-US" altLang="zh-CN"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p:spPr>
        <p:txBody>
          <a:bodyPr/>
          <a:lstStyle/>
          <a:p>
            <a:endParaRPr lang="zh-CN" altLang="en-US" smtClean="0"/>
          </a:p>
        </p:txBody>
      </p:sp>
      <p:sp>
        <p:nvSpPr>
          <p:cNvPr id="117764"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C204CE1-8344-48C2-AD1B-732DBC559532}" type="slidenum">
              <a:rPr lang="zh-CN" altLang="en-US" sz="1200" smtClean="0"/>
              <a:pPr eaLnBrk="1" hangingPunct="1"/>
              <a:t>34</a:t>
            </a:fld>
            <a:endParaRPr lang="en-US" altLang="zh-CN"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r>
              <a:rPr lang="en-US" altLang="zh-CN" smtClean="0"/>
              <a:t>P76</a:t>
            </a:r>
            <a:r>
              <a:rPr lang="zh-CN" altLang="en-US" smtClean="0"/>
              <a:t>页的表</a:t>
            </a:r>
            <a:r>
              <a:rPr lang="en-US" altLang="zh-CN" smtClean="0"/>
              <a:t>3-1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r>
              <a:rPr lang="zh-CN" altLang="en-US" smtClean="0"/>
              <a:t>多态分为类型多态和方法多态。</a:t>
            </a:r>
          </a:p>
          <a:p>
            <a:r>
              <a:rPr lang="zh-CN" altLang="en-US" smtClean="0"/>
              <a:t>类型多态指父子类之间可以多样</a:t>
            </a:r>
          </a:p>
          <a:p>
            <a:r>
              <a:rPr lang="zh-CN" altLang="en-US" smtClean="0"/>
              <a:t>方法多态主要通过方法重载和方法覆盖来实现</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Freeform 2"/>
          <p:cNvSpPr>
            <a:spLocks/>
          </p:cNvSpPr>
          <p:nvPr/>
        </p:nvSpPr>
        <p:spPr bwMode="auto">
          <a:xfrm rot="18427436">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1" name="Rectangle 7"/>
          <p:cNvSpPr>
            <a:spLocks noGrp="1" noChangeArrowheads="1"/>
          </p:cNvSpPr>
          <p:nvPr>
            <p:ph type="sldNum" sz="quarter" idx="11"/>
          </p:nvPr>
        </p:nvSpPr>
        <p:spPr/>
        <p:txBody>
          <a:bodyPr/>
          <a:lstStyle>
            <a:lvl1pPr>
              <a:defRPr/>
            </a:lvl1pPr>
          </a:lstStyle>
          <a:p>
            <a:pPr>
              <a:defRPr/>
            </a:pPr>
            <a:fld id="{7CD25E23-0AA4-4EE2-BF6E-4B88BCF3203A}" type="slidenum">
              <a:rPr lang="zh-CN" altLang="en-US"/>
              <a:pPr>
                <a:defRPr/>
              </a:pPr>
              <a:t>‹#›</a:t>
            </a:fld>
            <a:endParaRPr lang="en-US" altLang="zh-CN"/>
          </a:p>
        </p:txBody>
      </p:sp>
    </p:spTree>
    <p:extLst>
      <p:ext uri="{BB962C8B-B14F-4D97-AF65-F5344CB8AC3E}">
        <p14:creationId xmlns:p14="http://schemas.microsoft.com/office/powerpoint/2010/main" val="296688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2"/>
          <p:cNvSpPr>
            <a:spLocks noChangeArrowheads="1"/>
          </p:cNvSpPr>
          <p:nvPr/>
        </p:nvSpPr>
        <p:spPr bwMode="ltGray">
          <a:xfrm>
            <a:off x="417513" y="234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5" name="Rectangle 3"/>
          <p:cNvSpPr>
            <a:spLocks noChangeArrowheads="1"/>
          </p:cNvSpPr>
          <p:nvPr/>
        </p:nvSpPr>
        <p:spPr bwMode="ltGray">
          <a:xfrm>
            <a:off x="800100" y="234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6" name="Rectangle 4"/>
          <p:cNvSpPr>
            <a:spLocks noChangeArrowheads="1"/>
          </p:cNvSpPr>
          <p:nvPr/>
        </p:nvSpPr>
        <p:spPr bwMode="ltGray">
          <a:xfrm>
            <a:off x="541338" y="657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7" name="Rectangle 5"/>
          <p:cNvSpPr>
            <a:spLocks noChangeArrowheads="1"/>
          </p:cNvSpPr>
          <p:nvPr/>
        </p:nvSpPr>
        <p:spPr bwMode="ltGray">
          <a:xfrm>
            <a:off x="911225" y="657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8" name="Rectangle 6"/>
          <p:cNvSpPr>
            <a:spLocks noChangeArrowheads="1"/>
          </p:cNvSpPr>
          <p:nvPr/>
        </p:nvSpPr>
        <p:spPr bwMode="ltGray">
          <a:xfrm>
            <a:off x="127000" y="584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9" name="Rectangle 7"/>
          <p:cNvSpPr>
            <a:spLocks noChangeArrowheads="1"/>
          </p:cNvSpPr>
          <p:nvPr/>
        </p:nvSpPr>
        <p:spPr bwMode="gray">
          <a:xfrm>
            <a:off x="762000" y="1270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 name="Rectangle 8"/>
          <p:cNvSpPr>
            <a:spLocks noChangeArrowheads="1"/>
          </p:cNvSpPr>
          <p:nvPr/>
        </p:nvSpPr>
        <p:spPr bwMode="gray">
          <a:xfrm>
            <a:off x="442913" y="9175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1" name="Text Box 14"/>
          <p:cNvSpPr txBox="1">
            <a:spLocks noChangeArrowheads="1"/>
          </p:cNvSpPr>
          <p:nvPr userDrawn="1"/>
        </p:nvSpPr>
        <p:spPr bwMode="auto">
          <a:xfrm>
            <a:off x="971550" y="6237288"/>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endParaRPr lang="zh-CN" altLang="en-US" smtClean="0"/>
          </a:p>
        </p:txBody>
      </p:sp>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412875"/>
            <a:ext cx="8229600" cy="4525963"/>
          </a:xfrm>
        </p:spPr>
        <p:txBody>
          <a:bodyPr/>
          <a:lstStyle/>
          <a:p>
            <a:pPr lvl="0"/>
            <a:endParaRPr lang="zh-CN" altLang="en-US" noProof="0"/>
          </a:p>
        </p:txBody>
      </p:sp>
      <p:sp>
        <p:nvSpPr>
          <p:cNvPr id="12" name="灯片编号占位符 3"/>
          <p:cNvSpPr>
            <a:spLocks noGrp="1"/>
          </p:cNvSpPr>
          <p:nvPr>
            <p:ph type="sldNum" sz="quarter" idx="10"/>
          </p:nvPr>
        </p:nvSpPr>
        <p:spPr>
          <a:xfrm>
            <a:off x="755650" y="6381750"/>
            <a:ext cx="2133600" cy="215900"/>
          </a:xfrm>
        </p:spPr>
        <p:txBody>
          <a:bodyPr/>
          <a:lstStyle>
            <a:lvl1pPr>
              <a:defRPr/>
            </a:lvl1pPr>
          </a:lstStyle>
          <a:p>
            <a:pPr>
              <a:defRPr/>
            </a:pPr>
            <a:fld id="{31E7EDE7-FA1C-4A8C-A349-45FEF03ABE56}" type="slidenum">
              <a:rPr lang="en-US" altLang="zh-CN"/>
              <a:pPr>
                <a:defRPr/>
              </a:pPr>
              <a:t>‹#›</a:t>
            </a:fld>
            <a:endParaRPr lang="en-US" altLang="zh-CN"/>
          </a:p>
        </p:txBody>
      </p:sp>
    </p:spTree>
    <p:extLst>
      <p:ext uri="{BB962C8B-B14F-4D97-AF65-F5344CB8AC3E}">
        <p14:creationId xmlns:p14="http://schemas.microsoft.com/office/powerpoint/2010/main" val="7648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2"/>
          <p:cNvSpPr>
            <a:spLocks noChangeArrowheads="1"/>
          </p:cNvSpPr>
          <p:nvPr/>
        </p:nvSpPr>
        <p:spPr bwMode="ltGray">
          <a:xfrm>
            <a:off x="417513" y="234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5" name="Rectangle 3"/>
          <p:cNvSpPr>
            <a:spLocks noChangeArrowheads="1"/>
          </p:cNvSpPr>
          <p:nvPr/>
        </p:nvSpPr>
        <p:spPr bwMode="ltGray">
          <a:xfrm>
            <a:off x="800100" y="234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6" name="Rectangle 4"/>
          <p:cNvSpPr>
            <a:spLocks noChangeArrowheads="1"/>
          </p:cNvSpPr>
          <p:nvPr/>
        </p:nvSpPr>
        <p:spPr bwMode="ltGray">
          <a:xfrm>
            <a:off x="541338" y="657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7" name="Rectangle 5"/>
          <p:cNvSpPr>
            <a:spLocks noChangeArrowheads="1"/>
          </p:cNvSpPr>
          <p:nvPr/>
        </p:nvSpPr>
        <p:spPr bwMode="ltGray">
          <a:xfrm>
            <a:off x="911225" y="657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8" name="Rectangle 6"/>
          <p:cNvSpPr>
            <a:spLocks noChangeArrowheads="1"/>
          </p:cNvSpPr>
          <p:nvPr/>
        </p:nvSpPr>
        <p:spPr bwMode="ltGray">
          <a:xfrm>
            <a:off x="127000" y="584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9" name="Rectangle 7"/>
          <p:cNvSpPr>
            <a:spLocks noChangeArrowheads="1"/>
          </p:cNvSpPr>
          <p:nvPr/>
        </p:nvSpPr>
        <p:spPr bwMode="gray">
          <a:xfrm>
            <a:off x="762000" y="1270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 name="Rectangle 8"/>
          <p:cNvSpPr>
            <a:spLocks noChangeArrowheads="1"/>
          </p:cNvSpPr>
          <p:nvPr/>
        </p:nvSpPr>
        <p:spPr bwMode="gray">
          <a:xfrm>
            <a:off x="442913" y="9175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1" name="Text Box 14"/>
          <p:cNvSpPr txBox="1">
            <a:spLocks noChangeArrowheads="1"/>
          </p:cNvSpPr>
          <p:nvPr userDrawn="1"/>
        </p:nvSpPr>
        <p:spPr bwMode="auto">
          <a:xfrm>
            <a:off x="971550" y="6237288"/>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endParaRPr lang="zh-CN" altLang="en-US" smtClean="0"/>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3" name="Rectangle 13"/>
          <p:cNvSpPr>
            <a:spLocks noGrp="1" noChangeArrowheads="1"/>
          </p:cNvSpPr>
          <p:nvPr>
            <p:ph type="sldNum" sz="quarter" idx="11"/>
          </p:nvPr>
        </p:nvSpPr>
        <p:spPr/>
        <p:txBody>
          <a:bodyPr/>
          <a:lstStyle>
            <a:lvl1pPr>
              <a:defRPr/>
            </a:lvl1pPr>
          </a:lstStyle>
          <a:p>
            <a:pPr>
              <a:defRPr/>
            </a:pPr>
            <a:fld id="{CB3F7CA2-734B-41C2-B593-8AFF6AD5AE43}" type="slidenum">
              <a:rPr lang="zh-CN" altLang="en-US"/>
              <a:pPr>
                <a:defRPr/>
              </a:pPr>
              <a:t>‹#›</a:t>
            </a:fld>
            <a:endParaRPr lang="en-US" altLang="zh-CN"/>
          </a:p>
        </p:txBody>
      </p:sp>
    </p:spTree>
    <p:extLst>
      <p:ext uri="{BB962C8B-B14F-4D97-AF65-F5344CB8AC3E}">
        <p14:creationId xmlns:p14="http://schemas.microsoft.com/office/powerpoint/2010/main" val="285209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1"/>
          </p:nvPr>
        </p:nvSpPr>
        <p:spPr>
          <a:ln/>
        </p:spPr>
        <p:txBody>
          <a:bodyPr/>
          <a:lstStyle>
            <a:lvl1pPr>
              <a:defRPr/>
            </a:lvl1pPr>
          </a:lstStyle>
          <a:p>
            <a:pPr>
              <a:defRPr/>
            </a:pPr>
            <a:fld id="{8FA4CCEE-D148-4033-8B4C-12FD94C7B1C3}" type="slidenum">
              <a:rPr lang="zh-CN" altLang="en-US"/>
              <a:pPr>
                <a:defRPr/>
              </a:pPr>
              <a:t>‹#›</a:t>
            </a:fld>
            <a:endParaRPr lang="en-US" altLang="zh-CN"/>
          </a:p>
        </p:txBody>
      </p:sp>
    </p:spTree>
    <p:extLst>
      <p:ext uri="{BB962C8B-B14F-4D97-AF65-F5344CB8AC3E}">
        <p14:creationId xmlns:p14="http://schemas.microsoft.com/office/powerpoint/2010/main" val="333170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Rectangle 13"/>
          <p:cNvSpPr>
            <a:spLocks noGrp="1" noChangeArrowheads="1"/>
          </p:cNvSpPr>
          <p:nvPr>
            <p:ph type="sldNum" sz="quarter" idx="11"/>
          </p:nvPr>
        </p:nvSpPr>
        <p:spPr>
          <a:ln/>
        </p:spPr>
        <p:txBody>
          <a:bodyPr/>
          <a:lstStyle>
            <a:lvl1pPr>
              <a:defRPr/>
            </a:lvl1pPr>
          </a:lstStyle>
          <a:p>
            <a:pPr>
              <a:defRPr/>
            </a:pPr>
            <a:fld id="{B6141774-37DA-4D93-9B4A-56638A4C02B0}" type="slidenum">
              <a:rPr lang="zh-CN" altLang="en-US"/>
              <a:pPr>
                <a:defRPr/>
              </a:pPr>
              <a:t>‹#›</a:t>
            </a:fld>
            <a:endParaRPr lang="en-US" altLang="zh-CN"/>
          </a:p>
        </p:txBody>
      </p:sp>
    </p:spTree>
    <p:extLst>
      <p:ext uri="{BB962C8B-B14F-4D97-AF65-F5344CB8AC3E}">
        <p14:creationId xmlns:p14="http://schemas.microsoft.com/office/powerpoint/2010/main" val="218631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FC748E8-6D8B-4FDC-BF18-C8A0BA0B77B1}" type="slidenum">
              <a:rPr lang="zh-CN" altLang="en-US"/>
              <a:pPr>
                <a:defRPr/>
              </a:pPr>
              <a:t>‹#›</a:t>
            </a:fld>
            <a:endParaRPr lang="zh-CN" altLang="en-US"/>
          </a:p>
        </p:txBody>
      </p:sp>
    </p:spTree>
    <p:extLst>
      <p:ext uri="{BB962C8B-B14F-4D97-AF65-F5344CB8AC3E}">
        <p14:creationId xmlns:p14="http://schemas.microsoft.com/office/powerpoint/2010/main" val="356316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EC99214-CBDC-4AEF-8941-F1D5B5B4A104}" type="slidenum">
              <a:rPr lang="zh-CN" altLang="en-US"/>
              <a:pPr>
                <a:defRPr/>
              </a:pPr>
              <a:t>‹#›</a:t>
            </a:fld>
            <a:endParaRPr lang="zh-CN" altLang="en-US"/>
          </a:p>
        </p:txBody>
      </p:sp>
    </p:spTree>
    <p:extLst>
      <p:ext uri="{BB962C8B-B14F-4D97-AF65-F5344CB8AC3E}">
        <p14:creationId xmlns:p14="http://schemas.microsoft.com/office/powerpoint/2010/main" val="2688713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Freeform 2"/>
          <p:cNvSpPr>
            <a:spLocks/>
          </p:cNvSpPr>
          <p:nvPr/>
        </p:nvSpPr>
        <p:spPr bwMode="auto">
          <a:xfrm rot="-3172564">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 name="Rectangle 3"/>
          <p:cNvSpPr>
            <a:spLocks noGrp="1" noChangeArrowheads="1"/>
          </p:cNvSpPr>
          <p:nvPr>
            <p:ph type="title"/>
          </p:nvPr>
        </p:nvSpPr>
        <p:spPr bwMode="auto">
          <a:xfrm>
            <a:off x="611188" y="549275"/>
            <a:ext cx="72009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0" name="Rectangle 4"/>
          <p:cNvSpPr>
            <a:spLocks noGrp="1" noChangeArrowheads="1"/>
          </p:cNvSpPr>
          <p:nvPr>
            <p:ph type="body" idx="1"/>
          </p:nvPr>
        </p:nvSpPr>
        <p:spPr bwMode="auto">
          <a:xfrm>
            <a:off x="684213" y="1844675"/>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9863" name="Rectangle 7"/>
          <p:cNvSpPr>
            <a:spLocks noGrp="1" noChangeArrowheads="1"/>
          </p:cNvSpPr>
          <p:nvPr>
            <p:ph type="sldNum" sz="quarter" idx="4"/>
          </p:nvPr>
        </p:nvSpPr>
        <p:spPr bwMode="auto">
          <a:xfrm>
            <a:off x="0" y="6400800"/>
            <a:ext cx="75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1">
                <a:latin typeface="Comic Sans MS" pitchFamily="66" charset="0"/>
              </a:defRPr>
            </a:lvl1pPr>
          </a:lstStyle>
          <a:p>
            <a:pPr>
              <a:defRPr/>
            </a:pPr>
            <a:fld id="{8C7F579A-E432-4F39-B46B-8F1738813693}" type="slidenum">
              <a:rPr lang="zh-CN" altLang="en-US"/>
              <a:pPr>
                <a:defRPr/>
              </a:pPr>
              <a:t>‹#›</a:t>
            </a:fld>
            <a:endParaRPr lang="en-US" altLang="zh-CN"/>
          </a:p>
        </p:txBody>
      </p:sp>
      <p:sp>
        <p:nvSpPr>
          <p:cNvPr id="1033" name="Freeform 8"/>
          <p:cNvSpPr>
            <a:spLocks/>
          </p:cNvSpPr>
          <p:nvPr/>
        </p:nvSpPr>
        <p:spPr bwMode="auto">
          <a:xfrm rot="-3172564">
            <a:off x="7865269" y="24607"/>
            <a:ext cx="1165225" cy="2097087"/>
          </a:xfrm>
          <a:custGeom>
            <a:avLst/>
            <a:gdLst>
              <a:gd name="T0" fmla="*/ 2147483647 w 2911"/>
              <a:gd name="T1" fmla="*/ 0 h 3703"/>
              <a:gd name="T2" fmla="*/ 2147483647 w 2911"/>
              <a:gd name="T3" fmla="*/ 2147483647 h 3703"/>
              <a:gd name="T4" fmla="*/ 2147483647 w 2911"/>
              <a:gd name="T5" fmla="*/ 2147483647 h 3703"/>
              <a:gd name="T6" fmla="*/ 0 w 2911"/>
              <a:gd name="T7" fmla="*/ 2147483647 h 3703"/>
              <a:gd name="T8" fmla="*/ 2147483647 w 2911"/>
              <a:gd name="T9" fmla="*/ 2147483647 h 3703"/>
              <a:gd name="T10" fmla="*/ 2147483647 w 2911"/>
              <a:gd name="T11" fmla="*/ 2147483647 h 3703"/>
              <a:gd name="T12" fmla="*/ 2147483647 w 2911"/>
              <a:gd name="T13" fmla="*/ 2147483647 h 3703"/>
              <a:gd name="T14" fmla="*/ 2147483647 w 2911"/>
              <a:gd name="T15" fmla="*/ 2147483647 h 3703"/>
              <a:gd name="T16" fmla="*/ 2147483647 w 2911"/>
              <a:gd name="T17" fmla="*/ 2147483647 h 3703"/>
              <a:gd name="T18" fmla="*/ 2147483647 w 2911"/>
              <a:gd name="T19" fmla="*/ 0 h 3703"/>
              <a:gd name="T20" fmla="*/ 2147483647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9"/>
          <p:cNvSpPr>
            <a:spLocks/>
          </p:cNvSpPr>
          <p:nvPr/>
        </p:nvSpPr>
        <p:spPr bwMode="auto">
          <a:xfrm rot="-3172564">
            <a:off x="7831138" y="192088"/>
            <a:ext cx="1025525" cy="1571625"/>
          </a:xfrm>
          <a:custGeom>
            <a:avLst/>
            <a:gdLst>
              <a:gd name="T0" fmla="*/ 0 w 2561"/>
              <a:gd name="T1" fmla="*/ 2147483647 h 2777"/>
              <a:gd name="T2" fmla="*/ 2147483647 w 2561"/>
              <a:gd name="T3" fmla="*/ 2147483647 h 2777"/>
              <a:gd name="T4" fmla="*/ 2147483647 w 2561"/>
              <a:gd name="T5" fmla="*/ 2147483647 h 2777"/>
              <a:gd name="T6" fmla="*/ 2147483647 w 2561"/>
              <a:gd name="T7" fmla="*/ 2147483647 h 2777"/>
              <a:gd name="T8" fmla="*/ 2147483647 w 2561"/>
              <a:gd name="T9" fmla="*/ 2147483647 h 2777"/>
              <a:gd name="T10" fmla="*/ 2147483647 w 2561"/>
              <a:gd name="T11" fmla="*/ 0 h 2777"/>
              <a:gd name="T12" fmla="*/ 0 w 2561"/>
              <a:gd name="T13" fmla="*/ 2147483647 h 2777"/>
              <a:gd name="T14" fmla="*/ 0 w 2561"/>
              <a:gd name="T15" fmla="*/ 2147483647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5" name="Group 10"/>
          <p:cNvGrpSpPr>
            <a:grpSpLocks/>
          </p:cNvGrpSpPr>
          <p:nvPr/>
        </p:nvGrpSpPr>
        <p:grpSpPr bwMode="auto">
          <a:xfrm>
            <a:off x="7938" y="5540375"/>
            <a:ext cx="1784350" cy="1246188"/>
            <a:chOff x="5" y="3490"/>
            <a:chExt cx="1124" cy="785"/>
          </a:xfrm>
        </p:grpSpPr>
        <p:sp>
          <p:nvSpPr>
            <p:cNvPr id="1052" name="Freeform 11"/>
            <p:cNvSpPr>
              <a:spLocks/>
            </p:cNvSpPr>
            <p:nvPr userDrawn="1"/>
          </p:nvSpPr>
          <p:spPr bwMode="auto">
            <a:xfrm>
              <a:off x="24" y="3505"/>
              <a:ext cx="1089" cy="649"/>
            </a:xfrm>
            <a:custGeom>
              <a:avLst/>
              <a:gdLst>
                <a:gd name="T0" fmla="*/ 1 w 2177"/>
                <a:gd name="T1" fmla="*/ 1 h 1298"/>
                <a:gd name="T2" fmla="*/ 1 w 2177"/>
                <a:gd name="T3" fmla="*/ 1 h 1298"/>
                <a:gd name="T4" fmla="*/ 1 w 2177"/>
                <a:gd name="T5" fmla="*/ 1 h 1298"/>
                <a:gd name="T6" fmla="*/ 1 w 2177"/>
                <a:gd name="T7" fmla="*/ 1 h 1298"/>
                <a:gd name="T8" fmla="*/ 1 w 2177"/>
                <a:gd name="T9" fmla="*/ 1 h 1298"/>
                <a:gd name="T10" fmla="*/ 1 w 2177"/>
                <a:gd name="T11" fmla="*/ 1 h 1298"/>
                <a:gd name="T12" fmla="*/ 1 w 2177"/>
                <a:gd name="T13" fmla="*/ 1 h 1298"/>
                <a:gd name="T14" fmla="*/ 1 w 2177"/>
                <a:gd name="T15" fmla="*/ 1 h 1298"/>
                <a:gd name="T16" fmla="*/ 1 w 2177"/>
                <a:gd name="T17" fmla="*/ 0 h 1298"/>
                <a:gd name="T18" fmla="*/ 1 w 2177"/>
                <a:gd name="T19" fmla="*/ 1 h 1298"/>
                <a:gd name="T20" fmla="*/ 1 w 2177"/>
                <a:gd name="T21" fmla="*/ 1 h 1298"/>
                <a:gd name="T22" fmla="*/ 1 w 2177"/>
                <a:gd name="T23" fmla="*/ 1 h 1298"/>
                <a:gd name="T24" fmla="*/ 1 w 2177"/>
                <a:gd name="T25" fmla="*/ 1 h 1298"/>
                <a:gd name="T26" fmla="*/ 1 w 2177"/>
                <a:gd name="T27" fmla="*/ 1 h 1298"/>
                <a:gd name="T28" fmla="*/ 1 w 2177"/>
                <a:gd name="T29" fmla="*/ 1 h 1298"/>
                <a:gd name="T30" fmla="*/ 1 w 2177"/>
                <a:gd name="T31" fmla="*/ 1 h 1298"/>
                <a:gd name="T32" fmla="*/ 1 w 2177"/>
                <a:gd name="T33" fmla="*/ 1 h 1298"/>
                <a:gd name="T34" fmla="*/ 0 w 2177"/>
                <a:gd name="T35" fmla="*/ 1 h 1298"/>
                <a:gd name="T36" fmla="*/ 1 w 2177"/>
                <a:gd name="T37" fmla="*/ 1 h 1298"/>
                <a:gd name="T38" fmla="*/ 1 w 2177"/>
                <a:gd name="T39" fmla="*/ 1 h 1298"/>
                <a:gd name="T40" fmla="*/ 1 w 2177"/>
                <a:gd name="T41" fmla="*/ 1 h 1298"/>
                <a:gd name="T42" fmla="*/ 1 w 2177"/>
                <a:gd name="T43" fmla="*/ 1 h 1298"/>
                <a:gd name="T44" fmla="*/ 1 w 2177"/>
                <a:gd name="T45" fmla="*/ 1 h 1298"/>
                <a:gd name="T46" fmla="*/ 1 w 2177"/>
                <a:gd name="T47" fmla="*/ 1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2"/>
            <p:cNvSpPr>
              <a:spLocks/>
            </p:cNvSpPr>
            <p:nvPr userDrawn="1"/>
          </p:nvSpPr>
          <p:spPr bwMode="auto">
            <a:xfrm>
              <a:off x="1022" y="3582"/>
              <a:ext cx="71" cy="129"/>
            </a:xfrm>
            <a:custGeom>
              <a:avLst/>
              <a:gdLst>
                <a:gd name="T0" fmla="*/ 0 w 143"/>
                <a:gd name="T1" fmla="*/ 1 h 258"/>
                <a:gd name="T2" fmla="*/ 0 w 143"/>
                <a:gd name="T3" fmla="*/ 0 h 258"/>
                <a:gd name="T4" fmla="*/ 0 w 143"/>
                <a:gd name="T5" fmla="*/ 1 h 258"/>
                <a:gd name="T6" fmla="*/ 0 w 143"/>
                <a:gd name="T7" fmla="*/ 1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3"/>
            <p:cNvSpPr>
              <a:spLocks/>
            </p:cNvSpPr>
            <p:nvPr userDrawn="1"/>
          </p:nvSpPr>
          <p:spPr bwMode="auto">
            <a:xfrm>
              <a:off x="20" y="3774"/>
              <a:ext cx="792" cy="41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14"/>
            <p:cNvSpPr>
              <a:spLocks/>
            </p:cNvSpPr>
            <p:nvPr userDrawn="1"/>
          </p:nvSpPr>
          <p:spPr bwMode="auto">
            <a:xfrm>
              <a:off x="129" y="3808"/>
              <a:ext cx="525" cy="374"/>
            </a:xfrm>
            <a:custGeom>
              <a:avLst/>
              <a:gdLst>
                <a:gd name="T0" fmla="*/ 0 w 1049"/>
                <a:gd name="T1" fmla="*/ 1 h 747"/>
                <a:gd name="T2" fmla="*/ 1 w 1049"/>
                <a:gd name="T3" fmla="*/ 1 h 747"/>
                <a:gd name="T4" fmla="*/ 1 w 1049"/>
                <a:gd name="T5" fmla="*/ 1 h 747"/>
                <a:gd name="T6" fmla="*/ 1 w 1049"/>
                <a:gd name="T7" fmla="*/ 1 h 747"/>
                <a:gd name="T8" fmla="*/ 1 w 1049"/>
                <a:gd name="T9" fmla="*/ 0 h 747"/>
                <a:gd name="T10" fmla="*/ 0 w 1049"/>
                <a:gd name="T11" fmla="*/ 1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15"/>
            <p:cNvSpPr>
              <a:spLocks/>
            </p:cNvSpPr>
            <p:nvPr userDrawn="1"/>
          </p:nvSpPr>
          <p:spPr bwMode="auto">
            <a:xfrm>
              <a:off x="485" y="3532"/>
              <a:ext cx="135" cy="121"/>
            </a:xfrm>
            <a:custGeom>
              <a:avLst/>
              <a:gdLst>
                <a:gd name="T0" fmla="*/ 0 w 272"/>
                <a:gd name="T1" fmla="*/ 1 h 241"/>
                <a:gd name="T2" fmla="*/ 0 w 272"/>
                <a:gd name="T3" fmla="*/ 0 h 241"/>
                <a:gd name="T4" fmla="*/ 0 w 272"/>
                <a:gd name="T5" fmla="*/ 1 h 241"/>
                <a:gd name="T6" fmla="*/ 0 w 272"/>
                <a:gd name="T7" fmla="*/ 1 h 241"/>
                <a:gd name="T8" fmla="*/ 0 w 272"/>
                <a:gd name="T9" fmla="*/ 1 h 241"/>
                <a:gd name="T10" fmla="*/ 0 w 272"/>
                <a:gd name="T11" fmla="*/ 1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16"/>
            <p:cNvSpPr>
              <a:spLocks/>
            </p:cNvSpPr>
            <p:nvPr userDrawn="1"/>
          </p:nvSpPr>
          <p:spPr bwMode="auto">
            <a:xfrm>
              <a:off x="641" y="4163"/>
              <a:ext cx="76" cy="112"/>
            </a:xfrm>
            <a:custGeom>
              <a:avLst/>
              <a:gdLst>
                <a:gd name="T0" fmla="*/ 1 w 152"/>
                <a:gd name="T1" fmla="*/ 1 h 224"/>
                <a:gd name="T2" fmla="*/ 1 w 152"/>
                <a:gd name="T3" fmla="*/ 1 h 224"/>
                <a:gd name="T4" fmla="*/ 0 w 152"/>
                <a:gd name="T5" fmla="*/ 1 h 224"/>
                <a:gd name="T6" fmla="*/ 1 w 152"/>
                <a:gd name="T7" fmla="*/ 0 h 224"/>
                <a:gd name="T8" fmla="*/ 1 w 152"/>
                <a:gd name="T9" fmla="*/ 1 h 224"/>
                <a:gd name="T10" fmla="*/ 1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17"/>
            <p:cNvSpPr>
              <a:spLocks/>
            </p:cNvSpPr>
            <p:nvPr userDrawn="1"/>
          </p:nvSpPr>
          <p:spPr bwMode="auto">
            <a:xfrm>
              <a:off x="504" y="3607"/>
              <a:ext cx="193" cy="383"/>
            </a:xfrm>
            <a:custGeom>
              <a:avLst/>
              <a:gdLst>
                <a:gd name="T0" fmla="*/ 0 w 386"/>
                <a:gd name="T1" fmla="*/ 1 h 764"/>
                <a:gd name="T2" fmla="*/ 1 w 386"/>
                <a:gd name="T3" fmla="*/ 0 h 764"/>
                <a:gd name="T4" fmla="*/ 1 w 386"/>
                <a:gd name="T5" fmla="*/ 1 h 764"/>
                <a:gd name="T6" fmla="*/ 1 w 386"/>
                <a:gd name="T7" fmla="*/ 1 h 764"/>
                <a:gd name="T8" fmla="*/ 1 w 386"/>
                <a:gd name="T9" fmla="*/ 1 h 764"/>
                <a:gd name="T10" fmla="*/ 1 w 386"/>
                <a:gd name="T11" fmla="*/ 1 h 764"/>
                <a:gd name="T12" fmla="*/ 0 w 386"/>
                <a:gd name="T13" fmla="*/ 1 h 764"/>
                <a:gd name="T14" fmla="*/ 0 w 386"/>
                <a:gd name="T15" fmla="*/ 1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 name="Freeform 18"/>
            <p:cNvSpPr>
              <a:spLocks/>
            </p:cNvSpPr>
            <p:nvPr userDrawn="1"/>
          </p:nvSpPr>
          <p:spPr bwMode="auto">
            <a:xfrm>
              <a:off x="668" y="3590"/>
              <a:ext cx="364" cy="174"/>
            </a:xfrm>
            <a:custGeom>
              <a:avLst/>
              <a:gdLst>
                <a:gd name="T0" fmla="*/ 1 w 728"/>
                <a:gd name="T1" fmla="*/ 0 h 348"/>
                <a:gd name="T2" fmla="*/ 0 w 728"/>
                <a:gd name="T3" fmla="*/ 1 h 348"/>
                <a:gd name="T4" fmla="*/ 1 w 728"/>
                <a:gd name="T5" fmla="*/ 1 h 348"/>
                <a:gd name="T6" fmla="*/ 1 w 728"/>
                <a:gd name="T7" fmla="*/ 1 h 348"/>
                <a:gd name="T8" fmla="*/ 1 w 728"/>
                <a:gd name="T9" fmla="*/ 1 h 348"/>
                <a:gd name="T10" fmla="*/ 1 w 728"/>
                <a:gd name="T11" fmla="*/ 0 h 348"/>
                <a:gd name="T12" fmla="*/ 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 name="Freeform 19"/>
            <p:cNvSpPr>
              <a:spLocks/>
            </p:cNvSpPr>
            <p:nvPr userDrawn="1"/>
          </p:nvSpPr>
          <p:spPr bwMode="auto">
            <a:xfrm>
              <a:off x="347" y="3693"/>
              <a:ext cx="156" cy="67"/>
            </a:xfrm>
            <a:custGeom>
              <a:avLst/>
              <a:gdLst>
                <a:gd name="T0" fmla="*/ 1 w 312"/>
                <a:gd name="T1" fmla="*/ 0 h 135"/>
                <a:gd name="T2" fmla="*/ 0 w 312"/>
                <a:gd name="T3" fmla="*/ 0 h 135"/>
                <a:gd name="T4" fmla="*/ 1 w 312"/>
                <a:gd name="T5" fmla="*/ 0 h 135"/>
                <a:gd name="T6" fmla="*/ 1 w 312"/>
                <a:gd name="T7" fmla="*/ 0 h 135"/>
                <a:gd name="T8" fmla="*/ 1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1" name="Group 20"/>
            <p:cNvGrpSpPr>
              <a:grpSpLocks/>
            </p:cNvGrpSpPr>
            <p:nvPr userDrawn="1"/>
          </p:nvGrpSpPr>
          <p:grpSpPr bwMode="auto">
            <a:xfrm>
              <a:off x="5" y="3490"/>
              <a:ext cx="1124" cy="780"/>
              <a:chOff x="5" y="3490"/>
              <a:chExt cx="1124" cy="780"/>
            </a:xfrm>
          </p:grpSpPr>
          <p:grpSp>
            <p:nvGrpSpPr>
              <p:cNvPr id="1062" name="Group 21"/>
              <p:cNvGrpSpPr>
                <a:grpSpLocks/>
              </p:cNvGrpSpPr>
              <p:nvPr userDrawn="1"/>
            </p:nvGrpSpPr>
            <p:grpSpPr bwMode="auto">
              <a:xfrm>
                <a:off x="499" y="3562"/>
                <a:ext cx="548" cy="708"/>
                <a:chOff x="499" y="3562"/>
                <a:chExt cx="548" cy="708"/>
              </a:xfrm>
            </p:grpSpPr>
            <p:sp>
              <p:nvSpPr>
                <p:cNvPr id="1075" name="Freeform 22"/>
                <p:cNvSpPr>
                  <a:spLocks/>
                </p:cNvSpPr>
                <p:nvPr userDrawn="1"/>
              </p:nvSpPr>
              <p:spPr bwMode="auto">
                <a:xfrm>
                  <a:off x="499" y="3587"/>
                  <a:ext cx="157" cy="87"/>
                </a:xfrm>
                <a:custGeom>
                  <a:avLst/>
                  <a:gdLst>
                    <a:gd name="T0" fmla="*/ 0 w 313"/>
                    <a:gd name="T1" fmla="*/ 0 h 175"/>
                    <a:gd name="T2" fmla="*/ 1 w 313"/>
                    <a:gd name="T3" fmla="*/ 0 h 175"/>
                    <a:gd name="T4" fmla="*/ 1 w 313"/>
                    <a:gd name="T5" fmla="*/ 0 h 175"/>
                    <a:gd name="T6" fmla="*/ 1 w 313"/>
                    <a:gd name="T7" fmla="*/ 0 h 175"/>
                    <a:gd name="T8" fmla="*/ 1 w 313"/>
                    <a:gd name="T9" fmla="*/ 0 h 175"/>
                    <a:gd name="T10" fmla="*/ 1 w 313"/>
                    <a:gd name="T11" fmla="*/ 0 h 175"/>
                    <a:gd name="T12" fmla="*/ 1 w 313"/>
                    <a:gd name="T13" fmla="*/ 0 h 175"/>
                    <a:gd name="T14" fmla="*/ 1 w 313"/>
                    <a:gd name="T15" fmla="*/ 0 h 175"/>
                    <a:gd name="T16" fmla="*/ 0 w 313"/>
                    <a:gd name="T17" fmla="*/ 0 h 175"/>
                    <a:gd name="T18" fmla="*/ 0 w 313"/>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 name="Freeform 23"/>
                <p:cNvSpPr>
                  <a:spLocks/>
                </p:cNvSpPr>
                <p:nvPr userDrawn="1"/>
              </p:nvSpPr>
              <p:spPr bwMode="auto">
                <a:xfrm>
                  <a:off x="636" y="4137"/>
                  <a:ext cx="115" cy="133"/>
                </a:xfrm>
                <a:custGeom>
                  <a:avLst/>
                  <a:gdLst>
                    <a:gd name="T0" fmla="*/ 0 w 230"/>
                    <a:gd name="T1" fmla="*/ 1 h 266"/>
                    <a:gd name="T2" fmla="*/ 1 w 230"/>
                    <a:gd name="T3" fmla="*/ 1 h 266"/>
                    <a:gd name="T4" fmla="*/ 1 w 230"/>
                    <a:gd name="T5" fmla="*/ 1 h 266"/>
                    <a:gd name="T6" fmla="*/ 1 w 230"/>
                    <a:gd name="T7" fmla="*/ 1 h 266"/>
                    <a:gd name="T8" fmla="*/ 1 w 230"/>
                    <a:gd name="T9" fmla="*/ 0 h 266"/>
                    <a:gd name="T10" fmla="*/ 1 w 230"/>
                    <a:gd name="T11" fmla="*/ 1 h 266"/>
                    <a:gd name="T12" fmla="*/ 1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 name="Freeform 24"/>
                <p:cNvSpPr>
                  <a:spLocks/>
                </p:cNvSpPr>
                <p:nvPr userDrawn="1"/>
              </p:nvSpPr>
              <p:spPr bwMode="auto">
                <a:xfrm>
                  <a:off x="1004" y="3562"/>
                  <a:ext cx="43" cy="117"/>
                </a:xfrm>
                <a:custGeom>
                  <a:avLst/>
                  <a:gdLst>
                    <a:gd name="T0" fmla="*/ 0 w 87"/>
                    <a:gd name="T1" fmla="*/ 1 h 234"/>
                    <a:gd name="T2" fmla="*/ 0 w 87"/>
                    <a:gd name="T3" fmla="*/ 1 h 234"/>
                    <a:gd name="T4" fmla="*/ 0 w 87"/>
                    <a:gd name="T5" fmla="*/ 1 h 234"/>
                    <a:gd name="T6" fmla="*/ 0 w 87"/>
                    <a:gd name="T7" fmla="*/ 1 h 234"/>
                    <a:gd name="T8" fmla="*/ 0 w 87"/>
                    <a:gd name="T9" fmla="*/ 1 h 234"/>
                    <a:gd name="T10" fmla="*/ 0 w 87"/>
                    <a:gd name="T11" fmla="*/ 1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63" name="Freeform 25"/>
              <p:cNvSpPr>
                <a:spLocks/>
              </p:cNvSpPr>
              <p:nvPr userDrawn="1"/>
            </p:nvSpPr>
            <p:spPr bwMode="auto">
              <a:xfrm>
                <a:off x="76" y="3732"/>
                <a:ext cx="595" cy="250"/>
              </a:xfrm>
              <a:custGeom>
                <a:avLst/>
                <a:gdLst>
                  <a:gd name="T0" fmla="*/ 1 w 1190"/>
                  <a:gd name="T1" fmla="*/ 0 h 500"/>
                  <a:gd name="T2" fmla="*/ 1 w 1190"/>
                  <a:gd name="T3" fmla="*/ 1 h 500"/>
                  <a:gd name="T4" fmla="*/ 1 w 1190"/>
                  <a:gd name="T5" fmla="*/ 1 h 500"/>
                  <a:gd name="T6" fmla="*/ 0 w 1190"/>
                  <a:gd name="T7" fmla="*/ 1 h 500"/>
                  <a:gd name="T8" fmla="*/ 1 w 1190"/>
                  <a:gd name="T9" fmla="*/ 0 h 500"/>
                  <a:gd name="T10" fmla="*/ 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26"/>
              <p:cNvSpPr>
                <a:spLocks/>
              </p:cNvSpPr>
              <p:nvPr userDrawn="1"/>
            </p:nvSpPr>
            <p:spPr bwMode="auto">
              <a:xfrm>
                <a:off x="260" y="3886"/>
                <a:ext cx="244" cy="148"/>
              </a:xfrm>
              <a:custGeom>
                <a:avLst/>
                <a:gdLst>
                  <a:gd name="T0" fmla="*/ 0 w 489"/>
                  <a:gd name="T1" fmla="*/ 1 h 296"/>
                  <a:gd name="T2" fmla="*/ 0 w 489"/>
                  <a:gd name="T3" fmla="*/ 1 h 296"/>
                  <a:gd name="T4" fmla="*/ 0 w 489"/>
                  <a:gd name="T5" fmla="*/ 1 h 296"/>
                  <a:gd name="T6" fmla="*/ 0 w 489"/>
                  <a:gd name="T7" fmla="*/ 1 h 296"/>
                  <a:gd name="T8" fmla="*/ 0 w 489"/>
                  <a:gd name="T9" fmla="*/ 1 h 296"/>
                  <a:gd name="T10" fmla="*/ 0 w 489"/>
                  <a:gd name="T11" fmla="*/ 1 h 296"/>
                  <a:gd name="T12" fmla="*/ 0 w 489"/>
                  <a:gd name="T13" fmla="*/ 1 h 296"/>
                  <a:gd name="T14" fmla="*/ 0 w 489"/>
                  <a:gd name="T15" fmla="*/ 1 h 296"/>
                  <a:gd name="T16" fmla="*/ 0 w 489"/>
                  <a:gd name="T17" fmla="*/ 1 h 296"/>
                  <a:gd name="T18" fmla="*/ 0 w 489"/>
                  <a:gd name="T19" fmla="*/ 1 h 296"/>
                  <a:gd name="T20" fmla="*/ 0 w 489"/>
                  <a:gd name="T21" fmla="*/ 1 h 296"/>
                  <a:gd name="T22" fmla="*/ 0 w 489"/>
                  <a:gd name="T23" fmla="*/ 1 h 296"/>
                  <a:gd name="T24" fmla="*/ 0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 name="Freeform 27"/>
              <p:cNvSpPr>
                <a:spLocks/>
              </p:cNvSpPr>
              <p:nvPr userDrawn="1"/>
            </p:nvSpPr>
            <p:spPr bwMode="auto">
              <a:xfrm>
                <a:off x="565" y="3680"/>
                <a:ext cx="107" cy="238"/>
              </a:xfrm>
              <a:custGeom>
                <a:avLst/>
                <a:gdLst>
                  <a:gd name="T0" fmla="*/ 1 w 213"/>
                  <a:gd name="T1" fmla="*/ 0 h 478"/>
                  <a:gd name="T2" fmla="*/ 1 w 213"/>
                  <a:gd name="T3" fmla="*/ 0 h 478"/>
                  <a:gd name="T4" fmla="*/ 1 w 213"/>
                  <a:gd name="T5" fmla="*/ 0 h 478"/>
                  <a:gd name="T6" fmla="*/ 1 w 213"/>
                  <a:gd name="T7" fmla="*/ 0 h 478"/>
                  <a:gd name="T8" fmla="*/ 1 w 213"/>
                  <a:gd name="T9" fmla="*/ 0 h 478"/>
                  <a:gd name="T10" fmla="*/ 1 w 213"/>
                  <a:gd name="T11" fmla="*/ 0 h 478"/>
                  <a:gd name="T12" fmla="*/ 1 w 213"/>
                  <a:gd name="T13" fmla="*/ 0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6" name="Group 28"/>
              <p:cNvGrpSpPr>
                <a:grpSpLocks/>
              </p:cNvGrpSpPr>
              <p:nvPr userDrawn="1"/>
            </p:nvGrpSpPr>
            <p:grpSpPr bwMode="auto">
              <a:xfrm>
                <a:off x="5" y="3490"/>
                <a:ext cx="1124" cy="678"/>
                <a:chOff x="5" y="3490"/>
                <a:chExt cx="1124" cy="678"/>
              </a:xfrm>
            </p:grpSpPr>
            <p:sp>
              <p:nvSpPr>
                <p:cNvPr id="1067" name="Freeform 29"/>
                <p:cNvSpPr>
                  <a:spLocks/>
                </p:cNvSpPr>
                <p:nvPr userDrawn="1"/>
              </p:nvSpPr>
              <p:spPr bwMode="auto">
                <a:xfrm>
                  <a:off x="669" y="4048"/>
                  <a:ext cx="75" cy="87"/>
                </a:xfrm>
                <a:custGeom>
                  <a:avLst/>
                  <a:gdLst>
                    <a:gd name="T0" fmla="*/ 1 w 150"/>
                    <a:gd name="T1" fmla="*/ 0 h 173"/>
                    <a:gd name="T2" fmla="*/ 1 w 150"/>
                    <a:gd name="T3" fmla="*/ 1 h 173"/>
                    <a:gd name="T4" fmla="*/ 0 w 150"/>
                    <a:gd name="T5" fmla="*/ 1 h 173"/>
                    <a:gd name="T6" fmla="*/ 1 w 150"/>
                    <a:gd name="T7" fmla="*/ 1 h 173"/>
                    <a:gd name="T8" fmla="*/ 1 w 150"/>
                    <a:gd name="T9" fmla="*/ 1 h 173"/>
                    <a:gd name="T10" fmla="*/ 1 w 150"/>
                    <a:gd name="T11" fmla="*/ 1 h 173"/>
                    <a:gd name="T12" fmla="*/ 1 w 150"/>
                    <a:gd name="T13" fmla="*/ 0 h 173"/>
                    <a:gd name="T14" fmla="*/ 1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30"/>
                <p:cNvSpPr>
                  <a:spLocks/>
                </p:cNvSpPr>
                <p:nvPr userDrawn="1"/>
              </p:nvSpPr>
              <p:spPr bwMode="auto">
                <a:xfrm>
                  <a:off x="5" y="3728"/>
                  <a:ext cx="842" cy="440"/>
                </a:xfrm>
                <a:custGeom>
                  <a:avLst/>
                  <a:gdLst>
                    <a:gd name="T0" fmla="*/ 1 w 1684"/>
                    <a:gd name="T1" fmla="*/ 0 h 880"/>
                    <a:gd name="T2" fmla="*/ 1 w 1684"/>
                    <a:gd name="T3" fmla="*/ 1 h 880"/>
                    <a:gd name="T4" fmla="*/ 0 w 1684"/>
                    <a:gd name="T5" fmla="*/ 1 h 880"/>
                    <a:gd name="T6" fmla="*/ 1 w 1684"/>
                    <a:gd name="T7" fmla="*/ 1 h 880"/>
                    <a:gd name="T8" fmla="*/ 1 w 1684"/>
                    <a:gd name="T9" fmla="*/ 1 h 880"/>
                    <a:gd name="T10" fmla="*/ 1 w 1684"/>
                    <a:gd name="T11" fmla="*/ 1 h 880"/>
                    <a:gd name="T12" fmla="*/ 1 w 1684"/>
                    <a:gd name="T13" fmla="*/ 1 h 880"/>
                    <a:gd name="T14" fmla="*/ 1 w 1684"/>
                    <a:gd name="T15" fmla="*/ 1 h 880"/>
                    <a:gd name="T16" fmla="*/ 1 w 1684"/>
                    <a:gd name="T17" fmla="*/ 1 h 880"/>
                    <a:gd name="T18" fmla="*/ 1 w 1684"/>
                    <a:gd name="T19" fmla="*/ 1 h 880"/>
                    <a:gd name="T20" fmla="*/ 1 w 1684"/>
                    <a:gd name="T21" fmla="*/ 1 h 880"/>
                    <a:gd name="T22" fmla="*/ 1 w 1684"/>
                    <a:gd name="T23" fmla="*/ 1 h 880"/>
                    <a:gd name="T24" fmla="*/ 1 w 1684"/>
                    <a:gd name="T25" fmla="*/ 1 h 880"/>
                    <a:gd name="T26" fmla="*/ 1 w 1684"/>
                    <a:gd name="T27" fmla="*/ 1 h 880"/>
                    <a:gd name="T28" fmla="*/ 1 w 1684"/>
                    <a:gd name="T29" fmla="*/ 1 h 880"/>
                    <a:gd name="T30" fmla="*/ 1 w 1684"/>
                    <a:gd name="T31" fmla="*/ 1 h 880"/>
                    <a:gd name="T32" fmla="*/ 1 w 1684"/>
                    <a:gd name="T33" fmla="*/ 1 h 880"/>
                    <a:gd name="T34" fmla="*/ 1 w 1684"/>
                    <a:gd name="T35" fmla="*/ 1 h 880"/>
                    <a:gd name="T36" fmla="*/ 1 w 1684"/>
                    <a:gd name="T37" fmla="*/ 1 h 880"/>
                    <a:gd name="T38" fmla="*/ 1 w 1684"/>
                    <a:gd name="T39" fmla="*/ 1 h 880"/>
                    <a:gd name="T40" fmla="*/ 1 w 1684"/>
                    <a:gd name="T41" fmla="*/ 1 h 880"/>
                    <a:gd name="T42" fmla="*/ 1 w 1684"/>
                    <a:gd name="T43" fmla="*/ 1 h 880"/>
                    <a:gd name="T44" fmla="*/ 1 w 1684"/>
                    <a:gd name="T45" fmla="*/ 1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31"/>
                <p:cNvSpPr>
                  <a:spLocks/>
                </p:cNvSpPr>
                <p:nvPr userDrawn="1"/>
              </p:nvSpPr>
              <p:spPr bwMode="auto">
                <a:xfrm>
                  <a:off x="106" y="3770"/>
                  <a:ext cx="80" cy="167"/>
                </a:xfrm>
                <a:custGeom>
                  <a:avLst/>
                  <a:gdLst>
                    <a:gd name="T0" fmla="*/ 1 w 160"/>
                    <a:gd name="T1" fmla="*/ 0 h 335"/>
                    <a:gd name="T2" fmla="*/ 1 w 160"/>
                    <a:gd name="T3" fmla="*/ 0 h 335"/>
                    <a:gd name="T4" fmla="*/ 0 w 160"/>
                    <a:gd name="T5" fmla="*/ 0 h 335"/>
                    <a:gd name="T6" fmla="*/ 1 w 160"/>
                    <a:gd name="T7" fmla="*/ 0 h 335"/>
                    <a:gd name="T8" fmla="*/ 1 w 160"/>
                    <a:gd name="T9" fmla="*/ 0 h 335"/>
                    <a:gd name="T10" fmla="*/ 1 w 160"/>
                    <a:gd name="T11" fmla="*/ 0 h 335"/>
                    <a:gd name="T12" fmla="*/ 1 w 160"/>
                    <a:gd name="T13" fmla="*/ 0 h 335"/>
                    <a:gd name="T14" fmla="*/ 1 w 160"/>
                    <a:gd name="T15" fmla="*/ 0 h 335"/>
                    <a:gd name="T16" fmla="*/ 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 name="Freeform 32"/>
                <p:cNvSpPr>
                  <a:spLocks/>
                </p:cNvSpPr>
                <p:nvPr userDrawn="1"/>
              </p:nvSpPr>
              <p:spPr bwMode="auto">
                <a:xfrm>
                  <a:off x="449" y="3490"/>
                  <a:ext cx="322" cy="594"/>
                </a:xfrm>
                <a:custGeom>
                  <a:avLst/>
                  <a:gdLst>
                    <a:gd name="T0" fmla="*/ 1 w 642"/>
                    <a:gd name="T1" fmla="*/ 1 h 1188"/>
                    <a:gd name="T2" fmla="*/ 0 w 642"/>
                    <a:gd name="T3" fmla="*/ 1 h 1188"/>
                    <a:gd name="T4" fmla="*/ 1 w 642"/>
                    <a:gd name="T5" fmla="*/ 1 h 1188"/>
                    <a:gd name="T6" fmla="*/ 1 w 642"/>
                    <a:gd name="T7" fmla="*/ 0 h 1188"/>
                    <a:gd name="T8" fmla="*/ 1 w 642"/>
                    <a:gd name="T9" fmla="*/ 1 h 1188"/>
                    <a:gd name="T10" fmla="*/ 1 w 642"/>
                    <a:gd name="T11" fmla="*/ 1 h 1188"/>
                    <a:gd name="T12" fmla="*/ 1 w 642"/>
                    <a:gd name="T13" fmla="*/ 1 h 1188"/>
                    <a:gd name="T14" fmla="*/ 1 w 642"/>
                    <a:gd name="T15" fmla="*/ 1 h 1188"/>
                    <a:gd name="T16" fmla="*/ 1 w 642"/>
                    <a:gd name="T17" fmla="*/ 1 h 1188"/>
                    <a:gd name="T18" fmla="*/ 1 w 642"/>
                    <a:gd name="T19" fmla="*/ 1 h 1188"/>
                    <a:gd name="T20" fmla="*/ 1 w 642"/>
                    <a:gd name="T21" fmla="*/ 1 h 1188"/>
                    <a:gd name="T22" fmla="*/ 1 w 642"/>
                    <a:gd name="T23" fmla="*/ 1 h 1188"/>
                    <a:gd name="T24" fmla="*/ 1 w 642"/>
                    <a:gd name="T25" fmla="*/ 1 h 1188"/>
                    <a:gd name="T26" fmla="*/ 1 w 642"/>
                    <a:gd name="T27" fmla="*/ 1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 name="Freeform 33"/>
                <p:cNvSpPr>
                  <a:spLocks/>
                </p:cNvSpPr>
                <p:nvPr userDrawn="1"/>
              </p:nvSpPr>
              <p:spPr bwMode="auto">
                <a:xfrm>
                  <a:off x="578" y="3650"/>
                  <a:ext cx="96" cy="252"/>
                </a:xfrm>
                <a:custGeom>
                  <a:avLst/>
                  <a:gdLst>
                    <a:gd name="T0" fmla="*/ 0 w 192"/>
                    <a:gd name="T1" fmla="*/ 1 h 504"/>
                    <a:gd name="T2" fmla="*/ 1 w 192"/>
                    <a:gd name="T3" fmla="*/ 1 h 504"/>
                    <a:gd name="T4" fmla="*/ 1 w 192"/>
                    <a:gd name="T5" fmla="*/ 1 h 504"/>
                    <a:gd name="T6" fmla="*/ 1 w 192"/>
                    <a:gd name="T7" fmla="*/ 1 h 504"/>
                    <a:gd name="T8" fmla="*/ 1 w 192"/>
                    <a:gd name="T9" fmla="*/ 1 h 504"/>
                    <a:gd name="T10" fmla="*/ 1 w 192"/>
                    <a:gd name="T11" fmla="*/ 1 h 504"/>
                    <a:gd name="T12" fmla="*/ 1 w 192"/>
                    <a:gd name="T13" fmla="*/ 1 h 504"/>
                    <a:gd name="T14" fmla="*/ 1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 name="Freeform 34"/>
                <p:cNvSpPr>
                  <a:spLocks/>
                </p:cNvSpPr>
                <p:nvPr userDrawn="1"/>
              </p:nvSpPr>
              <p:spPr bwMode="auto">
                <a:xfrm>
                  <a:off x="328" y="3630"/>
                  <a:ext cx="195" cy="135"/>
                </a:xfrm>
                <a:custGeom>
                  <a:avLst/>
                  <a:gdLst>
                    <a:gd name="T0" fmla="*/ 1 w 390"/>
                    <a:gd name="T1" fmla="*/ 0 h 269"/>
                    <a:gd name="T2" fmla="*/ 1 w 390"/>
                    <a:gd name="T3" fmla="*/ 1 h 269"/>
                    <a:gd name="T4" fmla="*/ 1 w 390"/>
                    <a:gd name="T5" fmla="*/ 1 h 269"/>
                    <a:gd name="T6" fmla="*/ 0 w 390"/>
                    <a:gd name="T7" fmla="*/ 1 h 269"/>
                    <a:gd name="T8" fmla="*/ 0 w 390"/>
                    <a:gd name="T9" fmla="*/ 1 h 269"/>
                    <a:gd name="T10" fmla="*/ 1 w 390"/>
                    <a:gd name="T11" fmla="*/ 1 h 269"/>
                    <a:gd name="T12" fmla="*/ 1 w 390"/>
                    <a:gd name="T13" fmla="*/ 1 h 269"/>
                    <a:gd name="T14" fmla="*/ 1 w 390"/>
                    <a:gd name="T15" fmla="*/ 1 h 269"/>
                    <a:gd name="T16" fmla="*/ 1 w 390"/>
                    <a:gd name="T17" fmla="*/ 1 h 269"/>
                    <a:gd name="T18" fmla="*/ 1 w 390"/>
                    <a:gd name="T19" fmla="*/ 1 h 269"/>
                    <a:gd name="T20" fmla="*/ 1 w 390"/>
                    <a:gd name="T21" fmla="*/ 1 h 269"/>
                    <a:gd name="T22" fmla="*/ 1 w 390"/>
                    <a:gd name="T23" fmla="*/ 0 h 269"/>
                    <a:gd name="T24" fmla="*/ 1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 name="Freeform 35"/>
                <p:cNvSpPr>
                  <a:spLocks/>
                </p:cNvSpPr>
                <p:nvPr userDrawn="1"/>
              </p:nvSpPr>
              <p:spPr bwMode="auto">
                <a:xfrm>
                  <a:off x="658" y="3538"/>
                  <a:ext cx="471" cy="212"/>
                </a:xfrm>
                <a:custGeom>
                  <a:avLst/>
                  <a:gdLst>
                    <a:gd name="T0" fmla="*/ 0 w 941"/>
                    <a:gd name="T1" fmla="*/ 1 h 424"/>
                    <a:gd name="T2" fmla="*/ 1 w 941"/>
                    <a:gd name="T3" fmla="*/ 0 h 424"/>
                    <a:gd name="T4" fmla="*/ 1 w 941"/>
                    <a:gd name="T5" fmla="*/ 1 h 424"/>
                    <a:gd name="T6" fmla="*/ 1 w 941"/>
                    <a:gd name="T7" fmla="*/ 1 h 424"/>
                    <a:gd name="T8" fmla="*/ 1 w 941"/>
                    <a:gd name="T9" fmla="*/ 1 h 424"/>
                    <a:gd name="T10" fmla="*/ 1 w 941"/>
                    <a:gd name="T11" fmla="*/ 1 h 424"/>
                    <a:gd name="T12" fmla="*/ 1 w 941"/>
                    <a:gd name="T13" fmla="*/ 1 h 424"/>
                    <a:gd name="T14" fmla="*/ 1 w 941"/>
                    <a:gd name="T15" fmla="*/ 1 h 424"/>
                    <a:gd name="T16" fmla="*/ 1 w 941"/>
                    <a:gd name="T17" fmla="*/ 1 h 424"/>
                    <a:gd name="T18" fmla="*/ 1 w 941"/>
                    <a:gd name="T19" fmla="*/ 1 h 424"/>
                    <a:gd name="T20" fmla="*/ 0 w 941"/>
                    <a:gd name="T21" fmla="*/ 1 h 424"/>
                    <a:gd name="T22" fmla="*/ 0 w 941"/>
                    <a:gd name="T23" fmla="*/ 1 h 424"/>
                    <a:gd name="T24" fmla="*/ 0 w 941"/>
                    <a:gd name="T25" fmla="*/ 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 name="Freeform 36"/>
                <p:cNvSpPr>
                  <a:spLocks/>
                </p:cNvSpPr>
                <p:nvPr userDrawn="1"/>
              </p:nvSpPr>
              <p:spPr bwMode="auto">
                <a:xfrm>
                  <a:off x="717" y="3606"/>
                  <a:ext cx="245" cy="86"/>
                </a:xfrm>
                <a:custGeom>
                  <a:avLst/>
                  <a:gdLst>
                    <a:gd name="T0" fmla="*/ 0 w 488"/>
                    <a:gd name="T1" fmla="*/ 0 h 173"/>
                    <a:gd name="T2" fmla="*/ 1 w 488"/>
                    <a:gd name="T3" fmla="*/ 0 h 173"/>
                    <a:gd name="T4" fmla="*/ 1 w 488"/>
                    <a:gd name="T5" fmla="*/ 0 h 173"/>
                    <a:gd name="T6" fmla="*/ 1 w 488"/>
                    <a:gd name="T7" fmla="*/ 0 h 173"/>
                    <a:gd name="T8" fmla="*/ 1 w 488"/>
                    <a:gd name="T9" fmla="*/ 0 h 173"/>
                    <a:gd name="T10" fmla="*/ 1 w 488"/>
                    <a:gd name="T11" fmla="*/ 0 h 173"/>
                    <a:gd name="T12" fmla="*/ 1 w 488"/>
                    <a:gd name="T13" fmla="*/ 0 h 173"/>
                    <a:gd name="T14" fmla="*/ 1 w 488"/>
                    <a:gd name="T15" fmla="*/ 0 h 173"/>
                    <a:gd name="T16" fmla="*/ 1 w 488"/>
                    <a:gd name="T17" fmla="*/ 0 h 173"/>
                    <a:gd name="T18" fmla="*/ 1 w 488"/>
                    <a:gd name="T19" fmla="*/ 0 h 173"/>
                    <a:gd name="T20" fmla="*/ 1 w 488"/>
                    <a:gd name="T21" fmla="*/ 0 h 173"/>
                    <a:gd name="T22" fmla="*/ 1 w 488"/>
                    <a:gd name="T23" fmla="*/ 0 h 173"/>
                    <a:gd name="T24" fmla="*/ 1 w 488"/>
                    <a:gd name="T25" fmla="*/ 0 h 173"/>
                    <a:gd name="T26" fmla="*/ 1 w 488"/>
                    <a:gd name="T27" fmla="*/ 0 h 173"/>
                    <a:gd name="T28" fmla="*/ 0 w 488"/>
                    <a:gd name="T29" fmla="*/ 0 h 173"/>
                    <a:gd name="T30" fmla="*/ 0 w 488"/>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036" name="Group 37"/>
          <p:cNvGrpSpPr>
            <a:grpSpLocks/>
          </p:cNvGrpSpPr>
          <p:nvPr/>
        </p:nvGrpSpPr>
        <p:grpSpPr bwMode="auto">
          <a:xfrm>
            <a:off x="8680450" y="2116138"/>
            <a:ext cx="385763" cy="4308475"/>
            <a:chOff x="5468" y="1333"/>
            <a:chExt cx="243" cy="2714"/>
          </a:xfrm>
        </p:grpSpPr>
        <p:sp>
          <p:nvSpPr>
            <p:cNvPr id="1050" name="Freeform 38"/>
            <p:cNvSpPr>
              <a:spLocks/>
            </p:cNvSpPr>
            <p:nvPr userDrawn="1"/>
          </p:nvSpPr>
          <p:spPr bwMode="auto">
            <a:xfrm flipH="1">
              <a:off x="5468" y="2620"/>
              <a:ext cx="205" cy="1427"/>
            </a:xfrm>
            <a:custGeom>
              <a:avLst/>
              <a:gdLst>
                <a:gd name="T0" fmla="*/ 0 w 772"/>
                <a:gd name="T1" fmla="*/ 0 h 3266"/>
                <a:gd name="T2" fmla="*/ 0 w 772"/>
                <a:gd name="T3" fmla="*/ 0 h 3266"/>
                <a:gd name="T4" fmla="*/ 0 w 772"/>
                <a:gd name="T5" fmla="*/ 0 h 3266"/>
                <a:gd name="T6" fmla="*/ 0 w 772"/>
                <a:gd name="T7" fmla="*/ 0 h 3266"/>
                <a:gd name="T8" fmla="*/ 0 w 772"/>
                <a:gd name="T9" fmla="*/ 0 h 3266"/>
                <a:gd name="T10" fmla="*/ 0 w 772"/>
                <a:gd name="T11" fmla="*/ 0 h 3266"/>
                <a:gd name="T12" fmla="*/ 0 w 772"/>
                <a:gd name="T13" fmla="*/ 0 h 3266"/>
                <a:gd name="T14" fmla="*/ 0 w 772"/>
                <a:gd name="T15" fmla="*/ 0 h 3266"/>
                <a:gd name="T16" fmla="*/ 0 w 772"/>
                <a:gd name="T17" fmla="*/ 0 h 3266"/>
                <a:gd name="T18" fmla="*/ 0 w 772"/>
                <a:gd name="T19" fmla="*/ 0 h 3266"/>
                <a:gd name="T20" fmla="*/ 0 w 772"/>
                <a:gd name="T21" fmla="*/ 0 h 3266"/>
                <a:gd name="T22" fmla="*/ 0 w 772"/>
                <a:gd name="T23" fmla="*/ 0 h 3266"/>
                <a:gd name="T24" fmla="*/ 0 w 772"/>
                <a:gd name="T25" fmla="*/ 0 h 3266"/>
                <a:gd name="T26" fmla="*/ 0 w 772"/>
                <a:gd name="T27" fmla="*/ 0 h 3266"/>
                <a:gd name="T28" fmla="*/ 0 w 772"/>
                <a:gd name="T29" fmla="*/ 0 h 3266"/>
                <a:gd name="T30" fmla="*/ 0 w 772"/>
                <a:gd name="T31" fmla="*/ 0 h 3266"/>
                <a:gd name="T32" fmla="*/ 0 w 772"/>
                <a:gd name="T33" fmla="*/ 0 h 3266"/>
                <a:gd name="T34" fmla="*/ 0 w 772"/>
                <a:gd name="T35" fmla="*/ 0 h 3266"/>
                <a:gd name="T36" fmla="*/ 0 w 772"/>
                <a:gd name="T37" fmla="*/ 0 h 3266"/>
                <a:gd name="T38" fmla="*/ 0 w 772"/>
                <a:gd name="T39" fmla="*/ 0 h 3266"/>
                <a:gd name="T40" fmla="*/ 0 w 772"/>
                <a:gd name="T41" fmla="*/ 0 h 3266"/>
                <a:gd name="T42" fmla="*/ 0 w 772"/>
                <a:gd name="T43" fmla="*/ 0 h 3266"/>
                <a:gd name="T44" fmla="*/ 0 w 772"/>
                <a:gd name="T45" fmla="*/ 0 h 3266"/>
                <a:gd name="T46" fmla="*/ 0 w 772"/>
                <a:gd name="T47" fmla="*/ 0 h 3266"/>
                <a:gd name="T48" fmla="*/ 0 w 772"/>
                <a:gd name="T49" fmla="*/ 0 h 3266"/>
                <a:gd name="T50" fmla="*/ 0 w 772"/>
                <a:gd name="T51" fmla="*/ 0 h 3266"/>
                <a:gd name="T52" fmla="*/ 0 w 772"/>
                <a:gd name="T53" fmla="*/ 0 h 3266"/>
                <a:gd name="T54" fmla="*/ 0 w 772"/>
                <a:gd name="T55" fmla="*/ 0 h 3266"/>
                <a:gd name="T56" fmla="*/ 0 w 772"/>
                <a:gd name="T57" fmla="*/ 0 h 3266"/>
                <a:gd name="T58" fmla="*/ 0 w 772"/>
                <a:gd name="T59" fmla="*/ 0 h 3266"/>
                <a:gd name="T60" fmla="*/ 0 w 772"/>
                <a:gd name="T61" fmla="*/ 0 h 3266"/>
                <a:gd name="T62" fmla="*/ 0 w 772"/>
                <a:gd name="T63" fmla="*/ 0 h 3266"/>
                <a:gd name="T64" fmla="*/ 0 w 772"/>
                <a:gd name="T65" fmla="*/ 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39"/>
            <p:cNvSpPr>
              <a:spLocks/>
            </p:cNvSpPr>
            <p:nvPr userDrawn="1"/>
          </p:nvSpPr>
          <p:spPr bwMode="auto">
            <a:xfrm flipH="1">
              <a:off x="5506" y="1333"/>
              <a:ext cx="205" cy="1633"/>
            </a:xfrm>
            <a:custGeom>
              <a:avLst/>
              <a:gdLst>
                <a:gd name="T0" fmla="*/ 0 w 772"/>
                <a:gd name="T1" fmla="*/ 1 h 3266"/>
                <a:gd name="T2" fmla="*/ 0 w 772"/>
                <a:gd name="T3" fmla="*/ 1 h 3266"/>
                <a:gd name="T4" fmla="*/ 0 w 772"/>
                <a:gd name="T5" fmla="*/ 1 h 3266"/>
                <a:gd name="T6" fmla="*/ 0 w 772"/>
                <a:gd name="T7" fmla="*/ 1 h 3266"/>
                <a:gd name="T8" fmla="*/ 0 w 772"/>
                <a:gd name="T9" fmla="*/ 1 h 3266"/>
                <a:gd name="T10" fmla="*/ 0 w 772"/>
                <a:gd name="T11" fmla="*/ 1 h 3266"/>
                <a:gd name="T12" fmla="*/ 0 w 772"/>
                <a:gd name="T13" fmla="*/ 1 h 3266"/>
                <a:gd name="T14" fmla="*/ 0 w 772"/>
                <a:gd name="T15" fmla="*/ 1 h 3266"/>
                <a:gd name="T16" fmla="*/ 0 w 772"/>
                <a:gd name="T17" fmla="*/ 1 h 3266"/>
                <a:gd name="T18" fmla="*/ 0 w 772"/>
                <a:gd name="T19" fmla="*/ 1 h 3266"/>
                <a:gd name="T20" fmla="*/ 0 w 772"/>
                <a:gd name="T21" fmla="*/ 1 h 3266"/>
                <a:gd name="T22" fmla="*/ 0 w 772"/>
                <a:gd name="T23" fmla="*/ 1 h 3266"/>
                <a:gd name="T24" fmla="*/ 0 w 772"/>
                <a:gd name="T25" fmla="*/ 1 h 3266"/>
                <a:gd name="T26" fmla="*/ 0 w 772"/>
                <a:gd name="T27" fmla="*/ 1 h 3266"/>
                <a:gd name="T28" fmla="*/ 0 w 772"/>
                <a:gd name="T29" fmla="*/ 1 h 3266"/>
                <a:gd name="T30" fmla="*/ 0 w 772"/>
                <a:gd name="T31" fmla="*/ 0 h 3266"/>
                <a:gd name="T32" fmla="*/ 0 w 772"/>
                <a:gd name="T33" fmla="*/ 1 h 3266"/>
                <a:gd name="T34" fmla="*/ 0 w 772"/>
                <a:gd name="T35" fmla="*/ 1 h 3266"/>
                <a:gd name="T36" fmla="*/ 0 w 772"/>
                <a:gd name="T37" fmla="*/ 1 h 3266"/>
                <a:gd name="T38" fmla="*/ 0 w 772"/>
                <a:gd name="T39" fmla="*/ 1 h 3266"/>
                <a:gd name="T40" fmla="*/ 0 w 772"/>
                <a:gd name="T41" fmla="*/ 1 h 3266"/>
                <a:gd name="T42" fmla="*/ 0 w 772"/>
                <a:gd name="T43" fmla="*/ 1 h 3266"/>
                <a:gd name="T44" fmla="*/ 0 w 772"/>
                <a:gd name="T45" fmla="*/ 1 h 3266"/>
                <a:gd name="T46" fmla="*/ 0 w 772"/>
                <a:gd name="T47" fmla="*/ 1 h 3266"/>
                <a:gd name="T48" fmla="*/ 0 w 772"/>
                <a:gd name="T49" fmla="*/ 1 h 3266"/>
                <a:gd name="T50" fmla="*/ 0 w 772"/>
                <a:gd name="T51" fmla="*/ 1 h 3266"/>
                <a:gd name="T52" fmla="*/ 0 w 772"/>
                <a:gd name="T53" fmla="*/ 1 h 3266"/>
                <a:gd name="T54" fmla="*/ 0 w 772"/>
                <a:gd name="T55" fmla="*/ 1 h 3266"/>
                <a:gd name="T56" fmla="*/ 0 w 772"/>
                <a:gd name="T57" fmla="*/ 1 h 3266"/>
                <a:gd name="T58" fmla="*/ 0 w 772"/>
                <a:gd name="T59" fmla="*/ 1 h 3266"/>
                <a:gd name="T60" fmla="*/ 0 w 772"/>
                <a:gd name="T61" fmla="*/ 1 h 3266"/>
                <a:gd name="T62" fmla="*/ 0 w 772"/>
                <a:gd name="T63" fmla="*/ 1 h 3266"/>
                <a:gd name="T64" fmla="*/ 0 w 772"/>
                <a:gd name="T65" fmla="*/ 1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7" name="Group 40"/>
          <p:cNvGrpSpPr>
            <a:grpSpLocks/>
          </p:cNvGrpSpPr>
          <p:nvPr/>
        </p:nvGrpSpPr>
        <p:grpSpPr bwMode="auto">
          <a:xfrm>
            <a:off x="7318375" y="90488"/>
            <a:ext cx="2133600" cy="1911350"/>
            <a:chOff x="4610" y="57"/>
            <a:chExt cx="1344" cy="1204"/>
          </a:xfrm>
        </p:grpSpPr>
        <p:grpSp>
          <p:nvGrpSpPr>
            <p:cNvPr id="1038" name="Group 41"/>
            <p:cNvGrpSpPr>
              <a:grpSpLocks/>
            </p:cNvGrpSpPr>
            <p:nvPr userDrawn="1"/>
          </p:nvGrpSpPr>
          <p:grpSpPr bwMode="auto">
            <a:xfrm>
              <a:off x="4610" y="57"/>
              <a:ext cx="1344" cy="1204"/>
              <a:chOff x="4610" y="57"/>
              <a:chExt cx="1344" cy="1204"/>
            </a:xfrm>
          </p:grpSpPr>
          <p:sp>
            <p:nvSpPr>
              <p:cNvPr id="1040" name="Freeform 42"/>
              <p:cNvSpPr>
                <a:spLocks/>
              </p:cNvSpPr>
              <p:nvPr userDrawn="1"/>
            </p:nvSpPr>
            <p:spPr bwMode="auto">
              <a:xfrm rot="-3172564">
                <a:off x="5430" y="1086"/>
                <a:ext cx="62" cy="288"/>
              </a:xfrm>
              <a:custGeom>
                <a:avLst/>
                <a:gdLst>
                  <a:gd name="T0" fmla="*/ 0 w 245"/>
                  <a:gd name="T1" fmla="*/ 0 h 806"/>
                  <a:gd name="T2" fmla="*/ 0 w 245"/>
                  <a:gd name="T3" fmla="*/ 0 h 806"/>
                  <a:gd name="T4" fmla="*/ 0 w 245"/>
                  <a:gd name="T5" fmla="*/ 0 h 806"/>
                  <a:gd name="T6" fmla="*/ 0 w 245"/>
                  <a:gd name="T7" fmla="*/ 0 h 806"/>
                  <a:gd name="T8" fmla="*/ 0 w 245"/>
                  <a:gd name="T9" fmla="*/ 0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1" name="Group 43"/>
              <p:cNvGrpSpPr>
                <a:grpSpLocks/>
              </p:cNvGrpSpPr>
              <p:nvPr userDrawn="1"/>
            </p:nvGrpSpPr>
            <p:grpSpPr bwMode="auto">
              <a:xfrm>
                <a:off x="4610" y="57"/>
                <a:ext cx="1344" cy="985"/>
                <a:chOff x="4610" y="57"/>
                <a:chExt cx="1344" cy="985"/>
              </a:xfrm>
            </p:grpSpPr>
            <p:sp>
              <p:nvSpPr>
                <p:cNvPr id="1042" name="Freeform 44"/>
                <p:cNvSpPr>
                  <a:spLocks/>
                </p:cNvSpPr>
                <p:nvPr userDrawn="1"/>
              </p:nvSpPr>
              <p:spPr bwMode="auto">
                <a:xfrm rot="-3172564">
                  <a:off x="4966" y="71"/>
                  <a:ext cx="153" cy="125"/>
                </a:xfrm>
                <a:custGeom>
                  <a:avLst/>
                  <a:gdLst>
                    <a:gd name="T0" fmla="*/ 0 w 604"/>
                    <a:gd name="T1" fmla="*/ 0 h 349"/>
                    <a:gd name="T2" fmla="*/ 0 w 604"/>
                    <a:gd name="T3" fmla="*/ 0 h 349"/>
                    <a:gd name="T4" fmla="*/ 0 w 604"/>
                    <a:gd name="T5" fmla="*/ 0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45"/>
                <p:cNvSpPr>
                  <a:spLocks/>
                </p:cNvSpPr>
                <p:nvPr userDrawn="1"/>
              </p:nvSpPr>
              <p:spPr bwMode="auto">
                <a:xfrm rot="-3172564">
                  <a:off x="5048" y="332"/>
                  <a:ext cx="269" cy="438"/>
                </a:xfrm>
                <a:custGeom>
                  <a:avLst/>
                  <a:gdLst>
                    <a:gd name="T0" fmla="*/ 0 w 1064"/>
                    <a:gd name="T1" fmla="*/ 0 h 1230"/>
                    <a:gd name="T2" fmla="*/ 0 w 1064"/>
                    <a:gd name="T3" fmla="*/ 0 h 1230"/>
                    <a:gd name="T4" fmla="*/ 0 w 1064"/>
                    <a:gd name="T5" fmla="*/ 0 h 1230"/>
                    <a:gd name="T6" fmla="*/ 0 w 1064"/>
                    <a:gd name="T7" fmla="*/ 0 h 1230"/>
                    <a:gd name="T8" fmla="*/ 0 w 1064"/>
                    <a:gd name="T9" fmla="*/ 0 h 1230"/>
                    <a:gd name="T10" fmla="*/ 0 w 1064"/>
                    <a:gd name="T11" fmla="*/ 0 h 1230"/>
                    <a:gd name="T12" fmla="*/ 0 w 1064"/>
                    <a:gd name="T13" fmla="*/ 0 h 1230"/>
                    <a:gd name="T14" fmla="*/ 0 w 1064"/>
                    <a:gd name="T15" fmla="*/ 0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0 h 1230"/>
                    <a:gd name="T28" fmla="*/ 0 w 1064"/>
                    <a:gd name="T29" fmla="*/ 0 h 1230"/>
                    <a:gd name="T30" fmla="*/ 0 w 1064"/>
                    <a:gd name="T31" fmla="*/ 0 h 1230"/>
                    <a:gd name="T32" fmla="*/ 0 w 1064"/>
                    <a:gd name="T33" fmla="*/ 0 h 1230"/>
                    <a:gd name="T34" fmla="*/ 0 w 1064"/>
                    <a:gd name="T35" fmla="*/ 0 h 1230"/>
                    <a:gd name="T36" fmla="*/ 0 w 1064"/>
                    <a:gd name="T37" fmla="*/ 0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46"/>
                <p:cNvSpPr>
                  <a:spLocks/>
                </p:cNvSpPr>
                <p:nvPr userDrawn="1"/>
              </p:nvSpPr>
              <p:spPr bwMode="auto">
                <a:xfrm rot="-3172564">
                  <a:off x="4858" y="182"/>
                  <a:ext cx="505" cy="898"/>
                </a:xfrm>
                <a:custGeom>
                  <a:avLst/>
                  <a:gdLst>
                    <a:gd name="T0" fmla="*/ 0 w 2002"/>
                    <a:gd name="T1" fmla="*/ 0 h 2521"/>
                    <a:gd name="T2" fmla="*/ 0 w 2002"/>
                    <a:gd name="T3" fmla="*/ 0 h 2521"/>
                    <a:gd name="T4" fmla="*/ 0 w 2002"/>
                    <a:gd name="T5" fmla="*/ 0 h 2521"/>
                    <a:gd name="T6" fmla="*/ 0 w 2002"/>
                    <a:gd name="T7" fmla="*/ 0 h 2521"/>
                    <a:gd name="T8" fmla="*/ 0 w 2002"/>
                    <a:gd name="T9" fmla="*/ 0 h 2521"/>
                    <a:gd name="T10" fmla="*/ 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47"/>
                <p:cNvSpPr>
                  <a:spLocks/>
                </p:cNvSpPr>
                <p:nvPr userDrawn="1"/>
              </p:nvSpPr>
              <p:spPr bwMode="auto">
                <a:xfrm rot="-3172564">
                  <a:off x="4903" y="-19"/>
                  <a:ext cx="758" cy="1344"/>
                </a:xfrm>
                <a:custGeom>
                  <a:avLst/>
                  <a:gdLst>
                    <a:gd name="T0" fmla="*/ 0 w 3007"/>
                    <a:gd name="T1" fmla="*/ 0 h 3771"/>
                    <a:gd name="T2" fmla="*/ 0 w 3007"/>
                    <a:gd name="T3" fmla="*/ 0 h 3771"/>
                    <a:gd name="T4" fmla="*/ 0 w 3007"/>
                    <a:gd name="T5" fmla="*/ 0 h 3771"/>
                    <a:gd name="T6" fmla="*/ 0 w 3007"/>
                    <a:gd name="T7" fmla="*/ 0 h 3771"/>
                    <a:gd name="T8" fmla="*/ 0 w 3007"/>
                    <a:gd name="T9" fmla="*/ 0 h 3771"/>
                    <a:gd name="T10" fmla="*/ 0 w 3007"/>
                    <a:gd name="T11" fmla="*/ 0 h 3771"/>
                    <a:gd name="T12" fmla="*/ 0 w 3007"/>
                    <a:gd name="T13" fmla="*/ 0 h 3771"/>
                    <a:gd name="T14" fmla="*/ 0 w 3007"/>
                    <a:gd name="T15" fmla="*/ 0 h 3771"/>
                    <a:gd name="T16" fmla="*/ 0 w 3007"/>
                    <a:gd name="T17" fmla="*/ 0 h 3771"/>
                    <a:gd name="T18" fmla="*/ 0 w 3007"/>
                    <a:gd name="T19" fmla="*/ 0 h 3771"/>
                    <a:gd name="T20" fmla="*/ 0 w 3007"/>
                    <a:gd name="T21" fmla="*/ 0 h 3771"/>
                    <a:gd name="T22" fmla="*/ 0 w 3007"/>
                    <a:gd name="T23" fmla="*/ 0 h 3771"/>
                    <a:gd name="T24" fmla="*/ 0 w 3007"/>
                    <a:gd name="T25" fmla="*/ 0 h 3771"/>
                    <a:gd name="T26" fmla="*/ 0 w 3007"/>
                    <a:gd name="T27" fmla="*/ 0 h 3771"/>
                    <a:gd name="T28" fmla="*/ 0 w 3007"/>
                    <a:gd name="T29" fmla="*/ 0 h 3771"/>
                    <a:gd name="T30" fmla="*/ 0 w 3007"/>
                    <a:gd name="T31" fmla="*/ 0 h 3771"/>
                    <a:gd name="T32" fmla="*/ 0 w 3007"/>
                    <a:gd name="T33" fmla="*/ 0 h 3771"/>
                    <a:gd name="T34" fmla="*/ 0 w 3007"/>
                    <a:gd name="T35" fmla="*/ 0 h 3771"/>
                    <a:gd name="T36" fmla="*/ 0 w 3007"/>
                    <a:gd name="T37" fmla="*/ 0 h 3771"/>
                    <a:gd name="T38" fmla="*/ 0 w 3007"/>
                    <a:gd name="T39" fmla="*/ 0 h 3771"/>
                    <a:gd name="T40" fmla="*/ 0 w 3007"/>
                    <a:gd name="T41" fmla="*/ 0 h 3771"/>
                    <a:gd name="T42" fmla="*/ 0 w 3007"/>
                    <a:gd name="T43" fmla="*/ 0 h 3771"/>
                    <a:gd name="T44" fmla="*/ 0 w 3007"/>
                    <a:gd name="T45" fmla="*/ 0 h 3771"/>
                    <a:gd name="T46" fmla="*/ 0 w 3007"/>
                    <a:gd name="T47" fmla="*/ 0 h 3771"/>
                    <a:gd name="T48" fmla="*/ 0 w 3007"/>
                    <a:gd name="T49" fmla="*/ 0 h 3771"/>
                    <a:gd name="T50" fmla="*/ 0 w 3007"/>
                    <a:gd name="T51" fmla="*/ 0 h 3771"/>
                    <a:gd name="T52" fmla="*/ 0 w 3007"/>
                    <a:gd name="T53" fmla="*/ 0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48"/>
                <p:cNvSpPr>
                  <a:spLocks/>
                </p:cNvSpPr>
                <p:nvPr userDrawn="1"/>
              </p:nvSpPr>
              <p:spPr bwMode="auto">
                <a:xfrm rot="-3172564">
                  <a:off x="5297" y="897"/>
                  <a:ext cx="169" cy="122"/>
                </a:xfrm>
                <a:custGeom>
                  <a:avLst/>
                  <a:gdLst>
                    <a:gd name="T0" fmla="*/ 0 w 673"/>
                    <a:gd name="T1" fmla="*/ 0 h 342"/>
                    <a:gd name="T2" fmla="*/ 0 w 673"/>
                    <a:gd name="T3" fmla="*/ 0 h 342"/>
                    <a:gd name="T4" fmla="*/ 0 w 673"/>
                    <a:gd name="T5" fmla="*/ 0 h 342"/>
                    <a:gd name="T6" fmla="*/ 0 w 673"/>
                    <a:gd name="T7" fmla="*/ 0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49"/>
                <p:cNvSpPr>
                  <a:spLocks/>
                </p:cNvSpPr>
                <p:nvPr userDrawn="1"/>
              </p:nvSpPr>
              <p:spPr bwMode="auto">
                <a:xfrm rot="-3172564">
                  <a:off x="5253" y="806"/>
                  <a:ext cx="181" cy="144"/>
                </a:xfrm>
                <a:custGeom>
                  <a:avLst/>
                  <a:gdLst>
                    <a:gd name="T0" fmla="*/ 0 w 716"/>
                    <a:gd name="T1" fmla="*/ 0 h 403"/>
                    <a:gd name="T2" fmla="*/ 0 w 716"/>
                    <a:gd name="T3" fmla="*/ 0 h 403"/>
                    <a:gd name="T4" fmla="*/ 0 w 716"/>
                    <a:gd name="T5" fmla="*/ 0 h 403"/>
                    <a:gd name="T6" fmla="*/ 0 w 716"/>
                    <a:gd name="T7" fmla="*/ 0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50"/>
                <p:cNvSpPr>
                  <a:spLocks/>
                </p:cNvSpPr>
                <p:nvPr userDrawn="1"/>
              </p:nvSpPr>
              <p:spPr bwMode="auto">
                <a:xfrm rot="-3172564">
                  <a:off x="4985" y="210"/>
                  <a:ext cx="181" cy="147"/>
                </a:xfrm>
                <a:custGeom>
                  <a:avLst/>
                  <a:gdLst>
                    <a:gd name="T0" fmla="*/ 0 w 717"/>
                    <a:gd name="T1" fmla="*/ 0 h 411"/>
                    <a:gd name="T2" fmla="*/ 0 w 717"/>
                    <a:gd name="T3" fmla="*/ 0 h 411"/>
                    <a:gd name="T4" fmla="*/ 0 w 717"/>
                    <a:gd name="T5" fmla="*/ 0 h 411"/>
                    <a:gd name="T6" fmla="*/ 0 w 717"/>
                    <a:gd name="T7" fmla="*/ 0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51"/>
                <p:cNvSpPr>
                  <a:spLocks/>
                </p:cNvSpPr>
                <p:nvPr userDrawn="1"/>
              </p:nvSpPr>
              <p:spPr bwMode="auto">
                <a:xfrm rot="-3172564">
                  <a:off x="4948" y="142"/>
                  <a:ext cx="179" cy="138"/>
                </a:xfrm>
                <a:custGeom>
                  <a:avLst/>
                  <a:gdLst>
                    <a:gd name="T0" fmla="*/ 0 w 709"/>
                    <a:gd name="T1" fmla="*/ 0 h 386"/>
                    <a:gd name="T2" fmla="*/ 0 w 709"/>
                    <a:gd name="T3" fmla="*/ 0 h 386"/>
                    <a:gd name="T4" fmla="*/ 0 w 709"/>
                    <a:gd name="T5" fmla="*/ 0 h 386"/>
                    <a:gd name="T6" fmla="*/ 0 w 709"/>
                    <a:gd name="T7" fmla="*/ 0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39"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4670" r:id="rId1"/>
    <p:sldLayoutId id="2147484671" r:id="rId2"/>
  </p:sldLayoutIdLst>
  <p:hf hd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omic Sans MS" pitchFamily="66" charset="0"/>
          <a:ea typeface="宋体" pitchFamily="2" charset="-122"/>
        </a:defRPr>
      </a:lvl2pPr>
      <a:lvl3pPr algn="ctr" rtl="0" eaLnBrk="0" fontAlgn="base" hangingPunct="0">
        <a:spcBef>
          <a:spcPct val="0"/>
        </a:spcBef>
        <a:spcAft>
          <a:spcPct val="0"/>
        </a:spcAft>
        <a:defRPr sz="4400" b="1">
          <a:solidFill>
            <a:schemeClr val="tx1"/>
          </a:solidFill>
          <a:latin typeface="Comic Sans MS" pitchFamily="66" charset="0"/>
          <a:ea typeface="宋体" pitchFamily="2" charset="-122"/>
        </a:defRPr>
      </a:lvl3pPr>
      <a:lvl4pPr algn="ctr" rtl="0" eaLnBrk="0" fontAlgn="base" hangingPunct="0">
        <a:spcBef>
          <a:spcPct val="0"/>
        </a:spcBef>
        <a:spcAft>
          <a:spcPct val="0"/>
        </a:spcAft>
        <a:defRPr sz="4400" b="1">
          <a:solidFill>
            <a:schemeClr val="tx1"/>
          </a:solidFill>
          <a:latin typeface="Comic Sans MS" pitchFamily="66" charset="0"/>
          <a:ea typeface="宋体" pitchFamily="2" charset="-122"/>
        </a:defRPr>
      </a:lvl4pPr>
      <a:lvl5pPr algn="ctr" rtl="0" eaLnBrk="0" fontAlgn="base" hangingPunct="0">
        <a:spcBef>
          <a:spcPct val="0"/>
        </a:spcBef>
        <a:spcAft>
          <a:spcPct val="0"/>
        </a:spcAft>
        <a:defRPr sz="4400" b="1">
          <a:solidFill>
            <a:schemeClr val="tx1"/>
          </a:solidFill>
          <a:latin typeface="Comic Sans MS" pitchFamily="66" charset="0"/>
          <a:ea typeface="宋体" pitchFamily="2" charset="-122"/>
        </a:defRPr>
      </a:lvl5pPr>
      <a:lvl6pPr marL="457200" algn="ctr" rtl="0" fontAlgn="base">
        <a:spcBef>
          <a:spcPct val="0"/>
        </a:spcBef>
        <a:spcAft>
          <a:spcPct val="0"/>
        </a:spcAft>
        <a:defRPr sz="4400" b="1">
          <a:solidFill>
            <a:schemeClr val="tx1"/>
          </a:solidFill>
          <a:latin typeface="Comic Sans MS" pitchFamily="66" charset="0"/>
          <a:ea typeface="宋体" pitchFamily="2" charset="-122"/>
        </a:defRPr>
      </a:lvl6pPr>
      <a:lvl7pPr marL="914400" algn="ctr" rtl="0" fontAlgn="base">
        <a:spcBef>
          <a:spcPct val="0"/>
        </a:spcBef>
        <a:spcAft>
          <a:spcPct val="0"/>
        </a:spcAft>
        <a:defRPr sz="4400" b="1">
          <a:solidFill>
            <a:schemeClr val="tx1"/>
          </a:solidFill>
          <a:latin typeface="Comic Sans MS" pitchFamily="66" charset="0"/>
          <a:ea typeface="宋体" pitchFamily="2" charset="-122"/>
        </a:defRPr>
      </a:lvl7pPr>
      <a:lvl8pPr marL="1371600" algn="ctr" rtl="0" fontAlgn="base">
        <a:spcBef>
          <a:spcPct val="0"/>
        </a:spcBef>
        <a:spcAft>
          <a:spcPct val="0"/>
        </a:spcAft>
        <a:defRPr sz="4400" b="1">
          <a:solidFill>
            <a:schemeClr val="tx1"/>
          </a:solidFill>
          <a:latin typeface="Comic Sans MS" pitchFamily="66" charset="0"/>
          <a:ea typeface="宋体" pitchFamily="2" charset="-122"/>
        </a:defRPr>
      </a:lvl8pPr>
      <a:lvl9pPr marL="1828800" algn="ctr" rtl="0" fontAlgn="base">
        <a:spcBef>
          <a:spcPct val="0"/>
        </a:spcBef>
        <a:spcAft>
          <a:spcPct val="0"/>
        </a:spcAft>
        <a:defRPr sz="4400" b="1">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234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4099" name="Rectangle 3"/>
          <p:cNvSpPr>
            <a:spLocks noChangeArrowheads="1"/>
          </p:cNvSpPr>
          <p:nvPr/>
        </p:nvSpPr>
        <p:spPr bwMode="ltGray">
          <a:xfrm>
            <a:off x="800100" y="234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4100" name="Rectangle 4"/>
          <p:cNvSpPr>
            <a:spLocks noChangeArrowheads="1"/>
          </p:cNvSpPr>
          <p:nvPr/>
        </p:nvSpPr>
        <p:spPr bwMode="ltGray">
          <a:xfrm>
            <a:off x="541338" y="657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4101" name="Rectangle 5"/>
          <p:cNvSpPr>
            <a:spLocks noChangeArrowheads="1"/>
          </p:cNvSpPr>
          <p:nvPr/>
        </p:nvSpPr>
        <p:spPr bwMode="ltGray">
          <a:xfrm>
            <a:off x="911225" y="657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4102" name="Rectangle 6"/>
          <p:cNvSpPr>
            <a:spLocks noChangeArrowheads="1"/>
          </p:cNvSpPr>
          <p:nvPr/>
        </p:nvSpPr>
        <p:spPr bwMode="ltGray">
          <a:xfrm>
            <a:off x="127000" y="584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4103" name="Rectangle 7"/>
          <p:cNvSpPr>
            <a:spLocks noChangeArrowheads="1"/>
          </p:cNvSpPr>
          <p:nvPr/>
        </p:nvSpPr>
        <p:spPr bwMode="gray">
          <a:xfrm>
            <a:off x="762000" y="1270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4104" name="Rectangle 8"/>
          <p:cNvSpPr>
            <a:spLocks noChangeArrowheads="1"/>
          </p:cNvSpPr>
          <p:nvPr/>
        </p:nvSpPr>
        <p:spPr bwMode="gray">
          <a:xfrm>
            <a:off x="442913" y="9175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4105" name="Rectangle 9"/>
          <p:cNvSpPr>
            <a:spLocks noGrp="1" noChangeArrowheads="1"/>
          </p:cNvSpPr>
          <p:nvPr>
            <p:ph type="title"/>
          </p:nvPr>
        </p:nvSpPr>
        <p:spPr bwMode="auto">
          <a:xfrm>
            <a:off x="1150938" y="115888"/>
            <a:ext cx="779303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323850" y="1052513"/>
            <a:ext cx="8631238"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15725" name="Rectangle 13"/>
          <p:cNvSpPr>
            <a:spLocks noGrp="1" noChangeArrowheads="1"/>
          </p:cNvSpPr>
          <p:nvPr>
            <p:ph type="sldNum" sz="quarter" idx="4"/>
          </p:nvPr>
        </p:nvSpPr>
        <p:spPr bwMode="auto">
          <a:xfrm>
            <a:off x="179388" y="638175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latin typeface="Tahoma" pitchFamily="34" charset="0"/>
              </a:defRPr>
            </a:lvl1pPr>
          </a:lstStyle>
          <a:p>
            <a:pPr>
              <a:defRPr/>
            </a:pPr>
            <a:fld id="{DB9D0249-6F34-4CE8-BE16-2BA977F54D02}" type="slidenum">
              <a:rPr lang="zh-CN" altLang="en-US"/>
              <a:pPr>
                <a:defRPr/>
              </a:pPr>
              <a:t>‹#›</a:t>
            </a:fld>
            <a:endParaRPr lang="en-US" altLang="zh-CN"/>
          </a:p>
        </p:txBody>
      </p:sp>
      <p:sp>
        <p:nvSpPr>
          <p:cNvPr id="1039" name="Text Box 14"/>
          <p:cNvSpPr txBox="1">
            <a:spLocks noChangeArrowheads="1"/>
          </p:cNvSpPr>
          <p:nvPr userDrawn="1"/>
        </p:nvSpPr>
        <p:spPr bwMode="auto">
          <a:xfrm>
            <a:off x="971550" y="6237288"/>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defRPr/>
            </a:pPr>
            <a:endParaRPr lang="zh-CN" altLang="en-US" smtClean="0"/>
          </a:p>
        </p:txBody>
      </p:sp>
    </p:spTree>
  </p:cSld>
  <p:clrMap bg1="lt1" tx1="dk1" bg2="lt2" tx2="dk2" accent1="accent1" accent2="accent2" accent3="accent3" accent4="accent4" accent5="accent5" accent6="accent6" hlink="hlink" folHlink="folHlink"/>
  <p:sldLayoutIdLst>
    <p:sldLayoutId id="2147484672" r:id="rId1"/>
  </p:sldLayoutIdLst>
  <p:timing>
    <p:tnLst>
      <p:par>
        <p:cTn id="1" dur="indefinite" restart="never" nodeType="tmRoot"/>
      </p:par>
    </p:tnLst>
  </p:timing>
  <p:hf hd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宋体" pitchFamily="2" charset="-122"/>
        </a:defRPr>
      </a:lvl2pPr>
      <a:lvl3pPr algn="l" rtl="0" eaLnBrk="0" fontAlgn="base" hangingPunct="0">
        <a:spcBef>
          <a:spcPct val="0"/>
        </a:spcBef>
        <a:spcAft>
          <a:spcPct val="0"/>
        </a:spcAft>
        <a:defRPr sz="3600" b="1">
          <a:solidFill>
            <a:schemeClr val="tx2"/>
          </a:solidFill>
          <a:latin typeface="Tahoma" pitchFamily="34" charset="0"/>
          <a:ea typeface="宋体" pitchFamily="2" charset="-122"/>
        </a:defRPr>
      </a:lvl3pPr>
      <a:lvl4pPr algn="l" rtl="0" eaLnBrk="0" fontAlgn="base" hangingPunct="0">
        <a:spcBef>
          <a:spcPct val="0"/>
        </a:spcBef>
        <a:spcAft>
          <a:spcPct val="0"/>
        </a:spcAft>
        <a:defRPr sz="3600" b="1">
          <a:solidFill>
            <a:schemeClr val="tx2"/>
          </a:solidFill>
          <a:latin typeface="Tahoma" pitchFamily="34" charset="0"/>
          <a:ea typeface="宋体" pitchFamily="2" charset="-122"/>
        </a:defRPr>
      </a:lvl4pPr>
      <a:lvl5pPr algn="l" rtl="0" eaLnBrk="0" fontAlgn="base" hangingPunct="0">
        <a:spcBef>
          <a:spcPct val="0"/>
        </a:spcBef>
        <a:spcAft>
          <a:spcPct val="0"/>
        </a:spcAft>
        <a:defRPr sz="36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itchFamily="2" charset="2"/>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itchFamily="2" charset="2"/>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162546"/>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ndParaRPr>
          </a:p>
        </p:txBody>
      </p:sp>
      <p:sp>
        <p:nvSpPr>
          <p:cNvPr id="5123" name="Rectangle 3"/>
          <p:cNvSpPr>
            <a:spLocks noChangeArrowheads="1"/>
          </p:cNvSpPr>
          <p:nvPr/>
        </p:nvSpPr>
        <p:spPr bwMode="ltGray">
          <a:xfrm>
            <a:off x="800100" y="162546"/>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ndParaRPr>
          </a:p>
        </p:txBody>
      </p:sp>
      <p:sp>
        <p:nvSpPr>
          <p:cNvPr id="5124" name="Rectangle 4"/>
          <p:cNvSpPr>
            <a:spLocks noChangeArrowheads="1"/>
          </p:cNvSpPr>
          <p:nvPr/>
        </p:nvSpPr>
        <p:spPr bwMode="ltGray">
          <a:xfrm>
            <a:off x="541338" y="584821"/>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ndParaRPr>
          </a:p>
        </p:txBody>
      </p:sp>
      <p:sp>
        <p:nvSpPr>
          <p:cNvPr id="5125" name="Rectangle 5"/>
          <p:cNvSpPr>
            <a:spLocks noChangeArrowheads="1"/>
          </p:cNvSpPr>
          <p:nvPr/>
        </p:nvSpPr>
        <p:spPr bwMode="ltGray">
          <a:xfrm>
            <a:off x="911225" y="584821"/>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ndParaRPr>
          </a:p>
        </p:txBody>
      </p:sp>
      <p:sp>
        <p:nvSpPr>
          <p:cNvPr id="5126" name="Rectangle 6"/>
          <p:cNvSpPr>
            <a:spLocks noChangeArrowheads="1"/>
          </p:cNvSpPr>
          <p:nvPr/>
        </p:nvSpPr>
        <p:spPr bwMode="ltGray">
          <a:xfrm>
            <a:off x="127000" y="511796"/>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ndParaRPr>
          </a:p>
        </p:txBody>
      </p:sp>
      <p:sp>
        <p:nvSpPr>
          <p:cNvPr id="5127" name="Rectangle 7"/>
          <p:cNvSpPr>
            <a:spLocks noChangeArrowheads="1"/>
          </p:cNvSpPr>
          <p:nvPr/>
        </p:nvSpPr>
        <p:spPr bwMode="gray">
          <a:xfrm>
            <a:off x="762000" y="54596"/>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ndParaRPr>
          </a:p>
        </p:txBody>
      </p:sp>
      <p:sp>
        <p:nvSpPr>
          <p:cNvPr id="5128" name="Rectangle 8"/>
          <p:cNvSpPr>
            <a:spLocks noChangeArrowheads="1"/>
          </p:cNvSpPr>
          <p:nvPr/>
        </p:nvSpPr>
        <p:spPr bwMode="gray">
          <a:xfrm>
            <a:off x="442913" y="845171"/>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ndParaRPr>
          </a:p>
        </p:txBody>
      </p:sp>
      <p:sp>
        <p:nvSpPr>
          <p:cNvPr id="5129" name="Rectangle 9"/>
          <p:cNvSpPr>
            <a:spLocks noGrp="1" noChangeArrowheads="1"/>
          </p:cNvSpPr>
          <p:nvPr>
            <p:ph type="title"/>
          </p:nvPr>
        </p:nvSpPr>
        <p:spPr bwMode="auto">
          <a:xfrm>
            <a:off x="1150938" y="162546"/>
            <a:ext cx="77930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1"/>
          </p:nvPr>
        </p:nvSpPr>
        <p:spPr bwMode="auto">
          <a:xfrm>
            <a:off x="127000" y="1132508"/>
            <a:ext cx="8688388" cy="514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5725" name="Rectangle 13"/>
          <p:cNvSpPr>
            <a:spLocks noGrp="1" noChangeArrowheads="1"/>
          </p:cNvSpPr>
          <p:nvPr>
            <p:ph type="sldNum" sz="quarter" idx="4"/>
          </p:nvPr>
        </p:nvSpPr>
        <p:spPr bwMode="auto">
          <a:xfrm>
            <a:off x="0" y="6400800"/>
            <a:ext cx="90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000000"/>
                </a:solidFill>
                <a:latin typeface="Tahoma" pitchFamily="34" charset="0"/>
              </a:defRPr>
            </a:lvl1pPr>
          </a:lstStyle>
          <a:p>
            <a:pPr>
              <a:defRPr/>
            </a:pPr>
            <a:fld id="{5E80E013-F3E4-4C69-8442-D4D4F70B280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48" r:id="rId1"/>
    <p:sldLayoutId id="2147484652" r:id="rId2"/>
  </p:sldLayoutIdLst>
  <p:hf hd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itchFamily="2" charset="2"/>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tint val="75000"/>
                  </a:prst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prstClr val="black">
                    <a:tint val="75000"/>
                  </a:prstClr>
                </a:solidFill>
              </a:defRPr>
            </a:lvl1pPr>
          </a:lstStyle>
          <a:p>
            <a:pPr>
              <a:defRPr/>
            </a:pPr>
            <a:fld id="{E7D9C416-FDFE-4FF6-8055-B0CC38E20E2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64" r:id="rId1"/>
    <p:sldLayoutId id="2147484665"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9.xml"/><Relationship Id="rId1" Type="http://schemas.openxmlformats.org/officeDocument/2006/relationships/slideLayout" Target="../slideLayouts/slideLayout3.xml"/><Relationship Id="rId5" Type="http://schemas.openxmlformats.org/officeDocument/2006/relationships/slide" Target="slide17.xml"/><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90.xml"/><Relationship Id="rId5" Type="http://schemas.openxmlformats.org/officeDocument/2006/relationships/slide" Target="slide74.xml"/><Relationship Id="rId4" Type="http://schemas.openxmlformats.org/officeDocument/2006/relationships/slide" Target="slide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0.emf"/></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3.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43.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slide" Target="slide48.xml"/><Relationship Id="rId5" Type="http://schemas.openxmlformats.org/officeDocument/2006/relationships/slide" Target="slide34.xml"/><Relationship Id="rId4" Type="http://schemas.openxmlformats.org/officeDocument/2006/relationships/slide" Target="slide4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46.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slide" Target="slide91.xml"/><Relationship Id="rId1" Type="http://schemas.openxmlformats.org/officeDocument/2006/relationships/slideLayout" Target="../slideLayouts/slideLayout3.xml"/><Relationship Id="rId4" Type="http://schemas.openxmlformats.org/officeDocument/2006/relationships/slide" Target="slide101.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5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60693E45-B9AE-4F38-B2FE-64A193F6B464}" type="slidenum">
              <a:rPr lang="zh-CN" altLang="en-US" b="0">
                <a:latin typeface="+mn-lt"/>
              </a:rPr>
              <a:pPr>
                <a:defRPr/>
              </a:pPr>
              <a:t>1</a:t>
            </a:fld>
            <a:endParaRPr lang="en-US" altLang="zh-CN" b="0" dirty="0">
              <a:latin typeface="+mn-lt"/>
            </a:endParaRPr>
          </a:p>
        </p:txBody>
      </p:sp>
      <p:sp>
        <p:nvSpPr>
          <p:cNvPr id="9218" name="内容占位符 2"/>
          <p:cNvSpPr>
            <a:spLocks noGrp="1"/>
          </p:cNvSpPr>
          <p:nvPr>
            <p:ph idx="4294967295"/>
          </p:nvPr>
        </p:nvSpPr>
        <p:spPr>
          <a:xfrm>
            <a:off x="450056" y="1340768"/>
            <a:ext cx="8280400" cy="4233862"/>
          </a:xfrm>
        </p:spPr>
        <p:txBody>
          <a:bodyPr/>
          <a:lstStyle/>
          <a:p>
            <a:pPr>
              <a:lnSpc>
                <a:spcPct val="120000"/>
              </a:lnSpc>
            </a:pPr>
            <a:r>
              <a:rPr lang="zh-CN" altLang="en-US" dirty="0" smtClean="0"/>
              <a:t>学习目标</a:t>
            </a:r>
            <a:endParaRPr lang="en-US" altLang="zh-CN" dirty="0" smtClean="0"/>
          </a:p>
          <a:p>
            <a:pPr lvl="1">
              <a:lnSpc>
                <a:spcPct val="120000"/>
              </a:lnSpc>
            </a:pPr>
            <a:r>
              <a:rPr lang="zh-CN" altLang="en-US" dirty="0" smtClean="0"/>
              <a:t>理解面向对象编程的基本概念</a:t>
            </a:r>
          </a:p>
          <a:p>
            <a:pPr lvl="1">
              <a:lnSpc>
                <a:spcPct val="120000"/>
              </a:lnSpc>
            </a:pPr>
            <a:r>
              <a:rPr lang="zh-CN" altLang="en-US" dirty="0" smtClean="0"/>
              <a:t>了解类的封装方法</a:t>
            </a:r>
          </a:p>
          <a:p>
            <a:pPr lvl="1">
              <a:lnSpc>
                <a:spcPct val="120000"/>
              </a:lnSpc>
            </a:pPr>
            <a:r>
              <a:rPr lang="zh-CN" altLang="en-US" dirty="0" smtClean="0"/>
              <a:t>如何创建类和对象</a:t>
            </a:r>
          </a:p>
          <a:p>
            <a:pPr lvl="1">
              <a:lnSpc>
                <a:spcPct val="120000"/>
              </a:lnSpc>
            </a:pPr>
            <a:r>
              <a:rPr lang="zh-CN" altLang="en-US" dirty="0" smtClean="0"/>
              <a:t>了解成员变量和成员方法的特性 </a:t>
            </a:r>
          </a:p>
          <a:p>
            <a:pPr lvl="1">
              <a:lnSpc>
                <a:spcPct val="120000"/>
              </a:lnSpc>
            </a:pPr>
            <a:r>
              <a:rPr lang="zh-CN" altLang="en-US" dirty="0" smtClean="0"/>
              <a:t>学习使用</a:t>
            </a:r>
            <a:r>
              <a:rPr lang="en-US" altLang="zh-CN" dirty="0" smtClean="0"/>
              <a:t>OOP</a:t>
            </a:r>
            <a:r>
              <a:rPr lang="zh-CN" altLang="en-US" dirty="0" smtClean="0"/>
              <a:t>方式进行程序开发 </a:t>
            </a:r>
          </a:p>
          <a:p>
            <a:pPr lvl="1">
              <a:lnSpc>
                <a:spcPct val="120000"/>
              </a:lnSpc>
            </a:pPr>
            <a:r>
              <a:rPr lang="zh-CN" altLang="en-US" dirty="0" smtClean="0"/>
              <a:t>深刻理解类的继承性和多态性</a:t>
            </a:r>
          </a:p>
        </p:txBody>
      </p:sp>
      <p:sp>
        <p:nvSpPr>
          <p:cNvPr id="9221" name="Rectangle 2"/>
          <p:cNvSpPr>
            <a:spLocks noGrp="1" noChangeArrowheads="1"/>
          </p:cNvSpPr>
          <p:nvPr>
            <p:ph type="title" idx="4294967295"/>
          </p:nvPr>
        </p:nvSpPr>
        <p:spPr>
          <a:xfrm>
            <a:off x="881856" y="116632"/>
            <a:ext cx="7848600" cy="727918"/>
          </a:xfrm>
        </p:spPr>
        <p:txBody>
          <a:bodyPr/>
          <a:lstStyle/>
          <a:p>
            <a:pPr eaLnBrk="1" hangingPunct="1"/>
            <a:r>
              <a:rPr lang="zh-CN" altLang="en-US" sz="3600" smtClean="0"/>
              <a:t>第</a:t>
            </a:r>
            <a:r>
              <a:rPr lang="en-US" altLang="zh-CN" sz="3600" smtClean="0"/>
              <a:t>3</a:t>
            </a:r>
            <a:r>
              <a:rPr lang="zh-CN" altLang="en-US" sz="3600" smtClean="0"/>
              <a:t>章 类的封装、继承和多态</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864296B-A1F6-45F2-9281-4C82C8AD90C7}" type="slidenum">
              <a:rPr lang="en-US" altLang="zh-CN" sz="1400" smtClean="0">
                <a:latin typeface="Comic Sans MS" pitchFamily="66" charset="0"/>
              </a:rPr>
              <a:pPr eaLnBrk="1" hangingPunct="1"/>
              <a:t>10</a:t>
            </a:fld>
            <a:endParaRPr lang="en-US" altLang="zh-CN" sz="1400" smtClean="0">
              <a:latin typeface="Comic Sans MS" pitchFamily="66" charset="0"/>
            </a:endParaRPr>
          </a:p>
        </p:txBody>
      </p:sp>
      <p:sp>
        <p:nvSpPr>
          <p:cNvPr id="18435" name="TextBox 4"/>
          <p:cNvSpPr txBox="1">
            <a:spLocks noChangeArrowheads="1"/>
          </p:cNvSpPr>
          <p:nvPr/>
        </p:nvSpPr>
        <p:spPr bwMode="auto">
          <a:xfrm>
            <a:off x="539552" y="1076324"/>
            <a:ext cx="625936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dirty="0">
                <a:latin typeface="微软雅黑" pitchFamily="34" charset="-122"/>
                <a:ea typeface="微软雅黑" pitchFamily="34" charset="-122"/>
              </a:rPr>
              <a:t>类中的变量</a:t>
            </a:r>
            <a:r>
              <a:rPr lang="zh-CN" altLang="en-US" dirty="0" smtClean="0">
                <a:latin typeface="微软雅黑" pitchFamily="34" charset="-122"/>
                <a:ea typeface="微软雅黑" pitchFamily="34" charset="-122"/>
              </a:rPr>
              <a:t>：类变量、实例</a:t>
            </a:r>
            <a:r>
              <a:rPr lang="zh-CN" altLang="en-US" dirty="0">
                <a:latin typeface="微软雅黑" pitchFamily="34" charset="-122"/>
                <a:ea typeface="微软雅黑" pitchFamily="34" charset="-122"/>
              </a:rPr>
              <a:t>变量和局部变量</a:t>
            </a:r>
          </a:p>
        </p:txBody>
      </p:sp>
      <p:sp>
        <p:nvSpPr>
          <p:cNvPr id="6" name="TextBox 5"/>
          <p:cNvSpPr txBox="1"/>
          <p:nvPr/>
        </p:nvSpPr>
        <p:spPr>
          <a:xfrm>
            <a:off x="107950" y="1670592"/>
            <a:ext cx="8712200" cy="4081117"/>
          </a:xfrm>
          <a:prstGeom prst="rect">
            <a:avLst/>
          </a:prstGeom>
          <a:noFill/>
        </p:spPr>
        <p:txBody>
          <a:bodyPr>
            <a:spAutoFit/>
          </a:bodyPr>
          <a:lstStyle/>
          <a:p>
            <a:pPr marL="342900" indent="-342900">
              <a:lnSpc>
                <a:spcPct val="120000"/>
              </a:lnSpc>
              <a:buFont typeface="Wingdings" pitchFamily="2" charset="2"/>
              <a:buChar char="Ø"/>
              <a:defRPr/>
            </a:pP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中的变量</a:t>
            </a:r>
            <a:r>
              <a:rPr lang="zh-CN" altLang="en-US" dirty="0" smtClean="0">
                <a:latin typeface="微软雅黑" pitchFamily="34" charset="-122"/>
                <a:ea typeface="微软雅黑" pitchFamily="34" charset="-122"/>
              </a:rPr>
              <a:t>分为：</a:t>
            </a:r>
            <a:r>
              <a:rPr lang="zh-CN" altLang="en-US" dirty="0">
                <a:latin typeface="微软雅黑" pitchFamily="34" charset="-122"/>
                <a:ea typeface="微软雅黑" pitchFamily="34" charset="-122"/>
              </a:rPr>
              <a:t>类内定义</a:t>
            </a:r>
            <a:r>
              <a:rPr lang="zh-CN" altLang="en-US" dirty="0" smtClean="0">
                <a:latin typeface="微软雅黑" pitchFamily="34" charset="-122"/>
                <a:ea typeface="微软雅黑" pitchFamily="34" charset="-122"/>
              </a:rPr>
              <a:t>的</a:t>
            </a:r>
            <a:r>
              <a:rPr lang="zh-CN" altLang="en-US" dirty="0" smtClean="0">
                <a:solidFill>
                  <a:srgbClr val="FF0000"/>
                </a:solidFill>
                <a:latin typeface="微软雅黑" pitchFamily="34" charset="-122"/>
                <a:ea typeface="微软雅黑" pitchFamily="34" charset="-122"/>
              </a:rPr>
              <a:t>类变量</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static</a:t>
            </a:r>
            <a:r>
              <a:rPr lang="zh-CN" altLang="en-US" dirty="0" smtClean="0">
                <a:latin typeface="微软雅黑" pitchFamily="34" charset="-122"/>
                <a:ea typeface="微软雅黑" pitchFamily="34" charset="-122"/>
              </a:rPr>
              <a:t>修饰）、</a:t>
            </a:r>
            <a:r>
              <a:rPr lang="zh-CN" altLang="en-US" dirty="0" smtClean="0">
                <a:solidFill>
                  <a:schemeClr val="tx2">
                    <a:lumMod val="75000"/>
                  </a:schemeClr>
                </a:solidFill>
                <a:latin typeface="微软雅黑" pitchFamily="34" charset="-122"/>
                <a:ea typeface="微软雅黑" pitchFamily="34" charset="-122"/>
              </a:rPr>
              <a:t>实例</a:t>
            </a:r>
            <a:r>
              <a:rPr lang="zh-CN" altLang="en-US" dirty="0">
                <a:solidFill>
                  <a:schemeClr val="tx2">
                    <a:lumMod val="75000"/>
                  </a:schemeClr>
                </a:solidFill>
                <a:latin typeface="微软雅黑" pitchFamily="34" charset="-122"/>
                <a:ea typeface="微软雅黑" pitchFamily="34" charset="-122"/>
              </a:rPr>
              <a:t>变量（成员变量），方法中定义的局部变量</a:t>
            </a:r>
            <a:r>
              <a:rPr lang="zh-CN" altLang="en-US" dirty="0">
                <a:latin typeface="微软雅黑" pitchFamily="34" charset="-122"/>
                <a:ea typeface="微软雅黑" pitchFamily="34" charset="-122"/>
              </a:rPr>
              <a:t>。 </a:t>
            </a:r>
          </a:p>
          <a:p>
            <a:pPr marL="342900" indent="-342900">
              <a:lnSpc>
                <a:spcPct val="120000"/>
              </a:lnSpc>
              <a:buFont typeface="Wingdings" pitchFamily="2" charset="2"/>
              <a:buChar char="Ø"/>
              <a:defRPr/>
            </a:pPr>
            <a:r>
              <a:rPr lang="zh-CN" altLang="en-US" dirty="0">
                <a:latin typeface="微软雅黑" pitchFamily="34" charset="-122"/>
                <a:ea typeface="微软雅黑" pitchFamily="34" charset="-122"/>
              </a:rPr>
              <a:t>在同一个作用域内，不允许定义两个同名的</a:t>
            </a:r>
            <a:r>
              <a:rPr lang="zh-CN" altLang="en-US" dirty="0">
                <a:solidFill>
                  <a:srgbClr val="FF0000"/>
                </a:solidFill>
                <a:latin typeface="微软雅黑" pitchFamily="34" charset="-122"/>
                <a:ea typeface="微软雅黑" pitchFamily="34" charset="-122"/>
              </a:rPr>
              <a:t>局部变量</a:t>
            </a:r>
            <a:r>
              <a:rPr lang="zh-CN" altLang="en-US">
                <a:latin typeface="微软雅黑" pitchFamily="34" charset="-122"/>
                <a:ea typeface="微软雅黑" pitchFamily="34" charset="-122"/>
              </a:rPr>
              <a:t>。 </a:t>
            </a:r>
            <a:endParaRPr lang="zh-CN" altLang="en-US" dirty="0">
              <a:latin typeface="微软雅黑" pitchFamily="34" charset="-122"/>
              <a:ea typeface="微软雅黑" pitchFamily="34" charset="-122"/>
            </a:endParaRPr>
          </a:p>
          <a:p>
            <a:pPr marL="342900" indent="-342900">
              <a:lnSpc>
                <a:spcPct val="120000"/>
              </a:lnSpc>
              <a:buFont typeface="Wingdings" pitchFamily="2" charset="2"/>
              <a:buChar char="Ø"/>
              <a:defRPr/>
            </a:pPr>
            <a:r>
              <a:rPr lang="zh-CN" altLang="en-US" dirty="0" smtClean="0">
                <a:latin typeface="微软雅黑" pitchFamily="34" charset="-122"/>
                <a:ea typeface="微软雅黑" pitchFamily="34" charset="-122"/>
              </a:rPr>
              <a:t>局部变量</a:t>
            </a:r>
            <a:r>
              <a:rPr lang="zh-CN" altLang="en-US" smtClean="0">
                <a:latin typeface="微软雅黑" pitchFamily="34" charset="-122"/>
                <a:ea typeface="微软雅黑" pitchFamily="34" charset="-122"/>
              </a:rPr>
              <a:t>可以覆盖类成员变量。</a:t>
            </a:r>
            <a:endParaRPr lang="en-US" altLang="zh-CN" smtClean="0">
              <a:latin typeface="微软雅黑" pitchFamily="34" charset="-122"/>
              <a:ea typeface="微软雅黑" pitchFamily="34" charset="-122"/>
            </a:endParaRPr>
          </a:p>
          <a:p>
            <a:pPr>
              <a:lnSpc>
                <a:spcPct val="120000"/>
              </a:lnSpc>
              <a:defRPr/>
            </a:pPr>
            <a:endParaRPr lang="zh-CN" altLang="en-US" dirty="0" smtClean="0">
              <a:latin typeface="微软雅黑" pitchFamily="34" charset="-122"/>
              <a:ea typeface="微软雅黑" pitchFamily="34" charset="-122"/>
            </a:endParaRPr>
          </a:p>
          <a:p>
            <a:pPr marL="342900" indent="-342900">
              <a:lnSpc>
                <a:spcPct val="120000"/>
              </a:lnSpc>
              <a:buFont typeface="Wingdings" pitchFamily="2" charset="2"/>
              <a:buChar char="Ø"/>
              <a:defRPr/>
            </a:pPr>
            <a:r>
              <a:rPr lang="zh-CN" altLang="en-US" dirty="0" smtClean="0">
                <a:latin typeface="微软雅黑" pitchFamily="34" charset="-122"/>
                <a:ea typeface="微软雅黑" pitchFamily="34" charset="-122"/>
              </a:rPr>
              <a:t>实例</a:t>
            </a:r>
            <a:r>
              <a:rPr lang="zh-CN" altLang="en-US" dirty="0">
                <a:latin typeface="微软雅黑" pitchFamily="34" charset="-122"/>
                <a:ea typeface="微软雅黑" pitchFamily="34" charset="-122"/>
              </a:rPr>
              <a:t>变量属于对象，它描述了对象的属性，随着对象的存在而存在；</a:t>
            </a:r>
          </a:p>
          <a:p>
            <a:pPr marL="342900" indent="-342900">
              <a:lnSpc>
                <a:spcPct val="120000"/>
              </a:lnSpc>
              <a:buFont typeface="Wingdings" pitchFamily="2" charset="2"/>
              <a:buChar char="Ø"/>
              <a:defRPr/>
            </a:pPr>
            <a:r>
              <a:rPr lang="zh-CN" altLang="en-US" dirty="0">
                <a:latin typeface="微软雅黑" pitchFamily="34" charset="-122"/>
                <a:ea typeface="微软雅黑" pitchFamily="34" charset="-122"/>
              </a:rPr>
              <a:t>局部变量是随着方法的调用而存在，一旦方法调用结束，局部变量也就消亡了。</a:t>
            </a:r>
          </a:p>
        </p:txBody>
      </p:sp>
      <p:sp>
        <p:nvSpPr>
          <p:cNvPr id="18437" name="TextBox 7"/>
          <p:cNvSpPr txBox="1">
            <a:spLocks noChangeArrowheads="1"/>
          </p:cNvSpPr>
          <p:nvPr/>
        </p:nvSpPr>
        <p:spPr bwMode="auto">
          <a:xfrm>
            <a:off x="6300787" y="565151"/>
            <a:ext cx="2519363" cy="5349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a:latin typeface="微软雅黑" pitchFamily="34" charset="-122"/>
                <a:ea typeface="微软雅黑" pitchFamily="34" charset="-122"/>
              </a:rPr>
              <a:t>容易混淆的概念</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pPr algn="ctr"/>
            <a:r>
              <a:rPr lang="zh-CN" altLang="en-US" smtClean="0"/>
              <a:t>例子</a:t>
            </a:r>
            <a:r>
              <a:rPr lang="en-US" altLang="zh-CN" smtClean="0"/>
              <a:t>3.7</a:t>
            </a:r>
            <a:r>
              <a:rPr lang="zh-CN" altLang="en-US" smtClean="0"/>
              <a:t>分析</a:t>
            </a:r>
          </a:p>
        </p:txBody>
      </p:sp>
      <p:sp>
        <p:nvSpPr>
          <p:cNvPr id="98307" name="内容占位符 4"/>
          <p:cNvSpPr>
            <a:spLocks noGrp="1"/>
          </p:cNvSpPr>
          <p:nvPr>
            <p:ph idx="1"/>
          </p:nvPr>
        </p:nvSpPr>
        <p:spPr>
          <a:xfrm>
            <a:off x="323850" y="1052513"/>
            <a:ext cx="8631238" cy="2881312"/>
          </a:xfrm>
        </p:spPr>
        <p:txBody>
          <a:bodyPr/>
          <a:lstStyle/>
          <a:p>
            <a:pPr>
              <a:lnSpc>
                <a:spcPct val="150000"/>
              </a:lnSpc>
              <a:buFont typeface="Arial" pitchFamily="34" charset="0"/>
              <a:buChar char="•"/>
            </a:pPr>
            <a:r>
              <a:rPr lang="zh-CN" altLang="en-US" smtClean="0"/>
              <a:t>在</a:t>
            </a:r>
            <a:r>
              <a:rPr lang="en-US" altLang="zh-CN" smtClean="0"/>
              <a:t>Eclipse</a:t>
            </a:r>
            <a:r>
              <a:rPr lang="zh-CN" altLang="en-US" smtClean="0"/>
              <a:t>演示新建一个</a:t>
            </a:r>
            <a:r>
              <a:rPr lang="en-US" altLang="zh-CN" smtClean="0"/>
              <a:t>Ellipse</a:t>
            </a:r>
            <a:r>
              <a:rPr lang="zh-CN" altLang="en-US" smtClean="0"/>
              <a:t>类，自动生成需要重写的方法；</a:t>
            </a:r>
            <a:endParaRPr lang="en-US" altLang="zh-CN" smtClean="0"/>
          </a:p>
          <a:p>
            <a:pPr>
              <a:lnSpc>
                <a:spcPct val="150000"/>
              </a:lnSpc>
              <a:buFont typeface="Arial" pitchFamily="34" charset="0"/>
              <a:buChar char="•"/>
            </a:pPr>
            <a:r>
              <a:rPr lang="en-US" altLang="zh-CN" smtClean="0"/>
              <a:t>CloseFigure</a:t>
            </a:r>
            <a:r>
              <a:rPr lang="zh-CN" altLang="en-US" smtClean="0"/>
              <a:t>的</a:t>
            </a:r>
            <a:r>
              <a:rPr lang="en-US" altLang="zh-CN" smtClean="0"/>
              <a:t>main</a:t>
            </a:r>
            <a:r>
              <a:rPr lang="zh-CN" altLang="en-US" smtClean="0"/>
              <a:t>方法中是多态性的例子</a:t>
            </a:r>
            <a:endParaRPr lang="en-US" altLang="zh-CN" smtClean="0"/>
          </a:p>
          <a:p>
            <a:endParaRPr lang="zh-CN" altLang="en-US" smtClean="0"/>
          </a:p>
        </p:txBody>
      </p:sp>
      <p:sp>
        <p:nvSpPr>
          <p:cNvPr id="98308" name="灯片编号占位符 3"/>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A4ABDD6-896F-4E3E-AF3C-AA390CDDC739}" type="slidenum">
              <a:rPr lang="en-US" altLang="zh-CN" sz="1400" smtClean="0">
                <a:latin typeface="Tahoma" pitchFamily="34" charset="0"/>
              </a:rPr>
              <a:pPr eaLnBrk="1" hangingPunct="1"/>
              <a:t>100</a:t>
            </a:fld>
            <a:endParaRPr lang="en-US" altLang="zh-CN" sz="1400" smtClean="0">
              <a:latin typeface="Tahoma" pitchFamily="34" charset="0"/>
            </a:endParaRPr>
          </a:p>
        </p:txBody>
      </p:sp>
      <p:sp>
        <p:nvSpPr>
          <p:cNvPr id="15" name="矩形标注 14"/>
          <p:cNvSpPr/>
          <p:nvPr/>
        </p:nvSpPr>
        <p:spPr>
          <a:xfrm>
            <a:off x="5436096" y="2132856"/>
            <a:ext cx="3384550" cy="647700"/>
          </a:xfrm>
          <a:prstGeom prst="wedgeRectCallout">
            <a:avLst>
              <a:gd name="adj1" fmla="val -67269"/>
              <a:gd name="adj2" fmla="val 36131"/>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dirty="0">
                <a:solidFill>
                  <a:schemeClr val="accent5">
                    <a:lumMod val="25000"/>
                  </a:schemeClr>
                </a:solidFill>
              </a:rPr>
              <a:t>父类引用子类实例，执行被子类重载的方法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5993DE3-E28D-45E7-94A6-7C8878383F31}" type="slidenum">
              <a:rPr lang="zh-CN" altLang="en-US" sz="1400" smtClean="0">
                <a:latin typeface="Tahoma" pitchFamily="34" charset="0"/>
              </a:rPr>
              <a:pPr eaLnBrk="1" hangingPunct="1"/>
              <a:t>101</a:t>
            </a:fld>
            <a:endParaRPr lang="en-US" altLang="zh-CN" sz="1400" smtClean="0">
              <a:latin typeface="Tahoma" pitchFamily="34" charset="0"/>
            </a:endParaRPr>
          </a:p>
        </p:txBody>
      </p:sp>
      <p:sp>
        <p:nvSpPr>
          <p:cNvPr id="99332" name="Rectangle 2"/>
          <p:cNvSpPr>
            <a:spLocks noGrp="1" noChangeArrowheads="1"/>
          </p:cNvSpPr>
          <p:nvPr>
            <p:ph type="title"/>
          </p:nvPr>
        </p:nvSpPr>
        <p:spPr/>
        <p:txBody>
          <a:bodyPr/>
          <a:lstStyle/>
          <a:p>
            <a:pPr algn="ctr" eaLnBrk="1" hangingPunct="1"/>
            <a:r>
              <a:rPr lang="en-US" altLang="zh-CN" smtClean="0"/>
              <a:t>3.5.3 </a:t>
            </a:r>
            <a:r>
              <a:rPr lang="zh-CN" altLang="en-US" smtClean="0"/>
              <a:t>最终类</a:t>
            </a:r>
          </a:p>
        </p:txBody>
      </p:sp>
      <p:sp>
        <p:nvSpPr>
          <p:cNvPr id="99333" name="Rectangle 3"/>
          <p:cNvSpPr>
            <a:spLocks noGrp="1" noChangeArrowheads="1"/>
          </p:cNvSpPr>
          <p:nvPr>
            <p:ph type="body" idx="1"/>
          </p:nvPr>
        </p:nvSpPr>
        <p:spPr>
          <a:xfrm>
            <a:off x="569809" y="1268760"/>
            <a:ext cx="8343900" cy="4506912"/>
          </a:xfrm>
        </p:spPr>
        <p:txBody>
          <a:bodyPr/>
          <a:lstStyle/>
          <a:p>
            <a:pPr eaLnBrk="1" hangingPunct="1">
              <a:lnSpc>
                <a:spcPct val="80000"/>
              </a:lnSpc>
            </a:pPr>
            <a:r>
              <a:rPr lang="zh-CN" altLang="en-US" sz="2800" smtClean="0"/>
              <a:t>声明最终类</a:t>
            </a:r>
          </a:p>
          <a:p>
            <a:pPr lvl="1" eaLnBrk="1" hangingPunct="1">
              <a:lnSpc>
                <a:spcPct val="80000"/>
              </a:lnSpc>
            </a:pPr>
            <a:r>
              <a:rPr lang="en-US" altLang="zh-CN" sz="2400" smtClean="0"/>
              <a:t>public </a:t>
            </a:r>
            <a:r>
              <a:rPr lang="en-US" altLang="zh-CN" sz="2400" smtClean="0">
                <a:solidFill>
                  <a:schemeClr val="hlink"/>
                </a:solidFill>
              </a:rPr>
              <a:t>final</a:t>
            </a:r>
            <a:r>
              <a:rPr lang="en-US" altLang="zh-CN" sz="2400" smtClean="0"/>
              <a:t> class Math extends Object	 				//</a:t>
            </a:r>
            <a:r>
              <a:rPr lang="zh-CN" altLang="en-US" sz="2400" smtClean="0"/>
              <a:t>数学类，最终类</a:t>
            </a:r>
          </a:p>
          <a:p>
            <a:pPr eaLnBrk="1" hangingPunct="1">
              <a:lnSpc>
                <a:spcPct val="80000"/>
              </a:lnSpc>
            </a:pPr>
            <a:r>
              <a:rPr lang="zh-CN" altLang="en-US" sz="2800" smtClean="0"/>
              <a:t>声明最终方法</a:t>
            </a:r>
          </a:p>
          <a:p>
            <a:pPr lvl="1" eaLnBrk="1" hangingPunct="1">
              <a:lnSpc>
                <a:spcPct val="80000"/>
              </a:lnSpc>
            </a:pPr>
            <a:r>
              <a:rPr lang="en-US" altLang="zh-CN" sz="2400" smtClean="0"/>
              <a:t>public class Circle1 extends Graphics1</a:t>
            </a:r>
          </a:p>
          <a:p>
            <a:pPr lvl="1" eaLnBrk="1" hangingPunct="1">
              <a:lnSpc>
                <a:spcPct val="80000"/>
              </a:lnSpc>
            </a:pPr>
            <a:r>
              <a:rPr lang="en-US" altLang="zh-CN" sz="2400" smtClean="0"/>
              <a:t>{</a:t>
            </a:r>
          </a:p>
          <a:p>
            <a:pPr lvl="1" eaLnBrk="1" hangingPunct="1">
              <a:lnSpc>
                <a:spcPct val="80000"/>
              </a:lnSpc>
            </a:pPr>
            <a:r>
              <a:rPr lang="en-US" altLang="zh-CN" sz="2400" smtClean="0"/>
              <a:t>    public </a:t>
            </a:r>
            <a:r>
              <a:rPr lang="en-US" altLang="zh-CN" sz="2400" smtClean="0">
                <a:solidFill>
                  <a:schemeClr val="hlink"/>
                </a:solidFill>
              </a:rPr>
              <a:t>final</a:t>
            </a:r>
            <a:r>
              <a:rPr lang="en-US" altLang="zh-CN" sz="2400" smtClean="0"/>
              <a:t> double area()			       	  		//</a:t>
            </a:r>
            <a:r>
              <a:rPr lang="zh-CN" altLang="en-US" sz="2400" smtClean="0"/>
              <a:t>最终方法，不能被子类覆盖</a:t>
            </a:r>
          </a:p>
          <a:p>
            <a:pPr lvl="1" eaLnBrk="1" hangingPunct="1">
              <a:lnSpc>
                <a:spcPct val="80000"/>
              </a:lnSpc>
            </a:pPr>
            <a:r>
              <a:rPr lang="zh-CN" altLang="en-US" sz="2400" smtClean="0"/>
              <a:t>    </a:t>
            </a:r>
            <a:r>
              <a:rPr lang="en-US" altLang="zh-CN" sz="2400" smtClean="0"/>
              <a:t>{</a:t>
            </a:r>
          </a:p>
          <a:p>
            <a:pPr lvl="1" eaLnBrk="1" hangingPunct="1">
              <a:lnSpc>
                <a:spcPct val="80000"/>
              </a:lnSpc>
            </a:pPr>
            <a:r>
              <a:rPr lang="en-US" altLang="zh-CN" sz="2400" smtClean="0"/>
              <a:t>        return Math.PI*this.radius*this.radius;</a:t>
            </a:r>
          </a:p>
          <a:p>
            <a:pPr lvl="1" eaLnBrk="1" hangingPunct="1">
              <a:lnSpc>
                <a:spcPct val="80000"/>
              </a:lnSpc>
            </a:pPr>
            <a:r>
              <a:rPr lang="en-US" altLang="zh-CN" sz="2400" smtClean="0"/>
              <a:t>    }</a:t>
            </a:r>
          </a:p>
          <a:p>
            <a:pPr lvl="1" eaLnBrk="1" hangingPunct="1">
              <a:lnSpc>
                <a:spcPct val="80000"/>
              </a:lnSpc>
            </a:pPr>
            <a:r>
              <a:rPr lang="en-US" altLang="zh-CN" sz="2400" smtClean="0"/>
              <a:t>}</a:t>
            </a:r>
            <a:endParaRPr lang="zh-CN" altLang="en-US" sz="24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algn="ctr"/>
            <a:r>
              <a:rPr lang="en-US" altLang="zh-CN" smtClean="0"/>
              <a:t>final </a:t>
            </a:r>
            <a:r>
              <a:rPr lang="zh-CN" altLang="en-US" smtClean="0"/>
              <a:t>修饰符</a:t>
            </a:r>
          </a:p>
        </p:txBody>
      </p:sp>
      <p:sp>
        <p:nvSpPr>
          <p:cNvPr id="100355" name="TextBox 1"/>
          <p:cNvSpPr txBox="1">
            <a:spLocks noChangeArrowheads="1"/>
          </p:cNvSpPr>
          <p:nvPr/>
        </p:nvSpPr>
        <p:spPr bwMode="auto">
          <a:xfrm>
            <a:off x="467519" y="980728"/>
            <a:ext cx="82089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342900" indent="-342900" eaLnBrk="1" hangingPunct="1">
              <a:buFont typeface="Wingdings" panose="05000000000000000000" pitchFamily="2" charset="2"/>
              <a:buChar char="Ø"/>
            </a:pPr>
            <a:r>
              <a:rPr lang="en-US" altLang="zh-CN" b="1"/>
              <a:t>final</a:t>
            </a:r>
            <a:r>
              <a:rPr lang="zh-CN" altLang="en-US" b="1"/>
              <a:t>修饰</a:t>
            </a:r>
            <a:r>
              <a:rPr lang="en-US" altLang="zh-CN" b="1"/>
              <a:t> </a:t>
            </a:r>
            <a:r>
              <a:rPr lang="zh-CN" altLang="en-US" b="1"/>
              <a:t>变量定义时需要初始化</a:t>
            </a:r>
            <a:endParaRPr lang="en-US" altLang="zh-CN" b="1"/>
          </a:p>
          <a:p>
            <a:pPr marL="342900" indent="-342900" eaLnBrk="1" hangingPunct="1">
              <a:buFont typeface="Wingdings" panose="05000000000000000000" pitchFamily="2" charset="2"/>
              <a:buChar char="Ø"/>
            </a:pPr>
            <a:r>
              <a:rPr lang="en-US" altLang="zh-CN" b="1"/>
              <a:t>final</a:t>
            </a:r>
            <a:r>
              <a:rPr lang="zh-CN" altLang="en-US" b="1"/>
              <a:t>修饰方法，在子类不能覆盖</a:t>
            </a:r>
            <a:endParaRPr lang="en-US" altLang="zh-CN" b="1"/>
          </a:p>
          <a:p>
            <a:pPr marL="342900" indent="-342900" eaLnBrk="1" hangingPunct="1">
              <a:buFont typeface="Wingdings" panose="05000000000000000000" pitchFamily="2" charset="2"/>
              <a:buChar char="Ø"/>
            </a:pPr>
            <a:r>
              <a:rPr lang="en-US" altLang="zh-CN" b="1"/>
              <a:t>final</a:t>
            </a:r>
            <a:r>
              <a:rPr lang="zh-CN" altLang="en-US" b="1"/>
              <a:t>修饰类，不能被继承</a:t>
            </a:r>
          </a:p>
        </p:txBody>
      </p:sp>
      <p:sp>
        <p:nvSpPr>
          <p:cNvPr id="100357"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25896AD-B141-4319-BF35-EE0EA2FB857A}" type="slidenum">
              <a:rPr lang="zh-CN" altLang="en-US" sz="1400" smtClean="0">
                <a:latin typeface="Tahoma" pitchFamily="34" charset="0"/>
              </a:rPr>
              <a:pPr eaLnBrk="1" hangingPunct="1"/>
              <a:t>102</a:t>
            </a:fld>
            <a:endParaRPr lang="en-US" altLang="zh-CN" sz="1400" smtClean="0">
              <a:latin typeface="Tahoma" pitchFamily="34" charset="0"/>
            </a:endParaRPr>
          </a:p>
        </p:txBody>
      </p:sp>
      <p:pic>
        <p:nvPicPr>
          <p:cNvPr id="2" name="图片 1"/>
          <p:cNvPicPr>
            <a:picLocks noChangeAspect="1"/>
          </p:cNvPicPr>
          <p:nvPr/>
        </p:nvPicPr>
        <p:blipFill>
          <a:blip r:embed="rId2"/>
          <a:stretch>
            <a:fillRect/>
          </a:stretch>
        </p:blipFill>
        <p:spPr>
          <a:xfrm>
            <a:off x="215302" y="2276872"/>
            <a:ext cx="8640151" cy="4248472"/>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smtClean="0"/>
              <a:t>课堂练习</a:t>
            </a:r>
          </a:p>
        </p:txBody>
      </p:sp>
      <p:sp>
        <p:nvSpPr>
          <p:cNvPr id="10138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C4F24AB-88AA-4741-91B7-80C356F4C212}" type="slidenum">
              <a:rPr lang="zh-CN" altLang="en-US" sz="1400" smtClean="0">
                <a:latin typeface="Tahoma" pitchFamily="34" charset="0"/>
              </a:rPr>
              <a:pPr eaLnBrk="1" hangingPunct="1"/>
              <a:t>103</a:t>
            </a:fld>
            <a:endParaRPr lang="en-US" altLang="zh-CN" sz="1400" smtClean="0">
              <a:latin typeface="Tahoma" pitchFamily="34" charset="0"/>
            </a:endParaRPr>
          </a:p>
        </p:txBody>
      </p:sp>
      <p:sp>
        <p:nvSpPr>
          <p:cNvPr id="101381" name="TextBox 5"/>
          <p:cNvSpPr txBox="1">
            <a:spLocks noChangeArrowheads="1"/>
          </p:cNvSpPr>
          <p:nvPr/>
        </p:nvSpPr>
        <p:spPr bwMode="auto">
          <a:xfrm>
            <a:off x="539750" y="1236663"/>
            <a:ext cx="82073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dirty="0" smtClean="0">
                <a:latin typeface="微软雅黑" pitchFamily="34" charset="-122"/>
                <a:ea typeface="微软雅黑" pitchFamily="34" charset="-122"/>
              </a:rPr>
              <a:t>定义一个</a:t>
            </a:r>
            <a:r>
              <a:rPr lang="en-US" altLang="zh-CN" dirty="0" smtClean="0">
                <a:latin typeface="微软雅黑" pitchFamily="34" charset="-122"/>
                <a:ea typeface="微软雅黑" pitchFamily="34" charset="-122"/>
              </a:rPr>
              <a:t>Person</a:t>
            </a:r>
            <a:r>
              <a:rPr lang="zh-CN" altLang="en-US" dirty="0" smtClean="0">
                <a:latin typeface="微软雅黑" pitchFamily="34" charset="-122"/>
                <a:ea typeface="微软雅黑" pitchFamily="34" charset="-122"/>
              </a:rPr>
              <a:t>类：可以修改和读取姓名、年龄</a:t>
            </a:r>
            <a:endParaRPr lang="en-US" altLang="zh-CN" dirty="0" smtClean="0">
              <a:latin typeface="微软雅黑" pitchFamily="34" charset="-122"/>
              <a:ea typeface="微软雅黑" pitchFamily="34" charset="-122"/>
            </a:endParaRPr>
          </a:p>
          <a:p>
            <a:pPr eaLnBrk="1" hangingPunct="1">
              <a:lnSpc>
                <a:spcPct val="120000"/>
              </a:lnSpc>
            </a:pPr>
            <a:r>
              <a:rPr lang="zh-CN" altLang="en-US" dirty="0" smtClean="0">
                <a:latin typeface="微软雅黑" pitchFamily="34" charset="-122"/>
                <a:ea typeface="微软雅黑" pitchFamily="34" charset="-122"/>
              </a:rPr>
              <a:t>定义</a:t>
            </a:r>
            <a:r>
              <a:rPr lang="zh-CN" altLang="en-US" dirty="0">
                <a:latin typeface="微软雅黑" pitchFamily="34" charset="-122"/>
                <a:ea typeface="微软雅黑" pitchFamily="34" charset="-122"/>
              </a:rPr>
              <a:t>一</a:t>
            </a:r>
            <a:r>
              <a:rPr lang="zh-CN" altLang="en-US" dirty="0" smtClean="0">
                <a:latin typeface="微软雅黑" pitchFamily="34" charset="-122"/>
                <a:ea typeface="微软雅黑" pitchFamily="34" charset="-122"/>
              </a:rPr>
              <a:t>个继承</a:t>
            </a:r>
            <a:r>
              <a:rPr lang="en-US" altLang="zh-CN" dirty="0" smtClean="0">
                <a:latin typeface="微软雅黑" pitchFamily="34" charset="-122"/>
                <a:ea typeface="微软雅黑" pitchFamily="34" charset="-122"/>
              </a:rPr>
              <a:t>Person</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Student</a:t>
            </a:r>
            <a:r>
              <a:rPr lang="zh-CN" altLang="en-US" dirty="0">
                <a:latin typeface="微软雅黑" pitchFamily="34" charset="-122"/>
                <a:ea typeface="微软雅黑" pitchFamily="34" charset="-122"/>
              </a:rPr>
              <a:t>类：</a:t>
            </a:r>
          </a:p>
          <a:p>
            <a:pPr eaLnBrk="1" hangingPunct="1">
              <a:lnSpc>
                <a:spcPct val="120000"/>
              </a:lnSpc>
            </a:pPr>
            <a:r>
              <a:rPr lang="zh-CN" altLang="en-US" dirty="0">
                <a:latin typeface="微软雅黑" pitchFamily="34" charset="-122"/>
                <a:ea typeface="微软雅黑" pitchFamily="34" charset="-122"/>
              </a:rPr>
              <a:t>         该类的功能有：</a:t>
            </a:r>
            <a:r>
              <a:rPr lang="zh-CN" altLang="en-US" dirty="0" smtClean="0">
                <a:latin typeface="微软雅黑" pitchFamily="34" charset="-122"/>
                <a:ea typeface="微软雅黑" pitchFamily="34" charset="-122"/>
              </a:rPr>
              <a:t>可以修改和读取学生的班级、学</a:t>
            </a:r>
            <a:r>
              <a:rPr lang="zh-CN" altLang="en-US" dirty="0">
                <a:latin typeface="微软雅黑" pitchFamily="34" charset="-122"/>
                <a:ea typeface="微软雅黑" pitchFamily="34" charset="-122"/>
              </a:rPr>
              <a:t>号。可以修改和读取学生的英语分数、数学分数、</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分数，并能计算三门课程的平均分和总分。</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mtClean="0"/>
              <a:t>作业</a:t>
            </a:r>
          </a:p>
        </p:txBody>
      </p:sp>
      <p:sp>
        <p:nvSpPr>
          <p:cNvPr id="102403" name="内容占位符 2"/>
          <p:cNvSpPr>
            <a:spLocks noGrp="1"/>
          </p:cNvSpPr>
          <p:nvPr>
            <p:ph idx="1"/>
          </p:nvPr>
        </p:nvSpPr>
        <p:spPr>
          <a:xfrm>
            <a:off x="323850" y="1052513"/>
            <a:ext cx="8631238" cy="792162"/>
          </a:xfrm>
        </p:spPr>
        <p:txBody>
          <a:bodyPr/>
          <a:lstStyle/>
          <a:p>
            <a:r>
              <a:rPr lang="en-US" altLang="zh-CN" dirty="0" smtClean="0"/>
              <a:t>3-11</a:t>
            </a:r>
            <a:r>
              <a:rPr lang="zh-CN" altLang="en-US" dirty="0" smtClean="0"/>
              <a:t>、</a:t>
            </a:r>
            <a:r>
              <a:rPr lang="en-US" altLang="zh-CN" dirty="0" smtClean="0"/>
              <a:t>3-20</a:t>
            </a:r>
            <a:r>
              <a:rPr lang="zh-CN" altLang="en-US" dirty="0" smtClean="0"/>
              <a:t>、</a:t>
            </a:r>
            <a:r>
              <a:rPr lang="en-US" altLang="zh-CN" dirty="0" smtClean="0"/>
              <a:t>3-37</a:t>
            </a:r>
            <a:endParaRPr lang="zh-CN" altLang="en-US" dirty="0" smtClean="0"/>
          </a:p>
        </p:txBody>
      </p:sp>
      <p:sp>
        <p:nvSpPr>
          <p:cNvPr id="10240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9805213-CB45-4B89-A8E5-2B605A83532D}" type="slidenum">
              <a:rPr lang="zh-CN" altLang="en-US" sz="1400" smtClean="0">
                <a:latin typeface="Tahoma" pitchFamily="34" charset="0"/>
              </a:rPr>
              <a:pPr eaLnBrk="1" hangingPunct="1"/>
              <a:t>104</a:t>
            </a:fld>
            <a:endParaRPr lang="en-US" altLang="zh-CN" sz="1400" smtClean="0">
              <a:latin typeface="Tahoma"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7F9C696-ADE7-4175-A396-989854691A36}" type="slidenum">
              <a:rPr lang="zh-CN" altLang="en-US" sz="1400" smtClean="0">
                <a:latin typeface="Tahoma" pitchFamily="34" charset="0"/>
              </a:rPr>
              <a:pPr eaLnBrk="1" hangingPunct="1"/>
              <a:t>105</a:t>
            </a:fld>
            <a:endParaRPr lang="en-US" altLang="zh-CN" sz="1400" smtClean="0">
              <a:latin typeface="Tahoma" pitchFamily="34" charset="0"/>
            </a:endParaRPr>
          </a:p>
        </p:txBody>
      </p:sp>
      <p:sp>
        <p:nvSpPr>
          <p:cNvPr id="103428" name="Rectangle 2"/>
          <p:cNvSpPr>
            <a:spLocks noGrp="1" noChangeArrowheads="1"/>
          </p:cNvSpPr>
          <p:nvPr>
            <p:ph type="title"/>
          </p:nvPr>
        </p:nvSpPr>
        <p:spPr/>
        <p:txBody>
          <a:bodyPr/>
          <a:lstStyle/>
          <a:p>
            <a:pPr algn="ctr" eaLnBrk="1" hangingPunct="1"/>
            <a:r>
              <a:rPr lang="zh-CN" altLang="en-US" smtClean="0"/>
              <a:t>实验</a:t>
            </a:r>
            <a:r>
              <a:rPr lang="en-US" altLang="zh-CN" smtClean="0"/>
              <a:t>3  </a:t>
            </a:r>
            <a:r>
              <a:rPr lang="zh-CN" altLang="en-US" smtClean="0"/>
              <a:t>类的封装、继承和多态 </a:t>
            </a:r>
          </a:p>
        </p:txBody>
      </p:sp>
      <p:sp>
        <p:nvSpPr>
          <p:cNvPr id="103429" name="Rectangle 4"/>
          <p:cNvSpPr>
            <a:spLocks noChangeArrowheads="1"/>
          </p:cNvSpPr>
          <p:nvPr/>
        </p:nvSpPr>
        <p:spPr bwMode="auto">
          <a:xfrm>
            <a:off x="250825" y="1916113"/>
            <a:ext cx="864235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80000"/>
              </a:lnSpc>
              <a:spcBef>
                <a:spcPct val="20000"/>
              </a:spcBef>
              <a:buClr>
                <a:srgbClr val="0000CC"/>
              </a:buClr>
              <a:buSzPct val="60000"/>
              <a:buFont typeface="Wingdings" pitchFamily="2" charset="2"/>
              <a:buChar char="n"/>
            </a:pPr>
            <a:r>
              <a:rPr lang="zh-CN" altLang="en-GB" sz="3200" b="1">
                <a:solidFill>
                  <a:srgbClr val="003399"/>
                </a:solidFill>
                <a:latin typeface="Tahoma" pitchFamily="34" charset="0"/>
              </a:rPr>
              <a:t>目的：</a:t>
            </a:r>
            <a:r>
              <a:rPr lang="zh-CN" altLang="en-US" sz="3200" b="1">
                <a:latin typeface="Tahoma" pitchFamily="34" charset="0"/>
              </a:rPr>
              <a:t>类的封装、继承、多态和抽象性。</a:t>
            </a:r>
            <a:r>
              <a:rPr lang="zh-CN" altLang="en-GB" sz="3200" b="1">
                <a:solidFill>
                  <a:srgbClr val="003399"/>
                </a:solidFill>
                <a:latin typeface="Tahoma" pitchFamily="34" charset="0"/>
              </a:rPr>
              <a:t> </a:t>
            </a:r>
            <a:endParaRPr lang="en-GB" altLang="zh-CN" sz="3200" b="1">
              <a:latin typeface="Tahoma" pitchFamily="34" charset="0"/>
            </a:endParaRPr>
          </a:p>
          <a:p>
            <a:pPr marL="609600" indent="-609600">
              <a:lnSpc>
                <a:spcPct val="90000"/>
              </a:lnSpc>
              <a:spcBef>
                <a:spcPct val="20000"/>
              </a:spcBef>
              <a:buClr>
                <a:schemeClr val="folHlink"/>
              </a:buClr>
              <a:buSzPct val="80000"/>
              <a:buFont typeface="Wingdings" pitchFamily="2" charset="2"/>
              <a:buChar char="§"/>
            </a:pPr>
            <a:r>
              <a:rPr lang="zh-CN" altLang="en-GB" sz="3200" b="1">
                <a:solidFill>
                  <a:srgbClr val="003399"/>
                </a:solidFill>
                <a:latin typeface="Tahoma" pitchFamily="34" charset="0"/>
              </a:rPr>
              <a:t>要求：</a:t>
            </a:r>
            <a:r>
              <a:rPr lang="zh-CN" altLang="en-US" sz="3200" b="1">
                <a:latin typeface="Tahoma" pitchFamily="34" charset="0"/>
              </a:rPr>
              <a:t>掌握类的封装措施，理解对象的引用模型；掌握类的继承原则，使用重载和覆盖等多态设计可复用方法，理解运行时多态；理解抽象类和最终类的作用。掌握</a:t>
            </a:r>
            <a:r>
              <a:rPr lang="en-US" altLang="zh-CN" sz="3200" b="1">
                <a:latin typeface="Tahoma" pitchFamily="34" charset="0"/>
              </a:rPr>
              <a:t>JDK</a:t>
            </a:r>
            <a:r>
              <a:rPr lang="zh-CN" altLang="en-US" sz="3200" b="1">
                <a:latin typeface="Tahoma" pitchFamily="34" charset="0"/>
              </a:rPr>
              <a:t>创建自定义包、声明导入包的方法。</a:t>
            </a:r>
          </a:p>
          <a:p>
            <a:pPr marL="609600" indent="-609600">
              <a:lnSpc>
                <a:spcPct val="90000"/>
              </a:lnSpc>
              <a:spcBef>
                <a:spcPct val="20000"/>
              </a:spcBef>
              <a:buClr>
                <a:schemeClr val="folHlink"/>
              </a:buClr>
              <a:buSzPct val="80000"/>
              <a:buFont typeface="Wingdings" pitchFamily="2" charset="2"/>
              <a:buChar char="§"/>
            </a:pPr>
            <a:r>
              <a:rPr lang="zh-CN" altLang="en-GB" sz="3200" b="1">
                <a:solidFill>
                  <a:srgbClr val="003399"/>
                </a:solidFill>
                <a:latin typeface="Tahoma" pitchFamily="34" charset="0"/>
              </a:rPr>
              <a:t>重点：</a:t>
            </a:r>
            <a:r>
              <a:rPr lang="zh-CN" altLang="en-US" sz="3200" b="1">
                <a:latin typeface="Tahoma" pitchFamily="34" charset="0"/>
              </a:rPr>
              <a:t>类的封装、继承原则，重载和覆盖等多态，运行时多态性。</a:t>
            </a:r>
            <a:endParaRPr lang="zh-CN" altLang="en-GB" sz="3200" b="1">
              <a:latin typeface="Tahoma" pitchFamily="34" charset="0"/>
            </a:endParaRPr>
          </a:p>
          <a:p>
            <a:pPr marL="609600" indent="-609600">
              <a:lnSpc>
                <a:spcPct val="90000"/>
              </a:lnSpc>
              <a:spcBef>
                <a:spcPct val="20000"/>
              </a:spcBef>
              <a:buClr>
                <a:schemeClr val="folHlink"/>
              </a:buClr>
              <a:buSzPct val="80000"/>
              <a:buFont typeface="Wingdings" pitchFamily="2" charset="2"/>
              <a:buChar char="§"/>
            </a:pPr>
            <a:r>
              <a:rPr lang="zh-CN" altLang="en-GB" sz="3200" b="1">
                <a:solidFill>
                  <a:srgbClr val="003399"/>
                </a:solidFill>
                <a:latin typeface="Tahoma" pitchFamily="34" charset="0"/>
              </a:rPr>
              <a:t>难点：</a:t>
            </a:r>
            <a:r>
              <a:rPr lang="zh-CN" altLang="en-US" sz="3200" b="1">
                <a:latin typeface="Tahoma" pitchFamily="34" charset="0"/>
              </a:rPr>
              <a:t>运行时多态性。 </a:t>
            </a:r>
            <a:endParaRPr lang="en-US" altLang="zh-CN" sz="3200" b="1">
              <a:latin typeface="Tahoma"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562926" y="1336830"/>
            <a:ext cx="6393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1. </a:t>
            </a:r>
            <a:r>
              <a:rPr lang="zh-CN" altLang="en-US" sz="2000" b="1" dirty="0" smtClean="0">
                <a:solidFill>
                  <a:srgbClr val="000000"/>
                </a:solidFill>
                <a:latin typeface="微软雅黑" panose="020B0503020204020204" pitchFamily="34" charset="-122"/>
                <a:ea typeface="微软雅黑" panose="020B0503020204020204" pitchFamily="34" charset="-122"/>
              </a:rPr>
              <a:t>什么</a:t>
            </a:r>
            <a:r>
              <a:rPr lang="zh-CN" altLang="en-US" sz="2000" b="1" dirty="0">
                <a:solidFill>
                  <a:srgbClr val="000000"/>
                </a:solidFill>
                <a:latin typeface="微软雅黑" panose="020B0503020204020204" pitchFamily="34" charset="-122"/>
                <a:ea typeface="微软雅黑" panose="020B0503020204020204" pitchFamily="34" charset="-122"/>
              </a:rPr>
              <a:t>是类？什么是对象？他们之间的关系是怎样的？</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104451" name="标题 3"/>
          <p:cNvSpPr>
            <a:spLocks noGrp="1"/>
          </p:cNvSpPr>
          <p:nvPr>
            <p:ph type="title"/>
          </p:nvPr>
        </p:nvSpPr>
        <p:spPr/>
        <p:txBody>
          <a:bodyPr/>
          <a:lstStyle/>
          <a:p>
            <a:r>
              <a:rPr lang="zh-CN" altLang="en-US" smtClean="0">
                <a:solidFill>
                  <a:schemeClr val="tx1"/>
                </a:solidFill>
              </a:rPr>
              <a:t>习   题</a:t>
            </a:r>
          </a:p>
        </p:txBody>
      </p:sp>
      <p:sp>
        <p:nvSpPr>
          <p:cNvPr id="104453"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5975A60-0BC9-466E-98FE-DE407ED6DD0F}" type="slidenum">
              <a:rPr lang="zh-CN" altLang="en-US" sz="1400" smtClean="0">
                <a:solidFill>
                  <a:srgbClr val="000000"/>
                </a:solidFill>
                <a:latin typeface="Tahoma" pitchFamily="34" charset="0"/>
              </a:rPr>
              <a:pPr eaLnBrk="1" hangingPunct="1"/>
              <a:t>106</a:t>
            </a:fld>
            <a:endParaRPr lang="en-US" altLang="zh-CN" sz="1400" smtClean="0">
              <a:solidFill>
                <a:srgbClr val="000000"/>
              </a:solidFill>
              <a:latin typeface="Tahoma" pitchFamily="34" charset="0"/>
            </a:endParaRPr>
          </a:p>
        </p:txBody>
      </p:sp>
      <p:sp>
        <p:nvSpPr>
          <p:cNvPr id="6" name="文本框 5"/>
          <p:cNvSpPr txBox="1">
            <a:spLocks noChangeArrowheads="1"/>
          </p:cNvSpPr>
          <p:nvPr/>
        </p:nvSpPr>
        <p:spPr bwMode="auto">
          <a:xfrm>
            <a:off x="306605" y="1700808"/>
            <a:ext cx="8712968"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在面向对象的概念中，类是既包括数据又包括作用于数据的一组操作的封装体。类中的数据称为成员变量，类中的数据操作称为成员方法。类中的成员变量和成员方法统称为类的成员。</a:t>
            </a:r>
          </a:p>
          <a:p>
            <a:pPr marL="0" lvl="8" indent="0" eaLnBrk="1" hangingPunct="1">
              <a:lnSpc>
                <a:spcPct val="130000"/>
              </a:lnSpc>
              <a:defRPr/>
            </a:pPr>
            <a:r>
              <a:rPr lang="zh-CN" altLang="en-US" sz="2000" b="1" dirty="0">
                <a:solidFill>
                  <a:srgbClr val="000000"/>
                </a:solidFill>
                <a:latin typeface="微软雅黑" panose="020B0503020204020204" pitchFamily="34" charset="-122"/>
                <a:ea typeface="微软雅黑" panose="020B0503020204020204" pitchFamily="34" charset="-122"/>
              </a:rPr>
              <a:t> 对象是类的实例。对象与类的关系就像变量与数据类型的关系</a:t>
            </a:r>
            <a:r>
              <a:rPr lang="zh-CN" altLang="en-US" sz="2000" b="1" dirty="0" smtClean="0">
                <a:solidFill>
                  <a:srgbClr val="000000"/>
                </a:solidFill>
                <a:latin typeface="微软雅黑" panose="020B0503020204020204" pitchFamily="34" charset="-122"/>
                <a:ea typeface="微软雅黑" panose="020B0503020204020204" pitchFamily="34" charset="-122"/>
              </a:rPr>
              <a:t>一样</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en-US" sz="2000" b="1" dirty="0" smtClean="0">
                <a:solidFill>
                  <a:srgbClr val="000000"/>
                </a:solidFill>
                <a:latin typeface="微软雅黑" panose="020B0503020204020204" pitchFamily="34" charset="-122"/>
                <a:ea typeface="微软雅黑" panose="020B0503020204020204" pitchFamily="34" charset="-122"/>
              </a:rPr>
              <a:t>是</a:t>
            </a:r>
            <a:r>
              <a:rPr lang="zh-CN" altLang="en-US" sz="2000" b="1" dirty="0">
                <a:solidFill>
                  <a:srgbClr val="000000"/>
                </a:solidFill>
                <a:latin typeface="微软雅黑" panose="020B0503020204020204" pitchFamily="34" charset="-122"/>
                <a:ea typeface="微软雅黑" panose="020B0503020204020204" pitchFamily="34" charset="-122"/>
              </a:rPr>
              <a:t>抽象与具体，模板与实例的关系，类是抽象的、是模板，对象是具体的、是实例。</a:t>
            </a:r>
          </a:p>
        </p:txBody>
      </p:sp>
      <p:sp>
        <p:nvSpPr>
          <p:cNvPr id="7" name="文本框 5"/>
          <p:cNvSpPr txBox="1">
            <a:spLocks noChangeArrowheads="1"/>
          </p:cNvSpPr>
          <p:nvPr/>
        </p:nvSpPr>
        <p:spPr bwMode="auto">
          <a:xfrm>
            <a:off x="395536" y="4015593"/>
            <a:ext cx="8352928" cy="85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smtClean="0">
                <a:solidFill>
                  <a:srgbClr val="000000"/>
                </a:solidFill>
                <a:latin typeface="微软雅黑" panose="020B0503020204020204" pitchFamily="34" charset="-122"/>
                <a:ea typeface="微软雅黑" panose="020B0503020204020204" pitchFamily="34" charset="-122"/>
              </a:rPr>
              <a:t>2.</a:t>
            </a:r>
            <a:r>
              <a:rPr lang="zh-CN" altLang="en-US" sz="2000" b="1" dirty="0">
                <a:solidFill>
                  <a:srgbClr val="000000"/>
                </a:solidFill>
                <a:latin typeface="微软雅黑" panose="020B0503020204020204" pitchFamily="34" charset="-122"/>
                <a:ea typeface="微软雅黑" panose="020B0503020204020204" pitchFamily="34" charset="-122"/>
              </a:rPr>
              <a:t>作为引用数据类型，对象在赋值和方法的参数传递方面与基本数据类型的变量有什么不同？</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306605" y="4985881"/>
            <a:ext cx="8712968" cy="165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作为引用数据类型，两个对象之间的赋值是引用赋值，对象可被赋值为</a:t>
            </a:r>
            <a:r>
              <a:rPr lang="en-US" altLang="zh-CN" sz="2000" b="1" dirty="0">
                <a:solidFill>
                  <a:srgbClr val="000000"/>
                </a:solidFill>
                <a:latin typeface="微软雅黑" panose="020B0503020204020204" pitchFamily="34" charset="-122"/>
                <a:ea typeface="微软雅黑" panose="020B0503020204020204" pitchFamily="34" charset="-122"/>
              </a:rPr>
              <a:t>null</a:t>
            </a:r>
            <a:r>
              <a:rPr lang="zh-CN" altLang="en-US" sz="2000" b="1" dirty="0" smtClean="0">
                <a:solidFill>
                  <a:srgbClr val="000000"/>
                </a:solidFill>
                <a:latin typeface="微软雅黑" panose="020B0503020204020204" pitchFamily="34" charset="-122"/>
                <a:ea typeface="微软雅黑" panose="020B0503020204020204" pitchFamily="34" charset="-122"/>
              </a:rPr>
              <a:t>。</a:t>
            </a:r>
            <a:endParaRPr lang="en-US" altLang="zh-CN" sz="2000" b="1" dirty="0" smtClean="0">
              <a:solidFill>
                <a:srgbClr val="000000"/>
              </a:solidFill>
              <a:latin typeface="微软雅黑" panose="020B0503020204020204" pitchFamily="34" charset="-122"/>
              <a:ea typeface="微软雅黑" panose="020B0503020204020204" pitchFamily="34" charset="-122"/>
            </a:endParaRPr>
          </a:p>
          <a:p>
            <a:pPr marL="0" lvl="8" indent="0" eaLnBrk="1" hangingPunct="1">
              <a:lnSpc>
                <a:spcPct val="130000"/>
              </a:lnSpc>
              <a:defRPr/>
            </a:pPr>
            <a:r>
              <a:rPr lang="en-US" altLang="zh-CN" sz="2000" b="1" dirty="0">
                <a:solidFill>
                  <a:srgbClr val="000000"/>
                </a:solidFill>
                <a:latin typeface="微软雅黑" panose="020B0503020204020204" pitchFamily="34" charset="-122"/>
                <a:ea typeface="微软雅黑" panose="020B0503020204020204" pitchFamily="34" charset="-122"/>
              </a:rPr>
              <a:t> </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smtClean="0">
                <a:solidFill>
                  <a:srgbClr val="000000"/>
                </a:solidFill>
                <a:latin typeface="微软雅黑" panose="020B0503020204020204" pitchFamily="34" charset="-122"/>
                <a:ea typeface="微软雅黑" panose="020B0503020204020204" pitchFamily="34" charset="-122"/>
              </a:rPr>
              <a:t>如果</a:t>
            </a:r>
            <a:r>
              <a:rPr lang="zh-CN" altLang="en-US" sz="2000" b="1" dirty="0">
                <a:solidFill>
                  <a:srgbClr val="000000"/>
                </a:solidFill>
                <a:latin typeface="微软雅黑" panose="020B0503020204020204" pitchFamily="34" charset="-122"/>
                <a:ea typeface="微软雅黑" panose="020B0503020204020204" pitchFamily="34" charset="-122"/>
              </a:rPr>
              <a:t>形式参数的数据类型是基本数据类型，则实际参数向形式参数传递的是值；如果形参的数据类型是引用数据类型，则实参向形参传递的是引用</a:t>
            </a:r>
            <a:r>
              <a:rPr lang="zh-CN" altLang="en-US" sz="2000" b="1" dirty="0" smtClean="0">
                <a:solidFill>
                  <a:srgbClr val="000000"/>
                </a:solidFill>
                <a:latin typeface="微软雅黑" panose="020B0503020204020204" pitchFamily="34" charset="-122"/>
                <a:ea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295816" y="620688"/>
            <a:ext cx="4854214"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3</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面向对象</a:t>
            </a:r>
            <a:r>
              <a:rPr lang="zh-CN" altLang="en-US" sz="2000" b="1" dirty="0">
                <a:solidFill>
                  <a:prstClr val="black"/>
                </a:solidFill>
                <a:latin typeface="微软雅黑" panose="020B0503020204020204" pitchFamily="34" charset="-122"/>
                <a:ea typeface="微软雅黑" panose="020B0503020204020204" pitchFamily="34" charset="-122"/>
              </a:rPr>
              <a:t>技术的三个核心特性是什么？</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10547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64B75BC-58A7-4BDA-96BF-A371B3C5E839}" type="slidenum">
              <a:rPr lang="zh-CN" altLang="en-US" sz="1200" smtClean="0">
                <a:solidFill>
                  <a:srgbClr val="898989"/>
                </a:solidFill>
              </a:rPr>
              <a:pPr eaLnBrk="1" hangingPunct="1"/>
              <a:t>107</a:t>
            </a:fld>
            <a:endParaRPr lang="en-US" altLang="zh-CN" sz="1200" smtClean="0">
              <a:solidFill>
                <a:srgbClr val="898989"/>
              </a:solidFill>
            </a:endParaRPr>
          </a:p>
        </p:txBody>
      </p:sp>
      <p:sp>
        <p:nvSpPr>
          <p:cNvPr id="6" name="文本框 5"/>
          <p:cNvSpPr txBox="1">
            <a:spLocks noChangeArrowheads="1"/>
          </p:cNvSpPr>
          <p:nvPr/>
        </p:nvSpPr>
        <p:spPr bwMode="auto">
          <a:xfrm>
            <a:off x="168723" y="1020798"/>
            <a:ext cx="8830128"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类的封装、继承和多态。</a:t>
            </a:r>
            <a:endParaRPr lang="en-US" altLang="zh-CN" sz="2000" b="1" dirty="0" smtClean="0">
              <a:solidFill>
                <a:prstClr val="black"/>
              </a:solidFill>
              <a:latin typeface="微软雅黑" panose="020B0503020204020204" pitchFamily="34" charset="-122"/>
              <a:ea typeface="微软雅黑" panose="020B0503020204020204" pitchFamily="34" charset="-122"/>
            </a:endParaRPr>
          </a:p>
        </p:txBody>
      </p:sp>
      <p:sp>
        <p:nvSpPr>
          <p:cNvPr id="7" name="文本框 5"/>
          <p:cNvSpPr txBox="1">
            <a:spLocks noChangeArrowheads="1"/>
          </p:cNvSpPr>
          <p:nvPr/>
        </p:nvSpPr>
        <p:spPr bwMode="auto">
          <a:xfrm>
            <a:off x="272388" y="2386042"/>
            <a:ext cx="8712510"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4</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什么</a:t>
            </a:r>
            <a:r>
              <a:rPr lang="zh-CN" altLang="en-US" sz="2000" b="1" dirty="0">
                <a:solidFill>
                  <a:prstClr val="black"/>
                </a:solidFill>
                <a:latin typeface="微软雅黑" panose="020B0503020204020204" pitchFamily="34" charset="-122"/>
                <a:ea typeface="微软雅黑" panose="020B0503020204020204" pitchFamily="34" charset="-122"/>
              </a:rPr>
              <a:t>是封装？为什么要将类封装起来？封装的原则是什么</a:t>
            </a:r>
            <a:r>
              <a:rPr lang="en-US" altLang="zh-CN" sz="2000" b="1" dirty="0">
                <a:solidFill>
                  <a:prstClr val="black"/>
                </a:solidFill>
                <a:latin typeface="微软雅黑" panose="020B0503020204020204" pitchFamily="34" charset="-122"/>
                <a:ea typeface="微软雅黑" panose="020B0503020204020204" pitchFamily="34" charset="-122"/>
              </a:rPr>
              <a:t>?</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140719" y="2839588"/>
            <a:ext cx="8964488" cy="245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封装性是面向对象的核心特征之一，它提供一种信息隐藏技术。</a:t>
            </a:r>
          </a:p>
          <a:p>
            <a:pPr marL="0" lvl="8" indent="0" eaLnBrk="1" hangingPunct="1">
              <a:lnSpc>
                <a:spcPct val="130000"/>
              </a:lnSpc>
              <a:defRPr/>
            </a:pPr>
            <a:r>
              <a:rPr lang="zh-CN" altLang="en-US" sz="2000" b="1" dirty="0">
                <a:solidFill>
                  <a:prstClr val="black"/>
                </a:solidFill>
                <a:latin typeface="微软雅黑" panose="020B0503020204020204" pitchFamily="34" charset="-122"/>
                <a:ea typeface="微软雅黑" panose="020B0503020204020204" pitchFamily="34" charset="-122"/>
              </a:rPr>
              <a:t>类的封装包含两层含义：一是将数据和对数据的操作组合起来构成类，类是一个不可分割的独立单位；二是类中既要提供与外部联系的方法，同时又要尽可能隐藏类的实现细节</a:t>
            </a:r>
            <a:r>
              <a:rPr lang="zh-CN" altLang="en-US" sz="2000" b="1" dirty="0" smtClean="0">
                <a:solidFill>
                  <a:prstClr val="black"/>
                </a:solidFill>
                <a:latin typeface="微软雅黑" panose="020B0503020204020204" pitchFamily="34" charset="-122"/>
                <a:ea typeface="微软雅黑" panose="020B0503020204020204" pitchFamily="34" charset="-122"/>
              </a:rPr>
              <a:t>。</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0" lvl="8" indent="0" eaLnBrk="1" hangingPunct="1">
              <a:lnSpc>
                <a:spcPct val="130000"/>
              </a:lnSpc>
              <a:defRPr/>
            </a:pPr>
            <a:r>
              <a:rPr lang="zh-CN" altLang="en-US" sz="2000" b="1" dirty="0" smtClean="0">
                <a:solidFill>
                  <a:prstClr val="black"/>
                </a:solidFill>
                <a:latin typeface="微软雅黑" panose="020B0503020204020204" pitchFamily="34" charset="-122"/>
                <a:ea typeface="微软雅黑" panose="020B0503020204020204" pitchFamily="34" charset="-122"/>
              </a:rPr>
              <a:t>    软件</a:t>
            </a:r>
            <a:r>
              <a:rPr lang="zh-CN" altLang="en-US" sz="2000" b="1" dirty="0">
                <a:solidFill>
                  <a:prstClr val="black"/>
                </a:solidFill>
                <a:latin typeface="微软雅黑" panose="020B0503020204020204" pitchFamily="34" charset="-122"/>
                <a:ea typeface="微软雅黑" panose="020B0503020204020204" pitchFamily="34" charset="-122"/>
              </a:rPr>
              <a:t>扩充和维护的需要需对类进行封装</a:t>
            </a:r>
            <a:r>
              <a:rPr lang="zh-CN" altLang="en-US" sz="2000" b="1" dirty="0" smtClean="0">
                <a:solidFill>
                  <a:prstClr val="black"/>
                </a:solidFill>
                <a:latin typeface="微软雅黑" panose="020B0503020204020204" pitchFamily="34" charset="-122"/>
                <a:ea typeface="微软雅黑" panose="020B0503020204020204" pitchFamily="34" charset="-122"/>
              </a:rPr>
              <a:t>。</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0" lvl="8" indent="0" eaLnBrk="1" hangingPunct="1">
              <a:lnSpc>
                <a:spcPct val="130000"/>
              </a:lnSpc>
              <a:defRPr/>
            </a:pPr>
            <a:r>
              <a:rPr lang="zh-CN" altLang="en-US" sz="2000" b="1" dirty="0" smtClean="0">
                <a:solidFill>
                  <a:prstClr val="black"/>
                </a:solidFill>
                <a:latin typeface="微软雅黑" panose="020B0503020204020204" pitchFamily="34" charset="-122"/>
                <a:ea typeface="微软雅黑" panose="020B0503020204020204" pitchFamily="34" charset="-122"/>
              </a:rPr>
              <a:t>    封装</a:t>
            </a:r>
            <a:r>
              <a:rPr lang="zh-CN" altLang="en-US" sz="2000" b="1" dirty="0">
                <a:solidFill>
                  <a:prstClr val="black"/>
                </a:solidFill>
                <a:latin typeface="微软雅黑" panose="020B0503020204020204" pitchFamily="34" charset="-122"/>
                <a:ea typeface="微软雅黑" panose="020B0503020204020204" pitchFamily="34" charset="-122"/>
              </a:rPr>
              <a:t>原则：隐藏内部实现细节。</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306606" y="76562"/>
            <a:ext cx="880428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5. </a:t>
            </a:r>
            <a:r>
              <a:rPr lang="en-US" altLang="zh-CN" sz="2000" b="1" dirty="0">
                <a:solidFill>
                  <a:prstClr val="black"/>
                </a:solidFill>
                <a:latin typeface="微软雅黑" panose="020B0503020204020204" pitchFamily="34" charset="-122"/>
                <a:ea typeface="微软雅黑" panose="020B0503020204020204" pitchFamily="34" charset="-122"/>
              </a:rPr>
              <a:t>Java</a:t>
            </a:r>
            <a:r>
              <a:rPr lang="zh-CN" altLang="en-US" sz="2000" b="1" dirty="0">
                <a:solidFill>
                  <a:prstClr val="black"/>
                </a:solidFill>
                <a:latin typeface="微软雅黑" panose="020B0503020204020204" pitchFamily="34" charset="-122"/>
                <a:ea typeface="微软雅黑" panose="020B0503020204020204" pitchFamily="34" charset="-122"/>
              </a:rPr>
              <a:t>定义了几个关键字用于表示几种访问权限？各表示什么含义？类有几种访问权限？类中成员有几种访问权限</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分别使用什么关键字？</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10650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19191BA-9E3D-47B6-8F89-377D04016E9C}" type="slidenum">
              <a:rPr lang="zh-CN" altLang="en-US" sz="1200" smtClean="0">
                <a:solidFill>
                  <a:srgbClr val="898989"/>
                </a:solidFill>
              </a:rPr>
              <a:pPr eaLnBrk="1" hangingPunct="1"/>
              <a:t>108</a:t>
            </a:fld>
            <a:endParaRPr lang="en-US" altLang="zh-CN" sz="1200" smtClean="0">
              <a:solidFill>
                <a:srgbClr val="898989"/>
              </a:solidFill>
            </a:endParaRPr>
          </a:p>
        </p:txBody>
      </p:sp>
      <p:sp>
        <p:nvSpPr>
          <p:cNvPr id="6" name="文本框 5"/>
          <p:cNvSpPr txBox="1">
            <a:spLocks noChangeArrowheads="1"/>
          </p:cNvSpPr>
          <p:nvPr/>
        </p:nvSpPr>
        <p:spPr bwMode="auto">
          <a:xfrm>
            <a:off x="125760" y="1052736"/>
            <a:ext cx="8910736" cy="165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】Java</a:t>
            </a:r>
            <a:r>
              <a:rPr lang="zh-CN" altLang="en-US" sz="2000" b="1" dirty="0">
                <a:solidFill>
                  <a:prstClr val="black"/>
                </a:solidFill>
                <a:latin typeface="微软雅黑" panose="020B0503020204020204" pitchFamily="34" charset="-122"/>
                <a:ea typeface="微软雅黑" panose="020B0503020204020204" pitchFamily="34" charset="-122"/>
              </a:rPr>
              <a:t>定义了三个表示权限的关键字（</a:t>
            </a:r>
            <a:r>
              <a:rPr lang="en-US" altLang="zh-CN" sz="2000" b="1" dirty="0">
                <a:solidFill>
                  <a:prstClr val="black"/>
                </a:solidFill>
                <a:latin typeface="微软雅黑" panose="020B0503020204020204" pitchFamily="34" charset="-122"/>
                <a:ea typeface="微软雅黑" panose="020B0503020204020204" pitchFamily="34" charset="-122"/>
              </a:rPr>
              <a:t>public</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protected</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private</a:t>
            </a:r>
            <a:r>
              <a:rPr lang="zh-CN" altLang="en-US" sz="2000" b="1" dirty="0">
                <a:solidFill>
                  <a:prstClr val="black"/>
                </a:solidFill>
                <a:latin typeface="微软雅黑" panose="020B0503020204020204" pitchFamily="34" charset="-122"/>
                <a:ea typeface="微软雅黑" panose="020B0503020204020204" pitchFamily="34" charset="-122"/>
              </a:rPr>
              <a:t>）。类有</a:t>
            </a:r>
            <a:r>
              <a:rPr lang="en-US" altLang="zh-CN" sz="2000" b="1" dirty="0">
                <a:solidFill>
                  <a:prstClr val="black"/>
                </a:solidFill>
                <a:latin typeface="微软雅黑" panose="020B0503020204020204" pitchFamily="34" charset="-122"/>
                <a:ea typeface="微软雅黑" panose="020B0503020204020204" pitchFamily="34" charset="-122"/>
              </a:rPr>
              <a:t>2</a:t>
            </a:r>
            <a:r>
              <a:rPr lang="zh-CN" altLang="en-US" sz="2000" b="1" dirty="0">
                <a:solidFill>
                  <a:prstClr val="black"/>
                </a:solidFill>
                <a:latin typeface="微软雅黑" panose="020B0503020204020204" pitchFamily="34" charset="-122"/>
                <a:ea typeface="微软雅黑" panose="020B0503020204020204" pitchFamily="34" charset="-122"/>
              </a:rPr>
              <a:t>种访问权限分别是：公有</a:t>
            </a:r>
            <a:r>
              <a:rPr lang="en-US" altLang="zh-CN" sz="2000" b="1" dirty="0">
                <a:solidFill>
                  <a:prstClr val="black"/>
                </a:solidFill>
                <a:latin typeface="微软雅黑" panose="020B0503020204020204" pitchFamily="34" charset="-122"/>
                <a:ea typeface="微软雅黑" panose="020B0503020204020204" pitchFamily="34" charset="-122"/>
              </a:rPr>
              <a:t>public</a:t>
            </a:r>
            <a:r>
              <a:rPr lang="zh-CN" altLang="en-US" sz="2000" b="1" dirty="0">
                <a:solidFill>
                  <a:prstClr val="black"/>
                </a:solidFill>
                <a:latin typeface="微软雅黑" panose="020B0503020204020204" pitchFamily="34" charset="-122"/>
                <a:ea typeface="微软雅黑" panose="020B0503020204020204" pitchFamily="34" charset="-122"/>
              </a:rPr>
              <a:t>，缺省。类中成员有</a:t>
            </a:r>
            <a:r>
              <a:rPr lang="en-US" altLang="zh-CN" sz="2000" b="1" dirty="0">
                <a:solidFill>
                  <a:prstClr val="black"/>
                </a:solidFill>
                <a:latin typeface="微软雅黑" panose="020B0503020204020204" pitchFamily="34" charset="-122"/>
                <a:ea typeface="微软雅黑" panose="020B0503020204020204" pitchFamily="34" charset="-122"/>
              </a:rPr>
              <a:t>4</a:t>
            </a:r>
            <a:r>
              <a:rPr lang="zh-CN" altLang="en-US" sz="2000" b="1" dirty="0">
                <a:solidFill>
                  <a:prstClr val="black"/>
                </a:solidFill>
                <a:latin typeface="微软雅黑" panose="020B0503020204020204" pitchFamily="34" charset="-122"/>
                <a:ea typeface="微软雅黑" panose="020B0503020204020204" pitchFamily="34" charset="-122"/>
              </a:rPr>
              <a:t>种访问权限分别是：公有</a:t>
            </a:r>
            <a:r>
              <a:rPr lang="en-US" altLang="zh-CN" sz="2000" b="1" dirty="0">
                <a:solidFill>
                  <a:prstClr val="black"/>
                </a:solidFill>
                <a:latin typeface="微软雅黑" panose="020B0503020204020204" pitchFamily="34" charset="-122"/>
                <a:ea typeface="微软雅黑" panose="020B0503020204020204" pitchFamily="34" charset="-122"/>
              </a:rPr>
              <a:t>public</a:t>
            </a:r>
            <a:r>
              <a:rPr lang="zh-CN" altLang="en-US" sz="2000" b="1" dirty="0">
                <a:solidFill>
                  <a:prstClr val="black"/>
                </a:solidFill>
                <a:latin typeface="微软雅黑" panose="020B0503020204020204" pitchFamily="34" charset="-122"/>
                <a:ea typeface="微软雅黑" panose="020B0503020204020204" pitchFamily="34" charset="-122"/>
              </a:rPr>
              <a:t>，可被所有类访问；保护</a:t>
            </a:r>
            <a:r>
              <a:rPr lang="en-US" altLang="zh-CN" sz="2000" b="1" dirty="0">
                <a:solidFill>
                  <a:prstClr val="black"/>
                </a:solidFill>
                <a:latin typeface="微软雅黑" panose="020B0503020204020204" pitchFamily="34" charset="-122"/>
                <a:ea typeface="微软雅黑" panose="020B0503020204020204" pitchFamily="34" charset="-122"/>
              </a:rPr>
              <a:t>protected</a:t>
            </a:r>
            <a:r>
              <a:rPr lang="zh-CN" altLang="en-US" sz="2000" b="1" dirty="0">
                <a:solidFill>
                  <a:prstClr val="black"/>
                </a:solidFill>
                <a:latin typeface="微软雅黑" panose="020B0503020204020204" pitchFamily="34" charset="-122"/>
                <a:ea typeface="微软雅黑" panose="020B0503020204020204" pitchFamily="34" charset="-122"/>
              </a:rPr>
              <a:t>，可被同一包及包外所有子类访问；缺省，可被当前包中所有类访问；私有</a:t>
            </a:r>
            <a:r>
              <a:rPr lang="en-US" altLang="zh-CN" sz="2000" b="1" dirty="0">
                <a:solidFill>
                  <a:prstClr val="black"/>
                </a:solidFill>
                <a:latin typeface="微软雅黑" panose="020B0503020204020204" pitchFamily="34" charset="-122"/>
                <a:ea typeface="微软雅黑" panose="020B0503020204020204" pitchFamily="34" charset="-122"/>
              </a:rPr>
              <a:t>private</a:t>
            </a:r>
            <a:r>
              <a:rPr lang="zh-CN" altLang="en-US" sz="2000" b="1" dirty="0">
                <a:solidFill>
                  <a:prstClr val="black"/>
                </a:solidFill>
                <a:latin typeface="微软雅黑" panose="020B0503020204020204" pitchFamily="34" charset="-122"/>
                <a:ea typeface="微软雅黑" panose="020B0503020204020204" pitchFamily="34" charset="-122"/>
              </a:rPr>
              <a:t>，只能被当前类访问。</a:t>
            </a:r>
            <a:endParaRPr lang="en-US" altLang="zh-CN" sz="2000" b="1" dirty="0" smtClean="0">
              <a:solidFill>
                <a:prstClr val="black"/>
              </a:solidFill>
              <a:latin typeface="微软雅黑" panose="020B0503020204020204" pitchFamily="34" charset="-122"/>
              <a:ea typeface="微软雅黑" panose="020B0503020204020204" pitchFamily="34" charset="-122"/>
            </a:endParaRPr>
          </a:p>
        </p:txBody>
      </p:sp>
      <p:sp>
        <p:nvSpPr>
          <p:cNvPr id="7" name="文本框 5"/>
          <p:cNvSpPr txBox="1">
            <a:spLocks noChangeArrowheads="1"/>
          </p:cNvSpPr>
          <p:nvPr/>
        </p:nvSpPr>
        <p:spPr bwMode="auto">
          <a:xfrm>
            <a:off x="199426" y="3311355"/>
            <a:ext cx="871251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6. </a:t>
            </a:r>
            <a:r>
              <a:rPr lang="en-US" altLang="zh-CN" sz="2000" b="1" dirty="0">
                <a:solidFill>
                  <a:prstClr val="black"/>
                </a:solidFill>
                <a:latin typeface="微软雅黑" panose="020B0503020204020204" pitchFamily="34" charset="-122"/>
                <a:ea typeface="微软雅黑" panose="020B0503020204020204" pitchFamily="34" charset="-122"/>
              </a:rPr>
              <a:t>this</a:t>
            </a:r>
            <a:r>
              <a:rPr lang="zh-CN" altLang="en-US" sz="2000" b="1" dirty="0">
                <a:solidFill>
                  <a:prstClr val="black"/>
                </a:solidFill>
                <a:latin typeface="微软雅黑" panose="020B0503020204020204" pitchFamily="34" charset="-122"/>
                <a:ea typeface="微软雅黑" panose="020B0503020204020204" pitchFamily="34" charset="-122"/>
              </a:rPr>
              <a:t>引用有什么作用？</a:t>
            </a:r>
            <a:r>
              <a:rPr lang="en-US" altLang="zh-CN" sz="2000" b="1" dirty="0">
                <a:solidFill>
                  <a:prstClr val="black"/>
                </a:solidFill>
                <a:latin typeface="微软雅黑" panose="020B0503020204020204" pitchFamily="34" charset="-122"/>
                <a:ea typeface="微软雅黑" panose="020B0503020204020204" pitchFamily="34" charset="-122"/>
              </a:rPr>
              <a:t>this</a:t>
            </a:r>
            <a:r>
              <a:rPr lang="zh-CN" altLang="en-US" sz="2000" b="1" dirty="0">
                <a:solidFill>
                  <a:prstClr val="black"/>
                </a:solidFill>
                <a:latin typeface="微软雅黑" panose="020B0503020204020204" pitchFamily="34" charset="-122"/>
                <a:ea typeface="微软雅黑" panose="020B0503020204020204" pitchFamily="34" charset="-122"/>
              </a:rPr>
              <a:t>引用有几种使用方法？</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107504" y="3751368"/>
            <a:ext cx="8964488" cy="205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】Java</a:t>
            </a:r>
            <a:r>
              <a:rPr lang="zh-CN" altLang="en-US" sz="2000" b="1" dirty="0">
                <a:solidFill>
                  <a:prstClr val="black"/>
                </a:solidFill>
                <a:latin typeface="微软雅黑" panose="020B0503020204020204" pitchFamily="34" charset="-122"/>
                <a:ea typeface="微软雅黑" panose="020B0503020204020204" pitchFamily="34" charset="-122"/>
              </a:rPr>
              <a:t>类中每个成员方法都可以使用代词</a:t>
            </a:r>
            <a:r>
              <a:rPr lang="en-US" altLang="zh-CN" sz="2000" b="1" dirty="0">
                <a:solidFill>
                  <a:prstClr val="black"/>
                </a:solidFill>
                <a:latin typeface="微软雅黑" panose="020B0503020204020204" pitchFamily="34" charset="-122"/>
                <a:ea typeface="微软雅黑" panose="020B0503020204020204" pitchFamily="34" charset="-122"/>
              </a:rPr>
              <a:t>this</a:t>
            </a:r>
            <a:r>
              <a:rPr lang="zh-CN" altLang="en-US" sz="2000" b="1" dirty="0">
                <a:solidFill>
                  <a:prstClr val="black"/>
                </a:solidFill>
                <a:latin typeface="微软雅黑" panose="020B0503020204020204" pitchFamily="34" charset="-122"/>
                <a:ea typeface="微软雅黑" panose="020B0503020204020204" pitchFamily="34" charset="-122"/>
              </a:rPr>
              <a:t>引用调用该方法的当前对象自己，</a:t>
            </a:r>
            <a:r>
              <a:rPr lang="en-US" altLang="zh-CN" sz="2000" b="1" dirty="0">
                <a:solidFill>
                  <a:prstClr val="black"/>
                </a:solidFill>
                <a:latin typeface="微软雅黑" panose="020B0503020204020204" pitchFamily="34" charset="-122"/>
                <a:ea typeface="微软雅黑" panose="020B0503020204020204" pitchFamily="34" charset="-122"/>
              </a:rPr>
              <a:t>this</a:t>
            </a:r>
            <a:r>
              <a:rPr lang="zh-CN" altLang="en-US" sz="2000" b="1" dirty="0">
                <a:solidFill>
                  <a:prstClr val="black"/>
                </a:solidFill>
                <a:latin typeface="微软雅黑" panose="020B0503020204020204" pitchFamily="34" charset="-122"/>
                <a:ea typeface="微软雅黑" panose="020B0503020204020204" pitchFamily="34" charset="-122"/>
              </a:rPr>
              <a:t>引用有以下</a:t>
            </a:r>
            <a:r>
              <a:rPr lang="en-US" altLang="zh-CN" sz="2000" b="1" dirty="0">
                <a:solidFill>
                  <a:prstClr val="black"/>
                </a:solidFill>
                <a:latin typeface="微软雅黑" panose="020B0503020204020204" pitchFamily="34" charset="-122"/>
                <a:ea typeface="微软雅黑" panose="020B0503020204020204" pitchFamily="34" charset="-122"/>
              </a:rPr>
              <a:t>3</a:t>
            </a:r>
            <a:r>
              <a:rPr lang="zh-CN" altLang="en-US" sz="2000" b="1" dirty="0">
                <a:solidFill>
                  <a:prstClr val="black"/>
                </a:solidFill>
                <a:latin typeface="微软雅黑" panose="020B0503020204020204" pitchFamily="34" charset="-122"/>
                <a:ea typeface="微软雅黑" panose="020B0503020204020204" pitchFamily="34" charset="-122"/>
              </a:rPr>
              <a:t>种用法：</a:t>
            </a:r>
          </a:p>
          <a:p>
            <a:pPr marL="0" lvl="8" indent="0" eaLnBrk="1" hangingPunct="1">
              <a:lnSpc>
                <a:spcPct val="130000"/>
              </a:lnSpc>
              <a:defRPr/>
            </a:pP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1</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this</a:t>
            </a:r>
            <a:r>
              <a:rPr lang="zh-CN" altLang="en-US" sz="2000" b="1" dirty="0">
                <a:solidFill>
                  <a:prstClr val="black"/>
                </a:solidFill>
                <a:latin typeface="微软雅黑" panose="020B0503020204020204" pitchFamily="34" charset="-122"/>
                <a:ea typeface="微软雅黑" panose="020B0503020204020204" pitchFamily="34" charset="-122"/>
              </a:rPr>
              <a:t>用于指代调用成员方法的当前对象自身</a:t>
            </a:r>
            <a:r>
              <a:rPr lang="zh-CN" altLang="en-US" sz="2000" b="1" dirty="0" smtClean="0">
                <a:solidFill>
                  <a:prstClr val="black"/>
                </a:solidFill>
                <a:latin typeface="微软雅黑" panose="020B0503020204020204" pitchFamily="34" charset="-122"/>
                <a:ea typeface="微软雅黑" panose="020B0503020204020204" pitchFamily="34" charset="-122"/>
              </a:rPr>
              <a:t>，</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0" lvl="8" indent="0" eaLnBrk="1" hangingPunct="1">
              <a:lnSpc>
                <a:spcPct val="130000"/>
              </a:lnSpc>
              <a:defRPr/>
            </a:pPr>
            <a:r>
              <a:rPr lang="zh-CN" altLang="en-US" sz="2000" b="1" dirty="0" smtClean="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2</a:t>
            </a:r>
            <a:r>
              <a:rPr lang="zh-CN" altLang="en-US" sz="2000" b="1" dirty="0">
                <a:solidFill>
                  <a:prstClr val="black"/>
                </a:solidFill>
                <a:latin typeface="微软雅黑" panose="020B0503020204020204" pitchFamily="34" charset="-122"/>
                <a:ea typeface="微软雅黑" panose="020B0503020204020204" pitchFamily="34" charset="-122"/>
              </a:rPr>
              <a:t>）通过</a:t>
            </a:r>
            <a:r>
              <a:rPr lang="en-US" altLang="zh-CN" sz="2000" b="1" dirty="0">
                <a:solidFill>
                  <a:prstClr val="black"/>
                </a:solidFill>
                <a:latin typeface="微软雅黑" panose="020B0503020204020204" pitchFamily="34" charset="-122"/>
                <a:ea typeface="微软雅黑" panose="020B0503020204020204" pitchFamily="34" charset="-122"/>
              </a:rPr>
              <a:t>this</a:t>
            </a:r>
            <a:r>
              <a:rPr lang="zh-CN" altLang="en-US" sz="2000" b="1" dirty="0">
                <a:solidFill>
                  <a:prstClr val="black"/>
                </a:solidFill>
                <a:latin typeface="微软雅黑" panose="020B0503020204020204" pitchFamily="34" charset="-122"/>
                <a:ea typeface="微软雅黑" panose="020B0503020204020204" pitchFamily="34" charset="-122"/>
              </a:rPr>
              <a:t>可以调用当前对象的成员变量，调用当前对象的成员方法</a:t>
            </a:r>
            <a:r>
              <a:rPr lang="zh-CN" altLang="en-US" sz="2000" b="1" dirty="0" smtClean="0">
                <a:solidFill>
                  <a:prstClr val="black"/>
                </a:solidFill>
                <a:latin typeface="微软雅黑" panose="020B0503020204020204" pitchFamily="34" charset="-122"/>
                <a:ea typeface="微软雅黑" panose="020B0503020204020204" pitchFamily="34" charset="-122"/>
              </a:rPr>
              <a:t>。</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0" lvl="8" indent="0" eaLnBrk="1" hangingPunct="1">
              <a:lnSpc>
                <a:spcPct val="130000"/>
              </a:lnSpc>
              <a:defRPr/>
            </a:pPr>
            <a:r>
              <a:rPr lang="zh-CN" altLang="en-US" sz="2000" b="1" dirty="0" smtClean="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3</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this</a:t>
            </a:r>
            <a:r>
              <a:rPr lang="zh-CN" altLang="en-US" sz="2000" b="1" dirty="0">
                <a:solidFill>
                  <a:prstClr val="black"/>
                </a:solidFill>
                <a:latin typeface="微软雅黑" panose="020B0503020204020204" pitchFamily="34" charset="-122"/>
                <a:ea typeface="微软雅黑" panose="020B0503020204020204" pitchFamily="34" charset="-122"/>
              </a:rPr>
              <a:t>引用还可以用在重载的构造方法中，调用本类已定义好的构造方法</a:t>
            </a:r>
            <a:r>
              <a:rPr lang="zh-CN" altLang="en-US" sz="2000" b="1" dirty="0" smtClean="0">
                <a:solidFill>
                  <a:prstClr val="black"/>
                </a:solidFill>
                <a:latin typeface="微软雅黑" panose="020B0503020204020204" pitchFamily="34" charset="-122"/>
                <a:ea typeface="微软雅黑" panose="020B0503020204020204" pitchFamily="34" charset="-122"/>
              </a:rPr>
              <a:t>。</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306606" y="446545"/>
            <a:ext cx="88042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7</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说明类成员与实例成员的区别。</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10752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7CD825C-6DE8-4946-811A-ABA009C787B3}" type="slidenum">
              <a:rPr lang="zh-CN" altLang="en-US" sz="1200" smtClean="0">
                <a:solidFill>
                  <a:srgbClr val="898989"/>
                </a:solidFill>
              </a:rPr>
              <a:pPr eaLnBrk="1" hangingPunct="1"/>
              <a:t>109</a:t>
            </a:fld>
            <a:endParaRPr lang="en-US" altLang="zh-CN" sz="1200" smtClean="0">
              <a:solidFill>
                <a:srgbClr val="898989"/>
              </a:solidFill>
            </a:endParaRPr>
          </a:p>
        </p:txBody>
      </p:sp>
      <p:sp>
        <p:nvSpPr>
          <p:cNvPr id="6" name="文本框 5"/>
          <p:cNvSpPr txBox="1">
            <a:spLocks noChangeArrowheads="1"/>
          </p:cNvSpPr>
          <p:nvPr/>
        </p:nvSpPr>
        <p:spPr bwMode="auto">
          <a:xfrm>
            <a:off x="161256" y="846655"/>
            <a:ext cx="8910736" cy="4454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】Java</a:t>
            </a:r>
            <a:r>
              <a:rPr lang="zh-CN" altLang="en-US" sz="2000" b="1" dirty="0">
                <a:solidFill>
                  <a:prstClr val="black"/>
                </a:solidFill>
                <a:latin typeface="微软雅黑" panose="020B0503020204020204" pitchFamily="34" charset="-122"/>
                <a:ea typeface="微软雅黑" panose="020B0503020204020204" pitchFamily="34" charset="-122"/>
              </a:rPr>
              <a:t>的类中可以包括两种成员：</a:t>
            </a:r>
            <a:r>
              <a:rPr lang="zh-CN" altLang="en-US" sz="2000" b="1" dirty="0">
                <a:solidFill>
                  <a:srgbClr val="C00000"/>
                </a:solidFill>
                <a:latin typeface="微软雅黑" panose="020B0503020204020204" pitchFamily="34" charset="-122"/>
                <a:ea typeface="微软雅黑" panose="020B0503020204020204" pitchFamily="34" charset="-122"/>
              </a:rPr>
              <a:t>实例成员和类成员</a:t>
            </a:r>
            <a:r>
              <a:rPr lang="zh-CN" altLang="en-US" sz="2000" b="1" dirty="0">
                <a:solidFill>
                  <a:prstClr val="black"/>
                </a:solidFill>
                <a:latin typeface="微软雅黑" panose="020B0503020204020204" pitchFamily="34" charset="-122"/>
                <a:ea typeface="微软雅黑" panose="020B0503020204020204" pitchFamily="34" charset="-122"/>
              </a:rPr>
              <a:t>。</a:t>
            </a:r>
          </a:p>
          <a:p>
            <a:pPr marL="0" lvl="8" indent="0" eaLnBrk="1" hangingPunct="1">
              <a:lnSpc>
                <a:spcPct val="130000"/>
              </a:lnSpc>
              <a:defRPr/>
            </a:pPr>
            <a:r>
              <a:rPr lang="zh-CN" altLang="en-US" sz="2000" b="1" dirty="0">
                <a:solidFill>
                  <a:prstClr val="black"/>
                </a:solidFill>
                <a:latin typeface="微软雅黑" panose="020B0503020204020204" pitchFamily="34" charset="-122"/>
                <a:ea typeface="微软雅黑" panose="020B0503020204020204" pitchFamily="34" charset="-122"/>
              </a:rPr>
              <a:t>实例成员是属于对象的，实例成员包括实例成员变量和实例成员方法。类成员是属于类的，需要用关键字</a:t>
            </a:r>
            <a:r>
              <a:rPr lang="en-US" altLang="zh-CN" sz="2000" b="1" dirty="0">
                <a:solidFill>
                  <a:prstClr val="black"/>
                </a:solidFill>
                <a:latin typeface="微软雅黑" panose="020B0503020204020204" pitchFamily="34" charset="-122"/>
                <a:ea typeface="微软雅黑" panose="020B0503020204020204" pitchFamily="34" charset="-122"/>
              </a:rPr>
              <a:t>static</a:t>
            </a:r>
            <a:r>
              <a:rPr lang="zh-CN" altLang="en-US" sz="2000" b="1" dirty="0">
                <a:solidFill>
                  <a:prstClr val="black"/>
                </a:solidFill>
                <a:latin typeface="微软雅黑" panose="020B0503020204020204" pitchFamily="34" charset="-122"/>
                <a:ea typeface="微软雅黑" panose="020B0503020204020204" pitchFamily="34" charset="-122"/>
              </a:rPr>
              <a:t>标识，也称为静态成员。具体区别如下：</a:t>
            </a:r>
          </a:p>
          <a:p>
            <a:pPr marL="0" lvl="8" indent="0" eaLnBrk="1" hangingPunct="1">
              <a:lnSpc>
                <a:spcPct val="130000"/>
              </a:lnSpc>
              <a:defRPr/>
            </a:pPr>
            <a:endParaRPr lang="zh-CN" altLang="en-US" sz="2000" b="1" dirty="0">
              <a:solidFill>
                <a:srgbClr val="C00000"/>
              </a:solidFill>
              <a:latin typeface="微软雅黑" panose="020B0503020204020204" pitchFamily="34" charset="-122"/>
              <a:ea typeface="微软雅黑" panose="020B0503020204020204" pitchFamily="34" charset="-122"/>
            </a:endParaRPr>
          </a:p>
          <a:p>
            <a:pPr marL="0" lvl="8" indent="0" eaLnBrk="1" hangingPunct="1">
              <a:lnSpc>
                <a:spcPct val="130000"/>
              </a:lnSpc>
              <a:defRPr/>
            </a:pPr>
            <a:r>
              <a:rPr lang="zh-CN" altLang="en-US" sz="2000" b="1" dirty="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 </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1) </a:t>
            </a:r>
            <a:r>
              <a:rPr lang="zh-CN" altLang="en-US" sz="2000" b="1" dirty="0">
                <a:solidFill>
                  <a:prstClr val="black"/>
                </a:solidFill>
                <a:latin typeface="微软雅黑" panose="020B0503020204020204" pitchFamily="34" charset="-122"/>
                <a:ea typeface="微软雅黑" panose="020B0503020204020204" pitchFamily="34" charset="-122"/>
              </a:rPr>
              <a:t>两者声明时的差别。当一个类声明</a:t>
            </a:r>
            <a:r>
              <a:rPr lang="zh-CN" altLang="en-US" sz="2000" b="1" dirty="0" smtClean="0">
                <a:solidFill>
                  <a:prstClr val="black"/>
                </a:solidFill>
                <a:latin typeface="微软雅黑" panose="020B0503020204020204" pitchFamily="34" charset="-122"/>
                <a:ea typeface="微软雅黑" panose="020B0503020204020204" pitchFamily="34" charset="-122"/>
              </a:rPr>
              <a:t>成员时</a:t>
            </a:r>
            <a:r>
              <a:rPr lang="zh-CN" altLang="en-US" sz="2000" b="1" dirty="0">
                <a:solidFill>
                  <a:prstClr val="black"/>
                </a:solidFill>
                <a:latin typeface="微软雅黑" panose="020B0503020204020204" pitchFamily="34" charset="-122"/>
                <a:ea typeface="微软雅黑" panose="020B0503020204020204" pitchFamily="34" charset="-122"/>
              </a:rPr>
              <a:t>，没有使用关键字</a:t>
            </a:r>
            <a:r>
              <a:rPr lang="en-US" altLang="zh-CN" sz="2000" b="1" dirty="0">
                <a:solidFill>
                  <a:prstClr val="black"/>
                </a:solidFill>
                <a:latin typeface="微软雅黑" panose="020B0503020204020204" pitchFamily="34" charset="-122"/>
                <a:ea typeface="微软雅黑" panose="020B0503020204020204" pitchFamily="34" charset="-122"/>
              </a:rPr>
              <a:t>static</a:t>
            </a:r>
            <a:r>
              <a:rPr lang="zh-CN" altLang="en-US" sz="2000" b="1" dirty="0">
                <a:solidFill>
                  <a:prstClr val="black"/>
                </a:solidFill>
                <a:latin typeface="微软雅黑" panose="020B0503020204020204" pitchFamily="34" charset="-122"/>
                <a:ea typeface="微软雅黑" panose="020B0503020204020204" pitchFamily="34" charset="-122"/>
              </a:rPr>
              <a:t>声明的为实例</a:t>
            </a:r>
            <a:r>
              <a:rPr lang="zh-CN" altLang="en-US" sz="2000" b="1" dirty="0" smtClean="0">
                <a:solidFill>
                  <a:prstClr val="black"/>
                </a:solidFill>
                <a:latin typeface="微软雅黑" panose="020B0503020204020204" pitchFamily="34" charset="-122"/>
                <a:ea typeface="微软雅黑" panose="020B0503020204020204" pitchFamily="34" charset="-122"/>
              </a:rPr>
              <a:t>成员，</a:t>
            </a:r>
            <a:r>
              <a:rPr lang="zh-CN" altLang="en-US" sz="2000" b="1" dirty="0">
                <a:solidFill>
                  <a:prstClr val="black"/>
                </a:solidFill>
                <a:latin typeface="微软雅黑" panose="020B0503020204020204" pitchFamily="34" charset="-122"/>
                <a:ea typeface="微软雅黑" panose="020B0503020204020204" pitchFamily="34" charset="-122"/>
              </a:rPr>
              <a:t>使用关键字</a:t>
            </a:r>
            <a:r>
              <a:rPr lang="en-US" altLang="zh-CN" sz="2000" b="1" dirty="0">
                <a:solidFill>
                  <a:prstClr val="black"/>
                </a:solidFill>
                <a:latin typeface="微软雅黑" panose="020B0503020204020204" pitchFamily="34" charset="-122"/>
                <a:ea typeface="微软雅黑" panose="020B0503020204020204" pitchFamily="34" charset="-122"/>
              </a:rPr>
              <a:t>static</a:t>
            </a:r>
            <a:r>
              <a:rPr lang="zh-CN" altLang="en-US" sz="2000" b="1" dirty="0">
                <a:solidFill>
                  <a:prstClr val="black"/>
                </a:solidFill>
                <a:latin typeface="微软雅黑" panose="020B0503020204020204" pitchFamily="34" charset="-122"/>
                <a:ea typeface="微软雅黑" panose="020B0503020204020204" pitchFamily="34" charset="-122"/>
              </a:rPr>
              <a:t>声明的为类</a:t>
            </a:r>
            <a:r>
              <a:rPr lang="zh-CN" altLang="en-US" sz="2000" b="1" dirty="0" smtClean="0">
                <a:solidFill>
                  <a:prstClr val="black"/>
                </a:solidFill>
                <a:latin typeface="微软雅黑" panose="020B0503020204020204" pitchFamily="34" charset="-122"/>
                <a:ea typeface="微软雅黑" panose="020B0503020204020204" pitchFamily="34" charset="-122"/>
              </a:rPr>
              <a:t>成员。</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0" lvl="8" indent="0" eaLnBrk="1" hangingPunct="1">
              <a:lnSpc>
                <a:spcPct val="13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2) </a:t>
            </a:r>
            <a:r>
              <a:rPr lang="zh-CN" altLang="en-US" sz="2000" b="1" dirty="0">
                <a:solidFill>
                  <a:prstClr val="black"/>
                </a:solidFill>
                <a:latin typeface="微软雅黑" panose="020B0503020204020204" pitchFamily="34" charset="-122"/>
                <a:ea typeface="微软雅黑" panose="020B0503020204020204" pitchFamily="34" charset="-122"/>
              </a:rPr>
              <a:t>两者方法体中语句的差别。类</a:t>
            </a:r>
            <a:r>
              <a:rPr lang="zh-CN" altLang="en-US" sz="2000" b="1" dirty="0" smtClean="0">
                <a:solidFill>
                  <a:prstClr val="black"/>
                </a:solidFill>
                <a:latin typeface="微软雅黑" panose="020B0503020204020204" pitchFamily="34" charset="-122"/>
                <a:ea typeface="微软雅黑" panose="020B0503020204020204" pitchFamily="34" charset="-122"/>
              </a:rPr>
              <a:t>成员方法只能</a:t>
            </a:r>
            <a:r>
              <a:rPr lang="zh-CN" altLang="en-US" sz="2000" b="1" dirty="0">
                <a:solidFill>
                  <a:prstClr val="black"/>
                </a:solidFill>
                <a:latin typeface="微软雅黑" panose="020B0503020204020204" pitchFamily="34" charset="-122"/>
                <a:ea typeface="微软雅黑" panose="020B0503020204020204" pitchFamily="34" charset="-122"/>
              </a:rPr>
              <a:t>访问类</a:t>
            </a:r>
            <a:r>
              <a:rPr lang="zh-CN" altLang="en-US" sz="2000" b="1" dirty="0" smtClean="0">
                <a:solidFill>
                  <a:prstClr val="black"/>
                </a:solidFill>
                <a:latin typeface="微软雅黑" panose="020B0503020204020204" pitchFamily="34" charset="-122"/>
                <a:ea typeface="微软雅黑" panose="020B0503020204020204" pitchFamily="34" charset="-122"/>
              </a:rPr>
              <a:t>成员变量；</a:t>
            </a:r>
            <a:r>
              <a:rPr lang="zh-CN" altLang="en-US" sz="2000" b="1" dirty="0">
                <a:solidFill>
                  <a:prstClr val="black"/>
                </a:solidFill>
                <a:latin typeface="微软雅黑" panose="020B0503020204020204" pitchFamily="34" charset="-122"/>
                <a:ea typeface="微软雅黑" panose="020B0503020204020204" pitchFamily="34" charset="-122"/>
              </a:rPr>
              <a:t>实例成员方法既可以访问类成员变量，也可以访问实例成员变量。在实例成员方法体中，可以使用</a:t>
            </a:r>
            <a:r>
              <a:rPr lang="en-US" altLang="zh-CN" sz="2000" b="1" dirty="0">
                <a:solidFill>
                  <a:prstClr val="black"/>
                </a:solidFill>
                <a:latin typeface="微软雅黑" panose="020B0503020204020204" pitchFamily="34" charset="-122"/>
                <a:ea typeface="微软雅黑" panose="020B0503020204020204" pitchFamily="34" charset="-122"/>
              </a:rPr>
              <a:t>this</a:t>
            </a:r>
            <a:r>
              <a:rPr lang="zh-CN" altLang="en-US" sz="2000" b="1" dirty="0">
                <a:solidFill>
                  <a:prstClr val="black"/>
                </a:solidFill>
                <a:latin typeface="微软雅黑" panose="020B0503020204020204" pitchFamily="34" charset="-122"/>
                <a:ea typeface="微软雅黑" panose="020B0503020204020204" pitchFamily="34" charset="-122"/>
              </a:rPr>
              <a:t>引用指代当前对象；而在类成员方法体中，则不能使用</a:t>
            </a:r>
            <a:r>
              <a:rPr lang="en-US" altLang="zh-CN" sz="2000" b="1" dirty="0">
                <a:solidFill>
                  <a:prstClr val="black"/>
                </a:solidFill>
                <a:latin typeface="微软雅黑" panose="020B0503020204020204" pitchFamily="34" charset="-122"/>
                <a:ea typeface="微软雅黑" panose="020B0503020204020204" pitchFamily="34" charset="-122"/>
              </a:rPr>
              <a:t>this</a:t>
            </a:r>
            <a:r>
              <a:rPr lang="zh-CN" altLang="en-US" sz="2000" b="1" dirty="0">
                <a:solidFill>
                  <a:prstClr val="black"/>
                </a:solidFill>
                <a:latin typeface="微软雅黑" panose="020B0503020204020204" pitchFamily="34" charset="-122"/>
                <a:ea typeface="微软雅黑" panose="020B0503020204020204" pitchFamily="34" charset="-122"/>
              </a:rPr>
              <a:t>引用。</a:t>
            </a:r>
          </a:p>
          <a:p>
            <a:pPr marL="0" lvl="8" indent="0" eaLnBrk="1" hangingPunct="1">
              <a:lnSpc>
                <a:spcPct val="13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3) </a:t>
            </a:r>
            <a:r>
              <a:rPr lang="zh-CN" altLang="en-US" sz="2000" b="1" dirty="0">
                <a:solidFill>
                  <a:prstClr val="black"/>
                </a:solidFill>
                <a:latin typeface="微软雅黑" panose="020B0503020204020204" pitchFamily="34" charset="-122"/>
                <a:ea typeface="微软雅黑" panose="020B0503020204020204" pitchFamily="34" charset="-122"/>
              </a:rPr>
              <a:t>两者引用方式的差别。实例</a:t>
            </a:r>
            <a:r>
              <a:rPr lang="zh-CN" altLang="en-US" sz="2000" b="1" dirty="0" smtClean="0">
                <a:solidFill>
                  <a:prstClr val="black"/>
                </a:solidFill>
                <a:latin typeface="微软雅黑" panose="020B0503020204020204" pitchFamily="34" charset="-122"/>
                <a:ea typeface="微软雅黑" panose="020B0503020204020204" pitchFamily="34" charset="-122"/>
              </a:rPr>
              <a:t>成员必须</a:t>
            </a:r>
            <a:r>
              <a:rPr lang="zh-CN" altLang="en-US" sz="2000" b="1" dirty="0">
                <a:solidFill>
                  <a:prstClr val="black"/>
                </a:solidFill>
                <a:latin typeface="微软雅黑" panose="020B0503020204020204" pitchFamily="34" charset="-122"/>
                <a:ea typeface="微软雅黑" panose="020B0503020204020204" pitchFamily="34" charset="-122"/>
              </a:rPr>
              <a:t>通过对象访问；类</a:t>
            </a:r>
            <a:r>
              <a:rPr lang="zh-CN" altLang="en-US" sz="2000" b="1" dirty="0" smtClean="0">
                <a:solidFill>
                  <a:prstClr val="black"/>
                </a:solidFill>
                <a:latin typeface="微软雅黑" panose="020B0503020204020204" pitchFamily="34" charset="-122"/>
                <a:ea typeface="微软雅黑" panose="020B0503020204020204" pitchFamily="34" charset="-122"/>
              </a:rPr>
              <a:t>成员既</a:t>
            </a:r>
            <a:r>
              <a:rPr lang="zh-CN" altLang="en-US" sz="2000" b="1" dirty="0">
                <a:solidFill>
                  <a:prstClr val="black"/>
                </a:solidFill>
                <a:latin typeface="微软雅黑" panose="020B0503020204020204" pitchFamily="34" charset="-122"/>
                <a:ea typeface="微软雅黑" panose="020B0503020204020204" pitchFamily="34" charset="-122"/>
              </a:rPr>
              <a:t>可以通过对象，也可以通过类访问。</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7EDE7-FA1C-4A8C-A349-45FEF03ABE56}" type="slidenum">
              <a:rPr lang="en-US" altLang="zh-CN" smtClean="0"/>
              <a:pPr>
                <a:defRPr/>
              </a:pPr>
              <a:t>11</a:t>
            </a:fld>
            <a:endParaRPr lang="en-US" altLang="zh-CN"/>
          </a:p>
        </p:txBody>
      </p:sp>
      <p:sp>
        <p:nvSpPr>
          <p:cNvPr id="2" name="标题 1"/>
          <p:cNvSpPr>
            <a:spLocks noGrp="1"/>
          </p:cNvSpPr>
          <p:nvPr>
            <p:ph type="title" idx="4294967295"/>
          </p:nvPr>
        </p:nvSpPr>
        <p:spPr>
          <a:xfrm>
            <a:off x="983762" y="162819"/>
            <a:ext cx="5892494" cy="637307"/>
          </a:xfrm>
        </p:spPr>
        <p:txBody>
          <a:bodyPr/>
          <a:lstStyle/>
          <a:p>
            <a:pPr algn="l"/>
            <a:r>
              <a:rPr lang="zh-CN" altLang="en-US" dirty="0" smtClean="0"/>
              <a:t>类的三种变量示例</a:t>
            </a:r>
            <a:endParaRPr lang="zh-CN" altLang="en-US" dirty="0"/>
          </a:p>
        </p:txBody>
      </p:sp>
      <p:pic>
        <p:nvPicPr>
          <p:cNvPr id="3" name="图片 2"/>
          <p:cNvPicPr>
            <a:picLocks noChangeAspect="1"/>
          </p:cNvPicPr>
          <p:nvPr/>
        </p:nvPicPr>
        <p:blipFill>
          <a:blip r:embed="rId2"/>
          <a:stretch>
            <a:fillRect/>
          </a:stretch>
        </p:blipFill>
        <p:spPr>
          <a:xfrm>
            <a:off x="179512" y="800125"/>
            <a:ext cx="8784976" cy="5490611"/>
          </a:xfrm>
          <a:prstGeom prst="rect">
            <a:avLst/>
          </a:prstGeom>
        </p:spPr>
      </p:pic>
      <p:pic>
        <p:nvPicPr>
          <p:cNvPr id="149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525" y="6097600"/>
            <a:ext cx="2110738" cy="6064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p:cNvSpPr txBox="1"/>
          <p:nvPr/>
        </p:nvSpPr>
        <p:spPr>
          <a:xfrm>
            <a:off x="3920276" y="5991825"/>
            <a:ext cx="4464496" cy="707886"/>
          </a:xfrm>
          <a:prstGeom prst="rect">
            <a:avLst/>
          </a:prstGeom>
          <a:solidFill>
            <a:schemeClr val="tx2">
              <a:lumMod val="20000"/>
              <a:lumOff val="80000"/>
            </a:schemeClr>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classAndObject/ThreeTypeVariable</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763995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306606" y="76562"/>
            <a:ext cx="8804282" cy="85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8.</a:t>
            </a:r>
            <a:r>
              <a:rPr lang="zh-CN" altLang="en-US" sz="2000" b="1" dirty="0">
                <a:solidFill>
                  <a:prstClr val="black"/>
                </a:solidFill>
                <a:latin typeface="微软雅黑" panose="020B0503020204020204" pitchFamily="34" charset="-122"/>
                <a:ea typeface="微软雅黑" panose="020B0503020204020204" pitchFamily="34" charset="-122"/>
              </a:rPr>
              <a:t>什么是继承？继承机制的作用是什么？子类继承了父类中的什么？子类不需要父类中的成员时怎么办</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能够删除它们吗？</a:t>
            </a:r>
            <a:r>
              <a:rPr lang="en-US" altLang="zh-CN" sz="2000" b="1" dirty="0">
                <a:solidFill>
                  <a:prstClr val="black"/>
                </a:solidFill>
                <a:latin typeface="微软雅黑" panose="020B0503020204020204" pitchFamily="34" charset="-122"/>
                <a:ea typeface="微软雅黑" panose="020B0503020204020204" pitchFamily="34" charset="-122"/>
              </a:rPr>
              <a:t>Java</a:t>
            </a:r>
            <a:r>
              <a:rPr lang="zh-CN" altLang="en-US" sz="2000" b="1" dirty="0">
                <a:solidFill>
                  <a:prstClr val="black"/>
                </a:solidFill>
                <a:latin typeface="微软雅黑" panose="020B0503020204020204" pitchFamily="34" charset="-122"/>
                <a:ea typeface="微软雅黑" panose="020B0503020204020204" pitchFamily="34" charset="-122"/>
              </a:rPr>
              <a:t>允许一个类有多个父类</a:t>
            </a:r>
            <a:r>
              <a:rPr lang="zh-CN" altLang="en-US" sz="2000" b="1" dirty="0" smtClean="0">
                <a:solidFill>
                  <a:prstClr val="black"/>
                </a:solidFill>
                <a:latin typeface="微软雅黑" panose="020B0503020204020204" pitchFamily="34" charset="-122"/>
                <a:ea typeface="微软雅黑" panose="020B0503020204020204" pitchFamily="34" charset="-122"/>
              </a:rPr>
              <a:t>吗？</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10854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C5CEE88-445F-4FA5-8797-77823503FFDA}" type="slidenum">
              <a:rPr lang="zh-CN" altLang="en-US" sz="1200" smtClean="0">
                <a:solidFill>
                  <a:srgbClr val="898989"/>
                </a:solidFill>
              </a:rPr>
              <a:pPr eaLnBrk="1" hangingPunct="1"/>
              <a:t>110</a:t>
            </a:fld>
            <a:endParaRPr lang="en-US" altLang="zh-CN" sz="1200" smtClean="0">
              <a:solidFill>
                <a:srgbClr val="898989"/>
              </a:solidFill>
            </a:endParaRPr>
          </a:p>
        </p:txBody>
      </p:sp>
      <p:sp>
        <p:nvSpPr>
          <p:cNvPr id="6" name="文本框 5"/>
          <p:cNvSpPr txBox="1">
            <a:spLocks noChangeArrowheads="1"/>
          </p:cNvSpPr>
          <p:nvPr/>
        </p:nvSpPr>
        <p:spPr bwMode="auto">
          <a:xfrm>
            <a:off x="161256" y="967948"/>
            <a:ext cx="8910736"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继承性是面向对象的核心特征之一，是一种由已有的类创建新类的机制</a:t>
            </a:r>
            <a:r>
              <a:rPr lang="zh-CN" altLang="en-US" sz="2000" b="1" dirty="0" smtClean="0">
                <a:solidFill>
                  <a:prstClr val="black"/>
                </a:solidFill>
                <a:latin typeface="微软雅黑" panose="020B0503020204020204" pitchFamily="34" charset="-122"/>
                <a:ea typeface="微软雅黑" panose="020B0503020204020204" pitchFamily="34" charset="-122"/>
              </a:rPr>
              <a:t>。继承</a:t>
            </a:r>
            <a:r>
              <a:rPr lang="zh-CN" altLang="en-US" sz="2000" b="1" dirty="0">
                <a:solidFill>
                  <a:prstClr val="black"/>
                </a:solidFill>
                <a:latin typeface="微软雅黑" panose="020B0503020204020204" pitchFamily="34" charset="-122"/>
                <a:ea typeface="微软雅黑" panose="020B0503020204020204" pitchFamily="34" charset="-122"/>
              </a:rPr>
              <a:t>机制是面向对象程序设计中实现软件可重用性的最重要手段。</a:t>
            </a:r>
          </a:p>
          <a:p>
            <a:pPr marL="0" lvl="8" indent="0" eaLnBrk="1" hangingPunct="1">
              <a:lnSpc>
                <a:spcPct val="130000"/>
              </a:lnSpc>
              <a:defRPr/>
            </a:pPr>
            <a:r>
              <a:rPr lang="zh-CN" altLang="en-US" sz="2000" b="1" dirty="0" smtClean="0">
                <a:solidFill>
                  <a:prstClr val="black"/>
                </a:solidFill>
                <a:latin typeface="微软雅黑" panose="020B0503020204020204" pitchFamily="34" charset="-122"/>
                <a:ea typeface="微软雅黑" panose="020B0503020204020204" pitchFamily="34" charset="-122"/>
              </a:rPr>
              <a:t> 通过</a:t>
            </a:r>
            <a:r>
              <a:rPr lang="zh-CN" altLang="en-US" sz="2000" b="1" dirty="0">
                <a:solidFill>
                  <a:prstClr val="black"/>
                </a:solidFill>
                <a:latin typeface="微软雅黑" panose="020B0503020204020204" pitchFamily="34" charset="-122"/>
                <a:ea typeface="微软雅黑" panose="020B0503020204020204" pitchFamily="34" charset="-122"/>
              </a:rPr>
              <a:t>继承，子类自动拥有父类的所有成员，包括成员变量和成员方法</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不包括构造方法</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0" lvl="8" indent="0" eaLnBrk="1" hangingPunct="1">
              <a:lnSpc>
                <a:spcPct val="130000"/>
              </a:lnSpc>
              <a:defRPr/>
            </a:pPr>
            <a:r>
              <a:rPr lang="zh-CN" altLang="en-US" sz="2000" b="1" dirty="0" smtClean="0">
                <a:solidFill>
                  <a:prstClr val="black"/>
                </a:solidFill>
                <a:latin typeface="微软雅黑" panose="020B0503020204020204" pitchFamily="34" charset="-122"/>
                <a:ea typeface="微软雅黑" panose="020B0503020204020204" pitchFamily="34" charset="-122"/>
              </a:rPr>
              <a:t>子</a:t>
            </a:r>
            <a:r>
              <a:rPr lang="zh-CN" altLang="en-US" sz="2000" b="1" dirty="0">
                <a:solidFill>
                  <a:prstClr val="black"/>
                </a:solidFill>
                <a:latin typeface="微软雅黑" panose="020B0503020204020204" pitchFamily="34" charset="-122"/>
                <a:ea typeface="微软雅黑" panose="020B0503020204020204" pitchFamily="34" charset="-122"/>
              </a:rPr>
              <a:t>类可以更改父类成员，还可以增加自己的成员，但是，不能删除父类的成员。</a:t>
            </a:r>
          </a:p>
          <a:p>
            <a:pPr marL="0" lvl="8" indent="0" eaLnBrk="1" hangingPunct="1">
              <a:lnSpc>
                <a:spcPct val="130000"/>
              </a:lnSpc>
              <a:defRPr/>
            </a:pPr>
            <a:r>
              <a:rPr lang="zh-CN" altLang="en-US" sz="2000" b="1" dirty="0">
                <a:solidFill>
                  <a:prstClr val="black"/>
                </a:solidFill>
                <a:latin typeface="微软雅黑" panose="020B0503020204020204" pitchFamily="34" charset="-122"/>
                <a:ea typeface="微软雅黑" panose="020B0503020204020204" pitchFamily="34" charset="-122"/>
              </a:rPr>
              <a:t>在</a:t>
            </a:r>
            <a:r>
              <a:rPr lang="en-US" altLang="zh-CN" sz="2000" b="1" dirty="0">
                <a:solidFill>
                  <a:prstClr val="black"/>
                </a:solidFill>
                <a:latin typeface="微软雅黑" panose="020B0503020204020204" pitchFamily="34" charset="-122"/>
                <a:ea typeface="微软雅黑" panose="020B0503020204020204" pitchFamily="34" charset="-122"/>
              </a:rPr>
              <a:t>Java</a:t>
            </a:r>
            <a:r>
              <a:rPr lang="zh-CN" altLang="en-US" sz="2000" b="1" dirty="0">
                <a:solidFill>
                  <a:prstClr val="black"/>
                </a:solidFill>
                <a:latin typeface="微软雅黑" panose="020B0503020204020204" pitchFamily="34" charset="-122"/>
                <a:ea typeface="微软雅黑" panose="020B0503020204020204" pitchFamily="34" charset="-122"/>
              </a:rPr>
              <a:t>中以“单重继承</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接口”的方式代替多重继承，不允许一个类有多个父类。</a:t>
            </a:r>
          </a:p>
        </p:txBody>
      </p:sp>
      <p:sp>
        <p:nvSpPr>
          <p:cNvPr id="7" name="文本框 5"/>
          <p:cNvSpPr txBox="1">
            <a:spLocks noChangeArrowheads="1"/>
          </p:cNvSpPr>
          <p:nvPr/>
        </p:nvSpPr>
        <p:spPr bwMode="auto">
          <a:xfrm>
            <a:off x="199426" y="3789040"/>
            <a:ext cx="8712510"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9.</a:t>
            </a:r>
            <a:r>
              <a:rPr lang="zh-CN" altLang="en-US" sz="2000" b="1" dirty="0">
                <a:solidFill>
                  <a:prstClr val="black"/>
                </a:solidFill>
                <a:latin typeface="微软雅黑" panose="020B0503020204020204" pitchFamily="34" charset="-122"/>
                <a:ea typeface="微软雅黑" panose="020B0503020204020204" pitchFamily="34" charset="-122"/>
              </a:rPr>
              <a:t>子类能够访问父类中什么样权限的</a:t>
            </a:r>
            <a:r>
              <a:rPr lang="zh-CN" altLang="en-US" sz="2000" b="1" dirty="0" smtClean="0">
                <a:solidFill>
                  <a:prstClr val="black"/>
                </a:solidFill>
                <a:latin typeface="微软雅黑" panose="020B0503020204020204" pitchFamily="34" charset="-122"/>
                <a:ea typeface="微软雅黑" panose="020B0503020204020204" pitchFamily="34" charset="-122"/>
              </a:rPr>
              <a:t>成员？</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107504" y="4229053"/>
            <a:ext cx="8964488" cy="245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虽然子类继承了父类的成员变量和成员方法，但并不是对所有的成员都有访问权限。访问权限说明如下：</a:t>
            </a:r>
          </a:p>
          <a:p>
            <a:pPr marL="0" lvl="8" indent="0" eaLnBrk="1" hangingPunct="1">
              <a:lnSpc>
                <a:spcPct val="13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1)</a:t>
            </a:r>
            <a:r>
              <a:rPr lang="zh-CN" altLang="en-US" sz="2000" b="1" dirty="0">
                <a:solidFill>
                  <a:prstClr val="black"/>
                </a:solidFill>
                <a:latin typeface="微软雅黑" panose="020B0503020204020204" pitchFamily="34" charset="-122"/>
                <a:ea typeface="微软雅黑" panose="020B0503020204020204" pitchFamily="34" charset="-122"/>
              </a:rPr>
              <a:t>子类对父类的私有成员</a:t>
            </a:r>
            <a:r>
              <a:rPr lang="en-US" altLang="zh-CN" sz="2000" b="1" dirty="0">
                <a:solidFill>
                  <a:prstClr val="black"/>
                </a:solidFill>
                <a:latin typeface="微软雅黑" panose="020B0503020204020204" pitchFamily="34" charset="-122"/>
                <a:ea typeface="微软雅黑" panose="020B0503020204020204" pitchFamily="34" charset="-122"/>
              </a:rPr>
              <a:t>(private)</a:t>
            </a:r>
            <a:r>
              <a:rPr lang="zh-CN" altLang="en-US" sz="2000" b="1" dirty="0">
                <a:solidFill>
                  <a:prstClr val="black"/>
                </a:solidFill>
                <a:latin typeface="微软雅黑" panose="020B0503020204020204" pitchFamily="34" charset="-122"/>
                <a:ea typeface="微软雅黑" panose="020B0503020204020204" pitchFamily="34" charset="-122"/>
              </a:rPr>
              <a:t>没有访问权限。</a:t>
            </a:r>
          </a:p>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(2)</a:t>
            </a:r>
            <a:r>
              <a:rPr lang="zh-CN" altLang="en-US" sz="2000" b="1" dirty="0">
                <a:solidFill>
                  <a:prstClr val="black"/>
                </a:solidFill>
                <a:latin typeface="微软雅黑" panose="020B0503020204020204" pitchFamily="34" charset="-122"/>
                <a:ea typeface="微软雅黑" panose="020B0503020204020204" pitchFamily="34" charset="-122"/>
              </a:rPr>
              <a:t>子类对父类的公有成员</a:t>
            </a:r>
            <a:r>
              <a:rPr lang="en-US" altLang="zh-CN" sz="2000" b="1" dirty="0">
                <a:solidFill>
                  <a:prstClr val="black"/>
                </a:solidFill>
                <a:latin typeface="微软雅黑" panose="020B0503020204020204" pitchFamily="34" charset="-122"/>
                <a:ea typeface="微软雅黑" panose="020B0503020204020204" pitchFamily="34" charset="-122"/>
              </a:rPr>
              <a:t>(public)</a:t>
            </a:r>
            <a:r>
              <a:rPr lang="zh-CN" altLang="en-US" sz="2000" b="1" dirty="0">
                <a:solidFill>
                  <a:prstClr val="black"/>
                </a:solidFill>
                <a:latin typeface="微软雅黑" panose="020B0503020204020204" pitchFamily="34" charset="-122"/>
                <a:ea typeface="微软雅黑" panose="020B0503020204020204" pitchFamily="34" charset="-122"/>
              </a:rPr>
              <a:t>和保护成员</a:t>
            </a:r>
            <a:r>
              <a:rPr lang="en-US" altLang="zh-CN" sz="2000" b="1" dirty="0">
                <a:solidFill>
                  <a:prstClr val="black"/>
                </a:solidFill>
                <a:latin typeface="微软雅黑" panose="020B0503020204020204" pitchFamily="34" charset="-122"/>
                <a:ea typeface="微软雅黑" panose="020B0503020204020204" pitchFamily="34" charset="-122"/>
              </a:rPr>
              <a:t>(protected)</a:t>
            </a:r>
            <a:r>
              <a:rPr lang="zh-CN" altLang="en-US" sz="2000" b="1" dirty="0">
                <a:solidFill>
                  <a:prstClr val="black"/>
                </a:solidFill>
                <a:latin typeface="微软雅黑" panose="020B0503020204020204" pitchFamily="34" charset="-122"/>
                <a:ea typeface="微软雅黑" panose="020B0503020204020204" pitchFamily="34" charset="-122"/>
              </a:rPr>
              <a:t>具有访问权限。</a:t>
            </a:r>
          </a:p>
          <a:p>
            <a:pPr marL="0" lvl="8" indent="0" eaLnBrk="1" hangingPunct="1">
              <a:lnSpc>
                <a:spcPct val="130000"/>
              </a:lnSpc>
              <a:defRPr/>
            </a:pPr>
            <a:r>
              <a:rPr lang="en-US" altLang="zh-CN" sz="2000" b="1" dirty="0">
                <a:solidFill>
                  <a:prstClr val="black"/>
                </a:solidFill>
                <a:latin typeface="微软雅黑" panose="020B0503020204020204" pitchFamily="34" charset="-122"/>
                <a:ea typeface="微软雅黑" panose="020B0503020204020204" pitchFamily="34" charset="-122"/>
              </a:rPr>
              <a:t>(3)</a:t>
            </a:r>
            <a:r>
              <a:rPr lang="zh-CN" altLang="en-US" sz="2000" b="1" dirty="0">
                <a:solidFill>
                  <a:prstClr val="black"/>
                </a:solidFill>
                <a:latin typeface="微软雅黑" panose="020B0503020204020204" pitchFamily="34" charset="-122"/>
                <a:ea typeface="微软雅黑" panose="020B0503020204020204" pitchFamily="34" charset="-122"/>
              </a:rPr>
              <a:t>子类对父类中缺省权限成员访问权限分为两种情况，对同一包中父类的缺省权限成员具有访问权限，而对不同包中父类的缺省权限成员没有访问权限</a:t>
            </a:r>
            <a:r>
              <a:rPr lang="zh-CN" altLang="en-US" sz="2000" b="1" dirty="0" smtClean="0">
                <a:solidFill>
                  <a:prstClr val="black"/>
                </a:solidFill>
                <a:latin typeface="微软雅黑" panose="020B0503020204020204" pitchFamily="34" charset="-122"/>
                <a:ea typeface="微软雅黑" panose="020B0503020204020204" pitchFamily="34" charset="-122"/>
              </a:rPr>
              <a:t>。</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306606" y="76562"/>
            <a:ext cx="880428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2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10.</a:t>
            </a:r>
            <a:r>
              <a:rPr lang="zh-CN" altLang="en-US" sz="2000" b="1" dirty="0">
                <a:solidFill>
                  <a:prstClr val="black"/>
                </a:solidFill>
                <a:latin typeface="微软雅黑" panose="020B0503020204020204" pitchFamily="34" charset="-122"/>
                <a:ea typeface="微软雅黑" panose="020B0503020204020204" pitchFamily="34" charset="-122"/>
              </a:rPr>
              <a:t>如果子类声明的成员与父类成员同名会怎么样</a:t>
            </a:r>
            <a:r>
              <a:rPr lang="en-US" altLang="zh-CN" sz="2000" b="1" dirty="0" smtClean="0">
                <a:solidFill>
                  <a:prstClr val="black"/>
                </a:solidFill>
                <a:latin typeface="微软雅黑" panose="020B0503020204020204" pitchFamily="34" charset="-122"/>
                <a:ea typeface="微软雅黑" panose="020B0503020204020204" pitchFamily="34" charset="-122"/>
              </a:rPr>
              <a:t>?</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10957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3321590-3B7E-4912-8461-1EB1583D5C80}" type="slidenum">
              <a:rPr lang="zh-CN" altLang="en-US" sz="1200" smtClean="0">
                <a:solidFill>
                  <a:srgbClr val="898989"/>
                </a:solidFill>
              </a:rPr>
              <a:pPr eaLnBrk="1" hangingPunct="1"/>
              <a:t>111</a:t>
            </a:fld>
            <a:endParaRPr lang="en-US" altLang="zh-CN" sz="1200" smtClean="0">
              <a:solidFill>
                <a:srgbClr val="898989"/>
              </a:solidFill>
            </a:endParaRPr>
          </a:p>
        </p:txBody>
      </p:sp>
      <p:sp>
        <p:nvSpPr>
          <p:cNvPr id="6" name="文本框 5"/>
          <p:cNvSpPr txBox="1">
            <a:spLocks noChangeArrowheads="1"/>
          </p:cNvSpPr>
          <p:nvPr/>
        </p:nvSpPr>
        <p:spPr bwMode="auto">
          <a:xfrm>
            <a:off x="161256" y="548680"/>
            <a:ext cx="8910736" cy="19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20000"/>
              </a:lnSpc>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如果子类重定义父类的同名成员变量，则子类隐藏了父类成员变量。如果子类重定义父类的同名成员方法，当子类方法的参数列表与父类方法的参数列表完全相同时，则称子类成员方法覆盖了成员方法。如果子类重定义父类的同名成员方法，当子类方法的参数列表与父类方法的参数列表不同时，子类继承了父类的成员方法，并重载了继承来的该成员方法。</a:t>
            </a:r>
          </a:p>
        </p:txBody>
      </p:sp>
      <p:sp>
        <p:nvSpPr>
          <p:cNvPr id="7" name="文本框 5"/>
          <p:cNvSpPr txBox="1">
            <a:spLocks noChangeArrowheads="1"/>
          </p:cNvSpPr>
          <p:nvPr/>
        </p:nvSpPr>
        <p:spPr bwMode="auto">
          <a:xfrm>
            <a:off x="199426" y="2555414"/>
            <a:ext cx="871251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20000"/>
              </a:lnSpc>
              <a:defRPr/>
            </a:pPr>
            <a:r>
              <a:rPr lang="en-US" altLang="zh-CN" sz="2000" b="1" dirty="0" smtClean="0">
                <a:solidFill>
                  <a:prstClr val="black"/>
                </a:solidFill>
                <a:latin typeface="微软雅黑" panose="020B0503020204020204" pitchFamily="34" charset="-122"/>
                <a:ea typeface="微软雅黑" panose="020B0503020204020204" pitchFamily="34" charset="-122"/>
              </a:rPr>
              <a:t>11. </a:t>
            </a:r>
            <a:r>
              <a:rPr lang="en-US" altLang="zh-CN" sz="2000" b="1" dirty="0">
                <a:solidFill>
                  <a:prstClr val="black"/>
                </a:solidFill>
                <a:latin typeface="微软雅黑" panose="020B0503020204020204" pitchFamily="34" charset="-122"/>
                <a:ea typeface="微软雅黑" panose="020B0503020204020204" pitchFamily="34" charset="-122"/>
              </a:rPr>
              <a:t>super</a:t>
            </a:r>
            <a:r>
              <a:rPr lang="zh-CN" altLang="en-US" sz="2000" b="1" dirty="0">
                <a:solidFill>
                  <a:prstClr val="black"/>
                </a:solidFill>
                <a:latin typeface="微软雅黑" panose="020B0503020204020204" pitchFamily="34" charset="-122"/>
                <a:ea typeface="微软雅黑" panose="020B0503020204020204" pitchFamily="34" charset="-122"/>
              </a:rPr>
              <a:t>引用有什么作用？</a:t>
            </a:r>
            <a:r>
              <a:rPr lang="en-US" altLang="zh-CN" sz="2000" b="1" dirty="0">
                <a:solidFill>
                  <a:prstClr val="black"/>
                </a:solidFill>
                <a:latin typeface="微软雅黑" panose="020B0503020204020204" pitchFamily="34" charset="-122"/>
                <a:ea typeface="微软雅黑" panose="020B0503020204020204" pitchFamily="34" charset="-122"/>
              </a:rPr>
              <a:t>super</a:t>
            </a:r>
            <a:r>
              <a:rPr lang="zh-CN" altLang="en-US" sz="2000" b="1" dirty="0">
                <a:solidFill>
                  <a:prstClr val="black"/>
                </a:solidFill>
                <a:latin typeface="微软雅黑" panose="020B0503020204020204" pitchFamily="34" charset="-122"/>
                <a:ea typeface="微软雅黑" panose="020B0503020204020204" pitchFamily="34" charset="-122"/>
              </a:rPr>
              <a:t>引用有几种使用方法？</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12540" y="2987007"/>
            <a:ext cx="896448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lnSpc>
                <a:spcPct val="120000"/>
              </a:lnSpc>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zh-CN" altLang="en-US" sz="2000" b="1" dirty="0" smtClean="0">
                <a:solidFill>
                  <a:prstClr val="black"/>
                </a:solidFill>
                <a:latin typeface="微软雅黑" panose="020B0503020204020204" pitchFamily="34" charset="-122"/>
                <a:ea typeface="微软雅黑" panose="020B0503020204020204" pitchFamily="34" charset="-122"/>
              </a:rPr>
              <a:t>引用</a:t>
            </a:r>
            <a:r>
              <a:rPr lang="zh-CN" altLang="en-US" sz="2000" b="1" dirty="0">
                <a:solidFill>
                  <a:prstClr val="black"/>
                </a:solidFill>
                <a:latin typeface="微软雅黑" panose="020B0503020204020204" pitchFamily="34" charset="-122"/>
                <a:ea typeface="微软雅黑" panose="020B0503020204020204" pitchFamily="34" charset="-122"/>
              </a:rPr>
              <a:t>父</a:t>
            </a:r>
            <a:r>
              <a:rPr lang="zh-CN" altLang="en-US" sz="2000" b="1" dirty="0" smtClean="0">
                <a:solidFill>
                  <a:prstClr val="black"/>
                </a:solidFill>
                <a:latin typeface="微软雅黑" panose="020B0503020204020204" pitchFamily="34" charset="-122"/>
                <a:ea typeface="微软雅黑" panose="020B0503020204020204" pitchFamily="34" charset="-122"/>
              </a:rPr>
              <a:t>类成员。三种情况下需要</a:t>
            </a:r>
            <a:r>
              <a:rPr lang="zh-CN" altLang="en-US" sz="2000" b="1" dirty="0">
                <a:solidFill>
                  <a:prstClr val="black"/>
                </a:solidFill>
                <a:latin typeface="微软雅黑" panose="020B0503020204020204" pitchFamily="34" charset="-122"/>
                <a:ea typeface="微软雅黑" panose="020B0503020204020204" pitchFamily="34" charset="-122"/>
              </a:rPr>
              <a:t>使用</a:t>
            </a:r>
            <a:r>
              <a:rPr lang="en-US" altLang="zh-CN" sz="2000" b="1" dirty="0" smtClean="0">
                <a:solidFill>
                  <a:prstClr val="black"/>
                </a:solidFill>
                <a:latin typeface="微软雅黑" panose="020B0503020204020204" pitchFamily="34" charset="-122"/>
                <a:ea typeface="微软雅黑" panose="020B0503020204020204" pitchFamily="34" charset="-122"/>
              </a:rPr>
              <a:t>super</a:t>
            </a:r>
            <a:r>
              <a:rPr lang="zh-CN" altLang="en-US" sz="2000" b="1" dirty="0">
                <a:solidFill>
                  <a:prstClr val="black"/>
                </a:solidFill>
                <a:latin typeface="微软雅黑" panose="020B0503020204020204" pitchFamily="34" charset="-122"/>
                <a:ea typeface="微软雅黑" panose="020B0503020204020204" pitchFamily="34" charset="-122"/>
              </a:rPr>
              <a:t>引用。</a:t>
            </a:r>
          </a:p>
          <a:p>
            <a:pPr marL="0" lvl="8" indent="0" eaLnBrk="1" hangingPunct="1">
              <a:lnSpc>
                <a:spcPct val="120000"/>
              </a:lnSpc>
              <a:defRPr/>
            </a:pPr>
            <a:r>
              <a:rPr lang="en-US" altLang="zh-CN" sz="2000" b="1" dirty="0">
                <a:solidFill>
                  <a:prstClr val="black"/>
                </a:solidFill>
                <a:latin typeface="微软雅黑" panose="020B0503020204020204" pitchFamily="34" charset="-122"/>
                <a:ea typeface="微软雅黑" panose="020B0503020204020204" pitchFamily="34" charset="-122"/>
              </a:rPr>
              <a:t>(1)</a:t>
            </a:r>
            <a:r>
              <a:rPr lang="zh-CN" altLang="en-US" sz="2000" b="1" dirty="0">
                <a:solidFill>
                  <a:prstClr val="black"/>
                </a:solidFill>
                <a:latin typeface="微软雅黑" panose="020B0503020204020204" pitchFamily="34" charset="-122"/>
                <a:ea typeface="微软雅黑" panose="020B0503020204020204" pitchFamily="34" charset="-122"/>
              </a:rPr>
              <a:t>子类隐藏父类成员时，</a:t>
            </a:r>
            <a:r>
              <a:rPr lang="zh-CN" altLang="en-US" sz="2000" b="1" dirty="0">
                <a:solidFill>
                  <a:srgbClr val="C00000"/>
                </a:solidFill>
                <a:latin typeface="微软雅黑" panose="020B0503020204020204" pitchFamily="34" charset="-122"/>
                <a:ea typeface="微软雅黑" panose="020B0503020204020204" pitchFamily="34" charset="-122"/>
              </a:rPr>
              <a:t>如需要访问父类同名成员变量时</a:t>
            </a:r>
            <a:r>
              <a:rPr lang="zh-CN" altLang="en-US" sz="2000" b="1" dirty="0">
                <a:solidFill>
                  <a:prstClr val="black"/>
                </a:solidFill>
                <a:latin typeface="微软雅黑" panose="020B0503020204020204" pitchFamily="34" charset="-122"/>
                <a:ea typeface="微软雅黑" panose="020B0503020204020204" pitchFamily="34" charset="-122"/>
              </a:rPr>
              <a:t>，需要使用</a:t>
            </a:r>
            <a:r>
              <a:rPr lang="en-US" altLang="zh-CN" sz="2000" b="1" dirty="0">
                <a:solidFill>
                  <a:prstClr val="black"/>
                </a:solidFill>
                <a:latin typeface="微软雅黑" panose="020B0503020204020204" pitchFamily="34" charset="-122"/>
                <a:ea typeface="微软雅黑" panose="020B0503020204020204" pitchFamily="34" charset="-122"/>
              </a:rPr>
              <a:t>supper</a:t>
            </a:r>
            <a:r>
              <a:rPr lang="zh-CN" altLang="en-US" sz="2000" b="1" dirty="0">
                <a:solidFill>
                  <a:prstClr val="black"/>
                </a:solidFill>
                <a:latin typeface="微软雅黑" panose="020B0503020204020204" pitchFamily="34" charset="-122"/>
                <a:ea typeface="微软雅黑" panose="020B0503020204020204" pitchFamily="34" charset="-122"/>
              </a:rPr>
              <a:t>指代父类的同名成员变量。语法如下：</a:t>
            </a:r>
          </a:p>
          <a:p>
            <a:pPr marL="0" lvl="8" indent="0" eaLnBrk="1" hangingPunct="1">
              <a:lnSpc>
                <a:spcPct val="120000"/>
              </a:lnSpc>
              <a:defRPr/>
            </a:pP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super.</a:t>
            </a:r>
            <a:r>
              <a:rPr lang="zh-CN" altLang="en-US" sz="2000" b="1" dirty="0">
                <a:solidFill>
                  <a:prstClr val="black"/>
                </a:solidFill>
                <a:latin typeface="微软雅黑" panose="020B0503020204020204" pitchFamily="34" charset="-122"/>
                <a:ea typeface="微软雅黑" panose="020B0503020204020204" pitchFamily="34" charset="-122"/>
              </a:rPr>
              <a:t>成员变量</a:t>
            </a:r>
          </a:p>
          <a:p>
            <a:pPr marL="0" lvl="8" indent="0" eaLnBrk="1" hangingPunct="1">
              <a:lnSpc>
                <a:spcPct val="120000"/>
              </a:lnSpc>
              <a:defRPr/>
            </a:pPr>
            <a:r>
              <a:rPr lang="en-US" altLang="zh-CN" sz="2000" b="1" dirty="0">
                <a:solidFill>
                  <a:prstClr val="black"/>
                </a:solidFill>
                <a:latin typeface="微软雅黑" panose="020B0503020204020204" pitchFamily="34" charset="-122"/>
                <a:ea typeface="微软雅黑" panose="020B0503020204020204" pitchFamily="34" charset="-122"/>
              </a:rPr>
              <a:t>(2)</a:t>
            </a:r>
            <a:r>
              <a:rPr lang="zh-CN" altLang="en-US" sz="2000" b="1" dirty="0">
                <a:solidFill>
                  <a:prstClr val="black"/>
                </a:solidFill>
                <a:latin typeface="微软雅黑" panose="020B0503020204020204" pitchFamily="34" charset="-122"/>
                <a:ea typeface="微软雅黑" panose="020B0503020204020204" pitchFamily="34" charset="-122"/>
              </a:rPr>
              <a:t>子类覆盖父类成员时，</a:t>
            </a:r>
            <a:r>
              <a:rPr lang="zh-CN" altLang="en-US" sz="2000" b="1" dirty="0">
                <a:solidFill>
                  <a:srgbClr val="C00000"/>
                </a:solidFill>
                <a:latin typeface="微软雅黑" panose="020B0503020204020204" pitchFamily="34" charset="-122"/>
                <a:ea typeface="微软雅黑" panose="020B0503020204020204" pitchFamily="34" charset="-122"/>
              </a:rPr>
              <a:t>如需要访问父类同名成员方法时</a:t>
            </a:r>
            <a:r>
              <a:rPr lang="zh-CN" altLang="en-US" sz="2000" b="1" dirty="0">
                <a:solidFill>
                  <a:prstClr val="black"/>
                </a:solidFill>
                <a:latin typeface="微软雅黑" panose="020B0503020204020204" pitchFamily="34" charset="-122"/>
                <a:ea typeface="微软雅黑" panose="020B0503020204020204" pitchFamily="34" charset="-122"/>
              </a:rPr>
              <a:t>，需要使用</a:t>
            </a:r>
            <a:r>
              <a:rPr lang="en-US" altLang="zh-CN" sz="2000" b="1" dirty="0">
                <a:solidFill>
                  <a:prstClr val="black"/>
                </a:solidFill>
                <a:latin typeface="微软雅黑" panose="020B0503020204020204" pitchFamily="34" charset="-122"/>
                <a:ea typeface="微软雅黑" panose="020B0503020204020204" pitchFamily="34" charset="-122"/>
              </a:rPr>
              <a:t>supper</a:t>
            </a:r>
            <a:r>
              <a:rPr lang="zh-CN" altLang="en-US" sz="2000" b="1" dirty="0">
                <a:solidFill>
                  <a:prstClr val="black"/>
                </a:solidFill>
                <a:latin typeface="微软雅黑" panose="020B0503020204020204" pitchFamily="34" charset="-122"/>
                <a:ea typeface="微软雅黑" panose="020B0503020204020204" pitchFamily="34" charset="-122"/>
              </a:rPr>
              <a:t>指代父类的同名成员方法。语法如下：</a:t>
            </a:r>
          </a:p>
          <a:p>
            <a:pPr marL="0" lvl="8" indent="0" eaLnBrk="1" hangingPunct="1">
              <a:lnSpc>
                <a:spcPct val="120000"/>
              </a:lnSpc>
              <a:defRPr/>
            </a:pP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super.</a:t>
            </a:r>
            <a:r>
              <a:rPr lang="zh-CN" altLang="en-US" sz="2000" b="1" dirty="0">
                <a:solidFill>
                  <a:prstClr val="black"/>
                </a:solidFill>
                <a:latin typeface="微软雅黑" panose="020B0503020204020204" pitchFamily="34" charset="-122"/>
                <a:ea typeface="微软雅黑" panose="020B0503020204020204" pitchFamily="34" charset="-122"/>
              </a:rPr>
              <a:t>成员方法</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参数列表</a:t>
            </a:r>
            <a:r>
              <a:rPr lang="en-US" altLang="zh-CN" sz="2000" b="1" dirty="0" smtClean="0">
                <a:solidFill>
                  <a:prstClr val="black"/>
                </a:solidFill>
                <a:latin typeface="微软雅黑" panose="020B0503020204020204" pitchFamily="34" charset="-122"/>
                <a:ea typeface="微软雅黑" panose="020B0503020204020204" pitchFamily="34" charset="-122"/>
              </a:rPr>
              <a:t>])</a:t>
            </a:r>
          </a:p>
          <a:p>
            <a:pPr marL="0" lvl="8" indent="0" eaLnBrk="1" hangingPunct="1">
              <a:lnSpc>
                <a:spcPct val="120000"/>
              </a:lnSpc>
              <a:defRPr/>
            </a:pPr>
            <a:r>
              <a:rPr lang="zh-CN" altLang="en-US" sz="2000" b="1" dirty="0" smtClean="0">
                <a:solidFill>
                  <a:prstClr val="black"/>
                </a:solidFill>
                <a:latin typeface="微软雅黑" panose="020B0503020204020204" pitchFamily="34" charset="-122"/>
                <a:ea typeface="微软雅黑" panose="020B0503020204020204" pitchFamily="34" charset="-122"/>
              </a:rPr>
              <a:t>（</a:t>
            </a:r>
            <a:r>
              <a:rPr lang="en-US" altLang="zh-CN" sz="2000" b="1" dirty="0" smtClean="0">
                <a:solidFill>
                  <a:prstClr val="black"/>
                </a:solidFill>
                <a:latin typeface="微软雅黑" panose="020B0503020204020204" pitchFamily="34" charset="-122"/>
                <a:ea typeface="微软雅黑" panose="020B0503020204020204" pitchFamily="34" charset="-122"/>
              </a:rPr>
              <a:t>3</a:t>
            </a:r>
            <a:r>
              <a:rPr lang="zh-CN" altLang="en-US" sz="2000" b="1" dirty="0" smtClean="0">
                <a:solidFill>
                  <a:prstClr val="black"/>
                </a:solidFill>
                <a:latin typeface="微软雅黑" panose="020B0503020204020204" pitchFamily="34" charset="-122"/>
                <a:ea typeface="微软雅黑" panose="020B0503020204020204" pitchFamily="34" charset="-122"/>
              </a:rPr>
              <a:t>）调用父类的构造方法。</a:t>
            </a:r>
            <a:endParaRPr lang="en-US" altLang="zh-CN" sz="2000" b="1"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306606" y="76562"/>
            <a:ext cx="88042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12. </a:t>
            </a:r>
            <a:r>
              <a:rPr lang="zh-CN" altLang="en-US" sz="2000" b="1" dirty="0" smtClean="0">
                <a:solidFill>
                  <a:prstClr val="black"/>
                </a:solidFill>
                <a:latin typeface="微软雅黑" panose="020B0503020204020204" pitchFamily="34" charset="-122"/>
                <a:ea typeface="微软雅黑" panose="020B0503020204020204" pitchFamily="34" charset="-122"/>
              </a:rPr>
              <a:t>什么</a:t>
            </a:r>
            <a:r>
              <a:rPr lang="zh-CN" altLang="en-US" sz="2000" b="1" dirty="0">
                <a:solidFill>
                  <a:prstClr val="black"/>
                </a:solidFill>
                <a:latin typeface="微软雅黑" panose="020B0503020204020204" pitchFamily="34" charset="-122"/>
                <a:ea typeface="微软雅黑" panose="020B0503020204020204" pitchFamily="34" charset="-122"/>
              </a:rPr>
              <a:t>是多态性？什么是方法的重载？方法的重载和覆盖有何区别？</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11059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FCBD9DF-9A2F-4FAC-A7F1-E011E61D8C63}" type="slidenum">
              <a:rPr lang="zh-CN" altLang="en-US" sz="1200" smtClean="0">
                <a:solidFill>
                  <a:srgbClr val="898989"/>
                </a:solidFill>
              </a:rPr>
              <a:pPr eaLnBrk="1" hangingPunct="1"/>
              <a:t>112</a:t>
            </a:fld>
            <a:endParaRPr lang="en-US" altLang="zh-CN" sz="1200" smtClean="0">
              <a:solidFill>
                <a:srgbClr val="898989"/>
              </a:solidFill>
            </a:endParaRPr>
          </a:p>
        </p:txBody>
      </p:sp>
      <p:sp>
        <p:nvSpPr>
          <p:cNvPr id="6" name="文本框 5"/>
          <p:cNvSpPr txBox="1">
            <a:spLocks noChangeArrowheads="1"/>
          </p:cNvSpPr>
          <p:nvPr/>
        </p:nvSpPr>
        <p:spPr bwMode="auto">
          <a:xfrm>
            <a:off x="161256" y="548680"/>
            <a:ext cx="891073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在面向对象语言中，多态是指一个方法可以有多种实现</a:t>
            </a:r>
            <a:r>
              <a:rPr lang="zh-CN" altLang="en-US" sz="2000" b="1" dirty="0" smtClean="0">
                <a:solidFill>
                  <a:prstClr val="black"/>
                </a:solidFill>
                <a:latin typeface="微软雅黑" panose="020B0503020204020204" pitchFamily="34" charset="-122"/>
                <a:ea typeface="微软雅黑" panose="020B0503020204020204" pitchFamily="34" charset="-122"/>
              </a:rPr>
              <a:t>版本。</a:t>
            </a:r>
            <a:r>
              <a:rPr lang="zh-CN" altLang="en-US" sz="2000" b="1" dirty="0">
                <a:solidFill>
                  <a:prstClr val="black"/>
                </a:solidFill>
                <a:latin typeface="微软雅黑" panose="020B0503020204020204" pitchFamily="34" charset="-122"/>
                <a:ea typeface="微软雅黑" panose="020B0503020204020204" pitchFamily="34" charset="-122"/>
              </a:rPr>
              <a:t>重载是指同一个类中的多个方法可以同名但参数列表必须不同。重载表现为同一个类中方法的多态性。覆盖是指子类重定义了父类中的同名方法。覆盖表现为父类与子类之间方法的多态性。</a:t>
            </a:r>
          </a:p>
        </p:txBody>
      </p:sp>
      <p:sp>
        <p:nvSpPr>
          <p:cNvPr id="7" name="文本框 5"/>
          <p:cNvSpPr txBox="1">
            <a:spLocks noChangeArrowheads="1"/>
          </p:cNvSpPr>
          <p:nvPr/>
        </p:nvSpPr>
        <p:spPr bwMode="auto">
          <a:xfrm>
            <a:off x="199426" y="1988840"/>
            <a:ext cx="8712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13.</a:t>
            </a:r>
            <a:r>
              <a:rPr lang="zh-CN" altLang="en-US" sz="2000" b="1" dirty="0">
                <a:solidFill>
                  <a:prstClr val="black"/>
                </a:solidFill>
                <a:latin typeface="微软雅黑" panose="020B0503020204020204" pitchFamily="34" charset="-122"/>
                <a:ea typeface="微软雅黑" panose="020B0503020204020204" pitchFamily="34" charset="-122"/>
              </a:rPr>
              <a:t>什么是运行时多态？方法的重载和覆盖分别是什么时的多态性？</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12540" y="2420433"/>
            <a:ext cx="8964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如果在编译时不能确定、只有在运行时才能确定执行多个同名方法中的哪一个，则称为运行时多态。方法的重载都是编译时多态。方法的</a:t>
            </a:r>
            <a:r>
              <a:rPr lang="zh-CN" altLang="en-US" sz="2000" b="1" dirty="0" smtClean="0">
                <a:solidFill>
                  <a:prstClr val="black"/>
                </a:solidFill>
                <a:latin typeface="微软雅黑" panose="020B0503020204020204" pitchFamily="34" charset="-122"/>
                <a:ea typeface="微软雅黑" panose="020B0503020204020204" pitchFamily="34" charset="-122"/>
              </a:rPr>
              <a:t>覆盖会出现两种</a:t>
            </a:r>
            <a:r>
              <a:rPr lang="zh-CN" altLang="en-US" sz="2000" b="1" dirty="0">
                <a:solidFill>
                  <a:prstClr val="black"/>
                </a:solidFill>
                <a:latin typeface="微软雅黑" panose="020B0503020204020204" pitchFamily="34" charset="-122"/>
                <a:ea typeface="微软雅黑" panose="020B0503020204020204" pitchFamily="34" charset="-122"/>
              </a:rPr>
              <a:t>多态性，当对象获得本类的实例时，为编译时多态，否则为运行时多态。</a:t>
            </a:r>
          </a:p>
        </p:txBody>
      </p:sp>
      <p:sp>
        <p:nvSpPr>
          <p:cNvPr id="9" name="文本框 5"/>
          <p:cNvSpPr txBox="1">
            <a:spLocks noChangeArrowheads="1"/>
          </p:cNvSpPr>
          <p:nvPr/>
        </p:nvSpPr>
        <p:spPr bwMode="auto">
          <a:xfrm>
            <a:off x="186886" y="3676925"/>
            <a:ext cx="8712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14.</a:t>
            </a:r>
            <a:r>
              <a:rPr lang="zh-CN" altLang="en-US" sz="2000" b="1" dirty="0">
                <a:solidFill>
                  <a:prstClr val="black"/>
                </a:solidFill>
                <a:latin typeface="微软雅黑" panose="020B0503020204020204" pitchFamily="34" charset="-122"/>
                <a:ea typeface="微软雅黑" panose="020B0503020204020204" pitchFamily="34" charset="-122"/>
              </a:rPr>
              <a:t>什么是抽象类？在什么情况下需要设计抽象类？抽象类中是否必须有抽象方法？</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144016" y="4370328"/>
            <a:ext cx="89644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使用关键字</a:t>
            </a:r>
            <a:r>
              <a:rPr lang="en-US" altLang="zh-CN" sz="2000" b="1" dirty="0">
                <a:solidFill>
                  <a:prstClr val="black"/>
                </a:solidFill>
                <a:latin typeface="微软雅黑" panose="020B0503020204020204" pitchFamily="34" charset="-122"/>
                <a:ea typeface="微软雅黑" panose="020B0503020204020204" pitchFamily="34" charset="-122"/>
              </a:rPr>
              <a:t>abstract</a:t>
            </a:r>
            <a:r>
              <a:rPr lang="zh-CN" altLang="en-US" sz="2000" b="1" dirty="0">
                <a:solidFill>
                  <a:prstClr val="black"/>
                </a:solidFill>
                <a:latin typeface="微软雅黑" panose="020B0503020204020204" pitchFamily="34" charset="-122"/>
                <a:ea typeface="微软雅黑" panose="020B0503020204020204" pitchFamily="34" charset="-122"/>
              </a:rPr>
              <a:t>声明的类称为抽象类，使用</a:t>
            </a:r>
            <a:r>
              <a:rPr lang="en-US" altLang="zh-CN" sz="2000" b="1" dirty="0">
                <a:solidFill>
                  <a:prstClr val="black"/>
                </a:solidFill>
                <a:latin typeface="微软雅黑" panose="020B0503020204020204" pitchFamily="34" charset="-122"/>
                <a:ea typeface="微软雅黑" panose="020B0503020204020204" pitchFamily="34" charset="-122"/>
              </a:rPr>
              <a:t>abstract</a:t>
            </a:r>
            <a:r>
              <a:rPr lang="zh-CN" altLang="en-US" sz="2000" b="1" dirty="0">
                <a:solidFill>
                  <a:prstClr val="black"/>
                </a:solidFill>
                <a:latin typeface="微软雅黑" panose="020B0503020204020204" pitchFamily="34" charset="-122"/>
                <a:ea typeface="微软雅黑" panose="020B0503020204020204" pitchFamily="34" charset="-122"/>
              </a:rPr>
              <a:t>声明的成员方法为抽象方法</a:t>
            </a:r>
            <a:r>
              <a:rPr lang="zh-CN" altLang="en-US" sz="2000" b="1" dirty="0" smtClean="0">
                <a:solidFill>
                  <a:prstClr val="black"/>
                </a:solidFill>
                <a:latin typeface="微软雅黑" panose="020B0503020204020204" pitchFamily="34" charset="-122"/>
                <a:ea typeface="微软雅黑" panose="020B0503020204020204" pitchFamily="34" charset="-122"/>
              </a:rPr>
              <a:t>。</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有</a:t>
            </a:r>
            <a:r>
              <a:rPr lang="zh-CN" altLang="en-US" sz="2000" b="1" dirty="0">
                <a:solidFill>
                  <a:prstClr val="black"/>
                </a:solidFill>
                <a:latin typeface="微软雅黑" panose="020B0503020204020204" pitchFamily="34" charset="-122"/>
                <a:ea typeface="微软雅黑" panose="020B0503020204020204" pitchFamily="34" charset="-122"/>
              </a:rPr>
              <a:t>的时候设计一个类时并不需要创建这个类的实例，声明这个类的目的主要是为了让其他相关子类继承他，并实现抽象的方法，以实现多态的效果，这种情况下需要设计抽象类。</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smtClean="0">
                <a:solidFill>
                  <a:prstClr val="black"/>
                </a:solidFill>
                <a:latin typeface="微软雅黑" panose="020B0503020204020204" pitchFamily="34" charset="-122"/>
                <a:ea typeface="微软雅黑" panose="020B0503020204020204" pitchFamily="34" charset="-122"/>
              </a:rPr>
              <a:t>     抽象</a:t>
            </a:r>
            <a:r>
              <a:rPr lang="zh-CN" altLang="en-US" sz="2000" b="1" dirty="0">
                <a:solidFill>
                  <a:prstClr val="black"/>
                </a:solidFill>
                <a:latin typeface="微软雅黑" panose="020B0503020204020204" pitchFamily="34" charset="-122"/>
                <a:ea typeface="微软雅黑" panose="020B0503020204020204" pitchFamily="34" charset="-122"/>
              </a:rPr>
              <a:t>类中可以不包含抽象方法，但包含抽象方法的类必须被声明为抽象类。</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306606" y="76562"/>
            <a:ext cx="88042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15.</a:t>
            </a:r>
            <a:r>
              <a:rPr lang="zh-CN" altLang="en-US" sz="2000" b="1" dirty="0">
                <a:solidFill>
                  <a:prstClr val="black"/>
                </a:solidFill>
                <a:latin typeface="微软雅黑" panose="020B0503020204020204" pitchFamily="34" charset="-122"/>
                <a:ea typeface="微软雅黑" panose="020B0503020204020204" pitchFamily="34" charset="-122"/>
              </a:rPr>
              <a:t>什么是最终类？在什么情况下需要设计最终类？最终类中是否必须有最终</a:t>
            </a:r>
            <a:r>
              <a:rPr lang="zh-CN" altLang="en-US" sz="2000" b="1" dirty="0" smtClean="0">
                <a:solidFill>
                  <a:prstClr val="black"/>
                </a:solidFill>
                <a:latin typeface="微软雅黑" panose="020B0503020204020204" pitchFamily="34" charset="-122"/>
                <a:ea typeface="微软雅黑" panose="020B0503020204020204" pitchFamily="34" charset="-122"/>
              </a:rPr>
              <a:t>方法？</a:t>
            </a:r>
            <a:endParaRPr kumimoji="1" lang="zh-CN" altLang="en-US" sz="2000" b="1" dirty="0" smtClean="0">
              <a:solidFill>
                <a:prstClr val="black"/>
              </a:solidFill>
              <a:latin typeface="微软雅黑" panose="020B0503020204020204" pitchFamily="34" charset="-122"/>
              <a:ea typeface="微软雅黑" panose="020B0503020204020204" pitchFamily="34" charset="-122"/>
            </a:endParaRPr>
          </a:p>
        </p:txBody>
      </p:sp>
      <p:sp>
        <p:nvSpPr>
          <p:cNvPr id="6" name="文本框 5"/>
          <p:cNvSpPr txBox="1">
            <a:spLocks noChangeArrowheads="1"/>
          </p:cNvSpPr>
          <p:nvPr/>
        </p:nvSpPr>
        <p:spPr bwMode="auto">
          <a:xfrm>
            <a:off x="161256" y="757153"/>
            <a:ext cx="89107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答</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使用关键字</a:t>
            </a:r>
            <a:r>
              <a:rPr lang="en-US" altLang="zh-CN" sz="2000" b="1" dirty="0">
                <a:solidFill>
                  <a:prstClr val="black"/>
                </a:solidFill>
                <a:latin typeface="微软雅黑" panose="020B0503020204020204" pitchFamily="34" charset="-122"/>
                <a:ea typeface="微软雅黑" panose="020B0503020204020204" pitchFamily="34" charset="-122"/>
              </a:rPr>
              <a:t>final</a:t>
            </a:r>
            <a:r>
              <a:rPr lang="zh-CN" altLang="en-US" sz="2000" b="1" dirty="0">
                <a:solidFill>
                  <a:prstClr val="black"/>
                </a:solidFill>
                <a:latin typeface="微软雅黑" panose="020B0503020204020204" pitchFamily="34" charset="-122"/>
                <a:ea typeface="微软雅黑" panose="020B0503020204020204" pitchFamily="34" charset="-122"/>
              </a:rPr>
              <a:t>声明的类称为最终类，最终类不能被继承。使用</a:t>
            </a:r>
            <a:r>
              <a:rPr lang="en-US" altLang="zh-CN" sz="2000" b="1" dirty="0">
                <a:solidFill>
                  <a:prstClr val="black"/>
                </a:solidFill>
                <a:latin typeface="微软雅黑" panose="020B0503020204020204" pitchFamily="34" charset="-122"/>
                <a:ea typeface="微软雅黑" panose="020B0503020204020204" pitchFamily="34" charset="-122"/>
              </a:rPr>
              <a:t>final</a:t>
            </a:r>
            <a:r>
              <a:rPr lang="zh-CN" altLang="en-US" sz="2000" b="1" dirty="0">
                <a:solidFill>
                  <a:prstClr val="black"/>
                </a:solidFill>
                <a:latin typeface="微软雅黑" panose="020B0503020204020204" pitchFamily="34" charset="-122"/>
                <a:ea typeface="微软雅黑" panose="020B0503020204020204" pitchFamily="34" charset="-122"/>
              </a:rPr>
              <a:t>声明的成员方法称为最终方法，最终方法不能被子类覆盖。最终类中包含的都是最终方法，非最终类也可以包含最终方法。</a:t>
            </a:r>
          </a:p>
        </p:txBody>
      </p:sp>
      <p:sp>
        <p:nvSpPr>
          <p:cNvPr id="17" name="文本框 5"/>
          <p:cNvSpPr txBox="1">
            <a:spLocks noChangeArrowheads="1"/>
          </p:cNvSpPr>
          <p:nvPr/>
        </p:nvSpPr>
        <p:spPr bwMode="auto">
          <a:xfrm>
            <a:off x="256642" y="2276778"/>
            <a:ext cx="60998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16. </a:t>
            </a:r>
            <a:r>
              <a:rPr lang="zh-CN" altLang="en-US" sz="2000" b="1" dirty="0" smtClean="0">
                <a:solidFill>
                  <a:prstClr val="black"/>
                </a:solidFill>
                <a:latin typeface="微软雅黑" panose="020B0503020204020204" pitchFamily="34" charset="-122"/>
                <a:ea typeface="微软雅黑" panose="020B0503020204020204" pitchFamily="34" charset="-122"/>
              </a:rPr>
              <a:t>以下的</a:t>
            </a:r>
            <a:r>
              <a:rPr lang="en-US" altLang="zh-CN" sz="2000" b="1" dirty="0" err="1" smtClean="0">
                <a:solidFill>
                  <a:prstClr val="black"/>
                </a:solidFill>
                <a:latin typeface="微软雅黑" panose="020B0503020204020204" pitchFamily="34" charset="-122"/>
                <a:ea typeface="微软雅黑" panose="020B0503020204020204" pitchFamily="34" charset="-122"/>
              </a:rPr>
              <a:t>ClosedFigure</a:t>
            </a:r>
            <a:r>
              <a:rPr lang="zh-CN" altLang="en-US" sz="2000" b="1" dirty="0" smtClean="0">
                <a:solidFill>
                  <a:prstClr val="black"/>
                </a:solidFill>
                <a:latin typeface="微软雅黑" panose="020B0503020204020204" pitchFamily="34" charset="-122"/>
                <a:ea typeface="微软雅黑" panose="020B0503020204020204" pitchFamily="34" charset="-122"/>
              </a:rPr>
              <a:t>类有什么错误？</a:t>
            </a:r>
            <a:r>
              <a:rPr lang="en-US" altLang="zh-CN" sz="2000" b="1" dirty="0" smtClean="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public abstract class </a:t>
            </a:r>
            <a:r>
              <a:rPr lang="en-US" altLang="zh-CN" sz="2000" b="1" dirty="0" err="1">
                <a:solidFill>
                  <a:prstClr val="black"/>
                </a:solidFill>
                <a:latin typeface="微软雅黑" panose="020B0503020204020204" pitchFamily="34" charset="-122"/>
                <a:ea typeface="微软雅黑" panose="020B0503020204020204" pitchFamily="34" charset="-122"/>
              </a:rPr>
              <a:t>ClosedFigure</a:t>
            </a:r>
            <a:r>
              <a:rPr lang="en-US" altLang="zh-CN" sz="20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public abstract </a:t>
            </a:r>
            <a:r>
              <a:rPr lang="en-US" altLang="zh-CN" sz="2000" b="1" dirty="0" err="1">
                <a:solidFill>
                  <a:prstClr val="black"/>
                </a:solidFill>
                <a:latin typeface="微软雅黑" panose="020B0503020204020204" pitchFamily="34" charset="-122"/>
                <a:ea typeface="微软雅黑" panose="020B0503020204020204" pitchFamily="34" charset="-122"/>
              </a:rPr>
              <a:t>ClosedFigure</a:t>
            </a:r>
            <a:r>
              <a:rPr lang="en-US" altLang="zh-CN" sz="20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a:t>
            </a:r>
            <a:endParaRPr lang="en-US" altLang="zh-CN" sz="2000" b="1" dirty="0">
              <a:solidFill>
                <a:prstClr val="black"/>
              </a:solidFill>
              <a:latin typeface="微软雅黑" panose="020B0503020204020204" pitchFamily="34" charset="-122"/>
              <a:ea typeface="微软雅黑" panose="020B0503020204020204" pitchFamily="34" charset="-122"/>
            </a:endParaRPr>
          </a:p>
        </p:txBody>
      </p:sp>
      <p:sp>
        <p:nvSpPr>
          <p:cNvPr id="18" name="矩形标注 17"/>
          <p:cNvSpPr/>
          <p:nvPr/>
        </p:nvSpPr>
        <p:spPr>
          <a:xfrm>
            <a:off x="5148263" y="3240088"/>
            <a:ext cx="3779837" cy="647700"/>
          </a:xfrm>
          <a:prstGeom prst="wedgeRectCallout">
            <a:avLst>
              <a:gd name="adj1" fmla="val -49827"/>
              <a:gd name="adj2" fmla="val -69352"/>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rgbClr val="C00000"/>
                </a:solidFill>
                <a:latin typeface="微软雅黑" panose="020B0503020204020204" pitchFamily="34" charset="-122"/>
                <a:ea typeface="微软雅黑" panose="020B0503020204020204" pitchFamily="34" charset="-122"/>
              </a:rPr>
              <a:t>不能只声明方法名，还需要方法体。</a:t>
            </a:r>
            <a:endParaRPr lang="en-US" altLang="zh-CN" sz="1800" dirty="0">
              <a:solidFill>
                <a:srgbClr val="C00000"/>
              </a:solidFill>
              <a:latin typeface="微软雅黑" panose="020B0503020204020204" pitchFamily="34" charset="-122"/>
              <a:ea typeface="微软雅黑" panose="020B0503020204020204" pitchFamily="34" charset="-122"/>
            </a:endParaRPr>
          </a:p>
          <a:p>
            <a:pPr>
              <a:defRPr/>
            </a:pPr>
            <a:r>
              <a:rPr lang="zh-CN" altLang="en-US" sz="1800" dirty="0">
                <a:solidFill>
                  <a:srgbClr val="C00000"/>
                </a:solidFill>
                <a:latin typeface="微软雅黑" panose="020B0503020204020204" pitchFamily="34" charset="-122"/>
                <a:ea typeface="微软雅黑" panose="020B0503020204020204" pitchFamily="34" charset="-122"/>
              </a:rPr>
              <a:t>修改为</a:t>
            </a:r>
            <a:r>
              <a:rPr lang="en-US" altLang="zh-CN" sz="1800" dirty="0">
                <a:solidFill>
                  <a:srgbClr val="C00000"/>
                </a:solidFill>
                <a:latin typeface="微软雅黑" panose="020B0503020204020204" pitchFamily="34" charset="-122"/>
                <a:ea typeface="微软雅黑" panose="020B0503020204020204" pitchFamily="34" charset="-122"/>
              </a:rPr>
              <a:t>Public </a:t>
            </a:r>
            <a:r>
              <a:rPr lang="en-US" altLang="zh-CN" sz="1800" dirty="0" err="1">
                <a:solidFill>
                  <a:srgbClr val="C00000"/>
                </a:solidFill>
                <a:latin typeface="微软雅黑" panose="020B0503020204020204" pitchFamily="34" charset="-122"/>
                <a:ea typeface="微软雅黑" panose="020B0503020204020204" pitchFamily="34" charset="-122"/>
              </a:rPr>
              <a:t>ClosedFigure</a:t>
            </a:r>
            <a:r>
              <a:rPr lang="en-US" altLang="zh-CN" sz="1800" dirty="0">
                <a:solidFill>
                  <a:srgbClr val="C00000"/>
                </a:solidFill>
                <a:latin typeface="微软雅黑" panose="020B0503020204020204" pitchFamily="34" charset="-122"/>
                <a:ea typeface="微软雅黑" panose="020B0503020204020204" pitchFamily="34" charset="-122"/>
              </a:rPr>
              <a:t>(){}</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19" name="矩形标注 18"/>
          <p:cNvSpPr/>
          <p:nvPr/>
        </p:nvSpPr>
        <p:spPr>
          <a:xfrm>
            <a:off x="979488" y="3411538"/>
            <a:ext cx="2197100" cy="647700"/>
          </a:xfrm>
          <a:prstGeom prst="wedgeRectCallout">
            <a:avLst>
              <a:gd name="adj1" fmla="val 32322"/>
              <a:gd name="adj2" fmla="val -81801"/>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rgbClr val="C00000"/>
                </a:solidFill>
                <a:latin typeface="微软雅黑" panose="020B0503020204020204" pitchFamily="34" charset="-122"/>
                <a:ea typeface="微软雅黑" panose="020B0503020204020204" pitchFamily="34" charset="-122"/>
              </a:rPr>
              <a:t>构造方法不能声明为抽象方法</a:t>
            </a:r>
          </a:p>
        </p:txBody>
      </p:sp>
      <p:sp>
        <p:nvSpPr>
          <p:cNvPr id="20" name="文本框 5"/>
          <p:cNvSpPr txBox="1">
            <a:spLocks noChangeArrowheads="1"/>
          </p:cNvSpPr>
          <p:nvPr/>
        </p:nvSpPr>
        <p:spPr bwMode="auto">
          <a:xfrm>
            <a:off x="251520" y="4103107"/>
            <a:ext cx="82809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17. </a:t>
            </a:r>
            <a:r>
              <a:rPr lang="zh-CN" altLang="en-US" sz="2000" b="1" dirty="0" smtClean="0">
                <a:solidFill>
                  <a:prstClr val="black"/>
                </a:solidFill>
                <a:latin typeface="微软雅黑" panose="020B0503020204020204" pitchFamily="34" charset="-122"/>
                <a:ea typeface="微软雅黑" panose="020B0503020204020204" pitchFamily="34" charset="-122"/>
              </a:rPr>
              <a:t>下面的两条语句是否有什么错误：</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smtClean="0">
                <a:solidFill>
                  <a:prstClr val="black"/>
                </a:solidFill>
                <a:latin typeface="微软雅黑" panose="020B0503020204020204" pitchFamily="34" charset="-122"/>
                <a:ea typeface="微软雅黑" panose="020B0503020204020204" pitchFamily="34" charset="-122"/>
              </a:rPr>
              <a:t>    Object </a:t>
            </a:r>
            <a:r>
              <a:rPr lang="en-US" altLang="zh-CN" sz="2000" b="1" dirty="0" err="1">
                <a:solidFill>
                  <a:prstClr val="black"/>
                </a:solidFill>
                <a:latin typeface="微软雅黑" panose="020B0503020204020204" pitchFamily="34" charset="-122"/>
                <a:ea typeface="微软雅黑" panose="020B0503020204020204" pitchFamily="34" charset="-122"/>
              </a:rPr>
              <a:t>obj</a:t>
            </a:r>
            <a:r>
              <a:rPr lang="en-US" altLang="zh-CN" sz="2000" b="1" dirty="0">
                <a:solidFill>
                  <a:prstClr val="black"/>
                </a:solidFill>
                <a:latin typeface="微软雅黑" panose="020B0503020204020204" pitchFamily="34" charset="-122"/>
                <a:ea typeface="微软雅黑" panose="020B0503020204020204" pitchFamily="34" charset="-122"/>
              </a:rPr>
              <a:t> = "</a:t>
            </a:r>
            <a:r>
              <a:rPr lang="en-US" altLang="zh-CN" sz="2000" b="1" dirty="0" err="1">
                <a:solidFill>
                  <a:prstClr val="black"/>
                </a:solidFill>
                <a:latin typeface="微软雅黑" panose="020B0503020204020204" pitchFamily="34" charset="-122"/>
                <a:ea typeface="微软雅黑" panose="020B0503020204020204" pitchFamily="34" charset="-122"/>
              </a:rPr>
              <a:t>abc</a:t>
            </a:r>
            <a:r>
              <a:rPr lang="en-US" altLang="zh-CN" sz="20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en-US" altLang="zh-CN" sz="2000" b="1" dirty="0" err="1" smtClean="0">
                <a:solidFill>
                  <a:prstClr val="black"/>
                </a:solidFill>
                <a:latin typeface="微软雅黑" panose="020B0503020204020204" pitchFamily="34" charset="-122"/>
                <a:ea typeface="微软雅黑" panose="020B0503020204020204" pitchFamily="34" charset="-122"/>
              </a:rPr>
              <a:t>System.out.println</a:t>
            </a:r>
            <a:r>
              <a:rPr lang="en-US" altLang="zh-CN" sz="2000" b="1" dirty="0" smtClean="0">
                <a:solidFill>
                  <a:prstClr val="black"/>
                </a:solidFill>
                <a:latin typeface="微软雅黑" panose="020B0503020204020204" pitchFamily="34" charset="-122"/>
                <a:ea typeface="微软雅黑" panose="020B0503020204020204" pitchFamily="34" charset="-122"/>
              </a:rPr>
              <a:t>(</a:t>
            </a:r>
            <a:r>
              <a:rPr lang="en-US" altLang="zh-CN" sz="2000" b="1" dirty="0" err="1" smtClean="0">
                <a:solidFill>
                  <a:prstClr val="black"/>
                </a:solidFill>
                <a:latin typeface="微软雅黑" panose="020B0503020204020204" pitchFamily="34" charset="-122"/>
                <a:ea typeface="微软雅黑" panose="020B0503020204020204" pitchFamily="34" charset="-122"/>
              </a:rPr>
              <a:t>obj.toString</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长度为 </a:t>
            </a:r>
            <a:r>
              <a:rPr lang="en-US" altLang="zh-CN" sz="2000" b="1" dirty="0">
                <a:solidFill>
                  <a:prstClr val="black"/>
                </a:solidFill>
                <a:latin typeface="微软雅黑" panose="020B0503020204020204" pitchFamily="34" charset="-122"/>
                <a:ea typeface="微软雅黑" panose="020B0503020204020204" pitchFamily="34" charset="-122"/>
              </a:rPr>
              <a:t>" + </a:t>
            </a:r>
            <a:r>
              <a:rPr lang="en-US" altLang="zh-CN" sz="2000" b="1" dirty="0" err="1" smtClean="0">
                <a:solidFill>
                  <a:prstClr val="black"/>
                </a:solidFill>
                <a:latin typeface="微软雅黑" panose="020B0503020204020204" pitchFamily="34" charset="-122"/>
                <a:ea typeface="微软雅黑" panose="020B0503020204020204" pitchFamily="34" charset="-122"/>
              </a:rPr>
              <a:t>obj.length</a:t>
            </a:r>
            <a:r>
              <a:rPr lang="en-US" altLang="zh-CN" sz="2000" b="1" dirty="0">
                <a:solidFill>
                  <a:prstClr val="black"/>
                </a:solidFill>
                <a:latin typeface="微软雅黑" panose="020B0503020204020204" pitchFamily="34" charset="-122"/>
                <a:ea typeface="微软雅黑" panose="020B0503020204020204" pitchFamily="34" charset="-122"/>
              </a:rPr>
              <a:t>());</a:t>
            </a:r>
          </a:p>
        </p:txBody>
      </p:sp>
      <p:sp>
        <p:nvSpPr>
          <p:cNvPr id="21" name="矩形标注 20"/>
          <p:cNvSpPr/>
          <p:nvPr/>
        </p:nvSpPr>
        <p:spPr>
          <a:xfrm>
            <a:off x="5003800" y="4098925"/>
            <a:ext cx="3779838" cy="647700"/>
          </a:xfrm>
          <a:prstGeom prst="wedgeRectCallout">
            <a:avLst>
              <a:gd name="adj1" fmla="val -89671"/>
              <a:gd name="adj2" fmla="val 1987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rgbClr val="C00000"/>
                </a:solidFill>
                <a:latin typeface="微软雅黑" panose="020B0503020204020204" pitchFamily="34" charset="-122"/>
                <a:ea typeface="微软雅黑" panose="020B0503020204020204" pitchFamily="34" charset="-122"/>
              </a:rPr>
              <a:t>类型多态，将子类的实例赋值给父类引用。正确</a:t>
            </a:r>
            <a:endParaRPr lang="en-US" altLang="zh-CN" sz="1800" dirty="0">
              <a:solidFill>
                <a:srgbClr val="C00000"/>
              </a:solidFill>
              <a:latin typeface="微软雅黑" panose="020B0503020204020204" pitchFamily="34" charset="-122"/>
              <a:ea typeface="微软雅黑" panose="020B0503020204020204" pitchFamily="34" charset="-122"/>
            </a:endParaRPr>
          </a:p>
        </p:txBody>
      </p:sp>
      <p:sp>
        <p:nvSpPr>
          <p:cNvPr id="22" name="矩形标注 21"/>
          <p:cNvSpPr/>
          <p:nvPr/>
        </p:nvSpPr>
        <p:spPr>
          <a:xfrm>
            <a:off x="1403350" y="5283200"/>
            <a:ext cx="3240088" cy="647700"/>
          </a:xfrm>
          <a:prstGeom prst="wedgeRectCallout">
            <a:avLst>
              <a:gd name="adj1" fmla="val 31751"/>
              <a:gd name="adj2" fmla="val -7972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rgbClr val="C00000"/>
                </a:solidFill>
                <a:latin typeface="微软雅黑" panose="020B0503020204020204" pitchFamily="34" charset="-122"/>
                <a:ea typeface="微软雅黑" panose="020B0503020204020204" pitchFamily="34" charset="-122"/>
              </a:rPr>
              <a:t>父类</a:t>
            </a:r>
            <a:r>
              <a:rPr lang="en-US" altLang="zh-CN" sz="1800" dirty="0">
                <a:solidFill>
                  <a:srgbClr val="C00000"/>
                </a:solidFill>
                <a:latin typeface="微软雅黑" panose="020B0503020204020204" pitchFamily="34" charset="-122"/>
                <a:ea typeface="微软雅黑" panose="020B0503020204020204" pitchFamily="34" charset="-122"/>
              </a:rPr>
              <a:t>Object</a:t>
            </a:r>
            <a:r>
              <a:rPr lang="zh-CN" altLang="en-US" sz="1800" dirty="0">
                <a:solidFill>
                  <a:srgbClr val="C00000"/>
                </a:solidFill>
                <a:latin typeface="微软雅黑" panose="020B0503020204020204" pitchFamily="34" charset="-122"/>
                <a:ea typeface="微软雅黑" panose="020B0503020204020204" pitchFamily="34" charset="-122"/>
              </a:rPr>
              <a:t>声明了</a:t>
            </a:r>
            <a:r>
              <a:rPr lang="en-US" altLang="zh-CN" sz="1800" dirty="0" err="1">
                <a:solidFill>
                  <a:srgbClr val="C00000"/>
                </a:solidFill>
                <a:latin typeface="微软雅黑" panose="020B0503020204020204" pitchFamily="34" charset="-122"/>
                <a:ea typeface="微软雅黑" panose="020B0503020204020204" pitchFamily="34" charset="-122"/>
              </a:rPr>
              <a:t>toString</a:t>
            </a:r>
            <a:r>
              <a:rPr lang="zh-CN" altLang="en-US" sz="1800" dirty="0">
                <a:solidFill>
                  <a:srgbClr val="C00000"/>
                </a:solidFill>
                <a:latin typeface="微软雅黑" panose="020B0503020204020204" pitchFamily="34" charset="-122"/>
                <a:ea typeface="微软雅黑" panose="020B0503020204020204" pitchFamily="34" charset="-122"/>
              </a:rPr>
              <a:t>方法，正确</a:t>
            </a:r>
            <a:endParaRPr lang="en-US" altLang="zh-CN" sz="1800" dirty="0">
              <a:solidFill>
                <a:srgbClr val="C00000"/>
              </a:solidFill>
              <a:latin typeface="微软雅黑" panose="020B0503020204020204" pitchFamily="34" charset="-122"/>
              <a:ea typeface="微软雅黑" panose="020B0503020204020204" pitchFamily="34" charset="-122"/>
            </a:endParaRPr>
          </a:p>
        </p:txBody>
      </p:sp>
      <p:sp>
        <p:nvSpPr>
          <p:cNvPr id="23" name="矩形标注 22"/>
          <p:cNvSpPr/>
          <p:nvPr/>
        </p:nvSpPr>
        <p:spPr>
          <a:xfrm>
            <a:off x="5118100" y="5300663"/>
            <a:ext cx="3414713" cy="865187"/>
          </a:xfrm>
          <a:prstGeom prst="wedgeRectCallout">
            <a:avLst>
              <a:gd name="adj1" fmla="val 31751"/>
              <a:gd name="adj2" fmla="val -7972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rgbClr val="C00000"/>
                </a:solidFill>
                <a:latin typeface="微软雅黑" panose="020B0503020204020204" pitchFamily="34" charset="-122"/>
                <a:ea typeface="微软雅黑" panose="020B0503020204020204" pitchFamily="34" charset="-122"/>
              </a:rPr>
              <a:t>父类</a:t>
            </a:r>
            <a:r>
              <a:rPr lang="en-US" altLang="zh-CN" sz="1800" dirty="0">
                <a:solidFill>
                  <a:srgbClr val="C00000"/>
                </a:solidFill>
                <a:latin typeface="微软雅黑" panose="020B0503020204020204" pitchFamily="34" charset="-122"/>
                <a:ea typeface="微软雅黑" panose="020B0503020204020204" pitchFamily="34" charset="-122"/>
              </a:rPr>
              <a:t>Object</a:t>
            </a:r>
            <a:r>
              <a:rPr lang="zh-CN" altLang="en-US" sz="1800" dirty="0">
                <a:solidFill>
                  <a:srgbClr val="C00000"/>
                </a:solidFill>
                <a:latin typeface="微软雅黑" panose="020B0503020204020204" pitchFamily="34" charset="-122"/>
                <a:ea typeface="微软雅黑" panose="020B0503020204020204" pitchFamily="34" charset="-122"/>
              </a:rPr>
              <a:t>未声明</a:t>
            </a:r>
            <a:r>
              <a:rPr lang="en-US" altLang="zh-CN" sz="1800" dirty="0">
                <a:solidFill>
                  <a:srgbClr val="C00000"/>
                </a:solidFill>
                <a:latin typeface="微软雅黑" panose="020B0503020204020204" pitchFamily="34" charset="-122"/>
                <a:ea typeface="微软雅黑" panose="020B0503020204020204" pitchFamily="34" charset="-122"/>
              </a:rPr>
              <a:t>length</a:t>
            </a:r>
            <a:r>
              <a:rPr lang="zh-CN" altLang="en-US" sz="1800" dirty="0">
                <a:solidFill>
                  <a:srgbClr val="C00000"/>
                </a:solidFill>
                <a:latin typeface="微软雅黑" panose="020B0503020204020204" pitchFamily="34" charset="-122"/>
                <a:ea typeface="微软雅黑" panose="020B0503020204020204" pitchFamily="34" charset="-122"/>
              </a:rPr>
              <a:t>方法，错误。需要先进行强制转换</a:t>
            </a:r>
            <a:endParaRPr lang="en-US" altLang="zh-CN" sz="1800" dirty="0">
              <a:solidFill>
                <a:srgbClr val="C00000"/>
              </a:solidFill>
              <a:latin typeface="微软雅黑" panose="020B0503020204020204" pitchFamily="34" charset="-122"/>
              <a:ea typeface="微软雅黑" panose="020B0503020204020204" pitchFamily="34" charset="-122"/>
            </a:endParaRPr>
          </a:p>
          <a:p>
            <a:pPr>
              <a:defRPr/>
            </a:pPr>
            <a:r>
              <a:rPr lang="zh-CN" altLang="en-US" sz="1800" dirty="0">
                <a:solidFill>
                  <a:srgbClr val="C00000"/>
                </a:solidFill>
                <a:latin typeface="微软雅黑" panose="020B0503020204020204" pitchFamily="34" charset="-122"/>
                <a:ea typeface="微软雅黑" panose="020B0503020204020204" pitchFamily="34" charset="-122"/>
              </a:rPr>
              <a:t>修改为：</a:t>
            </a:r>
            <a:r>
              <a:rPr lang="en-US" altLang="zh-CN" sz="1800" dirty="0">
                <a:solidFill>
                  <a:srgbClr val="C00000"/>
                </a:solidFill>
                <a:latin typeface="微软雅黑" panose="020B0503020204020204" pitchFamily="34" charset="-122"/>
                <a:ea typeface="微软雅黑" panose="020B0503020204020204" pitchFamily="34" charset="-122"/>
              </a:rPr>
              <a:t>((String)</a:t>
            </a:r>
            <a:r>
              <a:rPr lang="en-US" altLang="zh-CN" sz="1800" dirty="0" err="1">
                <a:solidFill>
                  <a:srgbClr val="C00000"/>
                </a:solidFill>
                <a:latin typeface="微软雅黑" panose="020B0503020204020204" pitchFamily="34" charset="-122"/>
                <a:ea typeface="微软雅黑" panose="020B0503020204020204" pitchFamily="34" charset="-122"/>
              </a:rPr>
              <a:t>obj</a:t>
            </a:r>
            <a:r>
              <a:rPr lang="en-US" altLang="zh-CN" sz="1800" dirty="0">
                <a:solidFill>
                  <a:srgbClr val="C00000"/>
                </a:solidFill>
                <a:latin typeface="微软雅黑" panose="020B0503020204020204" pitchFamily="34" charset="-122"/>
                <a:ea typeface="微软雅黑" panose="020B0503020204020204" pitchFamily="34" charset="-122"/>
              </a:rPr>
              <a:t>).length()</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animBg="1"/>
      <p:bldP spid="2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251520" y="188640"/>
            <a:ext cx="828092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prstClr val="black"/>
                </a:solidFill>
                <a:latin typeface="微软雅黑" panose="020B0503020204020204" pitchFamily="34" charset="-122"/>
                <a:ea typeface="微软雅黑" panose="020B0503020204020204" pitchFamily="34" charset="-122"/>
              </a:rPr>
              <a:t>19. </a:t>
            </a:r>
            <a:r>
              <a:rPr lang="zh-CN" altLang="en-US" sz="2000" b="1" dirty="0" smtClean="0">
                <a:solidFill>
                  <a:prstClr val="black"/>
                </a:solidFill>
                <a:latin typeface="微软雅黑" panose="020B0503020204020204" pitchFamily="34" charset="-122"/>
                <a:ea typeface="微软雅黑" panose="020B0503020204020204" pitchFamily="34" charset="-122"/>
              </a:rPr>
              <a:t>写出下面程序的运行结果</a:t>
            </a:r>
            <a:r>
              <a:rPr lang="en-US" altLang="zh-CN" sz="2000" b="1" dirty="0" smtClean="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import java.io.*;</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public class ABC{</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public static void main(String </a:t>
            </a:r>
            <a:r>
              <a:rPr lang="en-US" altLang="zh-CN" sz="2000" b="1" dirty="0" err="1">
                <a:solidFill>
                  <a:prstClr val="black"/>
                </a:solidFill>
                <a:latin typeface="微软雅黑" panose="020B0503020204020204" pitchFamily="34" charset="-122"/>
                <a:ea typeface="微软雅黑" panose="020B0503020204020204" pitchFamily="34" charset="-122"/>
              </a:rPr>
              <a:t>argc</a:t>
            </a:r>
            <a:r>
              <a:rPr lang="en-US" altLang="zh-CN" sz="20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AB s = new AB("</a:t>
            </a:r>
            <a:r>
              <a:rPr lang="en-US" altLang="zh-CN" sz="2000" b="1" dirty="0" err="1">
                <a:solidFill>
                  <a:prstClr val="black"/>
                </a:solidFill>
                <a:latin typeface="微软雅黑" panose="020B0503020204020204" pitchFamily="34" charset="-122"/>
                <a:ea typeface="微软雅黑" panose="020B0503020204020204" pitchFamily="34" charset="-122"/>
              </a:rPr>
              <a:t>Hello!","I</a:t>
            </a:r>
            <a:r>
              <a:rPr lang="en-US" altLang="zh-CN" sz="2000" b="1" dirty="0">
                <a:solidFill>
                  <a:prstClr val="black"/>
                </a:solidFill>
                <a:latin typeface="微软雅黑" panose="020B0503020204020204" pitchFamily="34" charset="-122"/>
                <a:ea typeface="微软雅黑" panose="020B0503020204020204" pitchFamily="34" charset="-122"/>
              </a:rPr>
              <a:t> love Java.");</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err="1">
                <a:solidFill>
                  <a:prstClr val="black"/>
                </a:solidFill>
                <a:latin typeface="微软雅黑" panose="020B0503020204020204" pitchFamily="34" charset="-122"/>
                <a:ea typeface="微软雅黑" panose="020B0503020204020204" pitchFamily="34" charset="-122"/>
              </a:rPr>
              <a:t>System.out.println</a:t>
            </a:r>
            <a:r>
              <a:rPr lang="en-US" altLang="zh-CN" sz="2000" b="1" dirty="0">
                <a:solidFill>
                  <a:prstClr val="black"/>
                </a:solidFill>
                <a:latin typeface="微软雅黑" panose="020B0503020204020204" pitchFamily="34" charset="-122"/>
                <a:ea typeface="微软雅黑" panose="020B0503020204020204" pitchFamily="34" charset="-122"/>
              </a:rPr>
              <a:t>(</a:t>
            </a:r>
            <a:r>
              <a:rPr lang="en-US" altLang="zh-CN" sz="2000" b="1" dirty="0" err="1">
                <a:solidFill>
                  <a:prstClr val="black"/>
                </a:solidFill>
                <a:latin typeface="微软雅黑" panose="020B0503020204020204" pitchFamily="34" charset="-122"/>
                <a:ea typeface="微软雅黑" panose="020B0503020204020204" pitchFamily="34" charset="-122"/>
              </a:rPr>
              <a:t>s.toString</a:t>
            </a:r>
            <a:r>
              <a:rPr lang="en-US" altLang="zh-CN" sz="20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endParaRPr lang="en-US" altLang="zh-CN" sz="2000" b="1" dirty="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class AB{</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String s1; String s2;</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AB(String str1, String str2){</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s1 = str1;</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s2 = str2;</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public String </a:t>
            </a:r>
            <a:r>
              <a:rPr lang="en-US" altLang="zh-CN" sz="2000" b="1" dirty="0" err="1">
                <a:solidFill>
                  <a:prstClr val="black"/>
                </a:solidFill>
                <a:latin typeface="微软雅黑" panose="020B0503020204020204" pitchFamily="34" charset="-122"/>
                <a:ea typeface="微软雅黑" panose="020B0503020204020204" pitchFamily="34" charset="-122"/>
              </a:rPr>
              <a:t>toString</a:t>
            </a:r>
            <a:r>
              <a:rPr lang="en-US" altLang="zh-CN" sz="20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return s1+s2;</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2000" b="1" dirty="0">
                <a:solidFill>
                  <a:prstClr val="black"/>
                </a:solidFill>
                <a:latin typeface="微软雅黑" panose="020B0503020204020204" pitchFamily="34" charset="-122"/>
                <a:ea typeface="微软雅黑" panose="020B0503020204020204" pitchFamily="34" charset="-122"/>
              </a:rPr>
              <a:t>}</a:t>
            </a:r>
          </a:p>
        </p:txBody>
      </p:sp>
      <p:sp>
        <p:nvSpPr>
          <p:cNvPr id="4" name="矩形 3"/>
          <p:cNvSpPr/>
          <p:nvPr/>
        </p:nvSpPr>
        <p:spPr>
          <a:xfrm>
            <a:off x="5580063" y="5084763"/>
            <a:ext cx="2808287" cy="865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rgbClr val="C00000"/>
                </a:solidFill>
              </a:rPr>
              <a:t>Hello!I</a:t>
            </a:r>
            <a:r>
              <a:rPr lang="en-US" altLang="zh-CN" dirty="0">
                <a:solidFill>
                  <a:srgbClr val="C00000"/>
                </a:solidFill>
              </a:rPr>
              <a:t> love Java.</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251520" y="134044"/>
            <a:ext cx="8280920"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1800" b="1" dirty="0" smtClean="0">
                <a:solidFill>
                  <a:prstClr val="black"/>
                </a:solidFill>
                <a:latin typeface="微软雅黑" panose="020B0503020204020204" pitchFamily="34" charset="-122"/>
                <a:ea typeface="微软雅黑" panose="020B0503020204020204" pitchFamily="34" charset="-122"/>
              </a:rPr>
              <a:t>20. </a:t>
            </a:r>
            <a:r>
              <a:rPr lang="zh-CN" altLang="en-US" sz="1800" b="1" dirty="0" smtClean="0">
                <a:solidFill>
                  <a:prstClr val="black"/>
                </a:solidFill>
                <a:latin typeface="微软雅黑" panose="020B0503020204020204" pitchFamily="34" charset="-122"/>
                <a:ea typeface="微软雅黑" panose="020B0503020204020204" pitchFamily="34" charset="-122"/>
              </a:rPr>
              <a:t>写出下面程序的运行结果</a:t>
            </a:r>
            <a:r>
              <a:rPr lang="en-US" altLang="zh-CN" sz="1800" b="1" dirty="0" smtClean="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import java.io.*;</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class Parent{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void </a:t>
            </a:r>
            <a:r>
              <a:rPr lang="en-US" altLang="zh-CN" sz="1800" b="1" dirty="0" err="1">
                <a:solidFill>
                  <a:prstClr val="black"/>
                </a:solidFill>
                <a:latin typeface="微软雅黑" panose="020B0503020204020204" pitchFamily="34" charset="-122"/>
                <a:ea typeface="微软雅黑" panose="020B0503020204020204" pitchFamily="34" charset="-122"/>
              </a:rPr>
              <a:t>printMe</a:t>
            </a: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System.out.println</a:t>
            </a:r>
            <a:r>
              <a:rPr lang="en-US" altLang="zh-CN" sz="1800" b="1" dirty="0">
                <a:solidFill>
                  <a:prstClr val="black"/>
                </a:solidFill>
                <a:latin typeface="微软雅黑" panose="020B0503020204020204" pitchFamily="34" charset="-122"/>
                <a:ea typeface="微软雅黑" panose="020B0503020204020204" pitchFamily="34" charset="-122"/>
              </a:rPr>
              <a:t>("parent");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class Child extends Parent{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void </a:t>
            </a:r>
            <a:r>
              <a:rPr lang="en-US" altLang="zh-CN" sz="1800" b="1" dirty="0" err="1">
                <a:solidFill>
                  <a:prstClr val="black"/>
                </a:solidFill>
                <a:latin typeface="微软雅黑" panose="020B0503020204020204" pitchFamily="34" charset="-122"/>
                <a:ea typeface="微软雅黑" panose="020B0503020204020204" pitchFamily="34" charset="-122"/>
              </a:rPr>
              <a:t>printMe</a:t>
            </a: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System.out.println</a:t>
            </a:r>
            <a:r>
              <a:rPr lang="en-US" altLang="zh-CN" sz="1800" b="1" dirty="0">
                <a:solidFill>
                  <a:prstClr val="black"/>
                </a:solidFill>
                <a:latin typeface="微软雅黑" panose="020B0503020204020204" pitchFamily="34" charset="-122"/>
                <a:ea typeface="微软雅黑" panose="020B0503020204020204" pitchFamily="34" charset="-122"/>
              </a:rPr>
              <a:t>("child");</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void </a:t>
            </a:r>
            <a:r>
              <a:rPr lang="en-US" altLang="zh-CN" sz="1800" b="1" dirty="0" err="1">
                <a:solidFill>
                  <a:prstClr val="black"/>
                </a:solidFill>
                <a:latin typeface="微软雅黑" panose="020B0503020204020204" pitchFamily="34" charset="-122"/>
                <a:ea typeface="微软雅黑" panose="020B0503020204020204" pitchFamily="34" charset="-122"/>
              </a:rPr>
              <a:t>printAll</a:t>
            </a: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super.printMe</a:t>
            </a: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this.printMe</a:t>
            </a: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printMe</a:t>
            </a: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public class Class1{</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public static void main(String </a:t>
            </a:r>
            <a:r>
              <a:rPr lang="en-US" altLang="zh-CN" sz="1800" b="1" dirty="0" err="1">
                <a:solidFill>
                  <a:prstClr val="black"/>
                </a:solidFill>
                <a:latin typeface="微软雅黑" panose="020B0503020204020204" pitchFamily="34" charset="-122"/>
                <a:ea typeface="微软雅黑" panose="020B0503020204020204" pitchFamily="34" charset="-122"/>
              </a:rPr>
              <a:t>argc</a:t>
            </a: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Child </a:t>
            </a:r>
            <a:r>
              <a:rPr lang="en-US" altLang="zh-CN" sz="1800" b="1" dirty="0" err="1">
                <a:solidFill>
                  <a:prstClr val="black"/>
                </a:solidFill>
                <a:latin typeface="微软雅黑" panose="020B0503020204020204" pitchFamily="34" charset="-122"/>
                <a:ea typeface="微软雅黑" panose="020B0503020204020204" pitchFamily="34" charset="-122"/>
              </a:rPr>
              <a:t>myC</a:t>
            </a:r>
            <a:r>
              <a:rPr lang="en-US" altLang="zh-CN" sz="1800" b="1" dirty="0">
                <a:solidFill>
                  <a:prstClr val="black"/>
                </a:solidFill>
                <a:latin typeface="微软雅黑" panose="020B0503020204020204" pitchFamily="34" charset="-122"/>
                <a:ea typeface="微软雅黑" panose="020B0503020204020204" pitchFamily="34" charset="-122"/>
              </a:rPr>
              <a:t> = new Child();</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myC.printAll</a:t>
            </a:r>
            <a:r>
              <a:rPr lang="en-US" altLang="zh-CN" sz="18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a:t>
            </a:r>
          </a:p>
        </p:txBody>
      </p:sp>
      <p:sp>
        <p:nvSpPr>
          <p:cNvPr id="3" name="矩形 2"/>
          <p:cNvSpPr/>
          <p:nvPr/>
        </p:nvSpPr>
        <p:spPr>
          <a:xfrm>
            <a:off x="5754688" y="5157788"/>
            <a:ext cx="2808287" cy="1223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rgbClr val="C00000"/>
                </a:solidFill>
              </a:rPr>
              <a:t>parent</a:t>
            </a:r>
          </a:p>
          <a:p>
            <a:pPr>
              <a:defRPr/>
            </a:pPr>
            <a:r>
              <a:rPr lang="en-US" altLang="zh-CN" dirty="0">
                <a:solidFill>
                  <a:srgbClr val="C00000"/>
                </a:solidFill>
              </a:rPr>
              <a:t>child</a:t>
            </a:r>
          </a:p>
          <a:p>
            <a:pPr>
              <a:defRPr/>
            </a:pPr>
            <a:r>
              <a:rPr lang="en-US" altLang="zh-CN" dirty="0">
                <a:solidFill>
                  <a:srgbClr val="C00000"/>
                </a:solidFill>
              </a:rPr>
              <a:t>child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107504" y="116632"/>
            <a:ext cx="828092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1800" b="1" dirty="0" smtClean="0">
                <a:solidFill>
                  <a:prstClr val="black"/>
                </a:solidFill>
                <a:latin typeface="微软雅黑" panose="020B0503020204020204" pitchFamily="34" charset="-122"/>
                <a:ea typeface="微软雅黑" panose="020B0503020204020204" pitchFamily="34" charset="-122"/>
              </a:rPr>
              <a:t>class </a:t>
            </a:r>
            <a:r>
              <a:rPr lang="en-US" altLang="zh-CN" sz="1800" b="1" dirty="0">
                <a:solidFill>
                  <a:prstClr val="black"/>
                </a:solidFill>
                <a:latin typeface="微软雅黑" panose="020B0503020204020204" pitchFamily="34" charset="-122"/>
                <a:ea typeface="微软雅黑" panose="020B0503020204020204" pitchFamily="34" charset="-122"/>
              </a:rPr>
              <a:t>Teacher extends Person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public Teacher()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smtClean="0">
                <a:solidFill>
                  <a:prstClr val="black"/>
                </a:solidFill>
                <a:latin typeface="微软雅黑" panose="020B0503020204020204" pitchFamily="34" charset="-122"/>
                <a:ea typeface="微软雅黑" panose="020B0503020204020204" pitchFamily="34" charset="-122"/>
              </a:rPr>
              <a:t> </a:t>
            </a:r>
            <a:r>
              <a:rPr lang="en-US" altLang="zh-CN" sz="1800" b="1" dirty="0">
                <a:solidFill>
                  <a:prstClr val="black"/>
                </a:solidFill>
                <a:latin typeface="微软雅黑" panose="020B0503020204020204" pitchFamily="34" charset="-122"/>
                <a:ea typeface="微软雅黑" panose="020B0503020204020204" pitchFamily="34" charset="-122"/>
              </a:rPr>
              <a:t>super();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public Teacher(</a:t>
            </a:r>
            <a:r>
              <a:rPr lang="en-US" altLang="zh-CN" sz="1800" b="1" dirty="0" err="1">
                <a:solidFill>
                  <a:prstClr val="black"/>
                </a:solidFill>
                <a:latin typeface="微软雅黑" panose="020B0503020204020204" pitchFamily="34" charset="-122"/>
                <a:ea typeface="微软雅黑" panose="020B0503020204020204" pitchFamily="34" charset="-122"/>
              </a:rPr>
              <a:t>int</a:t>
            </a:r>
            <a:r>
              <a:rPr lang="en-US" altLang="zh-CN" sz="1800" b="1" dirty="0">
                <a:solidFill>
                  <a:prstClr val="black"/>
                </a:solidFill>
                <a:latin typeface="微软雅黑" panose="020B0503020204020204" pitchFamily="34" charset="-122"/>
                <a:ea typeface="微软雅黑" panose="020B0503020204020204" pitchFamily="34" charset="-122"/>
              </a:rPr>
              <a:t> a)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System.out.print</a:t>
            </a:r>
            <a:r>
              <a:rPr lang="en-US" altLang="zh-CN" sz="1800" b="1" dirty="0">
                <a:solidFill>
                  <a:prstClr val="black"/>
                </a:solidFill>
                <a:latin typeface="微软雅黑" panose="020B0503020204020204" pitchFamily="34" charset="-122"/>
                <a:ea typeface="微软雅黑" panose="020B0503020204020204" pitchFamily="34" charset="-122"/>
              </a:rPr>
              <a:t>(a);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public void </a:t>
            </a:r>
            <a:r>
              <a:rPr lang="en-US" altLang="zh-CN" sz="1800" b="1" dirty="0" err="1">
                <a:solidFill>
                  <a:prstClr val="black"/>
                </a:solidFill>
                <a:latin typeface="微软雅黑" panose="020B0503020204020204" pitchFamily="34" charset="-122"/>
                <a:ea typeface="微软雅黑" panose="020B0503020204020204" pitchFamily="34" charset="-122"/>
              </a:rPr>
              <a:t>func</a:t>
            </a:r>
            <a:r>
              <a:rPr lang="en-US" altLang="zh-CN" sz="1800" b="1" dirty="0">
                <a:solidFill>
                  <a:prstClr val="black"/>
                </a:solidFill>
                <a:latin typeface="微软雅黑" panose="020B0503020204020204" pitchFamily="34" charset="-122"/>
                <a:ea typeface="微软雅黑" panose="020B0503020204020204" pitchFamily="34" charset="-122"/>
              </a:rPr>
              <a:t>()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System.out.print</a:t>
            </a:r>
            <a:r>
              <a:rPr lang="en-US" altLang="zh-CN" sz="1800" b="1" dirty="0">
                <a:solidFill>
                  <a:prstClr val="black"/>
                </a:solidFill>
                <a:latin typeface="微软雅黑" panose="020B0503020204020204" pitchFamily="34" charset="-122"/>
                <a:ea typeface="微软雅黑" panose="020B0503020204020204" pitchFamily="34" charset="-122"/>
              </a:rPr>
              <a:t>("2,");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public static void main(String[] </a:t>
            </a:r>
            <a:r>
              <a:rPr lang="en-US" altLang="zh-CN" sz="1800" b="1" dirty="0" err="1">
                <a:solidFill>
                  <a:prstClr val="black"/>
                </a:solidFill>
                <a:latin typeface="微软雅黑" panose="020B0503020204020204" pitchFamily="34" charset="-122"/>
                <a:ea typeface="微软雅黑" panose="020B0503020204020204" pitchFamily="34" charset="-122"/>
              </a:rPr>
              <a:t>args</a:t>
            </a:r>
            <a:r>
              <a:rPr lang="en-US" altLang="zh-CN" sz="1800" b="1" dirty="0">
                <a:solidFill>
                  <a:prstClr val="black"/>
                </a:solidFill>
                <a:latin typeface="微软雅黑" panose="020B0503020204020204" pitchFamily="34" charset="-122"/>
                <a:ea typeface="微软雅黑" panose="020B0503020204020204" pitchFamily="34" charset="-122"/>
              </a:rPr>
              <a:t>)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Teacher t1 = new Teacher();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Teacher t2 = new Teacher(3);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  </a:t>
            </a:r>
            <a:r>
              <a:rPr lang="en-US" altLang="zh-CN" sz="1800" b="1" dirty="0" smtClean="0">
                <a:solidFill>
                  <a:prstClr val="black"/>
                </a:solidFill>
                <a:latin typeface="微软雅黑" panose="020B0503020204020204" pitchFamily="34" charset="-122"/>
                <a:ea typeface="微软雅黑" panose="020B0503020204020204" pitchFamily="34" charset="-122"/>
              </a:rPr>
              <a:t>    </a:t>
            </a:r>
            <a:endParaRPr lang="en-US" altLang="zh-CN" sz="1800" b="1" dirty="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class Person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public Person()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func</a:t>
            </a:r>
            <a:r>
              <a:rPr lang="en-US" altLang="zh-CN" sz="18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public void </a:t>
            </a:r>
            <a:r>
              <a:rPr lang="en-US" altLang="zh-CN" sz="1800" b="1" dirty="0" err="1">
                <a:solidFill>
                  <a:prstClr val="black"/>
                </a:solidFill>
                <a:latin typeface="微软雅黑" panose="020B0503020204020204" pitchFamily="34" charset="-122"/>
                <a:ea typeface="微软雅黑" panose="020B0503020204020204" pitchFamily="34" charset="-122"/>
              </a:rPr>
              <a:t>func</a:t>
            </a:r>
            <a:r>
              <a:rPr lang="en-US" altLang="zh-CN" sz="1800" b="1" dirty="0">
                <a:solidFill>
                  <a:prstClr val="black"/>
                </a:solidFill>
                <a:latin typeface="微软雅黑" panose="020B0503020204020204" pitchFamily="34" charset="-122"/>
                <a:ea typeface="微软雅黑" panose="020B0503020204020204" pitchFamily="34" charset="-122"/>
              </a:rPr>
              <a:t>()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a:t>
            </a:r>
            <a:r>
              <a:rPr lang="en-US" altLang="zh-CN" sz="1800" b="1" dirty="0" err="1">
                <a:solidFill>
                  <a:prstClr val="black"/>
                </a:solidFill>
                <a:latin typeface="微软雅黑" panose="020B0503020204020204" pitchFamily="34" charset="-122"/>
                <a:ea typeface="微软雅黑" panose="020B0503020204020204" pitchFamily="34" charset="-122"/>
              </a:rPr>
              <a:t>System.out.print</a:t>
            </a:r>
            <a:r>
              <a:rPr lang="en-US" altLang="zh-CN" sz="1800" b="1" dirty="0">
                <a:solidFill>
                  <a:prstClr val="black"/>
                </a:solidFill>
                <a:latin typeface="微软雅黑" panose="020B0503020204020204" pitchFamily="34" charset="-122"/>
                <a:ea typeface="微软雅黑" panose="020B0503020204020204" pitchFamily="34" charset="-122"/>
              </a:rPr>
              <a:t>("1,");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  </a:t>
            </a:r>
          </a:p>
          <a:p>
            <a:pPr marL="0" lvl="8" indent="0" eaLnBrk="1" hangingPunct="1">
              <a:defRPr/>
            </a:pPr>
            <a:r>
              <a:rPr lang="en-US" altLang="zh-CN" sz="1800" b="1" dirty="0">
                <a:solidFill>
                  <a:prstClr val="black"/>
                </a:solidFill>
                <a:latin typeface="微软雅黑" panose="020B0503020204020204" pitchFamily="34" charset="-122"/>
                <a:ea typeface="微软雅黑" panose="020B0503020204020204" pitchFamily="34" charset="-122"/>
              </a:rPr>
              <a:t>    } </a:t>
            </a:r>
          </a:p>
        </p:txBody>
      </p:sp>
      <p:sp>
        <p:nvSpPr>
          <p:cNvPr id="3" name="矩形 2"/>
          <p:cNvSpPr/>
          <p:nvPr/>
        </p:nvSpPr>
        <p:spPr>
          <a:xfrm>
            <a:off x="5754688" y="5768975"/>
            <a:ext cx="2808287" cy="612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rgbClr val="C00000"/>
                </a:solidFill>
              </a:rPr>
              <a:t>2,2,3</a:t>
            </a:r>
          </a:p>
        </p:txBody>
      </p:sp>
      <p:sp>
        <p:nvSpPr>
          <p:cNvPr id="4" name="TextBox 3"/>
          <p:cNvSpPr txBox="1"/>
          <p:nvPr/>
        </p:nvSpPr>
        <p:spPr>
          <a:xfrm>
            <a:off x="4644008" y="147990"/>
            <a:ext cx="3384376" cy="369332"/>
          </a:xfrm>
          <a:prstGeom prst="rect">
            <a:avLst/>
          </a:prstGeom>
          <a:noFill/>
        </p:spPr>
        <p:txBody>
          <a:bodyPr>
            <a:spAutoFit/>
          </a:bodyPr>
          <a:lstStyle/>
          <a:p>
            <a:pPr marL="0" lvl="8" fontAlgn="base">
              <a:spcBef>
                <a:spcPct val="0"/>
              </a:spcBef>
              <a:spcAft>
                <a:spcPct val="0"/>
              </a:spcAft>
              <a:defRPr/>
            </a:pPr>
            <a:r>
              <a:rPr lang="en-US" altLang="zh-CN" sz="1800" b="1" dirty="0">
                <a:solidFill>
                  <a:prstClr val="black"/>
                </a:solidFill>
                <a:latin typeface="微软雅黑" panose="020B0503020204020204" pitchFamily="34" charset="-122"/>
                <a:ea typeface="微软雅黑" panose="020B0503020204020204" pitchFamily="34" charset="-122"/>
              </a:rPr>
              <a:t>21. </a:t>
            </a:r>
            <a:r>
              <a:rPr lang="zh-CN" altLang="en-US" sz="1800" b="1" dirty="0">
                <a:solidFill>
                  <a:prstClr val="black"/>
                </a:solidFill>
                <a:latin typeface="微软雅黑" panose="020B0503020204020204" pitchFamily="34" charset="-122"/>
                <a:ea typeface="微软雅黑" panose="020B0503020204020204" pitchFamily="34" charset="-122"/>
              </a:rPr>
              <a:t>写出下面程序的运行结果</a:t>
            </a:r>
            <a:r>
              <a:rPr lang="en-US" altLang="zh-CN" sz="1800" b="1" dirty="0">
                <a:solidFill>
                  <a:prstClr val="black"/>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a:spLocks noChangeArrowheads="1"/>
          </p:cNvSpPr>
          <p:nvPr/>
        </p:nvSpPr>
        <p:spPr bwMode="auto">
          <a:xfrm>
            <a:off x="107504" y="116632"/>
            <a:ext cx="9036496" cy="663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public class Student extends Person {  </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String </a:t>
            </a:r>
            <a:r>
              <a:rPr lang="en-US" altLang="zh-CN" sz="1700" b="1" dirty="0">
                <a:solidFill>
                  <a:prstClr val="black"/>
                </a:solidFill>
                <a:latin typeface="微软雅黑" panose="020B0503020204020204" pitchFamily="34" charset="-122"/>
                <a:ea typeface="微软雅黑" panose="020B0503020204020204" pitchFamily="34" charset="-122"/>
              </a:rPr>
              <a:t>spec;</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public </a:t>
            </a:r>
            <a:r>
              <a:rPr lang="en-US" altLang="zh-CN" sz="1700" b="1" dirty="0">
                <a:solidFill>
                  <a:prstClr val="black"/>
                </a:solidFill>
                <a:latin typeface="微软雅黑" panose="020B0503020204020204" pitchFamily="34" charset="-122"/>
                <a:ea typeface="微软雅黑" panose="020B0503020204020204" pitchFamily="34" charset="-122"/>
              </a:rPr>
              <a:t>Student(String </a:t>
            </a:r>
            <a:r>
              <a:rPr lang="en-US" altLang="zh-CN" sz="1700" b="1" dirty="0" err="1">
                <a:solidFill>
                  <a:prstClr val="black"/>
                </a:solidFill>
                <a:latin typeface="微软雅黑" panose="020B0503020204020204" pitchFamily="34" charset="-122"/>
                <a:ea typeface="微软雅黑" panose="020B0503020204020204" pitchFamily="34" charset="-122"/>
              </a:rPr>
              <a:t>name,int</a:t>
            </a:r>
            <a:r>
              <a:rPr lang="en-US" altLang="zh-CN" sz="1700" b="1" dirty="0">
                <a:solidFill>
                  <a:prstClr val="black"/>
                </a:solidFill>
                <a:latin typeface="微软雅黑" panose="020B0503020204020204" pitchFamily="34" charset="-122"/>
                <a:ea typeface="微软雅黑" panose="020B0503020204020204" pitchFamily="34" charset="-122"/>
              </a:rPr>
              <a:t> </a:t>
            </a:r>
            <a:r>
              <a:rPr lang="en-US" altLang="zh-CN" sz="1700" b="1" dirty="0" err="1">
                <a:solidFill>
                  <a:prstClr val="black"/>
                </a:solidFill>
                <a:latin typeface="微软雅黑" panose="020B0503020204020204" pitchFamily="34" charset="-122"/>
                <a:ea typeface="微软雅黑" panose="020B0503020204020204" pitchFamily="34" charset="-122"/>
              </a:rPr>
              <a:t>age,String</a:t>
            </a:r>
            <a:r>
              <a:rPr lang="en-US" altLang="zh-CN" sz="1700" b="1" dirty="0">
                <a:solidFill>
                  <a:prstClr val="black"/>
                </a:solidFill>
                <a:latin typeface="微软雅黑" panose="020B0503020204020204" pitchFamily="34" charset="-122"/>
                <a:ea typeface="微软雅黑" panose="020B0503020204020204" pitchFamily="34" charset="-122"/>
              </a:rPr>
              <a:t> spec) {</a:t>
            </a:r>
          </a:p>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	super(</a:t>
            </a:r>
            <a:r>
              <a:rPr lang="en-US" altLang="zh-CN" sz="1700" b="1" dirty="0" err="1">
                <a:solidFill>
                  <a:prstClr val="black"/>
                </a:solidFill>
                <a:latin typeface="微软雅黑" panose="020B0503020204020204" pitchFamily="34" charset="-122"/>
                <a:ea typeface="微软雅黑" panose="020B0503020204020204" pitchFamily="34" charset="-122"/>
              </a:rPr>
              <a:t>name,age</a:t>
            </a:r>
            <a:r>
              <a:rPr lang="en-US" altLang="zh-CN" sz="17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	</a:t>
            </a:r>
            <a:r>
              <a:rPr lang="en-US" altLang="zh-CN" sz="1700" b="1" dirty="0" err="1">
                <a:solidFill>
                  <a:prstClr val="black"/>
                </a:solidFill>
                <a:latin typeface="微软雅黑" panose="020B0503020204020204" pitchFamily="34" charset="-122"/>
                <a:ea typeface="微软雅黑" panose="020B0503020204020204" pitchFamily="34" charset="-122"/>
              </a:rPr>
              <a:t>this.spec</a:t>
            </a:r>
            <a:r>
              <a:rPr lang="en-US" altLang="zh-CN" sz="1700" b="1" dirty="0">
                <a:solidFill>
                  <a:prstClr val="black"/>
                </a:solidFill>
                <a:latin typeface="微软雅黑" panose="020B0503020204020204" pitchFamily="34" charset="-122"/>
                <a:ea typeface="微软雅黑" panose="020B0503020204020204" pitchFamily="34" charset="-122"/>
              </a:rPr>
              <a:t> = spec;</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a:t>
            </a:r>
            <a:endParaRPr lang="en-US" altLang="zh-CN" sz="1700" b="1" dirty="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public </a:t>
            </a:r>
            <a:r>
              <a:rPr lang="en-US" altLang="zh-CN" sz="1700" b="1" dirty="0">
                <a:solidFill>
                  <a:prstClr val="black"/>
                </a:solidFill>
                <a:latin typeface="微软雅黑" panose="020B0503020204020204" pitchFamily="34" charset="-122"/>
                <a:ea typeface="微软雅黑" panose="020B0503020204020204" pitchFamily="34" charset="-122"/>
              </a:rPr>
              <a:t>void </a:t>
            </a:r>
            <a:r>
              <a:rPr lang="en-US" altLang="zh-CN" sz="1700" b="1" dirty="0" err="1">
                <a:solidFill>
                  <a:prstClr val="black"/>
                </a:solidFill>
                <a:latin typeface="微软雅黑" panose="020B0503020204020204" pitchFamily="34" charset="-122"/>
                <a:ea typeface="微软雅黑" panose="020B0503020204020204" pitchFamily="34" charset="-122"/>
              </a:rPr>
              <a:t>printMe</a:t>
            </a:r>
            <a:r>
              <a:rPr lang="en-US" altLang="zh-CN" sz="17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a:t>
            </a:r>
            <a:r>
              <a:rPr lang="en-US" altLang="zh-CN" sz="1700" b="1" dirty="0" err="1" smtClean="0">
                <a:solidFill>
                  <a:prstClr val="black"/>
                </a:solidFill>
                <a:latin typeface="微软雅黑" panose="020B0503020204020204" pitchFamily="34" charset="-122"/>
                <a:ea typeface="微软雅黑" panose="020B0503020204020204" pitchFamily="34" charset="-122"/>
              </a:rPr>
              <a:t>System.out.println</a:t>
            </a:r>
            <a:r>
              <a:rPr lang="en-US" altLang="zh-CN" sz="1700" b="1" dirty="0">
                <a:solidFill>
                  <a:prstClr val="black"/>
                </a:solidFill>
                <a:latin typeface="微软雅黑" panose="020B0503020204020204" pitchFamily="34" charset="-122"/>
                <a:ea typeface="微软雅黑" panose="020B0503020204020204" pitchFamily="34" charset="-122"/>
              </a:rPr>
              <a:t>("name=" + name + " age="+age + " spec="+spec);</a:t>
            </a:r>
          </a:p>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 </a:t>
            </a:r>
            <a:r>
              <a:rPr lang="en-US" altLang="zh-CN" sz="1700" b="1" dirty="0" smtClean="0">
                <a:solidFill>
                  <a:prstClr val="black"/>
                </a:solidFill>
                <a:latin typeface="微软雅黑" panose="020B0503020204020204" pitchFamily="34" charset="-122"/>
                <a:ea typeface="微软雅黑" panose="020B0503020204020204" pitchFamily="34" charset="-122"/>
              </a:rPr>
              <a:t>    }</a:t>
            </a:r>
            <a:endParaRPr lang="en-US" altLang="zh-CN" sz="1700" b="1" dirty="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public </a:t>
            </a:r>
            <a:r>
              <a:rPr lang="en-US" altLang="zh-CN" sz="1700" b="1" dirty="0">
                <a:solidFill>
                  <a:prstClr val="black"/>
                </a:solidFill>
                <a:latin typeface="微软雅黑" panose="020B0503020204020204" pitchFamily="34" charset="-122"/>
                <a:ea typeface="微软雅黑" panose="020B0503020204020204" pitchFamily="34" charset="-122"/>
              </a:rPr>
              <a:t>static void main(String[] </a:t>
            </a:r>
            <a:r>
              <a:rPr lang="en-US" altLang="zh-CN" sz="1700" b="1" dirty="0" err="1">
                <a:solidFill>
                  <a:prstClr val="black"/>
                </a:solidFill>
                <a:latin typeface="微软雅黑" panose="020B0503020204020204" pitchFamily="34" charset="-122"/>
                <a:ea typeface="微软雅黑" panose="020B0503020204020204" pitchFamily="34" charset="-122"/>
              </a:rPr>
              <a:t>args</a:t>
            </a:r>
            <a:r>
              <a:rPr lang="en-US" altLang="zh-CN" sz="17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	Person p = new Student("</a:t>
            </a:r>
            <a:r>
              <a:rPr lang="zh-CN" altLang="en-US" sz="1700" b="1" dirty="0">
                <a:solidFill>
                  <a:prstClr val="black"/>
                </a:solidFill>
                <a:latin typeface="微软雅黑" panose="020B0503020204020204" pitchFamily="34" charset="-122"/>
                <a:ea typeface="微软雅黑" panose="020B0503020204020204" pitchFamily="34" charset="-122"/>
              </a:rPr>
              <a:t>小明</a:t>
            </a:r>
            <a:r>
              <a:rPr lang="en-US" altLang="zh-CN" sz="1700" b="1" dirty="0">
                <a:solidFill>
                  <a:prstClr val="black"/>
                </a:solidFill>
                <a:latin typeface="微软雅黑" panose="020B0503020204020204" pitchFamily="34" charset="-122"/>
                <a:ea typeface="微软雅黑" panose="020B0503020204020204" pitchFamily="34" charset="-122"/>
              </a:rPr>
              <a:t>",18,"</a:t>
            </a:r>
            <a:r>
              <a:rPr lang="zh-CN" altLang="en-US" sz="1700" b="1" dirty="0">
                <a:solidFill>
                  <a:prstClr val="black"/>
                </a:solidFill>
                <a:latin typeface="微软雅黑" panose="020B0503020204020204" pitchFamily="34" charset="-122"/>
                <a:ea typeface="微软雅黑" panose="020B0503020204020204" pitchFamily="34" charset="-122"/>
              </a:rPr>
              <a:t>通信工程</a:t>
            </a:r>
            <a:r>
              <a:rPr lang="en-US" altLang="zh-CN" sz="17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	</a:t>
            </a:r>
            <a:r>
              <a:rPr lang="en-US" altLang="zh-CN" sz="1700" b="1" dirty="0" err="1">
                <a:solidFill>
                  <a:prstClr val="black"/>
                </a:solidFill>
                <a:latin typeface="微软雅黑" panose="020B0503020204020204" pitchFamily="34" charset="-122"/>
                <a:ea typeface="微软雅黑" panose="020B0503020204020204" pitchFamily="34" charset="-122"/>
              </a:rPr>
              <a:t>p.printMe</a:t>
            </a:r>
            <a:r>
              <a:rPr lang="en-US" altLang="zh-CN" sz="1700" b="1" dirty="0">
                <a:solidFill>
                  <a:prstClr val="black"/>
                </a:solidFill>
                <a:latin typeface="微软雅黑" panose="020B0503020204020204" pitchFamily="34" charset="-122"/>
                <a:ea typeface="微软雅黑" panose="020B0503020204020204" pitchFamily="34" charset="-122"/>
              </a:rPr>
              <a:t>();</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a:t>
            </a:r>
            <a:endParaRPr lang="en-US" altLang="zh-CN" sz="1700" b="1" dirty="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a:t>
            </a:r>
            <a:endParaRPr lang="en-US" altLang="zh-CN" sz="1700" b="1" dirty="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class </a:t>
            </a:r>
            <a:r>
              <a:rPr lang="en-US" altLang="zh-CN" sz="1700" b="1" dirty="0">
                <a:solidFill>
                  <a:prstClr val="black"/>
                </a:solidFill>
                <a:latin typeface="微软雅黑" panose="020B0503020204020204" pitchFamily="34" charset="-122"/>
                <a:ea typeface="微软雅黑" panose="020B0503020204020204" pitchFamily="34" charset="-122"/>
              </a:rPr>
              <a:t>Person {  </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public </a:t>
            </a:r>
            <a:r>
              <a:rPr lang="en-US" altLang="zh-CN" sz="1700" b="1" dirty="0">
                <a:solidFill>
                  <a:prstClr val="black"/>
                </a:solidFill>
                <a:latin typeface="微软雅黑" panose="020B0503020204020204" pitchFamily="34" charset="-122"/>
                <a:ea typeface="微软雅黑" panose="020B0503020204020204" pitchFamily="34" charset="-122"/>
              </a:rPr>
              <a:t>String name;</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public </a:t>
            </a:r>
            <a:r>
              <a:rPr lang="en-US" altLang="zh-CN" sz="1700" b="1" dirty="0" err="1">
                <a:solidFill>
                  <a:prstClr val="black"/>
                </a:solidFill>
                <a:latin typeface="微软雅黑" panose="020B0503020204020204" pitchFamily="34" charset="-122"/>
                <a:ea typeface="微软雅黑" panose="020B0503020204020204" pitchFamily="34" charset="-122"/>
              </a:rPr>
              <a:t>int</a:t>
            </a:r>
            <a:r>
              <a:rPr lang="en-US" altLang="zh-CN" sz="1700" b="1" dirty="0">
                <a:solidFill>
                  <a:prstClr val="black"/>
                </a:solidFill>
                <a:latin typeface="微软雅黑" panose="020B0503020204020204" pitchFamily="34" charset="-122"/>
                <a:ea typeface="微软雅黑" panose="020B0503020204020204" pitchFamily="34" charset="-122"/>
              </a:rPr>
              <a:t> age;</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public </a:t>
            </a:r>
            <a:r>
              <a:rPr lang="en-US" altLang="zh-CN" sz="1700" b="1" dirty="0">
                <a:solidFill>
                  <a:prstClr val="black"/>
                </a:solidFill>
                <a:latin typeface="微软雅黑" panose="020B0503020204020204" pitchFamily="34" charset="-122"/>
                <a:ea typeface="微软雅黑" panose="020B0503020204020204" pitchFamily="34" charset="-122"/>
              </a:rPr>
              <a:t>Person(String </a:t>
            </a:r>
            <a:r>
              <a:rPr lang="en-US" altLang="zh-CN" sz="1700" b="1" dirty="0" err="1">
                <a:solidFill>
                  <a:prstClr val="black"/>
                </a:solidFill>
                <a:latin typeface="微软雅黑" panose="020B0503020204020204" pitchFamily="34" charset="-122"/>
                <a:ea typeface="微软雅黑" panose="020B0503020204020204" pitchFamily="34" charset="-122"/>
              </a:rPr>
              <a:t>name,int</a:t>
            </a:r>
            <a:r>
              <a:rPr lang="en-US" altLang="zh-CN" sz="1700" b="1" dirty="0">
                <a:solidFill>
                  <a:prstClr val="black"/>
                </a:solidFill>
                <a:latin typeface="微软雅黑" panose="020B0503020204020204" pitchFamily="34" charset="-122"/>
                <a:ea typeface="微软雅黑" panose="020B0503020204020204" pitchFamily="34" charset="-122"/>
              </a:rPr>
              <a:t> age) {</a:t>
            </a:r>
          </a:p>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	this.name = name;</a:t>
            </a:r>
          </a:p>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	</a:t>
            </a:r>
            <a:r>
              <a:rPr lang="en-US" altLang="zh-CN" sz="1700" b="1" dirty="0" err="1">
                <a:solidFill>
                  <a:prstClr val="black"/>
                </a:solidFill>
                <a:latin typeface="微软雅黑" panose="020B0503020204020204" pitchFamily="34" charset="-122"/>
                <a:ea typeface="微软雅黑" panose="020B0503020204020204" pitchFamily="34" charset="-122"/>
              </a:rPr>
              <a:t>this.age</a:t>
            </a:r>
            <a:r>
              <a:rPr lang="en-US" altLang="zh-CN" sz="1700" b="1" dirty="0">
                <a:solidFill>
                  <a:prstClr val="black"/>
                </a:solidFill>
                <a:latin typeface="微软雅黑" panose="020B0503020204020204" pitchFamily="34" charset="-122"/>
                <a:ea typeface="微软雅黑" panose="020B0503020204020204" pitchFamily="34" charset="-122"/>
              </a:rPr>
              <a:t> = age;</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a:t>
            </a:r>
            <a:endParaRPr lang="en-US" altLang="zh-CN" sz="1700" b="1" dirty="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public </a:t>
            </a:r>
            <a:r>
              <a:rPr lang="en-US" altLang="zh-CN" sz="1700" b="1" dirty="0">
                <a:solidFill>
                  <a:prstClr val="black"/>
                </a:solidFill>
                <a:latin typeface="微软雅黑" panose="020B0503020204020204" pitchFamily="34" charset="-122"/>
                <a:ea typeface="微软雅黑" panose="020B0503020204020204" pitchFamily="34" charset="-122"/>
              </a:rPr>
              <a:t>void </a:t>
            </a:r>
            <a:r>
              <a:rPr lang="en-US" altLang="zh-CN" sz="1700" b="1" dirty="0" err="1">
                <a:solidFill>
                  <a:prstClr val="black"/>
                </a:solidFill>
                <a:latin typeface="微软雅黑" panose="020B0503020204020204" pitchFamily="34" charset="-122"/>
                <a:ea typeface="微软雅黑" panose="020B0503020204020204" pitchFamily="34" charset="-122"/>
              </a:rPr>
              <a:t>printMe</a:t>
            </a:r>
            <a:r>
              <a:rPr lang="en-US" altLang="zh-CN" sz="1700" b="1" dirty="0">
                <a:solidFill>
                  <a:prstClr val="black"/>
                </a:solidFill>
                <a:latin typeface="微软雅黑" panose="020B0503020204020204" pitchFamily="34" charset="-122"/>
                <a:ea typeface="微软雅黑" panose="020B0503020204020204" pitchFamily="34" charset="-122"/>
              </a:rPr>
              <a:t>() {</a:t>
            </a:r>
          </a:p>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	</a:t>
            </a:r>
            <a:r>
              <a:rPr lang="en-US" altLang="zh-CN" sz="1700" b="1" dirty="0" err="1">
                <a:solidFill>
                  <a:prstClr val="black"/>
                </a:solidFill>
                <a:latin typeface="微软雅黑" panose="020B0503020204020204" pitchFamily="34" charset="-122"/>
                <a:ea typeface="微软雅黑" panose="020B0503020204020204" pitchFamily="34" charset="-122"/>
              </a:rPr>
              <a:t>System.out.println</a:t>
            </a:r>
            <a:r>
              <a:rPr lang="en-US" altLang="zh-CN" sz="1700" b="1" dirty="0">
                <a:solidFill>
                  <a:prstClr val="black"/>
                </a:solidFill>
                <a:latin typeface="微软雅黑" panose="020B0503020204020204" pitchFamily="34" charset="-122"/>
                <a:ea typeface="微软雅黑" panose="020B0503020204020204" pitchFamily="34" charset="-122"/>
              </a:rPr>
              <a:t>("name=" + name + " age="+age);</a:t>
            </a:r>
          </a:p>
          <a:p>
            <a:pPr marL="0" lvl="8" indent="0" eaLnBrk="1" hangingPunct="1">
              <a:defRPr/>
            </a:pPr>
            <a:r>
              <a:rPr lang="en-US" altLang="zh-CN" sz="1700" b="1" dirty="0" smtClean="0">
                <a:solidFill>
                  <a:prstClr val="black"/>
                </a:solidFill>
                <a:latin typeface="微软雅黑" panose="020B0503020204020204" pitchFamily="34" charset="-122"/>
                <a:ea typeface="微软雅黑" panose="020B0503020204020204" pitchFamily="34" charset="-122"/>
              </a:rPr>
              <a:t>      }</a:t>
            </a:r>
            <a:endParaRPr lang="en-US" altLang="zh-CN" sz="1700" b="1" dirty="0">
              <a:solidFill>
                <a:prstClr val="black"/>
              </a:solidFill>
              <a:latin typeface="微软雅黑" panose="020B0503020204020204" pitchFamily="34" charset="-122"/>
              <a:ea typeface="微软雅黑" panose="020B0503020204020204" pitchFamily="34" charset="-122"/>
            </a:endParaRPr>
          </a:p>
          <a:p>
            <a:pPr marL="0" lvl="8" indent="0" eaLnBrk="1" hangingPunct="1">
              <a:defRPr/>
            </a:pPr>
            <a:r>
              <a:rPr lang="en-US" altLang="zh-CN" sz="1700" b="1" dirty="0">
                <a:solidFill>
                  <a:prstClr val="black"/>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8717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7EDE7-FA1C-4A8C-A349-45FEF03ABE56}" type="slidenum">
              <a:rPr lang="en-US" altLang="zh-CN" smtClean="0"/>
              <a:pPr>
                <a:defRPr/>
              </a:pPr>
              <a:t>12</a:t>
            </a:fld>
            <a:endParaRPr lang="en-US" altLang="zh-CN"/>
          </a:p>
        </p:txBody>
      </p:sp>
      <p:sp>
        <p:nvSpPr>
          <p:cNvPr id="5" name="TextBox 4"/>
          <p:cNvSpPr txBox="1">
            <a:spLocks noChangeArrowheads="1"/>
          </p:cNvSpPr>
          <p:nvPr/>
        </p:nvSpPr>
        <p:spPr bwMode="auto">
          <a:xfrm>
            <a:off x="899592" y="116632"/>
            <a:ext cx="7848872" cy="1200329"/>
          </a:xfrm>
          <a:prstGeom prst="rect">
            <a:avLst/>
          </a:prstGeom>
          <a:solidFill>
            <a:schemeClr val="accent1">
              <a:lumMod val="20000"/>
              <a:lumOff val="80000"/>
            </a:schemeClr>
          </a:solidFill>
          <a:ln>
            <a:noFill/>
          </a:ln>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b="1" dirty="0">
                <a:latin typeface="微软雅黑" pitchFamily="34" charset="-122"/>
                <a:ea typeface="微软雅黑" pitchFamily="34" charset="-122"/>
              </a:rPr>
              <a:t>类中</a:t>
            </a:r>
            <a:r>
              <a:rPr lang="zh-CN" altLang="en-US" sz="2000" b="1" dirty="0" smtClean="0">
                <a:latin typeface="微软雅黑" pitchFamily="34" charset="-122"/>
                <a:ea typeface="微软雅黑" pitchFamily="34" charset="-122"/>
              </a:rPr>
              <a:t>的方法：类静态方法，类成员方法</a:t>
            </a:r>
            <a:endParaRPr lang="en-US" altLang="zh-CN" sz="2000" b="1" dirty="0" smtClean="0">
              <a:latin typeface="微软雅黑" pitchFamily="34" charset="-122"/>
              <a:ea typeface="微软雅黑" pitchFamily="34" charset="-122"/>
            </a:endParaRPr>
          </a:p>
          <a:p>
            <a:pPr eaLnBrk="1" hangingPunct="1">
              <a:lnSpc>
                <a:spcPct val="120000"/>
              </a:lnSpc>
            </a:pPr>
            <a:r>
              <a:rPr lang="zh-CN" altLang="en-US" sz="2000" b="1" dirty="0" smtClean="0">
                <a:latin typeface="微软雅黑" pitchFamily="34" charset="-122"/>
                <a:ea typeface="微软雅黑" pitchFamily="34" charset="-122"/>
              </a:rPr>
              <a:t>静态方法：</a:t>
            </a:r>
            <a:r>
              <a:rPr lang="en-US" altLang="zh-CN" sz="2000" b="1" dirty="0" smtClean="0">
                <a:latin typeface="微软雅黑" pitchFamily="34" charset="-122"/>
                <a:ea typeface="微软雅黑" pitchFamily="34" charset="-122"/>
              </a:rPr>
              <a:t>static</a:t>
            </a:r>
            <a:r>
              <a:rPr lang="zh-CN" altLang="en-US" sz="2000" b="1" dirty="0" smtClean="0">
                <a:latin typeface="微软雅黑" pitchFamily="34" charset="-122"/>
                <a:ea typeface="微软雅黑" pitchFamily="34" charset="-122"/>
              </a:rPr>
              <a:t>修饰，其他类可以通过类名直接访问</a:t>
            </a:r>
            <a:endParaRPr lang="en-US" altLang="zh-CN" sz="2000" b="1" dirty="0" smtClean="0">
              <a:latin typeface="微软雅黑" pitchFamily="34" charset="-122"/>
              <a:ea typeface="微软雅黑" pitchFamily="34" charset="-122"/>
            </a:endParaRPr>
          </a:p>
          <a:p>
            <a:pPr eaLnBrk="1" hangingPunct="1">
              <a:lnSpc>
                <a:spcPct val="120000"/>
              </a:lnSpc>
            </a:pPr>
            <a:r>
              <a:rPr lang="zh-CN" altLang="en-US" sz="2000" b="1" dirty="0" smtClean="0">
                <a:latin typeface="微软雅黑" pitchFamily="34" charset="-122"/>
                <a:ea typeface="微软雅黑" pitchFamily="34" charset="-122"/>
              </a:rPr>
              <a:t>成员方法：在其他类中，必须通过类的实例访问</a:t>
            </a:r>
            <a:endParaRPr lang="en-US" altLang="zh-CN" sz="2000" b="1" dirty="0" smtClean="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07504" y="1300285"/>
            <a:ext cx="8856984" cy="5552810"/>
          </a:xfrm>
          <a:prstGeom prst="rect">
            <a:avLst/>
          </a:prstGeom>
        </p:spPr>
      </p:pic>
      <p:sp>
        <p:nvSpPr>
          <p:cNvPr id="6" name="文本框 5"/>
          <p:cNvSpPr txBox="1"/>
          <p:nvPr/>
        </p:nvSpPr>
        <p:spPr>
          <a:xfrm>
            <a:off x="4899992" y="6046857"/>
            <a:ext cx="4280520" cy="707886"/>
          </a:xfrm>
          <a:prstGeom prst="rect">
            <a:avLst/>
          </a:prstGeom>
          <a:solidFill>
            <a:schemeClr val="tx2">
              <a:lumMod val="20000"/>
              <a:lumOff val="80000"/>
            </a:schemeClr>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classAndObject/TwoTypeMethod</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622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9B616BB-DED7-464D-9DCF-F82038E5E358}" type="slidenum">
              <a:rPr lang="en-US" altLang="zh-CN" sz="1400" smtClean="0">
                <a:latin typeface="Comic Sans MS" pitchFamily="66" charset="0"/>
              </a:rPr>
              <a:pPr eaLnBrk="1" hangingPunct="1"/>
              <a:t>13</a:t>
            </a:fld>
            <a:endParaRPr lang="en-US" altLang="zh-CN" sz="1400" smtClean="0">
              <a:latin typeface="Comic Sans MS" pitchFamily="66" charset="0"/>
            </a:endParaRPr>
          </a:p>
        </p:txBody>
      </p:sp>
      <p:sp>
        <p:nvSpPr>
          <p:cNvPr id="19459" name="Rectangle 2"/>
          <p:cNvSpPr>
            <a:spLocks noGrp="1" noChangeArrowheads="1"/>
          </p:cNvSpPr>
          <p:nvPr>
            <p:ph type="title" idx="4294967295"/>
          </p:nvPr>
        </p:nvSpPr>
        <p:spPr>
          <a:xfrm>
            <a:off x="1187624" y="188640"/>
            <a:ext cx="7793037" cy="754207"/>
          </a:xfrm>
        </p:spPr>
        <p:txBody>
          <a:bodyPr/>
          <a:lstStyle/>
          <a:p>
            <a:pPr algn="l"/>
            <a:r>
              <a:rPr lang="en-US" altLang="zh-CN" smtClean="0"/>
              <a:t>3.1.2 </a:t>
            </a:r>
            <a:r>
              <a:rPr lang="zh-CN" altLang="en-US" smtClean="0"/>
              <a:t>对象</a:t>
            </a:r>
          </a:p>
        </p:txBody>
      </p:sp>
      <p:sp>
        <p:nvSpPr>
          <p:cNvPr id="6" name="Rectangle 3"/>
          <p:cNvSpPr txBox="1">
            <a:spLocks noChangeArrowheads="1"/>
          </p:cNvSpPr>
          <p:nvPr/>
        </p:nvSpPr>
        <p:spPr bwMode="auto">
          <a:xfrm>
            <a:off x="395288" y="1196975"/>
            <a:ext cx="80613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rtl="0" fontAlgn="base">
              <a:spcBef>
                <a:spcPct val="20000"/>
              </a:spcBef>
              <a:spcAft>
                <a:spcPct val="0"/>
              </a:spcAft>
              <a:buClr>
                <a:schemeClr val="folHlink"/>
              </a:buClr>
              <a:buSzPct val="80000"/>
              <a:buFont typeface="Wingdings" pitchFamily="2" charset="2"/>
              <a:buAutoNum type="arabicPeriod"/>
              <a:defRPr sz="3200" b="1">
                <a:solidFill>
                  <a:schemeClr val="tx1"/>
                </a:solidFill>
                <a:latin typeface="+mn-lt"/>
                <a:ea typeface="+mn-ea"/>
                <a:cs typeface="+mn-cs"/>
              </a:defRPr>
            </a:lvl1pPr>
            <a:lvl2pPr marL="990600" indent="-533400" algn="l" rtl="0" fontAlgn="base">
              <a:spcBef>
                <a:spcPct val="20000"/>
              </a:spcBef>
              <a:spcAft>
                <a:spcPct val="0"/>
              </a:spcAft>
              <a:buClr>
                <a:schemeClr val="hlink"/>
              </a:buClr>
              <a:buSzPct val="70000"/>
              <a:buFont typeface="Wingdings" pitchFamily="2" charset="2"/>
              <a:buAutoNum type="circleNumDbPlain"/>
              <a:defRPr sz="2800" b="1">
                <a:solidFill>
                  <a:schemeClr val="tx1"/>
                </a:solidFill>
                <a:latin typeface="+mn-lt"/>
                <a:ea typeface="+mn-ea"/>
              </a:defRPr>
            </a:lvl2pPr>
            <a:lvl3pPr marL="1371600" indent="-457200" algn="l" rtl="0" fontAlgn="base">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752600" indent="-3810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209800" indent="-3810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a:buClr>
                <a:srgbClr val="3333CC"/>
              </a:buClr>
              <a:defRPr/>
            </a:pPr>
            <a:r>
              <a:rPr lang="zh-CN" altLang="en-US" kern="0" dirty="0" smtClean="0">
                <a:solidFill>
                  <a:srgbClr val="C00000"/>
                </a:solidFill>
                <a:latin typeface="Tahoma"/>
              </a:rPr>
              <a:t>声明对象</a:t>
            </a:r>
          </a:p>
          <a:p>
            <a:pPr lvl="1">
              <a:buClr>
                <a:srgbClr val="FF0000"/>
              </a:buClr>
              <a:buFont typeface="Wingdings" pitchFamily="2" charset="2"/>
              <a:buNone/>
              <a:defRPr/>
            </a:pPr>
            <a:r>
              <a:rPr lang="zh-CN" altLang="en-US" kern="0" dirty="0" smtClean="0">
                <a:solidFill>
                  <a:srgbClr val="000000"/>
                </a:solidFill>
                <a:latin typeface="Tahoma"/>
              </a:rPr>
              <a:t>类  对象</a:t>
            </a:r>
          </a:p>
          <a:p>
            <a:pPr>
              <a:buClr>
                <a:srgbClr val="3333CC"/>
              </a:buClr>
              <a:defRPr/>
            </a:pPr>
            <a:r>
              <a:rPr lang="zh-CN" altLang="en-US" kern="0" dirty="0" smtClean="0">
                <a:solidFill>
                  <a:srgbClr val="C00000"/>
                </a:solidFill>
                <a:latin typeface="Tahoma"/>
              </a:rPr>
              <a:t>创建实例</a:t>
            </a:r>
          </a:p>
          <a:p>
            <a:pPr lvl="1">
              <a:buClr>
                <a:srgbClr val="FF0000"/>
              </a:buClr>
              <a:buFont typeface="Wingdings" pitchFamily="2" charset="2"/>
              <a:buNone/>
              <a:defRPr/>
            </a:pPr>
            <a:r>
              <a:rPr lang="zh-CN" altLang="en-US" kern="0" dirty="0" smtClean="0">
                <a:solidFill>
                  <a:srgbClr val="000000"/>
                </a:solidFill>
                <a:latin typeface="Tahoma"/>
              </a:rPr>
              <a:t>对象 </a:t>
            </a:r>
            <a:r>
              <a:rPr lang="en-US" altLang="zh-CN" kern="0" dirty="0" smtClean="0">
                <a:solidFill>
                  <a:srgbClr val="000000"/>
                </a:solidFill>
                <a:latin typeface="Tahoma"/>
              </a:rPr>
              <a:t>= </a:t>
            </a:r>
            <a:r>
              <a:rPr lang="en-US" altLang="zh-CN" kern="0" dirty="0" smtClean="0">
                <a:solidFill>
                  <a:srgbClr val="FF0000"/>
                </a:solidFill>
                <a:latin typeface="Tahoma"/>
              </a:rPr>
              <a:t>new</a:t>
            </a:r>
            <a:r>
              <a:rPr lang="en-US" altLang="zh-CN" kern="0" dirty="0" smtClean="0">
                <a:solidFill>
                  <a:srgbClr val="000000"/>
                </a:solidFill>
                <a:latin typeface="Tahoma"/>
              </a:rPr>
              <a:t> </a:t>
            </a:r>
            <a:r>
              <a:rPr lang="zh-CN" altLang="en-US" kern="0" dirty="0" smtClean="0">
                <a:solidFill>
                  <a:srgbClr val="000000"/>
                </a:solidFill>
                <a:latin typeface="Tahoma"/>
              </a:rPr>
              <a:t>类的</a:t>
            </a:r>
            <a:r>
              <a:rPr lang="zh-CN" altLang="en-US" kern="0" dirty="0" smtClean="0">
                <a:solidFill>
                  <a:srgbClr val="FF0000"/>
                </a:solidFill>
                <a:latin typeface="Tahoma"/>
              </a:rPr>
              <a:t>构造方法</a:t>
            </a:r>
            <a:r>
              <a:rPr lang="en-US" altLang="zh-CN" kern="0" dirty="0" smtClean="0">
                <a:solidFill>
                  <a:srgbClr val="000000"/>
                </a:solidFill>
                <a:latin typeface="Tahoma"/>
              </a:rPr>
              <a:t>([</a:t>
            </a:r>
            <a:r>
              <a:rPr lang="zh-CN" altLang="en-US" kern="0" dirty="0" smtClean="0">
                <a:solidFill>
                  <a:srgbClr val="000000"/>
                </a:solidFill>
                <a:latin typeface="Tahoma"/>
              </a:rPr>
              <a:t>参数列表</a:t>
            </a:r>
            <a:r>
              <a:rPr lang="en-US" altLang="zh-CN" kern="0" dirty="0" smtClean="0">
                <a:solidFill>
                  <a:srgbClr val="000000"/>
                </a:solidFill>
                <a:latin typeface="Tahoma"/>
              </a:rPr>
              <a:t>]) </a:t>
            </a:r>
          </a:p>
          <a:p>
            <a:pPr>
              <a:buClr>
                <a:srgbClr val="3333CC"/>
              </a:buClr>
              <a:defRPr/>
            </a:pPr>
            <a:r>
              <a:rPr lang="zh-CN" altLang="en-US" kern="0" dirty="0" smtClean="0">
                <a:solidFill>
                  <a:srgbClr val="C00000"/>
                </a:solidFill>
                <a:latin typeface="Tahoma"/>
              </a:rPr>
              <a:t>引用对象的成员变量和调用对象方法</a:t>
            </a:r>
          </a:p>
          <a:p>
            <a:pPr lvl="1">
              <a:buClr>
                <a:srgbClr val="FF0000"/>
              </a:buClr>
              <a:buFont typeface="Wingdings" pitchFamily="2" charset="2"/>
              <a:buNone/>
              <a:defRPr/>
            </a:pPr>
            <a:r>
              <a:rPr lang="zh-CN" altLang="en-US" kern="0" dirty="0" smtClean="0">
                <a:solidFill>
                  <a:srgbClr val="000000"/>
                </a:solidFill>
                <a:latin typeface="Tahoma"/>
              </a:rPr>
              <a:t>对象</a:t>
            </a:r>
            <a:r>
              <a:rPr lang="en-US" altLang="zh-CN" kern="0" dirty="0" smtClean="0">
                <a:solidFill>
                  <a:srgbClr val="FF0000"/>
                </a:solidFill>
                <a:latin typeface="Tahoma"/>
              </a:rPr>
              <a:t>.</a:t>
            </a:r>
            <a:r>
              <a:rPr lang="zh-CN" altLang="en-US" kern="0" dirty="0" smtClean="0">
                <a:solidFill>
                  <a:srgbClr val="000000"/>
                </a:solidFill>
                <a:latin typeface="Tahoma"/>
              </a:rPr>
              <a:t>成员变量</a:t>
            </a:r>
          </a:p>
          <a:p>
            <a:pPr lvl="1">
              <a:buClr>
                <a:srgbClr val="FF0000"/>
              </a:buClr>
              <a:buFont typeface="Wingdings" pitchFamily="2" charset="2"/>
              <a:buNone/>
              <a:defRPr/>
            </a:pPr>
            <a:r>
              <a:rPr lang="zh-CN" altLang="en-US" kern="0" dirty="0" smtClean="0">
                <a:solidFill>
                  <a:srgbClr val="000000"/>
                </a:solidFill>
                <a:latin typeface="Tahoma"/>
              </a:rPr>
              <a:t>对象</a:t>
            </a:r>
            <a:r>
              <a:rPr lang="en-US" altLang="zh-CN" kern="0" dirty="0" smtClean="0">
                <a:solidFill>
                  <a:srgbClr val="FF0000"/>
                </a:solidFill>
                <a:latin typeface="Tahoma"/>
              </a:rPr>
              <a:t>.</a:t>
            </a:r>
            <a:r>
              <a:rPr lang="zh-CN" altLang="en-US" kern="0" dirty="0" smtClean="0">
                <a:solidFill>
                  <a:srgbClr val="000000"/>
                </a:solidFill>
                <a:latin typeface="Tahoma"/>
              </a:rPr>
              <a:t>成员方法</a:t>
            </a:r>
            <a:r>
              <a:rPr lang="en-US" altLang="zh-CN" kern="0" dirty="0" smtClean="0">
                <a:solidFill>
                  <a:srgbClr val="000000"/>
                </a:solidFill>
                <a:latin typeface="Tahoma"/>
              </a:rPr>
              <a:t>([</a:t>
            </a:r>
            <a:r>
              <a:rPr lang="zh-CN" altLang="en-US" kern="0" dirty="0" smtClean="0">
                <a:solidFill>
                  <a:srgbClr val="000000"/>
                </a:solidFill>
                <a:latin typeface="Tahoma"/>
              </a:rPr>
              <a:t>参数列表</a:t>
            </a:r>
            <a:r>
              <a:rPr lang="en-US" altLang="zh-CN" kern="0" dirty="0" smtClean="0">
                <a:solidFill>
                  <a:srgbClr val="000000"/>
                </a:solidFill>
                <a:latin typeface="Tahoma"/>
              </a:rPr>
              <a:t>])</a:t>
            </a:r>
          </a:p>
          <a:p>
            <a:pPr lvl="1">
              <a:buClr>
                <a:srgbClr val="FF0000"/>
              </a:buClr>
              <a:buFont typeface="Wingdings" pitchFamily="2" charset="2"/>
              <a:buNone/>
              <a:defRPr/>
            </a:pPr>
            <a:endParaRPr lang="en-US" altLang="zh-CN" kern="0" dirty="0" smtClean="0">
              <a:solidFill>
                <a:srgbClr val="000000"/>
              </a:solidFill>
              <a:latin typeface="Tahoma"/>
            </a:endParaRPr>
          </a:p>
          <a:p>
            <a:pPr lvl="1">
              <a:buClr>
                <a:srgbClr val="FF0000"/>
              </a:buClr>
              <a:buFont typeface="Wingdings" pitchFamily="2" charset="2"/>
              <a:buNone/>
              <a:defRPr/>
            </a:pPr>
            <a:r>
              <a:rPr lang="en-US" altLang="zh-CN" sz="2400" kern="0" dirty="0" smtClean="0">
                <a:solidFill>
                  <a:srgbClr val="000000"/>
                </a:solidFill>
                <a:latin typeface="Tahoma"/>
              </a:rPr>
              <a:t>Java</a:t>
            </a:r>
            <a:r>
              <a:rPr lang="zh-CN" altLang="en-US" sz="2400" kern="0" dirty="0" smtClean="0">
                <a:solidFill>
                  <a:srgbClr val="000000"/>
                </a:solidFill>
                <a:latin typeface="Tahoma"/>
              </a:rPr>
              <a:t>的垃圾回收机制会自动释放</a:t>
            </a:r>
            <a:r>
              <a:rPr lang="zh-CN" altLang="en-US" sz="2400" kern="0" smtClean="0">
                <a:solidFill>
                  <a:srgbClr val="000000"/>
                </a:solidFill>
                <a:latin typeface="Tahoma"/>
              </a:rPr>
              <a:t>对象。分配的对象</a:t>
            </a:r>
            <a:r>
              <a:rPr lang="zh-CN" altLang="en-US" sz="2400" kern="0">
                <a:solidFill>
                  <a:srgbClr val="000000"/>
                </a:solidFill>
                <a:latin typeface="Tahoma"/>
              </a:rPr>
              <a:t>不</a:t>
            </a:r>
            <a:r>
              <a:rPr lang="zh-CN" altLang="en-US" sz="2400" kern="0" smtClean="0">
                <a:solidFill>
                  <a:srgbClr val="000000"/>
                </a:solidFill>
                <a:latin typeface="Tahoma"/>
              </a:rPr>
              <a:t>需要</a:t>
            </a:r>
            <a:r>
              <a:rPr lang="en-US" altLang="zh-CN" sz="2400" kern="0" smtClean="0">
                <a:solidFill>
                  <a:srgbClr val="000000"/>
                </a:solidFill>
                <a:latin typeface="Tahoma"/>
              </a:rPr>
              <a:t>free</a:t>
            </a:r>
            <a:r>
              <a:rPr lang="zh-CN" altLang="en-US" sz="2400" kern="0" smtClean="0">
                <a:solidFill>
                  <a:srgbClr val="000000"/>
                </a:solidFill>
                <a:latin typeface="Tahoma"/>
              </a:rPr>
              <a:t>操作。</a:t>
            </a:r>
            <a:endParaRPr lang="zh-CN" altLang="en-US" kern="0" dirty="0" smtClean="0">
              <a:solidFill>
                <a:srgbClr val="000000"/>
              </a:solidFill>
              <a:latin typeface="Tahoma"/>
            </a:endParaRPr>
          </a:p>
        </p:txBody>
      </p:sp>
      <p:sp>
        <p:nvSpPr>
          <p:cNvPr id="5" name="TextBox 4"/>
          <p:cNvSpPr txBox="1"/>
          <p:nvPr/>
        </p:nvSpPr>
        <p:spPr>
          <a:xfrm>
            <a:off x="4425950" y="948331"/>
            <a:ext cx="4103688" cy="1570038"/>
          </a:xfrm>
          <a:prstGeom prst="rect">
            <a:avLst/>
          </a:prstGeom>
          <a:solidFill>
            <a:srgbClr val="92D050"/>
          </a:solidFill>
        </p:spPr>
        <p:txBody>
          <a:bodyPr>
            <a:spAutoFit/>
          </a:bodyPr>
          <a:lstStyle/>
          <a:p>
            <a:pPr marL="342900" indent="-342900">
              <a:buFont typeface="Wingdings" pitchFamily="2" charset="2"/>
              <a:buChar char="Ø"/>
              <a:defRPr/>
            </a:pPr>
            <a:r>
              <a:rPr lang="zh-CN" altLang="en-US" dirty="0">
                <a:latin typeface="微软雅黑" pitchFamily="34" charset="-122"/>
                <a:ea typeface="微软雅黑" pitchFamily="34" charset="-122"/>
              </a:rPr>
              <a:t>声明的对象都是引用类型</a:t>
            </a:r>
            <a:endParaRPr lang="en-US" altLang="zh-CN" dirty="0">
              <a:latin typeface="微软雅黑" pitchFamily="34" charset="-122"/>
              <a:ea typeface="微软雅黑" pitchFamily="34" charset="-122"/>
            </a:endParaRPr>
          </a:p>
          <a:p>
            <a:pPr marL="342900" indent="-342900">
              <a:buFont typeface="Wingdings" pitchFamily="2" charset="2"/>
              <a:buChar char="Ø"/>
              <a:defRPr/>
            </a:pPr>
            <a:r>
              <a:rPr lang="zh-CN" altLang="en-US" dirty="0">
                <a:latin typeface="微软雅黑" pitchFamily="34" charset="-122"/>
                <a:ea typeface="微软雅黑" pitchFamily="34" charset="-122"/>
              </a:rPr>
              <a:t>创建实例后才分配内存</a:t>
            </a:r>
            <a:endParaRPr lang="en-US" altLang="zh-CN" dirty="0">
              <a:latin typeface="微软雅黑" pitchFamily="34" charset="-122"/>
              <a:ea typeface="微软雅黑" pitchFamily="34" charset="-122"/>
            </a:endParaRPr>
          </a:p>
          <a:p>
            <a:pPr marL="342900" indent="-342900">
              <a:buFont typeface="Wingdings" pitchFamily="2" charset="2"/>
              <a:buChar char="Ø"/>
              <a:defRPr/>
            </a:pPr>
            <a:r>
              <a:rPr lang="en-US" altLang="zh-CN" dirty="0">
                <a:latin typeface="微软雅黑" pitchFamily="34" charset="-122"/>
                <a:ea typeface="微软雅黑" pitchFamily="34" charset="-122"/>
              </a:rPr>
              <a:t>Point a = new Point();</a:t>
            </a:r>
          </a:p>
          <a:p>
            <a:pPr>
              <a:defRPr/>
            </a:pPr>
            <a:r>
              <a:rPr lang="en-US" altLang="zh-CN" dirty="0">
                <a:latin typeface="微软雅黑" pitchFamily="34" charset="-122"/>
                <a:ea typeface="微软雅黑" pitchFamily="34" charset="-122"/>
              </a:rPr>
              <a:t>    Point b = a;</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612775"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altLang="en-US" sz="4400" b="1" dirty="0">
                <a:latin typeface="Comic Sans MS" pitchFamily="66" charset="0"/>
                <a:cs typeface="Times New Roman" pitchFamily="18" charset="0"/>
              </a:rPr>
              <a:t>类和对象的示例</a:t>
            </a:r>
          </a:p>
        </p:txBody>
      </p:sp>
      <p:sp>
        <p:nvSpPr>
          <p:cNvPr id="78853" name="AutoShape 5"/>
          <p:cNvSpPr>
            <a:spLocks noChangeArrowheads="1"/>
          </p:cNvSpPr>
          <p:nvPr/>
        </p:nvSpPr>
        <p:spPr bwMode="auto">
          <a:xfrm>
            <a:off x="612775" y="1484313"/>
            <a:ext cx="1943001" cy="1223962"/>
          </a:xfrm>
          <a:prstGeom prst="star16">
            <a:avLst>
              <a:gd name="adj" fmla="val 37500"/>
            </a:avLst>
          </a:prstGeom>
          <a:gradFill rotWithShape="1">
            <a:gsLst>
              <a:gs pos="0">
                <a:srgbClr val="FFFFFF"/>
              </a:gs>
              <a:gs pos="100000">
                <a:srgbClr val="FFFF99">
                  <a:alpha val="73000"/>
                </a:srgbClr>
              </a:gs>
            </a:gsLst>
            <a:path path="shape">
              <a:fillToRect l="50000" t="50000" r="50000" b="50000"/>
            </a:path>
          </a:gradFill>
          <a:ln w="952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dirty="0">
                <a:solidFill>
                  <a:srgbClr val="FF0000"/>
                </a:solidFill>
                <a:latin typeface="Arial" pitchFamily="34" charset="0"/>
                <a:ea typeface="黑体" pitchFamily="49" charset="-122"/>
              </a:rPr>
              <a:t>收银</a:t>
            </a:r>
            <a:r>
              <a:rPr lang="zh-CN" altLang="en-US" sz="1800" dirty="0" smtClean="0">
                <a:solidFill>
                  <a:srgbClr val="FF0000"/>
                </a:solidFill>
                <a:latin typeface="Arial" pitchFamily="34" charset="0"/>
                <a:ea typeface="黑体" pitchFamily="49" charset="-122"/>
              </a:rPr>
              <a:t>员</a:t>
            </a:r>
            <a:r>
              <a:rPr lang="en-US" altLang="zh-CN" sz="1800" dirty="0" smtClean="0">
                <a:solidFill>
                  <a:srgbClr val="FF0000"/>
                </a:solidFill>
                <a:latin typeface="Arial" pitchFamily="34" charset="0"/>
                <a:ea typeface="黑体" pitchFamily="49" charset="-122"/>
              </a:rPr>
              <a:t>Cashier</a:t>
            </a:r>
            <a:endParaRPr lang="zh-CN" altLang="en-US" sz="1800" dirty="0">
              <a:solidFill>
                <a:srgbClr val="FF0000"/>
              </a:solidFill>
              <a:latin typeface="Arial" pitchFamily="34" charset="0"/>
              <a:ea typeface="黑体" pitchFamily="49" charset="-122"/>
            </a:endParaRPr>
          </a:p>
        </p:txBody>
      </p:sp>
      <p:sp>
        <p:nvSpPr>
          <p:cNvPr id="78854" name="Line 6"/>
          <p:cNvSpPr>
            <a:spLocks noChangeShapeType="1"/>
          </p:cNvSpPr>
          <p:nvPr/>
        </p:nvSpPr>
        <p:spPr bwMode="auto">
          <a:xfrm>
            <a:off x="6137275" y="2411413"/>
            <a:ext cx="1243013" cy="1017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5" name="AutoShape 7"/>
          <p:cNvSpPr>
            <a:spLocks noChangeArrowheads="1"/>
          </p:cNvSpPr>
          <p:nvPr/>
        </p:nvSpPr>
        <p:spPr bwMode="auto">
          <a:xfrm>
            <a:off x="6661150" y="1484313"/>
            <a:ext cx="1800225" cy="1223962"/>
          </a:xfrm>
          <a:prstGeom prst="star16">
            <a:avLst>
              <a:gd name="adj" fmla="val 37500"/>
            </a:avLst>
          </a:prstGeom>
          <a:gradFill rotWithShape="1">
            <a:gsLst>
              <a:gs pos="0">
                <a:srgbClr val="FFFFFF"/>
              </a:gs>
              <a:gs pos="100000">
                <a:srgbClr val="FFCCFF">
                  <a:alpha val="76999"/>
                </a:srgbClr>
              </a:gs>
            </a:gsLst>
            <a:path path="shape">
              <a:fillToRect l="50000" t="50000" r="50000" b="50000"/>
            </a:path>
          </a:gra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dirty="0" smtClean="0">
                <a:solidFill>
                  <a:srgbClr val="FF0000"/>
                </a:solidFill>
                <a:latin typeface="Arial" pitchFamily="34" charset="0"/>
                <a:ea typeface="黑体" pitchFamily="49" charset="-122"/>
              </a:rPr>
              <a:t>顾客</a:t>
            </a:r>
            <a:r>
              <a:rPr lang="en-US" altLang="zh-CN" sz="1800" dirty="0" smtClean="0">
                <a:solidFill>
                  <a:srgbClr val="FF0000"/>
                </a:solidFill>
                <a:latin typeface="Arial" pitchFamily="34" charset="0"/>
                <a:ea typeface="黑体" pitchFamily="49" charset="-122"/>
              </a:rPr>
              <a:t>Customer</a:t>
            </a:r>
            <a:endParaRPr lang="zh-CN" altLang="en-US" sz="1800" dirty="0">
              <a:solidFill>
                <a:srgbClr val="FF0000"/>
              </a:solidFill>
              <a:latin typeface="Arial" pitchFamily="34" charset="0"/>
              <a:ea typeface="黑体" pitchFamily="49" charset="-122"/>
            </a:endParaRPr>
          </a:p>
        </p:txBody>
      </p:sp>
      <p:sp>
        <p:nvSpPr>
          <p:cNvPr id="78856" name="Line 8"/>
          <p:cNvSpPr>
            <a:spLocks noChangeShapeType="1"/>
          </p:cNvSpPr>
          <p:nvPr/>
        </p:nvSpPr>
        <p:spPr bwMode="auto">
          <a:xfrm flipV="1">
            <a:off x="3636963" y="2420938"/>
            <a:ext cx="1050925" cy="935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7" name="Line 9"/>
          <p:cNvSpPr>
            <a:spLocks noChangeShapeType="1"/>
          </p:cNvSpPr>
          <p:nvPr/>
        </p:nvSpPr>
        <p:spPr bwMode="auto">
          <a:xfrm>
            <a:off x="3563938" y="5157788"/>
            <a:ext cx="1223962" cy="10080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8" name="Line 10"/>
          <p:cNvSpPr>
            <a:spLocks noChangeShapeType="1"/>
          </p:cNvSpPr>
          <p:nvPr/>
        </p:nvSpPr>
        <p:spPr bwMode="auto">
          <a:xfrm flipH="1">
            <a:off x="6267450" y="5168900"/>
            <a:ext cx="1179513" cy="10588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9" name="AutoShape 11"/>
          <p:cNvSpPr>
            <a:spLocks noChangeArrowheads="1"/>
          </p:cNvSpPr>
          <p:nvPr/>
        </p:nvSpPr>
        <p:spPr bwMode="auto">
          <a:xfrm>
            <a:off x="7237413" y="2997200"/>
            <a:ext cx="1490662" cy="2362200"/>
          </a:xfrm>
          <a:prstGeom prst="horizontalScroll">
            <a:avLst>
              <a:gd name="adj" fmla="val 12500"/>
            </a:avLst>
          </a:prstGeom>
          <a:gradFill rotWithShape="1">
            <a:gsLst>
              <a:gs pos="0">
                <a:srgbClr val="CCFF99"/>
              </a:gs>
              <a:gs pos="100000">
                <a:schemeClr val="bg1"/>
              </a:gs>
            </a:gsLst>
            <a:path path="rect">
              <a:fillToRect r="100000" b="100000"/>
            </a:path>
          </a:gradFill>
          <a:ln w="9525">
            <a:solidFill>
              <a:schemeClr val="tx1"/>
            </a:solidFill>
            <a:round/>
            <a:headEnd/>
            <a:tailEnd/>
          </a:ln>
          <a:effectLst>
            <a:outerShdw dist="81320" dir="3080412" algn="ctr" rotWithShape="0">
              <a:schemeClr val="bg2">
                <a:alpha val="50000"/>
              </a:schemeClr>
            </a:outerShdw>
          </a:effectLst>
        </p:spPr>
        <p:txBody>
          <a:bodyPr wrap="none"/>
          <a:lstStyle/>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姓名：朱丽叶</a:t>
            </a:r>
          </a:p>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年龄：</a:t>
            </a:r>
            <a:r>
              <a:rPr lang="en-US" altLang="zh-CN" sz="1400" dirty="0">
                <a:latin typeface="Arial" pitchFamily="34" charset="0"/>
                <a:ea typeface="黑体" pitchFamily="49" charset="-122"/>
              </a:rPr>
              <a:t>48</a:t>
            </a:r>
          </a:p>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体重：</a:t>
            </a:r>
            <a:r>
              <a:rPr lang="en-US" altLang="zh-CN" sz="1400" dirty="0">
                <a:latin typeface="Arial" pitchFamily="34" charset="0"/>
                <a:ea typeface="黑体" pitchFamily="49" charset="-122"/>
              </a:rPr>
              <a:t>52</a:t>
            </a:r>
            <a:r>
              <a:rPr lang="zh-CN" altLang="en-US" sz="1400" dirty="0">
                <a:latin typeface="Arial" pitchFamily="34" charset="0"/>
                <a:ea typeface="黑体" pitchFamily="49" charset="-122"/>
              </a:rPr>
              <a:t>千克</a:t>
            </a:r>
          </a:p>
          <a:p>
            <a:pPr marL="342900" indent="-342900">
              <a:lnSpc>
                <a:spcPct val="90000"/>
              </a:lnSpc>
              <a:spcBef>
                <a:spcPct val="20000"/>
              </a:spcBef>
              <a:buClr>
                <a:srgbClr val="339966"/>
              </a:buClr>
              <a:buFont typeface="Wingdings" pitchFamily="2" charset="2"/>
              <a:buNone/>
            </a:pPr>
            <a:endParaRPr lang="zh-CN" altLang="en-US" sz="1000" dirty="0">
              <a:latin typeface="Arial" pitchFamily="34" charset="0"/>
              <a:ea typeface="黑体" pitchFamily="49" charset="-122"/>
            </a:endParaRPr>
          </a:p>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操作：</a:t>
            </a:r>
          </a:p>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购买</a:t>
            </a:r>
            <a:r>
              <a:rPr lang="zh-CN" altLang="en-US" sz="1400" dirty="0" smtClean="0">
                <a:latin typeface="Arial" pitchFamily="34" charset="0"/>
                <a:ea typeface="黑体" pitchFamily="49" charset="-122"/>
              </a:rPr>
              <a:t>商品</a:t>
            </a:r>
            <a:r>
              <a:rPr lang="en-US" altLang="zh-CN" sz="1400" dirty="0" smtClean="0">
                <a:latin typeface="Arial" pitchFamily="34" charset="0"/>
                <a:ea typeface="黑体" pitchFamily="49" charset="-122"/>
              </a:rPr>
              <a:t>Shop</a:t>
            </a:r>
          </a:p>
          <a:p>
            <a:pPr marL="342900" indent="-342900">
              <a:lnSpc>
                <a:spcPct val="90000"/>
              </a:lnSpc>
              <a:spcBef>
                <a:spcPct val="20000"/>
              </a:spcBef>
              <a:buClr>
                <a:srgbClr val="339966"/>
              </a:buClr>
              <a:buFont typeface="Wingdings" pitchFamily="2" charset="2"/>
              <a:buNone/>
            </a:pPr>
            <a:r>
              <a:rPr lang="zh-CN" altLang="en-US" sz="1400" dirty="0" smtClean="0">
                <a:latin typeface="Arial" pitchFamily="34" charset="0"/>
                <a:ea typeface="黑体" pitchFamily="49" charset="-122"/>
              </a:rPr>
              <a:t>付款</a:t>
            </a:r>
            <a:r>
              <a:rPr lang="en-US" altLang="zh-CN" sz="1400" dirty="0" smtClean="0">
                <a:latin typeface="Arial" pitchFamily="34" charset="0"/>
                <a:ea typeface="黑体" pitchFamily="49" charset="-122"/>
              </a:rPr>
              <a:t>Pay</a:t>
            </a:r>
            <a:endParaRPr lang="zh-CN" altLang="en-US" sz="1400" dirty="0">
              <a:latin typeface="Arial" pitchFamily="34" charset="0"/>
              <a:ea typeface="黑体" pitchFamily="49" charset="-122"/>
            </a:endParaRPr>
          </a:p>
        </p:txBody>
      </p:sp>
      <p:pic>
        <p:nvPicPr>
          <p:cNvPr id="78860" name="Picture 12" descr="收银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349500"/>
            <a:ext cx="22320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1" name="AutoShape 13"/>
          <p:cNvSpPr>
            <a:spLocks noChangeArrowheads="1"/>
          </p:cNvSpPr>
          <p:nvPr/>
        </p:nvSpPr>
        <p:spPr bwMode="auto">
          <a:xfrm>
            <a:off x="4572000" y="1916113"/>
            <a:ext cx="1657350" cy="790575"/>
          </a:xfrm>
          <a:prstGeom prst="verticalScroll">
            <a:avLst>
              <a:gd name="adj" fmla="val 12500"/>
            </a:avLst>
          </a:prstGeom>
          <a:gradFill rotWithShape="1">
            <a:gsLst>
              <a:gs pos="0">
                <a:srgbClr val="99CCFF">
                  <a:alpha val="48000"/>
                </a:srgbClr>
              </a:gs>
              <a:gs pos="100000">
                <a:srgbClr val="FF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latin typeface="Arial" pitchFamily="34" charset="0"/>
                <a:ea typeface="黑体" pitchFamily="49" charset="-122"/>
              </a:rPr>
              <a:t>属性</a:t>
            </a:r>
          </a:p>
        </p:txBody>
      </p:sp>
      <p:sp>
        <p:nvSpPr>
          <p:cNvPr id="78862" name="AutoShape 14"/>
          <p:cNvSpPr>
            <a:spLocks noChangeArrowheads="1"/>
          </p:cNvSpPr>
          <p:nvPr/>
        </p:nvSpPr>
        <p:spPr bwMode="auto">
          <a:xfrm>
            <a:off x="2771775" y="2997200"/>
            <a:ext cx="1800225" cy="2354263"/>
          </a:xfrm>
          <a:prstGeom prst="horizontalScroll">
            <a:avLst>
              <a:gd name="adj" fmla="val 12500"/>
            </a:avLst>
          </a:prstGeom>
          <a:gradFill rotWithShape="1">
            <a:gsLst>
              <a:gs pos="0">
                <a:srgbClr val="E2C5FF"/>
              </a:gs>
              <a:gs pos="100000">
                <a:schemeClr val="bg1"/>
              </a:gs>
            </a:gsLst>
            <a:path path="rect">
              <a:fillToRect r="100000" b="100000"/>
            </a:path>
          </a:gradFill>
          <a:ln w="9525">
            <a:solidFill>
              <a:schemeClr val="tx1"/>
            </a:solidFill>
            <a:round/>
            <a:headEnd/>
            <a:tailEnd/>
          </a:ln>
          <a:effectLst>
            <a:outerShdw dist="89803" dir="2700000" algn="ctr" rotWithShape="0">
              <a:schemeClr val="bg2">
                <a:alpha val="50000"/>
              </a:schemeClr>
            </a:outerShdw>
          </a:effectLst>
        </p:spPr>
        <p:txBody>
          <a:bodyPr wrap="none"/>
          <a:lstStyle/>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姓名：布兰尼</a:t>
            </a:r>
          </a:p>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职衔：收银员</a:t>
            </a:r>
          </a:p>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年龄：</a:t>
            </a:r>
            <a:r>
              <a:rPr lang="en-US" altLang="zh-CN" sz="1400" dirty="0">
                <a:latin typeface="Arial" pitchFamily="34" charset="0"/>
                <a:ea typeface="黑体" pitchFamily="49" charset="-122"/>
              </a:rPr>
              <a:t>35</a:t>
            </a:r>
          </a:p>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体重：</a:t>
            </a:r>
            <a:r>
              <a:rPr lang="en-US" altLang="zh-CN" sz="1400" dirty="0">
                <a:latin typeface="Arial" pitchFamily="34" charset="0"/>
                <a:ea typeface="黑体" pitchFamily="49" charset="-122"/>
              </a:rPr>
              <a:t>60</a:t>
            </a:r>
            <a:r>
              <a:rPr lang="zh-CN" altLang="en-US" sz="1400" dirty="0">
                <a:latin typeface="Arial" pitchFamily="34" charset="0"/>
                <a:ea typeface="黑体" pitchFamily="49" charset="-122"/>
              </a:rPr>
              <a:t>千克</a:t>
            </a:r>
          </a:p>
          <a:p>
            <a:pPr marL="342900" indent="-342900">
              <a:lnSpc>
                <a:spcPct val="90000"/>
              </a:lnSpc>
              <a:spcBef>
                <a:spcPct val="20000"/>
              </a:spcBef>
              <a:buClr>
                <a:srgbClr val="339966"/>
              </a:buClr>
              <a:buFont typeface="Wingdings" pitchFamily="2" charset="2"/>
              <a:buNone/>
            </a:pPr>
            <a:endParaRPr lang="zh-CN" altLang="en-US" sz="1000" dirty="0">
              <a:latin typeface="Arial" pitchFamily="34" charset="0"/>
              <a:ea typeface="黑体" pitchFamily="49" charset="-122"/>
            </a:endParaRPr>
          </a:p>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操作：</a:t>
            </a:r>
          </a:p>
          <a:p>
            <a:pPr marL="342900" indent="-342900">
              <a:lnSpc>
                <a:spcPct val="90000"/>
              </a:lnSpc>
              <a:spcBef>
                <a:spcPct val="20000"/>
              </a:spcBef>
              <a:buClr>
                <a:srgbClr val="339966"/>
              </a:buClr>
              <a:buFont typeface="Wingdings" pitchFamily="2" charset="2"/>
              <a:buNone/>
            </a:pPr>
            <a:r>
              <a:rPr lang="zh-CN" altLang="en-US" sz="1400" dirty="0" smtClean="0">
                <a:latin typeface="Arial" pitchFamily="34" charset="0"/>
                <a:ea typeface="黑体" pitchFamily="49" charset="-122"/>
              </a:rPr>
              <a:t>收款</a:t>
            </a:r>
            <a:r>
              <a:rPr lang="en-US" altLang="zh-CN" sz="1400" dirty="0" smtClean="0">
                <a:latin typeface="Arial" pitchFamily="34" charset="0"/>
                <a:ea typeface="黑体" pitchFamily="49" charset="-122"/>
              </a:rPr>
              <a:t>Charge</a:t>
            </a:r>
            <a:endParaRPr lang="zh-CN" altLang="en-US" sz="1400" dirty="0">
              <a:latin typeface="Arial" pitchFamily="34" charset="0"/>
              <a:ea typeface="黑体" pitchFamily="49" charset="-122"/>
            </a:endParaRPr>
          </a:p>
          <a:p>
            <a:pPr marL="342900" indent="-342900">
              <a:lnSpc>
                <a:spcPct val="90000"/>
              </a:lnSpc>
              <a:spcBef>
                <a:spcPct val="20000"/>
              </a:spcBef>
              <a:buClr>
                <a:srgbClr val="339966"/>
              </a:buClr>
              <a:buFont typeface="Wingdings" pitchFamily="2" charset="2"/>
              <a:buNone/>
            </a:pPr>
            <a:r>
              <a:rPr lang="zh-CN" altLang="en-US" sz="1400" dirty="0">
                <a:latin typeface="Arial" pitchFamily="34" charset="0"/>
                <a:ea typeface="黑体" pitchFamily="49" charset="-122"/>
              </a:rPr>
              <a:t>打印</a:t>
            </a:r>
            <a:r>
              <a:rPr lang="zh-CN" altLang="en-US" sz="1400" dirty="0" smtClean="0">
                <a:latin typeface="Arial" pitchFamily="34" charset="0"/>
                <a:ea typeface="黑体" pitchFamily="49" charset="-122"/>
              </a:rPr>
              <a:t>帐单</a:t>
            </a:r>
            <a:r>
              <a:rPr lang="en-US" altLang="zh-CN" sz="1400" dirty="0" err="1" smtClean="0">
                <a:latin typeface="Arial" pitchFamily="34" charset="0"/>
                <a:ea typeface="黑体" pitchFamily="49" charset="-122"/>
              </a:rPr>
              <a:t>PrintBill</a:t>
            </a:r>
            <a:endParaRPr lang="zh-CN" altLang="en-US" sz="1400" dirty="0">
              <a:latin typeface="Arial" pitchFamily="34" charset="0"/>
              <a:ea typeface="黑体" pitchFamily="49" charset="-122"/>
            </a:endParaRPr>
          </a:p>
          <a:p>
            <a:pPr marL="342900" indent="-342900">
              <a:lnSpc>
                <a:spcPct val="90000"/>
              </a:lnSpc>
              <a:spcBef>
                <a:spcPct val="20000"/>
              </a:spcBef>
              <a:buClr>
                <a:srgbClr val="339966"/>
              </a:buClr>
              <a:buFont typeface="Wingdings" pitchFamily="2" charset="2"/>
              <a:buNone/>
            </a:pPr>
            <a:endParaRPr lang="zh-CN" altLang="en-US" sz="1400" dirty="0">
              <a:latin typeface="Arial" pitchFamily="34" charset="0"/>
              <a:ea typeface="黑体" pitchFamily="49" charset="-122"/>
            </a:endParaRPr>
          </a:p>
        </p:txBody>
      </p:sp>
      <p:sp>
        <p:nvSpPr>
          <p:cNvPr id="78863" name="AutoShape 15"/>
          <p:cNvSpPr>
            <a:spLocks noChangeArrowheads="1"/>
          </p:cNvSpPr>
          <p:nvPr/>
        </p:nvSpPr>
        <p:spPr bwMode="auto">
          <a:xfrm>
            <a:off x="4703763" y="5818188"/>
            <a:ext cx="1657350" cy="790575"/>
          </a:xfrm>
          <a:prstGeom prst="verticalScroll">
            <a:avLst>
              <a:gd name="adj" fmla="val 12500"/>
            </a:avLst>
          </a:prstGeom>
          <a:gradFill rotWithShape="1">
            <a:gsLst>
              <a:gs pos="0">
                <a:srgbClr val="FFFF99">
                  <a:alpha val="50000"/>
                </a:srgbClr>
              </a:gs>
              <a:gs pos="100000">
                <a:srgbClr val="FF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latin typeface="Arial" pitchFamily="34" charset="0"/>
                <a:ea typeface="黑体" pitchFamily="49" charset="-122"/>
              </a:rPr>
              <a:t>行为</a:t>
            </a:r>
          </a:p>
        </p:txBody>
      </p:sp>
      <p:pic>
        <p:nvPicPr>
          <p:cNvPr id="78864" name="Picture 16" descr="shop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26069">
            <a:off x="5653088" y="2492375"/>
            <a:ext cx="160496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6"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38C215D-9A8A-45AB-8F49-190E737AE6D5}" type="slidenum">
              <a:rPr lang="zh-CN" altLang="en-US" sz="1400" smtClean="0">
                <a:latin typeface="Tahoma" pitchFamily="34" charset="0"/>
              </a:rPr>
              <a:pPr eaLnBrk="1" hangingPunct="1"/>
              <a:t>14</a:t>
            </a:fld>
            <a:endParaRPr lang="en-US" altLang="zh-CN" sz="1400" smtClean="0">
              <a:latin typeface="Tahoma" pitchFamily="34" charset="0"/>
            </a:endParaRPr>
          </a:p>
        </p:txBody>
      </p:sp>
      <p:sp>
        <p:nvSpPr>
          <p:cNvPr id="2" name="TextBox 1"/>
          <p:cNvSpPr txBox="1">
            <a:spLocks noChangeArrowheads="1"/>
          </p:cNvSpPr>
          <p:nvPr/>
        </p:nvSpPr>
        <p:spPr bwMode="auto">
          <a:xfrm>
            <a:off x="250825" y="5580063"/>
            <a:ext cx="40417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latin typeface="微软雅黑" pitchFamily="34" charset="-122"/>
                <a:ea typeface="微软雅黑" pitchFamily="34" charset="-122"/>
              </a:rPr>
              <a:t>如何定义这个例子中的类？</a:t>
            </a:r>
            <a:endParaRPr lang="en-US" altLang="zh-CN">
              <a:latin typeface="微软雅黑" pitchFamily="34" charset="-122"/>
              <a:ea typeface="微软雅黑" pitchFamily="34" charset="-122"/>
            </a:endParaRPr>
          </a:p>
          <a:p>
            <a:pPr eaLnBrk="1" hangingPunct="1"/>
            <a:r>
              <a:rPr lang="zh-CN" altLang="en-US">
                <a:latin typeface="微软雅黑" pitchFamily="34" charset="-122"/>
                <a:ea typeface="微软雅黑" pitchFamily="34" charset="-122"/>
              </a:rPr>
              <a:t>哪些是对象？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8860"/>
                                        </p:tgtEl>
                                        <p:attrNameLst>
                                          <p:attrName>style.visibility</p:attrName>
                                        </p:attrNameLst>
                                      </p:cBhvr>
                                      <p:to>
                                        <p:strVal val="visible"/>
                                      </p:to>
                                    </p:set>
                                    <p:animEffect transition="in" filter="fade">
                                      <p:cBhvr>
                                        <p:cTn id="7" dur="500"/>
                                        <p:tgtEl>
                                          <p:spTgt spid="78860"/>
                                        </p:tgtEl>
                                      </p:cBhvr>
                                    </p:animEffect>
                                  </p:childTnLst>
                                </p:cTn>
                              </p:par>
                            </p:childTnLst>
                          </p:cTn>
                        </p:par>
                        <p:par>
                          <p:cTn id="8" fill="hold" nodeType="afterGroup">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8862"/>
                                        </p:tgtEl>
                                        <p:attrNameLst>
                                          <p:attrName>style.visibility</p:attrName>
                                        </p:attrNameLst>
                                      </p:cBhvr>
                                      <p:to>
                                        <p:strVal val="visible"/>
                                      </p:to>
                                    </p:set>
                                    <p:animEffect transition="in" filter="diamond(in)">
                                      <p:cBhvr>
                                        <p:cTn id="11" dur="500"/>
                                        <p:tgtEl>
                                          <p:spTgt spid="78862"/>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78864"/>
                                        </p:tgtEl>
                                        <p:attrNameLst>
                                          <p:attrName>style.visibility</p:attrName>
                                        </p:attrNameLst>
                                      </p:cBhvr>
                                      <p:to>
                                        <p:strVal val="visible"/>
                                      </p:to>
                                    </p:set>
                                    <p:animEffect transition="in" filter="fade">
                                      <p:cBhvr>
                                        <p:cTn id="15" dur="500"/>
                                        <p:tgtEl>
                                          <p:spTgt spid="78864"/>
                                        </p:tgtEl>
                                      </p:cBhvr>
                                    </p:animEffect>
                                  </p:childTnLst>
                                </p:cTn>
                              </p:par>
                            </p:childTnLst>
                          </p:cTn>
                        </p:par>
                        <p:par>
                          <p:cTn id="16" fill="hold" nodeType="afterGroup">
                            <p:stCondLst>
                              <p:cond delay="1500"/>
                            </p:stCondLst>
                            <p:childTnLst>
                              <p:par>
                                <p:cTn id="17" presetID="8" presetClass="entr" presetSubtype="16" fill="hold" grpId="0" nodeType="afterEffect">
                                  <p:stCondLst>
                                    <p:cond delay="0"/>
                                  </p:stCondLst>
                                  <p:childTnLst>
                                    <p:set>
                                      <p:cBhvr>
                                        <p:cTn id="18" dur="1" fill="hold">
                                          <p:stCondLst>
                                            <p:cond delay="0"/>
                                          </p:stCondLst>
                                        </p:cTn>
                                        <p:tgtEl>
                                          <p:spTgt spid="78859"/>
                                        </p:tgtEl>
                                        <p:attrNameLst>
                                          <p:attrName>style.visibility</p:attrName>
                                        </p:attrNameLst>
                                      </p:cBhvr>
                                      <p:to>
                                        <p:strVal val="visible"/>
                                      </p:to>
                                    </p:set>
                                    <p:animEffect transition="in" filter="diamond(in)">
                                      <p:cBhvr>
                                        <p:cTn id="19" dur="500"/>
                                        <p:tgtEl>
                                          <p:spTgt spid="78859"/>
                                        </p:tgtEl>
                                      </p:cBhvr>
                                    </p:animEffect>
                                  </p:childTnLst>
                                </p:cTn>
                              </p:par>
                            </p:childTnLst>
                          </p:cTn>
                        </p:par>
                        <p:par>
                          <p:cTn id="20" fill="hold" nodeType="afterGroup">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78853"/>
                                        </p:tgtEl>
                                        <p:attrNameLst>
                                          <p:attrName>style.visibility</p:attrName>
                                        </p:attrNameLst>
                                      </p:cBhvr>
                                      <p:to>
                                        <p:strVal val="visible"/>
                                      </p:to>
                                    </p:set>
                                    <p:animEffect transition="in" filter="wedge">
                                      <p:cBhvr>
                                        <p:cTn id="23" dur="1000"/>
                                        <p:tgtEl>
                                          <p:spTgt spid="78853"/>
                                        </p:tgtEl>
                                      </p:cBhvr>
                                    </p:animEffect>
                                  </p:childTnLst>
                                </p:cTn>
                              </p:par>
                              <p:par>
                                <p:cTn id="24" presetID="21" presetClass="entr" presetSubtype="8" fill="hold" grpId="0" nodeType="withEffect">
                                  <p:stCondLst>
                                    <p:cond delay="0"/>
                                  </p:stCondLst>
                                  <p:childTnLst>
                                    <p:set>
                                      <p:cBhvr>
                                        <p:cTn id="25" dur="1" fill="hold">
                                          <p:stCondLst>
                                            <p:cond delay="0"/>
                                          </p:stCondLst>
                                        </p:cTn>
                                        <p:tgtEl>
                                          <p:spTgt spid="78855"/>
                                        </p:tgtEl>
                                        <p:attrNameLst>
                                          <p:attrName>style.visibility</p:attrName>
                                        </p:attrNameLst>
                                      </p:cBhvr>
                                      <p:to>
                                        <p:strVal val="visible"/>
                                      </p:to>
                                    </p:set>
                                    <p:animEffect transition="in" filter="wheel(8)">
                                      <p:cBhvr>
                                        <p:cTn id="26" dur="1000"/>
                                        <p:tgtEl>
                                          <p:spTgt spid="78855"/>
                                        </p:tgtEl>
                                      </p:cBhvr>
                                    </p:animEffect>
                                  </p:childTnLst>
                                </p:cTn>
                              </p:par>
                            </p:childTnLst>
                          </p:cTn>
                        </p:par>
                        <p:par>
                          <p:cTn id="27" fill="hold" nodeType="afterGroup">
                            <p:stCondLst>
                              <p:cond delay="3000"/>
                            </p:stCondLst>
                            <p:childTnLst>
                              <p:par>
                                <p:cTn id="28" presetID="3" presetClass="entr" presetSubtype="10" fill="hold" grpId="0" nodeType="afterEffect">
                                  <p:stCondLst>
                                    <p:cond delay="0"/>
                                  </p:stCondLst>
                                  <p:childTnLst>
                                    <p:set>
                                      <p:cBhvr>
                                        <p:cTn id="29" dur="1" fill="hold">
                                          <p:stCondLst>
                                            <p:cond delay="0"/>
                                          </p:stCondLst>
                                        </p:cTn>
                                        <p:tgtEl>
                                          <p:spTgt spid="78856"/>
                                        </p:tgtEl>
                                        <p:attrNameLst>
                                          <p:attrName>style.visibility</p:attrName>
                                        </p:attrNameLst>
                                      </p:cBhvr>
                                      <p:to>
                                        <p:strVal val="visible"/>
                                      </p:to>
                                    </p:set>
                                    <p:animEffect transition="in" filter="blinds(horizontal)">
                                      <p:cBhvr>
                                        <p:cTn id="30" dur="500"/>
                                        <p:tgtEl>
                                          <p:spTgt spid="78856"/>
                                        </p:tgtEl>
                                      </p:cBhvr>
                                    </p:animEffect>
                                  </p:childTnLst>
                                </p:cTn>
                              </p:par>
                            </p:childTnLst>
                          </p:cTn>
                        </p:par>
                        <p:par>
                          <p:cTn id="31" fill="hold" nodeType="afterGroup">
                            <p:stCondLst>
                              <p:cond delay="3500"/>
                            </p:stCondLst>
                            <p:childTnLst>
                              <p:par>
                                <p:cTn id="32" presetID="3" presetClass="entr" presetSubtype="10" fill="hold" grpId="0" nodeType="afterEffect">
                                  <p:stCondLst>
                                    <p:cond delay="0"/>
                                  </p:stCondLst>
                                  <p:childTnLst>
                                    <p:set>
                                      <p:cBhvr>
                                        <p:cTn id="33" dur="1" fill="hold">
                                          <p:stCondLst>
                                            <p:cond delay="0"/>
                                          </p:stCondLst>
                                        </p:cTn>
                                        <p:tgtEl>
                                          <p:spTgt spid="78854"/>
                                        </p:tgtEl>
                                        <p:attrNameLst>
                                          <p:attrName>style.visibility</p:attrName>
                                        </p:attrNameLst>
                                      </p:cBhvr>
                                      <p:to>
                                        <p:strVal val="visible"/>
                                      </p:to>
                                    </p:set>
                                    <p:animEffect transition="in" filter="blinds(horizontal)">
                                      <p:cBhvr>
                                        <p:cTn id="34" dur="500"/>
                                        <p:tgtEl>
                                          <p:spTgt spid="78854"/>
                                        </p:tgtEl>
                                      </p:cBhvr>
                                    </p:animEffect>
                                  </p:childTnLst>
                                </p:cTn>
                              </p:par>
                            </p:childTnLst>
                          </p:cTn>
                        </p:par>
                        <p:par>
                          <p:cTn id="35" fill="hold" nodeType="afterGroup">
                            <p:stCondLst>
                              <p:cond delay="4000"/>
                            </p:stCondLst>
                            <p:childTnLst>
                              <p:par>
                                <p:cTn id="36" presetID="7" presetClass="entr" presetSubtype="4" fill="hold" grpId="0" nodeType="afterEffect">
                                  <p:stCondLst>
                                    <p:cond delay="0"/>
                                  </p:stCondLst>
                                  <p:childTnLst>
                                    <p:set>
                                      <p:cBhvr>
                                        <p:cTn id="37" dur="1" fill="hold">
                                          <p:stCondLst>
                                            <p:cond delay="0"/>
                                          </p:stCondLst>
                                        </p:cTn>
                                        <p:tgtEl>
                                          <p:spTgt spid="78861"/>
                                        </p:tgtEl>
                                        <p:attrNameLst>
                                          <p:attrName>style.visibility</p:attrName>
                                        </p:attrNameLst>
                                      </p:cBhvr>
                                      <p:to>
                                        <p:strVal val="visible"/>
                                      </p:to>
                                    </p:set>
                                    <p:anim calcmode="lin" valueType="num">
                                      <p:cBhvr additive="base">
                                        <p:cTn id="38" dur="2000" fill="hold"/>
                                        <p:tgtEl>
                                          <p:spTgt spid="78861"/>
                                        </p:tgtEl>
                                        <p:attrNameLst>
                                          <p:attrName>ppt_x</p:attrName>
                                        </p:attrNameLst>
                                      </p:cBhvr>
                                      <p:tavLst>
                                        <p:tav tm="0">
                                          <p:val>
                                            <p:strVal val="#ppt_x"/>
                                          </p:val>
                                        </p:tav>
                                        <p:tav tm="100000">
                                          <p:val>
                                            <p:strVal val="#ppt_x"/>
                                          </p:val>
                                        </p:tav>
                                      </p:tavLst>
                                    </p:anim>
                                    <p:anim calcmode="lin" valueType="num">
                                      <p:cBhvr additive="base">
                                        <p:cTn id="39" dur="2000" fill="hold"/>
                                        <p:tgtEl>
                                          <p:spTgt spid="7886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6000"/>
                            </p:stCondLst>
                            <p:childTnLst>
                              <p:par>
                                <p:cTn id="41" presetID="18" presetClass="entr" presetSubtype="12" fill="hold" grpId="0" nodeType="afterEffect">
                                  <p:stCondLst>
                                    <p:cond delay="0"/>
                                  </p:stCondLst>
                                  <p:childTnLst>
                                    <p:set>
                                      <p:cBhvr>
                                        <p:cTn id="42" dur="1" fill="hold">
                                          <p:stCondLst>
                                            <p:cond delay="0"/>
                                          </p:stCondLst>
                                        </p:cTn>
                                        <p:tgtEl>
                                          <p:spTgt spid="78857"/>
                                        </p:tgtEl>
                                        <p:attrNameLst>
                                          <p:attrName>style.visibility</p:attrName>
                                        </p:attrNameLst>
                                      </p:cBhvr>
                                      <p:to>
                                        <p:strVal val="visible"/>
                                      </p:to>
                                    </p:set>
                                    <p:animEffect transition="in" filter="strips(downLeft)">
                                      <p:cBhvr>
                                        <p:cTn id="43" dur="500"/>
                                        <p:tgtEl>
                                          <p:spTgt spid="78857"/>
                                        </p:tgtEl>
                                      </p:cBhvr>
                                    </p:animEffect>
                                  </p:childTnLst>
                                </p:cTn>
                              </p:par>
                            </p:childTnLst>
                          </p:cTn>
                        </p:par>
                        <p:par>
                          <p:cTn id="44" fill="hold" nodeType="afterGroup">
                            <p:stCondLst>
                              <p:cond delay="6500"/>
                            </p:stCondLst>
                            <p:childTnLst>
                              <p:par>
                                <p:cTn id="45" presetID="18" presetClass="entr" presetSubtype="12" fill="hold" grpId="0" nodeType="afterEffect">
                                  <p:stCondLst>
                                    <p:cond delay="0"/>
                                  </p:stCondLst>
                                  <p:childTnLst>
                                    <p:set>
                                      <p:cBhvr>
                                        <p:cTn id="46" dur="1" fill="hold">
                                          <p:stCondLst>
                                            <p:cond delay="0"/>
                                          </p:stCondLst>
                                        </p:cTn>
                                        <p:tgtEl>
                                          <p:spTgt spid="78858"/>
                                        </p:tgtEl>
                                        <p:attrNameLst>
                                          <p:attrName>style.visibility</p:attrName>
                                        </p:attrNameLst>
                                      </p:cBhvr>
                                      <p:to>
                                        <p:strVal val="visible"/>
                                      </p:to>
                                    </p:set>
                                    <p:animEffect transition="in" filter="strips(downLeft)">
                                      <p:cBhvr>
                                        <p:cTn id="47" dur="500"/>
                                        <p:tgtEl>
                                          <p:spTgt spid="78858"/>
                                        </p:tgtEl>
                                      </p:cBhvr>
                                    </p:animEffect>
                                  </p:childTnLst>
                                </p:cTn>
                              </p:par>
                            </p:childTnLst>
                          </p:cTn>
                        </p:par>
                        <p:par>
                          <p:cTn id="48" fill="hold" nodeType="afterGroup">
                            <p:stCondLst>
                              <p:cond delay="7000"/>
                            </p:stCondLst>
                            <p:childTnLst>
                              <p:par>
                                <p:cTn id="49" presetID="2" presetClass="entr" presetSubtype="4" fill="hold" grpId="0" nodeType="afterEffect">
                                  <p:stCondLst>
                                    <p:cond delay="0"/>
                                  </p:stCondLst>
                                  <p:childTnLst>
                                    <p:set>
                                      <p:cBhvr>
                                        <p:cTn id="50" dur="1" fill="hold">
                                          <p:stCondLst>
                                            <p:cond delay="0"/>
                                          </p:stCondLst>
                                        </p:cTn>
                                        <p:tgtEl>
                                          <p:spTgt spid="78863"/>
                                        </p:tgtEl>
                                        <p:attrNameLst>
                                          <p:attrName>style.visibility</p:attrName>
                                        </p:attrNameLst>
                                      </p:cBhvr>
                                      <p:to>
                                        <p:strVal val="visible"/>
                                      </p:to>
                                    </p:set>
                                    <p:anim calcmode="lin" valueType="num">
                                      <p:cBhvr additive="base">
                                        <p:cTn id="51" dur="1000" fill="hold"/>
                                        <p:tgtEl>
                                          <p:spTgt spid="78863"/>
                                        </p:tgtEl>
                                        <p:attrNameLst>
                                          <p:attrName>ppt_x</p:attrName>
                                        </p:attrNameLst>
                                      </p:cBhvr>
                                      <p:tavLst>
                                        <p:tav tm="0">
                                          <p:val>
                                            <p:strVal val="#ppt_x"/>
                                          </p:val>
                                        </p:tav>
                                        <p:tav tm="100000">
                                          <p:val>
                                            <p:strVal val="#ppt_x"/>
                                          </p:val>
                                        </p:tav>
                                      </p:tavLst>
                                    </p:anim>
                                    <p:anim calcmode="lin" valueType="num">
                                      <p:cBhvr additive="base">
                                        <p:cTn id="52" dur="1000" fill="hold"/>
                                        <p:tgtEl>
                                          <p:spTgt spid="78863"/>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heel(1)">
                                      <p:cBhvr>
                                        <p:cTn id="5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nimBg="1"/>
      <p:bldP spid="78854" grpId="0" animBg="1"/>
      <p:bldP spid="78855" grpId="0" animBg="1"/>
      <p:bldP spid="78856" grpId="0" animBg="1"/>
      <p:bldP spid="78857" grpId="0" animBg="1"/>
      <p:bldP spid="78858" grpId="0" animBg="1"/>
      <p:bldP spid="78859" grpId="0" animBg="1"/>
      <p:bldP spid="78861" grpId="0" animBg="1"/>
      <p:bldP spid="78862" grpId="0" animBg="1"/>
      <p:bldP spid="78863"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idx="4294967295"/>
          </p:nvPr>
        </p:nvSpPr>
        <p:spPr>
          <a:xfrm>
            <a:off x="806450" y="188913"/>
            <a:ext cx="8229600" cy="792162"/>
          </a:xfrm>
          <a:noFill/>
        </p:spPr>
        <p:txBody>
          <a:bodyPr anchor="ctr"/>
          <a:lstStyle/>
          <a:p>
            <a:pPr algn="ctr"/>
            <a:r>
              <a:rPr lang="zh-CN" altLang="en-US" smtClean="0"/>
              <a:t>类和对象的区别</a:t>
            </a:r>
          </a:p>
        </p:txBody>
      </p:sp>
      <p:sp>
        <p:nvSpPr>
          <p:cNvPr id="84997" name="AutoShape 5"/>
          <p:cNvSpPr>
            <a:spLocks noChangeArrowheads="1"/>
          </p:cNvSpPr>
          <p:nvPr/>
        </p:nvSpPr>
        <p:spPr bwMode="auto">
          <a:xfrm>
            <a:off x="611188" y="3092782"/>
            <a:ext cx="2541587" cy="1126462"/>
          </a:xfrm>
          <a:prstGeom prst="flowChartProcess">
            <a:avLst/>
          </a:prstGeom>
          <a:solidFill>
            <a:srgbClr val="FFFFCC"/>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90000"/>
              </a:lnSpc>
              <a:spcBef>
                <a:spcPct val="5000"/>
              </a:spcBef>
              <a:buClr>
                <a:srgbClr val="339966"/>
              </a:buClr>
              <a:buFont typeface="Wingdings" pitchFamily="2" charset="2"/>
              <a:buNone/>
            </a:pPr>
            <a:r>
              <a:rPr lang="zh-CN" altLang="en-US" dirty="0">
                <a:latin typeface="Arial" pitchFamily="34" charset="0"/>
                <a:ea typeface="黑体" pitchFamily="49" charset="-122"/>
              </a:rPr>
              <a:t>  类是概念模型，</a:t>
            </a:r>
          </a:p>
          <a:p>
            <a:pPr marL="342900" indent="-342900">
              <a:lnSpc>
                <a:spcPct val="90000"/>
              </a:lnSpc>
              <a:spcBef>
                <a:spcPct val="5000"/>
              </a:spcBef>
              <a:buClr>
                <a:srgbClr val="339966"/>
              </a:buClr>
              <a:buFont typeface="Wingdings" pitchFamily="2" charset="2"/>
              <a:buNone/>
            </a:pPr>
            <a:r>
              <a:rPr lang="zh-CN" altLang="en-US" dirty="0">
                <a:latin typeface="Arial" pitchFamily="34" charset="0"/>
                <a:ea typeface="黑体" pitchFamily="49" charset="-122"/>
              </a:rPr>
              <a:t>  定义对象的所</a:t>
            </a:r>
          </a:p>
          <a:p>
            <a:pPr marL="342900" indent="-342900">
              <a:lnSpc>
                <a:spcPct val="90000"/>
              </a:lnSpc>
              <a:spcBef>
                <a:spcPct val="5000"/>
              </a:spcBef>
              <a:buClr>
                <a:srgbClr val="339966"/>
              </a:buClr>
              <a:buFont typeface="Wingdings" pitchFamily="2" charset="2"/>
              <a:buNone/>
            </a:pPr>
            <a:r>
              <a:rPr lang="zh-CN" altLang="en-US" dirty="0">
                <a:latin typeface="Arial" pitchFamily="34" charset="0"/>
                <a:ea typeface="黑体" pitchFamily="49" charset="-122"/>
              </a:rPr>
              <a:t>  有特性</a:t>
            </a:r>
            <a:r>
              <a:rPr lang="zh-CN" altLang="en-US" dirty="0" smtClean="0">
                <a:latin typeface="Arial" pitchFamily="34" charset="0"/>
                <a:ea typeface="黑体" pitchFamily="49" charset="-122"/>
              </a:rPr>
              <a:t>和操作</a:t>
            </a:r>
            <a:endParaRPr lang="zh-CN" altLang="en-US" dirty="0">
              <a:latin typeface="Arial" pitchFamily="34" charset="0"/>
              <a:ea typeface="黑体" pitchFamily="49" charset="-122"/>
            </a:endParaRPr>
          </a:p>
        </p:txBody>
      </p:sp>
      <p:sp>
        <p:nvSpPr>
          <p:cNvPr id="84998" name="AutoShape 6"/>
          <p:cNvSpPr>
            <a:spLocks noChangeArrowheads="1"/>
          </p:cNvSpPr>
          <p:nvPr/>
        </p:nvSpPr>
        <p:spPr bwMode="auto">
          <a:xfrm>
            <a:off x="6396038" y="3302000"/>
            <a:ext cx="2654300" cy="774700"/>
          </a:xfrm>
          <a:prstGeom prst="flowChartProcess">
            <a:avLst/>
          </a:prstGeom>
          <a:solidFill>
            <a:srgbClr val="FFFFCC"/>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nSpc>
                <a:spcPct val="90000"/>
              </a:lnSpc>
              <a:spcBef>
                <a:spcPct val="20000"/>
              </a:spcBef>
              <a:buClr>
                <a:srgbClr val="339966"/>
              </a:buClr>
              <a:buFont typeface="Wingdings" pitchFamily="2" charset="2"/>
              <a:buNone/>
            </a:pPr>
            <a:r>
              <a:rPr lang="zh-CN" altLang="en-US" dirty="0">
                <a:latin typeface="Arial" pitchFamily="34" charset="0"/>
                <a:ea typeface="黑体" pitchFamily="49" charset="-122"/>
              </a:rPr>
              <a:t>对象</a:t>
            </a:r>
            <a:r>
              <a:rPr lang="zh-CN" altLang="en-US" dirty="0" smtClean="0">
                <a:latin typeface="Arial" pitchFamily="34" charset="0"/>
                <a:ea typeface="黑体" pitchFamily="49" charset="-122"/>
              </a:rPr>
              <a:t>是模型的具化</a:t>
            </a:r>
            <a:endParaRPr lang="zh-CN" altLang="en-US" dirty="0">
              <a:latin typeface="Arial" pitchFamily="34" charset="0"/>
              <a:ea typeface="黑体" pitchFamily="49" charset="-122"/>
            </a:endParaRPr>
          </a:p>
        </p:txBody>
      </p:sp>
      <p:grpSp>
        <p:nvGrpSpPr>
          <p:cNvPr id="84999" name="Group 7"/>
          <p:cNvGrpSpPr>
            <a:grpSpLocks/>
          </p:cNvGrpSpPr>
          <p:nvPr/>
        </p:nvGrpSpPr>
        <p:grpSpPr bwMode="auto">
          <a:xfrm>
            <a:off x="3276600" y="1266825"/>
            <a:ext cx="3024188" cy="649288"/>
            <a:chOff x="4150" y="1117"/>
            <a:chExt cx="1270" cy="409"/>
          </a:xfrm>
        </p:grpSpPr>
        <p:sp>
          <p:nvSpPr>
            <p:cNvPr id="21522" name="Rectangle 8"/>
            <p:cNvSpPr>
              <a:spLocks noChangeArrowheads="1"/>
            </p:cNvSpPr>
            <p:nvPr/>
          </p:nvSpPr>
          <p:spPr bwMode="auto">
            <a:xfrm>
              <a:off x="4150" y="1117"/>
              <a:ext cx="1270" cy="409"/>
            </a:xfrm>
            <a:prstGeom prst="rect">
              <a:avLst/>
            </a:prstGeom>
            <a:gradFill rotWithShape="1">
              <a:gsLst>
                <a:gs pos="0">
                  <a:srgbClr val="6699FF"/>
                </a:gs>
                <a:gs pos="100000">
                  <a:schemeClr val="accent2"/>
                </a:gs>
              </a:gsLst>
              <a:path path="rect">
                <a:fillToRect l="100000" b="100000"/>
              </a:path>
            </a:gradFill>
            <a:ln w="9525" algn="ctr">
              <a:solidFill>
                <a:schemeClr val="tx1"/>
              </a:solidFill>
              <a:miter lim="800000"/>
              <a:headEnd/>
              <a:tailEnd/>
            </a:ln>
            <a:effectLst>
              <a:prstShdw prst="shdw13" dist="88900" dir="16200000">
                <a:schemeClr val="bg2">
                  <a:alpha val="50000"/>
                </a:schemeClr>
              </a:prstShdw>
            </a:effectLst>
          </p:spPr>
          <p:txBody>
            <a:bodyPr anchor="ctr"/>
            <a:lstStyle/>
            <a:p>
              <a:endParaRPr lang="zh-CN" altLang="en-US"/>
            </a:p>
          </p:txBody>
        </p:sp>
        <p:sp>
          <p:nvSpPr>
            <p:cNvPr id="21523" name="Text Box 9"/>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50000"/>
                </a:spcBef>
                <a:buClr>
                  <a:srgbClr val="339966"/>
                </a:buClr>
                <a:buFont typeface="Wingdings" pitchFamily="2" charset="2"/>
                <a:buNone/>
              </a:pPr>
              <a:r>
                <a:rPr lang="zh-CN" altLang="en-US" sz="2800">
                  <a:solidFill>
                    <a:schemeClr val="bg1"/>
                  </a:solidFill>
                  <a:latin typeface="Courier New" pitchFamily="49" charset="0"/>
                  <a:ea typeface="黑体" pitchFamily="49" charset="-122"/>
                </a:rPr>
                <a:t>类和对象</a:t>
              </a:r>
            </a:p>
          </p:txBody>
        </p:sp>
      </p:grpSp>
      <p:sp>
        <p:nvSpPr>
          <p:cNvPr id="85002" name="Text Box 10"/>
          <p:cNvSpPr txBox="1">
            <a:spLocks noChangeArrowheads="1"/>
          </p:cNvSpPr>
          <p:nvPr/>
        </p:nvSpPr>
        <p:spPr bwMode="auto">
          <a:xfrm>
            <a:off x="611188" y="2133600"/>
            <a:ext cx="2519362" cy="430213"/>
          </a:xfrm>
          <a:prstGeom prst="rect">
            <a:avLst/>
          </a:prstGeom>
          <a:gradFill rotWithShape="1">
            <a:gsLst>
              <a:gs pos="0">
                <a:srgbClr val="CCFFCC"/>
              </a:gs>
              <a:gs pos="100000">
                <a:srgbClr val="FFFFFF"/>
              </a:gs>
            </a:gsLst>
            <a:path path="rect">
              <a:fillToRect r="100000" b="100000"/>
            </a:path>
          </a:gradFill>
          <a:ln w="127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20000"/>
              </a:spcBef>
              <a:buClr>
                <a:srgbClr val="339966"/>
              </a:buClr>
              <a:buFont typeface="Wingdings" pitchFamily="2" charset="2"/>
              <a:buNone/>
            </a:pPr>
            <a:r>
              <a:rPr lang="zh-CN" altLang="en-US">
                <a:latin typeface="Arial" pitchFamily="34" charset="0"/>
                <a:ea typeface="黑体" pitchFamily="49" charset="-122"/>
              </a:rPr>
              <a:t>类定义实体模型</a:t>
            </a:r>
          </a:p>
        </p:txBody>
      </p:sp>
      <p:sp>
        <p:nvSpPr>
          <p:cNvPr id="85003" name="Text Box 11"/>
          <p:cNvSpPr txBox="1">
            <a:spLocks noChangeArrowheads="1"/>
          </p:cNvSpPr>
          <p:nvPr/>
        </p:nvSpPr>
        <p:spPr bwMode="auto">
          <a:xfrm>
            <a:off x="6372225" y="2133600"/>
            <a:ext cx="2663825" cy="430213"/>
          </a:xfrm>
          <a:prstGeom prst="rect">
            <a:avLst/>
          </a:prstGeom>
          <a:gradFill rotWithShape="1">
            <a:gsLst>
              <a:gs pos="0">
                <a:srgbClr val="CCFFCC"/>
              </a:gs>
              <a:gs pos="100000">
                <a:srgbClr val="FFFFFF"/>
              </a:gs>
            </a:gsLst>
            <a:path path="rect">
              <a:fillToRect r="100000" b="100000"/>
            </a:path>
          </a:gradFill>
          <a:ln w="127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20000"/>
              </a:spcBef>
              <a:buClr>
                <a:srgbClr val="339966"/>
              </a:buClr>
              <a:buFont typeface="Wingdings" pitchFamily="2" charset="2"/>
              <a:buNone/>
            </a:pPr>
            <a:r>
              <a:rPr lang="zh-CN" altLang="en-US" dirty="0">
                <a:latin typeface="Arial" pitchFamily="34" charset="0"/>
                <a:ea typeface="黑体" pitchFamily="49" charset="-122"/>
              </a:rPr>
              <a:t>对象是实际</a:t>
            </a:r>
            <a:r>
              <a:rPr lang="zh-CN" altLang="en-US" dirty="0" smtClean="0">
                <a:latin typeface="Arial" pitchFamily="34" charset="0"/>
                <a:ea typeface="黑体" pitchFamily="49" charset="-122"/>
              </a:rPr>
              <a:t>的</a:t>
            </a:r>
            <a:endParaRPr lang="zh-CN" altLang="en-US" dirty="0">
              <a:latin typeface="Arial" pitchFamily="34" charset="0"/>
              <a:ea typeface="黑体" pitchFamily="49" charset="-122"/>
            </a:endParaRPr>
          </a:p>
        </p:txBody>
      </p:sp>
      <p:sp>
        <p:nvSpPr>
          <p:cNvPr id="85004" name="Line 12"/>
          <p:cNvSpPr>
            <a:spLocks noChangeShapeType="1"/>
          </p:cNvSpPr>
          <p:nvPr/>
        </p:nvSpPr>
        <p:spPr bwMode="auto">
          <a:xfrm>
            <a:off x="4787900" y="1916113"/>
            <a:ext cx="0" cy="865187"/>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5" name="Line 13"/>
          <p:cNvSpPr>
            <a:spLocks noChangeShapeType="1"/>
          </p:cNvSpPr>
          <p:nvPr/>
        </p:nvSpPr>
        <p:spPr bwMode="auto">
          <a:xfrm>
            <a:off x="4787900" y="3429000"/>
            <a:ext cx="0" cy="1081088"/>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5006" name="Group 14"/>
          <p:cNvGrpSpPr>
            <a:grpSpLocks/>
          </p:cNvGrpSpPr>
          <p:nvPr/>
        </p:nvGrpSpPr>
        <p:grpSpPr bwMode="auto">
          <a:xfrm>
            <a:off x="3348038" y="2781300"/>
            <a:ext cx="2808287" cy="576263"/>
            <a:chOff x="2064" y="1752"/>
            <a:chExt cx="1815" cy="363"/>
          </a:xfrm>
        </p:grpSpPr>
        <p:sp>
          <p:nvSpPr>
            <p:cNvPr id="21520" name="Text Box 15"/>
            <p:cNvSpPr txBox="1">
              <a:spLocks noChangeArrowheads="1"/>
            </p:cNvSpPr>
            <p:nvPr/>
          </p:nvSpPr>
          <p:spPr bwMode="auto">
            <a:xfrm>
              <a:off x="2064" y="1752"/>
              <a:ext cx="1815" cy="363"/>
            </a:xfrm>
            <a:prstGeom prst="rect">
              <a:avLst/>
            </a:prstGeom>
            <a:gradFill rotWithShape="1">
              <a:gsLst>
                <a:gs pos="0">
                  <a:srgbClr val="4D5DD1"/>
                </a:gs>
                <a:gs pos="100000">
                  <a:srgbClr val="99CCFF"/>
                </a:gs>
              </a:gsLst>
              <a:path path="rect">
                <a:fillToRect r="100000" b="100000"/>
              </a:path>
            </a:gradFill>
            <a:ln w="9525" algn="ctr">
              <a:solidFill>
                <a:schemeClr val="tx1"/>
              </a:solidFill>
              <a:miter lim="800000"/>
              <a:headEnd/>
              <a:tailEnd/>
            </a:ln>
            <a:effectLst>
              <a:outerShdw dist="71842" dir="2700000" algn="ctr" rotWithShape="0">
                <a:schemeClr val="bg2">
                  <a:alpha val="50000"/>
                </a:schemeClr>
              </a:outerShdw>
            </a:effectLst>
          </p:spPr>
          <p:txBody>
            <a:bodyPr anchor="ct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20000"/>
                </a:spcBef>
                <a:buClr>
                  <a:srgbClr val="339966"/>
                </a:buClr>
                <a:buFont typeface="Wingdings" pitchFamily="2" charset="2"/>
                <a:buNone/>
              </a:pPr>
              <a:endParaRPr lang="zh-CN" altLang="en-US">
                <a:solidFill>
                  <a:schemeClr val="bg1"/>
                </a:solidFill>
                <a:latin typeface="Arial" pitchFamily="34" charset="0"/>
                <a:ea typeface="黑体" pitchFamily="49" charset="-122"/>
              </a:endParaRPr>
            </a:p>
          </p:txBody>
        </p:sp>
        <p:sp>
          <p:nvSpPr>
            <p:cNvPr id="21521" name="Text Box 16"/>
            <p:cNvSpPr txBox="1">
              <a:spLocks noChangeArrowheads="1"/>
            </p:cNvSpPr>
            <p:nvPr/>
          </p:nvSpPr>
          <p:spPr bwMode="auto">
            <a:xfrm>
              <a:off x="2200" y="1797"/>
              <a:ext cx="1542" cy="265"/>
            </a:xfrm>
            <a:prstGeom prst="rect">
              <a:avLst/>
            </a:prstGeom>
            <a:noFill/>
            <a:ln>
              <a:noFill/>
            </a:ln>
            <a:effectLst>
              <a:outerShdw dist="28398" dir="1593903"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50000"/>
                </a:spcBef>
                <a:buClr>
                  <a:srgbClr val="339966"/>
                </a:buClr>
                <a:buFont typeface="Wingdings" pitchFamily="2" charset="2"/>
                <a:buNone/>
              </a:pPr>
              <a:r>
                <a:rPr lang="zh-CN" altLang="en-US" b="1">
                  <a:solidFill>
                    <a:schemeClr val="bg1"/>
                  </a:solidFill>
                  <a:latin typeface="Courier New" pitchFamily="49" charset="0"/>
                  <a:ea typeface="黑体" pitchFamily="49" charset="-122"/>
                </a:rPr>
                <a:t>类是对象的原型</a:t>
              </a:r>
            </a:p>
          </p:txBody>
        </p:sp>
      </p:grpSp>
      <p:grpSp>
        <p:nvGrpSpPr>
          <p:cNvPr id="85009" name="Group 17"/>
          <p:cNvGrpSpPr>
            <a:grpSpLocks/>
          </p:cNvGrpSpPr>
          <p:nvPr/>
        </p:nvGrpSpPr>
        <p:grpSpPr bwMode="auto">
          <a:xfrm>
            <a:off x="3348038" y="3941763"/>
            <a:ext cx="2808287" cy="1358900"/>
            <a:chOff x="2064" y="2483"/>
            <a:chExt cx="1815" cy="856"/>
          </a:xfrm>
        </p:grpSpPr>
        <p:sp>
          <p:nvSpPr>
            <p:cNvPr id="21518" name="Text Box 18"/>
            <p:cNvSpPr txBox="1">
              <a:spLocks noChangeArrowheads="1"/>
            </p:cNvSpPr>
            <p:nvPr/>
          </p:nvSpPr>
          <p:spPr bwMode="auto">
            <a:xfrm>
              <a:off x="2064" y="2483"/>
              <a:ext cx="1815" cy="856"/>
            </a:xfrm>
            <a:prstGeom prst="rect">
              <a:avLst/>
            </a:prstGeom>
            <a:gradFill rotWithShape="1">
              <a:gsLst>
                <a:gs pos="0">
                  <a:srgbClr val="4D5DD1"/>
                </a:gs>
                <a:gs pos="100000">
                  <a:srgbClr val="99CCFF"/>
                </a:gs>
              </a:gsLst>
              <a:path path="rect">
                <a:fillToRect r="100000" b="100000"/>
              </a:path>
            </a:gradFill>
            <a:ln w="9525" algn="ctr">
              <a:solidFill>
                <a:schemeClr val="tx1"/>
              </a:solidFill>
              <a:miter lim="800000"/>
              <a:headEnd/>
              <a:tailEnd/>
            </a:ln>
            <a:effectLst>
              <a:outerShdw dist="71842" dir="2700000" algn="ctr" rotWithShape="0">
                <a:schemeClr val="bg2">
                  <a:alpha val="50000"/>
                </a:schemeClr>
              </a:outerShdw>
            </a:effectLst>
          </p:spPr>
          <p:txBody>
            <a:bodyPr anchor="ct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20000"/>
                </a:spcBef>
                <a:buClr>
                  <a:srgbClr val="339966"/>
                </a:buClr>
                <a:buFont typeface="Wingdings" pitchFamily="2" charset="2"/>
                <a:buNone/>
              </a:pPr>
              <a:endParaRPr lang="zh-CN" altLang="en-US">
                <a:solidFill>
                  <a:schemeClr val="bg1"/>
                </a:solidFill>
                <a:latin typeface="Arial" pitchFamily="34" charset="0"/>
                <a:ea typeface="黑体" pitchFamily="49" charset="-122"/>
              </a:endParaRPr>
            </a:p>
          </p:txBody>
        </p:sp>
        <p:sp>
          <p:nvSpPr>
            <p:cNvPr id="21519" name="Text Box 19"/>
            <p:cNvSpPr txBox="1">
              <a:spLocks noChangeArrowheads="1"/>
            </p:cNvSpPr>
            <p:nvPr/>
          </p:nvSpPr>
          <p:spPr bwMode="auto">
            <a:xfrm>
              <a:off x="2109" y="2523"/>
              <a:ext cx="1723" cy="703"/>
            </a:xfrm>
            <a:prstGeom prst="rect">
              <a:avLst/>
            </a:prstGeom>
            <a:noFill/>
            <a:ln>
              <a:noFill/>
            </a:ln>
            <a:effectLst>
              <a:outerShdw dist="17961" dir="2700000" algn="ctr" rotWithShape="0">
                <a:schemeClr val="tx1">
                  <a:alpha val="50000"/>
                </a:schemeClr>
              </a:outerShdw>
            </a:effectLst>
            <a:extLst>
              <a:ext uri="{909E8E84-426E-40DD-AFC4-6F175D3DCCD1}">
                <a14:hiddenFill xmlns:a14="http://schemas.microsoft.com/office/drawing/2010/main">
                  <a:gradFill rotWithShape="1">
                    <a:gsLst>
                      <a:gs pos="0">
                        <a:srgbClr val="4D5DD1"/>
                      </a:gs>
                      <a:gs pos="100000">
                        <a:srgbClr val="99CCFF"/>
                      </a:gs>
                    </a:gsLst>
                    <a:path path="rect">
                      <a:fillToRect r="100000" b="100000"/>
                    </a:path>
                  </a:gra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20000"/>
                </a:spcBef>
                <a:buClr>
                  <a:srgbClr val="339966"/>
                </a:buClr>
                <a:buFont typeface="Wingdings" pitchFamily="2" charset="2"/>
                <a:buNone/>
              </a:pPr>
              <a:r>
                <a:rPr lang="zh-CN" altLang="en-US" b="1">
                  <a:solidFill>
                    <a:schemeClr val="bg1"/>
                  </a:solidFill>
                  <a:latin typeface="Arial" pitchFamily="34" charset="0"/>
                  <a:ea typeface="黑体" pitchFamily="49" charset="-122"/>
                </a:rPr>
                <a:t>所有属于同一个类</a:t>
              </a:r>
            </a:p>
            <a:p>
              <a:pPr algn="ctr" eaLnBrk="1" hangingPunct="1">
                <a:lnSpc>
                  <a:spcPct val="90000"/>
                </a:lnSpc>
                <a:spcBef>
                  <a:spcPct val="20000"/>
                </a:spcBef>
                <a:buClr>
                  <a:srgbClr val="339966"/>
                </a:buClr>
                <a:buFont typeface="Wingdings" pitchFamily="2" charset="2"/>
                <a:buNone/>
              </a:pPr>
              <a:r>
                <a:rPr lang="zh-CN" altLang="en-US" b="1">
                  <a:solidFill>
                    <a:schemeClr val="bg1"/>
                  </a:solidFill>
                  <a:latin typeface="Arial" pitchFamily="34" charset="0"/>
                  <a:ea typeface="黑体" pitchFamily="49" charset="-122"/>
                </a:rPr>
                <a:t>的对象都具有相同</a:t>
              </a:r>
            </a:p>
            <a:p>
              <a:pPr algn="ctr" eaLnBrk="1" hangingPunct="1">
                <a:lnSpc>
                  <a:spcPct val="90000"/>
                </a:lnSpc>
                <a:spcBef>
                  <a:spcPct val="20000"/>
                </a:spcBef>
                <a:buClr>
                  <a:srgbClr val="339966"/>
                </a:buClr>
                <a:buFont typeface="Wingdings" pitchFamily="2" charset="2"/>
                <a:buNone/>
              </a:pPr>
              <a:r>
                <a:rPr lang="zh-CN" altLang="en-US" b="1">
                  <a:solidFill>
                    <a:schemeClr val="bg1"/>
                  </a:solidFill>
                  <a:latin typeface="Arial" pitchFamily="34" charset="0"/>
                  <a:ea typeface="黑体" pitchFamily="49" charset="-122"/>
                </a:rPr>
                <a:t>的特性和操作</a:t>
              </a:r>
            </a:p>
          </p:txBody>
        </p:sp>
      </p:grpSp>
      <p:sp>
        <p:nvSpPr>
          <p:cNvPr id="21517"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CCC2C27-0385-424C-8A13-3BE98F4F992A}" type="slidenum">
              <a:rPr lang="zh-CN" altLang="en-US" sz="1400" smtClean="0">
                <a:latin typeface="Tahoma" pitchFamily="34" charset="0"/>
              </a:rPr>
              <a:pPr eaLnBrk="1" hangingPunct="1"/>
              <a:t>15</a:t>
            </a:fld>
            <a:endParaRPr lang="en-US" altLang="zh-CN" sz="1400" smtClean="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84999"/>
                                        </p:tgtEl>
                                        <p:attrNameLst>
                                          <p:attrName>style.visibility</p:attrName>
                                        </p:attrNameLst>
                                      </p:cBhvr>
                                      <p:to>
                                        <p:strVal val="visible"/>
                                      </p:to>
                                    </p:set>
                                    <p:anim calcmode="lin" valueType="num">
                                      <p:cBhvr>
                                        <p:cTn id="7" dur="1000" fill="hold"/>
                                        <p:tgtEl>
                                          <p:spTgt spid="84999"/>
                                        </p:tgtEl>
                                        <p:attrNameLst>
                                          <p:attrName>ppt_w</p:attrName>
                                        </p:attrNameLst>
                                      </p:cBhvr>
                                      <p:tavLst>
                                        <p:tav tm="0">
                                          <p:val>
                                            <p:fltVal val="0"/>
                                          </p:val>
                                        </p:tav>
                                        <p:tav tm="100000">
                                          <p:val>
                                            <p:strVal val="#ppt_w"/>
                                          </p:val>
                                        </p:tav>
                                      </p:tavLst>
                                    </p:anim>
                                    <p:anim calcmode="lin" valueType="num">
                                      <p:cBhvr>
                                        <p:cTn id="8" dur="1000" fill="hold"/>
                                        <p:tgtEl>
                                          <p:spTgt spid="84999"/>
                                        </p:tgtEl>
                                        <p:attrNameLst>
                                          <p:attrName>ppt_h</p:attrName>
                                        </p:attrNameLst>
                                      </p:cBhvr>
                                      <p:tavLst>
                                        <p:tav tm="0">
                                          <p:val>
                                            <p:fltVal val="0"/>
                                          </p:val>
                                        </p:tav>
                                        <p:tav tm="100000">
                                          <p:val>
                                            <p:strVal val="#ppt_h"/>
                                          </p:val>
                                        </p:tav>
                                      </p:tavLst>
                                    </p:anim>
                                    <p:animEffect transition="in" filter="fade">
                                      <p:cBhvr>
                                        <p:cTn id="9" dur="1000"/>
                                        <p:tgtEl>
                                          <p:spTgt spid="84999"/>
                                        </p:tgtEl>
                                      </p:cBhvr>
                                    </p:animEffect>
                                  </p:childTnLst>
                                </p:cTn>
                              </p:par>
                            </p:childTnLst>
                          </p:cTn>
                        </p:par>
                        <p:par>
                          <p:cTn id="10" fill="hold" nodeType="afterGroup">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85002"/>
                                        </p:tgtEl>
                                        <p:attrNameLst>
                                          <p:attrName>style.visibility</p:attrName>
                                        </p:attrNameLst>
                                      </p:cBhvr>
                                      <p:to>
                                        <p:strVal val="visible"/>
                                      </p:to>
                                    </p:set>
                                    <p:anim calcmode="lin" valueType="num">
                                      <p:cBhvr additive="base">
                                        <p:cTn id="13" dur="2000" fill="hold"/>
                                        <p:tgtEl>
                                          <p:spTgt spid="85002"/>
                                        </p:tgtEl>
                                        <p:attrNameLst>
                                          <p:attrName>ppt_x</p:attrName>
                                        </p:attrNameLst>
                                      </p:cBhvr>
                                      <p:tavLst>
                                        <p:tav tm="0">
                                          <p:val>
                                            <p:strVal val="#ppt_x"/>
                                          </p:val>
                                        </p:tav>
                                        <p:tav tm="100000">
                                          <p:val>
                                            <p:strVal val="#ppt_x"/>
                                          </p:val>
                                        </p:tav>
                                      </p:tavLst>
                                    </p:anim>
                                    <p:anim calcmode="lin" valueType="num">
                                      <p:cBhvr additive="base">
                                        <p:cTn id="14" dur="2000" fill="hold"/>
                                        <p:tgtEl>
                                          <p:spTgt spid="85002"/>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3000"/>
                            </p:stCondLst>
                            <p:childTnLst>
                              <p:par>
                                <p:cTn id="16" presetID="2" presetClass="entr" presetSubtype="1" fill="hold" grpId="0" nodeType="afterEffect">
                                  <p:stCondLst>
                                    <p:cond delay="0"/>
                                  </p:stCondLst>
                                  <p:childTnLst>
                                    <p:set>
                                      <p:cBhvr>
                                        <p:cTn id="17" dur="1" fill="hold">
                                          <p:stCondLst>
                                            <p:cond delay="0"/>
                                          </p:stCondLst>
                                        </p:cTn>
                                        <p:tgtEl>
                                          <p:spTgt spid="85003"/>
                                        </p:tgtEl>
                                        <p:attrNameLst>
                                          <p:attrName>style.visibility</p:attrName>
                                        </p:attrNameLst>
                                      </p:cBhvr>
                                      <p:to>
                                        <p:strVal val="visible"/>
                                      </p:to>
                                    </p:set>
                                    <p:anim calcmode="lin" valueType="num">
                                      <p:cBhvr additive="base">
                                        <p:cTn id="18" dur="2000" fill="hold"/>
                                        <p:tgtEl>
                                          <p:spTgt spid="85003"/>
                                        </p:tgtEl>
                                        <p:attrNameLst>
                                          <p:attrName>ppt_x</p:attrName>
                                        </p:attrNameLst>
                                      </p:cBhvr>
                                      <p:tavLst>
                                        <p:tav tm="0">
                                          <p:val>
                                            <p:strVal val="#ppt_x"/>
                                          </p:val>
                                        </p:tav>
                                        <p:tav tm="100000">
                                          <p:val>
                                            <p:strVal val="#ppt_x"/>
                                          </p:val>
                                        </p:tav>
                                      </p:tavLst>
                                    </p:anim>
                                    <p:anim calcmode="lin" valueType="num">
                                      <p:cBhvr additive="base">
                                        <p:cTn id="19" dur="2000" fill="hold"/>
                                        <p:tgtEl>
                                          <p:spTgt spid="85003"/>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0"/>
                            </p:stCondLst>
                            <p:childTnLst>
                              <p:par>
                                <p:cTn id="21" presetID="2" presetClass="entr" presetSubtype="1" fill="hold" grpId="0" nodeType="afterEffect">
                                  <p:stCondLst>
                                    <p:cond delay="0"/>
                                  </p:stCondLst>
                                  <p:childTnLst>
                                    <p:set>
                                      <p:cBhvr>
                                        <p:cTn id="22" dur="1" fill="hold">
                                          <p:stCondLst>
                                            <p:cond delay="0"/>
                                          </p:stCondLst>
                                        </p:cTn>
                                        <p:tgtEl>
                                          <p:spTgt spid="84997"/>
                                        </p:tgtEl>
                                        <p:attrNameLst>
                                          <p:attrName>style.visibility</p:attrName>
                                        </p:attrNameLst>
                                      </p:cBhvr>
                                      <p:to>
                                        <p:strVal val="visible"/>
                                      </p:to>
                                    </p:set>
                                    <p:anim calcmode="lin" valueType="num">
                                      <p:cBhvr additive="base">
                                        <p:cTn id="23" dur="2000" fill="hold"/>
                                        <p:tgtEl>
                                          <p:spTgt spid="84997"/>
                                        </p:tgtEl>
                                        <p:attrNameLst>
                                          <p:attrName>ppt_x</p:attrName>
                                        </p:attrNameLst>
                                      </p:cBhvr>
                                      <p:tavLst>
                                        <p:tav tm="0">
                                          <p:val>
                                            <p:strVal val="#ppt_x"/>
                                          </p:val>
                                        </p:tav>
                                        <p:tav tm="100000">
                                          <p:val>
                                            <p:strVal val="#ppt_x"/>
                                          </p:val>
                                        </p:tav>
                                      </p:tavLst>
                                    </p:anim>
                                    <p:anim calcmode="lin" valueType="num">
                                      <p:cBhvr additive="base">
                                        <p:cTn id="24" dur="2000" fill="hold"/>
                                        <p:tgtEl>
                                          <p:spTgt spid="84997"/>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7000"/>
                            </p:stCondLst>
                            <p:childTnLst>
                              <p:par>
                                <p:cTn id="26" presetID="2" presetClass="entr" presetSubtype="1" fill="hold" grpId="0" nodeType="afterEffect">
                                  <p:stCondLst>
                                    <p:cond delay="0"/>
                                  </p:stCondLst>
                                  <p:childTnLst>
                                    <p:set>
                                      <p:cBhvr>
                                        <p:cTn id="27" dur="1" fill="hold">
                                          <p:stCondLst>
                                            <p:cond delay="0"/>
                                          </p:stCondLst>
                                        </p:cTn>
                                        <p:tgtEl>
                                          <p:spTgt spid="84998"/>
                                        </p:tgtEl>
                                        <p:attrNameLst>
                                          <p:attrName>style.visibility</p:attrName>
                                        </p:attrNameLst>
                                      </p:cBhvr>
                                      <p:to>
                                        <p:strVal val="visible"/>
                                      </p:to>
                                    </p:set>
                                    <p:anim calcmode="lin" valueType="num">
                                      <p:cBhvr additive="base">
                                        <p:cTn id="28" dur="2000" fill="hold"/>
                                        <p:tgtEl>
                                          <p:spTgt spid="84998"/>
                                        </p:tgtEl>
                                        <p:attrNameLst>
                                          <p:attrName>ppt_x</p:attrName>
                                        </p:attrNameLst>
                                      </p:cBhvr>
                                      <p:tavLst>
                                        <p:tav tm="0">
                                          <p:val>
                                            <p:strVal val="#ppt_x"/>
                                          </p:val>
                                        </p:tav>
                                        <p:tav tm="100000">
                                          <p:val>
                                            <p:strVal val="#ppt_x"/>
                                          </p:val>
                                        </p:tav>
                                      </p:tavLst>
                                    </p:anim>
                                    <p:anim calcmode="lin" valueType="num">
                                      <p:cBhvr additive="base">
                                        <p:cTn id="29" dur="2000" fill="hold"/>
                                        <p:tgtEl>
                                          <p:spTgt spid="84998"/>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9000"/>
                            </p:stCondLst>
                            <p:childTnLst>
                              <p:par>
                                <p:cTn id="31" presetID="17" presetClass="entr" presetSubtype="1" fill="hold" grpId="0" nodeType="afterEffect">
                                  <p:stCondLst>
                                    <p:cond delay="0"/>
                                  </p:stCondLst>
                                  <p:childTnLst>
                                    <p:set>
                                      <p:cBhvr>
                                        <p:cTn id="32" dur="1" fill="hold">
                                          <p:stCondLst>
                                            <p:cond delay="0"/>
                                          </p:stCondLst>
                                        </p:cTn>
                                        <p:tgtEl>
                                          <p:spTgt spid="85004"/>
                                        </p:tgtEl>
                                        <p:attrNameLst>
                                          <p:attrName>style.visibility</p:attrName>
                                        </p:attrNameLst>
                                      </p:cBhvr>
                                      <p:to>
                                        <p:strVal val="visible"/>
                                      </p:to>
                                    </p:set>
                                    <p:anim calcmode="lin" valueType="num">
                                      <p:cBhvr>
                                        <p:cTn id="33" dur="1000" fill="hold"/>
                                        <p:tgtEl>
                                          <p:spTgt spid="85004"/>
                                        </p:tgtEl>
                                        <p:attrNameLst>
                                          <p:attrName>ppt_x</p:attrName>
                                        </p:attrNameLst>
                                      </p:cBhvr>
                                      <p:tavLst>
                                        <p:tav tm="0">
                                          <p:val>
                                            <p:strVal val="#ppt_x"/>
                                          </p:val>
                                        </p:tav>
                                        <p:tav tm="100000">
                                          <p:val>
                                            <p:strVal val="#ppt_x"/>
                                          </p:val>
                                        </p:tav>
                                      </p:tavLst>
                                    </p:anim>
                                    <p:anim calcmode="lin" valueType="num">
                                      <p:cBhvr>
                                        <p:cTn id="34" dur="1000" fill="hold"/>
                                        <p:tgtEl>
                                          <p:spTgt spid="85004"/>
                                        </p:tgtEl>
                                        <p:attrNameLst>
                                          <p:attrName>ppt_y</p:attrName>
                                        </p:attrNameLst>
                                      </p:cBhvr>
                                      <p:tavLst>
                                        <p:tav tm="0">
                                          <p:val>
                                            <p:strVal val="#ppt_y-#ppt_h/2"/>
                                          </p:val>
                                        </p:tav>
                                        <p:tav tm="100000">
                                          <p:val>
                                            <p:strVal val="#ppt_y"/>
                                          </p:val>
                                        </p:tav>
                                      </p:tavLst>
                                    </p:anim>
                                    <p:anim calcmode="lin" valueType="num">
                                      <p:cBhvr>
                                        <p:cTn id="35" dur="1000" fill="hold"/>
                                        <p:tgtEl>
                                          <p:spTgt spid="85004"/>
                                        </p:tgtEl>
                                        <p:attrNameLst>
                                          <p:attrName>ppt_w</p:attrName>
                                        </p:attrNameLst>
                                      </p:cBhvr>
                                      <p:tavLst>
                                        <p:tav tm="0">
                                          <p:val>
                                            <p:strVal val="#ppt_w"/>
                                          </p:val>
                                        </p:tav>
                                        <p:tav tm="100000">
                                          <p:val>
                                            <p:strVal val="#ppt_w"/>
                                          </p:val>
                                        </p:tav>
                                      </p:tavLst>
                                    </p:anim>
                                    <p:anim calcmode="lin" valueType="num">
                                      <p:cBhvr>
                                        <p:cTn id="36" dur="1000" fill="hold"/>
                                        <p:tgtEl>
                                          <p:spTgt spid="85004"/>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0000"/>
                            </p:stCondLst>
                            <p:childTnLst>
                              <p:par>
                                <p:cTn id="38" presetID="25" presetClass="entr" presetSubtype="0" fill="hold" nodeType="afterEffect">
                                  <p:stCondLst>
                                    <p:cond delay="0"/>
                                  </p:stCondLst>
                                  <p:childTnLst>
                                    <p:set>
                                      <p:cBhvr>
                                        <p:cTn id="39" dur="1" fill="hold">
                                          <p:stCondLst>
                                            <p:cond delay="0"/>
                                          </p:stCondLst>
                                        </p:cTn>
                                        <p:tgtEl>
                                          <p:spTgt spid="85006"/>
                                        </p:tgtEl>
                                        <p:attrNameLst>
                                          <p:attrName>style.visibility</p:attrName>
                                        </p:attrNameLst>
                                      </p:cBhvr>
                                      <p:to>
                                        <p:strVal val="visible"/>
                                      </p:to>
                                    </p:set>
                                    <p:anim calcmode="lin" valueType="num">
                                      <p:cBhvr>
                                        <p:cTn id="40" dur="500" decel="50000" fill="hold">
                                          <p:stCondLst>
                                            <p:cond delay="0"/>
                                          </p:stCondLst>
                                        </p:cTn>
                                        <p:tgtEl>
                                          <p:spTgt spid="85006"/>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85006"/>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85006"/>
                                        </p:tgtEl>
                                        <p:attrNameLst>
                                          <p:attrName>ppt_w</p:attrName>
                                        </p:attrNameLst>
                                      </p:cBhvr>
                                      <p:tavLst>
                                        <p:tav tm="0">
                                          <p:val>
                                            <p:strVal val="#ppt_w*.05"/>
                                          </p:val>
                                        </p:tav>
                                        <p:tav tm="100000">
                                          <p:val>
                                            <p:strVal val="#ppt_w"/>
                                          </p:val>
                                        </p:tav>
                                      </p:tavLst>
                                    </p:anim>
                                    <p:anim calcmode="lin" valueType="num">
                                      <p:cBhvr>
                                        <p:cTn id="43" dur="1000" fill="hold"/>
                                        <p:tgtEl>
                                          <p:spTgt spid="85006"/>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85006"/>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85006"/>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85006"/>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85006"/>
                                        </p:tgtEl>
                                      </p:cBhvr>
                                    </p:animEffect>
                                  </p:childTnLst>
                                </p:cTn>
                              </p:par>
                            </p:childTnLst>
                          </p:cTn>
                        </p:par>
                        <p:par>
                          <p:cTn id="48" fill="hold" nodeType="afterGroup">
                            <p:stCondLst>
                              <p:cond delay="11000"/>
                            </p:stCondLst>
                            <p:childTnLst>
                              <p:par>
                                <p:cTn id="49" presetID="17" presetClass="entr" presetSubtype="1" fill="hold" grpId="0" nodeType="afterEffect">
                                  <p:stCondLst>
                                    <p:cond delay="0"/>
                                  </p:stCondLst>
                                  <p:childTnLst>
                                    <p:set>
                                      <p:cBhvr>
                                        <p:cTn id="50" dur="1" fill="hold">
                                          <p:stCondLst>
                                            <p:cond delay="0"/>
                                          </p:stCondLst>
                                        </p:cTn>
                                        <p:tgtEl>
                                          <p:spTgt spid="85005"/>
                                        </p:tgtEl>
                                        <p:attrNameLst>
                                          <p:attrName>style.visibility</p:attrName>
                                        </p:attrNameLst>
                                      </p:cBhvr>
                                      <p:to>
                                        <p:strVal val="visible"/>
                                      </p:to>
                                    </p:set>
                                    <p:anim calcmode="lin" valueType="num">
                                      <p:cBhvr>
                                        <p:cTn id="51" dur="1000" fill="hold"/>
                                        <p:tgtEl>
                                          <p:spTgt spid="85005"/>
                                        </p:tgtEl>
                                        <p:attrNameLst>
                                          <p:attrName>ppt_x</p:attrName>
                                        </p:attrNameLst>
                                      </p:cBhvr>
                                      <p:tavLst>
                                        <p:tav tm="0">
                                          <p:val>
                                            <p:strVal val="#ppt_x"/>
                                          </p:val>
                                        </p:tav>
                                        <p:tav tm="100000">
                                          <p:val>
                                            <p:strVal val="#ppt_x"/>
                                          </p:val>
                                        </p:tav>
                                      </p:tavLst>
                                    </p:anim>
                                    <p:anim calcmode="lin" valueType="num">
                                      <p:cBhvr>
                                        <p:cTn id="52" dur="1000" fill="hold"/>
                                        <p:tgtEl>
                                          <p:spTgt spid="85005"/>
                                        </p:tgtEl>
                                        <p:attrNameLst>
                                          <p:attrName>ppt_y</p:attrName>
                                        </p:attrNameLst>
                                      </p:cBhvr>
                                      <p:tavLst>
                                        <p:tav tm="0">
                                          <p:val>
                                            <p:strVal val="#ppt_y-#ppt_h/2"/>
                                          </p:val>
                                        </p:tav>
                                        <p:tav tm="100000">
                                          <p:val>
                                            <p:strVal val="#ppt_y"/>
                                          </p:val>
                                        </p:tav>
                                      </p:tavLst>
                                    </p:anim>
                                    <p:anim calcmode="lin" valueType="num">
                                      <p:cBhvr>
                                        <p:cTn id="53" dur="1000" fill="hold"/>
                                        <p:tgtEl>
                                          <p:spTgt spid="85005"/>
                                        </p:tgtEl>
                                        <p:attrNameLst>
                                          <p:attrName>ppt_w</p:attrName>
                                        </p:attrNameLst>
                                      </p:cBhvr>
                                      <p:tavLst>
                                        <p:tav tm="0">
                                          <p:val>
                                            <p:strVal val="#ppt_w"/>
                                          </p:val>
                                        </p:tav>
                                        <p:tav tm="100000">
                                          <p:val>
                                            <p:strVal val="#ppt_w"/>
                                          </p:val>
                                        </p:tav>
                                      </p:tavLst>
                                    </p:anim>
                                    <p:anim calcmode="lin" valueType="num">
                                      <p:cBhvr>
                                        <p:cTn id="54" dur="1000" fill="hold"/>
                                        <p:tgtEl>
                                          <p:spTgt spid="85005"/>
                                        </p:tgtEl>
                                        <p:attrNameLst>
                                          <p:attrName>ppt_h</p:attrName>
                                        </p:attrNameLst>
                                      </p:cBhvr>
                                      <p:tavLst>
                                        <p:tav tm="0">
                                          <p:val>
                                            <p:fltVal val="0"/>
                                          </p:val>
                                        </p:tav>
                                        <p:tav tm="100000">
                                          <p:val>
                                            <p:strVal val="#ppt_h"/>
                                          </p:val>
                                        </p:tav>
                                      </p:tavLst>
                                    </p:anim>
                                  </p:childTnLst>
                                </p:cTn>
                              </p:par>
                            </p:childTnLst>
                          </p:cTn>
                        </p:par>
                        <p:par>
                          <p:cTn id="55" fill="hold" nodeType="afterGroup">
                            <p:stCondLst>
                              <p:cond delay="12000"/>
                            </p:stCondLst>
                            <p:childTnLst>
                              <p:par>
                                <p:cTn id="56" presetID="25" presetClass="entr" presetSubtype="0" fill="hold" nodeType="afterEffect">
                                  <p:stCondLst>
                                    <p:cond delay="0"/>
                                  </p:stCondLst>
                                  <p:childTnLst>
                                    <p:set>
                                      <p:cBhvr>
                                        <p:cTn id="57" dur="1" fill="hold">
                                          <p:stCondLst>
                                            <p:cond delay="0"/>
                                          </p:stCondLst>
                                        </p:cTn>
                                        <p:tgtEl>
                                          <p:spTgt spid="85009"/>
                                        </p:tgtEl>
                                        <p:attrNameLst>
                                          <p:attrName>style.visibility</p:attrName>
                                        </p:attrNameLst>
                                      </p:cBhvr>
                                      <p:to>
                                        <p:strVal val="visible"/>
                                      </p:to>
                                    </p:set>
                                    <p:anim calcmode="lin" valueType="num">
                                      <p:cBhvr>
                                        <p:cTn id="58" dur="500" decel="50000" fill="hold">
                                          <p:stCondLst>
                                            <p:cond delay="0"/>
                                          </p:stCondLst>
                                        </p:cTn>
                                        <p:tgtEl>
                                          <p:spTgt spid="85009"/>
                                        </p:tgtEl>
                                        <p:attrNameLst>
                                          <p:attrName>style.rotation</p:attrName>
                                        </p:attrNameLst>
                                      </p:cBhvr>
                                      <p:tavLst>
                                        <p:tav tm="0">
                                          <p:val>
                                            <p:fltVal val="-90"/>
                                          </p:val>
                                        </p:tav>
                                        <p:tav tm="100000">
                                          <p:val>
                                            <p:fltVal val="0"/>
                                          </p:val>
                                        </p:tav>
                                      </p:tavLst>
                                    </p:anim>
                                    <p:anim calcmode="lin" valueType="num">
                                      <p:cBhvr>
                                        <p:cTn id="59" dur="500" decel="50000" fill="hold">
                                          <p:stCondLst>
                                            <p:cond delay="0"/>
                                          </p:stCondLst>
                                        </p:cTn>
                                        <p:tgtEl>
                                          <p:spTgt spid="85009"/>
                                        </p:tgtEl>
                                        <p:attrNameLst>
                                          <p:attrName>ppt_w</p:attrName>
                                        </p:attrNameLst>
                                      </p:cBhvr>
                                      <p:tavLst>
                                        <p:tav tm="0">
                                          <p:val>
                                            <p:strVal val="#ppt_w"/>
                                          </p:val>
                                        </p:tav>
                                        <p:tav tm="100000">
                                          <p:val>
                                            <p:strVal val="#ppt_w*.05"/>
                                          </p:val>
                                        </p:tav>
                                      </p:tavLst>
                                    </p:anim>
                                    <p:anim calcmode="lin" valueType="num">
                                      <p:cBhvr>
                                        <p:cTn id="60" dur="500" accel="50000" fill="hold">
                                          <p:stCondLst>
                                            <p:cond delay="500"/>
                                          </p:stCondLst>
                                        </p:cTn>
                                        <p:tgtEl>
                                          <p:spTgt spid="85009"/>
                                        </p:tgtEl>
                                        <p:attrNameLst>
                                          <p:attrName>ppt_w</p:attrName>
                                        </p:attrNameLst>
                                      </p:cBhvr>
                                      <p:tavLst>
                                        <p:tav tm="0">
                                          <p:val>
                                            <p:strVal val="#ppt_w*.05"/>
                                          </p:val>
                                        </p:tav>
                                        <p:tav tm="100000">
                                          <p:val>
                                            <p:strVal val="#ppt_w"/>
                                          </p:val>
                                        </p:tav>
                                      </p:tavLst>
                                    </p:anim>
                                    <p:anim calcmode="lin" valueType="num">
                                      <p:cBhvr>
                                        <p:cTn id="61" dur="1000" fill="hold"/>
                                        <p:tgtEl>
                                          <p:spTgt spid="85009"/>
                                        </p:tgtEl>
                                        <p:attrNameLst>
                                          <p:attrName>ppt_h</p:attrName>
                                        </p:attrNameLst>
                                      </p:cBhvr>
                                      <p:tavLst>
                                        <p:tav tm="0">
                                          <p:val>
                                            <p:strVal val="#ppt_h"/>
                                          </p:val>
                                        </p:tav>
                                        <p:tav tm="100000">
                                          <p:val>
                                            <p:strVal val="#ppt_h"/>
                                          </p:val>
                                        </p:tav>
                                      </p:tavLst>
                                    </p:anim>
                                    <p:anim calcmode="lin" valueType="num">
                                      <p:cBhvr>
                                        <p:cTn id="62" dur="500" decel="50000" fill="hold">
                                          <p:stCondLst>
                                            <p:cond delay="0"/>
                                          </p:stCondLst>
                                        </p:cTn>
                                        <p:tgtEl>
                                          <p:spTgt spid="85009"/>
                                        </p:tgtEl>
                                        <p:attrNameLst>
                                          <p:attrName>ppt_x</p:attrName>
                                        </p:attrNameLst>
                                      </p:cBhvr>
                                      <p:tavLst>
                                        <p:tav tm="0">
                                          <p:val>
                                            <p:strVal val="#ppt_x+.4"/>
                                          </p:val>
                                        </p:tav>
                                        <p:tav tm="100000">
                                          <p:val>
                                            <p:strVal val="#ppt_x"/>
                                          </p:val>
                                        </p:tav>
                                      </p:tavLst>
                                    </p:anim>
                                    <p:anim calcmode="lin" valueType="num">
                                      <p:cBhvr>
                                        <p:cTn id="63" dur="500" decel="50000" fill="hold">
                                          <p:stCondLst>
                                            <p:cond delay="0"/>
                                          </p:stCondLst>
                                        </p:cTn>
                                        <p:tgtEl>
                                          <p:spTgt spid="85009"/>
                                        </p:tgtEl>
                                        <p:attrNameLst>
                                          <p:attrName>ppt_y</p:attrName>
                                        </p:attrNameLst>
                                      </p:cBhvr>
                                      <p:tavLst>
                                        <p:tav tm="0">
                                          <p:val>
                                            <p:strVal val="#ppt_y-.2"/>
                                          </p:val>
                                        </p:tav>
                                        <p:tav tm="100000">
                                          <p:val>
                                            <p:strVal val="#ppt_y+.1"/>
                                          </p:val>
                                        </p:tav>
                                      </p:tavLst>
                                    </p:anim>
                                    <p:anim calcmode="lin" valueType="num">
                                      <p:cBhvr>
                                        <p:cTn id="64" dur="500" accel="50000" fill="hold">
                                          <p:stCondLst>
                                            <p:cond delay="500"/>
                                          </p:stCondLst>
                                        </p:cTn>
                                        <p:tgtEl>
                                          <p:spTgt spid="85009"/>
                                        </p:tgtEl>
                                        <p:attrNameLst>
                                          <p:attrName>ppt_y</p:attrName>
                                        </p:attrNameLst>
                                      </p:cBhvr>
                                      <p:tavLst>
                                        <p:tav tm="0">
                                          <p:val>
                                            <p:strVal val="#ppt_y+.1"/>
                                          </p:val>
                                        </p:tav>
                                        <p:tav tm="100000">
                                          <p:val>
                                            <p:strVal val="#ppt_y"/>
                                          </p:val>
                                        </p:tav>
                                      </p:tavLst>
                                    </p:anim>
                                    <p:animEffect transition="in" filter="fade">
                                      <p:cBhvr>
                                        <p:cTn id="65" dur="1000" decel="50000">
                                          <p:stCondLst>
                                            <p:cond delay="0"/>
                                          </p:stCondLst>
                                        </p:cTn>
                                        <p:tgtEl>
                                          <p:spTgt spid="85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nimBg="1"/>
      <p:bldP spid="84998" grpId="0" animBg="1"/>
      <p:bldP spid="85002" grpId="0" animBg="1"/>
      <p:bldP spid="85003" grpId="0" animBg="1"/>
      <p:bldP spid="85004" grpId="0" animBg="1"/>
      <p:bldP spid="8500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84213" y="115888"/>
            <a:ext cx="8259762" cy="623887"/>
          </a:xfrm>
        </p:spPr>
        <p:txBody>
          <a:bodyPr/>
          <a:lstStyle/>
          <a:p>
            <a:r>
              <a:rPr lang="en-US" altLang="zh-CN" smtClean="0"/>
              <a:t>【</a:t>
            </a:r>
            <a:r>
              <a:rPr lang="zh-CN" altLang="en-US" smtClean="0"/>
              <a:t>例</a:t>
            </a:r>
            <a:r>
              <a:rPr lang="en-US" altLang="zh-CN" smtClean="0"/>
              <a:t>】</a:t>
            </a:r>
            <a:r>
              <a:rPr lang="zh-CN" altLang="en-US" smtClean="0"/>
              <a:t>声明日期类及使用日期对象 </a:t>
            </a:r>
          </a:p>
        </p:txBody>
      </p:sp>
      <p:pic>
        <p:nvPicPr>
          <p:cNvPr id="3" name="图片 2"/>
          <p:cNvPicPr>
            <a:picLocks noChangeAspect="1"/>
          </p:cNvPicPr>
          <p:nvPr/>
        </p:nvPicPr>
        <p:blipFill>
          <a:blip r:embed="rId2"/>
          <a:stretch>
            <a:fillRect/>
          </a:stretch>
        </p:blipFill>
        <p:spPr>
          <a:xfrm>
            <a:off x="251519" y="908720"/>
            <a:ext cx="8291959" cy="5400600"/>
          </a:xfrm>
          <a:prstGeom prst="rect">
            <a:avLst/>
          </a:prstGeom>
        </p:spPr>
      </p:pic>
      <p:sp>
        <p:nvSpPr>
          <p:cNvPr id="4" name="文本框 3"/>
          <p:cNvSpPr txBox="1"/>
          <p:nvPr/>
        </p:nvSpPr>
        <p:spPr>
          <a:xfrm>
            <a:off x="591487" y="6151821"/>
            <a:ext cx="4248472" cy="497957"/>
          </a:xfrm>
          <a:prstGeom prst="rect">
            <a:avLst/>
          </a:prstGeom>
          <a:noFill/>
        </p:spPr>
        <p:txBody>
          <a:bodyPr wrap="square" rtlCol="0">
            <a:spAutoFit/>
          </a:bodyPr>
          <a:lstStyle/>
          <a:p>
            <a:pPr>
              <a:lnSpc>
                <a:spcPct val="120000"/>
              </a:lnSpc>
            </a:pPr>
            <a:r>
              <a:rPr lang="zh-CN" altLang="en-US">
                <a:latin typeface="微软雅黑" panose="020B0503020204020204" pitchFamily="34" charset="-122"/>
                <a:ea typeface="微软雅黑" panose="020B0503020204020204" pitchFamily="34" charset="-122"/>
              </a:rPr>
              <a:t>日期</a:t>
            </a:r>
            <a:r>
              <a:rPr lang="zh-CN" altLang="en-US" smtClean="0">
                <a:latin typeface="微软雅黑" panose="020B0503020204020204" pitchFamily="34" charset="-122"/>
                <a:ea typeface="微软雅黑" panose="020B0503020204020204" pitchFamily="34" charset="-122"/>
              </a:rPr>
              <a:t>类</a:t>
            </a:r>
            <a:r>
              <a:rPr lang="en-US" altLang="zh-CN" smtClean="0">
                <a:latin typeface="微软雅黑" panose="020B0503020204020204" pitchFamily="34" charset="-122"/>
                <a:ea typeface="微软雅黑" panose="020B0503020204020204" pitchFamily="34" charset="-122"/>
              </a:rPr>
              <a:t>MyDate</a:t>
            </a:r>
            <a:r>
              <a:rPr lang="zh-CN" altLang="en-US" smtClean="0">
                <a:latin typeface="微软雅黑" panose="020B0503020204020204" pitchFamily="34" charset="-122"/>
                <a:ea typeface="微软雅黑" panose="020B0503020204020204" pitchFamily="34" charset="-122"/>
              </a:rPr>
              <a:t>的声明</a:t>
            </a:r>
            <a:endParaRPr lang="zh-CN" altLang="en-US"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4631942" y="5955377"/>
            <a:ext cx="4280520" cy="707886"/>
          </a:xfrm>
          <a:prstGeom prst="rect">
            <a:avLst/>
          </a:prstGeom>
          <a:solidFill>
            <a:schemeClr val="tx2">
              <a:lumMod val="20000"/>
              <a:lumOff val="80000"/>
            </a:schemeClr>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classAndObject/MyDate</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CB3F7CA2-734B-41C2-B593-8AFF6AD5AE43}" type="slidenum">
              <a:rPr lang="zh-CN" altLang="en-US" smtClean="0"/>
              <a:pPr>
                <a:defRPr/>
              </a:pPr>
              <a:t>17</a:t>
            </a:fld>
            <a:endParaRPr lang="en-US" altLang="zh-CN"/>
          </a:p>
        </p:txBody>
      </p:sp>
      <p:sp>
        <p:nvSpPr>
          <p:cNvPr id="7" name="标题 1"/>
          <p:cNvSpPr>
            <a:spLocks noGrp="1"/>
          </p:cNvSpPr>
          <p:nvPr>
            <p:ph type="title"/>
          </p:nvPr>
        </p:nvSpPr>
        <p:spPr>
          <a:xfrm>
            <a:off x="684213" y="115888"/>
            <a:ext cx="8259762" cy="623887"/>
          </a:xfrm>
        </p:spPr>
        <p:txBody>
          <a:bodyPr/>
          <a:lstStyle/>
          <a:p>
            <a:r>
              <a:rPr lang="en-US" altLang="zh-CN" smtClean="0"/>
              <a:t>【</a:t>
            </a:r>
            <a:r>
              <a:rPr lang="zh-CN" altLang="en-US" smtClean="0"/>
              <a:t>例</a:t>
            </a:r>
            <a:r>
              <a:rPr lang="en-US" altLang="zh-CN" smtClean="0"/>
              <a:t>】</a:t>
            </a:r>
            <a:r>
              <a:rPr lang="zh-CN" altLang="en-US" smtClean="0"/>
              <a:t>声明日期类及使用日期对象 </a:t>
            </a:r>
          </a:p>
        </p:txBody>
      </p:sp>
      <p:pic>
        <p:nvPicPr>
          <p:cNvPr id="8" name="图片 7"/>
          <p:cNvPicPr>
            <a:picLocks noChangeAspect="1"/>
          </p:cNvPicPr>
          <p:nvPr/>
        </p:nvPicPr>
        <p:blipFill>
          <a:blip r:embed="rId2"/>
          <a:stretch>
            <a:fillRect/>
          </a:stretch>
        </p:blipFill>
        <p:spPr>
          <a:xfrm>
            <a:off x="179387" y="908720"/>
            <a:ext cx="8908247" cy="5040560"/>
          </a:xfrm>
          <a:prstGeom prst="rect">
            <a:avLst/>
          </a:prstGeom>
        </p:spPr>
      </p:pic>
      <p:sp>
        <p:nvSpPr>
          <p:cNvPr id="9" name="文本框 8"/>
          <p:cNvSpPr txBox="1"/>
          <p:nvPr/>
        </p:nvSpPr>
        <p:spPr>
          <a:xfrm>
            <a:off x="591487" y="6151821"/>
            <a:ext cx="4248472" cy="535531"/>
          </a:xfrm>
          <a:prstGeom prst="rect">
            <a:avLst/>
          </a:prstGeom>
          <a:noFill/>
        </p:spPr>
        <p:txBody>
          <a:bodyPr wrap="square" rtlCol="0">
            <a:spAutoFit/>
          </a:bodyPr>
          <a:lstStyle/>
          <a:p>
            <a:pPr>
              <a:lnSpc>
                <a:spcPct val="120000"/>
              </a:lnSpc>
            </a:pPr>
            <a:r>
              <a:rPr lang="zh-CN" altLang="en-US">
                <a:latin typeface="微软雅黑" panose="020B0503020204020204" pitchFamily="34" charset="-122"/>
                <a:ea typeface="微软雅黑" panose="020B0503020204020204" pitchFamily="34" charset="-122"/>
              </a:rPr>
              <a:t>日期</a:t>
            </a:r>
            <a:r>
              <a:rPr lang="zh-CN" altLang="en-US" smtClean="0">
                <a:latin typeface="微软雅黑" panose="020B0503020204020204" pitchFamily="34" charset="-122"/>
                <a:ea typeface="微软雅黑" panose="020B0503020204020204" pitchFamily="34" charset="-122"/>
              </a:rPr>
              <a:t>类</a:t>
            </a:r>
            <a:r>
              <a:rPr lang="en-US" altLang="zh-CN" smtClean="0">
                <a:latin typeface="微软雅黑" panose="020B0503020204020204" pitchFamily="34" charset="-122"/>
                <a:ea typeface="微软雅黑" panose="020B0503020204020204" pitchFamily="34" charset="-122"/>
              </a:rPr>
              <a:t>MyDate</a:t>
            </a:r>
            <a:r>
              <a:rPr lang="zh-CN" altLang="en-US" smtClean="0">
                <a:latin typeface="微软雅黑" panose="020B0503020204020204" pitchFamily="34" charset="-122"/>
                <a:ea typeface="微软雅黑" panose="020B0503020204020204" pitchFamily="34" charset="-122"/>
              </a:rPr>
              <a:t>的使用</a:t>
            </a:r>
            <a:endParaRPr lang="zh-CN" altLang="en-US"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4631942" y="5955377"/>
            <a:ext cx="4280520" cy="707886"/>
          </a:xfrm>
          <a:prstGeom prst="rect">
            <a:avLst/>
          </a:prstGeom>
          <a:solidFill>
            <a:schemeClr val="tx2">
              <a:lumMod val="20000"/>
              <a:lumOff val="80000"/>
            </a:schemeClr>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classAndObject/MyDateDemo</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8064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54AB659-6567-479D-90E2-F2568F49EFCE}" type="slidenum">
              <a:rPr lang="zh-CN" altLang="en-US" sz="1400" smtClean="0">
                <a:latin typeface="Tahoma" pitchFamily="34" charset="0"/>
              </a:rPr>
              <a:pPr eaLnBrk="1" hangingPunct="1"/>
              <a:t>18</a:t>
            </a:fld>
            <a:endParaRPr lang="en-US" altLang="zh-CN" sz="1400" smtClean="0">
              <a:latin typeface="Tahoma" pitchFamily="34" charset="0"/>
            </a:endParaRPr>
          </a:p>
        </p:txBody>
      </p:sp>
      <p:sp>
        <p:nvSpPr>
          <p:cNvPr id="23556" name="Rectangle 2"/>
          <p:cNvSpPr>
            <a:spLocks noGrp="1" noChangeArrowheads="1"/>
          </p:cNvSpPr>
          <p:nvPr>
            <p:ph type="title"/>
          </p:nvPr>
        </p:nvSpPr>
        <p:spPr>
          <a:xfrm>
            <a:off x="1042988" y="115888"/>
            <a:ext cx="7793037" cy="839787"/>
          </a:xfrm>
        </p:spPr>
        <p:txBody>
          <a:bodyPr/>
          <a:lstStyle/>
          <a:p>
            <a:pPr marL="838200" indent="-838200" eaLnBrk="1" hangingPunct="1"/>
            <a:r>
              <a:rPr lang="en-US" altLang="zh-CN" smtClean="0"/>
              <a:t>4. </a:t>
            </a:r>
            <a:r>
              <a:rPr lang="zh-CN" altLang="en-US" smtClean="0"/>
              <a:t>对象的引用模型</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2592288" cy="14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pic>
        <p:nvPicPr>
          <p:cNvPr id="235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196752"/>
            <a:ext cx="2666532"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pic>
        <p:nvPicPr>
          <p:cNvPr id="2356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196752"/>
            <a:ext cx="2667729" cy="15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pic>
        <p:nvPicPr>
          <p:cNvPr id="2356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62" y="3089665"/>
            <a:ext cx="2178050" cy="13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pic>
        <p:nvPicPr>
          <p:cNvPr id="2356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9791" y="3140968"/>
            <a:ext cx="2386573" cy="1602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pic>
        <p:nvPicPr>
          <p:cNvPr id="23569"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168" y="2992388"/>
            <a:ext cx="2520280" cy="158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pic>
        <p:nvPicPr>
          <p:cNvPr id="2357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291" y="4941168"/>
            <a:ext cx="3033589" cy="164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62"/>
                                        </p:tgtEl>
                                        <p:attrNameLst>
                                          <p:attrName>style.visibility</p:attrName>
                                        </p:attrNameLst>
                                      </p:cBhvr>
                                      <p:to>
                                        <p:strVal val="visible"/>
                                      </p:to>
                                    </p:set>
                                    <p:anim calcmode="lin" valueType="num">
                                      <p:cBhvr additive="base">
                                        <p:cTn id="7" dur="500" fill="hold"/>
                                        <p:tgtEl>
                                          <p:spTgt spid="23562"/>
                                        </p:tgtEl>
                                        <p:attrNameLst>
                                          <p:attrName>ppt_x</p:attrName>
                                        </p:attrNameLst>
                                      </p:cBhvr>
                                      <p:tavLst>
                                        <p:tav tm="0">
                                          <p:val>
                                            <p:strVal val="#ppt_x"/>
                                          </p:val>
                                        </p:tav>
                                        <p:tav tm="100000">
                                          <p:val>
                                            <p:strVal val="#ppt_x"/>
                                          </p:val>
                                        </p:tav>
                                      </p:tavLst>
                                    </p:anim>
                                    <p:anim calcmode="lin" valueType="num">
                                      <p:cBhvr additive="base">
                                        <p:cTn id="8" dur="500" fill="hold"/>
                                        <p:tgtEl>
                                          <p:spTgt spid="235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63"/>
                                        </p:tgtEl>
                                        <p:attrNameLst>
                                          <p:attrName>style.visibility</p:attrName>
                                        </p:attrNameLst>
                                      </p:cBhvr>
                                      <p:to>
                                        <p:strVal val="visible"/>
                                      </p:to>
                                    </p:set>
                                    <p:anim calcmode="lin" valueType="num">
                                      <p:cBhvr additive="base">
                                        <p:cTn id="13" dur="500" fill="hold"/>
                                        <p:tgtEl>
                                          <p:spTgt spid="23563"/>
                                        </p:tgtEl>
                                        <p:attrNameLst>
                                          <p:attrName>ppt_x</p:attrName>
                                        </p:attrNameLst>
                                      </p:cBhvr>
                                      <p:tavLst>
                                        <p:tav tm="0">
                                          <p:val>
                                            <p:strVal val="#ppt_x"/>
                                          </p:val>
                                        </p:tav>
                                        <p:tav tm="100000">
                                          <p:val>
                                            <p:strVal val="#ppt_x"/>
                                          </p:val>
                                        </p:tav>
                                      </p:tavLst>
                                    </p:anim>
                                    <p:anim calcmode="lin" valueType="num">
                                      <p:cBhvr additive="base">
                                        <p:cTn id="14" dur="500" fill="hold"/>
                                        <p:tgtEl>
                                          <p:spTgt spid="235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3565"/>
                                        </p:tgtEl>
                                        <p:attrNameLst>
                                          <p:attrName>style.visibility</p:attrName>
                                        </p:attrNameLst>
                                      </p:cBhvr>
                                      <p:to>
                                        <p:strVal val="visible"/>
                                      </p:to>
                                    </p:set>
                                    <p:animEffect transition="in" filter="fade">
                                      <p:cBhvr>
                                        <p:cTn id="19" dur="1000"/>
                                        <p:tgtEl>
                                          <p:spTgt spid="23565"/>
                                        </p:tgtEl>
                                      </p:cBhvr>
                                    </p:animEffect>
                                    <p:anim calcmode="lin" valueType="num">
                                      <p:cBhvr>
                                        <p:cTn id="20" dur="1000" fill="hold"/>
                                        <p:tgtEl>
                                          <p:spTgt spid="23565"/>
                                        </p:tgtEl>
                                        <p:attrNameLst>
                                          <p:attrName>ppt_x</p:attrName>
                                        </p:attrNameLst>
                                      </p:cBhvr>
                                      <p:tavLst>
                                        <p:tav tm="0">
                                          <p:val>
                                            <p:strVal val="#ppt_x"/>
                                          </p:val>
                                        </p:tav>
                                        <p:tav tm="100000">
                                          <p:val>
                                            <p:strVal val="#ppt_x"/>
                                          </p:val>
                                        </p:tav>
                                      </p:tavLst>
                                    </p:anim>
                                    <p:anim calcmode="lin" valueType="num">
                                      <p:cBhvr>
                                        <p:cTn id="21" dur="1000" fill="hold"/>
                                        <p:tgtEl>
                                          <p:spTgt spid="2356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3566"/>
                                        </p:tgtEl>
                                        <p:attrNameLst>
                                          <p:attrName>style.visibility</p:attrName>
                                        </p:attrNameLst>
                                      </p:cBhvr>
                                      <p:to>
                                        <p:strVal val="visible"/>
                                      </p:to>
                                    </p:set>
                                    <p:animEffect transition="in" filter="barn(inVertical)">
                                      <p:cBhvr>
                                        <p:cTn id="26" dur="500"/>
                                        <p:tgtEl>
                                          <p:spTgt spid="2356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3568"/>
                                        </p:tgtEl>
                                        <p:attrNameLst>
                                          <p:attrName>style.visibility</p:attrName>
                                        </p:attrNameLst>
                                      </p:cBhvr>
                                      <p:to>
                                        <p:strVal val="visible"/>
                                      </p:to>
                                    </p:set>
                                    <p:animEffect transition="in" filter="barn(inVertical)">
                                      <p:cBhvr>
                                        <p:cTn id="31" dur="500"/>
                                        <p:tgtEl>
                                          <p:spTgt spid="23568"/>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3569"/>
                                        </p:tgtEl>
                                        <p:attrNameLst>
                                          <p:attrName>style.visibility</p:attrName>
                                        </p:attrNameLst>
                                      </p:cBhvr>
                                      <p:to>
                                        <p:strVal val="visible"/>
                                      </p:to>
                                    </p:set>
                                    <p:animEffect transition="in" filter="barn(inVertical)">
                                      <p:cBhvr>
                                        <p:cTn id="36" dur="500"/>
                                        <p:tgtEl>
                                          <p:spTgt spid="2356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类的封装性</a:t>
            </a:r>
            <a:endParaRPr lang="zh-CN" altLang="en-US" dirty="0"/>
          </a:p>
        </p:txBody>
      </p:sp>
      <p:sp>
        <p:nvSpPr>
          <p:cNvPr id="3" name="内容占位符 2"/>
          <p:cNvSpPr>
            <a:spLocks noGrp="1"/>
          </p:cNvSpPr>
          <p:nvPr>
            <p:ph idx="1"/>
          </p:nvPr>
        </p:nvSpPr>
        <p:spPr>
          <a:xfrm>
            <a:off x="323850" y="1052513"/>
            <a:ext cx="8631238" cy="3888655"/>
          </a:xfrm>
        </p:spPr>
        <p:txBody>
          <a:bodyPr/>
          <a:lstStyle/>
          <a:p>
            <a:r>
              <a:rPr lang="en-GB" altLang="zh-CN" dirty="0" smtClean="0">
                <a:hlinkClick r:id="rId2" action="ppaction://hlinksldjump"/>
              </a:rPr>
              <a:t>3.2.1 </a:t>
            </a:r>
            <a:r>
              <a:rPr lang="zh-CN" altLang="en-GB" dirty="0" smtClean="0">
                <a:hlinkClick r:id="rId2" action="ppaction://hlinksldjump"/>
              </a:rPr>
              <a:t>构造方法与析构方法</a:t>
            </a:r>
            <a:endParaRPr lang="zh-CN" altLang="en-GB" dirty="0" smtClean="0"/>
          </a:p>
          <a:p>
            <a:r>
              <a:rPr lang="en-GB" altLang="zh-CN" dirty="0" smtClean="0">
                <a:hlinkClick r:id="rId3" action="ppaction://hlinksldjump"/>
              </a:rPr>
              <a:t>3.2.2 </a:t>
            </a:r>
            <a:r>
              <a:rPr lang="zh-CN" altLang="en-GB" dirty="0" smtClean="0">
                <a:hlinkClick r:id="rId3" action="ppaction://hlinksldjump"/>
              </a:rPr>
              <a:t>对象的引用和运算 </a:t>
            </a:r>
            <a:endParaRPr lang="zh-CN" altLang="en-GB" dirty="0" smtClean="0"/>
          </a:p>
          <a:p>
            <a:r>
              <a:rPr lang="en-GB" altLang="zh-CN" dirty="0" smtClean="0">
                <a:hlinkClick r:id="rId3" action="ppaction://hlinksldjump"/>
              </a:rPr>
              <a:t>3.2.3 </a:t>
            </a:r>
            <a:r>
              <a:rPr lang="zh-CN" altLang="en-GB" dirty="0" smtClean="0">
                <a:hlinkClick r:id="rId3" action="ppaction://hlinksldjump"/>
              </a:rPr>
              <a:t>访问控制 </a:t>
            </a:r>
            <a:endParaRPr lang="zh-CN" altLang="en-GB" dirty="0" smtClean="0"/>
          </a:p>
          <a:p>
            <a:r>
              <a:rPr lang="en-GB" altLang="zh-CN" dirty="0" smtClean="0">
                <a:hlinkClick r:id="rId4" action="ppaction://hlinksldjump"/>
              </a:rPr>
              <a:t>3.2.4 </a:t>
            </a:r>
            <a:r>
              <a:rPr lang="zh-CN" altLang="en-GB" dirty="0" smtClean="0">
                <a:hlinkClick r:id="rId4" action="ppaction://hlinksldjump"/>
              </a:rPr>
              <a:t>静态成员</a:t>
            </a:r>
            <a:endParaRPr lang="zh-CN" altLang="en-GB" dirty="0" smtClean="0"/>
          </a:p>
          <a:p>
            <a:r>
              <a:rPr lang="en-GB" altLang="zh-CN" dirty="0" smtClean="0">
                <a:hlinkClick r:id="rId5" action="ppaction://hlinksldjump"/>
              </a:rPr>
              <a:t>3.2.5 </a:t>
            </a:r>
            <a:r>
              <a:rPr lang="zh-CN" altLang="en-GB" dirty="0" smtClean="0">
                <a:hlinkClick r:id="rId5" action="ppaction://hlinksldjump"/>
              </a:rPr>
              <a:t>浅拷贝与深拷贝 </a:t>
            </a:r>
            <a:endParaRPr lang="zh-CN" altLang="en-GB" dirty="0" smtClean="0"/>
          </a:p>
          <a:p>
            <a:endParaRPr lang="zh-CN" altLang="en-US" dirty="0"/>
          </a:p>
        </p:txBody>
      </p:sp>
      <p:sp>
        <p:nvSpPr>
          <p:cNvPr id="5" name="灯片编号占位符 4"/>
          <p:cNvSpPr>
            <a:spLocks noGrp="1"/>
          </p:cNvSpPr>
          <p:nvPr>
            <p:ph type="sldNum" sz="quarter" idx="11"/>
          </p:nvPr>
        </p:nvSpPr>
        <p:spPr/>
        <p:txBody>
          <a:bodyPr/>
          <a:lstStyle/>
          <a:p>
            <a:pPr>
              <a:defRPr/>
            </a:pPr>
            <a:fld id="{CB3F7CA2-734B-41C2-B593-8AFF6AD5AE43}" type="slidenum">
              <a:rPr lang="zh-CN" altLang="en-US" smtClean="0"/>
              <a:pPr>
                <a:defRPr/>
              </a:pPr>
              <a:t>19</a:t>
            </a:fld>
            <a:endParaRPr lang="en-US" altLang="zh-CN"/>
          </a:p>
        </p:txBody>
      </p:sp>
    </p:spTree>
    <p:extLst>
      <p:ext uri="{BB962C8B-B14F-4D97-AF65-F5344CB8AC3E}">
        <p14:creationId xmlns:p14="http://schemas.microsoft.com/office/powerpoint/2010/main" val="3693982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11"/>
          </p:nvPr>
        </p:nvSpPr>
        <p:spPr/>
        <p:txBody>
          <a:bodyPr/>
          <a:lstStyle/>
          <a:p>
            <a:pPr>
              <a:defRPr/>
            </a:pPr>
            <a:fld id="{44970F4A-C170-4F70-820D-BE69FFFE2945}" type="slidenum">
              <a:rPr lang="zh-CN" altLang="en-US" b="0">
                <a:latin typeface="+mn-lt"/>
              </a:rPr>
              <a:pPr>
                <a:defRPr/>
              </a:pPr>
              <a:t>2</a:t>
            </a:fld>
            <a:endParaRPr lang="en-US" altLang="zh-CN" b="0">
              <a:latin typeface="+mn-lt"/>
            </a:endParaRPr>
          </a:p>
        </p:txBody>
      </p:sp>
      <p:sp>
        <p:nvSpPr>
          <p:cNvPr id="11268" name="Rectangle 2"/>
          <p:cNvSpPr>
            <a:spLocks noGrp="1" noChangeArrowheads="1"/>
          </p:cNvSpPr>
          <p:nvPr>
            <p:ph type="title" idx="4294967295"/>
          </p:nvPr>
        </p:nvSpPr>
        <p:spPr>
          <a:xfrm>
            <a:off x="1475656" y="188641"/>
            <a:ext cx="6372944" cy="576064"/>
          </a:xfrm>
        </p:spPr>
        <p:txBody>
          <a:bodyPr/>
          <a:lstStyle/>
          <a:p>
            <a:pPr algn="l" eaLnBrk="1" hangingPunct="1"/>
            <a:r>
              <a:rPr lang="zh-CN" altLang="en-US" smtClean="0"/>
              <a:t>章节安排</a:t>
            </a:r>
          </a:p>
        </p:txBody>
      </p:sp>
      <p:sp>
        <p:nvSpPr>
          <p:cNvPr id="11269" name="Rectangle 3"/>
          <p:cNvSpPr>
            <a:spLocks noGrp="1" noChangeArrowheads="1"/>
          </p:cNvSpPr>
          <p:nvPr>
            <p:ph type="body" idx="4294967295"/>
          </p:nvPr>
        </p:nvSpPr>
        <p:spPr>
          <a:xfrm>
            <a:off x="900113" y="1196752"/>
            <a:ext cx="6048375" cy="3167062"/>
          </a:xfrm>
        </p:spPr>
        <p:txBody>
          <a:bodyPr/>
          <a:lstStyle/>
          <a:p>
            <a:pPr eaLnBrk="1" hangingPunct="1"/>
            <a:r>
              <a:rPr lang="en-GB" altLang="zh-CN" smtClean="0">
                <a:hlinkClick r:id="rId2" action="ppaction://hlinksldjump"/>
              </a:rPr>
              <a:t>3.1 </a:t>
            </a:r>
            <a:r>
              <a:rPr lang="zh-CN" altLang="en-GB" smtClean="0">
                <a:hlinkClick r:id="rId2" action="ppaction://hlinksldjump"/>
              </a:rPr>
              <a:t>类和对象</a:t>
            </a:r>
            <a:endParaRPr lang="zh-CN" altLang="en-GB" smtClean="0"/>
          </a:p>
          <a:p>
            <a:pPr eaLnBrk="1" hangingPunct="1"/>
            <a:r>
              <a:rPr lang="en-GB" altLang="zh-CN" smtClean="0">
                <a:hlinkClick r:id="rId3" action="ppaction://hlinksldjump"/>
              </a:rPr>
              <a:t>3.2 </a:t>
            </a:r>
            <a:r>
              <a:rPr lang="zh-CN" altLang="en-GB" smtClean="0">
                <a:hlinkClick r:id="rId3" action="ppaction://hlinksldjump"/>
              </a:rPr>
              <a:t>类的封装性</a:t>
            </a:r>
            <a:endParaRPr lang="zh-CN" altLang="en-GB" smtClean="0"/>
          </a:p>
          <a:p>
            <a:pPr eaLnBrk="1" hangingPunct="1"/>
            <a:r>
              <a:rPr lang="en-GB" altLang="zh-CN" smtClean="0">
                <a:hlinkClick r:id="rId4" action="ppaction://hlinksldjump"/>
              </a:rPr>
              <a:t>3.3 </a:t>
            </a:r>
            <a:r>
              <a:rPr lang="zh-CN" altLang="en-GB" smtClean="0">
                <a:hlinkClick r:id="rId4" action="ppaction://hlinksldjump"/>
              </a:rPr>
              <a:t>类的继承性</a:t>
            </a:r>
            <a:endParaRPr lang="zh-CN" altLang="en-GB" smtClean="0"/>
          </a:p>
          <a:p>
            <a:pPr eaLnBrk="1" hangingPunct="1"/>
            <a:r>
              <a:rPr lang="en-GB" altLang="zh-CN" smtClean="0">
                <a:hlinkClick r:id="rId5" action="ppaction://hlinksldjump"/>
              </a:rPr>
              <a:t>3.4 </a:t>
            </a:r>
            <a:r>
              <a:rPr lang="zh-CN" altLang="en-GB" smtClean="0">
                <a:hlinkClick r:id="rId5" action="ppaction://hlinksldjump"/>
              </a:rPr>
              <a:t>类的多态性</a:t>
            </a:r>
            <a:endParaRPr lang="zh-CN" altLang="en-GB" smtClean="0"/>
          </a:p>
          <a:p>
            <a:pPr eaLnBrk="1" hangingPunct="1"/>
            <a:r>
              <a:rPr lang="en-GB" altLang="zh-CN" smtClean="0">
                <a:hlinkClick r:id="rId6" action="ppaction://hlinksldjump"/>
              </a:rPr>
              <a:t>3.5 </a:t>
            </a:r>
            <a:r>
              <a:rPr lang="zh-CN" altLang="en-GB" smtClean="0">
                <a:hlinkClick r:id="rId6" action="ppaction://hlinksldjump"/>
              </a:rPr>
              <a:t>类的抽象性</a:t>
            </a:r>
            <a:endParaRPr lang="zh-CN" altLang="en-GB"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1"/>
          </p:nvPr>
        </p:nvSpPr>
        <p:spPr>
          <a:xfrm>
            <a:off x="4211638" y="6524625"/>
            <a:ext cx="4716462" cy="333375"/>
          </a:xfrm>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5908EEB-0EC2-4BC3-AD85-C01979E73287}" type="slidenum">
              <a:rPr lang="en-US" altLang="zh-CN" sz="1400" b="0" smtClean="0">
                <a:latin typeface="Tahoma" pitchFamily="34" charset="0"/>
              </a:rPr>
              <a:pPr eaLnBrk="1" hangingPunct="1"/>
              <a:t>20</a:t>
            </a:fld>
            <a:endParaRPr lang="en-US" altLang="zh-CN" sz="1400" b="0" smtClean="0">
              <a:latin typeface="Tahoma" pitchFamily="34" charset="0"/>
            </a:endParaRPr>
          </a:p>
        </p:txBody>
      </p:sp>
      <p:sp>
        <p:nvSpPr>
          <p:cNvPr id="25603" name="Rectangle 2"/>
          <p:cNvSpPr>
            <a:spLocks noGrp="1" noChangeArrowheads="1"/>
          </p:cNvSpPr>
          <p:nvPr>
            <p:ph type="title"/>
          </p:nvPr>
        </p:nvSpPr>
        <p:spPr>
          <a:xfrm>
            <a:off x="684213" y="188913"/>
            <a:ext cx="8229600" cy="792162"/>
          </a:xfrm>
        </p:spPr>
        <p:txBody>
          <a:bodyPr/>
          <a:lstStyle/>
          <a:p>
            <a:pPr algn="ctr"/>
            <a:r>
              <a:rPr lang="en-US" altLang="zh-CN" smtClean="0">
                <a:cs typeface="Times New Roman" pitchFamily="18" charset="0"/>
              </a:rPr>
              <a:t>3.2 </a:t>
            </a:r>
            <a:r>
              <a:rPr lang="zh-CN" altLang="en-US" smtClean="0">
                <a:cs typeface="Times New Roman" pitchFamily="18" charset="0"/>
              </a:rPr>
              <a:t>类的封装性</a:t>
            </a:r>
          </a:p>
        </p:txBody>
      </p:sp>
      <p:sp>
        <p:nvSpPr>
          <p:cNvPr id="130051" name="Rectangle 3"/>
          <p:cNvSpPr>
            <a:spLocks noGrp="1" noChangeArrowheads="1"/>
          </p:cNvSpPr>
          <p:nvPr>
            <p:ph type="body" idx="1"/>
          </p:nvPr>
        </p:nvSpPr>
        <p:spPr>
          <a:xfrm>
            <a:off x="527050" y="4248150"/>
            <a:ext cx="8229600" cy="1511300"/>
          </a:xfrm>
        </p:spPr>
        <p:txBody>
          <a:bodyPr/>
          <a:lstStyle/>
          <a:p>
            <a:pPr>
              <a:lnSpc>
                <a:spcPct val="120000"/>
              </a:lnSpc>
              <a:spcBef>
                <a:spcPct val="0"/>
              </a:spcBef>
            </a:pPr>
            <a:r>
              <a:rPr lang="zh-CN" altLang="en-GB" sz="2400" smtClean="0"/>
              <a:t>信息隐藏</a:t>
            </a:r>
            <a:r>
              <a:rPr lang="zh-CN" altLang="en-US" sz="2400" smtClean="0"/>
              <a:t>，</a:t>
            </a:r>
            <a:r>
              <a:rPr lang="zh-CN" altLang="en-GB" sz="2400" smtClean="0"/>
              <a:t>隐藏对象的实现细节，不让用户</a:t>
            </a:r>
            <a:r>
              <a:rPr lang="zh-CN" altLang="en-GB" sz="2400" smtClean="0"/>
              <a:t>看到</a:t>
            </a:r>
            <a:r>
              <a:rPr lang="zh-CN" altLang="en-US" sz="2400"/>
              <a:t>。</a:t>
            </a:r>
            <a:r>
              <a:rPr lang="zh-CN" altLang="en-US" sz="2400" smtClean="0"/>
              <a:t>将</a:t>
            </a:r>
            <a:r>
              <a:rPr lang="zh-CN" altLang="en-US" sz="2400" smtClean="0"/>
              <a:t>东西包装在一起，然后以新的完整形式呈现出来。</a:t>
            </a:r>
            <a:r>
              <a:rPr lang="zh-CN" altLang="en-US" sz="2400"/>
              <a:t>类似于</a:t>
            </a:r>
            <a:r>
              <a:rPr lang="zh-CN" altLang="en-GB" sz="2400" smtClean="0"/>
              <a:t>两种或多种化学药品组成一个胶囊</a:t>
            </a:r>
            <a:endParaRPr lang="en-US" altLang="zh-CN" sz="2400" smtClean="0"/>
          </a:p>
          <a:p>
            <a:pPr>
              <a:lnSpc>
                <a:spcPct val="120000"/>
              </a:lnSpc>
              <a:spcBef>
                <a:spcPct val="0"/>
              </a:spcBef>
            </a:pPr>
            <a:endParaRPr lang="en-US" altLang="zh-CN" sz="2400" smtClean="0">
              <a:solidFill>
                <a:srgbClr val="FF0000"/>
              </a:solidFill>
            </a:endParaRPr>
          </a:p>
        </p:txBody>
      </p:sp>
      <p:sp>
        <p:nvSpPr>
          <p:cNvPr id="130052" name="AutoShape 4"/>
          <p:cNvSpPr>
            <a:spLocks noChangeArrowheads="1"/>
          </p:cNvSpPr>
          <p:nvPr/>
        </p:nvSpPr>
        <p:spPr bwMode="auto">
          <a:xfrm>
            <a:off x="1471613" y="5805488"/>
            <a:ext cx="6335712" cy="720725"/>
          </a:xfrm>
          <a:prstGeom prst="roundRect">
            <a:avLst>
              <a:gd name="adj" fmla="val 16667"/>
            </a:avLst>
          </a:prstGeom>
          <a:gradFill rotWithShape="1">
            <a:gsLst>
              <a:gs pos="0">
                <a:srgbClr val="FFCC00"/>
              </a:gs>
              <a:gs pos="100000">
                <a:srgbClr val="FFFFFF"/>
              </a:gs>
            </a:gsLst>
            <a:path path="rect">
              <a:fillToRect r="100000" b="100000"/>
            </a:path>
          </a:gradFill>
          <a:ln w="6350" algn="ctr">
            <a:solidFill>
              <a:srgbClr val="808000"/>
            </a:solidFill>
            <a:round/>
            <a:headEnd/>
            <a:tailEnd/>
          </a:ln>
          <a:effectLst>
            <a:outerShdw dist="63500" dir="2212194" algn="ctr" rotWithShape="0">
              <a:schemeClr val="bg2">
                <a:alpha val="50000"/>
              </a:schemeClr>
            </a:outerShdw>
          </a:effectLst>
        </p:spPr>
        <p:txBody>
          <a:bodyPr anchor="ctr"/>
          <a:lstStyle/>
          <a:p>
            <a:pPr marL="342900" indent="-342900"/>
            <a:r>
              <a:rPr lang="zh-CN" altLang="en-US" b="1">
                <a:solidFill>
                  <a:srgbClr val="FF0000"/>
                </a:solidFill>
              </a:rPr>
              <a:t>隐藏属性、方法或实现细节的过程称为封装。是软件模块化的重要机制。</a:t>
            </a:r>
          </a:p>
        </p:txBody>
      </p:sp>
      <p:sp>
        <p:nvSpPr>
          <p:cNvPr id="2" name="TextBox 1"/>
          <p:cNvSpPr txBox="1">
            <a:spLocks noChangeArrowheads="1"/>
          </p:cNvSpPr>
          <p:nvPr/>
        </p:nvSpPr>
        <p:spPr bwMode="auto">
          <a:xfrm>
            <a:off x="555625" y="1052513"/>
            <a:ext cx="763270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indent="0" eaLnBrk="1" hangingPunct="1">
              <a:lnSpc>
                <a:spcPct val="120000"/>
              </a:lnSpc>
              <a:defRPr/>
            </a:pPr>
            <a:r>
              <a:rPr lang="zh-CN" altLang="en-US" dirty="0" smtClean="0">
                <a:latin typeface="微软雅黑" pitchFamily="34" charset="-122"/>
                <a:ea typeface="微软雅黑" pitchFamily="34" charset="-122"/>
              </a:rPr>
              <a:t>类通过把</a:t>
            </a:r>
            <a:r>
              <a:rPr lang="zh-CN" altLang="en-US" dirty="0">
                <a:latin typeface="微软雅黑" pitchFamily="34" charset="-122"/>
                <a:ea typeface="微软雅黑" pitchFamily="34" charset="-122"/>
              </a:rPr>
              <a:t>数据和与这些数据有关的操作封装</a:t>
            </a:r>
            <a:r>
              <a:rPr lang="zh-CN" altLang="en-US" dirty="0" smtClean="0">
                <a:latin typeface="微软雅黑" pitchFamily="34" charset="-122"/>
                <a:ea typeface="微软雅黑" pitchFamily="34" charset="-122"/>
              </a:rPr>
              <a:t>在一起，实现类的</a:t>
            </a:r>
            <a:r>
              <a:rPr lang="zh-CN" altLang="en-US" dirty="0" smtClean="0">
                <a:solidFill>
                  <a:srgbClr val="FF0000"/>
                </a:solidFill>
                <a:latin typeface="微软雅黑" pitchFamily="34" charset="-122"/>
                <a:ea typeface="微软雅黑" pitchFamily="34" charset="-122"/>
              </a:rPr>
              <a:t>封装性</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eaLnBrk="1" hangingPunct="1">
              <a:lnSpc>
                <a:spcPct val="120000"/>
              </a:lnSpc>
              <a:defRPr/>
            </a:pPr>
            <a:r>
              <a:rPr lang="zh-CN" altLang="en-US" dirty="0" smtClean="0">
                <a:latin typeface="微软雅黑" pitchFamily="34" charset="-122"/>
                <a:ea typeface="微软雅黑" pitchFamily="34" charset="-122"/>
              </a:rPr>
              <a:t>封装包含了两层含义：</a:t>
            </a:r>
            <a:endParaRPr lang="en-US" altLang="zh-CN" dirty="0" smtClean="0">
              <a:latin typeface="微软雅黑" pitchFamily="34" charset="-122"/>
              <a:ea typeface="微软雅黑" pitchFamily="34" charset="-122"/>
            </a:endParaRPr>
          </a:p>
          <a:p>
            <a:pPr eaLnBrk="1" hangingPunct="1">
              <a:lnSpc>
                <a:spcPct val="120000"/>
              </a:lnSpc>
              <a:buFont typeface="Wingdings" pitchFamily="2" charset="2"/>
              <a:buChar char="Ø"/>
              <a:defRPr/>
            </a:pPr>
            <a:r>
              <a:rPr lang="zh-CN" altLang="en-US" dirty="0" smtClean="0">
                <a:latin typeface="微软雅黑" pitchFamily="34" charset="-122"/>
                <a:ea typeface="微软雅黑" pitchFamily="34" charset="-122"/>
              </a:rPr>
              <a:t>将数据和对数据的操作组成起来构成类，变成一个不可分割的独立单元；</a:t>
            </a:r>
            <a:endParaRPr lang="en-US" altLang="zh-CN" dirty="0" smtClean="0">
              <a:latin typeface="微软雅黑" pitchFamily="34" charset="-122"/>
              <a:ea typeface="微软雅黑" pitchFamily="34" charset="-122"/>
            </a:endParaRPr>
          </a:p>
          <a:p>
            <a:pPr eaLnBrk="1" hangingPunct="1">
              <a:lnSpc>
                <a:spcPct val="120000"/>
              </a:lnSpc>
              <a:buFont typeface="Wingdings" pitchFamily="2" charset="2"/>
              <a:buChar char="Ø"/>
              <a:defRPr/>
            </a:pPr>
            <a:r>
              <a:rPr lang="zh-CN" altLang="en-US" dirty="0" smtClean="0">
                <a:latin typeface="微软雅黑" pitchFamily="34" charset="-122"/>
                <a:ea typeface="微软雅黑" pitchFamily="34" charset="-122"/>
              </a:rPr>
              <a:t>实现信息隐藏，类既要提供与外部联系的方法，又要尽可能地隐藏实现细节。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10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0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52"/>
                                        </p:tgtEl>
                                        <p:attrNameLst>
                                          <p:attrName>style.visibility</p:attrName>
                                        </p:attrNameLst>
                                      </p:cBhvr>
                                      <p:to>
                                        <p:strVal val="visible"/>
                                      </p:to>
                                    </p:set>
                                    <p:anim calcmode="lin" valueType="num">
                                      <p:cBhvr additive="base">
                                        <p:cTn id="19" dur="500" fill="hold"/>
                                        <p:tgtEl>
                                          <p:spTgt spid="130052"/>
                                        </p:tgtEl>
                                        <p:attrNameLst>
                                          <p:attrName>ppt_x</p:attrName>
                                        </p:attrNameLst>
                                      </p:cBhvr>
                                      <p:tavLst>
                                        <p:tav tm="0">
                                          <p:val>
                                            <p:strVal val="#ppt_x"/>
                                          </p:val>
                                        </p:tav>
                                        <p:tav tm="100000">
                                          <p:val>
                                            <p:strVal val="#ppt_x"/>
                                          </p:val>
                                        </p:tav>
                                      </p:tavLst>
                                    </p:anim>
                                    <p:anim calcmode="lin" valueType="num">
                                      <p:cBhvr additive="base">
                                        <p:cTn id="20" dur="500" fill="hold"/>
                                        <p:tgtEl>
                                          <p:spTgt spid="130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735013" y="188913"/>
            <a:ext cx="8229600" cy="792162"/>
          </a:xfrm>
        </p:spPr>
        <p:txBody>
          <a:bodyPr/>
          <a:lstStyle/>
          <a:p>
            <a:pPr algn="ctr"/>
            <a:r>
              <a:rPr lang="zh-CN" altLang="en-US" smtClean="0">
                <a:cs typeface="Times New Roman" pitchFamily="18" charset="0"/>
              </a:rPr>
              <a:t>封装的示例 </a:t>
            </a:r>
            <a:r>
              <a:rPr lang="en-US" altLang="zh-CN" smtClean="0">
                <a:cs typeface="Times New Roman" pitchFamily="18" charset="0"/>
              </a:rPr>
              <a:t>3-1</a:t>
            </a:r>
          </a:p>
        </p:txBody>
      </p:sp>
      <p:sp>
        <p:nvSpPr>
          <p:cNvPr id="26627" name="Rectangle 3"/>
          <p:cNvSpPr>
            <a:spLocks noChangeArrowheads="1"/>
          </p:cNvSpPr>
          <p:nvPr/>
        </p:nvSpPr>
        <p:spPr bwMode="auto">
          <a:xfrm>
            <a:off x="1979613" y="5516563"/>
            <a:ext cx="5113337" cy="576262"/>
          </a:xfrm>
          <a:prstGeom prst="rect">
            <a:avLst/>
          </a:prstGeom>
          <a:gradFill rotWithShape="1">
            <a:gsLst>
              <a:gs pos="0">
                <a:srgbClr val="CC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FF0000"/>
                </a:solidFill>
                <a:latin typeface="Arial" pitchFamily="34" charset="0"/>
                <a:ea typeface="黑体" pitchFamily="49" charset="-122"/>
              </a:rPr>
              <a:t>接口</a:t>
            </a:r>
          </a:p>
        </p:txBody>
      </p:sp>
      <p:grpSp>
        <p:nvGrpSpPr>
          <p:cNvPr id="26628" name="Group 4"/>
          <p:cNvGrpSpPr>
            <a:grpSpLocks/>
          </p:cNvGrpSpPr>
          <p:nvPr/>
        </p:nvGrpSpPr>
        <p:grpSpPr bwMode="auto">
          <a:xfrm>
            <a:off x="6161088" y="1557338"/>
            <a:ext cx="2459037" cy="2574925"/>
            <a:chOff x="3881" y="981"/>
            <a:chExt cx="1549" cy="1622"/>
          </a:xfrm>
        </p:grpSpPr>
        <p:grpSp>
          <p:nvGrpSpPr>
            <p:cNvPr id="26654" name="Group 5"/>
            <p:cNvGrpSpPr>
              <a:grpSpLocks/>
            </p:cNvGrpSpPr>
            <p:nvPr/>
          </p:nvGrpSpPr>
          <p:grpSpPr bwMode="auto">
            <a:xfrm>
              <a:off x="4140" y="1117"/>
              <a:ext cx="1075" cy="883"/>
              <a:chOff x="4140" y="1371"/>
              <a:chExt cx="1075" cy="883"/>
            </a:xfrm>
          </p:grpSpPr>
          <p:pic>
            <p:nvPicPr>
              <p:cNvPr id="2665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 y="1371"/>
                <a:ext cx="1075"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7" name="Rectangle 7"/>
              <p:cNvSpPr>
                <a:spLocks noChangeArrowheads="1"/>
              </p:cNvSpPr>
              <p:nvPr/>
            </p:nvSpPr>
            <p:spPr bwMode="auto">
              <a:xfrm>
                <a:off x="4140" y="1371"/>
                <a:ext cx="4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spcBef>
                    <a:spcPct val="20000"/>
                  </a:spcBef>
                  <a:buClr>
                    <a:srgbClr val="339966"/>
                  </a:buClr>
                  <a:buFont typeface="Wingdings" pitchFamily="2" charset="2"/>
                  <a:buNone/>
                </a:pPr>
                <a:r>
                  <a:rPr lang="zh-CN" altLang="en-US" sz="2300">
                    <a:solidFill>
                      <a:srgbClr val="000000"/>
                    </a:solidFill>
                    <a:ea typeface="黑体" pitchFamily="49" charset="-122"/>
                  </a:rPr>
                  <a:t> </a:t>
                </a:r>
                <a:endParaRPr lang="zh-CN" altLang="en-US">
                  <a:latin typeface="Courier New" pitchFamily="49" charset="0"/>
                  <a:ea typeface="黑体" pitchFamily="49" charset="-122"/>
                </a:endParaRPr>
              </a:p>
            </p:txBody>
          </p:sp>
        </p:grpSp>
        <p:sp>
          <p:nvSpPr>
            <p:cNvPr id="26655" name="Freeform 8"/>
            <p:cNvSpPr>
              <a:spLocks/>
            </p:cNvSpPr>
            <p:nvPr/>
          </p:nvSpPr>
          <p:spPr bwMode="auto">
            <a:xfrm>
              <a:off x="3881" y="981"/>
              <a:ext cx="1549" cy="1622"/>
            </a:xfrm>
            <a:custGeom>
              <a:avLst/>
              <a:gdLst>
                <a:gd name="T0" fmla="*/ 0 w 3456"/>
                <a:gd name="T1" fmla="*/ 0 h 3456"/>
                <a:gd name="T2" fmla="*/ 0 w 3456"/>
                <a:gd name="T3" fmla="*/ 0 h 3456"/>
                <a:gd name="T4" fmla="*/ 0 w 3456"/>
                <a:gd name="T5" fmla="*/ 0 h 3456"/>
                <a:gd name="T6" fmla="*/ 0 w 3456"/>
                <a:gd name="T7" fmla="*/ 0 h 3456"/>
                <a:gd name="T8" fmla="*/ 0 w 3456"/>
                <a:gd name="T9" fmla="*/ 0 h 3456"/>
                <a:gd name="T10" fmla="*/ 0 w 3456"/>
                <a:gd name="T11" fmla="*/ 0 h 34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56" h="3456">
                  <a:moveTo>
                    <a:pt x="0" y="1728"/>
                  </a:moveTo>
                  <a:cubicBezTo>
                    <a:pt x="0" y="773"/>
                    <a:pt x="773" y="0"/>
                    <a:pt x="1728" y="0"/>
                  </a:cubicBezTo>
                  <a:cubicBezTo>
                    <a:pt x="2682" y="0"/>
                    <a:pt x="3456" y="773"/>
                    <a:pt x="3456" y="1728"/>
                  </a:cubicBezTo>
                  <a:cubicBezTo>
                    <a:pt x="3456" y="1728"/>
                    <a:pt x="3456" y="1728"/>
                    <a:pt x="3456" y="1728"/>
                  </a:cubicBezTo>
                  <a:cubicBezTo>
                    <a:pt x="3456" y="2682"/>
                    <a:pt x="2682" y="3456"/>
                    <a:pt x="1728" y="3456"/>
                  </a:cubicBezTo>
                  <a:cubicBezTo>
                    <a:pt x="773" y="3456"/>
                    <a:pt x="0" y="2682"/>
                    <a:pt x="0" y="1728"/>
                  </a:cubicBezTo>
                </a:path>
              </a:pathLst>
            </a:custGeom>
            <a:noFill/>
            <a:ln w="0">
              <a:solidFill>
                <a:srgbClr val="000000"/>
              </a:solidFill>
              <a:prstDash val="solid"/>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26629" name="Group 9"/>
          <p:cNvGrpSpPr>
            <a:grpSpLocks/>
          </p:cNvGrpSpPr>
          <p:nvPr/>
        </p:nvGrpSpPr>
        <p:grpSpPr bwMode="auto">
          <a:xfrm>
            <a:off x="560388" y="1557338"/>
            <a:ext cx="2459037" cy="2574925"/>
            <a:chOff x="353" y="981"/>
            <a:chExt cx="1549" cy="1622"/>
          </a:xfrm>
        </p:grpSpPr>
        <p:grpSp>
          <p:nvGrpSpPr>
            <p:cNvPr id="26650" name="Group 10"/>
            <p:cNvGrpSpPr>
              <a:grpSpLocks/>
            </p:cNvGrpSpPr>
            <p:nvPr/>
          </p:nvGrpSpPr>
          <p:grpSpPr bwMode="auto">
            <a:xfrm>
              <a:off x="611" y="1071"/>
              <a:ext cx="1026" cy="830"/>
              <a:chOff x="611" y="1341"/>
              <a:chExt cx="1026" cy="830"/>
            </a:xfrm>
          </p:grpSpPr>
          <p:pic>
            <p:nvPicPr>
              <p:cNvPr id="26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 y="1341"/>
                <a:ext cx="1024" cy="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3" name="Rectangle 12"/>
              <p:cNvSpPr>
                <a:spLocks noChangeArrowheads="1"/>
              </p:cNvSpPr>
              <p:nvPr/>
            </p:nvSpPr>
            <p:spPr bwMode="auto">
              <a:xfrm>
                <a:off x="611" y="1341"/>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spcBef>
                    <a:spcPct val="20000"/>
                  </a:spcBef>
                  <a:buClr>
                    <a:srgbClr val="339966"/>
                  </a:buClr>
                  <a:buFont typeface="Wingdings" pitchFamily="2" charset="2"/>
                  <a:buNone/>
                </a:pPr>
                <a:r>
                  <a:rPr lang="zh-CN" altLang="en-US" sz="2000">
                    <a:solidFill>
                      <a:srgbClr val="000000"/>
                    </a:solidFill>
                    <a:ea typeface="黑体" pitchFamily="49" charset="-122"/>
                  </a:rPr>
                  <a:t> </a:t>
                </a:r>
                <a:endParaRPr lang="zh-CN" altLang="en-US">
                  <a:latin typeface="Courier New" pitchFamily="49" charset="0"/>
                  <a:ea typeface="黑体" pitchFamily="49" charset="-122"/>
                </a:endParaRPr>
              </a:p>
            </p:txBody>
          </p:sp>
        </p:grpSp>
        <p:sp>
          <p:nvSpPr>
            <p:cNvPr id="26651" name="Freeform 13"/>
            <p:cNvSpPr>
              <a:spLocks/>
            </p:cNvSpPr>
            <p:nvPr/>
          </p:nvSpPr>
          <p:spPr bwMode="auto">
            <a:xfrm>
              <a:off x="353" y="981"/>
              <a:ext cx="1549" cy="1622"/>
            </a:xfrm>
            <a:custGeom>
              <a:avLst/>
              <a:gdLst>
                <a:gd name="T0" fmla="*/ 0 w 1549"/>
                <a:gd name="T1" fmla="*/ 811 h 1622"/>
                <a:gd name="T2" fmla="*/ 775 w 1549"/>
                <a:gd name="T3" fmla="*/ 0 h 1622"/>
                <a:gd name="T4" fmla="*/ 1549 w 1549"/>
                <a:gd name="T5" fmla="*/ 811 h 1622"/>
                <a:gd name="T6" fmla="*/ 1549 w 1549"/>
                <a:gd name="T7" fmla="*/ 811 h 1622"/>
                <a:gd name="T8" fmla="*/ 775 w 1549"/>
                <a:gd name="T9" fmla="*/ 1622 h 1622"/>
                <a:gd name="T10" fmla="*/ 0 w 1549"/>
                <a:gd name="T11" fmla="*/ 811 h 16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49" h="1622">
                  <a:moveTo>
                    <a:pt x="0" y="811"/>
                  </a:moveTo>
                  <a:cubicBezTo>
                    <a:pt x="0" y="363"/>
                    <a:pt x="347" y="0"/>
                    <a:pt x="775" y="0"/>
                  </a:cubicBezTo>
                  <a:cubicBezTo>
                    <a:pt x="1202" y="0"/>
                    <a:pt x="1549" y="363"/>
                    <a:pt x="1549" y="811"/>
                  </a:cubicBezTo>
                  <a:cubicBezTo>
                    <a:pt x="1549" y="811"/>
                    <a:pt x="1549" y="811"/>
                    <a:pt x="1549" y="811"/>
                  </a:cubicBezTo>
                  <a:cubicBezTo>
                    <a:pt x="1549" y="1259"/>
                    <a:pt x="1202" y="1622"/>
                    <a:pt x="775" y="1622"/>
                  </a:cubicBezTo>
                  <a:cubicBezTo>
                    <a:pt x="347" y="1622"/>
                    <a:pt x="0" y="1259"/>
                    <a:pt x="0" y="811"/>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630" name="Group 14"/>
          <p:cNvGrpSpPr>
            <a:grpSpLocks/>
          </p:cNvGrpSpPr>
          <p:nvPr/>
        </p:nvGrpSpPr>
        <p:grpSpPr bwMode="auto">
          <a:xfrm>
            <a:off x="1547813" y="4743450"/>
            <a:ext cx="2190750" cy="573088"/>
            <a:chOff x="975" y="2988"/>
            <a:chExt cx="1380" cy="361"/>
          </a:xfrm>
        </p:grpSpPr>
        <p:sp>
          <p:nvSpPr>
            <p:cNvPr id="26648" name="Rectangle 15"/>
            <p:cNvSpPr>
              <a:spLocks noChangeArrowheads="1"/>
            </p:cNvSpPr>
            <p:nvPr/>
          </p:nvSpPr>
          <p:spPr bwMode="auto">
            <a:xfrm>
              <a:off x="975" y="2988"/>
              <a:ext cx="1377" cy="361"/>
            </a:xfrm>
            <a:prstGeom prst="rect">
              <a:avLst/>
            </a:prstGeom>
            <a:gradFill rotWithShape="1">
              <a:gsLst>
                <a:gs pos="0">
                  <a:schemeClr val="accent1"/>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49" name="Rectangle 16"/>
            <p:cNvSpPr>
              <a:spLocks noChangeArrowheads="1"/>
            </p:cNvSpPr>
            <p:nvPr/>
          </p:nvSpPr>
          <p:spPr bwMode="auto">
            <a:xfrm>
              <a:off x="978" y="2988"/>
              <a:ext cx="1377" cy="361"/>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631" name="Rectangle 17"/>
          <p:cNvSpPr>
            <a:spLocks noChangeArrowheads="1"/>
          </p:cNvSpPr>
          <p:nvPr/>
        </p:nvSpPr>
        <p:spPr bwMode="auto">
          <a:xfrm>
            <a:off x="5508625" y="4743450"/>
            <a:ext cx="2185988" cy="573088"/>
          </a:xfrm>
          <a:prstGeom prst="rect">
            <a:avLst/>
          </a:prstGeom>
          <a:gradFill rotWithShape="1">
            <a:gsLst>
              <a:gs pos="0">
                <a:srgbClr val="FFFF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32" name="Rectangle 18"/>
          <p:cNvSpPr>
            <a:spLocks noChangeArrowheads="1"/>
          </p:cNvSpPr>
          <p:nvPr/>
        </p:nvSpPr>
        <p:spPr bwMode="auto">
          <a:xfrm>
            <a:off x="6170613" y="4762500"/>
            <a:ext cx="914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spcBef>
                <a:spcPct val="20000"/>
              </a:spcBef>
              <a:buClr>
                <a:srgbClr val="339966"/>
              </a:buClr>
              <a:buFont typeface="Wingdings" pitchFamily="2" charset="2"/>
              <a:buNone/>
            </a:pPr>
            <a:r>
              <a:rPr lang="zh-CN" altLang="en-US" sz="1800">
                <a:solidFill>
                  <a:srgbClr val="000000"/>
                </a:solidFill>
                <a:latin typeface="Courier New" pitchFamily="49" charset="0"/>
                <a:ea typeface="黑体" pitchFamily="49" charset="-122"/>
              </a:rPr>
              <a:t>采购经理</a:t>
            </a:r>
          </a:p>
        </p:txBody>
      </p:sp>
      <p:sp>
        <p:nvSpPr>
          <p:cNvPr id="26633" name="Rectangle 19"/>
          <p:cNvSpPr>
            <a:spLocks noChangeArrowheads="1"/>
          </p:cNvSpPr>
          <p:nvPr/>
        </p:nvSpPr>
        <p:spPr bwMode="auto">
          <a:xfrm>
            <a:off x="6083300" y="5053013"/>
            <a:ext cx="12969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lnSpc>
                <a:spcPct val="90000"/>
              </a:lnSpc>
              <a:spcBef>
                <a:spcPct val="20000"/>
              </a:spcBef>
              <a:buClr>
                <a:srgbClr val="339966"/>
              </a:buClr>
              <a:buFont typeface="Wingdings" pitchFamily="2" charset="2"/>
              <a:buNone/>
            </a:pPr>
            <a:r>
              <a:rPr lang="zh-CN" altLang="en-US" sz="1800">
                <a:solidFill>
                  <a:srgbClr val="000000"/>
                </a:solidFill>
                <a:latin typeface="Arial" pitchFamily="34" charset="0"/>
                <a:ea typeface="黑体" pitchFamily="49" charset="-122"/>
              </a:rPr>
              <a:t>罗杰斯</a:t>
            </a:r>
            <a:r>
              <a:rPr lang="zh-CN" altLang="en-US" sz="1800">
                <a:solidFill>
                  <a:srgbClr val="000000"/>
                </a:solidFill>
                <a:latin typeface="Courier New" pitchFamily="49" charset="0"/>
                <a:ea typeface="黑体" pitchFamily="49" charset="-122"/>
              </a:rPr>
              <a:t>先生</a:t>
            </a:r>
          </a:p>
        </p:txBody>
      </p:sp>
      <p:sp>
        <p:nvSpPr>
          <p:cNvPr id="26634" name="Rectangle 20"/>
          <p:cNvSpPr>
            <a:spLocks noChangeArrowheads="1"/>
          </p:cNvSpPr>
          <p:nvPr/>
        </p:nvSpPr>
        <p:spPr bwMode="auto">
          <a:xfrm>
            <a:off x="395288" y="1235075"/>
            <a:ext cx="34353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lgn="ctr">
              <a:lnSpc>
                <a:spcPct val="90000"/>
              </a:lnSpc>
              <a:spcBef>
                <a:spcPct val="20000"/>
              </a:spcBef>
              <a:buClr>
                <a:srgbClr val="339966"/>
              </a:buClr>
              <a:buFont typeface="Wingdings" pitchFamily="2" charset="2"/>
              <a:buNone/>
            </a:pPr>
            <a:r>
              <a:rPr lang="zh-CN" altLang="en-US" sz="1800" dirty="0">
                <a:solidFill>
                  <a:srgbClr val="000000"/>
                </a:solidFill>
                <a:latin typeface="Arial" pitchFamily="34" charset="0"/>
                <a:ea typeface="黑体" pitchFamily="49" charset="-122"/>
              </a:rPr>
              <a:t>法拉公司</a:t>
            </a:r>
            <a:r>
              <a:rPr lang="en-US" altLang="zh-CN" sz="1800" dirty="0">
                <a:solidFill>
                  <a:srgbClr val="000000"/>
                </a:solidFill>
                <a:latin typeface="Arial" pitchFamily="34" charset="0"/>
                <a:ea typeface="黑体" pitchFamily="49" charset="-122"/>
              </a:rPr>
              <a:t>——</a:t>
            </a:r>
            <a:r>
              <a:rPr lang="zh-CN" altLang="en-US" sz="1800" dirty="0">
                <a:solidFill>
                  <a:srgbClr val="000000"/>
                </a:solidFill>
                <a:latin typeface="Arial" pitchFamily="34" charset="0"/>
                <a:ea typeface="黑体" pitchFamily="49" charset="-122"/>
              </a:rPr>
              <a:t>汽车</a:t>
            </a:r>
            <a:r>
              <a:rPr lang="zh-CN" altLang="en-US" sz="1800" dirty="0">
                <a:solidFill>
                  <a:srgbClr val="FF0000"/>
                </a:solidFill>
                <a:latin typeface="Arial" pitchFamily="34" charset="0"/>
                <a:ea typeface="黑体" pitchFamily="49" charset="-122"/>
              </a:rPr>
              <a:t>元件制造商</a:t>
            </a:r>
          </a:p>
        </p:txBody>
      </p:sp>
      <p:sp>
        <p:nvSpPr>
          <p:cNvPr id="26635" name="Rectangle 21"/>
          <p:cNvSpPr>
            <a:spLocks noChangeArrowheads="1"/>
          </p:cNvSpPr>
          <p:nvPr/>
        </p:nvSpPr>
        <p:spPr bwMode="auto">
          <a:xfrm>
            <a:off x="2189163" y="1460500"/>
            <a:ext cx="571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spcBef>
                <a:spcPct val="20000"/>
              </a:spcBef>
              <a:buClr>
                <a:srgbClr val="339966"/>
              </a:buClr>
              <a:buFont typeface="Wingdings" pitchFamily="2" charset="2"/>
              <a:buNone/>
            </a:pPr>
            <a:r>
              <a:rPr lang="en-US" altLang="zh-CN" sz="1800" b="1">
                <a:solidFill>
                  <a:srgbClr val="000000"/>
                </a:solidFill>
                <a:ea typeface="黑体" pitchFamily="49" charset="-122"/>
              </a:rPr>
              <a:t>.</a:t>
            </a:r>
            <a:endParaRPr lang="en-US" altLang="zh-CN">
              <a:latin typeface="Courier New" pitchFamily="49" charset="0"/>
              <a:ea typeface="黑体" pitchFamily="49" charset="-122"/>
            </a:endParaRPr>
          </a:p>
        </p:txBody>
      </p:sp>
      <p:sp>
        <p:nvSpPr>
          <p:cNvPr id="26636" name="Rectangle 22"/>
          <p:cNvSpPr>
            <a:spLocks noChangeArrowheads="1"/>
          </p:cNvSpPr>
          <p:nvPr/>
        </p:nvSpPr>
        <p:spPr bwMode="auto">
          <a:xfrm>
            <a:off x="6516688" y="1268413"/>
            <a:ext cx="16002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342900" indent="-342900">
              <a:lnSpc>
                <a:spcPct val="90000"/>
              </a:lnSpc>
              <a:spcBef>
                <a:spcPct val="20000"/>
              </a:spcBef>
              <a:buClr>
                <a:srgbClr val="339966"/>
              </a:buClr>
              <a:buFont typeface="Wingdings" pitchFamily="2" charset="2"/>
              <a:buNone/>
            </a:pPr>
            <a:r>
              <a:rPr lang="zh-CN" altLang="en-US" sz="1800" dirty="0">
                <a:solidFill>
                  <a:srgbClr val="000000"/>
                </a:solidFill>
                <a:latin typeface="黑体" pitchFamily="49" charset="-122"/>
                <a:ea typeface="黑体" pitchFamily="49" charset="-122"/>
              </a:rPr>
              <a:t>迪斯尼</a:t>
            </a:r>
            <a:r>
              <a:rPr lang="zh-CN" altLang="en-US" sz="1800" dirty="0">
                <a:solidFill>
                  <a:srgbClr val="FF0000"/>
                </a:solidFill>
                <a:latin typeface="黑体" pitchFamily="49" charset="-122"/>
                <a:ea typeface="黑体" pitchFamily="49" charset="-122"/>
              </a:rPr>
              <a:t>汽车公司</a:t>
            </a:r>
          </a:p>
        </p:txBody>
      </p:sp>
      <p:sp>
        <p:nvSpPr>
          <p:cNvPr id="26637" name="Rectangle 23"/>
          <p:cNvSpPr>
            <a:spLocks noChangeArrowheads="1"/>
          </p:cNvSpPr>
          <p:nvPr/>
        </p:nvSpPr>
        <p:spPr bwMode="auto">
          <a:xfrm>
            <a:off x="7813675" y="1460500"/>
            <a:ext cx="571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spcBef>
                <a:spcPct val="20000"/>
              </a:spcBef>
              <a:buClr>
                <a:srgbClr val="339966"/>
              </a:buClr>
              <a:buFont typeface="Wingdings" pitchFamily="2" charset="2"/>
              <a:buNone/>
            </a:pPr>
            <a:r>
              <a:rPr lang="en-US" altLang="zh-CN" sz="1800" b="1">
                <a:solidFill>
                  <a:srgbClr val="000000"/>
                </a:solidFill>
                <a:ea typeface="黑体" pitchFamily="49" charset="-122"/>
              </a:rPr>
              <a:t>.</a:t>
            </a:r>
            <a:endParaRPr lang="en-US" altLang="zh-CN">
              <a:latin typeface="Courier New" pitchFamily="49" charset="0"/>
              <a:ea typeface="黑体" pitchFamily="49" charset="-122"/>
            </a:endParaRPr>
          </a:p>
        </p:txBody>
      </p:sp>
      <p:sp>
        <p:nvSpPr>
          <p:cNvPr id="26638" name="Rectangle 24"/>
          <p:cNvSpPr>
            <a:spLocks noChangeArrowheads="1"/>
          </p:cNvSpPr>
          <p:nvPr/>
        </p:nvSpPr>
        <p:spPr bwMode="auto">
          <a:xfrm>
            <a:off x="2212975" y="4762500"/>
            <a:ext cx="914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spcBef>
                <a:spcPct val="20000"/>
              </a:spcBef>
              <a:buClr>
                <a:srgbClr val="339966"/>
              </a:buClr>
              <a:buFont typeface="Wingdings" pitchFamily="2" charset="2"/>
              <a:buNone/>
            </a:pPr>
            <a:r>
              <a:rPr lang="zh-CN" altLang="en-US" sz="1800">
                <a:solidFill>
                  <a:srgbClr val="000000"/>
                </a:solidFill>
                <a:latin typeface="ËÎÌå" charset="0"/>
                <a:ea typeface="黑体" pitchFamily="49" charset="-122"/>
                <a:cs typeface="ËÎÌå" charset="0"/>
              </a:rPr>
              <a:t>市场经理</a:t>
            </a:r>
            <a:endParaRPr lang="zh-CN" altLang="en-US">
              <a:latin typeface="Courier New" pitchFamily="49" charset="0"/>
              <a:ea typeface="黑体" pitchFamily="49" charset="-122"/>
              <a:cs typeface="ËÎÌå" charset="0"/>
            </a:endParaRPr>
          </a:p>
        </p:txBody>
      </p:sp>
      <p:sp>
        <p:nvSpPr>
          <p:cNvPr id="26639" name="Rectangle 25"/>
          <p:cNvSpPr>
            <a:spLocks noChangeArrowheads="1"/>
          </p:cNvSpPr>
          <p:nvPr/>
        </p:nvSpPr>
        <p:spPr bwMode="auto">
          <a:xfrm>
            <a:off x="2043113" y="5053013"/>
            <a:ext cx="1304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lgn="ctr">
              <a:lnSpc>
                <a:spcPct val="90000"/>
              </a:lnSpc>
              <a:spcBef>
                <a:spcPct val="20000"/>
              </a:spcBef>
              <a:buClr>
                <a:srgbClr val="339966"/>
              </a:buClr>
              <a:buFont typeface="Wingdings" pitchFamily="2" charset="2"/>
              <a:buNone/>
            </a:pPr>
            <a:r>
              <a:rPr lang="zh-CN" altLang="en-US" sz="1800">
                <a:solidFill>
                  <a:srgbClr val="000000"/>
                </a:solidFill>
                <a:latin typeface="ËÎÌå" charset="0"/>
                <a:ea typeface="黑体" pitchFamily="49" charset="-122"/>
              </a:rPr>
              <a:t>雪莉女士</a:t>
            </a:r>
            <a:endParaRPr lang="zh-CN" altLang="en-US">
              <a:latin typeface="Courier New" pitchFamily="49" charset="0"/>
              <a:ea typeface="黑体" pitchFamily="49" charset="-122"/>
            </a:endParaRPr>
          </a:p>
        </p:txBody>
      </p:sp>
      <p:sp>
        <p:nvSpPr>
          <p:cNvPr id="26640" name="Rectangle 26"/>
          <p:cNvSpPr>
            <a:spLocks noChangeArrowheads="1"/>
          </p:cNvSpPr>
          <p:nvPr/>
        </p:nvSpPr>
        <p:spPr bwMode="auto">
          <a:xfrm>
            <a:off x="5511800" y="4743450"/>
            <a:ext cx="2185988" cy="573088"/>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1" name="Rectangle 27"/>
          <p:cNvSpPr>
            <a:spLocks noChangeArrowheads="1"/>
          </p:cNvSpPr>
          <p:nvPr/>
        </p:nvSpPr>
        <p:spPr bwMode="auto">
          <a:xfrm>
            <a:off x="2224088" y="3670300"/>
            <a:ext cx="1079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spcBef>
                <a:spcPct val="20000"/>
              </a:spcBef>
              <a:buClr>
                <a:srgbClr val="339966"/>
              </a:buClr>
              <a:buFont typeface="Wingdings" pitchFamily="2" charset="2"/>
              <a:buNone/>
            </a:pPr>
            <a:r>
              <a:rPr lang="zh-CN" altLang="en-US" sz="3400">
                <a:solidFill>
                  <a:srgbClr val="000000"/>
                </a:solidFill>
                <a:ea typeface="黑体" pitchFamily="49" charset="-122"/>
              </a:rPr>
              <a:t> </a:t>
            </a:r>
            <a:endParaRPr lang="zh-CN" altLang="en-US">
              <a:latin typeface="Courier New" pitchFamily="49" charset="0"/>
              <a:ea typeface="黑体" pitchFamily="49" charset="-122"/>
            </a:endParaRPr>
          </a:p>
        </p:txBody>
      </p:sp>
      <p:sp>
        <p:nvSpPr>
          <p:cNvPr id="26642" name="Rectangle 28"/>
          <p:cNvSpPr>
            <a:spLocks noChangeArrowheads="1"/>
          </p:cNvSpPr>
          <p:nvPr/>
        </p:nvSpPr>
        <p:spPr bwMode="auto">
          <a:xfrm>
            <a:off x="4140200" y="3860800"/>
            <a:ext cx="457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spcBef>
                <a:spcPct val="20000"/>
              </a:spcBef>
              <a:buClr>
                <a:srgbClr val="339966"/>
              </a:buClr>
              <a:buFont typeface="Wingdings" pitchFamily="2" charset="2"/>
              <a:buNone/>
            </a:pPr>
            <a:r>
              <a:rPr lang="zh-CN" altLang="en-US" sz="1800">
                <a:solidFill>
                  <a:srgbClr val="000000"/>
                </a:solidFill>
                <a:latin typeface="ËÎÌå" charset="0"/>
                <a:ea typeface="黑体" pitchFamily="49" charset="-122"/>
              </a:rPr>
              <a:t>要求</a:t>
            </a:r>
            <a:endParaRPr lang="zh-CN" altLang="en-US" sz="1800">
              <a:latin typeface="Courier New" pitchFamily="49" charset="0"/>
              <a:ea typeface="黑体" pitchFamily="49" charset="-122"/>
            </a:endParaRPr>
          </a:p>
        </p:txBody>
      </p:sp>
      <p:pic>
        <p:nvPicPr>
          <p:cNvPr id="26643" name="Picture 29" descr="市场经理"/>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1903413" y="2924175"/>
            <a:ext cx="1144587" cy="1798638"/>
          </a:xfrm>
          <a:gradFill rotWithShape="1">
            <a:gsLst>
              <a:gs pos="0">
                <a:schemeClr val="bg1"/>
              </a:gs>
              <a:gs pos="100000">
                <a:schemeClr val="accent1"/>
              </a:gs>
            </a:gsLst>
            <a:path path="shape">
              <a:fillToRect l="50000" t="50000" r="50000" b="50000"/>
            </a:path>
          </a:gradFill>
          <a:ln>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44" name="Picture 30" descr="采购经理"/>
          <p:cNvPicPr>
            <a:picLocks noGrp="1" noChangeAspect="1" noChangeArrowheads="1"/>
          </p:cNvPicPr>
          <p:nvPr>
            <p:ph sz="half" idx="4294967295"/>
          </p:nvPr>
        </p:nvPicPr>
        <p:blipFill>
          <a:blip r:embed="rId5">
            <a:extLst>
              <a:ext uri="{28A0092B-C50C-407E-A947-70E740481C1C}">
                <a14:useLocalDpi xmlns:a14="http://schemas.microsoft.com/office/drawing/2010/main" val="0"/>
              </a:ext>
            </a:extLst>
          </a:blip>
          <a:srcRect/>
          <a:stretch>
            <a:fillRect/>
          </a:stretch>
        </p:blipFill>
        <p:spPr>
          <a:xfrm>
            <a:off x="5805488" y="2938463"/>
            <a:ext cx="1239837" cy="1785937"/>
          </a:xfrm>
          <a:gradFill rotWithShape="1">
            <a:gsLst>
              <a:gs pos="0">
                <a:srgbClr val="FFFFFF"/>
              </a:gs>
              <a:gs pos="100000">
                <a:srgbClr val="FFFF99"/>
              </a:gs>
            </a:gsLst>
            <a:path path="shape">
              <a:fillToRect l="50000" t="50000" r="50000" b="50000"/>
            </a:path>
          </a:gradFill>
          <a:ln>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45" name="Freeform 31"/>
          <p:cNvSpPr>
            <a:spLocks/>
          </p:cNvSpPr>
          <p:nvPr/>
        </p:nvSpPr>
        <p:spPr bwMode="auto">
          <a:xfrm>
            <a:off x="3132138" y="4005263"/>
            <a:ext cx="2617787" cy="485775"/>
          </a:xfrm>
          <a:custGeom>
            <a:avLst/>
            <a:gdLst>
              <a:gd name="T0" fmla="*/ 0 w 1552"/>
              <a:gd name="T1" fmla="*/ 2147483647 h 306"/>
              <a:gd name="T2" fmla="*/ 2147483647 w 1552"/>
              <a:gd name="T3" fmla="*/ 0 h 306"/>
              <a:gd name="T4" fmla="*/ 2147483647 w 1552"/>
              <a:gd name="T5" fmla="*/ 2147483647 h 306"/>
              <a:gd name="T6" fmla="*/ 2147483647 w 1552"/>
              <a:gd name="T7" fmla="*/ 2147483647 h 306"/>
              <a:gd name="T8" fmla="*/ 2147483647 w 1552"/>
              <a:gd name="T9" fmla="*/ 0 h 306"/>
              <a:gd name="T10" fmla="*/ 2147483647 w 1552"/>
              <a:gd name="T11" fmla="*/ 2147483647 h 306"/>
              <a:gd name="T12" fmla="*/ 2147483647 w 1552"/>
              <a:gd name="T13" fmla="*/ 2147483647 h 306"/>
              <a:gd name="T14" fmla="*/ 2147483647 w 1552"/>
              <a:gd name="T15" fmla="*/ 2147483647 h 306"/>
              <a:gd name="T16" fmla="*/ 2147483647 w 1552"/>
              <a:gd name="T17" fmla="*/ 2147483647 h 306"/>
              <a:gd name="T18" fmla="*/ 2147483647 w 1552"/>
              <a:gd name="T19" fmla="*/ 2147483647 h 306"/>
              <a:gd name="T20" fmla="*/ 0 w 1552"/>
              <a:gd name="T21" fmla="*/ 2147483647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52" h="306">
                <a:moveTo>
                  <a:pt x="0" y="153"/>
                </a:moveTo>
                <a:lnTo>
                  <a:pt x="95" y="0"/>
                </a:lnTo>
                <a:lnTo>
                  <a:pt x="95" y="101"/>
                </a:lnTo>
                <a:lnTo>
                  <a:pt x="1458" y="101"/>
                </a:lnTo>
                <a:lnTo>
                  <a:pt x="1458" y="0"/>
                </a:lnTo>
                <a:lnTo>
                  <a:pt x="1552" y="153"/>
                </a:lnTo>
                <a:lnTo>
                  <a:pt x="1458" y="306"/>
                </a:lnTo>
                <a:lnTo>
                  <a:pt x="1458" y="205"/>
                </a:lnTo>
                <a:lnTo>
                  <a:pt x="95" y="205"/>
                </a:lnTo>
                <a:lnTo>
                  <a:pt x="95" y="306"/>
                </a:lnTo>
                <a:lnTo>
                  <a:pt x="0" y="153"/>
                </a:lnTo>
                <a:close/>
              </a:path>
            </a:pathLst>
          </a:custGeom>
          <a:gradFill rotWithShape="1">
            <a:gsLst>
              <a:gs pos="0">
                <a:srgbClr val="FFCC00"/>
              </a:gs>
              <a:gs pos="50000">
                <a:srgbClr val="FFFFFF"/>
              </a:gs>
              <a:gs pos="100000">
                <a:srgbClr val="FFCC00"/>
              </a:gs>
            </a:gsLst>
            <a:lin ang="0" scaled="1"/>
          </a:gradFill>
          <a:ln w="6350" cap="flat">
            <a:solidFill>
              <a:schemeClr val="tx1"/>
            </a:solidFill>
            <a:prstDash val="solid"/>
            <a:round/>
            <a:headEnd/>
            <a:tailEnd/>
          </a:ln>
        </p:spPr>
        <p:txBody>
          <a:bodyPr/>
          <a:lstStyle/>
          <a:p>
            <a:endParaRPr lang="zh-CN" altLang="en-US"/>
          </a:p>
        </p:txBody>
      </p:sp>
      <p:sp>
        <p:nvSpPr>
          <p:cNvPr id="26647"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6791359-B282-4107-8981-B962492CA3F4}" type="slidenum">
              <a:rPr lang="zh-CN" altLang="en-US" sz="1400" smtClean="0">
                <a:latin typeface="Tahoma" pitchFamily="34" charset="0"/>
              </a:rPr>
              <a:pPr eaLnBrk="1" hangingPunct="1"/>
              <a:t>21</a:t>
            </a:fld>
            <a:endParaRPr lang="en-US" altLang="zh-CN" sz="1400" smtClean="0">
              <a:latin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6588125" y="1557338"/>
            <a:ext cx="1609725" cy="1189037"/>
            <a:chOff x="4163" y="1297"/>
            <a:chExt cx="1014" cy="749"/>
          </a:xfrm>
        </p:grpSpPr>
        <p:pic>
          <p:nvPicPr>
            <p:cNvPr id="276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 y="1297"/>
              <a:ext cx="101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2" name="Rectangle 4"/>
            <p:cNvSpPr>
              <a:spLocks noChangeArrowheads="1"/>
            </p:cNvSpPr>
            <p:nvPr/>
          </p:nvSpPr>
          <p:spPr bwMode="auto">
            <a:xfrm>
              <a:off x="4199" y="1297"/>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gn="ctr">
                <a:lnSpc>
                  <a:spcPct val="90000"/>
                </a:lnSpc>
                <a:spcBef>
                  <a:spcPct val="20000"/>
                </a:spcBef>
                <a:buClr>
                  <a:srgbClr val="339966"/>
                </a:buClr>
                <a:buFont typeface="Wingdings" pitchFamily="2" charset="2"/>
                <a:buNone/>
              </a:pPr>
              <a:r>
                <a:rPr lang="zh-CN" altLang="en-US" sz="2000">
                  <a:solidFill>
                    <a:srgbClr val="000000"/>
                  </a:solidFill>
                  <a:ea typeface="黑体" pitchFamily="49" charset="-122"/>
                </a:rPr>
                <a:t> </a:t>
              </a:r>
              <a:endParaRPr lang="zh-CN" altLang="en-US">
                <a:latin typeface="Courier New" pitchFamily="49" charset="0"/>
                <a:ea typeface="黑体" pitchFamily="49" charset="-122"/>
              </a:endParaRPr>
            </a:p>
          </p:txBody>
        </p:sp>
      </p:grpSp>
      <p:grpSp>
        <p:nvGrpSpPr>
          <p:cNvPr id="27651" name="Group 5"/>
          <p:cNvGrpSpPr>
            <a:grpSpLocks/>
          </p:cNvGrpSpPr>
          <p:nvPr/>
        </p:nvGrpSpPr>
        <p:grpSpPr bwMode="auto">
          <a:xfrm>
            <a:off x="1258888" y="1557338"/>
            <a:ext cx="1544637" cy="1117600"/>
            <a:chOff x="814" y="1272"/>
            <a:chExt cx="973" cy="704"/>
          </a:xfrm>
        </p:grpSpPr>
        <p:pic>
          <p:nvPicPr>
            <p:cNvPr id="276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 y="1272"/>
              <a:ext cx="973"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0" name="Rectangle 7"/>
            <p:cNvSpPr>
              <a:spLocks noChangeArrowheads="1"/>
            </p:cNvSpPr>
            <p:nvPr/>
          </p:nvSpPr>
          <p:spPr bwMode="auto">
            <a:xfrm>
              <a:off x="842" y="1272"/>
              <a:ext cx="3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gn="ctr">
                <a:lnSpc>
                  <a:spcPct val="90000"/>
                </a:lnSpc>
                <a:spcBef>
                  <a:spcPct val="20000"/>
                </a:spcBef>
                <a:buClr>
                  <a:srgbClr val="339966"/>
                </a:buClr>
                <a:buFont typeface="Wingdings" pitchFamily="2" charset="2"/>
                <a:buNone/>
              </a:pPr>
              <a:r>
                <a:rPr lang="zh-CN" altLang="en-US" sz="1700">
                  <a:solidFill>
                    <a:srgbClr val="000000"/>
                  </a:solidFill>
                  <a:ea typeface="黑体" pitchFamily="49" charset="-122"/>
                </a:rPr>
                <a:t> </a:t>
              </a:r>
              <a:endParaRPr lang="zh-CN" altLang="en-US">
                <a:latin typeface="Courier New" pitchFamily="49" charset="0"/>
                <a:ea typeface="黑体" pitchFamily="49" charset="-122"/>
              </a:endParaRPr>
            </a:p>
          </p:txBody>
        </p:sp>
      </p:grpSp>
      <p:sp>
        <p:nvSpPr>
          <p:cNvPr id="27652" name="Rectangle 8"/>
          <p:cNvSpPr>
            <a:spLocks noGrp="1" noChangeArrowheads="1"/>
          </p:cNvSpPr>
          <p:nvPr>
            <p:ph type="title" idx="4294967295"/>
          </p:nvPr>
        </p:nvSpPr>
        <p:spPr>
          <a:xfrm>
            <a:off x="755650" y="188913"/>
            <a:ext cx="8229600" cy="792162"/>
          </a:xfrm>
        </p:spPr>
        <p:txBody>
          <a:bodyPr/>
          <a:lstStyle/>
          <a:p>
            <a:pPr algn="ctr"/>
            <a:r>
              <a:rPr lang="zh-CN" altLang="en-US" smtClean="0">
                <a:cs typeface="Times New Roman" pitchFamily="18" charset="0"/>
              </a:rPr>
              <a:t>封装的示例 </a:t>
            </a:r>
            <a:r>
              <a:rPr lang="en-US" altLang="zh-CN" smtClean="0">
                <a:cs typeface="Times New Roman" pitchFamily="18" charset="0"/>
              </a:rPr>
              <a:t>3-2</a:t>
            </a:r>
          </a:p>
        </p:txBody>
      </p:sp>
      <p:sp>
        <p:nvSpPr>
          <p:cNvPr id="27653" name="Rectangle 9"/>
          <p:cNvSpPr>
            <a:spLocks noChangeArrowheads="1"/>
          </p:cNvSpPr>
          <p:nvPr/>
        </p:nvSpPr>
        <p:spPr bwMode="auto">
          <a:xfrm>
            <a:off x="0" y="2238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4" name="Rectangle 10"/>
          <p:cNvSpPr>
            <a:spLocks noChangeArrowheads="1"/>
          </p:cNvSpPr>
          <p:nvPr/>
        </p:nvSpPr>
        <p:spPr bwMode="auto">
          <a:xfrm>
            <a:off x="1763713" y="5805488"/>
            <a:ext cx="5545137" cy="576262"/>
          </a:xfrm>
          <a:prstGeom prst="rect">
            <a:avLst/>
          </a:prstGeom>
          <a:gradFill rotWithShape="1">
            <a:gsLst>
              <a:gs pos="0">
                <a:srgbClr val="CC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FF0000"/>
                </a:solidFill>
                <a:latin typeface="Arial" pitchFamily="34" charset="0"/>
                <a:ea typeface="黑体" pitchFamily="49" charset="-122"/>
              </a:rPr>
              <a:t>有选择地提供数据</a:t>
            </a:r>
          </a:p>
        </p:txBody>
      </p:sp>
      <p:sp>
        <p:nvSpPr>
          <p:cNvPr id="27655" name="Freeform 11"/>
          <p:cNvSpPr>
            <a:spLocks/>
          </p:cNvSpPr>
          <p:nvPr/>
        </p:nvSpPr>
        <p:spPr bwMode="auto">
          <a:xfrm>
            <a:off x="6215063" y="1392238"/>
            <a:ext cx="2333625" cy="2181225"/>
          </a:xfrm>
          <a:custGeom>
            <a:avLst/>
            <a:gdLst>
              <a:gd name="T0" fmla="*/ 0 w 1470"/>
              <a:gd name="T1" fmla="*/ 2147483647 h 1374"/>
              <a:gd name="T2" fmla="*/ 2147483647 w 1470"/>
              <a:gd name="T3" fmla="*/ 0 h 1374"/>
              <a:gd name="T4" fmla="*/ 2147483647 w 1470"/>
              <a:gd name="T5" fmla="*/ 2147483647 h 1374"/>
              <a:gd name="T6" fmla="*/ 2147483647 w 1470"/>
              <a:gd name="T7" fmla="*/ 2147483647 h 1374"/>
              <a:gd name="T8" fmla="*/ 2147483647 w 1470"/>
              <a:gd name="T9" fmla="*/ 2147483647 h 1374"/>
              <a:gd name="T10" fmla="*/ 0 w 1470"/>
              <a:gd name="T11" fmla="*/ 2147483647 h 13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70" h="1374">
                <a:moveTo>
                  <a:pt x="0" y="687"/>
                </a:moveTo>
                <a:cubicBezTo>
                  <a:pt x="0" y="307"/>
                  <a:pt x="329" y="0"/>
                  <a:pt x="735" y="0"/>
                </a:cubicBezTo>
                <a:cubicBezTo>
                  <a:pt x="1141" y="0"/>
                  <a:pt x="1470" y="307"/>
                  <a:pt x="1470" y="687"/>
                </a:cubicBezTo>
                <a:cubicBezTo>
                  <a:pt x="1470" y="687"/>
                  <a:pt x="1470" y="687"/>
                  <a:pt x="1470" y="687"/>
                </a:cubicBezTo>
                <a:cubicBezTo>
                  <a:pt x="1470" y="1066"/>
                  <a:pt x="1141" y="1374"/>
                  <a:pt x="735" y="1374"/>
                </a:cubicBezTo>
                <a:cubicBezTo>
                  <a:pt x="329" y="1374"/>
                  <a:pt x="0" y="1066"/>
                  <a:pt x="0" y="687"/>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6" name="Freeform 12"/>
          <p:cNvSpPr>
            <a:spLocks/>
          </p:cNvSpPr>
          <p:nvPr/>
        </p:nvSpPr>
        <p:spPr bwMode="auto">
          <a:xfrm>
            <a:off x="896938" y="1392238"/>
            <a:ext cx="2335212" cy="2181225"/>
          </a:xfrm>
          <a:custGeom>
            <a:avLst/>
            <a:gdLst>
              <a:gd name="T0" fmla="*/ 0 w 1471"/>
              <a:gd name="T1" fmla="*/ 2147483647 h 1374"/>
              <a:gd name="T2" fmla="*/ 2147483647 w 1471"/>
              <a:gd name="T3" fmla="*/ 0 h 1374"/>
              <a:gd name="T4" fmla="*/ 2147483647 w 1471"/>
              <a:gd name="T5" fmla="*/ 2147483647 h 1374"/>
              <a:gd name="T6" fmla="*/ 2147483647 w 1471"/>
              <a:gd name="T7" fmla="*/ 2147483647 h 1374"/>
              <a:gd name="T8" fmla="*/ 2147483647 w 1471"/>
              <a:gd name="T9" fmla="*/ 2147483647 h 1374"/>
              <a:gd name="T10" fmla="*/ 0 w 1471"/>
              <a:gd name="T11" fmla="*/ 2147483647 h 13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71" h="1374">
                <a:moveTo>
                  <a:pt x="0" y="687"/>
                </a:moveTo>
                <a:cubicBezTo>
                  <a:pt x="0" y="307"/>
                  <a:pt x="329" y="0"/>
                  <a:pt x="736" y="0"/>
                </a:cubicBezTo>
                <a:cubicBezTo>
                  <a:pt x="1142" y="0"/>
                  <a:pt x="1471" y="307"/>
                  <a:pt x="1471" y="687"/>
                </a:cubicBezTo>
                <a:cubicBezTo>
                  <a:pt x="1471" y="687"/>
                  <a:pt x="1471" y="687"/>
                  <a:pt x="1471" y="687"/>
                </a:cubicBezTo>
                <a:cubicBezTo>
                  <a:pt x="1471" y="1066"/>
                  <a:pt x="1142" y="1374"/>
                  <a:pt x="736" y="1374"/>
                </a:cubicBezTo>
                <a:cubicBezTo>
                  <a:pt x="329" y="1374"/>
                  <a:pt x="0" y="1066"/>
                  <a:pt x="0" y="687"/>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7" name="Rectangle 13"/>
          <p:cNvSpPr>
            <a:spLocks noChangeArrowheads="1"/>
          </p:cNvSpPr>
          <p:nvPr/>
        </p:nvSpPr>
        <p:spPr bwMode="auto">
          <a:xfrm>
            <a:off x="611188" y="1120775"/>
            <a:ext cx="32400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lgn="ctr">
              <a:lnSpc>
                <a:spcPct val="90000"/>
              </a:lnSpc>
              <a:spcBef>
                <a:spcPct val="20000"/>
              </a:spcBef>
              <a:buClr>
                <a:srgbClr val="339966"/>
              </a:buClr>
              <a:buFont typeface="Wingdings" pitchFamily="2" charset="2"/>
              <a:buNone/>
            </a:pPr>
            <a:r>
              <a:rPr lang="zh-CN" altLang="en-US" sz="1800">
                <a:solidFill>
                  <a:srgbClr val="000000"/>
                </a:solidFill>
                <a:latin typeface="Courier New" pitchFamily="49" charset="0"/>
                <a:ea typeface="黑体" pitchFamily="49" charset="-122"/>
              </a:rPr>
              <a:t>法拉公司</a:t>
            </a:r>
            <a:endParaRPr lang="zh-CN" altLang="en-US" sz="1800">
              <a:latin typeface="Arial" pitchFamily="34" charset="0"/>
              <a:ea typeface="黑体" pitchFamily="49" charset="-122"/>
            </a:endParaRPr>
          </a:p>
        </p:txBody>
      </p:sp>
      <p:sp>
        <p:nvSpPr>
          <p:cNvPr id="27658" name="Rectangle 14"/>
          <p:cNvSpPr>
            <a:spLocks noChangeArrowheads="1"/>
          </p:cNvSpPr>
          <p:nvPr/>
        </p:nvSpPr>
        <p:spPr bwMode="auto">
          <a:xfrm>
            <a:off x="6516688" y="1120775"/>
            <a:ext cx="1600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gn="ctr">
              <a:lnSpc>
                <a:spcPct val="90000"/>
              </a:lnSpc>
              <a:spcBef>
                <a:spcPct val="20000"/>
              </a:spcBef>
              <a:buClr>
                <a:srgbClr val="339966"/>
              </a:buClr>
              <a:buFont typeface="Wingdings" pitchFamily="2" charset="2"/>
              <a:buNone/>
            </a:pPr>
            <a:r>
              <a:rPr lang="zh-CN" altLang="en-US" sz="1800">
                <a:solidFill>
                  <a:srgbClr val="000000"/>
                </a:solidFill>
                <a:latin typeface="Courier New" pitchFamily="49" charset="0"/>
                <a:ea typeface="黑体" pitchFamily="49" charset="-122"/>
              </a:rPr>
              <a:t>迪斯尼汽车公司</a:t>
            </a:r>
          </a:p>
        </p:txBody>
      </p:sp>
      <p:sp>
        <p:nvSpPr>
          <p:cNvPr id="27659" name="Rectangle 15"/>
          <p:cNvSpPr>
            <a:spLocks noChangeArrowheads="1"/>
          </p:cNvSpPr>
          <p:nvPr/>
        </p:nvSpPr>
        <p:spPr bwMode="auto">
          <a:xfrm>
            <a:off x="825500" y="3311525"/>
            <a:ext cx="158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gn="ctr">
              <a:lnSpc>
                <a:spcPct val="90000"/>
              </a:lnSpc>
              <a:spcBef>
                <a:spcPct val="20000"/>
              </a:spcBef>
              <a:buClr>
                <a:srgbClr val="339966"/>
              </a:buClr>
              <a:buFont typeface="Wingdings" pitchFamily="2" charset="2"/>
              <a:buNone/>
            </a:pPr>
            <a:endParaRPr lang="zh-CN" altLang="en-US">
              <a:latin typeface="Courier New" pitchFamily="49" charset="0"/>
              <a:ea typeface="黑体" pitchFamily="49" charset="-122"/>
            </a:endParaRPr>
          </a:p>
        </p:txBody>
      </p:sp>
      <p:sp>
        <p:nvSpPr>
          <p:cNvPr id="27660" name="Freeform 16"/>
          <p:cNvSpPr>
            <a:spLocks/>
          </p:cNvSpPr>
          <p:nvPr/>
        </p:nvSpPr>
        <p:spPr bwMode="auto">
          <a:xfrm>
            <a:off x="3563938" y="3806825"/>
            <a:ext cx="2390775" cy="485775"/>
          </a:xfrm>
          <a:custGeom>
            <a:avLst/>
            <a:gdLst>
              <a:gd name="T0" fmla="*/ 0 w 1552"/>
              <a:gd name="T1" fmla="*/ 2147483647 h 306"/>
              <a:gd name="T2" fmla="*/ 2147483647 w 1552"/>
              <a:gd name="T3" fmla="*/ 0 h 306"/>
              <a:gd name="T4" fmla="*/ 2147483647 w 1552"/>
              <a:gd name="T5" fmla="*/ 2147483647 h 306"/>
              <a:gd name="T6" fmla="*/ 2147483647 w 1552"/>
              <a:gd name="T7" fmla="*/ 2147483647 h 306"/>
              <a:gd name="T8" fmla="*/ 2147483647 w 1552"/>
              <a:gd name="T9" fmla="*/ 0 h 306"/>
              <a:gd name="T10" fmla="*/ 2147483647 w 1552"/>
              <a:gd name="T11" fmla="*/ 2147483647 h 306"/>
              <a:gd name="T12" fmla="*/ 2147483647 w 1552"/>
              <a:gd name="T13" fmla="*/ 2147483647 h 306"/>
              <a:gd name="T14" fmla="*/ 2147483647 w 1552"/>
              <a:gd name="T15" fmla="*/ 2147483647 h 306"/>
              <a:gd name="T16" fmla="*/ 2147483647 w 1552"/>
              <a:gd name="T17" fmla="*/ 2147483647 h 306"/>
              <a:gd name="T18" fmla="*/ 2147483647 w 1552"/>
              <a:gd name="T19" fmla="*/ 2147483647 h 306"/>
              <a:gd name="T20" fmla="*/ 0 w 1552"/>
              <a:gd name="T21" fmla="*/ 2147483647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52" h="306">
                <a:moveTo>
                  <a:pt x="0" y="153"/>
                </a:moveTo>
                <a:lnTo>
                  <a:pt x="95" y="0"/>
                </a:lnTo>
                <a:lnTo>
                  <a:pt x="95" y="101"/>
                </a:lnTo>
                <a:lnTo>
                  <a:pt x="1458" y="101"/>
                </a:lnTo>
                <a:lnTo>
                  <a:pt x="1458" y="0"/>
                </a:lnTo>
                <a:lnTo>
                  <a:pt x="1552" y="153"/>
                </a:lnTo>
                <a:lnTo>
                  <a:pt x="1458" y="306"/>
                </a:lnTo>
                <a:lnTo>
                  <a:pt x="1458" y="205"/>
                </a:lnTo>
                <a:lnTo>
                  <a:pt x="95" y="205"/>
                </a:lnTo>
                <a:lnTo>
                  <a:pt x="95" y="306"/>
                </a:lnTo>
                <a:lnTo>
                  <a:pt x="0" y="153"/>
                </a:lnTo>
                <a:close/>
              </a:path>
            </a:pathLst>
          </a:custGeom>
          <a:gradFill rotWithShape="1">
            <a:gsLst>
              <a:gs pos="0">
                <a:srgbClr val="FFCC00"/>
              </a:gs>
              <a:gs pos="50000">
                <a:srgbClr val="FFFFFF"/>
              </a:gs>
              <a:gs pos="100000">
                <a:srgbClr val="FFCC00"/>
              </a:gs>
            </a:gsLst>
            <a:lin ang="0" scaled="1"/>
          </a:gradFill>
          <a:ln w="6350" cap="flat">
            <a:solidFill>
              <a:schemeClr val="tx1"/>
            </a:solidFill>
            <a:prstDash val="solid"/>
            <a:round/>
            <a:headEnd/>
            <a:tailEnd/>
          </a:ln>
        </p:spPr>
        <p:txBody>
          <a:bodyPr/>
          <a:lstStyle/>
          <a:p>
            <a:endParaRPr lang="zh-CN" altLang="en-US"/>
          </a:p>
        </p:txBody>
      </p:sp>
      <p:grpSp>
        <p:nvGrpSpPr>
          <p:cNvPr id="27661" name="Group 17"/>
          <p:cNvGrpSpPr>
            <a:grpSpLocks/>
          </p:cNvGrpSpPr>
          <p:nvPr/>
        </p:nvGrpSpPr>
        <p:grpSpPr bwMode="auto">
          <a:xfrm>
            <a:off x="711200" y="3141663"/>
            <a:ext cx="2852738" cy="2376487"/>
            <a:chOff x="399" y="2069"/>
            <a:chExt cx="1797" cy="1406"/>
          </a:xfrm>
        </p:grpSpPr>
        <p:sp>
          <p:nvSpPr>
            <p:cNvPr id="27667" name="Rectangle 18"/>
            <p:cNvSpPr>
              <a:spLocks noChangeArrowheads="1"/>
            </p:cNvSpPr>
            <p:nvPr/>
          </p:nvSpPr>
          <p:spPr bwMode="auto">
            <a:xfrm>
              <a:off x="399" y="2069"/>
              <a:ext cx="1797" cy="1406"/>
            </a:xfrm>
            <a:prstGeom prst="rect">
              <a:avLst/>
            </a:prstGeom>
            <a:solidFill>
              <a:srgbClr val="FFFF99">
                <a:alpha val="59999"/>
              </a:srgbClr>
            </a:solidFill>
            <a:ln w="9525">
              <a:solidFill>
                <a:schemeClr val="tx1"/>
              </a:solidFill>
              <a:miter lim="800000"/>
              <a:headEnd/>
              <a:tailEnd/>
            </a:ln>
          </p:spPr>
          <p:txBody>
            <a:bodyPr/>
            <a:lstStyle/>
            <a:p>
              <a:endParaRPr lang="zh-CN" altLang="en-US"/>
            </a:p>
          </p:txBody>
        </p:sp>
        <p:sp>
          <p:nvSpPr>
            <p:cNvPr id="27668" name="Text Box 19"/>
            <p:cNvSpPr txBox="1">
              <a:spLocks noChangeArrowheads="1"/>
            </p:cNvSpPr>
            <p:nvPr/>
          </p:nvSpPr>
          <p:spPr bwMode="auto">
            <a:xfrm>
              <a:off x="431" y="2089"/>
              <a:ext cx="1542" cy="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15000"/>
                </a:lnSpc>
                <a:buClr>
                  <a:srgbClr val="339966"/>
                </a:buClr>
                <a:buFont typeface="Wingdings" pitchFamily="2" charset="2"/>
                <a:buNone/>
              </a:pPr>
              <a:r>
                <a:rPr lang="zh-CN" altLang="en-US" sz="1800" u="sng">
                  <a:solidFill>
                    <a:schemeClr val="folHlink"/>
                  </a:solidFill>
                  <a:latin typeface="Courier New" pitchFamily="49" charset="0"/>
                  <a:ea typeface="黑体" pitchFamily="49" charset="-122"/>
                </a:rPr>
                <a:t>公共</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电话号码</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电子邮箱</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产品种类</a:t>
              </a:r>
            </a:p>
            <a:p>
              <a:pPr eaLnBrk="1" hangingPunct="1">
                <a:lnSpc>
                  <a:spcPct val="90000"/>
                </a:lnSpc>
                <a:buClr>
                  <a:srgbClr val="339966"/>
                </a:buClr>
                <a:buFont typeface="Wingdings" pitchFamily="2" charset="2"/>
                <a:buNone/>
              </a:pPr>
              <a:endParaRPr lang="zh-CN" altLang="en-US" sz="1600" u="sng">
                <a:solidFill>
                  <a:schemeClr val="folHlink"/>
                </a:solidFill>
                <a:latin typeface="Courier New" pitchFamily="49" charset="0"/>
                <a:ea typeface="黑体" pitchFamily="49" charset="-122"/>
              </a:endParaRPr>
            </a:p>
            <a:p>
              <a:pPr eaLnBrk="1" hangingPunct="1">
                <a:lnSpc>
                  <a:spcPct val="90000"/>
                </a:lnSpc>
                <a:buClr>
                  <a:srgbClr val="339966"/>
                </a:buClr>
                <a:buFont typeface="Wingdings" pitchFamily="2" charset="2"/>
                <a:buNone/>
              </a:pPr>
              <a:r>
                <a:rPr lang="zh-CN" altLang="en-US" sz="1800" u="sng">
                  <a:solidFill>
                    <a:srgbClr val="CC0000"/>
                  </a:solidFill>
                  <a:latin typeface="Courier New" pitchFamily="49" charset="0"/>
                  <a:ea typeface="黑体" pitchFamily="49" charset="-122"/>
                </a:rPr>
                <a:t>私有</a:t>
              </a:r>
            </a:p>
            <a:p>
              <a:pPr eaLnBrk="1" hangingPunct="1">
                <a:lnSpc>
                  <a:spcPct val="90000"/>
                </a:lnSpc>
                <a:buClr>
                  <a:srgbClr val="339966"/>
                </a:buClr>
                <a:buFont typeface="Wingdings" pitchFamily="2" charset="2"/>
                <a:buNone/>
              </a:pPr>
              <a:r>
                <a:rPr lang="zh-CN" altLang="en-US" sz="1600">
                  <a:solidFill>
                    <a:srgbClr val="CC0000"/>
                  </a:solidFill>
                  <a:latin typeface="Courier New" pitchFamily="49" charset="0"/>
                  <a:ea typeface="黑体" pitchFamily="49" charset="-122"/>
                </a:rPr>
                <a:t>备件的制造方法</a:t>
              </a:r>
            </a:p>
            <a:p>
              <a:pPr eaLnBrk="1" hangingPunct="1">
                <a:lnSpc>
                  <a:spcPct val="90000"/>
                </a:lnSpc>
                <a:buClr>
                  <a:srgbClr val="339966"/>
                </a:buClr>
                <a:buFont typeface="Wingdings" pitchFamily="2" charset="2"/>
                <a:buNone/>
              </a:pPr>
              <a:r>
                <a:rPr lang="zh-CN" altLang="en-US" sz="1600">
                  <a:solidFill>
                    <a:srgbClr val="CC0000"/>
                  </a:solidFill>
                  <a:latin typeface="Courier New" pitchFamily="49" charset="0"/>
                  <a:ea typeface="黑体" pitchFamily="49" charset="-122"/>
                </a:rPr>
                <a:t>备件库存</a:t>
              </a:r>
            </a:p>
            <a:p>
              <a:pPr eaLnBrk="1" hangingPunct="1">
                <a:lnSpc>
                  <a:spcPct val="90000"/>
                </a:lnSpc>
                <a:buClr>
                  <a:srgbClr val="339966"/>
                </a:buClr>
                <a:buFont typeface="Wingdings" pitchFamily="2" charset="2"/>
                <a:buNone/>
              </a:pPr>
              <a:r>
                <a:rPr lang="zh-CN" altLang="en-US" sz="1600">
                  <a:solidFill>
                    <a:srgbClr val="CC0000"/>
                  </a:solidFill>
                  <a:latin typeface="Courier New" pitchFamily="49" charset="0"/>
                  <a:ea typeface="黑体" pitchFamily="49" charset="-122"/>
                </a:rPr>
                <a:t>备件的制造成本</a:t>
              </a:r>
            </a:p>
          </p:txBody>
        </p:sp>
      </p:grpSp>
      <p:grpSp>
        <p:nvGrpSpPr>
          <p:cNvPr id="27662" name="Group 20"/>
          <p:cNvGrpSpPr>
            <a:grpSpLocks/>
          </p:cNvGrpSpPr>
          <p:nvPr/>
        </p:nvGrpSpPr>
        <p:grpSpPr bwMode="auto">
          <a:xfrm>
            <a:off x="5940425" y="3141663"/>
            <a:ext cx="2852738" cy="2376487"/>
            <a:chOff x="399" y="2069"/>
            <a:chExt cx="1797" cy="1406"/>
          </a:xfrm>
        </p:grpSpPr>
        <p:sp>
          <p:nvSpPr>
            <p:cNvPr id="27665" name="Rectangle 21"/>
            <p:cNvSpPr>
              <a:spLocks noChangeArrowheads="1"/>
            </p:cNvSpPr>
            <p:nvPr/>
          </p:nvSpPr>
          <p:spPr bwMode="auto">
            <a:xfrm>
              <a:off x="399" y="2069"/>
              <a:ext cx="1797" cy="1406"/>
            </a:xfrm>
            <a:prstGeom prst="rect">
              <a:avLst/>
            </a:prstGeom>
            <a:solidFill>
              <a:srgbClr val="FFFF99">
                <a:alpha val="59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6" name="Text Box 22"/>
            <p:cNvSpPr txBox="1">
              <a:spLocks noChangeArrowheads="1"/>
            </p:cNvSpPr>
            <p:nvPr/>
          </p:nvSpPr>
          <p:spPr bwMode="auto">
            <a:xfrm>
              <a:off x="431" y="2089"/>
              <a:ext cx="1542" cy="1301"/>
            </a:xfrm>
            <a:prstGeom prst="rect">
              <a:avLst/>
            </a:prstGeom>
            <a:noFill/>
            <a:ln>
              <a:noFill/>
            </a:ln>
            <a:effectLst/>
            <a:extLst>
              <a:ext uri="{909E8E84-426E-40DD-AFC4-6F175D3DCCD1}">
                <a14:hiddenFill xmlns:a14="http://schemas.microsoft.com/office/drawing/2010/main">
                  <a:solidFill>
                    <a:srgbClr val="FFFF99">
                      <a:alpha val="59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15000"/>
                </a:lnSpc>
                <a:buClr>
                  <a:srgbClr val="339966"/>
                </a:buClr>
                <a:buFont typeface="Wingdings" pitchFamily="2" charset="2"/>
                <a:buNone/>
              </a:pPr>
              <a:r>
                <a:rPr lang="zh-CN" altLang="en-US" sz="1800" u="sng">
                  <a:solidFill>
                    <a:schemeClr val="folHlink"/>
                  </a:solidFill>
                  <a:latin typeface="Courier New" pitchFamily="49" charset="0"/>
                  <a:ea typeface="黑体" pitchFamily="49" charset="-122"/>
                </a:rPr>
                <a:t>公共</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电话号码</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电子邮箱</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汽车种类</a:t>
              </a:r>
            </a:p>
            <a:p>
              <a:pPr eaLnBrk="1" hangingPunct="1">
                <a:lnSpc>
                  <a:spcPct val="90000"/>
                </a:lnSpc>
                <a:buClr>
                  <a:srgbClr val="339966"/>
                </a:buClr>
                <a:buFont typeface="Wingdings" pitchFamily="2" charset="2"/>
                <a:buNone/>
              </a:pPr>
              <a:endParaRPr lang="zh-CN" altLang="en-US" sz="1600" u="sng">
                <a:solidFill>
                  <a:schemeClr val="folHlink"/>
                </a:solidFill>
                <a:latin typeface="Courier New" pitchFamily="49" charset="0"/>
                <a:ea typeface="黑体" pitchFamily="49" charset="-122"/>
              </a:endParaRPr>
            </a:p>
            <a:p>
              <a:pPr eaLnBrk="1" hangingPunct="1">
                <a:lnSpc>
                  <a:spcPct val="90000"/>
                </a:lnSpc>
                <a:buClr>
                  <a:srgbClr val="339966"/>
                </a:buClr>
                <a:buFont typeface="Wingdings" pitchFamily="2" charset="2"/>
                <a:buNone/>
              </a:pPr>
              <a:r>
                <a:rPr lang="zh-CN" altLang="en-US" sz="1800" u="sng">
                  <a:solidFill>
                    <a:srgbClr val="CC0000"/>
                  </a:solidFill>
                  <a:latin typeface="Courier New" pitchFamily="49" charset="0"/>
                  <a:ea typeface="黑体" pitchFamily="49" charset="-122"/>
                </a:rPr>
                <a:t>私有</a:t>
              </a:r>
            </a:p>
            <a:p>
              <a:pPr eaLnBrk="1" hangingPunct="1">
                <a:lnSpc>
                  <a:spcPct val="90000"/>
                </a:lnSpc>
                <a:buClr>
                  <a:srgbClr val="339966"/>
                </a:buClr>
                <a:buFont typeface="Wingdings" pitchFamily="2" charset="2"/>
                <a:buNone/>
              </a:pPr>
              <a:r>
                <a:rPr lang="zh-CN" altLang="en-US" sz="1600">
                  <a:solidFill>
                    <a:srgbClr val="CC0000"/>
                  </a:solidFill>
                  <a:latin typeface="Courier New" pitchFamily="49" charset="0"/>
                  <a:ea typeface="黑体" pitchFamily="49" charset="-122"/>
                </a:rPr>
                <a:t>汽车的组装方法</a:t>
              </a:r>
            </a:p>
            <a:p>
              <a:pPr eaLnBrk="1" hangingPunct="1">
                <a:lnSpc>
                  <a:spcPct val="90000"/>
                </a:lnSpc>
                <a:buClr>
                  <a:srgbClr val="339966"/>
                </a:buClr>
                <a:buFont typeface="Wingdings" pitchFamily="2" charset="2"/>
                <a:buNone/>
              </a:pPr>
              <a:r>
                <a:rPr lang="zh-CN" altLang="en-US" sz="1600">
                  <a:solidFill>
                    <a:srgbClr val="CC0000"/>
                  </a:solidFill>
                  <a:latin typeface="Courier New" pitchFamily="49" charset="0"/>
                  <a:ea typeface="黑体" pitchFamily="49" charset="-122"/>
                </a:rPr>
                <a:t>汽车库存</a:t>
              </a:r>
            </a:p>
            <a:p>
              <a:pPr eaLnBrk="1" hangingPunct="1">
                <a:lnSpc>
                  <a:spcPct val="90000"/>
                </a:lnSpc>
                <a:buClr>
                  <a:srgbClr val="339966"/>
                </a:buClr>
                <a:buFont typeface="Wingdings" pitchFamily="2" charset="2"/>
                <a:buNone/>
              </a:pPr>
              <a:r>
                <a:rPr lang="zh-CN" altLang="en-US" sz="1600">
                  <a:solidFill>
                    <a:srgbClr val="CC0000"/>
                  </a:solidFill>
                  <a:latin typeface="Courier New" pitchFamily="49" charset="0"/>
                  <a:ea typeface="黑体" pitchFamily="49" charset="-122"/>
                </a:rPr>
                <a:t>汽车的组装成本</a:t>
              </a:r>
            </a:p>
          </p:txBody>
        </p:sp>
      </p:grpSp>
      <p:sp>
        <p:nvSpPr>
          <p:cNvPr id="27664"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442CB7A-7743-4B06-9750-732B043F0C02}" type="slidenum">
              <a:rPr lang="zh-CN" altLang="en-US" sz="1400" smtClean="0">
                <a:latin typeface="Tahoma" pitchFamily="34" charset="0"/>
              </a:rPr>
              <a:pPr eaLnBrk="1" hangingPunct="1"/>
              <a:t>22</a:t>
            </a:fld>
            <a:endParaRPr lang="en-US" altLang="zh-CN" sz="1400" smtClean="0">
              <a:latin typeface="Tahom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idx="4294967295"/>
          </p:nvPr>
        </p:nvSpPr>
        <p:spPr>
          <a:xfrm>
            <a:off x="914400" y="115888"/>
            <a:ext cx="8229600" cy="792162"/>
          </a:xfrm>
          <a:noFill/>
        </p:spPr>
        <p:txBody>
          <a:bodyPr anchor="ctr"/>
          <a:lstStyle/>
          <a:p>
            <a:pPr algn="ctr"/>
            <a:r>
              <a:rPr lang="zh-CN" altLang="en-US" smtClean="0"/>
              <a:t>封装的示例 </a:t>
            </a:r>
            <a:r>
              <a:rPr lang="en-US" altLang="zh-CN" smtClean="0"/>
              <a:t>3-3 </a:t>
            </a:r>
          </a:p>
        </p:txBody>
      </p:sp>
      <p:sp>
        <p:nvSpPr>
          <p:cNvPr id="28675" name="Text Box 5"/>
          <p:cNvSpPr txBox="1">
            <a:spLocks noChangeArrowheads="1"/>
          </p:cNvSpPr>
          <p:nvPr/>
        </p:nvSpPr>
        <p:spPr bwMode="auto">
          <a:xfrm>
            <a:off x="2873375" y="980728"/>
            <a:ext cx="2311400" cy="504825"/>
          </a:xfrm>
          <a:prstGeom prst="rect">
            <a:avLst/>
          </a:prstGeom>
          <a:gradFill rotWithShape="1">
            <a:gsLst>
              <a:gs pos="0">
                <a:schemeClr val="accent1"/>
              </a:gs>
              <a:gs pos="100000">
                <a:srgbClr val="FFFFFF"/>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000">
                <a:latin typeface="Arial" pitchFamily="34" charset="0"/>
                <a:ea typeface="黑体" pitchFamily="49" charset="-122"/>
                <a:cs typeface="Mangal" pitchFamily="18" charset="0"/>
              </a:rPr>
              <a:t>实体</a:t>
            </a:r>
            <a:r>
              <a:rPr lang="zh-CN" altLang="en-US" sz="2000">
                <a:solidFill>
                  <a:srgbClr val="000000"/>
                </a:solidFill>
                <a:latin typeface="Courier New" pitchFamily="49" charset="0"/>
                <a:ea typeface="黑体" pitchFamily="49" charset="-122"/>
                <a:cs typeface="Mangal" pitchFamily="18" charset="0"/>
              </a:rPr>
              <a:t>法拉公司</a:t>
            </a:r>
          </a:p>
        </p:txBody>
      </p:sp>
      <p:sp>
        <p:nvSpPr>
          <p:cNvPr id="28676" name="Text Box 6"/>
          <p:cNvSpPr txBox="1">
            <a:spLocks noChangeArrowheads="1"/>
          </p:cNvSpPr>
          <p:nvPr/>
        </p:nvSpPr>
        <p:spPr bwMode="auto">
          <a:xfrm>
            <a:off x="6156325" y="980728"/>
            <a:ext cx="2592388" cy="503237"/>
          </a:xfrm>
          <a:prstGeom prst="rect">
            <a:avLst/>
          </a:prstGeom>
          <a:gradFill rotWithShape="1">
            <a:gsLst>
              <a:gs pos="0">
                <a:schemeClr val="accent1"/>
              </a:gs>
              <a:gs pos="100000">
                <a:srgbClr val="FFFFFF"/>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000">
                <a:latin typeface="Arial" pitchFamily="34" charset="0"/>
                <a:ea typeface="黑体" pitchFamily="49" charset="-122"/>
                <a:cs typeface="Mangal" pitchFamily="18" charset="0"/>
              </a:rPr>
              <a:t>实体</a:t>
            </a:r>
            <a:r>
              <a:rPr lang="zh-CN" altLang="en-US" sz="2000">
                <a:solidFill>
                  <a:srgbClr val="000000"/>
                </a:solidFill>
                <a:latin typeface="Courier New" pitchFamily="49" charset="0"/>
                <a:ea typeface="黑体" pitchFamily="49" charset="-122"/>
                <a:cs typeface="Mangal" pitchFamily="18" charset="0"/>
              </a:rPr>
              <a:t>迪斯尼汽车公司</a:t>
            </a:r>
          </a:p>
        </p:txBody>
      </p:sp>
      <p:sp>
        <p:nvSpPr>
          <p:cNvPr id="28677" name="Rectangle 17"/>
          <p:cNvSpPr>
            <a:spLocks noChangeArrowheads="1"/>
          </p:cNvSpPr>
          <p:nvPr/>
        </p:nvSpPr>
        <p:spPr bwMode="auto">
          <a:xfrm>
            <a:off x="3771900" y="2606328"/>
            <a:ext cx="627063"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gn="ctr">
              <a:lnSpc>
                <a:spcPct val="90000"/>
              </a:lnSpc>
              <a:spcBef>
                <a:spcPct val="20000"/>
              </a:spcBef>
              <a:buClr>
                <a:srgbClr val="339966"/>
              </a:buClr>
              <a:buFont typeface="Wingdings" pitchFamily="2" charset="2"/>
              <a:buNone/>
            </a:pPr>
            <a:r>
              <a:rPr lang="en-US" altLang="zh-CN" sz="1300" b="1">
                <a:solidFill>
                  <a:srgbClr val="000000"/>
                </a:solidFill>
                <a:latin typeface="Arial" pitchFamily="34" charset="0"/>
                <a:ea typeface="黑体" pitchFamily="49" charset="-122"/>
              </a:rPr>
              <a:t>Auti Ltd</a:t>
            </a:r>
            <a:endParaRPr lang="en-US" altLang="zh-CN">
              <a:latin typeface="Courier New" pitchFamily="49" charset="0"/>
              <a:ea typeface="黑体" pitchFamily="49" charset="-122"/>
            </a:endParaRPr>
          </a:p>
        </p:txBody>
      </p:sp>
      <p:sp>
        <p:nvSpPr>
          <p:cNvPr id="28678" name="Rectangle 18"/>
          <p:cNvSpPr>
            <a:spLocks noChangeArrowheads="1"/>
          </p:cNvSpPr>
          <p:nvPr/>
        </p:nvSpPr>
        <p:spPr bwMode="auto">
          <a:xfrm>
            <a:off x="4394200" y="2606328"/>
            <a:ext cx="46038"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gn="ctr">
              <a:lnSpc>
                <a:spcPct val="90000"/>
              </a:lnSpc>
              <a:spcBef>
                <a:spcPct val="20000"/>
              </a:spcBef>
              <a:buClr>
                <a:srgbClr val="339966"/>
              </a:buClr>
              <a:buFont typeface="Wingdings" pitchFamily="2" charset="2"/>
              <a:buNone/>
            </a:pPr>
            <a:r>
              <a:rPr lang="en-US" altLang="zh-CN" sz="1300" b="1">
                <a:solidFill>
                  <a:srgbClr val="000000"/>
                </a:solidFill>
                <a:latin typeface="Arial" pitchFamily="34" charset="0"/>
                <a:ea typeface="黑体" pitchFamily="49" charset="-122"/>
              </a:rPr>
              <a:t>.</a:t>
            </a:r>
            <a:endParaRPr lang="en-US" altLang="zh-CN">
              <a:latin typeface="Courier New" pitchFamily="49" charset="0"/>
              <a:ea typeface="黑体" pitchFamily="49" charset="-122"/>
            </a:endParaRPr>
          </a:p>
        </p:txBody>
      </p:sp>
      <p:sp>
        <p:nvSpPr>
          <p:cNvPr id="28679" name="Rectangle 19"/>
          <p:cNvSpPr>
            <a:spLocks noChangeArrowheads="1"/>
          </p:cNvSpPr>
          <p:nvPr/>
        </p:nvSpPr>
        <p:spPr bwMode="auto">
          <a:xfrm>
            <a:off x="7104063" y="2606328"/>
            <a:ext cx="68262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gn="ctr">
              <a:lnSpc>
                <a:spcPct val="90000"/>
              </a:lnSpc>
              <a:spcBef>
                <a:spcPct val="20000"/>
              </a:spcBef>
              <a:buClr>
                <a:srgbClr val="339966"/>
              </a:buClr>
              <a:buFont typeface="Wingdings" pitchFamily="2" charset="2"/>
              <a:buNone/>
            </a:pPr>
            <a:r>
              <a:rPr lang="en-US" altLang="zh-CN" sz="1300" b="1">
                <a:solidFill>
                  <a:srgbClr val="000000"/>
                </a:solidFill>
                <a:latin typeface="Arial" pitchFamily="34" charset="0"/>
                <a:ea typeface="黑体" pitchFamily="49" charset="-122"/>
              </a:rPr>
              <a:t>Buto Ltd</a:t>
            </a:r>
            <a:endParaRPr lang="en-US" altLang="zh-CN">
              <a:latin typeface="Courier New" pitchFamily="49" charset="0"/>
              <a:ea typeface="黑体" pitchFamily="49" charset="-122"/>
            </a:endParaRPr>
          </a:p>
        </p:txBody>
      </p:sp>
      <p:sp>
        <p:nvSpPr>
          <p:cNvPr id="28680" name="Rectangle 20"/>
          <p:cNvSpPr>
            <a:spLocks noChangeArrowheads="1"/>
          </p:cNvSpPr>
          <p:nvPr/>
        </p:nvSpPr>
        <p:spPr bwMode="auto">
          <a:xfrm>
            <a:off x="7791450" y="2606328"/>
            <a:ext cx="46038"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gn="ctr">
              <a:lnSpc>
                <a:spcPct val="90000"/>
              </a:lnSpc>
              <a:spcBef>
                <a:spcPct val="20000"/>
              </a:spcBef>
              <a:buClr>
                <a:srgbClr val="339966"/>
              </a:buClr>
              <a:buFont typeface="Wingdings" pitchFamily="2" charset="2"/>
              <a:buNone/>
            </a:pPr>
            <a:r>
              <a:rPr lang="en-US" altLang="zh-CN" sz="1300" b="1">
                <a:solidFill>
                  <a:srgbClr val="000000"/>
                </a:solidFill>
                <a:latin typeface="Arial" pitchFamily="34" charset="0"/>
                <a:ea typeface="黑体" pitchFamily="49" charset="-122"/>
              </a:rPr>
              <a:t>.</a:t>
            </a:r>
            <a:endParaRPr lang="en-US" altLang="zh-CN">
              <a:latin typeface="Courier New" pitchFamily="49" charset="0"/>
              <a:ea typeface="黑体" pitchFamily="49" charset="-122"/>
            </a:endParaRPr>
          </a:p>
        </p:txBody>
      </p:sp>
      <p:sp>
        <p:nvSpPr>
          <p:cNvPr id="28681" name="Rectangle 21"/>
          <p:cNvSpPr>
            <a:spLocks noChangeArrowheads="1"/>
          </p:cNvSpPr>
          <p:nvPr/>
        </p:nvSpPr>
        <p:spPr bwMode="auto">
          <a:xfrm>
            <a:off x="2735263" y="1653828"/>
            <a:ext cx="2628900" cy="4089400"/>
          </a:xfrm>
          <a:prstGeom prst="rect">
            <a:avLst/>
          </a:prstGeom>
          <a:solidFill>
            <a:srgbClr val="80008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82" name="Rectangle 22"/>
          <p:cNvSpPr>
            <a:spLocks noChangeArrowheads="1"/>
          </p:cNvSpPr>
          <p:nvPr/>
        </p:nvSpPr>
        <p:spPr bwMode="auto">
          <a:xfrm>
            <a:off x="6156325" y="1641128"/>
            <a:ext cx="2630488" cy="4108450"/>
          </a:xfrm>
          <a:prstGeom prst="rect">
            <a:avLst/>
          </a:prstGeom>
          <a:solidFill>
            <a:srgbClr val="800080">
              <a:alpha val="3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83" name="Freeform 23"/>
          <p:cNvSpPr>
            <a:spLocks/>
          </p:cNvSpPr>
          <p:nvPr/>
        </p:nvSpPr>
        <p:spPr bwMode="auto">
          <a:xfrm>
            <a:off x="5364163" y="3573115"/>
            <a:ext cx="792162" cy="412750"/>
          </a:xfrm>
          <a:custGeom>
            <a:avLst/>
            <a:gdLst>
              <a:gd name="T0" fmla="*/ 0 w 1169"/>
              <a:gd name="T1" fmla="*/ 2147483647 h 260"/>
              <a:gd name="T2" fmla="*/ 2147483647 w 1169"/>
              <a:gd name="T3" fmla="*/ 0 h 260"/>
              <a:gd name="T4" fmla="*/ 2147483647 w 1169"/>
              <a:gd name="T5" fmla="*/ 2147483647 h 260"/>
              <a:gd name="T6" fmla="*/ 2147483647 w 1169"/>
              <a:gd name="T7" fmla="*/ 2147483647 h 260"/>
              <a:gd name="T8" fmla="*/ 2147483647 w 1169"/>
              <a:gd name="T9" fmla="*/ 0 h 260"/>
              <a:gd name="T10" fmla="*/ 2147483647 w 1169"/>
              <a:gd name="T11" fmla="*/ 2147483647 h 260"/>
              <a:gd name="T12" fmla="*/ 2147483647 w 1169"/>
              <a:gd name="T13" fmla="*/ 2147483647 h 260"/>
              <a:gd name="T14" fmla="*/ 2147483647 w 1169"/>
              <a:gd name="T15" fmla="*/ 2147483647 h 260"/>
              <a:gd name="T16" fmla="*/ 2147483647 w 1169"/>
              <a:gd name="T17" fmla="*/ 2147483647 h 260"/>
              <a:gd name="T18" fmla="*/ 2147483647 w 1169"/>
              <a:gd name="T19" fmla="*/ 2147483647 h 260"/>
              <a:gd name="T20" fmla="*/ 0 w 1169"/>
              <a:gd name="T21" fmla="*/ 2147483647 h 2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69" h="260">
                <a:moveTo>
                  <a:pt x="0" y="130"/>
                </a:moveTo>
                <a:lnTo>
                  <a:pt x="138" y="0"/>
                </a:lnTo>
                <a:lnTo>
                  <a:pt x="138" y="86"/>
                </a:lnTo>
                <a:lnTo>
                  <a:pt x="1032" y="86"/>
                </a:lnTo>
                <a:lnTo>
                  <a:pt x="1032" y="0"/>
                </a:lnTo>
                <a:lnTo>
                  <a:pt x="1169" y="130"/>
                </a:lnTo>
                <a:lnTo>
                  <a:pt x="1032" y="260"/>
                </a:lnTo>
                <a:lnTo>
                  <a:pt x="1032" y="174"/>
                </a:lnTo>
                <a:lnTo>
                  <a:pt x="138" y="174"/>
                </a:lnTo>
                <a:lnTo>
                  <a:pt x="138" y="260"/>
                </a:lnTo>
                <a:lnTo>
                  <a:pt x="0" y="130"/>
                </a:lnTo>
                <a:close/>
              </a:path>
            </a:pathLst>
          </a:custGeom>
          <a:gradFill rotWithShape="1">
            <a:gsLst>
              <a:gs pos="0">
                <a:srgbClr val="FFCC00"/>
              </a:gs>
              <a:gs pos="50000">
                <a:srgbClr val="FFFFFF"/>
              </a:gs>
              <a:gs pos="100000">
                <a:srgbClr val="FFCC00"/>
              </a:gs>
            </a:gsLst>
            <a:lin ang="0" scaled="1"/>
          </a:gradFill>
          <a:ln w="6350">
            <a:solidFill>
              <a:schemeClr val="tx1"/>
            </a:solidFill>
            <a:round/>
            <a:headEnd/>
            <a:tailEnd/>
          </a:ln>
        </p:spPr>
        <p:txBody>
          <a:bodyPr/>
          <a:lstStyle/>
          <a:p>
            <a:endParaRPr lang="zh-CN" altLang="en-US"/>
          </a:p>
        </p:txBody>
      </p:sp>
      <p:grpSp>
        <p:nvGrpSpPr>
          <p:cNvPr id="28684" name="Group 24"/>
          <p:cNvGrpSpPr>
            <a:grpSpLocks/>
          </p:cNvGrpSpPr>
          <p:nvPr/>
        </p:nvGrpSpPr>
        <p:grpSpPr bwMode="auto">
          <a:xfrm>
            <a:off x="2844800" y="1772890"/>
            <a:ext cx="2411413" cy="2024063"/>
            <a:chOff x="726" y="1480"/>
            <a:chExt cx="1519" cy="1275"/>
          </a:xfrm>
        </p:grpSpPr>
        <p:sp>
          <p:nvSpPr>
            <p:cNvPr id="28698" name="Rectangle 25"/>
            <p:cNvSpPr>
              <a:spLocks noChangeArrowheads="1"/>
            </p:cNvSpPr>
            <p:nvPr/>
          </p:nvSpPr>
          <p:spPr bwMode="auto">
            <a:xfrm>
              <a:off x="726" y="1490"/>
              <a:ext cx="1512" cy="1265"/>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99" name="Text Box 26"/>
            <p:cNvSpPr txBox="1">
              <a:spLocks noChangeArrowheads="1"/>
            </p:cNvSpPr>
            <p:nvPr/>
          </p:nvSpPr>
          <p:spPr bwMode="auto">
            <a:xfrm>
              <a:off x="729" y="1480"/>
              <a:ext cx="1516" cy="127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Aft>
                  <a:spcPct val="10000"/>
                </a:spcAft>
                <a:buClr>
                  <a:srgbClr val="339966"/>
                </a:buClr>
                <a:buFont typeface="Wingdings" pitchFamily="2" charset="2"/>
                <a:buNone/>
              </a:pPr>
              <a:r>
                <a:rPr lang="zh-CN" altLang="en-US" sz="1800" u="sng">
                  <a:latin typeface="Courier New" pitchFamily="49" charset="0"/>
                  <a:ea typeface="黑体" pitchFamily="49" charset="-122"/>
                </a:rPr>
                <a:t>属性</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电话号码</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电子邮箱</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产品种类</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现有存货数量</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雇员详情</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所需物料详情</a:t>
              </a:r>
            </a:p>
            <a:p>
              <a:pPr eaLnBrk="1" hangingPunct="1">
                <a:lnSpc>
                  <a:spcPct val="90000"/>
                </a:lnSpc>
                <a:buClr>
                  <a:srgbClr val="339966"/>
                </a:buClr>
                <a:buFont typeface="Wingdings" pitchFamily="2" charset="2"/>
                <a:buNone/>
              </a:pPr>
              <a:endParaRPr lang="zh-CN" altLang="en-US" sz="1600">
                <a:latin typeface="Courier New" pitchFamily="49" charset="0"/>
                <a:ea typeface="黑体" pitchFamily="49" charset="-122"/>
              </a:endParaRPr>
            </a:p>
          </p:txBody>
        </p:sp>
      </p:grpSp>
      <p:grpSp>
        <p:nvGrpSpPr>
          <p:cNvPr id="28685" name="Group 27"/>
          <p:cNvGrpSpPr>
            <a:grpSpLocks/>
          </p:cNvGrpSpPr>
          <p:nvPr/>
        </p:nvGrpSpPr>
        <p:grpSpPr bwMode="auto">
          <a:xfrm>
            <a:off x="6254750" y="1771303"/>
            <a:ext cx="2406650" cy="1965325"/>
            <a:chOff x="3561" y="1479"/>
            <a:chExt cx="1516" cy="1238"/>
          </a:xfrm>
        </p:grpSpPr>
        <p:sp>
          <p:nvSpPr>
            <p:cNvPr id="28696" name="Rectangle 28"/>
            <p:cNvSpPr>
              <a:spLocks noChangeArrowheads="1"/>
            </p:cNvSpPr>
            <p:nvPr/>
          </p:nvSpPr>
          <p:spPr bwMode="auto">
            <a:xfrm>
              <a:off x="3561" y="1479"/>
              <a:ext cx="1512" cy="1238"/>
            </a:xfrm>
            <a:prstGeom prst="rect">
              <a:avLst/>
            </a:prstGeom>
            <a:solidFill>
              <a:schemeClr val="bg1">
                <a:alpha val="8901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97" name="Text Box 29"/>
            <p:cNvSpPr txBox="1">
              <a:spLocks noChangeArrowheads="1"/>
            </p:cNvSpPr>
            <p:nvPr/>
          </p:nvSpPr>
          <p:spPr bwMode="auto">
            <a:xfrm>
              <a:off x="3561" y="1479"/>
              <a:ext cx="1516" cy="1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Aft>
                  <a:spcPct val="10000"/>
                </a:spcAft>
                <a:buClr>
                  <a:srgbClr val="339966"/>
                </a:buClr>
                <a:buFont typeface="Wingdings" pitchFamily="2" charset="2"/>
                <a:buNone/>
              </a:pPr>
              <a:r>
                <a:rPr lang="zh-CN" altLang="en-US" sz="1800" u="sng">
                  <a:latin typeface="Courier New" pitchFamily="49" charset="0"/>
                  <a:ea typeface="黑体" pitchFamily="49" charset="-122"/>
                </a:rPr>
                <a:t>属性</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电话号码</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电子邮箱</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汽车种类</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汽车规格</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雇员详情</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库存详情</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经销商详情</a:t>
              </a:r>
            </a:p>
            <a:p>
              <a:pPr eaLnBrk="1" hangingPunct="1">
                <a:lnSpc>
                  <a:spcPct val="90000"/>
                </a:lnSpc>
                <a:buClr>
                  <a:srgbClr val="339966"/>
                </a:buClr>
                <a:buFont typeface="Wingdings" pitchFamily="2" charset="2"/>
                <a:buNone/>
              </a:pPr>
              <a:endParaRPr lang="zh-CN" altLang="en-US" sz="1600">
                <a:latin typeface="Courier New" pitchFamily="49" charset="0"/>
                <a:ea typeface="黑体" pitchFamily="49" charset="-122"/>
              </a:endParaRPr>
            </a:p>
          </p:txBody>
        </p:sp>
      </p:grpSp>
      <p:grpSp>
        <p:nvGrpSpPr>
          <p:cNvPr id="28686" name="Group 30"/>
          <p:cNvGrpSpPr>
            <a:grpSpLocks/>
          </p:cNvGrpSpPr>
          <p:nvPr/>
        </p:nvGrpSpPr>
        <p:grpSpPr bwMode="auto">
          <a:xfrm>
            <a:off x="2844800" y="3931890"/>
            <a:ext cx="2411413" cy="1660525"/>
            <a:chOff x="726" y="2840"/>
            <a:chExt cx="1519" cy="1046"/>
          </a:xfrm>
        </p:grpSpPr>
        <p:sp>
          <p:nvSpPr>
            <p:cNvPr id="28694" name="Rectangle 31"/>
            <p:cNvSpPr>
              <a:spLocks noChangeArrowheads="1"/>
            </p:cNvSpPr>
            <p:nvPr/>
          </p:nvSpPr>
          <p:spPr bwMode="auto">
            <a:xfrm>
              <a:off x="726" y="2840"/>
              <a:ext cx="1512" cy="1034"/>
            </a:xfrm>
            <a:prstGeom prst="rect">
              <a:avLst/>
            </a:prstGeom>
            <a:solidFill>
              <a:srgbClr val="CCFFCC">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95" name="Text Box 32"/>
            <p:cNvSpPr txBox="1">
              <a:spLocks noChangeArrowheads="1"/>
            </p:cNvSpPr>
            <p:nvPr/>
          </p:nvSpPr>
          <p:spPr bwMode="auto">
            <a:xfrm>
              <a:off x="729" y="2840"/>
              <a:ext cx="1516" cy="104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Aft>
                  <a:spcPct val="10000"/>
                </a:spcAft>
                <a:buClr>
                  <a:srgbClr val="339966"/>
                </a:buClr>
                <a:buFont typeface="Wingdings" pitchFamily="2" charset="2"/>
                <a:buNone/>
              </a:pPr>
              <a:r>
                <a:rPr lang="zh-CN" altLang="en-US" sz="1800" u="sng">
                  <a:latin typeface="Courier New" pitchFamily="49" charset="0"/>
                  <a:ea typeface="黑体" pitchFamily="49" charset="-122"/>
                </a:rPr>
                <a:t>方法</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接收订单</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备件的制造方法</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计算备件的制造成本</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计算利润率</a:t>
              </a:r>
            </a:p>
            <a:p>
              <a:pPr eaLnBrk="1" hangingPunct="1">
                <a:lnSpc>
                  <a:spcPct val="90000"/>
                </a:lnSpc>
                <a:buClr>
                  <a:srgbClr val="339966"/>
                </a:buClr>
                <a:buFont typeface="Wingdings" pitchFamily="2" charset="2"/>
                <a:buNone/>
              </a:pPr>
              <a:endParaRPr lang="zh-CN" altLang="en-US" sz="1600">
                <a:latin typeface="Courier New" pitchFamily="49" charset="0"/>
                <a:ea typeface="黑体" pitchFamily="49" charset="-122"/>
              </a:endParaRPr>
            </a:p>
          </p:txBody>
        </p:sp>
      </p:grpSp>
      <p:grpSp>
        <p:nvGrpSpPr>
          <p:cNvPr id="28687" name="Group 33"/>
          <p:cNvGrpSpPr>
            <a:grpSpLocks/>
          </p:cNvGrpSpPr>
          <p:nvPr/>
        </p:nvGrpSpPr>
        <p:grpSpPr bwMode="auto">
          <a:xfrm>
            <a:off x="6259513" y="3860453"/>
            <a:ext cx="2417762" cy="1746250"/>
            <a:chOff x="3564" y="2795"/>
            <a:chExt cx="1523" cy="1100"/>
          </a:xfrm>
        </p:grpSpPr>
        <p:sp>
          <p:nvSpPr>
            <p:cNvPr id="28692" name="Rectangle 34"/>
            <p:cNvSpPr>
              <a:spLocks noChangeArrowheads="1"/>
            </p:cNvSpPr>
            <p:nvPr/>
          </p:nvSpPr>
          <p:spPr bwMode="auto">
            <a:xfrm>
              <a:off x="3574" y="2795"/>
              <a:ext cx="1513" cy="1099"/>
            </a:xfrm>
            <a:prstGeom prst="rect">
              <a:avLst/>
            </a:prstGeom>
            <a:solidFill>
              <a:srgbClr val="CCFFCC">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93" name="Text Box 35"/>
            <p:cNvSpPr txBox="1">
              <a:spLocks noChangeArrowheads="1"/>
            </p:cNvSpPr>
            <p:nvPr/>
          </p:nvSpPr>
          <p:spPr bwMode="auto">
            <a:xfrm>
              <a:off x="3564" y="2795"/>
              <a:ext cx="1516" cy="11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Aft>
                  <a:spcPct val="10000"/>
                </a:spcAft>
                <a:buClr>
                  <a:srgbClr val="339966"/>
                </a:buClr>
                <a:buFont typeface="Wingdings" pitchFamily="2" charset="2"/>
                <a:buNone/>
              </a:pPr>
              <a:r>
                <a:rPr lang="zh-CN" altLang="en-US" sz="1800" u="sng">
                  <a:latin typeface="Courier New" pitchFamily="49" charset="0"/>
                  <a:ea typeface="黑体" pitchFamily="49" charset="-122"/>
                </a:rPr>
                <a:t>方法</a:t>
              </a:r>
            </a:p>
            <a:p>
              <a:pPr eaLnBrk="1" hangingPunct="1">
                <a:lnSpc>
                  <a:spcPct val="90000"/>
                </a:lnSpc>
                <a:buClr>
                  <a:srgbClr val="339966"/>
                </a:buClr>
                <a:buFont typeface="Wingdings" pitchFamily="2" charset="2"/>
                <a:buNone/>
              </a:pPr>
              <a:r>
                <a:rPr lang="zh-CN" altLang="en-US" sz="1600">
                  <a:solidFill>
                    <a:schemeClr val="folHlink"/>
                  </a:solidFill>
                  <a:latin typeface="Courier New" pitchFamily="49" charset="0"/>
                  <a:ea typeface="黑体" pitchFamily="49" charset="-122"/>
                </a:rPr>
                <a:t>发出订单</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汽车的组装方法</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计算汽车的组装成本</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计算工资</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发出订单</a:t>
              </a:r>
            </a:p>
            <a:p>
              <a:pPr eaLnBrk="1" hangingPunct="1">
                <a:lnSpc>
                  <a:spcPct val="90000"/>
                </a:lnSpc>
                <a:buClr>
                  <a:srgbClr val="339966"/>
                </a:buClr>
                <a:buFont typeface="Wingdings" pitchFamily="2" charset="2"/>
                <a:buNone/>
              </a:pPr>
              <a:r>
                <a:rPr lang="zh-CN" altLang="en-US" sz="1600">
                  <a:solidFill>
                    <a:srgbClr val="FF3300"/>
                  </a:solidFill>
                  <a:latin typeface="Courier New" pitchFamily="49" charset="0"/>
                  <a:ea typeface="黑体" pitchFamily="49" charset="-122"/>
                </a:rPr>
                <a:t>编制必要报告</a:t>
              </a:r>
              <a:endParaRPr lang="zh-CN" altLang="en-US" sz="1600">
                <a:latin typeface="Courier New" pitchFamily="49" charset="0"/>
                <a:ea typeface="黑体" pitchFamily="49" charset="-122"/>
              </a:endParaRPr>
            </a:p>
          </p:txBody>
        </p:sp>
      </p:grpSp>
      <p:sp>
        <p:nvSpPr>
          <p:cNvPr id="28689"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7C8CE48-58FB-4FAF-9540-0455F719AC7D}" type="slidenum">
              <a:rPr lang="zh-CN" altLang="en-US" sz="1400" smtClean="0">
                <a:latin typeface="Tahoma" pitchFamily="34" charset="0"/>
              </a:rPr>
              <a:pPr eaLnBrk="1" hangingPunct="1"/>
              <a:t>23</a:t>
            </a:fld>
            <a:endParaRPr lang="en-US" altLang="zh-CN" sz="1400" smtClean="0">
              <a:latin typeface="Tahoma" pitchFamily="34" charset="0"/>
            </a:endParaRPr>
          </a:p>
        </p:txBody>
      </p:sp>
      <p:sp>
        <p:nvSpPr>
          <p:cNvPr id="2" name="矩形标注 1"/>
          <p:cNvSpPr/>
          <p:nvPr/>
        </p:nvSpPr>
        <p:spPr>
          <a:xfrm>
            <a:off x="250825" y="1177578"/>
            <a:ext cx="1944688" cy="1512887"/>
          </a:xfrm>
          <a:prstGeom prst="wedgeRectCallout">
            <a:avLst>
              <a:gd name="adj1" fmla="val 73388"/>
              <a:gd name="adj2" fmla="val 50944"/>
            </a:avLst>
          </a:prstGeom>
          <a:solidFill>
            <a:schemeClr val="accent1"/>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marL="342900" indent="-342900">
              <a:buFont typeface="Wingdings" pitchFamily="2" charset="2"/>
              <a:buChar char="Ø"/>
              <a:defRPr/>
            </a:pPr>
            <a:r>
              <a:rPr lang="zh-CN" altLang="en-US" sz="2000" b="1" dirty="0">
                <a:solidFill>
                  <a:schemeClr val="tx1"/>
                </a:solidFill>
              </a:rPr>
              <a:t>蓝色为公开变量和方法，</a:t>
            </a:r>
            <a:endParaRPr lang="en-US" altLang="zh-CN" sz="2000" b="1" dirty="0">
              <a:solidFill>
                <a:schemeClr val="tx1"/>
              </a:solidFill>
            </a:endParaRPr>
          </a:p>
          <a:p>
            <a:pPr marL="342900" indent="-342900">
              <a:buFont typeface="Wingdings" pitchFamily="2" charset="2"/>
              <a:buChar char="Ø"/>
              <a:defRPr/>
            </a:pPr>
            <a:r>
              <a:rPr lang="zh-CN" altLang="en-US" sz="2000" b="1" dirty="0">
                <a:solidFill>
                  <a:schemeClr val="tx1"/>
                </a:solidFill>
              </a:rPr>
              <a:t>红色为私有变量和方法</a:t>
            </a:r>
          </a:p>
        </p:txBody>
      </p:sp>
      <p:sp>
        <p:nvSpPr>
          <p:cNvPr id="28691" name="TextBox 2"/>
          <p:cNvSpPr txBox="1">
            <a:spLocks noChangeArrowheads="1"/>
          </p:cNvSpPr>
          <p:nvPr/>
        </p:nvSpPr>
        <p:spPr bwMode="auto">
          <a:xfrm>
            <a:off x="261938" y="4220815"/>
            <a:ext cx="2365375" cy="142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sz="1800" dirty="0">
                <a:latin typeface="微软雅黑" pitchFamily="34" charset="-122"/>
                <a:ea typeface="微软雅黑" pitchFamily="34" charset="-122"/>
              </a:rPr>
              <a:t>私有成员被隐藏</a:t>
            </a:r>
            <a:endParaRPr lang="en-US" altLang="zh-CN" sz="1800" dirty="0">
              <a:latin typeface="微软雅黑" pitchFamily="34" charset="-122"/>
              <a:ea typeface="微软雅黑" pitchFamily="34" charset="-122"/>
            </a:endParaRPr>
          </a:p>
          <a:p>
            <a:pPr eaLnBrk="1" hangingPunct="1">
              <a:lnSpc>
                <a:spcPct val="120000"/>
              </a:lnSpc>
              <a:buFont typeface="Wingdings" pitchFamily="2" charset="2"/>
              <a:buChar char="Ø"/>
            </a:pPr>
            <a:r>
              <a:rPr lang="zh-CN" altLang="en-US" sz="1800" b="1" dirty="0">
                <a:solidFill>
                  <a:srgbClr val="FF0000"/>
                </a:solidFill>
                <a:latin typeface="微软雅黑" pitchFamily="34" charset="-122"/>
                <a:ea typeface="微软雅黑" pitchFamily="34" charset="-122"/>
              </a:rPr>
              <a:t>通过访问权限修饰符来实现成员的公开或私有</a:t>
            </a:r>
          </a:p>
        </p:txBody>
      </p:sp>
      <p:sp>
        <p:nvSpPr>
          <p:cNvPr id="3" name="TextBox 2"/>
          <p:cNvSpPr txBox="1"/>
          <p:nvPr/>
        </p:nvSpPr>
        <p:spPr>
          <a:xfrm>
            <a:off x="395536" y="5919663"/>
            <a:ext cx="8568952" cy="461665"/>
          </a:xfrm>
          <a:prstGeom prst="rect">
            <a:avLst/>
          </a:prstGeom>
          <a:solidFill>
            <a:srgbClr val="00B0F0"/>
          </a:solidFill>
        </p:spPr>
        <p:txBody>
          <a:bodyPr wrap="square" rtlCol="0">
            <a:spAutoFit/>
          </a:bodyPr>
          <a:lstStyle/>
          <a:p>
            <a:pPr>
              <a:lnSpc>
                <a:spcPct val="120000"/>
              </a:lnSpc>
            </a:pPr>
            <a:r>
              <a:rPr lang="en-US" altLang="zh-CN" sz="2000" dirty="0" smtClean="0">
                <a:latin typeface="微软雅黑" panose="020B0503020204020204" pitchFamily="34" charset="-122"/>
                <a:ea typeface="微软雅黑" panose="020B0503020204020204" pitchFamily="34" charset="-122"/>
              </a:rPr>
              <a:t>Java</a:t>
            </a:r>
            <a:r>
              <a:rPr lang="zh-CN" altLang="en-US" sz="2000" dirty="0" smtClean="0">
                <a:latin typeface="微软雅黑" panose="020B0503020204020204" pitchFamily="34" charset="-122"/>
                <a:ea typeface="微软雅黑" panose="020B0503020204020204" pitchFamily="34" charset="-122"/>
              </a:rPr>
              <a:t>提供了构造方法、析构方法、方法重载、访问权限等措施实现类的封装。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22E827F-D872-4566-93C5-5055AC2AF538}" type="slidenum">
              <a:rPr lang="zh-CN" altLang="en-US" sz="1400" smtClean="0">
                <a:latin typeface="Tahoma" pitchFamily="34" charset="0"/>
              </a:rPr>
              <a:pPr eaLnBrk="1" hangingPunct="1"/>
              <a:t>24</a:t>
            </a:fld>
            <a:endParaRPr lang="en-US" altLang="zh-CN" sz="1400" smtClean="0">
              <a:latin typeface="Tahoma" pitchFamily="34" charset="0"/>
            </a:endParaRPr>
          </a:p>
        </p:txBody>
      </p:sp>
      <p:sp>
        <p:nvSpPr>
          <p:cNvPr id="29700" name="Rectangle 2"/>
          <p:cNvSpPr>
            <a:spLocks noGrp="1" noChangeArrowheads="1"/>
          </p:cNvSpPr>
          <p:nvPr>
            <p:ph type="title"/>
          </p:nvPr>
        </p:nvSpPr>
        <p:spPr>
          <a:xfrm>
            <a:off x="1116013" y="44450"/>
            <a:ext cx="7793037" cy="839788"/>
          </a:xfrm>
        </p:spPr>
        <p:txBody>
          <a:bodyPr/>
          <a:lstStyle/>
          <a:p>
            <a:pPr eaLnBrk="1" hangingPunct="1"/>
            <a:r>
              <a:rPr lang="en-US" altLang="zh-CN" smtClean="0"/>
              <a:t>3.2.1 </a:t>
            </a:r>
            <a:r>
              <a:rPr lang="zh-CN" altLang="en-US" smtClean="0"/>
              <a:t>类的构造方法</a:t>
            </a:r>
          </a:p>
        </p:txBody>
      </p:sp>
      <p:sp>
        <p:nvSpPr>
          <p:cNvPr id="27653" name="Rectangle 3"/>
          <p:cNvSpPr>
            <a:spLocks noGrp="1" noChangeArrowheads="1"/>
          </p:cNvSpPr>
          <p:nvPr>
            <p:ph type="body" idx="1"/>
          </p:nvPr>
        </p:nvSpPr>
        <p:spPr>
          <a:xfrm>
            <a:off x="468313" y="1873250"/>
            <a:ext cx="8064500" cy="5084763"/>
          </a:xfrm>
        </p:spPr>
        <p:txBody>
          <a:bodyPr/>
          <a:lstStyle/>
          <a:p>
            <a:pPr eaLnBrk="1" hangingPunct="1">
              <a:lnSpc>
                <a:spcPct val="90000"/>
              </a:lnSpc>
            </a:pPr>
            <a:r>
              <a:rPr lang="en-US" altLang="zh-CN" sz="2800" dirty="0" smtClean="0"/>
              <a:t>1. </a:t>
            </a:r>
            <a:r>
              <a:rPr lang="zh-CN" altLang="en-US" sz="2800" dirty="0" smtClean="0"/>
              <a:t>声明及调用构造方法</a:t>
            </a:r>
          </a:p>
          <a:p>
            <a:pPr lvl="2" eaLnBrk="1" hangingPunct="1">
              <a:lnSpc>
                <a:spcPct val="90000"/>
              </a:lnSpc>
              <a:buFont typeface="Wingdings" pitchFamily="2" charset="2"/>
              <a:buNone/>
            </a:pPr>
            <a:r>
              <a:rPr lang="en-US" altLang="zh-CN" sz="2000" b="1" dirty="0" smtClean="0">
                <a:solidFill>
                  <a:srgbClr val="FF0000"/>
                </a:solidFill>
              </a:rPr>
              <a:t>public class </a:t>
            </a:r>
            <a:r>
              <a:rPr lang="en-US" altLang="zh-CN" sz="2000" b="1" dirty="0" err="1" smtClean="0">
                <a:solidFill>
                  <a:srgbClr val="FF0000"/>
                </a:solidFill>
              </a:rPr>
              <a:t>MyDate</a:t>
            </a:r>
            <a:r>
              <a:rPr lang="en-US" altLang="zh-CN" sz="2000" b="1" dirty="0" smtClean="0">
                <a:solidFill>
                  <a:srgbClr val="FF0000"/>
                </a:solidFill>
              </a:rPr>
              <a:t> </a:t>
            </a:r>
          </a:p>
          <a:p>
            <a:pPr lvl="2" eaLnBrk="1" hangingPunct="1">
              <a:lnSpc>
                <a:spcPct val="90000"/>
              </a:lnSpc>
              <a:buFont typeface="Wingdings" pitchFamily="2" charset="2"/>
              <a:buNone/>
            </a:pPr>
            <a:r>
              <a:rPr lang="en-US" altLang="zh-CN" sz="2000" b="1" dirty="0" smtClean="0"/>
              <a:t>{  </a:t>
            </a:r>
            <a:r>
              <a:rPr lang="en-US" altLang="zh-CN" sz="2000" b="1" dirty="0" err="1" smtClean="0"/>
              <a:t>int</a:t>
            </a:r>
            <a:r>
              <a:rPr lang="en-US" altLang="zh-CN" sz="2000" b="1" dirty="0" smtClean="0"/>
              <a:t> year, month, day;     //</a:t>
            </a:r>
            <a:r>
              <a:rPr lang="zh-CN" altLang="en-US" sz="2000" b="1" dirty="0" smtClean="0"/>
              <a:t>成员变量</a:t>
            </a:r>
            <a:endParaRPr lang="en-US" altLang="zh-CN" sz="2000" b="1" dirty="0" smtClean="0"/>
          </a:p>
          <a:p>
            <a:pPr lvl="2" eaLnBrk="1" hangingPunct="1">
              <a:lnSpc>
                <a:spcPct val="90000"/>
              </a:lnSpc>
              <a:buFont typeface="Wingdings" pitchFamily="2" charset="2"/>
              <a:buNone/>
            </a:pPr>
            <a:r>
              <a:rPr lang="en-US" altLang="zh-CN" sz="2000" b="1" dirty="0" smtClean="0">
                <a:solidFill>
                  <a:srgbClr val="FF0000"/>
                </a:solidFill>
              </a:rPr>
              <a:t>    public </a:t>
            </a:r>
            <a:r>
              <a:rPr lang="en-US" altLang="zh-CN" sz="2000" b="1" dirty="0" err="1" smtClean="0">
                <a:solidFill>
                  <a:srgbClr val="FF0000"/>
                </a:solidFill>
              </a:rPr>
              <a:t>MyDate</a:t>
            </a:r>
            <a:r>
              <a:rPr lang="en-US" altLang="zh-CN" sz="2000" b="1" dirty="0" smtClean="0"/>
              <a:t>(</a:t>
            </a:r>
            <a:r>
              <a:rPr lang="en-US" altLang="zh-CN" sz="2000" b="1" dirty="0" err="1" smtClean="0"/>
              <a:t>int</a:t>
            </a:r>
            <a:r>
              <a:rPr lang="en-US" altLang="zh-CN" sz="2000" b="1" dirty="0" smtClean="0"/>
              <a:t> y, </a:t>
            </a:r>
            <a:r>
              <a:rPr lang="en-US" altLang="zh-CN" sz="2000" b="1" dirty="0" err="1" smtClean="0"/>
              <a:t>int</a:t>
            </a:r>
            <a:r>
              <a:rPr lang="en-US" altLang="zh-CN" sz="2000" b="1" dirty="0" smtClean="0"/>
              <a:t> m, </a:t>
            </a:r>
            <a:r>
              <a:rPr lang="en-US" altLang="zh-CN" sz="2000" b="1" dirty="0" err="1" smtClean="0"/>
              <a:t>int</a:t>
            </a:r>
            <a:r>
              <a:rPr lang="en-US" altLang="zh-CN" sz="2000" b="1" dirty="0" smtClean="0"/>
              <a:t> d)   //</a:t>
            </a:r>
            <a:r>
              <a:rPr lang="zh-CN" altLang="en-US" sz="2000" b="1" dirty="0" smtClean="0"/>
              <a:t>声明构造方法</a:t>
            </a:r>
          </a:p>
          <a:p>
            <a:pPr lvl="2" eaLnBrk="1" hangingPunct="1">
              <a:lnSpc>
                <a:spcPct val="90000"/>
              </a:lnSpc>
              <a:buFont typeface="Wingdings" pitchFamily="2" charset="2"/>
              <a:buNone/>
            </a:pPr>
            <a:r>
              <a:rPr lang="zh-CN" altLang="en-US" sz="2000" b="1" dirty="0" smtClean="0"/>
              <a:t>    </a:t>
            </a:r>
            <a:r>
              <a:rPr lang="en-US" altLang="zh-CN" sz="2000" b="1" dirty="0" smtClean="0"/>
              <a:t>{     //</a:t>
            </a:r>
            <a:r>
              <a:rPr lang="zh-CN" altLang="en-US" sz="2000" b="1" dirty="0" smtClean="0">
                <a:solidFill>
                  <a:srgbClr val="FF0000"/>
                </a:solidFill>
              </a:rPr>
              <a:t>构造方法与类同名</a:t>
            </a:r>
            <a:r>
              <a:rPr lang="zh-CN" altLang="en-US" sz="2000" b="1" dirty="0" smtClean="0"/>
              <a:t>，构造方法返回该类的一个实例</a:t>
            </a:r>
            <a:endParaRPr lang="en-US" altLang="zh-CN" sz="2000" b="1" dirty="0" smtClean="0"/>
          </a:p>
          <a:p>
            <a:pPr lvl="2" eaLnBrk="1" hangingPunct="1">
              <a:lnSpc>
                <a:spcPct val="90000"/>
              </a:lnSpc>
              <a:buFont typeface="Wingdings" pitchFamily="2" charset="2"/>
              <a:buNone/>
            </a:pPr>
            <a:r>
              <a:rPr lang="en-US" altLang="zh-CN" sz="2000" b="1" dirty="0" smtClean="0"/>
              <a:t>        year = y;</a:t>
            </a:r>
          </a:p>
          <a:p>
            <a:pPr lvl="2" eaLnBrk="1" hangingPunct="1">
              <a:lnSpc>
                <a:spcPct val="90000"/>
              </a:lnSpc>
              <a:buFont typeface="Wingdings" pitchFamily="2" charset="2"/>
              <a:buNone/>
            </a:pPr>
            <a:r>
              <a:rPr lang="en-US" altLang="zh-CN" sz="2000" b="1" dirty="0" smtClean="0"/>
              <a:t>        month = m;</a:t>
            </a:r>
          </a:p>
          <a:p>
            <a:pPr lvl="2" eaLnBrk="1" hangingPunct="1">
              <a:lnSpc>
                <a:spcPct val="90000"/>
              </a:lnSpc>
              <a:buFont typeface="Wingdings" pitchFamily="2" charset="2"/>
              <a:buNone/>
            </a:pPr>
            <a:r>
              <a:rPr lang="en-US" altLang="zh-CN" sz="2000" b="1" dirty="0" smtClean="0"/>
              <a:t>        day = d;</a:t>
            </a:r>
          </a:p>
          <a:p>
            <a:pPr lvl="2" eaLnBrk="1" hangingPunct="1">
              <a:lnSpc>
                <a:spcPct val="90000"/>
              </a:lnSpc>
              <a:buFont typeface="Wingdings" pitchFamily="2" charset="2"/>
              <a:buNone/>
            </a:pPr>
            <a:r>
              <a:rPr lang="en-US" altLang="zh-CN" sz="2000" b="1" dirty="0" smtClean="0"/>
              <a:t>    }</a:t>
            </a:r>
          </a:p>
          <a:p>
            <a:pPr lvl="2" eaLnBrk="1" hangingPunct="1">
              <a:lnSpc>
                <a:spcPct val="90000"/>
              </a:lnSpc>
              <a:buFont typeface="Wingdings" pitchFamily="2" charset="2"/>
              <a:buNone/>
            </a:pPr>
            <a:r>
              <a:rPr lang="en-US" altLang="zh-CN" sz="2000" b="1" dirty="0" smtClean="0"/>
              <a:t>}</a:t>
            </a:r>
          </a:p>
          <a:p>
            <a:pPr lvl="2" eaLnBrk="1" hangingPunct="1">
              <a:lnSpc>
                <a:spcPct val="90000"/>
              </a:lnSpc>
              <a:buFont typeface="Wingdings" pitchFamily="2" charset="2"/>
              <a:buNone/>
            </a:pPr>
            <a:r>
              <a:rPr lang="en-US" altLang="zh-CN" sz="2000" b="1" dirty="0" err="1" smtClean="0">
                <a:solidFill>
                  <a:srgbClr val="C00000"/>
                </a:solidFill>
              </a:rPr>
              <a:t>MyDate</a:t>
            </a:r>
            <a:r>
              <a:rPr lang="en-US" altLang="zh-CN" sz="2000" b="1" dirty="0" smtClean="0">
                <a:solidFill>
                  <a:srgbClr val="C00000"/>
                </a:solidFill>
              </a:rPr>
              <a:t> d = new </a:t>
            </a:r>
            <a:r>
              <a:rPr lang="en-US" altLang="zh-CN" sz="2000" b="1" dirty="0" err="1" smtClean="0">
                <a:solidFill>
                  <a:srgbClr val="C00000"/>
                </a:solidFill>
              </a:rPr>
              <a:t>MyDate</a:t>
            </a:r>
            <a:r>
              <a:rPr lang="en-US" altLang="zh-CN" sz="2000" b="1" dirty="0" smtClean="0">
                <a:solidFill>
                  <a:srgbClr val="C00000"/>
                </a:solidFill>
              </a:rPr>
              <a:t>(2009,7,18);</a:t>
            </a:r>
            <a:endParaRPr lang="zh-CN" altLang="en-US" sz="2000" b="1" dirty="0" smtClean="0">
              <a:solidFill>
                <a:srgbClr val="C00000"/>
              </a:solidFill>
            </a:endParaRPr>
          </a:p>
          <a:p>
            <a:pPr eaLnBrk="1" hangingPunct="1">
              <a:lnSpc>
                <a:spcPct val="90000"/>
              </a:lnSpc>
            </a:pPr>
            <a:r>
              <a:rPr lang="en-US" altLang="zh-CN" sz="2800" dirty="0" smtClean="0"/>
              <a:t>2. </a:t>
            </a:r>
            <a:r>
              <a:rPr lang="zh-CN" altLang="en-US" sz="2800" dirty="0" smtClean="0"/>
              <a:t>默认构造方法</a:t>
            </a:r>
          </a:p>
          <a:p>
            <a:pPr lvl="2" eaLnBrk="1" hangingPunct="1">
              <a:lnSpc>
                <a:spcPct val="90000"/>
              </a:lnSpc>
              <a:buFont typeface="Wingdings" pitchFamily="2" charset="2"/>
              <a:buNone/>
            </a:pPr>
            <a:r>
              <a:rPr lang="en-US" altLang="zh-CN" sz="2000" dirty="0" smtClean="0"/>
              <a:t>public </a:t>
            </a:r>
            <a:r>
              <a:rPr lang="en-US" altLang="zh-CN" sz="2000" dirty="0" err="1" smtClean="0"/>
              <a:t>MyDate</a:t>
            </a:r>
            <a:r>
              <a:rPr lang="en-US" altLang="zh-CN" sz="2000" dirty="0" smtClean="0"/>
              <a:t>()</a:t>
            </a:r>
            <a:endParaRPr lang="zh-CN" altLang="en-US" dirty="0" smtClean="0"/>
          </a:p>
        </p:txBody>
      </p:sp>
      <p:sp>
        <p:nvSpPr>
          <p:cNvPr id="27654" name="TextBox 1"/>
          <p:cNvSpPr txBox="1">
            <a:spLocks noChangeArrowheads="1"/>
          </p:cNvSpPr>
          <p:nvPr/>
        </p:nvSpPr>
        <p:spPr bwMode="auto">
          <a:xfrm>
            <a:off x="107950" y="1052513"/>
            <a:ext cx="8856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b="1" dirty="0">
                <a:solidFill>
                  <a:srgbClr val="002060"/>
                </a:solidFill>
                <a:latin typeface="微软雅黑" pitchFamily="34" charset="-122"/>
                <a:ea typeface="微软雅黑" pitchFamily="34" charset="-122"/>
              </a:rPr>
              <a:t>       构造方法</a:t>
            </a:r>
            <a:r>
              <a:rPr lang="zh-CN" altLang="en-US" b="1" dirty="0">
                <a:latin typeface="微软雅黑" pitchFamily="34" charset="-122"/>
                <a:ea typeface="微软雅黑" pitchFamily="34" charset="-122"/>
              </a:rPr>
              <a:t>用于</a:t>
            </a:r>
            <a:r>
              <a:rPr lang="zh-CN" altLang="en-US" b="1" dirty="0">
                <a:solidFill>
                  <a:srgbClr val="C00000"/>
                </a:solidFill>
                <a:latin typeface="微软雅黑" pitchFamily="34" charset="-122"/>
                <a:ea typeface="微软雅黑" pitchFamily="34" charset="-122"/>
              </a:rPr>
              <a:t>创建一个类的实例</a:t>
            </a:r>
            <a:r>
              <a:rPr lang="zh-CN" altLang="en-US" b="1" dirty="0">
                <a:latin typeface="微软雅黑" pitchFamily="34" charset="-122"/>
                <a:ea typeface="微软雅黑" pitchFamily="34" charset="-122"/>
              </a:rPr>
              <a:t>并对实例的成员变量进行初始化。</a:t>
            </a:r>
            <a:r>
              <a:rPr lang="zh-CN" altLang="en-US" b="1" dirty="0">
                <a:solidFill>
                  <a:srgbClr val="C00000"/>
                </a:solidFill>
                <a:latin typeface="微软雅黑" pitchFamily="34" charset="-122"/>
                <a:ea typeface="微软雅黑" pitchFamily="34" charset="-122"/>
              </a:rPr>
              <a:t>构造方法必须与类同名，没有返回值，且为</a:t>
            </a:r>
            <a:r>
              <a:rPr lang="en-US" altLang="zh-CN" b="1" dirty="0">
                <a:solidFill>
                  <a:srgbClr val="C00000"/>
                </a:solidFill>
                <a:latin typeface="微软雅黑" pitchFamily="34" charset="-122"/>
                <a:ea typeface="微软雅黑" pitchFamily="34" charset="-122"/>
              </a:rPr>
              <a:t>public</a:t>
            </a:r>
            <a:r>
              <a:rPr lang="zh-CN" altLang="en-US" b="1" dirty="0">
                <a:solidFill>
                  <a:srgbClr val="C00000"/>
                </a:solidFill>
                <a:latin typeface="微软雅黑" pitchFamily="34" charset="-122"/>
                <a:ea typeface="微软雅黑" pitchFamily="34" charset="-122"/>
              </a:rPr>
              <a:t>。</a:t>
            </a:r>
          </a:p>
        </p:txBody>
      </p:sp>
      <p:sp>
        <p:nvSpPr>
          <p:cNvPr id="2" name="TextBox 1"/>
          <p:cNvSpPr txBox="1">
            <a:spLocks noChangeArrowheads="1"/>
          </p:cNvSpPr>
          <p:nvPr/>
        </p:nvSpPr>
        <p:spPr bwMode="auto">
          <a:xfrm>
            <a:off x="4284663" y="3933825"/>
            <a:ext cx="4248150" cy="4603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a:latin typeface="微软雅黑" pitchFamily="34" charset="-122"/>
                <a:ea typeface="微软雅黑" pitchFamily="34" charset="-122"/>
              </a:rPr>
              <a:t>构造方法是一种特殊的成员方法</a:t>
            </a:r>
          </a:p>
        </p:txBody>
      </p:sp>
      <p:sp>
        <p:nvSpPr>
          <p:cNvPr id="8" name="TextBox 7"/>
          <p:cNvSpPr txBox="1">
            <a:spLocks noChangeArrowheads="1"/>
          </p:cNvSpPr>
          <p:nvPr/>
        </p:nvSpPr>
        <p:spPr bwMode="auto">
          <a:xfrm>
            <a:off x="4249738" y="5815013"/>
            <a:ext cx="4714875" cy="83099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上次的</a:t>
            </a:r>
            <a:r>
              <a:rPr lang="en-US" altLang="zh-CN" sz="2000" smtClean="0">
                <a:latin typeface="微软雅黑" pitchFamily="34" charset="-122"/>
                <a:ea typeface="微软雅黑" pitchFamily="34" charset="-122"/>
              </a:rPr>
              <a:t>MyDate</a:t>
            </a:r>
            <a:r>
              <a:rPr lang="zh-CN" altLang="en-US" sz="2000" smtClean="0">
                <a:latin typeface="微软雅黑" pitchFamily="34" charset="-122"/>
                <a:ea typeface="微软雅黑" pitchFamily="34" charset="-122"/>
              </a:rPr>
              <a:t>例子中</a:t>
            </a:r>
            <a:r>
              <a:rPr lang="zh-CN" altLang="en-US" sz="2000">
                <a:latin typeface="微软雅黑" pitchFamily="34" charset="-122"/>
                <a:ea typeface="微软雅黑" pitchFamily="34" charset="-122"/>
              </a:rPr>
              <a:t>没有声明构造方法</a:t>
            </a:r>
            <a:endParaRPr lang="en-US" altLang="zh-CN" sz="2000">
              <a:latin typeface="微软雅黑" pitchFamily="34" charset="-122"/>
              <a:ea typeface="微软雅黑" pitchFamily="34" charset="-122"/>
            </a:endParaRPr>
          </a:p>
          <a:p>
            <a:pPr eaLnBrk="1" hangingPunct="1">
              <a:lnSpc>
                <a:spcPct val="120000"/>
              </a:lnSpc>
            </a:pPr>
            <a:r>
              <a:rPr lang="zh-CN" altLang="en-US" sz="2000">
                <a:latin typeface="微软雅黑" pitchFamily="34" charset="-122"/>
                <a:ea typeface="微软雅黑" pitchFamily="34" charset="-122"/>
              </a:rPr>
              <a:t>默认构造方法将成员变量置为</a:t>
            </a:r>
            <a:r>
              <a:rPr lang="en-US" altLang="zh-CN" sz="2000">
                <a:latin typeface="微软雅黑" pitchFamily="34" charset="-122"/>
                <a:ea typeface="微软雅黑" pitchFamily="34" charset="-122"/>
              </a:rPr>
              <a:t>0</a:t>
            </a:r>
            <a:r>
              <a:rPr lang="zh-CN" altLang="en-US" sz="2000">
                <a:latin typeface="微软雅黑" pitchFamily="34" charset="-122"/>
                <a:ea typeface="微软雅黑" pitchFamily="34" charset="-122"/>
              </a:rPr>
              <a:t>或</a:t>
            </a:r>
            <a:r>
              <a:rPr lang="en-US" altLang="zh-CN" sz="2000">
                <a:latin typeface="微软雅黑" pitchFamily="34" charset="-122"/>
                <a:ea typeface="微软雅黑" pitchFamily="34" charset="-122"/>
              </a:rPr>
              <a:t>null</a:t>
            </a:r>
            <a:endParaRPr lang="zh-CN" altLang="en-US" sz="20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circle(in)">
                                      <p:cBhvr>
                                        <p:cTn id="12" dur="2000"/>
                                        <p:tgtEl>
                                          <p:spTgt spid="27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7653"/>
                                        </p:tgtEl>
                                        <p:attrNameLst>
                                          <p:attrName>style.visibility</p:attrName>
                                        </p:attrNameLst>
                                      </p:cBhvr>
                                      <p:to>
                                        <p:strVal val="visible"/>
                                      </p:to>
                                    </p:set>
                                    <p:animEffect transition="in" filter="barn(inVertical)">
                                      <p:cBhvr>
                                        <p:cTn id="17" dur="500"/>
                                        <p:tgtEl>
                                          <p:spTgt spid="276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4" grpId="0"/>
      <p:bldP spid="2"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D277A48-5912-4AF2-808E-3C78DB704C83}" type="slidenum">
              <a:rPr lang="zh-CN" altLang="en-US" sz="1400" smtClean="0">
                <a:latin typeface="Tahoma" pitchFamily="34" charset="0"/>
              </a:rPr>
              <a:pPr eaLnBrk="1" hangingPunct="1"/>
              <a:t>25</a:t>
            </a:fld>
            <a:endParaRPr lang="en-US" altLang="zh-CN" sz="1400" smtClean="0">
              <a:latin typeface="Tahoma" pitchFamily="34" charset="0"/>
            </a:endParaRPr>
          </a:p>
        </p:txBody>
      </p:sp>
      <p:sp>
        <p:nvSpPr>
          <p:cNvPr id="30724" name="Rectangle 2"/>
          <p:cNvSpPr>
            <a:spLocks noGrp="1" noChangeArrowheads="1"/>
          </p:cNvSpPr>
          <p:nvPr>
            <p:ph type="title"/>
          </p:nvPr>
        </p:nvSpPr>
        <p:spPr>
          <a:xfrm>
            <a:off x="1042988" y="765175"/>
            <a:ext cx="7793037" cy="623888"/>
          </a:xfrm>
        </p:spPr>
        <p:txBody>
          <a:bodyPr/>
          <a:lstStyle/>
          <a:p>
            <a:pPr eaLnBrk="1" hangingPunct="1"/>
            <a:r>
              <a:rPr lang="en-US" altLang="zh-CN" sz="2800" smtClean="0"/>
              <a:t>3. </a:t>
            </a:r>
            <a:r>
              <a:rPr lang="zh-CN" altLang="en-US" sz="2800" smtClean="0"/>
              <a:t>拷贝构造方法</a:t>
            </a:r>
            <a:endParaRPr lang="zh-CN" altLang="en-US" sz="2400" smtClean="0"/>
          </a:p>
        </p:txBody>
      </p:sp>
      <p:sp>
        <p:nvSpPr>
          <p:cNvPr id="30725" name="Rectangle 3"/>
          <p:cNvSpPr>
            <a:spLocks noGrp="1" noChangeArrowheads="1"/>
          </p:cNvSpPr>
          <p:nvPr>
            <p:ph type="body" idx="1"/>
          </p:nvPr>
        </p:nvSpPr>
        <p:spPr>
          <a:xfrm>
            <a:off x="468313" y="1412875"/>
            <a:ext cx="6624637" cy="5327650"/>
          </a:xfrm>
        </p:spPr>
        <p:txBody>
          <a:bodyPr/>
          <a:lstStyle/>
          <a:p>
            <a:pPr eaLnBrk="1" hangingPunct="1"/>
            <a:r>
              <a:rPr lang="en-US" altLang="zh-CN" sz="2400" dirty="0" smtClean="0"/>
              <a:t>public </a:t>
            </a:r>
            <a:r>
              <a:rPr lang="en-US" altLang="zh-CN" sz="2400" dirty="0" err="1" smtClean="0"/>
              <a:t>MyDate</a:t>
            </a:r>
            <a:r>
              <a:rPr lang="en-US" altLang="zh-CN" sz="2400" dirty="0" smtClean="0"/>
              <a:t>(</a:t>
            </a:r>
            <a:r>
              <a:rPr lang="en-US" altLang="zh-CN" sz="2400" dirty="0" err="1" smtClean="0"/>
              <a:t>MyDate</a:t>
            </a:r>
            <a:r>
              <a:rPr lang="en-US" altLang="zh-CN" sz="2400" dirty="0" smtClean="0"/>
              <a:t> d) </a:t>
            </a:r>
          </a:p>
          <a:p>
            <a:pPr eaLnBrk="1" hangingPunct="1"/>
            <a:r>
              <a:rPr lang="en-US" altLang="zh-CN" sz="2400" dirty="0" smtClean="0"/>
              <a:t>{</a:t>
            </a:r>
          </a:p>
          <a:p>
            <a:pPr eaLnBrk="1" hangingPunct="1"/>
            <a:r>
              <a:rPr lang="en-US" altLang="zh-CN" sz="2400" dirty="0" smtClean="0"/>
              <a:t>    year = </a:t>
            </a:r>
            <a:r>
              <a:rPr lang="en-US" altLang="zh-CN" sz="2400" dirty="0" err="1" smtClean="0"/>
              <a:t>d.year</a:t>
            </a:r>
            <a:r>
              <a:rPr lang="en-US" altLang="zh-CN" sz="2400" dirty="0" smtClean="0"/>
              <a:t>;</a:t>
            </a:r>
          </a:p>
          <a:p>
            <a:pPr eaLnBrk="1" hangingPunct="1"/>
            <a:r>
              <a:rPr lang="en-US" altLang="zh-CN" sz="2400" dirty="0" smtClean="0"/>
              <a:t>    month = </a:t>
            </a:r>
            <a:r>
              <a:rPr lang="en-US" altLang="zh-CN" sz="2400" dirty="0" err="1" smtClean="0"/>
              <a:t>d.month</a:t>
            </a:r>
            <a:r>
              <a:rPr lang="en-US" altLang="zh-CN" sz="2400" dirty="0" smtClean="0"/>
              <a:t>;</a:t>
            </a:r>
          </a:p>
          <a:p>
            <a:pPr eaLnBrk="1" hangingPunct="1"/>
            <a:r>
              <a:rPr lang="en-US" altLang="zh-CN" sz="2400" dirty="0" smtClean="0"/>
              <a:t>    day = </a:t>
            </a:r>
            <a:r>
              <a:rPr lang="en-US" altLang="zh-CN" sz="2400" dirty="0" err="1" smtClean="0"/>
              <a:t>d.day</a:t>
            </a:r>
            <a:r>
              <a:rPr lang="en-US" altLang="zh-CN" sz="2400" dirty="0" smtClean="0"/>
              <a:t>;</a:t>
            </a:r>
          </a:p>
          <a:p>
            <a:pPr eaLnBrk="1" hangingPunct="1"/>
            <a:r>
              <a:rPr lang="en-US" altLang="zh-CN" sz="2400" dirty="0" smtClean="0"/>
              <a:t>}</a:t>
            </a:r>
          </a:p>
          <a:p>
            <a:pPr eaLnBrk="1" hangingPunct="1"/>
            <a:r>
              <a:rPr lang="zh-CN" altLang="en-US" sz="2400" smtClean="0"/>
              <a:t>构造方法调用方式如下</a:t>
            </a:r>
            <a:r>
              <a:rPr lang="zh-CN" altLang="en-US" sz="2400" dirty="0" smtClean="0"/>
              <a:t>： </a:t>
            </a:r>
          </a:p>
          <a:p>
            <a:pPr lvl="1" eaLnBrk="1" hangingPunct="1"/>
            <a:r>
              <a:rPr lang="en-US" altLang="zh-CN" sz="2000" dirty="0" err="1" smtClean="0"/>
              <a:t>MyDate</a:t>
            </a:r>
            <a:r>
              <a:rPr lang="en-US" altLang="zh-CN" sz="2000" dirty="0" smtClean="0"/>
              <a:t> d1 = new </a:t>
            </a:r>
            <a:r>
              <a:rPr lang="en-US" altLang="zh-CN" sz="2000" dirty="0" err="1" smtClean="0"/>
              <a:t>MyDate</a:t>
            </a:r>
            <a:r>
              <a:rPr lang="en-US" altLang="zh-CN" sz="2000" dirty="0" smtClean="0"/>
              <a:t>(2009,7,16);  </a:t>
            </a:r>
          </a:p>
          <a:p>
            <a:pPr lvl="1" eaLnBrk="1" hangingPunct="1"/>
            <a:r>
              <a:rPr lang="en-US" altLang="zh-CN" sz="2000" dirty="0" err="1" smtClean="0"/>
              <a:t>MyDate</a:t>
            </a:r>
            <a:r>
              <a:rPr lang="en-US" altLang="zh-CN" sz="2000" dirty="0" smtClean="0"/>
              <a:t> d2 = new </a:t>
            </a:r>
            <a:r>
              <a:rPr lang="en-US" altLang="zh-CN" sz="2000" dirty="0" err="1" smtClean="0"/>
              <a:t>MyDate</a:t>
            </a:r>
            <a:r>
              <a:rPr lang="en-US" altLang="zh-CN" sz="2000" dirty="0" smtClean="0"/>
              <a:t>(d1); </a:t>
            </a:r>
          </a:p>
          <a:p>
            <a:pPr eaLnBrk="1" hangingPunct="1"/>
            <a:r>
              <a:rPr lang="zh-CN" altLang="en-US" sz="2400" dirty="0" smtClean="0"/>
              <a:t>第</a:t>
            </a:r>
            <a:r>
              <a:rPr lang="en-US" altLang="zh-CN" sz="2400" dirty="0" smtClean="0"/>
              <a:t>2</a:t>
            </a:r>
            <a:r>
              <a:rPr lang="zh-CN" altLang="en-US" sz="2400" dirty="0" smtClean="0"/>
              <a:t>句功能相当于以下两句：</a:t>
            </a:r>
          </a:p>
          <a:p>
            <a:pPr lvl="1" eaLnBrk="1" hangingPunct="1"/>
            <a:r>
              <a:rPr lang="en-US" altLang="zh-CN" sz="2000" dirty="0" err="1" smtClean="0"/>
              <a:t>MyDate</a:t>
            </a:r>
            <a:r>
              <a:rPr lang="en-US" altLang="zh-CN" sz="2000" dirty="0" smtClean="0"/>
              <a:t> d2 = new </a:t>
            </a:r>
            <a:r>
              <a:rPr lang="en-US" altLang="zh-CN" sz="2000" dirty="0" err="1" smtClean="0"/>
              <a:t>MyDate</a:t>
            </a:r>
            <a:r>
              <a:rPr lang="en-US" altLang="zh-CN" sz="2000" dirty="0" smtClean="0"/>
              <a:t>(); </a:t>
            </a:r>
          </a:p>
          <a:p>
            <a:pPr lvl="1" eaLnBrk="1" hangingPunct="1"/>
            <a:r>
              <a:rPr lang="en-US" altLang="zh-CN" sz="2000" dirty="0" smtClean="0"/>
              <a:t>d2.set(d1);</a:t>
            </a:r>
          </a:p>
        </p:txBody>
      </p:sp>
      <p:sp>
        <p:nvSpPr>
          <p:cNvPr id="30726" name="TextBox 1"/>
          <p:cNvSpPr txBox="1">
            <a:spLocks noChangeArrowheads="1"/>
          </p:cNvSpPr>
          <p:nvPr/>
        </p:nvSpPr>
        <p:spPr bwMode="auto">
          <a:xfrm>
            <a:off x="4284663" y="549275"/>
            <a:ext cx="43195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latin typeface="微软雅黑" pitchFamily="34" charset="-122"/>
                <a:ea typeface="微软雅黑" pitchFamily="34" charset="-122"/>
              </a:rPr>
              <a:t>类构造方法的参数是该类对象，则称为拷贝构造方法。</a:t>
            </a:r>
          </a:p>
        </p:txBody>
      </p:sp>
      <p:sp>
        <p:nvSpPr>
          <p:cNvPr id="3" name="圆角矩形标注 2"/>
          <p:cNvSpPr/>
          <p:nvPr/>
        </p:nvSpPr>
        <p:spPr>
          <a:xfrm>
            <a:off x="6011863" y="4365625"/>
            <a:ext cx="2736850" cy="719138"/>
          </a:xfrm>
          <a:prstGeom prst="wedgeRoundRectCallout">
            <a:avLst>
              <a:gd name="adj1" fmla="val -89756"/>
              <a:gd name="adj2" fmla="val 44153"/>
              <a:gd name="adj3" fmla="val 16667"/>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b="1" dirty="0" err="1">
                <a:solidFill>
                  <a:srgbClr val="C00000"/>
                </a:solidFill>
              </a:rPr>
              <a:t>MyDate</a:t>
            </a:r>
            <a:r>
              <a:rPr lang="en-US" altLang="zh-CN" b="1" dirty="0">
                <a:solidFill>
                  <a:srgbClr val="C00000"/>
                </a:solidFill>
              </a:rPr>
              <a:t> d2 = d1</a:t>
            </a:r>
          </a:p>
          <a:p>
            <a:pPr>
              <a:defRPr/>
            </a:pPr>
            <a:r>
              <a:rPr lang="zh-CN" altLang="en-US" b="1" dirty="0">
                <a:solidFill>
                  <a:srgbClr val="C00000"/>
                </a:solidFill>
              </a:rPr>
              <a:t>两条语句有何不同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25">
                                            <p:txEl>
                                              <p:pRg st="10" end="10"/>
                                            </p:txEl>
                                          </p:spTgt>
                                        </p:tgtEl>
                                        <p:attrNameLst>
                                          <p:attrName>style.visibility</p:attrName>
                                        </p:attrNameLst>
                                      </p:cBhvr>
                                      <p:to>
                                        <p:strVal val="visible"/>
                                      </p:to>
                                    </p:set>
                                    <p:animEffect transition="in" filter="fade">
                                      <p:cBhvr>
                                        <p:cTn id="13" dur="1000"/>
                                        <p:tgtEl>
                                          <p:spTgt spid="30725">
                                            <p:txEl>
                                              <p:pRg st="10" end="10"/>
                                            </p:txEl>
                                          </p:spTgt>
                                        </p:tgtEl>
                                      </p:cBhvr>
                                    </p:animEffect>
                                    <p:anim calcmode="lin" valueType="num">
                                      <p:cBhvr>
                                        <p:cTn id="14" dur="1000" fill="hold"/>
                                        <p:tgtEl>
                                          <p:spTgt spid="30725">
                                            <p:txEl>
                                              <p:pRg st="10" end="10"/>
                                            </p:txEl>
                                          </p:spTgt>
                                        </p:tgtEl>
                                        <p:attrNameLst>
                                          <p:attrName>ppt_x</p:attrName>
                                        </p:attrNameLst>
                                      </p:cBhvr>
                                      <p:tavLst>
                                        <p:tav tm="0">
                                          <p:val>
                                            <p:strVal val="#ppt_x"/>
                                          </p:val>
                                        </p:tav>
                                        <p:tav tm="100000">
                                          <p:val>
                                            <p:strVal val="#ppt_x"/>
                                          </p:val>
                                        </p:tav>
                                      </p:tavLst>
                                    </p:anim>
                                    <p:anim calcmode="lin" valueType="num">
                                      <p:cBhvr>
                                        <p:cTn id="15" dur="1000" fill="hold"/>
                                        <p:tgtEl>
                                          <p:spTgt spid="30725">
                                            <p:txEl>
                                              <p:pRg st="10" end="1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0725">
                                            <p:txEl>
                                              <p:pRg st="11" end="11"/>
                                            </p:txEl>
                                          </p:spTgt>
                                        </p:tgtEl>
                                        <p:attrNameLst>
                                          <p:attrName>style.visibility</p:attrName>
                                        </p:attrNameLst>
                                      </p:cBhvr>
                                      <p:to>
                                        <p:strVal val="visible"/>
                                      </p:to>
                                    </p:set>
                                    <p:animEffect transition="in" filter="fade">
                                      <p:cBhvr>
                                        <p:cTn id="18" dur="1000"/>
                                        <p:tgtEl>
                                          <p:spTgt spid="30725">
                                            <p:txEl>
                                              <p:pRg st="11" end="11"/>
                                            </p:txEl>
                                          </p:spTgt>
                                        </p:tgtEl>
                                      </p:cBhvr>
                                    </p:animEffect>
                                    <p:anim calcmode="lin" valueType="num">
                                      <p:cBhvr>
                                        <p:cTn id="19" dur="1000" fill="hold"/>
                                        <p:tgtEl>
                                          <p:spTgt spid="30725">
                                            <p:txEl>
                                              <p:pRg st="11" end="11"/>
                                            </p:txEl>
                                          </p:spTgt>
                                        </p:tgtEl>
                                        <p:attrNameLst>
                                          <p:attrName>ppt_x</p:attrName>
                                        </p:attrNameLst>
                                      </p:cBhvr>
                                      <p:tavLst>
                                        <p:tav tm="0">
                                          <p:val>
                                            <p:strVal val="#ppt_x"/>
                                          </p:val>
                                        </p:tav>
                                        <p:tav tm="100000">
                                          <p:val>
                                            <p:strVal val="#ppt_x"/>
                                          </p:val>
                                        </p:tav>
                                      </p:tavLst>
                                    </p:anim>
                                    <p:anim calcmode="lin" valueType="num">
                                      <p:cBhvr>
                                        <p:cTn id="20" dur="1000" fill="hold"/>
                                        <p:tgtEl>
                                          <p:spTgt spid="3072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08F4968-130F-4BBE-B94C-861370CB02D6}" type="slidenum">
              <a:rPr lang="zh-CN" altLang="en-US" sz="1400" smtClean="0">
                <a:latin typeface="Tahoma" pitchFamily="34" charset="0"/>
              </a:rPr>
              <a:pPr eaLnBrk="1" hangingPunct="1"/>
              <a:t>26</a:t>
            </a:fld>
            <a:endParaRPr lang="en-US" altLang="zh-CN" sz="1400" smtClean="0">
              <a:latin typeface="Tahoma" pitchFamily="34" charset="0"/>
            </a:endParaRPr>
          </a:p>
        </p:txBody>
      </p:sp>
      <p:sp>
        <p:nvSpPr>
          <p:cNvPr id="31748" name="Rectangle 2"/>
          <p:cNvSpPr>
            <a:spLocks noGrp="1" noChangeArrowheads="1"/>
          </p:cNvSpPr>
          <p:nvPr>
            <p:ph type="title"/>
          </p:nvPr>
        </p:nvSpPr>
        <p:spPr/>
        <p:txBody>
          <a:bodyPr/>
          <a:lstStyle/>
          <a:p>
            <a:pPr eaLnBrk="1" hangingPunct="1"/>
            <a:r>
              <a:rPr lang="en-US" altLang="zh-CN" sz="2800" smtClean="0"/>
              <a:t>4. </a:t>
            </a:r>
            <a:r>
              <a:rPr lang="zh-CN" altLang="en-US" sz="2800" smtClean="0"/>
              <a:t>构造方法重载</a:t>
            </a:r>
          </a:p>
        </p:txBody>
      </p:sp>
      <p:sp>
        <p:nvSpPr>
          <p:cNvPr id="31749" name="Rectangle 3"/>
          <p:cNvSpPr>
            <a:spLocks noGrp="1" noChangeArrowheads="1"/>
          </p:cNvSpPr>
          <p:nvPr>
            <p:ph type="body" idx="1"/>
          </p:nvPr>
        </p:nvSpPr>
        <p:spPr>
          <a:xfrm>
            <a:off x="611188" y="1196975"/>
            <a:ext cx="7772400" cy="1439863"/>
          </a:xfrm>
        </p:spPr>
        <p:txBody>
          <a:bodyPr/>
          <a:lstStyle/>
          <a:p>
            <a:pPr eaLnBrk="1" hangingPunct="1"/>
            <a:r>
              <a:rPr lang="en-US" altLang="zh-CN" sz="2400" smtClean="0"/>
              <a:t>public MyDate(int y, int m, int d);</a:t>
            </a:r>
          </a:p>
          <a:p>
            <a:pPr eaLnBrk="1" hangingPunct="1"/>
            <a:r>
              <a:rPr lang="en-US" altLang="zh-CN" sz="2400" smtClean="0"/>
              <a:t>public MyDate(MyDate d);</a:t>
            </a:r>
          </a:p>
          <a:p>
            <a:pPr eaLnBrk="1" hangingPunct="1"/>
            <a:r>
              <a:rPr lang="en-US" altLang="zh-CN" sz="2400" smtClean="0"/>
              <a:t>public MyDate();</a:t>
            </a:r>
          </a:p>
        </p:txBody>
      </p:sp>
      <p:sp>
        <p:nvSpPr>
          <p:cNvPr id="7" name="TextBox 6"/>
          <p:cNvSpPr txBox="1">
            <a:spLocks noChangeArrowheads="1"/>
          </p:cNvSpPr>
          <p:nvPr/>
        </p:nvSpPr>
        <p:spPr bwMode="auto">
          <a:xfrm>
            <a:off x="258763" y="2636838"/>
            <a:ext cx="8713787"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5000"/>
              </a:lnSpc>
              <a:defRPr/>
            </a:pPr>
            <a:r>
              <a:rPr lang="zh-CN" altLang="en-US" dirty="0" smtClean="0">
                <a:latin typeface="微软雅黑" pitchFamily="34" charset="-122"/>
                <a:ea typeface="微软雅黑" pitchFamily="34" charset="-122"/>
              </a:rPr>
              <a:t>构造方法使用注意：</a:t>
            </a:r>
            <a:endParaRPr lang="en-US" altLang="zh-CN" dirty="0" smtClean="0">
              <a:latin typeface="微软雅黑" pitchFamily="34" charset="-122"/>
              <a:ea typeface="微软雅黑" pitchFamily="34" charset="-122"/>
            </a:endParaRPr>
          </a:p>
          <a:p>
            <a:pPr marL="342900" indent="-342900" eaLnBrk="1" hangingPunct="1">
              <a:lnSpc>
                <a:spcPct val="125000"/>
              </a:lnSpc>
              <a:buFont typeface="Wingdings" panose="05000000000000000000" pitchFamily="2" charset="2"/>
              <a:buChar char="Ø"/>
              <a:defRPr/>
            </a:pPr>
            <a:r>
              <a:rPr lang="zh-CN" altLang="en-US" dirty="0" smtClean="0">
                <a:latin typeface="微软雅黑" pitchFamily="34" charset="-122"/>
                <a:ea typeface="微软雅黑" pitchFamily="34" charset="-122"/>
              </a:rPr>
              <a:t>如果没有任何构造函数，可以直接使用</a:t>
            </a:r>
            <a:r>
              <a:rPr lang="en-US" altLang="zh-CN" dirty="0" smtClean="0">
                <a:latin typeface="微软雅黑" pitchFamily="34" charset="-122"/>
                <a:ea typeface="微软雅黑" pitchFamily="34" charset="-122"/>
              </a:rPr>
              <a:t>new </a:t>
            </a:r>
            <a:r>
              <a:rPr lang="en-US" altLang="zh-CN" dirty="0" err="1" smtClean="0">
                <a:latin typeface="微软雅黑" pitchFamily="34" charset="-122"/>
                <a:ea typeface="微软雅黑" pitchFamily="34" charset="-122"/>
              </a:rPr>
              <a:t>MyDate</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初始化一个对象；系统会把基本数据类型变量初始化为</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，引用数据类型变量初始化为</a:t>
            </a:r>
            <a:r>
              <a:rPr lang="en-US" altLang="zh-CN" dirty="0" smtClean="0">
                <a:latin typeface="微软雅黑" pitchFamily="34" charset="-122"/>
                <a:ea typeface="微软雅黑" pitchFamily="34" charset="-122"/>
              </a:rPr>
              <a:t>NULL</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indent="-342900" eaLnBrk="1" hangingPunct="1">
              <a:lnSpc>
                <a:spcPct val="125000"/>
              </a:lnSpc>
              <a:buFont typeface="Wingdings" panose="05000000000000000000" pitchFamily="2" charset="2"/>
              <a:buChar char="Ø"/>
              <a:defRPr/>
            </a:pPr>
            <a:r>
              <a:rPr lang="zh-CN" altLang="en-US" dirty="0" smtClean="0">
                <a:solidFill>
                  <a:srgbClr val="C00000"/>
                </a:solidFill>
                <a:latin typeface="微软雅黑" pitchFamily="34" charset="-122"/>
                <a:ea typeface="微软雅黑" pitchFamily="34" charset="-122"/>
              </a:rPr>
              <a:t>如果类中声明了有参的构造函数，就不能用无参的默认构造方法初始化一个对象。</a:t>
            </a:r>
          </a:p>
        </p:txBody>
      </p:sp>
      <p:sp>
        <p:nvSpPr>
          <p:cNvPr id="31751" name="TextBox 1"/>
          <p:cNvSpPr txBox="1">
            <a:spLocks noChangeArrowheads="1"/>
          </p:cNvSpPr>
          <p:nvPr/>
        </p:nvSpPr>
        <p:spPr bwMode="auto">
          <a:xfrm>
            <a:off x="440701" y="5661248"/>
            <a:ext cx="7777162" cy="8302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sz="2000" dirty="0">
                <a:latin typeface="微软雅黑" pitchFamily="34" charset="-122"/>
                <a:ea typeface="微软雅黑" pitchFamily="34" charset="-122"/>
              </a:rPr>
              <a:t>如果类中没有构造方法，编译器自动提供一个默认构造方法</a:t>
            </a:r>
            <a:endParaRPr lang="en-US" altLang="zh-CN" sz="2000" dirty="0">
              <a:latin typeface="微软雅黑" pitchFamily="34" charset="-122"/>
              <a:ea typeface="微软雅黑" pitchFamily="34" charset="-122"/>
            </a:endParaRPr>
          </a:p>
          <a:p>
            <a:pPr eaLnBrk="1" hangingPunct="1">
              <a:lnSpc>
                <a:spcPct val="120000"/>
              </a:lnSpc>
              <a:buFont typeface="Wingdings" pitchFamily="2" charset="2"/>
              <a:buChar char="Ø"/>
            </a:pPr>
            <a:r>
              <a:rPr lang="zh-CN" altLang="en-US" sz="2000" dirty="0">
                <a:latin typeface="微软雅黑" pitchFamily="34" charset="-122"/>
                <a:ea typeface="微软雅黑" pitchFamily="34" charset="-122"/>
              </a:rPr>
              <a:t>但如果类存在有参的构造方法，系统不再提供默认的构造方法。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MyDate</a:t>
            </a:r>
            <a:r>
              <a:rPr lang="zh-CN" altLang="en-US" dirty="0" smtClean="0"/>
              <a:t>构造方法示例</a:t>
            </a:r>
            <a:endParaRPr lang="zh-CN" altLang="en-US" dirty="0"/>
          </a:p>
        </p:txBody>
      </p:sp>
      <p:sp>
        <p:nvSpPr>
          <p:cNvPr id="3" name="内容占位符 2"/>
          <p:cNvSpPr>
            <a:spLocks noGrp="1"/>
          </p:cNvSpPr>
          <p:nvPr>
            <p:ph idx="1"/>
          </p:nvPr>
        </p:nvSpPr>
        <p:spPr>
          <a:xfrm>
            <a:off x="323850" y="1052512"/>
            <a:ext cx="8631238" cy="5805487"/>
          </a:xfrm>
        </p:spPr>
        <p:txBody>
          <a:bodyPr/>
          <a:lstStyle/>
          <a:p>
            <a:r>
              <a:rPr lang="en-US" altLang="zh-CN" sz="1600" dirty="0"/>
              <a:t>public </a:t>
            </a:r>
            <a:r>
              <a:rPr lang="en-US" altLang="zh-CN" sz="1600"/>
              <a:t>class </a:t>
            </a:r>
            <a:r>
              <a:rPr lang="en-US" altLang="zh-CN" sz="1600" smtClean="0"/>
              <a:t>MyDate// </a:t>
            </a:r>
            <a:r>
              <a:rPr lang="zh-CN" altLang="en-US" sz="1600" dirty="0"/>
              <a:t>类声明</a:t>
            </a:r>
          </a:p>
          <a:p>
            <a:r>
              <a:rPr lang="en-US" altLang="zh-CN" sz="1600" dirty="0"/>
              <a:t>{</a:t>
            </a:r>
          </a:p>
          <a:p>
            <a:r>
              <a:rPr lang="en-US" altLang="zh-CN" sz="1600" smtClean="0"/>
              <a:t>    int </a:t>
            </a:r>
            <a:r>
              <a:rPr lang="en-US" altLang="zh-CN" sz="1600" dirty="0"/>
              <a:t>year, month, day; // </a:t>
            </a:r>
            <a:r>
              <a:rPr lang="zh-CN" altLang="en-US" sz="1600" dirty="0"/>
              <a:t>成员变量，表示年、月、日</a:t>
            </a:r>
          </a:p>
          <a:p>
            <a:r>
              <a:rPr lang="en-US" altLang="zh-CN" sz="1600" dirty="0"/>
              <a:t>    </a:t>
            </a:r>
            <a:r>
              <a:rPr lang="en-US" altLang="zh-CN" sz="1600"/>
              <a:t>public </a:t>
            </a:r>
            <a:r>
              <a:rPr lang="en-US" altLang="zh-CN" sz="1600" smtClean="0"/>
              <a:t>MyDate(int </a:t>
            </a:r>
            <a:r>
              <a:rPr lang="en-US" altLang="zh-CN" sz="1600" dirty="0"/>
              <a:t>y, </a:t>
            </a:r>
            <a:r>
              <a:rPr lang="en-US" altLang="zh-CN" sz="1600" dirty="0" err="1"/>
              <a:t>int</a:t>
            </a:r>
            <a:r>
              <a:rPr lang="en-US" altLang="zh-CN" sz="1600" dirty="0"/>
              <a:t> m, </a:t>
            </a:r>
            <a:r>
              <a:rPr lang="en-US" altLang="zh-CN" sz="1600" dirty="0" err="1"/>
              <a:t>int</a:t>
            </a:r>
            <a:r>
              <a:rPr lang="en-US" altLang="zh-CN" sz="1600" dirty="0"/>
              <a:t> d)   //</a:t>
            </a:r>
            <a:r>
              <a:rPr lang="zh-CN" altLang="en-US" sz="1600" dirty="0"/>
              <a:t>声明有参构造方法</a:t>
            </a:r>
          </a:p>
          <a:p>
            <a:r>
              <a:rPr lang="zh-CN" altLang="en-US" sz="1600" dirty="0"/>
              <a:t>    </a:t>
            </a:r>
            <a:r>
              <a:rPr lang="en-US" altLang="zh-CN" sz="1600" dirty="0"/>
              <a:t>{     //</a:t>
            </a:r>
            <a:r>
              <a:rPr lang="zh-CN" altLang="en-US" sz="1600" dirty="0"/>
              <a:t>构造方法与类同名，构造方法返回该类的一个实例</a:t>
            </a:r>
          </a:p>
          <a:p>
            <a:r>
              <a:rPr lang="en-US" altLang="zh-CN" sz="1600" dirty="0"/>
              <a:t>        year = y;</a:t>
            </a:r>
          </a:p>
          <a:p>
            <a:r>
              <a:rPr lang="en-US" altLang="zh-CN" sz="1600" dirty="0"/>
              <a:t>        month = m;</a:t>
            </a:r>
          </a:p>
          <a:p>
            <a:r>
              <a:rPr lang="en-US" altLang="zh-CN" sz="1600" dirty="0"/>
              <a:t>        day = d;</a:t>
            </a:r>
          </a:p>
          <a:p>
            <a:r>
              <a:rPr lang="zh-CN" altLang="en-US" sz="1600" dirty="0"/>
              <a:t>    </a:t>
            </a:r>
            <a:r>
              <a:rPr lang="en-US" altLang="zh-CN" sz="1600" dirty="0"/>
              <a:t>}</a:t>
            </a:r>
          </a:p>
          <a:p>
            <a:r>
              <a:rPr lang="en-US" altLang="zh-CN" sz="1600" dirty="0"/>
              <a:t>    </a:t>
            </a:r>
            <a:r>
              <a:rPr lang="en-US" altLang="zh-CN" sz="1600"/>
              <a:t>public </a:t>
            </a:r>
            <a:r>
              <a:rPr lang="en-US" altLang="zh-CN" sz="1600" smtClean="0"/>
              <a:t>MyDate(MyDate </a:t>
            </a:r>
            <a:r>
              <a:rPr lang="en-US" altLang="zh-CN" sz="1600" dirty="0"/>
              <a:t>d) //</a:t>
            </a:r>
            <a:r>
              <a:rPr lang="zh-CN" altLang="en-US" sz="1600" dirty="0"/>
              <a:t>拷贝构造方法</a:t>
            </a:r>
          </a:p>
          <a:p>
            <a:r>
              <a:rPr lang="zh-CN" altLang="en-US" sz="1600" dirty="0"/>
              <a:t>    </a:t>
            </a:r>
            <a:r>
              <a:rPr lang="en-US" altLang="zh-CN" sz="1600" dirty="0"/>
              <a:t>{</a:t>
            </a:r>
          </a:p>
          <a:p>
            <a:r>
              <a:rPr lang="en-US" altLang="zh-CN" sz="1600" dirty="0"/>
              <a:t>        year = </a:t>
            </a:r>
            <a:r>
              <a:rPr lang="en-US" altLang="zh-CN" sz="1600" dirty="0" err="1"/>
              <a:t>d.year</a:t>
            </a:r>
            <a:r>
              <a:rPr lang="en-US" altLang="zh-CN" sz="1600" dirty="0"/>
              <a:t>;</a:t>
            </a:r>
          </a:p>
          <a:p>
            <a:r>
              <a:rPr lang="en-US" altLang="zh-CN" sz="1600" dirty="0"/>
              <a:t>        month = </a:t>
            </a:r>
            <a:r>
              <a:rPr lang="en-US" altLang="zh-CN" sz="1600" dirty="0" err="1"/>
              <a:t>d.month</a:t>
            </a:r>
            <a:r>
              <a:rPr lang="en-US" altLang="zh-CN" sz="1600" dirty="0"/>
              <a:t>;</a:t>
            </a:r>
          </a:p>
          <a:p>
            <a:r>
              <a:rPr lang="en-US" altLang="zh-CN" sz="1600" dirty="0"/>
              <a:t>        day = </a:t>
            </a:r>
            <a:r>
              <a:rPr lang="en-US" altLang="zh-CN" sz="1600" dirty="0" err="1"/>
              <a:t>d.day</a:t>
            </a:r>
            <a:r>
              <a:rPr lang="en-US" altLang="zh-CN" sz="1600" dirty="0"/>
              <a:t>;</a:t>
            </a:r>
          </a:p>
          <a:p>
            <a:r>
              <a:rPr lang="zh-CN" altLang="en-US" sz="1600" dirty="0"/>
              <a:t>    </a:t>
            </a:r>
            <a:r>
              <a:rPr lang="en-US" altLang="zh-CN" sz="1600" dirty="0"/>
              <a:t>}</a:t>
            </a:r>
          </a:p>
          <a:p>
            <a:r>
              <a:rPr lang="en-US" altLang="zh-CN" sz="1600" dirty="0"/>
              <a:t>    </a:t>
            </a:r>
            <a:r>
              <a:rPr lang="en-US" altLang="zh-CN" sz="1600"/>
              <a:t>public </a:t>
            </a:r>
            <a:r>
              <a:rPr lang="en-US" altLang="zh-CN" sz="1600" smtClean="0"/>
              <a:t>MyDate() </a:t>
            </a:r>
            <a:r>
              <a:rPr lang="en-US" altLang="zh-CN" sz="1600" dirty="0"/>
              <a:t>{    </a:t>
            </a:r>
            <a:r>
              <a:rPr lang="en-US" altLang="zh-CN" sz="1600" dirty="0" smtClean="0"/>
              <a:t>//</a:t>
            </a:r>
            <a:r>
              <a:rPr lang="zh-CN" altLang="en-US" sz="1600" dirty="0" smtClean="0"/>
              <a:t>无参构造方法</a:t>
            </a:r>
            <a:endParaRPr lang="en-US" altLang="zh-CN" sz="1600" dirty="0"/>
          </a:p>
          <a:p>
            <a:r>
              <a:rPr lang="zh-CN" altLang="en-US" sz="1600" dirty="0"/>
              <a:t>    </a:t>
            </a:r>
            <a:r>
              <a:rPr lang="en-US" altLang="zh-CN" sz="1600" dirty="0" smtClean="0"/>
              <a:t>}</a:t>
            </a:r>
          </a:p>
          <a:p>
            <a:r>
              <a:rPr lang="en-US" altLang="zh-CN" sz="1600" dirty="0" smtClean="0"/>
              <a:t>……..</a:t>
            </a:r>
            <a:endParaRPr lang="zh-CN" altLang="en-US" sz="1600" dirty="0"/>
          </a:p>
        </p:txBody>
      </p:sp>
      <p:sp>
        <p:nvSpPr>
          <p:cNvPr id="5" name="灯片编号占位符 4"/>
          <p:cNvSpPr>
            <a:spLocks noGrp="1"/>
          </p:cNvSpPr>
          <p:nvPr>
            <p:ph type="sldNum" sz="quarter" idx="11"/>
          </p:nvPr>
        </p:nvSpPr>
        <p:spPr/>
        <p:txBody>
          <a:bodyPr/>
          <a:lstStyle/>
          <a:p>
            <a:pPr>
              <a:defRPr/>
            </a:pPr>
            <a:fld id="{CB3F7CA2-734B-41C2-B593-8AFF6AD5AE43}" type="slidenum">
              <a:rPr lang="zh-CN" altLang="en-US" smtClean="0"/>
              <a:pPr>
                <a:defRPr/>
              </a:pPr>
              <a:t>27</a:t>
            </a:fld>
            <a:endParaRPr lang="en-US" altLang="zh-CN"/>
          </a:p>
        </p:txBody>
      </p:sp>
      <p:sp>
        <p:nvSpPr>
          <p:cNvPr id="6" name="TextBox 1"/>
          <p:cNvSpPr txBox="1">
            <a:spLocks noChangeArrowheads="1"/>
          </p:cNvSpPr>
          <p:nvPr/>
        </p:nvSpPr>
        <p:spPr bwMode="auto">
          <a:xfrm>
            <a:off x="5062977" y="5157192"/>
            <a:ext cx="3456384" cy="83099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03-encapsulation/MyDate</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2547835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53104" y="908720"/>
            <a:ext cx="8955088" cy="4248695"/>
          </a:xfrm>
        </p:spPr>
        <p:txBody>
          <a:bodyPr/>
          <a:lstStyle/>
          <a:p>
            <a:r>
              <a:rPr lang="en-US" altLang="zh-CN" sz="2000" dirty="0" smtClean="0"/>
              <a:t>	……….</a:t>
            </a:r>
          </a:p>
          <a:p>
            <a:r>
              <a:rPr lang="en-US" altLang="zh-CN" sz="2000" dirty="0"/>
              <a:t>	</a:t>
            </a:r>
            <a:r>
              <a:rPr lang="en-US" altLang="zh-CN" sz="2000" dirty="0" smtClean="0"/>
              <a:t>//</a:t>
            </a:r>
            <a:r>
              <a:rPr lang="zh-CN" altLang="en-US" sz="2000" dirty="0" smtClean="0"/>
              <a:t>构造方法使用</a:t>
            </a:r>
            <a:endParaRPr lang="en-US" altLang="zh-CN" sz="2000" dirty="0" smtClean="0"/>
          </a:p>
          <a:p>
            <a:r>
              <a:rPr lang="en-US" altLang="zh-CN" sz="2000" dirty="0"/>
              <a:t>	</a:t>
            </a:r>
            <a:r>
              <a:rPr lang="en-US" altLang="zh-CN" sz="2000" dirty="0" smtClean="0"/>
              <a:t>public static void main(String </a:t>
            </a:r>
            <a:r>
              <a:rPr lang="en-US" altLang="zh-CN" sz="2000" dirty="0" err="1" smtClean="0"/>
              <a:t>args</a:t>
            </a:r>
            <a:r>
              <a:rPr lang="en-US" altLang="zh-CN" sz="2000" dirty="0" smtClean="0"/>
              <a:t>[]) {</a:t>
            </a:r>
          </a:p>
          <a:p>
            <a:r>
              <a:rPr lang="en-US" altLang="zh-CN" sz="2000" dirty="0" smtClean="0"/>
              <a:t>	</a:t>
            </a:r>
            <a:r>
              <a:rPr lang="en-US" altLang="zh-CN" sz="2000" smtClean="0"/>
              <a:t>	MyDate </a:t>
            </a:r>
            <a:r>
              <a:rPr lang="en-US" altLang="zh-CN" sz="2000" dirty="0" smtClean="0"/>
              <a:t>d1 = </a:t>
            </a:r>
            <a:r>
              <a:rPr lang="en-US" altLang="zh-CN" sz="2000" smtClean="0"/>
              <a:t>new MyDate(2009,7,16</a:t>
            </a:r>
            <a:r>
              <a:rPr lang="en-US" altLang="zh-CN" sz="2000" dirty="0" smtClean="0"/>
              <a:t>);  //</a:t>
            </a:r>
            <a:r>
              <a:rPr lang="zh-CN" altLang="en-US" sz="2000" dirty="0" smtClean="0"/>
              <a:t>有参构造方法</a:t>
            </a:r>
          </a:p>
          <a:p>
            <a:r>
              <a:rPr lang="zh-CN" altLang="en-US" sz="2000" dirty="0" smtClean="0"/>
              <a:t>	</a:t>
            </a:r>
            <a:r>
              <a:rPr lang="zh-CN" altLang="en-US" sz="2000" smtClean="0"/>
              <a:t>	</a:t>
            </a:r>
            <a:r>
              <a:rPr lang="en-US" altLang="zh-CN" sz="2000" smtClean="0"/>
              <a:t>MyDate </a:t>
            </a:r>
            <a:r>
              <a:rPr lang="en-US" altLang="zh-CN" sz="2000" dirty="0" smtClean="0"/>
              <a:t>d2 = </a:t>
            </a:r>
            <a:r>
              <a:rPr lang="en-US" altLang="zh-CN" sz="2000" smtClean="0"/>
              <a:t>new MyDate(d1</a:t>
            </a:r>
            <a:r>
              <a:rPr lang="en-US" altLang="zh-CN" sz="2000" dirty="0" smtClean="0"/>
              <a:t>);</a:t>
            </a:r>
            <a:r>
              <a:rPr lang="en-US" altLang="zh-CN" sz="2000" dirty="0"/>
              <a:t> </a:t>
            </a:r>
            <a:r>
              <a:rPr lang="en-US" altLang="zh-CN" sz="2000" dirty="0" smtClean="0"/>
              <a:t>  //</a:t>
            </a:r>
            <a:r>
              <a:rPr lang="zh-CN" altLang="en-US" sz="2000" dirty="0" smtClean="0"/>
              <a:t>拷贝构造方法</a:t>
            </a:r>
          </a:p>
          <a:p>
            <a:r>
              <a:rPr lang="zh-CN" altLang="en-US" sz="2000" dirty="0" smtClean="0"/>
              <a:t>		</a:t>
            </a:r>
            <a:r>
              <a:rPr lang="en-US" altLang="zh-CN" sz="2000" dirty="0" smtClean="0"/>
              <a:t>d2.year = 2018;</a:t>
            </a:r>
          </a:p>
          <a:p>
            <a:r>
              <a:rPr lang="en-US" altLang="zh-CN" sz="2000" dirty="0" smtClean="0"/>
              <a:t>		</a:t>
            </a:r>
            <a:r>
              <a:rPr lang="en-US" altLang="zh-CN" sz="2000" dirty="0" err="1" smtClean="0"/>
              <a:t>System.out.println</a:t>
            </a:r>
            <a:r>
              <a:rPr lang="en-US" altLang="zh-CN" sz="2000" dirty="0" smtClean="0"/>
              <a:t>("d1</a:t>
            </a:r>
            <a:r>
              <a:rPr lang="zh-CN" altLang="en-US" sz="2000" dirty="0" smtClean="0"/>
              <a:t>：</a:t>
            </a:r>
            <a:r>
              <a:rPr lang="en-US" altLang="zh-CN" sz="2000" dirty="0" smtClean="0"/>
              <a:t>" + d1 + "</a:t>
            </a:r>
            <a:r>
              <a:rPr lang="zh-CN" altLang="en-US" sz="2000" dirty="0" smtClean="0"/>
              <a:t>，</a:t>
            </a:r>
            <a:r>
              <a:rPr lang="en-US" altLang="zh-CN" sz="2000" dirty="0" smtClean="0"/>
              <a:t>d2</a:t>
            </a:r>
            <a:r>
              <a:rPr lang="zh-CN" altLang="en-US" sz="2000" dirty="0" smtClean="0"/>
              <a:t>：</a:t>
            </a:r>
            <a:r>
              <a:rPr lang="en-US" altLang="zh-CN" sz="2000" dirty="0" smtClean="0"/>
              <a:t>" + d2);</a:t>
            </a:r>
          </a:p>
          <a:p>
            <a:r>
              <a:rPr lang="en-US" altLang="zh-CN" sz="2000" dirty="0" smtClean="0"/>
              <a:t>	</a:t>
            </a:r>
            <a:r>
              <a:rPr lang="en-US" altLang="zh-CN" sz="2000" smtClean="0"/>
              <a:t>	MyDate </a:t>
            </a:r>
            <a:r>
              <a:rPr lang="en-US" altLang="zh-CN" sz="2000" dirty="0" smtClean="0"/>
              <a:t>d3 = </a:t>
            </a:r>
            <a:r>
              <a:rPr lang="en-US" altLang="zh-CN" sz="2000" smtClean="0"/>
              <a:t>new MyDate(); </a:t>
            </a:r>
            <a:r>
              <a:rPr lang="en-US" altLang="zh-CN" sz="2000" dirty="0" smtClean="0"/>
              <a:t>//</a:t>
            </a:r>
            <a:r>
              <a:rPr lang="zh-CN" altLang="en-US" sz="2000" dirty="0" smtClean="0"/>
              <a:t>无参构造方法</a:t>
            </a:r>
          </a:p>
          <a:p>
            <a:r>
              <a:rPr lang="zh-CN" altLang="en-US" sz="2000" dirty="0" smtClean="0"/>
              <a:t>		</a:t>
            </a:r>
            <a:r>
              <a:rPr lang="en-US" altLang="zh-CN" sz="2000" dirty="0" err="1" smtClean="0"/>
              <a:t>System.out.println</a:t>
            </a:r>
            <a:r>
              <a:rPr lang="en-US" altLang="zh-CN" sz="2000" dirty="0" smtClean="0"/>
              <a:t>("d3</a:t>
            </a:r>
            <a:r>
              <a:rPr lang="zh-CN" altLang="en-US" sz="2000" dirty="0" smtClean="0"/>
              <a:t>：</a:t>
            </a:r>
            <a:r>
              <a:rPr lang="en-US" altLang="zh-CN" sz="2000" dirty="0" smtClean="0"/>
              <a:t>" + d3);</a:t>
            </a:r>
          </a:p>
          <a:p>
            <a:r>
              <a:rPr lang="en-US" altLang="zh-CN" sz="2000" dirty="0" smtClean="0"/>
              <a:t>	}</a:t>
            </a:r>
          </a:p>
          <a:p>
            <a:r>
              <a:rPr lang="en-US" altLang="zh-CN" sz="2000" dirty="0" smtClean="0"/>
              <a:t>}</a:t>
            </a:r>
            <a:endParaRPr lang="zh-CN" altLang="en-US" sz="2000" dirty="0"/>
          </a:p>
        </p:txBody>
      </p:sp>
      <p:sp>
        <p:nvSpPr>
          <p:cNvPr id="5" name="灯片编号占位符 4"/>
          <p:cNvSpPr>
            <a:spLocks noGrp="1"/>
          </p:cNvSpPr>
          <p:nvPr>
            <p:ph type="sldNum" sz="quarter" idx="11"/>
          </p:nvPr>
        </p:nvSpPr>
        <p:spPr>
          <a:xfrm>
            <a:off x="8567738" y="6400800"/>
            <a:ext cx="576262" cy="457200"/>
          </a:xfrm>
        </p:spPr>
        <p:txBody>
          <a:bodyPr/>
          <a:lstStyle/>
          <a:p>
            <a:pPr>
              <a:defRPr/>
            </a:pPr>
            <a:fld id="{CB3F7CA2-734B-41C2-B593-8AFF6AD5AE43}" type="slidenum">
              <a:rPr lang="zh-CN" altLang="en-US" smtClean="0"/>
              <a:pPr>
                <a:defRPr/>
              </a:pPr>
              <a:t>28</a:t>
            </a:fld>
            <a:endParaRPr lang="en-US" altLang="zh-CN"/>
          </a:p>
        </p:txBody>
      </p:sp>
      <p:pic>
        <p:nvPicPr>
          <p:cNvPr id="151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4497494"/>
            <a:ext cx="4896545" cy="829254"/>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5"/>
          <p:cNvSpPr txBox="1"/>
          <p:nvPr/>
        </p:nvSpPr>
        <p:spPr>
          <a:xfrm>
            <a:off x="339444" y="5291011"/>
            <a:ext cx="8481029" cy="1421928"/>
          </a:xfrm>
          <a:prstGeom prst="rect">
            <a:avLst/>
          </a:prstGeom>
          <a:noFill/>
        </p:spPr>
        <p:txBody>
          <a:bodyPr wrap="square" rtlCol="0">
            <a:spAutoFit/>
          </a:bodyPr>
          <a:lstStyle/>
          <a:p>
            <a:pPr>
              <a:lnSpc>
                <a:spcPct val="120000"/>
              </a:lnSpc>
            </a:pPr>
            <a:r>
              <a:rPr lang="zh-CN" altLang="en-US" sz="1800" smtClean="0">
                <a:latin typeface="微软雅黑" panose="020B0503020204020204" pitchFamily="34" charset="-122"/>
                <a:ea typeface="微软雅黑" panose="020B0503020204020204" pitchFamily="34" charset="-122"/>
              </a:rPr>
              <a:t>需要注意无参构造方法的特点：</a:t>
            </a:r>
            <a:endParaRPr lang="en-US" altLang="zh-CN" sz="1800" smtClean="0">
              <a:latin typeface="微软雅黑" panose="020B0503020204020204" pitchFamily="34" charset="-122"/>
              <a:ea typeface="微软雅黑" panose="020B0503020204020204" pitchFamily="34" charset="-122"/>
            </a:endParaRPr>
          </a:p>
          <a:p>
            <a:pPr>
              <a:lnSpc>
                <a:spcPct val="120000"/>
              </a:lnSpc>
            </a:pPr>
            <a:r>
              <a:rPr lang="zh-CN" altLang="en-US" sz="1800" smtClean="0">
                <a:latin typeface="微软雅黑" panose="020B0503020204020204" pitchFamily="34" charset="-122"/>
                <a:ea typeface="微软雅黑" panose="020B0503020204020204" pitchFamily="34" charset="-122"/>
              </a:rPr>
              <a:t>（</a:t>
            </a:r>
            <a:r>
              <a:rPr lang="en-US" altLang="zh-CN" sz="1800" smtClean="0">
                <a:latin typeface="微软雅黑" panose="020B0503020204020204" pitchFamily="34" charset="-122"/>
                <a:ea typeface="微软雅黑" panose="020B0503020204020204" pitchFamily="34" charset="-122"/>
              </a:rPr>
              <a:t>1</a:t>
            </a:r>
            <a:r>
              <a:rPr lang="zh-CN" altLang="en-US" sz="1800" smtClean="0">
                <a:latin typeface="微软雅黑" panose="020B0503020204020204" pitchFamily="34" charset="-122"/>
                <a:ea typeface="微软雅黑" panose="020B0503020204020204" pitchFamily="34" charset="-122"/>
              </a:rPr>
              <a:t>）如本例子中，如果不声明一个无参构造方法，则</a:t>
            </a:r>
            <a:r>
              <a:rPr lang="en-US" altLang="zh-CN" sz="1800" smtClean="0">
                <a:latin typeface="微软雅黑" panose="020B0503020204020204" pitchFamily="34" charset="-122"/>
                <a:ea typeface="微软雅黑" panose="020B0503020204020204" pitchFamily="34" charset="-122"/>
              </a:rPr>
              <a:t>MyDate d3 </a:t>
            </a:r>
            <a:r>
              <a:rPr lang="zh-CN" altLang="en-US" sz="1800" smtClean="0">
                <a:latin typeface="微软雅黑" panose="020B0503020204020204" pitchFamily="34" charset="-122"/>
                <a:ea typeface="微软雅黑" panose="020B0503020204020204" pitchFamily="34" charset="-122"/>
              </a:rPr>
              <a:t>语句会报错；</a:t>
            </a:r>
            <a:endParaRPr lang="en-US" altLang="zh-CN" sz="1800" smtClean="0">
              <a:latin typeface="微软雅黑" panose="020B0503020204020204" pitchFamily="34" charset="-122"/>
              <a:ea typeface="微软雅黑" panose="020B0503020204020204" pitchFamily="34" charset="-122"/>
            </a:endParaRPr>
          </a:p>
          <a:p>
            <a:pPr>
              <a:lnSpc>
                <a:spcPct val="120000"/>
              </a:lnSpc>
            </a:pPr>
            <a:r>
              <a:rPr lang="zh-CN" altLang="en-US" sz="1800" smtClean="0">
                <a:latin typeface="微软雅黑" panose="020B0503020204020204" pitchFamily="34" charset="-122"/>
                <a:ea typeface="微软雅黑" panose="020B0503020204020204" pitchFamily="34" charset="-122"/>
              </a:rPr>
              <a:t>（</a:t>
            </a:r>
            <a:r>
              <a:rPr lang="en-US" altLang="zh-CN" sz="1800" smtClean="0">
                <a:latin typeface="微软雅黑" panose="020B0503020204020204" pitchFamily="34" charset="-122"/>
                <a:ea typeface="微软雅黑" panose="020B0503020204020204" pitchFamily="34" charset="-122"/>
              </a:rPr>
              <a:t>2</a:t>
            </a:r>
            <a:r>
              <a:rPr lang="zh-CN" altLang="en-US" sz="1800" smtClean="0">
                <a:latin typeface="微软雅黑" panose="020B0503020204020204" pitchFamily="34" charset="-122"/>
                <a:ea typeface="微软雅黑" panose="020B0503020204020204" pitchFamily="34" charset="-122"/>
              </a:rPr>
              <a:t>）在</a:t>
            </a:r>
            <a:r>
              <a:rPr lang="en-US" altLang="zh-CN" sz="1800" smtClean="0">
                <a:latin typeface="微软雅黑" panose="020B0503020204020204" pitchFamily="34" charset="-122"/>
                <a:ea typeface="微软雅黑" panose="020B0503020204020204" pitchFamily="34" charset="-122"/>
              </a:rPr>
              <a:t>03-classAndObject/MyDate</a:t>
            </a:r>
            <a:r>
              <a:rPr lang="zh-CN" altLang="en-US" sz="1800" smtClean="0">
                <a:latin typeface="微软雅黑" panose="020B0503020204020204" pitchFamily="34" charset="-122"/>
                <a:ea typeface="微软雅黑" panose="020B0503020204020204" pitchFamily="34" charset="-122"/>
              </a:rPr>
              <a:t>类中，也没有声明无参构造方法，</a:t>
            </a:r>
            <a:r>
              <a:rPr lang="en-US" altLang="zh-CN" sz="1800" smtClean="0">
                <a:latin typeface="微软雅黑" panose="020B0503020204020204" pitchFamily="34" charset="-122"/>
                <a:ea typeface="微软雅黑" panose="020B0503020204020204" pitchFamily="34" charset="-122"/>
              </a:rPr>
              <a:t>MyDate d3</a:t>
            </a:r>
            <a:r>
              <a:rPr lang="zh-CN" altLang="en-US" sz="1800" smtClean="0">
                <a:latin typeface="微软雅黑" panose="020B0503020204020204" pitchFamily="34" charset="-122"/>
                <a:ea typeface="微软雅黑" panose="020B0503020204020204" pitchFamily="34" charset="-122"/>
              </a:rPr>
              <a:t>语句不会报错。</a:t>
            </a:r>
            <a:endParaRPr lang="en-US" altLang="zh-CN" sz="18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72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barn(inVertical)">
                                      <p:cBhvr>
                                        <p:cTn id="7" dur="500"/>
                                        <p:tgtEl>
                                          <p:spTgt spid="151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5BA09BC-8817-4996-BC22-A96AE64D5C5D}" type="slidenum">
              <a:rPr lang="zh-CN" altLang="en-US" sz="1400" smtClean="0">
                <a:latin typeface="Tahoma" pitchFamily="34" charset="0"/>
              </a:rPr>
              <a:pPr eaLnBrk="1" hangingPunct="1"/>
              <a:t>29</a:t>
            </a:fld>
            <a:endParaRPr lang="en-US" altLang="zh-CN" sz="1400" smtClean="0">
              <a:latin typeface="Tahoma" pitchFamily="34" charset="0"/>
            </a:endParaRPr>
          </a:p>
        </p:txBody>
      </p:sp>
      <p:sp>
        <p:nvSpPr>
          <p:cNvPr id="32772" name="Rectangle 2"/>
          <p:cNvSpPr>
            <a:spLocks noGrp="1" noChangeArrowheads="1"/>
          </p:cNvSpPr>
          <p:nvPr>
            <p:ph type="title"/>
          </p:nvPr>
        </p:nvSpPr>
        <p:spPr>
          <a:xfrm>
            <a:off x="1027113" y="260350"/>
            <a:ext cx="7793037" cy="623888"/>
          </a:xfrm>
        </p:spPr>
        <p:txBody>
          <a:bodyPr/>
          <a:lstStyle/>
          <a:p>
            <a:pPr eaLnBrk="1" hangingPunct="1"/>
            <a:r>
              <a:rPr lang="en-US" altLang="zh-CN" sz="3200" smtClean="0"/>
              <a:t>3.2.2 </a:t>
            </a:r>
            <a:r>
              <a:rPr lang="zh-CN" altLang="en-US" sz="3200" smtClean="0"/>
              <a:t>对象的引用和运算</a:t>
            </a:r>
          </a:p>
        </p:txBody>
      </p:sp>
      <p:sp>
        <p:nvSpPr>
          <p:cNvPr id="32773" name="Rectangle 3"/>
          <p:cNvSpPr>
            <a:spLocks noGrp="1" noChangeArrowheads="1"/>
          </p:cNvSpPr>
          <p:nvPr>
            <p:ph type="body" idx="1"/>
          </p:nvPr>
        </p:nvSpPr>
        <p:spPr>
          <a:xfrm>
            <a:off x="251520" y="1196752"/>
            <a:ext cx="8064251" cy="5543550"/>
          </a:xfrm>
        </p:spPr>
        <p:txBody>
          <a:bodyPr/>
          <a:lstStyle/>
          <a:p>
            <a:pPr eaLnBrk="1" hangingPunct="1">
              <a:lnSpc>
                <a:spcPct val="130000"/>
              </a:lnSpc>
              <a:buFont typeface="Wingdings" pitchFamily="2" charset="2"/>
              <a:buChar char="Ø"/>
            </a:pPr>
            <a:r>
              <a:rPr lang="en-US" altLang="zh-CN" dirty="0" smtClean="0">
                <a:latin typeface="微软雅黑" panose="020B0503020204020204" pitchFamily="34" charset="-122"/>
                <a:ea typeface="微软雅黑" panose="020B0503020204020204" pitchFamily="34" charset="-122"/>
              </a:rPr>
              <a:t>this</a:t>
            </a:r>
            <a:r>
              <a:rPr lang="zh-CN" altLang="en-US" dirty="0" smtClean="0">
                <a:latin typeface="微软雅黑" panose="020B0503020204020204" pitchFamily="34" charset="-122"/>
                <a:ea typeface="微软雅黑" panose="020B0503020204020204" pitchFamily="34" charset="-122"/>
              </a:rPr>
              <a:t>引用</a:t>
            </a:r>
          </a:p>
          <a:p>
            <a:pPr lvl="1" eaLnBrk="1" hangingPunct="1">
              <a:lnSpc>
                <a:spcPct val="130000"/>
              </a:lnSpc>
            </a:pPr>
            <a:r>
              <a:rPr lang="zh-CN" altLang="en-US" dirty="0" smtClean="0">
                <a:solidFill>
                  <a:srgbClr val="C00000"/>
                </a:solidFill>
                <a:latin typeface="微软雅黑" panose="020B0503020204020204" pitchFamily="34" charset="-122"/>
                <a:ea typeface="微软雅黑" panose="020B0503020204020204" pitchFamily="34" charset="-122"/>
              </a:rPr>
              <a:t>指代对象本身</a:t>
            </a:r>
          </a:p>
          <a:p>
            <a:pPr lvl="2" eaLnBrk="1" hangingPunct="1">
              <a:lnSpc>
                <a:spcPct val="130000"/>
              </a:lnSpc>
            </a:pPr>
            <a:r>
              <a:rPr lang="en-US" altLang="zh-CN" dirty="0" smtClean="0">
                <a:latin typeface="微软雅黑" panose="020B0503020204020204" pitchFamily="34" charset="-122"/>
                <a:ea typeface="微软雅黑" panose="020B0503020204020204" pitchFamily="34" charset="-122"/>
              </a:rPr>
              <a:t>this</a:t>
            </a:r>
            <a:endParaRPr lang="zh-CN" altLang="en-US" dirty="0" smtClean="0">
              <a:latin typeface="微软雅黑" panose="020B0503020204020204" pitchFamily="34" charset="-122"/>
              <a:ea typeface="微软雅黑" panose="020B0503020204020204" pitchFamily="34" charset="-122"/>
            </a:endParaRPr>
          </a:p>
          <a:p>
            <a:pPr lvl="1" eaLnBrk="1" hangingPunct="1">
              <a:lnSpc>
                <a:spcPct val="130000"/>
              </a:lnSpc>
            </a:pPr>
            <a:r>
              <a:rPr lang="zh-CN" altLang="en-US" dirty="0" smtClean="0">
                <a:solidFill>
                  <a:srgbClr val="C00000"/>
                </a:solidFill>
                <a:latin typeface="微软雅黑" panose="020B0503020204020204" pitchFamily="34" charset="-122"/>
                <a:ea typeface="微软雅黑" panose="020B0503020204020204" pitchFamily="34" charset="-122"/>
              </a:rPr>
              <a:t>访问本类的成员变量和成员方法</a:t>
            </a:r>
          </a:p>
          <a:p>
            <a:pPr lvl="2" eaLnBrk="1" hangingPunct="1">
              <a:lnSpc>
                <a:spcPct val="130000"/>
              </a:lnSpc>
            </a:pPr>
            <a:r>
              <a:rPr lang="en-US" altLang="zh-CN" dirty="0" smtClean="0">
                <a:latin typeface="微软雅黑" panose="020B0503020204020204" pitchFamily="34" charset="-122"/>
                <a:ea typeface="微软雅黑" panose="020B0503020204020204" pitchFamily="34" charset="-122"/>
              </a:rPr>
              <a:t>this.</a:t>
            </a:r>
            <a:r>
              <a:rPr lang="zh-CN" altLang="en-US" dirty="0" smtClean="0">
                <a:latin typeface="微软雅黑" panose="020B0503020204020204" pitchFamily="34" charset="-122"/>
                <a:ea typeface="微软雅黑" panose="020B0503020204020204" pitchFamily="34" charset="-122"/>
              </a:rPr>
              <a:t>成员变量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区分同名的成员变量和方法变量</a:t>
            </a:r>
          </a:p>
          <a:p>
            <a:pPr lvl="2" eaLnBrk="1" hangingPunct="1">
              <a:lnSpc>
                <a:spcPct val="130000"/>
              </a:lnSpc>
            </a:pPr>
            <a:r>
              <a:rPr lang="en-US" altLang="zh-CN" dirty="0" smtClean="0">
                <a:latin typeface="微软雅黑" panose="020B0503020204020204" pitchFamily="34" charset="-122"/>
                <a:ea typeface="微软雅黑" panose="020B0503020204020204" pitchFamily="34" charset="-122"/>
              </a:rPr>
              <a:t>this.</a:t>
            </a:r>
            <a:r>
              <a:rPr lang="zh-CN" altLang="en-US" dirty="0" smtClean="0">
                <a:latin typeface="微软雅黑" panose="020B0503020204020204" pitchFamily="34" charset="-122"/>
                <a:ea typeface="微软雅黑" panose="020B0503020204020204" pitchFamily="34" charset="-122"/>
              </a:rPr>
              <a:t>成员方法</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参数列表</a:t>
            </a:r>
            <a:r>
              <a:rPr lang="en-US" altLang="zh-CN"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a:p>
            <a:pPr lvl="1" eaLnBrk="1" hangingPunct="1">
              <a:lnSpc>
                <a:spcPct val="130000"/>
              </a:lnSpc>
            </a:pPr>
            <a:r>
              <a:rPr lang="zh-CN" altLang="en-US" dirty="0" smtClean="0">
                <a:solidFill>
                  <a:srgbClr val="C00000"/>
                </a:solidFill>
                <a:latin typeface="微软雅黑" panose="020B0503020204020204" pitchFamily="34" charset="-122"/>
                <a:ea typeface="微软雅黑" panose="020B0503020204020204" pitchFamily="34" charset="-122"/>
              </a:rPr>
              <a:t>调用本类重载的构造方法</a:t>
            </a:r>
          </a:p>
          <a:p>
            <a:pPr lvl="2" eaLnBrk="1" hangingPunct="1">
              <a:lnSpc>
                <a:spcPct val="130000"/>
              </a:lnSpc>
            </a:pPr>
            <a:r>
              <a:rPr lang="en-US" altLang="zh-CN" dirty="0" smtClean="0">
                <a:latin typeface="微软雅黑" panose="020B0503020204020204" pitchFamily="34" charset="-122"/>
                <a:ea typeface="微软雅黑" panose="020B0503020204020204" pitchFamily="34" charset="-122"/>
              </a:rPr>
              <a:t>this([</a:t>
            </a:r>
            <a:r>
              <a:rPr lang="zh-CN" altLang="en-US" dirty="0" smtClean="0">
                <a:latin typeface="微软雅黑" panose="020B0503020204020204" pitchFamily="34" charset="-122"/>
                <a:ea typeface="微软雅黑" panose="020B0503020204020204" pitchFamily="34" charset="-122"/>
              </a:rPr>
              <a:t>参数列表</a:t>
            </a:r>
            <a:r>
              <a:rPr lang="en-US" altLang="zh-CN" dirty="0" smtClean="0">
                <a:latin typeface="微软雅黑" panose="020B0503020204020204" pitchFamily="34" charset="-122"/>
                <a:ea typeface="微软雅黑" panose="020B0503020204020204" pitchFamily="34" charset="-122"/>
              </a:rPr>
              <a:t>])</a:t>
            </a:r>
          </a:p>
        </p:txBody>
      </p:sp>
      <p:sp>
        <p:nvSpPr>
          <p:cNvPr id="2" name="文本框 1"/>
          <p:cNvSpPr txBox="1"/>
          <p:nvPr/>
        </p:nvSpPr>
        <p:spPr>
          <a:xfrm>
            <a:off x="5796459" y="1196752"/>
            <a:ext cx="3023691" cy="535531"/>
          </a:xfrm>
          <a:prstGeom prst="rect">
            <a:avLst/>
          </a:prstGeom>
          <a:noFill/>
        </p:spPr>
        <p:txBody>
          <a:bodyPr wrap="square" rtlCol="0">
            <a:spAutoFit/>
          </a:bodyPr>
          <a:lstStyle/>
          <a:p>
            <a:pPr>
              <a:lnSpc>
                <a:spcPct val="120000"/>
              </a:lnSpc>
            </a:pPr>
            <a:r>
              <a:rPr lang="en-US" altLang="zh-CN">
                <a:latin typeface="微软雅黑" panose="020B0503020204020204" pitchFamily="34" charset="-122"/>
                <a:ea typeface="微软雅黑" panose="020B0503020204020204" pitchFamily="34" charset="-122"/>
              </a:rPr>
              <a:t>t</a:t>
            </a:r>
            <a:r>
              <a:rPr lang="en-US" altLang="zh-CN" smtClean="0">
                <a:latin typeface="微软雅黑" panose="020B0503020204020204" pitchFamily="34" charset="-122"/>
                <a:ea typeface="微软雅黑" panose="020B0503020204020204" pitchFamily="34" charset="-122"/>
              </a:rPr>
              <a:t>his</a:t>
            </a:r>
            <a:r>
              <a:rPr lang="zh-CN" altLang="en-US" smtClean="0">
                <a:latin typeface="微软雅黑" panose="020B0503020204020204" pitchFamily="34" charset="-122"/>
                <a:ea typeface="微软雅黑" panose="020B0503020204020204" pitchFamily="34" charset="-122"/>
              </a:rPr>
              <a:t>是</a:t>
            </a:r>
            <a:r>
              <a:rPr lang="en-US" altLang="zh-CN" smtClean="0">
                <a:latin typeface="微软雅黑" panose="020B0503020204020204" pitchFamily="34" charset="-122"/>
                <a:ea typeface="微软雅黑" panose="020B0503020204020204" pitchFamily="34" charset="-122"/>
              </a:rPr>
              <a:t>Java</a:t>
            </a:r>
            <a:r>
              <a:rPr lang="zh-CN" altLang="en-US" smtClean="0">
                <a:latin typeface="微软雅黑" panose="020B0503020204020204" pitchFamily="34" charset="-122"/>
                <a:ea typeface="微软雅黑" panose="020B0503020204020204" pitchFamily="34" charset="-122"/>
              </a:rPr>
              <a:t>的关键字</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6FCD4EC-1CBA-45B8-A37D-C7F6E2FFCE16}" type="slidenum">
              <a:rPr lang="en-US" altLang="zh-CN" sz="1400" smtClean="0">
                <a:latin typeface="Comic Sans MS" pitchFamily="66" charset="0"/>
              </a:rPr>
              <a:pPr eaLnBrk="1" hangingPunct="1"/>
              <a:t>3</a:t>
            </a:fld>
            <a:endParaRPr lang="en-US" altLang="zh-CN" sz="1400" smtClean="0">
              <a:latin typeface="Comic Sans MS" pitchFamily="66" charset="0"/>
            </a:endParaRPr>
          </a:p>
        </p:txBody>
      </p:sp>
      <p:sp>
        <p:nvSpPr>
          <p:cNvPr id="10243" name="内容占位符 2"/>
          <p:cNvSpPr txBox="1">
            <a:spLocks/>
          </p:cNvSpPr>
          <p:nvPr/>
        </p:nvSpPr>
        <p:spPr bwMode="auto">
          <a:xfrm>
            <a:off x="395288" y="908050"/>
            <a:ext cx="8280400"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20000"/>
              </a:lnSpc>
              <a:buFontTx/>
              <a:buChar char="•"/>
            </a:pPr>
            <a:r>
              <a:rPr lang="zh-CN" altLang="en-US" sz="2800" b="1" dirty="0">
                <a:latin typeface="Comic Sans MS" pitchFamily="66" charset="0"/>
              </a:rPr>
              <a:t>学习内容</a:t>
            </a:r>
            <a:endParaRPr lang="en-US" altLang="zh-CN" sz="2800" b="1" dirty="0">
              <a:latin typeface="Comic Sans MS" pitchFamily="66" charset="0"/>
            </a:endParaRPr>
          </a:p>
          <a:p>
            <a:pPr lvl="1">
              <a:lnSpc>
                <a:spcPct val="120000"/>
              </a:lnSpc>
              <a:buFontTx/>
              <a:buChar char="–"/>
            </a:pPr>
            <a:r>
              <a:rPr lang="zh-CN" altLang="en-US" b="1" dirty="0">
                <a:latin typeface="Comic Sans MS" pitchFamily="66" charset="0"/>
              </a:rPr>
              <a:t>类的定义和使用；</a:t>
            </a:r>
          </a:p>
          <a:p>
            <a:pPr lvl="1">
              <a:lnSpc>
                <a:spcPct val="120000"/>
              </a:lnSpc>
              <a:buFontTx/>
              <a:buChar char="–"/>
            </a:pPr>
            <a:r>
              <a:rPr lang="zh-CN" altLang="en-US" b="1" dirty="0">
                <a:latin typeface="Comic Sans MS" pitchFamily="66" charset="0"/>
              </a:rPr>
              <a:t>方法的定义和使用；</a:t>
            </a:r>
          </a:p>
          <a:p>
            <a:pPr lvl="1">
              <a:lnSpc>
                <a:spcPct val="120000"/>
              </a:lnSpc>
              <a:buFontTx/>
              <a:buChar char="–"/>
            </a:pPr>
            <a:r>
              <a:rPr lang="zh-CN" altLang="en-US" b="1" dirty="0">
                <a:latin typeface="Comic Sans MS" pitchFamily="66" charset="0"/>
              </a:rPr>
              <a:t>实例变量和局部变量</a:t>
            </a:r>
            <a:r>
              <a:rPr lang="zh-CN" altLang="en-US" b="1" dirty="0" smtClean="0">
                <a:latin typeface="Comic Sans MS" pitchFamily="66" charset="0"/>
              </a:rPr>
              <a:t>；</a:t>
            </a:r>
            <a:endParaRPr lang="en-US" altLang="zh-CN" b="1" dirty="0" smtClean="0">
              <a:latin typeface="Comic Sans MS" pitchFamily="66" charset="0"/>
            </a:endParaRPr>
          </a:p>
          <a:p>
            <a:pPr lvl="1">
              <a:lnSpc>
                <a:spcPct val="120000"/>
              </a:lnSpc>
              <a:buFontTx/>
              <a:buChar char="–"/>
            </a:pPr>
            <a:r>
              <a:rPr lang="zh-CN" altLang="en-US" b="1" dirty="0">
                <a:latin typeface="Comic Sans MS" pitchFamily="66" charset="0"/>
              </a:rPr>
              <a:t>访问权限限制符：</a:t>
            </a:r>
            <a:r>
              <a:rPr lang="en-US" altLang="zh-CN" b="1" dirty="0">
                <a:latin typeface="Comic Sans MS" pitchFamily="66" charset="0"/>
              </a:rPr>
              <a:t>public</a:t>
            </a:r>
            <a:r>
              <a:rPr lang="zh-CN" altLang="en-US" b="1" dirty="0">
                <a:latin typeface="Comic Sans MS" pitchFamily="66" charset="0"/>
              </a:rPr>
              <a:t>、</a:t>
            </a:r>
            <a:r>
              <a:rPr lang="en-US" altLang="zh-CN" b="1" dirty="0">
                <a:latin typeface="Comic Sans MS" pitchFamily="66" charset="0"/>
              </a:rPr>
              <a:t>private</a:t>
            </a:r>
            <a:r>
              <a:rPr lang="zh-CN" altLang="en-US" b="1" dirty="0">
                <a:latin typeface="Comic Sans MS" pitchFamily="66" charset="0"/>
              </a:rPr>
              <a:t>、</a:t>
            </a:r>
            <a:r>
              <a:rPr lang="en-US" altLang="zh-CN" b="1" dirty="0" smtClean="0">
                <a:latin typeface="Comic Sans MS" pitchFamily="66" charset="0"/>
              </a:rPr>
              <a:t>protected</a:t>
            </a:r>
            <a:r>
              <a:rPr lang="zh-CN" altLang="en-US" b="1" dirty="0">
                <a:latin typeface="Comic Sans MS" pitchFamily="66" charset="0"/>
              </a:rPr>
              <a:t>；</a:t>
            </a:r>
          </a:p>
          <a:p>
            <a:pPr lvl="1">
              <a:lnSpc>
                <a:spcPct val="120000"/>
              </a:lnSpc>
              <a:buFontTx/>
              <a:buChar char="–"/>
            </a:pPr>
            <a:r>
              <a:rPr lang="zh-CN" altLang="en-US" b="1" dirty="0">
                <a:latin typeface="Comic Sans MS" pitchFamily="66" charset="0"/>
              </a:rPr>
              <a:t>构造方法；</a:t>
            </a:r>
          </a:p>
          <a:p>
            <a:pPr lvl="1">
              <a:lnSpc>
                <a:spcPct val="120000"/>
              </a:lnSpc>
              <a:buFontTx/>
              <a:buChar char="–"/>
            </a:pPr>
            <a:r>
              <a:rPr lang="zh-CN" altLang="en-US" b="1" dirty="0">
                <a:latin typeface="Comic Sans MS" pitchFamily="66" charset="0"/>
              </a:rPr>
              <a:t>方法的覆盖和重载；</a:t>
            </a:r>
          </a:p>
          <a:p>
            <a:pPr lvl="1">
              <a:lnSpc>
                <a:spcPct val="120000"/>
              </a:lnSpc>
              <a:buFontTx/>
              <a:buChar char="–"/>
            </a:pPr>
            <a:r>
              <a:rPr lang="zh-CN" altLang="en-US" b="1" dirty="0">
                <a:latin typeface="Comic Sans MS" pitchFamily="66" charset="0"/>
              </a:rPr>
              <a:t>关键字</a:t>
            </a:r>
            <a:r>
              <a:rPr lang="en-US" altLang="zh-CN" b="1" dirty="0">
                <a:latin typeface="Comic Sans MS" pitchFamily="66" charset="0"/>
              </a:rPr>
              <a:t>this/super</a:t>
            </a:r>
            <a:r>
              <a:rPr lang="zh-CN" altLang="en-US" b="1" dirty="0">
                <a:latin typeface="Comic Sans MS" pitchFamily="66" charset="0"/>
              </a:rPr>
              <a:t>的用法；</a:t>
            </a:r>
          </a:p>
          <a:p>
            <a:pPr lvl="1">
              <a:lnSpc>
                <a:spcPct val="120000"/>
              </a:lnSpc>
              <a:buFontTx/>
              <a:buChar char="–"/>
            </a:pPr>
            <a:r>
              <a:rPr lang="zh-CN" altLang="en-US" b="1" dirty="0">
                <a:latin typeface="Comic Sans MS" pitchFamily="66" charset="0"/>
              </a:rPr>
              <a:t>继承的概念和应用</a:t>
            </a:r>
            <a:r>
              <a:rPr lang="zh-CN" altLang="en-US" b="1" dirty="0" smtClean="0">
                <a:latin typeface="Comic Sans MS" pitchFamily="66" charset="0"/>
              </a:rPr>
              <a:t>；</a:t>
            </a:r>
            <a:endParaRPr lang="en-US" altLang="zh-CN" b="1" dirty="0" smtClean="0">
              <a:latin typeface="Comic Sans MS" pitchFamily="66" charset="0"/>
            </a:endParaRPr>
          </a:p>
          <a:p>
            <a:pPr lvl="1">
              <a:lnSpc>
                <a:spcPct val="120000"/>
              </a:lnSpc>
              <a:buFontTx/>
              <a:buChar char="–"/>
            </a:pPr>
            <a:r>
              <a:rPr lang="zh-CN" altLang="en-US" b="1" dirty="0">
                <a:latin typeface="Comic Sans MS" pitchFamily="66" charset="0"/>
              </a:rPr>
              <a:t>对象类型兼容（多态性）</a:t>
            </a:r>
            <a:r>
              <a:rPr lang="zh-CN" altLang="en-US" b="1" dirty="0" smtClean="0">
                <a:latin typeface="Comic Sans MS" pitchFamily="66" charset="0"/>
              </a:rPr>
              <a:t>；</a:t>
            </a:r>
            <a:endParaRPr lang="zh-CN" altLang="en-US" b="1" dirty="0">
              <a:latin typeface="Comic Sans MS" pitchFamily="66" charset="0"/>
            </a:endParaRPr>
          </a:p>
          <a:p>
            <a:pPr lvl="1">
              <a:lnSpc>
                <a:spcPct val="120000"/>
              </a:lnSpc>
              <a:buFontTx/>
              <a:buChar char="–"/>
            </a:pPr>
            <a:r>
              <a:rPr lang="zh-CN" altLang="en-US" b="1" dirty="0" smtClean="0">
                <a:latin typeface="Comic Sans MS" pitchFamily="66" charset="0"/>
              </a:rPr>
              <a:t>抽象方法</a:t>
            </a:r>
            <a:r>
              <a:rPr lang="zh-CN" altLang="en-US" b="1" dirty="0">
                <a:latin typeface="Comic Sans MS" pitchFamily="66" charset="0"/>
              </a:rPr>
              <a:t>和抽象类</a:t>
            </a:r>
            <a:r>
              <a:rPr lang="zh-CN" altLang="en-US" b="1" dirty="0" smtClean="0">
                <a:latin typeface="Comic Sans MS" pitchFamily="66" charset="0"/>
              </a:rPr>
              <a:t>；</a:t>
            </a:r>
            <a:endParaRPr lang="zh-CN" altLang="en-US" b="1" dirty="0">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55650" y="828841"/>
            <a:ext cx="7848798" cy="5060975"/>
          </a:xfrm>
          <a:prstGeom prst="rect">
            <a:avLst/>
          </a:prstGeom>
        </p:spPr>
      </p:pic>
      <p:sp>
        <p:nvSpPr>
          <p:cNvPr id="33794" name="标题 1"/>
          <p:cNvSpPr>
            <a:spLocks noGrp="1"/>
          </p:cNvSpPr>
          <p:nvPr>
            <p:ph type="title"/>
          </p:nvPr>
        </p:nvSpPr>
        <p:spPr/>
        <p:txBody>
          <a:bodyPr/>
          <a:lstStyle/>
          <a:p>
            <a:r>
              <a:rPr lang="en-US" altLang="zh-CN" smtClean="0"/>
              <a:t>[</a:t>
            </a:r>
            <a:r>
              <a:rPr lang="zh-CN" altLang="en-US" smtClean="0"/>
              <a:t>例</a:t>
            </a:r>
            <a:r>
              <a:rPr lang="en-US" altLang="zh-CN" smtClean="0"/>
              <a:t>]this</a:t>
            </a:r>
            <a:r>
              <a:rPr lang="zh-CN" altLang="en-US" smtClean="0"/>
              <a:t>指代对象本身</a:t>
            </a:r>
          </a:p>
        </p:txBody>
      </p:sp>
      <p:sp>
        <p:nvSpPr>
          <p:cNvPr id="33796"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E46C6C6-EE89-4419-B3D6-87CD033F327D}" type="slidenum">
              <a:rPr lang="zh-CN" altLang="en-US" sz="1400" smtClean="0">
                <a:latin typeface="Tahoma" pitchFamily="34" charset="0"/>
              </a:rPr>
              <a:pPr eaLnBrk="1" hangingPunct="1"/>
              <a:t>30</a:t>
            </a:fld>
            <a:endParaRPr lang="en-US" altLang="zh-CN" sz="1400" smtClean="0">
              <a:latin typeface="Tahoma" pitchFamily="34" charset="0"/>
            </a:endParaRPr>
          </a:p>
        </p:txBody>
      </p:sp>
      <p:sp>
        <p:nvSpPr>
          <p:cNvPr id="2" name="矩形 1"/>
          <p:cNvSpPr/>
          <p:nvPr/>
        </p:nvSpPr>
        <p:spPr>
          <a:xfrm>
            <a:off x="2843808" y="4221088"/>
            <a:ext cx="2376264" cy="36004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zh-CN" altLang="en-US" sz="2000" b="1" dirty="0">
              <a:solidFill>
                <a:schemeClr val="accent5">
                  <a:lumMod val="25000"/>
                </a:schemeClr>
              </a:solidFill>
            </a:endParaRPr>
          </a:p>
        </p:txBody>
      </p:sp>
      <p:sp>
        <p:nvSpPr>
          <p:cNvPr id="3" name="TextBox 2"/>
          <p:cNvSpPr txBox="1"/>
          <p:nvPr/>
        </p:nvSpPr>
        <p:spPr>
          <a:xfrm>
            <a:off x="565060" y="5859581"/>
            <a:ext cx="8604448" cy="830997"/>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o</a:t>
            </a:r>
            <a:r>
              <a:rPr lang="en-US" altLang="zh-CN" sz="2000" dirty="0" smtClean="0">
                <a:latin typeface="微软雅黑" panose="020B0503020204020204" pitchFamily="34" charset="-122"/>
                <a:ea typeface="微软雅黑" panose="020B0503020204020204" pitchFamily="34" charset="-122"/>
              </a:rPr>
              <a:t>ther</a:t>
            </a:r>
            <a:r>
              <a:rPr lang="zh-CN" altLang="en-US" sz="2000" dirty="0" smtClean="0">
                <a:latin typeface="微软雅黑" panose="020B0503020204020204" pitchFamily="34" charset="-122"/>
                <a:ea typeface="微软雅黑" panose="020B0503020204020204" pitchFamily="34" charset="-122"/>
              </a:rPr>
              <a:t>是</a:t>
            </a:r>
            <a:r>
              <a:rPr lang="zh-CN" altLang="en-US" sz="2000" smtClean="0">
                <a:latin typeface="微软雅黑" panose="020B0503020204020204" pitchFamily="34" charset="-122"/>
                <a:ea typeface="微软雅黑" panose="020B0503020204020204" pitchFamily="34" charset="-122"/>
              </a:rPr>
              <a:t>参数，总是为</a:t>
            </a:r>
            <a:r>
              <a:rPr lang="en-US" altLang="zh-CN" sz="2000" smtClean="0">
                <a:latin typeface="微软雅黑" panose="020B0503020204020204" pitchFamily="34" charset="-122"/>
                <a:ea typeface="微软雅黑" panose="020B0503020204020204" pitchFamily="34" charset="-122"/>
              </a:rPr>
              <a:t>t2</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20000"/>
              </a:lnSpc>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this</a:t>
            </a:r>
            <a:r>
              <a:rPr lang="zh-CN" altLang="en-US" sz="2000" dirty="0" smtClean="0">
                <a:latin typeface="微软雅黑" panose="020B0503020204020204" pitchFamily="34" charset="-122"/>
                <a:ea typeface="微软雅黑" panose="020B0503020204020204" pitchFamily="34" charset="-122"/>
              </a:rPr>
              <a:t>是调用这个方法的</a:t>
            </a:r>
            <a:r>
              <a:rPr lang="zh-CN" altLang="en-US" sz="2000" smtClean="0">
                <a:latin typeface="微软雅黑" panose="020B0503020204020204" pitchFamily="34" charset="-122"/>
                <a:ea typeface="微软雅黑" panose="020B0503020204020204" pitchFamily="34" charset="-122"/>
              </a:rPr>
              <a:t>对象</a:t>
            </a:r>
            <a:r>
              <a:rPr lang="en-US" altLang="zh-CN" sz="2000" smtClean="0">
                <a:latin typeface="微软雅黑" panose="020B0503020204020204" pitchFamily="34" charset="-122"/>
                <a:ea typeface="微软雅黑" panose="020B0503020204020204" pitchFamily="34" charset="-122"/>
              </a:rPr>
              <a:t>t1/t3</a:t>
            </a:r>
            <a:r>
              <a:rPr lang="zh-CN" altLang="en-US" sz="2000" smtClean="0">
                <a:latin typeface="微软雅黑" panose="020B0503020204020204" pitchFamily="34" charset="-122"/>
                <a:ea typeface="微软雅黑" panose="020B0503020204020204" pitchFamily="34" charset="-122"/>
              </a:rPr>
              <a:t>，可用</a:t>
            </a:r>
            <a:r>
              <a:rPr lang="en-US" altLang="zh-CN" sz="2000" smtClean="0">
                <a:latin typeface="微软雅黑" panose="020B0503020204020204" pitchFamily="34" charset="-122"/>
                <a:ea typeface="微软雅黑" panose="020B0503020204020204" pitchFamily="34" charset="-122"/>
              </a:rPr>
              <a:t>debug</a:t>
            </a:r>
            <a:r>
              <a:rPr lang="zh-CN" altLang="en-US" sz="2000" smtClean="0">
                <a:latin typeface="微软雅黑" panose="020B0503020204020204" pitchFamily="34" charset="-122"/>
                <a:ea typeface="微软雅黑" panose="020B0503020204020204" pitchFamily="34" charset="-122"/>
              </a:rPr>
              <a:t>查看两次的</a:t>
            </a:r>
            <a:r>
              <a:rPr lang="en-US" altLang="zh-CN" sz="2000" smtClean="0">
                <a:latin typeface="微软雅黑" panose="020B0503020204020204" pitchFamily="34" charset="-122"/>
                <a:ea typeface="微软雅黑" panose="020B0503020204020204" pitchFamily="34" charset="-122"/>
              </a:rPr>
              <a:t>this</a:t>
            </a:r>
            <a:endParaRPr lang="zh-CN" altLang="en-US" sz="2000" dirty="0" smtClean="0">
              <a:latin typeface="微软雅黑" panose="020B0503020204020204" pitchFamily="34" charset="-122"/>
              <a:ea typeface="微软雅黑" panose="020B0503020204020204" pitchFamily="34" charset="-122"/>
            </a:endParaRPr>
          </a:p>
        </p:txBody>
      </p:sp>
      <p:sp>
        <p:nvSpPr>
          <p:cNvPr id="8" name="TextBox 1"/>
          <p:cNvSpPr txBox="1">
            <a:spLocks noChangeArrowheads="1"/>
          </p:cNvSpPr>
          <p:nvPr/>
        </p:nvSpPr>
        <p:spPr bwMode="auto">
          <a:xfrm>
            <a:off x="4147529" y="5355016"/>
            <a:ext cx="4739449" cy="83099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03-encapsulation/thisuse.ThisDemo</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z="2800" smtClean="0"/>
              <a:t>this</a:t>
            </a:r>
            <a:r>
              <a:rPr lang="zh-CN" altLang="en-US" sz="2800" smtClean="0"/>
              <a:t>区分成员变量和局部变量</a:t>
            </a:r>
          </a:p>
        </p:txBody>
      </p:sp>
      <p:sp>
        <p:nvSpPr>
          <p:cNvPr id="34821"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5AF3B76-2402-4A76-9E82-F147D31448D7}" type="slidenum">
              <a:rPr lang="zh-CN" altLang="en-US" sz="1400" smtClean="0">
                <a:latin typeface="Tahoma" pitchFamily="34" charset="0"/>
              </a:rPr>
              <a:pPr eaLnBrk="1" hangingPunct="1"/>
              <a:t>31</a:t>
            </a:fld>
            <a:endParaRPr lang="en-US" altLang="zh-CN" sz="1400" smtClean="0">
              <a:latin typeface="Tahoma" pitchFamily="34" charset="0"/>
            </a:endParaRPr>
          </a:p>
        </p:txBody>
      </p:sp>
      <p:sp>
        <p:nvSpPr>
          <p:cNvPr id="34822" name="内容占位符 2"/>
          <p:cNvSpPr txBox="1">
            <a:spLocks/>
          </p:cNvSpPr>
          <p:nvPr/>
        </p:nvSpPr>
        <p:spPr bwMode="auto">
          <a:xfrm>
            <a:off x="220538" y="1172597"/>
            <a:ext cx="8631238" cy="52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20000"/>
              </a:spcBef>
              <a:buClr>
                <a:schemeClr val="folHlink"/>
              </a:buClr>
              <a:buSzPct val="80000"/>
              <a:buFont typeface="Wingdings" pitchFamily="2" charset="2"/>
              <a:buNone/>
            </a:pPr>
            <a:r>
              <a:rPr lang="zh-CN" altLang="en-US" b="1" dirty="0">
                <a:latin typeface="Tahoma" pitchFamily="34" charset="0"/>
              </a:rPr>
              <a:t>当方法中的变量和类的成员变量同名时，必须用</a:t>
            </a:r>
            <a:r>
              <a:rPr lang="en-US" altLang="zh-CN" b="1" dirty="0">
                <a:latin typeface="Tahoma" pitchFamily="34" charset="0"/>
              </a:rPr>
              <a:t>this</a:t>
            </a:r>
            <a:r>
              <a:rPr lang="zh-CN" altLang="en-US" b="1" dirty="0">
                <a:latin typeface="Tahoma" pitchFamily="34" charset="0"/>
              </a:rPr>
              <a:t>来区分</a:t>
            </a:r>
          </a:p>
        </p:txBody>
      </p:sp>
      <p:sp>
        <p:nvSpPr>
          <p:cNvPr id="2" name="矩形标注 1"/>
          <p:cNvSpPr/>
          <p:nvPr/>
        </p:nvSpPr>
        <p:spPr>
          <a:xfrm>
            <a:off x="5776913" y="3140968"/>
            <a:ext cx="3167062" cy="936625"/>
          </a:xfrm>
          <a:prstGeom prst="wedgeRectCallout">
            <a:avLst>
              <a:gd name="adj1" fmla="val -102470"/>
              <a:gd name="adj2" fmla="val -49477"/>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dirty="0">
                <a:solidFill>
                  <a:schemeClr val="accent5">
                    <a:lumMod val="25000"/>
                  </a:schemeClr>
                </a:solidFill>
              </a:rPr>
              <a:t>类成员变量和方法变量同名，一定要使用</a:t>
            </a:r>
            <a:r>
              <a:rPr lang="en-US" altLang="zh-CN" sz="2000" b="1" dirty="0">
                <a:solidFill>
                  <a:schemeClr val="accent5">
                    <a:lumMod val="25000"/>
                  </a:schemeClr>
                </a:solidFill>
              </a:rPr>
              <a:t>this</a:t>
            </a:r>
            <a:r>
              <a:rPr lang="zh-CN" altLang="en-US" sz="2000" b="1" dirty="0">
                <a:solidFill>
                  <a:schemeClr val="accent5">
                    <a:lumMod val="25000"/>
                  </a:schemeClr>
                </a:solidFill>
              </a:rPr>
              <a:t>来区分。</a:t>
            </a:r>
          </a:p>
        </p:txBody>
      </p:sp>
      <p:sp>
        <p:nvSpPr>
          <p:cNvPr id="34825" name="TextBox 2"/>
          <p:cNvSpPr txBox="1">
            <a:spLocks noChangeArrowheads="1"/>
          </p:cNvSpPr>
          <p:nvPr/>
        </p:nvSpPr>
        <p:spPr bwMode="auto">
          <a:xfrm>
            <a:off x="2771800" y="4783564"/>
            <a:ext cx="5257800" cy="5349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en-US" altLang="zh-CN" dirty="0">
                <a:latin typeface="微软雅黑" pitchFamily="34" charset="-122"/>
                <a:ea typeface="微软雅黑" pitchFamily="34" charset="-122"/>
              </a:rPr>
              <a:t>this</a:t>
            </a:r>
            <a:r>
              <a:rPr lang="zh-CN" altLang="en-US" dirty="0">
                <a:latin typeface="微软雅黑" pitchFamily="34" charset="-122"/>
                <a:ea typeface="微软雅黑" pitchFamily="34" charset="-122"/>
              </a:rPr>
              <a:t>通过“</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”运算符访问成员变量</a:t>
            </a:r>
          </a:p>
        </p:txBody>
      </p:sp>
      <p:sp>
        <p:nvSpPr>
          <p:cNvPr id="5" name="文本框 4"/>
          <p:cNvSpPr txBox="1"/>
          <p:nvPr/>
        </p:nvSpPr>
        <p:spPr>
          <a:xfrm>
            <a:off x="323851" y="1700808"/>
            <a:ext cx="8424613" cy="2554545"/>
          </a:xfrm>
          <a:prstGeom prst="rect">
            <a:avLst/>
          </a:prstGeom>
          <a:noFill/>
        </p:spPr>
        <p:txBody>
          <a:bodyPr wrap="square" rtlCol="0">
            <a:spAutoFit/>
          </a:bodyPr>
          <a:lstStyle/>
          <a:p>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class</a:t>
            </a:r>
            <a:r>
              <a:rPr lang="en-US" altLang="zh-CN" sz="2000" b="1">
                <a:solidFill>
                  <a:srgbClr val="000000"/>
                </a:solidFill>
                <a:latin typeface="Consolas" panose="020B0609020204030204" pitchFamily="49" charset="0"/>
              </a:rPr>
              <a:t> MyDate {</a:t>
            </a:r>
          </a:p>
          <a:p>
            <a:r>
              <a:rPr lang="en-US" altLang="zh-CN" sz="2000" b="1">
                <a:solidFill>
                  <a:srgbClr val="7F0055"/>
                </a:solidFill>
                <a:latin typeface="Consolas" panose="020B0609020204030204" pitchFamily="49" charset="0"/>
              </a:rPr>
              <a:t> </a:t>
            </a:r>
            <a:r>
              <a:rPr lang="en-US" altLang="zh-CN" sz="2000" b="1" smtClean="0">
                <a:solidFill>
                  <a:srgbClr val="7F0055"/>
                </a:solidFill>
                <a:latin typeface="Consolas" panose="020B0609020204030204" pitchFamily="49" charset="0"/>
              </a:rPr>
              <a:t>   int</a:t>
            </a:r>
            <a:r>
              <a:rPr lang="en-US" altLang="zh-CN" sz="2000" b="1" smtClean="0">
                <a:solidFill>
                  <a:srgbClr val="000000"/>
                </a:solidFill>
                <a:latin typeface="Consolas" panose="020B0609020204030204" pitchFamily="49" charset="0"/>
              </a:rPr>
              <a:t> </a:t>
            </a:r>
            <a:r>
              <a:rPr lang="en-US" altLang="zh-CN" sz="2000" b="1">
                <a:solidFill>
                  <a:srgbClr val="0000C0"/>
                </a:solidFill>
                <a:latin typeface="Consolas" panose="020B0609020204030204" pitchFamily="49" charset="0"/>
              </a:rPr>
              <a:t>year</a:t>
            </a:r>
            <a:r>
              <a:rPr lang="en-US" altLang="zh-CN" sz="2000" b="1">
                <a:solidFill>
                  <a:srgbClr val="000000"/>
                </a:solidFill>
                <a:latin typeface="Consolas" panose="020B0609020204030204" pitchFamily="49" charset="0"/>
              </a:rPr>
              <a:t>, </a:t>
            </a:r>
            <a:r>
              <a:rPr lang="en-US" altLang="zh-CN" sz="2000" b="1">
                <a:solidFill>
                  <a:srgbClr val="0000C0"/>
                </a:solidFill>
                <a:latin typeface="Consolas" panose="020B0609020204030204" pitchFamily="49" charset="0"/>
              </a:rPr>
              <a:t>month</a:t>
            </a:r>
            <a:r>
              <a:rPr lang="en-US" altLang="zh-CN" sz="2000" b="1">
                <a:solidFill>
                  <a:srgbClr val="000000"/>
                </a:solidFill>
                <a:latin typeface="Consolas" panose="020B0609020204030204" pitchFamily="49" charset="0"/>
              </a:rPr>
              <a:t>, </a:t>
            </a:r>
            <a:r>
              <a:rPr lang="en-US" altLang="zh-CN" sz="2000" b="1">
                <a:solidFill>
                  <a:srgbClr val="0000C0"/>
                </a:solidFill>
                <a:latin typeface="Consolas" panose="020B0609020204030204" pitchFamily="49" charset="0"/>
              </a:rPr>
              <a:t>day</a:t>
            </a:r>
            <a:r>
              <a:rPr lang="en-US" altLang="zh-CN" sz="2000" b="1">
                <a:solidFill>
                  <a:srgbClr val="000000"/>
                </a:solidFill>
                <a:latin typeface="Consolas" panose="020B0609020204030204" pitchFamily="49" charset="0"/>
              </a:rPr>
              <a:t>; </a:t>
            </a:r>
            <a:r>
              <a:rPr lang="en-US" altLang="zh-CN" sz="2000" b="1">
                <a:solidFill>
                  <a:srgbClr val="3F7F5F"/>
                </a:solidFill>
                <a:latin typeface="Consolas" panose="020B0609020204030204" pitchFamily="49" charset="0"/>
              </a:rPr>
              <a:t>// </a:t>
            </a:r>
            <a:r>
              <a:rPr lang="zh-CN" altLang="en-US" sz="2000" b="1">
                <a:solidFill>
                  <a:srgbClr val="3F7F5F"/>
                </a:solidFill>
                <a:latin typeface="Consolas" panose="020B0609020204030204" pitchFamily="49" charset="0"/>
              </a:rPr>
              <a:t>成员变量，表示年、月、</a:t>
            </a:r>
            <a:r>
              <a:rPr lang="zh-CN" altLang="en-US" sz="2000" b="1" smtClean="0">
                <a:solidFill>
                  <a:srgbClr val="3F7F5F"/>
                </a:solidFill>
                <a:latin typeface="Consolas" panose="020B0609020204030204" pitchFamily="49" charset="0"/>
              </a:rPr>
              <a:t>日</a:t>
            </a:r>
            <a:endParaRPr lang="en-US" altLang="zh-CN" sz="2000" b="1" smtClean="0">
              <a:solidFill>
                <a:srgbClr val="3F7F5F"/>
              </a:solidFill>
              <a:latin typeface="Consolas" panose="020B0609020204030204" pitchFamily="49" charset="0"/>
            </a:endParaRPr>
          </a:p>
          <a:p>
            <a:r>
              <a:rPr lang="en-US" altLang="zh-CN" sz="2000" b="1">
                <a:solidFill>
                  <a:srgbClr val="3F7F5F"/>
                </a:solidFill>
                <a:latin typeface="Consolas" panose="020B0609020204030204" pitchFamily="49" charset="0"/>
              </a:rPr>
              <a:t> </a:t>
            </a:r>
            <a:r>
              <a:rPr lang="en-US" altLang="zh-CN" sz="2000" b="1" smtClean="0">
                <a:solidFill>
                  <a:srgbClr val="3F7F5F"/>
                </a:solidFill>
                <a:latin typeface="Consolas" panose="020B0609020204030204" pitchFamily="49" charset="0"/>
              </a:rPr>
              <a:t>   //</a:t>
            </a:r>
            <a:r>
              <a:rPr lang="zh-CN" altLang="en-US" sz="2000" b="1">
                <a:solidFill>
                  <a:srgbClr val="3F7F5F"/>
                </a:solidFill>
                <a:latin typeface="Consolas" panose="020B0609020204030204" pitchFamily="49" charset="0"/>
              </a:rPr>
              <a:t>声明有参构造</a:t>
            </a:r>
            <a:r>
              <a:rPr lang="zh-CN" altLang="en-US" sz="2000" b="1" smtClean="0">
                <a:solidFill>
                  <a:srgbClr val="3F7F5F"/>
                </a:solidFill>
                <a:latin typeface="Consolas" panose="020B0609020204030204" pitchFamily="49" charset="0"/>
              </a:rPr>
              <a:t>方法</a:t>
            </a:r>
            <a:endParaRPr lang="zh-CN" altLang="en-US" sz="2000" b="1">
              <a:solidFill>
                <a:srgbClr val="3F7F5F"/>
              </a:solidFill>
              <a:latin typeface="Consolas" panose="020B0609020204030204" pitchFamily="49" charset="0"/>
            </a:endParaRPr>
          </a:p>
          <a:p>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MyDate(</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year</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month</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day</a:t>
            </a:r>
            <a:r>
              <a:rPr lang="en-US" altLang="zh-CN" sz="2000" b="1">
                <a:solidFill>
                  <a:srgbClr val="000000"/>
                </a:solidFill>
                <a:latin typeface="Consolas" panose="020B0609020204030204" pitchFamily="49" charset="0"/>
              </a:rPr>
              <a:t>) </a:t>
            </a:r>
            <a:r>
              <a:rPr lang="en-US" altLang="zh-CN" sz="2000" smtClean="0">
                <a:solidFill>
                  <a:srgbClr val="000000"/>
                </a:solidFill>
                <a:latin typeface="Consolas" panose="020B0609020204030204" pitchFamily="49" charset="0"/>
              </a:rPr>
              <a:t>{</a:t>
            </a:r>
          </a:p>
          <a:p>
            <a:r>
              <a:rPr lang="en-US" altLang="zh-CN" sz="2000" b="1">
                <a:solidFill>
                  <a:srgbClr val="000000"/>
                </a:solidFill>
                <a:latin typeface="Consolas" panose="020B0609020204030204" pitchFamily="49" charset="0"/>
              </a:rPr>
              <a:t>	</a:t>
            </a:r>
            <a:r>
              <a:rPr lang="en-US" altLang="zh-CN" sz="2000" b="1" smtClean="0">
                <a:solidFill>
                  <a:srgbClr val="000000"/>
                </a:solidFill>
                <a:latin typeface="Consolas" panose="020B0609020204030204" pitchFamily="49" charset="0"/>
              </a:rPr>
              <a:t> </a:t>
            </a:r>
            <a:r>
              <a:rPr lang="en-US" altLang="zh-CN" sz="2000" b="1" smtClean="0">
                <a:solidFill>
                  <a:srgbClr val="7F0055"/>
                </a:solidFill>
                <a:latin typeface="Consolas" panose="020B0609020204030204" pitchFamily="49" charset="0"/>
              </a:rPr>
              <a:t>this</a:t>
            </a:r>
            <a:r>
              <a:rPr lang="en-US" altLang="zh-CN" sz="2000" b="1" smtClean="0">
                <a:solidFill>
                  <a:srgbClr val="000000"/>
                </a:solidFill>
                <a:latin typeface="Consolas" panose="020B0609020204030204" pitchFamily="49" charset="0"/>
              </a:rPr>
              <a:t>.</a:t>
            </a:r>
            <a:r>
              <a:rPr lang="en-US" altLang="zh-CN" sz="2000" b="1" smtClean="0">
                <a:solidFill>
                  <a:srgbClr val="0000C0"/>
                </a:solidFill>
                <a:latin typeface="Consolas" panose="020B0609020204030204" pitchFamily="49" charset="0"/>
              </a:rPr>
              <a:t>year</a:t>
            </a:r>
            <a:r>
              <a:rPr lang="en-US" altLang="zh-CN" sz="2000" b="1" smtClean="0">
                <a:solidFill>
                  <a:srgbClr val="000000"/>
                </a:solidFill>
                <a:latin typeface="Consolas" panose="020B0609020204030204" pitchFamily="49" charset="0"/>
              </a:rPr>
              <a:t> = </a:t>
            </a:r>
            <a:r>
              <a:rPr lang="en-US" altLang="zh-CN" sz="2000" b="1" smtClean="0">
                <a:solidFill>
                  <a:srgbClr val="6A3E3E"/>
                </a:solidFill>
                <a:latin typeface="Consolas" panose="020B0609020204030204" pitchFamily="49" charset="0"/>
              </a:rPr>
              <a:t>year</a:t>
            </a:r>
            <a:r>
              <a:rPr lang="en-US" altLang="zh-CN" sz="2000" b="1" smtClean="0">
                <a:solidFill>
                  <a:srgbClr val="000000"/>
                </a:solidFill>
                <a:latin typeface="Consolas" panose="020B0609020204030204" pitchFamily="49" charset="0"/>
              </a:rPr>
              <a:t>;</a:t>
            </a:r>
          </a:p>
          <a:p>
            <a:r>
              <a:rPr lang="en-US" altLang="zh-CN" sz="2000" smtClean="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month</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month</a:t>
            </a:r>
            <a:r>
              <a:rPr lang="en-US" altLang="zh-CN" sz="2000" b="1">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day</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day</a:t>
            </a:r>
            <a:r>
              <a:rPr lang="en-US" altLang="zh-CN" sz="2000" b="1">
                <a:solidFill>
                  <a:srgbClr val="000000"/>
                </a:solidFill>
                <a:latin typeface="Consolas" panose="020B0609020204030204" pitchFamily="49" charset="0"/>
              </a:rPr>
              <a:t>;</a:t>
            </a:r>
          </a:p>
          <a:p>
            <a:r>
              <a:rPr lang="zh-CN" altLang="en-US" sz="2000">
                <a:solidFill>
                  <a:srgbClr val="000000"/>
                </a:solidFill>
                <a:latin typeface="Consolas" panose="020B0609020204030204" pitchFamily="49" charset="0"/>
              </a:rPr>
              <a:t>    </a:t>
            </a:r>
            <a:r>
              <a:rPr lang="en-US" altLang="zh-CN" sz="2000">
                <a:solidFill>
                  <a:srgbClr val="000000"/>
                </a:solidFill>
                <a:latin typeface="Consolas" panose="020B0609020204030204" pitchFamily="49" charset="0"/>
              </a:rPr>
              <a:t>}</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4825"/>
                                        </p:tgtEl>
                                        <p:attrNameLst>
                                          <p:attrName>style.visibility</p:attrName>
                                        </p:attrNameLst>
                                      </p:cBhvr>
                                      <p:to>
                                        <p:strVal val="visible"/>
                                      </p:to>
                                    </p:set>
                                    <p:animEffect transition="in" filter="barn(inVertical)">
                                      <p:cBhvr>
                                        <p:cTn id="10"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8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3200" smtClean="0"/>
              <a:t>[</a:t>
            </a:r>
            <a:r>
              <a:rPr lang="zh-CN" altLang="en-US" sz="3200" smtClean="0"/>
              <a:t>例</a:t>
            </a:r>
            <a:r>
              <a:rPr lang="en-US" altLang="zh-CN" sz="3200" smtClean="0"/>
              <a:t>]</a:t>
            </a:r>
            <a:r>
              <a:rPr lang="zh-CN" altLang="en-US" sz="3200" smtClean="0"/>
              <a:t>调用本类重载的构造方法</a:t>
            </a:r>
          </a:p>
        </p:txBody>
      </p:sp>
      <p:sp>
        <p:nvSpPr>
          <p:cNvPr id="35844"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FD50C0E-75CE-41E5-8616-7D7D87FC1128}" type="slidenum">
              <a:rPr lang="zh-CN" altLang="en-US" sz="1400" smtClean="0">
                <a:latin typeface="Tahoma" pitchFamily="34" charset="0"/>
              </a:rPr>
              <a:pPr eaLnBrk="1" hangingPunct="1"/>
              <a:t>32</a:t>
            </a:fld>
            <a:endParaRPr lang="en-US" altLang="zh-CN" sz="1400" smtClean="0">
              <a:latin typeface="Tahoma" pitchFamily="34" charset="0"/>
            </a:endParaRPr>
          </a:p>
        </p:txBody>
      </p:sp>
      <p:sp>
        <p:nvSpPr>
          <p:cNvPr id="5" name="TextBox 5"/>
          <p:cNvSpPr txBox="1">
            <a:spLocks noChangeArrowheads="1"/>
          </p:cNvSpPr>
          <p:nvPr/>
        </p:nvSpPr>
        <p:spPr bwMode="auto">
          <a:xfrm>
            <a:off x="301030" y="1052736"/>
            <a:ext cx="85914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MyDate(</a:t>
            </a:r>
            <a:r>
              <a:rPr lang="en-US" altLang="zh-CN" b="1">
                <a:solidFill>
                  <a:srgbClr val="7F0055"/>
                </a:solidFill>
                <a:latin typeface="Consolas" panose="020B0609020204030204" pitchFamily="49" charset="0"/>
              </a:rPr>
              <a:t>int</a:t>
            </a:r>
            <a:r>
              <a:rPr lang="en-US" altLang="zh-CN" b="1">
                <a:solidFill>
                  <a:srgbClr val="000000"/>
                </a:solidFill>
                <a:latin typeface="Consolas" panose="020B0609020204030204" pitchFamily="49" charset="0"/>
              </a:rPr>
              <a:t> </a:t>
            </a:r>
            <a:r>
              <a:rPr lang="en-US" altLang="zh-CN" b="1">
                <a:solidFill>
                  <a:srgbClr val="6A3E3E"/>
                </a:solidFill>
                <a:latin typeface="Consolas" panose="020B0609020204030204" pitchFamily="49" charset="0"/>
              </a:rPr>
              <a:t>year</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int</a:t>
            </a:r>
            <a:r>
              <a:rPr lang="en-US" altLang="zh-CN" b="1">
                <a:solidFill>
                  <a:srgbClr val="000000"/>
                </a:solidFill>
                <a:latin typeface="Consolas" panose="020B0609020204030204" pitchFamily="49" charset="0"/>
              </a:rPr>
              <a:t> </a:t>
            </a:r>
            <a:r>
              <a:rPr lang="en-US" altLang="zh-CN" b="1">
                <a:solidFill>
                  <a:srgbClr val="6A3E3E"/>
                </a:solidFill>
                <a:latin typeface="Consolas" panose="020B0609020204030204" pitchFamily="49" charset="0"/>
              </a:rPr>
              <a:t>month</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int</a:t>
            </a:r>
            <a:r>
              <a:rPr lang="en-US" altLang="zh-CN" b="1">
                <a:solidFill>
                  <a:srgbClr val="000000"/>
                </a:solidFill>
                <a:latin typeface="Consolas" panose="020B0609020204030204" pitchFamily="49" charset="0"/>
              </a:rPr>
              <a:t> </a:t>
            </a:r>
            <a:r>
              <a:rPr lang="en-US" altLang="zh-CN" b="1">
                <a:solidFill>
                  <a:srgbClr val="6A3E3E"/>
                </a:solidFill>
                <a:latin typeface="Consolas" panose="020B0609020204030204" pitchFamily="49" charset="0"/>
              </a:rPr>
              <a:t>day</a:t>
            </a:r>
            <a:r>
              <a:rPr lang="en-US" altLang="zh-CN" b="1" smtClean="0">
                <a:solidFill>
                  <a:srgbClr val="000000"/>
                </a:solidFill>
                <a:latin typeface="Consolas" panose="020B0609020204030204" pitchFamily="49" charset="0"/>
              </a:rPr>
              <a:t>)</a:t>
            </a:r>
            <a:endParaRPr lang="zh-CN" altLang="en-US" b="1">
              <a:solidFill>
                <a:srgbClr val="3F7F5F"/>
              </a:solidFill>
              <a:latin typeface="Consolas" panose="020B0609020204030204" pitchFamily="49" charset="0"/>
            </a:endParaRPr>
          </a:p>
          <a:p>
            <a:r>
              <a:rPr lang="zh-CN" altLang="en-US">
                <a:solidFill>
                  <a:srgbClr val="000000"/>
                </a:solidFill>
                <a:latin typeface="Consolas" panose="020B0609020204030204" pitchFamily="49" charset="0"/>
              </a:rPr>
              <a:t> </a:t>
            </a:r>
            <a:r>
              <a:rPr lang="en-US" altLang="zh-CN" smtClean="0">
                <a:solidFill>
                  <a:srgbClr val="000000"/>
                </a:solidFill>
                <a:latin typeface="Consolas" panose="020B0609020204030204" pitchFamily="49" charset="0"/>
              </a:rPr>
              <a:t>{     </a:t>
            </a:r>
            <a:endParaRPr lang="zh-CN" altLang="en-US">
              <a:solidFill>
                <a:srgbClr val="3F7F5F"/>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smtClean="0">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this</a:t>
            </a:r>
            <a:r>
              <a:rPr lang="en-US" altLang="zh-CN" b="1">
                <a:solidFill>
                  <a:srgbClr val="000000"/>
                </a:solidFill>
                <a:latin typeface="Consolas" panose="020B0609020204030204" pitchFamily="49" charset="0"/>
              </a:rPr>
              <a:t>.</a:t>
            </a:r>
            <a:r>
              <a:rPr lang="en-US" altLang="zh-CN" b="1">
                <a:solidFill>
                  <a:srgbClr val="0000C0"/>
                </a:solidFill>
                <a:latin typeface="Consolas" panose="020B0609020204030204" pitchFamily="49" charset="0"/>
              </a:rPr>
              <a:t>year</a:t>
            </a:r>
            <a:r>
              <a:rPr lang="en-US" altLang="zh-CN" b="1">
                <a:solidFill>
                  <a:srgbClr val="000000"/>
                </a:solidFill>
                <a:latin typeface="Consolas" panose="020B0609020204030204" pitchFamily="49" charset="0"/>
              </a:rPr>
              <a:t> = </a:t>
            </a:r>
            <a:r>
              <a:rPr lang="en-US" altLang="zh-CN" b="1">
                <a:solidFill>
                  <a:srgbClr val="6A3E3E"/>
                </a:solidFill>
                <a:latin typeface="Consolas" panose="020B0609020204030204" pitchFamily="49" charset="0"/>
              </a:rPr>
              <a:t>year</a:t>
            </a:r>
            <a:r>
              <a:rPr lang="en-US" altLang="zh-CN" b="1">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smtClean="0">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this</a:t>
            </a:r>
            <a:r>
              <a:rPr lang="en-US" altLang="zh-CN" b="1">
                <a:solidFill>
                  <a:srgbClr val="000000"/>
                </a:solidFill>
                <a:latin typeface="Consolas" panose="020B0609020204030204" pitchFamily="49" charset="0"/>
              </a:rPr>
              <a:t>.</a:t>
            </a:r>
            <a:r>
              <a:rPr lang="en-US" altLang="zh-CN" b="1">
                <a:solidFill>
                  <a:srgbClr val="0000C0"/>
                </a:solidFill>
                <a:latin typeface="Consolas" panose="020B0609020204030204" pitchFamily="49" charset="0"/>
              </a:rPr>
              <a:t>month</a:t>
            </a:r>
            <a:r>
              <a:rPr lang="en-US" altLang="zh-CN" b="1">
                <a:solidFill>
                  <a:srgbClr val="000000"/>
                </a:solidFill>
                <a:latin typeface="Consolas" panose="020B0609020204030204" pitchFamily="49" charset="0"/>
              </a:rPr>
              <a:t> = </a:t>
            </a:r>
            <a:r>
              <a:rPr lang="en-US" altLang="zh-CN" b="1">
                <a:solidFill>
                  <a:srgbClr val="6A3E3E"/>
                </a:solidFill>
                <a:latin typeface="Consolas" panose="020B0609020204030204" pitchFamily="49" charset="0"/>
              </a:rPr>
              <a:t>month</a:t>
            </a:r>
            <a:r>
              <a:rPr lang="en-US" altLang="zh-CN" b="1">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r>
              <a:rPr lang="en-US" altLang="zh-CN" smtClean="0">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this</a:t>
            </a:r>
            <a:r>
              <a:rPr lang="en-US" altLang="zh-CN" b="1">
                <a:solidFill>
                  <a:srgbClr val="000000"/>
                </a:solidFill>
                <a:latin typeface="Consolas" panose="020B0609020204030204" pitchFamily="49" charset="0"/>
              </a:rPr>
              <a:t>.</a:t>
            </a:r>
            <a:r>
              <a:rPr lang="en-US" altLang="zh-CN" b="1">
                <a:solidFill>
                  <a:srgbClr val="0000C0"/>
                </a:solidFill>
                <a:latin typeface="Consolas" panose="020B0609020204030204" pitchFamily="49" charset="0"/>
              </a:rPr>
              <a:t>day</a:t>
            </a:r>
            <a:r>
              <a:rPr lang="en-US" altLang="zh-CN" b="1">
                <a:solidFill>
                  <a:srgbClr val="000000"/>
                </a:solidFill>
                <a:latin typeface="Consolas" panose="020B0609020204030204" pitchFamily="49" charset="0"/>
              </a:rPr>
              <a:t> = </a:t>
            </a:r>
            <a:r>
              <a:rPr lang="en-US" altLang="zh-CN" b="1">
                <a:solidFill>
                  <a:srgbClr val="6A3E3E"/>
                </a:solidFill>
                <a:latin typeface="Consolas" panose="020B0609020204030204" pitchFamily="49" charset="0"/>
              </a:rPr>
              <a:t>day</a:t>
            </a:r>
            <a:r>
              <a:rPr lang="en-US" altLang="zh-CN" b="1">
                <a:solidFill>
                  <a:srgbClr val="000000"/>
                </a:solidFill>
                <a:latin typeface="Consolas" panose="020B0609020204030204" pitchFamily="49" charset="0"/>
              </a:rPr>
              <a:t>;</a:t>
            </a:r>
          </a:p>
          <a:p>
            <a:r>
              <a:rPr lang="zh-CN" altLang="en-US">
                <a:solidFill>
                  <a:srgbClr val="000000"/>
                </a:solidFill>
                <a:latin typeface="Consolas" panose="020B0609020204030204" pitchFamily="49" charset="0"/>
              </a:rPr>
              <a:t> </a:t>
            </a:r>
            <a:r>
              <a:rPr lang="en-US" altLang="zh-CN" smtClean="0">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b="1" smtClean="0">
                <a:solidFill>
                  <a:srgbClr val="7F0055"/>
                </a:solidFill>
                <a:latin typeface="Consolas" panose="020B0609020204030204" pitchFamily="49" charset="0"/>
              </a:rPr>
              <a:t>public</a:t>
            </a:r>
            <a:r>
              <a:rPr lang="en-US" altLang="zh-CN" b="1" smtClean="0">
                <a:solidFill>
                  <a:srgbClr val="000000"/>
                </a:solidFill>
                <a:latin typeface="Consolas" panose="020B0609020204030204" pitchFamily="49" charset="0"/>
              </a:rPr>
              <a:t> </a:t>
            </a:r>
            <a:r>
              <a:rPr lang="en-US" altLang="zh-CN" b="1">
                <a:solidFill>
                  <a:srgbClr val="000000"/>
                </a:solidFill>
                <a:latin typeface="Consolas" panose="020B0609020204030204" pitchFamily="49" charset="0"/>
              </a:rPr>
              <a:t>MyDate(MyDate </a:t>
            </a:r>
            <a:r>
              <a:rPr lang="en-US" altLang="zh-CN" b="1">
                <a:solidFill>
                  <a:srgbClr val="6A3E3E"/>
                </a:solidFill>
                <a:latin typeface="Consolas" panose="020B0609020204030204" pitchFamily="49" charset="0"/>
              </a:rPr>
              <a:t>d</a:t>
            </a:r>
            <a:r>
              <a:rPr lang="en-US" altLang="zh-CN" b="1">
                <a:solidFill>
                  <a:srgbClr val="000000"/>
                </a:solidFill>
                <a:latin typeface="Consolas" panose="020B0609020204030204" pitchFamily="49" charset="0"/>
              </a:rPr>
              <a:t>) </a:t>
            </a:r>
            <a:r>
              <a:rPr lang="en-US" altLang="zh-CN" smtClean="0">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this</a:t>
            </a:r>
            <a:r>
              <a:rPr lang="en-US" altLang="zh-CN" b="1">
                <a:solidFill>
                  <a:srgbClr val="000000"/>
                </a:solidFill>
                <a:latin typeface="Consolas" panose="020B0609020204030204" pitchFamily="49" charset="0"/>
              </a:rPr>
              <a:t>(</a:t>
            </a:r>
            <a:r>
              <a:rPr lang="en-US" altLang="zh-CN" b="1">
                <a:solidFill>
                  <a:srgbClr val="6A3E3E"/>
                </a:solidFill>
                <a:latin typeface="Consolas" panose="020B0609020204030204" pitchFamily="49" charset="0"/>
              </a:rPr>
              <a:t>d</a:t>
            </a:r>
            <a:r>
              <a:rPr lang="en-US" altLang="zh-CN" b="1">
                <a:solidFill>
                  <a:srgbClr val="000000"/>
                </a:solidFill>
                <a:latin typeface="Consolas" panose="020B0609020204030204" pitchFamily="49" charset="0"/>
              </a:rPr>
              <a:t>.</a:t>
            </a:r>
            <a:r>
              <a:rPr lang="en-US" altLang="zh-CN" b="1">
                <a:solidFill>
                  <a:srgbClr val="0000C0"/>
                </a:solidFill>
                <a:latin typeface="Consolas" panose="020B0609020204030204" pitchFamily="49" charset="0"/>
              </a:rPr>
              <a:t>year</a:t>
            </a:r>
            <a:r>
              <a:rPr lang="en-US" altLang="zh-CN" b="1">
                <a:solidFill>
                  <a:srgbClr val="000000"/>
                </a:solidFill>
                <a:latin typeface="Consolas" panose="020B0609020204030204" pitchFamily="49" charset="0"/>
              </a:rPr>
              <a:t>,</a:t>
            </a:r>
            <a:r>
              <a:rPr lang="en-US" altLang="zh-CN" b="1">
                <a:solidFill>
                  <a:srgbClr val="6A3E3E"/>
                </a:solidFill>
                <a:latin typeface="Consolas" panose="020B0609020204030204" pitchFamily="49" charset="0"/>
              </a:rPr>
              <a:t>d</a:t>
            </a:r>
            <a:r>
              <a:rPr lang="en-US" altLang="zh-CN" b="1">
                <a:solidFill>
                  <a:srgbClr val="000000"/>
                </a:solidFill>
                <a:latin typeface="Consolas" panose="020B0609020204030204" pitchFamily="49" charset="0"/>
              </a:rPr>
              <a:t>.</a:t>
            </a:r>
            <a:r>
              <a:rPr lang="en-US" altLang="zh-CN" b="1">
                <a:solidFill>
                  <a:srgbClr val="0000C0"/>
                </a:solidFill>
                <a:latin typeface="Consolas" panose="020B0609020204030204" pitchFamily="49" charset="0"/>
              </a:rPr>
              <a:t>month</a:t>
            </a:r>
            <a:r>
              <a:rPr lang="en-US" altLang="zh-CN" b="1">
                <a:solidFill>
                  <a:srgbClr val="000000"/>
                </a:solidFill>
                <a:latin typeface="Consolas" panose="020B0609020204030204" pitchFamily="49" charset="0"/>
              </a:rPr>
              <a:t>,</a:t>
            </a:r>
            <a:r>
              <a:rPr lang="en-US" altLang="zh-CN" b="1">
                <a:solidFill>
                  <a:srgbClr val="6A3E3E"/>
                </a:solidFill>
                <a:latin typeface="Consolas" panose="020B0609020204030204" pitchFamily="49" charset="0"/>
              </a:rPr>
              <a:t>d</a:t>
            </a:r>
            <a:r>
              <a:rPr lang="en-US" altLang="zh-CN" b="1">
                <a:solidFill>
                  <a:srgbClr val="000000"/>
                </a:solidFill>
                <a:latin typeface="Consolas" panose="020B0609020204030204" pitchFamily="49" charset="0"/>
              </a:rPr>
              <a:t>.</a:t>
            </a:r>
            <a:r>
              <a:rPr lang="en-US" altLang="zh-CN" b="1">
                <a:solidFill>
                  <a:srgbClr val="0000C0"/>
                </a:solidFill>
                <a:latin typeface="Consolas" panose="020B0609020204030204" pitchFamily="49" charset="0"/>
              </a:rPr>
              <a:t>day</a:t>
            </a:r>
            <a:r>
              <a:rPr lang="en-US" altLang="zh-CN" b="1">
                <a:solidFill>
                  <a:srgbClr val="000000"/>
                </a:solidFill>
                <a:latin typeface="Consolas" panose="020B0609020204030204" pitchFamily="49" charset="0"/>
              </a:rPr>
              <a:t>);</a:t>
            </a:r>
          </a:p>
          <a:p>
            <a:r>
              <a:rPr lang="en-US" altLang="zh-CN" smtClean="0">
                <a:solidFill>
                  <a:srgbClr val="000000"/>
                </a:solidFill>
                <a:latin typeface="Consolas" panose="020B0609020204030204" pitchFamily="49" charset="0"/>
              </a:rPr>
              <a:t>}</a:t>
            </a:r>
            <a:endParaRPr lang="zh-CN" altLang="en-US" dirty="0">
              <a:latin typeface="微软雅黑" pitchFamily="34" charset="-122"/>
              <a:ea typeface="微软雅黑" pitchFamily="34" charset="-122"/>
            </a:endParaRPr>
          </a:p>
        </p:txBody>
      </p:sp>
      <p:sp>
        <p:nvSpPr>
          <p:cNvPr id="6" name="矩形标注 5"/>
          <p:cNvSpPr/>
          <p:nvPr/>
        </p:nvSpPr>
        <p:spPr>
          <a:xfrm>
            <a:off x="5652120" y="2564904"/>
            <a:ext cx="3167062" cy="936625"/>
          </a:xfrm>
          <a:prstGeom prst="wedgeRectCallout">
            <a:avLst>
              <a:gd name="adj1" fmla="val -51725"/>
              <a:gd name="adj2" fmla="val 74776"/>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smtClean="0">
                <a:solidFill>
                  <a:schemeClr val="accent5">
                    <a:lumMod val="25000"/>
                  </a:schemeClr>
                </a:solidFill>
              </a:rPr>
              <a:t>使用</a:t>
            </a:r>
            <a:r>
              <a:rPr lang="en-US" altLang="zh-CN" sz="2000" b="1" smtClean="0">
                <a:solidFill>
                  <a:schemeClr val="accent5">
                    <a:lumMod val="25000"/>
                  </a:schemeClr>
                </a:solidFill>
              </a:rPr>
              <a:t>this</a:t>
            </a:r>
            <a:r>
              <a:rPr lang="zh-CN" altLang="en-US" sz="2000" b="1" smtClean="0">
                <a:solidFill>
                  <a:schemeClr val="accent5">
                    <a:lumMod val="25000"/>
                  </a:schemeClr>
                </a:solidFill>
              </a:rPr>
              <a:t>来调用本来其他构造方法；</a:t>
            </a:r>
            <a:endParaRPr lang="zh-CN" altLang="en-US" sz="2000" b="1" dirty="0">
              <a:solidFill>
                <a:schemeClr val="accent5">
                  <a:lumMod val="25000"/>
                </a:schemeClr>
              </a:solidFill>
            </a:endParaRPr>
          </a:p>
        </p:txBody>
      </p:sp>
      <p:sp>
        <p:nvSpPr>
          <p:cNvPr id="2" name="文本框 1"/>
          <p:cNvSpPr txBox="1"/>
          <p:nvPr/>
        </p:nvSpPr>
        <p:spPr>
          <a:xfrm>
            <a:off x="168447" y="4413532"/>
            <a:ext cx="8639794" cy="1200329"/>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000" smtClean="0">
                <a:latin typeface="微软雅黑" panose="020B0503020204020204" pitchFamily="34" charset="-122"/>
                <a:ea typeface="微软雅黑" panose="020B0503020204020204" pitchFamily="34" charset="-122"/>
              </a:rPr>
              <a:t>这里也可以 </a:t>
            </a:r>
            <a:r>
              <a:rPr lang="en-US" altLang="zh-CN" sz="2000" smtClean="0">
                <a:latin typeface="微软雅黑" panose="020B0503020204020204" pitchFamily="34" charset="-122"/>
                <a:ea typeface="微软雅黑" panose="020B0503020204020204" pitchFamily="34" charset="-122"/>
              </a:rPr>
              <a:t>this.year = d.year; this.month=d.month;this.day=d.day;</a:t>
            </a:r>
          </a:p>
          <a:p>
            <a:pPr marL="342900" indent="-342900">
              <a:lnSpc>
                <a:spcPct val="120000"/>
              </a:lnSpc>
              <a:buFont typeface="Wingdings" panose="05000000000000000000" pitchFamily="2" charset="2"/>
              <a:buChar char="Ø"/>
            </a:pPr>
            <a:r>
              <a:rPr lang="zh-CN" altLang="en-US" sz="2000" smtClean="0">
                <a:latin typeface="微软雅黑" panose="020B0503020204020204" pitchFamily="34" charset="-122"/>
                <a:ea typeface="微软雅黑" panose="020B0503020204020204" pitchFamily="34" charset="-122"/>
              </a:rPr>
              <a:t>构造方法的调用只能使用</a:t>
            </a:r>
            <a:r>
              <a:rPr lang="en-US" altLang="zh-CN" sz="2000" smtClean="0">
                <a:latin typeface="微软雅黑" panose="020B0503020204020204" pitchFamily="34" charset="-122"/>
                <a:ea typeface="微软雅黑" panose="020B0503020204020204" pitchFamily="34" charset="-122"/>
              </a:rPr>
              <a:t>new</a:t>
            </a:r>
            <a:r>
              <a:rPr lang="zh-CN" altLang="en-US" sz="2000" smtClean="0">
                <a:latin typeface="微软雅黑" panose="020B0503020204020204" pitchFamily="34" charset="-122"/>
                <a:ea typeface="微软雅黑" panose="020B0503020204020204" pitchFamily="34" charset="-122"/>
              </a:rPr>
              <a:t>，或者</a:t>
            </a:r>
            <a:r>
              <a:rPr lang="en-US" altLang="zh-CN" sz="2000" smtClean="0">
                <a:latin typeface="微软雅黑" panose="020B0503020204020204" pitchFamily="34" charset="-122"/>
                <a:ea typeface="微软雅黑" panose="020B0503020204020204" pitchFamily="34" charset="-122"/>
              </a:rPr>
              <a:t>this</a:t>
            </a:r>
            <a:r>
              <a:rPr lang="zh-CN" altLang="en-US" sz="2000" smtClean="0">
                <a:latin typeface="微软雅黑" panose="020B0503020204020204" pitchFamily="34" charset="-122"/>
                <a:ea typeface="微软雅黑" panose="020B0503020204020204" pitchFamily="34" charset="-122"/>
              </a:rPr>
              <a:t>来调用；不能使用</a:t>
            </a:r>
            <a:r>
              <a:rPr lang="en-US" altLang="zh-CN" sz="2000" smtClean="0">
                <a:latin typeface="微软雅黑" panose="020B0503020204020204" pitchFamily="34" charset="-122"/>
                <a:ea typeface="微软雅黑" panose="020B0503020204020204" pitchFamily="34" charset="-122"/>
              </a:rPr>
              <a:t>MyDate(d.year,d.month,d.day)</a:t>
            </a:r>
            <a:r>
              <a:rPr lang="zh-CN" altLang="en-US" sz="2000" smtClean="0">
                <a:latin typeface="微软雅黑" panose="020B0503020204020204" pitchFamily="34" charset="-122"/>
                <a:ea typeface="微软雅黑" panose="020B0503020204020204" pitchFamily="34" charset="-122"/>
              </a:rPr>
              <a:t>方式调用</a:t>
            </a:r>
            <a:endParaRPr lang="zh-CN" altLang="en-US" sz="2000" dirty="0" smtClean="0">
              <a:latin typeface="微软雅黑" panose="020B0503020204020204" pitchFamily="34" charset="-122"/>
              <a:ea typeface="微软雅黑" panose="020B0503020204020204" pitchFamily="34" charset="-122"/>
            </a:endParaRPr>
          </a:p>
        </p:txBody>
      </p:sp>
      <p:sp>
        <p:nvSpPr>
          <p:cNvPr id="8" name="TextBox 1"/>
          <p:cNvSpPr txBox="1">
            <a:spLocks noChangeArrowheads="1"/>
          </p:cNvSpPr>
          <p:nvPr/>
        </p:nvSpPr>
        <p:spPr bwMode="auto">
          <a:xfrm>
            <a:off x="755650" y="5779353"/>
            <a:ext cx="7920806" cy="83099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代码演示：同一个包中不能有重名的类，所以在</a:t>
            </a:r>
            <a:r>
              <a:rPr lang="en-US" altLang="zh-CN" sz="2000" smtClean="0">
                <a:latin typeface="微软雅黑" pitchFamily="34" charset="-122"/>
                <a:ea typeface="微软雅黑" pitchFamily="34" charset="-122"/>
              </a:rPr>
              <a:t>thisuse</a:t>
            </a:r>
            <a:r>
              <a:rPr lang="zh-CN" altLang="en-US" sz="2000" smtClean="0">
                <a:latin typeface="微软雅黑" pitchFamily="34" charset="-122"/>
                <a:ea typeface="微软雅黑" pitchFamily="34" charset="-122"/>
              </a:rPr>
              <a:t>的包中</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03-encapsulation/thisuse.Mydate</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9" y="115888"/>
            <a:ext cx="5149254" cy="623887"/>
          </a:xfrm>
        </p:spPr>
        <p:txBody>
          <a:bodyPr/>
          <a:lstStyle/>
          <a:p>
            <a:r>
              <a:rPr lang="en-US" altLang="zh-CN" dirty="0" err="1" smtClean="0"/>
              <a:t>instanceof</a:t>
            </a:r>
            <a:r>
              <a:rPr lang="zh-CN" altLang="en-US" dirty="0" smtClean="0"/>
              <a:t>对象运算符</a:t>
            </a:r>
            <a:endParaRPr lang="zh-CN" altLang="en-US" dirty="0"/>
          </a:p>
        </p:txBody>
      </p:sp>
      <p:sp>
        <p:nvSpPr>
          <p:cNvPr id="3" name="内容占位符 2"/>
          <p:cNvSpPr>
            <a:spLocks noGrp="1"/>
          </p:cNvSpPr>
          <p:nvPr>
            <p:ph idx="1"/>
          </p:nvPr>
        </p:nvSpPr>
        <p:spPr>
          <a:xfrm>
            <a:off x="110924" y="1196752"/>
            <a:ext cx="8847262" cy="864096"/>
          </a:xfrm>
        </p:spPr>
        <p:txBody>
          <a:bodyPr/>
          <a:lstStyle/>
          <a:p>
            <a:pPr>
              <a:buFont typeface="Wingdings" panose="05000000000000000000" pitchFamily="2" charset="2"/>
              <a:buChar char="Ø"/>
            </a:pPr>
            <a:r>
              <a:rPr lang="zh-CN" altLang="en-US" sz="2400" dirty="0" smtClean="0"/>
              <a:t>用于判断一个对象的实例是否属于指定类，运算结果为</a:t>
            </a:r>
            <a:r>
              <a:rPr lang="en-US" altLang="zh-CN" sz="2400" dirty="0" err="1" smtClean="0"/>
              <a:t>boolean</a:t>
            </a:r>
            <a:r>
              <a:rPr lang="zh-CN" altLang="en-US" sz="2400" dirty="0" smtClean="0"/>
              <a:t>类型，返回</a:t>
            </a:r>
            <a:r>
              <a:rPr lang="en-US" altLang="zh-CN" sz="2400" dirty="0" smtClean="0"/>
              <a:t>true or false;</a:t>
            </a:r>
            <a:endParaRPr lang="zh-CN" altLang="en-US" sz="2400" dirty="0"/>
          </a:p>
        </p:txBody>
      </p:sp>
      <p:sp>
        <p:nvSpPr>
          <p:cNvPr id="5" name="灯片编号占位符 4"/>
          <p:cNvSpPr>
            <a:spLocks noGrp="1"/>
          </p:cNvSpPr>
          <p:nvPr>
            <p:ph type="sldNum" sz="quarter" idx="11"/>
          </p:nvPr>
        </p:nvSpPr>
        <p:spPr/>
        <p:txBody>
          <a:bodyPr/>
          <a:lstStyle/>
          <a:p>
            <a:pPr>
              <a:defRPr/>
            </a:pPr>
            <a:fld id="{CB3F7CA2-734B-41C2-B593-8AFF6AD5AE43}" type="slidenum">
              <a:rPr lang="zh-CN" altLang="en-US" smtClean="0"/>
              <a:pPr>
                <a:defRPr/>
              </a:pPr>
              <a:t>33</a:t>
            </a:fld>
            <a:endParaRPr lang="en-US" altLang="zh-CN"/>
          </a:p>
        </p:txBody>
      </p:sp>
      <p:sp>
        <p:nvSpPr>
          <p:cNvPr id="6" name="TextBox 5"/>
          <p:cNvSpPr txBox="1"/>
          <p:nvPr/>
        </p:nvSpPr>
        <p:spPr>
          <a:xfrm>
            <a:off x="628437" y="2214210"/>
            <a:ext cx="7812236" cy="3416320"/>
          </a:xfrm>
          <a:prstGeom prst="rect">
            <a:avLst/>
          </a:prstGeom>
          <a:noFill/>
        </p:spPr>
        <p:txBody>
          <a:bodyPr wrap="square" rtlCol="0">
            <a:spAutoFit/>
          </a:bodyPr>
          <a:lstStyle/>
          <a:p>
            <a:pPr defTabSz="360000"/>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class</a:t>
            </a:r>
            <a:r>
              <a:rPr lang="en-US" altLang="zh-CN" b="1">
                <a:solidFill>
                  <a:srgbClr val="000000"/>
                </a:solidFill>
                <a:latin typeface="Consolas" panose="020B0609020204030204" pitchFamily="49" charset="0"/>
              </a:rPr>
              <a:t> InstanceofDemo {</a:t>
            </a:r>
          </a:p>
          <a:p>
            <a:pPr defTabSz="360000"/>
            <a:r>
              <a:rPr lang="en-US" altLang="zh-CN" b="1" smtClean="0">
                <a:solidFill>
                  <a:srgbClr val="7F0055"/>
                </a:solidFill>
                <a:latin typeface="Consolas" panose="020B0609020204030204" pitchFamily="49" charset="0"/>
              </a:rPr>
              <a:t>	public</a:t>
            </a:r>
            <a:r>
              <a:rPr lang="en-US" altLang="zh-CN" b="1" smtClean="0">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static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main(String </a:t>
            </a:r>
            <a:r>
              <a:rPr lang="en-US" altLang="zh-CN" b="1">
                <a:solidFill>
                  <a:srgbClr val="6A3E3E"/>
                </a:solidFill>
                <a:latin typeface="Consolas" panose="020B0609020204030204" pitchFamily="49" charset="0"/>
              </a:rPr>
              <a:t>args</a:t>
            </a:r>
            <a:r>
              <a:rPr lang="en-US" altLang="zh-CN" b="1">
                <a:solidFill>
                  <a:srgbClr val="000000"/>
                </a:solidFill>
                <a:latin typeface="Consolas" panose="020B0609020204030204" pitchFamily="49" charset="0"/>
              </a:rPr>
              <a:t>[]) {</a:t>
            </a:r>
          </a:p>
          <a:p>
            <a:pPr defTabSz="360000"/>
            <a:r>
              <a:rPr lang="en-US" altLang="zh-CN">
                <a:solidFill>
                  <a:srgbClr val="000000"/>
                </a:solidFill>
                <a:latin typeface="Consolas" panose="020B0609020204030204" pitchFamily="49" charset="0"/>
              </a:rPr>
              <a:t>	</a:t>
            </a:r>
            <a:r>
              <a:rPr lang="en-US" altLang="zh-CN" smtClean="0">
                <a:solidFill>
                  <a:srgbClr val="000000"/>
                </a:solidFill>
                <a:latin typeface="Consolas" panose="020B0609020204030204" pitchFamily="49" charset="0"/>
              </a:rPr>
              <a:t>	MyDate </a:t>
            </a:r>
            <a:r>
              <a:rPr lang="en-US" altLang="zh-CN">
                <a:solidFill>
                  <a:srgbClr val="6A3E3E"/>
                </a:solidFill>
                <a:latin typeface="Consolas" panose="020B0609020204030204" pitchFamily="49" charset="0"/>
              </a:rPr>
              <a:t>d</a:t>
            </a:r>
            <a:r>
              <a:rPr lang="en-US" altLang="zh-CN">
                <a:solidFill>
                  <a:srgbClr val="000000"/>
                </a:solidFill>
                <a:latin typeface="Consolas" panose="020B0609020204030204" pitchFamily="49" charset="0"/>
              </a:rPr>
              <a:t> = </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MyDate(2021, 5, 5); </a:t>
            </a:r>
          </a:p>
          <a:p>
            <a:pPr defTabSz="360000"/>
            <a:r>
              <a:rPr lang="en-US" altLang="zh-CN" b="1" smtClean="0">
                <a:solidFill>
                  <a:srgbClr val="7F0055"/>
                </a:solidFill>
                <a:latin typeface="Consolas" panose="020B0609020204030204" pitchFamily="49" charset="0"/>
              </a:rPr>
              <a:t>		if</a:t>
            </a:r>
            <a:r>
              <a:rPr lang="en-US" altLang="zh-CN" b="1" smtClean="0">
                <a:solidFill>
                  <a:srgbClr val="000000"/>
                </a:solidFill>
                <a:latin typeface="Consolas" panose="020B0609020204030204" pitchFamily="49" charset="0"/>
              </a:rPr>
              <a:t> </a:t>
            </a:r>
            <a:r>
              <a:rPr lang="en-US" altLang="zh-CN" b="1">
                <a:solidFill>
                  <a:srgbClr val="000000"/>
                </a:solidFill>
                <a:latin typeface="Consolas" panose="020B0609020204030204" pitchFamily="49" charset="0"/>
              </a:rPr>
              <a:t>(</a:t>
            </a:r>
            <a:r>
              <a:rPr lang="en-US" altLang="zh-CN" b="1">
                <a:solidFill>
                  <a:srgbClr val="6A3E3E"/>
                </a:solidFill>
                <a:latin typeface="Consolas" panose="020B0609020204030204" pitchFamily="49" charset="0"/>
              </a:rPr>
              <a:t>d</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instanceof</a:t>
            </a:r>
            <a:r>
              <a:rPr lang="en-US" altLang="zh-CN" b="1">
                <a:solidFill>
                  <a:srgbClr val="000000"/>
                </a:solidFill>
                <a:latin typeface="Consolas" panose="020B0609020204030204" pitchFamily="49" charset="0"/>
              </a:rPr>
              <a:t> MyDate)</a:t>
            </a:r>
          </a:p>
          <a:p>
            <a:pPr defTabSz="360000"/>
            <a:r>
              <a:rPr lang="en-US" altLang="zh-CN" smtClean="0">
                <a:solidFill>
                  <a:srgbClr val="000000"/>
                </a:solidFill>
                <a:latin typeface="Consolas" panose="020B0609020204030204" pitchFamily="49" charset="0"/>
              </a:rPr>
              <a:t>			System.</a:t>
            </a:r>
            <a:r>
              <a:rPr lang="en-US" altLang="zh-CN" b="1" i="1" smtClean="0">
                <a:solidFill>
                  <a:srgbClr val="0000C0"/>
                </a:solidFill>
                <a:latin typeface="Consolas" panose="020B0609020204030204" pitchFamily="49" charset="0"/>
              </a:rPr>
              <a:t>out</a:t>
            </a:r>
            <a:r>
              <a:rPr lang="en-US" altLang="zh-CN" b="1" i="1" smtClean="0">
                <a:solidFill>
                  <a:srgbClr val="000000"/>
                </a:solidFill>
                <a:latin typeface="Consolas" panose="020B0609020204030204" pitchFamily="49" charset="0"/>
              </a:rPr>
              <a:t>.println</a:t>
            </a:r>
            <a:r>
              <a:rPr lang="en-US" altLang="zh-CN" b="1" i="1">
                <a:solidFill>
                  <a:srgbClr val="000000"/>
                </a:solidFill>
                <a:latin typeface="Consolas" panose="020B0609020204030204" pitchFamily="49" charset="0"/>
              </a:rPr>
              <a:t>(</a:t>
            </a:r>
            <a:r>
              <a:rPr lang="en-US" altLang="zh-CN" b="1" i="1">
                <a:solidFill>
                  <a:srgbClr val="2A00FF"/>
                </a:solidFill>
                <a:latin typeface="Consolas" panose="020B0609020204030204" pitchFamily="49" charset="0"/>
              </a:rPr>
              <a:t>"true"</a:t>
            </a:r>
            <a:r>
              <a:rPr lang="en-US" altLang="zh-CN" b="1" i="1">
                <a:solidFill>
                  <a:srgbClr val="000000"/>
                </a:solidFill>
                <a:latin typeface="Consolas" panose="020B0609020204030204" pitchFamily="49" charset="0"/>
              </a:rPr>
              <a:t>);</a:t>
            </a:r>
          </a:p>
          <a:p>
            <a:pPr defTabSz="360000"/>
            <a:r>
              <a:rPr lang="en-US" altLang="zh-CN" b="1" smtClean="0">
                <a:solidFill>
                  <a:srgbClr val="7F0055"/>
                </a:solidFill>
                <a:latin typeface="Consolas" panose="020B0609020204030204" pitchFamily="49" charset="0"/>
              </a:rPr>
              <a:t>		else</a:t>
            </a:r>
            <a:endParaRPr lang="en-US" altLang="zh-CN" b="1">
              <a:solidFill>
                <a:srgbClr val="7F0055"/>
              </a:solidFill>
              <a:latin typeface="Consolas" panose="020B0609020204030204" pitchFamily="49" charset="0"/>
            </a:endParaRPr>
          </a:p>
          <a:p>
            <a:pPr defTabSz="360000"/>
            <a:r>
              <a:rPr lang="en-US" altLang="zh-CN" smtClean="0">
                <a:solidFill>
                  <a:srgbClr val="000000"/>
                </a:solidFill>
                <a:latin typeface="Consolas" panose="020B0609020204030204" pitchFamily="49" charset="0"/>
              </a:rPr>
              <a:t>			System.</a:t>
            </a:r>
            <a:r>
              <a:rPr lang="en-US" altLang="zh-CN" b="1" i="1" smtClean="0">
                <a:solidFill>
                  <a:srgbClr val="0000C0"/>
                </a:solidFill>
                <a:latin typeface="Consolas" panose="020B0609020204030204" pitchFamily="49" charset="0"/>
              </a:rPr>
              <a:t>out</a:t>
            </a:r>
            <a:r>
              <a:rPr lang="en-US" altLang="zh-CN" b="1" i="1" smtClean="0">
                <a:solidFill>
                  <a:srgbClr val="000000"/>
                </a:solidFill>
                <a:latin typeface="Consolas" panose="020B0609020204030204" pitchFamily="49" charset="0"/>
              </a:rPr>
              <a:t>.println</a:t>
            </a:r>
            <a:r>
              <a:rPr lang="en-US" altLang="zh-CN" b="1" i="1">
                <a:solidFill>
                  <a:srgbClr val="000000"/>
                </a:solidFill>
                <a:latin typeface="Consolas" panose="020B0609020204030204" pitchFamily="49" charset="0"/>
              </a:rPr>
              <a:t>(</a:t>
            </a:r>
            <a:r>
              <a:rPr lang="en-US" altLang="zh-CN" b="1" i="1">
                <a:solidFill>
                  <a:srgbClr val="2A00FF"/>
                </a:solidFill>
                <a:latin typeface="Consolas" panose="020B0609020204030204" pitchFamily="49" charset="0"/>
              </a:rPr>
              <a:t>"false"</a:t>
            </a:r>
            <a:r>
              <a:rPr lang="en-US" altLang="zh-CN" b="1" i="1">
                <a:solidFill>
                  <a:srgbClr val="000000"/>
                </a:solidFill>
                <a:latin typeface="Consolas" panose="020B0609020204030204" pitchFamily="49" charset="0"/>
              </a:rPr>
              <a:t>);</a:t>
            </a:r>
          </a:p>
          <a:p>
            <a:pPr defTabSz="360000"/>
            <a:r>
              <a:rPr lang="en-US" altLang="zh-CN" smtClean="0">
                <a:solidFill>
                  <a:srgbClr val="000000"/>
                </a:solidFill>
                <a:latin typeface="Consolas" panose="020B0609020204030204" pitchFamily="49" charset="0"/>
              </a:rPr>
              <a:t>	}</a:t>
            </a:r>
            <a:endParaRPr lang="en-US" altLang="zh-CN">
              <a:solidFill>
                <a:srgbClr val="000000"/>
              </a:solidFill>
              <a:latin typeface="Consolas" panose="020B0609020204030204" pitchFamily="49" charset="0"/>
            </a:endParaRPr>
          </a:p>
          <a:p>
            <a:pPr defTabSz="360000"/>
            <a:r>
              <a:rPr lang="en-US" altLang="zh-CN">
                <a:solidFill>
                  <a:srgbClr val="000000"/>
                </a:solidFill>
                <a:latin typeface="Consolas" panose="020B0609020204030204" pitchFamily="49" charset="0"/>
              </a:rPr>
              <a:t>}</a:t>
            </a:r>
            <a:endParaRPr lang="zh-CN" altLang="en-US"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5705282" y="581725"/>
            <a:ext cx="3267890" cy="461665"/>
          </a:xfrm>
          <a:prstGeom prst="rect">
            <a:avLst/>
          </a:prstGeom>
          <a:noFill/>
        </p:spPr>
        <p:txBody>
          <a:bodyPr wrap="square" rtlCol="0">
            <a:spAutoFit/>
          </a:bodyPr>
          <a:lstStyle/>
          <a:p>
            <a:pPr>
              <a:lnSpc>
                <a:spcPct val="120000"/>
              </a:lnSpc>
            </a:pPr>
            <a:r>
              <a:rPr lang="en-US" altLang="zh-CN" sz="2000" smtClean="0">
                <a:latin typeface="微软雅黑" panose="020B0503020204020204" pitchFamily="34" charset="-122"/>
                <a:ea typeface="微软雅黑" panose="020B0503020204020204" pitchFamily="34" charset="-122"/>
              </a:rPr>
              <a:t>Instanceof</a:t>
            </a:r>
            <a:r>
              <a:rPr lang="zh-CN" altLang="en-US" sz="2000" smtClean="0">
                <a:latin typeface="微软雅黑" panose="020B0503020204020204" pitchFamily="34" charset="-122"/>
                <a:ea typeface="微软雅黑" panose="020B0503020204020204" pitchFamily="34" charset="-122"/>
              </a:rPr>
              <a:t>是</a:t>
            </a:r>
            <a:r>
              <a:rPr lang="en-US" altLang="zh-CN" sz="2000" smtClean="0">
                <a:latin typeface="微软雅黑" panose="020B0503020204020204" pitchFamily="34" charset="-122"/>
                <a:ea typeface="微软雅黑" panose="020B0503020204020204" pitchFamily="34" charset="-122"/>
              </a:rPr>
              <a:t>Java</a:t>
            </a:r>
            <a:r>
              <a:rPr lang="zh-CN" altLang="en-US" sz="2000" smtClean="0">
                <a:latin typeface="微软雅黑" panose="020B0503020204020204" pitchFamily="34" charset="-122"/>
                <a:ea typeface="微软雅黑" panose="020B0503020204020204" pitchFamily="34" charset="-122"/>
              </a:rPr>
              <a:t>的关键字</a:t>
            </a:r>
            <a:endParaRPr lang="zh-CN" altLang="en-US" sz="2000" dirty="0" smtClean="0">
              <a:latin typeface="微软雅黑" panose="020B0503020204020204" pitchFamily="34" charset="-122"/>
              <a:ea typeface="微软雅黑" panose="020B0503020204020204" pitchFamily="34" charset="-122"/>
            </a:endParaRPr>
          </a:p>
        </p:txBody>
      </p:sp>
      <p:sp>
        <p:nvSpPr>
          <p:cNvPr id="8" name="TextBox 1"/>
          <p:cNvSpPr txBox="1">
            <a:spLocks noChangeArrowheads="1"/>
          </p:cNvSpPr>
          <p:nvPr/>
        </p:nvSpPr>
        <p:spPr bwMode="auto">
          <a:xfrm>
            <a:off x="4147529" y="5355016"/>
            <a:ext cx="4739449" cy="83099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03-encapsulation/InstanceofDemo</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109981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D6C073A-FA9C-48E3-946C-8824F0FF59EF}" type="slidenum">
              <a:rPr lang="zh-CN" altLang="en-US" sz="1400" smtClean="0">
                <a:latin typeface="Tahoma" pitchFamily="34" charset="0"/>
              </a:rPr>
              <a:pPr eaLnBrk="1" hangingPunct="1"/>
              <a:t>34</a:t>
            </a:fld>
            <a:endParaRPr lang="en-US" altLang="zh-CN" sz="1400" smtClean="0">
              <a:latin typeface="Tahoma" pitchFamily="34" charset="0"/>
            </a:endParaRPr>
          </a:p>
        </p:txBody>
      </p:sp>
      <p:sp>
        <p:nvSpPr>
          <p:cNvPr id="36868" name="Rectangle 2"/>
          <p:cNvSpPr>
            <a:spLocks noGrp="1" noChangeArrowheads="1"/>
          </p:cNvSpPr>
          <p:nvPr>
            <p:ph type="title"/>
          </p:nvPr>
        </p:nvSpPr>
        <p:spPr>
          <a:xfrm>
            <a:off x="1042988" y="44450"/>
            <a:ext cx="7793037" cy="839788"/>
          </a:xfrm>
        </p:spPr>
        <p:txBody>
          <a:bodyPr/>
          <a:lstStyle/>
          <a:p>
            <a:pPr eaLnBrk="1" hangingPunct="1"/>
            <a:r>
              <a:rPr lang="en-US" altLang="zh-CN" smtClean="0"/>
              <a:t>3.2.3 </a:t>
            </a:r>
            <a:r>
              <a:rPr lang="zh-CN" altLang="en-US" smtClean="0"/>
              <a:t>访问控制</a:t>
            </a:r>
            <a:r>
              <a:rPr lang="en-US" altLang="zh-CN" smtClean="0"/>
              <a:t>——</a:t>
            </a:r>
            <a:r>
              <a:rPr lang="zh-CN" altLang="en-US" smtClean="0"/>
              <a:t>类的访问 </a:t>
            </a:r>
          </a:p>
        </p:txBody>
      </p:sp>
      <p:sp>
        <p:nvSpPr>
          <p:cNvPr id="32773" name="Rectangle 3"/>
          <p:cNvSpPr>
            <a:spLocks noGrp="1" noChangeArrowheads="1"/>
          </p:cNvSpPr>
          <p:nvPr>
            <p:ph type="body" idx="1"/>
          </p:nvPr>
        </p:nvSpPr>
        <p:spPr>
          <a:xfrm>
            <a:off x="179387" y="3130672"/>
            <a:ext cx="8964613" cy="3456161"/>
          </a:xfrm>
        </p:spPr>
        <p:txBody>
          <a:bodyPr/>
          <a:lstStyle/>
          <a:p>
            <a:pPr eaLnBrk="1" hangingPunct="1">
              <a:defRPr/>
            </a:pPr>
            <a:r>
              <a:rPr lang="en-US" altLang="zh-CN" sz="2800" dirty="0" smtClean="0"/>
              <a:t>1. </a:t>
            </a:r>
            <a:r>
              <a:rPr lang="zh-CN" altLang="en-US" sz="2800" dirty="0" smtClean="0">
                <a:solidFill>
                  <a:srgbClr val="C00000"/>
                </a:solidFill>
              </a:rPr>
              <a:t>类的访问权限</a:t>
            </a:r>
            <a:r>
              <a:rPr lang="zh-CN" altLang="en-US" sz="2800" dirty="0" smtClean="0"/>
              <a:t>：只有</a:t>
            </a:r>
            <a:r>
              <a:rPr lang="en-US" altLang="zh-CN" sz="2800" dirty="0" smtClean="0"/>
              <a:t>public</a:t>
            </a:r>
            <a:r>
              <a:rPr lang="zh-CN" altLang="en-US" sz="2800" dirty="0" smtClean="0"/>
              <a:t>和缺省两种 。</a:t>
            </a:r>
          </a:p>
          <a:p>
            <a:pPr marL="457200" lvl="1" indent="0" eaLnBrk="1" hangingPunct="1">
              <a:buClrTx/>
              <a:buSzTx/>
              <a:defRPr/>
            </a:pPr>
            <a:r>
              <a:rPr lang="zh-CN" altLang="en-US" sz="2400" kern="1200">
                <a:solidFill>
                  <a:srgbClr val="C00000"/>
                </a:solidFill>
                <a:latin typeface="Comic Sans MS" pitchFamily="66" charset="0"/>
              </a:rPr>
              <a:t>类声明：</a:t>
            </a:r>
            <a:endParaRPr lang="en-US" altLang="zh-CN" sz="2400" kern="1200">
              <a:solidFill>
                <a:srgbClr val="C00000"/>
              </a:solidFill>
              <a:latin typeface="Comic Sans MS" pitchFamily="66" charset="0"/>
            </a:endParaRPr>
          </a:p>
          <a:p>
            <a:pPr marL="457200" lvl="1" indent="0" eaLnBrk="1" hangingPunct="1">
              <a:buClrTx/>
              <a:buSzTx/>
              <a:defRPr/>
            </a:pPr>
            <a:r>
              <a:rPr lang="en-US" altLang="zh-CN" sz="2400" kern="1200">
                <a:solidFill>
                  <a:srgbClr val="000000"/>
                </a:solidFill>
                <a:latin typeface="Comic Sans MS" pitchFamily="66" charset="0"/>
              </a:rPr>
              <a:t>[</a:t>
            </a:r>
            <a:r>
              <a:rPr lang="zh-CN" altLang="en-US" sz="2400" kern="1200">
                <a:solidFill>
                  <a:srgbClr val="C00000"/>
                </a:solidFill>
                <a:latin typeface="Comic Sans MS" pitchFamily="66" charset="0"/>
              </a:rPr>
              <a:t>修饰符</a:t>
            </a:r>
            <a:r>
              <a:rPr lang="en-US" altLang="zh-CN" sz="2400" kern="1200">
                <a:latin typeface="Comic Sans MS" pitchFamily="66" charset="0"/>
              </a:rPr>
              <a:t>]  class  </a:t>
            </a:r>
            <a:r>
              <a:rPr lang="zh-CN" altLang="en-US" sz="2400" kern="1200">
                <a:latin typeface="Comic Sans MS" pitchFamily="66" charset="0"/>
              </a:rPr>
              <a:t>类</a:t>
            </a:r>
            <a:r>
              <a:rPr lang="en-US" altLang="zh-CN" sz="2400" kern="1200">
                <a:latin typeface="Comic Sans MS" pitchFamily="66" charset="0"/>
              </a:rPr>
              <a:t>&lt;</a:t>
            </a:r>
            <a:r>
              <a:rPr lang="zh-CN" altLang="en-US" sz="2400" kern="1200">
                <a:latin typeface="Comic Sans MS" pitchFamily="66" charset="0"/>
              </a:rPr>
              <a:t>泛型</a:t>
            </a:r>
            <a:r>
              <a:rPr lang="en-US" altLang="zh-CN" sz="2400" kern="1200">
                <a:latin typeface="Comic Sans MS" pitchFamily="66" charset="0"/>
              </a:rPr>
              <a:t>&gt;  [extends  </a:t>
            </a:r>
            <a:r>
              <a:rPr lang="zh-CN" altLang="en-US" sz="2400" kern="1200">
                <a:latin typeface="Comic Sans MS" pitchFamily="66" charset="0"/>
              </a:rPr>
              <a:t>父类</a:t>
            </a:r>
            <a:r>
              <a:rPr lang="en-US" altLang="zh-CN" sz="2400" kern="1200">
                <a:latin typeface="Comic Sans MS" pitchFamily="66" charset="0"/>
              </a:rPr>
              <a:t>]  [implements </a:t>
            </a:r>
            <a:r>
              <a:rPr lang="zh-CN" altLang="en-US" sz="2400" kern="1200">
                <a:latin typeface="Comic Sans MS" pitchFamily="66" charset="0"/>
              </a:rPr>
              <a:t>接口列表</a:t>
            </a:r>
            <a:r>
              <a:rPr lang="en-US" altLang="zh-CN" sz="2400" kern="1200">
                <a:latin typeface="Comic Sans MS" pitchFamily="66" charset="0"/>
              </a:rPr>
              <a:t>]</a:t>
            </a:r>
            <a:endParaRPr lang="zh-CN" altLang="en-US"/>
          </a:p>
          <a:p>
            <a:pPr lvl="1" eaLnBrk="1" hangingPunct="1">
              <a:defRPr/>
            </a:pPr>
            <a:endParaRPr lang="en-US" altLang="zh-CN" sz="2400" smtClean="0">
              <a:solidFill>
                <a:schemeClr val="hlink"/>
              </a:solidFill>
            </a:endParaRPr>
          </a:p>
          <a:p>
            <a:pPr lvl="1" eaLnBrk="1" hangingPunct="1">
              <a:defRPr/>
            </a:pPr>
            <a:r>
              <a:rPr lang="en-US" altLang="zh-CN" sz="2400" smtClean="0">
                <a:solidFill>
                  <a:schemeClr val="hlink"/>
                </a:solidFill>
              </a:rPr>
              <a:t>public</a:t>
            </a:r>
            <a:r>
              <a:rPr lang="en-US" altLang="zh-CN" sz="2400" smtClean="0"/>
              <a:t>  </a:t>
            </a:r>
            <a:r>
              <a:rPr lang="en-US" altLang="zh-CN" sz="2400" dirty="0" smtClean="0"/>
              <a:t>class  </a:t>
            </a:r>
            <a:r>
              <a:rPr lang="en-US" altLang="zh-CN" sz="2400" dirty="0" err="1" smtClean="0"/>
              <a:t>MyDate</a:t>
            </a:r>
            <a:r>
              <a:rPr lang="en-US" altLang="zh-CN" sz="2400" dirty="0" smtClean="0"/>
              <a:t>; </a:t>
            </a:r>
            <a:r>
              <a:rPr lang="en-US" altLang="zh-CN" sz="2400" dirty="0" smtClean="0">
                <a:solidFill>
                  <a:srgbClr val="FF0000"/>
                </a:solidFill>
              </a:rPr>
              <a:t>//</a:t>
            </a:r>
            <a:r>
              <a:rPr lang="zh-CN" altLang="en-US" sz="2400" dirty="0" smtClean="0">
                <a:solidFill>
                  <a:srgbClr val="FF0000"/>
                </a:solidFill>
              </a:rPr>
              <a:t>能被同一项目中所有类访问</a:t>
            </a:r>
            <a:endParaRPr lang="zh-CN" altLang="en-US" dirty="0" smtClean="0">
              <a:solidFill>
                <a:srgbClr val="FF0000"/>
              </a:solidFill>
            </a:endParaRPr>
          </a:p>
          <a:p>
            <a:pPr lvl="1" eaLnBrk="1" hangingPunct="1">
              <a:defRPr/>
            </a:pPr>
            <a:r>
              <a:rPr lang="en-US" altLang="zh-CN" sz="2400" dirty="0" smtClean="0"/>
              <a:t>class </a:t>
            </a:r>
            <a:r>
              <a:rPr lang="en-US" altLang="zh-CN" sz="2400" dirty="0" err="1" smtClean="0"/>
              <a:t>MyDate_ex</a:t>
            </a:r>
            <a:r>
              <a:rPr lang="en-US" altLang="zh-CN" sz="2400" smtClean="0"/>
              <a:t>;        </a:t>
            </a:r>
            <a:r>
              <a:rPr lang="en-US" altLang="zh-CN" sz="2400" smtClean="0">
                <a:solidFill>
                  <a:srgbClr val="FF0000"/>
                </a:solidFill>
              </a:rPr>
              <a:t>//</a:t>
            </a:r>
            <a:r>
              <a:rPr lang="zh-CN" altLang="en-US" sz="2400" dirty="0" smtClean="0">
                <a:solidFill>
                  <a:srgbClr val="FF0000"/>
                </a:solidFill>
              </a:rPr>
              <a:t>只能被同一个包的类访问</a:t>
            </a:r>
            <a:endParaRPr lang="en-US" altLang="zh-CN" sz="2400" dirty="0" smtClean="0">
              <a:solidFill>
                <a:srgbClr val="FF0000"/>
              </a:solidFill>
            </a:endParaRPr>
          </a:p>
          <a:p>
            <a:pPr lvl="1" eaLnBrk="1" hangingPunct="1">
              <a:defRPr/>
            </a:pPr>
            <a:endParaRPr lang="zh-CN" altLang="en-US" sz="2400" dirty="0" smtClean="0"/>
          </a:p>
          <a:p>
            <a:pPr eaLnBrk="1" hangingPunct="1">
              <a:defRPr/>
            </a:pPr>
            <a:endParaRPr lang="zh-CN" altLang="en-US" sz="2800" dirty="0" smtClean="0"/>
          </a:p>
          <a:p>
            <a:pPr eaLnBrk="1" hangingPunct="1">
              <a:defRPr/>
            </a:pPr>
            <a:endParaRPr lang="zh-CN" altLang="en-US" sz="2800" dirty="0" smtClean="0"/>
          </a:p>
        </p:txBody>
      </p:sp>
      <p:sp>
        <p:nvSpPr>
          <p:cNvPr id="36870" name="Rectangle 4"/>
          <p:cNvSpPr>
            <a:spLocks noChangeArrowheads="1"/>
          </p:cNvSpPr>
          <p:nvPr/>
        </p:nvSpPr>
        <p:spPr bwMode="auto">
          <a:xfrm>
            <a:off x="1195388" y="2454275"/>
            <a:ext cx="1257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1" name="Rectangle 6"/>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2" name="Rectangle 8"/>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3" name="Rectangle 10"/>
          <p:cNvSpPr>
            <a:spLocks noChangeArrowheads="1"/>
          </p:cNvSpPr>
          <p:nvPr/>
        </p:nvSpPr>
        <p:spPr bwMode="auto">
          <a:xfrm>
            <a:off x="1195388" y="2454275"/>
            <a:ext cx="9890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4" name="Rectangle 12"/>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5" name="Rectangle 14"/>
          <p:cNvSpPr>
            <a:spLocks noChangeArrowheads="1"/>
          </p:cNvSpPr>
          <p:nvPr/>
        </p:nvSpPr>
        <p:spPr bwMode="auto">
          <a:xfrm>
            <a:off x="1195388" y="2454275"/>
            <a:ext cx="1257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6" name="Rectangle 16"/>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7" name="Rectangle 18"/>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8" name="Rectangle 20"/>
          <p:cNvSpPr>
            <a:spLocks noChangeArrowheads="1"/>
          </p:cNvSpPr>
          <p:nvPr/>
        </p:nvSpPr>
        <p:spPr bwMode="auto">
          <a:xfrm>
            <a:off x="1195388" y="2454275"/>
            <a:ext cx="9890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9" name="Rectangle 22"/>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0" name="Rectangle 24"/>
          <p:cNvSpPr>
            <a:spLocks noChangeArrowheads="1"/>
          </p:cNvSpPr>
          <p:nvPr/>
        </p:nvSpPr>
        <p:spPr bwMode="auto">
          <a:xfrm>
            <a:off x="1195388" y="2454275"/>
            <a:ext cx="1257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1" name="Rectangle 26"/>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2" name="Rectangle 28"/>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3" name="Rectangle 30"/>
          <p:cNvSpPr>
            <a:spLocks noChangeArrowheads="1"/>
          </p:cNvSpPr>
          <p:nvPr/>
        </p:nvSpPr>
        <p:spPr bwMode="auto">
          <a:xfrm>
            <a:off x="1195388" y="2454275"/>
            <a:ext cx="9890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4" name="Rectangle 32"/>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5" name="Rectangle 34"/>
          <p:cNvSpPr>
            <a:spLocks noChangeArrowheads="1"/>
          </p:cNvSpPr>
          <p:nvPr/>
        </p:nvSpPr>
        <p:spPr bwMode="auto">
          <a:xfrm>
            <a:off x="1195388" y="2454275"/>
            <a:ext cx="1257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6" name="Rectangle 36"/>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7" name="Rectangle 38"/>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8" name="Rectangle 40"/>
          <p:cNvSpPr>
            <a:spLocks noChangeArrowheads="1"/>
          </p:cNvSpPr>
          <p:nvPr/>
        </p:nvSpPr>
        <p:spPr bwMode="auto">
          <a:xfrm>
            <a:off x="1195388" y="2454275"/>
            <a:ext cx="9890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89" name="Rectangle 42"/>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90" name="Rectangle 44"/>
          <p:cNvSpPr>
            <a:spLocks noChangeArrowheads="1"/>
          </p:cNvSpPr>
          <p:nvPr/>
        </p:nvSpPr>
        <p:spPr bwMode="auto">
          <a:xfrm>
            <a:off x="1195388" y="2454275"/>
            <a:ext cx="1257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91" name="Rectangle 46"/>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92" name="Rectangle 48"/>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93" name="Rectangle 50"/>
          <p:cNvSpPr>
            <a:spLocks noChangeArrowheads="1"/>
          </p:cNvSpPr>
          <p:nvPr/>
        </p:nvSpPr>
        <p:spPr bwMode="auto">
          <a:xfrm>
            <a:off x="1195388" y="2454275"/>
            <a:ext cx="9890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94" name="Rectangle 52"/>
          <p:cNvSpPr>
            <a:spLocks noChangeArrowheads="1"/>
          </p:cNvSpPr>
          <p:nvPr/>
        </p:nvSpPr>
        <p:spPr bwMode="auto">
          <a:xfrm>
            <a:off x="1195388" y="2454275"/>
            <a:ext cx="7064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1" name="TextBox 2"/>
          <p:cNvSpPr txBox="1">
            <a:spLocks noChangeArrowheads="1"/>
          </p:cNvSpPr>
          <p:nvPr/>
        </p:nvSpPr>
        <p:spPr bwMode="auto">
          <a:xfrm>
            <a:off x="467519" y="908720"/>
            <a:ext cx="8368506" cy="2123658"/>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200" dirty="0" smtClean="0">
                <a:solidFill>
                  <a:srgbClr val="002060"/>
                </a:solidFill>
                <a:latin typeface="微软雅黑" pitchFamily="34" charset="-122"/>
                <a:ea typeface="微软雅黑" pitchFamily="34" charset="-122"/>
              </a:rPr>
              <a:t>访问控制是类封装性的重要手段，实现方法和属性的公开和隐藏。</a:t>
            </a:r>
            <a:endParaRPr lang="en-US" altLang="zh-CN" sz="2200" dirty="0" smtClean="0">
              <a:solidFill>
                <a:srgbClr val="002060"/>
              </a:solidFill>
              <a:latin typeface="微软雅黑" pitchFamily="34" charset="-122"/>
              <a:ea typeface="微软雅黑" pitchFamily="34" charset="-122"/>
            </a:endParaRPr>
          </a:p>
          <a:p>
            <a:pPr marL="342900" indent="-342900" eaLnBrk="1" hangingPunct="1">
              <a:lnSpc>
                <a:spcPct val="120000"/>
              </a:lnSpc>
              <a:buFont typeface="Wingdings" panose="05000000000000000000" pitchFamily="2" charset="2"/>
              <a:buChar char="Ø"/>
            </a:pPr>
            <a:r>
              <a:rPr lang="zh-CN" altLang="en-US" sz="2200" dirty="0" smtClean="0">
                <a:latin typeface="微软雅黑" pitchFamily="34" charset="-122"/>
                <a:ea typeface="微软雅黑" pitchFamily="34" charset="-122"/>
              </a:rPr>
              <a:t>访问控制可以修饰类的声明</a:t>
            </a:r>
            <a:endParaRPr lang="en-US" altLang="zh-CN" sz="2200" dirty="0" smtClean="0">
              <a:latin typeface="微软雅黑" pitchFamily="34" charset="-122"/>
              <a:ea typeface="微软雅黑" pitchFamily="34" charset="-122"/>
            </a:endParaRPr>
          </a:p>
          <a:p>
            <a:pPr marL="342900" indent="-342900" eaLnBrk="1" hangingPunct="1">
              <a:lnSpc>
                <a:spcPct val="120000"/>
              </a:lnSpc>
              <a:buFont typeface="Wingdings" panose="05000000000000000000" pitchFamily="2" charset="2"/>
              <a:buChar char="Ø"/>
            </a:pPr>
            <a:r>
              <a:rPr lang="zh-CN" altLang="en-US" sz="2200" smtClean="0">
                <a:latin typeface="微软雅黑" pitchFamily="34" charset="-122"/>
                <a:ea typeface="微软雅黑" pitchFamily="34" charset="-122"/>
              </a:rPr>
              <a:t>在</a:t>
            </a:r>
            <a:r>
              <a:rPr lang="zh-CN" altLang="en-US" sz="2200">
                <a:latin typeface="微软雅黑" pitchFamily="34" charset="-122"/>
                <a:ea typeface="微软雅黑" pitchFamily="34" charset="-122"/>
              </a:rPr>
              <a:t>方访问控制也可以修饰类成员声明（类的属性和方法）</a:t>
            </a:r>
            <a:endParaRPr lang="en-US" altLang="zh-CN" sz="2200">
              <a:latin typeface="微软雅黑" pitchFamily="34" charset="-122"/>
              <a:ea typeface="微软雅黑" pitchFamily="34" charset="-122"/>
            </a:endParaRPr>
          </a:p>
          <a:p>
            <a:pPr marL="342900" indent="-342900" eaLnBrk="1" hangingPunct="1">
              <a:lnSpc>
                <a:spcPct val="120000"/>
              </a:lnSpc>
              <a:buFont typeface="Wingdings" panose="05000000000000000000" pitchFamily="2" charset="2"/>
              <a:buChar char="Ø"/>
            </a:pPr>
            <a:r>
              <a:rPr lang="zh-CN" altLang="en-US" sz="2200" smtClean="0">
                <a:latin typeface="微软雅黑" pitchFamily="34" charset="-122"/>
                <a:ea typeface="微软雅黑" pitchFamily="34" charset="-122"/>
              </a:rPr>
              <a:t>方法</a:t>
            </a:r>
            <a:r>
              <a:rPr lang="zh-CN" altLang="en-US" sz="2200" dirty="0" smtClean="0">
                <a:latin typeface="微软雅黑" pitchFamily="34" charset="-122"/>
                <a:ea typeface="微软雅黑" pitchFamily="34" charset="-122"/>
              </a:rPr>
              <a:t>的局部变量前不能使用访问</a:t>
            </a:r>
            <a:r>
              <a:rPr lang="zh-CN" altLang="en-US" sz="2200" smtClean="0">
                <a:latin typeface="微软雅黑" pitchFamily="34" charset="-122"/>
                <a:ea typeface="微软雅黑" pitchFamily="34" charset="-122"/>
              </a:rPr>
              <a:t>控制修饰</a:t>
            </a:r>
            <a:endParaRPr lang="en-US" altLang="zh-CN" sz="2200" smtClean="0">
              <a:latin typeface="微软雅黑" pitchFamily="34" charset="-122"/>
              <a:ea typeface="微软雅黑" pitchFamily="34" charset="-122"/>
            </a:endParaRPr>
          </a:p>
          <a:p>
            <a:pPr marL="342900" indent="-342900" eaLnBrk="1" hangingPunct="1">
              <a:lnSpc>
                <a:spcPct val="120000"/>
              </a:lnSpc>
              <a:buFont typeface="Wingdings" panose="05000000000000000000" pitchFamily="2" charset="2"/>
              <a:buChar char="Ø"/>
            </a:pPr>
            <a:r>
              <a:rPr lang="zh-CN" altLang="en-US" sz="2200">
                <a:latin typeface="微软雅黑" pitchFamily="34" charset="-122"/>
                <a:ea typeface="微软雅黑" pitchFamily="34" charset="-122"/>
              </a:rPr>
              <a:t>类的访问权限只有</a:t>
            </a:r>
            <a:r>
              <a:rPr lang="en-US" altLang="zh-CN" sz="2200">
                <a:latin typeface="微软雅黑" pitchFamily="34" charset="-122"/>
                <a:ea typeface="微软雅黑" pitchFamily="34" charset="-122"/>
              </a:rPr>
              <a:t>2</a:t>
            </a:r>
            <a:r>
              <a:rPr lang="zh-CN" altLang="en-US" sz="2200">
                <a:latin typeface="微软雅黑" pitchFamily="34" charset="-122"/>
                <a:ea typeface="微软雅黑" pitchFamily="34" charset="-122"/>
              </a:rPr>
              <a:t>种</a:t>
            </a:r>
            <a:r>
              <a:rPr lang="zh-CN" altLang="en-US" sz="2200" smtClean="0">
                <a:latin typeface="微软雅黑" pitchFamily="34" charset="-122"/>
                <a:ea typeface="微软雅黑" pitchFamily="34" charset="-122"/>
              </a:rPr>
              <a:t>，类成员</a:t>
            </a:r>
            <a:r>
              <a:rPr lang="zh-CN" altLang="en-US" sz="2200">
                <a:latin typeface="微软雅黑" pitchFamily="34" charset="-122"/>
                <a:ea typeface="微软雅黑" pitchFamily="34" charset="-122"/>
              </a:rPr>
              <a:t>有</a:t>
            </a:r>
            <a:r>
              <a:rPr lang="en-US" altLang="zh-CN" sz="2200">
                <a:latin typeface="微软雅黑" pitchFamily="34" charset="-122"/>
                <a:ea typeface="微软雅黑" pitchFamily="34" charset="-122"/>
              </a:rPr>
              <a:t>4</a:t>
            </a:r>
            <a:r>
              <a:rPr lang="zh-CN" altLang="en-US" sz="2200">
                <a:latin typeface="微软雅黑" pitchFamily="34" charset="-122"/>
                <a:ea typeface="微软雅黑" pitchFamily="34" charset="-122"/>
              </a:rPr>
              <a:t>种</a:t>
            </a:r>
            <a:r>
              <a:rPr lang="zh-CN" altLang="en-US" sz="2200" smtClean="0">
                <a:latin typeface="微软雅黑" pitchFamily="34" charset="-122"/>
                <a:ea typeface="微软雅黑" pitchFamily="34" charset="-122"/>
              </a:rPr>
              <a:t>。</a:t>
            </a:r>
            <a:endParaRPr lang="zh-CN" altLang="en-US" sz="22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2773">
                                            <p:txEl>
                                              <p:pRg st="0" end="0"/>
                                            </p:txEl>
                                          </p:spTgt>
                                        </p:tgtEl>
                                        <p:attrNameLst>
                                          <p:attrName>style.visibility</p:attrName>
                                        </p:attrNameLst>
                                      </p:cBhvr>
                                      <p:to>
                                        <p:strVal val="visible"/>
                                      </p:to>
                                    </p:set>
                                    <p:animEffect transition="in" filter="fade">
                                      <p:cBhvr>
                                        <p:cTn id="12" dur="1000"/>
                                        <p:tgtEl>
                                          <p:spTgt spid="32773">
                                            <p:txEl>
                                              <p:pRg st="0" end="0"/>
                                            </p:txEl>
                                          </p:spTgt>
                                        </p:tgtEl>
                                      </p:cBhvr>
                                    </p:animEffect>
                                    <p:anim calcmode="lin" valueType="num">
                                      <p:cBhvr>
                                        <p:cTn id="13" dur="1000" fill="hold"/>
                                        <p:tgtEl>
                                          <p:spTgt spid="3277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27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3">
                                            <p:txEl>
                                              <p:pRg st="1" end="1"/>
                                            </p:txEl>
                                          </p:spTgt>
                                        </p:tgtEl>
                                        <p:attrNameLst>
                                          <p:attrName>style.visibility</p:attrName>
                                        </p:attrNameLst>
                                      </p:cBhvr>
                                      <p:to>
                                        <p:strVal val="visible"/>
                                      </p:to>
                                    </p:set>
                                    <p:anim calcmode="lin" valueType="num">
                                      <p:cBhvr additive="base">
                                        <p:cTn id="19" dur="500" fill="hold"/>
                                        <p:tgtEl>
                                          <p:spTgt spid="3277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3">
                                            <p:txEl>
                                              <p:pRg st="2" end="2"/>
                                            </p:txEl>
                                          </p:spTgt>
                                        </p:tgtEl>
                                        <p:attrNameLst>
                                          <p:attrName>style.visibility</p:attrName>
                                        </p:attrNameLst>
                                      </p:cBhvr>
                                      <p:to>
                                        <p:strVal val="visible"/>
                                      </p:to>
                                    </p:set>
                                    <p:anim calcmode="lin" valueType="num">
                                      <p:cBhvr additive="base">
                                        <p:cTn id="23" dur="500" fill="hold"/>
                                        <p:tgtEl>
                                          <p:spTgt spid="3277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iterate type="lt">
                                    <p:tmPct val="0"/>
                                  </p:iterate>
                                  <p:childTnLst>
                                    <p:set>
                                      <p:cBhvr>
                                        <p:cTn id="28" dur="1" fill="hold">
                                          <p:stCondLst>
                                            <p:cond delay="0"/>
                                          </p:stCondLst>
                                        </p:cTn>
                                        <p:tgtEl>
                                          <p:spTgt spid="32773">
                                            <p:txEl>
                                              <p:pRg st="4" end="4"/>
                                            </p:txEl>
                                          </p:spTgt>
                                        </p:tgtEl>
                                        <p:attrNameLst>
                                          <p:attrName>style.visibility</p:attrName>
                                        </p:attrNameLst>
                                      </p:cBhvr>
                                      <p:to>
                                        <p:strVal val="visible"/>
                                      </p:to>
                                    </p:set>
                                    <p:animEffect transition="in" filter="barn(inVertical)">
                                      <p:cBhvr>
                                        <p:cTn id="29" dur="500"/>
                                        <p:tgtEl>
                                          <p:spTgt spid="3277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iterate type="lt">
                                    <p:tmPct val="0"/>
                                  </p:iterate>
                                  <p:childTnLst>
                                    <p:set>
                                      <p:cBhvr>
                                        <p:cTn id="33" dur="1" fill="hold">
                                          <p:stCondLst>
                                            <p:cond delay="0"/>
                                          </p:stCondLst>
                                        </p:cTn>
                                        <p:tgtEl>
                                          <p:spTgt spid="32773">
                                            <p:txEl>
                                              <p:pRg st="5" end="5"/>
                                            </p:txEl>
                                          </p:spTgt>
                                        </p:tgtEl>
                                        <p:attrNameLst>
                                          <p:attrName>style.visibility</p:attrName>
                                        </p:attrNameLst>
                                      </p:cBhvr>
                                      <p:to>
                                        <p:strVal val="visible"/>
                                      </p:to>
                                    </p:set>
                                    <p:anim calcmode="lin" valueType="num">
                                      <p:cBhvr additive="base">
                                        <p:cTn id="34" dur="500" fill="hold"/>
                                        <p:tgtEl>
                                          <p:spTgt spid="3277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277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620738" y="911082"/>
            <a:ext cx="6399534" cy="1966122"/>
          </a:xfrm>
          <a:prstGeom prst="rect">
            <a:avLst/>
          </a:prstGeom>
        </p:spPr>
      </p:pic>
      <p:pic>
        <p:nvPicPr>
          <p:cNvPr id="8" name="图片 7"/>
          <p:cNvPicPr>
            <a:picLocks noChangeAspect="1"/>
          </p:cNvPicPr>
          <p:nvPr/>
        </p:nvPicPr>
        <p:blipFill>
          <a:blip r:embed="rId3"/>
          <a:stretch>
            <a:fillRect/>
          </a:stretch>
        </p:blipFill>
        <p:spPr>
          <a:xfrm>
            <a:off x="660739" y="2886867"/>
            <a:ext cx="7342780" cy="1768699"/>
          </a:xfrm>
          <a:prstGeom prst="rect">
            <a:avLst/>
          </a:prstGeom>
        </p:spPr>
      </p:pic>
      <p:sp>
        <p:nvSpPr>
          <p:cNvPr id="37890" name="标题 1"/>
          <p:cNvSpPr>
            <a:spLocks noGrp="1"/>
          </p:cNvSpPr>
          <p:nvPr>
            <p:ph type="title"/>
          </p:nvPr>
        </p:nvSpPr>
        <p:spPr/>
        <p:txBody>
          <a:bodyPr/>
          <a:lstStyle/>
          <a:p>
            <a:r>
              <a:rPr lang="zh-CN" altLang="en-US" smtClean="0"/>
              <a:t>类访问权限举例</a:t>
            </a:r>
          </a:p>
        </p:txBody>
      </p:sp>
      <p:sp>
        <p:nvSpPr>
          <p:cNvPr id="37893"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8740D5E-81AE-4CC5-8F16-8FF58DE78C80}" type="slidenum">
              <a:rPr lang="zh-CN" altLang="en-US" sz="1400" smtClean="0">
                <a:latin typeface="Tahoma" pitchFamily="34" charset="0"/>
              </a:rPr>
              <a:pPr eaLnBrk="1" hangingPunct="1"/>
              <a:t>35</a:t>
            </a:fld>
            <a:endParaRPr lang="en-US" altLang="zh-CN" sz="1400" smtClean="0">
              <a:latin typeface="Tahoma" pitchFamily="34" charset="0"/>
            </a:endParaRPr>
          </a:p>
        </p:txBody>
      </p:sp>
      <p:sp>
        <p:nvSpPr>
          <p:cNvPr id="7" name="圆角矩形标注 6"/>
          <p:cNvSpPr/>
          <p:nvPr/>
        </p:nvSpPr>
        <p:spPr>
          <a:xfrm>
            <a:off x="5919787" y="2497582"/>
            <a:ext cx="2828677" cy="863600"/>
          </a:xfrm>
          <a:prstGeom prst="wedgeRoundRectCallout">
            <a:avLst>
              <a:gd name="adj1" fmla="val -78757"/>
              <a:gd name="adj2" fmla="val -4335"/>
              <a:gd name="adj3" fmla="val 16667"/>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rgbClr val="C00000"/>
                </a:solidFill>
              </a:rPr>
              <a:t>把这个文件</a:t>
            </a:r>
            <a:r>
              <a:rPr lang="zh-CN" altLang="en-US" sz="2000" b="1">
                <a:solidFill>
                  <a:srgbClr val="C00000"/>
                </a:solidFill>
              </a:rPr>
              <a:t>移动</a:t>
            </a:r>
            <a:r>
              <a:rPr lang="zh-CN" altLang="en-US" sz="2000" b="1" smtClean="0">
                <a:solidFill>
                  <a:srgbClr val="C00000"/>
                </a:solidFill>
              </a:rPr>
              <a:t>到其他包中，则</a:t>
            </a:r>
            <a:r>
              <a:rPr lang="en-US" altLang="zh-CN" sz="2000" b="1" smtClean="0">
                <a:solidFill>
                  <a:srgbClr val="C00000"/>
                </a:solidFill>
              </a:rPr>
              <a:t>Demo</a:t>
            </a:r>
            <a:r>
              <a:rPr lang="zh-CN" altLang="en-US" sz="2000" b="1" smtClean="0">
                <a:solidFill>
                  <a:srgbClr val="C00000"/>
                </a:solidFill>
              </a:rPr>
              <a:t>就无法访问</a:t>
            </a:r>
            <a:endParaRPr lang="zh-CN" altLang="en-US" sz="2000" b="1" dirty="0">
              <a:solidFill>
                <a:srgbClr val="C00000"/>
              </a:solidFill>
            </a:endParaRPr>
          </a:p>
        </p:txBody>
      </p:sp>
      <p:sp>
        <p:nvSpPr>
          <p:cNvPr id="10" name="TextBox 1"/>
          <p:cNvSpPr txBox="1">
            <a:spLocks noChangeArrowheads="1"/>
          </p:cNvSpPr>
          <p:nvPr/>
        </p:nvSpPr>
        <p:spPr bwMode="auto">
          <a:xfrm>
            <a:off x="5004048" y="198859"/>
            <a:ext cx="4037812"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03-encapsulation/classaccess</a:t>
            </a:r>
            <a:r>
              <a:rPr lang="zh-CN" altLang="en-US" sz="2000" smtClean="0">
                <a:latin typeface="微软雅黑" pitchFamily="34" charset="-122"/>
                <a:ea typeface="微软雅黑" pitchFamily="34" charset="-122"/>
              </a:rPr>
              <a:t>包</a:t>
            </a:r>
            <a:endParaRPr lang="zh-CN" altLang="en-US" sz="2000" dirty="0">
              <a:latin typeface="微软雅黑" pitchFamily="34" charset="-122"/>
              <a:ea typeface="微软雅黑" pitchFamily="34" charset="-122"/>
            </a:endParaRPr>
          </a:p>
        </p:txBody>
      </p:sp>
      <p:pic>
        <p:nvPicPr>
          <p:cNvPr id="9" name="图片 8"/>
          <p:cNvPicPr>
            <a:picLocks noChangeAspect="1"/>
          </p:cNvPicPr>
          <p:nvPr/>
        </p:nvPicPr>
        <p:blipFill>
          <a:blip r:embed="rId4"/>
          <a:stretch>
            <a:fillRect/>
          </a:stretch>
        </p:blipFill>
        <p:spPr>
          <a:xfrm>
            <a:off x="660739" y="4702678"/>
            <a:ext cx="6502488" cy="20386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323850" y="1052513"/>
            <a:ext cx="8631238" cy="1296987"/>
          </a:xfrm>
        </p:spPr>
        <p:txBody>
          <a:bodyPr/>
          <a:lstStyle/>
          <a:p>
            <a:pPr eaLnBrk="1" hangingPunct="1"/>
            <a:r>
              <a:rPr lang="en-US" altLang="zh-CN" smtClean="0"/>
              <a:t>2. </a:t>
            </a:r>
            <a:r>
              <a:rPr lang="zh-CN" altLang="en-US" smtClean="0">
                <a:solidFill>
                  <a:srgbClr val="C00000"/>
                </a:solidFill>
              </a:rPr>
              <a:t>类中成员的访问权限</a:t>
            </a:r>
            <a:r>
              <a:rPr lang="zh-CN" altLang="en-US" smtClean="0"/>
              <a:t>：有四种</a:t>
            </a:r>
          </a:p>
        </p:txBody>
      </p:sp>
      <p:sp>
        <p:nvSpPr>
          <p:cNvPr id="38916"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336C2BF-64C5-4FC9-BB03-30069254899E}" type="slidenum">
              <a:rPr lang="zh-CN" altLang="en-US" sz="1400" smtClean="0">
                <a:latin typeface="Tahoma" pitchFamily="34" charset="0"/>
              </a:rPr>
              <a:pPr eaLnBrk="1" hangingPunct="1"/>
              <a:t>36</a:t>
            </a:fld>
            <a:endParaRPr lang="en-US" altLang="zh-CN" sz="1400" smtClean="0">
              <a:latin typeface="Tahoma" pitchFamily="34" charset="0"/>
            </a:endParaRPr>
          </a:p>
        </p:txBody>
      </p:sp>
      <p:sp>
        <p:nvSpPr>
          <p:cNvPr id="38917" name="Rectangle 2"/>
          <p:cNvSpPr>
            <a:spLocks noGrp="1" noChangeArrowheads="1"/>
          </p:cNvSpPr>
          <p:nvPr>
            <p:ph type="title"/>
          </p:nvPr>
        </p:nvSpPr>
        <p:spPr>
          <a:xfrm>
            <a:off x="827088" y="44450"/>
            <a:ext cx="8008937" cy="839788"/>
          </a:xfrm>
        </p:spPr>
        <p:txBody>
          <a:bodyPr/>
          <a:lstStyle/>
          <a:p>
            <a:pPr eaLnBrk="1" hangingPunct="1"/>
            <a:r>
              <a:rPr lang="en-US" altLang="zh-CN" dirty="0" smtClean="0"/>
              <a:t>3.2.3 </a:t>
            </a:r>
            <a:r>
              <a:rPr lang="zh-CN" altLang="en-US" dirty="0" smtClean="0"/>
              <a:t>访问控制</a:t>
            </a:r>
            <a:r>
              <a:rPr lang="en-US" altLang="zh-CN" dirty="0" smtClean="0"/>
              <a:t>——</a:t>
            </a:r>
            <a:r>
              <a:rPr lang="zh-CN" altLang="en-US" dirty="0" smtClean="0"/>
              <a:t>类成员的访问 </a:t>
            </a:r>
          </a:p>
        </p:txBody>
      </p:sp>
      <p:graphicFrame>
        <p:nvGraphicFramePr>
          <p:cNvPr id="7" name="Group 188"/>
          <p:cNvGraphicFramePr>
            <a:graphicFrameLocks noGrp="1"/>
          </p:cNvGraphicFramePr>
          <p:nvPr>
            <p:extLst>
              <p:ext uri="{D42A27DB-BD31-4B8C-83A1-F6EECF244321}">
                <p14:modId xmlns:p14="http://schemas.microsoft.com/office/powerpoint/2010/main" val="1409868403"/>
              </p:ext>
            </p:extLst>
          </p:nvPr>
        </p:nvGraphicFramePr>
        <p:xfrm>
          <a:off x="493384" y="1873248"/>
          <a:ext cx="8183073" cy="2263782"/>
        </p:xfrm>
        <a:graphic>
          <a:graphicData uri="http://schemas.openxmlformats.org/drawingml/2006/table">
            <a:tbl>
              <a:tblPr/>
              <a:tblGrid>
                <a:gridCol w="2355605">
                  <a:extLst>
                    <a:ext uri="{9D8B030D-6E8A-4147-A177-3AD203B41FA5}">
                      <a16:colId xmlns:a16="http://schemas.microsoft.com/office/drawing/2014/main" val="20000"/>
                    </a:ext>
                  </a:extLst>
                </a:gridCol>
                <a:gridCol w="1323659">
                  <a:extLst>
                    <a:ext uri="{9D8B030D-6E8A-4147-A177-3AD203B41FA5}">
                      <a16:colId xmlns:a16="http://schemas.microsoft.com/office/drawing/2014/main" val="20001"/>
                    </a:ext>
                  </a:extLst>
                </a:gridCol>
                <a:gridCol w="1327030">
                  <a:extLst>
                    <a:ext uri="{9D8B030D-6E8A-4147-A177-3AD203B41FA5}">
                      <a16:colId xmlns:a16="http://schemas.microsoft.com/office/drawing/2014/main" val="20002"/>
                    </a:ext>
                  </a:extLst>
                </a:gridCol>
                <a:gridCol w="1853122">
                  <a:extLst>
                    <a:ext uri="{9D8B030D-6E8A-4147-A177-3AD203B41FA5}">
                      <a16:colId xmlns:a16="http://schemas.microsoft.com/office/drawing/2014/main" val="20003"/>
                    </a:ext>
                  </a:extLst>
                </a:gridCol>
                <a:gridCol w="1323657">
                  <a:extLst>
                    <a:ext uri="{9D8B030D-6E8A-4147-A177-3AD203B41FA5}">
                      <a16:colId xmlns:a16="http://schemas.microsoft.com/office/drawing/2014/main" val="20004"/>
                    </a:ext>
                  </a:extLst>
                </a:gridCol>
              </a:tblGrid>
              <a:tr h="444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权限修饰符</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同一类</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同一包</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不同包的子类</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所有类</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公有</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8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protected(</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保护</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缺省</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4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private(</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私有</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954" name="TextBox 1"/>
          <p:cNvSpPr txBox="1">
            <a:spLocks noChangeArrowheads="1"/>
          </p:cNvSpPr>
          <p:nvPr/>
        </p:nvSpPr>
        <p:spPr bwMode="auto">
          <a:xfrm>
            <a:off x="411163" y="4365104"/>
            <a:ext cx="842486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dirty="0">
                <a:solidFill>
                  <a:srgbClr val="C00000"/>
                </a:solidFill>
                <a:latin typeface="微软雅黑" pitchFamily="34" charset="-122"/>
                <a:ea typeface="微软雅黑" pitchFamily="34" charset="-122"/>
              </a:rPr>
              <a:t>同一</a:t>
            </a:r>
            <a:r>
              <a:rPr lang="en-US" altLang="zh-CN" dirty="0">
                <a:solidFill>
                  <a:srgbClr val="C00000"/>
                </a:solidFill>
                <a:latin typeface="微软雅黑" pitchFamily="34" charset="-122"/>
                <a:ea typeface="微软雅黑" pitchFamily="34" charset="-122"/>
              </a:rPr>
              <a:t>Project</a:t>
            </a:r>
            <a:r>
              <a:rPr lang="zh-CN" altLang="en-US" dirty="0">
                <a:solidFill>
                  <a:srgbClr val="C00000"/>
                </a:solidFill>
                <a:latin typeface="微软雅黑" pitchFamily="34" charset="-122"/>
                <a:ea typeface="微软雅黑" pitchFamily="34" charset="-122"/>
              </a:rPr>
              <a:t>的前提下</a:t>
            </a:r>
            <a:endParaRPr lang="en-US" altLang="zh-CN" dirty="0">
              <a:solidFill>
                <a:srgbClr val="C00000"/>
              </a:solidFill>
              <a:latin typeface="微软雅黑" pitchFamily="34" charset="-122"/>
              <a:ea typeface="微软雅黑" pitchFamily="34" charset="-122"/>
            </a:endParaRPr>
          </a:p>
          <a:p>
            <a:pPr eaLnBrk="1" hangingPunct="1">
              <a:lnSpc>
                <a:spcPct val="120000"/>
              </a:lnSpc>
              <a:buFont typeface="Wingdings" pitchFamily="2" charset="2"/>
              <a:buChar char="Ø"/>
            </a:pPr>
            <a:r>
              <a:rPr lang="zh-CN" altLang="en-US" dirty="0">
                <a:solidFill>
                  <a:srgbClr val="C00000"/>
                </a:solidFill>
                <a:latin typeface="微软雅黑" pitchFamily="34" charset="-122"/>
                <a:ea typeface="微软雅黑" pitchFamily="34" charset="-122"/>
              </a:rPr>
              <a:t>类中成员包括成员变量，也包括成员方法</a:t>
            </a:r>
          </a:p>
        </p:txBody>
      </p:sp>
      <p:sp>
        <p:nvSpPr>
          <p:cNvPr id="8" name="标题 1"/>
          <p:cNvSpPr txBox="1">
            <a:spLocks/>
          </p:cNvSpPr>
          <p:nvPr/>
        </p:nvSpPr>
        <p:spPr bwMode="auto">
          <a:xfrm>
            <a:off x="417314" y="5602290"/>
            <a:ext cx="8444309" cy="77787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itchFamily="34" charset="0"/>
                <a:ea typeface="宋体" pitchFamily="2" charset="-122"/>
              </a:defRPr>
            </a:lvl2pPr>
            <a:lvl3pPr algn="l" rtl="0" eaLnBrk="0" fontAlgn="base" hangingPunct="0">
              <a:spcBef>
                <a:spcPct val="0"/>
              </a:spcBef>
              <a:spcAft>
                <a:spcPct val="0"/>
              </a:spcAft>
              <a:defRPr sz="3600" b="1">
                <a:solidFill>
                  <a:schemeClr val="tx2"/>
                </a:solidFill>
                <a:latin typeface="Tahoma" pitchFamily="34" charset="0"/>
                <a:ea typeface="宋体" pitchFamily="2" charset="-122"/>
              </a:defRPr>
            </a:lvl3pPr>
            <a:lvl4pPr algn="l" rtl="0" eaLnBrk="0" fontAlgn="base" hangingPunct="0">
              <a:spcBef>
                <a:spcPct val="0"/>
              </a:spcBef>
              <a:spcAft>
                <a:spcPct val="0"/>
              </a:spcAft>
              <a:defRPr sz="3600" b="1">
                <a:solidFill>
                  <a:schemeClr val="tx2"/>
                </a:solidFill>
                <a:latin typeface="Tahoma" pitchFamily="34" charset="0"/>
                <a:ea typeface="宋体" pitchFamily="2" charset="-122"/>
              </a:defRPr>
            </a:lvl4pPr>
            <a:lvl5pPr algn="l" rtl="0" eaLnBrk="0" fontAlgn="base" hangingPunct="0">
              <a:spcBef>
                <a:spcPct val="0"/>
              </a:spcBef>
              <a:spcAft>
                <a:spcPct val="0"/>
              </a:spcAft>
              <a:defRPr sz="36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a:lstStyle>
          <a:p>
            <a:r>
              <a:rPr lang="zh-CN" altLang="en-US" sz="2400" dirty="0" smtClean="0"/>
              <a:t>第三</a:t>
            </a:r>
            <a:r>
              <a:rPr lang="zh-CN" altLang="en-US" sz="2400" smtClean="0"/>
              <a:t>方</a:t>
            </a:r>
            <a:r>
              <a:rPr lang="en-US" altLang="zh-CN" sz="2400" smtClean="0"/>
              <a:t>jar</a:t>
            </a:r>
            <a:r>
              <a:rPr lang="zh-CN" altLang="en-US" sz="2400" smtClean="0"/>
              <a:t>在经过</a:t>
            </a:r>
            <a:r>
              <a:rPr lang="en-US" altLang="zh-CN" sz="2400" smtClean="0"/>
              <a:t>configure Build Path</a:t>
            </a:r>
            <a:r>
              <a:rPr lang="zh-CN" altLang="en-US" sz="2400" smtClean="0"/>
              <a:t>导</a:t>
            </a:r>
            <a:r>
              <a:rPr lang="zh-CN" altLang="en-US" sz="2400" dirty="0" smtClean="0"/>
              <a:t>入后，</a:t>
            </a:r>
            <a:r>
              <a:rPr lang="en-US" altLang="zh-CN" sz="2400" dirty="0" smtClean="0"/>
              <a:t>jar</a:t>
            </a:r>
            <a:r>
              <a:rPr lang="zh-CN" altLang="en-US" sz="2400" dirty="0" smtClean="0"/>
              <a:t>包中的类就属于同一</a:t>
            </a:r>
            <a:r>
              <a:rPr lang="en-US" altLang="zh-CN" sz="2400" dirty="0" smtClean="0"/>
              <a:t>Project</a:t>
            </a:r>
            <a:r>
              <a:rPr lang="zh-CN" altLang="en-US" sz="2400" dirty="0" smtClean="0"/>
              <a:t>范围了。</a:t>
            </a:r>
            <a:endParaRPr lang="zh-CN" alt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1"/>
          </p:nvPr>
        </p:nvSpPr>
        <p:spPr>
          <a:xfrm>
            <a:off x="4211638" y="6524625"/>
            <a:ext cx="4716462" cy="333375"/>
          </a:xfrm>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9BC9117-EF9D-4E34-AE15-D40BB1EB3C80}" type="slidenum">
              <a:rPr lang="en-US" altLang="zh-CN" sz="1400" b="0" smtClean="0">
                <a:latin typeface="Tahoma" pitchFamily="34" charset="0"/>
              </a:rPr>
              <a:pPr eaLnBrk="1" hangingPunct="1"/>
              <a:t>37</a:t>
            </a:fld>
            <a:endParaRPr lang="en-US" altLang="zh-CN" sz="1400" b="0" smtClean="0">
              <a:latin typeface="Tahoma" pitchFamily="34" charset="0"/>
            </a:endParaRPr>
          </a:p>
        </p:txBody>
      </p:sp>
      <p:sp>
        <p:nvSpPr>
          <p:cNvPr id="39939" name="Rectangle 2"/>
          <p:cNvSpPr>
            <a:spLocks noGrp="1" noChangeArrowheads="1"/>
          </p:cNvSpPr>
          <p:nvPr>
            <p:ph type="title"/>
          </p:nvPr>
        </p:nvSpPr>
        <p:spPr>
          <a:xfrm>
            <a:off x="1115616" y="209115"/>
            <a:ext cx="5813201" cy="623887"/>
          </a:xfrm>
        </p:spPr>
        <p:txBody>
          <a:bodyPr/>
          <a:lstStyle/>
          <a:p>
            <a:r>
              <a:rPr lang="zh-CN" altLang="en-US" smtClean="0"/>
              <a:t>访问修饰符 </a:t>
            </a:r>
            <a:r>
              <a:rPr lang="en-US" altLang="zh-CN" smtClean="0"/>
              <a:t>3-2</a:t>
            </a:r>
          </a:p>
        </p:txBody>
      </p:sp>
      <p:sp>
        <p:nvSpPr>
          <p:cNvPr id="71683" name="Rectangle 3"/>
          <p:cNvSpPr>
            <a:spLocks noGrp="1" noChangeArrowheads="1"/>
          </p:cNvSpPr>
          <p:nvPr>
            <p:ph type="body" idx="1"/>
          </p:nvPr>
        </p:nvSpPr>
        <p:spPr>
          <a:xfrm>
            <a:off x="287338" y="1052513"/>
            <a:ext cx="8245475" cy="2447925"/>
          </a:xfrm>
        </p:spPr>
        <p:txBody>
          <a:bodyPr/>
          <a:lstStyle/>
          <a:p>
            <a:pPr>
              <a:lnSpc>
                <a:spcPct val="95000"/>
              </a:lnSpc>
            </a:pPr>
            <a:r>
              <a:rPr lang="zh-CN" altLang="en-US" sz="2800" dirty="0" smtClean="0"/>
              <a:t>信息隐藏是封装性最重要的功能之一，也是使用访问修饰符的原因</a:t>
            </a:r>
          </a:p>
          <a:p>
            <a:pPr>
              <a:lnSpc>
                <a:spcPct val="95000"/>
              </a:lnSpc>
            </a:pPr>
            <a:r>
              <a:rPr lang="zh-CN" altLang="en-US" sz="2800" dirty="0" smtClean="0"/>
              <a:t>信息隐藏的原因包括：</a:t>
            </a:r>
          </a:p>
          <a:p>
            <a:pPr marL="993775" lvl="1" indent="-457200">
              <a:lnSpc>
                <a:spcPct val="95000"/>
              </a:lnSpc>
              <a:buFont typeface="Wingdings" pitchFamily="2" charset="2"/>
              <a:buChar char="Ø"/>
            </a:pPr>
            <a:r>
              <a:rPr lang="zh-CN" altLang="en-US" sz="2400" dirty="0" smtClean="0"/>
              <a:t>对任何实现细节所作的更改不会影响使用该类的代码</a:t>
            </a:r>
          </a:p>
          <a:p>
            <a:pPr marL="993775" lvl="1" indent="-457200">
              <a:lnSpc>
                <a:spcPct val="95000"/>
              </a:lnSpc>
              <a:buFont typeface="Wingdings" pitchFamily="2" charset="2"/>
              <a:buChar char="Ø"/>
            </a:pPr>
            <a:r>
              <a:rPr lang="zh-CN" altLang="en-US" sz="2400" dirty="0" smtClean="0"/>
              <a:t>防止用户意外删除数据</a:t>
            </a:r>
          </a:p>
        </p:txBody>
      </p:sp>
      <p:sp>
        <p:nvSpPr>
          <p:cNvPr id="39941" name="Text Box 5"/>
          <p:cNvSpPr txBox="1">
            <a:spLocks noChangeArrowheads="1"/>
          </p:cNvSpPr>
          <p:nvPr/>
        </p:nvSpPr>
        <p:spPr bwMode="auto">
          <a:xfrm>
            <a:off x="3203575" y="3844925"/>
            <a:ext cx="276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solidFill>
                  <a:schemeClr val="bg1"/>
                </a:solidFill>
              </a:rPr>
              <a:t>       </a:t>
            </a:r>
            <a:r>
              <a:rPr lang="zh-CN" altLang="en-US" sz="2000" b="1">
                <a:solidFill>
                  <a:schemeClr val="bg1"/>
                </a:solidFill>
              </a:rPr>
              <a:t>访问修饰符</a:t>
            </a:r>
          </a:p>
        </p:txBody>
      </p:sp>
      <p:sp>
        <p:nvSpPr>
          <p:cNvPr id="71687" name="Line 7"/>
          <p:cNvSpPr>
            <a:spLocks noChangeShapeType="1"/>
          </p:cNvSpPr>
          <p:nvPr/>
        </p:nvSpPr>
        <p:spPr bwMode="auto">
          <a:xfrm>
            <a:off x="1403350" y="5229225"/>
            <a:ext cx="6553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88" name="Line 8"/>
          <p:cNvSpPr>
            <a:spLocks noChangeShapeType="1"/>
          </p:cNvSpPr>
          <p:nvPr/>
        </p:nvSpPr>
        <p:spPr bwMode="auto">
          <a:xfrm>
            <a:off x="1403350" y="52292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89" name="Line 9"/>
          <p:cNvSpPr>
            <a:spLocks noChangeShapeType="1"/>
          </p:cNvSpPr>
          <p:nvPr/>
        </p:nvSpPr>
        <p:spPr bwMode="auto">
          <a:xfrm>
            <a:off x="3635375" y="52292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0" name="Line 10"/>
          <p:cNvSpPr>
            <a:spLocks noChangeShapeType="1"/>
          </p:cNvSpPr>
          <p:nvPr/>
        </p:nvSpPr>
        <p:spPr bwMode="auto">
          <a:xfrm>
            <a:off x="5651500" y="52292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1" name="Line 11"/>
          <p:cNvSpPr>
            <a:spLocks noChangeShapeType="1"/>
          </p:cNvSpPr>
          <p:nvPr/>
        </p:nvSpPr>
        <p:spPr bwMode="auto">
          <a:xfrm flipV="1">
            <a:off x="4572000" y="4510088"/>
            <a:ext cx="0"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1" name="Line 21"/>
          <p:cNvSpPr>
            <a:spLocks noChangeShapeType="1"/>
          </p:cNvSpPr>
          <p:nvPr/>
        </p:nvSpPr>
        <p:spPr bwMode="auto">
          <a:xfrm>
            <a:off x="7956550" y="52292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720" name="Group 40"/>
          <p:cNvGrpSpPr>
            <a:grpSpLocks/>
          </p:cNvGrpSpPr>
          <p:nvPr/>
        </p:nvGrpSpPr>
        <p:grpSpPr bwMode="auto">
          <a:xfrm>
            <a:off x="3132138" y="3933825"/>
            <a:ext cx="2881312" cy="647700"/>
            <a:chOff x="2109" y="2296"/>
            <a:chExt cx="1587" cy="409"/>
          </a:xfrm>
        </p:grpSpPr>
        <p:sp>
          <p:nvSpPr>
            <p:cNvPr id="39962" name="Rectangle 26"/>
            <p:cNvSpPr>
              <a:spLocks noChangeArrowheads="1"/>
            </p:cNvSpPr>
            <p:nvPr/>
          </p:nvSpPr>
          <p:spPr bwMode="auto">
            <a:xfrm>
              <a:off x="2109" y="2296"/>
              <a:ext cx="1587" cy="409"/>
            </a:xfrm>
            <a:prstGeom prst="rect">
              <a:avLst/>
            </a:prstGeom>
            <a:gradFill rotWithShape="1">
              <a:gsLst>
                <a:gs pos="0">
                  <a:srgbClr val="6D249A"/>
                </a:gs>
                <a:gs pos="100000">
                  <a:srgbClr val="BCB0E6"/>
                </a:gs>
              </a:gsLst>
              <a:path path="rect">
                <a:fillToRect r="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endParaRPr lang="zh-CN" altLang="en-US"/>
            </a:p>
          </p:txBody>
        </p:sp>
        <p:sp>
          <p:nvSpPr>
            <p:cNvPr id="39963" name="Text Box 27"/>
            <p:cNvSpPr txBox="1">
              <a:spLocks noChangeArrowheads="1"/>
            </p:cNvSpPr>
            <p:nvPr/>
          </p:nvSpPr>
          <p:spPr bwMode="auto">
            <a:xfrm>
              <a:off x="2276" y="2296"/>
              <a:ext cx="1287" cy="328"/>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chemeClr val="bg1"/>
                  </a:solidFill>
                  <a:latin typeface="Arial" pitchFamily="34" charset="0"/>
                  <a:ea typeface="黑体" pitchFamily="49" charset="-122"/>
                </a:rPr>
                <a:t>访问修饰符</a:t>
              </a:r>
            </a:p>
          </p:txBody>
        </p:sp>
      </p:grpSp>
      <p:grpSp>
        <p:nvGrpSpPr>
          <p:cNvPr id="71708" name="Group 28"/>
          <p:cNvGrpSpPr>
            <a:grpSpLocks/>
          </p:cNvGrpSpPr>
          <p:nvPr/>
        </p:nvGrpSpPr>
        <p:grpSpPr bwMode="auto">
          <a:xfrm>
            <a:off x="684213" y="5589588"/>
            <a:ext cx="1655762" cy="574675"/>
            <a:chOff x="975" y="2568"/>
            <a:chExt cx="1905" cy="556"/>
          </a:xfrm>
        </p:grpSpPr>
        <p:sp>
          <p:nvSpPr>
            <p:cNvPr id="39960" name="Rectangle 29"/>
            <p:cNvSpPr>
              <a:spLocks noChangeArrowheads="1"/>
            </p:cNvSpPr>
            <p:nvPr/>
          </p:nvSpPr>
          <p:spPr bwMode="auto">
            <a:xfrm>
              <a:off x="975" y="2568"/>
              <a:ext cx="1905" cy="556"/>
            </a:xfrm>
            <a:prstGeom prst="rect">
              <a:avLst/>
            </a:prstGeom>
            <a:gradFill rotWithShape="1">
              <a:gsLst>
                <a:gs pos="0">
                  <a:srgbClr val="FFFFFF"/>
                </a:gs>
                <a:gs pos="100000">
                  <a:schemeClr val="accent1"/>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39961" name="Text Box 30"/>
            <p:cNvSpPr txBox="1">
              <a:spLocks noChangeArrowheads="1"/>
            </p:cNvSpPr>
            <p:nvPr/>
          </p:nvSpPr>
          <p:spPr bwMode="auto">
            <a:xfrm>
              <a:off x="1096" y="2613"/>
              <a:ext cx="16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en-US" altLang="zh-CN"/>
                <a:t>private</a:t>
              </a:r>
              <a:endParaRPr lang="en-US" altLang="zh-CN">
                <a:ea typeface="黑体" pitchFamily="49" charset="-122"/>
              </a:endParaRPr>
            </a:p>
          </p:txBody>
        </p:sp>
      </p:grpSp>
      <p:grpSp>
        <p:nvGrpSpPr>
          <p:cNvPr id="71711" name="Group 31"/>
          <p:cNvGrpSpPr>
            <a:grpSpLocks/>
          </p:cNvGrpSpPr>
          <p:nvPr/>
        </p:nvGrpSpPr>
        <p:grpSpPr bwMode="auto">
          <a:xfrm>
            <a:off x="2828925" y="5589588"/>
            <a:ext cx="1887538" cy="576262"/>
            <a:chOff x="975" y="2568"/>
            <a:chExt cx="1905" cy="556"/>
          </a:xfrm>
        </p:grpSpPr>
        <p:sp>
          <p:nvSpPr>
            <p:cNvPr id="39958" name="Rectangle 32"/>
            <p:cNvSpPr>
              <a:spLocks noChangeArrowheads="1"/>
            </p:cNvSpPr>
            <p:nvPr/>
          </p:nvSpPr>
          <p:spPr bwMode="auto">
            <a:xfrm>
              <a:off x="975" y="2568"/>
              <a:ext cx="1905" cy="556"/>
            </a:xfrm>
            <a:prstGeom prst="rect">
              <a:avLst/>
            </a:prstGeom>
            <a:gradFill rotWithShape="1">
              <a:gsLst>
                <a:gs pos="0">
                  <a:srgbClr val="FFFFFF"/>
                </a:gs>
                <a:gs pos="100000">
                  <a:schemeClr val="accent1"/>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39959" name="Text Box 33"/>
            <p:cNvSpPr txBox="1">
              <a:spLocks noChangeArrowheads="1"/>
            </p:cNvSpPr>
            <p:nvPr/>
          </p:nvSpPr>
          <p:spPr bwMode="auto">
            <a:xfrm>
              <a:off x="1097" y="2612"/>
              <a:ext cx="16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en-US" altLang="zh-CN"/>
                <a:t>protected</a:t>
              </a:r>
            </a:p>
          </p:txBody>
        </p:sp>
      </p:grpSp>
      <p:grpSp>
        <p:nvGrpSpPr>
          <p:cNvPr id="71714" name="Group 34"/>
          <p:cNvGrpSpPr>
            <a:grpSpLocks/>
          </p:cNvGrpSpPr>
          <p:nvPr/>
        </p:nvGrpSpPr>
        <p:grpSpPr bwMode="auto">
          <a:xfrm>
            <a:off x="5148263" y="5589588"/>
            <a:ext cx="1511300" cy="576262"/>
            <a:chOff x="975" y="2568"/>
            <a:chExt cx="1905" cy="556"/>
          </a:xfrm>
        </p:grpSpPr>
        <p:sp>
          <p:nvSpPr>
            <p:cNvPr id="39956" name="Rectangle 35"/>
            <p:cNvSpPr>
              <a:spLocks noChangeArrowheads="1"/>
            </p:cNvSpPr>
            <p:nvPr/>
          </p:nvSpPr>
          <p:spPr bwMode="auto">
            <a:xfrm>
              <a:off x="975" y="2568"/>
              <a:ext cx="1905" cy="556"/>
            </a:xfrm>
            <a:prstGeom prst="rect">
              <a:avLst/>
            </a:prstGeom>
            <a:gradFill rotWithShape="1">
              <a:gsLst>
                <a:gs pos="0">
                  <a:srgbClr val="FFFFFF"/>
                </a:gs>
                <a:gs pos="100000">
                  <a:schemeClr val="accent1"/>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39957" name="Text Box 36"/>
            <p:cNvSpPr txBox="1">
              <a:spLocks noChangeArrowheads="1"/>
            </p:cNvSpPr>
            <p:nvPr/>
          </p:nvSpPr>
          <p:spPr bwMode="auto">
            <a:xfrm>
              <a:off x="1095" y="2612"/>
              <a:ext cx="1665" cy="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a:ea typeface="黑体" pitchFamily="49" charset="-122"/>
                </a:rPr>
                <a:t>默认</a:t>
              </a:r>
            </a:p>
          </p:txBody>
        </p:sp>
      </p:grpSp>
      <p:grpSp>
        <p:nvGrpSpPr>
          <p:cNvPr id="71717" name="Group 37"/>
          <p:cNvGrpSpPr>
            <a:grpSpLocks/>
          </p:cNvGrpSpPr>
          <p:nvPr/>
        </p:nvGrpSpPr>
        <p:grpSpPr bwMode="auto">
          <a:xfrm>
            <a:off x="7092950" y="5589588"/>
            <a:ext cx="1511300" cy="576262"/>
            <a:chOff x="975" y="2568"/>
            <a:chExt cx="1905" cy="556"/>
          </a:xfrm>
        </p:grpSpPr>
        <p:sp>
          <p:nvSpPr>
            <p:cNvPr id="39954" name="Rectangle 38"/>
            <p:cNvSpPr>
              <a:spLocks noChangeArrowheads="1"/>
            </p:cNvSpPr>
            <p:nvPr/>
          </p:nvSpPr>
          <p:spPr bwMode="auto">
            <a:xfrm>
              <a:off x="975" y="2568"/>
              <a:ext cx="1905" cy="556"/>
            </a:xfrm>
            <a:prstGeom prst="rect">
              <a:avLst/>
            </a:prstGeom>
            <a:gradFill rotWithShape="1">
              <a:gsLst>
                <a:gs pos="0">
                  <a:srgbClr val="FFFFFF"/>
                </a:gs>
                <a:gs pos="100000">
                  <a:schemeClr val="accent1"/>
                </a:gs>
              </a:gsLst>
              <a:lin ang="189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39955" name="Text Box 39"/>
            <p:cNvSpPr txBox="1">
              <a:spLocks noChangeArrowheads="1"/>
            </p:cNvSpPr>
            <p:nvPr/>
          </p:nvSpPr>
          <p:spPr bwMode="auto">
            <a:xfrm>
              <a:off x="1095" y="2612"/>
              <a:ext cx="1665" cy="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en-US" altLang="zh-CN">
                  <a:ea typeface="黑体" pitchFamily="49" charset="-122"/>
                </a:rPr>
                <a:t>public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10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 calcmode="lin" valueType="num">
                                      <p:cBhvr additive="base">
                                        <p:cTn id="12"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8" fill="hold" nodeType="after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000"/>
                            </p:stCondLst>
                            <p:childTnLst>
                              <p:par>
                                <p:cTn id="20" presetID="2" presetClass="entr" presetSubtype="8" fill="hold" nodeType="after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 calcmode="lin" valueType="num">
                                      <p:cBhvr additive="base">
                                        <p:cTn id="22"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1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1" fill="hold" nodeType="clickEffect">
                                  <p:stCondLst>
                                    <p:cond delay="0"/>
                                  </p:stCondLst>
                                  <p:childTnLst>
                                    <p:set>
                                      <p:cBhvr>
                                        <p:cTn id="27" dur="1" fill="hold">
                                          <p:stCondLst>
                                            <p:cond delay="0"/>
                                          </p:stCondLst>
                                        </p:cTn>
                                        <p:tgtEl>
                                          <p:spTgt spid="71720"/>
                                        </p:tgtEl>
                                        <p:attrNameLst>
                                          <p:attrName>style.visibility</p:attrName>
                                        </p:attrNameLst>
                                      </p:cBhvr>
                                      <p:to>
                                        <p:strVal val="visible"/>
                                      </p:to>
                                    </p:set>
                                    <p:animEffect transition="in" filter="slide(fromTop)">
                                      <p:cBhvr>
                                        <p:cTn id="28" dur="1000"/>
                                        <p:tgtEl>
                                          <p:spTgt spid="71720"/>
                                        </p:tgtEl>
                                      </p:cBhvr>
                                    </p:animEffect>
                                  </p:childTnLst>
                                </p:cTn>
                              </p:par>
                            </p:childTnLst>
                          </p:cTn>
                        </p:par>
                        <p:par>
                          <p:cTn id="29" fill="hold" nodeType="afterGroup">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71691"/>
                                        </p:tgtEl>
                                        <p:attrNameLst>
                                          <p:attrName>style.visibility</p:attrName>
                                        </p:attrNameLst>
                                      </p:cBhvr>
                                      <p:to>
                                        <p:strVal val="visible"/>
                                      </p:to>
                                    </p:set>
                                    <p:animEffect transition="in" filter="wipe(up)">
                                      <p:cBhvr>
                                        <p:cTn id="32" dur="1000"/>
                                        <p:tgtEl>
                                          <p:spTgt spid="71691"/>
                                        </p:tgtEl>
                                      </p:cBhvr>
                                    </p:animEffect>
                                  </p:childTnLst>
                                </p:cTn>
                              </p:par>
                            </p:childTnLst>
                          </p:cTn>
                        </p:par>
                        <p:par>
                          <p:cTn id="33" fill="hold" nodeType="afterGroup">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71687"/>
                                        </p:tgtEl>
                                        <p:attrNameLst>
                                          <p:attrName>style.visibility</p:attrName>
                                        </p:attrNameLst>
                                      </p:cBhvr>
                                      <p:to>
                                        <p:strVal val="visible"/>
                                      </p:to>
                                    </p:set>
                                    <p:animEffect transition="in" filter="wipe(left)">
                                      <p:cBhvr>
                                        <p:cTn id="36" dur="1000"/>
                                        <p:tgtEl>
                                          <p:spTgt spid="71687"/>
                                        </p:tgtEl>
                                      </p:cBhvr>
                                    </p:animEffect>
                                  </p:childTnLst>
                                </p:cTn>
                              </p:par>
                            </p:childTnLst>
                          </p:cTn>
                        </p:par>
                        <p:par>
                          <p:cTn id="37" fill="hold" nodeType="afterGroup">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71688"/>
                                        </p:tgtEl>
                                        <p:attrNameLst>
                                          <p:attrName>style.visibility</p:attrName>
                                        </p:attrNameLst>
                                      </p:cBhvr>
                                      <p:to>
                                        <p:strVal val="visible"/>
                                      </p:to>
                                    </p:set>
                                    <p:animEffect transition="in" filter="wipe(up)">
                                      <p:cBhvr>
                                        <p:cTn id="40" dur="1000"/>
                                        <p:tgtEl>
                                          <p:spTgt spid="7168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71689"/>
                                        </p:tgtEl>
                                        <p:attrNameLst>
                                          <p:attrName>style.visibility</p:attrName>
                                        </p:attrNameLst>
                                      </p:cBhvr>
                                      <p:to>
                                        <p:strVal val="visible"/>
                                      </p:to>
                                    </p:set>
                                    <p:animEffect transition="in" filter="wipe(up)">
                                      <p:cBhvr>
                                        <p:cTn id="43" dur="1000"/>
                                        <p:tgtEl>
                                          <p:spTgt spid="71689"/>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71690"/>
                                        </p:tgtEl>
                                        <p:attrNameLst>
                                          <p:attrName>style.visibility</p:attrName>
                                        </p:attrNameLst>
                                      </p:cBhvr>
                                      <p:to>
                                        <p:strVal val="visible"/>
                                      </p:to>
                                    </p:set>
                                    <p:animEffect transition="in" filter="wipe(up)">
                                      <p:cBhvr>
                                        <p:cTn id="46" dur="1000"/>
                                        <p:tgtEl>
                                          <p:spTgt spid="7169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71701"/>
                                        </p:tgtEl>
                                        <p:attrNameLst>
                                          <p:attrName>style.visibility</p:attrName>
                                        </p:attrNameLst>
                                      </p:cBhvr>
                                      <p:to>
                                        <p:strVal val="visible"/>
                                      </p:to>
                                    </p:set>
                                    <p:animEffect transition="in" filter="wipe(up)">
                                      <p:cBhvr>
                                        <p:cTn id="49" dur="1000"/>
                                        <p:tgtEl>
                                          <p:spTgt spid="71701"/>
                                        </p:tgtEl>
                                      </p:cBhvr>
                                    </p:animEffect>
                                  </p:childTnLst>
                                </p:cTn>
                              </p:par>
                            </p:childTnLst>
                          </p:cTn>
                        </p:par>
                        <p:par>
                          <p:cTn id="50" fill="hold" nodeType="afterGroup">
                            <p:stCondLst>
                              <p:cond delay="4000"/>
                            </p:stCondLst>
                            <p:childTnLst>
                              <p:par>
                                <p:cTn id="51" presetID="12" presetClass="entr" presetSubtype="4" fill="hold" nodeType="afterEffect">
                                  <p:stCondLst>
                                    <p:cond delay="0"/>
                                  </p:stCondLst>
                                  <p:childTnLst>
                                    <p:set>
                                      <p:cBhvr>
                                        <p:cTn id="52" dur="1" fill="hold">
                                          <p:stCondLst>
                                            <p:cond delay="0"/>
                                          </p:stCondLst>
                                        </p:cTn>
                                        <p:tgtEl>
                                          <p:spTgt spid="71708"/>
                                        </p:tgtEl>
                                        <p:attrNameLst>
                                          <p:attrName>style.visibility</p:attrName>
                                        </p:attrNameLst>
                                      </p:cBhvr>
                                      <p:to>
                                        <p:strVal val="visible"/>
                                      </p:to>
                                    </p:set>
                                    <p:animEffect transition="in" filter="slide(fromBottom)">
                                      <p:cBhvr>
                                        <p:cTn id="53" dur="500"/>
                                        <p:tgtEl>
                                          <p:spTgt spid="71708"/>
                                        </p:tgtEl>
                                      </p:cBhvr>
                                    </p:animEffect>
                                  </p:childTnLst>
                                </p:cTn>
                              </p:par>
                              <p:par>
                                <p:cTn id="54" presetID="12" presetClass="entr" presetSubtype="4" fill="hold" nodeType="withEffect">
                                  <p:stCondLst>
                                    <p:cond delay="0"/>
                                  </p:stCondLst>
                                  <p:childTnLst>
                                    <p:set>
                                      <p:cBhvr>
                                        <p:cTn id="55" dur="1" fill="hold">
                                          <p:stCondLst>
                                            <p:cond delay="0"/>
                                          </p:stCondLst>
                                        </p:cTn>
                                        <p:tgtEl>
                                          <p:spTgt spid="71711"/>
                                        </p:tgtEl>
                                        <p:attrNameLst>
                                          <p:attrName>style.visibility</p:attrName>
                                        </p:attrNameLst>
                                      </p:cBhvr>
                                      <p:to>
                                        <p:strVal val="visible"/>
                                      </p:to>
                                    </p:set>
                                    <p:animEffect transition="in" filter="slide(fromBottom)">
                                      <p:cBhvr>
                                        <p:cTn id="56" dur="500"/>
                                        <p:tgtEl>
                                          <p:spTgt spid="71711"/>
                                        </p:tgtEl>
                                      </p:cBhvr>
                                    </p:animEffect>
                                  </p:childTnLst>
                                </p:cTn>
                              </p:par>
                              <p:par>
                                <p:cTn id="57" presetID="12" presetClass="entr" presetSubtype="4" fill="hold" nodeType="withEffect">
                                  <p:stCondLst>
                                    <p:cond delay="0"/>
                                  </p:stCondLst>
                                  <p:childTnLst>
                                    <p:set>
                                      <p:cBhvr>
                                        <p:cTn id="58" dur="1" fill="hold">
                                          <p:stCondLst>
                                            <p:cond delay="0"/>
                                          </p:stCondLst>
                                        </p:cTn>
                                        <p:tgtEl>
                                          <p:spTgt spid="71714"/>
                                        </p:tgtEl>
                                        <p:attrNameLst>
                                          <p:attrName>style.visibility</p:attrName>
                                        </p:attrNameLst>
                                      </p:cBhvr>
                                      <p:to>
                                        <p:strVal val="visible"/>
                                      </p:to>
                                    </p:set>
                                    <p:animEffect transition="in" filter="slide(fromBottom)">
                                      <p:cBhvr>
                                        <p:cTn id="59" dur="500"/>
                                        <p:tgtEl>
                                          <p:spTgt spid="71714"/>
                                        </p:tgtEl>
                                      </p:cBhvr>
                                    </p:animEffect>
                                  </p:childTnLst>
                                </p:cTn>
                              </p:par>
                              <p:par>
                                <p:cTn id="60" presetID="12" presetClass="entr" presetSubtype="4" fill="hold" nodeType="withEffect">
                                  <p:stCondLst>
                                    <p:cond delay="0"/>
                                  </p:stCondLst>
                                  <p:childTnLst>
                                    <p:set>
                                      <p:cBhvr>
                                        <p:cTn id="61" dur="1" fill="hold">
                                          <p:stCondLst>
                                            <p:cond delay="0"/>
                                          </p:stCondLst>
                                        </p:cTn>
                                        <p:tgtEl>
                                          <p:spTgt spid="71717"/>
                                        </p:tgtEl>
                                        <p:attrNameLst>
                                          <p:attrName>style.visibility</p:attrName>
                                        </p:attrNameLst>
                                      </p:cBhvr>
                                      <p:to>
                                        <p:strVal val="visible"/>
                                      </p:to>
                                    </p:set>
                                    <p:animEffect transition="in" filter="slide(fromBottom)">
                                      <p:cBhvr>
                                        <p:cTn id="62" dur="500"/>
                                        <p:tgtEl>
                                          <p:spTgt spid="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animBg="1"/>
      <p:bldP spid="71688" grpId="0" animBg="1"/>
      <p:bldP spid="71689" grpId="0" animBg="1"/>
      <p:bldP spid="71690" grpId="0" animBg="1"/>
      <p:bldP spid="71691" grpId="0" animBg="1"/>
      <p:bldP spid="7170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algn="ctr"/>
            <a:r>
              <a:rPr lang="zh-CN" altLang="en-US" smtClean="0"/>
              <a:t>访问修饰符 </a:t>
            </a:r>
            <a:r>
              <a:rPr lang="en-US" altLang="zh-CN" smtClean="0"/>
              <a:t>3-3</a:t>
            </a:r>
          </a:p>
        </p:txBody>
      </p:sp>
      <p:grpSp>
        <p:nvGrpSpPr>
          <p:cNvPr id="120835" name="Group 3"/>
          <p:cNvGrpSpPr>
            <a:grpSpLocks/>
          </p:cNvGrpSpPr>
          <p:nvPr/>
        </p:nvGrpSpPr>
        <p:grpSpPr bwMode="auto">
          <a:xfrm>
            <a:off x="1330325" y="1412875"/>
            <a:ext cx="2520950" cy="2016125"/>
            <a:chOff x="838" y="890"/>
            <a:chExt cx="1588" cy="1270"/>
          </a:xfrm>
        </p:grpSpPr>
        <p:sp>
          <p:nvSpPr>
            <p:cNvPr id="40987" name="AutoShape 4"/>
            <p:cNvSpPr>
              <a:spLocks noChangeArrowheads="1"/>
            </p:cNvSpPr>
            <p:nvPr/>
          </p:nvSpPr>
          <p:spPr bwMode="auto">
            <a:xfrm>
              <a:off x="839" y="890"/>
              <a:ext cx="1587" cy="1270"/>
            </a:xfrm>
            <a:prstGeom prst="flowChartMultidocument">
              <a:avLst/>
            </a:prstGeom>
            <a:gradFill rotWithShape="1">
              <a:gsLst>
                <a:gs pos="0">
                  <a:srgbClr val="BEFF07"/>
                </a:gs>
                <a:gs pos="100000">
                  <a:schemeClr val="bg1"/>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8" name="Text Box 5"/>
            <p:cNvSpPr txBox="1">
              <a:spLocks noChangeArrowheads="1"/>
            </p:cNvSpPr>
            <p:nvPr/>
          </p:nvSpPr>
          <p:spPr bwMode="auto">
            <a:xfrm>
              <a:off x="838" y="1207"/>
              <a:ext cx="1316" cy="680"/>
            </a:xfrm>
            <a:prstGeom prst="rect">
              <a:avLst/>
            </a:prstGeom>
            <a:noFill/>
            <a:ln>
              <a:noFill/>
            </a:ln>
            <a:effectLst/>
            <a:extLst>
              <a:ext uri="{909E8E84-426E-40DD-AFC4-6F175D3DCCD1}">
                <a14:hiddenFill xmlns:a14="http://schemas.microsoft.com/office/drawing/2010/main">
                  <a:gradFill rotWithShape="1">
                    <a:gsLst>
                      <a:gs pos="0">
                        <a:srgbClr val="339933"/>
                      </a:gs>
                      <a:gs pos="100000">
                        <a:srgbClr val="FFFFFF"/>
                      </a:gs>
                    </a:gsLst>
                    <a:path path="rect">
                      <a:fillToRect r="100000" b="100000"/>
                    </a:path>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latin typeface="Arial" pitchFamily="34" charset="0"/>
                  <a:ea typeface="黑体" pitchFamily="49" charset="-122"/>
                </a:rPr>
                <a:t>该类或非该类均可访问</a:t>
              </a:r>
            </a:p>
          </p:txBody>
        </p:sp>
      </p:grpSp>
      <p:grpSp>
        <p:nvGrpSpPr>
          <p:cNvPr id="120838" name="Group 6"/>
          <p:cNvGrpSpPr>
            <a:grpSpLocks/>
          </p:cNvGrpSpPr>
          <p:nvPr/>
        </p:nvGrpSpPr>
        <p:grpSpPr bwMode="auto">
          <a:xfrm>
            <a:off x="1476375" y="1312863"/>
            <a:ext cx="1727200" cy="531812"/>
            <a:chOff x="2290" y="981"/>
            <a:chExt cx="998" cy="408"/>
          </a:xfrm>
        </p:grpSpPr>
        <p:sp>
          <p:nvSpPr>
            <p:cNvPr id="40985" name="Rectangle 7"/>
            <p:cNvSpPr>
              <a:spLocks noChangeArrowheads="1"/>
            </p:cNvSpPr>
            <p:nvPr/>
          </p:nvSpPr>
          <p:spPr bwMode="auto">
            <a:xfrm>
              <a:off x="2290" y="981"/>
              <a:ext cx="998" cy="408"/>
            </a:xfrm>
            <a:prstGeom prst="rect">
              <a:avLst/>
            </a:prstGeom>
            <a:gradFill rotWithShape="1">
              <a:gsLst>
                <a:gs pos="0">
                  <a:srgbClr val="FFFFFF"/>
                </a:gs>
                <a:gs pos="100000">
                  <a:srgbClr val="99FF33"/>
                </a:gs>
              </a:gsLst>
              <a:path path="shape">
                <a:fillToRect l="50000" t="50000" r="50000" b="50000"/>
              </a:path>
            </a:gradFill>
            <a:ln w="9525">
              <a:solidFill>
                <a:schemeClr val="tx1"/>
              </a:solidFill>
              <a:miter lim="800000"/>
              <a:headEnd/>
              <a:tailEnd/>
            </a:ln>
            <a:effectLst>
              <a:outerShdw dist="81320" dir="3080412" algn="ctr" rotWithShape="0">
                <a:schemeClr val="bg2">
                  <a:alpha val="50000"/>
                </a:schemeClr>
              </a:outerShdw>
            </a:effectLst>
          </p:spPr>
          <p:txBody>
            <a:bodyPr wrap="none" anchor="ctr"/>
            <a:lstStyle/>
            <a:p>
              <a:endParaRPr lang="zh-CN" altLang="en-US"/>
            </a:p>
          </p:txBody>
        </p:sp>
        <p:sp>
          <p:nvSpPr>
            <p:cNvPr id="40986" name="Text Box 8"/>
            <p:cNvSpPr txBox="1">
              <a:spLocks noChangeArrowheads="1"/>
            </p:cNvSpPr>
            <p:nvPr/>
          </p:nvSpPr>
          <p:spPr bwMode="auto">
            <a:xfrm>
              <a:off x="2336" y="1026"/>
              <a:ext cx="862"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a:latin typeface="Arial" pitchFamily="34" charset="0"/>
                </a:rPr>
                <a:t>public</a:t>
              </a:r>
            </a:p>
          </p:txBody>
        </p:sp>
      </p:grpSp>
      <p:grpSp>
        <p:nvGrpSpPr>
          <p:cNvPr id="120841" name="Group 9"/>
          <p:cNvGrpSpPr>
            <a:grpSpLocks/>
          </p:cNvGrpSpPr>
          <p:nvPr/>
        </p:nvGrpSpPr>
        <p:grpSpPr bwMode="auto">
          <a:xfrm>
            <a:off x="5148263" y="1412875"/>
            <a:ext cx="2520950" cy="2016125"/>
            <a:chOff x="838" y="890"/>
            <a:chExt cx="1588" cy="1270"/>
          </a:xfrm>
        </p:grpSpPr>
        <p:sp>
          <p:nvSpPr>
            <p:cNvPr id="40983" name="AutoShape 10"/>
            <p:cNvSpPr>
              <a:spLocks noChangeArrowheads="1"/>
            </p:cNvSpPr>
            <p:nvPr/>
          </p:nvSpPr>
          <p:spPr bwMode="auto">
            <a:xfrm>
              <a:off x="839" y="890"/>
              <a:ext cx="1587" cy="1270"/>
            </a:xfrm>
            <a:prstGeom prst="flowChartMultidocument">
              <a:avLst/>
            </a:prstGeom>
            <a:gradFill rotWithShape="1">
              <a:gsLst>
                <a:gs pos="0">
                  <a:srgbClr val="FFCC00">
                    <a:alpha val="85999"/>
                  </a:srgbClr>
                </a:gs>
                <a:gs pos="100000">
                  <a:schemeClr val="bg1"/>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4" name="Text Box 11"/>
            <p:cNvSpPr txBox="1">
              <a:spLocks noChangeArrowheads="1"/>
            </p:cNvSpPr>
            <p:nvPr/>
          </p:nvSpPr>
          <p:spPr bwMode="auto">
            <a:xfrm>
              <a:off x="838" y="1207"/>
              <a:ext cx="1316" cy="680"/>
            </a:xfrm>
            <a:prstGeom prst="rect">
              <a:avLst/>
            </a:prstGeom>
            <a:noFill/>
            <a:ln>
              <a:noFill/>
            </a:ln>
            <a:effectLst/>
            <a:extLst>
              <a:ext uri="{909E8E84-426E-40DD-AFC4-6F175D3DCCD1}">
                <a14:hiddenFill xmlns:a14="http://schemas.microsoft.com/office/drawing/2010/main">
                  <a:gradFill rotWithShape="1">
                    <a:gsLst>
                      <a:gs pos="0">
                        <a:srgbClr val="339933"/>
                      </a:gs>
                      <a:gs pos="100000">
                        <a:srgbClr val="FFFFFF"/>
                      </a:gs>
                    </a:gsLst>
                    <a:path path="rect">
                      <a:fillToRect r="100000" b="100000"/>
                    </a:path>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latin typeface="Arial" pitchFamily="34" charset="0"/>
                  <a:ea typeface="黑体" pitchFamily="49" charset="-122"/>
                </a:rPr>
                <a:t>只有该类可以访问</a:t>
              </a:r>
            </a:p>
          </p:txBody>
        </p:sp>
      </p:grpSp>
      <p:grpSp>
        <p:nvGrpSpPr>
          <p:cNvPr id="120844" name="Group 12"/>
          <p:cNvGrpSpPr>
            <a:grpSpLocks/>
          </p:cNvGrpSpPr>
          <p:nvPr/>
        </p:nvGrpSpPr>
        <p:grpSpPr bwMode="auto">
          <a:xfrm>
            <a:off x="5289550" y="1296988"/>
            <a:ext cx="1727200" cy="574675"/>
            <a:chOff x="2290" y="981"/>
            <a:chExt cx="998" cy="408"/>
          </a:xfrm>
        </p:grpSpPr>
        <p:sp>
          <p:nvSpPr>
            <p:cNvPr id="40981" name="Rectangle 13"/>
            <p:cNvSpPr>
              <a:spLocks noChangeArrowheads="1"/>
            </p:cNvSpPr>
            <p:nvPr/>
          </p:nvSpPr>
          <p:spPr bwMode="auto">
            <a:xfrm>
              <a:off x="2290" y="981"/>
              <a:ext cx="998" cy="408"/>
            </a:xfrm>
            <a:prstGeom prst="rect">
              <a:avLst/>
            </a:prstGeom>
            <a:gradFill rotWithShape="1">
              <a:gsLst>
                <a:gs pos="0">
                  <a:srgbClr val="FFFFFF"/>
                </a:gs>
                <a:gs pos="100000">
                  <a:srgbClr val="FFCC00"/>
                </a:gs>
              </a:gsLst>
              <a:path path="shape">
                <a:fillToRect l="50000" t="50000" r="50000" b="50000"/>
              </a:path>
            </a:gradFill>
            <a:ln w="9525">
              <a:solidFill>
                <a:schemeClr val="tx1"/>
              </a:solidFill>
              <a:miter lim="800000"/>
              <a:headEnd/>
              <a:tailEnd/>
            </a:ln>
            <a:effectLst>
              <a:outerShdw dist="81320" dir="3080412" algn="ctr" rotWithShape="0">
                <a:schemeClr val="bg2">
                  <a:alpha val="50000"/>
                </a:schemeClr>
              </a:outerShdw>
            </a:effectLst>
          </p:spPr>
          <p:txBody>
            <a:bodyPr wrap="none" anchor="ctr"/>
            <a:lstStyle/>
            <a:p>
              <a:endParaRPr lang="zh-CN" altLang="en-US"/>
            </a:p>
          </p:txBody>
        </p:sp>
        <p:sp>
          <p:nvSpPr>
            <p:cNvPr id="40982" name="Text Box 14"/>
            <p:cNvSpPr txBox="1">
              <a:spLocks noChangeArrowheads="1"/>
            </p:cNvSpPr>
            <p:nvPr/>
          </p:nvSpPr>
          <p:spPr bwMode="auto">
            <a:xfrm>
              <a:off x="2336" y="1026"/>
              <a:ext cx="86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a:latin typeface="Arial" pitchFamily="34" charset="0"/>
                </a:rPr>
                <a:t>private</a:t>
              </a:r>
            </a:p>
          </p:txBody>
        </p:sp>
      </p:grpSp>
      <p:grpSp>
        <p:nvGrpSpPr>
          <p:cNvPr id="120847" name="Group 15"/>
          <p:cNvGrpSpPr>
            <a:grpSpLocks/>
          </p:cNvGrpSpPr>
          <p:nvPr/>
        </p:nvGrpSpPr>
        <p:grpSpPr bwMode="auto">
          <a:xfrm>
            <a:off x="5146675" y="4221163"/>
            <a:ext cx="2520950" cy="2016125"/>
            <a:chOff x="838" y="890"/>
            <a:chExt cx="1588" cy="1270"/>
          </a:xfrm>
        </p:grpSpPr>
        <p:sp>
          <p:nvSpPr>
            <p:cNvPr id="40979" name="AutoShape 16"/>
            <p:cNvSpPr>
              <a:spLocks noChangeArrowheads="1"/>
            </p:cNvSpPr>
            <p:nvPr/>
          </p:nvSpPr>
          <p:spPr bwMode="auto">
            <a:xfrm>
              <a:off x="839" y="890"/>
              <a:ext cx="1587" cy="1270"/>
            </a:xfrm>
            <a:prstGeom prst="flowChartMultidocument">
              <a:avLst/>
            </a:prstGeom>
            <a:gradFill rotWithShape="1">
              <a:gsLst>
                <a:gs pos="0">
                  <a:srgbClr val="73C1DD">
                    <a:alpha val="85999"/>
                  </a:srgbClr>
                </a:gs>
                <a:gs pos="100000">
                  <a:schemeClr val="bg1"/>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0" name="Text Box 17"/>
            <p:cNvSpPr txBox="1">
              <a:spLocks noChangeArrowheads="1"/>
            </p:cNvSpPr>
            <p:nvPr/>
          </p:nvSpPr>
          <p:spPr bwMode="auto">
            <a:xfrm>
              <a:off x="838" y="1207"/>
              <a:ext cx="1316" cy="680"/>
            </a:xfrm>
            <a:prstGeom prst="rect">
              <a:avLst/>
            </a:prstGeom>
            <a:noFill/>
            <a:ln>
              <a:noFill/>
            </a:ln>
            <a:effectLst/>
            <a:extLst>
              <a:ext uri="{909E8E84-426E-40DD-AFC4-6F175D3DCCD1}">
                <a14:hiddenFill xmlns:a14="http://schemas.microsoft.com/office/drawing/2010/main">
                  <a:gradFill rotWithShape="1">
                    <a:gsLst>
                      <a:gs pos="0">
                        <a:srgbClr val="339933"/>
                      </a:gs>
                      <a:gs pos="100000">
                        <a:srgbClr val="FFFFFF"/>
                      </a:gs>
                    </a:gsLst>
                    <a:path path="rect">
                      <a:fillToRect r="100000" b="100000"/>
                    </a:path>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latin typeface="Arial" pitchFamily="34" charset="0"/>
                  <a:ea typeface="黑体" pitchFamily="49" charset="-122"/>
                </a:rPr>
                <a:t>相同包中的类可以访问</a:t>
              </a:r>
              <a:endParaRPr lang="zh-CN" altLang="en-US" sz="2000" b="1">
                <a:latin typeface="黑体" pitchFamily="49" charset="-122"/>
                <a:ea typeface="黑体" pitchFamily="49" charset="-122"/>
              </a:endParaRPr>
            </a:p>
          </p:txBody>
        </p:sp>
      </p:grpSp>
      <p:grpSp>
        <p:nvGrpSpPr>
          <p:cNvPr id="120850" name="Group 18"/>
          <p:cNvGrpSpPr>
            <a:grpSpLocks/>
          </p:cNvGrpSpPr>
          <p:nvPr/>
        </p:nvGrpSpPr>
        <p:grpSpPr bwMode="auto">
          <a:xfrm>
            <a:off x="5292725" y="4076700"/>
            <a:ext cx="1727200" cy="574675"/>
            <a:chOff x="2290" y="981"/>
            <a:chExt cx="998" cy="408"/>
          </a:xfrm>
        </p:grpSpPr>
        <p:sp>
          <p:nvSpPr>
            <p:cNvPr id="40977" name="Rectangle 19"/>
            <p:cNvSpPr>
              <a:spLocks noChangeArrowheads="1"/>
            </p:cNvSpPr>
            <p:nvPr/>
          </p:nvSpPr>
          <p:spPr bwMode="auto">
            <a:xfrm>
              <a:off x="2290" y="981"/>
              <a:ext cx="998" cy="408"/>
            </a:xfrm>
            <a:prstGeom prst="rect">
              <a:avLst/>
            </a:prstGeom>
            <a:gradFill rotWithShape="1">
              <a:gsLst>
                <a:gs pos="0">
                  <a:schemeClr val="bg1"/>
                </a:gs>
                <a:gs pos="100000">
                  <a:srgbClr val="66CCFF"/>
                </a:gs>
              </a:gsLst>
              <a:path path="shape">
                <a:fillToRect l="50000" t="50000" r="50000" b="50000"/>
              </a:path>
            </a:gradFill>
            <a:ln w="9525">
              <a:solidFill>
                <a:schemeClr val="tx1"/>
              </a:solidFill>
              <a:miter lim="800000"/>
              <a:headEnd/>
              <a:tailEnd/>
            </a:ln>
            <a:effectLst>
              <a:outerShdw dist="81320" dir="3080412" algn="ctr" rotWithShape="0">
                <a:schemeClr val="bg2">
                  <a:alpha val="50000"/>
                </a:schemeClr>
              </a:outerShdw>
            </a:effectLst>
          </p:spPr>
          <p:txBody>
            <a:bodyPr wrap="none" anchor="ctr"/>
            <a:lstStyle/>
            <a:p>
              <a:pPr algn="ctr"/>
              <a:endParaRPr lang="zh-CN" altLang="en-US" sz="1800">
                <a:latin typeface="Arial" pitchFamily="34" charset="0"/>
                <a:ea typeface="黑体" pitchFamily="49" charset="-122"/>
              </a:endParaRPr>
            </a:p>
          </p:txBody>
        </p:sp>
        <p:sp>
          <p:nvSpPr>
            <p:cNvPr id="40978" name="Text Box 20"/>
            <p:cNvSpPr txBox="1">
              <a:spLocks noChangeArrowheads="1"/>
            </p:cNvSpPr>
            <p:nvPr/>
          </p:nvSpPr>
          <p:spPr bwMode="auto">
            <a:xfrm>
              <a:off x="2336" y="1026"/>
              <a:ext cx="86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latin typeface="Arial" pitchFamily="34" charset="0"/>
                </a:rPr>
                <a:t>默认</a:t>
              </a:r>
            </a:p>
          </p:txBody>
        </p:sp>
      </p:grpSp>
      <p:grpSp>
        <p:nvGrpSpPr>
          <p:cNvPr id="120853" name="Group 21"/>
          <p:cNvGrpSpPr>
            <a:grpSpLocks/>
          </p:cNvGrpSpPr>
          <p:nvPr/>
        </p:nvGrpSpPr>
        <p:grpSpPr bwMode="auto">
          <a:xfrm>
            <a:off x="1349375" y="4149725"/>
            <a:ext cx="2520950" cy="2016125"/>
            <a:chOff x="838" y="890"/>
            <a:chExt cx="1588" cy="1270"/>
          </a:xfrm>
        </p:grpSpPr>
        <p:sp>
          <p:nvSpPr>
            <p:cNvPr id="40975" name="AutoShape 22"/>
            <p:cNvSpPr>
              <a:spLocks noChangeArrowheads="1"/>
            </p:cNvSpPr>
            <p:nvPr/>
          </p:nvSpPr>
          <p:spPr bwMode="auto">
            <a:xfrm>
              <a:off x="839" y="890"/>
              <a:ext cx="1587" cy="1270"/>
            </a:xfrm>
            <a:prstGeom prst="flowChartMultidocument">
              <a:avLst/>
            </a:prstGeom>
            <a:gradFill rotWithShape="1">
              <a:gsLst>
                <a:gs pos="0">
                  <a:srgbClr val="CCCCFF"/>
                </a:gs>
                <a:gs pos="100000">
                  <a:schemeClr val="bg1"/>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6" name="Text Box 23"/>
            <p:cNvSpPr txBox="1">
              <a:spLocks noChangeArrowheads="1"/>
            </p:cNvSpPr>
            <p:nvPr/>
          </p:nvSpPr>
          <p:spPr bwMode="auto">
            <a:xfrm>
              <a:off x="838" y="1207"/>
              <a:ext cx="1316" cy="680"/>
            </a:xfrm>
            <a:prstGeom prst="rect">
              <a:avLst/>
            </a:prstGeom>
            <a:noFill/>
            <a:ln>
              <a:noFill/>
            </a:ln>
            <a:effectLst/>
            <a:extLst>
              <a:ext uri="{909E8E84-426E-40DD-AFC4-6F175D3DCCD1}">
                <a14:hiddenFill xmlns:a14="http://schemas.microsoft.com/office/drawing/2010/main">
                  <a:gradFill rotWithShape="1">
                    <a:gsLst>
                      <a:gs pos="0">
                        <a:srgbClr val="339933"/>
                      </a:gs>
                      <a:gs pos="100000">
                        <a:srgbClr val="FFFFFF"/>
                      </a:gs>
                    </a:gsLst>
                    <a:path path="rect">
                      <a:fillToRect r="100000" b="100000"/>
                    </a:path>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latin typeface="Arial" pitchFamily="34" charset="0"/>
                  <a:ea typeface="黑体" pitchFamily="49" charset="-122"/>
                </a:rPr>
                <a:t>该类及其子类的成员可以访问，同一个包中的类也可访问</a:t>
              </a:r>
              <a:endParaRPr lang="zh-CN" altLang="en-US" sz="2000" b="1">
                <a:latin typeface="黑体" pitchFamily="49" charset="-122"/>
                <a:ea typeface="黑体" pitchFamily="49" charset="-122"/>
              </a:endParaRPr>
            </a:p>
          </p:txBody>
        </p:sp>
      </p:grpSp>
      <p:grpSp>
        <p:nvGrpSpPr>
          <p:cNvPr id="120856" name="Group 24"/>
          <p:cNvGrpSpPr>
            <a:grpSpLocks/>
          </p:cNvGrpSpPr>
          <p:nvPr/>
        </p:nvGrpSpPr>
        <p:grpSpPr bwMode="auto">
          <a:xfrm>
            <a:off x="1514475" y="4032250"/>
            <a:ext cx="1762125" cy="574675"/>
            <a:chOff x="930" y="2568"/>
            <a:chExt cx="1110" cy="362"/>
          </a:xfrm>
        </p:grpSpPr>
        <p:sp>
          <p:nvSpPr>
            <p:cNvPr id="40973" name="Rectangle 25"/>
            <p:cNvSpPr>
              <a:spLocks noChangeArrowheads="1"/>
            </p:cNvSpPr>
            <p:nvPr/>
          </p:nvSpPr>
          <p:spPr bwMode="auto">
            <a:xfrm>
              <a:off x="930" y="2568"/>
              <a:ext cx="1110" cy="362"/>
            </a:xfrm>
            <a:prstGeom prst="rect">
              <a:avLst/>
            </a:prstGeom>
            <a:gradFill rotWithShape="1">
              <a:gsLst>
                <a:gs pos="0">
                  <a:schemeClr val="bg1"/>
                </a:gs>
                <a:gs pos="100000">
                  <a:srgbClr val="CC99FF"/>
                </a:gs>
              </a:gsLst>
              <a:path path="shape">
                <a:fillToRect l="50000" t="50000" r="50000" b="50000"/>
              </a:path>
            </a:gradFill>
            <a:ln w="9525">
              <a:solidFill>
                <a:schemeClr val="tx1"/>
              </a:solidFill>
              <a:miter lim="800000"/>
              <a:headEnd/>
              <a:tailEnd/>
            </a:ln>
            <a:effectLst>
              <a:outerShdw dist="81320" dir="3080412" algn="ctr" rotWithShape="0">
                <a:schemeClr val="bg2">
                  <a:alpha val="50000"/>
                </a:schemeClr>
              </a:outerShdw>
            </a:effectLst>
          </p:spPr>
          <p:txBody>
            <a:bodyPr wrap="none" anchor="ctr"/>
            <a:lstStyle/>
            <a:p>
              <a:endParaRPr lang="zh-CN" altLang="en-US"/>
            </a:p>
          </p:txBody>
        </p:sp>
        <p:sp>
          <p:nvSpPr>
            <p:cNvPr id="40974" name="Text Box 26"/>
            <p:cNvSpPr txBox="1">
              <a:spLocks noChangeArrowheads="1"/>
            </p:cNvSpPr>
            <p:nvPr/>
          </p:nvSpPr>
          <p:spPr bwMode="auto">
            <a:xfrm>
              <a:off x="984" y="2608"/>
              <a:ext cx="10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a:latin typeface="Arial" pitchFamily="34" charset="0"/>
                </a:rPr>
                <a:t>protected</a:t>
              </a:r>
            </a:p>
          </p:txBody>
        </p:sp>
      </p:grpSp>
      <p:sp>
        <p:nvSpPr>
          <p:cNvPr id="40972"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87B9B01-C3B6-438B-AFD2-8D96AA716818}" type="slidenum">
              <a:rPr lang="zh-CN" altLang="en-US" sz="1400" smtClean="0">
                <a:latin typeface="Tahoma" pitchFamily="34" charset="0"/>
              </a:rPr>
              <a:pPr eaLnBrk="1" hangingPunct="1"/>
              <a:t>38</a:t>
            </a:fld>
            <a:endParaRPr lang="en-US" altLang="zh-CN" sz="1400" smtClean="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120838"/>
                                        </p:tgtEl>
                                        <p:attrNameLst>
                                          <p:attrName>style.visibility</p:attrName>
                                        </p:attrNameLst>
                                      </p:cBhvr>
                                      <p:to>
                                        <p:strVal val="visible"/>
                                      </p:to>
                                    </p:set>
                                    <p:animEffect transition="in" filter="wedge">
                                      <p:cBhvr>
                                        <p:cTn id="7" dur="1000"/>
                                        <p:tgtEl>
                                          <p:spTgt spid="120838"/>
                                        </p:tgtEl>
                                      </p:cBhvr>
                                    </p:animEffect>
                                  </p:childTnLst>
                                </p:cTn>
                              </p:par>
                            </p:childTnLst>
                          </p:cTn>
                        </p:par>
                        <p:par>
                          <p:cTn id="8" fill="hold" nodeType="afterGroup">
                            <p:stCondLst>
                              <p:cond delay="1000"/>
                            </p:stCondLst>
                            <p:childTnLst>
                              <p:par>
                                <p:cTn id="9" presetID="20" presetClass="entr" presetSubtype="0" fill="hold" nodeType="afterEffect">
                                  <p:stCondLst>
                                    <p:cond delay="0"/>
                                  </p:stCondLst>
                                  <p:childTnLst>
                                    <p:set>
                                      <p:cBhvr>
                                        <p:cTn id="10" dur="1" fill="hold">
                                          <p:stCondLst>
                                            <p:cond delay="0"/>
                                          </p:stCondLst>
                                        </p:cTn>
                                        <p:tgtEl>
                                          <p:spTgt spid="120835"/>
                                        </p:tgtEl>
                                        <p:attrNameLst>
                                          <p:attrName>style.visibility</p:attrName>
                                        </p:attrNameLst>
                                      </p:cBhvr>
                                      <p:to>
                                        <p:strVal val="visible"/>
                                      </p:to>
                                    </p:set>
                                    <p:animEffect transition="in" filter="wedge">
                                      <p:cBhvr>
                                        <p:cTn id="11" dur="1000"/>
                                        <p:tgtEl>
                                          <p:spTgt spid="120835"/>
                                        </p:tgtEl>
                                      </p:cBhvr>
                                    </p:animEffect>
                                  </p:childTnLst>
                                </p:cTn>
                              </p:par>
                            </p:childTnLst>
                          </p:cTn>
                        </p:par>
                        <p:par>
                          <p:cTn id="12" fill="hold" nodeType="afterGroup">
                            <p:stCondLst>
                              <p:cond delay="2000"/>
                            </p:stCondLst>
                            <p:childTnLst>
                              <p:par>
                                <p:cTn id="13" presetID="20" presetClass="entr" presetSubtype="0" fill="hold" nodeType="afterEffect">
                                  <p:stCondLst>
                                    <p:cond delay="0"/>
                                  </p:stCondLst>
                                  <p:childTnLst>
                                    <p:set>
                                      <p:cBhvr>
                                        <p:cTn id="14" dur="1" fill="hold">
                                          <p:stCondLst>
                                            <p:cond delay="0"/>
                                          </p:stCondLst>
                                        </p:cTn>
                                        <p:tgtEl>
                                          <p:spTgt spid="120856"/>
                                        </p:tgtEl>
                                        <p:attrNameLst>
                                          <p:attrName>style.visibility</p:attrName>
                                        </p:attrNameLst>
                                      </p:cBhvr>
                                      <p:to>
                                        <p:strVal val="visible"/>
                                      </p:to>
                                    </p:set>
                                    <p:animEffect transition="in" filter="wedge">
                                      <p:cBhvr>
                                        <p:cTn id="15" dur="1000"/>
                                        <p:tgtEl>
                                          <p:spTgt spid="120856"/>
                                        </p:tgtEl>
                                      </p:cBhvr>
                                    </p:animEffect>
                                  </p:childTnLst>
                                </p:cTn>
                              </p:par>
                            </p:childTnLst>
                          </p:cTn>
                        </p:par>
                        <p:par>
                          <p:cTn id="16" fill="hold" nodeType="afterGroup">
                            <p:stCondLst>
                              <p:cond delay="3000"/>
                            </p:stCondLst>
                            <p:childTnLst>
                              <p:par>
                                <p:cTn id="17" presetID="20" presetClass="entr" presetSubtype="0" fill="hold" nodeType="afterEffect">
                                  <p:stCondLst>
                                    <p:cond delay="0"/>
                                  </p:stCondLst>
                                  <p:childTnLst>
                                    <p:set>
                                      <p:cBhvr>
                                        <p:cTn id="18" dur="1" fill="hold">
                                          <p:stCondLst>
                                            <p:cond delay="0"/>
                                          </p:stCondLst>
                                        </p:cTn>
                                        <p:tgtEl>
                                          <p:spTgt spid="120853"/>
                                        </p:tgtEl>
                                        <p:attrNameLst>
                                          <p:attrName>style.visibility</p:attrName>
                                        </p:attrNameLst>
                                      </p:cBhvr>
                                      <p:to>
                                        <p:strVal val="visible"/>
                                      </p:to>
                                    </p:set>
                                    <p:animEffect transition="in" filter="wedge">
                                      <p:cBhvr>
                                        <p:cTn id="19" dur="500"/>
                                        <p:tgtEl>
                                          <p:spTgt spid="120853"/>
                                        </p:tgtEl>
                                      </p:cBhvr>
                                    </p:animEffect>
                                  </p:childTnLst>
                                </p:cTn>
                              </p:par>
                            </p:childTnLst>
                          </p:cTn>
                        </p:par>
                        <p:par>
                          <p:cTn id="20" fill="hold" nodeType="afterGroup">
                            <p:stCondLst>
                              <p:cond delay="3500"/>
                            </p:stCondLst>
                            <p:childTnLst>
                              <p:par>
                                <p:cTn id="21" presetID="20" presetClass="entr" presetSubtype="0" fill="hold" nodeType="afterEffect">
                                  <p:stCondLst>
                                    <p:cond delay="0"/>
                                  </p:stCondLst>
                                  <p:childTnLst>
                                    <p:set>
                                      <p:cBhvr>
                                        <p:cTn id="22" dur="1" fill="hold">
                                          <p:stCondLst>
                                            <p:cond delay="0"/>
                                          </p:stCondLst>
                                        </p:cTn>
                                        <p:tgtEl>
                                          <p:spTgt spid="120850"/>
                                        </p:tgtEl>
                                        <p:attrNameLst>
                                          <p:attrName>style.visibility</p:attrName>
                                        </p:attrNameLst>
                                      </p:cBhvr>
                                      <p:to>
                                        <p:strVal val="visible"/>
                                      </p:to>
                                    </p:set>
                                    <p:animEffect transition="in" filter="wedge">
                                      <p:cBhvr>
                                        <p:cTn id="23" dur="1000"/>
                                        <p:tgtEl>
                                          <p:spTgt spid="120850"/>
                                        </p:tgtEl>
                                      </p:cBhvr>
                                    </p:animEffect>
                                  </p:childTnLst>
                                </p:cTn>
                              </p:par>
                            </p:childTnLst>
                          </p:cTn>
                        </p:par>
                        <p:par>
                          <p:cTn id="24" fill="hold" nodeType="afterGroup">
                            <p:stCondLst>
                              <p:cond delay="4500"/>
                            </p:stCondLst>
                            <p:childTnLst>
                              <p:par>
                                <p:cTn id="25" presetID="20" presetClass="entr" presetSubtype="0" fill="hold" nodeType="afterEffect">
                                  <p:stCondLst>
                                    <p:cond delay="0"/>
                                  </p:stCondLst>
                                  <p:childTnLst>
                                    <p:set>
                                      <p:cBhvr>
                                        <p:cTn id="26" dur="1" fill="hold">
                                          <p:stCondLst>
                                            <p:cond delay="0"/>
                                          </p:stCondLst>
                                        </p:cTn>
                                        <p:tgtEl>
                                          <p:spTgt spid="120847"/>
                                        </p:tgtEl>
                                        <p:attrNameLst>
                                          <p:attrName>style.visibility</p:attrName>
                                        </p:attrNameLst>
                                      </p:cBhvr>
                                      <p:to>
                                        <p:strVal val="visible"/>
                                      </p:to>
                                    </p:set>
                                    <p:animEffect transition="in" filter="wedge">
                                      <p:cBhvr>
                                        <p:cTn id="27" dur="500"/>
                                        <p:tgtEl>
                                          <p:spTgt spid="120847"/>
                                        </p:tgtEl>
                                      </p:cBhvr>
                                    </p:animEffect>
                                  </p:childTnLst>
                                </p:cTn>
                              </p:par>
                            </p:childTnLst>
                          </p:cTn>
                        </p:par>
                        <p:par>
                          <p:cTn id="28" fill="hold" nodeType="afterGroup">
                            <p:stCondLst>
                              <p:cond delay="5000"/>
                            </p:stCondLst>
                            <p:childTnLst>
                              <p:par>
                                <p:cTn id="29" presetID="20" presetClass="entr" presetSubtype="0" fill="hold" nodeType="afterEffect">
                                  <p:stCondLst>
                                    <p:cond delay="0"/>
                                  </p:stCondLst>
                                  <p:childTnLst>
                                    <p:set>
                                      <p:cBhvr>
                                        <p:cTn id="30" dur="1" fill="hold">
                                          <p:stCondLst>
                                            <p:cond delay="0"/>
                                          </p:stCondLst>
                                        </p:cTn>
                                        <p:tgtEl>
                                          <p:spTgt spid="120844"/>
                                        </p:tgtEl>
                                        <p:attrNameLst>
                                          <p:attrName>style.visibility</p:attrName>
                                        </p:attrNameLst>
                                      </p:cBhvr>
                                      <p:to>
                                        <p:strVal val="visible"/>
                                      </p:to>
                                    </p:set>
                                    <p:animEffect transition="in" filter="wedge">
                                      <p:cBhvr>
                                        <p:cTn id="31" dur="1000"/>
                                        <p:tgtEl>
                                          <p:spTgt spid="120844"/>
                                        </p:tgtEl>
                                      </p:cBhvr>
                                    </p:animEffect>
                                  </p:childTnLst>
                                </p:cTn>
                              </p:par>
                            </p:childTnLst>
                          </p:cTn>
                        </p:par>
                        <p:par>
                          <p:cTn id="32" fill="hold" nodeType="afterGroup">
                            <p:stCondLst>
                              <p:cond delay="6000"/>
                            </p:stCondLst>
                            <p:childTnLst>
                              <p:par>
                                <p:cTn id="33" presetID="20" presetClass="entr" presetSubtype="0" fill="hold" nodeType="afterEffect">
                                  <p:stCondLst>
                                    <p:cond delay="0"/>
                                  </p:stCondLst>
                                  <p:childTnLst>
                                    <p:set>
                                      <p:cBhvr>
                                        <p:cTn id="34" dur="1" fill="hold">
                                          <p:stCondLst>
                                            <p:cond delay="0"/>
                                          </p:stCondLst>
                                        </p:cTn>
                                        <p:tgtEl>
                                          <p:spTgt spid="120841"/>
                                        </p:tgtEl>
                                        <p:attrNameLst>
                                          <p:attrName>style.visibility</p:attrName>
                                        </p:attrNameLst>
                                      </p:cBhvr>
                                      <p:to>
                                        <p:strVal val="visible"/>
                                      </p:to>
                                    </p:set>
                                    <p:animEffect transition="in" filter="wedge">
                                      <p:cBhvr>
                                        <p:cTn id="35" dur="500"/>
                                        <p:tgtEl>
                                          <p:spTgt spid="120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成员访问权限举例</a:t>
            </a:r>
          </a:p>
        </p:txBody>
      </p:sp>
      <p:sp>
        <p:nvSpPr>
          <p:cNvPr id="41989"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BB41F5E-2B86-46B5-A5F2-4D3551FA2BCF}" type="slidenum">
              <a:rPr lang="zh-CN" altLang="en-US" sz="1400" smtClean="0">
                <a:latin typeface="Tahoma" pitchFamily="34" charset="0"/>
              </a:rPr>
              <a:pPr eaLnBrk="1" hangingPunct="1"/>
              <a:t>39</a:t>
            </a:fld>
            <a:endParaRPr lang="en-US" altLang="zh-CN" sz="1400" smtClean="0">
              <a:latin typeface="Tahoma" pitchFamily="34" charset="0"/>
            </a:endParaRPr>
          </a:p>
        </p:txBody>
      </p:sp>
      <p:pic>
        <p:nvPicPr>
          <p:cNvPr id="42043"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7955225" cy="513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5"/>
          <p:cNvSpPr/>
          <p:nvPr/>
        </p:nvSpPr>
        <p:spPr>
          <a:xfrm>
            <a:off x="6228184" y="4941168"/>
            <a:ext cx="2519362" cy="1511300"/>
          </a:xfrm>
          <a:prstGeom prst="wedgeRoundRectCallout">
            <a:avLst>
              <a:gd name="adj1" fmla="val -76293"/>
              <a:gd name="adj2" fmla="val -30764"/>
              <a:gd name="adj3" fmla="val 16667"/>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C00000"/>
                </a:solidFill>
              </a:rPr>
              <a:t>在同一个类中，所有访问权限的成员变量和方法都是可以访问的。</a:t>
            </a:r>
          </a:p>
        </p:txBody>
      </p:sp>
      <p:sp>
        <p:nvSpPr>
          <p:cNvPr id="8" name="TextBox 1"/>
          <p:cNvSpPr txBox="1">
            <a:spLocks noChangeArrowheads="1"/>
          </p:cNvSpPr>
          <p:nvPr/>
        </p:nvSpPr>
        <p:spPr bwMode="auto">
          <a:xfrm>
            <a:off x="4572000" y="941819"/>
            <a:ext cx="4572000"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03-encapsulation/memberaccess</a:t>
            </a:r>
            <a:r>
              <a:rPr lang="zh-CN" altLang="en-US" sz="2000" smtClean="0">
                <a:latin typeface="微软雅黑" pitchFamily="34" charset="-122"/>
                <a:ea typeface="微软雅黑" pitchFamily="34" charset="-122"/>
              </a:rPr>
              <a:t>包</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07895954-B8FF-446B-AE16-5CB354BCE5B0}" type="slidenum">
              <a:rPr lang="zh-CN" altLang="en-US" b="0">
                <a:latin typeface="+mn-lt"/>
              </a:rPr>
              <a:pPr>
                <a:defRPr/>
              </a:pPr>
              <a:t>4</a:t>
            </a:fld>
            <a:endParaRPr lang="en-US" altLang="zh-CN" b="0" dirty="0">
              <a:latin typeface="+mn-lt"/>
            </a:endParaRPr>
          </a:p>
        </p:txBody>
      </p:sp>
      <p:sp>
        <p:nvSpPr>
          <p:cNvPr id="12290" name="标题 1"/>
          <p:cNvSpPr>
            <a:spLocks noGrp="1"/>
          </p:cNvSpPr>
          <p:nvPr>
            <p:ph type="title" idx="4294967295"/>
          </p:nvPr>
        </p:nvSpPr>
        <p:spPr>
          <a:xfrm>
            <a:off x="1115616" y="260648"/>
            <a:ext cx="7200900" cy="640747"/>
          </a:xfrm>
        </p:spPr>
        <p:txBody>
          <a:bodyPr/>
          <a:lstStyle/>
          <a:p>
            <a:r>
              <a:rPr lang="zh-CN" altLang="en-US" sz="3600" smtClean="0"/>
              <a:t>面向过程和面向对象区别</a:t>
            </a:r>
          </a:p>
        </p:txBody>
      </p:sp>
      <p:pic>
        <p:nvPicPr>
          <p:cNvPr id="122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412875"/>
            <a:ext cx="4535487" cy="47529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4" name="TextBox 1"/>
          <p:cNvSpPr txBox="1">
            <a:spLocks noChangeArrowheads="1"/>
          </p:cNvSpPr>
          <p:nvPr/>
        </p:nvSpPr>
        <p:spPr bwMode="auto">
          <a:xfrm>
            <a:off x="0" y="1628775"/>
            <a:ext cx="4067175"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ts val="3200"/>
              </a:lnSpc>
              <a:spcAft>
                <a:spcPts val="1200"/>
              </a:spcAft>
              <a:buFont typeface="Wingdings" pitchFamily="2" charset="2"/>
              <a:buChar char="Ø"/>
            </a:pPr>
            <a:r>
              <a:rPr lang="zh-CN" altLang="en-US">
                <a:latin typeface="微软雅黑" pitchFamily="34" charset="-122"/>
                <a:ea typeface="微软雅黑" pitchFamily="34" charset="-122"/>
              </a:rPr>
              <a:t>面向过程中，数据和对数据的操作是分离的。这种机制限制的功能扩充，增加维护难度。</a:t>
            </a:r>
            <a:endParaRPr lang="en-US" altLang="zh-CN">
              <a:latin typeface="微软雅黑" pitchFamily="34" charset="-122"/>
              <a:ea typeface="微软雅黑" pitchFamily="34" charset="-122"/>
            </a:endParaRPr>
          </a:p>
          <a:p>
            <a:pPr eaLnBrk="1" hangingPunct="1">
              <a:lnSpc>
                <a:spcPts val="3200"/>
              </a:lnSpc>
              <a:spcAft>
                <a:spcPts val="1200"/>
              </a:spcAft>
              <a:buFont typeface="Wingdings" pitchFamily="2" charset="2"/>
              <a:buChar char="Ø"/>
            </a:pPr>
            <a:endParaRPr lang="en-US" altLang="zh-CN">
              <a:latin typeface="微软雅黑" pitchFamily="34" charset="-122"/>
              <a:ea typeface="微软雅黑" pitchFamily="34" charset="-122"/>
            </a:endParaRPr>
          </a:p>
          <a:p>
            <a:pPr eaLnBrk="1" hangingPunct="1">
              <a:lnSpc>
                <a:spcPts val="3200"/>
              </a:lnSpc>
              <a:spcAft>
                <a:spcPts val="1200"/>
              </a:spcAft>
              <a:buFont typeface="Wingdings" pitchFamily="2" charset="2"/>
              <a:buChar char="Ø"/>
            </a:pPr>
            <a:r>
              <a:rPr lang="zh-CN" altLang="en-US">
                <a:latin typeface="微软雅黑" pitchFamily="34" charset="-122"/>
                <a:ea typeface="微软雅黑" pitchFamily="34" charset="-122"/>
              </a:rPr>
              <a:t>面向对象将属性和行为封装在一起。</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3528" y="764704"/>
            <a:ext cx="7712075" cy="4983187"/>
          </a:xfrm>
          <a:prstGeom prst="rect">
            <a:avLst/>
          </a:prstGeom>
        </p:spPr>
      </p:pic>
      <p:sp>
        <p:nvSpPr>
          <p:cNvPr id="43010" name="标题 1"/>
          <p:cNvSpPr>
            <a:spLocks noGrp="1"/>
          </p:cNvSpPr>
          <p:nvPr>
            <p:ph type="title"/>
          </p:nvPr>
        </p:nvSpPr>
        <p:spPr>
          <a:xfrm>
            <a:off x="963513" y="14549"/>
            <a:ext cx="7793037" cy="623887"/>
          </a:xfrm>
        </p:spPr>
        <p:txBody>
          <a:bodyPr/>
          <a:lstStyle/>
          <a:p>
            <a:r>
              <a:rPr lang="zh-CN" altLang="en-US" dirty="0" smtClean="0"/>
              <a:t>成员访问权限举例</a:t>
            </a:r>
          </a:p>
        </p:txBody>
      </p:sp>
      <p:sp>
        <p:nvSpPr>
          <p:cNvPr id="43013"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8A901F4-787B-4667-908F-5690E4C608FA}" type="slidenum">
              <a:rPr lang="zh-CN" altLang="en-US" sz="1400" smtClean="0">
                <a:latin typeface="Tahoma" pitchFamily="34" charset="0"/>
              </a:rPr>
              <a:pPr eaLnBrk="1" hangingPunct="1"/>
              <a:t>40</a:t>
            </a:fld>
            <a:endParaRPr lang="en-US" altLang="zh-CN" sz="1400" smtClean="0">
              <a:latin typeface="Tahoma" pitchFamily="34" charset="0"/>
            </a:endParaRPr>
          </a:p>
        </p:txBody>
      </p:sp>
      <p:sp>
        <p:nvSpPr>
          <p:cNvPr id="6" name="圆角矩形标注 5"/>
          <p:cNvSpPr/>
          <p:nvPr/>
        </p:nvSpPr>
        <p:spPr>
          <a:xfrm>
            <a:off x="5536307" y="94899"/>
            <a:ext cx="3607693" cy="1049177"/>
          </a:xfrm>
          <a:prstGeom prst="wedgeRoundRectCallout">
            <a:avLst>
              <a:gd name="adj1" fmla="val -57728"/>
              <a:gd name="adj2" fmla="val 69921"/>
              <a:gd name="adj3" fmla="val 16667"/>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rgbClr val="C00000"/>
                </a:solidFill>
              </a:rPr>
              <a:t>把本类移动到其他包中，</a:t>
            </a:r>
            <a:r>
              <a:rPr lang="en-US" altLang="zh-CN" sz="2000" b="1" dirty="0">
                <a:solidFill>
                  <a:srgbClr val="C00000"/>
                </a:solidFill>
              </a:rPr>
              <a:t>var2/3</a:t>
            </a:r>
            <a:r>
              <a:rPr lang="zh-CN" altLang="en-US" sz="2000" b="1" dirty="0">
                <a:solidFill>
                  <a:srgbClr val="C00000"/>
                </a:solidFill>
              </a:rPr>
              <a:t>变量和</a:t>
            </a:r>
            <a:r>
              <a:rPr lang="en-US" altLang="zh-CN" sz="2000" b="1" dirty="0">
                <a:solidFill>
                  <a:srgbClr val="C00000"/>
                </a:solidFill>
              </a:rPr>
              <a:t>method2/3</a:t>
            </a:r>
            <a:r>
              <a:rPr lang="zh-CN" altLang="en-US" sz="2000" b="1" dirty="0">
                <a:solidFill>
                  <a:srgbClr val="C00000"/>
                </a:solidFill>
              </a:rPr>
              <a:t>方法就不能被访问了。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755650" y="115888"/>
            <a:ext cx="7793038" cy="623887"/>
          </a:xfrm>
        </p:spPr>
        <p:txBody>
          <a:bodyPr/>
          <a:lstStyle/>
          <a:p>
            <a:r>
              <a:rPr lang="en-US" altLang="zh-CN" sz="2800" smtClean="0"/>
              <a:t>3. </a:t>
            </a:r>
            <a:r>
              <a:rPr lang="zh-CN" altLang="en-US" sz="2800" smtClean="0"/>
              <a:t>对象属性的存取方法</a:t>
            </a:r>
            <a:r>
              <a:rPr lang="en-US" altLang="zh-CN" sz="2800" smtClean="0"/>
              <a:t>——set()</a:t>
            </a:r>
            <a:r>
              <a:rPr lang="zh-CN" altLang="en-US" sz="2800" smtClean="0"/>
              <a:t>和</a:t>
            </a:r>
            <a:r>
              <a:rPr lang="en-US" altLang="zh-CN" sz="2800" smtClean="0"/>
              <a:t>get()</a:t>
            </a:r>
            <a:endParaRPr lang="zh-CN" altLang="en-US" sz="2800" smtClean="0"/>
          </a:p>
        </p:txBody>
      </p:sp>
      <p:sp>
        <p:nvSpPr>
          <p:cNvPr id="44035" name="内容占位符 2"/>
          <p:cNvSpPr>
            <a:spLocks noGrp="1"/>
          </p:cNvSpPr>
          <p:nvPr>
            <p:ph idx="1"/>
          </p:nvPr>
        </p:nvSpPr>
        <p:spPr>
          <a:xfrm>
            <a:off x="260350" y="980728"/>
            <a:ext cx="8631238" cy="2448272"/>
          </a:xfrm>
        </p:spPr>
        <p:txBody>
          <a:bodyPr/>
          <a:lstStyle/>
          <a:p>
            <a:pPr>
              <a:buFont typeface="Wingdings" panose="05000000000000000000" pitchFamily="2" charset="2"/>
              <a:buChar char="Ø"/>
            </a:pPr>
            <a:r>
              <a:rPr lang="zh-CN" altLang="en-US" sz="2400" dirty="0" smtClean="0"/>
              <a:t>为了保障对象属性的隐藏性（使用</a:t>
            </a:r>
            <a:r>
              <a:rPr lang="en-US" altLang="zh-CN" sz="2400" dirty="0" smtClean="0"/>
              <a:t>private</a:t>
            </a:r>
            <a:r>
              <a:rPr lang="zh-CN" altLang="en-US" sz="2400" dirty="0" smtClean="0"/>
              <a:t>修饰），这样就</a:t>
            </a:r>
            <a:r>
              <a:rPr lang="zh-CN" altLang="en-US" sz="2400" dirty="0" smtClean="0">
                <a:solidFill>
                  <a:srgbClr val="C00000"/>
                </a:solidFill>
              </a:rPr>
              <a:t>不能用</a:t>
            </a:r>
            <a:r>
              <a:rPr lang="en-US" altLang="zh-CN" sz="2400" dirty="0" err="1" smtClean="0">
                <a:solidFill>
                  <a:srgbClr val="C00000"/>
                </a:solidFill>
              </a:rPr>
              <a:t>d.month</a:t>
            </a:r>
            <a:r>
              <a:rPr lang="en-US" altLang="zh-CN" sz="2400" dirty="0" smtClean="0">
                <a:solidFill>
                  <a:srgbClr val="C00000"/>
                </a:solidFill>
              </a:rPr>
              <a:t>=10</a:t>
            </a:r>
            <a:r>
              <a:rPr lang="zh-CN" altLang="en-US" sz="2400" dirty="0" smtClean="0"/>
              <a:t>这种直接的赋值语句，而采用</a:t>
            </a:r>
            <a:r>
              <a:rPr lang="en-US" altLang="zh-CN" sz="2400" dirty="0" smtClean="0"/>
              <a:t>set()</a:t>
            </a:r>
            <a:r>
              <a:rPr lang="zh-CN" altLang="en-US" sz="2400" dirty="0" smtClean="0"/>
              <a:t>或</a:t>
            </a:r>
            <a:r>
              <a:rPr lang="en-US" altLang="zh-CN" sz="2400" dirty="0" smtClean="0"/>
              <a:t>get()</a:t>
            </a:r>
            <a:r>
              <a:rPr lang="zh-CN" altLang="en-US" sz="2400" dirty="0" smtClean="0"/>
              <a:t>来操作属性变量。</a:t>
            </a:r>
            <a:endParaRPr lang="en-US" altLang="zh-CN" sz="2400" dirty="0"/>
          </a:p>
          <a:p>
            <a:pPr>
              <a:buFont typeface="Wingdings" panose="05000000000000000000" pitchFamily="2" charset="2"/>
              <a:buChar char="Ø"/>
            </a:pPr>
            <a:r>
              <a:rPr lang="en-US" altLang="zh-CN" sz="2400" dirty="0" smtClean="0"/>
              <a:t>Month</a:t>
            </a:r>
            <a:r>
              <a:rPr lang="zh-CN" altLang="en-US" sz="2400" dirty="0" smtClean="0"/>
              <a:t>属性暴露在外，使用的时候有可能出现</a:t>
            </a:r>
            <a:r>
              <a:rPr lang="en-US" altLang="zh-CN" sz="2400" dirty="0" err="1" smtClean="0">
                <a:solidFill>
                  <a:srgbClr val="FF0000"/>
                </a:solidFill>
              </a:rPr>
              <a:t>d.month</a:t>
            </a:r>
            <a:r>
              <a:rPr lang="en-US" altLang="zh-CN" sz="2400" dirty="0" smtClean="0">
                <a:solidFill>
                  <a:srgbClr val="FF0000"/>
                </a:solidFill>
              </a:rPr>
              <a:t>=18</a:t>
            </a:r>
            <a:r>
              <a:rPr lang="en-US" altLang="zh-CN" sz="2400" dirty="0" smtClean="0"/>
              <a:t> </a:t>
            </a:r>
            <a:r>
              <a:rPr lang="zh-CN" altLang="en-US" sz="2400" dirty="0" smtClean="0"/>
              <a:t>这样错误的使用方式</a:t>
            </a:r>
            <a:endParaRPr lang="en-US" altLang="zh-CN" sz="2400" dirty="0" smtClean="0"/>
          </a:p>
          <a:p>
            <a:pPr>
              <a:buFont typeface="Wingdings" panose="05000000000000000000" pitchFamily="2" charset="2"/>
              <a:buChar char="Ø"/>
            </a:pPr>
            <a:r>
              <a:rPr lang="zh-CN" altLang="en-US" sz="2400" dirty="0" smtClean="0"/>
              <a:t>使用</a:t>
            </a:r>
            <a:r>
              <a:rPr lang="en-US" altLang="zh-CN" sz="2400" dirty="0" smtClean="0"/>
              <a:t>set</a:t>
            </a:r>
            <a:r>
              <a:rPr lang="zh-CN" altLang="en-US" sz="2400" dirty="0" smtClean="0"/>
              <a:t>方法来设置属性，可以先检查数据的正确性。</a:t>
            </a:r>
            <a:endParaRPr lang="en-US" altLang="zh-CN" sz="2400" dirty="0" smtClean="0"/>
          </a:p>
        </p:txBody>
      </p:sp>
      <p:sp>
        <p:nvSpPr>
          <p:cNvPr id="44037"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83AF4F3-D6E6-4750-B52B-9845BE7146CF}" type="slidenum">
              <a:rPr lang="zh-CN" altLang="en-US" sz="1400" smtClean="0">
                <a:latin typeface="Tahoma" pitchFamily="34" charset="0"/>
              </a:rPr>
              <a:pPr eaLnBrk="1" hangingPunct="1"/>
              <a:t>41</a:t>
            </a:fld>
            <a:endParaRPr lang="en-US" altLang="zh-CN" sz="1400" smtClean="0">
              <a:latin typeface="Tahoma" pitchFamily="34" charset="0"/>
            </a:endParaRPr>
          </a:p>
        </p:txBody>
      </p:sp>
      <p:sp>
        <p:nvSpPr>
          <p:cNvPr id="6" name="TextBox 5"/>
          <p:cNvSpPr txBox="1"/>
          <p:nvPr/>
        </p:nvSpPr>
        <p:spPr>
          <a:xfrm>
            <a:off x="503237" y="3645024"/>
            <a:ext cx="8640763" cy="2985433"/>
          </a:xfrm>
          <a:prstGeom prst="rect">
            <a:avLst/>
          </a:prstGeom>
          <a:noFill/>
        </p:spPr>
        <p:txBody>
          <a:bodyPr>
            <a:spAutoFit/>
          </a:bodyPr>
          <a:lstStyle/>
          <a:p>
            <a:pPr marL="609600" indent="-609600" eaLnBrk="0" hangingPunct="0">
              <a:spcBef>
                <a:spcPct val="20000"/>
              </a:spcBef>
              <a:buClr>
                <a:srgbClr val="3333CC"/>
              </a:buClr>
              <a:buSzPct val="80000"/>
              <a:defRPr/>
            </a:pPr>
            <a:r>
              <a:rPr lang="zh-CN" altLang="en-US" sz="2000" b="1" kern="0" dirty="0">
                <a:solidFill>
                  <a:srgbClr val="000000"/>
                </a:solidFill>
                <a:latin typeface="Tahoma"/>
                <a:ea typeface="宋体"/>
              </a:rPr>
              <a:t>如：在</a:t>
            </a:r>
            <a:r>
              <a:rPr lang="en-US" altLang="zh-CN" sz="2000" b="1" kern="0" dirty="0" err="1">
                <a:solidFill>
                  <a:srgbClr val="000000"/>
                </a:solidFill>
                <a:latin typeface="Tahoma"/>
                <a:ea typeface="宋体"/>
              </a:rPr>
              <a:t>MyDate</a:t>
            </a:r>
            <a:r>
              <a:rPr lang="zh-CN" altLang="en-US" sz="2000" b="1" kern="0" dirty="0">
                <a:solidFill>
                  <a:srgbClr val="000000"/>
                </a:solidFill>
                <a:latin typeface="Tahoma"/>
                <a:ea typeface="宋体"/>
              </a:rPr>
              <a:t>类中增加</a:t>
            </a:r>
            <a:r>
              <a:rPr lang="en-US" altLang="zh-CN" sz="2000" b="1" kern="0" dirty="0">
                <a:solidFill>
                  <a:srgbClr val="000000"/>
                </a:solidFill>
                <a:latin typeface="Tahoma"/>
                <a:ea typeface="宋体"/>
              </a:rPr>
              <a:t>public</a:t>
            </a:r>
            <a:r>
              <a:rPr lang="zh-CN" altLang="en-US" sz="2000" b="1" kern="0" dirty="0">
                <a:solidFill>
                  <a:srgbClr val="000000"/>
                </a:solidFill>
                <a:latin typeface="Tahoma"/>
                <a:ea typeface="宋体"/>
              </a:rPr>
              <a:t>方法，将变量声明为</a:t>
            </a:r>
            <a:r>
              <a:rPr lang="en-US" altLang="zh-CN" sz="2000" b="1" kern="0" dirty="0" smtClean="0">
                <a:solidFill>
                  <a:srgbClr val="000000"/>
                </a:solidFill>
                <a:latin typeface="Tahoma"/>
                <a:ea typeface="宋体"/>
              </a:rPr>
              <a:t>private</a:t>
            </a:r>
          </a:p>
          <a:p>
            <a:pPr marL="609600" indent="-609600" eaLnBrk="0" hangingPunct="0">
              <a:spcBef>
                <a:spcPct val="20000"/>
              </a:spcBef>
              <a:buClr>
                <a:srgbClr val="3333CC"/>
              </a:buClr>
              <a:buSzPct val="80000"/>
              <a:defRPr/>
            </a:pPr>
            <a:r>
              <a:rPr lang="en-US" altLang="zh-CN" sz="2000" b="1" kern="0" dirty="0">
                <a:solidFill>
                  <a:srgbClr val="000000"/>
                </a:solidFill>
                <a:latin typeface="Tahoma"/>
                <a:ea typeface="宋体"/>
              </a:rPr>
              <a:t>p</a:t>
            </a:r>
            <a:r>
              <a:rPr lang="en-US" altLang="zh-CN" sz="2000" b="1" kern="0" dirty="0" smtClean="0">
                <a:solidFill>
                  <a:srgbClr val="000000"/>
                </a:solidFill>
                <a:latin typeface="Tahoma"/>
                <a:ea typeface="宋体"/>
              </a:rPr>
              <a:t>rivate </a:t>
            </a:r>
            <a:r>
              <a:rPr lang="en-US" altLang="zh-CN" sz="2000" b="1" kern="0" dirty="0" err="1" smtClean="0">
                <a:solidFill>
                  <a:srgbClr val="000000"/>
                </a:solidFill>
                <a:latin typeface="Tahoma"/>
                <a:ea typeface="宋体"/>
              </a:rPr>
              <a:t>int</a:t>
            </a:r>
            <a:r>
              <a:rPr lang="en-US" altLang="zh-CN" sz="2000" b="1" kern="0" dirty="0" smtClean="0">
                <a:solidFill>
                  <a:srgbClr val="000000"/>
                </a:solidFill>
                <a:latin typeface="Tahoma"/>
                <a:ea typeface="宋体"/>
              </a:rPr>
              <a:t> month;</a:t>
            </a:r>
          </a:p>
          <a:p>
            <a:pPr marL="609600" indent="-609600" eaLnBrk="0" hangingPunct="0">
              <a:spcBef>
                <a:spcPct val="20000"/>
              </a:spcBef>
              <a:buClr>
                <a:srgbClr val="3333CC"/>
              </a:buClr>
              <a:buSzPct val="80000"/>
              <a:defRPr/>
            </a:pPr>
            <a:r>
              <a:rPr lang="en-US" altLang="zh-CN" sz="2000" b="1" kern="0" dirty="0" smtClean="0">
                <a:solidFill>
                  <a:srgbClr val="000000"/>
                </a:solidFill>
                <a:latin typeface="Tahoma"/>
                <a:ea typeface="宋体"/>
              </a:rPr>
              <a:t>public void </a:t>
            </a:r>
            <a:r>
              <a:rPr lang="en-US" altLang="zh-CN" sz="2000" b="1" kern="0" dirty="0" err="1" smtClean="0">
                <a:solidFill>
                  <a:srgbClr val="000000"/>
                </a:solidFill>
                <a:latin typeface="Tahoma"/>
                <a:ea typeface="宋体"/>
              </a:rPr>
              <a:t>setMonth</a:t>
            </a:r>
            <a:r>
              <a:rPr lang="en-US" altLang="zh-CN" sz="2000" b="1" kern="0" dirty="0" smtClean="0">
                <a:solidFill>
                  <a:srgbClr val="000000"/>
                </a:solidFill>
                <a:latin typeface="Tahoma"/>
                <a:ea typeface="宋体"/>
              </a:rPr>
              <a:t>(</a:t>
            </a:r>
            <a:r>
              <a:rPr lang="en-US" altLang="zh-CN" sz="2000" b="1" kern="0" dirty="0" err="1" smtClean="0">
                <a:solidFill>
                  <a:srgbClr val="000000"/>
                </a:solidFill>
                <a:latin typeface="Tahoma"/>
                <a:ea typeface="宋体"/>
              </a:rPr>
              <a:t>int</a:t>
            </a:r>
            <a:r>
              <a:rPr lang="en-US" altLang="zh-CN" sz="2000" b="1" kern="0" dirty="0" smtClean="0">
                <a:solidFill>
                  <a:srgbClr val="000000"/>
                </a:solidFill>
                <a:latin typeface="Tahoma"/>
                <a:ea typeface="宋体"/>
              </a:rPr>
              <a:t> m){</a:t>
            </a:r>
          </a:p>
          <a:p>
            <a:pPr marL="609600" indent="-609600" eaLnBrk="0" hangingPunct="0">
              <a:spcBef>
                <a:spcPct val="20000"/>
              </a:spcBef>
              <a:buClr>
                <a:srgbClr val="3333CC"/>
              </a:buClr>
              <a:buSzPct val="80000"/>
              <a:defRPr/>
            </a:pPr>
            <a:r>
              <a:rPr lang="en-US" altLang="zh-CN" sz="2000" b="1" kern="0" dirty="0">
                <a:solidFill>
                  <a:srgbClr val="000000"/>
                </a:solidFill>
                <a:latin typeface="Tahoma"/>
                <a:ea typeface="宋体"/>
              </a:rPr>
              <a:t>	</a:t>
            </a:r>
            <a:r>
              <a:rPr lang="en-US" altLang="zh-CN" sz="2000" b="1" kern="0" dirty="0" smtClean="0">
                <a:solidFill>
                  <a:srgbClr val="000000"/>
                </a:solidFill>
                <a:latin typeface="Tahoma"/>
                <a:ea typeface="宋体"/>
              </a:rPr>
              <a:t>if(m&lt;1 || m&gt;12)</a:t>
            </a:r>
          </a:p>
          <a:p>
            <a:pPr marL="609600" indent="-609600" eaLnBrk="0" hangingPunct="0">
              <a:spcBef>
                <a:spcPct val="20000"/>
              </a:spcBef>
              <a:buClr>
                <a:srgbClr val="3333CC"/>
              </a:buClr>
              <a:buSzPct val="80000"/>
              <a:defRPr/>
            </a:pPr>
            <a:r>
              <a:rPr lang="en-US" altLang="zh-CN" sz="2000" b="1" kern="0" dirty="0">
                <a:solidFill>
                  <a:srgbClr val="000000"/>
                </a:solidFill>
                <a:latin typeface="Tahoma"/>
                <a:ea typeface="宋体"/>
              </a:rPr>
              <a:t>	</a:t>
            </a:r>
            <a:r>
              <a:rPr lang="en-US" altLang="zh-CN" sz="2000" b="1" kern="0" dirty="0" smtClean="0">
                <a:solidFill>
                  <a:srgbClr val="000000"/>
                </a:solidFill>
                <a:latin typeface="Tahoma"/>
                <a:ea typeface="宋体"/>
              </a:rPr>
              <a:t>	</a:t>
            </a:r>
            <a:r>
              <a:rPr lang="en-US" altLang="zh-CN" sz="2000" b="1" kern="0" dirty="0" err="1" smtClean="0">
                <a:solidFill>
                  <a:srgbClr val="000000"/>
                </a:solidFill>
                <a:latin typeface="Tahoma"/>
                <a:ea typeface="宋体"/>
              </a:rPr>
              <a:t>System.out.println</a:t>
            </a:r>
            <a:r>
              <a:rPr lang="en-US" altLang="zh-CN" sz="2000" b="1" kern="0" dirty="0" smtClean="0">
                <a:solidFill>
                  <a:srgbClr val="000000"/>
                </a:solidFill>
                <a:latin typeface="Tahoma"/>
                <a:ea typeface="宋体"/>
              </a:rPr>
              <a:t>(“</a:t>
            </a:r>
            <a:r>
              <a:rPr lang="zh-CN" altLang="en-US" sz="2000" b="1" kern="0" dirty="0" smtClean="0">
                <a:solidFill>
                  <a:srgbClr val="000000"/>
                </a:solidFill>
                <a:latin typeface="Tahoma"/>
                <a:ea typeface="宋体"/>
              </a:rPr>
              <a:t>月份必须在</a:t>
            </a:r>
            <a:r>
              <a:rPr lang="en-US" altLang="zh-CN" sz="2000" b="1" kern="0" dirty="0" smtClean="0">
                <a:solidFill>
                  <a:srgbClr val="000000"/>
                </a:solidFill>
                <a:latin typeface="Tahoma"/>
                <a:ea typeface="宋体"/>
              </a:rPr>
              <a:t>1~12</a:t>
            </a:r>
            <a:r>
              <a:rPr lang="zh-CN" altLang="en-US" sz="2000" b="1" kern="0" dirty="0" smtClean="0">
                <a:solidFill>
                  <a:srgbClr val="000000"/>
                </a:solidFill>
                <a:latin typeface="Tahoma"/>
                <a:ea typeface="宋体"/>
              </a:rPr>
              <a:t>之间</a:t>
            </a:r>
            <a:r>
              <a:rPr lang="en-US" altLang="zh-CN" sz="2000" b="1" kern="0" dirty="0" smtClean="0">
                <a:solidFill>
                  <a:srgbClr val="000000"/>
                </a:solidFill>
                <a:latin typeface="Tahoma"/>
                <a:ea typeface="宋体"/>
              </a:rPr>
              <a:t>”);</a:t>
            </a:r>
          </a:p>
          <a:p>
            <a:pPr marL="609600" indent="-609600" eaLnBrk="0" hangingPunct="0">
              <a:spcBef>
                <a:spcPct val="20000"/>
              </a:spcBef>
              <a:buClr>
                <a:srgbClr val="3333CC"/>
              </a:buClr>
              <a:buSzPct val="80000"/>
              <a:defRPr/>
            </a:pPr>
            <a:r>
              <a:rPr lang="en-US" altLang="zh-CN" sz="2000" b="1" kern="0" dirty="0">
                <a:solidFill>
                  <a:srgbClr val="000000"/>
                </a:solidFill>
                <a:latin typeface="Tahoma"/>
                <a:ea typeface="宋体"/>
              </a:rPr>
              <a:t> </a:t>
            </a:r>
            <a:r>
              <a:rPr lang="en-US" altLang="zh-CN" sz="2000" b="1" kern="0" dirty="0" smtClean="0">
                <a:solidFill>
                  <a:srgbClr val="000000"/>
                </a:solidFill>
                <a:latin typeface="Tahoma"/>
                <a:ea typeface="宋体"/>
              </a:rPr>
              <a:t>       else</a:t>
            </a:r>
          </a:p>
          <a:p>
            <a:pPr marL="609600" indent="-609600" eaLnBrk="0" hangingPunct="0">
              <a:spcBef>
                <a:spcPct val="20000"/>
              </a:spcBef>
              <a:buClr>
                <a:srgbClr val="3333CC"/>
              </a:buClr>
              <a:buSzPct val="80000"/>
              <a:defRPr/>
            </a:pPr>
            <a:r>
              <a:rPr lang="en-US" altLang="zh-CN" sz="2000" b="1" kern="0" dirty="0">
                <a:solidFill>
                  <a:srgbClr val="000000"/>
                </a:solidFill>
                <a:latin typeface="Tahoma"/>
                <a:ea typeface="宋体"/>
              </a:rPr>
              <a:t> </a:t>
            </a:r>
            <a:r>
              <a:rPr lang="en-US" altLang="zh-CN" sz="2000" b="1" kern="0" dirty="0" smtClean="0">
                <a:solidFill>
                  <a:srgbClr val="000000"/>
                </a:solidFill>
                <a:latin typeface="Tahoma"/>
                <a:ea typeface="宋体"/>
              </a:rPr>
              <a:t>           month = m;</a:t>
            </a:r>
          </a:p>
          <a:p>
            <a:pPr marL="609600" indent="-609600" eaLnBrk="0" hangingPunct="0">
              <a:spcBef>
                <a:spcPct val="20000"/>
              </a:spcBef>
              <a:buClr>
                <a:srgbClr val="3333CC"/>
              </a:buClr>
              <a:buSzPct val="80000"/>
              <a:defRPr/>
            </a:pPr>
            <a:r>
              <a:rPr lang="en-US" altLang="zh-CN" sz="2000" b="1" kern="0" dirty="0" smtClean="0">
                <a:solidFill>
                  <a:srgbClr val="000000"/>
                </a:solidFill>
                <a:latin typeface="Tahoma"/>
                <a:ea typeface="宋体"/>
              </a:rPr>
              <a:t>}</a:t>
            </a:r>
            <a:endParaRPr lang="en-US" altLang="zh-CN" sz="2000" b="1" kern="0" dirty="0">
              <a:solidFill>
                <a:srgbClr val="000000"/>
              </a:solidFill>
              <a:latin typeface="Tahoma"/>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CB3F7CA2-734B-41C2-B593-8AFF6AD5AE43}" type="slidenum">
              <a:rPr lang="zh-CN" altLang="en-US" smtClean="0"/>
              <a:pPr>
                <a:defRPr/>
              </a:pPr>
              <a:t>42</a:t>
            </a:fld>
            <a:endParaRPr lang="en-US" altLang="zh-CN"/>
          </a:p>
        </p:txBody>
      </p:sp>
      <p:sp>
        <p:nvSpPr>
          <p:cNvPr id="6" name="TextBox 6"/>
          <p:cNvSpPr txBox="1">
            <a:spLocks noChangeArrowheads="1"/>
          </p:cNvSpPr>
          <p:nvPr/>
        </p:nvSpPr>
        <p:spPr bwMode="auto">
          <a:xfrm>
            <a:off x="289719" y="2708920"/>
            <a:ext cx="392224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dirty="0">
                <a:solidFill>
                  <a:srgbClr val="C00000"/>
                </a:solidFill>
                <a:latin typeface="微软雅黑" pitchFamily="34" charset="-122"/>
                <a:ea typeface="微软雅黑" pitchFamily="34" charset="-122"/>
              </a:rPr>
              <a:t>    这样</a:t>
            </a:r>
            <a:r>
              <a:rPr lang="zh-CN" altLang="en-US" sz="2000" dirty="0" smtClean="0">
                <a:solidFill>
                  <a:srgbClr val="C00000"/>
                </a:solidFill>
                <a:latin typeface="微软雅黑" pitchFamily="34" charset="-122"/>
                <a:ea typeface="微软雅黑" pitchFamily="34" charset="-122"/>
              </a:rPr>
              <a:t>，其他类都是</a:t>
            </a:r>
            <a:r>
              <a:rPr lang="zh-CN" altLang="en-US" sz="2000" dirty="0">
                <a:solidFill>
                  <a:srgbClr val="C00000"/>
                </a:solidFill>
                <a:latin typeface="微软雅黑" pitchFamily="34" charset="-122"/>
                <a:ea typeface="微软雅黑" pitchFamily="34" charset="-122"/>
              </a:rPr>
              <a:t>通过这些</a:t>
            </a:r>
            <a:r>
              <a:rPr lang="en-US" altLang="zh-CN" sz="2000" dirty="0">
                <a:solidFill>
                  <a:srgbClr val="C00000"/>
                </a:solidFill>
                <a:latin typeface="微软雅黑" pitchFamily="34" charset="-122"/>
                <a:ea typeface="微软雅黑" pitchFamily="34" charset="-122"/>
              </a:rPr>
              <a:t>get()</a:t>
            </a:r>
            <a:r>
              <a:rPr lang="zh-CN" altLang="en-US" sz="2000" dirty="0">
                <a:solidFill>
                  <a:srgbClr val="C00000"/>
                </a:solidFill>
                <a:latin typeface="微软雅黑" pitchFamily="34" charset="-122"/>
                <a:ea typeface="微软雅黑" pitchFamily="34" charset="-122"/>
              </a:rPr>
              <a:t>和</a:t>
            </a:r>
            <a:r>
              <a:rPr lang="en-US" altLang="zh-CN" sz="2000" dirty="0">
                <a:solidFill>
                  <a:srgbClr val="C00000"/>
                </a:solidFill>
                <a:latin typeface="微软雅黑" pitchFamily="34" charset="-122"/>
                <a:ea typeface="微软雅黑" pitchFamily="34" charset="-122"/>
              </a:rPr>
              <a:t>set()</a:t>
            </a:r>
            <a:r>
              <a:rPr lang="zh-CN" altLang="en-US" sz="2000" dirty="0">
                <a:solidFill>
                  <a:srgbClr val="C00000"/>
                </a:solidFill>
                <a:latin typeface="微软雅黑" pitchFamily="34" charset="-122"/>
                <a:ea typeface="微软雅黑" pitchFamily="34" charset="-122"/>
              </a:rPr>
              <a:t>方法来存取</a:t>
            </a:r>
            <a:r>
              <a:rPr lang="en-US" altLang="zh-CN" sz="2000" dirty="0" err="1">
                <a:solidFill>
                  <a:srgbClr val="C00000"/>
                </a:solidFill>
                <a:latin typeface="微软雅黑" pitchFamily="34" charset="-122"/>
                <a:ea typeface="微软雅黑" pitchFamily="34" charset="-122"/>
              </a:rPr>
              <a:t>MyDate</a:t>
            </a:r>
            <a:r>
              <a:rPr lang="zh-CN" altLang="en-US" sz="2000" dirty="0">
                <a:solidFill>
                  <a:srgbClr val="C00000"/>
                </a:solidFill>
                <a:latin typeface="微软雅黑" pitchFamily="34" charset="-122"/>
                <a:ea typeface="微软雅黑" pitchFamily="34" charset="-122"/>
              </a:rPr>
              <a:t>类中的</a:t>
            </a:r>
            <a:r>
              <a:rPr lang="en-US" altLang="zh-CN" sz="2000" dirty="0">
                <a:solidFill>
                  <a:srgbClr val="C00000"/>
                </a:solidFill>
                <a:latin typeface="微软雅黑" pitchFamily="34" charset="-122"/>
                <a:ea typeface="微软雅黑" pitchFamily="34" charset="-122"/>
              </a:rPr>
              <a:t>year</a:t>
            </a:r>
            <a:r>
              <a:rPr lang="zh-CN" altLang="en-US" sz="2000" dirty="0">
                <a:solidFill>
                  <a:srgbClr val="C00000"/>
                </a:solidFill>
                <a:latin typeface="微软雅黑" pitchFamily="34" charset="-122"/>
                <a:ea typeface="微软雅黑" pitchFamily="34" charset="-122"/>
              </a:rPr>
              <a:t>、</a:t>
            </a:r>
            <a:r>
              <a:rPr lang="en-US" altLang="zh-CN" sz="2000" dirty="0">
                <a:solidFill>
                  <a:srgbClr val="C00000"/>
                </a:solidFill>
                <a:latin typeface="微软雅黑" pitchFamily="34" charset="-122"/>
                <a:ea typeface="微软雅黑" pitchFamily="34" charset="-122"/>
              </a:rPr>
              <a:t>month</a:t>
            </a:r>
            <a:r>
              <a:rPr lang="zh-CN" altLang="en-US" sz="2000" dirty="0">
                <a:solidFill>
                  <a:srgbClr val="C00000"/>
                </a:solidFill>
                <a:latin typeface="微软雅黑" pitchFamily="34" charset="-122"/>
                <a:ea typeface="微软雅黑" pitchFamily="34" charset="-122"/>
              </a:rPr>
              <a:t>和</a:t>
            </a:r>
            <a:r>
              <a:rPr lang="en-US" altLang="zh-CN" sz="2000" dirty="0">
                <a:solidFill>
                  <a:srgbClr val="C00000"/>
                </a:solidFill>
                <a:latin typeface="微软雅黑" pitchFamily="34" charset="-122"/>
                <a:ea typeface="微软雅黑" pitchFamily="34" charset="-122"/>
              </a:rPr>
              <a:t>day</a:t>
            </a:r>
            <a:r>
              <a:rPr lang="zh-CN" altLang="en-US" sz="2000" dirty="0">
                <a:solidFill>
                  <a:srgbClr val="C00000"/>
                </a:solidFill>
                <a:latin typeface="微软雅黑" pitchFamily="34" charset="-122"/>
                <a:ea typeface="微软雅黑" pitchFamily="34" charset="-122"/>
              </a:rPr>
              <a:t>变量。</a:t>
            </a:r>
            <a:endParaRPr lang="en-US" altLang="zh-CN" sz="2000" dirty="0">
              <a:solidFill>
                <a:srgbClr val="C00000"/>
              </a:solidFill>
              <a:latin typeface="微软雅黑" pitchFamily="34" charset="-122"/>
              <a:ea typeface="微软雅黑" pitchFamily="34" charset="-122"/>
            </a:endParaRPr>
          </a:p>
          <a:p>
            <a:pPr eaLnBrk="1" hangingPunct="1">
              <a:lnSpc>
                <a:spcPct val="120000"/>
              </a:lnSpc>
            </a:pPr>
            <a:r>
              <a:rPr lang="en-US" altLang="zh-CN" sz="2000" dirty="0">
                <a:solidFill>
                  <a:srgbClr val="C00000"/>
                </a:solidFill>
                <a:latin typeface="微软雅黑" pitchFamily="34" charset="-122"/>
                <a:ea typeface="微软雅黑" pitchFamily="34" charset="-122"/>
              </a:rPr>
              <a:t>    </a:t>
            </a:r>
            <a:r>
              <a:rPr lang="zh-CN" altLang="en-US" sz="2000" dirty="0">
                <a:solidFill>
                  <a:srgbClr val="C00000"/>
                </a:solidFill>
                <a:latin typeface="微软雅黑" pitchFamily="34" charset="-122"/>
                <a:ea typeface="微软雅黑" pitchFamily="34" charset="-122"/>
              </a:rPr>
              <a:t>在</a:t>
            </a:r>
            <a:r>
              <a:rPr lang="en-US" altLang="zh-CN" sz="2000" dirty="0">
                <a:solidFill>
                  <a:srgbClr val="C00000"/>
                </a:solidFill>
                <a:latin typeface="微软雅黑" pitchFamily="34" charset="-122"/>
                <a:ea typeface="微软雅黑" pitchFamily="34" charset="-122"/>
              </a:rPr>
              <a:t>Eclipse</a:t>
            </a:r>
            <a:r>
              <a:rPr lang="zh-CN" altLang="en-US" sz="2000" dirty="0">
                <a:solidFill>
                  <a:srgbClr val="C00000"/>
                </a:solidFill>
                <a:latin typeface="微软雅黑" pitchFamily="34" charset="-122"/>
                <a:ea typeface="微软雅黑" pitchFamily="34" charset="-122"/>
              </a:rPr>
              <a:t>，提供自动生成成员变量的</a:t>
            </a:r>
            <a:r>
              <a:rPr lang="en-US" altLang="zh-CN" sz="2000" dirty="0">
                <a:solidFill>
                  <a:srgbClr val="C00000"/>
                </a:solidFill>
                <a:latin typeface="微软雅黑" pitchFamily="34" charset="-122"/>
                <a:ea typeface="微软雅黑" pitchFamily="34" charset="-122"/>
              </a:rPr>
              <a:t>get</a:t>
            </a:r>
            <a:r>
              <a:rPr lang="zh-CN" altLang="en-US" sz="2000" dirty="0">
                <a:solidFill>
                  <a:srgbClr val="C00000"/>
                </a:solidFill>
                <a:latin typeface="微软雅黑" pitchFamily="34" charset="-122"/>
                <a:ea typeface="微软雅黑" pitchFamily="34" charset="-122"/>
              </a:rPr>
              <a:t>（）和</a:t>
            </a:r>
            <a:r>
              <a:rPr lang="en-US" altLang="zh-CN" sz="2000" dirty="0">
                <a:solidFill>
                  <a:srgbClr val="C00000"/>
                </a:solidFill>
                <a:latin typeface="微软雅黑" pitchFamily="34" charset="-122"/>
                <a:ea typeface="微软雅黑" pitchFamily="34" charset="-122"/>
              </a:rPr>
              <a:t>set</a:t>
            </a:r>
            <a:r>
              <a:rPr lang="zh-CN" altLang="en-US" sz="2000" dirty="0">
                <a:solidFill>
                  <a:srgbClr val="C00000"/>
                </a:solidFill>
                <a:latin typeface="微软雅黑" pitchFamily="34" charset="-122"/>
                <a:ea typeface="微软雅黑" pitchFamily="34" charset="-122"/>
              </a:rPr>
              <a:t>（）的方法。</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908720"/>
            <a:ext cx="4680198" cy="521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191461" y="1217885"/>
            <a:ext cx="4020499" cy="770956"/>
          </a:xfrm>
          <a:prstGeom prst="wedgeRoundRectCallout">
            <a:avLst>
              <a:gd name="adj1" fmla="val 70775"/>
              <a:gd name="adj2" fmla="val -32603"/>
              <a:gd name="adj3" fmla="val 16667"/>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smtClean="0">
                <a:solidFill>
                  <a:srgbClr val="C00000"/>
                </a:solidFill>
              </a:rPr>
              <a:t>实际设计的类中，成员变量通常使用</a:t>
            </a:r>
            <a:r>
              <a:rPr lang="en-US" altLang="zh-CN" sz="2000" b="1" smtClean="0">
                <a:solidFill>
                  <a:srgbClr val="C00000"/>
                </a:solidFill>
              </a:rPr>
              <a:t>private</a:t>
            </a:r>
            <a:r>
              <a:rPr lang="zh-CN" altLang="en-US" sz="2000" b="1" smtClean="0">
                <a:solidFill>
                  <a:srgbClr val="C00000"/>
                </a:solidFill>
              </a:rPr>
              <a:t>修饰</a:t>
            </a:r>
            <a:endParaRPr lang="zh-CN" altLang="en-US" sz="2000" b="1" dirty="0">
              <a:solidFill>
                <a:srgbClr val="C00000"/>
              </a:solidFill>
            </a:endParaRPr>
          </a:p>
        </p:txBody>
      </p:sp>
    </p:spTree>
    <p:extLst>
      <p:ext uri="{BB962C8B-B14F-4D97-AF65-F5344CB8AC3E}">
        <p14:creationId xmlns:p14="http://schemas.microsoft.com/office/powerpoint/2010/main" val="250749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smtClean="0"/>
              <a:t>[</a:t>
            </a:r>
            <a:r>
              <a:rPr lang="zh-CN" altLang="en-US" dirty="0" smtClean="0"/>
              <a:t>例</a:t>
            </a:r>
            <a:r>
              <a:rPr lang="en-US" altLang="zh-CN" dirty="0" smtClean="0"/>
              <a:t>]getter/setter</a:t>
            </a:r>
            <a:r>
              <a:rPr lang="zh-CN" altLang="en-US" dirty="0" smtClean="0"/>
              <a:t>示例</a:t>
            </a:r>
          </a:p>
        </p:txBody>
      </p:sp>
      <p:sp>
        <p:nvSpPr>
          <p:cNvPr id="4506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FFE9268-07E6-4F0B-9E94-8B01B2DEABB6}" type="slidenum">
              <a:rPr lang="zh-CN" altLang="en-US" sz="1400" smtClean="0">
                <a:latin typeface="Tahoma" pitchFamily="34" charset="0"/>
              </a:rPr>
              <a:pPr eaLnBrk="1" hangingPunct="1"/>
              <a:t>43</a:t>
            </a:fld>
            <a:endParaRPr lang="en-US" altLang="zh-CN" sz="1400" smtClean="0">
              <a:latin typeface="Tahoma" pitchFamily="34" charset="0"/>
            </a:endParaRPr>
          </a:p>
        </p:txBody>
      </p:sp>
      <p:sp>
        <p:nvSpPr>
          <p:cNvPr id="2" name="TextBox 1"/>
          <p:cNvSpPr txBox="1"/>
          <p:nvPr/>
        </p:nvSpPr>
        <p:spPr>
          <a:xfrm>
            <a:off x="445459" y="4358693"/>
            <a:ext cx="8136904" cy="978729"/>
          </a:xfrm>
          <a:prstGeom prst="rect">
            <a:avLst/>
          </a:prstGeom>
          <a:solidFill>
            <a:schemeClr val="tx2">
              <a:lumMod val="20000"/>
              <a:lumOff val="80000"/>
            </a:schemeClr>
          </a:solidFill>
        </p:spPr>
        <p:txBody>
          <a:bodyPr wrap="square" rtlCol="0">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通过</a:t>
            </a:r>
            <a:r>
              <a:rPr lang="en-US" altLang="zh-CN" dirty="0" smtClean="0">
                <a:latin typeface="微软雅黑" panose="020B0503020204020204" pitchFamily="34" charset="-122"/>
                <a:ea typeface="微软雅黑" panose="020B0503020204020204" pitchFamily="34" charset="-122"/>
              </a:rPr>
              <a:t>getter/setter</a:t>
            </a:r>
            <a:r>
              <a:rPr lang="zh-CN" altLang="en-US" dirty="0" smtClean="0">
                <a:latin typeface="微软雅黑" panose="020B0503020204020204" pitchFamily="34" charset="-122"/>
                <a:ea typeface="微软雅黑" panose="020B0503020204020204" pitchFamily="34" charset="-122"/>
              </a:rPr>
              <a:t>方法来访问内部属性，既满足了可用性，有保证了安全性。</a:t>
            </a:r>
          </a:p>
        </p:txBody>
      </p:sp>
      <p:pic>
        <p:nvPicPr>
          <p:cNvPr id="4" name="图片 3"/>
          <p:cNvPicPr>
            <a:picLocks noChangeAspect="1"/>
          </p:cNvPicPr>
          <p:nvPr/>
        </p:nvPicPr>
        <p:blipFill>
          <a:blip r:embed="rId2"/>
          <a:stretch>
            <a:fillRect/>
          </a:stretch>
        </p:blipFill>
        <p:spPr>
          <a:xfrm>
            <a:off x="173205" y="1129620"/>
            <a:ext cx="8852629" cy="3163476"/>
          </a:xfrm>
          <a:prstGeom prst="rect">
            <a:avLst/>
          </a:prstGeom>
        </p:spPr>
      </p:pic>
      <p:sp>
        <p:nvSpPr>
          <p:cNvPr id="6" name="TextBox 1"/>
          <p:cNvSpPr txBox="1">
            <a:spLocks noChangeArrowheads="1"/>
          </p:cNvSpPr>
          <p:nvPr/>
        </p:nvSpPr>
        <p:spPr bwMode="auto">
          <a:xfrm>
            <a:off x="1835696" y="5550753"/>
            <a:ext cx="4572000"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03-encapsulation/get_set</a:t>
            </a:r>
            <a:r>
              <a:rPr lang="zh-CN" altLang="en-US" sz="2000" smtClean="0">
                <a:latin typeface="微软雅黑" pitchFamily="34" charset="-122"/>
                <a:ea typeface="微软雅黑" pitchFamily="34" charset="-122"/>
              </a:rPr>
              <a:t>包</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A2CED5F-B530-4F83-825A-3080E9EC21AF}" type="slidenum">
              <a:rPr lang="zh-CN" altLang="en-US" sz="1400" smtClean="0">
                <a:latin typeface="Tahoma" pitchFamily="34" charset="0"/>
              </a:rPr>
              <a:pPr eaLnBrk="1" hangingPunct="1"/>
              <a:t>44</a:t>
            </a:fld>
            <a:endParaRPr lang="en-US" altLang="zh-CN" sz="1400" smtClean="0">
              <a:latin typeface="Tahoma" pitchFamily="34" charset="0"/>
            </a:endParaRPr>
          </a:p>
        </p:txBody>
      </p:sp>
      <p:sp>
        <p:nvSpPr>
          <p:cNvPr id="46084" name="Rectangle 2"/>
          <p:cNvSpPr>
            <a:spLocks noGrp="1" noChangeArrowheads="1"/>
          </p:cNvSpPr>
          <p:nvPr>
            <p:ph type="title"/>
          </p:nvPr>
        </p:nvSpPr>
        <p:spPr>
          <a:xfrm>
            <a:off x="755650" y="44450"/>
            <a:ext cx="7793038" cy="839788"/>
          </a:xfrm>
        </p:spPr>
        <p:txBody>
          <a:bodyPr/>
          <a:lstStyle/>
          <a:p>
            <a:pPr eaLnBrk="1" hangingPunct="1"/>
            <a:r>
              <a:rPr lang="en-US" altLang="zh-CN" smtClean="0"/>
              <a:t>3.2.4 </a:t>
            </a:r>
            <a:r>
              <a:rPr lang="zh-CN" altLang="en-US" smtClean="0"/>
              <a:t>静态成员</a:t>
            </a:r>
            <a:r>
              <a:rPr lang="en-US" altLang="zh-CN" smtClean="0"/>
              <a:t>——static</a:t>
            </a:r>
            <a:r>
              <a:rPr lang="zh-CN" altLang="en-US" smtClean="0"/>
              <a:t>修饰符</a:t>
            </a:r>
          </a:p>
        </p:txBody>
      </p:sp>
      <p:sp>
        <p:nvSpPr>
          <p:cNvPr id="2" name="TextBox 1"/>
          <p:cNvSpPr txBox="1"/>
          <p:nvPr/>
        </p:nvSpPr>
        <p:spPr>
          <a:xfrm>
            <a:off x="250825" y="1268413"/>
            <a:ext cx="8642350" cy="4524375"/>
          </a:xfrm>
          <a:prstGeom prst="rect">
            <a:avLst/>
          </a:prstGeom>
          <a:noFill/>
        </p:spPr>
        <p:txBody>
          <a:bodyPr>
            <a:spAutoFit/>
          </a:bodyPr>
          <a:lstStyle/>
          <a:p>
            <a:pPr marL="342900" indent="-342900">
              <a:lnSpc>
                <a:spcPct val="150000"/>
              </a:lnSpc>
              <a:buFont typeface="Wingdings" panose="05000000000000000000" pitchFamily="2" charset="2"/>
              <a:buChar char="Ø"/>
              <a:defRPr/>
            </a:pP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类中的成员（包括变量和方法）分为</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种；</a:t>
            </a:r>
            <a:r>
              <a:rPr lang="zh-CN" altLang="en-US" b="1" dirty="0">
                <a:latin typeface="微软雅黑" panose="020B0503020204020204" pitchFamily="34" charset="-122"/>
                <a:ea typeface="微软雅黑" panose="020B0503020204020204" pitchFamily="34" charset="-122"/>
              </a:rPr>
              <a:t>实例成员</a:t>
            </a:r>
            <a:r>
              <a:rPr lang="zh-CN" altLang="en-US" dirty="0">
                <a:latin typeface="微软雅黑" panose="020B0503020204020204" pitchFamily="34" charset="-122"/>
                <a:ea typeface="微软雅黑" panose="020B0503020204020204" pitchFamily="34" charset="-122"/>
              </a:rPr>
              <a:t>和</a:t>
            </a:r>
            <a:r>
              <a:rPr lang="zh-CN" altLang="en-US" b="1" dirty="0">
                <a:latin typeface="微软雅黑" panose="020B0503020204020204" pitchFamily="34" charset="-122"/>
                <a:ea typeface="微软雅黑" panose="020B0503020204020204" pitchFamily="34" charset="-122"/>
              </a:rPr>
              <a:t>静态成员</a:t>
            </a:r>
            <a:r>
              <a:rPr lang="zh-CN" altLang="en-US" dirty="0">
                <a:latin typeface="微软雅黑" panose="020B0503020204020204" pitchFamily="34" charset="-122"/>
                <a:ea typeface="微软雅黑" panose="020B0503020204020204" pitchFamily="34" charset="-122"/>
              </a:rPr>
              <a:t>。其中</a:t>
            </a:r>
            <a:r>
              <a:rPr lang="en-US" altLang="zh-CN" b="1" dirty="0">
                <a:solidFill>
                  <a:srgbClr val="C00000"/>
                </a:solidFill>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声明的成员为静态成员，否则为实例成员。</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实例成员属于对象，</a:t>
            </a:r>
            <a:r>
              <a:rPr lang="zh-CN" altLang="en-US" dirty="0">
                <a:solidFill>
                  <a:srgbClr val="C00000"/>
                </a:solidFill>
                <a:latin typeface="微软雅黑" panose="020B0503020204020204" pitchFamily="34" charset="-122"/>
                <a:ea typeface="微软雅黑" panose="020B0503020204020204" pitchFamily="34" charset="-122"/>
              </a:rPr>
              <a:t>只有创建了实例，才能被访问</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静态成员属于类，不需要创建实例，可以</a:t>
            </a:r>
            <a:r>
              <a:rPr lang="zh-CN" altLang="en-US" dirty="0">
                <a:solidFill>
                  <a:srgbClr val="FF0000"/>
                </a:solidFill>
                <a:latin typeface="微软雅黑" panose="020B0503020204020204" pitchFamily="34" charset="-122"/>
                <a:ea typeface="微软雅黑" panose="020B0503020204020204" pitchFamily="34" charset="-122"/>
              </a:rPr>
              <a:t>通过类</a:t>
            </a:r>
            <a:r>
              <a:rPr lang="zh-CN" altLang="en-US" dirty="0" smtClean="0">
                <a:solidFill>
                  <a:srgbClr val="FF0000"/>
                </a:solidFill>
                <a:latin typeface="微软雅黑" panose="020B0503020204020204" pitchFamily="34" charset="-122"/>
                <a:ea typeface="微软雅黑" panose="020B0503020204020204" pitchFamily="34" charset="-122"/>
              </a:rPr>
              <a:t>名直接访问</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a:t>
            </a:r>
            <a:r>
              <a:rPr lang="en-US" altLang="zh-CN" dirty="0">
                <a:latin typeface="微软雅黑" panose="020B0503020204020204" pitchFamily="34" charset="-122"/>
                <a:ea typeface="微软雅黑" panose="020B0503020204020204" pitchFamily="34" charset="-122"/>
              </a:rPr>
              <a:t>Math</a:t>
            </a:r>
            <a:r>
              <a:rPr lang="zh-CN" altLang="en-US" dirty="0">
                <a:latin typeface="微软雅黑" panose="020B0503020204020204" pitchFamily="34" charset="-122"/>
                <a:ea typeface="微软雅黑" panose="020B0503020204020204" pitchFamily="34" charset="-122"/>
              </a:rPr>
              <a:t>里面的很多方法就是定义为静态成员（</a:t>
            </a:r>
            <a:r>
              <a:rPr lang="en-US" altLang="zh-CN" dirty="0" err="1">
                <a:latin typeface="微软雅黑" panose="020B0503020204020204" pitchFamily="34" charset="-122"/>
                <a:ea typeface="微软雅黑" panose="020B0503020204020204" pitchFamily="34" charset="-122"/>
              </a:rPr>
              <a:t>Math.random</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a:p>
            <a:pPr>
              <a:lnSpc>
                <a:spcPct val="150000"/>
              </a:lnSpc>
              <a:defRP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8387" y="894428"/>
            <a:ext cx="8712968" cy="2554545"/>
          </a:xfrm>
          <a:prstGeom prst="rect">
            <a:avLst/>
          </a:prstGeom>
          <a:noFill/>
        </p:spPr>
        <p:txBody>
          <a:bodyPr wrap="square" rtlCol="0">
            <a:spAutoFit/>
          </a:bodyPr>
          <a:lstStyle/>
          <a:p>
            <a:pPr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class</a:t>
            </a:r>
            <a:r>
              <a:rPr lang="en-US" altLang="zh-CN" sz="2000" b="1">
                <a:solidFill>
                  <a:srgbClr val="000000"/>
                </a:solidFill>
                <a:latin typeface="Consolas" panose="020B0609020204030204" pitchFamily="49" charset="0"/>
              </a:rPr>
              <a:t> MyDate {</a:t>
            </a:r>
          </a:p>
          <a:p>
            <a:pPr lvl="1" defTabSz="360000"/>
            <a:r>
              <a:rPr lang="en-US" altLang="zh-CN" sz="2000" b="1">
                <a:solidFill>
                  <a:srgbClr val="7F0055"/>
                </a:solidFill>
                <a:latin typeface="Consolas" panose="020B0609020204030204" pitchFamily="49" charset="0"/>
              </a:rPr>
              <a:t>private</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0000C0"/>
                </a:solidFill>
                <a:latin typeface="Consolas" panose="020B0609020204030204" pitchFamily="49" charset="0"/>
              </a:rPr>
              <a:t>year</a:t>
            </a:r>
            <a:r>
              <a:rPr lang="en-US" altLang="zh-CN" sz="2000" b="1">
                <a:solidFill>
                  <a:srgbClr val="000000"/>
                </a:solidFill>
                <a:latin typeface="Consolas" panose="020B0609020204030204" pitchFamily="49" charset="0"/>
              </a:rPr>
              <a:t>, </a:t>
            </a:r>
            <a:r>
              <a:rPr lang="en-US" altLang="zh-CN" sz="2000" b="1">
                <a:solidFill>
                  <a:srgbClr val="0000C0"/>
                </a:solidFill>
                <a:latin typeface="Consolas" panose="020B0609020204030204" pitchFamily="49" charset="0"/>
              </a:rPr>
              <a:t>month</a:t>
            </a:r>
            <a:r>
              <a:rPr lang="en-US" altLang="zh-CN" sz="2000" b="1">
                <a:solidFill>
                  <a:srgbClr val="000000"/>
                </a:solidFill>
                <a:latin typeface="Consolas" panose="020B0609020204030204" pitchFamily="49" charset="0"/>
              </a:rPr>
              <a:t>, </a:t>
            </a:r>
            <a:r>
              <a:rPr lang="en-US" altLang="zh-CN" sz="2000" b="1">
                <a:solidFill>
                  <a:srgbClr val="0000C0"/>
                </a:solidFill>
                <a:latin typeface="Consolas" panose="020B0609020204030204" pitchFamily="49" charset="0"/>
              </a:rPr>
              <a:t>day</a:t>
            </a:r>
            <a:r>
              <a:rPr lang="en-US" altLang="zh-CN" sz="2000" b="1">
                <a:solidFill>
                  <a:srgbClr val="000000"/>
                </a:solidFill>
                <a:latin typeface="Consolas" panose="020B0609020204030204" pitchFamily="49" charset="0"/>
              </a:rPr>
              <a:t>;</a:t>
            </a:r>
          </a:p>
          <a:p>
            <a:pPr lvl="1"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i="1">
                <a:solidFill>
                  <a:srgbClr val="0000C0"/>
                </a:solidFill>
                <a:latin typeface="Consolas" panose="020B0609020204030204" pitchFamily="49" charset="0"/>
              </a:rPr>
              <a:t>thisYear</a:t>
            </a:r>
            <a:r>
              <a:rPr lang="en-US" altLang="zh-CN" sz="2000" b="1" i="1">
                <a:solidFill>
                  <a:srgbClr val="000000"/>
                </a:solidFill>
                <a:latin typeface="Consolas" panose="020B0609020204030204" pitchFamily="49" charset="0"/>
              </a:rPr>
              <a:t> = 2018; </a:t>
            </a:r>
            <a:r>
              <a:rPr lang="en-US" altLang="zh-CN" sz="2000" b="1" i="1">
                <a:solidFill>
                  <a:srgbClr val="FF0000"/>
                </a:solidFill>
                <a:latin typeface="Consolas" panose="020B0609020204030204" pitchFamily="49" charset="0"/>
              </a:rPr>
              <a:t>// </a:t>
            </a:r>
            <a:r>
              <a:rPr lang="zh-CN" altLang="en-US" sz="2000" b="1" i="1">
                <a:solidFill>
                  <a:srgbClr val="FF0000"/>
                </a:solidFill>
                <a:latin typeface="Consolas" panose="020B0609020204030204" pitchFamily="49" charset="0"/>
              </a:rPr>
              <a:t>静态成员变量</a:t>
            </a:r>
          </a:p>
          <a:p>
            <a:pPr lvl="1"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getThisYear() </a:t>
            </a:r>
            <a:r>
              <a:rPr lang="en-US" altLang="zh-CN" sz="2000" b="1">
                <a:solidFill>
                  <a:srgbClr val="FF0000"/>
                </a:solidFill>
                <a:latin typeface="Consolas" panose="020B0609020204030204" pitchFamily="49" charset="0"/>
              </a:rPr>
              <a:t>// </a:t>
            </a:r>
            <a:r>
              <a:rPr lang="zh-CN" altLang="en-US" sz="2000" b="1">
                <a:solidFill>
                  <a:srgbClr val="FF0000"/>
                </a:solidFill>
                <a:latin typeface="Consolas" panose="020B0609020204030204" pitchFamily="49" charset="0"/>
              </a:rPr>
              <a:t>静态成员方法</a:t>
            </a:r>
          </a:p>
          <a:p>
            <a:pPr lvl="1" defTabSz="360000"/>
            <a:r>
              <a:rPr lang="en-US" altLang="zh-CN" sz="2000">
                <a:solidFill>
                  <a:srgbClr val="000000"/>
                </a:solidFill>
                <a:latin typeface="Consolas" panose="020B0609020204030204" pitchFamily="49" charset="0"/>
              </a:rPr>
              <a:t>{</a:t>
            </a:r>
          </a:p>
          <a:p>
            <a:pPr lvl="1" defTabSz="360000"/>
            <a:r>
              <a:rPr lang="en-US" altLang="zh-CN" sz="2000" b="1" smtClean="0">
                <a:solidFill>
                  <a:srgbClr val="7F0055"/>
                </a:solidFill>
                <a:latin typeface="Consolas" panose="020B0609020204030204" pitchFamily="49" charset="0"/>
              </a:rPr>
              <a:t>	return</a:t>
            </a:r>
            <a:r>
              <a:rPr lang="en-US" altLang="zh-CN" sz="2000" b="1" smtClean="0">
                <a:solidFill>
                  <a:srgbClr val="000000"/>
                </a:solidFill>
                <a:latin typeface="Consolas" panose="020B0609020204030204" pitchFamily="49" charset="0"/>
              </a:rPr>
              <a:t> </a:t>
            </a:r>
            <a:r>
              <a:rPr lang="en-US" altLang="zh-CN" sz="2000" b="1" i="1">
                <a:solidFill>
                  <a:srgbClr val="0000C0"/>
                </a:solidFill>
                <a:latin typeface="Consolas" panose="020B0609020204030204" pitchFamily="49" charset="0"/>
              </a:rPr>
              <a:t>thisYear</a:t>
            </a:r>
            <a:r>
              <a:rPr lang="en-US" altLang="zh-CN" sz="2000" b="1" i="1">
                <a:solidFill>
                  <a:srgbClr val="000000"/>
                </a:solidFill>
                <a:latin typeface="Consolas" panose="020B0609020204030204" pitchFamily="49" charset="0"/>
              </a:rPr>
              <a:t>;</a:t>
            </a:r>
          </a:p>
          <a:p>
            <a:pPr lvl="1" defTabSz="360000"/>
            <a:r>
              <a:rPr lang="en-US" altLang="zh-CN" sz="2000" smtClean="0">
                <a:solidFill>
                  <a:srgbClr val="000000"/>
                </a:solidFill>
                <a:latin typeface="Consolas" panose="020B0609020204030204" pitchFamily="49" charset="0"/>
              </a:rPr>
              <a:t>}</a:t>
            </a:r>
          </a:p>
          <a:p>
            <a:pPr lvl="1" defTabSz="360000"/>
            <a:r>
              <a:rPr lang="en-US" altLang="zh-CN" sz="2000" smtClean="0">
                <a:solidFill>
                  <a:srgbClr val="000000"/>
                </a:solidFill>
                <a:latin typeface="Consolas" panose="020B0609020204030204" pitchFamily="49" charset="0"/>
              </a:rPr>
              <a:t>…………………………………</a:t>
            </a:r>
            <a:endParaRPr lang="en-US" altLang="zh-CN" sz="2000">
              <a:solidFill>
                <a:srgbClr val="000000"/>
              </a:solidFill>
              <a:latin typeface="Consolas" panose="020B0609020204030204" pitchFamily="49" charset="0"/>
            </a:endParaRPr>
          </a:p>
        </p:txBody>
      </p:sp>
      <p:sp>
        <p:nvSpPr>
          <p:cNvPr id="4" name="文本框 3"/>
          <p:cNvSpPr txBox="1"/>
          <p:nvPr/>
        </p:nvSpPr>
        <p:spPr>
          <a:xfrm>
            <a:off x="179388" y="3789040"/>
            <a:ext cx="8656637" cy="2862322"/>
          </a:xfrm>
          <a:prstGeom prst="rect">
            <a:avLst/>
          </a:prstGeom>
          <a:noFill/>
        </p:spPr>
        <p:txBody>
          <a:bodyPr wrap="square" rtlCol="0">
            <a:spAutoFit/>
          </a:bodyPr>
          <a:lstStyle/>
          <a:p>
            <a:pPr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class</a:t>
            </a:r>
            <a:r>
              <a:rPr lang="en-US" altLang="zh-CN" sz="2000" b="1">
                <a:solidFill>
                  <a:srgbClr val="000000"/>
                </a:solidFill>
                <a:latin typeface="Consolas" panose="020B0609020204030204" pitchFamily="49" charset="0"/>
              </a:rPr>
              <a:t> MyDateDemo {</a:t>
            </a:r>
          </a:p>
          <a:p>
            <a:pPr lvl="1"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main(String[] </a:t>
            </a:r>
            <a:r>
              <a:rPr lang="en-US" altLang="zh-CN" sz="2000" b="1">
                <a:solidFill>
                  <a:srgbClr val="6A3E3E"/>
                </a:solidFill>
                <a:latin typeface="Consolas" panose="020B0609020204030204" pitchFamily="49" charset="0"/>
              </a:rPr>
              <a:t>args</a:t>
            </a:r>
            <a:r>
              <a:rPr lang="en-US" altLang="zh-CN" sz="2000" b="1">
                <a:solidFill>
                  <a:srgbClr val="000000"/>
                </a:solidFill>
                <a:latin typeface="Consolas" panose="020B0609020204030204" pitchFamily="49" charset="0"/>
              </a:rPr>
              <a:t>) </a:t>
            </a:r>
            <a:r>
              <a:rPr lang="en-US" altLang="zh-CN" sz="2000" b="1" smtClean="0">
                <a:solidFill>
                  <a:srgbClr val="000000"/>
                </a:solidFill>
                <a:latin typeface="Consolas" panose="020B0609020204030204" pitchFamily="49" charset="0"/>
              </a:rPr>
              <a:t>{</a:t>
            </a:r>
          </a:p>
          <a:p>
            <a:pPr lvl="1" defTabSz="360000"/>
            <a:r>
              <a:rPr lang="en-US" altLang="zh-CN" sz="2000" b="1">
                <a:solidFill>
                  <a:srgbClr val="000000"/>
                </a:solidFill>
                <a:latin typeface="Consolas" panose="020B0609020204030204" pitchFamily="49" charset="0"/>
              </a:rPr>
              <a:t>	</a:t>
            </a:r>
            <a:r>
              <a:rPr lang="en-US" altLang="zh-CN" sz="2000" b="1" smtClean="0">
                <a:solidFill>
                  <a:srgbClr val="000000"/>
                </a:solidFill>
                <a:latin typeface="Consolas" panose="020B0609020204030204" pitchFamily="49" charset="0"/>
              </a:rPr>
              <a:t>  </a:t>
            </a:r>
            <a:r>
              <a:rPr lang="en-US" altLang="zh-CN" sz="2000" smtClean="0">
                <a:solidFill>
                  <a:srgbClr val="000000"/>
                </a:solidFill>
                <a:highlight>
                  <a:srgbClr val="E8F2FE"/>
                </a:highlight>
                <a:latin typeface="Consolas" panose="020B0609020204030204" pitchFamily="49" charset="0"/>
              </a:rPr>
              <a:t>MyDate.</a:t>
            </a:r>
            <a:r>
              <a:rPr lang="en-US" altLang="zh-CN" sz="2000" i="1" smtClean="0">
                <a:solidFill>
                  <a:srgbClr val="0000C0"/>
                </a:solidFill>
                <a:highlight>
                  <a:srgbClr val="F0D8A8"/>
                </a:highlight>
                <a:latin typeface="Consolas" panose="020B0609020204030204" pitchFamily="49" charset="0"/>
              </a:rPr>
              <a:t>thisYear</a:t>
            </a:r>
            <a:r>
              <a:rPr lang="en-US" altLang="zh-CN" sz="2000" i="1" smtClean="0">
                <a:solidFill>
                  <a:srgbClr val="000000"/>
                </a:solidFill>
                <a:highlight>
                  <a:srgbClr val="E8F2FE"/>
                </a:highlight>
                <a:latin typeface="Consolas" panose="020B0609020204030204" pitchFamily="49" charset="0"/>
              </a:rPr>
              <a:t> </a:t>
            </a:r>
            <a:r>
              <a:rPr lang="en-US" altLang="zh-CN" sz="2000" i="1">
                <a:solidFill>
                  <a:srgbClr val="000000"/>
                </a:solidFill>
                <a:highlight>
                  <a:srgbClr val="E8F2FE"/>
                </a:highlight>
                <a:latin typeface="Consolas" panose="020B0609020204030204" pitchFamily="49" charset="0"/>
              </a:rPr>
              <a:t>= 2021;</a:t>
            </a:r>
            <a:r>
              <a:rPr lang="en-US" altLang="zh-CN" sz="2000" b="1">
                <a:solidFill>
                  <a:srgbClr val="000000"/>
                </a:solidFill>
                <a:latin typeface="Consolas" panose="020B0609020204030204" pitchFamily="49" charset="0"/>
              </a:rPr>
              <a:t>	</a:t>
            </a:r>
          </a:p>
          <a:p>
            <a:pPr lvl="2" defTabSz="360000"/>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.println(MyDate.</a:t>
            </a:r>
            <a:r>
              <a:rPr lang="en-US" altLang="zh-CN" sz="2000" b="1" i="1">
                <a:solidFill>
                  <a:srgbClr val="0000C0"/>
                </a:solidFill>
                <a:latin typeface="Consolas" panose="020B0609020204030204" pitchFamily="49" charset="0"/>
              </a:rPr>
              <a:t>thisYear</a:t>
            </a:r>
            <a:r>
              <a:rPr lang="en-US" altLang="zh-CN" sz="2000" b="1" i="1">
                <a:solidFill>
                  <a:srgbClr val="000000"/>
                </a:solidFill>
                <a:latin typeface="Consolas" panose="020B0609020204030204" pitchFamily="49" charset="0"/>
              </a:rPr>
              <a:t>);</a:t>
            </a:r>
          </a:p>
          <a:p>
            <a:pPr lvl="2" defTabSz="360000"/>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.println(MyDate.getThisYear());</a:t>
            </a:r>
          </a:p>
          <a:p>
            <a:pPr lvl="1" defTabSz="360000"/>
            <a:r>
              <a:rPr lang="en-US" altLang="zh-CN" sz="2000">
                <a:solidFill>
                  <a:srgbClr val="000000"/>
                </a:solidFill>
                <a:latin typeface="Consolas" panose="020B0609020204030204" pitchFamily="49" charset="0"/>
              </a:rPr>
              <a:t>}</a:t>
            </a:r>
          </a:p>
          <a:p>
            <a:pPr defTabSz="360000"/>
            <a:r>
              <a:rPr lang="en-US" altLang="zh-CN" sz="2000">
                <a:solidFill>
                  <a:srgbClr val="000000"/>
                </a:solidFill>
                <a:latin typeface="Consolas" panose="020B0609020204030204" pitchFamily="49" charset="0"/>
              </a:rPr>
              <a:t>}</a:t>
            </a:r>
          </a:p>
          <a:p>
            <a:pPr defTabSz="360000"/>
            <a:r>
              <a:rPr lang="en-US" altLang="zh-CN" sz="2000" smtClean="0">
                <a:solidFill>
                  <a:srgbClr val="3F7F5F"/>
                </a:solidFill>
                <a:latin typeface="Consolas" panose="020B0609020204030204" pitchFamily="49" charset="0"/>
              </a:rPr>
              <a:t>//</a:t>
            </a:r>
            <a:r>
              <a:rPr lang="zh-CN" altLang="en-US" sz="2000">
                <a:solidFill>
                  <a:srgbClr val="3F7F5F"/>
                </a:solidFill>
                <a:latin typeface="Consolas" panose="020B0609020204030204" pitchFamily="49" charset="0"/>
              </a:rPr>
              <a:t>将</a:t>
            </a:r>
            <a:r>
              <a:rPr lang="en-US" altLang="zh-CN" sz="2000">
                <a:solidFill>
                  <a:srgbClr val="3F7F5F"/>
                </a:solidFill>
                <a:latin typeface="Consolas" panose="020B0609020204030204" pitchFamily="49" charset="0"/>
              </a:rPr>
              <a:t>MyDate</a:t>
            </a:r>
            <a:r>
              <a:rPr lang="zh-CN" altLang="en-US" sz="2000">
                <a:solidFill>
                  <a:srgbClr val="3F7F5F"/>
                </a:solidFill>
                <a:latin typeface="Consolas" panose="020B0609020204030204" pitchFamily="49" charset="0"/>
              </a:rPr>
              <a:t>中</a:t>
            </a:r>
            <a:r>
              <a:rPr lang="en-US" altLang="zh-CN" sz="2000">
                <a:solidFill>
                  <a:srgbClr val="3F7F5F"/>
                </a:solidFill>
                <a:latin typeface="Consolas" panose="020B0609020204030204" pitchFamily="49" charset="0"/>
              </a:rPr>
              <a:t>thisYear</a:t>
            </a:r>
            <a:r>
              <a:rPr lang="zh-CN" altLang="en-US" sz="2000">
                <a:solidFill>
                  <a:srgbClr val="3F7F5F"/>
                </a:solidFill>
                <a:latin typeface="Consolas" panose="020B0609020204030204" pitchFamily="49" charset="0"/>
              </a:rPr>
              <a:t>前的修饰符修改为</a:t>
            </a:r>
            <a:r>
              <a:rPr lang="en-US" altLang="zh-CN" sz="2000">
                <a:solidFill>
                  <a:srgbClr val="3F7F5F"/>
                </a:solidFill>
                <a:latin typeface="Consolas" panose="020B0609020204030204" pitchFamily="49" charset="0"/>
              </a:rPr>
              <a:t>private</a:t>
            </a:r>
            <a:r>
              <a:rPr lang="zh-CN" altLang="en-US" sz="2000">
                <a:solidFill>
                  <a:srgbClr val="3F7F5F"/>
                </a:solidFill>
                <a:latin typeface="Consolas" panose="020B0609020204030204" pitchFamily="49" charset="0"/>
              </a:rPr>
              <a:t>，</a:t>
            </a:r>
            <a:r>
              <a:rPr lang="zh-CN" altLang="en-US" sz="2000" smtClean="0">
                <a:solidFill>
                  <a:srgbClr val="3F7F5F"/>
                </a:solidFill>
                <a:latin typeface="Consolas" panose="020B0609020204030204" pitchFamily="49" charset="0"/>
              </a:rPr>
              <a:t>则</a:t>
            </a:r>
            <a:r>
              <a:rPr lang="en-US" altLang="zh-CN" sz="2000" smtClean="0">
                <a:solidFill>
                  <a:srgbClr val="3F7F5F"/>
                </a:solidFill>
                <a:latin typeface="Consolas" panose="020B0609020204030204" pitchFamily="49" charset="0"/>
              </a:rPr>
              <a:t>MyDate.thisYear</a:t>
            </a:r>
            <a:r>
              <a:rPr lang="zh-CN" altLang="en-US" sz="2000" smtClean="0">
                <a:solidFill>
                  <a:srgbClr val="3F7F5F"/>
                </a:solidFill>
                <a:latin typeface="Consolas" panose="020B0609020204030204" pitchFamily="49" charset="0"/>
              </a:rPr>
              <a:t>用法错误。</a:t>
            </a:r>
            <a:endParaRPr lang="zh-CN" altLang="en-US" sz="2000" dirty="0" smtClean="0">
              <a:latin typeface="微软雅黑" panose="020B0503020204020204" pitchFamily="34" charset="-122"/>
              <a:ea typeface="微软雅黑" panose="020B0503020204020204" pitchFamily="34" charset="-122"/>
            </a:endParaRPr>
          </a:p>
        </p:txBody>
      </p:sp>
      <p:sp>
        <p:nvSpPr>
          <p:cNvPr id="47106"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F64A32C-E01D-43F2-806F-EAB902D22243}" type="slidenum">
              <a:rPr lang="zh-CN" altLang="en-US" sz="1400" smtClean="0">
                <a:latin typeface="Tahoma" pitchFamily="34" charset="0"/>
              </a:rPr>
              <a:pPr eaLnBrk="1" hangingPunct="1"/>
              <a:t>45</a:t>
            </a:fld>
            <a:endParaRPr lang="en-US" altLang="zh-CN" sz="1400" smtClean="0">
              <a:latin typeface="Tahoma" pitchFamily="34" charset="0"/>
            </a:endParaRPr>
          </a:p>
        </p:txBody>
      </p:sp>
      <p:sp>
        <p:nvSpPr>
          <p:cNvPr id="47108" name="Rectangle 2"/>
          <p:cNvSpPr>
            <a:spLocks noGrp="1" noChangeArrowheads="1"/>
          </p:cNvSpPr>
          <p:nvPr>
            <p:ph type="title"/>
          </p:nvPr>
        </p:nvSpPr>
        <p:spPr>
          <a:xfrm>
            <a:off x="1042988" y="0"/>
            <a:ext cx="7793037" cy="839788"/>
          </a:xfrm>
        </p:spPr>
        <p:txBody>
          <a:bodyPr/>
          <a:lstStyle/>
          <a:p>
            <a:pPr eaLnBrk="1" hangingPunct="1"/>
            <a:r>
              <a:rPr lang="en-US" altLang="zh-CN" sz="2800" smtClean="0"/>
              <a:t>【</a:t>
            </a:r>
            <a:r>
              <a:rPr lang="zh-CN" altLang="en-US" sz="2800" smtClean="0"/>
              <a:t>例</a:t>
            </a:r>
            <a:r>
              <a:rPr lang="en-US" altLang="zh-CN" sz="2800" smtClean="0"/>
              <a:t>3】</a:t>
            </a:r>
            <a:r>
              <a:rPr lang="zh-CN" altLang="en-US" sz="2800" smtClean="0"/>
              <a:t>日期类的封装</a:t>
            </a:r>
            <a:r>
              <a:rPr lang="en-US" altLang="zh-CN" sz="2800" smtClean="0"/>
              <a:t>——</a:t>
            </a:r>
            <a:r>
              <a:rPr lang="zh-CN" altLang="en-US" sz="2800" smtClean="0"/>
              <a:t>静态成员</a:t>
            </a:r>
          </a:p>
        </p:txBody>
      </p:sp>
      <p:sp>
        <p:nvSpPr>
          <p:cNvPr id="2" name="矩形标注 1"/>
          <p:cNvSpPr/>
          <p:nvPr/>
        </p:nvSpPr>
        <p:spPr>
          <a:xfrm>
            <a:off x="7164289" y="3311525"/>
            <a:ext cx="1727000" cy="612775"/>
          </a:xfrm>
          <a:prstGeom prst="wedgeRectCallout">
            <a:avLst>
              <a:gd name="adj1" fmla="val -86702"/>
              <a:gd name="adj2" fmla="val 171013"/>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a:solidFill>
                  <a:srgbClr val="C00000"/>
                </a:solidFill>
              </a:rPr>
              <a:t>静态</a:t>
            </a:r>
            <a:r>
              <a:rPr lang="zh-CN" altLang="en-US" sz="2000" b="1" smtClean="0">
                <a:solidFill>
                  <a:srgbClr val="C00000"/>
                </a:solidFill>
              </a:rPr>
              <a:t>成</a:t>
            </a:r>
            <a:r>
              <a:rPr lang="zh-CN" altLang="en-US" sz="2000" b="1">
                <a:solidFill>
                  <a:srgbClr val="C00000"/>
                </a:solidFill>
              </a:rPr>
              <a:t>员</a:t>
            </a:r>
            <a:r>
              <a:rPr lang="zh-CN" altLang="en-US" sz="2000" b="1" smtClean="0">
                <a:solidFill>
                  <a:srgbClr val="C00000"/>
                </a:solidFill>
              </a:rPr>
              <a:t>访问</a:t>
            </a:r>
            <a:endParaRPr lang="zh-CN" altLang="en-US" sz="2000" b="1" dirty="0">
              <a:solidFill>
                <a:srgbClr val="C00000"/>
              </a:solidFill>
            </a:endParaRPr>
          </a:p>
        </p:txBody>
      </p:sp>
      <p:sp>
        <p:nvSpPr>
          <p:cNvPr id="7" name="TextBox 1"/>
          <p:cNvSpPr txBox="1">
            <a:spLocks noChangeArrowheads="1"/>
          </p:cNvSpPr>
          <p:nvPr/>
        </p:nvSpPr>
        <p:spPr bwMode="auto">
          <a:xfrm>
            <a:off x="4139952" y="2312653"/>
            <a:ext cx="4572000"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03-encapsulation/staticcase</a:t>
            </a:r>
            <a:r>
              <a:rPr lang="zh-CN" altLang="en-US" sz="2000" smtClean="0">
                <a:latin typeface="微软雅黑" pitchFamily="34" charset="-122"/>
                <a:ea typeface="微软雅黑" pitchFamily="34" charset="-122"/>
              </a:rPr>
              <a:t>包</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865188" y="196850"/>
            <a:ext cx="7793037" cy="623888"/>
          </a:xfrm>
        </p:spPr>
        <p:txBody>
          <a:bodyPr/>
          <a:lstStyle/>
          <a:p>
            <a:r>
              <a:rPr lang="zh-CN" altLang="en-US" sz="2800" smtClean="0"/>
              <a:t>静态成员规则</a:t>
            </a:r>
            <a:endParaRPr lang="en-US" altLang="zh-CN" sz="2800" smtClean="0"/>
          </a:p>
        </p:txBody>
      </p:sp>
      <p:sp>
        <p:nvSpPr>
          <p:cNvPr id="124931" name="Line 3"/>
          <p:cNvSpPr>
            <a:spLocks noChangeShapeType="1"/>
          </p:cNvSpPr>
          <p:nvPr/>
        </p:nvSpPr>
        <p:spPr bwMode="auto">
          <a:xfrm>
            <a:off x="4665663" y="1341438"/>
            <a:ext cx="0"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32" name="Line 4"/>
          <p:cNvSpPr>
            <a:spLocks noChangeShapeType="1"/>
          </p:cNvSpPr>
          <p:nvPr/>
        </p:nvSpPr>
        <p:spPr bwMode="auto">
          <a:xfrm>
            <a:off x="1403350" y="2060575"/>
            <a:ext cx="6626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33" name="Line 5"/>
          <p:cNvSpPr>
            <a:spLocks noChangeShapeType="1"/>
          </p:cNvSpPr>
          <p:nvPr/>
        </p:nvSpPr>
        <p:spPr bwMode="auto">
          <a:xfrm>
            <a:off x="1403350" y="2060575"/>
            <a:ext cx="0" cy="720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34" name="Line 6"/>
          <p:cNvSpPr>
            <a:spLocks noChangeShapeType="1"/>
          </p:cNvSpPr>
          <p:nvPr/>
        </p:nvSpPr>
        <p:spPr bwMode="auto">
          <a:xfrm>
            <a:off x="8029575" y="2070100"/>
            <a:ext cx="0" cy="711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35" name="Line 7"/>
          <p:cNvSpPr>
            <a:spLocks noChangeShapeType="1"/>
          </p:cNvSpPr>
          <p:nvPr/>
        </p:nvSpPr>
        <p:spPr bwMode="auto">
          <a:xfrm>
            <a:off x="4664075" y="2060575"/>
            <a:ext cx="0" cy="720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36" name="Rectangle 8"/>
          <p:cNvSpPr>
            <a:spLocks noGrp="1" noChangeArrowheads="1"/>
          </p:cNvSpPr>
          <p:nvPr>
            <p:ph type="body" idx="4294967295"/>
          </p:nvPr>
        </p:nvSpPr>
        <p:spPr>
          <a:xfrm>
            <a:off x="217488" y="3933825"/>
            <a:ext cx="8821737" cy="2303463"/>
          </a:xfrm>
        </p:spPr>
        <p:txBody>
          <a:bodyPr/>
          <a:lstStyle/>
          <a:p>
            <a:pPr>
              <a:lnSpc>
                <a:spcPct val="110000"/>
              </a:lnSpc>
              <a:buFont typeface="Wingdings" pitchFamily="2" charset="2"/>
              <a:buChar char="Ø"/>
              <a:defRPr/>
            </a:pPr>
            <a:r>
              <a:rPr lang="zh-CN" altLang="en-US" sz="2400" b="0" dirty="0" smtClean="0">
                <a:solidFill>
                  <a:schemeClr val="accent5">
                    <a:lumMod val="25000"/>
                  </a:schemeClr>
                </a:solidFill>
                <a:latin typeface="微软雅黑" panose="020B0503020204020204" pitchFamily="34" charset="-122"/>
                <a:ea typeface="微软雅黑" panose="020B0503020204020204" pitchFamily="34" charset="-122"/>
              </a:rPr>
              <a:t>在类外部使用</a:t>
            </a:r>
            <a:r>
              <a:rPr lang="en-US" altLang="zh-CN" sz="2400" b="0" dirty="0" err="1" smtClean="0">
                <a:solidFill>
                  <a:schemeClr val="accent5">
                    <a:lumMod val="25000"/>
                  </a:schemeClr>
                </a:solidFill>
                <a:latin typeface="微软雅黑" panose="020B0503020204020204" pitchFamily="34" charset="-122"/>
                <a:ea typeface="微软雅黑" panose="020B0503020204020204" pitchFamily="34" charset="-122"/>
              </a:rPr>
              <a:t>ClassName.variableName</a:t>
            </a:r>
            <a:r>
              <a:rPr lang="zh-CN" altLang="en-US" sz="2400" b="0" dirty="0" smtClean="0">
                <a:solidFill>
                  <a:schemeClr val="accent5">
                    <a:lumMod val="25000"/>
                  </a:schemeClr>
                </a:solidFill>
                <a:latin typeface="微软雅黑" panose="020B0503020204020204" pitchFamily="34" charset="-122"/>
                <a:ea typeface="微软雅黑" panose="020B0503020204020204" pitchFamily="34" charset="-122"/>
              </a:rPr>
              <a:t>访问成员变量；</a:t>
            </a:r>
            <a:endParaRPr lang="en-US" altLang="zh-CN" sz="2400" b="0" dirty="0" smtClean="0">
              <a:solidFill>
                <a:schemeClr val="accent5">
                  <a:lumMod val="25000"/>
                </a:schemeClr>
              </a:solidFill>
              <a:latin typeface="微软雅黑" panose="020B0503020204020204" pitchFamily="34" charset="-122"/>
              <a:ea typeface="微软雅黑" panose="020B0503020204020204" pitchFamily="34" charset="-122"/>
            </a:endParaRPr>
          </a:p>
          <a:p>
            <a:pPr>
              <a:lnSpc>
                <a:spcPct val="110000"/>
              </a:lnSpc>
              <a:buFont typeface="Wingdings" pitchFamily="2" charset="2"/>
              <a:buChar char="Ø"/>
              <a:defRPr/>
            </a:pPr>
            <a:r>
              <a:rPr lang="zh-CN" altLang="en-US" sz="2400" b="0" dirty="0" smtClean="0">
                <a:solidFill>
                  <a:schemeClr val="accent5">
                    <a:lumMod val="25000"/>
                  </a:schemeClr>
                </a:solidFill>
                <a:latin typeface="微软雅黑" panose="020B0503020204020204" pitchFamily="34" charset="-122"/>
                <a:ea typeface="微软雅黑" panose="020B0503020204020204" pitchFamily="34" charset="-122"/>
              </a:rPr>
              <a:t>在类外部使用</a:t>
            </a:r>
            <a:r>
              <a:rPr lang="en-US" altLang="zh-CN" sz="2400" b="0" dirty="0" err="1" smtClean="0">
                <a:solidFill>
                  <a:schemeClr val="accent5">
                    <a:lumMod val="25000"/>
                  </a:schemeClr>
                </a:solidFill>
                <a:latin typeface="微软雅黑" panose="020B0503020204020204" pitchFamily="34" charset="-122"/>
                <a:ea typeface="微软雅黑" panose="020B0503020204020204" pitchFamily="34" charset="-122"/>
              </a:rPr>
              <a:t>ClassName.methodName</a:t>
            </a:r>
            <a:r>
              <a:rPr lang="zh-CN" altLang="en-US" sz="2400" b="0" dirty="0" smtClean="0">
                <a:solidFill>
                  <a:schemeClr val="accent5">
                    <a:lumMod val="25000"/>
                  </a:schemeClr>
                </a:solidFill>
                <a:latin typeface="微软雅黑" panose="020B0503020204020204" pitchFamily="34" charset="-122"/>
                <a:ea typeface="微软雅黑" panose="020B0503020204020204" pitchFamily="34" charset="-122"/>
              </a:rPr>
              <a:t>访问成员方法；</a:t>
            </a:r>
            <a:endParaRPr lang="en-US" altLang="zh-CN" sz="2400" b="0" dirty="0" smtClean="0">
              <a:solidFill>
                <a:schemeClr val="accent5">
                  <a:lumMod val="25000"/>
                </a:schemeClr>
              </a:solidFill>
              <a:latin typeface="微软雅黑" panose="020B0503020204020204" pitchFamily="34" charset="-122"/>
              <a:ea typeface="微软雅黑" panose="020B0503020204020204" pitchFamily="34" charset="-122"/>
            </a:endParaRPr>
          </a:p>
          <a:p>
            <a:pPr>
              <a:lnSpc>
                <a:spcPct val="110000"/>
              </a:lnSpc>
              <a:buFont typeface="Wingdings" pitchFamily="2" charset="2"/>
              <a:buChar char="Ø"/>
              <a:defRPr/>
            </a:pPr>
            <a:r>
              <a:rPr lang="zh-CN" altLang="en-US" sz="2400" b="0" dirty="0" smtClean="0">
                <a:solidFill>
                  <a:schemeClr val="accent5">
                    <a:lumMod val="25000"/>
                  </a:schemeClr>
                </a:solidFill>
                <a:latin typeface="微软雅黑" panose="020B0503020204020204" pitchFamily="34" charset="-122"/>
                <a:ea typeface="微软雅黑" panose="020B0503020204020204" pitchFamily="34" charset="-122"/>
              </a:rPr>
              <a:t>在静态方法中，不能使用</a:t>
            </a:r>
            <a:r>
              <a:rPr lang="en-US" altLang="zh-CN" sz="2400" b="0" dirty="0" smtClean="0">
                <a:solidFill>
                  <a:schemeClr val="accent5">
                    <a:lumMod val="25000"/>
                  </a:schemeClr>
                </a:solidFill>
                <a:latin typeface="微软雅黑" panose="020B0503020204020204" pitchFamily="34" charset="-122"/>
                <a:ea typeface="微软雅黑" panose="020B0503020204020204" pitchFamily="34" charset="-122"/>
              </a:rPr>
              <a:t>this</a:t>
            </a:r>
            <a:r>
              <a:rPr lang="zh-CN" altLang="en-US" sz="2400" b="0" dirty="0" smtClean="0">
                <a:solidFill>
                  <a:schemeClr val="accent5">
                    <a:lumMod val="25000"/>
                  </a:schemeClr>
                </a:solidFill>
                <a:latin typeface="微软雅黑" panose="020B0503020204020204" pitchFamily="34" charset="-122"/>
                <a:ea typeface="微软雅黑" panose="020B0503020204020204" pitchFamily="34" charset="-122"/>
              </a:rPr>
              <a:t>或者</a:t>
            </a:r>
            <a:r>
              <a:rPr lang="en-US" altLang="zh-CN" sz="2400" b="0" dirty="0" smtClean="0">
                <a:solidFill>
                  <a:schemeClr val="accent5">
                    <a:lumMod val="25000"/>
                  </a:schemeClr>
                </a:solidFill>
                <a:latin typeface="微软雅黑" panose="020B0503020204020204" pitchFamily="34" charset="-122"/>
                <a:ea typeface="微软雅黑" panose="020B0503020204020204" pitchFamily="34" charset="-122"/>
              </a:rPr>
              <a:t>super</a:t>
            </a:r>
            <a:r>
              <a:rPr lang="zh-CN" altLang="en-US" sz="2400" b="0" dirty="0" smtClean="0">
                <a:solidFill>
                  <a:schemeClr val="accent5">
                    <a:lumMod val="25000"/>
                  </a:schemeClr>
                </a:solidFill>
                <a:latin typeface="微软雅黑" panose="020B0503020204020204" pitchFamily="34" charset="-122"/>
                <a:ea typeface="微软雅黑" panose="020B0503020204020204" pitchFamily="34" charset="-122"/>
              </a:rPr>
              <a:t>访问实例</a:t>
            </a:r>
            <a:endParaRPr lang="en-US" altLang="zh-CN" sz="2400" b="0" dirty="0" smtClean="0">
              <a:solidFill>
                <a:schemeClr val="accent5">
                  <a:lumMod val="25000"/>
                </a:schemeClr>
              </a:solidFill>
              <a:latin typeface="微软雅黑" panose="020B0503020204020204" pitchFamily="34" charset="-122"/>
              <a:ea typeface="微软雅黑" panose="020B0503020204020204" pitchFamily="34" charset="-122"/>
            </a:endParaRPr>
          </a:p>
          <a:p>
            <a:pPr>
              <a:lnSpc>
                <a:spcPct val="110000"/>
              </a:lnSpc>
              <a:buFont typeface="Wingdings" pitchFamily="2" charset="2"/>
              <a:buChar char="Ø"/>
              <a:defRPr/>
            </a:pPr>
            <a:r>
              <a:rPr lang="zh-CN" altLang="en-US" sz="2400" b="0" dirty="0" smtClean="0">
                <a:solidFill>
                  <a:schemeClr val="accent5">
                    <a:lumMod val="25000"/>
                  </a:schemeClr>
                </a:solidFill>
                <a:latin typeface="微软雅黑" panose="020B0503020204020204" pitchFamily="34" charset="-122"/>
                <a:ea typeface="微软雅黑" panose="020B0503020204020204" pitchFamily="34" charset="-122"/>
              </a:rPr>
              <a:t>在类方法中，不能声明</a:t>
            </a:r>
            <a:r>
              <a:rPr lang="en-US" altLang="zh-CN" sz="2400" b="0" dirty="0" smtClean="0">
                <a:solidFill>
                  <a:schemeClr val="accent5">
                    <a:lumMod val="25000"/>
                  </a:schemeClr>
                </a:solidFill>
                <a:latin typeface="微软雅黑" panose="020B0503020204020204" pitchFamily="34" charset="-122"/>
                <a:ea typeface="微软雅黑" panose="020B0503020204020204" pitchFamily="34" charset="-122"/>
              </a:rPr>
              <a:t>static</a:t>
            </a:r>
            <a:r>
              <a:rPr lang="zh-CN" altLang="en-US" sz="2400" b="0" dirty="0" smtClean="0">
                <a:solidFill>
                  <a:schemeClr val="accent5">
                    <a:lumMod val="25000"/>
                  </a:schemeClr>
                </a:solidFill>
                <a:latin typeface="微软雅黑" panose="020B0503020204020204" pitchFamily="34" charset="-122"/>
                <a:ea typeface="微软雅黑" panose="020B0503020204020204" pitchFamily="34" charset="-122"/>
              </a:rPr>
              <a:t>局部变量；</a:t>
            </a:r>
            <a:endParaRPr lang="en-US" altLang="zh-CN" sz="2400" b="0" dirty="0" smtClean="0">
              <a:solidFill>
                <a:schemeClr val="accent5">
                  <a:lumMod val="25000"/>
                </a:schemeClr>
              </a:solidFill>
              <a:latin typeface="微软雅黑" panose="020B0503020204020204" pitchFamily="34" charset="-122"/>
              <a:ea typeface="微软雅黑" panose="020B0503020204020204" pitchFamily="34" charset="-122"/>
            </a:endParaRPr>
          </a:p>
        </p:txBody>
      </p:sp>
      <p:grpSp>
        <p:nvGrpSpPr>
          <p:cNvPr id="124937" name="Group 9"/>
          <p:cNvGrpSpPr>
            <a:grpSpLocks/>
          </p:cNvGrpSpPr>
          <p:nvPr/>
        </p:nvGrpSpPr>
        <p:grpSpPr bwMode="auto">
          <a:xfrm>
            <a:off x="3494088" y="692150"/>
            <a:ext cx="2446337" cy="649288"/>
            <a:chOff x="4150" y="1117"/>
            <a:chExt cx="1270" cy="409"/>
          </a:xfrm>
        </p:grpSpPr>
        <p:sp>
          <p:nvSpPr>
            <p:cNvPr id="48149" name="Rectangle 10"/>
            <p:cNvSpPr>
              <a:spLocks noChangeArrowheads="1"/>
            </p:cNvSpPr>
            <p:nvPr/>
          </p:nvSpPr>
          <p:spPr bwMode="auto">
            <a:xfrm>
              <a:off x="4150" y="1117"/>
              <a:ext cx="1270" cy="409"/>
            </a:xfrm>
            <a:prstGeom prst="rect">
              <a:avLst/>
            </a:prstGeom>
            <a:gradFill rotWithShape="1">
              <a:gsLst>
                <a:gs pos="0">
                  <a:srgbClr val="B0EAD0"/>
                </a:gs>
                <a:gs pos="100000">
                  <a:srgbClr val="008000"/>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pPr algn="ctr"/>
              <a:r>
                <a:rPr lang="zh-CN" altLang="en-US" sz="1800">
                  <a:latin typeface="Arial" pitchFamily="34" charset="0"/>
                </a:rPr>
                <a:t>                                                               </a:t>
              </a:r>
            </a:p>
          </p:txBody>
        </p:sp>
        <p:sp>
          <p:nvSpPr>
            <p:cNvPr id="48150" name="Text Box 11"/>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50000"/>
                </a:spcBef>
                <a:buClr>
                  <a:srgbClr val="339966"/>
                </a:buClr>
                <a:buFont typeface="Wingdings" pitchFamily="2" charset="2"/>
                <a:buNone/>
              </a:pPr>
              <a:r>
                <a:rPr lang="zh-CN" altLang="en-US" sz="2800" b="1">
                  <a:solidFill>
                    <a:schemeClr val="bg1"/>
                  </a:solidFill>
                  <a:latin typeface="Arial" pitchFamily="34" charset="0"/>
                  <a:ea typeface="黑体" pitchFamily="49" charset="-122"/>
                </a:rPr>
                <a:t>规 则</a:t>
              </a:r>
            </a:p>
          </p:txBody>
        </p:sp>
      </p:grpSp>
      <p:grpSp>
        <p:nvGrpSpPr>
          <p:cNvPr id="124940" name="Group 12"/>
          <p:cNvGrpSpPr>
            <a:grpSpLocks/>
          </p:cNvGrpSpPr>
          <p:nvPr/>
        </p:nvGrpSpPr>
        <p:grpSpPr bwMode="auto">
          <a:xfrm>
            <a:off x="755650" y="2781300"/>
            <a:ext cx="2952750" cy="792163"/>
            <a:chOff x="385" y="3113"/>
            <a:chExt cx="1951" cy="362"/>
          </a:xfrm>
        </p:grpSpPr>
        <p:sp>
          <p:nvSpPr>
            <p:cNvPr id="48147" name="Rectangle 13"/>
            <p:cNvSpPr>
              <a:spLocks noChangeArrowheads="1"/>
            </p:cNvSpPr>
            <p:nvPr/>
          </p:nvSpPr>
          <p:spPr bwMode="auto">
            <a:xfrm>
              <a:off x="385" y="3113"/>
              <a:ext cx="1951" cy="362"/>
            </a:xfrm>
            <a:prstGeom prst="rect">
              <a:avLst/>
            </a:prstGeom>
            <a:gradFill rotWithShape="1">
              <a:gsLst>
                <a:gs pos="0">
                  <a:srgbClr val="B0EAD0"/>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endParaRPr lang="zh-CN" altLang="en-US"/>
            </a:p>
          </p:txBody>
        </p:sp>
        <p:sp>
          <p:nvSpPr>
            <p:cNvPr id="48148" name="Text Box 14"/>
            <p:cNvSpPr txBox="1">
              <a:spLocks noChangeArrowheads="1"/>
            </p:cNvSpPr>
            <p:nvPr/>
          </p:nvSpPr>
          <p:spPr bwMode="auto">
            <a:xfrm>
              <a:off x="431" y="3180"/>
              <a:ext cx="185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a:latin typeface="Arial" pitchFamily="34" charset="0"/>
                  <a:ea typeface="黑体" pitchFamily="49" charset="-122"/>
                </a:rPr>
                <a:t>可以调用其他静态方法</a:t>
              </a:r>
              <a:endParaRPr lang="zh-CN" altLang="en-US" sz="2800">
                <a:latin typeface="Arial" pitchFamily="34" charset="0"/>
              </a:endParaRPr>
            </a:p>
          </p:txBody>
        </p:sp>
      </p:grpSp>
      <p:grpSp>
        <p:nvGrpSpPr>
          <p:cNvPr id="124943" name="Group 15"/>
          <p:cNvGrpSpPr>
            <a:grpSpLocks/>
          </p:cNvGrpSpPr>
          <p:nvPr/>
        </p:nvGrpSpPr>
        <p:grpSpPr bwMode="auto">
          <a:xfrm>
            <a:off x="3924300" y="2781300"/>
            <a:ext cx="2447925" cy="792163"/>
            <a:chOff x="385" y="3113"/>
            <a:chExt cx="1951" cy="362"/>
          </a:xfrm>
        </p:grpSpPr>
        <p:sp>
          <p:nvSpPr>
            <p:cNvPr id="48145" name="Rectangle 16"/>
            <p:cNvSpPr>
              <a:spLocks noChangeArrowheads="1"/>
            </p:cNvSpPr>
            <p:nvPr/>
          </p:nvSpPr>
          <p:spPr bwMode="auto">
            <a:xfrm>
              <a:off x="385" y="3113"/>
              <a:ext cx="1951" cy="362"/>
            </a:xfrm>
            <a:prstGeom prst="rect">
              <a:avLst/>
            </a:prstGeom>
            <a:gradFill rotWithShape="1">
              <a:gsLst>
                <a:gs pos="0">
                  <a:srgbClr val="B0EAD0"/>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endParaRPr lang="zh-CN" altLang="en-US"/>
            </a:p>
          </p:txBody>
        </p:sp>
        <p:sp>
          <p:nvSpPr>
            <p:cNvPr id="48146" name="Text Box 17"/>
            <p:cNvSpPr txBox="1">
              <a:spLocks noChangeArrowheads="1"/>
            </p:cNvSpPr>
            <p:nvPr/>
          </p:nvSpPr>
          <p:spPr bwMode="auto">
            <a:xfrm>
              <a:off x="431" y="3180"/>
              <a:ext cx="1859"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a:latin typeface="Arial" pitchFamily="34" charset="0"/>
                  <a:ea typeface="黑体" pitchFamily="49" charset="-122"/>
                </a:rPr>
                <a:t>直接访问静态变量</a:t>
              </a:r>
            </a:p>
          </p:txBody>
        </p:sp>
      </p:grpSp>
      <p:grpSp>
        <p:nvGrpSpPr>
          <p:cNvPr id="124946" name="Group 18"/>
          <p:cNvGrpSpPr>
            <a:grpSpLocks/>
          </p:cNvGrpSpPr>
          <p:nvPr/>
        </p:nvGrpSpPr>
        <p:grpSpPr bwMode="auto">
          <a:xfrm>
            <a:off x="6588125" y="2781300"/>
            <a:ext cx="2451100" cy="792163"/>
            <a:chOff x="4134" y="2251"/>
            <a:chExt cx="1626" cy="499"/>
          </a:xfrm>
        </p:grpSpPr>
        <p:sp>
          <p:nvSpPr>
            <p:cNvPr id="48143" name="Rectangle 19"/>
            <p:cNvSpPr>
              <a:spLocks noChangeArrowheads="1"/>
            </p:cNvSpPr>
            <p:nvPr/>
          </p:nvSpPr>
          <p:spPr bwMode="auto">
            <a:xfrm>
              <a:off x="4134" y="2251"/>
              <a:ext cx="1626" cy="499"/>
            </a:xfrm>
            <a:prstGeom prst="rect">
              <a:avLst/>
            </a:prstGeom>
            <a:gradFill rotWithShape="1">
              <a:gsLst>
                <a:gs pos="0">
                  <a:srgbClr val="B0EAD0"/>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endParaRPr lang="zh-CN" altLang="en-US"/>
            </a:p>
          </p:txBody>
        </p:sp>
        <p:sp>
          <p:nvSpPr>
            <p:cNvPr id="48144" name="Text Box 20"/>
            <p:cNvSpPr txBox="1">
              <a:spLocks noChangeArrowheads="1"/>
            </p:cNvSpPr>
            <p:nvPr/>
          </p:nvSpPr>
          <p:spPr bwMode="auto">
            <a:xfrm>
              <a:off x="4172" y="2263"/>
              <a:ext cx="155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a:latin typeface="Arial" pitchFamily="34" charset="0"/>
                  <a:ea typeface="黑体" pitchFamily="49" charset="-122"/>
                </a:rPr>
                <a:t>不能使用</a:t>
              </a:r>
              <a:r>
                <a:rPr lang="en-US" altLang="zh-CN" sz="2000">
                  <a:solidFill>
                    <a:srgbClr val="FF0000"/>
                  </a:solidFill>
                  <a:latin typeface="Arial" pitchFamily="34" charset="0"/>
                  <a:ea typeface="黑体" pitchFamily="49" charset="-122"/>
                </a:rPr>
                <a:t> </a:t>
              </a:r>
              <a:r>
                <a:rPr lang="zh-CN" altLang="en-US" sz="2000">
                  <a:latin typeface="Arial" pitchFamily="34" charset="0"/>
                  <a:ea typeface="黑体" pitchFamily="49" charset="-122"/>
                </a:rPr>
                <a:t> </a:t>
              </a:r>
              <a:r>
                <a:rPr lang="en-US" altLang="zh-CN" sz="2000" b="1">
                  <a:solidFill>
                    <a:srgbClr val="FF0000"/>
                  </a:solidFill>
                  <a:latin typeface="Arial" pitchFamily="34" charset="0"/>
                  <a:ea typeface="黑体" pitchFamily="49" charset="-122"/>
                </a:rPr>
                <a:t>this</a:t>
              </a:r>
              <a:r>
                <a:rPr lang="zh-CN" altLang="en-US" sz="2000">
                  <a:latin typeface="Arial" pitchFamily="34" charset="0"/>
                  <a:ea typeface="黑体" pitchFamily="49" charset="-122"/>
                </a:rPr>
                <a:t>或</a:t>
              </a:r>
              <a:r>
                <a:rPr lang="en-US" altLang="zh-CN" sz="2000" b="1">
                  <a:solidFill>
                    <a:srgbClr val="FF0000"/>
                  </a:solidFill>
                  <a:latin typeface="Arial" pitchFamily="34" charset="0"/>
                  <a:ea typeface="黑体" pitchFamily="49" charset="-122"/>
                </a:rPr>
                <a:t>super</a:t>
              </a:r>
              <a:r>
                <a:rPr lang="en-US" altLang="zh-CN" sz="2000">
                  <a:solidFill>
                    <a:srgbClr val="FF0000"/>
                  </a:solidFill>
                  <a:latin typeface="Arial" pitchFamily="34" charset="0"/>
                  <a:ea typeface="黑体" pitchFamily="49" charset="-122"/>
                </a:rPr>
                <a:t> </a:t>
              </a:r>
              <a:r>
                <a:rPr lang="zh-CN" altLang="en-US" sz="2000">
                  <a:latin typeface="Arial" pitchFamily="34" charset="0"/>
                  <a:ea typeface="黑体" pitchFamily="49" charset="-122"/>
                </a:rPr>
                <a:t>关键字</a:t>
              </a:r>
            </a:p>
          </p:txBody>
        </p:sp>
      </p:grpSp>
      <p:sp>
        <p:nvSpPr>
          <p:cNvPr id="48142"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3615F24-4DD4-4A6A-9FD6-EA2AB69A2729}" type="slidenum">
              <a:rPr lang="zh-CN" altLang="en-US" sz="1400" smtClean="0">
                <a:latin typeface="Tahoma" pitchFamily="34" charset="0"/>
              </a:rPr>
              <a:pPr eaLnBrk="1" hangingPunct="1"/>
              <a:t>46</a:t>
            </a:fld>
            <a:endParaRPr lang="en-US" altLang="zh-CN" sz="1400" smtClean="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fade">
                                      <p:cBhvr>
                                        <p:cTn id="7" dur="1000"/>
                                        <p:tgtEl>
                                          <p:spTgt spid="124937"/>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4931"/>
                                        </p:tgtEl>
                                        <p:attrNameLst>
                                          <p:attrName>style.visibility</p:attrName>
                                        </p:attrNameLst>
                                      </p:cBhvr>
                                      <p:to>
                                        <p:strVal val="visible"/>
                                      </p:to>
                                    </p:set>
                                    <p:animEffect transition="in" filter="wipe(up)">
                                      <p:cBhvr>
                                        <p:cTn id="11" dur="1000"/>
                                        <p:tgtEl>
                                          <p:spTgt spid="124931"/>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4932"/>
                                        </p:tgtEl>
                                        <p:attrNameLst>
                                          <p:attrName>style.visibility</p:attrName>
                                        </p:attrNameLst>
                                      </p:cBhvr>
                                      <p:to>
                                        <p:strVal val="visible"/>
                                      </p:to>
                                    </p:set>
                                    <p:animEffect transition="in" filter="wipe(left)">
                                      <p:cBhvr>
                                        <p:cTn id="15" dur="1000"/>
                                        <p:tgtEl>
                                          <p:spTgt spid="124932"/>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24933"/>
                                        </p:tgtEl>
                                        <p:attrNameLst>
                                          <p:attrName>style.visibility</p:attrName>
                                        </p:attrNameLst>
                                      </p:cBhvr>
                                      <p:to>
                                        <p:strVal val="visible"/>
                                      </p:to>
                                    </p:set>
                                    <p:animEffect transition="in" filter="wipe(up)">
                                      <p:cBhvr>
                                        <p:cTn id="19" dur="1000"/>
                                        <p:tgtEl>
                                          <p:spTgt spid="12493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24935"/>
                                        </p:tgtEl>
                                        <p:attrNameLst>
                                          <p:attrName>style.visibility</p:attrName>
                                        </p:attrNameLst>
                                      </p:cBhvr>
                                      <p:to>
                                        <p:strVal val="visible"/>
                                      </p:to>
                                    </p:set>
                                    <p:animEffect transition="in" filter="wipe(right)">
                                      <p:cBhvr>
                                        <p:cTn id="22" dur="1000"/>
                                        <p:tgtEl>
                                          <p:spTgt spid="124935"/>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24934"/>
                                        </p:tgtEl>
                                        <p:attrNameLst>
                                          <p:attrName>style.visibility</p:attrName>
                                        </p:attrNameLst>
                                      </p:cBhvr>
                                      <p:to>
                                        <p:strVal val="visible"/>
                                      </p:to>
                                    </p:set>
                                    <p:animEffect transition="in" filter="wipe(right)">
                                      <p:cBhvr>
                                        <p:cTn id="25" dur="1000"/>
                                        <p:tgtEl>
                                          <p:spTgt spid="124934"/>
                                        </p:tgtEl>
                                      </p:cBhvr>
                                    </p:animEffect>
                                  </p:childTnLst>
                                </p:cTn>
                              </p:par>
                            </p:childTnLst>
                          </p:cTn>
                        </p:par>
                        <p:par>
                          <p:cTn id="26" fill="hold" nodeType="afterGroup">
                            <p:stCondLst>
                              <p:cond delay="4000"/>
                            </p:stCondLst>
                            <p:childTnLst>
                              <p:par>
                                <p:cTn id="27" presetID="10" presetClass="entr" presetSubtype="0" fill="hold" nodeType="afterEffect">
                                  <p:stCondLst>
                                    <p:cond delay="0"/>
                                  </p:stCondLst>
                                  <p:childTnLst>
                                    <p:set>
                                      <p:cBhvr>
                                        <p:cTn id="28" dur="1" fill="hold">
                                          <p:stCondLst>
                                            <p:cond delay="0"/>
                                          </p:stCondLst>
                                        </p:cTn>
                                        <p:tgtEl>
                                          <p:spTgt spid="124940"/>
                                        </p:tgtEl>
                                        <p:attrNameLst>
                                          <p:attrName>style.visibility</p:attrName>
                                        </p:attrNameLst>
                                      </p:cBhvr>
                                      <p:to>
                                        <p:strVal val="visible"/>
                                      </p:to>
                                    </p:set>
                                    <p:animEffect transition="in" filter="fade">
                                      <p:cBhvr>
                                        <p:cTn id="29" dur="1000"/>
                                        <p:tgtEl>
                                          <p:spTgt spid="124940"/>
                                        </p:tgtEl>
                                      </p:cBhvr>
                                    </p:animEffect>
                                  </p:childTnLst>
                                </p:cTn>
                              </p:par>
                              <p:par>
                                <p:cTn id="30" presetID="10" presetClass="entr" presetSubtype="0" fill="hold" nodeType="withEffect">
                                  <p:stCondLst>
                                    <p:cond delay="0"/>
                                  </p:stCondLst>
                                  <p:childTnLst>
                                    <p:set>
                                      <p:cBhvr>
                                        <p:cTn id="31" dur="1" fill="hold">
                                          <p:stCondLst>
                                            <p:cond delay="0"/>
                                          </p:stCondLst>
                                        </p:cTn>
                                        <p:tgtEl>
                                          <p:spTgt spid="124943"/>
                                        </p:tgtEl>
                                        <p:attrNameLst>
                                          <p:attrName>style.visibility</p:attrName>
                                        </p:attrNameLst>
                                      </p:cBhvr>
                                      <p:to>
                                        <p:strVal val="visible"/>
                                      </p:to>
                                    </p:set>
                                    <p:animEffect transition="in" filter="fade">
                                      <p:cBhvr>
                                        <p:cTn id="32" dur="1000"/>
                                        <p:tgtEl>
                                          <p:spTgt spid="124943"/>
                                        </p:tgtEl>
                                      </p:cBhvr>
                                    </p:animEffect>
                                  </p:childTnLst>
                                </p:cTn>
                              </p:par>
                              <p:par>
                                <p:cTn id="33" presetID="10" presetClass="entr" presetSubtype="0" fill="hold" nodeType="withEffect">
                                  <p:stCondLst>
                                    <p:cond delay="0"/>
                                  </p:stCondLst>
                                  <p:childTnLst>
                                    <p:set>
                                      <p:cBhvr>
                                        <p:cTn id="34" dur="1" fill="hold">
                                          <p:stCondLst>
                                            <p:cond delay="0"/>
                                          </p:stCondLst>
                                        </p:cTn>
                                        <p:tgtEl>
                                          <p:spTgt spid="124946"/>
                                        </p:tgtEl>
                                        <p:attrNameLst>
                                          <p:attrName>style.visibility</p:attrName>
                                        </p:attrNameLst>
                                      </p:cBhvr>
                                      <p:to>
                                        <p:strVal val="visible"/>
                                      </p:to>
                                    </p:set>
                                    <p:animEffect transition="in" filter="fade">
                                      <p:cBhvr>
                                        <p:cTn id="35" dur="1000"/>
                                        <p:tgtEl>
                                          <p:spTgt spid="124946"/>
                                        </p:tgtEl>
                                      </p:cBhvr>
                                    </p:animEffect>
                                  </p:childTnLst>
                                </p:cTn>
                              </p:par>
                            </p:childTnLst>
                          </p:cTn>
                        </p:par>
                        <p:par>
                          <p:cTn id="36" fill="hold" nodeType="afterGroup">
                            <p:stCondLst>
                              <p:cond delay="5000"/>
                            </p:stCondLst>
                            <p:childTnLst>
                              <p:par>
                                <p:cTn id="37" presetID="2" presetClass="entr" presetSubtype="8" fill="hold" nodeType="afterEffect">
                                  <p:stCondLst>
                                    <p:cond delay="0"/>
                                  </p:stCondLst>
                                  <p:childTnLst>
                                    <p:set>
                                      <p:cBhvr>
                                        <p:cTn id="38" dur="1" fill="hold">
                                          <p:stCondLst>
                                            <p:cond delay="0"/>
                                          </p:stCondLst>
                                        </p:cTn>
                                        <p:tgtEl>
                                          <p:spTgt spid="124936">
                                            <p:txEl>
                                              <p:pRg st="0" end="0"/>
                                            </p:txEl>
                                          </p:spTgt>
                                        </p:tgtEl>
                                        <p:attrNameLst>
                                          <p:attrName>style.visibility</p:attrName>
                                        </p:attrNameLst>
                                      </p:cBhvr>
                                      <p:to>
                                        <p:strVal val="visible"/>
                                      </p:to>
                                    </p:set>
                                    <p:anim calcmode="lin" valueType="num">
                                      <p:cBhvr additive="base">
                                        <p:cTn id="39" dur="1000" fill="hold"/>
                                        <p:tgtEl>
                                          <p:spTgt spid="124936">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124936">
                                            <p:txEl>
                                              <p:pRg st="0" end="0"/>
                                            </p:txEl>
                                          </p:spTgt>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6000"/>
                            </p:stCondLst>
                            <p:childTnLst>
                              <p:par>
                                <p:cTn id="42" presetID="2" presetClass="entr" presetSubtype="8" fill="hold" nodeType="afterEffect">
                                  <p:stCondLst>
                                    <p:cond delay="0"/>
                                  </p:stCondLst>
                                  <p:childTnLst>
                                    <p:set>
                                      <p:cBhvr>
                                        <p:cTn id="43" dur="1" fill="hold">
                                          <p:stCondLst>
                                            <p:cond delay="0"/>
                                          </p:stCondLst>
                                        </p:cTn>
                                        <p:tgtEl>
                                          <p:spTgt spid="124936">
                                            <p:txEl>
                                              <p:pRg st="1" end="1"/>
                                            </p:txEl>
                                          </p:spTgt>
                                        </p:tgtEl>
                                        <p:attrNameLst>
                                          <p:attrName>style.visibility</p:attrName>
                                        </p:attrNameLst>
                                      </p:cBhvr>
                                      <p:to>
                                        <p:strVal val="visible"/>
                                      </p:to>
                                    </p:set>
                                    <p:anim calcmode="lin" valueType="num">
                                      <p:cBhvr additive="base">
                                        <p:cTn id="44" dur="1000" fill="hold"/>
                                        <p:tgtEl>
                                          <p:spTgt spid="124936">
                                            <p:txEl>
                                              <p:pRg st="1" end="1"/>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124936">
                                            <p:txEl>
                                              <p:pRg st="1" end="1"/>
                                            </p:txEl>
                                          </p:spTgt>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7000"/>
                            </p:stCondLst>
                            <p:childTnLst>
                              <p:par>
                                <p:cTn id="47" presetID="2" presetClass="entr" presetSubtype="8" fill="hold" nodeType="afterEffect">
                                  <p:stCondLst>
                                    <p:cond delay="0"/>
                                  </p:stCondLst>
                                  <p:childTnLst>
                                    <p:set>
                                      <p:cBhvr>
                                        <p:cTn id="48" dur="1" fill="hold">
                                          <p:stCondLst>
                                            <p:cond delay="0"/>
                                          </p:stCondLst>
                                        </p:cTn>
                                        <p:tgtEl>
                                          <p:spTgt spid="124936">
                                            <p:txEl>
                                              <p:pRg st="2" end="2"/>
                                            </p:txEl>
                                          </p:spTgt>
                                        </p:tgtEl>
                                        <p:attrNameLst>
                                          <p:attrName>style.visibility</p:attrName>
                                        </p:attrNameLst>
                                      </p:cBhvr>
                                      <p:to>
                                        <p:strVal val="visible"/>
                                      </p:to>
                                    </p:set>
                                    <p:anim calcmode="lin" valueType="num">
                                      <p:cBhvr additive="base">
                                        <p:cTn id="49" dur="1000" fill="hold"/>
                                        <p:tgtEl>
                                          <p:spTgt spid="124936">
                                            <p:txEl>
                                              <p:pRg st="2" end="2"/>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24936">
                                            <p:txEl>
                                              <p:pRg st="2" end="2"/>
                                            </p:txEl>
                                          </p:spTgt>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8000"/>
                            </p:stCondLst>
                            <p:childTnLst>
                              <p:par>
                                <p:cTn id="52" presetID="2" presetClass="entr" presetSubtype="8" fill="hold" nodeType="afterEffect">
                                  <p:stCondLst>
                                    <p:cond delay="0"/>
                                  </p:stCondLst>
                                  <p:childTnLst>
                                    <p:set>
                                      <p:cBhvr>
                                        <p:cTn id="53" dur="1" fill="hold">
                                          <p:stCondLst>
                                            <p:cond delay="0"/>
                                          </p:stCondLst>
                                        </p:cTn>
                                        <p:tgtEl>
                                          <p:spTgt spid="124936">
                                            <p:txEl>
                                              <p:pRg st="3" end="3"/>
                                            </p:txEl>
                                          </p:spTgt>
                                        </p:tgtEl>
                                        <p:attrNameLst>
                                          <p:attrName>style.visibility</p:attrName>
                                        </p:attrNameLst>
                                      </p:cBhvr>
                                      <p:to>
                                        <p:strVal val="visible"/>
                                      </p:to>
                                    </p:set>
                                    <p:anim calcmode="lin" valueType="num">
                                      <p:cBhvr additive="base">
                                        <p:cTn id="54" dur="1000" fill="hold"/>
                                        <p:tgtEl>
                                          <p:spTgt spid="124936">
                                            <p:txEl>
                                              <p:pRg st="3" end="3"/>
                                            </p:txEl>
                                          </p:spTgt>
                                        </p:tgtEl>
                                        <p:attrNameLst>
                                          <p:attrName>ppt_x</p:attrName>
                                        </p:attrNameLst>
                                      </p:cBhvr>
                                      <p:tavLst>
                                        <p:tav tm="0">
                                          <p:val>
                                            <p:strVal val="0-#ppt_w/2"/>
                                          </p:val>
                                        </p:tav>
                                        <p:tav tm="100000">
                                          <p:val>
                                            <p:strVal val="#ppt_x"/>
                                          </p:val>
                                        </p:tav>
                                      </p:tavLst>
                                    </p:anim>
                                    <p:anim calcmode="lin" valueType="num">
                                      <p:cBhvr additive="base">
                                        <p:cTn id="55" dur="1000" fill="hold"/>
                                        <p:tgtEl>
                                          <p:spTgt spid="12493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nimBg="1"/>
      <p:bldP spid="124932" grpId="0" animBg="1"/>
      <p:bldP spid="124933" grpId="0" animBg="1"/>
      <p:bldP spid="124934" grpId="0" animBg="1"/>
      <p:bldP spid="1249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20738" y="188913"/>
            <a:ext cx="7791450" cy="623887"/>
          </a:xfrm>
        </p:spPr>
        <p:txBody>
          <a:bodyPr/>
          <a:lstStyle/>
          <a:p>
            <a:r>
              <a:rPr lang="zh-CN" altLang="en-US" smtClean="0"/>
              <a:t>存储空间的差别</a:t>
            </a:r>
          </a:p>
        </p:txBody>
      </p:sp>
      <p:sp>
        <p:nvSpPr>
          <p:cNvPr id="49156"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BC0C5BB-E465-4EF2-A64E-AE32FF987E30}" type="slidenum">
              <a:rPr lang="zh-CN" altLang="en-US" sz="1400" smtClean="0">
                <a:latin typeface="Tahoma" pitchFamily="34" charset="0"/>
              </a:rPr>
              <a:pPr eaLnBrk="1" hangingPunct="1"/>
              <a:t>47</a:t>
            </a:fld>
            <a:endParaRPr lang="en-US" altLang="zh-CN" sz="1400" smtClean="0">
              <a:latin typeface="Tahoma" pitchFamily="34" charset="0"/>
            </a:endParaRPr>
          </a:p>
        </p:txBody>
      </p:sp>
      <p:pic>
        <p:nvPicPr>
          <p:cNvPr id="491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981075"/>
            <a:ext cx="6048375" cy="293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组合 10"/>
          <p:cNvGrpSpPr>
            <a:grpSpLocks/>
          </p:cNvGrpSpPr>
          <p:nvPr/>
        </p:nvGrpSpPr>
        <p:grpSpPr bwMode="auto">
          <a:xfrm>
            <a:off x="5391150" y="3665538"/>
            <a:ext cx="2997200" cy="1474787"/>
            <a:chOff x="5391018" y="2961812"/>
            <a:chExt cx="2997406" cy="1475300"/>
          </a:xfrm>
        </p:grpSpPr>
        <p:grpSp>
          <p:nvGrpSpPr>
            <p:cNvPr id="49167" name="组合 7"/>
            <p:cNvGrpSpPr>
              <a:grpSpLocks/>
            </p:cNvGrpSpPr>
            <p:nvPr/>
          </p:nvGrpSpPr>
          <p:grpSpPr bwMode="auto">
            <a:xfrm>
              <a:off x="5391018" y="3700264"/>
              <a:ext cx="2997406" cy="736848"/>
              <a:chOff x="4860032" y="3700264"/>
              <a:chExt cx="2997406" cy="736848"/>
            </a:xfrm>
          </p:grpSpPr>
          <p:sp>
            <p:nvSpPr>
              <p:cNvPr id="7" name="矩形 6"/>
              <p:cNvSpPr/>
              <p:nvPr/>
            </p:nvSpPr>
            <p:spPr>
              <a:xfrm>
                <a:off x="4860032" y="3717725"/>
                <a:ext cx="2303621" cy="71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dirty="0">
                    <a:solidFill>
                      <a:schemeClr val="accent5">
                        <a:lumMod val="25000"/>
                      </a:schemeClr>
                    </a:solidFill>
                  </a:rPr>
                  <a:t>静态成员变量 </a:t>
                </a:r>
                <a:endParaRPr lang="en-US" altLang="zh-CN" sz="2000" b="1" dirty="0">
                  <a:solidFill>
                    <a:schemeClr val="accent5">
                      <a:lumMod val="25000"/>
                    </a:schemeClr>
                  </a:solidFill>
                </a:endParaRPr>
              </a:p>
              <a:p>
                <a:pPr>
                  <a:defRPr/>
                </a:pPr>
                <a:r>
                  <a:rPr lang="en-US" altLang="zh-CN" sz="2000" b="1" dirty="0" err="1">
                    <a:solidFill>
                      <a:schemeClr val="accent5">
                        <a:lumMod val="25000"/>
                      </a:schemeClr>
                    </a:solidFill>
                  </a:rPr>
                  <a:t>MyDate.thisYear</a:t>
                </a:r>
                <a:endParaRPr lang="zh-CN" altLang="en-US" sz="2000" b="1" dirty="0">
                  <a:solidFill>
                    <a:schemeClr val="accent5">
                      <a:lumMod val="25000"/>
                    </a:schemeClr>
                  </a:solidFill>
                </a:endParaRPr>
              </a:p>
            </p:txBody>
          </p:sp>
          <p:sp>
            <p:nvSpPr>
              <p:cNvPr id="9" name="矩形 8"/>
              <p:cNvSpPr/>
              <p:nvPr/>
            </p:nvSpPr>
            <p:spPr>
              <a:xfrm>
                <a:off x="7020768" y="3700256"/>
                <a:ext cx="836670" cy="719388"/>
              </a:xfrm>
              <a:prstGeom prst="rect">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en-US" altLang="zh-CN" sz="2000" b="1" dirty="0" smtClean="0">
                    <a:solidFill>
                      <a:schemeClr val="accent5">
                        <a:lumMod val="25000"/>
                      </a:schemeClr>
                    </a:solidFill>
                  </a:rPr>
                  <a:t>2018</a:t>
                </a:r>
                <a:endParaRPr lang="zh-CN" altLang="en-US" sz="2000" b="1" dirty="0">
                  <a:solidFill>
                    <a:schemeClr val="accent5">
                      <a:lumMod val="25000"/>
                    </a:schemeClr>
                  </a:solidFill>
                </a:endParaRPr>
              </a:p>
            </p:txBody>
          </p:sp>
        </p:grpSp>
        <p:sp>
          <p:nvSpPr>
            <p:cNvPr id="10" name="下箭头 9"/>
            <p:cNvSpPr/>
            <p:nvPr/>
          </p:nvSpPr>
          <p:spPr>
            <a:xfrm rot="8547848">
              <a:off x="6840506" y="2961812"/>
              <a:ext cx="360387" cy="719387"/>
            </a:xfrm>
            <a:prstGeom prst="downArrow">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zh-CN" altLang="en-US" sz="2000" b="1" dirty="0">
                <a:solidFill>
                  <a:schemeClr val="accent5">
                    <a:lumMod val="25000"/>
                  </a:schemeClr>
                </a:solidFill>
              </a:endParaRPr>
            </a:p>
          </p:txBody>
        </p:sp>
      </p:grpSp>
      <p:grpSp>
        <p:nvGrpSpPr>
          <p:cNvPr id="18" name="组合 17"/>
          <p:cNvGrpSpPr>
            <a:grpSpLocks/>
          </p:cNvGrpSpPr>
          <p:nvPr/>
        </p:nvGrpSpPr>
        <p:grpSpPr bwMode="auto">
          <a:xfrm>
            <a:off x="454025" y="3273425"/>
            <a:ext cx="1670050" cy="1579563"/>
            <a:chOff x="454079" y="2569625"/>
            <a:chExt cx="1669649" cy="1579455"/>
          </a:xfrm>
        </p:grpSpPr>
        <p:sp>
          <p:nvSpPr>
            <p:cNvPr id="16" name="矩形 15"/>
            <p:cNvSpPr/>
            <p:nvPr/>
          </p:nvSpPr>
          <p:spPr>
            <a:xfrm>
              <a:off x="454079" y="3428404"/>
              <a:ext cx="1669649" cy="7206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en-US" altLang="zh-CN" sz="2000" b="1" dirty="0">
                  <a:solidFill>
                    <a:schemeClr val="accent5">
                      <a:lumMod val="25000"/>
                    </a:schemeClr>
                  </a:solidFill>
                </a:rPr>
                <a:t>d1,d2</a:t>
              </a:r>
              <a:r>
                <a:rPr lang="zh-CN" altLang="en-US" sz="2000" b="1" dirty="0">
                  <a:solidFill>
                    <a:schemeClr val="accent5">
                      <a:lumMod val="25000"/>
                    </a:schemeClr>
                  </a:solidFill>
                </a:rPr>
                <a:t>这两个对像引用</a:t>
              </a:r>
            </a:p>
          </p:txBody>
        </p:sp>
        <p:sp>
          <p:nvSpPr>
            <p:cNvPr id="15" name="下箭头 14"/>
            <p:cNvSpPr/>
            <p:nvPr/>
          </p:nvSpPr>
          <p:spPr>
            <a:xfrm rot="12611427">
              <a:off x="1763453" y="2569625"/>
              <a:ext cx="358689" cy="720676"/>
            </a:xfrm>
            <a:prstGeom prst="downArrow">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zh-CN" altLang="en-US" sz="2000" b="1" dirty="0">
                <a:solidFill>
                  <a:schemeClr val="accent5">
                    <a:lumMod val="25000"/>
                  </a:schemeClr>
                </a:solidFill>
              </a:endParaRPr>
            </a:p>
          </p:txBody>
        </p:sp>
      </p:grpSp>
      <p:grpSp>
        <p:nvGrpSpPr>
          <p:cNvPr id="19" name="组合 18"/>
          <p:cNvGrpSpPr>
            <a:grpSpLocks/>
          </p:cNvGrpSpPr>
          <p:nvPr/>
        </p:nvGrpSpPr>
        <p:grpSpPr bwMode="auto">
          <a:xfrm>
            <a:off x="2468125" y="3560762"/>
            <a:ext cx="1670050" cy="1579563"/>
            <a:chOff x="2386517" y="3001673"/>
            <a:chExt cx="1669649" cy="1579455"/>
          </a:xfrm>
        </p:grpSpPr>
        <p:sp>
          <p:nvSpPr>
            <p:cNvPr id="20" name="矩形 19"/>
            <p:cNvSpPr/>
            <p:nvPr/>
          </p:nvSpPr>
          <p:spPr>
            <a:xfrm>
              <a:off x="2386517" y="3860452"/>
              <a:ext cx="1669649" cy="7206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en-US" altLang="zh-CN" sz="2000" b="1" dirty="0">
                  <a:solidFill>
                    <a:schemeClr val="accent5">
                      <a:lumMod val="25000"/>
                    </a:schemeClr>
                  </a:solidFill>
                </a:rPr>
                <a:t>d1,d2</a:t>
              </a:r>
              <a:r>
                <a:rPr lang="zh-CN" altLang="en-US" sz="2000" b="1" dirty="0">
                  <a:solidFill>
                    <a:schemeClr val="accent5">
                      <a:lumMod val="25000"/>
                    </a:schemeClr>
                  </a:solidFill>
                </a:rPr>
                <a:t>这两个对象实例</a:t>
              </a:r>
            </a:p>
          </p:txBody>
        </p:sp>
        <p:sp>
          <p:nvSpPr>
            <p:cNvPr id="21" name="下箭头 20"/>
            <p:cNvSpPr/>
            <p:nvPr/>
          </p:nvSpPr>
          <p:spPr>
            <a:xfrm rot="12611427">
              <a:off x="3695890" y="3001673"/>
              <a:ext cx="358689" cy="720676"/>
            </a:xfrm>
            <a:prstGeom prst="downArrow">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zh-CN" altLang="en-US" sz="2000" b="1" dirty="0">
                <a:solidFill>
                  <a:schemeClr val="accent5">
                    <a:lumMod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circle(in)">
                                      <p:cBhvr>
                                        <p:cTn id="1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t>MyDate</a:t>
            </a:r>
            <a:r>
              <a:rPr lang="zh-CN" altLang="en-US" smtClean="0"/>
              <a:t>类的功能扩展</a:t>
            </a:r>
          </a:p>
        </p:txBody>
      </p:sp>
      <p:sp>
        <p:nvSpPr>
          <p:cNvPr id="5018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B62D996-61B3-4133-B20A-0108A39C2DDA}" type="slidenum">
              <a:rPr lang="zh-CN" altLang="en-US" sz="1400" smtClean="0">
                <a:latin typeface="Tahoma" pitchFamily="34" charset="0"/>
              </a:rPr>
              <a:pPr eaLnBrk="1" hangingPunct="1"/>
              <a:t>48</a:t>
            </a:fld>
            <a:endParaRPr lang="en-US" altLang="zh-CN" sz="1400" smtClean="0">
              <a:latin typeface="Tahoma" pitchFamily="34" charset="0"/>
            </a:endParaRPr>
          </a:p>
        </p:txBody>
      </p:sp>
      <p:sp>
        <p:nvSpPr>
          <p:cNvPr id="50181" name="TextBox 6"/>
          <p:cNvSpPr txBox="1">
            <a:spLocks noChangeArrowheads="1"/>
          </p:cNvSpPr>
          <p:nvPr/>
        </p:nvSpPr>
        <p:spPr bwMode="auto">
          <a:xfrm>
            <a:off x="395536" y="1052736"/>
            <a:ext cx="6552976"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b="1" smtClean="0">
                <a:solidFill>
                  <a:schemeClr val="accent1">
                    <a:lumMod val="50000"/>
                  </a:schemeClr>
                </a:solidFill>
                <a:latin typeface="微软雅黑" pitchFamily="34" charset="-122"/>
                <a:ea typeface="微软雅黑" pitchFamily="34" charset="-122"/>
              </a:rPr>
              <a:t>比较两个日期的大小</a:t>
            </a:r>
            <a:endParaRPr lang="en-US" altLang="zh-CN" b="1" smtClean="0">
              <a:solidFill>
                <a:schemeClr val="accent1">
                  <a:lumMod val="50000"/>
                </a:schemeClr>
              </a:solidFill>
              <a:latin typeface="微软雅黑" pitchFamily="34" charset="-122"/>
              <a:ea typeface="微软雅黑" pitchFamily="34" charset="-122"/>
            </a:endParaRPr>
          </a:p>
          <a:p>
            <a:pPr eaLnBrk="1" hangingPunct="1">
              <a:lnSpc>
                <a:spcPct val="120000"/>
              </a:lnSpc>
              <a:buFont typeface="Wingdings" pitchFamily="2" charset="2"/>
              <a:buChar char="Ø"/>
            </a:pPr>
            <a:r>
              <a:rPr lang="en-US" altLang="zh-CN" b="1" smtClean="0">
                <a:solidFill>
                  <a:schemeClr val="accent1">
                    <a:lumMod val="50000"/>
                  </a:schemeClr>
                </a:solidFill>
                <a:latin typeface="微软雅黑" pitchFamily="34" charset="-122"/>
                <a:ea typeface="微软雅黑" pitchFamily="34" charset="-122"/>
              </a:rPr>
              <a:t>…..</a:t>
            </a:r>
            <a:endParaRPr lang="zh-CN" altLang="en-US" b="1" dirty="0">
              <a:solidFill>
                <a:schemeClr val="accent1">
                  <a:lumMod val="50000"/>
                </a:schemeClr>
              </a:solidFill>
              <a:latin typeface="微软雅黑" pitchFamily="34" charset="-122"/>
              <a:ea typeface="微软雅黑" pitchFamily="34" charset="-122"/>
            </a:endParaRPr>
          </a:p>
        </p:txBody>
      </p:sp>
      <p:sp>
        <p:nvSpPr>
          <p:cNvPr id="2" name="文本框 1"/>
          <p:cNvSpPr txBox="1"/>
          <p:nvPr/>
        </p:nvSpPr>
        <p:spPr>
          <a:xfrm>
            <a:off x="427406" y="1944573"/>
            <a:ext cx="7848897" cy="830997"/>
          </a:xfrm>
          <a:prstGeom prst="rect">
            <a:avLst/>
          </a:prstGeom>
          <a:noFill/>
        </p:spPr>
        <p:txBody>
          <a:bodyPr wrap="square" rtlCol="0">
            <a:spAutoFit/>
          </a:bodyPr>
          <a:lstStyle/>
          <a:p>
            <a:pPr>
              <a:lnSpc>
                <a:spcPct val="120000"/>
              </a:lnSpc>
            </a:pPr>
            <a:r>
              <a:rPr lang="zh-CN" altLang="en-US" sz="2000" smtClean="0">
                <a:latin typeface="微软雅黑" panose="020B0503020204020204" pitchFamily="34" charset="-122"/>
                <a:ea typeface="微软雅黑" panose="020B0503020204020204" pitchFamily="34" charset="-122"/>
              </a:rPr>
              <a:t>在原有的</a:t>
            </a:r>
            <a:r>
              <a:rPr lang="en-US" altLang="zh-CN" sz="2000" smtClean="0">
                <a:latin typeface="微软雅黑" panose="020B0503020204020204" pitchFamily="34" charset="-122"/>
                <a:ea typeface="微软雅黑" panose="020B0503020204020204" pitchFamily="34" charset="-122"/>
              </a:rPr>
              <a:t>MyDate</a:t>
            </a:r>
            <a:r>
              <a:rPr lang="zh-CN" altLang="en-US" sz="2000" smtClean="0">
                <a:latin typeface="微软雅黑" panose="020B0503020204020204" pitchFamily="34" charset="-122"/>
                <a:ea typeface="微软雅黑" panose="020B0503020204020204" pitchFamily="34" charset="-122"/>
              </a:rPr>
              <a:t>类中增加一个方法，方法名称可以为</a:t>
            </a:r>
            <a:r>
              <a:rPr lang="en-US" altLang="zh-CN" sz="2000" smtClean="0">
                <a:latin typeface="微软雅黑" panose="020B0503020204020204" pitchFamily="34" charset="-122"/>
                <a:ea typeface="微软雅黑" panose="020B0503020204020204" pitchFamily="34" charset="-122"/>
              </a:rPr>
              <a:t>compareTo</a:t>
            </a:r>
            <a:r>
              <a:rPr lang="zh-CN" altLang="en-US" sz="2000" smtClean="0">
                <a:latin typeface="微软雅黑" panose="020B0503020204020204" pitchFamily="34" charset="-122"/>
                <a:ea typeface="微软雅黑" panose="020B0503020204020204" pitchFamily="34" charset="-122"/>
              </a:rPr>
              <a:t>，返回值为整形，分别</a:t>
            </a:r>
            <a:r>
              <a:rPr lang="en-US" altLang="zh-CN" sz="2000" smtClean="0">
                <a:latin typeface="微软雅黑" panose="020B0503020204020204" pitchFamily="34" charset="-122"/>
                <a:ea typeface="微软雅黑" panose="020B0503020204020204" pitchFamily="34" charset="-122"/>
              </a:rPr>
              <a:t>1——</a:t>
            </a:r>
            <a:r>
              <a:rPr lang="zh-CN" altLang="en-US" sz="2000" smtClean="0">
                <a:latin typeface="微软雅黑" panose="020B0503020204020204" pitchFamily="34" charset="-122"/>
                <a:ea typeface="微软雅黑" panose="020B0503020204020204" pitchFamily="34" charset="-122"/>
              </a:rPr>
              <a:t>大，</a:t>
            </a:r>
            <a:r>
              <a:rPr lang="en-US" altLang="zh-CN" sz="2000" smtClean="0">
                <a:latin typeface="微软雅黑" panose="020B0503020204020204" pitchFamily="34" charset="-122"/>
                <a:ea typeface="微软雅黑" panose="020B0503020204020204" pitchFamily="34" charset="-122"/>
              </a:rPr>
              <a:t>0——</a:t>
            </a:r>
            <a:r>
              <a:rPr lang="zh-CN" altLang="en-US" sz="2000" smtClean="0">
                <a:latin typeface="微软雅黑" panose="020B0503020204020204" pitchFamily="34" charset="-122"/>
                <a:ea typeface="微软雅黑" panose="020B0503020204020204" pitchFamily="34" charset="-122"/>
              </a:rPr>
              <a:t>相等，</a:t>
            </a:r>
            <a:r>
              <a:rPr lang="en-US" altLang="zh-CN" sz="2000" smtClean="0">
                <a:latin typeface="微软雅黑" panose="020B0503020204020204" pitchFamily="34" charset="-122"/>
                <a:ea typeface="微软雅黑" panose="020B0503020204020204" pitchFamily="34" charset="-122"/>
              </a:rPr>
              <a:t>-1——</a:t>
            </a:r>
            <a:r>
              <a:rPr lang="zh-CN" altLang="en-US" sz="2000" smtClean="0">
                <a:latin typeface="微软雅黑" panose="020B0503020204020204" pitchFamily="34" charset="-122"/>
                <a:ea typeface="微软雅黑" panose="020B0503020204020204" pitchFamily="34" charset="-122"/>
              </a:rPr>
              <a:t>小。</a:t>
            </a:r>
            <a:endParaRPr lang="zh-CN" altLang="en-US" sz="2000"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391019" y="2744279"/>
            <a:ext cx="7848897" cy="830997"/>
          </a:xfrm>
          <a:prstGeom prst="rect">
            <a:avLst/>
          </a:prstGeom>
          <a:noFill/>
        </p:spPr>
        <p:txBody>
          <a:bodyPr wrap="square" rtlCol="0">
            <a:spAutoFit/>
          </a:bodyPr>
          <a:lstStyle/>
          <a:p>
            <a:pPr>
              <a:lnSpc>
                <a:spcPct val="120000"/>
              </a:lnSpc>
            </a:pPr>
            <a:r>
              <a:rPr lang="zh-CN" altLang="en-US" sz="2000" smtClean="0">
                <a:latin typeface="微软雅黑" panose="020B0503020204020204" pitchFamily="34" charset="-122"/>
                <a:ea typeface="微软雅黑" panose="020B0503020204020204" pitchFamily="34" charset="-122"/>
              </a:rPr>
              <a:t>方法声明是：</a:t>
            </a:r>
            <a:r>
              <a:rPr lang="en-US" altLang="zh-CN" sz="2000" smtClean="0">
                <a:latin typeface="微软雅黑" panose="020B0503020204020204" pitchFamily="34" charset="-122"/>
                <a:ea typeface="微软雅黑" panose="020B0503020204020204" pitchFamily="34" charset="-122"/>
              </a:rPr>
              <a:t>int compareTo(MyDate d1,MyDate d2)</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a:lnSpc>
                <a:spcPct val="120000"/>
              </a:lnSpc>
            </a:pPr>
            <a:r>
              <a:rPr lang="en-US" altLang="zh-CN" sz="200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还是：</a:t>
            </a:r>
            <a:r>
              <a:rPr lang="en-US" altLang="zh-CN" sz="2000" smtClean="0">
                <a:latin typeface="微软雅黑" panose="020B0503020204020204" pitchFamily="34" charset="-122"/>
                <a:ea typeface="微软雅黑" panose="020B0503020204020204" pitchFamily="34" charset="-122"/>
              </a:rPr>
              <a:t>int compareTo(MyDate d)</a:t>
            </a:r>
            <a:endParaRPr lang="zh-CN" altLang="en-US" sz="2000"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354632" y="3565040"/>
            <a:ext cx="8321824" cy="830997"/>
          </a:xfrm>
          <a:prstGeom prst="rect">
            <a:avLst/>
          </a:prstGeom>
          <a:noFill/>
        </p:spPr>
        <p:txBody>
          <a:bodyPr wrap="square" rtlCol="0">
            <a:spAutoFit/>
          </a:bodyPr>
          <a:lstStyle/>
          <a:p>
            <a:pPr>
              <a:lnSpc>
                <a:spcPct val="120000"/>
              </a:lnSpc>
            </a:pPr>
            <a:r>
              <a:rPr lang="en-US" altLang="zh-CN" sz="2000" smtClean="0">
                <a:latin typeface="微软雅黑" panose="020B0503020204020204" pitchFamily="34" charset="-122"/>
                <a:ea typeface="微软雅黑" panose="020B0503020204020204" pitchFamily="34" charset="-122"/>
              </a:rPr>
              <a:t>compareTo</a:t>
            </a:r>
            <a:r>
              <a:rPr lang="zh-CN" altLang="en-US" sz="2000" smtClean="0">
                <a:latin typeface="微软雅黑" panose="020B0503020204020204" pitchFamily="34" charset="-122"/>
                <a:ea typeface="微软雅黑" panose="020B0503020204020204" pitchFamily="34" charset="-122"/>
              </a:rPr>
              <a:t>实现思路是：先比较</a:t>
            </a:r>
            <a:r>
              <a:rPr lang="en-US" altLang="zh-CN" sz="2000" smtClean="0">
                <a:latin typeface="微软雅黑" panose="020B0503020204020204" pitchFamily="34" charset="-122"/>
                <a:ea typeface="微软雅黑" panose="020B0503020204020204" pitchFamily="34" charset="-122"/>
              </a:rPr>
              <a:t>year</a:t>
            </a:r>
            <a:r>
              <a:rPr lang="zh-CN" altLang="en-US" sz="2000" smtClean="0">
                <a:latin typeface="微软雅黑" panose="020B0503020204020204" pitchFamily="34" charset="-122"/>
                <a:ea typeface="微软雅黑" panose="020B0503020204020204" pitchFamily="34" charset="-122"/>
              </a:rPr>
              <a:t>大小、再比较</a:t>
            </a:r>
            <a:r>
              <a:rPr lang="en-US" altLang="zh-CN" sz="2000" smtClean="0">
                <a:latin typeface="微软雅黑" panose="020B0503020204020204" pitchFamily="34" charset="-122"/>
                <a:ea typeface="微软雅黑" panose="020B0503020204020204" pitchFamily="34" charset="-122"/>
              </a:rPr>
              <a:t>month</a:t>
            </a:r>
            <a:r>
              <a:rPr lang="zh-CN" altLang="en-US" sz="2000" smtClean="0">
                <a:latin typeface="微软雅黑" panose="020B0503020204020204" pitchFamily="34" charset="-122"/>
                <a:ea typeface="微软雅黑" panose="020B0503020204020204" pitchFamily="34" charset="-122"/>
              </a:rPr>
              <a:t>大小、最后比较</a:t>
            </a:r>
            <a:r>
              <a:rPr lang="en-US" altLang="zh-CN" sz="2000" smtClean="0">
                <a:latin typeface="微软雅黑" panose="020B0503020204020204" pitchFamily="34" charset="-122"/>
                <a:ea typeface="微软雅黑" panose="020B0503020204020204" pitchFamily="34" charset="-122"/>
              </a:rPr>
              <a:t>day</a:t>
            </a:r>
            <a:r>
              <a:rPr lang="zh-CN" altLang="en-US" sz="2000" smtClean="0">
                <a:latin typeface="微软雅黑" panose="020B0503020204020204" pitchFamily="34" charset="-122"/>
                <a:ea typeface="微软雅黑" panose="020B0503020204020204" pitchFamily="34" charset="-122"/>
              </a:rPr>
              <a:t>大小吗？还是有其他方法？</a:t>
            </a:r>
            <a:endParaRPr lang="zh-CN" altLang="en-US" sz="20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354632" y="4354510"/>
            <a:ext cx="8321824" cy="830997"/>
          </a:xfrm>
          <a:prstGeom prst="rect">
            <a:avLst/>
          </a:prstGeom>
          <a:noFill/>
        </p:spPr>
        <p:txBody>
          <a:bodyPr wrap="square" rtlCol="0">
            <a:spAutoFit/>
          </a:bodyPr>
          <a:lstStyle/>
          <a:p>
            <a:pPr>
              <a:lnSpc>
                <a:spcPct val="120000"/>
              </a:lnSpc>
            </a:pPr>
            <a:r>
              <a:rPr lang="en-US" altLang="zh-CN" sz="2000" smtClean="0">
                <a:latin typeface="微软雅黑" panose="020B0503020204020204" pitchFamily="34" charset="-122"/>
                <a:ea typeface="微软雅黑" panose="020B0503020204020204" pitchFamily="34" charset="-122"/>
              </a:rPr>
              <a:t>compareTo</a:t>
            </a:r>
            <a:r>
              <a:rPr lang="zh-CN" altLang="en-US" sz="2000" smtClean="0">
                <a:latin typeface="微软雅黑" panose="020B0503020204020204" pitchFamily="34" charset="-122"/>
                <a:ea typeface="微软雅黑" panose="020B0503020204020204" pitchFamily="34" charset="-122"/>
              </a:rPr>
              <a:t>实现思路是：先比较</a:t>
            </a:r>
            <a:r>
              <a:rPr lang="en-US" altLang="zh-CN" sz="2000" smtClean="0">
                <a:latin typeface="微软雅黑" panose="020B0503020204020204" pitchFamily="34" charset="-122"/>
                <a:ea typeface="微软雅黑" panose="020B0503020204020204" pitchFamily="34" charset="-122"/>
              </a:rPr>
              <a:t>year</a:t>
            </a:r>
            <a:r>
              <a:rPr lang="zh-CN" altLang="en-US" sz="2000" smtClean="0">
                <a:latin typeface="微软雅黑" panose="020B0503020204020204" pitchFamily="34" charset="-122"/>
                <a:ea typeface="微软雅黑" panose="020B0503020204020204" pitchFamily="34" charset="-122"/>
              </a:rPr>
              <a:t>大小、再比较</a:t>
            </a:r>
            <a:r>
              <a:rPr lang="en-US" altLang="zh-CN" sz="2000" smtClean="0">
                <a:latin typeface="微软雅黑" panose="020B0503020204020204" pitchFamily="34" charset="-122"/>
                <a:ea typeface="微软雅黑" panose="020B0503020204020204" pitchFamily="34" charset="-122"/>
              </a:rPr>
              <a:t>month</a:t>
            </a:r>
            <a:r>
              <a:rPr lang="zh-CN" altLang="en-US" sz="2000" smtClean="0">
                <a:latin typeface="微软雅黑" panose="020B0503020204020204" pitchFamily="34" charset="-122"/>
                <a:ea typeface="微软雅黑" panose="020B0503020204020204" pitchFamily="34" charset="-122"/>
              </a:rPr>
              <a:t>大小、最后比较</a:t>
            </a:r>
            <a:r>
              <a:rPr lang="en-US" altLang="zh-CN" sz="2000" smtClean="0">
                <a:latin typeface="微软雅黑" panose="020B0503020204020204" pitchFamily="34" charset="-122"/>
                <a:ea typeface="微软雅黑" panose="020B0503020204020204" pitchFamily="34" charset="-122"/>
              </a:rPr>
              <a:t>day</a:t>
            </a:r>
            <a:r>
              <a:rPr lang="zh-CN" altLang="en-US" sz="2000" smtClean="0">
                <a:latin typeface="微软雅黑" panose="020B0503020204020204" pitchFamily="34" charset="-122"/>
                <a:ea typeface="微软雅黑" panose="020B0503020204020204" pitchFamily="34" charset="-122"/>
              </a:rPr>
              <a:t>大小吗？还是有其他方法？</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 calcmode="lin" valueType="num">
                                      <p:cBhvr additive="base">
                                        <p:cTn id="7" dur="500" fill="hold"/>
                                        <p:tgtEl>
                                          <p:spTgt spid="50181"/>
                                        </p:tgtEl>
                                        <p:attrNameLst>
                                          <p:attrName>ppt_x</p:attrName>
                                        </p:attrNameLst>
                                      </p:cBhvr>
                                      <p:tavLst>
                                        <p:tav tm="0">
                                          <p:val>
                                            <p:strVal val="#ppt_x"/>
                                          </p:val>
                                        </p:tav>
                                        <p:tav tm="100000">
                                          <p:val>
                                            <p:strVal val="#ppt_x"/>
                                          </p:val>
                                        </p:tav>
                                      </p:tavLst>
                                    </p:anim>
                                    <p:anim calcmode="lin" valueType="num">
                                      <p:cBhvr additive="base">
                                        <p:cTn id="8" dur="500" fill="hold"/>
                                        <p:tgtEl>
                                          <p:spTgt spid="501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2" grpId="0"/>
      <p:bldP spid="8" grpId="0"/>
      <p:bldP spid="9"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t>MyDate</a:t>
            </a:r>
            <a:r>
              <a:rPr lang="zh-CN" altLang="en-US" smtClean="0"/>
              <a:t>类的功能扩展</a:t>
            </a:r>
          </a:p>
        </p:txBody>
      </p:sp>
      <p:sp>
        <p:nvSpPr>
          <p:cNvPr id="5018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B62D996-61B3-4133-B20A-0108A39C2DDA}" type="slidenum">
              <a:rPr lang="zh-CN" altLang="en-US" sz="1400" smtClean="0">
                <a:latin typeface="Tahoma" pitchFamily="34" charset="0"/>
              </a:rPr>
              <a:pPr eaLnBrk="1" hangingPunct="1"/>
              <a:t>49</a:t>
            </a:fld>
            <a:endParaRPr lang="en-US" altLang="zh-CN" sz="1400" smtClean="0">
              <a:latin typeface="Tahoma" pitchFamily="34" charset="0"/>
            </a:endParaRPr>
          </a:p>
        </p:txBody>
      </p:sp>
      <p:sp>
        <p:nvSpPr>
          <p:cNvPr id="50181" name="TextBox 6"/>
          <p:cNvSpPr txBox="1">
            <a:spLocks noChangeArrowheads="1"/>
          </p:cNvSpPr>
          <p:nvPr/>
        </p:nvSpPr>
        <p:spPr bwMode="auto">
          <a:xfrm>
            <a:off x="395536" y="924478"/>
            <a:ext cx="6552976"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b="1" smtClean="0">
                <a:solidFill>
                  <a:schemeClr val="accent1">
                    <a:lumMod val="50000"/>
                  </a:schemeClr>
                </a:solidFill>
                <a:latin typeface="微软雅黑" pitchFamily="34" charset="-122"/>
                <a:ea typeface="微软雅黑" pitchFamily="34" charset="-122"/>
              </a:rPr>
              <a:t>比较两个日期的大小</a:t>
            </a:r>
            <a:endParaRPr lang="en-US" altLang="zh-CN" b="1" smtClean="0">
              <a:solidFill>
                <a:schemeClr val="accent1">
                  <a:lumMod val="50000"/>
                </a:schemeClr>
              </a:solidFill>
              <a:latin typeface="微软雅黑" pitchFamily="34" charset="-122"/>
              <a:ea typeface="微软雅黑" pitchFamily="34" charset="-122"/>
            </a:endParaRPr>
          </a:p>
          <a:p>
            <a:pPr eaLnBrk="1" hangingPunct="1">
              <a:lnSpc>
                <a:spcPct val="120000"/>
              </a:lnSpc>
              <a:buFont typeface="Wingdings" pitchFamily="2" charset="2"/>
              <a:buChar char="Ø"/>
            </a:pPr>
            <a:r>
              <a:rPr lang="en-US" altLang="zh-CN" b="1" smtClean="0">
                <a:solidFill>
                  <a:schemeClr val="accent1">
                    <a:lumMod val="50000"/>
                  </a:schemeClr>
                </a:solidFill>
                <a:latin typeface="微软雅黑" pitchFamily="34" charset="-122"/>
                <a:ea typeface="微软雅黑" pitchFamily="34" charset="-122"/>
              </a:rPr>
              <a:t>…..</a:t>
            </a:r>
            <a:endParaRPr lang="zh-CN" altLang="en-US" b="1" dirty="0">
              <a:solidFill>
                <a:schemeClr val="accent1">
                  <a:lumMod val="50000"/>
                </a:schemeClr>
              </a:solidFill>
              <a:latin typeface="微软雅黑" pitchFamily="34" charset="-122"/>
              <a:ea typeface="微软雅黑" pitchFamily="34" charset="-122"/>
            </a:endParaRPr>
          </a:p>
        </p:txBody>
      </p:sp>
      <p:sp>
        <p:nvSpPr>
          <p:cNvPr id="10" name="文本框 9"/>
          <p:cNvSpPr txBox="1"/>
          <p:nvPr/>
        </p:nvSpPr>
        <p:spPr>
          <a:xfrm>
            <a:off x="395536" y="1772816"/>
            <a:ext cx="8321824" cy="3170099"/>
          </a:xfrm>
          <a:prstGeom prst="rect">
            <a:avLst/>
          </a:prstGeom>
          <a:noFill/>
        </p:spPr>
        <p:txBody>
          <a:bodyPr wrap="square" rtlCol="0">
            <a:spAutoFit/>
          </a:bodyPr>
          <a:lstStyle/>
          <a:p>
            <a:pPr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compareTo(MyDate </a:t>
            </a:r>
            <a:r>
              <a:rPr lang="en-US" altLang="zh-CN" sz="2000" b="1">
                <a:solidFill>
                  <a:srgbClr val="6A3E3E"/>
                </a:solidFill>
                <a:latin typeface="Consolas" panose="020B0609020204030204" pitchFamily="49" charset="0"/>
              </a:rPr>
              <a:t>d</a:t>
            </a:r>
            <a:r>
              <a:rPr lang="en-US" altLang="zh-CN" sz="2000" b="1">
                <a:solidFill>
                  <a:srgbClr val="000000"/>
                </a:solidFill>
                <a:latin typeface="Consolas" panose="020B0609020204030204" pitchFamily="49" charset="0"/>
              </a:rPr>
              <a:t>) {</a:t>
            </a:r>
          </a:p>
          <a:p>
            <a:pPr lvl="1" defTabSz="360000"/>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res</a:t>
            </a:r>
            <a:r>
              <a:rPr lang="en-US" altLang="zh-CN" sz="2000" b="1">
                <a:solidFill>
                  <a:srgbClr val="000000"/>
                </a:solidFill>
                <a:latin typeface="Consolas" panose="020B0609020204030204" pitchFamily="49" charset="0"/>
              </a:rPr>
              <a:t> = 1;</a:t>
            </a:r>
          </a:p>
          <a:p>
            <a:pPr lvl="1" defTabSz="360000"/>
            <a:r>
              <a:rPr lang="en-US" altLang="zh-CN" sz="2000" b="1">
                <a:solidFill>
                  <a:srgbClr val="7F0055"/>
                </a:solidFill>
                <a:latin typeface="Consolas" panose="020B0609020204030204" pitchFamily="49" charset="0"/>
              </a:rPr>
              <a:t>long</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days1</a:t>
            </a:r>
            <a:r>
              <a:rPr lang="en-US" altLang="zh-CN" sz="2000" b="1">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year</a:t>
            </a:r>
            <a:r>
              <a:rPr lang="en-US" altLang="zh-CN" sz="2000" b="1">
                <a:solidFill>
                  <a:srgbClr val="000000"/>
                </a:solidFill>
                <a:latin typeface="Consolas" panose="020B0609020204030204" pitchFamily="49" charset="0"/>
              </a:rPr>
              <a:t>*265 +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month</a:t>
            </a:r>
            <a:r>
              <a:rPr lang="en-US" altLang="zh-CN" sz="2000" b="1">
                <a:solidFill>
                  <a:srgbClr val="000000"/>
                </a:solidFill>
                <a:latin typeface="Consolas" panose="020B0609020204030204" pitchFamily="49" charset="0"/>
              </a:rPr>
              <a:t>*30 +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day</a:t>
            </a:r>
            <a:r>
              <a:rPr lang="en-US" altLang="zh-CN" sz="2000" b="1">
                <a:solidFill>
                  <a:srgbClr val="000000"/>
                </a:solidFill>
                <a:latin typeface="Consolas" panose="020B0609020204030204" pitchFamily="49" charset="0"/>
              </a:rPr>
              <a:t>;</a:t>
            </a:r>
          </a:p>
          <a:p>
            <a:pPr lvl="1" defTabSz="360000"/>
            <a:r>
              <a:rPr lang="en-US" altLang="zh-CN" sz="2000" b="1">
                <a:solidFill>
                  <a:srgbClr val="7F0055"/>
                </a:solidFill>
                <a:latin typeface="Consolas" panose="020B0609020204030204" pitchFamily="49" charset="0"/>
              </a:rPr>
              <a:t>long</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days2</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d</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year</a:t>
            </a:r>
            <a:r>
              <a:rPr lang="en-US" altLang="zh-CN" sz="2000" b="1">
                <a:solidFill>
                  <a:srgbClr val="000000"/>
                </a:solidFill>
                <a:latin typeface="Consolas" panose="020B0609020204030204" pitchFamily="49" charset="0"/>
              </a:rPr>
              <a:t>*365 + </a:t>
            </a:r>
            <a:r>
              <a:rPr lang="en-US" altLang="zh-CN" sz="2000" b="1">
                <a:solidFill>
                  <a:srgbClr val="6A3E3E"/>
                </a:solidFill>
                <a:latin typeface="Consolas" panose="020B0609020204030204" pitchFamily="49" charset="0"/>
              </a:rPr>
              <a:t>d</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month</a:t>
            </a:r>
            <a:r>
              <a:rPr lang="en-US" altLang="zh-CN" sz="2000" b="1">
                <a:solidFill>
                  <a:srgbClr val="000000"/>
                </a:solidFill>
                <a:latin typeface="Consolas" panose="020B0609020204030204" pitchFamily="49" charset="0"/>
              </a:rPr>
              <a:t>*30 + </a:t>
            </a:r>
            <a:r>
              <a:rPr lang="en-US" altLang="zh-CN" sz="2000" b="1">
                <a:solidFill>
                  <a:srgbClr val="6A3E3E"/>
                </a:solidFill>
                <a:latin typeface="Consolas" panose="020B0609020204030204" pitchFamily="49" charset="0"/>
              </a:rPr>
              <a:t>d</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day</a:t>
            </a:r>
            <a:r>
              <a:rPr lang="en-US" altLang="zh-CN" sz="2000" b="1">
                <a:solidFill>
                  <a:srgbClr val="000000"/>
                </a:solidFill>
                <a:latin typeface="Consolas" panose="020B0609020204030204" pitchFamily="49" charset="0"/>
              </a:rPr>
              <a:t>;</a:t>
            </a:r>
          </a:p>
          <a:p>
            <a:pPr lvl="1" defTabSz="360000"/>
            <a:r>
              <a:rPr lang="en-US" altLang="zh-CN" sz="2000" b="1">
                <a:solidFill>
                  <a:srgbClr val="7F0055"/>
                </a:solidFill>
                <a:latin typeface="Consolas" panose="020B0609020204030204" pitchFamily="49" charset="0"/>
              </a:rPr>
              <a:t>if</a:t>
            </a:r>
            <a:r>
              <a:rPr lang="en-US" altLang="zh-CN" sz="2000" b="1">
                <a:solidFill>
                  <a:srgbClr val="000000"/>
                </a:solidFill>
                <a:latin typeface="Consolas" panose="020B0609020204030204" pitchFamily="49" charset="0"/>
              </a:rPr>
              <a:t>(</a:t>
            </a:r>
            <a:r>
              <a:rPr lang="en-US" altLang="zh-CN" sz="2000" b="1">
                <a:solidFill>
                  <a:srgbClr val="6A3E3E"/>
                </a:solidFill>
                <a:latin typeface="Consolas" panose="020B0609020204030204" pitchFamily="49" charset="0"/>
              </a:rPr>
              <a:t>days1</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days2</a:t>
            </a:r>
            <a:r>
              <a:rPr lang="en-US" altLang="zh-CN" sz="2000" b="1">
                <a:solidFill>
                  <a:srgbClr val="000000"/>
                </a:solidFill>
                <a:latin typeface="Consolas" panose="020B0609020204030204" pitchFamily="49" charset="0"/>
              </a:rPr>
              <a:t>)</a:t>
            </a:r>
          </a:p>
          <a:p>
            <a:pPr lvl="1" defTabSz="360000"/>
            <a:r>
              <a:rPr lang="en-US" altLang="zh-CN" sz="2000" smtClean="0">
                <a:solidFill>
                  <a:srgbClr val="6A3E3E"/>
                </a:solidFill>
                <a:latin typeface="Consolas" panose="020B0609020204030204" pitchFamily="49" charset="0"/>
              </a:rPr>
              <a:t>	res</a:t>
            </a:r>
            <a:r>
              <a:rPr lang="en-US" altLang="zh-CN" sz="2000" smtClean="0">
                <a:solidFill>
                  <a:srgbClr val="000000"/>
                </a:solidFill>
                <a:latin typeface="Consolas" panose="020B0609020204030204" pitchFamily="49" charset="0"/>
              </a:rPr>
              <a:t> </a:t>
            </a:r>
            <a:r>
              <a:rPr lang="en-US" altLang="zh-CN" sz="2000">
                <a:solidFill>
                  <a:srgbClr val="000000"/>
                </a:solidFill>
                <a:latin typeface="Consolas" panose="020B0609020204030204" pitchFamily="49" charset="0"/>
              </a:rPr>
              <a:t>= 0;</a:t>
            </a:r>
          </a:p>
          <a:p>
            <a:pPr lvl="1" defTabSz="360000"/>
            <a:r>
              <a:rPr lang="en-US" altLang="zh-CN" sz="2000" b="1">
                <a:solidFill>
                  <a:srgbClr val="7F0055"/>
                </a:solidFill>
                <a:latin typeface="Consolas" panose="020B0609020204030204" pitchFamily="49" charset="0"/>
              </a:rPr>
              <a:t>else</a:t>
            </a:r>
          </a:p>
          <a:p>
            <a:pPr lvl="1" defTabSz="360000"/>
            <a:r>
              <a:rPr lang="en-US" altLang="zh-CN" sz="2000" smtClean="0">
                <a:solidFill>
                  <a:srgbClr val="6A3E3E"/>
                </a:solidFill>
                <a:latin typeface="Consolas" panose="020B0609020204030204" pitchFamily="49" charset="0"/>
              </a:rPr>
              <a:t>	res</a:t>
            </a:r>
            <a:r>
              <a:rPr lang="en-US" altLang="zh-CN" sz="2000" smtClean="0">
                <a:solidFill>
                  <a:srgbClr val="000000"/>
                </a:solidFill>
                <a:latin typeface="Consolas" panose="020B0609020204030204" pitchFamily="49" charset="0"/>
              </a:rPr>
              <a:t> </a:t>
            </a:r>
            <a:r>
              <a:rPr lang="en-US" altLang="zh-CN" sz="2000">
                <a:solidFill>
                  <a:srgbClr val="000000"/>
                </a:solidFill>
                <a:latin typeface="Consolas" panose="020B0609020204030204" pitchFamily="49" charset="0"/>
              </a:rPr>
              <a:t>= (</a:t>
            </a:r>
            <a:r>
              <a:rPr lang="en-US" altLang="zh-CN" sz="2000">
                <a:solidFill>
                  <a:srgbClr val="6A3E3E"/>
                </a:solidFill>
                <a:latin typeface="Consolas" panose="020B0609020204030204" pitchFamily="49" charset="0"/>
              </a:rPr>
              <a:t>days1</a:t>
            </a:r>
            <a:r>
              <a:rPr lang="en-US" altLang="zh-CN" sz="2000">
                <a:solidFill>
                  <a:srgbClr val="000000"/>
                </a:solidFill>
                <a:latin typeface="Consolas" panose="020B0609020204030204" pitchFamily="49" charset="0"/>
              </a:rPr>
              <a:t> &gt; </a:t>
            </a:r>
            <a:r>
              <a:rPr lang="en-US" altLang="zh-CN" sz="2000">
                <a:solidFill>
                  <a:srgbClr val="6A3E3E"/>
                </a:solidFill>
                <a:latin typeface="Consolas" panose="020B0609020204030204" pitchFamily="49" charset="0"/>
              </a:rPr>
              <a:t>days2</a:t>
            </a:r>
            <a:r>
              <a:rPr lang="en-US" altLang="zh-CN" sz="2000">
                <a:solidFill>
                  <a:srgbClr val="000000"/>
                </a:solidFill>
                <a:latin typeface="Consolas" panose="020B0609020204030204" pitchFamily="49" charset="0"/>
              </a:rPr>
              <a:t>)? 1 : -1;</a:t>
            </a:r>
          </a:p>
          <a:p>
            <a:pPr lvl="1" defTabSz="360000"/>
            <a:r>
              <a:rPr lang="en-US" altLang="zh-CN" sz="2000" b="1">
                <a:solidFill>
                  <a:srgbClr val="7F0055"/>
                </a:solidFill>
                <a:latin typeface="Consolas" panose="020B0609020204030204" pitchFamily="49" charset="0"/>
              </a:rPr>
              <a:t>return</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res</a:t>
            </a:r>
            <a:r>
              <a:rPr lang="en-US" altLang="zh-CN" sz="2000" b="1">
                <a:solidFill>
                  <a:srgbClr val="000000"/>
                </a:solidFill>
                <a:latin typeface="Consolas" panose="020B0609020204030204" pitchFamily="49" charset="0"/>
              </a:rPr>
              <a:t>;</a:t>
            </a:r>
          </a:p>
          <a:p>
            <a:pPr defTabSz="360000"/>
            <a:r>
              <a:rPr lang="en-US" altLang="zh-CN" sz="2000">
                <a:solidFill>
                  <a:srgbClr val="000000"/>
                </a:solidFill>
                <a:latin typeface="Consolas" panose="020B0609020204030204" pitchFamily="49" charset="0"/>
              </a:rPr>
              <a:t>}</a:t>
            </a:r>
            <a:endParaRPr lang="zh-CN" altLang="en-US" sz="2000" dirty="0" smtClean="0">
              <a:latin typeface="微软雅黑" panose="020B0503020204020204" pitchFamily="34" charset="-122"/>
              <a:ea typeface="微软雅黑" panose="020B0503020204020204" pitchFamily="34" charset="-122"/>
            </a:endParaRPr>
          </a:p>
        </p:txBody>
      </p:sp>
      <p:sp>
        <p:nvSpPr>
          <p:cNvPr id="11" name="文本框 10"/>
          <p:cNvSpPr txBox="1"/>
          <p:nvPr/>
        </p:nvSpPr>
        <p:spPr>
          <a:xfrm>
            <a:off x="107504" y="4869160"/>
            <a:ext cx="8964612" cy="830997"/>
          </a:xfrm>
          <a:prstGeom prst="rect">
            <a:avLst/>
          </a:prstGeom>
          <a:noFill/>
        </p:spPr>
        <p:txBody>
          <a:bodyPr wrap="square" rtlCol="0">
            <a:spAutoFit/>
          </a:bodyPr>
          <a:lstStyle/>
          <a:p>
            <a:pPr>
              <a:lnSpc>
                <a:spcPct val="120000"/>
              </a:lnSpc>
            </a:pPr>
            <a:r>
              <a:rPr lang="zh-CN" altLang="en-US" sz="2000" smtClean="0">
                <a:latin typeface="微软雅黑" panose="020B0503020204020204" pitchFamily="34" charset="-122"/>
                <a:ea typeface="微软雅黑" panose="020B0503020204020204" pitchFamily="34" charset="-122"/>
              </a:rPr>
              <a:t>已经</a:t>
            </a:r>
            <a:r>
              <a:rPr lang="en-US" altLang="zh-CN" sz="2000" smtClean="0">
                <a:latin typeface="微软雅黑" panose="020B0503020204020204" pitchFamily="34" charset="-122"/>
                <a:ea typeface="微软雅黑" panose="020B0503020204020204" pitchFamily="34" charset="-122"/>
              </a:rPr>
              <a:t>MyDate d1 = new MyDate(2020,12,30);</a:t>
            </a:r>
          </a:p>
          <a:p>
            <a:pPr>
              <a:lnSpc>
                <a:spcPct val="120000"/>
              </a:lnSpc>
            </a:pPr>
            <a:r>
              <a:rPr lang="en-US" altLang="zh-CN" sz="200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MyDate </a:t>
            </a:r>
            <a:r>
              <a:rPr lang="en-US" altLang="zh-CN" sz="2000" smtClean="0">
                <a:latin typeface="微软雅黑" panose="020B0503020204020204" pitchFamily="34" charset="-122"/>
                <a:ea typeface="微软雅黑" panose="020B0503020204020204" pitchFamily="34" charset="-122"/>
              </a:rPr>
              <a:t>d2 </a:t>
            </a:r>
            <a:r>
              <a:rPr lang="en-US" altLang="zh-CN" sz="2000">
                <a:latin typeface="微软雅黑" panose="020B0503020204020204" pitchFamily="34" charset="-122"/>
                <a:ea typeface="微软雅黑" panose="020B0503020204020204" pitchFamily="34" charset="-122"/>
              </a:rPr>
              <a:t>= new </a:t>
            </a:r>
            <a:r>
              <a:rPr lang="en-US" altLang="zh-CN" sz="2000" smtClean="0">
                <a:latin typeface="微软雅黑" panose="020B0503020204020204" pitchFamily="34" charset="-122"/>
                <a:ea typeface="微软雅黑" panose="020B0503020204020204" pitchFamily="34" charset="-122"/>
              </a:rPr>
              <a:t>MyDate(2021,5,20);     </a:t>
            </a:r>
            <a:r>
              <a:rPr lang="zh-CN" altLang="en-US" sz="2000" smtClean="0">
                <a:latin typeface="微软雅黑" panose="020B0503020204020204" pitchFamily="34" charset="-122"/>
                <a:ea typeface="微软雅黑" panose="020B0503020204020204" pitchFamily="34" charset="-122"/>
              </a:rPr>
              <a:t>如何调用</a:t>
            </a:r>
            <a:r>
              <a:rPr lang="en-US" altLang="zh-CN" sz="2000" smtClean="0">
                <a:latin typeface="微软雅黑" panose="020B0503020204020204" pitchFamily="34" charset="-122"/>
                <a:ea typeface="微软雅黑" panose="020B0503020204020204" pitchFamily="34" charset="-122"/>
              </a:rPr>
              <a:t>compareTo</a:t>
            </a:r>
            <a:r>
              <a:rPr lang="zh-CN" altLang="en-US" sz="2000" smtClean="0">
                <a:latin typeface="微软雅黑" panose="020B0503020204020204" pitchFamily="34" charset="-122"/>
                <a:ea typeface="微软雅黑" panose="020B0503020204020204" pitchFamily="34" charset="-122"/>
              </a:rPr>
              <a:t>方法呢？</a:t>
            </a:r>
            <a:endParaRPr lang="en-US" altLang="zh-CN" sz="2000">
              <a:latin typeface="微软雅黑" panose="020B0503020204020204" pitchFamily="34" charset="-122"/>
              <a:ea typeface="微软雅黑" panose="020B0503020204020204" pitchFamily="34" charset="-122"/>
            </a:endParaRPr>
          </a:p>
        </p:txBody>
      </p:sp>
      <p:sp>
        <p:nvSpPr>
          <p:cNvPr id="12" name="文本框 11"/>
          <p:cNvSpPr txBox="1"/>
          <p:nvPr/>
        </p:nvSpPr>
        <p:spPr>
          <a:xfrm>
            <a:off x="179388" y="5733256"/>
            <a:ext cx="8964612" cy="830997"/>
          </a:xfrm>
          <a:prstGeom prst="rect">
            <a:avLst/>
          </a:prstGeom>
          <a:noFill/>
        </p:spPr>
        <p:txBody>
          <a:bodyPr wrap="square" rtlCol="0">
            <a:spAutoFit/>
          </a:bodyPr>
          <a:lstStyle/>
          <a:p>
            <a:pPr>
              <a:lnSpc>
                <a:spcPct val="120000"/>
              </a:lnSpc>
            </a:pPr>
            <a:r>
              <a:rPr lang="en-US" altLang="zh-CN" sz="2000" b="1" smtClean="0">
                <a:solidFill>
                  <a:srgbClr val="7F0055"/>
                </a:solidFill>
                <a:highlight>
                  <a:srgbClr val="E8F2FE"/>
                </a:highlight>
                <a:latin typeface="Consolas" panose="020B0609020204030204" pitchFamily="49" charset="0"/>
              </a:rPr>
              <a:t>int</a:t>
            </a:r>
            <a:r>
              <a:rPr lang="en-US" altLang="zh-CN" sz="2000" b="1" smtClean="0">
                <a:solidFill>
                  <a:srgbClr val="000000"/>
                </a:solidFill>
                <a:highlight>
                  <a:srgbClr val="E8F2FE"/>
                </a:highlight>
                <a:latin typeface="Consolas" panose="020B0609020204030204" pitchFamily="49" charset="0"/>
              </a:rPr>
              <a:t> </a:t>
            </a:r>
            <a:r>
              <a:rPr lang="en-US" altLang="zh-CN" sz="2000" b="1" smtClean="0">
                <a:solidFill>
                  <a:srgbClr val="6A3E3E"/>
                </a:solidFill>
                <a:highlight>
                  <a:srgbClr val="E8F2FE"/>
                </a:highlight>
                <a:latin typeface="Consolas" panose="020B0609020204030204" pitchFamily="49" charset="0"/>
              </a:rPr>
              <a:t>res</a:t>
            </a:r>
            <a:r>
              <a:rPr lang="en-US" altLang="zh-CN" sz="2000" b="1" smtClean="0">
                <a:solidFill>
                  <a:srgbClr val="000000"/>
                </a:solidFill>
                <a:highlight>
                  <a:srgbClr val="E8F2FE"/>
                </a:highlight>
                <a:latin typeface="Consolas" panose="020B0609020204030204" pitchFamily="49" charset="0"/>
              </a:rPr>
              <a:t> = </a:t>
            </a:r>
            <a:r>
              <a:rPr lang="en-US" altLang="zh-CN" sz="2000" b="1" smtClean="0">
                <a:solidFill>
                  <a:srgbClr val="6A3E3E"/>
                </a:solidFill>
                <a:highlight>
                  <a:srgbClr val="E8F2FE"/>
                </a:highlight>
                <a:latin typeface="Consolas" panose="020B0609020204030204" pitchFamily="49" charset="0"/>
              </a:rPr>
              <a:t>d1</a:t>
            </a:r>
            <a:r>
              <a:rPr lang="en-US" altLang="zh-CN" sz="2000" b="1" smtClean="0">
                <a:solidFill>
                  <a:srgbClr val="000000"/>
                </a:solidFill>
                <a:highlight>
                  <a:srgbClr val="E8F2FE"/>
                </a:highlight>
                <a:latin typeface="Consolas" panose="020B0609020204030204" pitchFamily="49" charset="0"/>
              </a:rPr>
              <a:t>.compareTo(</a:t>
            </a:r>
            <a:r>
              <a:rPr lang="en-US" altLang="zh-CN" sz="2000" b="1" smtClean="0">
                <a:solidFill>
                  <a:srgbClr val="6A3E3E"/>
                </a:solidFill>
                <a:highlight>
                  <a:srgbClr val="E8F2FE"/>
                </a:highlight>
                <a:latin typeface="Consolas" panose="020B0609020204030204" pitchFamily="49" charset="0"/>
              </a:rPr>
              <a:t>d2</a:t>
            </a:r>
            <a:r>
              <a:rPr lang="en-US" altLang="zh-CN" sz="2000" b="1" smtClean="0">
                <a:solidFill>
                  <a:srgbClr val="000000"/>
                </a:solidFill>
                <a:highlight>
                  <a:srgbClr val="E8F2FE"/>
                </a:highlight>
                <a:latin typeface="Consolas" panose="020B0609020204030204" pitchFamily="49" charset="0"/>
              </a:rPr>
              <a:t>);  //compareTo</a:t>
            </a:r>
            <a:r>
              <a:rPr lang="zh-CN" altLang="en-US" sz="2000" b="1" smtClean="0">
                <a:solidFill>
                  <a:srgbClr val="000000"/>
                </a:solidFill>
                <a:highlight>
                  <a:srgbClr val="E8F2FE"/>
                </a:highlight>
                <a:latin typeface="Consolas" panose="020B0609020204030204" pitchFamily="49" charset="0"/>
              </a:rPr>
              <a:t>方法中的</a:t>
            </a:r>
            <a:r>
              <a:rPr lang="en-US" altLang="zh-CN" sz="2000" b="1" smtClean="0">
                <a:solidFill>
                  <a:srgbClr val="000000"/>
                </a:solidFill>
                <a:highlight>
                  <a:srgbClr val="E8F2FE"/>
                </a:highlight>
                <a:latin typeface="Consolas" panose="020B0609020204030204" pitchFamily="49" charset="0"/>
              </a:rPr>
              <a:t>this</a:t>
            </a:r>
            <a:r>
              <a:rPr lang="zh-CN" altLang="en-US" sz="2000" b="1" smtClean="0">
                <a:solidFill>
                  <a:srgbClr val="000000"/>
                </a:solidFill>
                <a:highlight>
                  <a:srgbClr val="E8F2FE"/>
                </a:highlight>
                <a:latin typeface="Consolas" panose="020B0609020204030204" pitchFamily="49" charset="0"/>
              </a:rPr>
              <a:t>就是指代</a:t>
            </a:r>
            <a:r>
              <a:rPr lang="en-US" altLang="zh-CN" sz="2000" b="1" smtClean="0">
                <a:solidFill>
                  <a:srgbClr val="000000"/>
                </a:solidFill>
                <a:highlight>
                  <a:srgbClr val="E8F2FE"/>
                </a:highlight>
                <a:latin typeface="Consolas" panose="020B0609020204030204" pitchFamily="49" charset="0"/>
              </a:rPr>
              <a:t>d1</a:t>
            </a:r>
          </a:p>
          <a:p>
            <a:pPr>
              <a:lnSpc>
                <a:spcPct val="120000"/>
              </a:lnSpc>
            </a:pPr>
            <a:r>
              <a:rPr lang="zh-CN" altLang="en-US" sz="2000" smtClean="0">
                <a:highlight>
                  <a:srgbClr val="E8F2FE"/>
                </a:highlight>
                <a:latin typeface="微软雅黑" panose="020B0503020204020204" pitchFamily="34" charset="-122"/>
                <a:ea typeface="微软雅黑" panose="020B0503020204020204" pitchFamily="34" charset="-122"/>
              </a:rPr>
              <a:t>           如果 </a:t>
            </a:r>
            <a:r>
              <a:rPr lang="en-US" altLang="zh-CN" sz="2000" b="1" smtClean="0">
                <a:solidFill>
                  <a:srgbClr val="6A3E3E"/>
                </a:solidFill>
                <a:highlight>
                  <a:srgbClr val="E8F2FE"/>
                </a:highlight>
                <a:latin typeface="Consolas" panose="020B0609020204030204" pitchFamily="49" charset="0"/>
              </a:rPr>
              <a:t>d2</a:t>
            </a:r>
            <a:r>
              <a:rPr lang="en-US" altLang="zh-CN" sz="2000" b="1" smtClean="0">
                <a:solidFill>
                  <a:srgbClr val="000000"/>
                </a:solidFill>
                <a:highlight>
                  <a:srgbClr val="E8F2FE"/>
                </a:highlight>
                <a:latin typeface="Consolas" panose="020B0609020204030204" pitchFamily="49" charset="0"/>
              </a:rPr>
              <a:t>.compareTo(</a:t>
            </a:r>
            <a:r>
              <a:rPr lang="en-US" altLang="zh-CN" sz="2000" b="1" smtClean="0">
                <a:solidFill>
                  <a:srgbClr val="6A3E3E"/>
                </a:solidFill>
                <a:highlight>
                  <a:srgbClr val="E8F2FE"/>
                </a:highlight>
                <a:latin typeface="Consolas" panose="020B0609020204030204" pitchFamily="49" charset="0"/>
              </a:rPr>
              <a:t>d1</a:t>
            </a:r>
            <a:r>
              <a:rPr lang="en-US" altLang="zh-CN" sz="2000" b="1" smtClean="0">
                <a:solidFill>
                  <a:srgbClr val="000000"/>
                </a:solidFill>
                <a:highlight>
                  <a:srgbClr val="E8F2FE"/>
                </a:highlight>
                <a:latin typeface="Consolas" panose="020B0609020204030204" pitchFamily="49" charset="0"/>
              </a:rPr>
              <a:t>); </a:t>
            </a:r>
            <a:r>
              <a:rPr lang="en-US" altLang="zh-CN" sz="2000" b="1">
                <a:solidFill>
                  <a:srgbClr val="000000"/>
                </a:solidFill>
                <a:highlight>
                  <a:srgbClr val="E8F2FE"/>
                </a:highlight>
                <a:latin typeface="Consolas" panose="020B0609020204030204" pitchFamily="49" charset="0"/>
              </a:rPr>
              <a:t>//compareTo</a:t>
            </a:r>
            <a:r>
              <a:rPr lang="zh-CN" altLang="en-US" sz="2000" b="1">
                <a:solidFill>
                  <a:srgbClr val="000000"/>
                </a:solidFill>
                <a:highlight>
                  <a:srgbClr val="E8F2FE"/>
                </a:highlight>
                <a:latin typeface="Consolas" panose="020B0609020204030204" pitchFamily="49" charset="0"/>
              </a:rPr>
              <a:t>方法中的</a:t>
            </a:r>
            <a:r>
              <a:rPr lang="en-US" altLang="zh-CN" sz="2000" b="1">
                <a:solidFill>
                  <a:srgbClr val="000000"/>
                </a:solidFill>
                <a:highlight>
                  <a:srgbClr val="E8F2FE"/>
                </a:highlight>
                <a:latin typeface="Consolas" panose="020B0609020204030204" pitchFamily="49" charset="0"/>
              </a:rPr>
              <a:t>this</a:t>
            </a:r>
            <a:r>
              <a:rPr lang="zh-CN" altLang="en-US" sz="2000" b="1">
                <a:solidFill>
                  <a:srgbClr val="000000"/>
                </a:solidFill>
                <a:highlight>
                  <a:srgbClr val="E8F2FE"/>
                </a:highlight>
                <a:latin typeface="Consolas" panose="020B0609020204030204" pitchFamily="49" charset="0"/>
              </a:rPr>
              <a:t>就是指代</a:t>
            </a:r>
            <a:r>
              <a:rPr lang="en-US" altLang="zh-CN" sz="2000" b="1" smtClean="0">
                <a:solidFill>
                  <a:srgbClr val="000000"/>
                </a:solidFill>
                <a:highlight>
                  <a:srgbClr val="E8F2FE"/>
                </a:highlight>
                <a:latin typeface="Consolas" panose="020B0609020204030204" pitchFamily="49" charset="0"/>
              </a:rPr>
              <a:t>d2  </a:t>
            </a:r>
            <a:endParaRPr lang="en-US" altLang="zh-CN" sz="2000" b="1">
              <a:solidFill>
                <a:srgbClr val="000000"/>
              </a:solidFill>
              <a:highlight>
                <a:srgbClr val="E8F2FE"/>
              </a:highlight>
              <a:latin typeface="Consolas" panose="020B0609020204030204" pitchFamily="49" charset="0"/>
              <a:ea typeface="微软雅黑" panose="020B0503020204020204" pitchFamily="34" charset="-122"/>
            </a:endParaRPr>
          </a:p>
        </p:txBody>
      </p:sp>
      <p:sp>
        <p:nvSpPr>
          <p:cNvPr id="8" name="TextBox 1"/>
          <p:cNvSpPr txBox="1">
            <a:spLocks noChangeArrowheads="1"/>
          </p:cNvSpPr>
          <p:nvPr/>
        </p:nvSpPr>
        <p:spPr bwMode="auto">
          <a:xfrm>
            <a:off x="4069617" y="772874"/>
            <a:ext cx="4572000"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03-encapsulation/compare</a:t>
            </a:r>
            <a:r>
              <a:rPr lang="zh-CN" altLang="en-US" sz="2000" smtClean="0">
                <a:latin typeface="微软雅黑" pitchFamily="34" charset="-122"/>
                <a:ea typeface="微软雅黑" pitchFamily="34" charset="-122"/>
              </a:rPr>
              <a:t>包</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13512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81FC683B-EC94-4222-8183-1FDC5BB44E07}" type="slidenum">
              <a:rPr lang="zh-CN" altLang="en-US" b="0">
                <a:latin typeface="+mn-lt"/>
              </a:rPr>
              <a:pPr>
                <a:defRPr/>
              </a:pPr>
              <a:t>5</a:t>
            </a:fld>
            <a:endParaRPr lang="en-US" altLang="zh-CN" b="0" dirty="0">
              <a:latin typeface="+mn-lt"/>
            </a:endParaRPr>
          </a:p>
        </p:txBody>
      </p:sp>
      <p:sp>
        <p:nvSpPr>
          <p:cNvPr id="13314" name="标题 1"/>
          <p:cNvSpPr>
            <a:spLocks noGrp="1"/>
          </p:cNvSpPr>
          <p:nvPr>
            <p:ph type="title" idx="4294967295"/>
          </p:nvPr>
        </p:nvSpPr>
        <p:spPr>
          <a:xfrm>
            <a:off x="900113" y="45304"/>
            <a:ext cx="7416800" cy="792163"/>
          </a:xfrm>
        </p:spPr>
        <p:txBody>
          <a:bodyPr/>
          <a:lstStyle/>
          <a:p>
            <a:r>
              <a:rPr lang="en-US" altLang="zh-CN" sz="2800" smtClean="0"/>
              <a:t>Java</a:t>
            </a:r>
            <a:r>
              <a:rPr lang="zh-CN" altLang="en-US" sz="2800" smtClean="0"/>
              <a:t>和</a:t>
            </a:r>
            <a:r>
              <a:rPr lang="en-US" altLang="zh-CN" sz="2800" smtClean="0"/>
              <a:t>C</a:t>
            </a:r>
            <a:r>
              <a:rPr lang="zh-CN" altLang="en-US" sz="2800" smtClean="0"/>
              <a:t>编程思想的区别</a:t>
            </a:r>
          </a:p>
        </p:txBody>
      </p:sp>
      <p:sp>
        <p:nvSpPr>
          <p:cNvPr id="13315" name="内容占位符 2"/>
          <p:cNvSpPr>
            <a:spLocks noGrp="1"/>
          </p:cNvSpPr>
          <p:nvPr>
            <p:ph idx="4294967295"/>
          </p:nvPr>
        </p:nvSpPr>
        <p:spPr>
          <a:xfrm>
            <a:off x="251520" y="1124744"/>
            <a:ext cx="8316441" cy="3657600"/>
          </a:xfrm>
        </p:spPr>
        <p:txBody>
          <a:bodyPr/>
          <a:lstStyle/>
          <a:p>
            <a:pPr>
              <a:buFont typeface="Wingdings" pitchFamily="2" charset="2"/>
              <a:buChar char="Ø"/>
            </a:pPr>
            <a:r>
              <a:rPr lang="en-US" altLang="zh-CN" sz="2800" smtClean="0"/>
              <a:t>C</a:t>
            </a:r>
            <a:r>
              <a:rPr lang="zh-CN" altLang="en-US" sz="2800" smtClean="0"/>
              <a:t>是结构化的编程语言，以函数为编程单元，程序员把注意力集中在编写函数上。</a:t>
            </a:r>
          </a:p>
          <a:p>
            <a:pPr>
              <a:buFont typeface="Wingdings" pitchFamily="2" charset="2"/>
              <a:buChar char="Ø"/>
            </a:pPr>
            <a:r>
              <a:rPr lang="en-US" altLang="zh-CN" sz="2800" smtClean="0"/>
              <a:t>Java</a:t>
            </a:r>
            <a:r>
              <a:rPr lang="zh-CN" altLang="en-US" sz="2800" smtClean="0"/>
              <a:t>是面向对象的编程语言，以类为编程单元，程序员的精力集中在对类的设计上。 </a:t>
            </a:r>
          </a:p>
          <a:p>
            <a:pPr>
              <a:buFont typeface="Wingdings" pitchFamily="2" charset="2"/>
              <a:buChar char="Ø"/>
            </a:pPr>
            <a:r>
              <a:rPr lang="zh-CN" altLang="en-US" sz="2800" smtClean="0"/>
              <a:t>对象将实例变量（</a:t>
            </a:r>
            <a:r>
              <a:rPr lang="en-US" altLang="zh-CN" sz="2800" smtClean="0"/>
              <a:t>instance variable</a:t>
            </a:r>
            <a:r>
              <a:rPr lang="zh-CN" altLang="en-US" sz="2800" smtClean="0"/>
              <a:t>）和对数据的操作（即方法）约束在一起，类似一个独立的程序，易于扩充，易于维护，代码可复用。</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0C7E29C-69AA-4A21-8A37-8CABA3462260}" type="slidenum">
              <a:rPr lang="zh-CN" altLang="en-US" sz="1400" smtClean="0">
                <a:latin typeface="Tahoma" pitchFamily="34" charset="0"/>
              </a:rPr>
              <a:pPr eaLnBrk="1" hangingPunct="1"/>
              <a:t>50</a:t>
            </a:fld>
            <a:endParaRPr lang="en-US" altLang="zh-CN" sz="1400" smtClean="0">
              <a:latin typeface="Tahoma" pitchFamily="34" charset="0"/>
            </a:endParaRPr>
          </a:p>
        </p:txBody>
      </p:sp>
      <p:sp>
        <p:nvSpPr>
          <p:cNvPr id="51204" name="Rectangle 2"/>
          <p:cNvSpPr>
            <a:spLocks noGrp="1" noChangeArrowheads="1"/>
          </p:cNvSpPr>
          <p:nvPr>
            <p:ph type="title"/>
          </p:nvPr>
        </p:nvSpPr>
        <p:spPr/>
        <p:txBody>
          <a:bodyPr/>
          <a:lstStyle/>
          <a:p>
            <a:pPr eaLnBrk="1" hangingPunct="1"/>
            <a:r>
              <a:rPr lang="en-US" altLang="zh-CN" smtClean="0"/>
              <a:t>3.2.5 </a:t>
            </a:r>
            <a:r>
              <a:rPr lang="zh-CN" altLang="en-US" smtClean="0"/>
              <a:t>浅拷贝与深拷贝 </a:t>
            </a:r>
          </a:p>
        </p:txBody>
      </p:sp>
      <p:sp>
        <p:nvSpPr>
          <p:cNvPr id="51205" name="Rectangle 3"/>
          <p:cNvSpPr>
            <a:spLocks noGrp="1" noChangeArrowheads="1"/>
          </p:cNvSpPr>
          <p:nvPr>
            <p:ph type="body" idx="1"/>
          </p:nvPr>
        </p:nvSpPr>
        <p:spPr>
          <a:xfrm>
            <a:off x="323850" y="1052513"/>
            <a:ext cx="8631238" cy="647700"/>
          </a:xfrm>
        </p:spPr>
        <p:txBody>
          <a:bodyPr/>
          <a:lstStyle/>
          <a:p>
            <a:pPr eaLnBrk="1" hangingPunct="1"/>
            <a:r>
              <a:rPr lang="zh-CN" altLang="en-US" sz="2400" b="0" dirty="0" smtClean="0">
                <a:latin typeface="微软雅黑" pitchFamily="34" charset="-122"/>
                <a:ea typeface="微软雅黑" pitchFamily="34" charset="-122"/>
              </a:rPr>
              <a:t>浅拷贝：使用一个已知实例采用</a:t>
            </a:r>
            <a:r>
              <a:rPr lang="zh-CN" altLang="en-US" sz="2400" b="0" dirty="0" smtClean="0">
                <a:solidFill>
                  <a:srgbClr val="C00000"/>
                </a:solidFill>
                <a:latin typeface="微软雅黑" pitchFamily="34" charset="-122"/>
                <a:ea typeface="微软雅黑" pitchFamily="34" charset="-122"/>
              </a:rPr>
              <a:t>拷贝构造方法</a:t>
            </a:r>
            <a:r>
              <a:rPr lang="zh-CN" altLang="en-US" sz="2400" b="0" dirty="0" smtClean="0">
                <a:latin typeface="微软雅黑" pitchFamily="34" charset="-122"/>
                <a:ea typeface="微软雅黑" pitchFamily="34" charset="-122"/>
              </a:rPr>
              <a:t>初始化新实例。</a:t>
            </a:r>
            <a:endParaRPr lang="en-US" altLang="zh-CN" sz="2400" b="0" dirty="0" smtClean="0">
              <a:latin typeface="微软雅黑" pitchFamily="34" charset="-122"/>
              <a:ea typeface="微软雅黑" pitchFamily="34" charset="-122"/>
            </a:endParaRPr>
          </a:p>
        </p:txBody>
      </p:sp>
      <p:sp>
        <p:nvSpPr>
          <p:cNvPr id="51206" name="Rectangle 3"/>
          <p:cNvSpPr txBox="1">
            <a:spLocks noChangeArrowheads="1"/>
          </p:cNvSpPr>
          <p:nvPr/>
        </p:nvSpPr>
        <p:spPr bwMode="auto">
          <a:xfrm>
            <a:off x="468313" y="1556792"/>
            <a:ext cx="8064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20000"/>
              </a:spcBef>
              <a:buClr>
                <a:schemeClr val="folHlink"/>
              </a:buClr>
              <a:buSzPct val="80000"/>
              <a:buFont typeface="Wingdings" pitchFamily="2" charset="2"/>
              <a:buNone/>
            </a:pPr>
            <a:r>
              <a:rPr lang="en-US" altLang="zh-CN" dirty="0">
                <a:latin typeface="微软雅黑" pitchFamily="34" charset="-122"/>
                <a:ea typeface="微软雅黑" pitchFamily="34" charset="-122"/>
              </a:rPr>
              <a:t>1. </a:t>
            </a:r>
            <a:r>
              <a:rPr lang="zh-CN" altLang="en-US" dirty="0">
                <a:latin typeface="微软雅黑" pitchFamily="34" charset="-122"/>
                <a:ea typeface="微软雅黑" pitchFamily="34" charset="-122"/>
              </a:rPr>
              <a:t>如果对象成员变量是基本类型时，成员变量逐个赋值，浅拷贝也能复制实例 </a:t>
            </a:r>
          </a:p>
        </p:txBody>
      </p:sp>
      <p:graphicFrame>
        <p:nvGraphicFramePr>
          <p:cNvPr id="51207" name="Object 9"/>
          <p:cNvGraphicFramePr>
            <a:graphicFrameLocks noChangeAspect="1"/>
          </p:cNvGraphicFramePr>
          <p:nvPr>
            <p:extLst>
              <p:ext uri="{D42A27DB-BD31-4B8C-83A1-F6EECF244321}">
                <p14:modId xmlns:p14="http://schemas.microsoft.com/office/powerpoint/2010/main" val="1622801214"/>
              </p:ext>
            </p:extLst>
          </p:nvPr>
        </p:nvGraphicFramePr>
        <p:xfrm>
          <a:off x="4932040" y="2648818"/>
          <a:ext cx="3744912" cy="2028825"/>
        </p:xfrm>
        <a:graphic>
          <a:graphicData uri="http://schemas.openxmlformats.org/presentationml/2006/ole">
            <mc:AlternateContent xmlns:mc="http://schemas.openxmlformats.org/markup-compatibility/2006">
              <mc:Choice xmlns:v="urn:schemas-microsoft-com:vml" Requires="v">
                <p:oleObj spid="_x0000_s51366" name="Visio" r:id="rId3" imgW="4816825" imgH="1126973" progId="Visio.Drawing.11">
                  <p:embed/>
                </p:oleObj>
              </mc:Choice>
              <mc:Fallback>
                <p:oleObj name="Visio" r:id="rId3" imgW="4816825" imgH="1126973"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l="65465" r="3261" b="27402"/>
                      <a:stretch>
                        <a:fillRect/>
                      </a:stretch>
                    </p:blipFill>
                    <p:spPr bwMode="auto">
                      <a:xfrm>
                        <a:off x="4932040" y="2648818"/>
                        <a:ext cx="3744912"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8" name="Rectangle 11"/>
          <p:cNvSpPr>
            <a:spLocks noChangeArrowheads="1"/>
          </p:cNvSpPr>
          <p:nvPr/>
        </p:nvSpPr>
        <p:spPr bwMode="auto">
          <a:xfrm>
            <a:off x="493491" y="2636838"/>
            <a:ext cx="4582566"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t>public </a:t>
            </a:r>
            <a:r>
              <a:rPr lang="en-US" altLang="zh-CN" sz="2800" b="1" dirty="0" err="1"/>
              <a:t>MyDate</a:t>
            </a:r>
            <a:r>
              <a:rPr lang="en-US" altLang="zh-CN" sz="2800" b="1" dirty="0"/>
              <a:t>(</a:t>
            </a:r>
            <a:r>
              <a:rPr lang="en-US" altLang="zh-CN" sz="2800" b="1" dirty="0" err="1"/>
              <a:t>MyDate</a:t>
            </a:r>
            <a:r>
              <a:rPr lang="en-US" altLang="zh-CN" sz="2800" b="1" dirty="0"/>
              <a:t> d)</a:t>
            </a:r>
            <a:endParaRPr lang="zh-CN" altLang="en-US" sz="2800" b="1" dirty="0"/>
          </a:p>
          <a:p>
            <a:r>
              <a:rPr lang="en-US" altLang="zh-CN" sz="2800" b="1" dirty="0"/>
              <a:t>{</a:t>
            </a:r>
          </a:p>
          <a:p>
            <a:r>
              <a:rPr lang="en-US" altLang="zh-CN" sz="2800" b="1" dirty="0"/>
              <a:t>    </a:t>
            </a:r>
            <a:r>
              <a:rPr lang="en-US" altLang="zh-CN" sz="2800" b="1" dirty="0" err="1"/>
              <a:t>this.year</a:t>
            </a:r>
            <a:r>
              <a:rPr lang="en-US" altLang="zh-CN" sz="2800" b="1" dirty="0"/>
              <a:t> = </a:t>
            </a:r>
            <a:r>
              <a:rPr lang="en-US" altLang="zh-CN" sz="2800" b="1" dirty="0" err="1"/>
              <a:t>d.year</a:t>
            </a:r>
            <a:r>
              <a:rPr lang="en-US" altLang="zh-CN" sz="2800" b="1" dirty="0"/>
              <a:t>;</a:t>
            </a:r>
          </a:p>
          <a:p>
            <a:r>
              <a:rPr lang="en-US" altLang="zh-CN" sz="2800" b="1" dirty="0"/>
              <a:t>    </a:t>
            </a:r>
            <a:r>
              <a:rPr lang="en-US" altLang="zh-CN" sz="2800" b="1" dirty="0" err="1"/>
              <a:t>this.month</a:t>
            </a:r>
            <a:r>
              <a:rPr lang="en-US" altLang="zh-CN" sz="2800" b="1" dirty="0"/>
              <a:t> = </a:t>
            </a:r>
            <a:r>
              <a:rPr lang="en-US" altLang="zh-CN" sz="2800" b="1" dirty="0" err="1"/>
              <a:t>d.month</a:t>
            </a:r>
            <a:r>
              <a:rPr lang="en-US" altLang="zh-CN" sz="2800" b="1" dirty="0"/>
              <a:t>;</a:t>
            </a:r>
          </a:p>
          <a:p>
            <a:r>
              <a:rPr lang="en-US" altLang="zh-CN" sz="2800" b="1" dirty="0"/>
              <a:t>    </a:t>
            </a:r>
            <a:r>
              <a:rPr lang="en-US" altLang="zh-CN" sz="2800" b="1" dirty="0" err="1"/>
              <a:t>this.day</a:t>
            </a:r>
            <a:r>
              <a:rPr lang="en-US" altLang="zh-CN" sz="2800" b="1" dirty="0"/>
              <a:t> = </a:t>
            </a:r>
            <a:r>
              <a:rPr lang="en-US" altLang="zh-CN" sz="2800" b="1" dirty="0" err="1"/>
              <a:t>d.day</a:t>
            </a:r>
            <a:r>
              <a:rPr lang="en-US" altLang="zh-CN" sz="2800" b="1" dirty="0"/>
              <a:t>;</a:t>
            </a:r>
          </a:p>
          <a:p>
            <a:r>
              <a:rPr lang="en-US" altLang="zh-CN" sz="2800" b="1" dirty="0"/>
              <a:t>}</a:t>
            </a:r>
            <a:endParaRPr lang="zh-CN" altLang="en-US" sz="2800" b="1" dirty="0"/>
          </a:p>
        </p:txBody>
      </p:sp>
      <p:sp>
        <p:nvSpPr>
          <p:cNvPr id="9" name="TextBox 8"/>
          <p:cNvSpPr txBox="1"/>
          <p:nvPr/>
        </p:nvSpPr>
        <p:spPr>
          <a:xfrm>
            <a:off x="395909" y="5517232"/>
            <a:ext cx="3384003" cy="978729"/>
          </a:xfrm>
          <a:prstGeom prst="rect">
            <a:avLst/>
          </a:prstGeom>
          <a:solidFill>
            <a:schemeClr val="tx2">
              <a:lumMod val="20000"/>
              <a:lumOff val="80000"/>
            </a:schemeClr>
          </a:solidFill>
        </p:spPr>
        <p:txBody>
          <a:bodyPr wrap="square" rtlCol="0">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数组有浅复制和深复制</a:t>
            </a:r>
            <a:endParaRPr lang="en-US" altLang="zh-CN" dirty="0" smtClean="0">
              <a:latin typeface="微软雅黑" panose="020B0503020204020204" pitchFamily="34" charset="-122"/>
              <a:ea typeface="微软雅黑" panose="020B0503020204020204" pitchFamily="34" charset="-122"/>
            </a:endParaRPr>
          </a:p>
          <a:p>
            <a:pPr>
              <a:lnSpc>
                <a:spcPct val="120000"/>
              </a:lnSpc>
            </a:pPr>
            <a:r>
              <a:rPr lang="zh-CN" altLang="en-US" dirty="0" smtClean="0">
                <a:latin typeface="微软雅黑" panose="020B0503020204020204" pitchFamily="34" charset="-122"/>
                <a:ea typeface="微软雅黑" panose="020B0503020204020204" pitchFamily="34" charset="-122"/>
              </a:rPr>
              <a:t>对象有浅拷贝和深拷贝</a:t>
            </a:r>
          </a:p>
        </p:txBody>
      </p:sp>
      <p:sp>
        <p:nvSpPr>
          <p:cNvPr id="10" name="矩形标注 9"/>
          <p:cNvSpPr/>
          <p:nvPr/>
        </p:nvSpPr>
        <p:spPr>
          <a:xfrm>
            <a:off x="5796136" y="5517232"/>
            <a:ext cx="2952328" cy="612775"/>
          </a:xfrm>
          <a:prstGeom prst="wedgeRectCallout">
            <a:avLst>
              <a:gd name="adj1" fmla="val -49772"/>
              <a:gd name="adj2" fmla="val -176821"/>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en-US" altLang="zh-CN" sz="2000" b="1" dirty="0">
                <a:solidFill>
                  <a:srgbClr val="C00000"/>
                </a:solidFill>
              </a:rPr>
              <a:t>d</a:t>
            </a:r>
            <a:r>
              <a:rPr lang="en-US" altLang="zh-CN" sz="2000" b="1" dirty="0" smtClean="0">
                <a:solidFill>
                  <a:srgbClr val="C00000"/>
                </a:solidFill>
              </a:rPr>
              <a:t>2.setYear(2018)</a:t>
            </a:r>
            <a:r>
              <a:rPr lang="zh-CN" altLang="en-US" sz="2000" b="1" dirty="0" smtClean="0">
                <a:solidFill>
                  <a:srgbClr val="C00000"/>
                </a:solidFill>
              </a:rPr>
              <a:t>不会修改</a:t>
            </a:r>
            <a:r>
              <a:rPr lang="en-US" altLang="zh-CN" sz="2000" b="1" dirty="0" smtClean="0">
                <a:solidFill>
                  <a:srgbClr val="C00000"/>
                </a:solidFill>
              </a:rPr>
              <a:t>d1</a:t>
            </a:r>
            <a:r>
              <a:rPr lang="zh-CN" altLang="en-US" sz="2000" b="1" dirty="0" smtClean="0">
                <a:solidFill>
                  <a:srgbClr val="C00000"/>
                </a:solidFill>
              </a:rPr>
              <a:t>对象的数据</a:t>
            </a:r>
            <a:endParaRPr lang="zh-CN" altLang="en-US" sz="2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1205">
                                            <p:txEl>
                                              <p:pRg st="0" end="0"/>
                                            </p:txEl>
                                          </p:spTgt>
                                        </p:tgtEl>
                                        <p:attrNameLst>
                                          <p:attrName>style.visibility</p:attrName>
                                        </p:attrNameLst>
                                      </p:cBhvr>
                                      <p:to>
                                        <p:strVal val="visible"/>
                                      </p:to>
                                    </p:set>
                                    <p:animEffect transition="in" filter="fade">
                                      <p:cBhvr>
                                        <p:cTn id="13" dur="1000"/>
                                        <p:tgtEl>
                                          <p:spTgt spid="51205">
                                            <p:txEl>
                                              <p:pRg st="0" end="0"/>
                                            </p:txEl>
                                          </p:spTgt>
                                        </p:tgtEl>
                                      </p:cBhvr>
                                    </p:animEffect>
                                    <p:anim calcmode="lin" valueType="num">
                                      <p:cBhvr>
                                        <p:cTn id="14" dur="1000" fill="hold"/>
                                        <p:tgtEl>
                                          <p:spTgt spid="5120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1205">
                                            <p:txEl>
                                              <p:pRg st="0" end="0"/>
                                            </p:txEl>
                                          </p:spTgt>
                                        </p:tgtEl>
                                        <p:attrNameLst>
                                          <p:attrName>ppt_y</p:attrName>
                                        </p:attrNameLst>
                                      </p:cBhvr>
                                      <p:tavLst>
                                        <p:tav tm="0">
                                          <p:val>
                                            <p:strVal val="#ppt_y+.1"/>
                                          </p:val>
                                        </p:tav>
                                        <p:tav tm="100000">
                                          <p:val>
                                            <p:strVal val="#ppt_y"/>
                                          </p:val>
                                        </p:tav>
                                      </p:tavLst>
                                    </p:anim>
                                  </p:childTnLst>
                                </p:cTn>
                              </p:par>
                              <p:par>
                                <p:cTn id="16" presetID="16" presetClass="entr" presetSubtype="21" fill="hold" grpId="0" nodeType="withEffect">
                                  <p:stCondLst>
                                    <p:cond delay="0"/>
                                  </p:stCondLst>
                                  <p:childTnLst>
                                    <p:set>
                                      <p:cBhvr>
                                        <p:cTn id="17" dur="1" fill="hold">
                                          <p:stCondLst>
                                            <p:cond delay="0"/>
                                          </p:stCondLst>
                                        </p:cTn>
                                        <p:tgtEl>
                                          <p:spTgt spid="51206"/>
                                        </p:tgtEl>
                                        <p:attrNameLst>
                                          <p:attrName>style.visibility</p:attrName>
                                        </p:attrNameLst>
                                      </p:cBhvr>
                                      <p:to>
                                        <p:strVal val="visible"/>
                                      </p:to>
                                    </p:set>
                                    <p:animEffect transition="in" filter="barn(inVertical)">
                                      <p:cBhvr>
                                        <p:cTn id="18" dur="500"/>
                                        <p:tgtEl>
                                          <p:spTgt spid="5120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208"/>
                                        </p:tgtEl>
                                        <p:attrNameLst>
                                          <p:attrName>style.visibility</p:attrName>
                                        </p:attrNameLst>
                                      </p:cBhvr>
                                      <p:to>
                                        <p:strVal val="visible"/>
                                      </p:to>
                                    </p:set>
                                    <p:anim calcmode="lin" valueType="num">
                                      <p:cBhvr additive="base">
                                        <p:cTn id="23" dur="500" fill="hold"/>
                                        <p:tgtEl>
                                          <p:spTgt spid="51208"/>
                                        </p:tgtEl>
                                        <p:attrNameLst>
                                          <p:attrName>ppt_x</p:attrName>
                                        </p:attrNameLst>
                                      </p:cBhvr>
                                      <p:tavLst>
                                        <p:tav tm="0">
                                          <p:val>
                                            <p:strVal val="#ppt_x"/>
                                          </p:val>
                                        </p:tav>
                                        <p:tav tm="100000">
                                          <p:val>
                                            <p:strVal val="#ppt_x"/>
                                          </p:val>
                                        </p:tav>
                                      </p:tavLst>
                                    </p:anim>
                                    <p:anim calcmode="lin" valueType="num">
                                      <p:cBhvr additive="base">
                                        <p:cTn id="24" dur="500" fill="hold"/>
                                        <p:tgtEl>
                                          <p:spTgt spid="51208"/>
                                        </p:tgtEl>
                                        <p:attrNameLst>
                                          <p:attrName>ppt_y</p:attrName>
                                        </p:attrNameLst>
                                      </p:cBhvr>
                                      <p:tavLst>
                                        <p:tav tm="0">
                                          <p:val>
                                            <p:strVal val="1+#ppt_h/2"/>
                                          </p:val>
                                        </p:tav>
                                        <p:tav tm="100000">
                                          <p:val>
                                            <p:strVal val="#ppt_y"/>
                                          </p:val>
                                        </p:tav>
                                      </p:tavLst>
                                    </p:anim>
                                  </p:childTnLst>
                                </p:cTn>
                              </p:par>
                              <p:par>
                                <p:cTn id="25" presetID="16" presetClass="entr" presetSubtype="21" fill="hold" nodeType="withEffect">
                                  <p:stCondLst>
                                    <p:cond delay="0"/>
                                  </p:stCondLst>
                                  <p:childTnLst>
                                    <p:set>
                                      <p:cBhvr>
                                        <p:cTn id="26" dur="1" fill="hold">
                                          <p:stCondLst>
                                            <p:cond delay="0"/>
                                          </p:stCondLst>
                                        </p:cTn>
                                        <p:tgtEl>
                                          <p:spTgt spid="51207"/>
                                        </p:tgtEl>
                                        <p:attrNameLst>
                                          <p:attrName>style.visibility</p:attrName>
                                        </p:attrNameLst>
                                      </p:cBhvr>
                                      <p:to>
                                        <p:strVal val="visible"/>
                                      </p:to>
                                    </p:set>
                                    <p:animEffect transition="in" filter="barn(inVertical)">
                                      <p:cBhvr>
                                        <p:cTn id="27" dur="500"/>
                                        <p:tgtEl>
                                          <p:spTgt spid="51207"/>
                                        </p:tgtEl>
                                      </p:cBhvr>
                                    </p:animEffect>
                                  </p:childTnLst>
                                </p:cTn>
                              </p:par>
                            </p:childTnLst>
                          </p:cTn>
                        </p:par>
                        <p:par>
                          <p:cTn id="28" fill="hold">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p:bldP spid="51206" grpId="0"/>
      <p:bldP spid="51208" grpId="0"/>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B48B5AF-2C3B-407A-BFE3-6568E8D2B8B3}" type="slidenum">
              <a:rPr lang="zh-CN" altLang="en-US" sz="1400" smtClean="0">
                <a:latin typeface="Tahoma" pitchFamily="34" charset="0"/>
              </a:rPr>
              <a:pPr eaLnBrk="1" hangingPunct="1"/>
              <a:t>51</a:t>
            </a:fld>
            <a:endParaRPr lang="en-US" altLang="zh-CN" sz="1400" smtClean="0">
              <a:latin typeface="Tahoma" pitchFamily="34" charset="0"/>
            </a:endParaRPr>
          </a:p>
        </p:txBody>
      </p:sp>
      <p:sp>
        <p:nvSpPr>
          <p:cNvPr id="47109" name="Rectangle 3"/>
          <p:cNvSpPr>
            <a:spLocks noGrp="1" noChangeArrowheads="1"/>
          </p:cNvSpPr>
          <p:nvPr>
            <p:ph type="body" idx="4294967295"/>
          </p:nvPr>
        </p:nvSpPr>
        <p:spPr>
          <a:xfrm>
            <a:off x="188913" y="188913"/>
            <a:ext cx="8631237" cy="647700"/>
          </a:xfrm>
        </p:spPr>
        <p:txBody>
          <a:bodyPr/>
          <a:lstStyle/>
          <a:p>
            <a:pPr marL="0" indent="0" eaLnBrk="1" hangingPunct="1">
              <a:buFont typeface="Arial" pitchFamily="34" charset="0"/>
              <a:buNone/>
            </a:pPr>
            <a:r>
              <a:rPr lang="en-US" altLang="zh-CN" sz="2400" smtClean="0">
                <a:latin typeface="微软雅黑" pitchFamily="34" charset="-122"/>
                <a:ea typeface="微软雅黑" pitchFamily="34" charset="-122"/>
              </a:rPr>
              <a:t>2. </a:t>
            </a:r>
            <a:r>
              <a:rPr lang="zh-CN" altLang="en-US" sz="2400" smtClean="0">
                <a:latin typeface="微软雅黑" pitchFamily="34" charset="-122"/>
                <a:ea typeface="微软雅黑" pitchFamily="34" charset="-122"/>
              </a:rPr>
              <a:t>当对象成员变量也是对象时，只复制了引用，没有复制实例。</a:t>
            </a:r>
          </a:p>
        </p:txBody>
      </p:sp>
      <p:sp>
        <p:nvSpPr>
          <p:cNvPr id="9" name="Rectangle 11"/>
          <p:cNvSpPr>
            <a:spLocks noChangeArrowheads="1"/>
          </p:cNvSpPr>
          <p:nvPr/>
        </p:nvSpPr>
        <p:spPr bwMode="auto">
          <a:xfrm>
            <a:off x="304801" y="620713"/>
            <a:ext cx="62483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t>public class  </a:t>
            </a:r>
            <a:r>
              <a:rPr lang="en-US" altLang="zh-CN" sz="2000" b="1" dirty="0" smtClean="0"/>
              <a:t>Person     //</a:t>
            </a:r>
            <a:r>
              <a:rPr lang="zh-CN" altLang="en-US" sz="2000" b="1" smtClean="0">
                <a:solidFill>
                  <a:srgbClr val="FF0000"/>
                </a:solidFill>
              </a:rPr>
              <a:t>对应</a:t>
            </a:r>
            <a:r>
              <a:rPr lang="en-US" altLang="zh-CN" sz="2000" b="1" smtClean="0">
                <a:solidFill>
                  <a:srgbClr val="FF0000"/>
                </a:solidFill>
              </a:rPr>
              <a:t>Person</a:t>
            </a:r>
            <a:endParaRPr lang="zh-CN" altLang="en-US" sz="2000" b="1" dirty="0">
              <a:solidFill>
                <a:srgbClr val="FF0000"/>
              </a:solidFill>
            </a:endParaRPr>
          </a:p>
          <a:p>
            <a:r>
              <a:rPr lang="en-US" altLang="zh-CN" sz="2000" b="1" dirty="0"/>
              <a:t>{    </a:t>
            </a:r>
            <a:r>
              <a:rPr lang="en-US" altLang="zh-CN" sz="2000" b="1" dirty="0">
                <a:solidFill>
                  <a:srgbClr val="C00000"/>
                </a:solidFill>
              </a:rPr>
              <a:t>String name;</a:t>
            </a:r>
            <a:r>
              <a:rPr lang="zh-CN" altLang="en-US" sz="2000" b="1" dirty="0">
                <a:solidFill>
                  <a:srgbClr val="C00000"/>
                </a:solidFill>
              </a:rPr>
              <a:t>    </a:t>
            </a:r>
            <a:r>
              <a:rPr lang="en-US" altLang="zh-CN" sz="2000" b="1" dirty="0" err="1">
                <a:solidFill>
                  <a:srgbClr val="C00000"/>
                </a:solidFill>
              </a:rPr>
              <a:t>MyDate</a:t>
            </a:r>
            <a:r>
              <a:rPr lang="en-US" altLang="zh-CN" sz="2000" b="1" dirty="0">
                <a:solidFill>
                  <a:srgbClr val="C00000"/>
                </a:solidFill>
              </a:rPr>
              <a:t> birthday;</a:t>
            </a:r>
            <a:endParaRPr lang="zh-CN" altLang="en-US" sz="2000" b="1" dirty="0">
              <a:solidFill>
                <a:srgbClr val="C00000"/>
              </a:solidFill>
            </a:endParaRPr>
          </a:p>
          <a:p>
            <a:r>
              <a:rPr lang="en-US" altLang="zh-CN" sz="2000" b="1" dirty="0"/>
              <a:t>      public Person(Person p)      //</a:t>
            </a:r>
            <a:r>
              <a:rPr lang="zh-CN" altLang="en-US" sz="2000" b="1" dirty="0"/>
              <a:t>拷贝构造方法</a:t>
            </a:r>
          </a:p>
          <a:p>
            <a:r>
              <a:rPr lang="en-US" altLang="zh-CN" sz="2000" b="1" dirty="0"/>
              <a:t>      {     this.name = p.name;</a:t>
            </a:r>
          </a:p>
          <a:p>
            <a:r>
              <a:rPr lang="en-US" altLang="zh-CN" sz="2000" b="1" dirty="0"/>
              <a:t>             </a:t>
            </a:r>
            <a:r>
              <a:rPr lang="en-US" altLang="zh-CN" sz="2000" b="1" dirty="0" err="1"/>
              <a:t>this.birthday</a:t>
            </a:r>
            <a:r>
              <a:rPr lang="en-US" altLang="zh-CN" sz="2000" b="1" dirty="0"/>
              <a:t> = </a:t>
            </a:r>
            <a:r>
              <a:rPr lang="en-US" altLang="zh-CN" sz="2000" b="1" dirty="0" err="1"/>
              <a:t>p.birthday</a:t>
            </a:r>
            <a:r>
              <a:rPr lang="en-US" altLang="zh-CN" sz="2000" b="1"/>
              <a:t>;  </a:t>
            </a:r>
            <a:r>
              <a:rPr lang="en-US" altLang="zh-CN" sz="2000" b="1" smtClean="0"/>
              <a:t>//</a:t>
            </a:r>
            <a:r>
              <a:rPr lang="zh-CN" altLang="en-US" sz="2000" b="1"/>
              <a:t>引用</a:t>
            </a:r>
            <a:r>
              <a:rPr lang="zh-CN" altLang="en-US" sz="2000" b="1" smtClean="0"/>
              <a:t>赋值，浅拷贝</a:t>
            </a:r>
            <a:endParaRPr lang="zh-CN" altLang="en-US" sz="2000" b="1" dirty="0"/>
          </a:p>
          <a:p>
            <a:r>
              <a:rPr lang="en-US" altLang="zh-CN" sz="2000" b="1" dirty="0"/>
              <a:t>       } </a:t>
            </a:r>
            <a:endParaRPr lang="zh-CN" altLang="en-US" sz="2000" b="1" dirty="0"/>
          </a:p>
          <a:p>
            <a:r>
              <a:rPr lang="en-US" altLang="zh-CN" sz="2000" b="1" dirty="0"/>
              <a:t>}</a:t>
            </a:r>
            <a:endParaRPr lang="zh-CN" altLang="en-US" sz="2000" b="1" dirty="0"/>
          </a:p>
        </p:txBody>
      </p:sp>
      <p:sp>
        <p:nvSpPr>
          <p:cNvPr id="11" name="Rectangle 11"/>
          <p:cNvSpPr>
            <a:spLocks noChangeArrowheads="1"/>
          </p:cNvSpPr>
          <p:nvPr/>
        </p:nvSpPr>
        <p:spPr bwMode="auto">
          <a:xfrm>
            <a:off x="1043608" y="2510536"/>
            <a:ext cx="62642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b="1" dirty="0" smtClean="0">
                <a:solidFill>
                  <a:schemeClr val="accent5">
                    <a:lumMod val="25000"/>
                  </a:schemeClr>
                </a:solidFill>
              </a:rPr>
              <a:t>Person </a:t>
            </a:r>
            <a:r>
              <a:rPr lang="en-US" altLang="zh-CN" sz="2000" b="1" dirty="0">
                <a:solidFill>
                  <a:schemeClr val="accent5">
                    <a:lumMod val="25000"/>
                  </a:schemeClr>
                </a:solidFill>
              </a:rPr>
              <a:t>p1 = new Person(“</a:t>
            </a:r>
            <a:r>
              <a:rPr lang="zh-CN" altLang="en-US" sz="2000" b="1" dirty="0">
                <a:solidFill>
                  <a:schemeClr val="accent5">
                    <a:lumMod val="25000"/>
                  </a:schemeClr>
                </a:solidFill>
              </a:rPr>
              <a:t>李小明</a:t>
            </a:r>
            <a:r>
              <a:rPr lang="en-US" altLang="zh-CN" sz="2000" b="1" dirty="0">
                <a:solidFill>
                  <a:schemeClr val="accent5">
                    <a:lumMod val="25000"/>
                  </a:schemeClr>
                </a:solidFill>
              </a:rPr>
              <a:t>”), </a:t>
            </a:r>
            <a:r>
              <a:rPr lang="en-US" altLang="zh-CN" sz="2000" b="1" dirty="0" err="1">
                <a:solidFill>
                  <a:schemeClr val="accent5">
                    <a:lumMod val="25000"/>
                  </a:schemeClr>
                </a:solidFill>
              </a:rPr>
              <a:t>MyDate</a:t>
            </a:r>
            <a:r>
              <a:rPr lang="en-US" altLang="zh-CN" sz="2000" b="1" dirty="0">
                <a:solidFill>
                  <a:schemeClr val="accent5">
                    <a:lumMod val="25000"/>
                  </a:schemeClr>
                </a:solidFill>
              </a:rPr>
              <a:t>(1994,3,15));</a:t>
            </a:r>
          </a:p>
          <a:p>
            <a:pPr>
              <a:defRPr/>
            </a:pPr>
            <a:r>
              <a:rPr lang="en-US" altLang="zh-CN" sz="2000" b="1" dirty="0">
                <a:solidFill>
                  <a:schemeClr val="accent5">
                    <a:lumMod val="25000"/>
                  </a:schemeClr>
                </a:solidFill>
              </a:rPr>
              <a:t>Person p2 = new Person(p1);</a:t>
            </a:r>
            <a:endParaRPr lang="zh-CN" altLang="en-US" sz="2000" b="1" dirty="0">
              <a:solidFill>
                <a:schemeClr val="accent5">
                  <a:lumMod val="25000"/>
                </a:schemeClr>
              </a:solidFill>
            </a:endParaRPr>
          </a:p>
        </p:txBody>
      </p:sp>
      <p:pic>
        <p:nvPicPr>
          <p:cNvPr id="105565" name="Picture 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69115"/>
            <a:ext cx="3495675" cy="26241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566" name="Picture 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220" y="3044798"/>
            <a:ext cx="3671888" cy="273685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4" name="Rectangle 11"/>
          <p:cNvSpPr>
            <a:spLocks noChangeArrowheads="1"/>
          </p:cNvSpPr>
          <p:nvPr/>
        </p:nvSpPr>
        <p:spPr bwMode="auto">
          <a:xfrm>
            <a:off x="335459" y="6136356"/>
            <a:ext cx="4164534"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sz="2000" b="1" dirty="0">
                <a:solidFill>
                  <a:schemeClr val="accent5">
                    <a:lumMod val="25000"/>
                  </a:schemeClr>
                </a:solidFill>
              </a:rPr>
              <a:t>p2.birthday.set(1987,2,27));  </a:t>
            </a:r>
            <a:r>
              <a:rPr lang="zh-CN" altLang="en-US" sz="2000" b="1" dirty="0">
                <a:solidFill>
                  <a:schemeClr val="accent5">
                    <a:lumMod val="25000"/>
                  </a:schemeClr>
                </a:solidFill>
              </a:rPr>
              <a:t>结果？</a:t>
            </a:r>
          </a:p>
        </p:txBody>
      </p:sp>
      <p:sp>
        <p:nvSpPr>
          <p:cNvPr id="10" name="Rectangle 11"/>
          <p:cNvSpPr>
            <a:spLocks noChangeArrowheads="1"/>
          </p:cNvSpPr>
          <p:nvPr/>
        </p:nvSpPr>
        <p:spPr bwMode="auto">
          <a:xfrm>
            <a:off x="4717256" y="5805264"/>
            <a:ext cx="416453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sz="2000">
                <a:solidFill>
                  <a:srgbClr val="6A3E3E"/>
                </a:solidFill>
                <a:highlight>
                  <a:srgbClr val="E8F2FE"/>
                </a:highlight>
                <a:latin typeface="Consolas" panose="020B0609020204030204" pitchFamily="49" charset="0"/>
              </a:rPr>
              <a:t>p2</a:t>
            </a:r>
            <a:r>
              <a:rPr lang="en-US" altLang="zh-CN" sz="2000">
                <a:solidFill>
                  <a:srgbClr val="000000"/>
                </a:solidFill>
                <a:highlight>
                  <a:srgbClr val="E8F2FE"/>
                </a:highlight>
                <a:latin typeface="Consolas" panose="020B0609020204030204" pitchFamily="49" charset="0"/>
              </a:rPr>
              <a:t>.setName(</a:t>
            </a:r>
            <a:r>
              <a:rPr lang="en-US" altLang="zh-CN" sz="2000">
                <a:solidFill>
                  <a:srgbClr val="2A00FF"/>
                </a:solidFill>
                <a:highlight>
                  <a:srgbClr val="E8F2FE"/>
                </a:highlight>
                <a:latin typeface="Consolas" panose="020B0609020204030204" pitchFamily="49" charset="0"/>
              </a:rPr>
              <a:t>"</a:t>
            </a:r>
            <a:r>
              <a:rPr lang="zh-CN" altLang="en-US" sz="2000">
                <a:solidFill>
                  <a:srgbClr val="2A00FF"/>
                </a:solidFill>
                <a:highlight>
                  <a:srgbClr val="E8F2FE"/>
                </a:highlight>
                <a:latin typeface="Consolas" panose="020B0609020204030204" pitchFamily="49" charset="0"/>
              </a:rPr>
              <a:t>张小明</a:t>
            </a:r>
            <a:r>
              <a:rPr lang="en-US" altLang="zh-CN" sz="2000" smtClean="0">
                <a:solidFill>
                  <a:srgbClr val="2A00FF"/>
                </a:solidFill>
                <a:highlight>
                  <a:srgbClr val="E8F2FE"/>
                </a:highlight>
                <a:latin typeface="Consolas" panose="020B0609020204030204" pitchFamily="49" charset="0"/>
              </a:rPr>
              <a:t>"</a:t>
            </a:r>
            <a:r>
              <a:rPr lang="en-US" altLang="zh-CN" sz="2000" smtClean="0">
                <a:solidFill>
                  <a:srgbClr val="000000"/>
                </a:solidFill>
                <a:highlight>
                  <a:srgbClr val="E8F2FE"/>
                </a:highlight>
                <a:latin typeface="Consolas" panose="020B0609020204030204" pitchFamily="49" charset="0"/>
              </a:rPr>
              <a:t>); </a:t>
            </a:r>
            <a:r>
              <a:rPr lang="zh-CN" altLang="en-US" sz="2000" b="1" smtClean="0">
                <a:solidFill>
                  <a:schemeClr val="accent5">
                    <a:lumMod val="25000"/>
                  </a:schemeClr>
                </a:solidFill>
              </a:rPr>
              <a:t>结果？</a:t>
            </a:r>
            <a:endParaRPr lang="en-US" altLang="zh-CN" sz="2000" b="1" smtClean="0">
              <a:solidFill>
                <a:schemeClr val="accent5">
                  <a:lumMod val="25000"/>
                </a:schemeClr>
              </a:solidFill>
            </a:endParaRPr>
          </a:p>
          <a:p>
            <a:pPr>
              <a:defRPr/>
            </a:pPr>
            <a:r>
              <a:rPr lang="en-US" altLang="zh-CN" sz="2000" b="1" smtClean="0">
                <a:solidFill>
                  <a:schemeClr val="accent5">
                    <a:lumMod val="25000"/>
                  </a:schemeClr>
                </a:solidFill>
              </a:rPr>
              <a:t>String</a:t>
            </a:r>
            <a:r>
              <a:rPr lang="zh-CN" altLang="en-US" sz="2000" b="1" smtClean="0">
                <a:solidFill>
                  <a:schemeClr val="accent5">
                    <a:lumMod val="25000"/>
                  </a:schemeClr>
                </a:solidFill>
              </a:rPr>
              <a:t>是特殊的引用类型，会重新分配存储空间</a:t>
            </a:r>
            <a:endParaRPr lang="zh-CN" altLang="en-US" sz="2000" b="1" dirty="0">
              <a:solidFill>
                <a:schemeClr val="accent5">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fade">
                                      <p:cBhvr>
                                        <p:cTn id="7" dur="500"/>
                                        <p:tgtEl>
                                          <p:spTgt spid="471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05565"/>
                                        </p:tgtEl>
                                        <p:attrNameLst>
                                          <p:attrName>style.visibility</p:attrName>
                                        </p:attrNameLst>
                                      </p:cBhvr>
                                      <p:to>
                                        <p:strVal val="visible"/>
                                      </p:to>
                                    </p:set>
                                    <p:animEffect transition="in" filter="barn(inVertical)">
                                      <p:cBhvr>
                                        <p:cTn id="22" dur="500"/>
                                        <p:tgtEl>
                                          <p:spTgt spid="1055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circle(in)">
                                      <p:cBhvr>
                                        <p:cTn id="27" dur="2000"/>
                                        <p:tgtEl>
                                          <p:spTgt spid="1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105566"/>
                                        </p:tgtEl>
                                        <p:attrNameLst>
                                          <p:attrName>style.visibility</p:attrName>
                                        </p:attrNameLst>
                                      </p:cBhvr>
                                      <p:to>
                                        <p:strVal val="visible"/>
                                      </p:to>
                                    </p:set>
                                    <p:animEffect transition="in" filter="barn(inVertical)">
                                      <p:cBhvr>
                                        <p:cTn id="32" dur="500"/>
                                        <p:tgtEl>
                                          <p:spTgt spid="10556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P spid="9" grpId="0"/>
      <p:bldP spid="11" grpId="0"/>
      <p:bldP spid="104"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D3DBDFC-08F0-4F6C-86B7-C0B0BC5BD320}" type="slidenum">
              <a:rPr lang="zh-CN" altLang="en-US" sz="1400" smtClean="0">
                <a:latin typeface="Tahoma" pitchFamily="34" charset="0"/>
              </a:rPr>
              <a:pPr eaLnBrk="1" hangingPunct="1"/>
              <a:t>52</a:t>
            </a:fld>
            <a:endParaRPr lang="en-US" altLang="zh-CN" sz="1400" smtClean="0">
              <a:latin typeface="Tahoma" pitchFamily="34" charset="0"/>
            </a:endParaRPr>
          </a:p>
        </p:txBody>
      </p:sp>
      <p:sp>
        <p:nvSpPr>
          <p:cNvPr id="53252" name="Rectangle 3"/>
          <p:cNvSpPr txBox="1">
            <a:spLocks noChangeArrowheads="1"/>
          </p:cNvSpPr>
          <p:nvPr/>
        </p:nvSpPr>
        <p:spPr bwMode="auto">
          <a:xfrm>
            <a:off x="346075" y="188913"/>
            <a:ext cx="8631238"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Clr>
                <a:schemeClr val="folHlink"/>
              </a:buClr>
              <a:buSzPct val="80000"/>
              <a:buFont typeface="Wingdings" pitchFamily="2" charset="2"/>
              <a:buNone/>
            </a:pPr>
            <a:r>
              <a:rPr lang="zh-CN" altLang="en-US" sz="2000" b="1" dirty="0">
                <a:latin typeface="微软雅黑" pitchFamily="34" charset="-122"/>
                <a:ea typeface="微软雅黑" pitchFamily="34" charset="-122"/>
              </a:rPr>
              <a:t>深拷贝：在包含引用数据类型的类的拷贝构造方法中，不仅要复制所用非引用成员变量值，还要</a:t>
            </a:r>
            <a:r>
              <a:rPr lang="zh-CN" altLang="en-US" sz="2000" b="1" dirty="0">
                <a:solidFill>
                  <a:srgbClr val="C00000"/>
                </a:solidFill>
                <a:latin typeface="微软雅黑" pitchFamily="34" charset="-122"/>
                <a:ea typeface="微软雅黑" pitchFamily="34" charset="-122"/>
              </a:rPr>
              <a:t>为引用数据类型的成员变量创建新实例并初始化</a:t>
            </a:r>
            <a:r>
              <a:rPr lang="zh-CN" altLang="en-US" sz="2000" b="1" dirty="0">
                <a:latin typeface="微软雅黑" pitchFamily="34" charset="-122"/>
                <a:ea typeface="微软雅黑" pitchFamily="34" charset="-122"/>
              </a:rPr>
              <a:t>。这种复制方式为深拷贝。</a:t>
            </a:r>
            <a:endParaRPr lang="en-US" altLang="zh-CN" sz="2000" b="1" dirty="0">
              <a:latin typeface="微软雅黑" pitchFamily="34" charset="-122"/>
              <a:ea typeface="微软雅黑" pitchFamily="34" charset="-122"/>
            </a:endParaRPr>
          </a:p>
        </p:txBody>
      </p:sp>
      <p:sp>
        <p:nvSpPr>
          <p:cNvPr id="53253" name="Rectangle 7"/>
          <p:cNvSpPr>
            <a:spLocks noChangeArrowheads="1"/>
          </p:cNvSpPr>
          <p:nvPr/>
        </p:nvSpPr>
        <p:spPr bwMode="auto">
          <a:xfrm>
            <a:off x="444500" y="1412875"/>
            <a:ext cx="808831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public Person(Person p)</a:t>
            </a:r>
            <a:endParaRPr lang="zh-CN" altLang="en-US" b="1" dirty="0"/>
          </a:p>
          <a:p>
            <a:r>
              <a:rPr lang="en-US" altLang="zh-CN" b="1" dirty="0"/>
              <a:t>{     this.name = p.name;</a:t>
            </a:r>
          </a:p>
          <a:p>
            <a:r>
              <a:rPr lang="en-US" altLang="zh-CN" b="1" dirty="0"/>
              <a:t>       </a:t>
            </a:r>
            <a:r>
              <a:rPr lang="en-US" altLang="zh-CN" b="1" dirty="0" err="1"/>
              <a:t>this.birthday</a:t>
            </a:r>
            <a:r>
              <a:rPr lang="en-US" altLang="zh-CN" b="1" dirty="0"/>
              <a:t> </a:t>
            </a:r>
            <a:r>
              <a:rPr lang="en-US" altLang="zh-CN" b="1" dirty="0">
                <a:solidFill>
                  <a:srgbClr val="C00000"/>
                </a:solidFill>
              </a:rPr>
              <a:t>= new </a:t>
            </a:r>
            <a:r>
              <a:rPr lang="en-US" altLang="zh-CN" b="1" dirty="0" err="1">
                <a:solidFill>
                  <a:srgbClr val="C00000"/>
                </a:solidFill>
              </a:rPr>
              <a:t>MyDate</a:t>
            </a:r>
            <a:r>
              <a:rPr lang="en-US" altLang="zh-CN" b="1" dirty="0">
                <a:solidFill>
                  <a:srgbClr val="C00000"/>
                </a:solidFill>
              </a:rPr>
              <a:t>(</a:t>
            </a:r>
            <a:r>
              <a:rPr lang="en-US" altLang="zh-CN" b="1" dirty="0" err="1">
                <a:solidFill>
                  <a:srgbClr val="C00000"/>
                </a:solidFill>
              </a:rPr>
              <a:t>p.birthday</a:t>
            </a:r>
            <a:r>
              <a:rPr lang="en-US" altLang="zh-CN" b="1" dirty="0">
                <a:solidFill>
                  <a:srgbClr val="C00000"/>
                </a:solidFill>
              </a:rPr>
              <a:t>);   </a:t>
            </a:r>
            <a:r>
              <a:rPr lang="en-US" altLang="zh-CN" b="1" dirty="0"/>
              <a:t>//</a:t>
            </a:r>
            <a:r>
              <a:rPr lang="zh-CN" altLang="en-US" b="1" dirty="0"/>
              <a:t>创建实例</a:t>
            </a:r>
          </a:p>
          <a:p>
            <a:r>
              <a:rPr lang="en-US" altLang="zh-CN" b="1" dirty="0"/>
              <a:t>} </a:t>
            </a:r>
            <a:endParaRPr lang="zh-CN" altLang="en-US" b="1" dirty="0"/>
          </a:p>
        </p:txBody>
      </p:sp>
      <p:graphicFrame>
        <p:nvGraphicFramePr>
          <p:cNvPr id="9" name="对象 8"/>
          <p:cNvGraphicFramePr>
            <a:graphicFrameLocks noChangeAspect="1"/>
          </p:cNvGraphicFramePr>
          <p:nvPr>
            <p:extLst>
              <p:ext uri="{D42A27DB-BD31-4B8C-83A1-F6EECF244321}">
                <p14:modId xmlns:p14="http://schemas.microsoft.com/office/powerpoint/2010/main" val="4065598529"/>
              </p:ext>
            </p:extLst>
          </p:nvPr>
        </p:nvGraphicFramePr>
        <p:xfrm>
          <a:off x="395288" y="4001286"/>
          <a:ext cx="5256831" cy="2523340"/>
        </p:xfrm>
        <a:graphic>
          <a:graphicData uri="http://schemas.openxmlformats.org/presentationml/2006/ole">
            <mc:AlternateContent xmlns:mc="http://schemas.openxmlformats.org/markup-compatibility/2006">
              <mc:Choice xmlns:v="urn:schemas-microsoft-com:vml" Requires="v">
                <p:oleObj spid="_x0000_s53415" name="Visio" r:id="rId3" imgW="5838011" imgH="1521886" progId="Visio.Drawing.11">
                  <p:embed/>
                </p:oleObj>
              </mc:Choice>
              <mc:Fallback>
                <p:oleObj name="Visio" r:id="rId3" imgW="5838011" imgH="1521886" progId="Visio.Drawing.11">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l="65898" r="2614" b="40511"/>
                      <a:stretch>
                        <a:fillRect/>
                      </a:stretch>
                    </p:blipFill>
                    <p:spPr bwMode="auto">
                      <a:xfrm>
                        <a:off x="395288" y="4001286"/>
                        <a:ext cx="5256831" cy="2523340"/>
                      </a:xfrm>
                      <a:prstGeom prst="rect">
                        <a:avLst/>
                      </a:prstGeom>
                      <a:noFill/>
                      <a:ln>
                        <a:noFill/>
                      </a:ln>
                      <a:effectLst/>
                      <a:extLst/>
                    </p:spPr>
                  </p:pic>
                </p:oleObj>
              </mc:Fallback>
            </mc:AlternateContent>
          </a:graphicData>
        </a:graphic>
      </p:graphicFrame>
      <p:sp>
        <p:nvSpPr>
          <p:cNvPr id="10" name="Rectangle 11"/>
          <p:cNvSpPr>
            <a:spLocks noChangeArrowheads="1"/>
          </p:cNvSpPr>
          <p:nvPr/>
        </p:nvSpPr>
        <p:spPr bwMode="auto">
          <a:xfrm>
            <a:off x="490538" y="2924175"/>
            <a:ext cx="777716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b="1" dirty="0">
                <a:solidFill>
                  <a:schemeClr val="accent5">
                    <a:lumMod val="25000"/>
                  </a:schemeClr>
                </a:solidFill>
              </a:rPr>
              <a:t>Person p1 = new Person(“</a:t>
            </a:r>
            <a:r>
              <a:rPr lang="zh-CN" altLang="en-US" b="1" dirty="0">
                <a:solidFill>
                  <a:schemeClr val="accent5">
                    <a:lumMod val="25000"/>
                  </a:schemeClr>
                </a:solidFill>
              </a:rPr>
              <a:t>李小明</a:t>
            </a:r>
            <a:r>
              <a:rPr lang="en-US" altLang="zh-CN" b="1" dirty="0">
                <a:solidFill>
                  <a:schemeClr val="accent5">
                    <a:lumMod val="25000"/>
                  </a:schemeClr>
                </a:solidFill>
              </a:rPr>
              <a:t>”), </a:t>
            </a:r>
            <a:r>
              <a:rPr lang="en-US" altLang="zh-CN" b="1" dirty="0" err="1">
                <a:solidFill>
                  <a:schemeClr val="accent5">
                    <a:lumMod val="25000"/>
                  </a:schemeClr>
                </a:solidFill>
              </a:rPr>
              <a:t>MyDate</a:t>
            </a:r>
            <a:r>
              <a:rPr lang="en-US" altLang="zh-CN" b="1" dirty="0">
                <a:solidFill>
                  <a:schemeClr val="accent5">
                    <a:lumMod val="25000"/>
                  </a:schemeClr>
                </a:solidFill>
              </a:rPr>
              <a:t>(1994,3,15));</a:t>
            </a:r>
          </a:p>
          <a:p>
            <a:pPr>
              <a:defRPr/>
            </a:pPr>
            <a:r>
              <a:rPr lang="en-US" altLang="zh-CN" b="1" dirty="0">
                <a:solidFill>
                  <a:schemeClr val="accent5">
                    <a:lumMod val="25000"/>
                  </a:schemeClr>
                </a:solidFill>
              </a:rPr>
              <a:t>Person p2 = new Person(p1); p2.name=“</a:t>
            </a:r>
            <a:r>
              <a:rPr lang="zh-CN" altLang="en-US" b="1" dirty="0">
                <a:solidFill>
                  <a:schemeClr val="accent5">
                    <a:lumMod val="25000"/>
                  </a:schemeClr>
                </a:solidFill>
              </a:rPr>
              <a:t>张小明</a:t>
            </a:r>
            <a:r>
              <a:rPr lang="en-US" altLang="zh-CN" b="1" dirty="0">
                <a:solidFill>
                  <a:schemeClr val="accent5">
                    <a:lumMod val="25000"/>
                  </a:schemeClr>
                </a:solidFill>
              </a:rPr>
              <a:t>”</a:t>
            </a:r>
            <a:endParaRPr lang="zh-CN" altLang="en-US" b="1" dirty="0">
              <a:solidFill>
                <a:schemeClr val="accent5">
                  <a:lumMod val="25000"/>
                </a:schemeClr>
              </a:solidFill>
            </a:endParaRPr>
          </a:p>
        </p:txBody>
      </p:sp>
      <p:sp>
        <p:nvSpPr>
          <p:cNvPr id="7" name="TextBox 1"/>
          <p:cNvSpPr txBox="1">
            <a:spLocks noChangeArrowheads="1"/>
          </p:cNvSpPr>
          <p:nvPr/>
        </p:nvSpPr>
        <p:spPr bwMode="auto">
          <a:xfrm>
            <a:off x="5755757" y="4078714"/>
            <a:ext cx="3221556"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03-encapsulation/Person</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barn(inVertical)">
                                      <p:cBhvr>
                                        <p:cTn id="7" dur="500"/>
                                        <p:tgtEl>
                                          <p:spTgt spid="532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031EBD9-F4FC-4916-93D6-3E27225DBB32}" type="slidenum">
              <a:rPr lang="zh-CN" altLang="en-US" sz="1400" smtClean="0">
                <a:latin typeface="Tahoma" pitchFamily="34" charset="0"/>
              </a:rPr>
              <a:pPr eaLnBrk="1" hangingPunct="1"/>
              <a:t>53</a:t>
            </a:fld>
            <a:endParaRPr lang="en-US" altLang="zh-CN" sz="1400" smtClean="0">
              <a:latin typeface="Tahoma" pitchFamily="34" charset="0"/>
            </a:endParaRPr>
          </a:p>
        </p:txBody>
      </p:sp>
      <p:sp>
        <p:nvSpPr>
          <p:cNvPr id="54276" name="Rectangle 2"/>
          <p:cNvSpPr>
            <a:spLocks noGrp="1" noChangeArrowheads="1"/>
          </p:cNvSpPr>
          <p:nvPr>
            <p:ph type="title"/>
          </p:nvPr>
        </p:nvSpPr>
        <p:spPr>
          <a:xfrm>
            <a:off x="1115616" y="188640"/>
            <a:ext cx="7793037" cy="623887"/>
          </a:xfrm>
        </p:spPr>
        <p:txBody>
          <a:bodyPr/>
          <a:lstStyle/>
          <a:p>
            <a:pPr algn="ctr" eaLnBrk="1" hangingPunct="1"/>
            <a:r>
              <a:rPr lang="en-US" altLang="zh-CN" dirty="0" smtClean="0"/>
              <a:t>3.3 </a:t>
            </a:r>
            <a:r>
              <a:rPr lang="zh-CN" altLang="en-US" dirty="0" smtClean="0"/>
              <a:t>类的继承性</a:t>
            </a:r>
          </a:p>
        </p:txBody>
      </p:sp>
      <p:sp>
        <p:nvSpPr>
          <p:cNvPr id="54277" name="TextBox 1"/>
          <p:cNvSpPr txBox="1">
            <a:spLocks noChangeArrowheads="1"/>
          </p:cNvSpPr>
          <p:nvPr/>
        </p:nvSpPr>
        <p:spPr bwMode="auto">
          <a:xfrm>
            <a:off x="250825" y="1196975"/>
            <a:ext cx="8497888"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buFont typeface="Wingdings" pitchFamily="2" charset="2"/>
              <a:buChar char="Ø"/>
            </a:pPr>
            <a:r>
              <a:rPr lang="zh-CN" altLang="en-US" dirty="0">
                <a:latin typeface="微软雅黑" pitchFamily="34" charset="-122"/>
                <a:ea typeface="微软雅黑" pitchFamily="34" charset="-122"/>
              </a:rPr>
              <a:t>继承是面向对象最显著的一个特性。继承是从已有的类中派生出新的类，</a:t>
            </a:r>
            <a:r>
              <a:rPr lang="zh-CN" altLang="en-US" dirty="0">
                <a:solidFill>
                  <a:srgbClr val="FF0000"/>
                </a:solidFill>
                <a:latin typeface="微软雅黑" pitchFamily="34" charset="-122"/>
                <a:ea typeface="微软雅黑" pitchFamily="34" charset="-122"/>
              </a:rPr>
              <a:t>新的类能吸收已有类的数据属性和行为，并能扩展新的能力</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eaLnBrk="1" hangingPunct="1">
              <a:lnSpc>
                <a:spcPct val="130000"/>
              </a:lnSpc>
              <a:buFont typeface="Wingdings" pitchFamily="2" charset="2"/>
              <a:buChar char="Ø"/>
            </a:pPr>
            <a:r>
              <a:rPr lang="zh-CN" altLang="en-US" dirty="0">
                <a:latin typeface="微软雅黑" pitchFamily="34" charset="-122"/>
                <a:ea typeface="微软雅黑" pitchFamily="34" charset="-122"/>
              </a:rPr>
              <a:t>新类的定义可以增加新的数据或新的功能，也可以用父类的功能，但不能选择性地继承父</a:t>
            </a:r>
            <a:r>
              <a:rPr lang="zh-CN" altLang="en-US" dirty="0" smtClean="0">
                <a:latin typeface="微软雅黑" pitchFamily="34" charset="-122"/>
                <a:ea typeface="微软雅黑" pitchFamily="34" charset="-122"/>
              </a:rPr>
              <a:t>类成员。</a:t>
            </a:r>
            <a:endParaRPr lang="en-US" altLang="zh-CN" dirty="0">
              <a:latin typeface="微软雅黑" pitchFamily="34" charset="-122"/>
              <a:ea typeface="微软雅黑" pitchFamily="34" charset="-122"/>
            </a:endParaRPr>
          </a:p>
          <a:p>
            <a:pPr eaLnBrk="1" hangingPunct="1">
              <a:lnSpc>
                <a:spcPct val="130000"/>
              </a:lnSpc>
              <a:buFont typeface="Wingdings" pitchFamily="2" charset="2"/>
              <a:buChar char="Ø"/>
            </a:pPr>
            <a:r>
              <a:rPr lang="zh-CN" altLang="en-US" dirty="0">
                <a:latin typeface="微软雅黑" pitchFamily="34" charset="-122"/>
                <a:ea typeface="微软雅黑" pitchFamily="34" charset="-122"/>
              </a:rPr>
              <a:t>通过继承创建的新类称为“</a:t>
            </a:r>
            <a:r>
              <a:rPr lang="zh-CN" altLang="en-US" dirty="0">
                <a:solidFill>
                  <a:srgbClr val="C00000"/>
                </a:solidFill>
                <a:latin typeface="微软雅黑" pitchFamily="34" charset="-122"/>
                <a:ea typeface="微软雅黑" pitchFamily="34" charset="-122"/>
              </a:rPr>
              <a:t>子类</a:t>
            </a:r>
            <a:r>
              <a:rPr lang="zh-CN" altLang="en-US" dirty="0">
                <a:latin typeface="微软雅黑" pitchFamily="34" charset="-122"/>
                <a:ea typeface="微软雅黑" pitchFamily="34" charset="-122"/>
              </a:rPr>
              <a:t>”或“派生类”。被继承的类称为“基类”、“</a:t>
            </a:r>
            <a:r>
              <a:rPr lang="zh-CN" altLang="en-US" dirty="0">
                <a:solidFill>
                  <a:srgbClr val="C00000"/>
                </a:solidFill>
                <a:latin typeface="微软雅黑" pitchFamily="34" charset="-122"/>
                <a:ea typeface="微软雅黑" pitchFamily="34" charset="-122"/>
              </a:rPr>
              <a:t>父类</a:t>
            </a:r>
            <a:r>
              <a:rPr lang="zh-CN" altLang="en-US" dirty="0">
                <a:latin typeface="微软雅黑" pitchFamily="34" charset="-122"/>
                <a:ea typeface="微软雅黑" pitchFamily="34" charset="-122"/>
              </a:rPr>
              <a:t>”或者“超类”。</a:t>
            </a:r>
            <a:endParaRPr lang="en-US" altLang="zh-CN" dirty="0">
              <a:latin typeface="微软雅黑" pitchFamily="34" charset="-122"/>
              <a:ea typeface="微软雅黑" pitchFamily="34" charset="-122"/>
            </a:endParaRPr>
          </a:p>
          <a:p>
            <a:pPr eaLnBrk="1" hangingPunct="1">
              <a:lnSpc>
                <a:spcPct val="130000"/>
              </a:lnSpc>
              <a:buFont typeface="Wingdings" pitchFamily="2" charset="2"/>
              <a:buChar char="Ø"/>
            </a:pPr>
            <a:r>
              <a:rPr lang="zh-CN" altLang="en-US" dirty="0">
                <a:solidFill>
                  <a:srgbClr val="C00000"/>
                </a:solidFill>
                <a:latin typeface="微软雅黑" pitchFamily="34" charset="-122"/>
                <a:ea typeface="微软雅黑" pitchFamily="34" charset="-122"/>
              </a:rPr>
              <a:t>继承的过程，就是从一般到特殊的过程。</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algn="ctr"/>
            <a:r>
              <a:rPr lang="zh-CN" altLang="en-US" smtClean="0"/>
              <a:t>继承概念</a:t>
            </a:r>
          </a:p>
        </p:txBody>
      </p:sp>
      <p:grpSp>
        <p:nvGrpSpPr>
          <p:cNvPr id="55299" name="组合 1"/>
          <p:cNvGrpSpPr>
            <a:grpSpLocks/>
          </p:cNvGrpSpPr>
          <p:nvPr/>
        </p:nvGrpSpPr>
        <p:grpSpPr bwMode="auto">
          <a:xfrm>
            <a:off x="1403350" y="1641475"/>
            <a:ext cx="7478713" cy="4811713"/>
            <a:chOff x="395288" y="1341438"/>
            <a:chExt cx="8353425" cy="5327650"/>
          </a:xfrm>
        </p:grpSpPr>
        <p:sp>
          <p:nvSpPr>
            <p:cNvPr id="55306" name="AutoShape 5"/>
            <p:cNvSpPr>
              <a:spLocks/>
            </p:cNvSpPr>
            <p:nvPr/>
          </p:nvSpPr>
          <p:spPr bwMode="auto">
            <a:xfrm>
              <a:off x="6516688" y="1341438"/>
              <a:ext cx="2232025" cy="574675"/>
            </a:xfrm>
            <a:prstGeom prst="borderCallout2">
              <a:avLst>
                <a:gd name="adj1" fmla="val 19889"/>
                <a:gd name="adj2" fmla="val -3412"/>
                <a:gd name="adj3" fmla="val 19889"/>
                <a:gd name="adj4" fmla="val -15574"/>
                <a:gd name="adj5" fmla="val 108287"/>
                <a:gd name="adj6" fmla="val -58963"/>
              </a:avLst>
            </a:prstGeom>
            <a:gradFill rotWithShape="1">
              <a:gsLst>
                <a:gs pos="0">
                  <a:srgbClr val="B1F000"/>
                </a:gs>
                <a:gs pos="100000">
                  <a:srgbClr val="FFFFFF"/>
                </a:gs>
              </a:gsLst>
              <a:lin ang="5400000" scaled="1"/>
            </a:gradFill>
            <a:ln w="9525" algn="ctr">
              <a:solidFill>
                <a:schemeClr val="tx1"/>
              </a:solidFill>
              <a:miter lim="800000"/>
              <a:headEnd/>
              <a:tailEnd type="triangle" w="med" len="med"/>
            </a:ln>
            <a:effectLst>
              <a:outerShdw dist="71842" dir="2700000" algn="ctr" rotWithShape="0">
                <a:schemeClr val="bg2">
                  <a:alpha val="50000"/>
                </a:schemeClr>
              </a:outerShdw>
            </a:effectLst>
          </p:spPr>
          <p:txBody>
            <a:bodyPr wrap="none" anchor="ctr"/>
            <a:lstStyle/>
            <a:p>
              <a:pPr algn="ctr"/>
              <a:r>
                <a:rPr lang="zh-CN" altLang="en-US" sz="2000" b="1">
                  <a:latin typeface="Arial" pitchFamily="34" charset="0"/>
                  <a:ea typeface="黑体" pitchFamily="49" charset="-122"/>
                </a:rPr>
                <a:t>父 类</a:t>
              </a:r>
              <a:r>
                <a:rPr lang="zh-CN" altLang="en-US" sz="2000" b="1">
                  <a:solidFill>
                    <a:schemeClr val="bg1"/>
                  </a:solidFill>
                  <a:latin typeface="Arial" pitchFamily="34" charset="0"/>
                </a:rPr>
                <a:t> </a:t>
              </a:r>
            </a:p>
          </p:txBody>
        </p:sp>
        <p:sp>
          <p:nvSpPr>
            <p:cNvPr id="55307" name="AutoShape 6"/>
            <p:cNvSpPr>
              <a:spLocks/>
            </p:cNvSpPr>
            <p:nvPr/>
          </p:nvSpPr>
          <p:spPr bwMode="auto">
            <a:xfrm rot="5400000">
              <a:off x="1835150" y="4870450"/>
              <a:ext cx="360363" cy="2519363"/>
            </a:xfrm>
            <a:prstGeom prst="rightBrace">
              <a:avLst>
                <a:gd name="adj1" fmla="val 58260"/>
                <a:gd name="adj2" fmla="val 48704"/>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08" name="AutoShape 7"/>
            <p:cNvSpPr>
              <a:spLocks/>
            </p:cNvSpPr>
            <p:nvPr/>
          </p:nvSpPr>
          <p:spPr bwMode="auto">
            <a:xfrm rot="5400000">
              <a:off x="6661151" y="4868862"/>
              <a:ext cx="360362" cy="2519363"/>
            </a:xfrm>
            <a:prstGeom prst="rightBrace">
              <a:avLst>
                <a:gd name="adj1" fmla="val 58260"/>
                <a:gd name="adj2" fmla="val 48704"/>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309" name="AutoShape 8"/>
            <p:cNvSpPr>
              <a:spLocks/>
            </p:cNvSpPr>
            <p:nvPr/>
          </p:nvSpPr>
          <p:spPr bwMode="auto">
            <a:xfrm>
              <a:off x="3348038" y="6167438"/>
              <a:ext cx="2232025" cy="501650"/>
            </a:xfrm>
            <a:prstGeom prst="borderCallout2">
              <a:avLst>
                <a:gd name="adj1" fmla="val 22787"/>
                <a:gd name="adj2" fmla="val -3412"/>
                <a:gd name="adj3" fmla="val 22787"/>
                <a:gd name="adj4" fmla="val -6898"/>
                <a:gd name="adj5" fmla="val -61394"/>
                <a:gd name="adj6" fmla="val -19560"/>
              </a:avLst>
            </a:prstGeom>
            <a:gradFill rotWithShape="1">
              <a:gsLst>
                <a:gs pos="0">
                  <a:srgbClr val="B1F000"/>
                </a:gs>
                <a:gs pos="100000">
                  <a:srgbClr val="FFFFFF"/>
                </a:gs>
              </a:gsLst>
              <a:lin ang="5400000" scaled="1"/>
            </a:gradFill>
            <a:ln w="19050" algn="ctr">
              <a:solidFill>
                <a:schemeClr val="tx1"/>
              </a:solidFill>
              <a:miter lim="800000"/>
              <a:headEnd/>
              <a:tailEnd type="triangle" w="med" len="med"/>
            </a:ln>
            <a:effectLst>
              <a:outerShdw dist="71842" dir="2700000" algn="ctr" rotWithShape="0">
                <a:schemeClr val="bg2">
                  <a:alpha val="50000"/>
                </a:schemeClr>
              </a:outerShdw>
            </a:effectLst>
          </p:spPr>
          <p:txBody>
            <a:bodyPr wrap="none" anchor="ctr"/>
            <a:lstStyle/>
            <a:p>
              <a:pPr algn="ctr"/>
              <a:r>
                <a:rPr lang="zh-CN" altLang="en-US" sz="2000" b="1">
                  <a:latin typeface="Arial" pitchFamily="34" charset="0"/>
                  <a:ea typeface="黑体" pitchFamily="49" charset="-122"/>
                </a:rPr>
                <a:t>子类 </a:t>
              </a:r>
            </a:p>
          </p:txBody>
        </p:sp>
        <p:cxnSp>
          <p:nvCxnSpPr>
            <p:cNvPr id="55310" name="AutoShape 9"/>
            <p:cNvCxnSpPr>
              <a:cxnSpLocks noChangeShapeType="1"/>
              <a:endCxn id="55308" idx="1"/>
            </p:cNvCxnSpPr>
            <p:nvPr/>
          </p:nvCxnSpPr>
          <p:spPr bwMode="auto">
            <a:xfrm flipV="1">
              <a:off x="5630863" y="6319838"/>
              <a:ext cx="1246187" cy="225425"/>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5311" name="Group 10"/>
            <p:cNvGrpSpPr>
              <a:grpSpLocks/>
            </p:cNvGrpSpPr>
            <p:nvPr/>
          </p:nvGrpSpPr>
          <p:grpSpPr bwMode="auto">
            <a:xfrm>
              <a:off x="3203575" y="2636838"/>
              <a:ext cx="2663825" cy="1008062"/>
              <a:chOff x="1474" y="2523"/>
              <a:chExt cx="2222" cy="998"/>
            </a:xfrm>
          </p:grpSpPr>
          <p:sp>
            <p:nvSpPr>
              <p:cNvPr id="55332" name="Oval 11"/>
              <p:cNvSpPr>
                <a:spLocks noChangeArrowheads="1"/>
              </p:cNvSpPr>
              <p:nvPr/>
            </p:nvSpPr>
            <p:spPr bwMode="auto">
              <a:xfrm>
                <a:off x="1474" y="2523"/>
                <a:ext cx="2222" cy="998"/>
              </a:xfrm>
              <a:prstGeom prst="ellipse">
                <a:avLst/>
              </a:prstGeom>
              <a:gradFill rotWithShape="1">
                <a:gsLst>
                  <a:gs pos="0">
                    <a:srgbClr val="B1F000"/>
                  </a:gs>
                  <a:gs pos="100000">
                    <a:srgbClr val="FFFFFF"/>
                  </a:gs>
                </a:gsLst>
                <a:lin ang="5400000" scaled="1"/>
              </a:gradFill>
              <a:ln w="9525">
                <a:solidFill>
                  <a:schemeClr val="tx1"/>
                </a:solidFill>
                <a:round/>
                <a:headEnd/>
                <a:tailEnd/>
              </a:ln>
              <a:effectLst>
                <a:outerShdw dist="71842" dir="2700000" algn="ctr" rotWithShape="0">
                  <a:schemeClr val="bg2">
                    <a:alpha val="50000"/>
                  </a:schemeClr>
                </a:outerShdw>
              </a:effectLst>
            </p:spPr>
            <p:txBody>
              <a:bodyPr wrap="none" anchor="ctr"/>
              <a:lstStyle/>
              <a:p>
                <a:endParaRPr lang="zh-CN" altLang="en-US" sz="2000"/>
              </a:p>
            </p:txBody>
          </p:sp>
          <p:sp>
            <p:nvSpPr>
              <p:cNvPr id="55333" name="Text Box 12"/>
              <p:cNvSpPr txBox="1">
                <a:spLocks noChangeArrowheads="1"/>
              </p:cNvSpPr>
              <p:nvPr/>
            </p:nvSpPr>
            <p:spPr bwMode="auto">
              <a:xfrm>
                <a:off x="1927" y="2614"/>
                <a:ext cx="1316"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alpha val="50000"/>
                        </a:schemeClr>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a:latin typeface="黑体" pitchFamily="49" charset="-122"/>
                    <a:ea typeface="黑体" pitchFamily="49" charset="-122"/>
                  </a:rPr>
                  <a:t>父类</a:t>
                </a:r>
                <a:r>
                  <a:rPr lang="en-US" altLang="zh-CN" sz="1800" b="1">
                    <a:latin typeface="黑体" pitchFamily="49" charset="-122"/>
                    <a:ea typeface="黑体" pitchFamily="49" charset="-122"/>
                  </a:rPr>
                  <a:t>/</a:t>
                </a:r>
                <a:r>
                  <a:rPr lang="zh-CN" altLang="en-US" sz="1800" b="1">
                    <a:latin typeface="黑体" pitchFamily="49" charset="-122"/>
                    <a:ea typeface="黑体" pitchFamily="49" charset="-122"/>
                  </a:rPr>
                  <a:t>子类是相对的</a:t>
                </a:r>
              </a:p>
            </p:txBody>
          </p:sp>
        </p:grpSp>
        <p:pic>
          <p:nvPicPr>
            <p:cNvPr id="55312" name="Picture 13" descr="狮子"/>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4527550"/>
              <a:ext cx="1493837"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3" name="Picture 14" descr="老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513" y="4538663"/>
              <a:ext cx="1504950"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4" name="Picture 15" descr="牛"/>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546600"/>
              <a:ext cx="1474788"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5" name="Picture 16" descr="羊"/>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825" y="4546600"/>
              <a:ext cx="1474788"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16" name="Group 17"/>
            <p:cNvGrpSpPr>
              <a:grpSpLocks/>
            </p:cNvGrpSpPr>
            <p:nvPr/>
          </p:nvGrpSpPr>
          <p:grpSpPr bwMode="auto">
            <a:xfrm>
              <a:off x="571500" y="1484313"/>
              <a:ext cx="7929563" cy="2959100"/>
              <a:chOff x="360" y="981"/>
              <a:chExt cx="4995" cy="1864"/>
            </a:xfrm>
          </p:grpSpPr>
          <p:grpSp>
            <p:nvGrpSpPr>
              <p:cNvPr id="55317" name="Group 18"/>
              <p:cNvGrpSpPr>
                <a:grpSpLocks/>
              </p:cNvGrpSpPr>
              <p:nvPr/>
            </p:nvGrpSpPr>
            <p:grpSpPr bwMode="auto">
              <a:xfrm>
                <a:off x="713" y="1435"/>
                <a:ext cx="4247" cy="1055"/>
                <a:chOff x="713" y="1435"/>
                <a:chExt cx="4247" cy="1055"/>
              </a:xfrm>
            </p:grpSpPr>
            <p:cxnSp>
              <p:nvCxnSpPr>
                <p:cNvPr id="55326" name="AutoShape 19"/>
                <p:cNvCxnSpPr>
                  <a:cxnSpLocks noChangeShapeType="1"/>
                </p:cNvCxnSpPr>
                <p:nvPr/>
              </p:nvCxnSpPr>
              <p:spPr bwMode="auto">
                <a:xfrm rot="-5400000" flipH="1" flipV="1">
                  <a:off x="2925" y="120"/>
                  <a:ext cx="1" cy="3084"/>
                </a:xfrm>
                <a:prstGeom prst="bentConnector3">
                  <a:avLst>
                    <a:gd name="adj1" fmla="val -990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27" name="Line 20"/>
                <p:cNvSpPr>
                  <a:spLocks noChangeShapeType="1"/>
                </p:cNvSpPr>
                <p:nvPr/>
              </p:nvSpPr>
              <p:spPr bwMode="auto">
                <a:xfrm flipV="1">
                  <a:off x="2880" y="1435"/>
                  <a:ext cx="0"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5328" name="AutoShape 21"/>
                <p:cNvCxnSpPr>
                  <a:cxnSpLocks noChangeShapeType="1"/>
                </p:cNvCxnSpPr>
                <p:nvPr/>
              </p:nvCxnSpPr>
              <p:spPr bwMode="auto">
                <a:xfrm rot="5400000" flipV="1">
                  <a:off x="1270" y="1932"/>
                  <a:ext cx="1" cy="1115"/>
                </a:xfrm>
                <a:prstGeom prst="bentConnector3">
                  <a:avLst>
                    <a:gd name="adj1" fmla="val -1440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29" name="Line 22"/>
                <p:cNvSpPr>
                  <a:spLocks noChangeShapeType="1"/>
                </p:cNvSpPr>
                <p:nvPr/>
              </p:nvSpPr>
              <p:spPr bwMode="auto">
                <a:xfrm flipV="1">
                  <a:off x="1292" y="2091"/>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5330" name="AutoShape 23"/>
                <p:cNvCxnSpPr>
                  <a:cxnSpLocks noChangeShapeType="1"/>
                </p:cNvCxnSpPr>
                <p:nvPr/>
              </p:nvCxnSpPr>
              <p:spPr bwMode="auto">
                <a:xfrm rot="5400000" flipV="1">
                  <a:off x="4402" y="1932"/>
                  <a:ext cx="1" cy="1115"/>
                </a:xfrm>
                <a:prstGeom prst="bentConnector3">
                  <a:avLst>
                    <a:gd name="adj1" fmla="val -1820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31" name="Line 24"/>
                <p:cNvSpPr>
                  <a:spLocks noChangeShapeType="1"/>
                </p:cNvSpPr>
                <p:nvPr/>
              </p:nvSpPr>
              <p:spPr bwMode="auto">
                <a:xfrm flipV="1">
                  <a:off x="4418" y="2091"/>
                  <a:ext cx="0" cy="20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318" name="Group 25"/>
              <p:cNvGrpSpPr>
                <a:grpSpLocks/>
              </p:cNvGrpSpPr>
              <p:nvPr/>
            </p:nvGrpSpPr>
            <p:grpSpPr bwMode="auto">
              <a:xfrm>
                <a:off x="360" y="981"/>
                <a:ext cx="4995" cy="1864"/>
                <a:chOff x="360" y="981"/>
                <a:chExt cx="4995" cy="1864"/>
              </a:xfrm>
            </p:grpSpPr>
            <p:sp>
              <p:nvSpPr>
                <p:cNvPr id="55319" name="Text Box 26"/>
                <p:cNvSpPr txBox="1">
                  <a:spLocks noChangeArrowheads="1"/>
                </p:cNvSpPr>
                <p:nvPr/>
              </p:nvSpPr>
              <p:spPr bwMode="auto">
                <a:xfrm>
                  <a:off x="3515" y="2467"/>
                  <a:ext cx="706" cy="373"/>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10000"/>
                    </a:spcBef>
                  </a:pPr>
                  <a:r>
                    <a:rPr lang="en-US" altLang="zh-CN" sz="1800" b="1">
                      <a:latin typeface="Arial" pitchFamily="34" charset="0"/>
                      <a:ea typeface="黑体" pitchFamily="49" charset="-122"/>
                    </a:rPr>
                    <a:t>Cow</a:t>
                  </a:r>
                </a:p>
                <a:p>
                  <a:pPr algn="ctr" eaLnBrk="1" hangingPunct="1">
                    <a:lnSpc>
                      <a:spcPct val="90000"/>
                    </a:lnSpc>
                    <a:spcBef>
                      <a:spcPct val="10000"/>
                    </a:spcBef>
                  </a:pPr>
                  <a:r>
                    <a:rPr lang="zh-CN" altLang="en-US" sz="1800">
                      <a:latin typeface="Arial" pitchFamily="34" charset="0"/>
                      <a:ea typeface="黑体" pitchFamily="49" charset="-122"/>
                    </a:rPr>
                    <a:t>类</a:t>
                  </a:r>
                </a:p>
              </p:txBody>
            </p:sp>
            <p:sp>
              <p:nvSpPr>
                <p:cNvPr id="55320" name="Text Box 27"/>
                <p:cNvSpPr txBox="1">
                  <a:spLocks noChangeArrowheads="1"/>
                </p:cNvSpPr>
                <p:nvPr/>
              </p:nvSpPr>
              <p:spPr bwMode="auto">
                <a:xfrm>
                  <a:off x="360" y="2478"/>
                  <a:ext cx="706" cy="357"/>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5000"/>
                    </a:lnSpc>
                    <a:spcBef>
                      <a:spcPct val="10000"/>
                    </a:spcBef>
                  </a:pPr>
                  <a:r>
                    <a:rPr lang="en-US" altLang="zh-CN" sz="1800" b="1">
                      <a:latin typeface="Arial" pitchFamily="34" charset="0"/>
                      <a:ea typeface="黑体" pitchFamily="49" charset="-122"/>
                    </a:rPr>
                    <a:t>Lion</a:t>
                  </a:r>
                </a:p>
                <a:p>
                  <a:pPr algn="ctr" eaLnBrk="1" hangingPunct="1">
                    <a:lnSpc>
                      <a:spcPct val="85000"/>
                    </a:lnSpc>
                    <a:spcBef>
                      <a:spcPct val="10000"/>
                    </a:spcBef>
                  </a:pPr>
                  <a:r>
                    <a:rPr lang="zh-CN" altLang="en-US" sz="1800">
                      <a:latin typeface="Arial" pitchFamily="34" charset="0"/>
                      <a:ea typeface="黑体" pitchFamily="49" charset="-122"/>
                    </a:rPr>
                    <a:t>类</a:t>
                  </a:r>
                </a:p>
              </p:txBody>
            </p:sp>
            <p:sp>
              <p:nvSpPr>
                <p:cNvPr id="55321" name="Text Box 28"/>
                <p:cNvSpPr txBox="1">
                  <a:spLocks noChangeArrowheads="1"/>
                </p:cNvSpPr>
                <p:nvPr/>
              </p:nvSpPr>
              <p:spPr bwMode="auto">
                <a:xfrm>
                  <a:off x="1475" y="2478"/>
                  <a:ext cx="706" cy="367"/>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10000"/>
                    </a:spcBef>
                  </a:pPr>
                  <a:r>
                    <a:rPr lang="en-US" altLang="zh-CN" sz="1800" b="1">
                      <a:latin typeface="Arial" pitchFamily="34" charset="0"/>
                      <a:ea typeface="黑体" pitchFamily="49" charset="-122"/>
                    </a:rPr>
                    <a:t>Tiger</a:t>
                  </a:r>
                </a:p>
                <a:p>
                  <a:pPr algn="ctr" eaLnBrk="1" hangingPunct="1">
                    <a:lnSpc>
                      <a:spcPct val="90000"/>
                    </a:lnSpc>
                    <a:spcBef>
                      <a:spcPct val="10000"/>
                    </a:spcBef>
                  </a:pPr>
                  <a:r>
                    <a:rPr lang="zh-CN" altLang="en-US" sz="1800" b="1">
                      <a:latin typeface="Arial" pitchFamily="34" charset="0"/>
                      <a:ea typeface="黑体" pitchFamily="49" charset="-122"/>
                    </a:rPr>
                    <a:t>类</a:t>
                  </a:r>
                </a:p>
              </p:txBody>
            </p:sp>
            <p:sp>
              <p:nvSpPr>
                <p:cNvPr id="55322" name="Text Box 29"/>
                <p:cNvSpPr txBox="1">
                  <a:spLocks noChangeArrowheads="1"/>
                </p:cNvSpPr>
                <p:nvPr/>
              </p:nvSpPr>
              <p:spPr bwMode="auto">
                <a:xfrm>
                  <a:off x="2472" y="981"/>
                  <a:ext cx="816" cy="470"/>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10000"/>
                    </a:spcBef>
                  </a:pPr>
                  <a:r>
                    <a:rPr lang="en-US" altLang="zh-CN" sz="1800" b="1">
                      <a:latin typeface="Arial" pitchFamily="34" charset="0"/>
                      <a:ea typeface="黑体" pitchFamily="49" charset="-122"/>
                    </a:rPr>
                    <a:t>Animals</a:t>
                  </a:r>
                </a:p>
                <a:p>
                  <a:pPr algn="ctr" eaLnBrk="1" hangingPunct="1">
                    <a:lnSpc>
                      <a:spcPct val="90000"/>
                    </a:lnSpc>
                    <a:spcBef>
                      <a:spcPct val="10000"/>
                    </a:spcBef>
                  </a:pPr>
                  <a:r>
                    <a:rPr lang="zh-CN" altLang="en-US" sz="1800">
                      <a:latin typeface="Arial" pitchFamily="34" charset="0"/>
                      <a:ea typeface="黑体" pitchFamily="49" charset="-122"/>
                    </a:rPr>
                    <a:t>类</a:t>
                  </a:r>
                </a:p>
              </p:txBody>
            </p:sp>
            <p:sp>
              <p:nvSpPr>
                <p:cNvPr id="55323" name="Text Box 30"/>
                <p:cNvSpPr txBox="1">
                  <a:spLocks noChangeArrowheads="1"/>
                </p:cNvSpPr>
                <p:nvPr/>
              </p:nvSpPr>
              <p:spPr bwMode="auto">
                <a:xfrm>
                  <a:off x="748" y="1661"/>
                  <a:ext cx="1135" cy="470"/>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10000"/>
                    </a:spcBef>
                  </a:pPr>
                  <a:r>
                    <a:rPr lang="en-US" altLang="zh-CN" sz="1800" b="1">
                      <a:latin typeface="Arial" pitchFamily="34" charset="0"/>
                      <a:ea typeface="黑体" pitchFamily="49" charset="-122"/>
                    </a:rPr>
                    <a:t>Carnivorous</a:t>
                  </a:r>
                </a:p>
                <a:p>
                  <a:pPr algn="ctr" eaLnBrk="1" hangingPunct="1">
                    <a:lnSpc>
                      <a:spcPct val="90000"/>
                    </a:lnSpc>
                    <a:spcBef>
                      <a:spcPct val="10000"/>
                    </a:spcBef>
                  </a:pPr>
                  <a:r>
                    <a:rPr lang="en-US" altLang="zh-CN" sz="1800">
                      <a:latin typeface="Arial" pitchFamily="34" charset="0"/>
                      <a:ea typeface="黑体" pitchFamily="49" charset="-122"/>
                    </a:rPr>
                    <a:t>(</a:t>
                  </a:r>
                  <a:r>
                    <a:rPr lang="zh-CN" altLang="en-US" sz="1800">
                      <a:latin typeface="Arial" pitchFamily="34" charset="0"/>
                      <a:ea typeface="黑体" pitchFamily="49" charset="-122"/>
                    </a:rPr>
                    <a:t>食肉</a:t>
                  </a:r>
                  <a:r>
                    <a:rPr lang="en-US" altLang="zh-CN" sz="1800">
                      <a:latin typeface="Arial" pitchFamily="34" charset="0"/>
                      <a:ea typeface="黑体" pitchFamily="49" charset="-122"/>
                    </a:rPr>
                    <a:t>)</a:t>
                  </a:r>
                  <a:r>
                    <a:rPr lang="zh-CN" altLang="en-US" sz="1800">
                      <a:latin typeface="Arial" pitchFamily="34" charset="0"/>
                      <a:ea typeface="黑体" pitchFamily="49" charset="-122"/>
                    </a:rPr>
                    <a:t>类</a:t>
                  </a:r>
                </a:p>
              </p:txBody>
            </p:sp>
            <p:sp>
              <p:nvSpPr>
                <p:cNvPr id="55324" name="Text Box 31"/>
                <p:cNvSpPr txBox="1">
                  <a:spLocks noChangeArrowheads="1"/>
                </p:cNvSpPr>
                <p:nvPr/>
              </p:nvSpPr>
              <p:spPr bwMode="auto">
                <a:xfrm>
                  <a:off x="3833" y="1661"/>
                  <a:ext cx="1134" cy="470"/>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10000"/>
                    </a:spcBef>
                  </a:pPr>
                  <a:r>
                    <a:rPr lang="en-US" altLang="zh-CN" sz="1800" b="1">
                      <a:latin typeface="Arial" pitchFamily="34" charset="0"/>
                      <a:ea typeface="黑体" pitchFamily="49" charset="-122"/>
                    </a:rPr>
                    <a:t>Herbivorous</a:t>
                  </a:r>
                </a:p>
                <a:p>
                  <a:pPr algn="ctr" eaLnBrk="1" hangingPunct="1">
                    <a:lnSpc>
                      <a:spcPct val="90000"/>
                    </a:lnSpc>
                    <a:spcBef>
                      <a:spcPct val="10000"/>
                    </a:spcBef>
                  </a:pPr>
                  <a:r>
                    <a:rPr lang="en-US" altLang="zh-CN" sz="1800">
                      <a:latin typeface="Arial" pitchFamily="34" charset="0"/>
                      <a:ea typeface="黑体" pitchFamily="49" charset="-122"/>
                    </a:rPr>
                    <a:t>(</a:t>
                  </a:r>
                  <a:r>
                    <a:rPr lang="zh-CN" altLang="en-US" sz="1800">
                      <a:latin typeface="Arial" pitchFamily="34" charset="0"/>
                      <a:ea typeface="黑体" pitchFamily="49" charset="-122"/>
                    </a:rPr>
                    <a:t>食草</a:t>
                  </a:r>
                  <a:r>
                    <a:rPr lang="en-US" altLang="zh-CN" sz="1800">
                      <a:latin typeface="Arial" pitchFamily="34" charset="0"/>
                      <a:ea typeface="黑体" pitchFamily="49" charset="-122"/>
                    </a:rPr>
                    <a:t>)</a:t>
                  </a:r>
                  <a:r>
                    <a:rPr lang="zh-CN" altLang="en-US" sz="1800">
                      <a:latin typeface="Arial" pitchFamily="34" charset="0"/>
                      <a:ea typeface="黑体" pitchFamily="49" charset="-122"/>
                    </a:rPr>
                    <a:t>类</a:t>
                  </a:r>
                </a:p>
              </p:txBody>
            </p:sp>
            <p:sp>
              <p:nvSpPr>
                <p:cNvPr id="55325" name="Text Box 32"/>
                <p:cNvSpPr txBox="1">
                  <a:spLocks noChangeArrowheads="1"/>
                </p:cNvSpPr>
                <p:nvPr/>
              </p:nvSpPr>
              <p:spPr bwMode="auto">
                <a:xfrm>
                  <a:off x="4649" y="2474"/>
                  <a:ext cx="706" cy="366"/>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outerShdw dist="71842" dir="2700000" algn="ctr" rotWithShape="0">
                    <a:schemeClr val="bg2">
                      <a:alpha val="50000"/>
                    </a:schemeClr>
                  </a:outerShdw>
                </a:effectLst>
              </p:spPr>
              <p:txBody>
                <a:bodyPr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10000"/>
                    </a:spcBef>
                  </a:pPr>
                  <a:r>
                    <a:rPr lang="en-US" altLang="zh-CN" sz="1800" b="1" dirty="0" smtClean="0">
                      <a:latin typeface="Arial" pitchFamily="34" charset="0"/>
                      <a:ea typeface="黑体" pitchFamily="49" charset="-122"/>
                    </a:rPr>
                    <a:t>Goat</a:t>
                  </a:r>
                  <a:endParaRPr lang="en-US" altLang="zh-CN" sz="1800" b="1" dirty="0">
                    <a:latin typeface="Arial" pitchFamily="34" charset="0"/>
                    <a:ea typeface="黑体" pitchFamily="49" charset="-122"/>
                  </a:endParaRPr>
                </a:p>
                <a:p>
                  <a:pPr algn="ctr" eaLnBrk="1" hangingPunct="1">
                    <a:lnSpc>
                      <a:spcPct val="90000"/>
                    </a:lnSpc>
                    <a:spcBef>
                      <a:spcPct val="10000"/>
                    </a:spcBef>
                  </a:pPr>
                  <a:r>
                    <a:rPr lang="zh-CN" altLang="en-US" sz="1800" dirty="0">
                      <a:latin typeface="Arial" pitchFamily="34" charset="0"/>
                      <a:ea typeface="黑体" pitchFamily="49" charset="-122"/>
                    </a:rPr>
                    <a:t>类</a:t>
                  </a:r>
                </a:p>
              </p:txBody>
            </p:sp>
          </p:grpSp>
        </p:grpSp>
      </p:grpSp>
      <p:sp>
        <p:nvSpPr>
          <p:cNvPr id="55301"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9868526-04F0-4302-8832-53A18FECD842}" type="slidenum">
              <a:rPr lang="zh-CN" altLang="en-US" sz="1400" smtClean="0">
                <a:latin typeface="Tahoma" pitchFamily="34" charset="0"/>
              </a:rPr>
              <a:pPr eaLnBrk="1" hangingPunct="1"/>
              <a:t>54</a:t>
            </a:fld>
            <a:endParaRPr lang="en-US" altLang="zh-CN" sz="1400" smtClean="0">
              <a:latin typeface="Tahoma" pitchFamily="34" charset="0"/>
            </a:endParaRPr>
          </a:p>
        </p:txBody>
      </p:sp>
      <p:sp>
        <p:nvSpPr>
          <p:cNvPr id="55302" name="TextBox 2"/>
          <p:cNvSpPr txBox="1">
            <a:spLocks noChangeArrowheads="1"/>
          </p:cNvSpPr>
          <p:nvPr/>
        </p:nvSpPr>
        <p:spPr bwMode="auto">
          <a:xfrm>
            <a:off x="250825" y="1484313"/>
            <a:ext cx="936625" cy="4984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a:latin typeface="微软雅黑" pitchFamily="34" charset="-122"/>
                <a:ea typeface="微软雅黑" pitchFamily="34" charset="-122"/>
              </a:rPr>
              <a:t>一般</a:t>
            </a:r>
          </a:p>
        </p:txBody>
      </p:sp>
      <p:sp>
        <p:nvSpPr>
          <p:cNvPr id="55303" name="TextBox 36"/>
          <p:cNvSpPr txBox="1">
            <a:spLocks noChangeArrowheads="1"/>
          </p:cNvSpPr>
          <p:nvPr/>
        </p:nvSpPr>
        <p:spPr bwMode="auto">
          <a:xfrm>
            <a:off x="179388" y="5229225"/>
            <a:ext cx="936625" cy="4984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a:latin typeface="微软雅黑" pitchFamily="34" charset="-122"/>
                <a:ea typeface="微软雅黑" pitchFamily="34" charset="-122"/>
              </a:rPr>
              <a:t>特殊</a:t>
            </a:r>
          </a:p>
        </p:txBody>
      </p:sp>
      <p:sp>
        <p:nvSpPr>
          <p:cNvPr id="4" name="右箭头 3"/>
          <p:cNvSpPr/>
          <p:nvPr/>
        </p:nvSpPr>
        <p:spPr>
          <a:xfrm rot="5400000">
            <a:off x="-977106" y="3505994"/>
            <a:ext cx="3213100" cy="179388"/>
          </a:xfrm>
          <a:prstGeom prst="rightArrow">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endParaRPr lang="zh-CN" altLang="en-US" sz="2000" b="1" dirty="0">
              <a:solidFill>
                <a:schemeClr val="accent5">
                  <a:lumMod val="25000"/>
                </a:schemeClr>
              </a:solidFill>
            </a:endParaRPr>
          </a:p>
        </p:txBody>
      </p:sp>
      <p:sp>
        <p:nvSpPr>
          <p:cNvPr id="55305" name="TextBox 4"/>
          <p:cNvSpPr txBox="1">
            <a:spLocks noChangeArrowheads="1"/>
          </p:cNvSpPr>
          <p:nvPr/>
        </p:nvSpPr>
        <p:spPr bwMode="auto">
          <a:xfrm>
            <a:off x="1359349" y="824041"/>
            <a:ext cx="3365500" cy="830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a:latin typeface="微软雅黑" pitchFamily="34" charset="-122"/>
                <a:ea typeface="微软雅黑" pitchFamily="34" charset="-122"/>
              </a:rPr>
              <a:t>子类比父类具有更多属性和方法，能更具体描述特征</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688975" y="1111250"/>
            <a:ext cx="7793038" cy="623888"/>
          </a:xfrm>
        </p:spPr>
        <p:txBody>
          <a:bodyPr/>
          <a:lstStyle/>
          <a:p>
            <a:r>
              <a:rPr lang="zh-CN" altLang="en-US" smtClean="0"/>
              <a:t>什么是继承</a:t>
            </a:r>
          </a:p>
        </p:txBody>
      </p:sp>
      <p:sp>
        <p:nvSpPr>
          <p:cNvPr id="56323" name="Rectangle 3"/>
          <p:cNvSpPr>
            <a:spLocks noGrp="1" noChangeArrowheads="1"/>
          </p:cNvSpPr>
          <p:nvPr>
            <p:ph type="body" idx="4294967295"/>
          </p:nvPr>
        </p:nvSpPr>
        <p:spPr>
          <a:xfrm>
            <a:off x="323850" y="1916113"/>
            <a:ext cx="8631238" cy="2952750"/>
          </a:xfrm>
        </p:spPr>
        <p:txBody>
          <a:bodyPr/>
          <a:lstStyle/>
          <a:p>
            <a:pPr>
              <a:lnSpc>
                <a:spcPct val="150000"/>
              </a:lnSpc>
            </a:pPr>
            <a:r>
              <a:rPr lang="zh-CN" altLang="en-US" sz="2800" b="0" dirty="0" smtClean="0">
                <a:latin typeface="微软雅黑" pitchFamily="34" charset="-122"/>
                <a:ea typeface="微软雅黑" pitchFamily="34" charset="-122"/>
              </a:rPr>
              <a:t>继承：一个类得到另一个类的全部或部分属性及方法的操作叫做继承</a:t>
            </a:r>
          </a:p>
          <a:p>
            <a:pPr>
              <a:lnSpc>
                <a:spcPct val="150000"/>
              </a:lnSpc>
            </a:pPr>
            <a:r>
              <a:rPr lang="zh-CN" altLang="en-US" sz="2800" b="0" dirty="0" smtClean="0">
                <a:latin typeface="微软雅黑" pitchFamily="34" charset="-122"/>
                <a:ea typeface="微软雅黑" pitchFamily="34" charset="-122"/>
              </a:rPr>
              <a:t>父类：具有该体系类通用的属性和方法</a:t>
            </a:r>
          </a:p>
          <a:p>
            <a:pPr>
              <a:lnSpc>
                <a:spcPct val="150000"/>
              </a:lnSpc>
            </a:pPr>
            <a:r>
              <a:rPr lang="zh-CN" altLang="en-US" sz="2800" b="0" dirty="0" smtClean="0">
                <a:latin typeface="微软雅黑" pitchFamily="34" charset="-122"/>
                <a:ea typeface="微软雅黑" pitchFamily="34" charset="-122"/>
              </a:rPr>
              <a:t>子类：从父类得到，同时也有自己的方法和属性</a:t>
            </a:r>
          </a:p>
        </p:txBody>
      </p:sp>
      <p:sp>
        <p:nvSpPr>
          <p:cNvPr id="56325"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8AD284E-1197-4A98-8751-E449C8D13870}" type="slidenum">
              <a:rPr lang="zh-CN" altLang="en-US" sz="1400" smtClean="0">
                <a:latin typeface="Tahoma" pitchFamily="34" charset="0"/>
              </a:rPr>
              <a:pPr eaLnBrk="1" hangingPunct="1"/>
              <a:t>55</a:t>
            </a:fld>
            <a:endParaRPr lang="en-US" altLang="zh-CN" sz="1400" smtClean="0">
              <a:latin typeface="Tahoma" pitchFamily="34" charset="0"/>
            </a:endParaRPr>
          </a:p>
        </p:txBody>
      </p:sp>
      <p:sp>
        <p:nvSpPr>
          <p:cNvPr id="56326" name="Rectangle 3"/>
          <p:cNvSpPr txBox="1">
            <a:spLocks noChangeArrowheads="1"/>
          </p:cNvSpPr>
          <p:nvPr/>
        </p:nvSpPr>
        <p:spPr bwMode="auto">
          <a:xfrm>
            <a:off x="179388" y="5043488"/>
            <a:ext cx="8631237"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50000"/>
              </a:lnSpc>
              <a:spcBef>
                <a:spcPct val="20000"/>
              </a:spcBef>
              <a:buClr>
                <a:schemeClr val="folHlink"/>
              </a:buClr>
              <a:buSzPct val="80000"/>
              <a:buFont typeface="Wingdings" pitchFamily="2" charset="2"/>
              <a:buChar char="Ø"/>
            </a:pPr>
            <a:r>
              <a:rPr lang="zh-CN" altLang="en-US" sz="2800" dirty="0">
                <a:solidFill>
                  <a:srgbClr val="C00000"/>
                </a:solidFill>
                <a:latin typeface="微软雅黑" pitchFamily="34" charset="-122"/>
                <a:ea typeface="微软雅黑" pitchFamily="34" charset="-122"/>
              </a:rPr>
              <a:t>继承提供了在已有类的基础上创建新类的方式，最大限度实现代码复用。</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lgn="ctr"/>
            <a:r>
              <a:rPr lang="zh-CN" altLang="en-US" smtClean="0"/>
              <a:t>继承的优点</a:t>
            </a:r>
          </a:p>
        </p:txBody>
      </p:sp>
      <p:sp>
        <p:nvSpPr>
          <p:cNvPr id="101379" name="Line 3"/>
          <p:cNvSpPr>
            <a:spLocks noChangeShapeType="1"/>
          </p:cNvSpPr>
          <p:nvPr/>
        </p:nvSpPr>
        <p:spPr bwMode="auto">
          <a:xfrm>
            <a:off x="4427538" y="1700213"/>
            <a:ext cx="0"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0" name="Line 4"/>
          <p:cNvSpPr>
            <a:spLocks noChangeShapeType="1"/>
          </p:cNvSpPr>
          <p:nvPr/>
        </p:nvSpPr>
        <p:spPr bwMode="auto">
          <a:xfrm>
            <a:off x="1403350" y="2420938"/>
            <a:ext cx="64087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1" name="Line 5"/>
          <p:cNvSpPr>
            <a:spLocks noChangeShapeType="1"/>
          </p:cNvSpPr>
          <p:nvPr/>
        </p:nvSpPr>
        <p:spPr bwMode="auto">
          <a:xfrm>
            <a:off x="1403350" y="2420938"/>
            <a:ext cx="0" cy="9366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2" name="Line 6"/>
          <p:cNvSpPr>
            <a:spLocks noChangeShapeType="1"/>
          </p:cNvSpPr>
          <p:nvPr/>
        </p:nvSpPr>
        <p:spPr bwMode="auto">
          <a:xfrm>
            <a:off x="7812088" y="2420938"/>
            <a:ext cx="0" cy="7921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3" name="Line 7"/>
          <p:cNvSpPr>
            <a:spLocks noChangeShapeType="1"/>
          </p:cNvSpPr>
          <p:nvPr/>
        </p:nvSpPr>
        <p:spPr bwMode="auto">
          <a:xfrm>
            <a:off x="3635375" y="2420938"/>
            <a:ext cx="0" cy="216058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4" name="Line 8"/>
          <p:cNvSpPr>
            <a:spLocks noChangeShapeType="1"/>
          </p:cNvSpPr>
          <p:nvPr/>
        </p:nvSpPr>
        <p:spPr bwMode="auto">
          <a:xfrm>
            <a:off x="5384800" y="2420938"/>
            <a:ext cx="0" cy="216058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1385" name="Group 9"/>
          <p:cNvGrpSpPr>
            <a:grpSpLocks/>
          </p:cNvGrpSpPr>
          <p:nvPr/>
        </p:nvGrpSpPr>
        <p:grpSpPr bwMode="auto">
          <a:xfrm>
            <a:off x="3059113" y="1052513"/>
            <a:ext cx="2909887" cy="649287"/>
            <a:chOff x="4150" y="1117"/>
            <a:chExt cx="1270" cy="409"/>
          </a:xfrm>
        </p:grpSpPr>
        <p:sp>
          <p:nvSpPr>
            <p:cNvPr id="57369" name="Rectangle 10"/>
            <p:cNvSpPr>
              <a:spLocks noChangeArrowheads="1"/>
            </p:cNvSpPr>
            <p:nvPr/>
          </p:nvSpPr>
          <p:spPr bwMode="auto">
            <a:xfrm>
              <a:off x="4150" y="1117"/>
              <a:ext cx="1270" cy="409"/>
            </a:xfrm>
            <a:prstGeom prst="rect">
              <a:avLst/>
            </a:prstGeom>
            <a:gradFill rotWithShape="1">
              <a:gsLst>
                <a:gs pos="0">
                  <a:srgbClr val="6699FF"/>
                </a:gs>
                <a:gs pos="100000">
                  <a:schemeClr val="accent2"/>
                </a:gs>
              </a:gsLst>
              <a:path path="rect">
                <a:fillToRect l="100000" b="100000"/>
              </a:path>
            </a:gradFill>
            <a:ln w="9525" algn="ctr">
              <a:solidFill>
                <a:schemeClr val="tx1"/>
              </a:solidFill>
              <a:miter lim="800000"/>
              <a:headEnd/>
              <a:tailEnd/>
            </a:ln>
            <a:effectLst>
              <a:prstShdw prst="shdw13" dist="109250" dir="19467739">
                <a:schemeClr val="bg2">
                  <a:alpha val="50000"/>
                </a:schemeClr>
              </a:prstShdw>
            </a:effectLst>
          </p:spPr>
          <p:txBody>
            <a:bodyPr anchor="ctr"/>
            <a:lstStyle/>
            <a:p>
              <a:endParaRPr lang="zh-CN" altLang="en-US"/>
            </a:p>
          </p:txBody>
        </p:sp>
        <p:sp>
          <p:nvSpPr>
            <p:cNvPr id="57370" name="Text Box 11"/>
            <p:cNvSpPr txBox="1">
              <a:spLocks noChangeArrowheads="1"/>
            </p:cNvSpPr>
            <p:nvPr/>
          </p:nvSpPr>
          <p:spPr bwMode="auto">
            <a:xfrm>
              <a:off x="4377" y="1169"/>
              <a:ext cx="862" cy="300"/>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50000"/>
                </a:spcBef>
                <a:buClr>
                  <a:srgbClr val="339966"/>
                </a:buClr>
                <a:buFont typeface="Wingdings" pitchFamily="2" charset="2"/>
                <a:buNone/>
              </a:pPr>
              <a:r>
                <a:rPr lang="zh-CN" altLang="en-US" sz="2800">
                  <a:solidFill>
                    <a:schemeClr val="bg1"/>
                  </a:solidFill>
                  <a:latin typeface="Arial" pitchFamily="34" charset="0"/>
                  <a:ea typeface="黑体" pitchFamily="49" charset="-122"/>
                </a:rPr>
                <a:t>继承的优点</a:t>
              </a:r>
            </a:p>
          </p:txBody>
        </p:sp>
      </p:grpSp>
      <p:grpSp>
        <p:nvGrpSpPr>
          <p:cNvPr id="101388" name="Group 12"/>
          <p:cNvGrpSpPr>
            <a:grpSpLocks/>
          </p:cNvGrpSpPr>
          <p:nvPr/>
        </p:nvGrpSpPr>
        <p:grpSpPr bwMode="auto">
          <a:xfrm>
            <a:off x="682625" y="3357563"/>
            <a:ext cx="2736850" cy="719137"/>
            <a:chOff x="930" y="1888"/>
            <a:chExt cx="1860" cy="512"/>
          </a:xfrm>
        </p:grpSpPr>
        <p:sp>
          <p:nvSpPr>
            <p:cNvPr id="57367" name="Rectangle 13"/>
            <p:cNvSpPr>
              <a:spLocks noChangeArrowheads="1"/>
            </p:cNvSpPr>
            <p:nvPr/>
          </p:nvSpPr>
          <p:spPr bwMode="auto">
            <a:xfrm>
              <a:off x="930" y="1888"/>
              <a:ext cx="1860" cy="512"/>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7368" name="Text Box 14"/>
            <p:cNvSpPr txBox="1">
              <a:spLocks noChangeArrowheads="1"/>
            </p:cNvSpPr>
            <p:nvPr/>
          </p:nvSpPr>
          <p:spPr bwMode="auto">
            <a:xfrm>
              <a:off x="1047" y="1930"/>
              <a:ext cx="162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a:latin typeface="Arial" pitchFamily="34" charset="0"/>
                  <a:ea typeface="黑体" pitchFamily="49" charset="-122"/>
                </a:rPr>
                <a:t>代码的可重用性</a:t>
              </a:r>
            </a:p>
          </p:txBody>
        </p:sp>
      </p:grpSp>
      <p:grpSp>
        <p:nvGrpSpPr>
          <p:cNvPr id="101391" name="Group 15"/>
          <p:cNvGrpSpPr>
            <a:grpSpLocks/>
          </p:cNvGrpSpPr>
          <p:nvPr/>
        </p:nvGrpSpPr>
        <p:grpSpPr bwMode="auto">
          <a:xfrm>
            <a:off x="1835150" y="4581525"/>
            <a:ext cx="2736850" cy="884238"/>
            <a:chOff x="476" y="3236"/>
            <a:chExt cx="1724" cy="557"/>
          </a:xfrm>
        </p:grpSpPr>
        <p:sp>
          <p:nvSpPr>
            <p:cNvPr id="57365" name="Rectangle 16"/>
            <p:cNvSpPr>
              <a:spLocks noChangeArrowheads="1"/>
            </p:cNvSpPr>
            <p:nvPr/>
          </p:nvSpPr>
          <p:spPr bwMode="auto">
            <a:xfrm>
              <a:off x="476" y="3236"/>
              <a:ext cx="1724" cy="557"/>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7366" name="Text Box 17"/>
            <p:cNvSpPr txBox="1">
              <a:spLocks noChangeArrowheads="1"/>
            </p:cNvSpPr>
            <p:nvPr/>
          </p:nvSpPr>
          <p:spPr bwMode="auto">
            <a:xfrm>
              <a:off x="584" y="3249"/>
              <a:ext cx="15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15000"/>
                </a:spcBef>
              </a:pPr>
              <a:r>
                <a:rPr lang="zh-CN" altLang="en-US">
                  <a:latin typeface="Arial" pitchFamily="34" charset="0"/>
                  <a:ea typeface="黑体" pitchFamily="49" charset="-122"/>
                </a:rPr>
                <a:t>父类的属性和方法可用于子类</a:t>
              </a:r>
            </a:p>
          </p:txBody>
        </p:sp>
      </p:grpSp>
      <p:grpSp>
        <p:nvGrpSpPr>
          <p:cNvPr id="101394" name="Group 18"/>
          <p:cNvGrpSpPr>
            <a:grpSpLocks/>
          </p:cNvGrpSpPr>
          <p:nvPr/>
        </p:nvGrpSpPr>
        <p:grpSpPr bwMode="auto">
          <a:xfrm>
            <a:off x="5148263" y="4581525"/>
            <a:ext cx="2952750" cy="884238"/>
            <a:chOff x="476" y="3236"/>
            <a:chExt cx="1724" cy="557"/>
          </a:xfrm>
        </p:grpSpPr>
        <p:sp>
          <p:nvSpPr>
            <p:cNvPr id="57363" name="Rectangle 19"/>
            <p:cNvSpPr>
              <a:spLocks noChangeArrowheads="1"/>
            </p:cNvSpPr>
            <p:nvPr/>
          </p:nvSpPr>
          <p:spPr bwMode="auto">
            <a:xfrm>
              <a:off x="476" y="3236"/>
              <a:ext cx="1724" cy="557"/>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7364" name="Text Box 20"/>
            <p:cNvSpPr txBox="1">
              <a:spLocks noChangeArrowheads="1"/>
            </p:cNvSpPr>
            <p:nvPr/>
          </p:nvSpPr>
          <p:spPr bwMode="auto">
            <a:xfrm>
              <a:off x="584" y="3249"/>
              <a:ext cx="15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15000"/>
                </a:spcBef>
              </a:pPr>
              <a:r>
                <a:rPr lang="zh-CN" altLang="en-US">
                  <a:latin typeface="Arial" pitchFamily="34" charset="0"/>
                  <a:ea typeface="黑体" pitchFamily="49" charset="-122"/>
                </a:rPr>
                <a:t>设计应用程序变得更加简单</a:t>
              </a:r>
            </a:p>
          </p:txBody>
        </p:sp>
      </p:grpSp>
      <p:grpSp>
        <p:nvGrpSpPr>
          <p:cNvPr id="101397" name="Group 21"/>
          <p:cNvGrpSpPr>
            <a:grpSpLocks/>
          </p:cNvGrpSpPr>
          <p:nvPr/>
        </p:nvGrpSpPr>
        <p:grpSpPr bwMode="auto">
          <a:xfrm>
            <a:off x="5651500" y="3213100"/>
            <a:ext cx="3024188" cy="863600"/>
            <a:chOff x="476" y="3236"/>
            <a:chExt cx="1724" cy="557"/>
          </a:xfrm>
        </p:grpSpPr>
        <p:sp>
          <p:nvSpPr>
            <p:cNvPr id="57361" name="Rectangle 22"/>
            <p:cNvSpPr>
              <a:spLocks noChangeArrowheads="1"/>
            </p:cNvSpPr>
            <p:nvPr/>
          </p:nvSpPr>
          <p:spPr bwMode="auto">
            <a:xfrm>
              <a:off x="476" y="3236"/>
              <a:ext cx="1724" cy="557"/>
            </a:xfrm>
            <a:prstGeom prst="rect">
              <a:avLst/>
            </a:prstGeom>
            <a:gradFill rotWithShape="1">
              <a:gsLst>
                <a:gs pos="0">
                  <a:srgbClr val="99CCFF"/>
                </a:gs>
                <a:gs pos="100000">
                  <a:srgbClr val="FFFFFF"/>
                </a:gs>
              </a:gsLst>
              <a:lin ang="5400000" scaled="1"/>
            </a:gradFill>
            <a:ln w="12700">
              <a:solidFill>
                <a:schemeClr val="tx1"/>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57362" name="Text Box 23"/>
            <p:cNvSpPr txBox="1">
              <a:spLocks noChangeArrowheads="1"/>
            </p:cNvSpPr>
            <p:nvPr/>
          </p:nvSpPr>
          <p:spPr bwMode="auto">
            <a:xfrm>
              <a:off x="584" y="3249"/>
              <a:ext cx="1508" cy="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lang="zh-CN" altLang="en-US">
                  <a:latin typeface="Arial" pitchFamily="34" charset="0"/>
                  <a:ea typeface="黑体" pitchFamily="49" charset="-122"/>
                </a:rPr>
                <a:t>可以轻松地自定义子类</a:t>
              </a:r>
            </a:p>
          </p:txBody>
        </p:sp>
      </p:grpSp>
      <p:sp>
        <p:nvSpPr>
          <p:cNvPr id="57359"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7BC6104-17FD-4D7E-8091-20CF597768B4}" type="slidenum">
              <a:rPr lang="zh-CN" altLang="en-US" sz="1400" smtClean="0">
                <a:latin typeface="Tahoma" pitchFamily="34" charset="0"/>
              </a:rPr>
              <a:pPr eaLnBrk="1" hangingPunct="1"/>
              <a:t>56</a:t>
            </a:fld>
            <a:endParaRPr lang="en-US" altLang="zh-CN" sz="1400" smtClean="0">
              <a:latin typeface="Tahoma" pitchFamily="34" charset="0"/>
            </a:endParaRPr>
          </a:p>
        </p:txBody>
      </p:sp>
      <p:sp>
        <p:nvSpPr>
          <p:cNvPr id="57360" name="TextBox 1"/>
          <p:cNvSpPr txBox="1">
            <a:spLocks noChangeArrowheads="1"/>
          </p:cNvSpPr>
          <p:nvPr/>
        </p:nvSpPr>
        <p:spPr bwMode="auto">
          <a:xfrm>
            <a:off x="395288" y="5661025"/>
            <a:ext cx="809148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继承是面向对象的核心特性，是实现抽象和共享、构造可复用软件的有效机制，最大限度地实现代码复用。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1385"/>
                                        </p:tgtEl>
                                        <p:attrNameLst>
                                          <p:attrName>style.visibility</p:attrName>
                                        </p:attrNameLst>
                                      </p:cBhvr>
                                      <p:to>
                                        <p:strVal val="visible"/>
                                      </p:to>
                                    </p:set>
                                    <p:animEffect transition="in" filter="fade">
                                      <p:cBhvr>
                                        <p:cTn id="7" dur="1000"/>
                                        <p:tgtEl>
                                          <p:spTgt spid="101385"/>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1379"/>
                                        </p:tgtEl>
                                        <p:attrNameLst>
                                          <p:attrName>style.visibility</p:attrName>
                                        </p:attrNameLst>
                                      </p:cBhvr>
                                      <p:to>
                                        <p:strVal val="visible"/>
                                      </p:to>
                                    </p:set>
                                    <p:animEffect transition="in" filter="wipe(up)">
                                      <p:cBhvr>
                                        <p:cTn id="11" dur="1000"/>
                                        <p:tgtEl>
                                          <p:spTgt spid="101379"/>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01380"/>
                                        </p:tgtEl>
                                        <p:attrNameLst>
                                          <p:attrName>style.visibility</p:attrName>
                                        </p:attrNameLst>
                                      </p:cBhvr>
                                      <p:to>
                                        <p:strVal val="visible"/>
                                      </p:to>
                                    </p:set>
                                    <p:animEffect transition="in" filter="wipe(left)">
                                      <p:cBhvr>
                                        <p:cTn id="15" dur="1000"/>
                                        <p:tgtEl>
                                          <p:spTgt spid="101380"/>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01381"/>
                                        </p:tgtEl>
                                        <p:attrNameLst>
                                          <p:attrName>style.visibility</p:attrName>
                                        </p:attrNameLst>
                                      </p:cBhvr>
                                      <p:to>
                                        <p:strVal val="visible"/>
                                      </p:to>
                                    </p:set>
                                    <p:animEffect transition="in" filter="wipe(up)">
                                      <p:cBhvr>
                                        <p:cTn id="19" dur="1000"/>
                                        <p:tgtEl>
                                          <p:spTgt spid="10138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01383"/>
                                        </p:tgtEl>
                                        <p:attrNameLst>
                                          <p:attrName>style.visibility</p:attrName>
                                        </p:attrNameLst>
                                      </p:cBhvr>
                                      <p:to>
                                        <p:strVal val="visible"/>
                                      </p:to>
                                    </p:set>
                                    <p:animEffect transition="in" filter="wipe(up)">
                                      <p:cBhvr>
                                        <p:cTn id="22" dur="1000"/>
                                        <p:tgtEl>
                                          <p:spTgt spid="10138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01384"/>
                                        </p:tgtEl>
                                        <p:attrNameLst>
                                          <p:attrName>style.visibility</p:attrName>
                                        </p:attrNameLst>
                                      </p:cBhvr>
                                      <p:to>
                                        <p:strVal val="visible"/>
                                      </p:to>
                                    </p:set>
                                    <p:animEffect transition="in" filter="wipe(up)">
                                      <p:cBhvr>
                                        <p:cTn id="25" dur="1000"/>
                                        <p:tgtEl>
                                          <p:spTgt spid="101384"/>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101382"/>
                                        </p:tgtEl>
                                        <p:attrNameLst>
                                          <p:attrName>style.visibility</p:attrName>
                                        </p:attrNameLst>
                                      </p:cBhvr>
                                      <p:to>
                                        <p:strVal val="visible"/>
                                      </p:to>
                                    </p:set>
                                    <p:animEffect transition="in" filter="wipe(right)">
                                      <p:cBhvr>
                                        <p:cTn id="28" dur="1000"/>
                                        <p:tgtEl>
                                          <p:spTgt spid="101382"/>
                                        </p:tgtEl>
                                      </p:cBhvr>
                                    </p:animEffect>
                                  </p:childTnLst>
                                </p:cTn>
                              </p:par>
                            </p:childTnLst>
                          </p:cTn>
                        </p:par>
                        <p:par>
                          <p:cTn id="29" fill="hold" nodeType="afterGroup">
                            <p:stCondLst>
                              <p:cond delay="4000"/>
                            </p:stCondLst>
                            <p:childTnLst>
                              <p:par>
                                <p:cTn id="30" presetID="10" presetClass="entr" presetSubtype="0" fill="hold" nodeType="afterEffect">
                                  <p:stCondLst>
                                    <p:cond delay="0"/>
                                  </p:stCondLst>
                                  <p:childTnLst>
                                    <p:set>
                                      <p:cBhvr>
                                        <p:cTn id="31" dur="1" fill="hold">
                                          <p:stCondLst>
                                            <p:cond delay="0"/>
                                          </p:stCondLst>
                                        </p:cTn>
                                        <p:tgtEl>
                                          <p:spTgt spid="101388"/>
                                        </p:tgtEl>
                                        <p:attrNameLst>
                                          <p:attrName>style.visibility</p:attrName>
                                        </p:attrNameLst>
                                      </p:cBhvr>
                                      <p:to>
                                        <p:strVal val="visible"/>
                                      </p:to>
                                    </p:set>
                                    <p:animEffect transition="in" filter="fade">
                                      <p:cBhvr>
                                        <p:cTn id="32" dur="1000"/>
                                        <p:tgtEl>
                                          <p:spTgt spid="101388"/>
                                        </p:tgtEl>
                                      </p:cBhvr>
                                    </p:animEffect>
                                  </p:childTnLst>
                                </p:cTn>
                              </p:par>
                              <p:par>
                                <p:cTn id="33" presetID="10" presetClass="entr" presetSubtype="0" fill="hold" nodeType="withEffect">
                                  <p:stCondLst>
                                    <p:cond delay="0"/>
                                  </p:stCondLst>
                                  <p:childTnLst>
                                    <p:set>
                                      <p:cBhvr>
                                        <p:cTn id="34" dur="1" fill="hold">
                                          <p:stCondLst>
                                            <p:cond delay="0"/>
                                          </p:stCondLst>
                                        </p:cTn>
                                        <p:tgtEl>
                                          <p:spTgt spid="101391"/>
                                        </p:tgtEl>
                                        <p:attrNameLst>
                                          <p:attrName>style.visibility</p:attrName>
                                        </p:attrNameLst>
                                      </p:cBhvr>
                                      <p:to>
                                        <p:strVal val="visible"/>
                                      </p:to>
                                    </p:set>
                                    <p:animEffect transition="in" filter="fade">
                                      <p:cBhvr>
                                        <p:cTn id="35" dur="1000"/>
                                        <p:tgtEl>
                                          <p:spTgt spid="101391"/>
                                        </p:tgtEl>
                                      </p:cBhvr>
                                    </p:animEffect>
                                  </p:childTnLst>
                                </p:cTn>
                              </p:par>
                              <p:par>
                                <p:cTn id="36" presetID="10" presetClass="entr" presetSubtype="0" fill="hold" nodeType="withEffect">
                                  <p:stCondLst>
                                    <p:cond delay="0"/>
                                  </p:stCondLst>
                                  <p:childTnLst>
                                    <p:set>
                                      <p:cBhvr>
                                        <p:cTn id="37" dur="1" fill="hold">
                                          <p:stCondLst>
                                            <p:cond delay="0"/>
                                          </p:stCondLst>
                                        </p:cTn>
                                        <p:tgtEl>
                                          <p:spTgt spid="101397"/>
                                        </p:tgtEl>
                                        <p:attrNameLst>
                                          <p:attrName>style.visibility</p:attrName>
                                        </p:attrNameLst>
                                      </p:cBhvr>
                                      <p:to>
                                        <p:strVal val="visible"/>
                                      </p:to>
                                    </p:set>
                                    <p:animEffect transition="in" filter="fade">
                                      <p:cBhvr>
                                        <p:cTn id="38" dur="1000"/>
                                        <p:tgtEl>
                                          <p:spTgt spid="101397"/>
                                        </p:tgtEl>
                                      </p:cBhvr>
                                    </p:animEffect>
                                  </p:childTnLst>
                                </p:cTn>
                              </p:par>
                              <p:par>
                                <p:cTn id="39" presetID="10" presetClass="entr" presetSubtype="0" fill="hold" nodeType="withEffect">
                                  <p:stCondLst>
                                    <p:cond delay="0"/>
                                  </p:stCondLst>
                                  <p:childTnLst>
                                    <p:set>
                                      <p:cBhvr>
                                        <p:cTn id="40" dur="1" fill="hold">
                                          <p:stCondLst>
                                            <p:cond delay="0"/>
                                          </p:stCondLst>
                                        </p:cTn>
                                        <p:tgtEl>
                                          <p:spTgt spid="101394"/>
                                        </p:tgtEl>
                                        <p:attrNameLst>
                                          <p:attrName>style.visibility</p:attrName>
                                        </p:attrNameLst>
                                      </p:cBhvr>
                                      <p:to>
                                        <p:strVal val="visible"/>
                                      </p:to>
                                    </p:set>
                                    <p:animEffect transition="in" filter="fade">
                                      <p:cBhvr>
                                        <p:cTn id="41" dur="1000"/>
                                        <p:tgtEl>
                                          <p:spTgt spid="10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p:bldP spid="101380" grpId="0" animBg="1"/>
      <p:bldP spid="101381" grpId="0" animBg="1"/>
      <p:bldP spid="101382" grpId="0" animBg="1"/>
      <p:bldP spid="101383" grpId="0" animBg="1"/>
      <p:bldP spid="10138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3.3.1 </a:t>
            </a:r>
            <a:r>
              <a:rPr lang="zh-CN" altLang="en-US" smtClean="0"/>
              <a:t>由继承派生类</a:t>
            </a:r>
          </a:p>
        </p:txBody>
      </p:sp>
      <p:sp>
        <p:nvSpPr>
          <p:cNvPr id="58371" name="内容占位符 2"/>
          <p:cNvSpPr>
            <a:spLocks noGrp="1"/>
          </p:cNvSpPr>
          <p:nvPr>
            <p:ph idx="1"/>
          </p:nvPr>
        </p:nvSpPr>
        <p:spPr>
          <a:xfrm>
            <a:off x="312737" y="1268760"/>
            <a:ext cx="8631238" cy="1136650"/>
          </a:xfrm>
        </p:spPr>
        <p:txBody>
          <a:bodyPr/>
          <a:lstStyle/>
          <a:p>
            <a:pPr lvl="1" eaLnBrk="1" hangingPunct="1">
              <a:buClr>
                <a:srgbClr val="FF0000"/>
              </a:buClr>
            </a:pPr>
            <a:r>
              <a:rPr lang="en-US" altLang="zh-CN" dirty="0" smtClean="0">
                <a:solidFill>
                  <a:srgbClr val="000000"/>
                </a:solidFill>
              </a:rPr>
              <a:t>[</a:t>
            </a:r>
            <a:r>
              <a:rPr lang="zh-CN" altLang="en-US" dirty="0" smtClean="0">
                <a:solidFill>
                  <a:srgbClr val="000000"/>
                </a:solidFill>
              </a:rPr>
              <a:t>修饰符</a:t>
            </a:r>
            <a:r>
              <a:rPr lang="en-US" altLang="zh-CN" dirty="0" smtClean="0">
                <a:solidFill>
                  <a:srgbClr val="000000"/>
                </a:solidFill>
              </a:rPr>
              <a:t>]  class  </a:t>
            </a:r>
            <a:r>
              <a:rPr lang="zh-CN" altLang="en-US" dirty="0" smtClean="0">
                <a:solidFill>
                  <a:srgbClr val="000000"/>
                </a:solidFill>
              </a:rPr>
              <a:t>类</a:t>
            </a:r>
            <a:r>
              <a:rPr lang="en-US" altLang="zh-CN" dirty="0" smtClean="0">
                <a:solidFill>
                  <a:srgbClr val="000000"/>
                </a:solidFill>
              </a:rPr>
              <a:t>&lt;</a:t>
            </a:r>
            <a:r>
              <a:rPr lang="zh-CN" altLang="en-US" dirty="0" smtClean="0">
                <a:solidFill>
                  <a:srgbClr val="000000"/>
                </a:solidFill>
              </a:rPr>
              <a:t>泛型</a:t>
            </a:r>
            <a:r>
              <a:rPr lang="en-US" altLang="zh-CN" dirty="0" smtClean="0">
                <a:solidFill>
                  <a:srgbClr val="000000"/>
                </a:solidFill>
              </a:rPr>
              <a:t>&gt;  [</a:t>
            </a:r>
            <a:r>
              <a:rPr lang="en-US" altLang="zh-CN" dirty="0" smtClean="0">
                <a:solidFill>
                  <a:srgbClr val="C00000"/>
                </a:solidFill>
              </a:rPr>
              <a:t>extends</a:t>
            </a:r>
            <a:r>
              <a:rPr lang="en-US" altLang="zh-CN" dirty="0" smtClean="0">
                <a:solidFill>
                  <a:srgbClr val="000000"/>
                </a:solidFill>
              </a:rPr>
              <a:t>  </a:t>
            </a:r>
            <a:r>
              <a:rPr lang="zh-CN" altLang="en-US" dirty="0" smtClean="0">
                <a:solidFill>
                  <a:srgbClr val="000000"/>
                </a:solidFill>
              </a:rPr>
              <a:t>父类</a:t>
            </a:r>
            <a:r>
              <a:rPr lang="en-US" altLang="zh-CN" dirty="0" smtClean="0">
                <a:solidFill>
                  <a:srgbClr val="000000"/>
                </a:solidFill>
              </a:rPr>
              <a:t>]  [implements </a:t>
            </a:r>
            <a:r>
              <a:rPr lang="zh-CN" altLang="en-US" dirty="0" smtClean="0">
                <a:solidFill>
                  <a:srgbClr val="000000"/>
                </a:solidFill>
              </a:rPr>
              <a:t>接口列表</a:t>
            </a:r>
            <a:r>
              <a:rPr lang="en-US" altLang="zh-CN" dirty="0" smtClean="0">
                <a:solidFill>
                  <a:srgbClr val="000000"/>
                </a:solidFill>
              </a:rPr>
              <a:t>]</a:t>
            </a:r>
          </a:p>
          <a:p>
            <a:endParaRPr lang="zh-CN" altLang="en-US" sz="3600" dirty="0" smtClean="0"/>
          </a:p>
        </p:txBody>
      </p:sp>
      <p:sp>
        <p:nvSpPr>
          <p:cNvPr id="58373"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A2EC412-41B3-49CE-8B30-DD1E201AD737}" type="slidenum">
              <a:rPr lang="zh-CN" altLang="en-US" sz="1400" smtClean="0">
                <a:latin typeface="Tahoma" pitchFamily="34" charset="0"/>
              </a:rPr>
              <a:pPr eaLnBrk="1" hangingPunct="1"/>
              <a:t>57</a:t>
            </a:fld>
            <a:endParaRPr lang="en-US" altLang="zh-CN" sz="1400" smtClean="0">
              <a:latin typeface="Tahoma" pitchFamily="34" charset="0"/>
            </a:endParaRPr>
          </a:p>
        </p:txBody>
      </p:sp>
      <p:sp>
        <p:nvSpPr>
          <p:cNvPr id="58374" name="TextBox 1"/>
          <p:cNvSpPr txBox="1">
            <a:spLocks noChangeArrowheads="1"/>
          </p:cNvSpPr>
          <p:nvPr/>
        </p:nvSpPr>
        <p:spPr bwMode="auto">
          <a:xfrm>
            <a:off x="668337" y="3029097"/>
            <a:ext cx="7920037" cy="15319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buFont typeface="Wingdings" pitchFamily="2" charset="2"/>
              <a:buChar char="Ø"/>
            </a:pP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中类不支持多继承，但支持多接口；</a:t>
            </a:r>
          </a:p>
          <a:p>
            <a:pPr eaLnBrk="1" hangingPunct="1">
              <a:lnSpc>
                <a:spcPct val="130000"/>
              </a:lnSpc>
              <a:buFont typeface="Wingdings" pitchFamily="2" charset="2"/>
              <a:buChar char="Ø"/>
            </a:pPr>
            <a:r>
              <a:rPr lang="zh-CN" altLang="en-US" dirty="0">
                <a:latin typeface="微软雅黑" pitchFamily="34" charset="-122"/>
                <a:ea typeface="微软雅黑" pitchFamily="34" charset="-122"/>
              </a:rPr>
              <a:t>继承具有传递性：  </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继承于</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又继承于</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，则</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也继承了</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中</a:t>
            </a:r>
            <a:r>
              <a:rPr lang="zh-CN" altLang="en-US" dirty="0" smtClean="0">
                <a:latin typeface="微软雅黑" pitchFamily="34" charset="-122"/>
                <a:ea typeface="微软雅黑" pitchFamily="34" charset="-122"/>
              </a:rPr>
              <a:t>的属性和</a:t>
            </a:r>
            <a:r>
              <a:rPr lang="zh-CN" altLang="en-US" dirty="0">
                <a:latin typeface="微软雅黑" pitchFamily="34" charset="-122"/>
                <a:ea typeface="微软雅黑" pitchFamily="34" charset="-122"/>
              </a:rPr>
              <a:t>方法。</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a:t>
            </a:r>
            <a:r>
              <a:rPr lang="zh-CN" altLang="en-US" smtClean="0"/>
              <a:t>例</a:t>
            </a:r>
            <a:r>
              <a:rPr lang="en-US" altLang="zh-CN" smtClean="0"/>
              <a:t>]</a:t>
            </a:r>
            <a:r>
              <a:rPr lang="zh-CN" altLang="en-US" smtClean="0"/>
              <a:t>类继承例子</a:t>
            </a:r>
          </a:p>
        </p:txBody>
      </p:sp>
      <p:sp>
        <p:nvSpPr>
          <p:cNvPr id="59397"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4EE2259-8684-4374-B6D4-02358AC123A9}" type="slidenum">
              <a:rPr lang="zh-CN" altLang="en-US" sz="1400" smtClean="0">
                <a:latin typeface="Tahoma" pitchFamily="34" charset="0"/>
              </a:rPr>
              <a:pPr eaLnBrk="1" hangingPunct="1"/>
              <a:t>58</a:t>
            </a:fld>
            <a:endParaRPr lang="en-US" altLang="zh-CN" sz="1400" smtClean="0">
              <a:latin typeface="Tahoma" pitchFamily="34" charset="0"/>
            </a:endParaRPr>
          </a:p>
        </p:txBody>
      </p:sp>
      <p:pic>
        <p:nvPicPr>
          <p:cNvPr id="59477" name="Picture 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838200"/>
            <a:ext cx="5328592" cy="223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80" name="Picture 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82" y="2828615"/>
            <a:ext cx="6480720" cy="400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标注 5"/>
          <p:cNvSpPr/>
          <p:nvPr/>
        </p:nvSpPr>
        <p:spPr>
          <a:xfrm>
            <a:off x="5813324" y="5085184"/>
            <a:ext cx="2088232" cy="623564"/>
          </a:xfrm>
          <a:prstGeom prst="wedgeRectCallout">
            <a:avLst>
              <a:gd name="adj1" fmla="val -89568"/>
              <a:gd name="adj2" fmla="val 76732"/>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dirty="0" smtClean="0">
                <a:solidFill>
                  <a:schemeClr val="accent5">
                    <a:lumMod val="25000"/>
                  </a:schemeClr>
                </a:solidFill>
              </a:rPr>
              <a:t>输出</a:t>
            </a:r>
            <a:r>
              <a:rPr lang="zh-CN" altLang="en-US" sz="2000" b="1" dirty="0">
                <a:solidFill>
                  <a:schemeClr val="accent5">
                    <a:lumMod val="25000"/>
                  </a:schemeClr>
                </a:solidFill>
              </a:rPr>
              <a:t>结果是什么？</a:t>
            </a:r>
          </a:p>
        </p:txBody>
      </p:sp>
      <p:pic>
        <p:nvPicPr>
          <p:cNvPr id="2" name="图片 1"/>
          <p:cNvPicPr>
            <a:picLocks noChangeAspect="1"/>
          </p:cNvPicPr>
          <p:nvPr/>
        </p:nvPicPr>
        <p:blipFill>
          <a:blip r:embed="rId4"/>
          <a:stretch>
            <a:fillRect/>
          </a:stretch>
        </p:blipFill>
        <p:spPr>
          <a:xfrm>
            <a:off x="4770906" y="750870"/>
            <a:ext cx="4173069" cy="1098958"/>
          </a:xfrm>
          <a:prstGeom prst="rect">
            <a:avLst/>
          </a:prstGeom>
        </p:spPr>
      </p:pic>
      <p:sp>
        <p:nvSpPr>
          <p:cNvPr id="8" name="TextBox 1"/>
          <p:cNvSpPr txBox="1">
            <a:spLocks noChangeArrowheads="1"/>
          </p:cNvSpPr>
          <p:nvPr/>
        </p:nvSpPr>
        <p:spPr bwMode="auto">
          <a:xfrm>
            <a:off x="6350674" y="1998564"/>
            <a:ext cx="2340491"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03-extend/first</a:t>
            </a:r>
            <a:r>
              <a:rPr lang="zh-CN" altLang="en-US" sz="2000" smtClean="0">
                <a:latin typeface="微软雅黑" pitchFamily="34" charset="-122"/>
                <a:ea typeface="微软雅黑" pitchFamily="34" charset="-122"/>
              </a:rPr>
              <a:t>包</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477"/>
                                        </p:tgtEl>
                                        <p:attrNameLst>
                                          <p:attrName>style.visibility</p:attrName>
                                        </p:attrNameLst>
                                      </p:cBhvr>
                                      <p:to>
                                        <p:strVal val="visible"/>
                                      </p:to>
                                    </p:set>
                                    <p:anim calcmode="lin" valueType="num">
                                      <p:cBhvr additive="base">
                                        <p:cTn id="7" dur="500" fill="hold"/>
                                        <p:tgtEl>
                                          <p:spTgt spid="59477"/>
                                        </p:tgtEl>
                                        <p:attrNameLst>
                                          <p:attrName>ppt_x</p:attrName>
                                        </p:attrNameLst>
                                      </p:cBhvr>
                                      <p:tavLst>
                                        <p:tav tm="0">
                                          <p:val>
                                            <p:strVal val="#ppt_x"/>
                                          </p:val>
                                        </p:tav>
                                        <p:tav tm="100000">
                                          <p:val>
                                            <p:strVal val="#ppt_x"/>
                                          </p:val>
                                        </p:tav>
                                      </p:tavLst>
                                    </p:anim>
                                    <p:anim calcmode="lin" valueType="num">
                                      <p:cBhvr additive="base">
                                        <p:cTn id="8" dur="500" fill="hold"/>
                                        <p:tgtEl>
                                          <p:spTgt spid="594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9480"/>
                                        </p:tgtEl>
                                        <p:attrNameLst>
                                          <p:attrName>style.visibility</p:attrName>
                                        </p:attrNameLst>
                                      </p:cBhvr>
                                      <p:to>
                                        <p:strVal val="visible"/>
                                      </p:to>
                                    </p:set>
                                    <p:animEffect transition="in" filter="barn(inVertical)">
                                      <p:cBhvr>
                                        <p:cTn id="13" dur="500"/>
                                        <p:tgtEl>
                                          <p:spTgt spid="5948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mtClean="0"/>
              <a:t>[</a:t>
            </a:r>
            <a:r>
              <a:rPr lang="zh-CN" altLang="en-US" smtClean="0"/>
              <a:t>例</a:t>
            </a:r>
            <a:r>
              <a:rPr lang="en-US" altLang="zh-CN" smtClean="0"/>
              <a:t>]</a:t>
            </a:r>
            <a:r>
              <a:rPr lang="zh-CN" altLang="en-US" smtClean="0"/>
              <a:t>继承传递性例子</a:t>
            </a:r>
          </a:p>
        </p:txBody>
      </p:sp>
      <p:sp>
        <p:nvSpPr>
          <p:cNvPr id="60419" name="内容占位符 2"/>
          <p:cNvSpPr>
            <a:spLocks noGrp="1"/>
          </p:cNvSpPr>
          <p:nvPr>
            <p:ph idx="1"/>
          </p:nvPr>
        </p:nvSpPr>
        <p:spPr>
          <a:xfrm>
            <a:off x="107950" y="1157288"/>
            <a:ext cx="4968875" cy="5080000"/>
          </a:xfrm>
        </p:spPr>
        <p:txBody>
          <a:bodyPr lIns="0" rIns="0"/>
          <a:lstStyle/>
          <a:p>
            <a:r>
              <a:rPr lang="en-US" altLang="zh-CN" sz="1600" dirty="0" smtClean="0"/>
              <a:t>class A{</a:t>
            </a:r>
          </a:p>
          <a:p>
            <a:r>
              <a:rPr lang="en-US" altLang="zh-CN" sz="1600" dirty="0" smtClean="0"/>
              <a:t>	public </a:t>
            </a:r>
            <a:r>
              <a:rPr lang="en-US" altLang="zh-CN" sz="1600" dirty="0" err="1" smtClean="0"/>
              <a:t>int</a:t>
            </a:r>
            <a:r>
              <a:rPr lang="en-US" altLang="zh-CN" sz="1600" dirty="0" smtClean="0"/>
              <a:t> </a:t>
            </a:r>
            <a:r>
              <a:rPr lang="en-US" altLang="zh-CN" sz="1600" dirty="0" err="1" smtClean="0"/>
              <a:t>varA</a:t>
            </a:r>
            <a:r>
              <a:rPr lang="en-US" altLang="zh-CN" sz="1600" dirty="0" smtClean="0"/>
              <a:t>;</a:t>
            </a:r>
          </a:p>
          <a:p>
            <a:r>
              <a:rPr lang="en-US" altLang="zh-CN" sz="1600" dirty="0" smtClean="0"/>
              <a:t>	public void </a:t>
            </a:r>
            <a:r>
              <a:rPr lang="en-US" altLang="zh-CN" sz="1600" dirty="0" err="1" smtClean="0"/>
              <a:t>printA</a:t>
            </a:r>
            <a:r>
              <a:rPr lang="en-US" altLang="zh-CN" sz="1600" dirty="0" smtClean="0"/>
              <a:t>(){</a:t>
            </a:r>
          </a:p>
          <a:p>
            <a:r>
              <a:rPr lang="en-US" altLang="zh-CN" sz="1600" dirty="0" smtClean="0"/>
              <a:t>		</a:t>
            </a:r>
            <a:r>
              <a:rPr lang="en-US" altLang="zh-CN" sz="1600" dirty="0" err="1" smtClean="0"/>
              <a:t>System.out.println</a:t>
            </a:r>
            <a:r>
              <a:rPr lang="en-US" altLang="zh-CN" sz="1600" dirty="0" smtClean="0"/>
              <a:t>("</a:t>
            </a:r>
            <a:r>
              <a:rPr lang="en-US" altLang="zh-CN" sz="1600" dirty="0" err="1" smtClean="0"/>
              <a:t>varA</a:t>
            </a:r>
            <a:r>
              <a:rPr lang="en-US" altLang="zh-CN" sz="1600" dirty="0" smtClean="0"/>
              <a:t> = " + </a:t>
            </a:r>
            <a:r>
              <a:rPr lang="en-US" altLang="zh-CN" sz="1600" dirty="0" err="1" smtClean="0"/>
              <a:t>varA</a:t>
            </a:r>
            <a:r>
              <a:rPr lang="en-US" altLang="zh-CN" sz="1600" dirty="0" smtClean="0"/>
              <a:t>);</a:t>
            </a:r>
          </a:p>
          <a:p>
            <a:r>
              <a:rPr lang="en-US" altLang="zh-CN" sz="1600" dirty="0" smtClean="0"/>
              <a:t>	}</a:t>
            </a:r>
          </a:p>
          <a:p>
            <a:r>
              <a:rPr lang="en-US" altLang="zh-CN" sz="1600" dirty="0" smtClean="0"/>
              <a:t>}</a:t>
            </a:r>
          </a:p>
          <a:p>
            <a:r>
              <a:rPr lang="en-US" altLang="zh-CN" sz="1600" dirty="0" smtClean="0"/>
              <a:t>class B </a:t>
            </a:r>
            <a:r>
              <a:rPr lang="en-US" altLang="zh-CN" sz="1600" dirty="0" smtClean="0">
                <a:solidFill>
                  <a:srgbClr val="FF0000"/>
                </a:solidFill>
              </a:rPr>
              <a:t>extends A</a:t>
            </a:r>
            <a:r>
              <a:rPr lang="en-US" altLang="zh-CN" sz="1600" dirty="0" smtClean="0"/>
              <a:t>{</a:t>
            </a:r>
          </a:p>
          <a:p>
            <a:r>
              <a:rPr lang="en-US" altLang="zh-CN" sz="1600" dirty="0" smtClean="0"/>
              <a:t>	public </a:t>
            </a:r>
            <a:r>
              <a:rPr lang="en-US" altLang="zh-CN" sz="1600" dirty="0" err="1" smtClean="0"/>
              <a:t>int</a:t>
            </a:r>
            <a:r>
              <a:rPr lang="en-US" altLang="zh-CN" sz="1600" dirty="0" smtClean="0"/>
              <a:t> </a:t>
            </a:r>
            <a:r>
              <a:rPr lang="en-US" altLang="zh-CN" sz="1600" dirty="0" err="1" smtClean="0"/>
              <a:t>varB</a:t>
            </a:r>
            <a:r>
              <a:rPr lang="en-US" altLang="zh-CN" sz="1600" dirty="0" smtClean="0"/>
              <a:t>;</a:t>
            </a:r>
          </a:p>
          <a:p>
            <a:r>
              <a:rPr lang="en-US" altLang="zh-CN" sz="1600" dirty="0" smtClean="0"/>
              <a:t>	public void </a:t>
            </a:r>
            <a:r>
              <a:rPr lang="en-US" altLang="zh-CN" sz="1600" dirty="0" err="1" smtClean="0"/>
              <a:t>printB</a:t>
            </a:r>
            <a:r>
              <a:rPr lang="en-US" altLang="zh-CN" sz="1600" dirty="0" smtClean="0"/>
              <a:t>(){</a:t>
            </a:r>
          </a:p>
          <a:p>
            <a:r>
              <a:rPr lang="en-US" altLang="zh-CN" sz="1600" dirty="0" smtClean="0"/>
              <a:t>		</a:t>
            </a:r>
            <a:r>
              <a:rPr lang="en-US" altLang="zh-CN" sz="1600" dirty="0" err="1" smtClean="0"/>
              <a:t>System.out.println</a:t>
            </a:r>
            <a:r>
              <a:rPr lang="en-US" altLang="zh-CN" sz="1600" dirty="0" smtClean="0"/>
              <a:t>("</a:t>
            </a:r>
            <a:r>
              <a:rPr lang="en-US" altLang="zh-CN" sz="1600" dirty="0" err="1" smtClean="0"/>
              <a:t>varB</a:t>
            </a:r>
            <a:r>
              <a:rPr lang="en-US" altLang="zh-CN" sz="1600" dirty="0" smtClean="0"/>
              <a:t> = " + </a:t>
            </a:r>
            <a:r>
              <a:rPr lang="en-US" altLang="zh-CN" sz="1600" dirty="0" err="1" smtClean="0"/>
              <a:t>varB</a:t>
            </a:r>
            <a:r>
              <a:rPr lang="en-US" altLang="zh-CN" sz="1600" dirty="0" smtClean="0"/>
              <a:t>);</a:t>
            </a:r>
          </a:p>
          <a:p>
            <a:r>
              <a:rPr lang="en-US" altLang="zh-CN" sz="1600" dirty="0" smtClean="0"/>
              <a:t>	}</a:t>
            </a:r>
          </a:p>
          <a:p>
            <a:r>
              <a:rPr lang="en-US" altLang="zh-CN" sz="1600" dirty="0" smtClean="0"/>
              <a:t>}</a:t>
            </a:r>
          </a:p>
          <a:p>
            <a:r>
              <a:rPr lang="en-US" altLang="zh-CN" sz="1600" dirty="0" smtClean="0"/>
              <a:t>class C </a:t>
            </a:r>
            <a:r>
              <a:rPr lang="en-US" altLang="zh-CN" sz="1600" dirty="0" smtClean="0">
                <a:solidFill>
                  <a:srgbClr val="FF0000"/>
                </a:solidFill>
              </a:rPr>
              <a:t>extends B</a:t>
            </a:r>
            <a:r>
              <a:rPr lang="en-US" altLang="zh-CN" sz="1600" dirty="0" smtClean="0"/>
              <a:t>{</a:t>
            </a:r>
          </a:p>
          <a:p>
            <a:r>
              <a:rPr lang="en-US" altLang="zh-CN" sz="1600" dirty="0" smtClean="0"/>
              <a:t>	public </a:t>
            </a:r>
            <a:r>
              <a:rPr lang="en-US" altLang="zh-CN" sz="1600" dirty="0" err="1" smtClean="0"/>
              <a:t>int</a:t>
            </a:r>
            <a:r>
              <a:rPr lang="en-US" altLang="zh-CN" sz="1600" dirty="0" smtClean="0"/>
              <a:t> </a:t>
            </a:r>
            <a:r>
              <a:rPr lang="en-US" altLang="zh-CN" sz="1600" dirty="0" err="1" smtClean="0"/>
              <a:t>varC</a:t>
            </a:r>
            <a:r>
              <a:rPr lang="en-US" altLang="zh-CN" sz="1600" dirty="0" smtClean="0"/>
              <a:t>;</a:t>
            </a:r>
          </a:p>
          <a:p>
            <a:r>
              <a:rPr lang="en-US" altLang="zh-CN" sz="1600" dirty="0" smtClean="0"/>
              <a:t>	public void </a:t>
            </a:r>
            <a:r>
              <a:rPr lang="en-US" altLang="zh-CN" sz="1600" dirty="0" err="1" smtClean="0"/>
              <a:t>printC</a:t>
            </a:r>
            <a:r>
              <a:rPr lang="en-US" altLang="zh-CN" sz="1600" dirty="0" smtClean="0"/>
              <a:t>(){</a:t>
            </a:r>
          </a:p>
          <a:p>
            <a:r>
              <a:rPr lang="en-US" altLang="zh-CN" sz="1600" dirty="0" smtClean="0"/>
              <a:t>		</a:t>
            </a:r>
            <a:r>
              <a:rPr lang="en-US" altLang="zh-CN" sz="1600" dirty="0" err="1" smtClean="0"/>
              <a:t>System.out.println</a:t>
            </a:r>
            <a:r>
              <a:rPr lang="en-US" altLang="zh-CN" sz="1600" dirty="0" smtClean="0"/>
              <a:t>("</a:t>
            </a:r>
            <a:r>
              <a:rPr lang="en-US" altLang="zh-CN" sz="1600" dirty="0" err="1" smtClean="0"/>
              <a:t>varC</a:t>
            </a:r>
            <a:r>
              <a:rPr lang="en-US" altLang="zh-CN" sz="1600" dirty="0" smtClean="0"/>
              <a:t> = " + </a:t>
            </a:r>
            <a:r>
              <a:rPr lang="en-US" altLang="zh-CN" sz="1600" dirty="0" err="1" smtClean="0"/>
              <a:t>varC</a:t>
            </a:r>
            <a:r>
              <a:rPr lang="en-US" altLang="zh-CN" sz="1600" dirty="0" smtClean="0"/>
              <a:t>);</a:t>
            </a:r>
          </a:p>
          <a:p>
            <a:r>
              <a:rPr lang="en-US" altLang="zh-CN" sz="1600" dirty="0" smtClean="0"/>
              <a:t>	}</a:t>
            </a:r>
          </a:p>
          <a:p>
            <a:r>
              <a:rPr lang="en-US" altLang="zh-CN" sz="1600" dirty="0" smtClean="0"/>
              <a:t>}</a:t>
            </a:r>
          </a:p>
        </p:txBody>
      </p:sp>
      <p:sp>
        <p:nvSpPr>
          <p:cNvPr id="60421"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343C51E-6141-43C9-9E13-33E47F98995E}" type="slidenum">
              <a:rPr lang="zh-CN" altLang="en-US" sz="1400" smtClean="0">
                <a:latin typeface="Tahoma" pitchFamily="34" charset="0"/>
              </a:rPr>
              <a:pPr eaLnBrk="1" hangingPunct="1"/>
              <a:t>59</a:t>
            </a:fld>
            <a:endParaRPr lang="en-US" altLang="zh-CN" sz="1400" smtClean="0">
              <a:latin typeface="Tahoma" pitchFamily="34" charset="0"/>
            </a:endParaRPr>
          </a:p>
        </p:txBody>
      </p:sp>
      <p:sp>
        <p:nvSpPr>
          <p:cNvPr id="60422" name="内容占位符 2"/>
          <p:cNvSpPr txBox="1">
            <a:spLocks/>
          </p:cNvSpPr>
          <p:nvPr/>
        </p:nvSpPr>
        <p:spPr bwMode="auto">
          <a:xfrm>
            <a:off x="5148263" y="1228725"/>
            <a:ext cx="3914775" cy="364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609600" indent="-6096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20000"/>
              </a:spcBef>
              <a:buClr>
                <a:schemeClr val="folHlink"/>
              </a:buClr>
              <a:buSzPct val="80000"/>
              <a:buFont typeface="Wingdings" pitchFamily="2" charset="2"/>
              <a:buNone/>
            </a:pPr>
            <a:r>
              <a:rPr lang="en-US" altLang="zh-CN" sz="1600" b="1" smtClean="0">
                <a:latin typeface="Tahoma" pitchFamily="34" charset="0"/>
              </a:rPr>
              <a:t>public </a:t>
            </a:r>
            <a:r>
              <a:rPr lang="en-US" altLang="zh-CN" sz="1600" b="1" dirty="0">
                <a:latin typeface="Tahoma" pitchFamily="34" charset="0"/>
              </a:rPr>
              <a:t>class </a:t>
            </a:r>
            <a:r>
              <a:rPr lang="en-US" altLang="zh-CN" sz="1600" b="1" err="1">
                <a:latin typeface="Tahoma" pitchFamily="34" charset="0"/>
              </a:rPr>
              <a:t>Extendpass</a:t>
            </a:r>
            <a:r>
              <a:rPr lang="en-US" altLang="zh-CN" sz="1600" b="1">
                <a:latin typeface="Tahoma" pitchFamily="34" charset="0"/>
              </a:rPr>
              <a:t> </a:t>
            </a:r>
            <a:r>
              <a:rPr lang="en-US" altLang="zh-CN" sz="1600" b="1" smtClean="0">
                <a:latin typeface="Tahoma" pitchFamily="34" charset="0"/>
              </a:rPr>
              <a:t>{</a:t>
            </a:r>
            <a:endParaRPr lang="en-US" altLang="zh-CN" sz="1600" b="1" dirty="0">
              <a:latin typeface="Tahoma" pitchFamily="34" charset="0"/>
            </a:endParaRPr>
          </a:p>
          <a:p>
            <a:pPr>
              <a:spcBef>
                <a:spcPct val="20000"/>
              </a:spcBef>
              <a:buClr>
                <a:schemeClr val="folHlink"/>
              </a:buClr>
              <a:buSzPct val="80000"/>
              <a:buFont typeface="Wingdings" pitchFamily="2" charset="2"/>
              <a:buNone/>
            </a:pPr>
            <a:r>
              <a:rPr lang="en-US" altLang="zh-CN" sz="1600" b="1" dirty="0">
                <a:latin typeface="Tahoma" pitchFamily="34" charset="0"/>
              </a:rPr>
              <a:t>	public static void main(String[] </a:t>
            </a:r>
            <a:r>
              <a:rPr lang="en-US" altLang="zh-CN" sz="1600" b="1" dirty="0" err="1">
                <a:latin typeface="Tahoma" pitchFamily="34" charset="0"/>
              </a:rPr>
              <a:t>args</a:t>
            </a:r>
            <a:r>
              <a:rPr lang="en-US" altLang="zh-CN" sz="1600" b="1" dirty="0">
                <a:latin typeface="Tahoma" pitchFamily="34" charset="0"/>
              </a:rPr>
              <a:t>) {</a:t>
            </a:r>
          </a:p>
          <a:p>
            <a:pPr>
              <a:spcBef>
                <a:spcPct val="20000"/>
              </a:spcBef>
              <a:buClr>
                <a:schemeClr val="folHlink"/>
              </a:buClr>
              <a:buSzPct val="80000"/>
              <a:buFont typeface="Wingdings" pitchFamily="2" charset="2"/>
              <a:buNone/>
            </a:pPr>
            <a:r>
              <a:rPr lang="en-US" altLang="zh-CN" sz="1600" b="1" dirty="0">
                <a:solidFill>
                  <a:srgbClr val="FF0000"/>
                </a:solidFill>
                <a:latin typeface="Tahoma" pitchFamily="34" charset="0"/>
              </a:rPr>
              <a:t>		C </a:t>
            </a:r>
            <a:r>
              <a:rPr lang="en-US" altLang="zh-CN" sz="1600" b="1" dirty="0" err="1">
                <a:solidFill>
                  <a:srgbClr val="FF0000"/>
                </a:solidFill>
                <a:latin typeface="Tahoma" pitchFamily="34" charset="0"/>
              </a:rPr>
              <a:t>oc</a:t>
            </a:r>
            <a:r>
              <a:rPr lang="en-US" altLang="zh-CN" sz="1600" b="1" dirty="0">
                <a:solidFill>
                  <a:srgbClr val="FF0000"/>
                </a:solidFill>
                <a:latin typeface="Tahoma" pitchFamily="34" charset="0"/>
              </a:rPr>
              <a:t> = new C();</a:t>
            </a:r>
          </a:p>
          <a:p>
            <a:pPr>
              <a:spcBef>
                <a:spcPct val="20000"/>
              </a:spcBef>
              <a:buClr>
                <a:schemeClr val="folHlink"/>
              </a:buClr>
              <a:buSzPct val="80000"/>
              <a:buFont typeface="Wingdings" pitchFamily="2" charset="2"/>
              <a:buNone/>
            </a:pPr>
            <a:r>
              <a:rPr lang="en-US" altLang="zh-CN" sz="1600" b="1" dirty="0">
                <a:latin typeface="Tahoma" pitchFamily="34" charset="0"/>
              </a:rPr>
              <a:t>		</a:t>
            </a:r>
            <a:r>
              <a:rPr lang="en-US" altLang="zh-CN" sz="1600" b="1" dirty="0" err="1">
                <a:latin typeface="Tahoma" pitchFamily="34" charset="0"/>
              </a:rPr>
              <a:t>oc.varA</a:t>
            </a:r>
            <a:r>
              <a:rPr lang="en-US" altLang="zh-CN" sz="1600" b="1" dirty="0">
                <a:latin typeface="Tahoma" pitchFamily="34" charset="0"/>
              </a:rPr>
              <a:t> = 10;</a:t>
            </a:r>
          </a:p>
          <a:p>
            <a:pPr>
              <a:spcBef>
                <a:spcPct val="20000"/>
              </a:spcBef>
              <a:buClr>
                <a:schemeClr val="folHlink"/>
              </a:buClr>
              <a:buSzPct val="80000"/>
              <a:buFont typeface="Wingdings" pitchFamily="2" charset="2"/>
              <a:buNone/>
            </a:pPr>
            <a:r>
              <a:rPr lang="en-US" altLang="zh-CN" sz="1600" b="1" dirty="0">
                <a:latin typeface="Tahoma" pitchFamily="34" charset="0"/>
              </a:rPr>
              <a:t>		</a:t>
            </a:r>
            <a:r>
              <a:rPr lang="en-US" altLang="zh-CN" sz="1600" b="1" dirty="0" err="1">
                <a:latin typeface="Tahoma" pitchFamily="34" charset="0"/>
              </a:rPr>
              <a:t>oc.varB</a:t>
            </a:r>
            <a:r>
              <a:rPr lang="en-US" altLang="zh-CN" sz="1600" b="1" dirty="0">
                <a:latin typeface="Tahoma" pitchFamily="34" charset="0"/>
              </a:rPr>
              <a:t> = 20;</a:t>
            </a:r>
          </a:p>
          <a:p>
            <a:pPr>
              <a:spcBef>
                <a:spcPct val="20000"/>
              </a:spcBef>
              <a:buClr>
                <a:schemeClr val="folHlink"/>
              </a:buClr>
              <a:buSzPct val="80000"/>
              <a:buFont typeface="Wingdings" pitchFamily="2" charset="2"/>
              <a:buNone/>
            </a:pPr>
            <a:r>
              <a:rPr lang="en-US" altLang="zh-CN" sz="1600" b="1" dirty="0">
                <a:latin typeface="Tahoma" pitchFamily="34" charset="0"/>
              </a:rPr>
              <a:t>		</a:t>
            </a:r>
            <a:r>
              <a:rPr lang="en-US" altLang="zh-CN" sz="1600" b="1" dirty="0" err="1">
                <a:latin typeface="Tahoma" pitchFamily="34" charset="0"/>
              </a:rPr>
              <a:t>oc.varC</a:t>
            </a:r>
            <a:r>
              <a:rPr lang="en-US" altLang="zh-CN" sz="1600" b="1" dirty="0">
                <a:latin typeface="Tahoma" pitchFamily="34" charset="0"/>
              </a:rPr>
              <a:t> = 30;</a:t>
            </a:r>
          </a:p>
          <a:p>
            <a:pPr>
              <a:spcBef>
                <a:spcPct val="20000"/>
              </a:spcBef>
              <a:buClr>
                <a:schemeClr val="folHlink"/>
              </a:buClr>
              <a:buSzPct val="80000"/>
              <a:buFont typeface="Wingdings" pitchFamily="2" charset="2"/>
              <a:buNone/>
            </a:pPr>
            <a:r>
              <a:rPr lang="en-US" altLang="zh-CN" sz="1600" b="1" dirty="0">
                <a:latin typeface="Tahoma" pitchFamily="34" charset="0"/>
              </a:rPr>
              <a:t>		</a:t>
            </a:r>
            <a:r>
              <a:rPr lang="en-US" altLang="zh-CN" sz="1600" b="1" dirty="0" err="1">
                <a:latin typeface="Tahoma" pitchFamily="34" charset="0"/>
              </a:rPr>
              <a:t>oc.printA</a:t>
            </a:r>
            <a:r>
              <a:rPr lang="en-US" altLang="zh-CN" sz="1600" b="1" dirty="0">
                <a:latin typeface="Tahoma" pitchFamily="34" charset="0"/>
              </a:rPr>
              <a:t>();</a:t>
            </a:r>
          </a:p>
          <a:p>
            <a:pPr>
              <a:spcBef>
                <a:spcPct val="20000"/>
              </a:spcBef>
              <a:buClr>
                <a:schemeClr val="folHlink"/>
              </a:buClr>
              <a:buSzPct val="80000"/>
              <a:buFont typeface="Wingdings" pitchFamily="2" charset="2"/>
              <a:buNone/>
            </a:pPr>
            <a:r>
              <a:rPr lang="en-US" altLang="zh-CN" sz="1600" b="1" dirty="0">
                <a:latin typeface="Tahoma" pitchFamily="34" charset="0"/>
              </a:rPr>
              <a:t>		</a:t>
            </a:r>
            <a:r>
              <a:rPr lang="en-US" altLang="zh-CN" sz="1600" b="1" dirty="0" err="1">
                <a:latin typeface="Tahoma" pitchFamily="34" charset="0"/>
              </a:rPr>
              <a:t>oc.printB</a:t>
            </a:r>
            <a:r>
              <a:rPr lang="en-US" altLang="zh-CN" sz="1600" b="1" dirty="0">
                <a:latin typeface="Tahoma" pitchFamily="34" charset="0"/>
              </a:rPr>
              <a:t>();</a:t>
            </a:r>
          </a:p>
          <a:p>
            <a:pPr>
              <a:spcBef>
                <a:spcPct val="20000"/>
              </a:spcBef>
              <a:buClr>
                <a:schemeClr val="folHlink"/>
              </a:buClr>
              <a:buSzPct val="80000"/>
              <a:buFont typeface="Wingdings" pitchFamily="2" charset="2"/>
              <a:buNone/>
            </a:pPr>
            <a:r>
              <a:rPr lang="en-US" altLang="zh-CN" sz="1600" b="1" dirty="0">
                <a:latin typeface="Tahoma" pitchFamily="34" charset="0"/>
              </a:rPr>
              <a:t>		</a:t>
            </a:r>
            <a:r>
              <a:rPr lang="en-US" altLang="zh-CN" sz="1600" b="1" dirty="0" err="1">
                <a:latin typeface="Tahoma" pitchFamily="34" charset="0"/>
              </a:rPr>
              <a:t>oc.printC</a:t>
            </a:r>
            <a:r>
              <a:rPr lang="en-US" altLang="zh-CN" sz="1600" b="1" dirty="0">
                <a:latin typeface="Tahoma" pitchFamily="34" charset="0"/>
              </a:rPr>
              <a:t>();</a:t>
            </a:r>
          </a:p>
          <a:p>
            <a:pPr>
              <a:spcBef>
                <a:spcPct val="20000"/>
              </a:spcBef>
              <a:buClr>
                <a:schemeClr val="folHlink"/>
              </a:buClr>
              <a:buSzPct val="80000"/>
              <a:buFont typeface="Wingdings" pitchFamily="2" charset="2"/>
              <a:buNone/>
            </a:pPr>
            <a:r>
              <a:rPr lang="en-US" altLang="zh-CN" sz="1600" b="1">
                <a:latin typeface="Tahoma" pitchFamily="34" charset="0"/>
              </a:rPr>
              <a:t>	</a:t>
            </a:r>
            <a:r>
              <a:rPr lang="en-US" altLang="zh-CN" sz="1600" b="1" smtClean="0">
                <a:latin typeface="Tahoma" pitchFamily="34" charset="0"/>
              </a:rPr>
              <a:t>}</a:t>
            </a:r>
            <a:endParaRPr lang="en-US" altLang="zh-CN" sz="1600" b="1" dirty="0">
              <a:latin typeface="Tahoma" pitchFamily="34" charset="0"/>
            </a:endParaRPr>
          </a:p>
          <a:p>
            <a:pPr>
              <a:spcBef>
                <a:spcPct val="20000"/>
              </a:spcBef>
              <a:buClr>
                <a:schemeClr val="folHlink"/>
              </a:buClr>
              <a:buSzPct val="80000"/>
              <a:buFont typeface="Wingdings" pitchFamily="2" charset="2"/>
              <a:buNone/>
            </a:pPr>
            <a:r>
              <a:rPr lang="en-US" altLang="zh-CN" sz="1600" b="1" dirty="0">
                <a:latin typeface="Tahoma" pitchFamily="34" charset="0"/>
              </a:rPr>
              <a:t>}</a:t>
            </a:r>
          </a:p>
        </p:txBody>
      </p:sp>
      <p:cxnSp>
        <p:nvCxnSpPr>
          <p:cNvPr id="3" name="直接连接符 2"/>
          <p:cNvCxnSpPr/>
          <p:nvPr/>
        </p:nvCxnSpPr>
        <p:spPr>
          <a:xfrm>
            <a:off x="5003800" y="981075"/>
            <a:ext cx="73025" cy="51122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1"/>
          <p:cNvSpPr txBox="1">
            <a:spLocks noChangeArrowheads="1"/>
          </p:cNvSpPr>
          <p:nvPr/>
        </p:nvSpPr>
        <p:spPr bwMode="auto">
          <a:xfrm>
            <a:off x="5796135" y="421616"/>
            <a:ext cx="3219277"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a:latin typeface="微软雅黑" pitchFamily="34" charset="-122"/>
                <a:ea typeface="微软雅黑" pitchFamily="34" charset="-122"/>
              </a:rPr>
              <a:t>03-extend/Extendpass</a:t>
            </a:r>
            <a:endParaRPr lang="zh-CN" altLang="en-US" sz="20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6300192" y="4669652"/>
            <a:ext cx="2160240" cy="1001851"/>
          </a:xfrm>
          <a:prstGeom prst="rect">
            <a:avLst/>
          </a:prstGeom>
        </p:spPr>
      </p:pic>
      <p:sp>
        <p:nvSpPr>
          <p:cNvPr id="4" name="文本框 3"/>
          <p:cNvSpPr txBox="1"/>
          <p:nvPr/>
        </p:nvSpPr>
        <p:spPr>
          <a:xfrm>
            <a:off x="1835696" y="6279976"/>
            <a:ext cx="5040560" cy="461665"/>
          </a:xfrm>
          <a:prstGeom prst="rect">
            <a:avLst/>
          </a:prstGeom>
          <a:noFill/>
        </p:spPr>
        <p:txBody>
          <a:bodyPr wrap="square" rtlCol="0">
            <a:spAutoFit/>
          </a:bodyPr>
          <a:lstStyle/>
          <a:p>
            <a:pPr>
              <a:lnSpc>
                <a:spcPct val="120000"/>
              </a:lnSpc>
            </a:pPr>
            <a:r>
              <a:rPr lang="en-US" altLang="zh-CN" sz="2000" smtClean="0">
                <a:latin typeface="微软雅黑" panose="020B0503020204020204" pitchFamily="34" charset="-122"/>
                <a:ea typeface="微软雅黑" panose="020B0503020204020204" pitchFamily="34" charset="-122"/>
              </a:rPr>
              <a:t>class C</a:t>
            </a:r>
            <a:r>
              <a:rPr lang="zh-CN" altLang="en-US" sz="2000" smtClean="0">
                <a:latin typeface="微软雅黑" panose="020B0503020204020204" pitchFamily="34" charset="-122"/>
                <a:ea typeface="微软雅黑" panose="020B0503020204020204" pitchFamily="34" charset="-122"/>
              </a:rPr>
              <a:t>包括了</a:t>
            </a:r>
            <a:r>
              <a:rPr lang="en-US" altLang="zh-CN" sz="2000" smtClean="0">
                <a:latin typeface="微软雅黑" panose="020B0503020204020204" pitchFamily="34" charset="-122"/>
                <a:ea typeface="微软雅黑" panose="020B0503020204020204" pitchFamily="34" charset="-122"/>
              </a:rPr>
              <a:t>A</a:t>
            </a:r>
            <a:r>
              <a:rPr lang="zh-CN" altLang="en-US" sz="2000" smtClean="0">
                <a:latin typeface="微软雅黑" panose="020B0503020204020204" pitchFamily="34" charset="-122"/>
                <a:ea typeface="微软雅黑" panose="020B0503020204020204" pitchFamily="34" charset="-122"/>
              </a:rPr>
              <a:t>和</a:t>
            </a:r>
            <a:r>
              <a:rPr lang="en-US" altLang="zh-CN" sz="2000" smtClean="0">
                <a:latin typeface="微软雅黑" panose="020B0503020204020204" pitchFamily="34" charset="-122"/>
                <a:ea typeface="微软雅黑" panose="020B0503020204020204" pitchFamily="34" charset="-122"/>
              </a:rPr>
              <a:t>B</a:t>
            </a:r>
            <a:r>
              <a:rPr lang="zh-CN" altLang="en-US" sz="2000" smtClean="0">
                <a:latin typeface="微软雅黑" panose="020B0503020204020204" pitchFamily="34" charset="-122"/>
                <a:ea typeface="微软雅黑" panose="020B0503020204020204" pitchFamily="34" charset="-122"/>
              </a:rPr>
              <a:t>类中定义的变量和方法</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circle(in)">
                                      <p:cBhvr>
                                        <p:cTn id="7" dur="175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0422"/>
                                        </p:tgtEl>
                                        <p:attrNameLst>
                                          <p:attrName>style.visibility</p:attrName>
                                        </p:attrNameLst>
                                      </p:cBhvr>
                                      <p:to>
                                        <p:strVal val="visible"/>
                                      </p:to>
                                    </p:set>
                                    <p:animEffect transition="in" filter="circle(in)">
                                      <p:cBhvr>
                                        <p:cTn id="17" dur="2000"/>
                                        <p:tgtEl>
                                          <p:spTgt spid="6042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42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049338" y="188639"/>
            <a:ext cx="7793037" cy="665149"/>
          </a:xfrm>
        </p:spPr>
        <p:txBody>
          <a:bodyPr/>
          <a:lstStyle/>
          <a:p>
            <a:pPr marL="342900" indent="-342900"/>
            <a:r>
              <a:rPr lang="en-US" altLang="zh-CN" smtClean="0"/>
              <a:t>3.1 </a:t>
            </a:r>
            <a:r>
              <a:rPr lang="zh-CN" altLang="en-US" smtClean="0"/>
              <a:t>类和对象</a:t>
            </a:r>
          </a:p>
        </p:txBody>
      </p:sp>
      <p:sp>
        <p:nvSpPr>
          <p:cNvPr id="1434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EF4284D-ACB8-48A2-8E3B-1F276761C66A}" type="slidenum">
              <a:rPr lang="zh-CN" altLang="en-US" sz="1400" smtClean="0">
                <a:latin typeface="Comic Sans MS" pitchFamily="66" charset="0"/>
              </a:rPr>
              <a:pPr eaLnBrk="1" hangingPunct="1"/>
              <a:t>6</a:t>
            </a:fld>
            <a:endParaRPr lang="en-US" altLang="zh-CN" sz="1400" smtClean="0">
              <a:latin typeface="Comic Sans MS" pitchFamily="66" charset="0"/>
            </a:endParaRPr>
          </a:p>
        </p:txBody>
      </p:sp>
      <p:sp>
        <p:nvSpPr>
          <p:cNvPr id="13317" name="Rectangle 3"/>
          <p:cNvSpPr txBox="1">
            <a:spLocks noRot="1" noChangeArrowheads="1"/>
          </p:cNvSpPr>
          <p:nvPr/>
        </p:nvSpPr>
        <p:spPr bwMode="auto">
          <a:xfrm>
            <a:off x="301625" y="1008482"/>
            <a:ext cx="8540750" cy="472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lvl="1" eaLnBrk="1" hangingPunct="1">
              <a:lnSpc>
                <a:spcPct val="130000"/>
              </a:lnSpc>
              <a:spcBef>
                <a:spcPct val="20000"/>
              </a:spcBef>
              <a:buFont typeface="Wingdings" pitchFamily="2" charset="2"/>
              <a:buNone/>
              <a:defRPr/>
            </a:pPr>
            <a:r>
              <a:rPr lang="zh-CN" altLang="en-US" sz="2800" b="1" dirty="0" smtClean="0">
                <a:solidFill>
                  <a:srgbClr val="C00000"/>
                </a:solidFill>
                <a:latin typeface="Comic Sans MS" pitchFamily="66" charset="0"/>
              </a:rPr>
              <a:t>定义</a:t>
            </a:r>
            <a:r>
              <a:rPr lang="en-US" altLang="zh-CN" sz="2800" b="1" dirty="0" smtClean="0">
                <a:solidFill>
                  <a:srgbClr val="C00000"/>
                </a:solidFill>
                <a:latin typeface="Comic Sans MS" pitchFamily="66" charset="0"/>
              </a:rPr>
              <a:t>1.</a:t>
            </a:r>
            <a:r>
              <a:rPr lang="zh-CN" altLang="en-US" sz="2800" b="1" dirty="0" smtClean="0">
                <a:solidFill>
                  <a:srgbClr val="C00000"/>
                </a:solidFill>
                <a:latin typeface="Comic Sans MS" pitchFamily="66" charset="0"/>
              </a:rPr>
              <a:t>类</a:t>
            </a:r>
          </a:p>
          <a:p>
            <a:pPr marL="914400" lvl="1" indent="-457200" eaLnBrk="1" hangingPunct="1">
              <a:lnSpc>
                <a:spcPct val="130000"/>
              </a:lnSpc>
              <a:spcBef>
                <a:spcPct val="20000"/>
              </a:spcBef>
              <a:buFont typeface="Wingdings" pitchFamily="2" charset="2"/>
              <a:buChar char="Ø"/>
              <a:defRPr/>
            </a:pPr>
            <a:r>
              <a:rPr lang="zh-CN" altLang="en-US" sz="2800" b="1" dirty="0" smtClean="0">
                <a:latin typeface="Comic Sans MS" pitchFamily="66" charset="0"/>
              </a:rPr>
              <a:t>类（</a:t>
            </a:r>
            <a:r>
              <a:rPr lang="en-US" altLang="zh-CN" sz="2800" b="1" dirty="0" smtClean="0">
                <a:latin typeface="Comic Sans MS" pitchFamily="66" charset="0"/>
              </a:rPr>
              <a:t>class</a:t>
            </a:r>
            <a:r>
              <a:rPr lang="zh-CN" altLang="en-US" sz="2800" b="1" dirty="0" smtClean="0">
                <a:latin typeface="Comic Sans MS" pitchFamily="66" charset="0"/>
              </a:rPr>
              <a:t>）是既包括</a:t>
            </a:r>
            <a:r>
              <a:rPr lang="zh-CN" altLang="en-US" sz="2800" b="1" dirty="0" smtClean="0">
                <a:solidFill>
                  <a:srgbClr val="FF0000"/>
                </a:solidFill>
                <a:latin typeface="Comic Sans MS" pitchFamily="66" charset="0"/>
              </a:rPr>
              <a:t>数据</a:t>
            </a:r>
            <a:r>
              <a:rPr lang="zh-CN" altLang="en-US" sz="2800" b="1" dirty="0" smtClean="0">
                <a:latin typeface="Comic Sans MS" pitchFamily="66" charset="0"/>
              </a:rPr>
              <a:t>又包括作用于数据的</a:t>
            </a:r>
            <a:r>
              <a:rPr lang="zh-CN" altLang="en-US" sz="2800" b="1" dirty="0" smtClean="0">
                <a:solidFill>
                  <a:srgbClr val="FF0000"/>
                </a:solidFill>
                <a:latin typeface="Comic Sans MS" pitchFamily="66" charset="0"/>
              </a:rPr>
              <a:t>一组操作</a:t>
            </a:r>
            <a:r>
              <a:rPr lang="zh-CN" altLang="en-US" sz="2800" b="1" dirty="0" smtClean="0">
                <a:latin typeface="Comic Sans MS" pitchFamily="66" charset="0"/>
              </a:rPr>
              <a:t>的</a:t>
            </a:r>
            <a:r>
              <a:rPr lang="zh-CN" altLang="en-US" sz="2800" b="1" u="sng" dirty="0" smtClean="0">
                <a:solidFill>
                  <a:srgbClr val="FF0000"/>
                </a:solidFill>
                <a:latin typeface="Comic Sans MS" pitchFamily="66" charset="0"/>
              </a:rPr>
              <a:t>封装体</a:t>
            </a:r>
            <a:r>
              <a:rPr lang="zh-CN" altLang="en-US" sz="2800" b="1" dirty="0" smtClean="0">
                <a:latin typeface="Comic Sans MS" pitchFamily="66" charset="0"/>
              </a:rPr>
              <a:t>。类中的数据称为</a:t>
            </a:r>
            <a:r>
              <a:rPr lang="zh-CN" altLang="en-US" sz="2800" b="1" dirty="0" smtClean="0">
                <a:solidFill>
                  <a:srgbClr val="FF0000"/>
                </a:solidFill>
                <a:latin typeface="Comic Sans MS" pitchFamily="66" charset="0"/>
              </a:rPr>
              <a:t>成员变量</a:t>
            </a:r>
            <a:r>
              <a:rPr lang="zh-CN" altLang="en-US" sz="2800" b="1" dirty="0" smtClean="0">
                <a:latin typeface="Comic Sans MS" pitchFamily="66" charset="0"/>
              </a:rPr>
              <a:t>，类中对数据的操作称为</a:t>
            </a:r>
            <a:r>
              <a:rPr lang="zh-CN" altLang="en-US" sz="2800" b="1" dirty="0" smtClean="0">
                <a:solidFill>
                  <a:srgbClr val="FF0000"/>
                </a:solidFill>
                <a:latin typeface="Comic Sans MS" pitchFamily="66" charset="0"/>
              </a:rPr>
              <a:t>成员方法</a:t>
            </a:r>
            <a:r>
              <a:rPr lang="en-US" altLang="zh-CN" sz="2800" b="1" dirty="0" smtClean="0">
                <a:latin typeface="Comic Sans MS" pitchFamily="66" charset="0"/>
              </a:rPr>
              <a:t>(method)</a:t>
            </a:r>
            <a:r>
              <a:rPr lang="zh-CN" altLang="en-US" sz="2800" b="1" dirty="0" smtClean="0">
                <a:latin typeface="Comic Sans MS" pitchFamily="66" charset="0"/>
              </a:rPr>
              <a:t>。成员变量反映类的状态和特征，成员方法表示类的行为能力。</a:t>
            </a:r>
            <a:endParaRPr lang="en-US" altLang="zh-CN" sz="2800" b="1" dirty="0" smtClean="0">
              <a:latin typeface="Comic Sans MS" pitchFamily="66" charset="0"/>
            </a:endParaRPr>
          </a:p>
          <a:p>
            <a:pPr marL="914400" lvl="1" indent="-457200" eaLnBrk="1" hangingPunct="1">
              <a:lnSpc>
                <a:spcPct val="130000"/>
              </a:lnSpc>
              <a:spcBef>
                <a:spcPct val="20000"/>
              </a:spcBef>
              <a:buFont typeface="Wingdings" pitchFamily="2" charset="2"/>
              <a:buChar char="Ø"/>
              <a:defRPr/>
            </a:pPr>
            <a:r>
              <a:rPr lang="zh-CN" altLang="en-US" sz="2800" b="1" dirty="0" smtClean="0">
                <a:latin typeface="Comic Sans MS" pitchFamily="66" charset="0"/>
              </a:rPr>
              <a:t>不同的类具有不同的属性和方法，即不同的特征和功能。</a:t>
            </a:r>
          </a:p>
          <a:p>
            <a:pPr lvl="1" eaLnBrk="1" hangingPunct="1">
              <a:lnSpc>
                <a:spcPct val="130000"/>
              </a:lnSpc>
              <a:spcBef>
                <a:spcPct val="20000"/>
              </a:spcBef>
              <a:buFont typeface="Wingdings" pitchFamily="2" charset="2"/>
              <a:buNone/>
              <a:defRPr/>
            </a:pPr>
            <a:endParaRPr lang="zh-CN" altLang="en-US" sz="2800" b="1" dirty="0" smtClean="0">
              <a:latin typeface="Comic Sans MS" pitchFamily="66" charset="0"/>
            </a:endParaRPr>
          </a:p>
          <a:p>
            <a:pPr lvl="1" eaLnBrk="1" hangingPunct="1">
              <a:lnSpc>
                <a:spcPct val="130000"/>
              </a:lnSpc>
              <a:spcBef>
                <a:spcPct val="20000"/>
              </a:spcBef>
              <a:buFont typeface="Wingdings" pitchFamily="2" charset="2"/>
              <a:buNone/>
              <a:defRPr/>
            </a:pPr>
            <a:endParaRPr lang="en-US" altLang="zh-CN" sz="2800" b="1" dirty="0" smtClean="0">
              <a:latin typeface="Comic Sans MS" pitchFamily="66" charset="0"/>
            </a:endParaRPr>
          </a:p>
        </p:txBody>
      </p:sp>
      <p:sp>
        <p:nvSpPr>
          <p:cNvPr id="6" name="Rectangle 3"/>
          <p:cNvSpPr txBox="1">
            <a:spLocks noChangeArrowheads="1"/>
          </p:cNvSpPr>
          <p:nvPr/>
        </p:nvSpPr>
        <p:spPr bwMode="auto">
          <a:xfrm>
            <a:off x="971550" y="5973763"/>
            <a:ext cx="7129463" cy="5508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pPr>
            <a:r>
              <a:rPr lang="zh-CN" altLang="en-US" sz="2800" b="1">
                <a:latin typeface="Comic Sans MS" pitchFamily="66" charset="0"/>
              </a:rPr>
              <a:t>类具有</a:t>
            </a:r>
            <a:r>
              <a:rPr lang="zh-CN" altLang="en-US" sz="2800" b="1">
                <a:solidFill>
                  <a:srgbClr val="FF0000"/>
                </a:solidFill>
                <a:latin typeface="Comic Sans MS" pitchFamily="66" charset="0"/>
              </a:rPr>
              <a:t>封装性</a:t>
            </a:r>
            <a:r>
              <a:rPr lang="zh-CN" altLang="en-US" sz="2800" b="1">
                <a:latin typeface="Comic Sans MS" pitchFamily="66" charset="0"/>
              </a:rPr>
              <a:t>、继承性、多态性和抽象性。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5E4B777-9802-4C89-B8B2-C3CA934B24C3}" type="slidenum">
              <a:rPr lang="zh-CN" altLang="en-US" sz="1400" smtClean="0">
                <a:latin typeface="Tahoma" pitchFamily="34" charset="0"/>
              </a:rPr>
              <a:pPr eaLnBrk="1" hangingPunct="1"/>
              <a:t>60</a:t>
            </a:fld>
            <a:endParaRPr lang="en-US" altLang="zh-CN" sz="1400" smtClean="0">
              <a:latin typeface="Tahoma" pitchFamily="34" charset="0"/>
            </a:endParaRPr>
          </a:p>
        </p:txBody>
      </p:sp>
      <p:sp>
        <p:nvSpPr>
          <p:cNvPr id="61444" name="Rectangle 2"/>
          <p:cNvSpPr>
            <a:spLocks noGrp="1" noChangeArrowheads="1"/>
          </p:cNvSpPr>
          <p:nvPr>
            <p:ph type="title"/>
          </p:nvPr>
        </p:nvSpPr>
        <p:spPr/>
        <p:txBody>
          <a:bodyPr/>
          <a:lstStyle/>
          <a:p>
            <a:pPr eaLnBrk="1" hangingPunct="1"/>
            <a:r>
              <a:rPr lang="en-US" altLang="zh-CN" smtClean="0"/>
              <a:t>[</a:t>
            </a:r>
            <a:r>
              <a:rPr lang="zh-CN" altLang="en-US" smtClean="0"/>
              <a:t>例</a:t>
            </a:r>
            <a:r>
              <a:rPr lang="en-US" altLang="zh-CN" smtClean="0"/>
              <a:t>]Student</a:t>
            </a:r>
            <a:r>
              <a:rPr lang="zh-CN" altLang="en-US" smtClean="0"/>
              <a:t>继承</a:t>
            </a:r>
            <a:r>
              <a:rPr lang="en-US" altLang="zh-CN" smtClean="0"/>
              <a:t>Person</a:t>
            </a:r>
            <a:r>
              <a:rPr lang="zh-CN" altLang="en-US" smtClean="0"/>
              <a:t>类</a:t>
            </a:r>
          </a:p>
        </p:txBody>
      </p:sp>
      <p:sp>
        <p:nvSpPr>
          <p:cNvPr id="61445" name="Rectangle 3"/>
          <p:cNvSpPr>
            <a:spLocks noGrp="1" noChangeArrowheads="1"/>
          </p:cNvSpPr>
          <p:nvPr>
            <p:ph type="body" idx="1"/>
          </p:nvPr>
        </p:nvSpPr>
        <p:spPr>
          <a:xfrm>
            <a:off x="467519" y="922444"/>
            <a:ext cx="8704263" cy="1367358"/>
          </a:xfrm>
        </p:spPr>
        <p:txBody>
          <a:bodyPr/>
          <a:lstStyle/>
          <a:p>
            <a:pPr eaLnBrk="1" hangingPunct="1">
              <a:spcBef>
                <a:spcPct val="0"/>
              </a:spcBef>
              <a:buFontTx/>
              <a:buNone/>
            </a:pPr>
            <a:r>
              <a:rPr lang="en-US" altLang="zh-CN" sz="2000" smtClean="0"/>
              <a:t>【</a:t>
            </a:r>
            <a:r>
              <a:rPr lang="zh-CN" altLang="en-US" sz="2000" dirty="0" smtClean="0"/>
              <a:t>例</a:t>
            </a:r>
            <a:r>
              <a:rPr lang="en-US" altLang="zh-CN" sz="2000" dirty="0" smtClean="0"/>
              <a:t>】 Student</a:t>
            </a:r>
            <a:r>
              <a:rPr lang="zh-CN" altLang="en-US" sz="2000" dirty="0" smtClean="0"/>
              <a:t>类继承</a:t>
            </a:r>
            <a:r>
              <a:rPr lang="en-US" altLang="zh-CN" sz="2000" smtClean="0"/>
              <a:t>Person</a:t>
            </a:r>
            <a:r>
              <a:rPr lang="zh-CN" altLang="en-US" sz="2000" smtClean="0"/>
              <a:t>类</a:t>
            </a:r>
            <a:endParaRPr lang="en-US" altLang="zh-CN" sz="2000" dirty="0" smtClean="0"/>
          </a:p>
          <a:p>
            <a:pPr eaLnBrk="1" hangingPunct="1">
              <a:spcBef>
                <a:spcPct val="0"/>
              </a:spcBef>
              <a:buFont typeface="Wingdings" pitchFamily="2" charset="2"/>
              <a:buChar char="Ø"/>
            </a:pPr>
            <a:r>
              <a:rPr lang="en-US" altLang="zh-CN" sz="2000" dirty="0" smtClean="0"/>
              <a:t>Student</a:t>
            </a:r>
            <a:r>
              <a:rPr lang="zh-CN" altLang="en-US" sz="2000" dirty="0" smtClean="0"/>
              <a:t>继承了父类的</a:t>
            </a:r>
            <a:r>
              <a:rPr lang="en-US" altLang="zh-CN" sz="2000" dirty="0" smtClean="0"/>
              <a:t>name</a:t>
            </a:r>
            <a:r>
              <a:rPr lang="zh-CN" altLang="en-US" sz="2000" dirty="0" smtClean="0"/>
              <a:t>、</a:t>
            </a:r>
            <a:r>
              <a:rPr lang="en-US" altLang="zh-CN" sz="2000" dirty="0" smtClean="0"/>
              <a:t>birthday</a:t>
            </a:r>
            <a:r>
              <a:rPr lang="zh-CN" altLang="en-US" sz="2000" dirty="0" smtClean="0"/>
              <a:t>等属性和</a:t>
            </a:r>
            <a:r>
              <a:rPr lang="en-US" altLang="zh-CN" sz="2000" dirty="0" err="1" smtClean="0"/>
              <a:t>olderThen</a:t>
            </a:r>
            <a:r>
              <a:rPr lang="zh-CN" altLang="en-US" sz="2000" dirty="0" smtClean="0"/>
              <a:t>、</a:t>
            </a:r>
            <a:r>
              <a:rPr lang="en-US" altLang="zh-CN" sz="2000" dirty="0" err="1" smtClean="0"/>
              <a:t>getName</a:t>
            </a:r>
            <a:r>
              <a:rPr lang="zh-CN" altLang="en-US" sz="2000" dirty="0" smtClean="0"/>
              <a:t>、</a:t>
            </a:r>
            <a:r>
              <a:rPr lang="en-US" altLang="zh-CN" sz="2000" dirty="0" smtClean="0"/>
              <a:t>set</a:t>
            </a:r>
            <a:r>
              <a:rPr lang="zh-CN" altLang="en-US" sz="2000" dirty="0" smtClean="0"/>
              <a:t>等方法</a:t>
            </a:r>
            <a:endParaRPr lang="en-US" altLang="zh-CN" sz="2000" dirty="0" smtClean="0"/>
          </a:p>
          <a:p>
            <a:pPr eaLnBrk="1" hangingPunct="1">
              <a:spcBef>
                <a:spcPct val="0"/>
              </a:spcBef>
              <a:buFont typeface="Wingdings" pitchFamily="2" charset="2"/>
              <a:buChar char="Ø"/>
            </a:pPr>
            <a:r>
              <a:rPr lang="zh-CN" altLang="en-US" sz="2000" dirty="0" smtClean="0"/>
              <a:t>扩展了专业、课程等属性和选课等方法</a:t>
            </a:r>
            <a:endParaRPr lang="en-US" altLang="zh-CN" sz="2000" dirty="0" smtClean="0"/>
          </a:p>
        </p:txBody>
      </p:sp>
      <p:sp>
        <p:nvSpPr>
          <p:cNvPr id="2" name="文本框 1"/>
          <p:cNvSpPr txBox="1"/>
          <p:nvPr/>
        </p:nvSpPr>
        <p:spPr>
          <a:xfrm>
            <a:off x="439810" y="2268455"/>
            <a:ext cx="8425631" cy="4524315"/>
          </a:xfrm>
          <a:prstGeom prst="rect">
            <a:avLst/>
          </a:prstGeom>
          <a:noFill/>
        </p:spPr>
        <p:txBody>
          <a:bodyPr wrap="square" rtlCol="0">
            <a:spAutoFit/>
          </a:bodyPr>
          <a:lstStyle/>
          <a:p>
            <a:pPr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class</a:t>
            </a:r>
            <a:r>
              <a:rPr lang="en-US" altLang="zh-CN" sz="1800" b="1">
                <a:solidFill>
                  <a:srgbClr val="000000"/>
                </a:solidFill>
                <a:latin typeface="Consolas" panose="020B0609020204030204" pitchFamily="49" charset="0"/>
              </a:rPr>
              <a:t> Student </a:t>
            </a:r>
            <a:r>
              <a:rPr lang="en-US" altLang="zh-CN" sz="1800" b="1">
                <a:solidFill>
                  <a:srgbClr val="7F0055"/>
                </a:solidFill>
                <a:latin typeface="Consolas" panose="020B0609020204030204" pitchFamily="49" charset="0"/>
              </a:rPr>
              <a:t>extends</a:t>
            </a:r>
            <a:r>
              <a:rPr lang="en-US" altLang="zh-CN" sz="1800" b="1">
                <a:solidFill>
                  <a:srgbClr val="000000"/>
                </a:solidFill>
                <a:latin typeface="Consolas" panose="020B0609020204030204" pitchFamily="49" charset="0"/>
              </a:rPr>
              <a:t> Person{</a:t>
            </a:r>
          </a:p>
          <a:p>
            <a:pPr lvl="1" defTabSz="360000"/>
            <a:r>
              <a:rPr lang="en-US" altLang="zh-CN" sz="1800" b="1">
                <a:solidFill>
                  <a:srgbClr val="7F0055"/>
                </a:solidFill>
                <a:latin typeface="Consolas" panose="020B0609020204030204" pitchFamily="49" charset="0"/>
              </a:rPr>
              <a:t>private</a:t>
            </a:r>
            <a:r>
              <a:rPr lang="en-US" altLang="zh-CN" sz="1800" b="1">
                <a:solidFill>
                  <a:srgbClr val="000000"/>
                </a:solidFill>
                <a:latin typeface="Consolas" panose="020B0609020204030204" pitchFamily="49" charset="0"/>
              </a:rPr>
              <a:t> String </a:t>
            </a:r>
            <a:r>
              <a:rPr lang="en-US" altLang="zh-CN" sz="1800" b="1">
                <a:solidFill>
                  <a:srgbClr val="0000C0"/>
                </a:solidFill>
                <a:latin typeface="Consolas" panose="020B0609020204030204" pitchFamily="49" charset="0"/>
              </a:rPr>
              <a:t>speciality</a:t>
            </a:r>
            <a:r>
              <a:rPr lang="en-US" altLang="zh-CN" sz="1800" b="1">
                <a:solidFill>
                  <a:srgbClr val="000000"/>
                </a:solidFill>
                <a:latin typeface="Consolas" panose="020B0609020204030204" pitchFamily="49" charset="0"/>
              </a:rPr>
              <a:t>;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专业，子类增加的成员变量</a:t>
            </a:r>
          </a:p>
          <a:p>
            <a:pPr lvl="1" defTabSz="360000"/>
            <a:r>
              <a:rPr lang="en-US" altLang="zh-CN" sz="1800" b="1">
                <a:solidFill>
                  <a:srgbClr val="7F0055"/>
                </a:solidFill>
                <a:latin typeface="Consolas" panose="020B0609020204030204" pitchFamily="49" charset="0"/>
              </a:rPr>
              <a:t>private</a:t>
            </a:r>
            <a:r>
              <a:rPr lang="en-US" altLang="zh-CN" sz="1800" b="1">
                <a:solidFill>
                  <a:srgbClr val="000000"/>
                </a:solidFill>
                <a:latin typeface="Consolas" panose="020B0609020204030204" pitchFamily="49" charset="0"/>
              </a:rPr>
              <a:t> List&lt;String&gt; </a:t>
            </a:r>
            <a:r>
              <a:rPr lang="en-US" altLang="zh-CN" sz="1800" b="1">
                <a:solidFill>
                  <a:srgbClr val="0000C0"/>
                </a:solidFill>
                <a:latin typeface="Consolas" panose="020B0609020204030204" pitchFamily="49" charset="0"/>
              </a:rPr>
              <a:t>courseList</a:t>
            </a:r>
            <a:r>
              <a:rPr lang="en-US" altLang="zh-CN" sz="1800" b="1">
                <a:solidFill>
                  <a:srgbClr val="000000"/>
                </a:solidFill>
                <a:latin typeface="Consolas" panose="020B0609020204030204" pitchFamily="49" charset="0"/>
              </a:rPr>
              <a:t>;</a:t>
            </a:r>
            <a:r>
              <a:rPr lang="en-US" altLang="zh-CN" sz="1800" b="1">
                <a:solidFill>
                  <a:srgbClr val="3F7F5F"/>
                </a:solidFill>
                <a:latin typeface="Consolas" panose="020B0609020204030204" pitchFamily="49" charset="0"/>
              </a:rPr>
              <a:t>//</a:t>
            </a:r>
            <a:r>
              <a:rPr lang="zh-CN" altLang="en-US" sz="1800" b="1">
                <a:solidFill>
                  <a:srgbClr val="3F7F5F"/>
                </a:solidFill>
                <a:latin typeface="Consolas" panose="020B0609020204030204" pitchFamily="49" charset="0"/>
              </a:rPr>
              <a:t>已选课程</a:t>
            </a:r>
            <a:r>
              <a:rPr lang="en-US" altLang="zh-CN" sz="1800" b="1">
                <a:solidFill>
                  <a:srgbClr val="3F7F5F"/>
                </a:solidFill>
                <a:latin typeface="Consolas" panose="020B0609020204030204" pitchFamily="49" charset="0"/>
              </a:rPr>
              <a:t>,</a:t>
            </a:r>
            <a:r>
              <a:rPr lang="zh-CN" altLang="en-US" sz="1800" b="1">
                <a:solidFill>
                  <a:srgbClr val="3F7F5F"/>
                </a:solidFill>
                <a:latin typeface="Consolas" panose="020B0609020204030204" pitchFamily="49" charset="0"/>
              </a:rPr>
              <a:t>子类</a:t>
            </a:r>
            <a:r>
              <a:rPr lang="zh-CN" altLang="en-US" sz="1800" b="1" smtClean="0">
                <a:solidFill>
                  <a:srgbClr val="3F7F5F"/>
                </a:solidFill>
                <a:latin typeface="Consolas" panose="020B0609020204030204" pitchFamily="49" charset="0"/>
              </a:rPr>
              <a:t>变量</a:t>
            </a:r>
            <a:endParaRPr lang="en-US" altLang="zh-CN" sz="1800" b="1" smtClean="0">
              <a:solidFill>
                <a:srgbClr val="3F7F5F"/>
              </a:solidFill>
              <a:latin typeface="Consolas" panose="020B0609020204030204" pitchFamily="49" charset="0"/>
            </a:endParaRPr>
          </a:p>
          <a:p>
            <a:pPr lvl="1"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a:t>
            </a:r>
            <a:r>
              <a:rPr lang="en-US" altLang="zh-CN" sz="1800" b="1">
                <a:solidFill>
                  <a:srgbClr val="FF0000"/>
                </a:solidFill>
                <a:latin typeface="Consolas" panose="020B0609020204030204" pitchFamily="49" charset="0"/>
              </a:rPr>
              <a:t>registerCourse</a:t>
            </a:r>
            <a:r>
              <a:rPr lang="en-US" altLang="zh-CN" sz="1800" b="1">
                <a:solidFill>
                  <a:srgbClr val="000000"/>
                </a:solidFill>
                <a:latin typeface="Consolas" panose="020B0609020204030204" pitchFamily="49" charset="0"/>
              </a:rPr>
              <a:t>(String </a:t>
            </a:r>
            <a:r>
              <a:rPr lang="en-US" altLang="zh-CN" sz="1800" b="1">
                <a:solidFill>
                  <a:srgbClr val="6A3E3E"/>
                </a:solidFill>
                <a:latin typeface="Consolas" panose="020B0609020204030204" pitchFamily="49" charset="0"/>
              </a:rPr>
              <a:t>courseName</a:t>
            </a:r>
            <a:r>
              <a:rPr lang="en-US" altLang="zh-CN" sz="1800" b="1">
                <a:solidFill>
                  <a:srgbClr val="000000"/>
                </a:solidFill>
                <a:latin typeface="Consolas" panose="020B0609020204030204" pitchFamily="49" charset="0"/>
              </a:rPr>
              <a:t>) {</a:t>
            </a:r>
          </a:p>
          <a:p>
            <a:pPr lvl="1" defTabSz="360000"/>
            <a:r>
              <a:rPr lang="en-US" altLang="zh-CN" sz="1800" b="1" smtClean="0">
                <a:solidFill>
                  <a:srgbClr val="7F0055"/>
                </a:solidFill>
                <a:latin typeface="Consolas" panose="020B0609020204030204" pitchFamily="49" charset="0"/>
              </a:rPr>
              <a:t>	this</a:t>
            </a:r>
            <a:r>
              <a:rPr lang="en-US" altLang="zh-CN" sz="1800" b="1" smtClean="0">
                <a:solidFill>
                  <a:srgbClr val="000000"/>
                </a:solidFill>
                <a:latin typeface="Consolas" panose="020B0609020204030204" pitchFamily="49" charset="0"/>
              </a:rPr>
              <a:t>.</a:t>
            </a:r>
            <a:r>
              <a:rPr lang="en-US" altLang="zh-CN" sz="1800" b="1" smtClean="0">
                <a:solidFill>
                  <a:srgbClr val="0000C0"/>
                </a:solidFill>
                <a:latin typeface="Consolas" panose="020B0609020204030204" pitchFamily="49" charset="0"/>
              </a:rPr>
              <a:t>courseList</a:t>
            </a:r>
            <a:r>
              <a:rPr lang="en-US" altLang="zh-CN" sz="1800" b="1" smtClean="0">
                <a:solidFill>
                  <a:srgbClr val="000000"/>
                </a:solidFill>
                <a:latin typeface="Consolas" panose="020B0609020204030204" pitchFamily="49" charset="0"/>
              </a:rPr>
              <a:t>.add(</a:t>
            </a:r>
            <a:r>
              <a:rPr lang="en-US" altLang="zh-CN" sz="1800" b="1" smtClean="0">
                <a:solidFill>
                  <a:srgbClr val="6A3E3E"/>
                </a:solidFill>
                <a:latin typeface="Consolas" panose="020B0609020204030204" pitchFamily="49" charset="0"/>
              </a:rPr>
              <a:t>courseName</a:t>
            </a:r>
            <a:r>
              <a:rPr lang="en-US" altLang="zh-CN" sz="1800" b="1">
                <a:solidFill>
                  <a:srgbClr val="000000"/>
                </a:solidFill>
                <a:latin typeface="Consolas" panose="020B0609020204030204" pitchFamily="49" charset="0"/>
              </a:rPr>
              <a:t>);</a:t>
            </a:r>
          </a:p>
          <a:p>
            <a:pPr lvl="1" defTabSz="360000"/>
            <a:r>
              <a:rPr lang="en-US" altLang="zh-CN" sz="1800" smtClean="0">
                <a:solidFill>
                  <a:srgbClr val="000000"/>
                </a:solidFill>
                <a:latin typeface="Consolas" panose="020B0609020204030204" pitchFamily="49" charset="0"/>
              </a:rPr>
              <a:t>}</a:t>
            </a:r>
          </a:p>
          <a:p>
            <a:pPr lvl="1"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static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main(String </a:t>
            </a:r>
            <a:r>
              <a:rPr lang="en-US" altLang="zh-CN" sz="1800" b="1">
                <a:solidFill>
                  <a:srgbClr val="6A3E3E"/>
                </a:solidFill>
                <a:latin typeface="Consolas" panose="020B0609020204030204" pitchFamily="49" charset="0"/>
              </a:rPr>
              <a:t>args</a:t>
            </a:r>
            <a:r>
              <a:rPr lang="en-US" altLang="zh-CN" sz="1800" b="1">
                <a:solidFill>
                  <a:srgbClr val="000000"/>
                </a:solidFill>
                <a:latin typeface="Consolas" panose="020B0609020204030204" pitchFamily="49" charset="0"/>
              </a:rPr>
              <a:t>[]) {</a:t>
            </a:r>
          </a:p>
          <a:p>
            <a:pPr lvl="2" defTabSz="360000"/>
            <a:r>
              <a:rPr lang="en-US" altLang="zh-CN" sz="1800">
                <a:solidFill>
                  <a:srgbClr val="000000"/>
                </a:solidFill>
                <a:latin typeface="Consolas" panose="020B0609020204030204" pitchFamily="49" charset="0"/>
              </a:rPr>
              <a:t>Student </a:t>
            </a:r>
            <a:r>
              <a:rPr lang="en-US" altLang="zh-CN" sz="1800">
                <a:solidFill>
                  <a:srgbClr val="6A3E3E"/>
                </a:solidFill>
                <a:latin typeface="Consolas" panose="020B0609020204030204" pitchFamily="49" charset="0"/>
              </a:rPr>
              <a:t>s1</a:t>
            </a:r>
            <a:r>
              <a:rPr lang="en-US" altLang="zh-CN" sz="1800">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new</a:t>
            </a:r>
            <a:r>
              <a:rPr lang="en-US" altLang="zh-CN" sz="1800" b="1">
                <a:solidFill>
                  <a:srgbClr val="000000"/>
                </a:solidFill>
                <a:latin typeface="Consolas" panose="020B0609020204030204" pitchFamily="49" charset="0"/>
              </a:rPr>
              <a:t> Student(); </a:t>
            </a:r>
            <a:r>
              <a:rPr lang="en-US" altLang="zh-CN" sz="1800" b="1">
                <a:solidFill>
                  <a:srgbClr val="3F7F5F"/>
                </a:solidFill>
                <a:latin typeface="Consolas" panose="020B0609020204030204" pitchFamily="49" charset="0"/>
              </a:rPr>
              <a:t>// </a:t>
            </a:r>
            <a:r>
              <a:rPr lang="zh-CN" altLang="en-US" sz="1800" b="1">
                <a:solidFill>
                  <a:srgbClr val="3F7F5F"/>
                </a:solidFill>
                <a:latin typeface="Consolas" panose="020B0609020204030204" pitchFamily="49" charset="0"/>
              </a:rPr>
              <a:t>默认构造</a:t>
            </a:r>
            <a:r>
              <a:rPr lang="zh-CN" altLang="en-US" sz="1800" b="1" smtClean="0">
                <a:solidFill>
                  <a:srgbClr val="3F7F5F"/>
                </a:solidFill>
                <a:latin typeface="Consolas" panose="020B0609020204030204" pitchFamily="49" charset="0"/>
              </a:rPr>
              <a:t>方法</a:t>
            </a:r>
            <a:endParaRPr lang="en-US" altLang="zh-CN" sz="1800" b="1" smtClean="0">
              <a:solidFill>
                <a:srgbClr val="3F7F5F"/>
              </a:solidFill>
              <a:latin typeface="Consolas" panose="020B0609020204030204" pitchFamily="49" charset="0"/>
            </a:endParaRPr>
          </a:p>
          <a:p>
            <a:pPr lvl="2" defTabSz="360000"/>
            <a:r>
              <a:rPr lang="en-US" altLang="zh-CN" sz="1800" smtClean="0">
                <a:solidFill>
                  <a:srgbClr val="6A3E3E"/>
                </a:solidFill>
                <a:latin typeface="Consolas" panose="020B0609020204030204" pitchFamily="49" charset="0"/>
              </a:rPr>
              <a:t>s1</a:t>
            </a:r>
            <a:r>
              <a:rPr lang="en-US" altLang="zh-CN" sz="1800" smtClean="0">
                <a:solidFill>
                  <a:srgbClr val="000000"/>
                </a:solidFill>
                <a:latin typeface="Consolas" panose="020B0609020204030204" pitchFamily="49" charset="0"/>
              </a:rPr>
              <a:t>.setBirthday(</a:t>
            </a:r>
            <a:r>
              <a:rPr lang="en-US" altLang="zh-CN" sz="1800" b="1" smtClean="0">
                <a:solidFill>
                  <a:srgbClr val="7F0055"/>
                </a:solidFill>
                <a:latin typeface="Consolas" panose="020B0609020204030204" pitchFamily="49" charset="0"/>
              </a:rPr>
              <a:t>new</a:t>
            </a:r>
            <a:r>
              <a:rPr lang="en-US" altLang="zh-CN" sz="1800" b="1" smtClean="0">
                <a:solidFill>
                  <a:srgbClr val="000000"/>
                </a:solidFill>
                <a:latin typeface="Consolas" panose="020B0609020204030204" pitchFamily="49" charset="0"/>
              </a:rPr>
              <a:t> </a:t>
            </a:r>
            <a:r>
              <a:rPr lang="en-US" altLang="zh-CN" sz="1800" b="1">
                <a:solidFill>
                  <a:srgbClr val="000000"/>
                </a:solidFill>
                <a:latin typeface="Consolas" panose="020B0609020204030204" pitchFamily="49" charset="0"/>
              </a:rPr>
              <a:t>MyDate(1998,8,8));</a:t>
            </a:r>
          </a:p>
          <a:p>
            <a:pPr lvl="2" defTabSz="360000"/>
            <a:r>
              <a:rPr lang="en-US" altLang="zh-CN" sz="1800">
                <a:solidFill>
                  <a:srgbClr val="6A3E3E"/>
                </a:solidFill>
                <a:latin typeface="Consolas" panose="020B0609020204030204" pitchFamily="49" charset="0"/>
              </a:rPr>
              <a:t>s1</a:t>
            </a:r>
            <a:r>
              <a:rPr lang="en-US" altLang="zh-CN" sz="1800">
                <a:solidFill>
                  <a:srgbClr val="000000"/>
                </a:solidFill>
                <a:latin typeface="Consolas" panose="020B0609020204030204" pitchFamily="49" charset="0"/>
              </a:rPr>
              <a:t>.setName(</a:t>
            </a:r>
            <a:r>
              <a:rPr lang="en-US" altLang="zh-CN" sz="1800">
                <a:solidFill>
                  <a:srgbClr val="2A00FF"/>
                </a:solidFill>
                <a:latin typeface="Consolas" panose="020B0609020204030204" pitchFamily="49" charset="0"/>
              </a:rPr>
              <a:t>"</a:t>
            </a:r>
            <a:r>
              <a:rPr lang="zh-CN" altLang="en-US" sz="1800">
                <a:solidFill>
                  <a:srgbClr val="2A00FF"/>
                </a:solidFill>
                <a:latin typeface="Consolas" panose="020B0609020204030204" pitchFamily="49" charset="0"/>
              </a:rPr>
              <a:t>李晓明</a:t>
            </a:r>
            <a:r>
              <a:rPr lang="en-US" altLang="zh-CN" sz="1800">
                <a:solidFill>
                  <a:srgbClr val="2A00FF"/>
                </a:solidFill>
                <a:latin typeface="Consolas" panose="020B0609020204030204" pitchFamily="49" charset="0"/>
              </a:rPr>
              <a:t>"</a:t>
            </a:r>
            <a:r>
              <a:rPr lang="en-US" altLang="zh-CN" sz="1800">
                <a:solidFill>
                  <a:srgbClr val="000000"/>
                </a:solidFill>
                <a:latin typeface="Consolas" panose="020B0609020204030204" pitchFamily="49" charset="0"/>
              </a:rPr>
              <a:t>);</a:t>
            </a:r>
          </a:p>
          <a:p>
            <a:pPr lvl="2" defTabSz="360000"/>
            <a:r>
              <a:rPr lang="en-US" altLang="zh-CN" sz="1800">
                <a:solidFill>
                  <a:srgbClr val="6A3E3E"/>
                </a:solidFill>
                <a:latin typeface="Consolas" panose="020B0609020204030204" pitchFamily="49" charset="0"/>
              </a:rPr>
              <a:t>s1</a:t>
            </a:r>
            <a:r>
              <a:rPr lang="en-US" altLang="zh-CN" sz="1800">
                <a:solidFill>
                  <a:srgbClr val="000000"/>
                </a:solidFill>
                <a:latin typeface="Consolas" panose="020B0609020204030204" pitchFamily="49" charset="0"/>
              </a:rPr>
              <a:t>.setSpeciality(</a:t>
            </a:r>
            <a:r>
              <a:rPr lang="en-US" altLang="zh-CN" sz="1800">
                <a:solidFill>
                  <a:srgbClr val="2A00FF"/>
                </a:solidFill>
                <a:latin typeface="Consolas" panose="020B0609020204030204" pitchFamily="49" charset="0"/>
              </a:rPr>
              <a:t>"</a:t>
            </a:r>
            <a:r>
              <a:rPr lang="zh-CN" altLang="en-US" sz="1800">
                <a:solidFill>
                  <a:srgbClr val="2A00FF"/>
                </a:solidFill>
                <a:latin typeface="Consolas" panose="020B0609020204030204" pitchFamily="49" charset="0"/>
              </a:rPr>
              <a:t>通信工程</a:t>
            </a:r>
            <a:r>
              <a:rPr lang="en-US" altLang="zh-CN" sz="1800">
                <a:solidFill>
                  <a:srgbClr val="2A00FF"/>
                </a:solidFill>
                <a:latin typeface="Consolas" panose="020B0609020204030204" pitchFamily="49" charset="0"/>
              </a:rPr>
              <a:t>"</a:t>
            </a:r>
            <a:r>
              <a:rPr lang="en-US" altLang="zh-CN" sz="1800">
                <a:solidFill>
                  <a:srgbClr val="000000"/>
                </a:solidFill>
                <a:latin typeface="Consolas" panose="020B0609020204030204" pitchFamily="49" charset="0"/>
              </a:rPr>
              <a:t>);</a:t>
            </a:r>
          </a:p>
          <a:p>
            <a:pPr lvl="2" defTabSz="360000"/>
            <a:r>
              <a:rPr lang="en-US" altLang="zh-CN" sz="1800" smtClean="0">
                <a:solidFill>
                  <a:srgbClr val="6A3E3E"/>
                </a:solidFill>
                <a:latin typeface="Consolas" panose="020B0609020204030204" pitchFamily="49" charset="0"/>
              </a:rPr>
              <a:t>s1</a:t>
            </a:r>
            <a:r>
              <a:rPr lang="en-US" altLang="zh-CN" sz="1800" smtClean="0">
                <a:solidFill>
                  <a:srgbClr val="000000"/>
                </a:solidFill>
                <a:latin typeface="Consolas" panose="020B0609020204030204" pitchFamily="49" charset="0"/>
              </a:rPr>
              <a:t>.registerCourse</a:t>
            </a:r>
            <a:r>
              <a:rPr lang="en-US" altLang="zh-CN" sz="1800">
                <a:solidFill>
                  <a:srgbClr val="000000"/>
                </a:solidFill>
                <a:latin typeface="Consolas" panose="020B0609020204030204" pitchFamily="49" charset="0"/>
              </a:rPr>
              <a:t>(</a:t>
            </a:r>
            <a:r>
              <a:rPr lang="en-US" altLang="zh-CN" sz="1800">
                <a:solidFill>
                  <a:srgbClr val="2A00FF"/>
                </a:solidFill>
                <a:latin typeface="Consolas" panose="020B0609020204030204" pitchFamily="49" charset="0"/>
              </a:rPr>
              <a:t>"</a:t>
            </a:r>
            <a:r>
              <a:rPr lang="zh-CN" altLang="en-US" sz="1800">
                <a:solidFill>
                  <a:srgbClr val="2A00FF"/>
                </a:solidFill>
                <a:latin typeface="Consolas" panose="020B0609020204030204" pitchFamily="49" charset="0"/>
              </a:rPr>
              <a:t>大学物理</a:t>
            </a:r>
            <a:r>
              <a:rPr lang="en-US" altLang="zh-CN" sz="1800">
                <a:solidFill>
                  <a:srgbClr val="2A00FF"/>
                </a:solidFill>
                <a:latin typeface="Consolas" panose="020B0609020204030204" pitchFamily="49" charset="0"/>
              </a:rPr>
              <a:t>"</a:t>
            </a:r>
            <a:r>
              <a:rPr lang="en-US" altLang="zh-CN" sz="1800">
                <a:solidFill>
                  <a:srgbClr val="000000"/>
                </a:solidFill>
                <a:latin typeface="Consolas" panose="020B0609020204030204" pitchFamily="49" charset="0"/>
              </a:rPr>
              <a:t>);</a:t>
            </a:r>
          </a:p>
          <a:p>
            <a:pPr lvl="2" defTabSz="360000"/>
            <a:r>
              <a:rPr lang="en-US" altLang="zh-CN" sz="1800">
                <a:solidFill>
                  <a:srgbClr val="6A3E3E"/>
                </a:solidFill>
                <a:latin typeface="Consolas" panose="020B0609020204030204" pitchFamily="49" charset="0"/>
              </a:rPr>
              <a:t>s1</a:t>
            </a:r>
            <a:r>
              <a:rPr lang="en-US" altLang="zh-CN" sz="1800">
                <a:solidFill>
                  <a:srgbClr val="000000"/>
                </a:solidFill>
                <a:latin typeface="Consolas" panose="020B0609020204030204" pitchFamily="49" charset="0"/>
              </a:rPr>
              <a:t>.registerCourse(</a:t>
            </a:r>
            <a:r>
              <a:rPr lang="en-US" altLang="zh-CN" sz="1800">
                <a:solidFill>
                  <a:srgbClr val="2A00FF"/>
                </a:solidFill>
                <a:latin typeface="Consolas" panose="020B0609020204030204" pitchFamily="49" charset="0"/>
              </a:rPr>
              <a:t>"</a:t>
            </a:r>
            <a:r>
              <a:rPr lang="zh-CN" altLang="en-US" sz="1800">
                <a:solidFill>
                  <a:srgbClr val="2A00FF"/>
                </a:solidFill>
                <a:latin typeface="Consolas" panose="020B0609020204030204" pitchFamily="49" charset="0"/>
              </a:rPr>
              <a:t>高级程序设计</a:t>
            </a:r>
            <a:r>
              <a:rPr lang="en-US" altLang="zh-CN" sz="1800">
                <a:solidFill>
                  <a:srgbClr val="2A00FF"/>
                </a:solidFill>
                <a:latin typeface="Consolas" panose="020B0609020204030204" pitchFamily="49" charset="0"/>
              </a:rPr>
              <a:t>"</a:t>
            </a:r>
            <a:r>
              <a:rPr lang="en-US" altLang="zh-CN" sz="1800">
                <a:solidFill>
                  <a:srgbClr val="000000"/>
                </a:solidFill>
                <a:latin typeface="Consolas" panose="020B0609020204030204" pitchFamily="49" charset="0"/>
              </a:rPr>
              <a:t>);</a:t>
            </a:r>
          </a:p>
          <a:p>
            <a:pPr lvl="2" defTabSz="360000"/>
            <a:r>
              <a:rPr lang="en-US" altLang="zh-CN" sz="1800">
                <a:solidFill>
                  <a:srgbClr val="000000"/>
                </a:solidFill>
                <a:latin typeface="Consolas" panose="020B0609020204030204" pitchFamily="49" charset="0"/>
              </a:rPr>
              <a:t>System.</a:t>
            </a:r>
            <a:r>
              <a:rPr lang="en-US" altLang="zh-CN" sz="1800" b="1" i="1">
                <a:solidFill>
                  <a:srgbClr val="0000C0"/>
                </a:solidFill>
                <a:latin typeface="Consolas" panose="020B0609020204030204" pitchFamily="49" charset="0"/>
              </a:rPr>
              <a:t>out</a:t>
            </a:r>
            <a:r>
              <a:rPr lang="en-US" altLang="zh-CN" sz="1800" b="1" i="1">
                <a:solidFill>
                  <a:srgbClr val="000000"/>
                </a:solidFill>
                <a:latin typeface="Consolas" panose="020B0609020204030204" pitchFamily="49" charset="0"/>
              </a:rPr>
              <a:t>.println(</a:t>
            </a:r>
            <a:r>
              <a:rPr lang="en-US" altLang="zh-CN" sz="1800" b="1" i="1">
                <a:solidFill>
                  <a:srgbClr val="2A00FF"/>
                </a:solidFill>
                <a:latin typeface="Consolas" panose="020B0609020204030204" pitchFamily="49" charset="0"/>
              </a:rPr>
              <a:t>" s1</a:t>
            </a:r>
            <a:r>
              <a:rPr lang="zh-CN" altLang="en-US" sz="1800" b="1" i="1">
                <a:solidFill>
                  <a:srgbClr val="2A00FF"/>
                </a:solidFill>
                <a:latin typeface="Consolas" panose="020B0609020204030204" pitchFamily="49" charset="0"/>
              </a:rPr>
              <a:t>：</a:t>
            </a:r>
            <a:r>
              <a:rPr lang="en-US" altLang="zh-CN" sz="1800" b="1" i="1">
                <a:solidFill>
                  <a:srgbClr val="2A00FF"/>
                </a:solidFill>
                <a:latin typeface="Consolas" panose="020B0609020204030204" pitchFamily="49" charset="0"/>
              </a:rPr>
              <a:t>"</a:t>
            </a:r>
            <a:r>
              <a:rPr lang="en-US" altLang="zh-CN" sz="1800" b="1" i="1">
                <a:solidFill>
                  <a:srgbClr val="000000"/>
                </a:solidFill>
                <a:latin typeface="Consolas" panose="020B0609020204030204" pitchFamily="49" charset="0"/>
              </a:rPr>
              <a:t> + </a:t>
            </a:r>
            <a:r>
              <a:rPr lang="en-US" altLang="zh-CN" sz="1800" b="1" i="1">
                <a:solidFill>
                  <a:srgbClr val="6A3E3E"/>
                </a:solidFill>
                <a:latin typeface="Consolas" panose="020B0609020204030204" pitchFamily="49" charset="0"/>
              </a:rPr>
              <a:t>s1</a:t>
            </a:r>
            <a:r>
              <a:rPr lang="en-US" altLang="zh-CN" sz="1800" b="1" i="1">
                <a:solidFill>
                  <a:srgbClr val="000000"/>
                </a:solidFill>
                <a:latin typeface="Consolas" panose="020B0609020204030204" pitchFamily="49" charset="0"/>
              </a:rPr>
              <a:t>.toString</a:t>
            </a:r>
            <a:r>
              <a:rPr lang="en-US" altLang="zh-CN" sz="1800" b="1" i="1" smtClean="0">
                <a:solidFill>
                  <a:srgbClr val="000000"/>
                </a:solidFill>
                <a:latin typeface="Consolas" panose="020B0609020204030204" pitchFamily="49" charset="0"/>
              </a:rPr>
              <a:t>());</a:t>
            </a:r>
            <a:endParaRPr lang="zh-CN" altLang="en-US" sz="1800">
              <a:latin typeface="Consolas" panose="020B0609020204030204" pitchFamily="49" charset="0"/>
            </a:endParaRPr>
          </a:p>
          <a:p>
            <a:pPr lvl="1" defTabSz="360000"/>
            <a:r>
              <a:rPr lang="en-US" altLang="zh-CN" sz="1800" smtClean="0">
                <a:solidFill>
                  <a:srgbClr val="000000"/>
                </a:solidFill>
                <a:latin typeface="Consolas" panose="020B0609020204030204" pitchFamily="49" charset="0"/>
              </a:rPr>
              <a:t>}</a:t>
            </a:r>
            <a:endParaRPr lang="en-US" altLang="zh-CN" sz="1800" dirty="0">
              <a:latin typeface="微软雅黑" panose="020B0503020204020204" pitchFamily="34" charset="-122"/>
              <a:ea typeface="微软雅黑" panose="020B0503020204020204" pitchFamily="34" charset="-122"/>
            </a:endParaRPr>
          </a:p>
          <a:p>
            <a:pPr marL="0" lvl="1" defTabSz="360000"/>
            <a:r>
              <a:rPr lang="en-US" altLang="zh-CN" sz="1800" dirty="0" smtClean="0">
                <a:solidFill>
                  <a:srgbClr val="000000"/>
                </a:solidFill>
                <a:latin typeface="微软雅黑" panose="020B0503020204020204" pitchFamily="34" charset="-122"/>
                <a:ea typeface="微软雅黑" panose="020B0503020204020204" pitchFamily="34" charset="-122"/>
              </a:rPr>
              <a:t>}</a:t>
            </a:r>
            <a:endParaRPr lang="en-US" altLang="zh-CN" sz="1800" smtClean="0">
              <a:solidFill>
                <a:srgbClr val="000000"/>
              </a:solidFill>
              <a:latin typeface="Consolas" panose="020B0609020204030204" pitchFamily="49" charset="0"/>
            </a:endParaRPr>
          </a:p>
        </p:txBody>
      </p:sp>
      <p:sp>
        <p:nvSpPr>
          <p:cNvPr id="6" name="TextBox 1"/>
          <p:cNvSpPr txBox="1">
            <a:spLocks noChangeArrowheads="1"/>
          </p:cNvSpPr>
          <p:nvPr/>
        </p:nvSpPr>
        <p:spPr bwMode="auto">
          <a:xfrm>
            <a:off x="6228184" y="4653136"/>
            <a:ext cx="2715791"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03-extend/second</a:t>
            </a:r>
            <a:r>
              <a:rPr lang="zh-CN" altLang="en-US" sz="2000" smtClean="0">
                <a:latin typeface="微软雅黑" pitchFamily="34" charset="-122"/>
                <a:ea typeface="微软雅黑" pitchFamily="34" charset="-122"/>
              </a:rPr>
              <a:t>包</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B154149-81D6-4F6F-8A5D-77A78E09CA43}" type="slidenum">
              <a:rPr lang="zh-CN" altLang="en-US" sz="1400" smtClean="0">
                <a:latin typeface="Tahoma" pitchFamily="34" charset="0"/>
              </a:rPr>
              <a:pPr eaLnBrk="1" hangingPunct="1"/>
              <a:t>61</a:t>
            </a:fld>
            <a:endParaRPr lang="en-US" altLang="zh-CN" sz="1400" smtClean="0">
              <a:latin typeface="Tahoma" pitchFamily="34" charset="0"/>
            </a:endParaRPr>
          </a:p>
        </p:txBody>
      </p:sp>
      <p:sp>
        <p:nvSpPr>
          <p:cNvPr id="62468" name="Rectangle 2"/>
          <p:cNvSpPr>
            <a:spLocks noGrp="1" noChangeArrowheads="1"/>
          </p:cNvSpPr>
          <p:nvPr>
            <p:ph type="title"/>
          </p:nvPr>
        </p:nvSpPr>
        <p:spPr>
          <a:xfrm>
            <a:off x="900113" y="44450"/>
            <a:ext cx="7793037" cy="839788"/>
          </a:xfrm>
        </p:spPr>
        <p:txBody>
          <a:bodyPr/>
          <a:lstStyle/>
          <a:p>
            <a:pPr algn="ctr" eaLnBrk="1" hangingPunct="1"/>
            <a:r>
              <a:rPr lang="en-US" altLang="zh-CN" smtClean="0"/>
              <a:t>3.3.2 </a:t>
            </a:r>
            <a:r>
              <a:rPr lang="zh-CN" altLang="en-US" smtClean="0"/>
              <a:t>继承原则及作用 </a:t>
            </a:r>
          </a:p>
        </p:txBody>
      </p:sp>
      <p:sp>
        <p:nvSpPr>
          <p:cNvPr id="3" name="TextBox 2"/>
          <p:cNvSpPr txBox="1"/>
          <p:nvPr/>
        </p:nvSpPr>
        <p:spPr>
          <a:xfrm>
            <a:off x="323528" y="1125538"/>
            <a:ext cx="8271197" cy="3514725"/>
          </a:xfrm>
          <a:prstGeom prst="rect">
            <a:avLst/>
          </a:prstGeom>
          <a:noFill/>
        </p:spPr>
        <p:txBody>
          <a:bodyPr wrap="square">
            <a:spAutoFit/>
          </a:bodyPr>
          <a:lstStyle/>
          <a:p>
            <a:pPr marL="609600" indent="-609600">
              <a:spcBef>
                <a:spcPct val="20000"/>
              </a:spcBef>
              <a:buClr>
                <a:srgbClr val="3333CC"/>
              </a:buClr>
              <a:buSzPct val="80000"/>
              <a:buFont typeface="Wingdings" pitchFamily="2" charset="2"/>
              <a:buAutoNum type="arabicPeriod"/>
              <a:defRPr/>
            </a:pPr>
            <a:r>
              <a:rPr lang="zh-CN" altLang="en-US" sz="3200" b="1" kern="0" dirty="0">
                <a:solidFill>
                  <a:srgbClr val="000000"/>
                </a:solidFill>
                <a:latin typeface="Tahoma"/>
                <a:ea typeface="宋体"/>
              </a:rPr>
              <a:t>继承原则</a:t>
            </a:r>
          </a:p>
          <a:p>
            <a:pPr marL="990600" lvl="1" indent="-533400">
              <a:spcBef>
                <a:spcPct val="20000"/>
              </a:spcBef>
              <a:buClr>
                <a:srgbClr val="FF0000"/>
              </a:buClr>
              <a:buSzPct val="70000"/>
              <a:buFont typeface="Wingdings" pitchFamily="2" charset="2"/>
              <a:buAutoNum type="circleNumDbPlain"/>
              <a:defRPr/>
            </a:pPr>
            <a:r>
              <a:rPr lang="zh-CN" altLang="en-US" sz="2800" b="1" kern="0" dirty="0">
                <a:solidFill>
                  <a:srgbClr val="000000"/>
                </a:solidFill>
                <a:latin typeface="Tahoma"/>
                <a:ea typeface="宋体"/>
              </a:rPr>
              <a:t>子类继承父类的成员变量，包括实例变量和静态变量；</a:t>
            </a:r>
          </a:p>
          <a:p>
            <a:pPr marL="990600" lvl="1" indent="-533400">
              <a:spcBef>
                <a:spcPct val="20000"/>
              </a:spcBef>
              <a:buClr>
                <a:srgbClr val="FF0000"/>
              </a:buClr>
              <a:buSzPct val="70000"/>
              <a:buFont typeface="Wingdings" pitchFamily="2" charset="2"/>
              <a:buAutoNum type="circleNumDbPlain"/>
              <a:defRPr/>
            </a:pPr>
            <a:r>
              <a:rPr lang="zh-CN" altLang="en-US" sz="2800" b="1" kern="0" dirty="0">
                <a:solidFill>
                  <a:srgbClr val="000000"/>
                </a:solidFill>
                <a:latin typeface="Tahoma"/>
                <a:ea typeface="宋体"/>
              </a:rPr>
              <a:t>子类继承父类除构造方法以外的成员方法</a:t>
            </a:r>
          </a:p>
          <a:p>
            <a:pPr marL="990600" lvl="1" indent="-533400">
              <a:spcBef>
                <a:spcPct val="20000"/>
              </a:spcBef>
              <a:buClr>
                <a:srgbClr val="FF0000"/>
              </a:buClr>
              <a:buSzPct val="70000"/>
              <a:buFont typeface="Wingdings" pitchFamily="2" charset="2"/>
              <a:buAutoNum type="circleNumDbPlain"/>
              <a:defRPr/>
            </a:pPr>
            <a:r>
              <a:rPr lang="zh-CN" altLang="en-US" sz="2800" b="1" kern="0" dirty="0">
                <a:solidFill>
                  <a:srgbClr val="000000"/>
                </a:solidFill>
                <a:latin typeface="Tahoma"/>
                <a:ea typeface="宋体"/>
              </a:rPr>
              <a:t>子类</a:t>
            </a:r>
            <a:r>
              <a:rPr lang="zh-CN" altLang="en-US" sz="2800" b="1" kern="0" dirty="0">
                <a:solidFill>
                  <a:srgbClr val="FF0000"/>
                </a:solidFill>
                <a:latin typeface="Tahoma"/>
                <a:ea typeface="宋体"/>
              </a:rPr>
              <a:t>不能继承父类的构造方法</a:t>
            </a:r>
          </a:p>
          <a:p>
            <a:pPr marL="990600" lvl="1" indent="-533400">
              <a:spcBef>
                <a:spcPct val="20000"/>
              </a:spcBef>
              <a:buClr>
                <a:srgbClr val="FF0000"/>
              </a:buClr>
              <a:buSzPct val="70000"/>
              <a:buFont typeface="Wingdings" pitchFamily="2" charset="2"/>
              <a:buAutoNum type="circleNumDbPlain"/>
              <a:defRPr/>
            </a:pPr>
            <a:r>
              <a:rPr lang="zh-CN" altLang="en-US" sz="2800" b="1" kern="0" dirty="0">
                <a:solidFill>
                  <a:srgbClr val="000000"/>
                </a:solidFill>
                <a:latin typeface="Tahoma"/>
                <a:ea typeface="宋体"/>
              </a:rPr>
              <a:t>子类可以增加成员，可以</a:t>
            </a:r>
            <a:r>
              <a:rPr lang="zh-CN" altLang="en-US" sz="2800" b="1" kern="0" dirty="0">
                <a:solidFill>
                  <a:srgbClr val="FF0000"/>
                </a:solidFill>
                <a:latin typeface="Tahoma"/>
                <a:ea typeface="宋体"/>
              </a:rPr>
              <a:t>重定义</a:t>
            </a:r>
            <a:r>
              <a:rPr lang="zh-CN" altLang="en-US" sz="2800" b="1" kern="0" dirty="0">
                <a:solidFill>
                  <a:srgbClr val="000000"/>
                </a:solidFill>
                <a:latin typeface="Tahoma"/>
                <a:ea typeface="宋体"/>
              </a:rPr>
              <a:t>从父类继承来的成员，但不能删除它们。</a:t>
            </a:r>
          </a:p>
        </p:txBody>
      </p:sp>
      <p:sp>
        <p:nvSpPr>
          <p:cNvPr id="62470" name="TextBox 1"/>
          <p:cNvSpPr txBox="1">
            <a:spLocks noChangeArrowheads="1"/>
          </p:cNvSpPr>
          <p:nvPr/>
        </p:nvSpPr>
        <p:spPr bwMode="auto">
          <a:xfrm>
            <a:off x="528638" y="5353050"/>
            <a:ext cx="8066087" cy="534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a:latin typeface="微软雅黑" pitchFamily="34" charset="-122"/>
                <a:ea typeface="微软雅黑" pitchFamily="34" charset="-122"/>
              </a:rPr>
              <a:t>如果成员的访问修饰符是</a:t>
            </a:r>
            <a:r>
              <a:rPr lang="en-US" altLang="zh-CN">
                <a:latin typeface="微软雅黑" pitchFamily="34" charset="-122"/>
                <a:ea typeface="微软雅黑" pitchFamily="34" charset="-122"/>
              </a:rPr>
              <a:t>private</a:t>
            </a:r>
            <a:r>
              <a:rPr lang="zh-CN" altLang="en-US">
                <a:latin typeface="微软雅黑" pitchFamily="34" charset="-122"/>
                <a:ea typeface="微软雅黑" pitchFamily="34" charset="-122"/>
              </a:rPr>
              <a:t>，在子类中不能直接访问。</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z="3200" smtClean="0"/>
              <a:t>2. </a:t>
            </a:r>
            <a:r>
              <a:rPr lang="zh-CN" altLang="en-US" sz="3200" smtClean="0"/>
              <a:t>继承的作用</a:t>
            </a:r>
          </a:p>
        </p:txBody>
      </p:sp>
      <p:sp>
        <p:nvSpPr>
          <p:cNvPr id="63492"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310D3C4-38E4-46C5-9778-2FFDA0DF32C6}" type="slidenum">
              <a:rPr lang="zh-CN" altLang="en-US" sz="1400" smtClean="0">
                <a:latin typeface="Tahoma" pitchFamily="34" charset="0"/>
              </a:rPr>
              <a:pPr eaLnBrk="1" hangingPunct="1"/>
              <a:t>62</a:t>
            </a:fld>
            <a:endParaRPr lang="en-US" altLang="zh-CN" sz="1400" smtClean="0">
              <a:latin typeface="Tahoma" pitchFamily="34" charset="0"/>
            </a:endParaRPr>
          </a:p>
        </p:txBody>
      </p:sp>
      <p:pic>
        <p:nvPicPr>
          <p:cNvPr id="63493" name="Picture 8" descr="B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2638" y="1330325"/>
            <a:ext cx="7056437"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TextBox 6"/>
          <p:cNvSpPr txBox="1">
            <a:spLocks noChangeArrowheads="1"/>
          </p:cNvSpPr>
          <p:nvPr/>
        </p:nvSpPr>
        <p:spPr bwMode="auto">
          <a:xfrm>
            <a:off x="107950" y="1330325"/>
            <a:ext cx="3887788"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lnSpc>
                <a:spcPct val="120000"/>
              </a:lnSpc>
            </a:pP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继承是实现软件复用的重要措施，继承增加软件的可扩充能力，提高了软件的可维护性。</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E54B1EA-F763-48E5-902B-B9D9D7389D19}" type="slidenum">
              <a:rPr lang="zh-CN" altLang="en-US" sz="1400" smtClean="0">
                <a:latin typeface="Tahoma" pitchFamily="34" charset="0"/>
              </a:rPr>
              <a:pPr eaLnBrk="1" hangingPunct="1"/>
              <a:t>63</a:t>
            </a:fld>
            <a:endParaRPr lang="en-US" altLang="zh-CN" sz="1400" smtClean="0">
              <a:latin typeface="Tahoma" pitchFamily="34" charset="0"/>
            </a:endParaRPr>
          </a:p>
        </p:txBody>
      </p:sp>
      <p:sp>
        <p:nvSpPr>
          <p:cNvPr id="64516" name="Rectangle 2"/>
          <p:cNvSpPr>
            <a:spLocks noGrp="1" noChangeArrowheads="1"/>
          </p:cNvSpPr>
          <p:nvPr>
            <p:ph type="title"/>
          </p:nvPr>
        </p:nvSpPr>
        <p:spPr/>
        <p:txBody>
          <a:bodyPr/>
          <a:lstStyle/>
          <a:p>
            <a:pPr marL="838200" indent="-838200" eaLnBrk="1" hangingPunct="1"/>
            <a:r>
              <a:rPr lang="en-US" altLang="zh-CN" sz="2800" smtClean="0"/>
              <a:t>3. Object</a:t>
            </a:r>
            <a:r>
              <a:rPr lang="zh-CN" altLang="en-US" sz="2800" smtClean="0"/>
              <a:t>类是所有</a:t>
            </a:r>
            <a:r>
              <a:rPr lang="en-US" altLang="zh-CN" sz="2800" smtClean="0"/>
              <a:t>Java</a:t>
            </a:r>
            <a:r>
              <a:rPr lang="zh-CN" altLang="en-US" sz="2800" smtClean="0"/>
              <a:t>的默认基类</a:t>
            </a:r>
          </a:p>
        </p:txBody>
      </p:sp>
      <p:sp>
        <p:nvSpPr>
          <p:cNvPr id="64517" name="Rectangle 3"/>
          <p:cNvSpPr>
            <a:spLocks noGrp="1" noChangeArrowheads="1"/>
          </p:cNvSpPr>
          <p:nvPr>
            <p:ph type="body" idx="1"/>
          </p:nvPr>
        </p:nvSpPr>
        <p:spPr>
          <a:xfrm>
            <a:off x="539750" y="1196975"/>
            <a:ext cx="8415338" cy="3960813"/>
          </a:xfrm>
        </p:spPr>
        <p:txBody>
          <a:bodyPr/>
          <a:lstStyle/>
          <a:p>
            <a:pPr eaLnBrk="1" hangingPunct="1">
              <a:lnSpc>
                <a:spcPct val="90000"/>
              </a:lnSpc>
            </a:pPr>
            <a:r>
              <a:rPr lang="en-US" altLang="zh-CN" sz="2400" smtClean="0"/>
              <a:t>public class Object </a:t>
            </a:r>
          </a:p>
          <a:p>
            <a:pPr eaLnBrk="1" hangingPunct="1">
              <a:lnSpc>
                <a:spcPct val="90000"/>
              </a:lnSpc>
            </a:pPr>
            <a:r>
              <a:rPr lang="en-US" altLang="zh-CN" sz="2400" smtClean="0"/>
              <a:t>{</a:t>
            </a:r>
          </a:p>
          <a:p>
            <a:pPr eaLnBrk="1" hangingPunct="1">
              <a:lnSpc>
                <a:spcPct val="90000"/>
              </a:lnSpc>
            </a:pPr>
            <a:r>
              <a:rPr lang="en-US" altLang="zh-CN" sz="2400" smtClean="0"/>
              <a:t>    public Object()                              	//</a:t>
            </a:r>
            <a:r>
              <a:rPr lang="zh-CN" altLang="en-US" sz="2400" smtClean="0"/>
              <a:t>构造方法</a:t>
            </a:r>
          </a:p>
          <a:p>
            <a:pPr eaLnBrk="1" hangingPunct="1">
              <a:lnSpc>
                <a:spcPct val="90000"/>
              </a:lnSpc>
            </a:pPr>
            <a:r>
              <a:rPr lang="zh-CN" altLang="en-US" sz="2400" smtClean="0"/>
              <a:t>    </a:t>
            </a:r>
            <a:r>
              <a:rPr lang="en-US" altLang="zh-CN" sz="2400" smtClean="0"/>
              <a:t>public String toString()                  //</a:t>
            </a:r>
            <a:r>
              <a:rPr lang="zh-CN" altLang="en-US" sz="2400" smtClean="0"/>
              <a:t>描述对象</a:t>
            </a:r>
          </a:p>
          <a:p>
            <a:pPr eaLnBrk="1" hangingPunct="1">
              <a:lnSpc>
                <a:spcPct val="90000"/>
              </a:lnSpc>
            </a:pPr>
            <a:r>
              <a:rPr lang="zh-CN" altLang="en-US" sz="2400" smtClean="0"/>
              <a:t>    </a:t>
            </a:r>
            <a:r>
              <a:rPr lang="en-US" altLang="zh-CN" sz="2400" smtClean="0"/>
              <a:t>public boolean equals(Object obj)//</a:t>
            </a:r>
            <a:r>
              <a:rPr lang="zh-CN" altLang="en-US" sz="2400" smtClean="0"/>
              <a:t>比较对象相等</a:t>
            </a:r>
          </a:p>
          <a:p>
            <a:pPr eaLnBrk="1" hangingPunct="1">
              <a:lnSpc>
                <a:spcPct val="90000"/>
              </a:lnSpc>
            </a:pPr>
            <a:r>
              <a:rPr lang="zh-CN" altLang="en-US" sz="2400" smtClean="0"/>
              <a:t>    </a:t>
            </a:r>
            <a:r>
              <a:rPr lang="en-US" altLang="zh-CN" sz="2400" smtClean="0"/>
              <a:t>protected void finalize() throws Throwable</a:t>
            </a:r>
          </a:p>
          <a:p>
            <a:pPr eaLnBrk="1" hangingPunct="1">
              <a:lnSpc>
                <a:spcPct val="90000"/>
              </a:lnSpc>
            </a:pPr>
            <a:r>
              <a:rPr lang="en-US" altLang="zh-CN" sz="2400" smtClean="0"/>
              <a:t>}</a:t>
            </a:r>
          </a:p>
          <a:p>
            <a:pPr eaLnBrk="1" hangingPunct="1">
              <a:lnSpc>
                <a:spcPct val="90000"/>
              </a:lnSpc>
            </a:pPr>
            <a:r>
              <a:rPr lang="en-US" altLang="zh-CN" sz="2400" smtClean="0"/>
              <a:t>Java</a:t>
            </a:r>
            <a:r>
              <a:rPr lang="zh-CN" altLang="en-US" sz="2400" smtClean="0"/>
              <a:t>中的类都是</a:t>
            </a:r>
            <a:r>
              <a:rPr lang="en-US" altLang="zh-CN" sz="2400" smtClean="0"/>
              <a:t>Object</a:t>
            </a:r>
            <a:r>
              <a:rPr lang="zh-CN" altLang="en-US" sz="2400" smtClean="0"/>
              <a:t>的子类</a:t>
            </a:r>
            <a:endParaRPr lang="en-US" altLang="zh-CN" sz="2400" smtClean="0"/>
          </a:p>
          <a:p>
            <a:pPr eaLnBrk="1" hangingPunct="1">
              <a:lnSpc>
                <a:spcPct val="90000"/>
              </a:lnSpc>
            </a:pPr>
            <a:r>
              <a:rPr lang="en-US" altLang="zh-CN" sz="2400" smtClean="0"/>
              <a:t>public class Person extends Object</a:t>
            </a:r>
            <a:endParaRPr lang="zh-CN" altLang="en-US" sz="2400" smtClean="0"/>
          </a:p>
        </p:txBody>
      </p:sp>
      <p:sp>
        <p:nvSpPr>
          <p:cNvPr id="64518" name="TextBox 1"/>
          <p:cNvSpPr txBox="1">
            <a:spLocks noChangeArrowheads="1"/>
          </p:cNvSpPr>
          <p:nvPr/>
        </p:nvSpPr>
        <p:spPr bwMode="auto">
          <a:xfrm>
            <a:off x="684212" y="5085184"/>
            <a:ext cx="6192043" cy="9787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中类的默认父类是</a:t>
            </a:r>
            <a:r>
              <a:rPr lang="en-US" altLang="zh-CN" dirty="0" smtClean="0">
                <a:latin typeface="微软雅黑" pitchFamily="34" charset="-122"/>
                <a:ea typeface="微软雅黑" pitchFamily="34" charset="-122"/>
              </a:rPr>
              <a:t>Object</a:t>
            </a:r>
          </a:p>
          <a:p>
            <a:pPr eaLnBrk="1" hangingPunct="1">
              <a:lnSpc>
                <a:spcPct val="120000"/>
              </a:lnSpc>
            </a:pP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继承的特点：单继承、继承传递</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040B4A7-1415-4367-B542-37D1B4FB8358}" type="slidenum">
              <a:rPr lang="zh-CN" altLang="en-US" sz="1400" smtClean="0">
                <a:latin typeface="Tahoma" pitchFamily="34" charset="0"/>
              </a:rPr>
              <a:pPr eaLnBrk="1" hangingPunct="1"/>
              <a:t>64</a:t>
            </a:fld>
            <a:endParaRPr lang="en-US" altLang="zh-CN" sz="1400" smtClean="0">
              <a:latin typeface="Tahoma" pitchFamily="34" charset="0"/>
            </a:endParaRPr>
          </a:p>
        </p:txBody>
      </p:sp>
      <p:sp>
        <p:nvSpPr>
          <p:cNvPr id="65540" name="Rectangle 2"/>
          <p:cNvSpPr>
            <a:spLocks noGrp="1" noChangeArrowheads="1"/>
          </p:cNvSpPr>
          <p:nvPr>
            <p:ph type="title"/>
          </p:nvPr>
        </p:nvSpPr>
        <p:spPr>
          <a:xfrm>
            <a:off x="1350963" y="188913"/>
            <a:ext cx="7037387" cy="623887"/>
          </a:xfrm>
        </p:spPr>
        <p:txBody>
          <a:bodyPr/>
          <a:lstStyle/>
          <a:p>
            <a:pPr marL="838200" indent="-838200" eaLnBrk="1" hangingPunct="1"/>
            <a:r>
              <a:rPr lang="en-US" altLang="zh-CN" sz="2800" smtClean="0"/>
              <a:t>4. </a:t>
            </a:r>
            <a:r>
              <a:rPr lang="zh-CN" altLang="en-US" sz="2800" smtClean="0"/>
              <a:t>子类对父类成员的访问权限</a:t>
            </a:r>
          </a:p>
        </p:txBody>
      </p:sp>
      <p:sp>
        <p:nvSpPr>
          <p:cNvPr id="65541" name="Rectangle 3"/>
          <p:cNvSpPr>
            <a:spLocks noGrp="1" noChangeArrowheads="1"/>
          </p:cNvSpPr>
          <p:nvPr>
            <p:ph type="body" idx="1"/>
          </p:nvPr>
        </p:nvSpPr>
        <p:spPr>
          <a:xfrm>
            <a:off x="250825" y="1052513"/>
            <a:ext cx="8569325" cy="2665412"/>
          </a:xfrm>
        </p:spPr>
        <p:txBody>
          <a:bodyPr/>
          <a:lstStyle/>
          <a:p>
            <a:pPr lvl="1" eaLnBrk="1" hangingPunct="1">
              <a:buClr>
                <a:srgbClr val="FF0000"/>
              </a:buClr>
              <a:buFont typeface="Wingdings" pitchFamily="2" charset="2"/>
              <a:buAutoNum type="circleNumDbPlain"/>
            </a:pPr>
            <a:r>
              <a:rPr lang="zh-CN" altLang="en-US" smtClean="0">
                <a:solidFill>
                  <a:srgbClr val="000000"/>
                </a:solidFill>
              </a:rPr>
              <a:t>子类不能访问父类的私有成员（</a:t>
            </a:r>
            <a:r>
              <a:rPr lang="en-US" altLang="zh-CN" smtClean="0">
                <a:solidFill>
                  <a:srgbClr val="000000"/>
                </a:solidFill>
              </a:rPr>
              <a:t>private</a:t>
            </a:r>
            <a:r>
              <a:rPr lang="zh-CN" altLang="en-US" smtClean="0">
                <a:solidFill>
                  <a:srgbClr val="000000"/>
                </a:solidFill>
              </a:rPr>
              <a:t>）。</a:t>
            </a:r>
          </a:p>
          <a:p>
            <a:pPr lvl="1" eaLnBrk="1" hangingPunct="1">
              <a:buClr>
                <a:srgbClr val="FF0000"/>
              </a:buClr>
              <a:buFont typeface="Wingdings" pitchFamily="2" charset="2"/>
              <a:buAutoNum type="circleNumDbPlain"/>
            </a:pPr>
            <a:r>
              <a:rPr lang="zh-CN" altLang="en-US" smtClean="0">
                <a:solidFill>
                  <a:srgbClr val="000000"/>
                </a:solidFill>
              </a:rPr>
              <a:t>子类能够访问父类的公有成员（</a:t>
            </a:r>
            <a:r>
              <a:rPr lang="en-US" altLang="zh-CN" smtClean="0">
                <a:solidFill>
                  <a:srgbClr val="000000"/>
                </a:solidFill>
              </a:rPr>
              <a:t>public</a:t>
            </a:r>
            <a:r>
              <a:rPr lang="zh-CN" altLang="en-US" smtClean="0">
                <a:solidFill>
                  <a:srgbClr val="000000"/>
                </a:solidFill>
              </a:rPr>
              <a:t>）和保护成员（</a:t>
            </a:r>
            <a:r>
              <a:rPr lang="en-US" altLang="zh-CN" smtClean="0">
                <a:solidFill>
                  <a:srgbClr val="FF0000"/>
                </a:solidFill>
              </a:rPr>
              <a:t>protected</a:t>
            </a:r>
            <a:r>
              <a:rPr lang="zh-CN" altLang="en-US" smtClean="0">
                <a:solidFill>
                  <a:srgbClr val="000000"/>
                </a:solidFill>
              </a:rPr>
              <a:t>）。</a:t>
            </a:r>
          </a:p>
          <a:p>
            <a:pPr lvl="1" eaLnBrk="1" hangingPunct="1">
              <a:buClr>
                <a:srgbClr val="FF0000"/>
              </a:buClr>
              <a:buFont typeface="Wingdings" pitchFamily="2" charset="2"/>
              <a:buAutoNum type="circleNumDbPlain"/>
            </a:pPr>
            <a:r>
              <a:rPr lang="zh-CN" altLang="en-US" smtClean="0">
                <a:solidFill>
                  <a:srgbClr val="000000"/>
                </a:solidFill>
              </a:rPr>
              <a:t>子类对父类的缺省权限成员的访问控制，以包为界分两种情况，可以访问当前包中</a:t>
            </a:r>
          </a:p>
        </p:txBody>
      </p:sp>
      <p:graphicFrame>
        <p:nvGraphicFramePr>
          <p:cNvPr id="6" name="Group 188"/>
          <p:cNvGraphicFramePr>
            <a:graphicFrameLocks noGrp="1"/>
          </p:cNvGraphicFramePr>
          <p:nvPr>
            <p:extLst>
              <p:ext uri="{D42A27DB-BD31-4B8C-83A1-F6EECF244321}">
                <p14:modId xmlns:p14="http://schemas.microsoft.com/office/powerpoint/2010/main" val="892454135"/>
              </p:ext>
            </p:extLst>
          </p:nvPr>
        </p:nvGraphicFramePr>
        <p:xfrm>
          <a:off x="468313" y="3714750"/>
          <a:ext cx="7991475" cy="2017714"/>
        </p:xfrm>
        <a:graphic>
          <a:graphicData uri="http://schemas.openxmlformats.org/drawingml/2006/table">
            <a:tbl>
              <a:tblPr/>
              <a:tblGrid>
                <a:gridCol w="2300451">
                  <a:extLst>
                    <a:ext uri="{9D8B030D-6E8A-4147-A177-3AD203B41FA5}">
                      <a16:colId xmlns:a16="http://schemas.microsoft.com/office/drawing/2014/main" val="20000"/>
                    </a:ext>
                  </a:extLst>
                </a:gridCol>
                <a:gridCol w="1292667">
                  <a:extLst>
                    <a:ext uri="{9D8B030D-6E8A-4147-A177-3AD203B41FA5}">
                      <a16:colId xmlns:a16="http://schemas.microsoft.com/office/drawing/2014/main" val="20001"/>
                    </a:ext>
                  </a:extLst>
                </a:gridCol>
                <a:gridCol w="1295959">
                  <a:extLst>
                    <a:ext uri="{9D8B030D-6E8A-4147-A177-3AD203B41FA5}">
                      <a16:colId xmlns:a16="http://schemas.microsoft.com/office/drawing/2014/main" val="20002"/>
                    </a:ext>
                  </a:extLst>
                </a:gridCol>
                <a:gridCol w="1809733">
                  <a:extLst>
                    <a:ext uri="{9D8B030D-6E8A-4147-A177-3AD203B41FA5}">
                      <a16:colId xmlns:a16="http://schemas.microsoft.com/office/drawing/2014/main" val="20003"/>
                    </a:ext>
                  </a:extLst>
                </a:gridCol>
                <a:gridCol w="1292665">
                  <a:extLst>
                    <a:ext uri="{9D8B030D-6E8A-4147-A177-3AD203B41FA5}">
                      <a16:colId xmlns:a16="http://schemas.microsoft.com/office/drawing/2014/main" val="20004"/>
                    </a:ext>
                  </a:extLst>
                </a:gridCol>
              </a:tblGrid>
              <a:tr h="3961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权限修饰符</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同一类</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同一包</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不同包的子类</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所有类</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公有</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0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protected(</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保护</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缺省</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private(</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私有</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679" marB="4567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Wingdings" pitchFamily="2" charset="2"/>
                        </a:rPr>
                        <a:t></a:t>
                      </a: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marL="91439" marR="91439" marT="45679" marB="4567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755650" y="115888"/>
            <a:ext cx="7793038" cy="623887"/>
          </a:xfrm>
        </p:spPr>
        <p:txBody>
          <a:bodyPr/>
          <a:lstStyle/>
          <a:p>
            <a:r>
              <a:rPr lang="zh-CN" altLang="en-US" smtClean="0"/>
              <a:t>子类对父类成员访问权限示例</a:t>
            </a:r>
          </a:p>
        </p:txBody>
      </p:sp>
      <p:sp>
        <p:nvSpPr>
          <p:cNvPr id="6656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C33EF15-20F8-4DCC-9FE7-0ABC67B75BCD}" type="slidenum">
              <a:rPr lang="zh-CN" altLang="en-US" sz="1400" smtClean="0">
                <a:latin typeface="Tahoma" pitchFamily="34" charset="0"/>
              </a:rPr>
              <a:pPr eaLnBrk="1" hangingPunct="1"/>
              <a:t>65</a:t>
            </a:fld>
            <a:endParaRPr lang="en-US" altLang="zh-CN" sz="1400" smtClean="0">
              <a:latin typeface="Tahoma" pitchFamily="34" charset="0"/>
            </a:endParaRPr>
          </a:p>
        </p:txBody>
      </p:sp>
      <p:sp>
        <p:nvSpPr>
          <p:cNvPr id="3" name="文本框 2"/>
          <p:cNvSpPr txBox="1"/>
          <p:nvPr/>
        </p:nvSpPr>
        <p:spPr>
          <a:xfrm>
            <a:off x="52457" y="886416"/>
            <a:ext cx="8496944" cy="5909310"/>
          </a:xfrm>
          <a:prstGeom prst="rect">
            <a:avLst/>
          </a:prstGeom>
          <a:solidFill>
            <a:schemeClr val="bg1">
              <a:lumMod val="95000"/>
            </a:schemeClr>
          </a:solidFill>
        </p:spPr>
        <p:txBody>
          <a:bodyPr wrap="square" rtlCol="0">
            <a:spAutoFit/>
          </a:bodyPr>
          <a:lstStyle/>
          <a:p>
            <a:pPr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class</a:t>
            </a:r>
            <a:r>
              <a:rPr lang="en-US" altLang="zh-CN" sz="1800" b="1">
                <a:solidFill>
                  <a:srgbClr val="000000"/>
                </a:solidFill>
                <a:latin typeface="Consolas" panose="020B0609020204030204" pitchFamily="49" charset="0"/>
              </a:rPr>
              <a:t> MemberAccess {</a:t>
            </a:r>
          </a:p>
          <a:p>
            <a:pPr lvl="1"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a:t>
            </a:r>
            <a:r>
              <a:rPr lang="en-US" altLang="zh-CN" sz="1800" b="1">
                <a:solidFill>
                  <a:srgbClr val="0000C0"/>
                </a:solidFill>
                <a:latin typeface="Consolas" panose="020B0609020204030204" pitchFamily="49" charset="0"/>
              </a:rPr>
              <a:t>var1</a:t>
            </a:r>
            <a:r>
              <a:rPr lang="en-US" altLang="zh-CN" sz="1800" b="1" smtClean="0">
                <a:solidFill>
                  <a:srgbClr val="000000"/>
                </a:solidFill>
                <a:latin typeface="Consolas" panose="020B0609020204030204" pitchFamily="49" charset="0"/>
              </a:rPr>
              <a:t>;    	</a:t>
            </a:r>
            <a:r>
              <a:rPr lang="en-US" altLang="zh-CN" sz="1800" b="1" smtClean="0">
                <a:solidFill>
                  <a:srgbClr val="7F0055"/>
                </a:solidFill>
                <a:latin typeface="Consolas" panose="020B0609020204030204" pitchFamily="49" charset="0"/>
              </a:rPr>
              <a:t>protected</a:t>
            </a:r>
            <a:r>
              <a:rPr lang="en-US" altLang="zh-CN" sz="1800" b="1" smtClean="0">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a:t>
            </a:r>
            <a:r>
              <a:rPr lang="en-US" altLang="zh-CN" sz="1800" b="1">
                <a:solidFill>
                  <a:srgbClr val="0000C0"/>
                </a:solidFill>
                <a:latin typeface="Consolas" panose="020B0609020204030204" pitchFamily="49" charset="0"/>
              </a:rPr>
              <a:t>var2</a:t>
            </a:r>
            <a:r>
              <a:rPr lang="en-US" altLang="zh-CN" sz="1800" b="1">
                <a:solidFill>
                  <a:srgbClr val="000000"/>
                </a:solidFill>
                <a:latin typeface="Consolas" panose="020B0609020204030204" pitchFamily="49" charset="0"/>
              </a:rPr>
              <a:t>;</a:t>
            </a:r>
          </a:p>
          <a:p>
            <a:pPr lvl="1" defTabSz="360000"/>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a:t>
            </a:r>
            <a:r>
              <a:rPr lang="en-US" altLang="zh-CN" sz="1800" b="1">
                <a:solidFill>
                  <a:srgbClr val="0000C0"/>
                </a:solidFill>
                <a:latin typeface="Consolas" panose="020B0609020204030204" pitchFamily="49" charset="0"/>
              </a:rPr>
              <a:t>var3</a:t>
            </a:r>
            <a:r>
              <a:rPr lang="en-US" altLang="zh-CN" sz="1800" b="1" smtClean="0">
                <a:solidFill>
                  <a:srgbClr val="000000"/>
                </a:solidFill>
                <a:latin typeface="Consolas" panose="020B0609020204030204" pitchFamily="49" charset="0"/>
              </a:rPr>
              <a:t>;  				</a:t>
            </a:r>
            <a:r>
              <a:rPr lang="en-US" altLang="zh-CN" sz="1800" b="1" smtClean="0">
                <a:solidFill>
                  <a:srgbClr val="7F0055"/>
                </a:solidFill>
                <a:latin typeface="Consolas" panose="020B0609020204030204" pitchFamily="49" charset="0"/>
              </a:rPr>
              <a:t>private</a:t>
            </a:r>
            <a:r>
              <a:rPr lang="en-US" altLang="zh-CN" sz="1800" b="1" smtClean="0">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a:t>
            </a:r>
            <a:r>
              <a:rPr lang="en-US" altLang="zh-CN" sz="1800" b="1">
                <a:solidFill>
                  <a:srgbClr val="0000C0"/>
                </a:solidFill>
                <a:latin typeface="Consolas" panose="020B0609020204030204" pitchFamily="49" charset="0"/>
              </a:rPr>
              <a:t>var4</a:t>
            </a:r>
            <a:r>
              <a:rPr lang="en-US" altLang="zh-CN" sz="1800" b="1">
                <a:solidFill>
                  <a:srgbClr val="000000"/>
                </a:solidFill>
                <a:latin typeface="Consolas" panose="020B0609020204030204" pitchFamily="49" charset="0"/>
              </a:rPr>
              <a:t>;</a:t>
            </a:r>
          </a:p>
          <a:p>
            <a:pPr lvl="1"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a:t>
            </a:r>
            <a:r>
              <a:rPr lang="en-US" altLang="zh-CN" sz="1800" b="1">
                <a:solidFill>
                  <a:srgbClr val="000000"/>
                </a:solidFill>
                <a:highlight>
                  <a:srgbClr val="D4D4D4"/>
                </a:highlight>
                <a:latin typeface="Consolas" panose="020B0609020204030204" pitchFamily="49" charset="0"/>
              </a:rPr>
              <a:t>method1(){</a:t>
            </a:r>
          </a:p>
          <a:p>
            <a:pPr lvl="1" defTabSz="360000"/>
            <a:r>
              <a:rPr lang="en-US" altLang="zh-CN" sz="1800" smtClean="0">
                <a:solidFill>
                  <a:srgbClr val="000000"/>
                </a:solidFill>
                <a:latin typeface="Consolas" panose="020B0609020204030204" pitchFamily="49" charset="0"/>
              </a:rPr>
              <a:t>	System.</a:t>
            </a:r>
            <a:r>
              <a:rPr lang="en-US" altLang="zh-CN" sz="1800" b="1" i="1" smtClean="0">
                <a:solidFill>
                  <a:srgbClr val="0000C0"/>
                </a:solidFill>
                <a:latin typeface="Consolas" panose="020B0609020204030204" pitchFamily="49" charset="0"/>
              </a:rPr>
              <a:t>out</a:t>
            </a:r>
            <a:r>
              <a:rPr lang="en-US" altLang="zh-CN" sz="1800" b="1" i="1" smtClean="0">
                <a:solidFill>
                  <a:srgbClr val="000000"/>
                </a:solidFill>
                <a:latin typeface="Consolas" panose="020B0609020204030204" pitchFamily="49" charset="0"/>
              </a:rPr>
              <a:t>.println</a:t>
            </a:r>
            <a:r>
              <a:rPr lang="en-US" altLang="zh-CN" sz="1800" b="1" i="1">
                <a:solidFill>
                  <a:srgbClr val="000000"/>
                </a:solidFill>
                <a:latin typeface="Consolas" panose="020B0609020204030204" pitchFamily="49" charset="0"/>
              </a:rPr>
              <a:t>(</a:t>
            </a:r>
            <a:r>
              <a:rPr lang="en-US" altLang="zh-CN" sz="1800" b="1" i="1">
                <a:solidFill>
                  <a:srgbClr val="2A00FF"/>
                </a:solidFill>
                <a:latin typeface="Consolas" panose="020B0609020204030204" pitchFamily="49" charset="0"/>
              </a:rPr>
              <a:t>"print in method1, var1= "</a:t>
            </a:r>
            <a:r>
              <a:rPr lang="en-US" altLang="zh-CN" sz="1800" b="1" i="1">
                <a:solidFill>
                  <a:srgbClr val="000000"/>
                </a:solidFill>
                <a:latin typeface="Consolas" panose="020B0609020204030204" pitchFamily="49" charset="0"/>
              </a:rPr>
              <a:t> + </a:t>
            </a:r>
            <a:r>
              <a:rPr lang="en-US" altLang="zh-CN" sz="1800" b="1" i="1">
                <a:solidFill>
                  <a:srgbClr val="0000C0"/>
                </a:solidFill>
                <a:latin typeface="Consolas" panose="020B0609020204030204" pitchFamily="49" charset="0"/>
              </a:rPr>
              <a:t>var1</a:t>
            </a:r>
            <a:r>
              <a:rPr lang="en-US" altLang="zh-CN" sz="1800" b="1" i="1">
                <a:solidFill>
                  <a:srgbClr val="000000"/>
                </a:solidFill>
                <a:latin typeface="Consolas" panose="020B0609020204030204" pitchFamily="49" charset="0"/>
              </a:rPr>
              <a:t>);</a:t>
            </a:r>
          </a:p>
          <a:p>
            <a:pPr lvl="1" defTabSz="360000"/>
            <a:r>
              <a:rPr lang="en-US" altLang="zh-CN" sz="1800">
                <a:solidFill>
                  <a:srgbClr val="000000"/>
                </a:solidFill>
                <a:latin typeface="Consolas" panose="020B0609020204030204" pitchFamily="49" charset="0"/>
              </a:rPr>
              <a:t>}</a:t>
            </a:r>
          </a:p>
          <a:p>
            <a:pPr lvl="1" defTabSz="360000"/>
            <a:r>
              <a:rPr lang="en-US" altLang="zh-CN" sz="1800" b="1">
                <a:solidFill>
                  <a:srgbClr val="7F0055"/>
                </a:solidFill>
                <a:latin typeface="Consolas" panose="020B0609020204030204" pitchFamily="49" charset="0"/>
              </a:rPr>
              <a:t>protected</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method2(){</a:t>
            </a:r>
          </a:p>
          <a:p>
            <a:pPr lvl="1" defTabSz="360000"/>
            <a:r>
              <a:rPr lang="en-US" altLang="zh-CN" sz="1800" smtClean="0">
                <a:solidFill>
                  <a:srgbClr val="000000"/>
                </a:solidFill>
                <a:latin typeface="Consolas" panose="020B0609020204030204" pitchFamily="49" charset="0"/>
              </a:rPr>
              <a:t>	System.</a:t>
            </a:r>
            <a:r>
              <a:rPr lang="en-US" altLang="zh-CN" sz="1800" b="1" i="1" smtClean="0">
                <a:solidFill>
                  <a:srgbClr val="0000C0"/>
                </a:solidFill>
                <a:latin typeface="Consolas" panose="020B0609020204030204" pitchFamily="49" charset="0"/>
              </a:rPr>
              <a:t>out</a:t>
            </a:r>
            <a:r>
              <a:rPr lang="en-US" altLang="zh-CN" sz="1800" b="1" i="1" smtClean="0">
                <a:solidFill>
                  <a:srgbClr val="000000"/>
                </a:solidFill>
                <a:latin typeface="Consolas" panose="020B0609020204030204" pitchFamily="49" charset="0"/>
              </a:rPr>
              <a:t>.println</a:t>
            </a:r>
            <a:r>
              <a:rPr lang="en-US" altLang="zh-CN" sz="1800" b="1" i="1">
                <a:solidFill>
                  <a:srgbClr val="000000"/>
                </a:solidFill>
                <a:latin typeface="Consolas" panose="020B0609020204030204" pitchFamily="49" charset="0"/>
              </a:rPr>
              <a:t>(</a:t>
            </a:r>
            <a:r>
              <a:rPr lang="en-US" altLang="zh-CN" sz="1800" b="1" i="1">
                <a:solidFill>
                  <a:srgbClr val="2A00FF"/>
                </a:solidFill>
                <a:latin typeface="Consolas" panose="020B0609020204030204" pitchFamily="49" charset="0"/>
              </a:rPr>
              <a:t>"print in method2, var2= "</a:t>
            </a:r>
            <a:r>
              <a:rPr lang="en-US" altLang="zh-CN" sz="1800" b="1" i="1">
                <a:solidFill>
                  <a:srgbClr val="000000"/>
                </a:solidFill>
                <a:latin typeface="Consolas" panose="020B0609020204030204" pitchFamily="49" charset="0"/>
              </a:rPr>
              <a:t>+ </a:t>
            </a:r>
            <a:r>
              <a:rPr lang="en-US" altLang="zh-CN" sz="1800" b="1" i="1">
                <a:solidFill>
                  <a:srgbClr val="0000C0"/>
                </a:solidFill>
                <a:latin typeface="Consolas" panose="020B0609020204030204" pitchFamily="49" charset="0"/>
              </a:rPr>
              <a:t>var2</a:t>
            </a:r>
            <a:r>
              <a:rPr lang="en-US" altLang="zh-CN" sz="1800" b="1" i="1">
                <a:solidFill>
                  <a:srgbClr val="000000"/>
                </a:solidFill>
                <a:latin typeface="Consolas" panose="020B0609020204030204" pitchFamily="49" charset="0"/>
              </a:rPr>
              <a:t>);</a:t>
            </a:r>
          </a:p>
          <a:p>
            <a:pPr lvl="1" defTabSz="360000"/>
            <a:r>
              <a:rPr lang="en-US" altLang="zh-CN" sz="1800">
                <a:solidFill>
                  <a:srgbClr val="000000"/>
                </a:solidFill>
                <a:latin typeface="Consolas" panose="020B0609020204030204" pitchFamily="49" charset="0"/>
              </a:rPr>
              <a:t>}</a:t>
            </a:r>
          </a:p>
          <a:p>
            <a:pPr lvl="1" defTabSz="360000"/>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method3(){</a:t>
            </a:r>
          </a:p>
          <a:p>
            <a:pPr lvl="1" defTabSz="360000"/>
            <a:r>
              <a:rPr lang="en-US" altLang="zh-CN" sz="1800" smtClean="0">
                <a:solidFill>
                  <a:srgbClr val="000000"/>
                </a:solidFill>
                <a:latin typeface="Consolas" panose="020B0609020204030204" pitchFamily="49" charset="0"/>
              </a:rPr>
              <a:t>	System.</a:t>
            </a:r>
            <a:r>
              <a:rPr lang="en-US" altLang="zh-CN" sz="1800" b="1" i="1" smtClean="0">
                <a:solidFill>
                  <a:srgbClr val="0000C0"/>
                </a:solidFill>
                <a:latin typeface="Consolas" panose="020B0609020204030204" pitchFamily="49" charset="0"/>
              </a:rPr>
              <a:t>out</a:t>
            </a:r>
            <a:r>
              <a:rPr lang="en-US" altLang="zh-CN" sz="1800" b="1" i="1" smtClean="0">
                <a:solidFill>
                  <a:srgbClr val="000000"/>
                </a:solidFill>
                <a:latin typeface="Consolas" panose="020B0609020204030204" pitchFamily="49" charset="0"/>
              </a:rPr>
              <a:t>.println</a:t>
            </a:r>
            <a:r>
              <a:rPr lang="en-US" altLang="zh-CN" sz="1800" b="1" i="1">
                <a:solidFill>
                  <a:srgbClr val="000000"/>
                </a:solidFill>
                <a:latin typeface="Consolas" panose="020B0609020204030204" pitchFamily="49" charset="0"/>
              </a:rPr>
              <a:t>(</a:t>
            </a:r>
            <a:r>
              <a:rPr lang="en-US" altLang="zh-CN" sz="1800" b="1" i="1">
                <a:solidFill>
                  <a:srgbClr val="2A00FF"/>
                </a:solidFill>
                <a:latin typeface="Consolas" panose="020B0609020204030204" pitchFamily="49" charset="0"/>
              </a:rPr>
              <a:t>"print in method3, var3 = "</a:t>
            </a:r>
            <a:r>
              <a:rPr lang="en-US" altLang="zh-CN" sz="1800" b="1" i="1">
                <a:solidFill>
                  <a:srgbClr val="000000"/>
                </a:solidFill>
                <a:latin typeface="Consolas" panose="020B0609020204030204" pitchFamily="49" charset="0"/>
              </a:rPr>
              <a:t>+ </a:t>
            </a:r>
            <a:r>
              <a:rPr lang="en-US" altLang="zh-CN" sz="1800" b="1" i="1">
                <a:solidFill>
                  <a:srgbClr val="0000C0"/>
                </a:solidFill>
                <a:latin typeface="Consolas" panose="020B0609020204030204" pitchFamily="49" charset="0"/>
              </a:rPr>
              <a:t>var3</a:t>
            </a:r>
            <a:r>
              <a:rPr lang="en-US" altLang="zh-CN" sz="1800" b="1" i="1">
                <a:solidFill>
                  <a:srgbClr val="000000"/>
                </a:solidFill>
                <a:latin typeface="Consolas" panose="020B0609020204030204" pitchFamily="49" charset="0"/>
              </a:rPr>
              <a:t>);</a:t>
            </a:r>
          </a:p>
          <a:p>
            <a:pPr lvl="1" defTabSz="360000"/>
            <a:r>
              <a:rPr lang="en-US" altLang="zh-CN" sz="1800">
                <a:solidFill>
                  <a:srgbClr val="000000"/>
                </a:solidFill>
                <a:latin typeface="Consolas" panose="020B0609020204030204" pitchFamily="49" charset="0"/>
              </a:rPr>
              <a:t>}</a:t>
            </a:r>
          </a:p>
          <a:p>
            <a:pPr lvl="1" defTabSz="360000"/>
            <a:r>
              <a:rPr lang="en-US" altLang="zh-CN" sz="1800" b="1">
                <a:solidFill>
                  <a:srgbClr val="7F0055"/>
                </a:solidFill>
                <a:latin typeface="Consolas" panose="020B0609020204030204" pitchFamily="49" charset="0"/>
              </a:rPr>
              <a:t>private</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method4(){</a:t>
            </a:r>
          </a:p>
          <a:p>
            <a:pPr lvl="1" defTabSz="360000"/>
            <a:r>
              <a:rPr lang="en-US" altLang="zh-CN" sz="1800" smtClean="0">
                <a:solidFill>
                  <a:srgbClr val="000000"/>
                </a:solidFill>
                <a:latin typeface="Consolas" panose="020B0609020204030204" pitchFamily="49" charset="0"/>
              </a:rPr>
              <a:t>	System.</a:t>
            </a:r>
            <a:r>
              <a:rPr lang="en-US" altLang="zh-CN" sz="1800" b="1" i="1" smtClean="0">
                <a:solidFill>
                  <a:srgbClr val="0000C0"/>
                </a:solidFill>
                <a:latin typeface="Consolas" panose="020B0609020204030204" pitchFamily="49" charset="0"/>
              </a:rPr>
              <a:t>out</a:t>
            </a:r>
            <a:r>
              <a:rPr lang="en-US" altLang="zh-CN" sz="1800" b="1" i="1" smtClean="0">
                <a:solidFill>
                  <a:srgbClr val="000000"/>
                </a:solidFill>
                <a:latin typeface="Consolas" panose="020B0609020204030204" pitchFamily="49" charset="0"/>
              </a:rPr>
              <a:t>.println</a:t>
            </a:r>
            <a:r>
              <a:rPr lang="en-US" altLang="zh-CN" sz="1800" b="1" i="1">
                <a:solidFill>
                  <a:srgbClr val="000000"/>
                </a:solidFill>
                <a:latin typeface="Consolas" panose="020B0609020204030204" pitchFamily="49" charset="0"/>
              </a:rPr>
              <a:t>(</a:t>
            </a:r>
            <a:r>
              <a:rPr lang="en-US" altLang="zh-CN" sz="1800" b="1" i="1">
                <a:solidFill>
                  <a:srgbClr val="2A00FF"/>
                </a:solidFill>
                <a:latin typeface="Consolas" panose="020B0609020204030204" pitchFamily="49" charset="0"/>
              </a:rPr>
              <a:t>"print in method4, var4 = "</a:t>
            </a:r>
            <a:r>
              <a:rPr lang="en-US" altLang="zh-CN" sz="1800" b="1" i="1">
                <a:solidFill>
                  <a:srgbClr val="000000"/>
                </a:solidFill>
                <a:latin typeface="Consolas" panose="020B0609020204030204" pitchFamily="49" charset="0"/>
              </a:rPr>
              <a:t>+ </a:t>
            </a:r>
            <a:r>
              <a:rPr lang="en-US" altLang="zh-CN" sz="1800" b="1" i="1">
                <a:solidFill>
                  <a:srgbClr val="0000C0"/>
                </a:solidFill>
                <a:latin typeface="Consolas" panose="020B0609020204030204" pitchFamily="49" charset="0"/>
              </a:rPr>
              <a:t>var4</a:t>
            </a:r>
            <a:r>
              <a:rPr lang="en-US" altLang="zh-CN" sz="1800" b="1" i="1">
                <a:solidFill>
                  <a:srgbClr val="000000"/>
                </a:solidFill>
                <a:latin typeface="Consolas" panose="020B0609020204030204" pitchFamily="49" charset="0"/>
              </a:rPr>
              <a:t>);</a:t>
            </a:r>
          </a:p>
          <a:p>
            <a:pPr lvl="1" defTabSz="360000"/>
            <a:r>
              <a:rPr lang="en-US" altLang="zh-CN" sz="1800">
                <a:solidFill>
                  <a:srgbClr val="000000"/>
                </a:solidFill>
                <a:latin typeface="Consolas" panose="020B0609020204030204" pitchFamily="49" charset="0"/>
              </a:rPr>
              <a:t>}</a:t>
            </a:r>
          </a:p>
          <a:p>
            <a:pPr lvl="1"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accessMember(){ </a:t>
            </a:r>
          </a:p>
          <a:p>
            <a:pPr lvl="1" defTabSz="360000"/>
            <a:r>
              <a:rPr lang="en-US" altLang="zh-CN" sz="1800" smtClean="0">
                <a:solidFill>
                  <a:srgbClr val="0000C0"/>
                </a:solidFill>
                <a:latin typeface="Consolas" panose="020B0609020204030204" pitchFamily="49" charset="0"/>
              </a:rPr>
              <a:t>	var1</a:t>
            </a:r>
            <a:r>
              <a:rPr lang="en-US" altLang="zh-CN" sz="1800" smtClean="0">
                <a:solidFill>
                  <a:srgbClr val="000000"/>
                </a:solidFill>
                <a:latin typeface="Consolas" panose="020B0609020204030204" pitchFamily="49" charset="0"/>
              </a:rPr>
              <a:t> </a:t>
            </a:r>
            <a:r>
              <a:rPr lang="en-US" altLang="zh-CN" sz="1800">
                <a:solidFill>
                  <a:srgbClr val="000000"/>
                </a:solidFill>
                <a:latin typeface="Consolas" panose="020B0609020204030204" pitchFamily="49" charset="0"/>
              </a:rPr>
              <a:t>= 1; </a:t>
            </a:r>
            <a:r>
              <a:rPr lang="en-US" altLang="zh-CN" sz="1800">
                <a:solidFill>
                  <a:srgbClr val="0000C0"/>
                </a:solidFill>
                <a:latin typeface="Consolas" panose="020B0609020204030204" pitchFamily="49" charset="0"/>
              </a:rPr>
              <a:t>var2</a:t>
            </a:r>
            <a:r>
              <a:rPr lang="en-US" altLang="zh-CN" sz="1800">
                <a:solidFill>
                  <a:srgbClr val="000000"/>
                </a:solidFill>
                <a:latin typeface="Consolas" panose="020B0609020204030204" pitchFamily="49" charset="0"/>
              </a:rPr>
              <a:t> = 2; </a:t>
            </a:r>
            <a:r>
              <a:rPr lang="en-US" altLang="zh-CN" sz="1800">
                <a:solidFill>
                  <a:srgbClr val="0000C0"/>
                </a:solidFill>
                <a:latin typeface="Consolas" panose="020B0609020204030204" pitchFamily="49" charset="0"/>
              </a:rPr>
              <a:t>var3</a:t>
            </a:r>
            <a:r>
              <a:rPr lang="en-US" altLang="zh-CN" sz="1800">
                <a:solidFill>
                  <a:srgbClr val="000000"/>
                </a:solidFill>
                <a:latin typeface="Consolas" panose="020B0609020204030204" pitchFamily="49" charset="0"/>
              </a:rPr>
              <a:t> = 3 ; </a:t>
            </a:r>
            <a:r>
              <a:rPr lang="en-US" altLang="zh-CN" sz="1800">
                <a:solidFill>
                  <a:srgbClr val="0000C0"/>
                </a:solidFill>
                <a:latin typeface="Consolas" panose="020B0609020204030204" pitchFamily="49" charset="0"/>
              </a:rPr>
              <a:t>var4</a:t>
            </a:r>
            <a:r>
              <a:rPr lang="en-US" altLang="zh-CN" sz="1800">
                <a:solidFill>
                  <a:srgbClr val="000000"/>
                </a:solidFill>
                <a:latin typeface="Consolas" panose="020B0609020204030204" pitchFamily="49" charset="0"/>
              </a:rPr>
              <a:t> = 4;</a:t>
            </a:r>
          </a:p>
          <a:p>
            <a:pPr lvl="1" defTabSz="360000"/>
            <a:r>
              <a:rPr lang="en-US" altLang="zh-CN" sz="1800" b="1" smtClean="0">
                <a:solidFill>
                  <a:srgbClr val="7F0055"/>
                </a:solidFill>
                <a:latin typeface="Consolas" panose="020B0609020204030204" pitchFamily="49" charset="0"/>
              </a:rPr>
              <a:t>	this</a:t>
            </a:r>
            <a:r>
              <a:rPr lang="en-US" altLang="zh-CN" sz="1800" b="1" smtClean="0">
                <a:solidFill>
                  <a:srgbClr val="000000"/>
                </a:solidFill>
                <a:latin typeface="Consolas" panose="020B0609020204030204" pitchFamily="49" charset="0"/>
              </a:rPr>
              <a:t>.</a:t>
            </a:r>
            <a:r>
              <a:rPr lang="en-US" altLang="zh-CN" sz="1800" b="1" smtClean="0">
                <a:solidFill>
                  <a:srgbClr val="000000"/>
                </a:solidFill>
                <a:highlight>
                  <a:srgbClr val="D4D4D4"/>
                </a:highlight>
                <a:latin typeface="Consolas" panose="020B0609020204030204" pitchFamily="49" charset="0"/>
              </a:rPr>
              <a:t>method1();   </a:t>
            </a:r>
            <a:r>
              <a:rPr lang="en-US" altLang="zh-CN" sz="1800" b="1" smtClean="0">
                <a:solidFill>
                  <a:srgbClr val="7F0055"/>
                </a:solidFill>
                <a:latin typeface="Consolas" panose="020B0609020204030204" pitchFamily="49" charset="0"/>
              </a:rPr>
              <a:t>	this</a:t>
            </a:r>
            <a:r>
              <a:rPr lang="en-US" altLang="zh-CN" sz="1800" b="1" smtClean="0">
                <a:solidFill>
                  <a:srgbClr val="000000"/>
                </a:solidFill>
                <a:latin typeface="Consolas" panose="020B0609020204030204" pitchFamily="49" charset="0"/>
              </a:rPr>
              <a:t>.method2</a:t>
            </a:r>
            <a:r>
              <a:rPr lang="en-US" altLang="zh-CN" sz="1800" b="1">
                <a:solidFill>
                  <a:srgbClr val="000000"/>
                </a:solidFill>
                <a:latin typeface="Consolas" panose="020B0609020204030204" pitchFamily="49" charset="0"/>
              </a:rPr>
              <a:t>();</a:t>
            </a:r>
          </a:p>
          <a:p>
            <a:pPr lvl="1" defTabSz="360000"/>
            <a:r>
              <a:rPr lang="en-US" altLang="zh-CN" sz="1800" smtClean="0">
                <a:solidFill>
                  <a:srgbClr val="000000"/>
                </a:solidFill>
                <a:latin typeface="Consolas" panose="020B0609020204030204" pitchFamily="49" charset="0"/>
              </a:rPr>
              <a:t>	method3();				method4</a:t>
            </a:r>
            <a:r>
              <a:rPr lang="en-US" altLang="zh-CN" sz="1800">
                <a:solidFill>
                  <a:srgbClr val="000000"/>
                </a:solidFill>
                <a:latin typeface="Consolas" panose="020B0609020204030204" pitchFamily="49" charset="0"/>
              </a:rPr>
              <a:t>();</a:t>
            </a:r>
          </a:p>
          <a:p>
            <a:pPr lvl="1" defTabSz="360000"/>
            <a:r>
              <a:rPr lang="en-US" altLang="zh-CN" sz="1800">
                <a:solidFill>
                  <a:srgbClr val="000000"/>
                </a:solidFill>
                <a:latin typeface="Consolas" panose="020B0609020204030204" pitchFamily="49" charset="0"/>
              </a:rPr>
              <a:t>}</a:t>
            </a:r>
          </a:p>
          <a:p>
            <a:pPr defTabSz="360000"/>
            <a:r>
              <a:rPr lang="en-US" altLang="zh-CN" sz="1800">
                <a:solidFill>
                  <a:srgbClr val="000000"/>
                </a:solidFill>
                <a:latin typeface="Consolas" panose="020B0609020204030204" pitchFamily="49" charset="0"/>
              </a:rPr>
              <a:t>}</a:t>
            </a:r>
            <a:endParaRPr lang="zh-CN" altLang="en-US" sz="1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755650" y="115888"/>
            <a:ext cx="5616550" cy="623887"/>
          </a:xfrm>
        </p:spPr>
        <p:txBody>
          <a:bodyPr/>
          <a:lstStyle/>
          <a:p>
            <a:r>
              <a:rPr lang="zh-CN" altLang="en-US" sz="3200" smtClean="0"/>
              <a:t>子类对父类成员访问权限示例</a:t>
            </a:r>
          </a:p>
        </p:txBody>
      </p:sp>
      <p:sp>
        <p:nvSpPr>
          <p:cNvPr id="6656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C33EF15-20F8-4DCC-9FE7-0ABC67B75BCD}" type="slidenum">
              <a:rPr lang="zh-CN" altLang="en-US" sz="1400" smtClean="0">
                <a:latin typeface="Tahoma" pitchFamily="34" charset="0"/>
              </a:rPr>
              <a:pPr eaLnBrk="1" hangingPunct="1"/>
              <a:t>66</a:t>
            </a:fld>
            <a:endParaRPr lang="en-US" altLang="zh-CN" sz="1400" smtClean="0">
              <a:latin typeface="Tahoma" pitchFamily="34" charset="0"/>
            </a:endParaRPr>
          </a:p>
        </p:txBody>
      </p:sp>
      <p:sp>
        <p:nvSpPr>
          <p:cNvPr id="3" name="文本框 2"/>
          <p:cNvSpPr txBox="1"/>
          <p:nvPr/>
        </p:nvSpPr>
        <p:spPr>
          <a:xfrm>
            <a:off x="51744" y="876592"/>
            <a:ext cx="8496944" cy="5940088"/>
          </a:xfrm>
          <a:prstGeom prst="rect">
            <a:avLst/>
          </a:prstGeom>
          <a:solidFill>
            <a:schemeClr val="bg1">
              <a:lumMod val="95000"/>
            </a:schemeClr>
          </a:solidFill>
        </p:spPr>
        <p:txBody>
          <a:bodyPr wrap="square" rtlCol="0">
            <a:spAutoFit/>
          </a:bodyPr>
          <a:lstStyle/>
          <a:p>
            <a:pPr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class</a:t>
            </a:r>
            <a:r>
              <a:rPr lang="en-US" altLang="zh-CN" sz="2000" b="1">
                <a:solidFill>
                  <a:srgbClr val="000000"/>
                </a:solidFill>
                <a:latin typeface="Consolas" panose="020B0609020204030204" pitchFamily="49" charset="0"/>
              </a:rPr>
              <a:t> MemberAccessExtends </a:t>
            </a:r>
            <a:r>
              <a:rPr lang="en-US" altLang="zh-CN" sz="2000" b="1">
                <a:solidFill>
                  <a:srgbClr val="7F0055"/>
                </a:solidFill>
                <a:latin typeface="Consolas" panose="020B0609020204030204" pitchFamily="49" charset="0"/>
              </a:rPr>
              <a:t>extends</a:t>
            </a:r>
            <a:r>
              <a:rPr lang="en-US" altLang="zh-CN" sz="2000" b="1">
                <a:solidFill>
                  <a:srgbClr val="000000"/>
                </a:solidFill>
                <a:latin typeface="Consolas" panose="020B0609020204030204" pitchFamily="49" charset="0"/>
              </a:rPr>
              <a:t> MemberAccess{</a:t>
            </a:r>
          </a:p>
          <a:p>
            <a:pPr lvl="1"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main(String[] </a:t>
            </a:r>
            <a:r>
              <a:rPr lang="en-US" altLang="zh-CN" sz="2000" b="1">
                <a:solidFill>
                  <a:srgbClr val="6A3E3E"/>
                </a:solidFill>
                <a:latin typeface="Consolas" panose="020B0609020204030204" pitchFamily="49" charset="0"/>
              </a:rPr>
              <a:t>args</a:t>
            </a:r>
            <a:r>
              <a:rPr lang="en-US" altLang="zh-CN" sz="2000" b="1">
                <a:solidFill>
                  <a:srgbClr val="000000"/>
                </a:solidFill>
                <a:latin typeface="Consolas" panose="020B0609020204030204" pitchFamily="49" charset="0"/>
              </a:rPr>
              <a:t>) {</a:t>
            </a:r>
          </a:p>
          <a:p>
            <a:pPr lvl="2" defTabSz="360000"/>
            <a:r>
              <a:rPr lang="en-US" altLang="zh-CN" sz="2000">
                <a:solidFill>
                  <a:srgbClr val="000000"/>
                </a:solidFill>
                <a:latin typeface="Consolas" panose="020B0609020204030204" pitchFamily="49" charset="0"/>
              </a:rPr>
              <a:t>MemberAccessExtends </a:t>
            </a:r>
            <a:r>
              <a:rPr lang="en-US" altLang="zh-CN" sz="2000">
                <a:solidFill>
                  <a:srgbClr val="6A3E3E"/>
                </a:solidFill>
                <a:latin typeface="Consolas" panose="020B0609020204030204" pitchFamily="49" charset="0"/>
              </a:rPr>
              <a:t>acc</a:t>
            </a:r>
            <a:r>
              <a:rPr lang="en-US" altLang="zh-CN" sz="2000">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new</a:t>
            </a:r>
            <a:r>
              <a:rPr lang="en-US" altLang="zh-CN" sz="2000" b="1">
                <a:solidFill>
                  <a:srgbClr val="000000"/>
                </a:solidFill>
                <a:latin typeface="Consolas" panose="020B0609020204030204" pitchFamily="49" charset="0"/>
              </a:rPr>
              <a:t> MemberAccessExtends</a:t>
            </a:r>
            <a:r>
              <a:rPr lang="en-US" altLang="zh-CN" sz="2000" b="1" smtClean="0">
                <a:solidFill>
                  <a:srgbClr val="000000"/>
                </a:solidFill>
                <a:latin typeface="Consolas" panose="020B0609020204030204" pitchFamily="49" charset="0"/>
              </a:rPr>
              <a:t>();</a:t>
            </a:r>
            <a:endParaRPr lang="zh-CN" altLang="en-US" sz="2000" smtClean="0">
              <a:latin typeface="Consolas" panose="020B0609020204030204" pitchFamily="49" charset="0"/>
            </a:endParaRPr>
          </a:p>
          <a:p>
            <a:pPr lvl="2" defTabSz="360000"/>
            <a:r>
              <a:rPr lang="en-US" altLang="zh-CN" sz="2000" smtClean="0">
                <a:solidFill>
                  <a:srgbClr val="6A3E3E"/>
                </a:solidFill>
                <a:latin typeface="Consolas" panose="020B0609020204030204" pitchFamily="49" charset="0"/>
              </a:rPr>
              <a:t>acc</a:t>
            </a:r>
            <a:r>
              <a:rPr lang="en-US" altLang="zh-CN" sz="2000" smtClean="0">
                <a:solidFill>
                  <a:srgbClr val="000000"/>
                </a:solidFill>
                <a:latin typeface="Consolas" panose="020B0609020204030204" pitchFamily="49" charset="0"/>
              </a:rPr>
              <a:t>.</a:t>
            </a:r>
            <a:r>
              <a:rPr lang="en-US" altLang="zh-CN" sz="2000" smtClean="0">
                <a:solidFill>
                  <a:srgbClr val="0000C0"/>
                </a:solidFill>
                <a:latin typeface="Consolas" panose="020B0609020204030204" pitchFamily="49" charset="0"/>
              </a:rPr>
              <a:t>var1</a:t>
            </a:r>
            <a:r>
              <a:rPr lang="en-US" altLang="zh-CN" sz="2000" smtClean="0">
                <a:solidFill>
                  <a:srgbClr val="000000"/>
                </a:solidFill>
                <a:latin typeface="Consolas" panose="020B0609020204030204" pitchFamily="49" charset="0"/>
              </a:rPr>
              <a:t> </a:t>
            </a:r>
            <a:r>
              <a:rPr lang="en-US" altLang="zh-CN" sz="2000">
                <a:solidFill>
                  <a:srgbClr val="000000"/>
                </a:solidFill>
                <a:latin typeface="Consolas" panose="020B0609020204030204" pitchFamily="49" charset="0"/>
              </a:rPr>
              <a:t>= 1;    </a:t>
            </a:r>
            <a:r>
              <a:rPr lang="en-US" altLang="zh-CN" sz="2000">
                <a:solidFill>
                  <a:srgbClr val="3F7F5F"/>
                </a:solidFill>
                <a:latin typeface="Consolas" panose="020B0609020204030204" pitchFamily="49" charset="0"/>
              </a:rPr>
              <a:t>//public</a:t>
            </a:r>
          </a:p>
          <a:p>
            <a:pPr lvl="2" defTabSz="360000"/>
            <a:r>
              <a:rPr lang="en-US" altLang="zh-CN" sz="2000">
                <a:solidFill>
                  <a:srgbClr val="6A3E3E"/>
                </a:solidFill>
                <a:latin typeface="Consolas" panose="020B0609020204030204" pitchFamily="49" charset="0"/>
              </a:rPr>
              <a:t>acc</a:t>
            </a:r>
            <a:r>
              <a:rPr lang="en-US" altLang="zh-CN" sz="2000">
                <a:solidFill>
                  <a:srgbClr val="000000"/>
                </a:solidFill>
                <a:latin typeface="Consolas" panose="020B0609020204030204" pitchFamily="49" charset="0"/>
              </a:rPr>
              <a:t>.</a:t>
            </a:r>
            <a:r>
              <a:rPr lang="en-US" altLang="zh-CN" sz="2000">
                <a:solidFill>
                  <a:srgbClr val="0000C0"/>
                </a:solidFill>
                <a:latin typeface="Consolas" panose="020B0609020204030204" pitchFamily="49" charset="0"/>
              </a:rPr>
              <a:t>var2</a:t>
            </a:r>
            <a:r>
              <a:rPr lang="en-US" altLang="zh-CN" sz="2000">
                <a:solidFill>
                  <a:srgbClr val="000000"/>
                </a:solidFill>
                <a:latin typeface="Consolas" panose="020B0609020204030204" pitchFamily="49" charset="0"/>
              </a:rPr>
              <a:t> = 2;    </a:t>
            </a:r>
            <a:r>
              <a:rPr lang="en-US" altLang="zh-CN" sz="2000">
                <a:solidFill>
                  <a:srgbClr val="3F7F5F"/>
                </a:solidFill>
                <a:latin typeface="Consolas" panose="020B0609020204030204" pitchFamily="49" charset="0"/>
              </a:rPr>
              <a:t>//protected,</a:t>
            </a:r>
            <a:r>
              <a:rPr lang="zh-CN" altLang="en-US" sz="2000">
                <a:solidFill>
                  <a:srgbClr val="3F7F5F"/>
                </a:solidFill>
                <a:latin typeface="Consolas" panose="020B0609020204030204" pitchFamily="49" charset="0"/>
              </a:rPr>
              <a:t>同一个包或者不同包的子类可以访问</a:t>
            </a:r>
          </a:p>
          <a:p>
            <a:pPr lvl="2" defTabSz="360000"/>
            <a:r>
              <a:rPr lang="en-US" altLang="zh-CN" sz="2000">
                <a:solidFill>
                  <a:srgbClr val="6A3E3E"/>
                </a:solidFill>
                <a:latin typeface="Consolas" panose="020B0609020204030204" pitchFamily="49" charset="0"/>
              </a:rPr>
              <a:t>acc</a:t>
            </a:r>
            <a:r>
              <a:rPr lang="en-US" altLang="zh-CN" sz="2000">
                <a:solidFill>
                  <a:srgbClr val="000000"/>
                </a:solidFill>
                <a:latin typeface="Consolas" panose="020B0609020204030204" pitchFamily="49" charset="0"/>
              </a:rPr>
              <a:t>.</a:t>
            </a:r>
            <a:r>
              <a:rPr lang="en-US" altLang="zh-CN" sz="2000">
                <a:solidFill>
                  <a:srgbClr val="0000C0"/>
                </a:solidFill>
                <a:latin typeface="Consolas" panose="020B0609020204030204" pitchFamily="49" charset="0"/>
              </a:rPr>
              <a:t>var3</a:t>
            </a:r>
            <a:r>
              <a:rPr lang="en-US" altLang="zh-CN" sz="2000">
                <a:solidFill>
                  <a:srgbClr val="000000"/>
                </a:solidFill>
                <a:latin typeface="Consolas" panose="020B0609020204030204" pitchFamily="49" charset="0"/>
              </a:rPr>
              <a:t> = 3; </a:t>
            </a:r>
            <a:r>
              <a:rPr lang="en-US" altLang="zh-CN" sz="2000">
                <a:solidFill>
                  <a:srgbClr val="3F7F5F"/>
                </a:solidFill>
                <a:latin typeface="Consolas" panose="020B0609020204030204" pitchFamily="49" charset="0"/>
              </a:rPr>
              <a:t>//package</a:t>
            </a:r>
            <a:r>
              <a:rPr lang="zh-CN" altLang="en-US" sz="2000">
                <a:solidFill>
                  <a:srgbClr val="3F7F5F"/>
                </a:solidFill>
                <a:latin typeface="Consolas" panose="020B0609020204030204" pitchFamily="49" charset="0"/>
              </a:rPr>
              <a:t>，同一个包</a:t>
            </a:r>
          </a:p>
          <a:p>
            <a:pPr lvl="2" defTabSz="360000"/>
            <a:r>
              <a:rPr lang="en-US" altLang="zh-CN" sz="2000">
                <a:solidFill>
                  <a:srgbClr val="3F7F5F"/>
                </a:solidFill>
                <a:latin typeface="Consolas" panose="020B0609020204030204" pitchFamily="49" charset="0"/>
              </a:rPr>
              <a:t>//acc.var4 = 4;  //private,</a:t>
            </a:r>
            <a:r>
              <a:rPr lang="zh-CN" altLang="en-US" sz="2000">
                <a:solidFill>
                  <a:srgbClr val="3F7F5F"/>
                </a:solidFill>
                <a:latin typeface="Consolas" panose="020B0609020204030204" pitchFamily="49" charset="0"/>
              </a:rPr>
              <a:t>同一类</a:t>
            </a:r>
          </a:p>
          <a:p>
            <a:pPr lvl="2" defTabSz="360000"/>
            <a:r>
              <a:rPr lang="en-US" altLang="zh-CN" sz="2000">
                <a:solidFill>
                  <a:srgbClr val="000000"/>
                </a:solidFill>
                <a:latin typeface="Consolas" panose="020B0609020204030204" pitchFamily="49" charset="0"/>
              </a:rPr>
              <a:t>acc.method1();   </a:t>
            </a:r>
            <a:r>
              <a:rPr lang="en-US" altLang="zh-CN" sz="2000">
                <a:solidFill>
                  <a:srgbClr val="3F7F5F"/>
                </a:solidFill>
                <a:latin typeface="Consolas" panose="020B0609020204030204" pitchFamily="49" charset="0"/>
              </a:rPr>
              <a:t>//public</a:t>
            </a:r>
          </a:p>
          <a:p>
            <a:pPr lvl="2" defTabSz="360000"/>
            <a:r>
              <a:rPr lang="en-US" altLang="zh-CN" sz="2000">
                <a:solidFill>
                  <a:srgbClr val="6A3E3E"/>
                </a:solidFill>
                <a:latin typeface="Consolas" panose="020B0609020204030204" pitchFamily="49" charset="0"/>
              </a:rPr>
              <a:t>acc</a:t>
            </a:r>
            <a:r>
              <a:rPr lang="en-US" altLang="zh-CN" sz="2000">
                <a:solidFill>
                  <a:srgbClr val="000000"/>
                </a:solidFill>
                <a:latin typeface="Consolas" panose="020B0609020204030204" pitchFamily="49" charset="0"/>
              </a:rPr>
              <a:t>.method2();   </a:t>
            </a:r>
            <a:r>
              <a:rPr lang="en-US" altLang="zh-CN" sz="2000">
                <a:solidFill>
                  <a:srgbClr val="3F7F5F"/>
                </a:solidFill>
                <a:latin typeface="Consolas" panose="020B0609020204030204" pitchFamily="49" charset="0"/>
              </a:rPr>
              <a:t>//protected,</a:t>
            </a:r>
            <a:r>
              <a:rPr lang="zh-CN" altLang="en-US" sz="2000">
                <a:solidFill>
                  <a:srgbClr val="3F7F5F"/>
                </a:solidFill>
                <a:latin typeface="Consolas" panose="020B0609020204030204" pitchFamily="49" charset="0"/>
              </a:rPr>
              <a:t>同一个包或者不同包的子类可以访问</a:t>
            </a:r>
          </a:p>
          <a:p>
            <a:pPr lvl="2" defTabSz="360000"/>
            <a:r>
              <a:rPr lang="en-US" altLang="zh-CN" sz="2000">
                <a:solidFill>
                  <a:srgbClr val="6A3E3E"/>
                </a:solidFill>
                <a:latin typeface="Consolas" panose="020B0609020204030204" pitchFamily="49" charset="0"/>
              </a:rPr>
              <a:t>acc</a:t>
            </a:r>
            <a:r>
              <a:rPr lang="en-US" altLang="zh-CN" sz="2000">
                <a:solidFill>
                  <a:srgbClr val="000000"/>
                </a:solidFill>
                <a:latin typeface="Consolas" panose="020B0609020204030204" pitchFamily="49" charset="0"/>
              </a:rPr>
              <a:t>.method3();   </a:t>
            </a:r>
            <a:r>
              <a:rPr lang="en-US" altLang="zh-CN" sz="2000">
                <a:solidFill>
                  <a:srgbClr val="3F7F5F"/>
                </a:solidFill>
                <a:latin typeface="Consolas" panose="020B0609020204030204" pitchFamily="49" charset="0"/>
              </a:rPr>
              <a:t>//protected,</a:t>
            </a:r>
            <a:r>
              <a:rPr lang="zh-CN" altLang="en-US" sz="2000">
                <a:solidFill>
                  <a:srgbClr val="3F7F5F"/>
                </a:solidFill>
                <a:latin typeface="Consolas" panose="020B0609020204030204" pitchFamily="49" charset="0"/>
              </a:rPr>
              <a:t>同一个包或者不同包的子类可以访问</a:t>
            </a:r>
          </a:p>
          <a:p>
            <a:pPr lvl="2" defTabSz="360000"/>
            <a:r>
              <a:rPr lang="en-US" altLang="zh-CN" sz="2000">
                <a:solidFill>
                  <a:srgbClr val="3F7F5F"/>
                </a:solidFill>
                <a:latin typeface="Consolas" panose="020B0609020204030204" pitchFamily="49" charset="0"/>
              </a:rPr>
              <a:t>//acc.method4();  //private,</a:t>
            </a:r>
            <a:r>
              <a:rPr lang="zh-CN" altLang="en-US" sz="2000">
                <a:solidFill>
                  <a:srgbClr val="3F7F5F"/>
                </a:solidFill>
                <a:latin typeface="Consolas" panose="020B0609020204030204" pitchFamily="49" charset="0"/>
              </a:rPr>
              <a:t>同一类</a:t>
            </a:r>
          </a:p>
          <a:p>
            <a:pPr lvl="1" defTabSz="360000"/>
            <a:r>
              <a:rPr lang="en-US" altLang="zh-CN" sz="2000" smtClean="0">
                <a:solidFill>
                  <a:srgbClr val="000000"/>
                </a:solidFill>
                <a:latin typeface="Consolas" panose="020B0609020204030204" pitchFamily="49" charset="0"/>
              </a:rPr>
              <a:t>}</a:t>
            </a:r>
            <a:endParaRPr lang="zh-CN" altLang="en-US" sz="2000">
              <a:latin typeface="Consolas" panose="020B0609020204030204" pitchFamily="49" charset="0"/>
            </a:endParaRPr>
          </a:p>
          <a:p>
            <a:pPr lvl="1" defTabSz="360000"/>
            <a:r>
              <a:rPr lang="en-US" altLang="zh-CN" sz="2000">
                <a:solidFill>
                  <a:srgbClr val="3F7F5F"/>
                </a:solidFill>
                <a:latin typeface="Consolas" panose="020B0609020204030204" pitchFamily="49" charset="0"/>
              </a:rPr>
              <a:t>//private void method4(){</a:t>
            </a:r>
          </a:p>
          <a:p>
            <a:pPr lvl="1" defTabSz="360000"/>
            <a:r>
              <a:rPr lang="en-US" altLang="zh-CN" sz="2000">
                <a:solidFill>
                  <a:srgbClr val="3F7F5F"/>
                </a:solidFill>
                <a:latin typeface="Consolas" panose="020B0609020204030204" pitchFamily="49" charset="0"/>
              </a:rPr>
              <a:t>//System.out.println("print in method4, var1 = "+ var1);</a:t>
            </a:r>
          </a:p>
          <a:p>
            <a:pPr lvl="1" defTabSz="360000"/>
            <a:r>
              <a:rPr lang="en-US" altLang="zh-CN" sz="2000">
                <a:solidFill>
                  <a:srgbClr val="3F7F5F"/>
                </a:solidFill>
                <a:latin typeface="Consolas" panose="020B0609020204030204" pitchFamily="49" charset="0"/>
              </a:rPr>
              <a:t>//}</a:t>
            </a:r>
          </a:p>
          <a:p>
            <a:pPr defTabSz="360000"/>
            <a:r>
              <a:rPr lang="en-US" altLang="zh-CN" sz="2000">
                <a:solidFill>
                  <a:srgbClr val="000000"/>
                </a:solidFill>
                <a:latin typeface="Consolas" panose="020B0609020204030204" pitchFamily="49" charset="0"/>
              </a:rPr>
              <a:t>}</a:t>
            </a:r>
            <a:endParaRPr lang="zh-CN" altLang="en-US" sz="2000" dirty="0" smtClean="0">
              <a:latin typeface="微软雅黑" panose="020B0503020204020204" pitchFamily="34" charset="-122"/>
              <a:ea typeface="微软雅黑" panose="020B0503020204020204" pitchFamily="34" charset="-122"/>
            </a:endParaRPr>
          </a:p>
        </p:txBody>
      </p:sp>
      <p:sp>
        <p:nvSpPr>
          <p:cNvPr id="5" name="TextBox 1"/>
          <p:cNvSpPr txBox="1">
            <a:spLocks noChangeArrowheads="1"/>
          </p:cNvSpPr>
          <p:nvPr/>
        </p:nvSpPr>
        <p:spPr bwMode="auto">
          <a:xfrm>
            <a:off x="6228184" y="115888"/>
            <a:ext cx="2715791"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03-extend/third</a:t>
            </a:r>
            <a:r>
              <a:rPr lang="zh-CN" altLang="en-US" sz="2000" smtClean="0">
                <a:latin typeface="微软雅黑" pitchFamily="34" charset="-122"/>
                <a:ea typeface="微软雅黑" pitchFamily="34" charset="-122"/>
              </a:rPr>
              <a:t>包</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37696859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CFC55D5-2E95-46CC-9A28-E7563D874499}" type="slidenum">
              <a:rPr lang="zh-CN" altLang="en-US" sz="1400" smtClean="0">
                <a:latin typeface="Tahoma" pitchFamily="34" charset="0"/>
              </a:rPr>
              <a:pPr eaLnBrk="1" hangingPunct="1"/>
              <a:t>67</a:t>
            </a:fld>
            <a:endParaRPr lang="en-US" altLang="zh-CN" sz="1400" smtClean="0">
              <a:latin typeface="Tahoma" pitchFamily="34" charset="0"/>
            </a:endParaRPr>
          </a:p>
        </p:txBody>
      </p:sp>
      <p:sp>
        <p:nvSpPr>
          <p:cNvPr id="67588" name="Rectangle 2"/>
          <p:cNvSpPr>
            <a:spLocks noGrp="1" noChangeArrowheads="1"/>
          </p:cNvSpPr>
          <p:nvPr>
            <p:ph type="title"/>
          </p:nvPr>
        </p:nvSpPr>
        <p:spPr/>
        <p:txBody>
          <a:bodyPr/>
          <a:lstStyle/>
          <a:p>
            <a:pPr eaLnBrk="1" hangingPunct="1"/>
            <a:r>
              <a:rPr lang="en-US" altLang="zh-CN" sz="3200" smtClean="0"/>
              <a:t>3.3.3 </a:t>
            </a:r>
            <a:r>
              <a:rPr lang="zh-CN" altLang="en-US" sz="3200" smtClean="0"/>
              <a:t>子类的构造方法</a:t>
            </a:r>
          </a:p>
        </p:txBody>
      </p:sp>
      <p:sp>
        <p:nvSpPr>
          <p:cNvPr id="67589" name="Rectangle 3"/>
          <p:cNvSpPr>
            <a:spLocks noGrp="1" noChangeArrowheads="1"/>
          </p:cNvSpPr>
          <p:nvPr>
            <p:ph type="body" idx="1"/>
          </p:nvPr>
        </p:nvSpPr>
        <p:spPr>
          <a:xfrm>
            <a:off x="250825" y="1125538"/>
            <a:ext cx="8486775" cy="2879725"/>
          </a:xfrm>
        </p:spPr>
        <p:txBody>
          <a:bodyPr/>
          <a:lstStyle/>
          <a:p>
            <a:pPr marL="0" indent="0" eaLnBrk="1" hangingPunct="1">
              <a:lnSpc>
                <a:spcPct val="90000"/>
              </a:lnSpc>
              <a:buClr>
                <a:srgbClr val="3333CC"/>
              </a:buClr>
            </a:pPr>
            <a:r>
              <a:rPr lang="en-US" altLang="zh-CN" sz="2400" smtClean="0">
                <a:solidFill>
                  <a:srgbClr val="000000"/>
                </a:solidFill>
              </a:rPr>
              <a:t>1</a:t>
            </a:r>
            <a:r>
              <a:rPr lang="zh-CN" altLang="en-US" sz="2400" smtClean="0">
                <a:solidFill>
                  <a:srgbClr val="000000"/>
                </a:solidFill>
              </a:rPr>
              <a:t>）使用</a:t>
            </a:r>
            <a:r>
              <a:rPr lang="en-US" altLang="zh-CN" sz="2400" smtClean="0">
                <a:solidFill>
                  <a:srgbClr val="000000"/>
                </a:solidFill>
              </a:rPr>
              <a:t>super()</a:t>
            </a:r>
            <a:r>
              <a:rPr lang="zh-CN" altLang="en-US" sz="2400" smtClean="0">
                <a:solidFill>
                  <a:srgbClr val="000000"/>
                </a:solidFill>
              </a:rPr>
              <a:t>调用父类构造方法</a:t>
            </a:r>
          </a:p>
          <a:p>
            <a:pPr lvl="1" eaLnBrk="1" hangingPunct="1">
              <a:lnSpc>
                <a:spcPct val="90000"/>
              </a:lnSpc>
              <a:buClr>
                <a:srgbClr val="FF0000"/>
              </a:buClr>
            </a:pPr>
            <a:r>
              <a:rPr lang="en-US" altLang="zh-CN" sz="2000" smtClean="0">
                <a:solidFill>
                  <a:srgbClr val="FF0000"/>
                </a:solidFill>
              </a:rPr>
              <a:t>super</a:t>
            </a:r>
            <a:r>
              <a:rPr lang="en-US" altLang="zh-CN" sz="2000" smtClean="0">
                <a:solidFill>
                  <a:srgbClr val="000000"/>
                </a:solidFill>
              </a:rPr>
              <a:t>([</a:t>
            </a:r>
            <a:r>
              <a:rPr lang="zh-CN" altLang="en-US" sz="2000" smtClean="0">
                <a:solidFill>
                  <a:srgbClr val="000000"/>
                </a:solidFill>
              </a:rPr>
              <a:t>参数列表</a:t>
            </a:r>
            <a:r>
              <a:rPr lang="en-US" altLang="zh-CN" sz="2000" smtClean="0">
                <a:solidFill>
                  <a:srgbClr val="000000"/>
                </a:solidFill>
              </a:rPr>
              <a:t>])</a:t>
            </a:r>
          </a:p>
          <a:p>
            <a:pPr lvl="1" eaLnBrk="1" hangingPunct="1">
              <a:lnSpc>
                <a:spcPct val="90000"/>
              </a:lnSpc>
              <a:buClr>
                <a:srgbClr val="FF0000"/>
              </a:buClr>
            </a:pPr>
            <a:r>
              <a:rPr lang="en-US" altLang="zh-CN" sz="2000" smtClean="0">
                <a:solidFill>
                  <a:srgbClr val="000000"/>
                </a:solidFill>
              </a:rPr>
              <a:t>public Student(String name, MyDate birthday, String spec)</a:t>
            </a:r>
            <a:endParaRPr lang="zh-CN" altLang="en-US" sz="2000" smtClean="0">
              <a:solidFill>
                <a:srgbClr val="000000"/>
              </a:solidFill>
            </a:endParaRPr>
          </a:p>
          <a:p>
            <a:pPr lvl="1" eaLnBrk="1" hangingPunct="1">
              <a:lnSpc>
                <a:spcPct val="90000"/>
              </a:lnSpc>
              <a:buClr>
                <a:srgbClr val="FF0000"/>
              </a:buClr>
            </a:pPr>
            <a:r>
              <a:rPr lang="en-US" altLang="zh-CN" sz="2000" smtClean="0">
                <a:solidFill>
                  <a:srgbClr val="000000"/>
                </a:solidFill>
              </a:rPr>
              <a:t>{</a:t>
            </a:r>
          </a:p>
          <a:p>
            <a:pPr lvl="1" eaLnBrk="1" hangingPunct="1">
              <a:lnSpc>
                <a:spcPct val="90000"/>
              </a:lnSpc>
              <a:buClr>
                <a:srgbClr val="FF0000"/>
              </a:buClr>
            </a:pPr>
            <a:r>
              <a:rPr lang="en-US" altLang="zh-CN" sz="2000" smtClean="0">
                <a:solidFill>
                  <a:srgbClr val="000000"/>
                </a:solidFill>
              </a:rPr>
              <a:t>    </a:t>
            </a:r>
            <a:r>
              <a:rPr lang="en-US" altLang="zh-CN" sz="2000" smtClean="0">
                <a:solidFill>
                  <a:srgbClr val="FF0000"/>
                </a:solidFill>
              </a:rPr>
              <a:t>super</a:t>
            </a:r>
            <a:r>
              <a:rPr lang="en-US" altLang="zh-CN" sz="2000" smtClean="0">
                <a:solidFill>
                  <a:srgbClr val="000000"/>
                </a:solidFill>
              </a:rPr>
              <a:t>(name, birthday);               //</a:t>
            </a:r>
            <a:r>
              <a:rPr lang="zh-CN" altLang="en-US" sz="2000" smtClean="0">
                <a:solidFill>
                  <a:srgbClr val="000000"/>
                </a:solidFill>
              </a:rPr>
              <a:t>调用父类同参数的构造方法</a:t>
            </a:r>
          </a:p>
          <a:p>
            <a:pPr lvl="1" eaLnBrk="1" hangingPunct="1">
              <a:lnSpc>
                <a:spcPct val="90000"/>
              </a:lnSpc>
              <a:buClr>
                <a:srgbClr val="FF0000"/>
              </a:buClr>
            </a:pPr>
            <a:r>
              <a:rPr lang="zh-CN" altLang="en-US" sz="2000" smtClean="0">
                <a:solidFill>
                  <a:srgbClr val="000000"/>
                </a:solidFill>
              </a:rPr>
              <a:t>    </a:t>
            </a:r>
            <a:r>
              <a:rPr lang="en-US" altLang="zh-CN" sz="2000" smtClean="0">
                <a:solidFill>
                  <a:srgbClr val="000000"/>
                </a:solidFill>
              </a:rPr>
              <a:t>this.speciality = spec;</a:t>
            </a:r>
          </a:p>
          <a:p>
            <a:pPr lvl="1" eaLnBrk="1" hangingPunct="1">
              <a:lnSpc>
                <a:spcPct val="90000"/>
              </a:lnSpc>
              <a:buClr>
                <a:srgbClr val="FF0000"/>
              </a:buClr>
            </a:pPr>
            <a:r>
              <a:rPr lang="en-US" altLang="zh-CN" sz="2000" smtClean="0">
                <a:solidFill>
                  <a:srgbClr val="000000"/>
                </a:solidFill>
              </a:rPr>
              <a:t>}</a:t>
            </a:r>
          </a:p>
          <a:p>
            <a:pPr lvl="1" eaLnBrk="1" hangingPunct="1">
              <a:lnSpc>
                <a:spcPct val="90000"/>
              </a:lnSpc>
              <a:buClr>
                <a:srgbClr val="FF0000"/>
              </a:buClr>
            </a:pPr>
            <a:endParaRPr lang="zh-CN" altLang="en-US" sz="2000" smtClean="0">
              <a:solidFill>
                <a:srgbClr val="000000"/>
              </a:solidFill>
            </a:endParaRPr>
          </a:p>
        </p:txBody>
      </p:sp>
      <p:sp>
        <p:nvSpPr>
          <p:cNvPr id="2" name="矩形标注 1"/>
          <p:cNvSpPr/>
          <p:nvPr/>
        </p:nvSpPr>
        <p:spPr>
          <a:xfrm>
            <a:off x="5508625" y="836613"/>
            <a:ext cx="3455988" cy="936625"/>
          </a:xfrm>
          <a:prstGeom prst="wedgeRectCallout">
            <a:avLst>
              <a:gd name="adj1" fmla="val -106035"/>
              <a:gd name="adj2" fmla="val 51295"/>
            </a:avLst>
          </a:prstGeom>
          <a:solidFill>
            <a:schemeClr val="accent1"/>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marL="0" lvl="1">
              <a:defRPr/>
            </a:pPr>
            <a:r>
              <a:rPr lang="zh-CN" altLang="en-US" sz="2000" kern="0" dirty="0">
                <a:solidFill>
                  <a:srgbClr val="000000"/>
                </a:solidFill>
                <a:latin typeface="微软雅黑" panose="020B0503020204020204" pitchFamily="34" charset="-122"/>
                <a:ea typeface="微软雅黑" panose="020B0503020204020204" pitchFamily="34" charset="-122"/>
              </a:rPr>
              <a:t>子类不能继承父类的构造方法</a:t>
            </a:r>
            <a:endParaRPr lang="en-US" altLang="zh-CN" sz="2000" kern="0" dirty="0">
              <a:solidFill>
                <a:srgbClr val="000000"/>
              </a:solidFill>
              <a:latin typeface="微软雅黑" panose="020B0503020204020204" pitchFamily="34" charset="-122"/>
              <a:ea typeface="微软雅黑" panose="020B0503020204020204" pitchFamily="34" charset="-122"/>
            </a:endParaRPr>
          </a:p>
          <a:p>
            <a:pPr marL="0" lvl="1">
              <a:defRPr/>
            </a:pPr>
            <a:r>
              <a:rPr lang="zh-CN" altLang="en-US" sz="2000" kern="0" dirty="0">
                <a:solidFill>
                  <a:srgbClr val="000000"/>
                </a:solidFill>
                <a:latin typeface="微软雅黑" panose="020B0503020204020204" pitchFamily="34" charset="-122"/>
                <a:ea typeface="微软雅黑" panose="020B0503020204020204" pitchFamily="34" charset="-122"/>
              </a:rPr>
              <a:t>子类能调用父类的构造方法</a:t>
            </a:r>
          </a:p>
        </p:txBody>
      </p:sp>
      <p:sp>
        <p:nvSpPr>
          <p:cNvPr id="7" name="矩形标注 6"/>
          <p:cNvSpPr/>
          <p:nvPr/>
        </p:nvSpPr>
        <p:spPr>
          <a:xfrm>
            <a:off x="5364163" y="2852738"/>
            <a:ext cx="3455987" cy="936625"/>
          </a:xfrm>
          <a:prstGeom prst="wedgeRectCallout">
            <a:avLst>
              <a:gd name="adj1" fmla="val -88528"/>
              <a:gd name="adj2" fmla="val -65061"/>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marL="0" lvl="1">
              <a:defRPr/>
            </a:pPr>
            <a:r>
              <a:rPr lang="zh-CN" altLang="en-US" sz="2000" kern="0" dirty="0">
                <a:solidFill>
                  <a:srgbClr val="000000"/>
                </a:solidFill>
                <a:latin typeface="微软雅黑" panose="020B0503020204020204" pitchFamily="34" charset="-122"/>
                <a:ea typeface="微软雅黑" panose="020B0503020204020204" pitchFamily="34" charset="-122"/>
              </a:rPr>
              <a:t>调用父类的构造方法目的：</a:t>
            </a:r>
            <a:endParaRPr lang="en-US" altLang="zh-CN" sz="2000" kern="0" dirty="0">
              <a:solidFill>
                <a:srgbClr val="000000"/>
              </a:solidFill>
              <a:latin typeface="微软雅黑" panose="020B0503020204020204" pitchFamily="34" charset="-122"/>
              <a:ea typeface="微软雅黑" panose="020B0503020204020204" pitchFamily="34" charset="-122"/>
            </a:endParaRPr>
          </a:p>
          <a:p>
            <a:pPr marL="0" lvl="1">
              <a:defRPr/>
            </a:pPr>
            <a:r>
              <a:rPr lang="zh-CN" altLang="en-US" sz="2000" kern="0" dirty="0">
                <a:solidFill>
                  <a:srgbClr val="000000"/>
                </a:solidFill>
                <a:latin typeface="微软雅黑" panose="020B0503020204020204" pitchFamily="34" charset="-122"/>
                <a:ea typeface="微软雅黑" panose="020B0503020204020204" pitchFamily="34" charset="-122"/>
              </a:rPr>
              <a:t>初始化从父类继承的成员变量</a:t>
            </a:r>
          </a:p>
        </p:txBody>
      </p:sp>
      <p:sp>
        <p:nvSpPr>
          <p:cNvPr id="3" name="TextBox 2"/>
          <p:cNvSpPr txBox="1"/>
          <p:nvPr/>
        </p:nvSpPr>
        <p:spPr>
          <a:xfrm>
            <a:off x="107504" y="4724400"/>
            <a:ext cx="8964612" cy="1778949"/>
          </a:xfrm>
          <a:prstGeom prst="rect">
            <a:avLst/>
          </a:prstGeom>
          <a:noFill/>
        </p:spPr>
        <p:txBody>
          <a:bodyPr wrap="square">
            <a:spAutoFit/>
          </a:bodyPr>
          <a:lstStyle/>
          <a:p>
            <a:pPr>
              <a:lnSpc>
                <a:spcPct val="90000"/>
              </a:lnSpc>
              <a:spcBef>
                <a:spcPct val="20000"/>
              </a:spcBef>
              <a:buClr>
                <a:srgbClr val="3333CC"/>
              </a:buClr>
              <a:buSzPct val="80000"/>
              <a:defRPr/>
            </a:pPr>
            <a:r>
              <a:rPr lang="en-US" altLang="zh-CN" b="1" kern="0" dirty="0">
                <a:solidFill>
                  <a:srgbClr val="000000"/>
                </a:solidFill>
                <a:latin typeface="Tahoma"/>
                <a:ea typeface="宋体"/>
              </a:rPr>
              <a:t>2</a:t>
            </a:r>
            <a:r>
              <a:rPr lang="zh-CN" altLang="en-US" b="1" kern="0" dirty="0">
                <a:solidFill>
                  <a:srgbClr val="000000"/>
                </a:solidFill>
                <a:latin typeface="Tahoma"/>
                <a:ea typeface="宋体"/>
              </a:rPr>
              <a:t>）默认执行</a:t>
            </a:r>
            <a:r>
              <a:rPr lang="en-US" altLang="zh-CN" b="1" kern="0" dirty="0">
                <a:solidFill>
                  <a:srgbClr val="000000"/>
                </a:solidFill>
                <a:latin typeface="Tahoma"/>
                <a:ea typeface="宋体"/>
              </a:rPr>
              <a:t>super()</a:t>
            </a:r>
          </a:p>
          <a:p>
            <a:pPr marL="990600" lvl="1" indent="-533400">
              <a:lnSpc>
                <a:spcPct val="90000"/>
              </a:lnSpc>
              <a:spcBef>
                <a:spcPct val="20000"/>
              </a:spcBef>
              <a:buClr>
                <a:srgbClr val="FF0000"/>
              </a:buClr>
              <a:buSzPct val="70000"/>
              <a:defRPr/>
            </a:pPr>
            <a:r>
              <a:rPr lang="en-US" altLang="zh-CN" sz="2000" b="1" kern="0" dirty="0">
                <a:solidFill>
                  <a:srgbClr val="000000"/>
                </a:solidFill>
                <a:latin typeface="Tahoma"/>
                <a:ea typeface="宋体"/>
              </a:rPr>
              <a:t>public Student()                             //Java</a:t>
            </a:r>
            <a:r>
              <a:rPr lang="zh-CN" altLang="en-US" sz="2000" b="1" kern="0" dirty="0">
                <a:solidFill>
                  <a:srgbClr val="000000"/>
                </a:solidFill>
                <a:latin typeface="Tahoma"/>
                <a:ea typeface="宋体"/>
              </a:rPr>
              <a:t>提供的默认构造方法</a:t>
            </a:r>
          </a:p>
          <a:p>
            <a:pPr marL="990600" lvl="1" indent="-533400">
              <a:lnSpc>
                <a:spcPct val="90000"/>
              </a:lnSpc>
              <a:spcBef>
                <a:spcPct val="20000"/>
              </a:spcBef>
              <a:buClr>
                <a:srgbClr val="FF0000"/>
              </a:buClr>
              <a:buSzPct val="70000"/>
              <a:defRPr/>
            </a:pPr>
            <a:r>
              <a:rPr lang="en-US" altLang="zh-CN" sz="2000" b="1" kern="0" dirty="0">
                <a:solidFill>
                  <a:srgbClr val="000000"/>
                </a:solidFill>
                <a:latin typeface="Tahoma"/>
                <a:ea typeface="宋体"/>
              </a:rPr>
              <a:t>{</a:t>
            </a:r>
          </a:p>
          <a:p>
            <a:pPr marL="990600" lvl="1" indent="-533400">
              <a:lnSpc>
                <a:spcPct val="90000"/>
              </a:lnSpc>
              <a:spcBef>
                <a:spcPct val="20000"/>
              </a:spcBef>
              <a:buClr>
                <a:srgbClr val="FF0000"/>
              </a:buClr>
              <a:buSzPct val="70000"/>
              <a:defRPr/>
            </a:pPr>
            <a:r>
              <a:rPr lang="en-US" altLang="zh-CN" sz="2000" b="1" kern="0" dirty="0">
                <a:solidFill>
                  <a:srgbClr val="000000"/>
                </a:solidFill>
                <a:latin typeface="Tahoma"/>
                <a:ea typeface="宋体"/>
              </a:rPr>
              <a:t>    </a:t>
            </a:r>
            <a:r>
              <a:rPr lang="en-US" altLang="zh-CN" sz="2000" b="1" kern="0" dirty="0">
                <a:solidFill>
                  <a:srgbClr val="FF0000"/>
                </a:solidFill>
                <a:latin typeface="Tahoma"/>
                <a:ea typeface="宋体"/>
              </a:rPr>
              <a:t>super</a:t>
            </a:r>
            <a:r>
              <a:rPr lang="en-US" altLang="zh-CN" sz="2000" b="1" kern="0" dirty="0">
                <a:solidFill>
                  <a:srgbClr val="000000"/>
                </a:solidFill>
                <a:latin typeface="Tahoma"/>
                <a:ea typeface="宋体"/>
              </a:rPr>
              <a:t>();         </a:t>
            </a:r>
            <a:r>
              <a:rPr lang="en-US" altLang="zh-CN" sz="2000" b="1" kern="0" dirty="0" smtClean="0">
                <a:solidFill>
                  <a:srgbClr val="000000"/>
                </a:solidFill>
                <a:latin typeface="Tahoma"/>
                <a:ea typeface="宋体"/>
              </a:rPr>
              <a:t>//</a:t>
            </a:r>
            <a:r>
              <a:rPr lang="zh-CN" altLang="en-US" sz="2000" b="1" kern="0" dirty="0">
                <a:solidFill>
                  <a:srgbClr val="000000"/>
                </a:solidFill>
                <a:latin typeface="Tahoma"/>
                <a:ea typeface="宋体"/>
              </a:rPr>
              <a:t>调用父类构造方法</a:t>
            </a:r>
            <a:r>
              <a:rPr lang="en-US" altLang="zh-CN" sz="2000" b="1" kern="0" dirty="0">
                <a:solidFill>
                  <a:srgbClr val="000000"/>
                </a:solidFill>
                <a:latin typeface="Tahoma"/>
                <a:ea typeface="宋体"/>
              </a:rPr>
              <a:t>Person</a:t>
            </a:r>
            <a:r>
              <a:rPr lang="en-US" altLang="zh-CN" sz="2000" b="1" kern="0" dirty="0" smtClean="0">
                <a:solidFill>
                  <a:srgbClr val="000000"/>
                </a:solidFill>
                <a:latin typeface="Tahoma"/>
                <a:ea typeface="宋体"/>
              </a:rPr>
              <a:t>()</a:t>
            </a:r>
            <a:r>
              <a:rPr lang="zh-CN" altLang="en-US" sz="2000" b="1" kern="0" dirty="0" smtClean="0">
                <a:solidFill>
                  <a:srgbClr val="000000"/>
                </a:solidFill>
                <a:latin typeface="Tahoma"/>
                <a:ea typeface="宋体"/>
              </a:rPr>
              <a:t>，即使注释也会</a:t>
            </a:r>
            <a:r>
              <a:rPr lang="zh-CN" altLang="en-US" sz="2000" b="1" kern="0" dirty="0" smtClean="0">
                <a:solidFill>
                  <a:srgbClr val="FF0000"/>
                </a:solidFill>
                <a:latin typeface="Tahoma"/>
                <a:ea typeface="宋体"/>
              </a:rPr>
              <a:t>默认调用</a:t>
            </a:r>
            <a:endParaRPr lang="en-US" altLang="zh-CN" sz="2000" b="1" kern="0" dirty="0">
              <a:solidFill>
                <a:srgbClr val="FF0000"/>
              </a:solidFill>
              <a:latin typeface="Tahoma"/>
              <a:ea typeface="宋体"/>
            </a:endParaRPr>
          </a:p>
          <a:p>
            <a:pPr marL="990600" lvl="1" indent="-533400">
              <a:lnSpc>
                <a:spcPct val="90000"/>
              </a:lnSpc>
              <a:spcBef>
                <a:spcPct val="20000"/>
              </a:spcBef>
              <a:buClr>
                <a:srgbClr val="FF0000"/>
              </a:buClr>
              <a:buSzPct val="70000"/>
              <a:defRPr/>
            </a:pPr>
            <a:r>
              <a:rPr lang="en-US" altLang="zh-CN" sz="2000" b="1" kern="0" dirty="0">
                <a:solidFill>
                  <a:srgbClr val="000000"/>
                </a:solidFill>
                <a:latin typeface="Tahoma"/>
                <a:ea typeface="宋体"/>
              </a:rPr>
              <a:t>}</a:t>
            </a:r>
            <a:endParaRPr lang="zh-CN" altLang="en-US" sz="2000" b="1" kern="0" dirty="0">
              <a:solidFill>
                <a:srgbClr val="000000"/>
              </a:solidFill>
              <a:latin typeface="Tahoma"/>
              <a:ea typeface="宋体"/>
            </a:endParaRPr>
          </a:p>
        </p:txBody>
      </p:sp>
      <p:sp>
        <p:nvSpPr>
          <p:cNvPr id="4" name="TextBox 3"/>
          <p:cNvSpPr txBox="1">
            <a:spLocks noChangeArrowheads="1"/>
          </p:cNvSpPr>
          <p:nvPr/>
        </p:nvSpPr>
        <p:spPr bwMode="auto">
          <a:xfrm>
            <a:off x="468313" y="3860800"/>
            <a:ext cx="8135937" cy="831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sz="2000" dirty="0">
                <a:latin typeface="微软雅黑" pitchFamily="34" charset="-122"/>
                <a:ea typeface="微软雅黑" pitchFamily="34" charset="-122"/>
              </a:rPr>
              <a:t>当创建子类对象时，首先</a:t>
            </a:r>
            <a:r>
              <a:rPr lang="zh-CN" altLang="en-US" sz="2000" dirty="0" smtClean="0">
                <a:latin typeface="微软雅黑" pitchFamily="34" charset="-122"/>
                <a:ea typeface="微软雅黑" pitchFamily="34" charset="-122"/>
              </a:rPr>
              <a:t>执行父类</a:t>
            </a:r>
            <a:r>
              <a:rPr lang="zh-CN" altLang="en-US" sz="2000" dirty="0">
                <a:latin typeface="微软雅黑" pitchFamily="34" charset="-122"/>
                <a:ea typeface="微软雅黑" pitchFamily="34" charset="-122"/>
              </a:rPr>
              <a:t>构造方法，然后执行子类的构造方法。这个顺序不能改变。</a:t>
            </a:r>
          </a:p>
        </p:txBody>
      </p:sp>
      <p:sp>
        <p:nvSpPr>
          <p:cNvPr id="10" name="TextBox 9"/>
          <p:cNvSpPr txBox="1">
            <a:spLocks noChangeArrowheads="1"/>
          </p:cNvSpPr>
          <p:nvPr/>
        </p:nvSpPr>
        <p:spPr bwMode="auto">
          <a:xfrm>
            <a:off x="1258888" y="6280150"/>
            <a:ext cx="5321300"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sz="2000">
                <a:latin typeface="微软雅黑" pitchFamily="34" charset="-122"/>
                <a:ea typeface="微软雅黑" pitchFamily="34" charset="-122"/>
              </a:rPr>
              <a:t>一定要保证父类的默认构造方法可用。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nodeType="afterGroup">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3" grpId="0"/>
      <p:bldP spid="4"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468313" y="908050"/>
            <a:ext cx="7793037" cy="1008063"/>
          </a:xfrm>
        </p:spPr>
        <p:txBody>
          <a:bodyPr/>
          <a:lstStyle/>
          <a:p>
            <a:r>
              <a:rPr lang="zh-CN" altLang="en-US" sz="2800" dirty="0" smtClean="0"/>
              <a:t>子类的构造方法没有调用</a:t>
            </a:r>
            <a:r>
              <a:rPr lang="en-US" altLang="zh-CN" sz="2800" dirty="0" smtClean="0"/>
              <a:t>super()</a:t>
            </a:r>
            <a:r>
              <a:rPr lang="zh-CN" altLang="en-US" sz="2800" dirty="0" smtClean="0"/>
              <a:t> ，将默认执行</a:t>
            </a:r>
            <a:r>
              <a:rPr lang="en-US" altLang="zh-CN" sz="2800" dirty="0" smtClean="0"/>
              <a:t>super() </a:t>
            </a:r>
            <a:endParaRPr lang="zh-CN" altLang="en-US" sz="2800" dirty="0" smtClean="0"/>
          </a:p>
        </p:txBody>
      </p:sp>
      <p:sp>
        <p:nvSpPr>
          <p:cNvPr id="68611" name="内容占位符 2"/>
          <p:cNvSpPr>
            <a:spLocks noGrp="1"/>
          </p:cNvSpPr>
          <p:nvPr>
            <p:ph idx="1"/>
          </p:nvPr>
        </p:nvSpPr>
        <p:spPr>
          <a:xfrm>
            <a:off x="323851" y="1878013"/>
            <a:ext cx="5616302" cy="3063155"/>
          </a:xfrm>
        </p:spPr>
        <p:txBody>
          <a:bodyPr/>
          <a:lstStyle/>
          <a:p>
            <a:pPr eaLnBrk="1" hangingPunct="1">
              <a:buClr>
                <a:srgbClr val="3333CC"/>
              </a:buClr>
            </a:pPr>
            <a:r>
              <a:rPr lang="en-US" altLang="zh-CN" sz="2000" smtClean="0">
                <a:solidFill>
                  <a:srgbClr val="000000"/>
                </a:solidFill>
              </a:rPr>
              <a:t>public Person() </a:t>
            </a:r>
          </a:p>
          <a:p>
            <a:pPr eaLnBrk="1" hangingPunct="1">
              <a:buClr>
                <a:srgbClr val="3333CC"/>
              </a:buClr>
            </a:pPr>
            <a:r>
              <a:rPr lang="en-US" altLang="zh-CN" sz="2000" smtClean="0">
                <a:solidFill>
                  <a:srgbClr val="000000"/>
                </a:solidFill>
              </a:rPr>
              <a:t>{   </a:t>
            </a:r>
            <a:r>
              <a:rPr lang="en-US" altLang="zh-CN" sz="2000" smtClean="0">
                <a:solidFill>
                  <a:srgbClr val="FF0000"/>
                </a:solidFill>
              </a:rPr>
              <a:t>super()</a:t>
            </a:r>
            <a:r>
              <a:rPr lang="en-US" altLang="zh-CN" sz="2000" smtClean="0">
                <a:solidFill>
                  <a:srgbClr val="000000"/>
                </a:solidFill>
              </a:rPr>
              <a:t>;        //</a:t>
            </a:r>
            <a:r>
              <a:rPr lang="zh-CN" altLang="en-US" sz="2000" smtClean="0">
                <a:solidFill>
                  <a:srgbClr val="000000"/>
                </a:solidFill>
              </a:rPr>
              <a:t>调用父类构造方法</a:t>
            </a:r>
            <a:r>
              <a:rPr lang="en-US" altLang="zh-CN" sz="2000" smtClean="0">
                <a:solidFill>
                  <a:srgbClr val="000000"/>
                </a:solidFill>
              </a:rPr>
              <a:t>Object()</a:t>
            </a:r>
          </a:p>
          <a:p>
            <a:pPr eaLnBrk="1" hangingPunct="1">
              <a:buClr>
                <a:srgbClr val="3333CC"/>
              </a:buClr>
            </a:pPr>
            <a:r>
              <a:rPr lang="en-US" altLang="zh-CN" sz="2000" smtClean="0">
                <a:solidFill>
                  <a:srgbClr val="000000"/>
                </a:solidFill>
              </a:rPr>
              <a:t>}</a:t>
            </a:r>
          </a:p>
          <a:p>
            <a:pPr eaLnBrk="1" hangingPunct="1">
              <a:buClr>
                <a:srgbClr val="3333CC"/>
              </a:buClr>
            </a:pPr>
            <a:r>
              <a:rPr lang="en-US" altLang="zh-CN" sz="2000" smtClean="0">
                <a:solidFill>
                  <a:srgbClr val="000000"/>
                </a:solidFill>
              </a:rPr>
              <a:t>public Student()</a:t>
            </a:r>
          </a:p>
          <a:p>
            <a:pPr eaLnBrk="1" hangingPunct="1">
              <a:buClr>
                <a:srgbClr val="3333CC"/>
              </a:buClr>
            </a:pPr>
            <a:r>
              <a:rPr lang="en-US" altLang="zh-CN" sz="2000" smtClean="0">
                <a:solidFill>
                  <a:srgbClr val="000000"/>
                </a:solidFill>
              </a:rPr>
              <a:t>{</a:t>
            </a:r>
          </a:p>
          <a:p>
            <a:pPr eaLnBrk="1" hangingPunct="1">
              <a:buClr>
                <a:srgbClr val="3333CC"/>
              </a:buClr>
            </a:pPr>
            <a:r>
              <a:rPr lang="en-US" altLang="zh-CN" sz="2000" smtClean="0">
                <a:solidFill>
                  <a:srgbClr val="000000"/>
                </a:solidFill>
              </a:rPr>
              <a:t>    </a:t>
            </a:r>
            <a:r>
              <a:rPr lang="en-US" altLang="zh-CN" sz="2000" smtClean="0">
                <a:solidFill>
                  <a:srgbClr val="FF0000"/>
                </a:solidFill>
              </a:rPr>
              <a:t>super()</a:t>
            </a:r>
            <a:r>
              <a:rPr lang="en-US" altLang="zh-CN" sz="2000" smtClean="0">
                <a:solidFill>
                  <a:srgbClr val="000000"/>
                </a:solidFill>
              </a:rPr>
              <a:t>;      //</a:t>
            </a:r>
            <a:r>
              <a:rPr lang="zh-CN" altLang="en-US" sz="2000" smtClean="0">
                <a:solidFill>
                  <a:srgbClr val="000000"/>
                </a:solidFill>
              </a:rPr>
              <a:t>默认调用</a:t>
            </a:r>
          </a:p>
          <a:p>
            <a:pPr eaLnBrk="1" hangingPunct="1">
              <a:buClr>
                <a:srgbClr val="3333CC"/>
              </a:buClr>
            </a:pPr>
            <a:r>
              <a:rPr lang="zh-CN" altLang="en-US" sz="2000" smtClean="0">
                <a:solidFill>
                  <a:srgbClr val="000000"/>
                </a:solidFill>
              </a:rPr>
              <a:t>    </a:t>
            </a:r>
            <a:r>
              <a:rPr lang="en-US" altLang="zh-CN" sz="2000" smtClean="0">
                <a:solidFill>
                  <a:srgbClr val="000000"/>
                </a:solidFill>
              </a:rPr>
              <a:t>speciality="";</a:t>
            </a:r>
          </a:p>
          <a:p>
            <a:pPr eaLnBrk="1" hangingPunct="1">
              <a:buClr>
                <a:srgbClr val="3333CC"/>
              </a:buClr>
            </a:pPr>
            <a:r>
              <a:rPr lang="en-US" altLang="zh-CN" sz="2000" smtClean="0">
                <a:solidFill>
                  <a:srgbClr val="000000"/>
                </a:solidFill>
              </a:rPr>
              <a:t>} </a:t>
            </a:r>
            <a:endParaRPr lang="zh-CN" altLang="en-US" sz="2000" smtClean="0">
              <a:solidFill>
                <a:srgbClr val="000000"/>
              </a:solidFill>
            </a:endParaRPr>
          </a:p>
          <a:p>
            <a:endParaRPr lang="zh-CN" altLang="en-US" sz="2400" smtClean="0"/>
          </a:p>
        </p:txBody>
      </p:sp>
      <p:sp>
        <p:nvSpPr>
          <p:cNvPr id="68613"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D8F9A3F-AD6F-4922-B921-7BABC7253821}" type="slidenum">
              <a:rPr lang="zh-CN" altLang="en-US" sz="1400" smtClean="0">
                <a:latin typeface="Tahoma" pitchFamily="34" charset="0"/>
              </a:rPr>
              <a:pPr eaLnBrk="1" hangingPunct="1"/>
              <a:t>68</a:t>
            </a:fld>
            <a:endParaRPr lang="en-US" altLang="zh-CN" sz="1400" smtClean="0">
              <a:latin typeface="Tahoma" pitchFamily="34" charset="0"/>
            </a:endParaRPr>
          </a:p>
        </p:txBody>
      </p:sp>
      <p:sp>
        <p:nvSpPr>
          <p:cNvPr id="6" name="矩形标注 5"/>
          <p:cNvSpPr/>
          <p:nvPr/>
        </p:nvSpPr>
        <p:spPr>
          <a:xfrm>
            <a:off x="4139928" y="2886076"/>
            <a:ext cx="3600450" cy="1225550"/>
          </a:xfrm>
          <a:prstGeom prst="wedgeRectCallout">
            <a:avLst>
              <a:gd name="adj1" fmla="val -66943"/>
              <a:gd name="adj2" fmla="val 37386"/>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en-US" altLang="zh-CN" sz="2000" b="1" dirty="0">
                <a:solidFill>
                  <a:schemeClr val="accent5">
                    <a:lumMod val="25000"/>
                  </a:schemeClr>
                </a:solidFill>
              </a:rPr>
              <a:t>Student</a:t>
            </a:r>
            <a:r>
              <a:rPr lang="zh-CN" altLang="en-US" sz="2000" b="1" dirty="0">
                <a:solidFill>
                  <a:schemeClr val="accent5">
                    <a:lumMod val="25000"/>
                  </a:schemeClr>
                </a:solidFill>
              </a:rPr>
              <a:t>类中会默认调用</a:t>
            </a:r>
            <a:r>
              <a:rPr lang="en-US" altLang="zh-CN" sz="2000" b="1" dirty="0">
                <a:solidFill>
                  <a:schemeClr val="accent5">
                    <a:lumMod val="25000"/>
                  </a:schemeClr>
                </a:solidFill>
              </a:rPr>
              <a:t>Person</a:t>
            </a:r>
            <a:r>
              <a:rPr lang="zh-CN" altLang="en-US" sz="2000" b="1" dirty="0">
                <a:solidFill>
                  <a:schemeClr val="accent5">
                    <a:lumMod val="25000"/>
                  </a:schemeClr>
                </a:solidFill>
              </a:rPr>
              <a:t>父类构造函数。</a:t>
            </a:r>
            <a:endParaRPr lang="en-US" altLang="zh-CN" sz="2000" b="1" dirty="0">
              <a:solidFill>
                <a:schemeClr val="accent5">
                  <a:lumMod val="25000"/>
                </a:schemeClr>
              </a:solidFill>
            </a:endParaRPr>
          </a:p>
          <a:p>
            <a:pPr>
              <a:defRPr/>
            </a:pPr>
            <a:r>
              <a:rPr lang="zh-CN" altLang="en-US" sz="2000" b="1" dirty="0">
                <a:solidFill>
                  <a:schemeClr val="accent5">
                    <a:lumMod val="25000"/>
                  </a:schemeClr>
                </a:solidFill>
              </a:rPr>
              <a:t>如果</a:t>
            </a:r>
            <a:r>
              <a:rPr lang="zh-CN" altLang="en-US" sz="2000" b="1" dirty="0">
                <a:solidFill>
                  <a:srgbClr val="FF0000"/>
                </a:solidFill>
              </a:rPr>
              <a:t>父类中没有默认构造函数，就会出现错误。</a:t>
            </a:r>
          </a:p>
        </p:txBody>
      </p:sp>
      <p:sp>
        <p:nvSpPr>
          <p:cNvPr id="7" name="TextBox 1"/>
          <p:cNvSpPr txBox="1">
            <a:spLocks noChangeArrowheads="1"/>
          </p:cNvSpPr>
          <p:nvPr/>
        </p:nvSpPr>
        <p:spPr bwMode="auto">
          <a:xfrm>
            <a:off x="468313" y="4955684"/>
            <a:ext cx="8424167" cy="1569660"/>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zh-CN" altLang="en-US" sz="2000">
                <a:latin typeface="微软雅黑" pitchFamily="34" charset="-122"/>
                <a:ea typeface="微软雅黑" pitchFamily="34" charset="-122"/>
              </a:rPr>
              <a:t>以</a:t>
            </a:r>
            <a:r>
              <a:rPr lang="en-US" altLang="zh-CN" sz="2000" smtClean="0">
                <a:latin typeface="微软雅黑" pitchFamily="34" charset="-122"/>
                <a:ea typeface="微软雅黑" pitchFamily="34" charset="-122"/>
              </a:rPr>
              <a:t>03-extend/first</a:t>
            </a:r>
            <a:r>
              <a:rPr lang="zh-CN" altLang="en-US" sz="2000" smtClean="0">
                <a:latin typeface="微软雅黑" pitchFamily="34" charset="-122"/>
                <a:ea typeface="微软雅黑" pitchFamily="34" charset="-122"/>
              </a:rPr>
              <a:t>包 为例子，注释</a:t>
            </a:r>
            <a:r>
              <a:rPr lang="en-US" altLang="zh-CN" sz="2000" smtClean="0">
                <a:latin typeface="微软雅黑" pitchFamily="34" charset="-122"/>
                <a:ea typeface="微软雅黑" pitchFamily="34" charset="-122"/>
              </a:rPr>
              <a:t>Person</a:t>
            </a:r>
            <a:r>
              <a:rPr lang="zh-CN" altLang="en-US" sz="2000" smtClean="0">
                <a:latin typeface="微软雅黑" pitchFamily="34" charset="-122"/>
                <a:ea typeface="微软雅黑" pitchFamily="34" charset="-122"/>
              </a:rPr>
              <a:t>中的默认构造方法，则</a:t>
            </a:r>
            <a:r>
              <a:rPr lang="en-US" altLang="zh-CN" sz="2000" smtClean="0">
                <a:latin typeface="微软雅黑" pitchFamily="34" charset="-122"/>
                <a:ea typeface="微软雅黑" pitchFamily="34" charset="-122"/>
              </a:rPr>
              <a:t>Student</a:t>
            </a:r>
            <a:r>
              <a:rPr lang="zh-CN" altLang="en-US" sz="2000" smtClean="0">
                <a:latin typeface="微软雅黑" pitchFamily="34" charset="-122"/>
                <a:ea typeface="微软雅黑" pitchFamily="34" charset="-122"/>
              </a:rPr>
              <a:t>的默认构造方法就会报错。原因在于</a:t>
            </a:r>
            <a:r>
              <a:rPr lang="en-US" altLang="zh-CN" sz="2000" smtClean="0">
                <a:latin typeface="微软雅黑" pitchFamily="34" charset="-122"/>
                <a:ea typeface="微软雅黑" pitchFamily="34" charset="-122"/>
              </a:rPr>
              <a:t>Student</a:t>
            </a:r>
            <a:r>
              <a:rPr lang="zh-CN" altLang="en-US" sz="2000" smtClean="0">
                <a:latin typeface="微软雅黑" pitchFamily="34" charset="-122"/>
                <a:ea typeface="微软雅黑" pitchFamily="34" charset="-122"/>
              </a:rPr>
              <a:t>中的默认构造方法会自动去调用父类的默认构造方法，而父类中的默认构造方法没有定义。</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395288" y="1052513"/>
            <a:ext cx="7793037" cy="623887"/>
          </a:xfrm>
        </p:spPr>
        <p:txBody>
          <a:bodyPr/>
          <a:lstStyle/>
          <a:p>
            <a:r>
              <a:rPr lang="zh-CN" altLang="en-US" smtClean="0"/>
              <a:t>构造函数使用注意</a:t>
            </a:r>
          </a:p>
        </p:txBody>
      </p:sp>
      <p:sp>
        <p:nvSpPr>
          <p:cNvPr id="69635" name="Rectangle 3"/>
          <p:cNvSpPr>
            <a:spLocks noGrp="1" noChangeArrowheads="1"/>
          </p:cNvSpPr>
          <p:nvPr>
            <p:ph type="body" idx="4294967295"/>
          </p:nvPr>
        </p:nvSpPr>
        <p:spPr>
          <a:xfrm>
            <a:off x="250825" y="1773238"/>
            <a:ext cx="8631238" cy="4608512"/>
          </a:xfrm>
        </p:spPr>
        <p:txBody>
          <a:bodyPr/>
          <a:lstStyle/>
          <a:p>
            <a:pPr>
              <a:lnSpc>
                <a:spcPct val="130000"/>
              </a:lnSpc>
              <a:spcBef>
                <a:spcPct val="0"/>
              </a:spcBef>
              <a:buFont typeface="Wingdings" pitchFamily="2" charset="2"/>
              <a:buChar char="Ø"/>
            </a:pPr>
            <a:r>
              <a:rPr lang="zh-CN" altLang="en-US" sz="2800" dirty="0" smtClean="0"/>
              <a:t>在子类中，凡是</a:t>
            </a:r>
            <a:r>
              <a:rPr lang="zh-CN" altLang="en-US" sz="2800" dirty="0" smtClean="0">
                <a:solidFill>
                  <a:srgbClr val="FF0000"/>
                </a:solidFill>
              </a:rPr>
              <a:t>继承来的属性，要调用父类的构造方法来初始化</a:t>
            </a:r>
            <a:endParaRPr lang="en-US" altLang="zh-CN" sz="2800" dirty="0" smtClean="0">
              <a:solidFill>
                <a:srgbClr val="FF0000"/>
              </a:solidFill>
            </a:endParaRPr>
          </a:p>
          <a:p>
            <a:pPr>
              <a:lnSpc>
                <a:spcPct val="130000"/>
              </a:lnSpc>
              <a:spcBef>
                <a:spcPct val="0"/>
              </a:spcBef>
              <a:buFont typeface="Wingdings" pitchFamily="2" charset="2"/>
              <a:buChar char="Ø"/>
            </a:pPr>
            <a:r>
              <a:rPr lang="zh-CN" altLang="en-US" sz="2800" dirty="0" smtClean="0">
                <a:solidFill>
                  <a:srgbClr val="FF0000"/>
                </a:solidFill>
              </a:rPr>
              <a:t>先调用父类构造方法</a:t>
            </a:r>
            <a:r>
              <a:rPr lang="zh-CN" altLang="en-US" sz="2800" dirty="0" smtClean="0"/>
              <a:t>初始化父类属性，</a:t>
            </a:r>
            <a:r>
              <a:rPr lang="zh-CN" altLang="en-US" sz="2800" dirty="0" smtClean="0">
                <a:solidFill>
                  <a:srgbClr val="FF0000"/>
                </a:solidFill>
              </a:rPr>
              <a:t>再初始化</a:t>
            </a:r>
            <a:r>
              <a:rPr lang="zh-CN" altLang="en-US" sz="2800" dirty="0" smtClean="0"/>
              <a:t>子类扩展属性。</a:t>
            </a:r>
            <a:endParaRPr lang="en-US" altLang="zh-CN" sz="2800" dirty="0" smtClean="0"/>
          </a:p>
          <a:p>
            <a:pPr>
              <a:lnSpc>
                <a:spcPct val="130000"/>
              </a:lnSpc>
              <a:spcBef>
                <a:spcPct val="0"/>
              </a:spcBef>
              <a:buFont typeface="Wingdings" pitchFamily="2" charset="2"/>
              <a:buChar char="Ø"/>
            </a:pPr>
            <a:r>
              <a:rPr lang="zh-CN" altLang="en-US" sz="2800" dirty="0" smtClean="0"/>
              <a:t>如果子类没有使用</a:t>
            </a:r>
            <a:r>
              <a:rPr lang="en-US" altLang="zh-CN" sz="2800" dirty="0" smtClean="0"/>
              <a:t>super</a:t>
            </a:r>
            <a:r>
              <a:rPr lang="zh-CN" altLang="en-US" sz="2800" dirty="0" smtClean="0"/>
              <a:t>调用父类构造方法，</a:t>
            </a:r>
            <a:r>
              <a:rPr lang="en-US" altLang="zh-CN" sz="2800" dirty="0" smtClean="0"/>
              <a:t>java</a:t>
            </a:r>
            <a:r>
              <a:rPr lang="zh-CN" altLang="en-US" sz="2800" dirty="0" smtClean="0"/>
              <a:t>会自动调用</a:t>
            </a:r>
            <a:r>
              <a:rPr lang="en-US" altLang="zh-CN" sz="2800" dirty="0" smtClean="0"/>
              <a:t>super()</a:t>
            </a:r>
            <a:r>
              <a:rPr lang="zh-CN" altLang="en-US" sz="2800" dirty="0" smtClean="0"/>
              <a:t>，此时应保证父类存在默认的构造方法。</a:t>
            </a:r>
          </a:p>
        </p:txBody>
      </p:sp>
      <p:sp>
        <p:nvSpPr>
          <p:cNvPr id="69637"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B86EA25-90CC-4897-9D6E-F3AC5665F752}" type="slidenum">
              <a:rPr lang="zh-CN" altLang="en-US" sz="1400" smtClean="0">
                <a:latin typeface="Tahoma" pitchFamily="34" charset="0"/>
              </a:rPr>
              <a:pPr eaLnBrk="1" hangingPunct="1"/>
              <a:t>69</a:t>
            </a:fld>
            <a:endParaRPr lang="en-US" altLang="zh-CN" sz="1400" smtClean="0">
              <a:latin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522A29A-442D-4A4D-B50B-4F3B9B2A8BE2}" type="slidenum">
              <a:rPr lang="zh-CN" altLang="en-US" sz="1400" smtClean="0">
                <a:latin typeface="Comic Sans MS" pitchFamily="66" charset="0"/>
              </a:rPr>
              <a:pPr eaLnBrk="1" hangingPunct="1"/>
              <a:t>7</a:t>
            </a:fld>
            <a:endParaRPr lang="en-US" altLang="zh-CN" sz="1400" smtClean="0">
              <a:latin typeface="Comic Sans MS" pitchFamily="66" charset="0"/>
            </a:endParaRPr>
          </a:p>
        </p:txBody>
      </p:sp>
      <p:sp>
        <p:nvSpPr>
          <p:cNvPr id="14340" name="Rectangle 3"/>
          <p:cNvSpPr txBox="1">
            <a:spLocks noRot="1" noChangeArrowheads="1"/>
          </p:cNvSpPr>
          <p:nvPr/>
        </p:nvSpPr>
        <p:spPr bwMode="auto">
          <a:xfrm>
            <a:off x="301625" y="908050"/>
            <a:ext cx="854075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lvl="1" eaLnBrk="1" hangingPunct="1">
              <a:lnSpc>
                <a:spcPct val="130000"/>
              </a:lnSpc>
              <a:spcBef>
                <a:spcPct val="20000"/>
              </a:spcBef>
              <a:buFont typeface="Wingdings" pitchFamily="2" charset="2"/>
              <a:buNone/>
            </a:pPr>
            <a:r>
              <a:rPr lang="zh-CN" altLang="en-US" sz="2800" b="1">
                <a:solidFill>
                  <a:srgbClr val="C00000"/>
                </a:solidFill>
                <a:latin typeface="Comic Sans MS" pitchFamily="66" charset="0"/>
              </a:rPr>
              <a:t>定义</a:t>
            </a:r>
            <a:r>
              <a:rPr lang="en-US" altLang="zh-CN" sz="2800" b="1">
                <a:solidFill>
                  <a:srgbClr val="C00000"/>
                </a:solidFill>
                <a:latin typeface="Comic Sans MS" pitchFamily="66" charset="0"/>
              </a:rPr>
              <a:t>2.</a:t>
            </a:r>
            <a:r>
              <a:rPr lang="zh-CN" altLang="en-US" sz="2800" b="1">
                <a:solidFill>
                  <a:srgbClr val="C00000"/>
                </a:solidFill>
                <a:latin typeface="Comic Sans MS" pitchFamily="66" charset="0"/>
              </a:rPr>
              <a:t>对象</a:t>
            </a:r>
          </a:p>
          <a:p>
            <a:pPr eaLnBrk="1" hangingPunct="1">
              <a:lnSpc>
                <a:spcPct val="130000"/>
              </a:lnSpc>
              <a:spcBef>
                <a:spcPct val="20000"/>
              </a:spcBef>
              <a:buFont typeface="Wingdings" pitchFamily="2" charset="2"/>
              <a:buChar char="Ø"/>
            </a:pPr>
            <a:r>
              <a:rPr lang="zh-CN" altLang="en-US" sz="2800" b="1">
                <a:solidFill>
                  <a:schemeClr val="accent2"/>
                </a:solidFill>
                <a:latin typeface="Comic Sans MS" pitchFamily="66" charset="0"/>
              </a:rPr>
              <a:t>对象</a:t>
            </a:r>
            <a:r>
              <a:rPr lang="zh-CN" altLang="en-US" sz="2800" b="1">
                <a:latin typeface="Comic Sans MS" pitchFamily="66" charset="0"/>
              </a:rPr>
              <a:t>（</a:t>
            </a:r>
            <a:r>
              <a:rPr lang="en-US" altLang="zh-CN" sz="2800" b="1">
                <a:latin typeface="Comic Sans MS" pitchFamily="66" charset="0"/>
              </a:rPr>
              <a:t>object</a:t>
            </a:r>
            <a:r>
              <a:rPr lang="zh-CN" altLang="en-US" sz="2800" b="1">
                <a:latin typeface="Comic Sans MS" pitchFamily="66" charset="0"/>
              </a:rPr>
              <a:t>）是类的实例（</a:t>
            </a:r>
            <a:r>
              <a:rPr lang="en-US" altLang="zh-CN" sz="2800" b="1">
                <a:latin typeface="Comic Sans MS" pitchFamily="66" charset="0"/>
              </a:rPr>
              <a:t>instance</a:t>
            </a:r>
            <a:r>
              <a:rPr lang="zh-CN" altLang="en-US" sz="2800" b="1">
                <a:latin typeface="Comic Sans MS" pitchFamily="66" charset="0"/>
              </a:rPr>
              <a:t>）。</a:t>
            </a:r>
          </a:p>
          <a:p>
            <a:pPr eaLnBrk="1" hangingPunct="1">
              <a:lnSpc>
                <a:spcPct val="130000"/>
              </a:lnSpc>
              <a:spcBef>
                <a:spcPct val="20000"/>
              </a:spcBef>
              <a:buFont typeface="Wingdings" pitchFamily="2" charset="2"/>
              <a:buChar char="Ø"/>
            </a:pPr>
            <a:r>
              <a:rPr lang="zh-CN" altLang="en-US" sz="2800" b="1">
                <a:solidFill>
                  <a:schemeClr val="accent2"/>
                </a:solidFill>
                <a:latin typeface="Comic Sans MS" pitchFamily="66" charset="0"/>
              </a:rPr>
              <a:t>对象与类的关系</a:t>
            </a:r>
            <a:r>
              <a:rPr lang="zh-CN" altLang="en-US" sz="2800" b="1">
                <a:latin typeface="Comic Sans MS" pitchFamily="66" charset="0"/>
              </a:rPr>
              <a:t>就像变量与数据类型的关系一样， 例如</a:t>
            </a:r>
            <a:r>
              <a:rPr lang="zh-CN" altLang="en-US" sz="2800" b="1" smtClean="0">
                <a:latin typeface="Comic Sans MS" pitchFamily="66" charset="0"/>
              </a:rPr>
              <a:t>，</a:t>
            </a:r>
            <a:r>
              <a:rPr lang="en-US" altLang="zh-CN" sz="2800" b="1" smtClean="0">
                <a:latin typeface="Comic Sans MS" pitchFamily="66" charset="0"/>
              </a:rPr>
              <a:t>int a</a:t>
            </a:r>
            <a:r>
              <a:rPr lang="zh-CN" altLang="en-US" sz="2800" b="1" smtClean="0">
                <a:latin typeface="Comic Sans MS" pitchFamily="66" charset="0"/>
              </a:rPr>
              <a:t>中</a:t>
            </a:r>
            <a:r>
              <a:rPr lang="en-US" altLang="zh-CN" sz="2800" b="1" smtClean="0">
                <a:latin typeface="Comic Sans MS" pitchFamily="66" charset="0"/>
              </a:rPr>
              <a:t>a</a:t>
            </a:r>
            <a:r>
              <a:rPr lang="zh-CN" altLang="en-US" sz="2800" b="1" smtClean="0">
                <a:latin typeface="Comic Sans MS" pitchFamily="66" charset="0"/>
              </a:rPr>
              <a:t>是一个变量能保存整数值。同理，一个学生类也能声明</a:t>
            </a:r>
            <a:r>
              <a:rPr lang="en-US" altLang="zh-CN" sz="2800" b="1">
                <a:latin typeface="Comic Sans MS" pitchFamily="66" charset="0"/>
              </a:rPr>
              <a:t>stud</a:t>
            </a:r>
            <a:r>
              <a:rPr lang="zh-CN" altLang="en-US" sz="2800" b="1" smtClean="0">
                <a:latin typeface="Comic Sans MS" pitchFamily="66" charset="0"/>
              </a:rPr>
              <a:t>对象，其能保存一个学生的具体属性。</a:t>
            </a:r>
            <a:endParaRPr lang="zh-CN" altLang="en-US" sz="2800" b="1">
              <a:latin typeface="Comic Sans MS" pitchFamily="66" charset="0"/>
            </a:endParaRPr>
          </a:p>
          <a:p>
            <a:pPr eaLnBrk="1" hangingPunct="1">
              <a:lnSpc>
                <a:spcPct val="130000"/>
              </a:lnSpc>
              <a:spcBef>
                <a:spcPct val="20000"/>
              </a:spcBef>
              <a:buFont typeface="Wingdings" pitchFamily="2" charset="2"/>
              <a:buChar char="Ø"/>
            </a:pPr>
            <a:r>
              <a:rPr lang="zh-CN" altLang="en-US" sz="2800" b="1">
                <a:solidFill>
                  <a:schemeClr val="accent2"/>
                </a:solidFill>
                <a:latin typeface="Comic Sans MS" pitchFamily="66" charset="0"/>
              </a:rPr>
              <a:t>对象是动态的</a:t>
            </a:r>
            <a:r>
              <a:rPr lang="zh-CN" altLang="en-US" sz="2800" b="1">
                <a:latin typeface="Comic Sans MS" pitchFamily="66" charset="0"/>
              </a:rPr>
              <a:t>，每个对象都有自己的生存周期，都会经历一个从创建、运行到消亡的</a:t>
            </a:r>
            <a:r>
              <a:rPr lang="zh-CN" altLang="en-US" sz="2800" b="1" smtClean="0">
                <a:latin typeface="Comic Sans MS" pitchFamily="66" charset="0"/>
              </a:rPr>
              <a:t>变化</a:t>
            </a:r>
            <a:r>
              <a:rPr lang="zh-CN" altLang="en-US" sz="2800" b="1">
                <a:latin typeface="Comic Sans MS" pitchFamily="66" charset="0"/>
              </a:rPr>
              <a:t>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340">
                                            <p:txEl>
                                              <p:pRg st="1" end="1"/>
                                            </p:txEl>
                                          </p:spTgt>
                                        </p:tgtEl>
                                        <p:attrNameLst>
                                          <p:attrName>style.visibility</p:attrName>
                                        </p:attrNameLst>
                                      </p:cBhvr>
                                      <p:to>
                                        <p:strVal val="visible"/>
                                      </p:to>
                                    </p:set>
                                    <p:animEffect transition="in" filter="wipe(down)">
                                      <p:cBhvr>
                                        <p:cTn id="7" dur="500"/>
                                        <p:tgtEl>
                                          <p:spTgt spid="1434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340">
                                            <p:txEl>
                                              <p:pRg st="2" end="2"/>
                                            </p:txEl>
                                          </p:spTgt>
                                        </p:tgtEl>
                                        <p:attrNameLst>
                                          <p:attrName>style.visibility</p:attrName>
                                        </p:attrNameLst>
                                      </p:cBhvr>
                                      <p:to>
                                        <p:strVal val="visible"/>
                                      </p:to>
                                    </p:set>
                                    <p:animEffect transition="in" filter="wipe(down)">
                                      <p:cBhvr>
                                        <p:cTn id="12" dur="500"/>
                                        <p:tgtEl>
                                          <p:spTgt spid="1434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4340">
                                            <p:txEl>
                                              <p:pRg st="3" end="3"/>
                                            </p:txEl>
                                          </p:spTgt>
                                        </p:tgtEl>
                                        <p:attrNameLst>
                                          <p:attrName>style.visibility</p:attrName>
                                        </p:attrNameLst>
                                      </p:cBhvr>
                                      <p:to>
                                        <p:strVal val="visible"/>
                                      </p:to>
                                    </p:set>
                                    <p:animEffect transition="in" filter="wipe(down)">
                                      <p:cBhvr>
                                        <p:cTn id="17" dur="500"/>
                                        <p:tgtEl>
                                          <p:spTgt spid="143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468313" y="115888"/>
            <a:ext cx="8207375" cy="623887"/>
          </a:xfrm>
        </p:spPr>
        <p:txBody>
          <a:bodyPr/>
          <a:lstStyle/>
          <a:p>
            <a:r>
              <a:rPr lang="zh-CN" altLang="en-US" sz="2400" smtClean="0"/>
              <a:t>图</a:t>
            </a:r>
            <a:r>
              <a:rPr lang="en-US" altLang="zh-CN" sz="2400" smtClean="0"/>
              <a:t>3.7 </a:t>
            </a:r>
            <a:r>
              <a:rPr lang="zh-CN" altLang="en-US" sz="2400" smtClean="0"/>
              <a:t>子类构造方法逐个执行成员对象和父类的构造方法 </a:t>
            </a:r>
          </a:p>
        </p:txBody>
      </p:sp>
      <p:sp>
        <p:nvSpPr>
          <p:cNvPr id="7066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50F6261-A68F-4CB9-A623-91518BD02A61}" type="slidenum">
              <a:rPr lang="zh-CN" altLang="en-US" sz="1400" smtClean="0">
                <a:latin typeface="Tahoma" pitchFamily="34" charset="0"/>
              </a:rPr>
              <a:pPr eaLnBrk="1" hangingPunct="1"/>
              <a:t>70</a:t>
            </a:fld>
            <a:endParaRPr lang="en-US" altLang="zh-CN" sz="1400" smtClean="0">
              <a:latin typeface="Tahoma" pitchFamily="34" charset="0"/>
            </a:endParaRPr>
          </a:p>
        </p:txBody>
      </p:sp>
      <p:graphicFrame>
        <p:nvGraphicFramePr>
          <p:cNvPr id="70661" name="对象 5"/>
          <p:cNvGraphicFramePr>
            <a:graphicFrameLocks noChangeAspect="1"/>
          </p:cNvGraphicFramePr>
          <p:nvPr>
            <p:extLst>
              <p:ext uri="{D42A27DB-BD31-4B8C-83A1-F6EECF244321}">
                <p14:modId xmlns:p14="http://schemas.microsoft.com/office/powerpoint/2010/main" val="533149724"/>
              </p:ext>
            </p:extLst>
          </p:nvPr>
        </p:nvGraphicFramePr>
        <p:xfrm>
          <a:off x="0" y="980728"/>
          <a:ext cx="4355976" cy="2829699"/>
        </p:xfrm>
        <a:graphic>
          <a:graphicData uri="http://schemas.openxmlformats.org/presentationml/2006/ole">
            <mc:AlternateContent xmlns:mc="http://schemas.openxmlformats.org/markup-compatibility/2006">
              <mc:Choice xmlns:v="urn:schemas-microsoft-com:vml" Requires="v">
                <p:oleObj spid="_x0000_s70982" name="Visio" r:id="rId3" imgW="5266816" imgH="1493003" progId="Visio.Drawing.11">
                  <p:embed/>
                </p:oleObj>
              </mc:Choice>
              <mc:Fallback>
                <p:oleObj name="Visio" r:id="rId3" imgW="5266816" imgH="1493003" progId="Visio.Drawing.11">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r="56302"/>
                      <a:stretch>
                        <a:fillRect/>
                      </a:stretch>
                    </p:blipFill>
                    <p:spPr bwMode="auto">
                      <a:xfrm>
                        <a:off x="0" y="980728"/>
                        <a:ext cx="4355976" cy="2829699"/>
                      </a:xfrm>
                      <a:prstGeom prst="rect">
                        <a:avLst/>
                      </a:prstGeom>
                      <a:noFill/>
                      <a:ln>
                        <a:noFill/>
                      </a:ln>
                      <a:extLst/>
                    </p:spPr>
                  </p:pic>
                </p:oleObj>
              </mc:Fallback>
            </mc:AlternateContent>
          </a:graphicData>
        </a:graphic>
      </p:graphicFrame>
      <p:graphicFrame>
        <p:nvGraphicFramePr>
          <p:cNvPr id="70662" name="对象 6"/>
          <p:cNvGraphicFramePr>
            <a:graphicFrameLocks noChangeAspect="1"/>
          </p:cNvGraphicFramePr>
          <p:nvPr>
            <p:extLst>
              <p:ext uri="{D42A27DB-BD31-4B8C-83A1-F6EECF244321}">
                <p14:modId xmlns:p14="http://schemas.microsoft.com/office/powerpoint/2010/main" val="816868137"/>
              </p:ext>
            </p:extLst>
          </p:nvPr>
        </p:nvGraphicFramePr>
        <p:xfrm>
          <a:off x="4140200" y="1052736"/>
          <a:ext cx="5003800" cy="2647950"/>
        </p:xfrm>
        <a:graphic>
          <a:graphicData uri="http://schemas.openxmlformats.org/presentationml/2006/ole">
            <mc:AlternateContent xmlns:mc="http://schemas.openxmlformats.org/markup-compatibility/2006">
              <mc:Choice xmlns:v="urn:schemas-microsoft-com:vml" Requires="v">
                <p:oleObj spid="_x0000_s70983" name="Visio" r:id="rId5" imgW="5266816" imgH="1493003" progId="Visio.Drawing.11">
                  <p:embed/>
                </p:oleObj>
              </mc:Choice>
              <mc:Fallback>
                <p:oleObj name="Visio" r:id="rId5" imgW="5266816" imgH="1493003"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l="46474"/>
                      <a:stretch>
                        <a:fillRect/>
                      </a:stretch>
                    </p:blipFill>
                    <p:spPr bwMode="auto">
                      <a:xfrm>
                        <a:off x="4140200" y="1052736"/>
                        <a:ext cx="5003800"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792994" y="4437112"/>
            <a:ext cx="6694412" cy="830997"/>
          </a:xfrm>
          <a:prstGeom prst="rect">
            <a:avLst/>
          </a:prstGeom>
          <a:solidFill>
            <a:schemeClr val="accent1"/>
          </a:solidFill>
        </p:spPr>
        <p:txBody>
          <a:bodyPr wrap="square" rtlCol="0">
            <a:spAutoFit/>
          </a:bodyPr>
          <a:lstStyle/>
          <a:p>
            <a:pPr marL="342900" indent="-342900">
              <a:lnSpc>
                <a:spcPct val="12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成员对象</a:t>
            </a:r>
            <a:r>
              <a:rPr lang="en-US" altLang="zh-CN" sz="2000" dirty="0">
                <a:latin typeface="微软雅黑" panose="020B0503020204020204" pitchFamily="34" charset="-122"/>
                <a:ea typeface="微软雅黑" panose="020B0503020204020204" pitchFamily="34" charset="-122"/>
              </a:rPr>
              <a:t>birthday</a:t>
            </a:r>
            <a:r>
              <a:rPr lang="zh-CN" altLang="en-US" sz="2000" dirty="0" smtClean="0">
                <a:latin typeface="微软雅黑" panose="020B0503020204020204" pitchFamily="34" charset="-122"/>
                <a:ea typeface="微软雅黑" panose="020B0503020204020204" pitchFamily="34" charset="-122"/>
              </a:rPr>
              <a:t>的构造方法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2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父</a:t>
            </a:r>
            <a:r>
              <a:rPr lang="zh-CN" altLang="en-US" sz="2000" dirty="0" smtClean="0">
                <a:latin typeface="微软雅黑" panose="020B0503020204020204" pitchFamily="34" charset="-122"/>
                <a:ea typeface="微软雅黑" panose="020B0503020204020204" pitchFamily="34" charset="-122"/>
              </a:rPr>
              <a:t>类构造</a:t>
            </a:r>
            <a:r>
              <a:rPr lang="zh-CN" altLang="en-US" sz="2000" smtClean="0">
                <a:latin typeface="微软雅黑" panose="020B0503020204020204" pitchFamily="34" charset="-122"/>
                <a:ea typeface="微软雅黑" panose="020B0503020204020204" pitchFamily="34" charset="-122"/>
              </a:rPr>
              <a:t>方法：</a:t>
            </a:r>
            <a:r>
              <a:rPr lang="en-US" altLang="zh-CN" sz="2000" smtClean="0">
                <a:latin typeface="微软雅黑" panose="020B0503020204020204" pitchFamily="34" charset="-122"/>
                <a:ea typeface="微软雅黑" panose="020B0503020204020204" pitchFamily="34" charset="-122"/>
              </a:rPr>
              <a:t>Object-&gt;person-&gt;Student</a:t>
            </a:r>
            <a:endParaRPr lang="en-US" altLang="zh-CN"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3F7CA2-734B-41C2-B593-8AFF6AD5AE43}" type="slidenum">
              <a:rPr lang="zh-CN" altLang="en-US" smtClean="0"/>
              <a:pPr>
                <a:defRPr/>
              </a:pPr>
              <a:t>71</a:t>
            </a:fld>
            <a:endParaRPr lang="en-US" altLang="zh-CN"/>
          </a:p>
        </p:txBody>
      </p:sp>
      <p:sp>
        <p:nvSpPr>
          <p:cNvPr id="5" name="文本框 4"/>
          <p:cNvSpPr txBox="1"/>
          <p:nvPr/>
        </p:nvSpPr>
        <p:spPr>
          <a:xfrm>
            <a:off x="286892" y="188640"/>
            <a:ext cx="8857108" cy="2246769"/>
          </a:xfrm>
          <a:prstGeom prst="rect">
            <a:avLst/>
          </a:prstGeom>
          <a:noFill/>
        </p:spPr>
        <p:txBody>
          <a:bodyPr wrap="square" rtlCol="0">
            <a:spAutoFit/>
          </a:bodyPr>
          <a:lstStyle/>
          <a:p>
            <a:pPr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MyDate(</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y</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m</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d</a:t>
            </a:r>
            <a:r>
              <a:rPr lang="en-US" altLang="zh-CN" sz="2000" b="1">
                <a:solidFill>
                  <a:srgbClr val="000000"/>
                </a:solidFill>
                <a:latin typeface="Consolas" panose="020B0609020204030204" pitchFamily="49" charset="0"/>
              </a:rPr>
              <a:t>) </a:t>
            </a:r>
            <a:r>
              <a:rPr lang="en-US" altLang="zh-CN" sz="2000" b="1">
                <a:solidFill>
                  <a:srgbClr val="3F7F5F"/>
                </a:solidFill>
                <a:latin typeface="Consolas" panose="020B0609020204030204" pitchFamily="49" charset="0"/>
              </a:rPr>
              <a:t>// </a:t>
            </a:r>
            <a:r>
              <a:rPr lang="zh-CN" altLang="en-US" sz="2000" b="1">
                <a:solidFill>
                  <a:srgbClr val="3F7F5F"/>
                </a:solidFill>
                <a:latin typeface="Consolas" panose="020B0609020204030204" pitchFamily="49" charset="0"/>
              </a:rPr>
              <a:t>声明有参构造方法</a:t>
            </a:r>
          </a:p>
          <a:p>
            <a:r>
              <a:rPr lang="en-US" altLang="zh-CN" sz="2000">
                <a:solidFill>
                  <a:srgbClr val="000000"/>
                </a:solidFill>
                <a:latin typeface="Consolas" panose="020B0609020204030204" pitchFamily="49" charset="0"/>
              </a:rPr>
              <a:t>{ </a:t>
            </a:r>
            <a:r>
              <a:rPr lang="en-US" altLang="zh-CN" sz="2000">
                <a:solidFill>
                  <a:srgbClr val="3F7F5F"/>
                </a:solidFill>
                <a:latin typeface="Consolas" panose="020B0609020204030204" pitchFamily="49" charset="0"/>
              </a:rPr>
              <a:t>// </a:t>
            </a:r>
            <a:r>
              <a:rPr lang="zh-CN" altLang="en-US" sz="2000">
                <a:solidFill>
                  <a:srgbClr val="3F7F5F"/>
                </a:solidFill>
                <a:latin typeface="Consolas" panose="020B0609020204030204" pitchFamily="49" charset="0"/>
              </a:rPr>
              <a:t>构造方法与类同名，构造方法返回该类的一个实例</a:t>
            </a:r>
          </a:p>
          <a:p>
            <a:pPr lvl="1"/>
            <a:r>
              <a:rPr lang="en-US" altLang="zh-CN" sz="2000">
                <a:solidFill>
                  <a:srgbClr val="0000C0"/>
                </a:solidFill>
                <a:latin typeface="Consolas" panose="020B0609020204030204" pitchFamily="49" charset="0"/>
              </a:rPr>
              <a:t>year</a:t>
            </a:r>
            <a:r>
              <a:rPr lang="en-US" altLang="zh-CN" sz="2000">
                <a:solidFill>
                  <a:srgbClr val="000000"/>
                </a:solidFill>
                <a:latin typeface="Consolas" panose="020B0609020204030204" pitchFamily="49" charset="0"/>
              </a:rPr>
              <a:t> = </a:t>
            </a:r>
            <a:r>
              <a:rPr lang="en-US" altLang="zh-CN" sz="2000">
                <a:solidFill>
                  <a:srgbClr val="6A3E3E"/>
                </a:solidFill>
                <a:latin typeface="Consolas" panose="020B0609020204030204" pitchFamily="49" charset="0"/>
              </a:rPr>
              <a:t>y</a:t>
            </a:r>
            <a:r>
              <a:rPr lang="en-US" altLang="zh-CN" sz="2000">
                <a:solidFill>
                  <a:srgbClr val="000000"/>
                </a:solidFill>
                <a:latin typeface="Consolas" panose="020B0609020204030204" pitchFamily="49" charset="0"/>
              </a:rPr>
              <a:t>;</a:t>
            </a:r>
          </a:p>
          <a:p>
            <a:pPr lvl="1"/>
            <a:r>
              <a:rPr lang="en-US" altLang="zh-CN" sz="2000">
                <a:solidFill>
                  <a:srgbClr val="0000C0"/>
                </a:solidFill>
                <a:latin typeface="Consolas" panose="020B0609020204030204" pitchFamily="49" charset="0"/>
              </a:rPr>
              <a:t>month</a:t>
            </a:r>
            <a:r>
              <a:rPr lang="en-US" altLang="zh-CN" sz="2000">
                <a:solidFill>
                  <a:srgbClr val="000000"/>
                </a:solidFill>
                <a:latin typeface="Consolas" panose="020B0609020204030204" pitchFamily="49" charset="0"/>
              </a:rPr>
              <a:t> = </a:t>
            </a:r>
            <a:r>
              <a:rPr lang="en-US" altLang="zh-CN" sz="2000">
                <a:solidFill>
                  <a:srgbClr val="6A3E3E"/>
                </a:solidFill>
                <a:latin typeface="Consolas" panose="020B0609020204030204" pitchFamily="49" charset="0"/>
              </a:rPr>
              <a:t>m</a:t>
            </a:r>
            <a:r>
              <a:rPr lang="en-US" altLang="zh-CN" sz="2000">
                <a:solidFill>
                  <a:srgbClr val="000000"/>
                </a:solidFill>
                <a:latin typeface="Consolas" panose="020B0609020204030204" pitchFamily="49" charset="0"/>
              </a:rPr>
              <a:t>;</a:t>
            </a:r>
          </a:p>
          <a:p>
            <a:pPr lvl="1"/>
            <a:r>
              <a:rPr lang="en-US" altLang="zh-CN" sz="2000">
                <a:solidFill>
                  <a:srgbClr val="0000C0"/>
                </a:solidFill>
                <a:latin typeface="Consolas" panose="020B0609020204030204" pitchFamily="49" charset="0"/>
              </a:rPr>
              <a:t>day</a:t>
            </a:r>
            <a:r>
              <a:rPr lang="en-US" altLang="zh-CN" sz="2000">
                <a:solidFill>
                  <a:srgbClr val="000000"/>
                </a:solidFill>
                <a:latin typeface="Consolas" panose="020B0609020204030204" pitchFamily="49" charset="0"/>
              </a:rPr>
              <a:t> = </a:t>
            </a:r>
            <a:r>
              <a:rPr lang="en-US" altLang="zh-CN" sz="2000">
                <a:solidFill>
                  <a:srgbClr val="6A3E3E"/>
                </a:solidFill>
                <a:latin typeface="Consolas" panose="020B0609020204030204" pitchFamily="49" charset="0"/>
              </a:rPr>
              <a:t>d</a:t>
            </a:r>
            <a:r>
              <a:rPr lang="en-US" altLang="zh-CN" sz="2000">
                <a:solidFill>
                  <a:srgbClr val="000000"/>
                </a:solidFill>
                <a:latin typeface="Consolas" panose="020B0609020204030204" pitchFamily="49" charset="0"/>
              </a:rPr>
              <a:t>;</a:t>
            </a:r>
          </a:p>
          <a:p>
            <a:pPr lvl="1"/>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2A00FF"/>
                </a:solidFill>
                <a:latin typeface="Consolas" panose="020B0609020204030204" pitchFamily="49" charset="0"/>
              </a:rPr>
              <a:t>"This is MyDate Constructor"</a:t>
            </a:r>
            <a:r>
              <a:rPr lang="en-US" altLang="zh-CN" sz="2000" b="1" i="1">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a:t>
            </a:r>
            <a:endParaRPr lang="zh-CN" altLang="en-US" sz="20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286892" y="2420888"/>
            <a:ext cx="8857108" cy="1631216"/>
          </a:xfrm>
          <a:prstGeom prst="rect">
            <a:avLst/>
          </a:prstGeom>
          <a:noFill/>
        </p:spPr>
        <p:txBody>
          <a:bodyPr wrap="square" rtlCol="0">
            <a:spAutoFit/>
          </a:bodyPr>
          <a:lstStyle/>
          <a:p>
            <a:pPr defTabSz="360000"/>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Person(String </a:t>
            </a:r>
            <a:r>
              <a:rPr lang="en-US" altLang="zh-CN" sz="2000" b="1">
                <a:solidFill>
                  <a:srgbClr val="6A3E3E"/>
                </a:solidFill>
                <a:latin typeface="Consolas" panose="020B0609020204030204" pitchFamily="49" charset="0"/>
              </a:rPr>
              <a:t>name</a:t>
            </a:r>
            <a:r>
              <a:rPr lang="en-US" altLang="zh-CN" sz="2000" b="1">
                <a:solidFill>
                  <a:srgbClr val="000000"/>
                </a:solidFill>
                <a:latin typeface="Consolas" panose="020B0609020204030204" pitchFamily="49" charset="0"/>
              </a:rPr>
              <a:t> ,MyDate </a:t>
            </a:r>
            <a:r>
              <a:rPr lang="en-US" altLang="zh-CN" sz="2000" b="1">
                <a:solidFill>
                  <a:srgbClr val="6A3E3E"/>
                </a:solidFill>
                <a:latin typeface="Consolas" panose="020B0609020204030204" pitchFamily="49" charset="0"/>
              </a:rPr>
              <a:t>birthday</a:t>
            </a:r>
            <a:r>
              <a:rPr lang="en-US" altLang="zh-CN" sz="2000" b="1">
                <a:solidFill>
                  <a:srgbClr val="000000"/>
                </a:solidFill>
                <a:latin typeface="Consolas" panose="020B0609020204030204" pitchFamily="49" charset="0"/>
              </a:rPr>
              <a:t>) {</a:t>
            </a:r>
          </a:p>
          <a:p>
            <a:pPr lvl="1" defTabSz="360000"/>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name</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name</a:t>
            </a:r>
            <a:r>
              <a:rPr lang="en-US" altLang="zh-CN" sz="2000" b="1">
                <a:solidFill>
                  <a:srgbClr val="000000"/>
                </a:solidFill>
                <a:latin typeface="Consolas" panose="020B0609020204030204" pitchFamily="49" charset="0"/>
              </a:rPr>
              <a:t>;</a:t>
            </a:r>
          </a:p>
          <a:p>
            <a:pPr lvl="1" defTabSz="360000"/>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birthday</a:t>
            </a:r>
            <a:r>
              <a:rPr lang="en-US" altLang="zh-CN" sz="2000" b="1">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new</a:t>
            </a:r>
            <a:r>
              <a:rPr lang="en-US" altLang="zh-CN" sz="2000" b="1">
                <a:solidFill>
                  <a:srgbClr val="000000"/>
                </a:solidFill>
                <a:latin typeface="Consolas" panose="020B0609020204030204" pitchFamily="49" charset="0"/>
              </a:rPr>
              <a:t> MyDate(</a:t>
            </a:r>
            <a:r>
              <a:rPr lang="en-US" altLang="zh-CN" sz="2000" b="1">
                <a:solidFill>
                  <a:srgbClr val="6A3E3E"/>
                </a:solidFill>
                <a:latin typeface="Consolas" panose="020B0609020204030204" pitchFamily="49" charset="0"/>
              </a:rPr>
              <a:t>birthday</a:t>
            </a:r>
            <a:r>
              <a:rPr lang="en-US" altLang="zh-CN" sz="2000" b="1">
                <a:solidFill>
                  <a:srgbClr val="000000"/>
                </a:solidFill>
                <a:latin typeface="Consolas" panose="020B0609020204030204" pitchFamily="49" charset="0"/>
              </a:rPr>
              <a:t>);</a:t>
            </a:r>
          </a:p>
          <a:p>
            <a:pPr lvl="1" defTabSz="360000"/>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2A00FF"/>
                </a:solidFill>
                <a:latin typeface="Consolas" panose="020B0609020204030204" pitchFamily="49" charset="0"/>
              </a:rPr>
              <a:t>"This is Person Constructor"</a:t>
            </a:r>
            <a:r>
              <a:rPr lang="en-US" altLang="zh-CN" sz="2000" b="1" i="1">
                <a:solidFill>
                  <a:srgbClr val="000000"/>
                </a:solidFill>
                <a:latin typeface="Consolas" panose="020B0609020204030204" pitchFamily="49" charset="0"/>
              </a:rPr>
              <a:t>);</a:t>
            </a:r>
          </a:p>
          <a:p>
            <a:pPr defTabSz="360000"/>
            <a:r>
              <a:rPr lang="en-US" altLang="zh-CN" sz="2000">
                <a:solidFill>
                  <a:srgbClr val="000000"/>
                </a:solidFill>
                <a:latin typeface="Consolas" panose="020B0609020204030204" pitchFamily="49" charset="0"/>
              </a:rPr>
              <a:t>}</a:t>
            </a:r>
            <a:endParaRPr lang="zh-CN" altLang="en-US" sz="2000"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72008" y="4101838"/>
            <a:ext cx="9036496" cy="1631216"/>
          </a:xfrm>
          <a:prstGeom prst="rect">
            <a:avLst/>
          </a:prstGeom>
          <a:noFill/>
        </p:spPr>
        <p:txBody>
          <a:bodyPr wrap="square" rtlCol="0">
            <a:spAutoFit/>
          </a:bodyPr>
          <a:lstStyle/>
          <a:p>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Student(String </a:t>
            </a:r>
            <a:r>
              <a:rPr lang="en-US" altLang="zh-CN" sz="2000" b="1">
                <a:solidFill>
                  <a:srgbClr val="6A3E3E"/>
                </a:solidFill>
                <a:latin typeface="Consolas" panose="020B0609020204030204" pitchFamily="49" charset="0"/>
              </a:rPr>
              <a:t>name</a:t>
            </a:r>
            <a:r>
              <a:rPr lang="en-US" altLang="zh-CN" sz="2000" b="1">
                <a:solidFill>
                  <a:srgbClr val="000000"/>
                </a:solidFill>
                <a:latin typeface="Consolas" panose="020B0609020204030204" pitchFamily="49" charset="0"/>
              </a:rPr>
              <a:t>,MyDate </a:t>
            </a:r>
            <a:r>
              <a:rPr lang="en-US" altLang="zh-CN" sz="2000" b="1">
                <a:solidFill>
                  <a:srgbClr val="6A3E3E"/>
                </a:solidFill>
                <a:latin typeface="Consolas" panose="020B0609020204030204" pitchFamily="49" charset="0"/>
              </a:rPr>
              <a:t>birthday</a:t>
            </a:r>
            <a:r>
              <a:rPr lang="en-US" altLang="zh-CN" sz="2000" b="1">
                <a:solidFill>
                  <a:srgbClr val="000000"/>
                </a:solidFill>
                <a:latin typeface="Consolas" panose="020B0609020204030204" pitchFamily="49" charset="0"/>
              </a:rPr>
              <a:t>,String </a:t>
            </a:r>
            <a:r>
              <a:rPr lang="en-US" altLang="zh-CN" sz="2000" b="1">
                <a:solidFill>
                  <a:srgbClr val="6A3E3E"/>
                </a:solidFill>
                <a:latin typeface="Consolas" panose="020B0609020204030204" pitchFamily="49" charset="0"/>
              </a:rPr>
              <a:t>Specicality</a:t>
            </a:r>
            <a:r>
              <a:rPr lang="en-US" altLang="zh-CN" sz="2000" b="1">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super</a:t>
            </a:r>
            <a:r>
              <a:rPr lang="en-US" altLang="zh-CN" sz="2000" b="1">
                <a:solidFill>
                  <a:srgbClr val="000000"/>
                </a:solidFill>
                <a:latin typeface="Consolas" panose="020B0609020204030204" pitchFamily="49" charset="0"/>
              </a:rPr>
              <a:t>(</a:t>
            </a:r>
            <a:r>
              <a:rPr lang="en-US" altLang="zh-CN" sz="2000" b="1">
                <a:solidFill>
                  <a:srgbClr val="6A3E3E"/>
                </a:solidFill>
                <a:latin typeface="Consolas" panose="020B0609020204030204" pitchFamily="49" charset="0"/>
              </a:rPr>
              <a:t>name</a:t>
            </a:r>
            <a:r>
              <a:rPr lang="en-US" altLang="zh-CN" sz="2000" b="1">
                <a:solidFill>
                  <a:srgbClr val="000000"/>
                </a:solidFill>
                <a:latin typeface="Consolas" panose="020B0609020204030204" pitchFamily="49" charset="0"/>
              </a:rPr>
              <a:t>,</a:t>
            </a:r>
            <a:r>
              <a:rPr lang="en-US" altLang="zh-CN" sz="2000" b="1">
                <a:solidFill>
                  <a:srgbClr val="6A3E3E"/>
                </a:solidFill>
                <a:latin typeface="Consolas" panose="020B0609020204030204" pitchFamily="49" charset="0"/>
              </a:rPr>
              <a:t>birthday</a:t>
            </a:r>
            <a:r>
              <a:rPr lang="en-US" altLang="zh-CN" sz="2000" b="1">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.speciality = </a:t>
            </a:r>
            <a:r>
              <a:rPr lang="en-US" altLang="zh-CN" sz="2000" b="1">
                <a:solidFill>
                  <a:srgbClr val="0000C0"/>
                </a:solidFill>
                <a:latin typeface="Consolas" panose="020B0609020204030204" pitchFamily="49" charset="0"/>
              </a:rPr>
              <a:t>speciality</a:t>
            </a:r>
            <a:r>
              <a:rPr lang="en-US" altLang="zh-CN" sz="2000" b="1">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    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2A00FF"/>
                </a:solidFill>
                <a:latin typeface="Consolas" panose="020B0609020204030204" pitchFamily="49" charset="0"/>
              </a:rPr>
              <a:t>"This is Student Constructor"</a:t>
            </a:r>
            <a:r>
              <a:rPr lang="en-US" altLang="zh-CN" sz="2000" b="1" i="1">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a:t>
            </a:r>
            <a:endParaRPr lang="zh-CN" altLang="en-US" sz="2000" dirty="0" smtClean="0">
              <a:latin typeface="微软雅黑" panose="020B0503020204020204" pitchFamily="34" charset="-122"/>
              <a:ea typeface="微软雅黑" panose="020B0503020204020204" pitchFamily="34" charset="-122"/>
            </a:endParaRPr>
          </a:p>
        </p:txBody>
      </p:sp>
      <p:sp>
        <p:nvSpPr>
          <p:cNvPr id="8" name="TextBox 1"/>
          <p:cNvSpPr txBox="1">
            <a:spLocks noChangeArrowheads="1"/>
          </p:cNvSpPr>
          <p:nvPr/>
        </p:nvSpPr>
        <p:spPr bwMode="auto">
          <a:xfrm>
            <a:off x="5971009" y="620688"/>
            <a:ext cx="2715791"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03-extend/fourth</a:t>
            </a:r>
            <a:r>
              <a:rPr lang="zh-CN" altLang="en-US" sz="2000" smtClean="0">
                <a:latin typeface="微软雅黑" pitchFamily="34" charset="-122"/>
                <a:ea typeface="微软雅黑" pitchFamily="34" charset="-122"/>
              </a:rPr>
              <a:t>包</a:t>
            </a:r>
            <a:endParaRPr lang="zh-CN" altLang="en-US" sz="2000" dirty="0">
              <a:latin typeface="微软雅黑" pitchFamily="34" charset="-122"/>
              <a:ea typeface="微软雅黑" pitchFamily="34" charset="-122"/>
            </a:endParaRPr>
          </a:p>
        </p:txBody>
      </p:sp>
      <p:sp>
        <p:nvSpPr>
          <p:cNvPr id="9" name="文本框 8"/>
          <p:cNvSpPr txBox="1"/>
          <p:nvPr/>
        </p:nvSpPr>
        <p:spPr>
          <a:xfrm>
            <a:off x="285288" y="5748966"/>
            <a:ext cx="8496944" cy="707886"/>
          </a:xfrm>
          <a:prstGeom prst="rect">
            <a:avLst/>
          </a:prstGeom>
          <a:noFill/>
        </p:spPr>
        <p:txBody>
          <a:bodyPr wrap="square" rtlCol="0">
            <a:spAutoFit/>
          </a:bodyPr>
          <a:lstStyle/>
          <a:p>
            <a:r>
              <a:rPr lang="en-US" altLang="zh-CN" sz="2000" b="1">
                <a:solidFill>
                  <a:srgbClr val="7F0055"/>
                </a:solidFill>
                <a:highlight>
                  <a:srgbClr val="E8F2FE"/>
                </a:highlight>
                <a:latin typeface="Consolas" panose="020B0609020204030204" pitchFamily="49" charset="0"/>
              </a:rPr>
              <a:t>new</a:t>
            </a:r>
            <a:r>
              <a:rPr lang="en-US" altLang="zh-CN" sz="2000" b="1">
                <a:solidFill>
                  <a:srgbClr val="000000"/>
                </a:solidFill>
                <a:highlight>
                  <a:srgbClr val="E8F2FE"/>
                </a:highlight>
                <a:latin typeface="Consolas" panose="020B0609020204030204" pitchFamily="49" charset="0"/>
              </a:rPr>
              <a:t> Student</a:t>
            </a:r>
            <a:r>
              <a:rPr lang="en-US" altLang="zh-CN" sz="2000" b="1" smtClean="0">
                <a:solidFill>
                  <a:srgbClr val="000000"/>
                </a:solidFill>
                <a:highlight>
                  <a:srgbClr val="E8F2FE"/>
                </a:highlight>
                <a:latin typeface="Consolas" panose="020B0609020204030204" pitchFamily="49" charset="0"/>
              </a:rPr>
              <a:t>(</a:t>
            </a:r>
            <a:r>
              <a:rPr lang="en-US" altLang="zh-CN" sz="2000" b="1" smtClean="0">
                <a:solidFill>
                  <a:srgbClr val="2A00FF"/>
                </a:solidFill>
                <a:highlight>
                  <a:srgbClr val="E8F2FE"/>
                </a:highlight>
                <a:latin typeface="Consolas" panose="020B0609020204030204" pitchFamily="49" charset="0"/>
              </a:rPr>
              <a:t>“</a:t>
            </a:r>
            <a:r>
              <a:rPr lang="zh-CN" altLang="en-US" sz="2000" b="1" smtClean="0">
                <a:solidFill>
                  <a:srgbClr val="2A00FF"/>
                </a:solidFill>
                <a:highlight>
                  <a:srgbClr val="E8F2FE"/>
                </a:highlight>
                <a:latin typeface="Consolas" panose="020B0609020204030204" pitchFamily="49" charset="0"/>
              </a:rPr>
              <a:t>李小明</a:t>
            </a:r>
            <a:r>
              <a:rPr lang="en-US" altLang="zh-CN" sz="2000" b="1" smtClean="0">
                <a:solidFill>
                  <a:srgbClr val="2A00FF"/>
                </a:solidFill>
                <a:highlight>
                  <a:srgbClr val="E8F2FE"/>
                </a:highlight>
                <a:latin typeface="Consolas" panose="020B0609020204030204" pitchFamily="49" charset="0"/>
              </a:rPr>
              <a:t>”</a:t>
            </a:r>
            <a:r>
              <a:rPr lang="en-US" altLang="zh-CN" sz="2000" b="1" smtClean="0">
                <a:solidFill>
                  <a:srgbClr val="000000"/>
                </a:solidFill>
                <a:highlight>
                  <a:srgbClr val="E8F2FE"/>
                </a:highlight>
                <a:latin typeface="Consolas" panose="020B0609020204030204" pitchFamily="49" charset="0"/>
              </a:rPr>
              <a:t>,</a:t>
            </a:r>
            <a:r>
              <a:rPr lang="en-US" altLang="zh-CN" sz="2000" b="1">
                <a:solidFill>
                  <a:srgbClr val="7F0055"/>
                </a:solidFill>
                <a:highlight>
                  <a:srgbClr val="E8F2FE"/>
                </a:highlight>
                <a:latin typeface="Consolas" panose="020B0609020204030204" pitchFamily="49" charset="0"/>
              </a:rPr>
              <a:t>new</a:t>
            </a:r>
            <a:r>
              <a:rPr lang="en-US" altLang="zh-CN" sz="2000" b="1">
                <a:solidFill>
                  <a:srgbClr val="000000"/>
                </a:solidFill>
                <a:highlight>
                  <a:srgbClr val="E8F2FE"/>
                </a:highlight>
                <a:latin typeface="Consolas" panose="020B0609020204030204" pitchFamily="49" charset="0"/>
              </a:rPr>
              <a:t> MyDate(2000,8,9</a:t>
            </a:r>
            <a:r>
              <a:rPr lang="en-US" altLang="zh-CN" sz="2000" b="1" smtClean="0">
                <a:solidFill>
                  <a:srgbClr val="000000"/>
                </a:solidFill>
                <a:highlight>
                  <a:srgbClr val="E8F2FE"/>
                </a:highlight>
                <a:latin typeface="Consolas" panose="020B0609020204030204" pitchFamily="49" charset="0"/>
              </a:rPr>
              <a:t>),</a:t>
            </a:r>
            <a:r>
              <a:rPr lang="en-US" altLang="zh-CN" sz="2000" b="1" smtClean="0">
                <a:solidFill>
                  <a:srgbClr val="2A00FF"/>
                </a:solidFill>
                <a:highlight>
                  <a:srgbClr val="E8F2FE"/>
                </a:highlight>
                <a:latin typeface="Consolas" panose="020B0609020204030204" pitchFamily="49" charset="0"/>
              </a:rPr>
              <a:t>“</a:t>
            </a:r>
            <a:r>
              <a:rPr lang="zh-CN" altLang="en-US" sz="2000" b="1" smtClean="0">
                <a:solidFill>
                  <a:srgbClr val="2A00FF"/>
                </a:solidFill>
                <a:highlight>
                  <a:srgbClr val="E8F2FE"/>
                </a:highlight>
                <a:latin typeface="Consolas" panose="020B0609020204030204" pitchFamily="49" charset="0"/>
              </a:rPr>
              <a:t>通信工程</a:t>
            </a:r>
            <a:r>
              <a:rPr lang="en-US" altLang="zh-CN" sz="2000" b="1" smtClean="0">
                <a:solidFill>
                  <a:srgbClr val="2A00FF"/>
                </a:solidFill>
                <a:highlight>
                  <a:srgbClr val="E8F2FE"/>
                </a:highlight>
                <a:latin typeface="Consolas" panose="020B0609020204030204" pitchFamily="49" charset="0"/>
              </a:rPr>
              <a:t>”</a:t>
            </a:r>
            <a:r>
              <a:rPr lang="en-US" altLang="zh-CN" sz="2000" b="1" smtClean="0">
                <a:solidFill>
                  <a:srgbClr val="000000"/>
                </a:solidFill>
                <a:highlight>
                  <a:srgbClr val="E8F2FE"/>
                </a:highlight>
                <a:latin typeface="Consolas" panose="020B0609020204030204" pitchFamily="49" charset="0"/>
              </a:rPr>
              <a:t>);</a:t>
            </a:r>
          </a:p>
          <a:p>
            <a:r>
              <a:rPr lang="zh-CN" altLang="en-US" sz="2000" b="1" smtClean="0">
                <a:solidFill>
                  <a:srgbClr val="000000"/>
                </a:solidFill>
                <a:highlight>
                  <a:srgbClr val="E8F2FE"/>
                </a:highlight>
                <a:latin typeface="Consolas" panose="020B0609020204030204" pitchFamily="49" charset="0"/>
              </a:rPr>
              <a:t>语句执行过程中，构造方法执行顺序依次为</a:t>
            </a:r>
            <a:r>
              <a:rPr lang="en-US" altLang="zh-CN" sz="2000" b="1" smtClean="0">
                <a:solidFill>
                  <a:srgbClr val="000000"/>
                </a:solidFill>
                <a:highlight>
                  <a:srgbClr val="E8F2FE"/>
                </a:highlight>
                <a:latin typeface="Consolas" panose="020B0609020204030204" pitchFamily="49" charset="0"/>
              </a:rPr>
              <a:t>MyDate-&gt;Person-&gt;Student</a:t>
            </a:r>
            <a:endParaRPr lang="zh-CN" altLang="en-US" sz="2000"/>
          </a:p>
        </p:txBody>
      </p:sp>
    </p:spTree>
    <p:extLst>
      <p:ext uri="{BB962C8B-B14F-4D97-AF65-F5344CB8AC3E}">
        <p14:creationId xmlns:p14="http://schemas.microsoft.com/office/powerpoint/2010/main" val="265723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mtClean="0"/>
              <a:t>super</a:t>
            </a:r>
            <a:r>
              <a:rPr lang="zh-CN" altLang="en-US" smtClean="0"/>
              <a:t>使用</a:t>
            </a:r>
          </a:p>
        </p:txBody>
      </p:sp>
      <p:sp>
        <p:nvSpPr>
          <p:cNvPr id="71683" name="内容占位符 2"/>
          <p:cNvSpPr>
            <a:spLocks noGrp="1"/>
          </p:cNvSpPr>
          <p:nvPr>
            <p:ph idx="1"/>
          </p:nvPr>
        </p:nvSpPr>
        <p:spPr>
          <a:xfrm>
            <a:off x="755650" y="702843"/>
            <a:ext cx="8631237" cy="2735957"/>
          </a:xfrm>
        </p:spPr>
        <p:txBody>
          <a:bodyPr/>
          <a:lstStyle/>
          <a:p>
            <a:pPr eaLnBrk="1" hangingPunct="1">
              <a:spcBef>
                <a:spcPts val="0"/>
              </a:spcBef>
              <a:buClr>
                <a:srgbClr val="3333CC"/>
              </a:buClr>
              <a:buFont typeface="Wingdings" pitchFamily="2" charset="2"/>
              <a:buAutoNum type="arabicPeriod"/>
            </a:pPr>
            <a:r>
              <a:rPr lang="zh-CN" altLang="en-US" sz="2800" dirty="0" smtClean="0">
                <a:solidFill>
                  <a:srgbClr val="000000"/>
                </a:solidFill>
              </a:rPr>
              <a:t>调用父类的构造方法</a:t>
            </a:r>
          </a:p>
          <a:p>
            <a:pPr lvl="1" eaLnBrk="1" hangingPunct="1">
              <a:spcBef>
                <a:spcPts val="0"/>
              </a:spcBef>
              <a:buClr>
                <a:srgbClr val="FF0000"/>
              </a:buClr>
            </a:pPr>
            <a:r>
              <a:rPr lang="en-US" altLang="zh-CN" sz="2400" dirty="0" smtClean="0">
                <a:solidFill>
                  <a:srgbClr val="FF0000"/>
                </a:solidFill>
              </a:rPr>
              <a:t>super(</a:t>
            </a:r>
            <a:r>
              <a:rPr lang="en-US" altLang="zh-CN" sz="2400" dirty="0" smtClean="0">
                <a:solidFill>
                  <a:srgbClr val="000000"/>
                </a:solidFill>
              </a:rPr>
              <a:t>[</a:t>
            </a:r>
            <a:r>
              <a:rPr lang="zh-CN" altLang="en-US" sz="2400" dirty="0" smtClean="0">
                <a:solidFill>
                  <a:srgbClr val="000000"/>
                </a:solidFill>
              </a:rPr>
              <a:t>参数列表</a:t>
            </a:r>
            <a:r>
              <a:rPr lang="en-US" altLang="zh-CN" sz="2400" dirty="0" smtClean="0">
                <a:solidFill>
                  <a:srgbClr val="000000"/>
                </a:solidFill>
              </a:rPr>
              <a:t>]</a:t>
            </a:r>
            <a:r>
              <a:rPr lang="en-US" altLang="zh-CN" sz="2400" dirty="0" smtClean="0">
                <a:solidFill>
                  <a:srgbClr val="FF0000"/>
                </a:solidFill>
              </a:rPr>
              <a:t>)</a:t>
            </a:r>
            <a:endParaRPr lang="zh-CN" altLang="en-US" sz="2400" dirty="0" smtClean="0">
              <a:solidFill>
                <a:srgbClr val="FF0000"/>
              </a:solidFill>
            </a:endParaRPr>
          </a:p>
          <a:p>
            <a:pPr eaLnBrk="1" hangingPunct="1">
              <a:spcBef>
                <a:spcPts val="0"/>
              </a:spcBef>
              <a:buClr>
                <a:srgbClr val="3333CC"/>
              </a:buClr>
              <a:buFont typeface="Wingdings" pitchFamily="2" charset="2"/>
              <a:buAutoNum type="arabicPeriod"/>
            </a:pPr>
            <a:r>
              <a:rPr lang="zh-CN" altLang="en-US" sz="2800" dirty="0" smtClean="0">
                <a:solidFill>
                  <a:srgbClr val="000000"/>
                </a:solidFill>
              </a:rPr>
              <a:t>引用父类同名成员</a:t>
            </a:r>
          </a:p>
          <a:p>
            <a:pPr lvl="1" eaLnBrk="1" hangingPunct="1">
              <a:spcBef>
                <a:spcPts val="0"/>
              </a:spcBef>
              <a:buClr>
                <a:srgbClr val="FF0000"/>
              </a:buClr>
              <a:buFont typeface="Wingdings" pitchFamily="2" charset="2"/>
              <a:buAutoNum type="circleNumDbPlain"/>
            </a:pPr>
            <a:r>
              <a:rPr lang="zh-CN" altLang="en-US" sz="2400" dirty="0" smtClean="0">
                <a:solidFill>
                  <a:srgbClr val="000000"/>
                </a:solidFill>
              </a:rPr>
              <a:t>子类隐藏父类成员变量</a:t>
            </a:r>
          </a:p>
          <a:p>
            <a:pPr lvl="2" eaLnBrk="1" hangingPunct="1">
              <a:spcBef>
                <a:spcPts val="0"/>
              </a:spcBef>
              <a:buClr>
                <a:srgbClr val="3333CC"/>
              </a:buClr>
            </a:pPr>
            <a:r>
              <a:rPr lang="en-US" altLang="zh-CN" sz="2000" b="1" dirty="0" smtClean="0">
                <a:solidFill>
                  <a:srgbClr val="FF0000"/>
                </a:solidFill>
              </a:rPr>
              <a:t>super.</a:t>
            </a:r>
            <a:r>
              <a:rPr lang="zh-CN" altLang="en-US" sz="2000" b="1" dirty="0" smtClean="0">
                <a:solidFill>
                  <a:srgbClr val="000000"/>
                </a:solidFill>
              </a:rPr>
              <a:t>成员变量</a:t>
            </a:r>
          </a:p>
          <a:p>
            <a:pPr lvl="1" eaLnBrk="1" hangingPunct="1">
              <a:spcBef>
                <a:spcPts val="0"/>
              </a:spcBef>
              <a:buClr>
                <a:srgbClr val="FF0000"/>
              </a:buClr>
              <a:buFont typeface="Wingdings" pitchFamily="2" charset="2"/>
              <a:buAutoNum type="circleNumDbPlain"/>
            </a:pPr>
            <a:r>
              <a:rPr lang="zh-CN" altLang="en-US" sz="2400" dirty="0" smtClean="0">
                <a:solidFill>
                  <a:srgbClr val="000000"/>
                </a:solidFill>
              </a:rPr>
              <a:t>子类覆盖父类成员方法</a:t>
            </a:r>
          </a:p>
          <a:p>
            <a:pPr lvl="2" eaLnBrk="1" hangingPunct="1">
              <a:spcBef>
                <a:spcPts val="0"/>
              </a:spcBef>
              <a:buClr>
                <a:srgbClr val="3333CC"/>
              </a:buClr>
            </a:pPr>
            <a:r>
              <a:rPr lang="en-US" altLang="zh-CN" sz="2000" b="1" dirty="0" smtClean="0">
                <a:solidFill>
                  <a:srgbClr val="FF0000"/>
                </a:solidFill>
              </a:rPr>
              <a:t>super.</a:t>
            </a:r>
            <a:r>
              <a:rPr lang="zh-CN" altLang="en-US" sz="2000" b="1" dirty="0" smtClean="0">
                <a:solidFill>
                  <a:srgbClr val="000000"/>
                </a:solidFill>
              </a:rPr>
              <a:t>成员方法</a:t>
            </a:r>
            <a:r>
              <a:rPr lang="en-US" altLang="zh-CN" sz="2000" b="1" dirty="0" smtClean="0">
                <a:solidFill>
                  <a:srgbClr val="000000"/>
                </a:solidFill>
              </a:rPr>
              <a:t>([</a:t>
            </a:r>
            <a:r>
              <a:rPr lang="zh-CN" altLang="en-US" sz="2000" b="1" dirty="0" smtClean="0">
                <a:solidFill>
                  <a:srgbClr val="000000"/>
                </a:solidFill>
              </a:rPr>
              <a:t>参数列表</a:t>
            </a:r>
            <a:r>
              <a:rPr lang="en-US" altLang="zh-CN" sz="2000" b="1" dirty="0" smtClean="0">
                <a:solidFill>
                  <a:srgbClr val="000000"/>
                </a:solidFill>
              </a:rPr>
              <a:t>])</a:t>
            </a:r>
            <a:endParaRPr lang="zh-CN" altLang="en-US" sz="2000" b="1" dirty="0" smtClean="0">
              <a:solidFill>
                <a:srgbClr val="000000"/>
              </a:solidFill>
            </a:endParaRPr>
          </a:p>
          <a:p>
            <a:pPr>
              <a:spcBef>
                <a:spcPts val="0"/>
              </a:spcBef>
            </a:pPr>
            <a:endParaRPr lang="zh-CN" altLang="en-US" sz="2800" dirty="0" smtClean="0"/>
          </a:p>
        </p:txBody>
      </p:sp>
      <p:sp>
        <p:nvSpPr>
          <p:cNvPr id="7168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E222401-0330-4A8D-9E3E-3141CFD2EA2E}" type="slidenum">
              <a:rPr lang="zh-CN" altLang="en-US" sz="1400" smtClean="0">
                <a:latin typeface="Tahoma" pitchFamily="34" charset="0"/>
              </a:rPr>
              <a:pPr eaLnBrk="1" hangingPunct="1"/>
              <a:t>72</a:t>
            </a:fld>
            <a:endParaRPr lang="en-US" altLang="zh-CN" sz="1400" smtClean="0">
              <a:latin typeface="Tahoma" pitchFamily="34" charset="0"/>
            </a:endParaRPr>
          </a:p>
        </p:txBody>
      </p:sp>
      <p:sp>
        <p:nvSpPr>
          <p:cNvPr id="6" name="矩形标注 5"/>
          <p:cNvSpPr/>
          <p:nvPr/>
        </p:nvSpPr>
        <p:spPr>
          <a:xfrm>
            <a:off x="5948951" y="2675932"/>
            <a:ext cx="3168650" cy="719137"/>
          </a:xfrm>
          <a:prstGeom prst="wedgeRectCallout">
            <a:avLst>
              <a:gd name="adj1" fmla="val -69535"/>
              <a:gd name="adj2" fmla="val -64083"/>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2000" b="1" dirty="0">
                <a:solidFill>
                  <a:schemeClr val="accent5">
                    <a:lumMod val="25000"/>
                  </a:schemeClr>
                </a:solidFill>
              </a:rPr>
              <a:t>在子类里面调用被隐藏或者覆盖的父类成员的方式</a:t>
            </a:r>
          </a:p>
        </p:txBody>
      </p:sp>
      <p:sp>
        <p:nvSpPr>
          <p:cNvPr id="7" name="TextBox 1"/>
          <p:cNvSpPr txBox="1">
            <a:spLocks noChangeArrowheads="1"/>
          </p:cNvSpPr>
          <p:nvPr/>
        </p:nvSpPr>
        <p:spPr bwMode="auto">
          <a:xfrm>
            <a:off x="5770984" y="427831"/>
            <a:ext cx="3172991"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03-extend/SuperDemo</a:t>
            </a:r>
            <a:endParaRPr lang="zh-CN" altLang="en-US" sz="20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251520" y="3375274"/>
            <a:ext cx="8833562" cy="3510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8567738" y="6400800"/>
            <a:ext cx="576262" cy="457200"/>
          </a:xfrm>
        </p:spPr>
        <p:txBody>
          <a:bodyPr/>
          <a:lstStyle/>
          <a:p>
            <a:pPr>
              <a:defRPr/>
            </a:pPr>
            <a:fld id="{CB3F7CA2-734B-41C2-B593-8AFF6AD5AE43}" type="slidenum">
              <a:rPr lang="zh-CN" altLang="en-US" smtClean="0"/>
              <a:pPr>
                <a:defRPr/>
              </a:pPr>
              <a:t>73</a:t>
            </a:fld>
            <a:endParaRPr lang="en-US" altLang="zh-CN"/>
          </a:p>
        </p:txBody>
      </p:sp>
      <p:pic>
        <p:nvPicPr>
          <p:cNvPr id="5" name="图片 4"/>
          <p:cNvPicPr>
            <a:picLocks noChangeAspect="1"/>
          </p:cNvPicPr>
          <p:nvPr/>
        </p:nvPicPr>
        <p:blipFill>
          <a:blip r:embed="rId2"/>
          <a:stretch>
            <a:fillRect/>
          </a:stretch>
        </p:blipFill>
        <p:spPr>
          <a:xfrm>
            <a:off x="179512" y="260648"/>
            <a:ext cx="8066197" cy="6597352"/>
          </a:xfrm>
          <a:prstGeom prst="rect">
            <a:avLst/>
          </a:prstGeom>
        </p:spPr>
      </p:pic>
    </p:spTree>
    <p:extLst>
      <p:ext uri="{BB962C8B-B14F-4D97-AF65-F5344CB8AC3E}">
        <p14:creationId xmlns:p14="http://schemas.microsoft.com/office/powerpoint/2010/main" val="26982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407D3CD-BD16-4F62-8282-7A36A7442002}" type="slidenum">
              <a:rPr lang="zh-CN" altLang="en-US" sz="1400" smtClean="0">
                <a:latin typeface="Tahoma" pitchFamily="34" charset="0"/>
              </a:rPr>
              <a:pPr eaLnBrk="1" hangingPunct="1"/>
              <a:t>74</a:t>
            </a:fld>
            <a:endParaRPr lang="en-US" altLang="zh-CN" sz="1400" smtClean="0">
              <a:latin typeface="Tahoma" pitchFamily="34" charset="0"/>
            </a:endParaRPr>
          </a:p>
        </p:txBody>
      </p:sp>
      <p:sp>
        <p:nvSpPr>
          <p:cNvPr id="72708" name="Rectangle 2"/>
          <p:cNvSpPr>
            <a:spLocks noGrp="1" noChangeArrowheads="1"/>
          </p:cNvSpPr>
          <p:nvPr>
            <p:ph type="title"/>
          </p:nvPr>
        </p:nvSpPr>
        <p:spPr/>
        <p:txBody>
          <a:bodyPr/>
          <a:lstStyle/>
          <a:p>
            <a:pPr algn="ctr" eaLnBrk="1" hangingPunct="1"/>
            <a:r>
              <a:rPr lang="en-US" altLang="zh-CN" smtClean="0"/>
              <a:t>3.4 </a:t>
            </a:r>
            <a:r>
              <a:rPr lang="zh-CN" altLang="en-US" smtClean="0"/>
              <a:t>类的多态性</a:t>
            </a:r>
          </a:p>
        </p:txBody>
      </p:sp>
      <p:sp>
        <p:nvSpPr>
          <p:cNvPr id="72709" name="Rectangle 3"/>
          <p:cNvSpPr>
            <a:spLocks noGrp="1" noChangeArrowheads="1"/>
          </p:cNvSpPr>
          <p:nvPr>
            <p:ph type="body" idx="1"/>
          </p:nvPr>
        </p:nvSpPr>
        <p:spPr>
          <a:xfrm>
            <a:off x="447077" y="1052736"/>
            <a:ext cx="8064500" cy="2437916"/>
          </a:xfrm>
        </p:spPr>
        <p:txBody>
          <a:bodyPr/>
          <a:lstStyle/>
          <a:p>
            <a:pPr marL="0" indent="0" eaLnBrk="1" hangingPunct="1">
              <a:buClr>
                <a:srgbClr val="3333CC"/>
              </a:buClr>
            </a:pPr>
            <a:r>
              <a:rPr lang="en-US" altLang="zh-CN" dirty="0" smtClean="0">
                <a:solidFill>
                  <a:srgbClr val="000000"/>
                </a:solidFill>
                <a:hlinkClick r:id="rId3" action="ppaction://hlinksldjump"/>
              </a:rPr>
              <a:t>3.4.1 </a:t>
            </a:r>
            <a:r>
              <a:rPr lang="zh-CN" altLang="en-US" dirty="0" smtClean="0">
                <a:solidFill>
                  <a:srgbClr val="000000"/>
                </a:solidFill>
                <a:hlinkClick r:id="rId3" action="ppaction://hlinksldjump"/>
              </a:rPr>
              <a:t>子类重定义父类成员</a:t>
            </a:r>
            <a:endParaRPr lang="zh-CN" altLang="en-US" dirty="0" smtClean="0">
              <a:solidFill>
                <a:srgbClr val="000000"/>
              </a:solidFill>
            </a:endParaRPr>
          </a:p>
          <a:p>
            <a:pPr marL="0" indent="0" eaLnBrk="1" hangingPunct="1">
              <a:buClr>
                <a:srgbClr val="3333CC"/>
              </a:buClr>
            </a:pPr>
            <a:r>
              <a:rPr lang="en-US" altLang="zh-CN" dirty="0" smtClean="0">
                <a:solidFill>
                  <a:srgbClr val="000000"/>
                </a:solidFill>
                <a:hlinkClick r:id="rId4" action="ppaction://hlinksldjump"/>
              </a:rPr>
              <a:t>3.4.2 </a:t>
            </a:r>
            <a:r>
              <a:rPr lang="zh-CN" altLang="en-US" dirty="0" smtClean="0">
                <a:solidFill>
                  <a:srgbClr val="000000"/>
                </a:solidFill>
                <a:hlinkClick r:id="rId4" action="ppaction://hlinksldjump"/>
              </a:rPr>
              <a:t>类型的多态</a:t>
            </a:r>
            <a:endParaRPr lang="zh-CN" altLang="en-US" dirty="0" smtClean="0">
              <a:solidFill>
                <a:srgbClr val="000000"/>
              </a:solidFill>
            </a:endParaRPr>
          </a:p>
          <a:p>
            <a:pPr marL="0" indent="0" eaLnBrk="1" hangingPunct="1">
              <a:buClr>
                <a:srgbClr val="3333CC"/>
              </a:buClr>
            </a:pPr>
            <a:r>
              <a:rPr lang="en-US" altLang="zh-CN" dirty="0" smtClean="0">
                <a:solidFill>
                  <a:srgbClr val="000000"/>
                </a:solidFill>
                <a:hlinkClick r:id="rId5" action="ppaction://hlinksldjump"/>
              </a:rPr>
              <a:t>3.4.3 </a:t>
            </a:r>
            <a:r>
              <a:rPr lang="zh-CN" altLang="en-US" dirty="0" smtClean="0">
                <a:solidFill>
                  <a:srgbClr val="000000"/>
                </a:solidFill>
                <a:hlinkClick r:id="rId5" action="ppaction://hlinksldjump"/>
              </a:rPr>
              <a:t>编译时多态和运行时多态性</a:t>
            </a:r>
            <a:endParaRPr lang="zh-CN" altLang="en-US" dirty="0" smtClean="0">
              <a:solidFill>
                <a:srgbClr val="000000"/>
              </a:solidFill>
            </a:endParaRPr>
          </a:p>
          <a:p>
            <a:pPr marL="0" indent="0" eaLnBrk="1" hangingPunct="1">
              <a:buClr>
                <a:srgbClr val="3333CC"/>
              </a:buClr>
            </a:pPr>
            <a:r>
              <a:rPr lang="en-US" altLang="zh-CN" dirty="0" smtClean="0">
                <a:solidFill>
                  <a:srgbClr val="000000"/>
                </a:solidFill>
                <a:hlinkClick r:id="rId6" action="ppaction://hlinksldjump"/>
              </a:rPr>
              <a:t>3.4.4 </a:t>
            </a:r>
            <a:r>
              <a:rPr lang="zh-CN" altLang="en-US" dirty="0" smtClean="0">
                <a:solidFill>
                  <a:srgbClr val="000000"/>
                </a:solidFill>
                <a:hlinkClick r:id="rId6" action="ppaction://hlinksldjump"/>
              </a:rPr>
              <a:t>多态的方法实现</a:t>
            </a:r>
            <a:endParaRPr lang="zh-CN" altLang="en-US" dirty="0" smtClean="0">
              <a:solidFill>
                <a:srgbClr val="000000"/>
              </a:solidFill>
            </a:endParaRPr>
          </a:p>
        </p:txBody>
      </p:sp>
      <p:sp>
        <p:nvSpPr>
          <p:cNvPr id="2" name="TextBox 1"/>
          <p:cNvSpPr txBox="1"/>
          <p:nvPr/>
        </p:nvSpPr>
        <p:spPr>
          <a:xfrm>
            <a:off x="231007" y="3630873"/>
            <a:ext cx="8712968" cy="2751522"/>
          </a:xfrm>
          <a:prstGeom prst="rect">
            <a:avLst/>
          </a:prstGeom>
          <a:noFill/>
        </p:spPr>
        <p:txBody>
          <a:bodyPr wrap="square" rtlCol="0">
            <a:spAutoFit/>
          </a:bodyPr>
          <a:lstStyle/>
          <a:p>
            <a:pPr>
              <a:lnSpc>
                <a:spcPct val="120000"/>
              </a:lnSpc>
            </a:pPr>
            <a:r>
              <a:rPr lang="zh-CN" altLang="en-US" dirty="0" smtClean="0">
                <a:solidFill>
                  <a:srgbClr val="FF0000"/>
                </a:solidFill>
                <a:latin typeface="微软雅黑" panose="020B0503020204020204" pitchFamily="34" charset="-122"/>
                <a:ea typeface="微软雅黑" panose="020B0503020204020204" pitchFamily="34" charset="-122"/>
              </a:rPr>
              <a:t>方法的多态性</a:t>
            </a:r>
            <a:r>
              <a:rPr lang="zh-CN" altLang="en-US" dirty="0" smtClean="0">
                <a:latin typeface="微软雅黑" panose="020B0503020204020204" pitchFamily="34" charset="-122"/>
                <a:ea typeface="微软雅黑" panose="020B0503020204020204" pitchFamily="34" charset="-122"/>
              </a:rPr>
              <a:t>体现在方法的重载和覆盖：重载可以发生在同一个类，也可以发生在父类和子类中；覆盖只会发生在父类和子类中。</a:t>
            </a:r>
            <a:endParaRPr lang="en-US" altLang="zh-CN" dirty="0" smtClean="0">
              <a:latin typeface="微软雅黑" panose="020B0503020204020204" pitchFamily="34" charset="-122"/>
              <a:ea typeface="微软雅黑" panose="020B0503020204020204" pitchFamily="34" charset="-122"/>
            </a:endParaRPr>
          </a:p>
          <a:p>
            <a:pPr>
              <a:lnSpc>
                <a:spcPct val="120000"/>
              </a:lnSpc>
            </a:pPr>
            <a:r>
              <a:rPr lang="zh-CN" altLang="en-US" dirty="0" smtClean="0">
                <a:solidFill>
                  <a:srgbClr val="FF0000"/>
                </a:solidFill>
                <a:latin typeface="微软雅黑" panose="020B0503020204020204" pitchFamily="34" charset="-122"/>
                <a:ea typeface="微软雅黑" panose="020B0503020204020204" pitchFamily="34" charset="-122"/>
              </a:rPr>
              <a:t>类型的多态</a:t>
            </a:r>
            <a:r>
              <a:rPr lang="zh-CN" altLang="en-US" dirty="0" smtClean="0">
                <a:latin typeface="微软雅黑" panose="020B0503020204020204" pitchFamily="34" charset="-122"/>
                <a:ea typeface="微软雅黑" panose="020B0503020204020204" pitchFamily="34" charset="-122"/>
              </a:rPr>
              <a:t>：体现在两个有父子关系的对象之间，约定子类是父类的一个特殊类型。如</a:t>
            </a:r>
            <a:r>
              <a:rPr lang="en-US" altLang="zh-CN" dirty="0" smtClean="0">
                <a:latin typeface="微软雅黑" panose="020B0503020204020204" pitchFamily="34" charset="-122"/>
                <a:ea typeface="微软雅黑" panose="020B0503020204020204" pitchFamily="34" charset="-122"/>
              </a:rPr>
              <a:t>student</a:t>
            </a:r>
            <a:r>
              <a:rPr lang="zh-CN" altLang="en-US" dirty="0" smtClean="0">
                <a:latin typeface="微软雅黑" panose="020B0503020204020204" pitchFamily="34" charset="-122"/>
                <a:ea typeface="微软雅黑" panose="020B0503020204020204" pitchFamily="34" charset="-122"/>
              </a:rPr>
              <a:t>类是一个特殊的</a:t>
            </a:r>
            <a:r>
              <a:rPr lang="en-US" altLang="zh-CN" dirty="0" smtClean="0">
                <a:latin typeface="微软雅黑" panose="020B0503020204020204" pitchFamily="34" charset="-122"/>
                <a:ea typeface="微软雅黑" panose="020B0503020204020204" pitchFamily="34" charset="-122"/>
              </a:rPr>
              <a:t>Person</a:t>
            </a:r>
            <a:r>
              <a:rPr lang="zh-CN" altLang="en-US" dirty="0" smtClean="0">
                <a:latin typeface="微软雅黑" panose="020B0503020204020204" pitchFamily="34" charset="-122"/>
                <a:ea typeface="微软雅黑" panose="020B0503020204020204" pitchFamily="34" charset="-122"/>
              </a:rPr>
              <a:t>类，原因是</a:t>
            </a:r>
            <a:r>
              <a:rPr lang="en-US" altLang="zh-CN" dirty="0" smtClean="0">
                <a:latin typeface="微软雅黑" panose="020B0503020204020204" pitchFamily="34" charset="-122"/>
                <a:ea typeface="微软雅黑" panose="020B0503020204020204" pitchFamily="34" charset="-122"/>
              </a:rPr>
              <a:t>student</a:t>
            </a:r>
            <a:r>
              <a:rPr lang="zh-CN" altLang="en-US" dirty="0" smtClean="0">
                <a:latin typeface="微软雅黑" panose="020B0503020204020204" pitchFamily="34" charset="-122"/>
                <a:ea typeface="微软雅黑" panose="020B0503020204020204" pitchFamily="34" charset="-122"/>
              </a:rPr>
              <a:t>包括</a:t>
            </a:r>
            <a:r>
              <a:rPr lang="en-US" altLang="zh-CN" dirty="0" smtClean="0">
                <a:latin typeface="微软雅黑" panose="020B0503020204020204" pitchFamily="34" charset="-122"/>
                <a:ea typeface="微软雅黑" panose="020B0503020204020204" pitchFamily="34" charset="-122"/>
              </a:rPr>
              <a:t>person</a:t>
            </a:r>
            <a:r>
              <a:rPr lang="zh-CN" altLang="en-US" dirty="0" smtClean="0">
                <a:latin typeface="微软雅黑" panose="020B0503020204020204" pitchFamily="34" charset="-122"/>
                <a:ea typeface="微软雅黑" panose="020B0503020204020204" pitchFamily="34" charset="-122"/>
              </a:rPr>
              <a:t>所有的属性和方法。</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多态性 概念</a:t>
            </a:r>
            <a:endParaRPr lang="en-US" altLang="zh-CN" smtClean="0"/>
          </a:p>
        </p:txBody>
      </p:sp>
      <p:sp>
        <p:nvSpPr>
          <p:cNvPr id="109571" name="Rectangle 3"/>
          <p:cNvSpPr>
            <a:spLocks noGrp="1" noChangeArrowheads="1"/>
          </p:cNvSpPr>
          <p:nvPr>
            <p:ph type="body" idx="1"/>
          </p:nvPr>
        </p:nvSpPr>
        <p:spPr>
          <a:xfrm>
            <a:off x="107950" y="1052513"/>
            <a:ext cx="8847138" cy="1944439"/>
          </a:xfrm>
        </p:spPr>
        <p:txBody>
          <a:bodyPr/>
          <a:lstStyle/>
          <a:p>
            <a:pPr>
              <a:buFont typeface="Wingdings" pitchFamily="2" charset="2"/>
              <a:buChar char="Ø"/>
            </a:pPr>
            <a:r>
              <a:rPr lang="zh-CN" altLang="en-US" sz="2800" dirty="0" smtClean="0"/>
              <a:t>什么是多态：一种定义，多种实现。（如相同的方法名，实际执行的结果不同）</a:t>
            </a:r>
            <a:endParaRPr lang="en-US" altLang="zh-CN" sz="2800" dirty="0" smtClean="0"/>
          </a:p>
          <a:p>
            <a:pPr>
              <a:buFont typeface="Wingdings" pitchFamily="2" charset="2"/>
              <a:buChar char="Ø"/>
            </a:pPr>
            <a:r>
              <a:rPr lang="zh-CN" altLang="en-US" sz="2800" dirty="0" smtClean="0"/>
              <a:t>常见的例子：</a:t>
            </a:r>
            <a:r>
              <a:rPr lang="en-US" altLang="zh-CN" sz="2800" dirty="0" smtClean="0"/>
              <a:t>+ </a:t>
            </a:r>
            <a:r>
              <a:rPr lang="zh-CN" altLang="en-US" sz="2800" dirty="0" smtClean="0"/>
              <a:t>既可以是数字相加，也可以是字符串拼接</a:t>
            </a:r>
            <a:endParaRPr lang="en-US" altLang="zh-CN" sz="2800" dirty="0" smtClean="0"/>
          </a:p>
        </p:txBody>
      </p:sp>
      <p:sp>
        <p:nvSpPr>
          <p:cNvPr id="75781"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C34EFE0-EA5C-4D93-9263-3905D149C060}" type="slidenum">
              <a:rPr lang="zh-CN" altLang="en-US" sz="1400" smtClean="0">
                <a:latin typeface="Tahoma" pitchFamily="34" charset="0"/>
              </a:rPr>
              <a:pPr eaLnBrk="1" hangingPunct="1"/>
              <a:t>75</a:t>
            </a:fld>
            <a:endParaRPr lang="en-US" altLang="zh-CN" sz="1400" smtClean="0">
              <a:latin typeface="Tahoma" pitchFamily="34" charset="0"/>
            </a:endParaRPr>
          </a:p>
        </p:txBody>
      </p:sp>
      <p:sp>
        <p:nvSpPr>
          <p:cNvPr id="2" name="TextBox 1"/>
          <p:cNvSpPr txBox="1"/>
          <p:nvPr/>
        </p:nvSpPr>
        <p:spPr>
          <a:xfrm>
            <a:off x="323528" y="3309690"/>
            <a:ext cx="7632700" cy="1422400"/>
          </a:xfrm>
          <a:prstGeom prst="rect">
            <a:avLst/>
          </a:prstGeom>
          <a:noFill/>
        </p:spPr>
        <p:txBody>
          <a:bodyPr>
            <a:spAutoFit/>
          </a:bodyPr>
          <a:lstStyle/>
          <a:p>
            <a:pPr>
              <a:lnSpc>
                <a:spcPct val="120000"/>
              </a:lnSpc>
              <a:defRPr/>
            </a:pPr>
            <a:r>
              <a:rPr lang="zh-CN" altLang="en-US" dirty="0">
                <a:latin typeface="微软雅黑" panose="020B0503020204020204" pitchFamily="34" charset="-122"/>
                <a:ea typeface="微软雅黑" panose="020B0503020204020204" pitchFamily="34" charset="-122"/>
              </a:rPr>
              <a:t>多态的表现形式</a:t>
            </a:r>
            <a:endParaRPr lang="en-US" altLang="zh-CN" dirty="0">
              <a:latin typeface="微软雅黑" panose="020B0503020204020204" pitchFamily="34" charset="-122"/>
              <a:ea typeface="微软雅黑" panose="020B0503020204020204" pitchFamily="34" charset="-122"/>
            </a:endParaRPr>
          </a:p>
          <a:p>
            <a:pPr marL="342900" indent="-342900">
              <a:lnSpc>
                <a:spcPct val="120000"/>
              </a:lnSpc>
              <a:buFont typeface="Wingdings" pitchFamily="2" charset="2"/>
              <a:buChar char="Ø"/>
              <a:defRPr/>
            </a:pPr>
            <a:r>
              <a:rPr lang="zh-CN" altLang="en-US" dirty="0" smtClean="0">
                <a:latin typeface="微软雅黑" panose="020B0503020204020204" pitchFamily="34" charset="-122"/>
                <a:ea typeface="微软雅黑" panose="020B0503020204020204" pitchFamily="34" charset="-122"/>
              </a:rPr>
              <a:t>类成员的多态（成员变量隐藏、方法的重载和覆盖）</a:t>
            </a:r>
            <a:endParaRPr lang="en-US" altLang="zh-CN" dirty="0">
              <a:latin typeface="微软雅黑" panose="020B0503020204020204" pitchFamily="34" charset="-122"/>
              <a:ea typeface="微软雅黑" panose="020B0503020204020204" pitchFamily="34" charset="-122"/>
            </a:endParaRPr>
          </a:p>
          <a:p>
            <a:pPr marL="342900" indent="-342900">
              <a:lnSpc>
                <a:spcPct val="120000"/>
              </a:lnSpc>
              <a:buFont typeface="Wingdings" pitchFamily="2" charset="2"/>
              <a:buChar char="Ø"/>
              <a:defRPr/>
            </a:pPr>
            <a:r>
              <a:rPr lang="zh-CN" altLang="en-US" dirty="0">
                <a:latin typeface="微软雅黑" panose="020B0503020204020204" pitchFamily="34" charset="-122"/>
                <a:ea typeface="微软雅黑" panose="020B0503020204020204" pitchFamily="34" charset="-122"/>
              </a:rPr>
              <a:t>类型的多态（子类类型和父类类型）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10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 calcmode="lin" valueType="num">
                                      <p:cBhvr additive="base">
                                        <p:cTn id="12" dur="10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多态的两种形式</a:t>
            </a:r>
            <a:endParaRPr lang="zh-CN" altLang="en-US" dirty="0"/>
          </a:p>
        </p:txBody>
      </p:sp>
      <p:sp>
        <p:nvSpPr>
          <p:cNvPr id="5" name="灯片编号占位符 4"/>
          <p:cNvSpPr>
            <a:spLocks noGrp="1"/>
          </p:cNvSpPr>
          <p:nvPr>
            <p:ph type="sldNum" sz="quarter" idx="11"/>
          </p:nvPr>
        </p:nvSpPr>
        <p:spPr/>
        <p:txBody>
          <a:bodyPr/>
          <a:lstStyle/>
          <a:p>
            <a:pPr>
              <a:defRPr/>
            </a:pPr>
            <a:fld id="{CB3F7CA2-734B-41C2-B593-8AFF6AD5AE43}" type="slidenum">
              <a:rPr lang="zh-CN" altLang="en-US" smtClean="0"/>
              <a:pPr>
                <a:defRPr/>
              </a:pPr>
              <a:t>76</a:t>
            </a:fld>
            <a:endParaRPr lang="en-US" altLang="zh-CN"/>
          </a:p>
        </p:txBody>
      </p:sp>
      <p:sp>
        <p:nvSpPr>
          <p:cNvPr id="6" name="TextBox 5"/>
          <p:cNvSpPr txBox="1"/>
          <p:nvPr/>
        </p:nvSpPr>
        <p:spPr>
          <a:xfrm>
            <a:off x="431032" y="1412776"/>
            <a:ext cx="8712968" cy="3637919"/>
          </a:xfrm>
          <a:prstGeom prst="rect">
            <a:avLst/>
          </a:prstGeom>
          <a:noFill/>
        </p:spPr>
        <p:txBody>
          <a:bodyPr wrap="square" rtlCol="0">
            <a:spAutoFit/>
          </a:bodyPr>
          <a:lstStyle/>
          <a:p>
            <a:pPr>
              <a:lnSpc>
                <a:spcPct val="120000"/>
              </a:lnSpc>
            </a:pPr>
            <a:r>
              <a:rPr lang="zh-CN" altLang="en-US" b="1" dirty="0" smtClean="0">
                <a:solidFill>
                  <a:srgbClr val="FF0000"/>
                </a:solidFill>
                <a:latin typeface="微软雅黑" panose="020B0503020204020204" pitchFamily="34" charset="-122"/>
                <a:ea typeface="微软雅黑" panose="020B0503020204020204" pitchFamily="34" charset="-122"/>
              </a:rPr>
              <a:t>方法的多态性</a:t>
            </a:r>
            <a:r>
              <a:rPr lang="zh-CN" altLang="en-US" dirty="0" smtClean="0">
                <a:latin typeface="微软雅黑" panose="020B0503020204020204" pitchFamily="34" charset="-122"/>
                <a:ea typeface="微软雅黑" panose="020B0503020204020204" pitchFamily="34" charset="-122"/>
              </a:rPr>
              <a:t>体现在方法的重载和覆盖：重载可以发生在同一个类，也可以发生在父类和子类中；覆盖只会发生在父类和子类中。</a:t>
            </a:r>
            <a:endParaRPr lang="en-US" altLang="zh-CN" dirty="0" smtClean="0">
              <a:latin typeface="微软雅黑" panose="020B0503020204020204" pitchFamily="34" charset="-122"/>
              <a:ea typeface="微软雅黑" panose="020B0503020204020204" pitchFamily="34" charset="-122"/>
            </a:endParaRPr>
          </a:p>
          <a:p>
            <a:pPr>
              <a:lnSpc>
                <a:spcPct val="120000"/>
              </a:lnSpc>
            </a:pPr>
            <a:endParaRPr lang="en-US" altLang="zh-CN" dirty="0" smtClean="0">
              <a:latin typeface="微软雅黑" panose="020B0503020204020204" pitchFamily="34" charset="-122"/>
              <a:ea typeface="微软雅黑" panose="020B0503020204020204" pitchFamily="34" charset="-122"/>
            </a:endParaRPr>
          </a:p>
          <a:p>
            <a:pPr>
              <a:lnSpc>
                <a:spcPct val="120000"/>
              </a:lnSpc>
            </a:pPr>
            <a:r>
              <a:rPr lang="zh-CN" altLang="en-US" b="1" dirty="0" smtClean="0">
                <a:solidFill>
                  <a:srgbClr val="FF0000"/>
                </a:solidFill>
                <a:latin typeface="微软雅黑" panose="020B0503020204020204" pitchFamily="34" charset="-122"/>
                <a:ea typeface="微软雅黑" panose="020B0503020204020204" pitchFamily="34" charset="-122"/>
              </a:rPr>
              <a:t>类型的多态</a:t>
            </a:r>
            <a:r>
              <a:rPr lang="zh-CN" altLang="en-US" dirty="0" smtClean="0">
                <a:latin typeface="微软雅黑" panose="020B0503020204020204" pitchFamily="34" charset="-122"/>
                <a:ea typeface="微软雅黑" panose="020B0503020204020204" pitchFamily="34" charset="-122"/>
              </a:rPr>
              <a:t>：体现在两个有父子关系的对象之间，约定子类是父类的一个特殊类型。如</a:t>
            </a:r>
            <a:r>
              <a:rPr lang="en-US" altLang="zh-CN" dirty="0" smtClean="0">
                <a:latin typeface="微软雅黑" panose="020B0503020204020204" pitchFamily="34" charset="-122"/>
                <a:ea typeface="微软雅黑" panose="020B0503020204020204" pitchFamily="34" charset="-122"/>
              </a:rPr>
              <a:t>student</a:t>
            </a:r>
            <a:r>
              <a:rPr lang="zh-CN" altLang="en-US" dirty="0" smtClean="0">
                <a:latin typeface="微软雅黑" panose="020B0503020204020204" pitchFamily="34" charset="-122"/>
                <a:ea typeface="微软雅黑" panose="020B0503020204020204" pitchFamily="34" charset="-122"/>
              </a:rPr>
              <a:t>类是一个特殊的</a:t>
            </a:r>
            <a:r>
              <a:rPr lang="en-US" altLang="zh-CN" dirty="0" smtClean="0">
                <a:latin typeface="微软雅黑" panose="020B0503020204020204" pitchFamily="34" charset="-122"/>
                <a:ea typeface="微软雅黑" panose="020B0503020204020204" pitchFamily="34" charset="-122"/>
              </a:rPr>
              <a:t>Person</a:t>
            </a:r>
            <a:r>
              <a:rPr lang="zh-CN" altLang="en-US" dirty="0" smtClean="0">
                <a:latin typeface="微软雅黑" panose="020B0503020204020204" pitchFamily="34" charset="-122"/>
                <a:ea typeface="微软雅黑" panose="020B0503020204020204" pitchFamily="34" charset="-122"/>
              </a:rPr>
              <a:t>类，原因是</a:t>
            </a:r>
            <a:r>
              <a:rPr lang="en-US" altLang="zh-CN" dirty="0" smtClean="0">
                <a:latin typeface="微软雅黑" panose="020B0503020204020204" pitchFamily="34" charset="-122"/>
                <a:ea typeface="微软雅黑" panose="020B0503020204020204" pitchFamily="34" charset="-122"/>
              </a:rPr>
              <a:t>student</a:t>
            </a:r>
            <a:r>
              <a:rPr lang="zh-CN" altLang="en-US" dirty="0" smtClean="0">
                <a:latin typeface="微软雅黑" panose="020B0503020204020204" pitchFamily="34" charset="-122"/>
                <a:ea typeface="微软雅黑" panose="020B0503020204020204" pitchFamily="34" charset="-122"/>
              </a:rPr>
              <a:t>包括</a:t>
            </a:r>
            <a:r>
              <a:rPr lang="en-US" altLang="zh-CN" dirty="0" smtClean="0">
                <a:latin typeface="微软雅黑" panose="020B0503020204020204" pitchFamily="34" charset="-122"/>
                <a:ea typeface="微软雅黑" panose="020B0503020204020204" pitchFamily="34" charset="-122"/>
              </a:rPr>
              <a:t>person</a:t>
            </a:r>
            <a:r>
              <a:rPr lang="zh-CN" altLang="en-US" dirty="0" smtClean="0">
                <a:latin typeface="微软雅黑" panose="020B0503020204020204" pitchFamily="34" charset="-122"/>
                <a:ea typeface="微软雅黑" panose="020B0503020204020204" pitchFamily="34" charset="-122"/>
              </a:rPr>
              <a:t>所有的属性和方法。他们之间是一个</a:t>
            </a:r>
            <a:r>
              <a:rPr lang="en-US" altLang="zh-CN" dirty="0" err="1" smtClean="0">
                <a:solidFill>
                  <a:srgbClr val="FF0000"/>
                </a:solidFill>
                <a:latin typeface="微软雅黑" panose="020B0503020204020204" pitchFamily="34" charset="-122"/>
                <a:ea typeface="微软雅黑" panose="020B0503020204020204" pitchFamily="34" charset="-122"/>
              </a:rPr>
              <a:t>isA</a:t>
            </a:r>
            <a:r>
              <a:rPr lang="zh-CN" altLang="en-US" dirty="0" smtClean="0">
                <a:latin typeface="微软雅黑" panose="020B0503020204020204" pitchFamily="34" charset="-122"/>
                <a:ea typeface="微软雅黑" panose="020B0503020204020204" pitchFamily="34" charset="-122"/>
              </a:rPr>
              <a:t>关系，如</a:t>
            </a:r>
            <a:r>
              <a:rPr lang="en-US" altLang="zh-CN" dirty="0" smtClean="0">
                <a:latin typeface="微软雅黑" panose="020B0503020204020204" pitchFamily="34" charset="-122"/>
                <a:ea typeface="微软雅黑" panose="020B0503020204020204" pitchFamily="34" charset="-122"/>
              </a:rPr>
              <a:t>student</a:t>
            </a:r>
            <a:r>
              <a:rPr lang="zh-CN" altLang="en-US" dirty="0" smtClean="0">
                <a:latin typeface="微软雅黑" panose="020B0503020204020204" pitchFamily="34" charset="-122"/>
                <a:ea typeface="微软雅黑" panose="020B0503020204020204" pitchFamily="34" charset="-122"/>
              </a:rPr>
              <a:t>对象 </a:t>
            </a:r>
            <a:r>
              <a:rPr lang="en-US" altLang="zh-CN" dirty="0" err="1" smtClean="0">
                <a:latin typeface="微软雅黑" panose="020B0503020204020204" pitchFamily="34" charset="-122"/>
                <a:ea typeface="微软雅黑" panose="020B0503020204020204" pitchFamily="34" charset="-122"/>
              </a:rPr>
              <a:t>isA</a:t>
            </a:r>
            <a:r>
              <a:rPr lang="en-US" altLang="zh-CN" dirty="0" smtClean="0">
                <a:latin typeface="微软雅黑" panose="020B0503020204020204" pitchFamily="34" charset="-122"/>
                <a:ea typeface="微软雅黑" panose="020B0503020204020204" pitchFamily="34" charset="-122"/>
              </a:rPr>
              <a:t> person</a:t>
            </a:r>
            <a:r>
              <a:rPr lang="zh-CN" altLang="en-US" dirty="0" smtClean="0">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9065591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方法的重载和覆盖</a:t>
            </a:r>
          </a:p>
        </p:txBody>
      </p:sp>
      <p:sp>
        <p:nvSpPr>
          <p:cNvPr id="73732"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542A7E0-B6DE-4B40-91C0-DD5C16B94388}" type="slidenum">
              <a:rPr lang="zh-CN" altLang="en-US" sz="1400" smtClean="0">
                <a:latin typeface="Tahoma" pitchFamily="34" charset="0"/>
              </a:rPr>
              <a:pPr eaLnBrk="1" hangingPunct="1"/>
              <a:t>77</a:t>
            </a:fld>
            <a:endParaRPr lang="en-US" altLang="zh-CN" sz="1400" smtClean="0">
              <a:latin typeface="Tahoma" pitchFamily="34" charset="0"/>
            </a:endParaRPr>
          </a:p>
        </p:txBody>
      </p:sp>
      <p:sp>
        <p:nvSpPr>
          <p:cNvPr id="7" name="TextBox 6"/>
          <p:cNvSpPr txBox="1"/>
          <p:nvPr/>
        </p:nvSpPr>
        <p:spPr>
          <a:xfrm>
            <a:off x="170037" y="1340768"/>
            <a:ext cx="8891587" cy="1938992"/>
          </a:xfrm>
          <a:prstGeom prst="rect">
            <a:avLst/>
          </a:prstGeom>
          <a:noFill/>
        </p:spPr>
        <p:txBody>
          <a:bodyPr>
            <a:spAutoFit/>
          </a:bodyPr>
          <a:lstStyle/>
          <a:p>
            <a:pPr>
              <a:lnSpc>
                <a:spcPct val="120000"/>
              </a:lnSpc>
              <a:defRPr/>
            </a:pPr>
            <a:r>
              <a:rPr lang="zh-CN" altLang="en-US" sz="2000" dirty="0">
                <a:latin typeface="微软雅黑" panose="020B0503020204020204" pitchFamily="34" charset="-122"/>
                <a:ea typeface="微软雅黑" panose="020B0503020204020204" pitchFamily="34" charset="-122"/>
              </a:rPr>
              <a:t>方法重载：</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含义：是在一个类中定义二个或多个同名的方法，但方法的参数个数或类型不完全相同。</a:t>
            </a:r>
            <a:r>
              <a:rPr lang="zh-CN" altLang="en-US" sz="2000" dirty="0">
                <a:solidFill>
                  <a:srgbClr val="FF0000"/>
                </a:solidFill>
                <a:latin typeface="微软雅黑" panose="020B0503020204020204" pitchFamily="34" charset="-122"/>
                <a:ea typeface="微软雅黑" panose="020B0503020204020204" pitchFamily="34" charset="-122"/>
              </a:rPr>
              <a:t>补充：也可以发生在子类和父</a:t>
            </a:r>
            <a:r>
              <a:rPr lang="zh-CN" altLang="en-US" sz="2000">
                <a:solidFill>
                  <a:srgbClr val="FF0000"/>
                </a:solidFill>
                <a:latin typeface="微软雅黑" panose="020B0503020204020204" pitchFamily="34" charset="-122"/>
                <a:ea typeface="微软雅黑" panose="020B0503020204020204" pitchFamily="34" charset="-122"/>
              </a:rPr>
              <a:t>类</a:t>
            </a:r>
            <a:r>
              <a:rPr lang="zh-CN" altLang="en-US" sz="2000" smtClean="0">
                <a:solidFill>
                  <a:srgbClr val="FF0000"/>
                </a:solidFill>
                <a:latin typeface="微软雅黑" panose="020B0503020204020204" pitchFamily="34" charset="-122"/>
                <a:ea typeface="微软雅黑" panose="020B0503020204020204" pitchFamily="34" charset="-122"/>
              </a:rPr>
              <a:t>之间，子类继承父类方法</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lnSpc>
                <a:spcPct val="120000"/>
              </a:lnSpc>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特点：重载可以出现在一个类中，也可以出现在父类与子类的继承关系中，并且重载方法的特征一定不完全</a:t>
            </a:r>
            <a:r>
              <a:rPr lang="zh-CN" altLang="en-US" sz="2000" dirty="0" smtClean="0">
                <a:latin typeface="微软雅黑" panose="020B0503020204020204" pitchFamily="34" charset="-122"/>
                <a:ea typeface="微软雅黑" panose="020B0503020204020204" pitchFamily="34" charset="-122"/>
              </a:rPr>
              <a:t>相同（参数的个数和类型不能完全相同）。</a:t>
            </a:r>
            <a:endParaRPr lang="zh-CN" altLang="en-US" sz="2000" dirty="0">
              <a:latin typeface="微软雅黑" panose="020B0503020204020204" pitchFamily="34" charset="-122"/>
              <a:ea typeface="微软雅黑" panose="020B0503020204020204" pitchFamily="34" charset="-122"/>
            </a:endParaRPr>
          </a:p>
        </p:txBody>
      </p:sp>
      <p:sp>
        <p:nvSpPr>
          <p:cNvPr id="8" name="TextBox 7"/>
          <p:cNvSpPr txBox="1"/>
          <p:nvPr/>
        </p:nvSpPr>
        <p:spPr>
          <a:xfrm>
            <a:off x="152399" y="3501008"/>
            <a:ext cx="8893175" cy="1938992"/>
          </a:xfrm>
          <a:prstGeom prst="rect">
            <a:avLst/>
          </a:prstGeom>
          <a:noFill/>
        </p:spPr>
        <p:txBody>
          <a:bodyPr>
            <a:spAutoFit/>
          </a:bodyPr>
          <a:lstStyle/>
          <a:p>
            <a:pPr>
              <a:lnSpc>
                <a:spcPct val="120000"/>
              </a:lnSpc>
              <a:defRPr/>
            </a:pPr>
            <a:r>
              <a:rPr lang="zh-CN" altLang="en-US" sz="2000" dirty="0">
                <a:latin typeface="微软雅黑" panose="020B0503020204020204" pitchFamily="34" charset="-122"/>
                <a:ea typeface="微软雅黑" panose="020B0503020204020204" pitchFamily="34" charset="-122"/>
              </a:rPr>
              <a:t>方法覆盖：</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含义：若子类中定义的某个方法的特征，与父类中定义的某个方法的</a:t>
            </a:r>
            <a:r>
              <a:rPr lang="zh-CN" altLang="en-US" sz="2000" dirty="0">
                <a:solidFill>
                  <a:srgbClr val="FF0000"/>
                </a:solidFill>
                <a:latin typeface="微软雅黑" panose="020B0503020204020204" pitchFamily="34" charset="-122"/>
                <a:ea typeface="微软雅黑" panose="020B0503020204020204" pitchFamily="34" charset="-122"/>
              </a:rPr>
              <a:t>特征完全</a:t>
            </a:r>
            <a:r>
              <a:rPr lang="zh-CN" altLang="en-US" sz="2000" dirty="0" smtClean="0">
                <a:solidFill>
                  <a:srgbClr val="FF0000"/>
                </a:solidFill>
                <a:latin typeface="微软雅黑" panose="020B0503020204020204" pitchFamily="34" charset="-122"/>
                <a:ea typeface="微软雅黑" panose="020B0503020204020204" pitchFamily="34" charset="-122"/>
              </a:rPr>
              <a:t>一样（名字、参数的个数和类型完全相同）</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那么就说子类中的这个方法覆盖了父类对应的那个方法。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特点：子类中的方法特征与父类定义的对应方法的特征完全一样。。</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方法的动态调用</a:t>
            </a:r>
          </a:p>
        </p:txBody>
      </p:sp>
      <p:sp>
        <p:nvSpPr>
          <p:cNvPr id="74756"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A7A7989-B554-4A9C-9EB5-65BA58F22451}" type="slidenum">
              <a:rPr lang="zh-CN" altLang="en-US" sz="1400" smtClean="0">
                <a:latin typeface="Tahoma" pitchFamily="34" charset="0"/>
              </a:rPr>
              <a:pPr eaLnBrk="1" hangingPunct="1"/>
              <a:t>78</a:t>
            </a:fld>
            <a:endParaRPr lang="en-US" altLang="zh-CN" sz="1400" smtClean="0">
              <a:latin typeface="Tahoma" pitchFamily="34" charset="0"/>
            </a:endParaRPr>
          </a:p>
        </p:txBody>
      </p:sp>
      <p:sp>
        <p:nvSpPr>
          <p:cNvPr id="74757" name="TextBox 5"/>
          <p:cNvSpPr txBox="1">
            <a:spLocks noChangeArrowheads="1"/>
          </p:cNvSpPr>
          <p:nvPr/>
        </p:nvSpPr>
        <p:spPr bwMode="auto">
          <a:xfrm>
            <a:off x="5219700" y="203200"/>
            <a:ext cx="3673475"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dirty="0">
                <a:latin typeface="微软雅黑" pitchFamily="34" charset="-122"/>
                <a:ea typeface="微软雅黑" pitchFamily="34" charset="-122"/>
              </a:rPr>
              <a:t>在父类和子类之间，有许多同名的方法，程序运行时如何确定应该调用哪个呢？。</a:t>
            </a:r>
          </a:p>
        </p:txBody>
      </p:sp>
      <p:sp>
        <p:nvSpPr>
          <p:cNvPr id="74759" name="TextBox 7"/>
          <p:cNvSpPr txBox="1">
            <a:spLocks noChangeArrowheads="1"/>
          </p:cNvSpPr>
          <p:nvPr/>
        </p:nvSpPr>
        <p:spPr bwMode="auto">
          <a:xfrm>
            <a:off x="487913" y="1490662"/>
            <a:ext cx="83534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dirty="0">
                <a:solidFill>
                  <a:srgbClr val="FF0000"/>
                </a:solidFill>
                <a:latin typeface="微软雅黑" pitchFamily="34" charset="-122"/>
                <a:ea typeface="微软雅黑" pitchFamily="34" charset="-122"/>
              </a:rPr>
              <a:t>子类对象</a:t>
            </a:r>
            <a:r>
              <a:rPr lang="zh-CN" altLang="en-US" dirty="0">
                <a:latin typeface="微软雅黑" pitchFamily="34" charset="-122"/>
                <a:ea typeface="微软雅黑" pitchFamily="34" charset="-122"/>
              </a:rPr>
              <a:t>调用方法时</a:t>
            </a:r>
            <a:r>
              <a:rPr lang="en-US" altLang="zh-CN" dirty="0">
                <a:latin typeface="微软雅黑" pitchFamily="34" charset="-122"/>
                <a:ea typeface="微软雅黑" pitchFamily="34" charset="-122"/>
              </a:rPr>
              <a:t>:</a:t>
            </a:r>
          </a:p>
          <a:p>
            <a:pPr eaLnBrk="1" hangingPunct="1">
              <a:lnSpc>
                <a:spcPct val="120000"/>
              </a:lnSpc>
            </a:pPr>
            <a:r>
              <a:rPr lang="en-US" altLang="zh-CN" dirty="0">
                <a:latin typeface="微软雅黑" pitchFamily="34" charset="-122"/>
                <a:ea typeface="微软雅黑" pitchFamily="34" charset="-122"/>
              </a:rPr>
              <a:t>    (1) </a:t>
            </a:r>
            <a:r>
              <a:rPr lang="zh-CN" altLang="en-US" dirty="0">
                <a:latin typeface="微软雅黑" pitchFamily="34" charset="-122"/>
                <a:ea typeface="微软雅黑" pitchFamily="34" charset="-122"/>
              </a:rPr>
              <a:t>子类检查是否具有同名和同参数类型的方法，若有则调用该方法，否则继续执行（</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p>
          <a:p>
            <a:pPr eaLnBrk="1" hangingPunct="1">
              <a:lnSpc>
                <a:spcPct val="120000"/>
              </a:lnSpc>
            </a:pP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(2) </a:t>
            </a:r>
            <a:r>
              <a:rPr lang="zh-CN" altLang="en-US" dirty="0">
                <a:latin typeface="微软雅黑" pitchFamily="34" charset="-122"/>
                <a:ea typeface="微软雅黑" pitchFamily="34" charset="-122"/>
              </a:rPr>
              <a:t>到父类中寻找同名和同参数类型的方法，若有则调用该方法。若找不到，将产生编译错误。</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755650" y="115888"/>
            <a:ext cx="8064500" cy="623887"/>
          </a:xfrm>
        </p:spPr>
        <p:txBody>
          <a:bodyPr/>
          <a:lstStyle/>
          <a:p>
            <a:r>
              <a:rPr lang="zh-CN" altLang="en-US" sz="2800" smtClean="0"/>
              <a:t> </a:t>
            </a:r>
            <a:r>
              <a:rPr lang="en-US" altLang="zh-CN" sz="2800" smtClean="0"/>
              <a:t>3.4.1 </a:t>
            </a:r>
            <a:r>
              <a:rPr lang="zh-CN" altLang="en-US" sz="2800" smtClean="0"/>
              <a:t>子类重定义父类成员</a:t>
            </a:r>
            <a:r>
              <a:rPr lang="en-US" altLang="zh-CN" sz="2800" smtClean="0"/>
              <a:t>——</a:t>
            </a:r>
            <a:r>
              <a:rPr lang="zh-CN" altLang="en-US" sz="2800" smtClean="0"/>
              <a:t>多态性第</a:t>
            </a:r>
            <a:r>
              <a:rPr lang="en-US" altLang="zh-CN" sz="2800" smtClean="0"/>
              <a:t>1</a:t>
            </a:r>
            <a:r>
              <a:rPr lang="zh-CN" altLang="en-US" sz="2800" smtClean="0"/>
              <a:t>种形式</a:t>
            </a:r>
          </a:p>
        </p:txBody>
      </p:sp>
      <p:sp>
        <p:nvSpPr>
          <p:cNvPr id="76803" name="内容占位符 2"/>
          <p:cNvSpPr>
            <a:spLocks noGrp="1"/>
          </p:cNvSpPr>
          <p:nvPr>
            <p:ph idx="1"/>
          </p:nvPr>
        </p:nvSpPr>
        <p:spPr/>
        <p:txBody>
          <a:bodyPr/>
          <a:lstStyle/>
          <a:p>
            <a:pPr eaLnBrk="1" hangingPunct="1">
              <a:buClr>
                <a:srgbClr val="3333CC"/>
              </a:buClr>
              <a:buFont typeface="Wingdings" pitchFamily="2" charset="2"/>
              <a:buChar char="Ø"/>
            </a:pPr>
            <a:r>
              <a:rPr lang="zh-CN" altLang="en-US" b="0" dirty="0" smtClean="0">
                <a:solidFill>
                  <a:srgbClr val="000000"/>
                </a:solidFill>
                <a:latin typeface="微软雅黑" pitchFamily="34" charset="-122"/>
                <a:ea typeface="微软雅黑" pitchFamily="34" charset="-122"/>
              </a:rPr>
              <a:t>重定义父类</a:t>
            </a:r>
            <a:r>
              <a:rPr lang="zh-CN" altLang="en-US" b="0" dirty="0" smtClean="0">
                <a:solidFill>
                  <a:srgbClr val="C00000"/>
                </a:solidFill>
                <a:latin typeface="微软雅黑" pitchFamily="34" charset="-122"/>
                <a:ea typeface="微软雅黑" pitchFamily="34" charset="-122"/>
              </a:rPr>
              <a:t>成员变量</a:t>
            </a:r>
            <a:r>
              <a:rPr lang="zh-CN" altLang="en-US" b="0" dirty="0" smtClean="0">
                <a:solidFill>
                  <a:srgbClr val="000000"/>
                </a:solidFill>
                <a:latin typeface="微软雅黑" pitchFamily="34" charset="-122"/>
                <a:ea typeface="微软雅黑" pitchFamily="34" charset="-122"/>
              </a:rPr>
              <a:t>，则</a:t>
            </a:r>
            <a:r>
              <a:rPr lang="zh-CN" altLang="en-US" b="0" dirty="0" smtClean="0">
                <a:solidFill>
                  <a:schemeClr val="tx2"/>
                </a:solidFill>
                <a:latin typeface="微软雅黑" pitchFamily="34" charset="-122"/>
                <a:ea typeface="微软雅黑" pitchFamily="34" charset="-122"/>
              </a:rPr>
              <a:t>隐藏</a:t>
            </a:r>
            <a:r>
              <a:rPr lang="zh-CN" altLang="en-US" b="0" dirty="0" smtClean="0">
                <a:solidFill>
                  <a:srgbClr val="000000"/>
                </a:solidFill>
                <a:latin typeface="微软雅黑" pitchFamily="34" charset="-122"/>
                <a:ea typeface="微软雅黑" pitchFamily="34" charset="-122"/>
              </a:rPr>
              <a:t>父类成员变量</a:t>
            </a:r>
          </a:p>
          <a:p>
            <a:pPr eaLnBrk="1" hangingPunct="1">
              <a:buClr>
                <a:srgbClr val="3333CC"/>
              </a:buClr>
              <a:buFont typeface="Wingdings" pitchFamily="2" charset="2"/>
              <a:buChar char="Ø"/>
            </a:pPr>
            <a:r>
              <a:rPr lang="zh-CN" altLang="en-US" b="0" dirty="0" smtClean="0">
                <a:solidFill>
                  <a:srgbClr val="000000"/>
                </a:solidFill>
                <a:latin typeface="微软雅黑" pitchFamily="34" charset="-122"/>
                <a:ea typeface="微软雅黑" pitchFamily="34" charset="-122"/>
              </a:rPr>
              <a:t>子类覆盖父类</a:t>
            </a:r>
            <a:r>
              <a:rPr lang="zh-CN" altLang="en-US" b="0" dirty="0" smtClean="0">
                <a:solidFill>
                  <a:srgbClr val="C00000"/>
                </a:solidFill>
                <a:latin typeface="微软雅黑" pitchFamily="34" charset="-122"/>
                <a:ea typeface="微软雅黑" pitchFamily="34" charset="-122"/>
              </a:rPr>
              <a:t>成员方法</a:t>
            </a:r>
          </a:p>
          <a:p>
            <a:pPr marL="457200" lvl="1" indent="0" eaLnBrk="1" hangingPunct="1">
              <a:buClr>
                <a:srgbClr val="FF0000"/>
              </a:buClr>
            </a:pPr>
            <a:r>
              <a:rPr lang="zh-CN" altLang="en-US" sz="2400" b="0" dirty="0" smtClean="0">
                <a:solidFill>
                  <a:srgbClr val="FF0000"/>
                </a:solidFill>
                <a:latin typeface="微软雅黑" pitchFamily="34" charset="-122"/>
                <a:ea typeface="微软雅黑" pitchFamily="34" charset="-122"/>
              </a:rPr>
              <a:t>覆盖</a:t>
            </a:r>
            <a:r>
              <a:rPr lang="zh-CN" altLang="en-GB" sz="2400" b="0" dirty="0" smtClean="0">
                <a:solidFill>
                  <a:srgbClr val="000000"/>
                </a:solidFill>
                <a:latin typeface="微软雅黑" pitchFamily="34" charset="-122"/>
                <a:ea typeface="微软雅黑" pitchFamily="34" charset="-122"/>
              </a:rPr>
              <a:t>（</a:t>
            </a:r>
            <a:r>
              <a:rPr lang="en-GB" altLang="zh-CN" sz="2400" b="0" dirty="0" smtClean="0">
                <a:solidFill>
                  <a:srgbClr val="000000"/>
                </a:solidFill>
                <a:latin typeface="微软雅黑" pitchFamily="34" charset="-122"/>
                <a:ea typeface="微软雅黑" pitchFamily="34" charset="-122"/>
              </a:rPr>
              <a:t>override</a:t>
            </a:r>
            <a:r>
              <a:rPr lang="zh-CN" altLang="en-GB" sz="2400" b="0" dirty="0" smtClean="0">
                <a:solidFill>
                  <a:srgbClr val="000000"/>
                </a:solidFill>
                <a:latin typeface="微软雅黑" pitchFamily="34" charset="-122"/>
                <a:ea typeface="微软雅黑" pitchFamily="34" charset="-122"/>
              </a:rPr>
              <a:t>）</a:t>
            </a:r>
            <a:r>
              <a:rPr lang="zh-CN" altLang="en-US" sz="2400" b="0" dirty="0" smtClean="0">
                <a:solidFill>
                  <a:srgbClr val="000000"/>
                </a:solidFill>
                <a:latin typeface="微软雅黑" pitchFamily="34" charset="-122"/>
                <a:ea typeface="微软雅黑" pitchFamily="34" charset="-122"/>
              </a:rPr>
              <a:t>是指子类声明并实现父类中的同名方法并且参数列表也</a:t>
            </a:r>
            <a:r>
              <a:rPr lang="zh-CN" altLang="en-US" sz="2400" b="0" dirty="0" smtClean="0">
                <a:solidFill>
                  <a:srgbClr val="C00000"/>
                </a:solidFill>
                <a:latin typeface="微软雅黑" pitchFamily="34" charset="-122"/>
                <a:ea typeface="微软雅黑" pitchFamily="34" charset="-122"/>
              </a:rPr>
              <a:t>完全相同</a:t>
            </a:r>
            <a:r>
              <a:rPr lang="zh-CN" altLang="en-US" sz="2400" b="0" dirty="0" smtClean="0">
                <a:solidFill>
                  <a:srgbClr val="000000"/>
                </a:solidFill>
                <a:latin typeface="微软雅黑" pitchFamily="34" charset="-122"/>
                <a:ea typeface="微软雅黑" pitchFamily="34" charset="-122"/>
              </a:rPr>
              <a:t>。</a:t>
            </a:r>
          </a:p>
          <a:p>
            <a:pPr eaLnBrk="1" hangingPunct="1">
              <a:buClr>
                <a:srgbClr val="3333CC"/>
              </a:buClr>
              <a:buFont typeface="Wingdings" pitchFamily="2" charset="2"/>
              <a:buChar char="Ø"/>
            </a:pPr>
            <a:r>
              <a:rPr lang="zh-CN" altLang="en-US" b="0" dirty="0" smtClean="0">
                <a:solidFill>
                  <a:srgbClr val="000000"/>
                </a:solidFill>
                <a:latin typeface="微软雅黑" pitchFamily="34" charset="-122"/>
                <a:ea typeface="微软雅黑" pitchFamily="34" charset="-122"/>
              </a:rPr>
              <a:t>子类继承并重载父类</a:t>
            </a:r>
            <a:r>
              <a:rPr lang="zh-CN" altLang="en-US" b="0" dirty="0" smtClean="0">
                <a:solidFill>
                  <a:srgbClr val="C00000"/>
                </a:solidFill>
                <a:latin typeface="微软雅黑" pitchFamily="34" charset="-122"/>
                <a:ea typeface="微软雅黑" pitchFamily="34" charset="-122"/>
              </a:rPr>
              <a:t>成员方法</a:t>
            </a:r>
          </a:p>
          <a:p>
            <a:pPr marL="457200" lvl="1" indent="0" eaLnBrk="1" hangingPunct="1">
              <a:buClr>
                <a:srgbClr val="FF0000"/>
              </a:buClr>
            </a:pPr>
            <a:r>
              <a:rPr lang="zh-CN" altLang="en-US" sz="2400" b="0" dirty="0" smtClean="0">
                <a:solidFill>
                  <a:srgbClr val="FF0000"/>
                </a:solidFill>
                <a:latin typeface="微软雅黑" pitchFamily="34" charset="-122"/>
                <a:ea typeface="微软雅黑" pitchFamily="34" charset="-122"/>
              </a:rPr>
              <a:t>重载</a:t>
            </a:r>
            <a:r>
              <a:rPr lang="zh-CN" altLang="en-US" sz="2400" b="0" dirty="0" smtClean="0">
                <a:solidFill>
                  <a:srgbClr val="000000"/>
                </a:solidFill>
                <a:latin typeface="微软雅黑" pitchFamily="34" charset="-122"/>
                <a:ea typeface="微软雅黑" pitchFamily="34" charset="-122"/>
              </a:rPr>
              <a:t>（</a:t>
            </a:r>
            <a:r>
              <a:rPr lang="en-GB" altLang="zh-CN" sz="2400" b="0" dirty="0" smtClean="0">
                <a:solidFill>
                  <a:srgbClr val="000000"/>
                </a:solidFill>
                <a:latin typeface="微软雅黑" pitchFamily="34" charset="-122"/>
                <a:ea typeface="微软雅黑" pitchFamily="34" charset="-122"/>
              </a:rPr>
              <a:t>overload</a:t>
            </a:r>
            <a:r>
              <a:rPr lang="zh-CN" altLang="en-GB" sz="2400" b="0" dirty="0" smtClean="0">
                <a:solidFill>
                  <a:srgbClr val="000000"/>
                </a:solidFill>
                <a:latin typeface="微软雅黑" pitchFamily="34" charset="-122"/>
                <a:ea typeface="微软雅黑" pitchFamily="34" charset="-122"/>
              </a:rPr>
              <a:t>）是指同一个类中的多个方法可以同名但参数列表必须不同。</a:t>
            </a:r>
          </a:p>
          <a:p>
            <a:pPr>
              <a:buFont typeface="Wingdings" pitchFamily="2" charset="2"/>
              <a:buChar char="Ø"/>
            </a:pPr>
            <a:endParaRPr lang="zh-CN" altLang="en-US" b="0" dirty="0" smtClean="0">
              <a:latin typeface="微软雅黑" pitchFamily="34" charset="-122"/>
              <a:ea typeface="微软雅黑" pitchFamily="34" charset="-122"/>
            </a:endParaRPr>
          </a:p>
        </p:txBody>
      </p:sp>
      <p:sp>
        <p:nvSpPr>
          <p:cNvPr id="7680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3EC945A-6D54-4320-AEA5-ECF4B6B2CE68}" type="slidenum">
              <a:rPr lang="zh-CN" altLang="en-US" sz="1400" smtClean="0">
                <a:latin typeface="Tahoma" pitchFamily="34" charset="0"/>
              </a:rPr>
              <a:pPr eaLnBrk="1" hangingPunct="1"/>
              <a:t>79</a:t>
            </a:fld>
            <a:endParaRPr lang="en-US" altLang="zh-CN" sz="1400" smtClean="0">
              <a:latin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3"/>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52AF3FB-2A3A-4DE3-BBA0-D30D3BA228BC}" type="slidenum">
              <a:rPr lang="en-US" altLang="zh-CN" sz="1400" smtClean="0">
                <a:latin typeface="Comic Sans MS" pitchFamily="66" charset="0"/>
              </a:rPr>
              <a:pPr eaLnBrk="1" hangingPunct="1"/>
              <a:t>8</a:t>
            </a:fld>
            <a:endParaRPr lang="en-US" altLang="zh-CN" sz="1400" smtClean="0">
              <a:latin typeface="Comic Sans MS" pitchFamily="66" charset="0"/>
            </a:endParaRPr>
          </a:p>
        </p:txBody>
      </p:sp>
      <p:sp>
        <p:nvSpPr>
          <p:cNvPr id="16386" name="标题 1"/>
          <p:cNvSpPr>
            <a:spLocks noGrp="1"/>
          </p:cNvSpPr>
          <p:nvPr>
            <p:ph type="title" idx="4294967295"/>
          </p:nvPr>
        </p:nvSpPr>
        <p:spPr>
          <a:xfrm>
            <a:off x="1115616" y="0"/>
            <a:ext cx="3960440" cy="775720"/>
          </a:xfrm>
        </p:spPr>
        <p:txBody>
          <a:bodyPr/>
          <a:lstStyle/>
          <a:p>
            <a:pPr algn="l"/>
            <a:r>
              <a:rPr lang="en-US" altLang="zh-CN" smtClean="0"/>
              <a:t>3.1.1 </a:t>
            </a:r>
            <a:r>
              <a:rPr lang="zh-CN" altLang="en-US" smtClean="0"/>
              <a:t>类</a:t>
            </a:r>
          </a:p>
        </p:txBody>
      </p:sp>
      <p:sp>
        <p:nvSpPr>
          <p:cNvPr id="15364" name="Rectangle 3"/>
          <p:cNvSpPr txBox="1">
            <a:spLocks noChangeArrowheads="1"/>
          </p:cNvSpPr>
          <p:nvPr/>
        </p:nvSpPr>
        <p:spPr bwMode="auto">
          <a:xfrm>
            <a:off x="314325" y="1268760"/>
            <a:ext cx="8631238"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1322388"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ts val="0"/>
              </a:spcBef>
              <a:defRPr/>
            </a:pPr>
            <a:r>
              <a:rPr lang="en-US" altLang="zh-CN" sz="3200" b="1" dirty="0" smtClean="0">
                <a:latin typeface="Comic Sans MS" pitchFamily="66" charset="0"/>
              </a:rPr>
              <a:t>1. </a:t>
            </a:r>
            <a:r>
              <a:rPr lang="zh-CN" altLang="en-US" sz="3200" b="1" dirty="0" smtClean="0">
                <a:latin typeface="Comic Sans MS" pitchFamily="66" charset="0"/>
              </a:rPr>
              <a:t>声明类</a:t>
            </a:r>
          </a:p>
          <a:p>
            <a:pPr lvl="1">
              <a:spcBef>
                <a:spcPts val="0"/>
              </a:spcBef>
              <a:buFont typeface="Wingdings" pitchFamily="2" charset="2"/>
              <a:buNone/>
              <a:defRPr/>
            </a:pPr>
            <a:r>
              <a:rPr lang="zh-CN" altLang="en-US" sz="2800" b="1" dirty="0" smtClean="0">
                <a:latin typeface="Comic Sans MS" pitchFamily="66" charset="0"/>
              </a:rPr>
              <a:t>类声明</a:t>
            </a:r>
          </a:p>
          <a:p>
            <a:pPr lvl="1">
              <a:spcBef>
                <a:spcPts val="0"/>
              </a:spcBef>
              <a:buFont typeface="Wingdings" pitchFamily="2" charset="2"/>
              <a:buNone/>
              <a:defRPr/>
            </a:pPr>
            <a:r>
              <a:rPr lang="en-US" altLang="zh-CN" sz="2800" b="1" dirty="0" smtClean="0">
                <a:latin typeface="Comic Sans MS" pitchFamily="66" charset="0"/>
              </a:rPr>
              <a:t>{</a:t>
            </a:r>
          </a:p>
          <a:p>
            <a:pPr lvl="1">
              <a:spcBef>
                <a:spcPts val="0"/>
              </a:spcBef>
              <a:buFont typeface="Wingdings" pitchFamily="2" charset="2"/>
              <a:buNone/>
              <a:defRPr/>
            </a:pPr>
            <a:r>
              <a:rPr lang="en-US" altLang="zh-CN" sz="2800" b="1" dirty="0" smtClean="0">
                <a:latin typeface="Comic Sans MS" pitchFamily="66" charset="0"/>
              </a:rPr>
              <a:t>    </a:t>
            </a:r>
            <a:r>
              <a:rPr lang="zh-CN" altLang="en-US" sz="2800" b="1" dirty="0" smtClean="0">
                <a:latin typeface="Comic Sans MS" pitchFamily="66" charset="0"/>
              </a:rPr>
              <a:t>成员变量的声明</a:t>
            </a:r>
            <a:r>
              <a:rPr lang="en-US" altLang="zh-CN" sz="2800" b="1" dirty="0" smtClean="0">
                <a:latin typeface="Comic Sans MS" pitchFamily="66" charset="0"/>
              </a:rPr>
              <a:t>;</a:t>
            </a:r>
          </a:p>
          <a:p>
            <a:pPr lvl="1">
              <a:spcBef>
                <a:spcPts val="0"/>
              </a:spcBef>
              <a:buFont typeface="Wingdings" pitchFamily="2" charset="2"/>
              <a:buNone/>
              <a:defRPr/>
            </a:pPr>
            <a:r>
              <a:rPr lang="en-US" altLang="zh-CN" sz="2800" b="1" dirty="0" smtClean="0">
                <a:latin typeface="Comic Sans MS" pitchFamily="66" charset="0"/>
              </a:rPr>
              <a:t>    </a:t>
            </a:r>
            <a:r>
              <a:rPr lang="zh-CN" altLang="en-US" sz="2800" b="1" dirty="0" smtClean="0">
                <a:latin typeface="Comic Sans MS" pitchFamily="66" charset="0"/>
              </a:rPr>
              <a:t>成员方法的声明及实现</a:t>
            </a:r>
            <a:r>
              <a:rPr lang="en-US" altLang="zh-CN" sz="2800" b="1" dirty="0" smtClean="0">
                <a:latin typeface="Comic Sans MS" pitchFamily="66" charset="0"/>
              </a:rPr>
              <a:t>;</a:t>
            </a:r>
          </a:p>
          <a:p>
            <a:pPr lvl="1">
              <a:spcBef>
                <a:spcPts val="0"/>
              </a:spcBef>
              <a:buFont typeface="Wingdings" pitchFamily="2" charset="2"/>
              <a:buNone/>
              <a:defRPr/>
            </a:pPr>
            <a:r>
              <a:rPr lang="en-US" altLang="zh-CN" sz="2800" b="1" dirty="0" smtClean="0">
                <a:latin typeface="Comic Sans MS" pitchFamily="66" charset="0"/>
              </a:rPr>
              <a:t>}</a:t>
            </a:r>
          </a:p>
          <a:p>
            <a:pPr lvl="1">
              <a:spcBef>
                <a:spcPts val="0"/>
              </a:spcBef>
              <a:buFont typeface="Wingdings" pitchFamily="2" charset="2"/>
              <a:buNone/>
              <a:defRPr/>
            </a:pPr>
            <a:r>
              <a:rPr lang="zh-CN" altLang="en-US" sz="2800" b="1" dirty="0" smtClean="0">
                <a:solidFill>
                  <a:srgbClr val="C00000"/>
                </a:solidFill>
                <a:latin typeface="Comic Sans MS" pitchFamily="66" charset="0"/>
              </a:rPr>
              <a:t>类声明：</a:t>
            </a:r>
            <a:endParaRPr lang="en-US" altLang="zh-CN" sz="2800" b="1" dirty="0" smtClean="0">
              <a:solidFill>
                <a:srgbClr val="C00000"/>
              </a:solidFill>
              <a:latin typeface="Comic Sans MS" pitchFamily="66" charset="0"/>
            </a:endParaRPr>
          </a:p>
          <a:p>
            <a:pPr lvl="1">
              <a:spcBef>
                <a:spcPts val="0"/>
              </a:spcBef>
              <a:buFont typeface="Wingdings" pitchFamily="2" charset="2"/>
              <a:buNone/>
              <a:defRPr/>
            </a:pPr>
            <a:r>
              <a:rPr lang="en-US" altLang="zh-CN" sz="2800" b="1" dirty="0" smtClean="0">
                <a:latin typeface="Comic Sans MS" pitchFamily="66" charset="0"/>
              </a:rPr>
              <a:t>[</a:t>
            </a:r>
            <a:r>
              <a:rPr lang="zh-CN" altLang="en-US" sz="2800" b="1" dirty="0" smtClean="0">
                <a:latin typeface="Comic Sans MS" pitchFamily="66" charset="0"/>
              </a:rPr>
              <a:t>修饰符</a:t>
            </a:r>
            <a:r>
              <a:rPr lang="en-US" altLang="zh-CN" sz="2800" b="1" dirty="0" smtClean="0">
                <a:latin typeface="Comic Sans MS" pitchFamily="66" charset="0"/>
              </a:rPr>
              <a:t>]  </a:t>
            </a:r>
            <a:r>
              <a:rPr lang="en-US" altLang="zh-CN" sz="2800" b="1" dirty="0" smtClean="0">
                <a:solidFill>
                  <a:srgbClr val="C00000"/>
                </a:solidFill>
                <a:latin typeface="Comic Sans MS" pitchFamily="66" charset="0"/>
              </a:rPr>
              <a:t>class  </a:t>
            </a:r>
            <a:r>
              <a:rPr lang="zh-CN" altLang="en-US" sz="2800" b="1" dirty="0" smtClean="0">
                <a:solidFill>
                  <a:srgbClr val="C00000"/>
                </a:solidFill>
                <a:latin typeface="Comic Sans MS" pitchFamily="66" charset="0"/>
              </a:rPr>
              <a:t>类</a:t>
            </a:r>
            <a:r>
              <a:rPr lang="en-US" altLang="zh-CN" sz="2800" b="1" dirty="0" smtClean="0">
                <a:solidFill>
                  <a:srgbClr val="002060"/>
                </a:solidFill>
                <a:latin typeface="Comic Sans MS" pitchFamily="66" charset="0"/>
              </a:rPr>
              <a:t>&lt;</a:t>
            </a:r>
            <a:r>
              <a:rPr lang="zh-CN" altLang="en-US" sz="2800" b="1" dirty="0" smtClean="0">
                <a:solidFill>
                  <a:srgbClr val="002060"/>
                </a:solidFill>
                <a:latin typeface="Comic Sans MS" pitchFamily="66" charset="0"/>
              </a:rPr>
              <a:t>泛型</a:t>
            </a:r>
            <a:r>
              <a:rPr lang="en-US" altLang="zh-CN" sz="2800" b="1" dirty="0" smtClean="0">
                <a:solidFill>
                  <a:srgbClr val="002060"/>
                </a:solidFill>
                <a:latin typeface="Comic Sans MS" pitchFamily="66" charset="0"/>
              </a:rPr>
              <a:t>&gt;</a:t>
            </a:r>
            <a:r>
              <a:rPr lang="en-US" altLang="zh-CN" sz="2800" b="1" dirty="0" smtClean="0">
                <a:latin typeface="Comic Sans MS" pitchFamily="66" charset="0"/>
              </a:rPr>
              <a:t>  [</a:t>
            </a:r>
            <a:r>
              <a:rPr lang="en-US" altLang="zh-CN" sz="2800" b="1" dirty="0" smtClean="0">
                <a:solidFill>
                  <a:schemeClr val="tx2">
                    <a:lumMod val="75000"/>
                  </a:schemeClr>
                </a:solidFill>
                <a:latin typeface="Comic Sans MS" pitchFamily="66" charset="0"/>
              </a:rPr>
              <a:t>extends</a:t>
            </a:r>
            <a:r>
              <a:rPr lang="en-US" altLang="zh-CN" sz="2800" b="1" dirty="0" smtClean="0">
                <a:latin typeface="Comic Sans MS" pitchFamily="66" charset="0"/>
              </a:rPr>
              <a:t>  </a:t>
            </a:r>
            <a:r>
              <a:rPr lang="zh-CN" altLang="en-US" sz="2800" b="1" dirty="0" smtClean="0">
                <a:latin typeface="Comic Sans MS" pitchFamily="66" charset="0"/>
              </a:rPr>
              <a:t>父类</a:t>
            </a:r>
            <a:r>
              <a:rPr lang="en-US" altLang="zh-CN" sz="2800" b="1" dirty="0" smtClean="0">
                <a:latin typeface="Comic Sans MS" pitchFamily="66" charset="0"/>
              </a:rPr>
              <a:t>]  [implements </a:t>
            </a:r>
            <a:r>
              <a:rPr lang="zh-CN" altLang="en-US" sz="2800" b="1" dirty="0" smtClean="0">
                <a:latin typeface="Comic Sans MS" pitchFamily="66" charset="0"/>
              </a:rPr>
              <a:t>接口列表</a:t>
            </a:r>
            <a:r>
              <a:rPr lang="en-US" altLang="zh-CN" sz="2800" b="1" dirty="0" smtClean="0">
                <a:latin typeface="Comic Sans MS" pitchFamily="66" charset="0"/>
              </a:rPr>
              <a:t>]</a:t>
            </a:r>
          </a:p>
        </p:txBody>
      </p:sp>
      <p:sp>
        <p:nvSpPr>
          <p:cNvPr id="6" name="TextBox 5"/>
          <p:cNvSpPr txBox="1">
            <a:spLocks noChangeArrowheads="1"/>
          </p:cNvSpPr>
          <p:nvPr/>
        </p:nvSpPr>
        <p:spPr bwMode="auto">
          <a:xfrm>
            <a:off x="5435600" y="2099023"/>
            <a:ext cx="3384550" cy="8318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latin typeface="微软雅黑" pitchFamily="34" charset="-122"/>
                <a:ea typeface="微软雅黑" pitchFamily="34" charset="-122"/>
              </a:rPr>
              <a:t>成员变量</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属性</a:t>
            </a:r>
            <a:endParaRPr lang="en-US" altLang="zh-CN">
              <a:latin typeface="微软雅黑" pitchFamily="34" charset="-122"/>
              <a:ea typeface="微软雅黑" pitchFamily="34" charset="-122"/>
            </a:endParaRPr>
          </a:p>
          <a:p>
            <a:pPr eaLnBrk="1" hangingPunct="1"/>
            <a:r>
              <a:rPr lang="zh-CN" altLang="en-US">
                <a:latin typeface="微软雅黑" pitchFamily="34" charset="-122"/>
                <a:ea typeface="微软雅黑" pitchFamily="34" charset="-122"/>
              </a:rPr>
              <a:t>成员方法</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行为</a:t>
            </a:r>
          </a:p>
        </p:txBody>
      </p:sp>
      <p:sp>
        <p:nvSpPr>
          <p:cNvPr id="16390" name="TextBox 1"/>
          <p:cNvSpPr txBox="1">
            <a:spLocks noChangeArrowheads="1"/>
          </p:cNvSpPr>
          <p:nvPr/>
        </p:nvSpPr>
        <p:spPr bwMode="auto">
          <a:xfrm>
            <a:off x="4860032" y="656431"/>
            <a:ext cx="1835150" cy="4619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latin typeface="微软雅黑" pitchFamily="34" charset="-122"/>
                <a:ea typeface="微软雅黑" pitchFamily="34" charset="-122"/>
              </a:rPr>
              <a:t>如何定义类</a:t>
            </a:r>
          </a:p>
        </p:txBody>
      </p:sp>
      <p:sp>
        <p:nvSpPr>
          <p:cNvPr id="16391" name="TextBox 2"/>
          <p:cNvSpPr txBox="1">
            <a:spLocks noChangeArrowheads="1"/>
          </p:cNvSpPr>
          <p:nvPr/>
        </p:nvSpPr>
        <p:spPr bwMode="auto">
          <a:xfrm>
            <a:off x="755576" y="5471871"/>
            <a:ext cx="7416800" cy="9413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a:latin typeface="微软雅黑" pitchFamily="34" charset="-122"/>
                <a:ea typeface="微软雅黑" pitchFamily="34" charset="-122"/>
              </a:rPr>
              <a:t>系统类</a:t>
            </a:r>
            <a:r>
              <a:rPr lang="en-US" altLang="zh-CN">
                <a:latin typeface="微软雅黑" pitchFamily="34" charset="-122"/>
                <a:ea typeface="微软雅黑" pitchFamily="34" charset="-122"/>
              </a:rPr>
              <a:t>Object</a:t>
            </a:r>
            <a:r>
              <a:rPr lang="zh-CN" altLang="en-US">
                <a:latin typeface="微软雅黑" pitchFamily="34" charset="-122"/>
                <a:ea typeface="微软雅黑" pitchFamily="34" charset="-122"/>
              </a:rPr>
              <a:t>是整个类层次结构中的根。</a:t>
            </a:r>
          </a:p>
          <a:p>
            <a:pPr eaLnBrk="1" hangingPunct="1">
              <a:lnSpc>
                <a:spcPct val="120000"/>
              </a:lnSpc>
            </a:pPr>
            <a:r>
              <a:rPr lang="zh-CN" altLang="en-US">
                <a:latin typeface="微软雅黑" pitchFamily="34" charset="-122"/>
                <a:ea typeface="微软雅黑" pitchFamily="34" charset="-122"/>
              </a:rPr>
              <a:t>默认情况下，一个类就是</a:t>
            </a:r>
            <a:r>
              <a:rPr lang="en-US" altLang="zh-CN">
                <a:latin typeface="微软雅黑" pitchFamily="34" charset="-122"/>
                <a:ea typeface="微软雅黑" pitchFamily="34" charset="-122"/>
              </a:rPr>
              <a:t>Object</a:t>
            </a:r>
            <a:r>
              <a:rPr lang="zh-CN" altLang="en-US">
                <a:latin typeface="微软雅黑" pitchFamily="34" charset="-122"/>
                <a:ea typeface="微软雅黑" pitchFamily="34" charset="-122"/>
              </a:rPr>
              <a:t>类的子类。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55701FF-BD4B-4DBC-9445-8E526281E749}" type="slidenum">
              <a:rPr lang="zh-CN" altLang="en-US" sz="1400" smtClean="0">
                <a:latin typeface="Tahoma" pitchFamily="34" charset="0"/>
              </a:rPr>
              <a:pPr eaLnBrk="1" hangingPunct="1"/>
              <a:t>80</a:t>
            </a:fld>
            <a:endParaRPr lang="en-US" altLang="zh-CN" sz="1400" smtClean="0">
              <a:latin typeface="Tahoma" pitchFamily="34" charset="0"/>
            </a:endParaRPr>
          </a:p>
        </p:txBody>
      </p:sp>
      <p:sp>
        <p:nvSpPr>
          <p:cNvPr id="77828" name="Rectangle 2"/>
          <p:cNvSpPr>
            <a:spLocks noGrp="1" noChangeArrowheads="1"/>
          </p:cNvSpPr>
          <p:nvPr>
            <p:ph type="title"/>
          </p:nvPr>
        </p:nvSpPr>
        <p:spPr>
          <a:xfrm>
            <a:off x="971550" y="188913"/>
            <a:ext cx="7793038" cy="623887"/>
          </a:xfrm>
        </p:spPr>
        <p:txBody>
          <a:bodyPr/>
          <a:lstStyle/>
          <a:p>
            <a:r>
              <a:rPr lang="en-US" altLang="zh-CN" sz="2400" smtClean="0"/>
              <a:t>【</a:t>
            </a:r>
            <a:r>
              <a:rPr lang="zh-CN" altLang="en-US" sz="2400" smtClean="0"/>
              <a:t>例</a:t>
            </a:r>
            <a:r>
              <a:rPr lang="en-US" altLang="zh-CN" sz="2400" smtClean="0"/>
              <a:t>3.5】 Student</a:t>
            </a:r>
            <a:r>
              <a:rPr lang="zh-CN" altLang="en-US" sz="2400" smtClean="0"/>
              <a:t>类重定义从父类继承来的成员。</a:t>
            </a:r>
          </a:p>
        </p:txBody>
      </p:sp>
      <p:graphicFrame>
        <p:nvGraphicFramePr>
          <p:cNvPr id="77829" name="对象 6"/>
          <p:cNvGraphicFramePr>
            <a:graphicFrameLocks noChangeAspect="1"/>
          </p:cNvGraphicFramePr>
          <p:nvPr>
            <p:extLst>
              <p:ext uri="{D42A27DB-BD31-4B8C-83A1-F6EECF244321}">
                <p14:modId xmlns:p14="http://schemas.microsoft.com/office/powerpoint/2010/main" val="2228360"/>
              </p:ext>
            </p:extLst>
          </p:nvPr>
        </p:nvGraphicFramePr>
        <p:xfrm>
          <a:off x="107504" y="1124744"/>
          <a:ext cx="8928992" cy="4466046"/>
        </p:xfrm>
        <a:graphic>
          <a:graphicData uri="http://schemas.openxmlformats.org/presentationml/2006/ole">
            <mc:AlternateContent xmlns:mc="http://schemas.openxmlformats.org/markup-compatibility/2006">
              <mc:Choice xmlns:v="urn:schemas-microsoft-com:vml" Requires="v">
                <p:oleObj spid="_x0000_s77988" name="Visio" r:id="rId3" imgW="5142644" imgH="2568958" progId="Visio.Drawing.11">
                  <p:embed/>
                </p:oleObj>
              </mc:Choice>
              <mc:Fallback>
                <p:oleObj name="Visio" r:id="rId3" imgW="5142644" imgH="2568958"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124744"/>
                        <a:ext cx="8928992" cy="4466046"/>
                      </a:xfrm>
                      <a:prstGeom prst="rect">
                        <a:avLst/>
                      </a:prstGeom>
                      <a:noFill/>
                      <a:ln>
                        <a:noFill/>
                      </a:ln>
                      <a:extLst/>
                    </p:spPr>
                  </p:pic>
                </p:oleObj>
              </mc:Fallback>
            </mc:AlternateContent>
          </a:graphicData>
        </a:graphic>
      </p:graphicFrame>
      <p:sp>
        <p:nvSpPr>
          <p:cNvPr id="8" name="矩形标注 7"/>
          <p:cNvSpPr/>
          <p:nvPr/>
        </p:nvSpPr>
        <p:spPr>
          <a:xfrm>
            <a:off x="4214343" y="5733256"/>
            <a:ext cx="4248150" cy="1008063"/>
          </a:xfrm>
          <a:prstGeom prst="wedgeRectCallout">
            <a:avLst>
              <a:gd name="adj1" fmla="val -41667"/>
              <a:gd name="adj2" fmla="val -66448"/>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2000" b="1" dirty="0">
                <a:solidFill>
                  <a:schemeClr val="accent5">
                    <a:lumMod val="25000"/>
                  </a:schemeClr>
                </a:solidFill>
              </a:rPr>
              <a:t>方法名和参数完全相同，则被覆盖；方法名同而参数不同，则重载</a:t>
            </a:r>
          </a:p>
        </p:txBody>
      </p:sp>
      <p:sp>
        <p:nvSpPr>
          <p:cNvPr id="6" name="TextBox 1"/>
          <p:cNvSpPr txBox="1">
            <a:spLocks noChangeArrowheads="1"/>
          </p:cNvSpPr>
          <p:nvPr/>
        </p:nvSpPr>
        <p:spPr bwMode="auto">
          <a:xfrm>
            <a:off x="179388" y="5545656"/>
            <a:ext cx="3172991"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03-Polymorphism/first</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1042988" y="260350"/>
            <a:ext cx="7793037" cy="623888"/>
          </a:xfrm>
        </p:spPr>
        <p:txBody>
          <a:bodyPr/>
          <a:lstStyle/>
          <a:p>
            <a:r>
              <a:rPr lang="zh-CN" altLang="en-US" sz="3200" smtClean="0"/>
              <a:t>例</a:t>
            </a:r>
            <a:r>
              <a:rPr lang="en-US" altLang="zh-CN" sz="3200" smtClean="0"/>
              <a:t>3.5</a:t>
            </a:r>
            <a:r>
              <a:rPr lang="zh-CN" altLang="en-US" sz="3200" smtClean="0"/>
              <a:t>分析</a:t>
            </a:r>
          </a:p>
        </p:txBody>
      </p:sp>
      <p:sp>
        <p:nvSpPr>
          <p:cNvPr id="78851" name="内容占位符 4"/>
          <p:cNvSpPr>
            <a:spLocks noGrp="1"/>
          </p:cNvSpPr>
          <p:nvPr>
            <p:ph idx="1"/>
          </p:nvPr>
        </p:nvSpPr>
        <p:spPr/>
        <p:txBody>
          <a:bodyPr/>
          <a:lstStyle/>
          <a:p>
            <a:pPr>
              <a:lnSpc>
                <a:spcPct val="120000"/>
              </a:lnSpc>
              <a:buFont typeface="Arial" pitchFamily="34" charset="0"/>
              <a:buChar char="•"/>
            </a:pPr>
            <a:r>
              <a:rPr lang="en-US" altLang="zh-CN" sz="2800" smtClean="0"/>
              <a:t>Student</a:t>
            </a:r>
            <a:r>
              <a:rPr lang="zh-CN" altLang="en-US" sz="2800" smtClean="0"/>
              <a:t>和</a:t>
            </a:r>
            <a:r>
              <a:rPr lang="en-US" altLang="zh-CN" sz="2800" smtClean="0"/>
              <a:t>Person</a:t>
            </a:r>
            <a:r>
              <a:rPr lang="zh-CN" altLang="en-US" sz="2800" smtClean="0"/>
              <a:t>类中都声明私有的静态成员变量</a:t>
            </a:r>
            <a:r>
              <a:rPr lang="en-US" altLang="zh-CN" sz="2800" smtClean="0"/>
              <a:t>count</a:t>
            </a:r>
            <a:r>
              <a:rPr lang="zh-CN" altLang="en-US" sz="2800" smtClean="0"/>
              <a:t>，</a:t>
            </a:r>
            <a:r>
              <a:rPr lang="en-US" altLang="zh-CN" sz="2800" smtClean="0"/>
              <a:t>Person</a:t>
            </a:r>
            <a:r>
              <a:rPr lang="zh-CN" altLang="en-US" sz="2800" smtClean="0"/>
              <a:t>的</a:t>
            </a:r>
            <a:r>
              <a:rPr lang="en-US" altLang="zh-CN" sz="2800" smtClean="0"/>
              <a:t>count</a:t>
            </a:r>
            <a:r>
              <a:rPr lang="zh-CN" altLang="en-US" sz="2800" smtClean="0"/>
              <a:t>在子类中被隐藏，需要使用</a:t>
            </a:r>
            <a:r>
              <a:rPr lang="en-US" altLang="zh-CN" sz="2800" smtClean="0"/>
              <a:t>super.count</a:t>
            </a:r>
            <a:r>
              <a:rPr lang="zh-CN" altLang="en-US" sz="2800" smtClean="0"/>
              <a:t>访问；</a:t>
            </a:r>
            <a:endParaRPr lang="en-US" altLang="zh-CN" sz="2800" smtClean="0"/>
          </a:p>
          <a:p>
            <a:pPr>
              <a:lnSpc>
                <a:spcPct val="120000"/>
              </a:lnSpc>
              <a:buFont typeface="Arial" pitchFamily="34" charset="0"/>
              <a:buChar char="•"/>
            </a:pPr>
            <a:r>
              <a:rPr lang="en-US" altLang="zh-CN" sz="2800" smtClean="0"/>
              <a:t>howMany</a:t>
            </a:r>
            <a:r>
              <a:rPr lang="zh-CN" altLang="en-US" sz="2800" smtClean="0"/>
              <a:t>方法在子类</a:t>
            </a:r>
            <a:r>
              <a:rPr lang="en-US" altLang="zh-CN" sz="2800" smtClean="0"/>
              <a:t>Student</a:t>
            </a:r>
            <a:r>
              <a:rPr lang="zh-CN" altLang="en-US" sz="2800" smtClean="0"/>
              <a:t>中采用扩展的方式重写</a:t>
            </a:r>
            <a:r>
              <a:rPr lang="en-US" altLang="zh-CN" sz="2800" smtClean="0"/>
              <a:t>/</a:t>
            </a:r>
            <a:r>
              <a:rPr lang="zh-CN" altLang="en-US" sz="2800" smtClean="0"/>
              <a:t>覆盖</a:t>
            </a:r>
            <a:endParaRPr lang="en-US" altLang="zh-CN" sz="2800" smtClean="0"/>
          </a:p>
          <a:p>
            <a:pPr>
              <a:lnSpc>
                <a:spcPct val="120000"/>
              </a:lnSpc>
              <a:buFont typeface="Arial" pitchFamily="34" charset="0"/>
              <a:buChar char="•"/>
            </a:pPr>
            <a:r>
              <a:rPr lang="en-US" altLang="zh-CN" sz="2800" smtClean="0"/>
              <a:t>Set</a:t>
            </a:r>
            <a:r>
              <a:rPr lang="zh-CN" altLang="en-US" sz="2800" smtClean="0"/>
              <a:t>方法被子类</a:t>
            </a:r>
            <a:r>
              <a:rPr lang="en-US" altLang="zh-CN" sz="2800" smtClean="0"/>
              <a:t>Student</a:t>
            </a:r>
            <a:r>
              <a:rPr lang="zh-CN" altLang="en-US" sz="2800" smtClean="0"/>
              <a:t>继承并重载</a:t>
            </a:r>
            <a:endParaRPr lang="en-US" altLang="zh-CN" sz="2800" smtClean="0"/>
          </a:p>
          <a:p>
            <a:pPr>
              <a:lnSpc>
                <a:spcPct val="120000"/>
              </a:lnSpc>
              <a:buFont typeface="Arial" pitchFamily="34" charset="0"/>
              <a:buChar char="•"/>
            </a:pPr>
            <a:r>
              <a:rPr lang="en-US" altLang="zh-CN" sz="2800" smtClean="0"/>
              <a:t>toString()</a:t>
            </a:r>
            <a:r>
              <a:rPr lang="zh-CN" altLang="en-US" sz="2800" smtClean="0"/>
              <a:t>和</a:t>
            </a:r>
            <a:r>
              <a:rPr lang="en-US" altLang="zh-CN" sz="2800" smtClean="0"/>
              <a:t>equals()</a:t>
            </a:r>
            <a:r>
              <a:rPr lang="zh-CN" altLang="en-US" sz="2800" smtClean="0"/>
              <a:t>在子类重写</a:t>
            </a:r>
            <a:r>
              <a:rPr lang="en-US" altLang="zh-CN" sz="2800"/>
              <a:t>/</a:t>
            </a:r>
            <a:r>
              <a:rPr lang="zh-CN" altLang="en-US" sz="2800"/>
              <a:t>覆盖</a:t>
            </a:r>
            <a:r>
              <a:rPr lang="zh-CN" altLang="en-US" sz="2800" smtClean="0"/>
              <a:t>。</a:t>
            </a:r>
          </a:p>
        </p:txBody>
      </p:sp>
      <p:sp>
        <p:nvSpPr>
          <p:cNvPr id="78852" name="灯片编号占位符 3"/>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49982B7-E55A-458D-83D2-ABD8AAEF4367}" type="slidenum">
              <a:rPr lang="en-US" altLang="zh-CN" sz="1400" smtClean="0">
                <a:latin typeface="Tahoma" pitchFamily="34" charset="0"/>
              </a:rPr>
              <a:pPr eaLnBrk="1" hangingPunct="1"/>
              <a:t>81</a:t>
            </a:fld>
            <a:endParaRPr lang="en-US" altLang="zh-CN" sz="1400" smtClean="0">
              <a:latin typeface="Tahoma"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DFEA562-323A-41AC-8FBA-426709517A3E}" type="slidenum">
              <a:rPr lang="zh-CN" altLang="en-US" sz="1400" smtClean="0">
                <a:latin typeface="Tahoma" pitchFamily="34" charset="0"/>
              </a:rPr>
              <a:pPr eaLnBrk="1" hangingPunct="1"/>
              <a:t>82</a:t>
            </a:fld>
            <a:endParaRPr lang="en-US" altLang="zh-CN" sz="1400" smtClean="0">
              <a:latin typeface="Tahoma" pitchFamily="34" charset="0"/>
            </a:endParaRPr>
          </a:p>
        </p:txBody>
      </p:sp>
      <p:sp>
        <p:nvSpPr>
          <p:cNvPr id="79876" name="Rectangle 2"/>
          <p:cNvSpPr>
            <a:spLocks noGrp="1" noChangeArrowheads="1"/>
          </p:cNvSpPr>
          <p:nvPr>
            <p:ph type="title"/>
          </p:nvPr>
        </p:nvSpPr>
        <p:spPr/>
        <p:txBody>
          <a:bodyPr/>
          <a:lstStyle/>
          <a:p>
            <a:pPr eaLnBrk="1" hangingPunct="1"/>
            <a:r>
              <a:rPr lang="en-US" altLang="zh-CN" sz="3200" smtClean="0"/>
              <a:t>3.4.2 </a:t>
            </a:r>
            <a:r>
              <a:rPr lang="zh-CN" altLang="en-US" sz="3200" smtClean="0"/>
              <a:t>类型的多态</a:t>
            </a:r>
            <a:r>
              <a:rPr lang="en-US" altLang="zh-CN" sz="3200" smtClean="0"/>
              <a:t>——</a:t>
            </a:r>
            <a:r>
              <a:rPr lang="zh-CN" altLang="en-US" sz="3200" smtClean="0"/>
              <a:t>多态性第</a:t>
            </a:r>
            <a:r>
              <a:rPr lang="en-US" altLang="zh-CN" sz="3200" smtClean="0"/>
              <a:t>2</a:t>
            </a:r>
            <a:r>
              <a:rPr lang="zh-CN" altLang="en-US" sz="3200" smtClean="0"/>
              <a:t>种形式</a:t>
            </a:r>
          </a:p>
        </p:txBody>
      </p:sp>
      <p:sp>
        <p:nvSpPr>
          <p:cNvPr id="79877" name="Rectangle 3"/>
          <p:cNvSpPr>
            <a:spLocks noGrp="1" noChangeArrowheads="1"/>
          </p:cNvSpPr>
          <p:nvPr>
            <p:ph type="body" idx="1"/>
          </p:nvPr>
        </p:nvSpPr>
        <p:spPr>
          <a:xfrm>
            <a:off x="323850" y="1989138"/>
            <a:ext cx="8493125" cy="3455987"/>
          </a:xfrm>
        </p:spPr>
        <p:txBody>
          <a:bodyPr/>
          <a:lstStyle/>
          <a:p>
            <a:pPr eaLnBrk="1" hangingPunct="1">
              <a:lnSpc>
                <a:spcPct val="120000"/>
              </a:lnSpc>
            </a:pPr>
            <a:r>
              <a:rPr lang="en-US" altLang="zh-CN" sz="2400" dirty="0" smtClean="0">
                <a:solidFill>
                  <a:srgbClr val="FF0000"/>
                </a:solidFill>
              </a:rPr>
              <a:t>1. </a:t>
            </a:r>
            <a:r>
              <a:rPr lang="zh-CN" altLang="en-US" sz="2400" dirty="0" smtClean="0">
                <a:solidFill>
                  <a:srgbClr val="FF0000"/>
                </a:solidFill>
              </a:rPr>
              <a:t>子类对象即是父类对象 </a:t>
            </a:r>
            <a:r>
              <a:rPr lang="en-US" altLang="zh-CN" sz="2400" dirty="0" smtClean="0">
                <a:solidFill>
                  <a:srgbClr val="FF0000"/>
                </a:solidFill>
              </a:rPr>
              <a:t>//</a:t>
            </a:r>
            <a:r>
              <a:rPr lang="en-US" altLang="zh-CN" sz="2400" dirty="0" err="1" smtClean="0">
                <a:solidFill>
                  <a:srgbClr val="FF0000"/>
                </a:solidFill>
              </a:rPr>
              <a:t>Testinstanceof</a:t>
            </a:r>
            <a:r>
              <a:rPr lang="zh-CN" altLang="en-US" sz="2400" dirty="0" smtClean="0">
                <a:solidFill>
                  <a:srgbClr val="FF0000"/>
                </a:solidFill>
              </a:rPr>
              <a:t>类中验证</a:t>
            </a:r>
          </a:p>
          <a:p>
            <a:pPr lvl="1" eaLnBrk="1" hangingPunct="1">
              <a:lnSpc>
                <a:spcPct val="120000"/>
              </a:lnSpc>
            </a:pPr>
            <a:r>
              <a:rPr lang="en-US" altLang="zh-CN" sz="2400" dirty="0" smtClean="0"/>
              <a:t>new Student() </a:t>
            </a:r>
            <a:r>
              <a:rPr lang="en-US" altLang="zh-CN" sz="2400" dirty="0" err="1" smtClean="0"/>
              <a:t>instanceof</a:t>
            </a:r>
            <a:r>
              <a:rPr lang="en-US" altLang="zh-CN" sz="2400" dirty="0" smtClean="0"/>
              <a:t> Person   //true</a:t>
            </a:r>
            <a:endParaRPr lang="zh-CN" altLang="en-US" sz="2400" dirty="0" smtClean="0"/>
          </a:p>
          <a:p>
            <a:pPr lvl="1" eaLnBrk="1" hangingPunct="1">
              <a:lnSpc>
                <a:spcPct val="120000"/>
              </a:lnSpc>
            </a:pPr>
            <a:r>
              <a:rPr lang="en-US" altLang="zh-CN" sz="2400" dirty="0" smtClean="0"/>
              <a:t>new Person() </a:t>
            </a:r>
            <a:r>
              <a:rPr lang="en-US" altLang="zh-CN" sz="2400" dirty="0" err="1" smtClean="0"/>
              <a:t>instanceof</a:t>
            </a:r>
            <a:r>
              <a:rPr lang="en-US" altLang="zh-CN" sz="2400" dirty="0" smtClean="0"/>
              <a:t> Student   //false</a:t>
            </a:r>
            <a:r>
              <a:rPr lang="zh-CN" altLang="en-US" sz="2400" dirty="0" smtClean="0"/>
              <a:t> </a:t>
            </a:r>
          </a:p>
          <a:p>
            <a:pPr eaLnBrk="1" hangingPunct="1">
              <a:lnSpc>
                <a:spcPct val="120000"/>
              </a:lnSpc>
            </a:pPr>
            <a:r>
              <a:rPr lang="en-US" altLang="zh-CN" sz="2400" dirty="0" smtClean="0"/>
              <a:t>2. </a:t>
            </a:r>
            <a:r>
              <a:rPr lang="zh-CN" altLang="en-US" sz="2400" dirty="0" smtClean="0"/>
              <a:t>父类对象引用子类实例</a:t>
            </a:r>
          </a:p>
          <a:p>
            <a:pPr lvl="1" eaLnBrk="1" hangingPunct="1">
              <a:lnSpc>
                <a:spcPct val="120000"/>
              </a:lnSpc>
            </a:pPr>
            <a:r>
              <a:rPr lang="en-US" altLang="zh-CN" sz="2400" dirty="0" smtClean="0"/>
              <a:t>Person p = new Student();        //</a:t>
            </a:r>
            <a:r>
              <a:rPr lang="zh-CN" altLang="en-US" sz="2400" dirty="0" smtClean="0"/>
              <a:t>赋值相容</a:t>
            </a:r>
          </a:p>
          <a:p>
            <a:pPr lvl="1" eaLnBrk="1" hangingPunct="1">
              <a:lnSpc>
                <a:spcPct val="120000"/>
              </a:lnSpc>
            </a:pPr>
            <a:r>
              <a:rPr lang="en-US" altLang="zh-CN" sz="2400" dirty="0" smtClean="0"/>
              <a:t>Student s = new Person();        //</a:t>
            </a:r>
            <a:r>
              <a:rPr lang="zh-CN" altLang="en-US" sz="2400" dirty="0" smtClean="0"/>
              <a:t>语法错</a:t>
            </a:r>
          </a:p>
          <a:p>
            <a:pPr lvl="1" eaLnBrk="1" hangingPunct="1">
              <a:lnSpc>
                <a:spcPct val="120000"/>
              </a:lnSpc>
            </a:pPr>
            <a:r>
              <a:rPr lang="en-US" altLang="zh-CN" sz="2400" dirty="0" smtClean="0"/>
              <a:t>Object </a:t>
            </a:r>
            <a:r>
              <a:rPr lang="en-US" altLang="zh-CN" sz="2400" dirty="0" err="1" smtClean="0"/>
              <a:t>obj</a:t>
            </a:r>
            <a:r>
              <a:rPr lang="en-US" altLang="zh-CN" sz="2400" dirty="0" smtClean="0"/>
              <a:t> = new Person();      //</a:t>
            </a:r>
            <a:r>
              <a:rPr lang="zh-CN" altLang="en-US" sz="2400" dirty="0" smtClean="0"/>
              <a:t>赋值相容</a:t>
            </a:r>
          </a:p>
        </p:txBody>
      </p:sp>
      <p:sp>
        <p:nvSpPr>
          <p:cNvPr id="79878" name="TextBox 1"/>
          <p:cNvSpPr txBox="1">
            <a:spLocks noChangeArrowheads="1"/>
          </p:cNvSpPr>
          <p:nvPr/>
        </p:nvSpPr>
        <p:spPr bwMode="auto">
          <a:xfrm>
            <a:off x="250825" y="1052513"/>
            <a:ext cx="878522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dirty="0">
                <a:latin typeface="微软雅黑" pitchFamily="34" charset="-122"/>
                <a:ea typeface="微软雅黑" pitchFamily="34" charset="-122"/>
              </a:rPr>
              <a:t>子类通过继承扩展父类，</a:t>
            </a:r>
            <a:r>
              <a:rPr lang="zh-CN" altLang="en-US" dirty="0">
                <a:solidFill>
                  <a:srgbClr val="C00000"/>
                </a:solidFill>
                <a:latin typeface="微软雅黑" pitchFamily="34" charset="-122"/>
                <a:ea typeface="微软雅黑" pitchFamily="34" charset="-122"/>
              </a:rPr>
              <a:t>子类是父类的一种特殊情况</a:t>
            </a:r>
            <a:r>
              <a:rPr lang="zh-CN" altLang="en-US" dirty="0">
                <a:latin typeface="微软雅黑" pitchFamily="34" charset="-122"/>
                <a:ea typeface="微软雅黑" pitchFamily="34" charset="-122"/>
              </a:rPr>
              <a:t>，子类对象包含了父类的所有</a:t>
            </a:r>
            <a:r>
              <a:rPr lang="zh-CN" altLang="en-US" dirty="0" smtClean="0">
                <a:latin typeface="微软雅黑" pitchFamily="34" charset="-122"/>
                <a:ea typeface="微软雅黑" pitchFamily="34" charset="-122"/>
              </a:rPr>
              <a:t>成员。</a:t>
            </a:r>
            <a:endParaRPr lang="zh-CN" altLang="en-US" dirty="0">
              <a:latin typeface="微软雅黑" pitchFamily="34" charset="-122"/>
              <a:ea typeface="微软雅黑" pitchFamily="34" charset="-122"/>
            </a:endParaRPr>
          </a:p>
        </p:txBody>
      </p:sp>
      <p:sp>
        <p:nvSpPr>
          <p:cNvPr id="3" name="矩形标注 2"/>
          <p:cNvSpPr/>
          <p:nvPr/>
        </p:nvSpPr>
        <p:spPr>
          <a:xfrm>
            <a:off x="6984206" y="3913188"/>
            <a:ext cx="1944687" cy="1295400"/>
          </a:xfrm>
          <a:prstGeom prst="wedgeRectCallout">
            <a:avLst>
              <a:gd name="adj1" fmla="val -149286"/>
              <a:gd name="adj2" fmla="val -6869"/>
            </a:avLst>
          </a:prstGeom>
          <a:solidFill>
            <a:schemeClr val="accent1"/>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36000" rIns="36000" bIns="36000" anchor="ctr"/>
          <a:lstStyle/>
          <a:p>
            <a:pPr algn="ctr">
              <a:defRPr/>
            </a:pPr>
            <a:r>
              <a:rPr lang="zh-CN" altLang="en-US" sz="2000" b="1" dirty="0">
                <a:solidFill>
                  <a:schemeClr val="accent5">
                    <a:lumMod val="25000"/>
                  </a:schemeClr>
                </a:solidFill>
              </a:rPr>
              <a:t>通过引用</a:t>
            </a:r>
            <a:r>
              <a:rPr lang="en-US" altLang="zh-CN" sz="2000" b="1" dirty="0">
                <a:solidFill>
                  <a:schemeClr val="accent5">
                    <a:lumMod val="25000"/>
                  </a:schemeClr>
                </a:solidFill>
              </a:rPr>
              <a:t>p</a:t>
            </a:r>
            <a:r>
              <a:rPr lang="zh-CN" altLang="en-US" sz="2000" b="1" dirty="0">
                <a:solidFill>
                  <a:schemeClr val="accent5">
                    <a:lumMod val="25000"/>
                  </a:schemeClr>
                </a:solidFill>
              </a:rPr>
              <a:t>能访问到</a:t>
            </a:r>
            <a:r>
              <a:rPr lang="en-US" altLang="zh-CN" sz="2000" b="1" dirty="0">
                <a:solidFill>
                  <a:schemeClr val="accent5">
                    <a:lumMod val="25000"/>
                  </a:schemeClr>
                </a:solidFill>
              </a:rPr>
              <a:t>Student</a:t>
            </a:r>
            <a:r>
              <a:rPr lang="zh-CN" altLang="en-US" sz="2000" b="1" dirty="0">
                <a:solidFill>
                  <a:schemeClr val="accent5">
                    <a:lumMod val="25000"/>
                  </a:schemeClr>
                </a:solidFill>
              </a:rPr>
              <a:t>类中的所有成员吗？</a:t>
            </a:r>
          </a:p>
        </p:txBody>
      </p:sp>
      <p:sp>
        <p:nvSpPr>
          <p:cNvPr id="4" name="TextBox 3"/>
          <p:cNvSpPr txBox="1">
            <a:spLocks noChangeArrowheads="1"/>
          </p:cNvSpPr>
          <p:nvPr/>
        </p:nvSpPr>
        <p:spPr bwMode="auto">
          <a:xfrm>
            <a:off x="611188" y="5661025"/>
            <a:ext cx="7345362" cy="9787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en-US" altLang="zh-CN" b="1" dirty="0">
                <a:solidFill>
                  <a:srgbClr val="C00000"/>
                </a:solidFill>
                <a:latin typeface="微软雅黑" pitchFamily="34" charset="-122"/>
                <a:ea typeface="微软雅黑" pitchFamily="34" charset="-122"/>
              </a:rPr>
              <a:t>    p</a:t>
            </a:r>
            <a:r>
              <a:rPr lang="zh-CN" altLang="en-US" b="1" dirty="0">
                <a:solidFill>
                  <a:srgbClr val="C00000"/>
                </a:solidFill>
                <a:latin typeface="微软雅黑" pitchFamily="34" charset="-122"/>
                <a:ea typeface="微软雅黑" pitchFamily="34" charset="-122"/>
              </a:rPr>
              <a:t>只能访问父类</a:t>
            </a:r>
            <a:r>
              <a:rPr lang="en-US" altLang="zh-CN" b="1" dirty="0">
                <a:solidFill>
                  <a:srgbClr val="C00000"/>
                </a:solidFill>
                <a:latin typeface="微软雅黑" pitchFamily="34" charset="-122"/>
                <a:ea typeface="微软雅黑" pitchFamily="34" charset="-122"/>
              </a:rPr>
              <a:t>Person</a:t>
            </a:r>
            <a:r>
              <a:rPr lang="zh-CN" altLang="en-US" b="1" dirty="0">
                <a:solidFill>
                  <a:srgbClr val="C00000"/>
                </a:solidFill>
                <a:latin typeface="微软雅黑" pitchFamily="34" charset="-122"/>
                <a:ea typeface="微软雅黑" pitchFamily="34" charset="-122"/>
              </a:rPr>
              <a:t>类中声明的方法，但是执行的是</a:t>
            </a:r>
            <a:r>
              <a:rPr lang="zh-CN" altLang="en-US" b="1">
                <a:solidFill>
                  <a:srgbClr val="C00000"/>
                </a:solidFill>
                <a:latin typeface="微软雅黑" pitchFamily="34" charset="-122"/>
                <a:ea typeface="微软雅黑" pitchFamily="34" charset="-122"/>
              </a:rPr>
              <a:t>被子</a:t>
            </a:r>
            <a:r>
              <a:rPr lang="zh-CN" altLang="en-US" b="1" smtClean="0">
                <a:solidFill>
                  <a:srgbClr val="C00000"/>
                </a:solidFill>
                <a:latin typeface="微软雅黑" pitchFamily="34" charset="-122"/>
                <a:ea typeface="微软雅黑" pitchFamily="34" charset="-122"/>
              </a:rPr>
              <a:t>类</a:t>
            </a:r>
            <a:r>
              <a:rPr lang="zh-CN" altLang="en-US" b="1">
                <a:solidFill>
                  <a:srgbClr val="C00000"/>
                </a:solidFill>
                <a:latin typeface="微软雅黑" pitchFamily="34" charset="-122"/>
                <a:ea typeface="微软雅黑" pitchFamily="34" charset="-122"/>
              </a:rPr>
              <a:t>重写</a:t>
            </a:r>
            <a:r>
              <a:rPr lang="zh-CN" altLang="en-US" b="1" smtClean="0">
                <a:solidFill>
                  <a:srgbClr val="C00000"/>
                </a:solidFill>
                <a:latin typeface="微软雅黑" pitchFamily="34" charset="-122"/>
                <a:ea typeface="微软雅黑" pitchFamily="34" charset="-122"/>
              </a:rPr>
              <a:t>的方法、或自身实现的方法！</a:t>
            </a:r>
            <a:endParaRPr lang="zh-CN" altLang="en-US" b="1" dirty="0">
              <a:solidFill>
                <a:srgbClr val="C00000"/>
              </a:solidFill>
              <a:latin typeface="微软雅黑" pitchFamily="34" charset="-122"/>
              <a:ea typeface="微软雅黑" pitchFamily="34" charset="-122"/>
            </a:endParaRPr>
          </a:p>
        </p:txBody>
      </p:sp>
      <p:sp>
        <p:nvSpPr>
          <p:cNvPr id="10" name="矩形标注 9"/>
          <p:cNvSpPr/>
          <p:nvPr/>
        </p:nvSpPr>
        <p:spPr>
          <a:xfrm>
            <a:off x="6012160" y="2636912"/>
            <a:ext cx="2530475" cy="858838"/>
          </a:xfrm>
          <a:prstGeom prst="wedgeRectCallout">
            <a:avLst>
              <a:gd name="adj1" fmla="val -91505"/>
              <a:gd name="adj2" fmla="val 125839"/>
            </a:avLst>
          </a:prstGeom>
          <a:solidFill>
            <a:schemeClr val="accent1"/>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36000" rIns="36000" bIns="36000" anchor="ctr"/>
          <a:lstStyle/>
          <a:p>
            <a:pPr algn="ctr">
              <a:defRPr/>
            </a:pPr>
            <a:r>
              <a:rPr lang="zh-CN" altLang="en-US" sz="2000" b="1" dirty="0">
                <a:solidFill>
                  <a:schemeClr val="accent5">
                    <a:lumMod val="25000"/>
                  </a:schemeClr>
                </a:solidFill>
              </a:rPr>
              <a:t>父类对象引用子类实例成立，反之错误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79388" y="2370166"/>
            <a:ext cx="7822569" cy="3931621"/>
          </a:xfrm>
          <a:prstGeom prst="rect">
            <a:avLst/>
          </a:prstGeom>
        </p:spPr>
      </p:pic>
      <p:pic>
        <p:nvPicPr>
          <p:cNvPr id="11" name="图片 10"/>
          <p:cNvPicPr>
            <a:picLocks noChangeAspect="1"/>
          </p:cNvPicPr>
          <p:nvPr/>
        </p:nvPicPr>
        <p:blipFill>
          <a:blip r:embed="rId3"/>
          <a:stretch>
            <a:fillRect/>
          </a:stretch>
        </p:blipFill>
        <p:spPr>
          <a:xfrm>
            <a:off x="386853" y="669925"/>
            <a:ext cx="7137476" cy="1608446"/>
          </a:xfrm>
          <a:prstGeom prst="rect">
            <a:avLst/>
          </a:prstGeom>
        </p:spPr>
      </p:pic>
      <p:sp>
        <p:nvSpPr>
          <p:cNvPr id="80898" name="标题 1"/>
          <p:cNvSpPr>
            <a:spLocks noGrp="1"/>
          </p:cNvSpPr>
          <p:nvPr>
            <p:ph type="title"/>
          </p:nvPr>
        </p:nvSpPr>
        <p:spPr>
          <a:xfrm>
            <a:off x="1150938" y="-26988"/>
            <a:ext cx="7793037" cy="623888"/>
          </a:xfrm>
        </p:spPr>
        <p:txBody>
          <a:bodyPr/>
          <a:lstStyle/>
          <a:p>
            <a:r>
              <a:rPr lang="zh-CN" altLang="en-US" sz="2800" smtClean="0"/>
              <a:t>父类对象引用子类实例举例</a:t>
            </a:r>
          </a:p>
        </p:txBody>
      </p:sp>
      <p:sp>
        <p:nvSpPr>
          <p:cNvPr id="80901"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FB79084-DE57-4CFB-9AF0-E71477787884}" type="slidenum">
              <a:rPr lang="zh-CN" altLang="en-US" sz="1400" smtClean="0">
                <a:latin typeface="Tahoma" pitchFamily="34" charset="0"/>
              </a:rPr>
              <a:pPr eaLnBrk="1" hangingPunct="1"/>
              <a:t>83</a:t>
            </a:fld>
            <a:endParaRPr lang="en-US" altLang="zh-CN" sz="1400" smtClean="0">
              <a:latin typeface="Tahoma" pitchFamily="34" charset="0"/>
            </a:endParaRPr>
          </a:p>
        </p:txBody>
      </p:sp>
      <p:sp>
        <p:nvSpPr>
          <p:cNvPr id="6" name="矩形标注 5"/>
          <p:cNvSpPr/>
          <p:nvPr/>
        </p:nvSpPr>
        <p:spPr>
          <a:xfrm>
            <a:off x="5947205" y="258762"/>
            <a:ext cx="2808288" cy="720725"/>
          </a:xfrm>
          <a:prstGeom prst="wedgeRectCallout">
            <a:avLst>
              <a:gd name="adj1" fmla="val -69674"/>
              <a:gd name="adj2" fmla="val 66235"/>
            </a:avLst>
          </a:prstGeom>
          <a:solidFill>
            <a:schemeClr val="accent1"/>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2000" b="1">
                <a:solidFill>
                  <a:schemeClr val="accent5">
                    <a:lumMod val="25000"/>
                  </a:schemeClr>
                </a:solidFill>
              </a:rPr>
              <a:t>声明</a:t>
            </a:r>
            <a:r>
              <a:rPr lang="zh-CN" altLang="en-US" sz="2000" b="1" smtClean="0">
                <a:solidFill>
                  <a:schemeClr val="accent5">
                    <a:lumMod val="25000"/>
                  </a:schemeClr>
                </a:solidFill>
              </a:rPr>
              <a:t>了</a:t>
            </a:r>
            <a:r>
              <a:rPr lang="en-US" altLang="zh-CN" sz="2000" b="1" smtClean="0">
                <a:solidFill>
                  <a:schemeClr val="accent5">
                    <a:lumMod val="25000"/>
                  </a:schemeClr>
                </a:solidFill>
              </a:rPr>
              <a:t>Parent</a:t>
            </a:r>
            <a:r>
              <a:rPr lang="zh-CN" altLang="en-US" sz="2000" b="1" smtClean="0">
                <a:solidFill>
                  <a:schemeClr val="accent5">
                    <a:lumMod val="25000"/>
                  </a:schemeClr>
                </a:solidFill>
              </a:rPr>
              <a:t>类</a:t>
            </a:r>
            <a:r>
              <a:rPr lang="zh-CN" altLang="en-US" sz="2000" b="1" dirty="0">
                <a:solidFill>
                  <a:schemeClr val="accent5">
                    <a:lumMod val="25000"/>
                  </a:schemeClr>
                </a:solidFill>
              </a:rPr>
              <a:t>，定义了</a:t>
            </a:r>
            <a:r>
              <a:rPr lang="en-US" altLang="zh-CN" sz="2000" b="1" dirty="0" err="1">
                <a:solidFill>
                  <a:schemeClr val="accent5">
                    <a:lumMod val="25000"/>
                  </a:schemeClr>
                </a:solidFill>
              </a:rPr>
              <a:t>printHello</a:t>
            </a:r>
            <a:r>
              <a:rPr lang="zh-CN" altLang="en-US" sz="2000" b="1" dirty="0">
                <a:solidFill>
                  <a:schemeClr val="accent5">
                    <a:lumMod val="25000"/>
                  </a:schemeClr>
                </a:solidFill>
              </a:rPr>
              <a:t>方法</a:t>
            </a:r>
          </a:p>
        </p:txBody>
      </p:sp>
      <p:sp>
        <p:nvSpPr>
          <p:cNvPr id="7" name="矩形标注 6"/>
          <p:cNvSpPr/>
          <p:nvPr/>
        </p:nvSpPr>
        <p:spPr>
          <a:xfrm>
            <a:off x="5940425" y="1268413"/>
            <a:ext cx="3203575" cy="1008062"/>
          </a:xfrm>
          <a:prstGeom prst="wedgeRectCallout">
            <a:avLst>
              <a:gd name="adj1" fmla="val -69674"/>
              <a:gd name="adj2" fmla="val 66235"/>
            </a:avLst>
          </a:prstGeom>
          <a:solidFill>
            <a:schemeClr val="accent1"/>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2000" b="1">
                <a:solidFill>
                  <a:schemeClr val="accent5">
                    <a:lumMod val="25000"/>
                  </a:schemeClr>
                </a:solidFill>
              </a:rPr>
              <a:t>声明</a:t>
            </a:r>
            <a:r>
              <a:rPr lang="zh-CN" altLang="en-US" sz="2000" b="1" smtClean="0">
                <a:solidFill>
                  <a:schemeClr val="accent5">
                    <a:lumMod val="25000"/>
                  </a:schemeClr>
                </a:solidFill>
              </a:rPr>
              <a:t>了</a:t>
            </a:r>
            <a:r>
              <a:rPr lang="en-US" altLang="zh-CN" sz="2000" b="1" smtClean="0">
                <a:solidFill>
                  <a:schemeClr val="accent5">
                    <a:lumMod val="25000"/>
                  </a:schemeClr>
                </a:solidFill>
              </a:rPr>
              <a:t>child</a:t>
            </a:r>
            <a:r>
              <a:rPr lang="zh-CN" altLang="en-US" sz="2000" b="1" smtClean="0">
                <a:solidFill>
                  <a:schemeClr val="accent5">
                    <a:lumMod val="25000"/>
                  </a:schemeClr>
                </a:solidFill>
              </a:rPr>
              <a:t>子</a:t>
            </a:r>
            <a:r>
              <a:rPr lang="zh-CN" altLang="en-US" sz="2000" b="1" dirty="0">
                <a:solidFill>
                  <a:schemeClr val="accent5">
                    <a:lumMod val="25000"/>
                  </a:schemeClr>
                </a:solidFill>
              </a:rPr>
              <a:t>类</a:t>
            </a:r>
            <a:r>
              <a:rPr lang="zh-CN" altLang="en-US" sz="2000" b="1">
                <a:solidFill>
                  <a:schemeClr val="accent5">
                    <a:lumMod val="25000"/>
                  </a:schemeClr>
                </a:solidFill>
              </a:rPr>
              <a:t>，</a:t>
            </a:r>
            <a:r>
              <a:rPr lang="zh-CN" altLang="en-US" sz="2000" b="1" smtClean="0">
                <a:solidFill>
                  <a:schemeClr val="accent5">
                    <a:lumMod val="25000"/>
                  </a:schemeClr>
                </a:solidFill>
              </a:rPr>
              <a:t>重</a:t>
            </a:r>
            <a:r>
              <a:rPr lang="zh-CN" altLang="en-US" sz="2000" b="1">
                <a:solidFill>
                  <a:schemeClr val="accent5">
                    <a:lumMod val="25000"/>
                  </a:schemeClr>
                </a:solidFill>
              </a:rPr>
              <a:t>写</a:t>
            </a:r>
            <a:r>
              <a:rPr lang="zh-CN" altLang="en-US" sz="2000" b="1" smtClean="0">
                <a:solidFill>
                  <a:schemeClr val="accent5">
                    <a:lumMod val="25000"/>
                  </a:schemeClr>
                </a:solidFill>
              </a:rPr>
              <a:t>了</a:t>
            </a:r>
            <a:r>
              <a:rPr lang="en-US" altLang="zh-CN" sz="2000" b="1" dirty="0" err="1">
                <a:solidFill>
                  <a:schemeClr val="accent5">
                    <a:lumMod val="25000"/>
                  </a:schemeClr>
                </a:solidFill>
              </a:rPr>
              <a:t>printHello</a:t>
            </a:r>
            <a:r>
              <a:rPr lang="zh-CN" altLang="en-US" sz="2000" b="1" dirty="0">
                <a:solidFill>
                  <a:schemeClr val="accent5">
                    <a:lumMod val="25000"/>
                  </a:schemeClr>
                </a:solidFill>
              </a:rPr>
              <a:t>方法</a:t>
            </a:r>
            <a:endParaRPr lang="en-US" altLang="zh-CN" sz="2000" b="1" dirty="0">
              <a:solidFill>
                <a:schemeClr val="accent5">
                  <a:lumMod val="25000"/>
                </a:schemeClr>
              </a:solidFill>
            </a:endParaRPr>
          </a:p>
          <a:p>
            <a:pPr algn="ctr">
              <a:defRPr/>
            </a:pPr>
            <a:r>
              <a:rPr lang="zh-CN" altLang="en-US" sz="2000" b="1">
                <a:solidFill>
                  <a:schemeClr val="accent5">
                    <a:lumMod val="25000"/>
                  </a:schemeClr>
                </a:solidFill>
              </a:rPr>
              <a:t>增加</a:t>
            </a:r>
            <a:r>
              <a:rPr lang="zh-CN" altLang="en-US" sz="2000" b="1" smtClean="0">
                <a:solidFill>
                  <a:schemeClr val="accent5">
                    <a:lumMod val="25000"/>
                  </a:schemeClr>
                </a:solidFill>
              </a:rPr>
              <a:t>了</a:t>
            </a:r>
            <a:r>
              <a:rPr lang="en-US" altLang="zh-CN" sz="2000" b="1" dirty="0" err="1">
                <a:solidFill>
                  <a:schemeClr val="accent5">
                    <a:lumMod val="25000"/>
                  </a:schemeClr>
                </a:solidFill>
              </a:rPr>
              <a:t>printWorld</a:t>
            </a:r>
            <a:r>
              <a:rPr lang="zh-CN" altLang="en-US" sz="2000" b="1" dirty="0">
                <a:solidFill>
                  <a:schemeClr val="accent5">
                    <a:lumMod val="25000"/>
                  </a:schemeClr>
                </a:solidFill>
              </a:rPr>
              <a:t>方法</a:t>
            </a:r>
          </a:p>
        </p:txBody>
      </p:sp>
      <p:sp>
        <p:nvSpPr>
          <p:cNvPr id="8" name="矩形标注 7"/>
          <p:cNvSpPr/>
          <p:nvPr/>
        </p:nvSpPr>
        <p:spPr>
          <a:xfrm>
            <a:off x="6642614" y="4148137"/>
            <a:ext cx="2305050" cy="719137"/>
          </a:xfrm>
          <a:prstGeom prst="wedgeRectCallout">
            <a:avLst>
              <a:gd name="adj1" fmla="val -108858"/>
              <a:gd name="adj2" fmla="val 54816"/>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2000" b="1" dirty="0">
                <a:solidFill>
                  <a:schemeClr val="accent5">
                    <a:lumMod val="25000"/>
                  </a:schemeClr>
                </a:solidFill>
              </a:rPr>
              <a:t>父类对象引用了子类的实例</a:t>
            </a:r>
          </a:p>
        </p:txBody>
      </p:sp>
      <p:sp>
        <p:nvSpPr>
          <p:cNvPr id="9" name="矩形标注 8"/>
          <p:cNvSpPr/>
          <p:nvPr/>
        </p:nvSpPr>
        <p:spPr>
          <a:xfrm>
            <a:off x="4455325" y="5098014"/>
            <a:ext cx="4660386" cy="433388"/>
          </a:xfrm>
          <a:prstGeom prst="wedgeRectCallout">
            <a:avLst>
              <a:gd name="adj1" fmla="val -58850"/>
              <a:gd name="adj2" fmla="val -21815"/>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zh-CN" altLang="en-US" sz="2000" b="1">
                <a:solidFill>
                  <a:schemeClr val="accent5">
                    <a:lumMod val="25000"/>
                  </a:schemeClr>
                </a:solidFill>
              </a:rPr>
              <a:t>引用</a:t>
            </a:r>
            <a:r>
              <a:rPr lang="en-US" altLang="zh-CN" sz="2000" b="1" smtClean="0">
                <a:solidFill>
                  <a:schemeClr val="accent5">
                    <a:lumMod val="25000"/>
                  </a:schemeClr>
                </a:solidFill>
              </a:rPr>
              <a:t>t</a:t>
            </a:r>
            <a:r>
              <a:rPr lang="zh-CN" altLang="en-US" sz="2000" b="1" smtClean="0">
                <a:solidFill>
                  <a:schemeClr val="accent5">
                    <a:lumMod val="25000"/>
                  </a:schemeClr>
                </a:solidFill>
              </a:rPr>
              <a:t>不能退调用</a:t>
            </a:r>
            <a:r>
              <a:rPr lang="zh-CN" altLang="en-US" sz="2000" b="1" dirty="0">
                <a:solidFill>
                  <a:schemeClr val="accent5">
                    <a:lumMod val="25000"/>
                  </a:schemeClr>
                </a:solidFill>
              </a:rPr>
              <a:t>子类的</a:t>
            </a:r>
            <a:r>
              <a:rPr lang="en-US" altLang="zh-CN" sz="2000" b="1" dirty="0" err="1">
                <a:solidFill>
                  <a:schemeClr val="accent5">
                    <a:lumMod val="25000"/>
                  </a:schemeClr>
                </a:solidFill>
              </a:rPr>
              <a:t>printWorld</a:t>
            </a:r>
            <a:r>
              <a:rPr lang="zh-CN" altLang="en-US" sz="2000" b="1" dirty="0">
                <a:solidFill>
                  <a:schemeClr val="accent5">
                    <a:lumMod val="25000"/>
                  </a:schemeClr>
                </a:solidFill>
              </a:rPr>
              <a:t>方法？</a:t>
            </a:r>
          </a:p>
        </p:txBody>
      </p:sp>
      <p:sp>
        <p:nvSpPr>
          <p:cNvPr id="10" name="矩形标注 9"/>
          <p:cNvSpPr/>
          <p:nvPr/>
        </p:nvSpPr>
        <p:spPr>
          <a:xfrm>
            <a:off x="4455325" y="5632160"/>
            <a:ext cx="4464050" cy="576262"/>
          </a:xfrm>
          <a:prstGeom prst="wedgeRectCallout">
            <a:avLst>
              <a:gd name="adj1" fmla="val -60231"/>
              <a:gd name="adj2" fmla="val -53901"/>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en-US" altLang="zh-CN" sz="2000" b="1" dirty="0" err="1">
                <a:solidFill>
                  <a:schemeClr val="accent5">
                    <a:lumMod val="25000"/>
                  </a:schemeClr>
                </a:solidFill>
              </a:rPr>
              <a:t>t.printHello</a:t>
            </a:r>
            <a:r>
              <a:rPr lang="zh-CN" altLang="en-US" sz="2000" b="1" dirty="0">
                <a:solidFill>
                  <a:schemeClr val="accent5">
                    <a:lumMod val="25000"/>
                  </a:schemeClr>
                </a:solidFill>
              </a:rPr>
              <a:t>输出结果是什么，执行父类、还是子类中的方法？输出结果？</a:t>
            </a:r>
          </a:p>
        </p:txBody>
      </p:sp>
      <p:pic>
        <p:nvPicPr>
          <p:cNvPr id="14" name="图片 13"/>
          <p:cNvPicPr>
            <a:picLocks noChangeAspect="1"/>
          </p:cNvPicPr>
          <p:nvPr/>
        </p:nvPicPr>
        <p:blipFill>
          <a:blip r:embed="rId4"/>
          <a:stretch>
            <a:fillRect/>
          </a:stretch>
        </p:blipFill>
        <p:spPr>
          <a:xfrm>
            <a:off x="718930" y="6208422"/>
            <a:ext cx="3330642" cy="460937"/>
          </a:xfrm>
          <a:prstGeom prst="rect">
            <a:avLst/>
          </a:prstGeom>
        </p:spPr>
      </p:pic>
      <p:sp>
        <p:nvSpPr>
          <p:cNvPr id="19" name="TextBox 1"/>
          <p:cNvSpPr txBox="1">
            <a:spLocks noChangeArrowheads="1"/>
          </p:cNvSpPr>
          <p:nvPr/>
        </p:nvSpPr>
        <p:spPr bwMode="auto">
          <a:xfrm>
            <a:off x="5796136" y="2348880"/>
            <a:ext cx="3367380" cy="830997"/>
          </a:xfrm>
          <a:prstGeom prst="rect">
            <a:avLst/>
          </a:prstGeom>
          <a:solidFill>
            <a:srgbClr val="C7E6A4"/>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000" smtClean="0">
                <a:latin typeface="微软雅黑" pitchFamily="34" charset="-122"/>
                <a:ea typeface="微软雅黑" pitchFamily="34" charset="-122"/>
              </a:rPr>
              <a:t>代码演示：</a:t>
            </a:r>
            <a:endParaRPr lang="en-US" altLang="zh-CN" sz="2000" smtClean="0">
              <a:latin typeface="微软雅黑" pitchFamily="34" charset="-122"/>
              <a:ea typeface="微软雅黑" pitchFamily="34" charset="-122"/>
            </a:endParaRPr>
          </a:p>
          <a:p>
            <a:pPr eaLnBrk="1" hangingPunct="1">
              <a:lnSpc>
                <a:spcPct val="120000"/>
              </a:lnSpc>
            </a:pPr>
            <a:r>
              <a:rPr lang="en-US" altLang="zh-CN" sz="2000" smtClean="0">
                <a:latin typeface="微软雅黑" pitchFamily="34" charset="-122"/>
                <a:ea typeface="微软雅黑" pitchFamily="34" charset="-122"/>
              </a:rPr>
              <a:t>03-Polymorphism/second</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2200" y="157476"/>
            <a:ext cx="7992888" cy="623887"/>
          </a:xfrm>
        </p:spPr>
        <p:txBody>
          <a:bodyPr/>
          <a:lstStyle/>
          <a:p>
            <a:r>
              <a:rPr lang="en-US" altLang="zh-CN" sz="2800" smtClean="0"/>
              <a:t>03-Polymorphism/second</a:t>
            </a:r>
            <a:r>
              <a:rPr lang="zh-CN" altLang="en-US" sz="2800" smtClean="0"/>
              <a:t>例子</a:t>
            </a:r>
            <a:r>
              <a:rPr lang="zh-CN" altLang="en-US" sz="2800" dirty="0" smtClean="0"/>
              <a:t>得到的结论：</a:t>
            </a:r>
            <a:endParaRPr lang="zh-CN" altLang="en-US" sz="2800" dirty="0"/>
          </a:p>
        </p:txBody>
      </p:sp>
      <p:sp>
        <p:nvSpPr>
          <p:cNvPr id="3" name="内容占位符 2"/>
          <p:cNvSpPr>
            <a:spLocks noGrp="1"/>
          </p:cNvSpPr>
          <p:nvPr>
            <p:ph idx="1"/>
          </p:nvPr>
        </p:nvSpPr>
        <p:spPr>
          <a:xfrm>
            <a:off x="323850" y="1052513"/>
            <a:ext cx="8631238" cy="4176687"/>
          </a:xfrm>
        </p:spPr>
        <p:txBody>
          <a:bodyPr/>
          <a:lstStyle/>
          <a:p>
            <a:r>
              <a:rPr lang="zh-CN" altLang="en-US" dirty="0" smtClean="0"/>
              <a:t>（</a:t>
            </a:r>
            <a:r>
              <a:rPr lang="en-US" altLang="zh-CN" dirty="0" smtClean="0"/>
              <a:t>1</a:t>
            </a:r>
            <a:r>
              <a:rPr lang="zh-CN" altLang="en-US" dirty="0" smtClean="0"/>
              <a:t>） 父类对象能够引用子类实例，反之</a:t>
            </a:r>
            <a:r>
              <a:rPr lang="zh-CN" altLang="en-US" dirty="0" smtClean="0">
                <a:solidFill>
                  <a:srgbClr val="FF0000"/>
                </a:solidFill>
              </a:rPr>
              <a:t>子类对象不能引用父类实例</a:t>
            </a:r>
            <a:r>
              <a:rPr lang="zh-CN" altLang="en-US" dirty="0" smtClean="0"/>
              <a:t>；</a:t>
            </a:r>
            <a:endParaRPr lang="en-US" altLang="zh-CN" dirty="0" smtClean="0"/>
          </a:p>
          <a:p>
            <a:r>
              <a:rPr lang="zh-CN" altLang="en-US" dirty="0" smtClean="0"/>
              <a:t>（</a:t>
            </a:r>
            <a:r>
              <a:rPr lang="en-US" altLang="zh-CN" dirty="0" smtClean="0"/>
              <a:t>2</a:t>
            </a:r>
            <a:r>
              <a:rPr lang="zh-CN" altLang="en-US" dirty="0" smtClean="0"/>
              <a:t>）父类对象引用子类实例时，只能访问父类中定义的成员，不能访问在子类中增加的成员；</a:t>
            </a:r>
            <a:endParaRPr lang="en-US" altLang="zh-CN" dirty="0" smtClean="0"/>
          </a:p>
          <a:p>
            <a:r>
              <a:rPr lang="zh-CN" altLang="en-US" dirty="0" smtClean="0"/>
              <a:t>（</a:t>
            </a:r>
            <a:r>
              <a:rPr lang="en-US" altLang="zh-CN" dirty="0" smtClean="0"/>
              <a:t>3</a:t>
            </a:r>
            <a:r>
              <a:rPr lang="zh-CN" altLang="en-US" dirty="0" smtClean="0"/>
              <a:t>）</a:t>
            </a:r>
            <a:r>
              <a:rPr lang="zh-CN" altLang="en-US" dirty="0"/>
              <a:t>父类对象引用子类实例</a:t>
            </a:r>
            <a:r>
              <a:rPr lang="zh-CN" altLang="en-US" dirty="0" smtClean="0"/>
              <a:t>时，访问的成员是被子类覆盖的成员。</a:t>
            </a:r>
            <a:endParaRPr lang="zh-CN" altLang="en-US" dirty="0"/>
          </a:p>
        </p:txBody>
      </p:sp>
      <p:sp>
        <p:nvSpPr>
          <p:cNvPr id="5" name="灯片编号占位符 4"/>
          <p:cNvSpPr>
            <a:spLocks noGrp="1"/>
          </p:cNvSpPr>
          <p:nvPr>
            <p:ph type="sldNum" sz="quarter" idx="11"/>
          </p:nvPr>
        </p:nvSpPr>
        <p:spPr/>
        <p:txBody>
          <a:bodyPr/>
          <a:lstStyle/>
          <a:p>
            <a:pPr>
              <a:defRPr/>
            </a:pPr>
            <a:fld id="{CB3F7CA2-734B-41C2-B593-8AFF6AD5AE43}" type="slidenum">
              <a:rPr lang="zh-CN" altLang="en-US" smtClean="0"/>
              <a:pPr>
                <a:defRPr/>
              </a:pPr>
              <a:t>84</a:t>
            </a:fld>
            <a:endParaRPr lang="en-US" altLang="zh-CN"/>
          </a:p>
        </p:txBody>
      </p:sp>
    </p:spTree>
    <p:extLst>
      <p:ext uri="{BB962C8B-B14F-4D97-AF65-F5344CB8AC3E}">
        <p14:creationId xmlns:p14="http://schemas.microsoft.com/office/powerpoint/2010/main" val="8542431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FB484A5-260E-4113-B019-A872B4052BD1}" type="slidenum">
              <a:rPr lang="zh-CN" altLang="en-US" sz="1400" smtClean="0">
                <a:latin typeface="Tahoma" pitchFamily="34" charset="0"/>
              </a:rPr>
              <a:pPr eaLnBrk="1" hangingPunct="1"/>
              <a:t>85</a:t>
            </a:fld>
            <a:endParaRPr lang="en-US" altLang="zh-CN" sz="1400" smtClean="0">
              <a:latin typeface="Tahoma" pitchFamily="34" charset="0"/>
            </a:endParaRPr>
          </a:p>
        </p:txBody>
      </p:sp>
      <p:sp>
        <p:nvSpPr>
          <p:cNvPr id="81924" name="Rectangle 2"/>
          <p:cNvSpPr>
            <a:spLocks noGrp="1" noChangeArrowheads="1"/>
          </p:cNvSpPr>
          <p:nvPr>
            <p:ph type="title"/>
          </p:nvPr>
        </p:nvSpPr>
        <p:spPr/>
        <p:txBody>
          <a:bodyPr/>
          <a:lstStyle/>
          <a:p>
            <a:pPr eaLnBrk="1" hangingPunct="1"/>
            <a:r>
              <a:rPr lang="en-US" altLang="zh-CN" sz="3200" smtClean="0"/>
              <a:t>3.4.3 </a:t>
            </a:r>
            <a:r>
              <a:rPr lang="zh-CN" altLang="en-US" sz="3200" smtClean="0"/>
              <a:t>编译时多态和运行时多态性</a:t>
            </a:r>
          </a:p>
        </p:txBody>
      </p:sp>
      <p:sp>
        <p:nvSpPr>
          <p:cNvPr id="81925" name="Rectangle 3"/>
          <p:cNvSpPr>
            <a:spLocks noGrp="1" noChangeArrowheads="1"/>
          </p:cNvSpPr>
          <p:nvPr>
            <p:ph type="body" idx="1"/>
          </p:nvPr>
        </p:nvSpPr>
        <p:spPr>
          <a:xfrm>
            <a:off x="260350" y="2997200"/>
            <a:ext cx="8343900" cy="3455988"/>
          </a:xfrm>
        </p:spPr>
        <p:txBody>
          <a:bodyPr/>
          <a:lstStyle/>
          <a:p>
            <a:pPr eaLnBrk="1" hangingPunct="1"/>
            <a:r>
              <a:rPr lang="en-US" altLang="zh-CN" sz="2800" dirty="0" smtClean="0"/>
              <a:t>1. </a:t>
            </a:r>
            <a:r>
              <a:rPr lang="zh-CN" altLang="en-US" sz="2800" dirty="0" smtClean="0"/>
              <a:t>编译时多态性</a:t>
            </a:r>
          </a:p>
          <a:p>
            <a:pPr lvl="1" eaLnBrk="1" hangingPunct="1"/>
            <a:r>
              <a:rPr lang="zh-CN" altLang="en-US" sz="2400" dirty="0" smtClean="0">
                <a:solidFill>
                  <a:schemeClr val="hlink"/>
                </a:solidFill>
              </a:rPr>
              <a:t>方法重载</a:t>
            </a:r>
            <a:r>
              <a:rPr lang="zh-CN" altLang="en-US" sz="2400" b="0" dirty="0" smtClean="0">
                <a:solidFill>
                  <a:schemeClr val="hlink"/>
                </a:solidFill>
              </a:rPr>
              <a:t>都是编译时多态</a:t>
            </a:r>
            <a:r>
              <a:rPr lang="zh-CN" altLang="en-US" sz="2400" dirty="0" smtClean="0">
                <a:solidFill>
                  <a:schemeClr val="hlink"/>
                </a:solidFill>
              </a:rPr>
              <a:t>。</a:t>
            </a:r>
            <a:r>
              <a:rPr lang="zh-CN" altLang="en-US" sz="2400" dirty="0" smtClean="0"/>
              <a:t> </a:t>
            </a:r>
            <a:endParaRPr lang="en-US" altLang="zh-CN" sz="2400" dirty="0" smtClean="0"/>
          </a:p>
          <a:p>
            <a:pPr lvl="1" eaLnBrk="1" hangingPunct="1"/>
            <a:r>
              <a:rPr lang="en-US" altLang="zh-CN" sz="2400" dirty="0" smtClean="0">
                <a:solidFill>
                  <a:srgbClr val="C00000"/>
                </a:solidFill>
              </a:rPr>
              <a:t>Person</a:t>
            </a:r>
            <a:r>
              <a:rPr lang="en-US" altLang="zh-CN" sz="2400" dirty="0" smtClean="0"/>
              <a:t> p1 = new </a:t>
            </a:r>
            <a:r>
              <a:rPr lang="en-US" altLang="zh-CN" sz="2400" dirty="0" smtClean="0">
                <a:solidFill>
                  <a:srgbClr val="C00000"/>
                </a:solidFill>
              </a:rPr>
              <a:t>Person</a:t>
            </a:r>
            <a:r>
              <a:rPr lang="en-US" altLang="zh-CN" sz="2400" dirty="0" smtClean="0"/>
              <a:t>("</a:t>
            </a:r>
            <a:r>
              <a:rPr lang="zh-CN" altLang="en-US" sz="2400" dirty="0" smtClean="0"/>
              <a:t>李小明</a:t>
            </a:r>
            <a:r>
              <a:rPr lang="en-US" altLang="zh-CN" sz="2400" dirty="0" smtClean="0"/>
              <a:t>", new </a:t>
            </a:r>
            <a:r>
              <a:rPr lang="en-US" altLang="zh-CN" sz="2400" dirty="0" err="1" smtClean="0"/>
              <a:t>MyDate</a:t>
            </a:r>
            <a:r>
              <a:rPr lang="en-US" altLang="zh-CN" sz="2400" dirty="0" smtClean="0"/>
              <a:t>(1979,3,15));</a:t>
            </a:r>
            <a:endParaRPr lang="zh-CN" altLang="en-US" sz="2400" dirty="0" smtClean="0"/>
          </a:p>
          <a:p>
            <a:pPr lvl="1" eaLnBrk="1" hangingPunct="1"/>
            <a:r>
              <a:rPr lang="en-US" altLang="zh-CN" sz="2400" dirty="0" smtClean="0"/>
              <a:t>p1.toString()        //</a:t>
            </a:r>
            <a:r>
              <a:rPr lang="zh-CN" altLang="en-US" sz="2400" dirty="0" smtClean="0"/>
              <a:t>执行</a:t>
            </a:r>
            <a:r>
              <a:rPr lang="en-US" altLang="zh-CN" sz="2400" dirty="0" smtClean="0"/>
              <a:t>Person</a:t>
            </a:r>
            <a:r>
              <a:rPr lang="zh-CN" altLang="en-US" sz="2400" dirty="0" smtClean="0"/>
              <a:t>类的</a:t>
            </a:r>
            <a:r>
              <a:rPr lang="en-US" altLang="zh-CN" sz="2400" dirty="0" err="1" smtClean="0"/>
              <a:t>toString</a:t>
            </a:r>
            <a:r>
              <a:rPr lang="en-US" altLang="zh-CN" sz="2400" dirty="0" smtClean="0"/>
              <a:t>()</a:t>
            </a:r>
          </a:p>
          <a:p>
            <a:pPr lvl="1" eaLnBrk="1" hangingPunct="1"/>
            <a:r>
              <a:rPr lang="en-US" altLang="zh-CN" sz="2400" smtClean="0">
                <a:solidFill>
                  <a:srgbClr val="C00000"/>
                </a:solidFill>
              </a:rPr>
              <a:t>Student</a:t>
            </a:r>
            <a:r>
              <a:rPr lang="en-US" altLang="zh-CN" sz="2400" smtClean="0"/>
              <a:t> </a:t>
            </a:r>
            <a:r>
              <a:rPr lang="en-US" altLang="zh-CN" sz="2400" dirty="0" smtClean="0"/>
              <a:t>s1= new </a:t>
            </a:r>
            <a:r>
              <a:rPr lang="en-US" altLang="zh-CN" sz="2400" dirty="0" smtClean="0">
                <a:solidFill>
                  <a:srgbClr val="C00000"/>
                </a:solidFill>
              </a:rPr>
              <a:t>Student(p1</a:t>
            </a:r>
            <a:r>
              <a:rPr lang="en-US" altLang="zh-CN" sz="2400" dirty="0" smtClean="0"/>
              <a:t>,"</a:t>
            </a:r>
            <a:r>
              <a:rPr lang="zh-CN" altLang="en-US" sz="2400" dirty="0" smtClean="0"/>
              <a:t>计算机</a:t>
            </a:r>
            <a:r>
              <a:rPr lang="en-US" altLang="zh-CN" sz="2400" dirty="0" smtClean="0"/>
              <a:t>"); </a:t>
            </a:r>
          </a:p>
          <a:p>
            <a:pPr lvl="1" eaLnBrk="1" hangingPunct="1"/>
            <a:r>
              <a:rPr lang="en-US" altLang="zh-CN" sz="2400" dirty="0" smtClean="0"/>
              <a:t>s1.toString()        	//</a:t>
            </a:r>
            <a:r>
              <a:rPr lang="zh-CN" altLang="en-US" sz="2400" dirty="0" smtClean="0"/>
              <a:t>执行</a:t>
            </a:r>
            <a:r>
              <a:rPr lang="en-US" altLang="zh-CN" sz="2400" dirty="0" smtClean="0"/>
              <a:t>Student</a:t>
            </a:r>
            <a:r>
              <a:rPr lang="zh-CN" altLang="en-US" sz="2400" dirty="0" smtClean="0"/>
              <a:t>类的</a:t>
            </a:r>
            <a:r>
              <a:rPr lang="en-US" altLang="zh-CN" sz="2400" dirty="0" err="1" smtClean="0"/>
              <a:t>toString</a:t>
            </a:r>
            <a:r>
              <a:rPr lang="en-US" altLang="zh-CN" sz="2400" dirty="0" smtClean="0"/>
              <a:t>()</a:t>
            </a:r>
            <a:endParaRPr lang="zh-CN" altLang="en-US" sz="2400" dirty="0" smtClean="0"/>
          </a:p>
        </p:txBody>
      </p:sp>
      <p:sp>
        <p:nvSpPr>
          <p:cNvPr id="81926" name="TextBox 1"/>
          <p:cNvSpPr txBox="1">
            <a:spLocks noChangeArrowheads="1"/>
          </p:cNvSpPr>
          <p:nvPr/>
        </p:nvSpPr>
        <p:spPr bwMode="auto">
          <a:xfrm>
            <a:off x="250825" y="1412875"/>
            <a:ext cx="87137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dirty="0">
                <a:latin typeface="微软雅黑" pitchFamily="34" charset="-122"/>
                <a:ea typeface="微软雅黑" pitchFamily="34" charset="-122"/>
              </a:rPr>
              <a:t>如果编译时能够确定执行多态方法的中的哪一个，称为编译多态；否则，称为运行多态；</a:t>
            </a:r>
            <a:endParaRPr lang="en-US" altLang="zh-CN" dirty="0">
              <a:latin typeface="微软雅黑" pitchFamily="34" charset="-122"/>
              <a:ea typeface="微软雅黑" pitchFamily="34" charset="-122"/>
            </a:endParaRPr>
          </a:p>
          <a:p>
            <a:pPr eaLnBrk="1" hangingPunct="1">
              <a:lnSpc>
                <a:spcPct val="120000"/>
              </a:lnSpc>
              <a:buFont typeface="Wingdings" pitchFamily="2" charset="2"/>
              <a:buChar char="Ø"/>
            </a:pPr>
            <a:r>
              <a:rPr lang="zh-CN" altLang="en-US" dirty="0">
                <a:solidFill>
                  <a:srgbClr val="C00000"/>
                </a:solidFill>
                <a:latin typeface="微软雅黑" pitchFamily="34" charset="-122"/>
                <a:ea typeface="微软雅黑" pitchFamily="34" charset="-122"/>
              </a:rPr>
              <a:t>当对象引用本类实例时，为编译时多态</a:t>
            </a:r>
            <a:r>
              <a:rPr lang="zh-CN" altLang="en-US" dirty="0">
                <a:latin typeface="微软雅黑" pitchFamily="34" charset="-122"/>
                <a:ea typeface="微软雅黑" pitchFamily="34" charset="-122"/>
              </a:rPr>
              <a:t>；否则为运行时多态。 </a:t>
            </a:r>
          </a:p>
        </p:txBody>
      </p:sp>
      <p:sp>
        <p:nvSpPr>
          <p:cNvPr id="3" name="矩形标注 2"/>
          <p:cNvSpPr/>
          <p:nvPr/>
        </p:nvSpPr>
        <p:spPr>
          <a:xfrm>
            <a:off x="5580063" y="2924175"/>
            <a:ext cx="2879725" cy="936625"/>
          </a:xfrm>
          <a:prstGeom prst="wedgeRectCallout">
            <a:avLst>
              <a:gd name="adj1" fmla="val 2060"/>
              <a:gd name="adj2" fmla="val 79744"/>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b="1" dirty="0">
                <a:solidFill>
                  <a:schemeClr val="accent5">
                    <a:lumMod val="25000"/>
                  </a:schemeClr>
                </a:solidFill>
              </a:rPr>
              <a:t>对象引用本类实例，编译多态</a:t>
            </a:r>
          </a:p>
        </p:txBody>
      </p:sp>
      <p:sp>
        <p:nvSpPr>
          <p:cNvPr id="81928" name="TextBox 1"/>
          <p:cNvSpPr txBox="1">
            <a:spLocks noChangeArrowheads="1"/>
          </p:cNvSpPr>
          <p:nvPr/>
        </p:nvSpPr>
        <p:spPr bwMode="auto">
          <a:xfrm>
            <a:off x="5292725" y="765175"/>
            <a:ext cx="3313113" cy="534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mtClean="0">
                <a:latin typeface="微软雅黑" pitchFamily="34" charset="-122"/>
                <a:ea typeface="微软雅黑" pitchFamily="34" charset="-122"/>
              </a:rPr>
              <a:t>多态的</a:t>
            </a:r>
            <a:r>
              <a:rPr lang="zh-CN" altLang="en-US" dirty="0">
                <a:latin typeface="微软雅黑" pitchFamily="34" charset="-122"/>
                <a:ea typeface="微软雅黑" pitchFamily="34" charset="-122"/>
              </a:rPr>
              <a:t>另</a:t>
            </a:r>
            <a:r>
              <a:rPr lang="zh-CN" altLang="en-US">
                <a:latin typeface="微软雅黑" pitchFamily="34" charset="-122"/>
                <a:ea typeface="微软雅黑" pitchFamily="34" charset="-122"/>
              </a:rPr>
              <a:t>一种分类方式</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A929D14-3085-4676-946F-8F57E227509F}" type="slidenum">
              <a:rPr lang="zh-CN" altLang="en-US" sz="1400" smtClean="0">
                <a:latin typeface="Tahoma" pitchFamily="34" charset="0"/>
              </a:rPr>
              <a:pPr eaLnBrk="1" hangingPunct="1"/>
              <a:t>86</a:t>
            </a:fld>
            <a:endParaRPr lang="en-US" altLang="zh-CN" sz="1400" smtClean="0">
              <a:latin typeface="Tahoma" pitchFamily="34" charset="0"/>
            </a:endParaRPr>
          </a:p>
        </p:txBody>
      </p:sp>
      <p:sp>
        <p:nvSpPr>
          <p:cNvPr id="82948" name="Rectangle 2"/>
          <p:cNvSpPr>
            <a:spLocks noGrp="1" noChangeArrowheads="1"/>
          </p:cNvSpPr>
          <p:nvPr>
            <p:ph type="title"/>
          </p:nvPr>
        </p:nvSpPr>
        <p:spPr>
          <a:xfrm>
            <a:off x="1171575" y="333375"/>
            <a:ext cx="5056188" cy="623888"/>
          </a:xfrm>
        </p:spPr>
        <p:txBody>
          <a:bodyPr/>
          <a:lstStyle/>
          <a:p>
            <a:pPr eaLnBrk="1" hangingPunct="1"/>
            <a:r>
              <a:rPr lang="en-US" altLang="zh-CN" sz="2800" smtClean="0"/>
              <a:t>2. </a:t>
            </a:r>
            <a:r>
              <a:rPr lang="zh-CN" altLang="en-US" sz="2800" smtClean="0"/>
              <a:t>运行时多态性</a:t>
            </a:r>
          </a:p>
        </p:txBody>
      </p:sp>
      <p:sp>
        <p:nvSpPr>
          <p:cNvPr id="82949" name="Rectangle 3"/>
          <p:cNvSpPr>
            <a:spLocks noGrp="1" noChangeArrowheads="1"/>
          </p:cNvSpPr>
          <p:nvPr>
            <p:ph type="body" idx="1"/>
          </p:nvPr>
        </p:nvSpPr>
        <p:spPr>
          <a:xfrm>
            <a:off x="0" y="908050"/>
            <a:ext cx="9115425" cy="1728788"/>
          </a:xfrm>
        </p:spPr>
        <p:txBody>
          <a:bodyPr/>
          <a:lstStyle/>
          <a:p>
            <a:pPr lvl="1" eaLnBrk="1" hangingPunct="1"/>
            <a:r>
              <a:rPr lang="en-US" altLang="zh-CN" sz="2400" smtClean="0">
                <a:solidFill>
                  <a:srgbClr val="C00000"/>
                </a:solidFill>
              </a:rPr>
              <a:t>Person p2 = new Student(“</a:t>
            </a:r>
            <a:r>
              <a:rPr lang="zh-CN" altLang="en-US" sz="2400" smtClean="0">
                <a:solidFill>
                  <a:srgbClr val="C00000"/>
                </a:solidFill>
              </a:rPr>
              <a:t>通信工程</a:t>
            </a:r>
            <a:r>
              <a:rPr lang="en-US" altLang="zh-CN" sz="2400" smtClean="0">
                <a:solidFill>
                  <a:srgbClr val="C00000"/>
                </a:solidFill>
              </a:rPr>
              <a:t>”,p1); //</a:t>
            </a:r>
            <a:r>
              <a:rPr lang="zh-CN" altLang="en-US" sz="2400" smtClean="0"/>
              <a:t>父类对象引用子类实例</a:t>
            </a:r>
          </a:p>
          <a:p>
            <a:pPr lvl="1" eaLnBrk="1" hangingPunct="1"/>
            <a:r>
              <a:rPr lang="en-US" altLang="zh-CN" sz="2400" smtClean="0"/>
              <a:t>System.out.println(“p2 = ”+ p2);//</a:t>
            </a:r>
            <a:r>
              <a:rPr lang="zh-CN" altLang="en-US" sz="2400" smtClean="0"/>
              <a:t>执行子类的</a:t>
            </a:r>
            <a:r>
              <a:rPr lang="en-US" altLang="zh-CN" sz="2400" smtClean="0"/>
              <a:t>toString()  </a:t>
            </a:r>
            <a:endParaRPr lang="zh-CN" altLang="en-US" sz="2400" smtClean="0"/>
          </a:p>
        </p:txBody>
      </p:sp>
      <p:pic>
        <p:nvPicPr>
          <p:cNvPr id="82950" name="Picture 6" descr="B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2565400"/>
            <a:ext cx="63373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标注 6"/>
          <p:cNvSpPr/>
          <p:nvPr/>
        </p:nvSpPr>
        <p:spPr>
          <a:xfrm>
            <a:off x="6767513" y="2565400"/>
            <a:ext cx="2268537" cy="2159000"/>
          </a:xfrm>
          <a:prstGeom prst="wedgeRectCallout">
            <a:avLst>
              <a:gd name="adj1" fmla="val -86790"/>
              <a:gd name="adj2" fmla="val 65700"/>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dirty="0">
                <a:solidFill>
                  <a:srgbClr val="C00000"/>
                </a:solidFill>
              </a:rPr>
              <a:t>对象引用子类实例，运行多态；</a:t>
            </a:r>
            <a:endParaRPr lang="en-US" altLang="zh-CN" sz="2000" b="1" dirty="0">
              <a:solidFill>
                <a:srgbClr val="C00000"/>
              </a:solidFill>
            </a:endParaRPr>
          </a:p>
          <a:p>
            <a:pPr>
              <a:defRPr/>
            </a:pPr>
            <a:r>
              <a:rPr lang="zh-CN" altLang="en-US" sz="2000" b="1" dirty="0">
                <a:solidFill>
                  <a:schemeClr val="accent5">
                    <a:lumMod val="25000"/>
                  </a:schemeClr>
                </a:solidFill>
              </a:rPr>
              <a:t>寻找</a:t>
            </a:r>
            <a:r>
              <a:rPr lang="en-US" altLang="zh-CN" sz="2000" b="1" dirty="0">
                <a:solidFill>
                  <a:schemeClr val="accent5">
                    <a:lumMod val="25000"/>
                  </a:schemeClr>
                </a:solidFill>
              </a:rPr>
              <a:t>(new Student()).</a:t>
            </a:r>
            <a:r>
              <a:rPr lang="en-US" altLang="zh-CN" sz="2000" b="1" dirty="0" err="1">
                <a:solidFill>
                  <a:srgbClr val="C00000"/>
                </a:solidFill>
              </a:rPr>
              <a:t>toString</a:t>
            </a:r>
            <a:r>
              <a:rPr lang="en-US" altLang="zh-CN" sz="2000" b="1" dirty="0">
                <a:solidFill>
                  <a:srgbClr val="C00000"/>
                </a:solidFill>
              </a:rPr>
              <a:t>()</a:t>
            </a:r>
            <a:r>
              <a:rPr lang="zh-CN" altLang="en-US" sz="2000" b="1" dirty="0">
                <a:solidFill>
                  <a:schemeClr val="accent5">
                    <a:lumMod val="25000"/>
                  </a:schemeClr>
                </a:solidFill>
              </a:rPr>
              <a:t>匹配的执行方法 </a:t>
            </a:r>
          </a:p>
          <a:p>
            <a:pPr>
              <a:defRPr/>
            </a:pPr>
            <a:endParaRPr lang="zh-CN" altLang="en-US" sz="2000" b="1" dirty="0">
              <a:solidFill>
                <a:schemeClr val="accent5">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C8E0D6E-6710-4C60-86A8-27F96DBD5EAD}" type="slidenum">
              <a:rPr lang="zh-CN" altLang="en-US" sz="1400" smtClean="0">
                <a:latin typeface="Tahoma" pitchFamily="34" charset="0"/>
              </a:rPr>
              <a:pPr eaLnBrk="1" hangingPunct="1"/>
              <a:t>87</a:t>
            </a:fld>
            <a:endParaRPr lang="en-US" altLang="zh-CN" sz="1400" smtClean="0">
              <a:latin typeface="Tahoma" pitchFamily="34" charset="0"/>
            </a:endParaRPr>
          </a:p>
        </p:txBody>
      </p:sp>
      <p:sp>
        <p:nvSpPr>
          <p:cNvPr id="83972" name="Rectangle 2"/>
          <p:cNvSpPr>
            <a:spLocks noGrp="1" noChangeArrowheads="1"/>
          </p:cNvSpPr>
          <p:nvPr>
            <p:ph type="title"/>
          </p:nvPr>
        </p:nvSpPr>
        <p:spPr/>
        <p:txBody>
          <a:bodyPr/>
          <a:lstStyle/>
          <a:p>
            <a:pPr eaLnBrk="1" hangingPunct="1"/>
            <a:r>
              <a:rPr lang="en-US" altLang="zh-CN" smtClean="0"/>
              <a:t>3.4.4 </a:t>
            </a:r>
            <a:r>
              <a:rPr lang="zh-CN" altLang="en-US" smtClean="0"/>
              <a:t>多态方法的实现</a:t>
            </a:r>
          </a:p>
        </p:txBody>
      </p:sp>
      <p:sp>
        <p:nvSpPr>
          <p:cNvPr id="83973" name="TextBox 1"/>
          <p:cNvSpPr txBox="1">
            <a:spLocks noChangeArrowheads="1"/>
          </p:cNvSpPr>
          <p:nvPr/>
        </p:nvSpPr>
        <p:spPr bwMode="auto">
          <a:xfrm>
            <a:off x="251966" y="1196752"/>
            <a:ext cx="8712522"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dirty="0">
                <a:latin typeface="微软雅黑" pitchFamily="34" charset="-122"/>
                <a:ea typeface="微软雅黑" pitchFamily="34" charset="-122"/>
              </a:rPr>
              <a:t>方法的多态性使一个功能具有同一风格，在父类和子类之间具有相同的约定。使类易于扩充功能，增强软件的可维护性。</a:t>
            </a:r>
            <a:endParaRPr lang="en-US" altLang="zh-CN" dirty="0">
              <a:latin typeface="微软雅黑" pitchFamily="34" charset="-122"/>
              <a:ea typeface="微软雅黑" pitchFamily="34" charset="-122"/>
            </a:endParaRPr>
          </a:p>
          <a:p>
            <a:pPr eaLnBrk="1" hangingPunct="1">
              <a:lnSpc>
                <a:spcPct val="120000"/>
              </a:lnSpc>
              <a:buFont typeface="Wingdings" pitchFamily="2" charset="2"/>
              <a:buChar char="Ø"/>
            </a:pPr>
            <a:r>
              <a:rPr lang="zh-CN" altLang="en-US" dirty="0">
                <a:latin typeface="微软雅黑" pitchFamily="34" charset="-122"/>
                <a:ea typeface="微软雅黑" pitchFamily="34" charset="-122"/>
              </a:rPr>
              <a:t>如</a:t>
            </a:r>
            <a:r>
              <a:rPr lang="en-US" altLang="zh-CN" dirty="0">
                <a:latin typeface="微软雅黑" pitchFamily="34" charset="-122"/>
                <a:ea typeface="微软雅黑" pitchFamily="34" charset="-122"/>
              </a:rPr>
              <a:t>Person</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Student</a:t>
            </a:r>
            <a:r>
              <a:rPr lang="zh-CN" altLang="en-US" dirty="0">
                <a:latin typeface="微软雅黑" pitchFamily="34" charset="-122"/>
                <a:ea typeface="微软雅黑" pitchFamily="34" charset="-122"/>
              </a:rPr>
              <a:t>中都需要</a:t>
            </a:r>
            <a:r>
              <a:rPr lang="en-US" altLang="zh-CN" dirty="0" err="1">
                <a:latin typeface="微软雅黑" pitchFamily="34" charset="-122"/>
                <a:ea typeface="微软雅黑" pitchFamily="34" charset="-122"/>
              </a:rPr>
              <a:t>toString</a:t>
            </a:r>
            <a:r>
              <a:rPr lang="zh-CN" altLang="en-US" dirty="0">
                <a:latin typeface="微软雅黑" pitchFamily="34" charset="-122"/>
                <a:ea typeface="微软雅黑" pitchFamily="34" charset="-122"/>
              </a:rPr>
              <a:t>方法输出对象，</a:t>
            </a:r>
            <a:r>
              <a:rPr lang="en-US" altLang="zh-CN" dirty="0">
                <a:latin typeface="微软雅黑" pitchFamily="34" charset="-122"/>
                <a:ea typeface="微软雅黑" pitchFamily="34" charset="-122"/>
              </a:rPr>
              <a:t>equals</a:t>
            </a:r>
            <a:r>
              <a:rPr lang="zh-CN" altLang="en-US" dirty="0">
                <a:latin typeface="微软雅黑" pitchFamily="34" charset="-122"/>
                <a:ea typeface="微软雅黑" pitchFamily="34" charset="-122"/>
              </a:rPr>
              <a:t>比较两个对象是否相同这样的功能</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0" indent="0" eaLnBrk="1" hangingPunct="1">
              <a:lnSpc>
                <a:spcPct val="12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en-US" altLang="zh-CN" dirty="0" smtClean="0">
                <a:solidFill>
                  <a:schemeClr val="tx2">
                    <a:lumMod val="75000"/>
                  </a:schemeClr>
                </a:solidFill>
                <a:latin typeface="微软雅黑" pitchFamily="34" charset="-122"/>
                <a:ea typeface="微软雅黑" pitchFamily="34" charset="-122"/>
              </a:rPr>
              <a:t>// </a:t>
            </a:r>
            <a:r>
              <a:rPr lang="en-US" altLang="zh-CN" dirty="0" err="1" smtClean="0">
                <a:solidFill>
                  <a:schemeClr val="tx2">
                    <a:lumMod val="75000"/>
                  </a:schemeClr>
                </a:solidFill>
                <a:latin typeface="微软雅黑" pitchFamily="34" charset="-122"/>
                <a:ea typeface="微软雅黑" pitchFamily="34" charset="-122"/>
              </a:rPr>
              <a:t>toString</a:t>
            </a:r>
            <a:r>
              <a:rPr lang="en-US" altLang="zh-CN" dirty="0" smtClean="0">
                <a:solidFill>
                  <a:schemeClr val="tx2">
                    <a:lumMod val="75000"/>
                  </a:schemeClr>
                </a:solidFill>
                <a:latin typeface="微软雅黑" pitchFamily="34" charset="-122"/>
                <a:ea typeface="微软雅黑" pitchFamily="34" charset="-122"/>
              </a:rPr>
              <a:t>/equals</a:t>
            </a:r>
            <a:r>
              <a:rPr lang="zh-CN" altLang="en-US" dirty="0" smtClean="0">
                <a:solidFill>
                  <a:schemeClr val="tx2">
                    <a:lumMod val="75000"/>
                  </a:schemeClr>
                </a:solidFill>
                <a:latin typeface="微软雅黑" pitchFamily="34" charset="-122"/>
                <a:ea typeface="微软雅黑" pitchFamily="34" charset="-122"/>
              </a:rPr>
              <a:t>是两个从</a:t>
            </a:r>
            <a:r>
              <a:rPr lang="en-US" altLang="zh-CN" dirty="0" smtClean="0">
                <a:solidFill>
                  <a:schemeClr val="tx2">
                    <a:lumMod val="75000"/>
                  </a:schemeClr>
                </a:solidFill>
                <a:latin typeface="微软雅黑" pitchFamily="34" charset="-122"/>
                <a:ea typeface="微软雅黑" pitchFamily="34" charset="-122"/>
              </a:rPr>
              <a:t>Object</a:t>
            </a:r>
            <a:r>
              <a:rPr lang="zh-CN" altLang="en-US" dirty="0" smtClean="0">
                <a:solidFill>
                  <a:schemeClr val="tx2">
                    <a:lumMod val="75000"/>
                  </a:schemeClr>
                </a:solidFill>
                <a:latin typeface="微软雅黑" pitchFamily="34" charset="-122"/>
                <a:ea typeface="微软雅黑" pitchFamily="34" charset="-122"/>
              </a:rPr>
              <a:t>继承下来的方法，在绝大多数类中被覆盖</a:t>
            </a:r>
            <a:endParaRPr lang="en-US" altLang="zh-CN" dirty="0">
              <a:solidFill>
                <a:schemeClr val="tx2">
                  <a:lumMod val="75000"/>
                </a:schemeClr>
              </a:solidFill>
              <a:latin typeface="微软雅黑" pitchFamily="34" charset="-122"/>
              <a:ea typeface="微软雅黑" pitchFamily="34" charset="-122"/>
            </a:endParaRPr>
          </a:p>
          <a:p>
            <a:pPr eaLnBrk="1" hangingPunct="1">
              <a:lnSpc>
                <a:spcPct val="120000"/>
              </a:lnSpc>
              <a:buFont typeface="Wingdings" pitchFamily="2" charset="2"/>
              <a:buChar char="Ø"/>
            </a:pPr>
            <a:r>
              <a:rPr lang="zh-CN" altLang="en-US" dirty="0">
                <a:latin typeface="微软雅黑" pitchFamily="34" charset="-122"/>
                <a:ea typeface="微软雅黑" pitchFamily="34" charset="-122"/>
              </a:rPr>
              <a:t>所有这些方法都会被继承，并在子类里面</a:t>
            </a:r>
            <a:r>
              <a:rPr lang="zh-CN" altLang="en-US" dirty="0">
                <a:solidFill>
                  <a:srgbClr val="C00000"/>
                </a:solidFill>
                <a:latin typeface="微软雅黑" pitchFamily="34" charset="-122"/>
                <a:ea typeface="微软雅黑" pitchFamily="34" charset="-122"/>
              </a:rPr>
              <a:t>通过覆盖和重载实现多态性。</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t>[</a:t>
            </a:r>
            <a:r>
              <a:rPr lang="zh-CN" altLang="en-US" smtClean="0"/>
              <a:t>例</a:t>
            </a:r>
            <a:r>
              <a:rPr lang="en-US" altLang="zh-CN" smtClean="0"/>
              <a:t>]</a:t>
            </a:r>
            <a:r>
              <a:rPr lang="zh-CN" altLang="en-US" smtClean="0"/>
              <a:t>多态的实现方法</a:t>
            </a:r>
          </a:p>
        </p:txBody>
      </p:sp>
      <p:sp>
        <p:nvSpPr>
          <p:cNvPr id="8602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9699C6C-AE68-4087-9A49-77E9E1665C25}" type="slidenum">
              <a:rPr lang="zh-CN" altLang="en-US" sz="1400" smtClean="0">
                <a:latin typeface="Tahoma" pitchFamily="34" charset="0"/>
              </a:rPr>
              <a:pPr eaLnBrk="1" hangingPunct="1"/>
              <a:t>88</a:t>
            </a:fld>
            <a:endParaRPr lang="en-US" altLang="zh-CN" sz="1400" smtClean="0">
              <a:latin typeface="Tahoma" pitchFamily="34" charset="0"/>
            </a:endParaRPr>
          </a:p>
        </p:txBody>
      </p:sp>
      <p:sp>
        <p:nvSpPr>
          <p:cNvPr id="6" name="Rectangle 3"/>
          <p:cNvSpPr txBox="1">
            <a:spLocks noChangeArrowheads="1"/>
          </p:cNvSpPr>
          <p:nvPr/>
        </p:nvSpPr>
        <p:spPr bwMode="auto">
          <a:xfrm>
            <a:off x="350838" y="1412875"/>
            <a:ext cx="8415337"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990600" indent="-53340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Clr>
                <a:schemeClr val="folHlink"/>
              </a:buClr>
              <a:buSzPct val="80000"/>
              <a:buFont typeface="Wingdings" pitchFamily="2" charset="2"/>
              <a:buNone/>
            </a:pPr>
            <a:r>
              <a:rPr lang="en-US" altLang="zh-CN" sz="2800" b="1">
                <a:latin typeface="Tahoma" pitchFamily="34" charset="0"/>
              </a:rPr>
              <a:t>1. </a:t>
            </a:r>
            <a:r>
              <a:rPr lang="zh-CN" altLang="en-US" sz="2800" b="1">
                <a:latin typeface="Tahoma" pitchFamily="34" charset="0"/>
              </a:rPr>
              <a:t>多态的</a:t>
            </a:r>
            <a:r>
              <a:rPr lang="en-US" altLang="zh-CN" sz="2800" b="1">
                <a:latin typeface="Tahoma" pitchFamily="34" charset="0"/>
              </a:rPr>
              <a:t>toString()</a:t>
            </a:r>
            <a:r>
              <a:rPr lang="zh-CN" altLang="en-US" sz="2800" b="1">
                <a:latin typeface="Tahoma" pitchFamily="34" charset="0"/>
              </a:rPr>
              <a:t>方法</a:t>
            </a:r>
          </a:p>
          <a:p>
            <a:pPr lvl="1" eaLnBrk="1" hangingPunct="1">
              <a:spcBef>
                <a:spcPct val="20000"/>
              </a:spcBef>
              <a:buClr>
                <a:schemeClr val="hlink"/>
              </a:buClr>
              <a:buSzPct val="70000"/>
              <a:buFont typeface="Wingdings" pitchFamily="2" charset="2"/>
              <a:buNone/>
            </a:pPr>
            <a:r>
              <a:rPr lang="en-US" altLang="zh-CN" b="1">
                <a:latin typeface="Tahoma" pitchFamily="34" charset="0"/>
              </a:rPr>
              <a:t>Object</a:t>
            </a:r>
            <a:r>
              <a:rPr lang="zh-CN" altLang="en-US" b="1">
                <a:latin typeface="Tahoma" pitchFamily="34" charset="0"/>
              </a:rPr>
              <a:t>类声明</a:t>
            </a:r>
            <a:r>
              <a:rPr lang="en-US" altLang="zh-CN" b="1">
                <a:latin typeface="Tahoma" pitchFamily="34" charset="0"/>
              </a:rPr>
              <a:t>:</a:t>
            </a:r>
          </a:p>
          <a:p>
            <a:pPr lvl="1" eaLnBrk="1" hangingPunct="1">
              <a:spcBef>
                <a:spcPct val="20000"/>
              </a:spcBef>
              <a:buClr>
                <a:schemeClr val="hlink"/>
              </a:buClr>
              <a:buSzPct val="70000"/>
              <a:buFont typeface="Wingdings" pitchFamily="2" charset="2"/>
              <a:buNone/>
            </a:pPr>
            <a:r>
              <a:rPr lang="en-US" altLang="zh-CN" b="1">
                <a:latin typeface="Tahoma" pitchFamily="34" charset="0"/>
              </a:rPr>
              <a:t>public String toString()  //</a:t>
            </a:r>
            <a:r>
              <a:rPr lang="zh-CN" altLang="en-US" b="1">
                <a:latin typeface="Tahoma" pitchFamily="34" charset="0"/>
              </a:rPr>
              <a:t>返回当前对象的信息字符串</a:t>
            </a:r>
          </a:p>
          <a:p>
            <a:pPr lvl="1" eaLnBrk="1" hangingPunct="1">
              <a:spcBef>
                <a:spcPct val="20000"/>
              </a:spcBef>
              <a:buClr>
                <a:schemeClr val="hlink"/>
              </a:buClr>
              <a:buSzPct val="70000"/>
              <a:buFont typeface="Wingdings" pitchFamily="2" charset="2"/>
              <a:buNone/>
            </a:pPr>
            <a:r>
              <a:rPr lang="en-US" altLang="zh-CN" b="1">
                <a:latin typeface="Tahoma" pitchFamily="34" charset="0"/>
              </a:rPr>
              <a:t>{</a:t>
            </a:r>
          </a:p>
          <a:p>
            <a:pPr lvl="1" eaLnBrk="1" hangingPunct="1">
              <a:spcBef>
                <a:spcPct val="20000"/>
              </a:spcBef>
              <a:buClr>
                <a:schemeClr val="hlink"/>
              </a:buClr>
              <a:buSzPct val="70000"/>
              <a:buFont typeface="Wingdings" pitchFamily="2" charset="2"/>
              <a:buNone/>
            </a:pPr>
            <a:r>
              <a:rPr lang="en-US" altLang="zh-CN" b="1">
                <a:latin typeface="Tahoma" pitchFamily="34" charset="0"/>
              </a:rPr>
              <a:t>    return getClass().getName() + "@" + Integer.toHexString(hashCode());</a:t>
            </a:r>
          </a:p>
          <a:p>
            <a:pPr lvl="1" eaLnBrk="1" hangingPunct="1">
              <a:spcBef>
                <a:spcPct val="20000"/>
              </a:spcBef>
              <a:buClr>
                <a:schemeClr val="hlink"/>
              </a:buClr>
              <a:buSzPct val="70000"/>
              <a:buFont typeface="Wingdings" pitchFamily="2" charset="2"/>
              <a:buNone/>
            </a:pPr>
            <a:r>
              <a:rPr lang="en-US" altLang="zh-CN" b="1">
                <a:latin typeface="Tahoma" pitchFamily="34" charset="0"/>
              </a:rPr>
              <a:t>}</a:t>
            </a:r>
            <a:endParaRPr lang="zh-CN" altLang="en-US" b="1">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1150938" y="188913"/>
            <a:ext cx="7793037" cy="623887"/>
          </a:xfrm>
        </p:spPr>
        <p:txBody>
          <a:bodyPr/>
          <a:lstStyle/>
          <a:p>
            <a:r>
              <a:rPr lang="en-US" altLang="zh-CN" sz="2800" smtClean="0"/>
              <a:t>2. </a:t>
            </a:r>
            <a:r>
              <a:rPr lang="zh-CN" altLang="en-US" sz="2800" smtClean="0"/>
              <a:t>多态的</a:t>
            </a:r>
            <a:r>
              <a:rPr lang="en-US" altLang="zh-CN" sz="2800" smtClean="0"/>
              <a:t>equals(Object)</a:t>
            </a:r>
            <a:r>
              <a:rPr lang="zh-CN" altLang="en-US" sz="2800" smtClean="0"/>
              <a:t>方法</a:t>
            </a:r>
          </a:p>
        </p:txBody>
      </p:sp>
      <p:sp>
        <p:nvSpPr>
          <p:cNvPr id="87043" name="内容占位符 2"/>
          <p:cNvSpPr>
            <a:spLocks noGrp="1"/>
          </p:cNvSpPr>
          <p:nvPr>
            <p:ph idx="1"/>
          </p:nvPr>
        </p:nvSpPr>
        <p:spPr>
          <a:xfrm>
            <a:off x="323850" y="1052513"/>
            <a:ext cx="8631238" cy="5761037"/>
          </a:xfrm>
        </p:spPr>
        <p:txBody>
          <a:bodyPr/>
          <a:lstStyle/>
          <a:p>
            <a:pPr eaLnBrk="1" hangingPunct="1">
              <a:buClr>
                <a:srgbClr val="3333CC"/>
              </a:buClr>
            </a:pPr>
            <a:r>
              <a:rPr lang="en-US" altLang="zh-CN" sz="2000" smtClean="0">
                <a:solidFill>
                  <a:srgbClr val="000000"/>
                </a:solidFill>
              </a:rPr>
              <a:t>Object</a:t>
            </a:r>
            <a:r>
              <a:rPr lang="zh-CN" altLang="en-US" sz="2000" smtClean="0">
                <a:solidFill>
                  <a:srgbClr val="000000"/>
                </a:solidFill>
              </a:rPr>
              <a:t>类的</a:t>
            </a:r>
            <a:r>
              <a:rPr lang="en-US" altLang="zh-CN" sz="2000" smtClean="0">
                <a:solidFill>
                  <a:srgbClr val="000000"/>
                </a:solidFill>
              </a:rPr>
              <a:t>equals(Object)</a:t>
            </a:r>
            <a:r>
              <a:rPr lang="zh-CN" altLang="en-US" sz="2000" smtClean="0">
                <a:solidFill>
                  <a:srgbClr val="000000"/>
                </a:solidFill>
              </a:rPr>
              <a:t>方法</a:t>
            </a:r>
            <a:endParaRPr lang="en-US" altLang="zh-CN" sz="2000" smtClean="0">
              <a:solidFill>
                <a:srgbClr val="000000"/>
              </a:solidFill>
            </a:endParaRPr>
          </a:p>
          <a:p>
            <a:pPr eaLnBrk="1" hangingPunct="1">
              <a:buClr>
                <a:srgbClr val="3333CC"/>
              </a:buClr>
            </a:pPr>
            <a:r>
              <a:rPr lang="en-US" altLang="zh-CN" sz="2000" smtClean="0">
                <a:solidFill>
                  <a:srgbClr val="000000"/>
                </a:solidFill>
              </a:rPr>
              <a:t>public boolean equals(Object obj)</a:t>
            </a:r>
          </a:p>
          <a:p>
            <a:pPr eaLnBrk="1" hangingPunct="1">
              <a:buClr>
                <a:srgbClr val="3333CC"/>
              </a:buClr>
            </a:pPr>
            <a:r>
              <a:rPr lang="en-US" altLang="zh-CN" sz="2000" smtClean="0">
                <a:solidFill>
                  <a:srgbClr val="000000"/>
                </a:solidFill>
              </a:rPr>
              <a:t>{    return this == obj;   }</a:t>
            </a:r>
          </a:p>
          <a:p>
            <a:pPr eaLnBrk="1" hangingPunct="1">
              <a:buClr>
                <a:srgbClr val="3333CC"/>
              </a:buClr>
            </a:pPr>
            <a:endParaRPr lang="en-US" altLang="zh-CN" sz="2000" smtClean="0">
              <a:solidFill>
                <a:srgbClr val="000000"/>
              </a:solidFill>
            </a:endParaRPr>
          </a:p>
          <a:p>
            <a:pPr eaLnBrk="1" hangingPunct="1">
              <a:buClr>
                <a:srgbClr val="3333CC"/>
              </a:buClr>
            </a:pPr>
            <a:r>
              <a:rPr lang="zh-CN" altLang="en-US" sz="2000" smtClean="0">
                <a:solidFill>
                  <a:srgbClr val="000000"/>
                </a:solidFill>
              </a:rPr>
              <a:t>子类</a:t>
            </a:r>
            <a:r>
              <a:rPr lang="en-US" altLang="zh-CN" sz="2000" smtClean="0">
                <a:solidFill>
                  <a:srgbClr val="000000"/>
                </a:solidFill>
              </a:rPr>
              <a:t>Person</a:t>
            </a:r>
            <a:r>
              <a:rPr lang="zh-CN" altLang="en-US" sz="2000" smtClean="0">
                <a:solidFill>
                  <a:srgbClr val="000000"/>
                </a:solidFill>
              </a:rPr>
              <a:t>覆盖</a:t>
            </a:r>
            <a:r>
              <a:rPr lang="en-US" altLang="zh-CN" sz="2000" smtClean="0">
                <a:solidFill>
                  <a:srgbClr val="000000"/>
                </a:solidFill>
              </a:rPr>
              <a:t>Object</a:t>
            </a:r>
            <a:r>
              <a:rPr lang="zh-CN" altLang="en-US" sz="2000" smtClean="0">
                <a:solidFill>
                  <a:srgbClr val="000000"/>
                </a:solidFill>
              </a:rPr>
              <a:t>类的</a:t>
            </a:r>
            <a:r>
              <a:rPr lang="en-US" altLang="zh-CN" sz="2000" smtClean="0">
                <a:solidFill>
                  <a:srgbClr val="000000"/>
                </a:solidFill>
              </a:rPr>
              <a:t>equals(Object)</a:t>
            </a:r>
            <a:r>
              <a:rPr lang="zh-CN" altLang="en-US" sz="2000" smtClean="0">
                <a:solidFill>
                  <a:srgbClr val="000000"/>
                </a:solidFill>
              </a:rPr>
              <a:t>方法</a:t>
            </a:r>
            <a:endParaRPr lang="en-US" altLang="zh-CN" sz="2000" smtClean="0">
              <a:solidFill>
                <a:srgbClr val="000000"/>
              </a:solidFill>
            </a:endParaRPr>
          </a:p>
          <a:p>
            <a:pPr>
              <a:lnSpc>
                <a:spcPct val="80000"/>
              </a:lnSpc>
            </a:pPr>
            <a:r>
              <a:rPr lang="en-US" altLang="zh-CN" sz="2000" smtClean="0"/>
              <a:t>public boolean equals(Object obj)  //</a:t>
            </a:r>
            <a:r>
              <a:rPr lang="zh-CN" altLang="en-US" sz="2000" smtClean="0"/>
              <a:t>比较两个对象的值是否相等</a:t>
            </a:r>
          </a:p>
          <a:p>
            <a:pPr>
              <a:lnSpc>
                <a:spcPct val="80000"/>
              </a:lnSpc>
            </a:pPr>
            <a:r>
              <a:rPr lang="en-US" altLang="zh-CN" sz="2000" smtClean="0"/>
              <a:t>{                                                          //</a:t>
            </a:r>
            <a:r>
              <a:rPr lang="zh-CN" altLang="en-US" sz="2000" smtClean="0"/>
              <a:t>覆盖</a:t>
            </a:r>
            <a:r>
              <a:rPr lang="en-US" altLang="zh-CN" sz="2000" smtClean="0"/>
              <a:t>Object</a:t>
            </a:r>
            <a:r>
              <a:rPr lang="zh-CN" altLang="en-US" sz="2000" smtClean="0"/>
              <a:t>类的</a:t>
            </a:r>
            <a:r>
              <a:rPr lang="en-US" altLang="zh-CN" sz="2000" smtClean="0"/>
              <a:t>equals()</a:t>
            </a:r>
            <a:r>
              <a:rPr lang="zh-CN" altLang="en-US" sz="2000" smtClean="0"/>
              <a:t>方法</a:t>
            </a:r>
            <a:endParaRPr lang="en-US" altLang="zh-CN" sz="2000" smtClean="0"/>
          </a:p>
          <a:p>
            <a:pPr>
              <a:lnSpc>
                <a:spcPct val="80000"/>
              </a:lnSpc>
            </a:pPr>
            <a:r>
              <a:rPr lang="en-US" altLang="zh-CN" sz="2000" smtClean="0"/>
              <a:t>    if (this==obj)                             	//this</a:t>
            </a:r>
            <a:r>
              <a:rPr lang="zh-CN" altLang="en-US" sz="2000" smtClean="0"/>
              <a:t>指代调用当前方法的对象</a:t>
            </a:r>
          </a:p>
          <a:p>
            <a:pPr>
              <a:lnSpc>
                <a:spcPct val="80000"/>
              </a:lnSpc>
            </a:pPr>
            <a:r>
              <a:rPr lang="zh-CN" altLang="en-US" sz="2000" smtClean="0"/>
              <a:t>        </a:t>
            </a:r>
            <a:r>
              <a:rPr lang="en-US" altLang="zh-CN" sz="2000" smtClean="0"/>
              <a:t>return true;</a:t>
            </a:r>
          </a:p>
          <a:p>
            <a:pPr>
              <a:lnSpc>
                <a:spcPct val="80000"/>
              </a:lnSpc>
            </a:pPr>
            <a:r>
              <a:rPr lang="en-US" altLang="zh-CN" sz="2000" smtClean="0"/>
              <a:t>    if (obj instanceof Person)          //</a:t>
            </a:r>
            <a:r>
              <a:rPr lang="zh-CN" altLang="en-US" sz="2000" smtClean="0"/>
              <a:t>判断当前对象是否属于</a:t>
            </a:r>
            <a:r>
              <a:rPr lang="en-US" altLang="zh-CN" sz="2000" smtClean="0"/>
              <a:t>Person</a:t>
            </a:r>
            <a:r>
              <a:rPr lang="zh-CN" altLang="en-US" sz="2000" smtClean="0"/>
              <a:t>类</a:t>
            </a:r>
          </a:p>
          <a:p>
            <a:pPr>
              <a:lnSpc>
                <a:spcPct val="80000"/>
              </a:lnSpc>
            </a:pPr>
            <a:r>
              <a:rPr lang="zh-CN" altLang="en-US" sz="2000" smtClean="0"/>
              <a:t>    </a:t>
            </a:r>
            <a:r>
              <a:rPr lang="en-US" altLang="zh-CN" sz="2000" smtClean="0"/>
              <a:t>{</a:t>
            </a:r>
          </a:p>
          <a:p>
            <a:pPr>
              <a:lnSpc>
                <a:spcPct val="80000"/>
              </a:lnSpc>
            </a:pPr>
            <a:r>
              <a:rPr lang="en-US" altLang="zh-CN" sz="2000" smtClean="0"/>
              <a:t>        Person p = (Person)obj;          //</a:t>
            </a:r>
            <a:r>
              <a:rPr lang="zh-CN" altLang="en-US" sz="2000" smtClean="0"/>
              <a:t>强制类型转换</a:t>
            </a:r>
          </a:p>
          <a:p>
            <a:pPr>
              <a:lnSpc>
                <a:spcPct val="80000"/>
              </a:lnSpc>
            </a:pPr>
            <a:r>
              <a:rPr lang="zh-CN" altLang="en-US" sz="2000" smtClean="0"/>
              <a:t>        </a:t>
            </a:r>
            <a:r>
              <a:rPr lang="en-US" altLang="zh-CN" sz="2000" smtClean="0"/>
              <a:t>return this.name.equals(p.name) &amp;&amp;</a:t>
            </a:r>
          </a:p>
          <a:p>
            <a:pPr>
              <a:lnSpc>
                <a:spcPct val="80000"/>
              </a:lnSpc>
            </a:pPr>
            <a:r>
              <a:rPr lang="en-US" altLang="zh-CN" sz="2000" smtClean="0"/>
              <a:t>                   this.birthday.equals(p.birthday);</a:t>
            </a:r>
          </a:p>
          <a:p>
            <a:pPr>
              <a:lnSpc>
                <a:spcPct val="80000"/>
              </a:lnSpc>
            </a:pPr>
            <a:r>
              <a:rPr lang="en-US" altLang="zh-CN" sz="2000" smtClean="0"/>
              <a:t>    }</a:t>
            </a:r>
          </a:p>
          <a:p>
            <a:pPr>
              <a:lnSpc>
                <a:spcPct val="80000"/>
              </a:lnSpc>
            </a:pPr>
            <a:r>
              <a:rPr lang="en-US" altLang="zh-CN" sz="2000" smtClean="0"/>
              <a:t>    return false;</a:t>
            </a:r>
          </a:p>
          <a:p>
            <a:pPr>
              <a:lnSpc>
                <a:spcPct val="80000"/>
              </a:lnSpc>
            </a:pPr>
            <a:r>
              <a:rPr lang="en-US" altLang="zh-CN" sz="2000" smtClean="0"/>
              <a:t>}</a:t>
            </a:r>
            <a:endParaRPr lang="zh-CN" altLang="en-US" sz="2000" smtClean="0"/>
          </a:p>
          <a:p>
            <a:pPr eaLnBrk="1" hangingPunct="1">
              <a:buClr>
                <a:srgbClr val="3333CC"/>
              </a:buClr>
            </a:pPr>
            <a:endParaRPr lang="zh-CN" altLang="en-US" sz="2000" smtClean="0">
              <a:solidFill>
                <a:srgbClr val="000000"/>
              </a:solidFill>
            </a:endParaRPr>
          </a:p>
        </p:txBody>
      </p:sp>
      <p:sp>
        <p:nvSpPr>
          <p:cNvPr id="8704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9691517-B5C3-4607-ABDC-A7B62FC89237}" type="slidenum">
              <a:rPr lang="zh-CN" altLang="en-US" sz="1400" smtClean="0">
                <a:latin typeface="Tahoma" pitchFamily="34" charset="0"/>
              </a:rPr>
              <a:pPr eaLnBrk="1" hangingPunct="1"/>
              <a:t>89</a:t>
            </a:fld>
            <a:endParaRPr lang="en-US" altLang="zh-CN" sz="1400" smtClean="0">
              <a:latin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3"/>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653A23F-347D-4D44-92A0-0FE98CE06CB5}" type="slidenum">
              <a:rPr lang="en-US" altLang="zh-CN" sz="1400" smtClean="0">
                <a:latin typeface="Comic Sans MS" pitchFamily="66" charset="0"/>
              </a:rPr>
              <a:pPr eaLnBrk="1" hangingPunct="1"/>
              <a:t>9</a:t>
            </a:fld>
            <a:endParaRPr lang="en-US" altLang="zh-CN" sz="1400" smtClean="0">
              <a:latin typeface="Comic Sans MS" pitchFamily="66" charset="0"/>
            </a:endParaRPr>
          </a:p>
        </p:txBody>
      </p:sp>
      <p:sp>
        <p:nvSpPr>
          <p:cNvPr id="17410" name="标题 1"/>
          <p:cNvSpPr>
            <a:spLocks noGrp="1"/>
          </p:cNvSpPr>
          <p:nvPr>
            <p:ph type="title" idx="4294967295"/>
          </p:nvPr>
        </p:nvSpPr>
        <p:spPr>
          <a:xfrm>
            <a:off x="1043608" y="116632"/>
            <a:ext cx="6408712" cy="792162"/>
          </a:xfrm>
        </p:spPr>
        <p:txBody>
          <a:bodyPr/>
          <a:lstStyle/>
          <a:p>
            <a:pPr algn="l"/>
            <a:r>
              <a:rPr lang="en-US" altLang="zh-CN" sz="3200" smtClean="0"/>
              <a:t>2. </a:t>
            </a:r>
            <a:r>
              <a:rPr lang="zh-CN" altLang="en-US" sz="3200" smtClean="0"/>
              <a:t>声明成员变量和成员方法</a:t>
            </a:r>
          </a:p>
        </p:txBody>
      </p:sp>
      <p:sp>
        <p:nvSpPr>
          <p:cNvPr id="17412" name="Rectangle 3"/>
          <p:cNvSpPr txBox="1">
            <a:spLocks noChangeArrowheads="1"/>
          </p:cNvSpPr>
          <p:nvPr/>
        </p:nvSpPr>
        <p:spPr bwMode="auto">
          <a:xfrm>
            <a:off x="250825" y="1125538"/>
            <a:ext cx="8713788"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lvl="1">
              <a:spcBef>
                <a:spcPct val="20000"/>
              </a:spcBef>
              <a:buFont typeface="Wingdings" pitchFamily="2" charset="2"/>
              <a:buNone/>
            </a:pPr>
            <a:r>
              <a:rPr lang="zh-CN" altLang="en-US" b="1">
                <a:latin typeface="Comic Sans MS" pitchFamily="66" charset="0"/>
              </a:rPr>
              <a:t>成员变量声明格式：</a:t>
            </a:r>
            <a:endParaRPr lang="en-US" altLang="zh-CN" b="1">
              <a:latin typeface="Comic Sans MS" pitchFamily="66" charset="0"/>
            </a:endParaRPr>
          </a:p>
          <a:p>
            <a:pPr lvl="1">
              <a:spcBef>
                <a:spcPct val="20000"/>
              </a:spcBef>
              <a:buFont typeface="Wingdings" pitchFamily="2" charset="2"/>
              <a:buNone/>
            </a:pPr>
            <a:r>
              <a:rPr lang="en-US" altLang="zh-CN" b="1">
                <a:solidFill>
                  <a:srgbClr val="C00000"/>
                </a:solidFill>
                <a:latin typeface="Comic Sans MS" pitchFamily="66" charset="0"/>
              </a:rPr>
              <a:t>[</a:t>
            </a:r>
            <a:r>
              <a:rPr lang="zh-CN" altLang="en-US" b="1">
                <a:solidFill>
                  <a:srgbClr val="C00000"/>
                </a:solidFill>
                <a:latin typeface="Comic Sans MS" pitchFamily="66" charset="0"/>
              </a:rPr>
              <a:t>修饰符</a:t>
            </a:r>
            <a:r>
              <a:rPr lang="en-US" altLang="zh-CN" b="1">
                <a:solidFill>
                  <a:srgbClr val="C00000"/>
                </a:solidFill>
                <a:latin typeface="Comic Sans MS" pitchFamily="66" charset="0"/>
              </a:rPr>
              <a:t>] </a:t>
            </a:r>
            <a:r>
              <a:rPr lang="zh-CN" altLang="en-US" b="1">
                <a:solidFill>
                  <a:srgbClr val="C00000"/>
                </a:solidFill>
                <a:latin typeface="Comic Sans MS" pitchFamily="66" charset="0"/>
              </a:rPr>
              <a:t>数据类型 变量 </a:t>
            </a:r>
            <a:r>
              <a:rPr lang="en-US" altLang="zh-CN" b="1">
                <a:latin typeface="Comic Sans MS" pitchFamily="66" charset="0"/>
              </a:rPr>
              <a:t>[=</a:t>
            </a:r>
            <a:r>
              <a:rPr lang="zh-CN" altLang="en-US" b="1">
                <a:latin typeface="Comic Sans MS" pitchFamily="66" charset="0"/>
              </a:rPr>
              <a:t>表达式</a:t>
            </a:r>
            <a:r>
              <a:rPr lang="en-US" altLang="zh-CN" b="1">
                <a:latin typeface="Comic Sans MS" pitchFamily="66" charset="0"/>
              </a:rPr>
              <a:t>]{,</a:t>
            </a:r>
            <a:r>
              <a:rPr lang="zh-CN" altLang="en-US" b="1">
                <a:latin typeface="Comic Sans MS" pitchFamily="66" charset="0"/>
              </a:rPr>
              <a:t>变量 </a:t>
            </a:r>
            <a:r>
              <a:rPr lang="en-US" altLang="zh-CN" b="1">
                <a:latin typeface="Comic Sans MS" pitchFamily="66" charset="0"/>
              </a:rPr>
              <a:t>[=</a:t>
            </a:r>
            <a:r>
              <a:rPr lang="zh-CN" altLang="en-US" b="1">
                <a:latin typeface="Comic Sans MS" pitchFamily="66" charset="0"/>
              </a:rPr>
              <a:t>表达式</a:t>
            </a:r>
            <a:r>
              <a:rPr lang="en-US" altLang="zh-CN" b="1">
                <a:latin typeface="Comic Sans MS" pitchFamily="66" charset="0"/>
              </a:rPr>
              <a:t>]}</a:t>
            </a:r>
          </a:p>
          <a:p>
            <a:pPr lvl="1">
              <a:spcBef>
                <a:spcPct val="20000"/>
              </a:spcBef>
              <a:buFont typeface="Wingdings" pitchFamily="2" charset="2"/>
              <a:buNone/>
            </a:pPr>
            <a:endParaRPr lang="en-US" altLang="zh-CN" b="1">
              <a:latin typeface="Comic Sans MS" pitchFamily="66" charset="0"/>
            </a:endParaRPr>
          </a:p>
          <a:p>
            <a:pPr lvl="1">
              <a:spcBef>
                <a:spcPct val="20000"/>
              </a:spcBef>
              <a:buFont typeface="Wingdings" pitchFamily="2" charset="2"/>
              <a:buNone/>
            </a:pPr>
            <a:r>
              <a:rPr lang="zh-CN" altLang="en-US" b="1">
                <a:latin typeface="Comic Sans MS" pitchFamily="66" charset="0"/>
              </a:rPr>
              <a:t>成员方法声明格式：</a:t>
            </a:r>
            <a:endParaRPr lang="en-US" altLang="zh-CN" b="1">
              <a:latin typeface="Comic Sans MS" pitchFamily="66" charset="0"/>
            </a:endParaRPr>
          </a:p>
          <a:p>
            <a:pPr lvl="1">
              <a:spcBef>
                <a:spcPct val="20000"/>
              </a:spcBef>
              <a:buFont typeface="Wingdings" pitchFamily="2" charset="2"/>
              <a:buNone/>
            </a:pPr>
            <a:r>
              <a:rPr lang="en-US" altLang="zh-CN" b="1">
                <a:solidFill>
                  <a:srgbClr val="C00000"/>
                </a:solidFill>
                <a:latin typeface="Comic Sans MS" pitchFamily="66" charset="0"/>
              </a:rPr>
              <a:t>[</a:t>
            </a:r>
            <a:r>
              <a:rPr lang="zh-CN" altLang="en-US" b="1">
                <a:solidFill>
                  <a:srgbClr val="C00000"/>
                </a:solidFill>
                <a:latin typeface="Comic Sans MS" pitchFamily="66" charset="0"/>
              </a:rPr>
              <a:t>修饰符</a:t>
            </a:r>
            <a:r>
              <a:rPr lang="en-US" altLang="zh-CN" b="1">
                <a:solidFill>
                  <a:srgbClr val="C00000"/>
                </a:solidFill>
                <a:latin typeface="Comic Sans MS" pitchFamily="66" charset="0"/>
              </a:rPr>
              <a:t>]  </a:t>
            </a:r>
            <a:r>
              <a:rPr lang="zh-CN" altLang="en-US" b="1">
                <a:solidFill>
                  <a:srgbClr val="C00000"/>
                </a:solidFill>
                <a:latin typeface="Comic Sans MS" pitchFamily="66" charset="0"/>
              </a:rPr>
              <a:t>返回值类型  方法</a:t>
            </a:r>
            <a:r>
              <a:rPr lang="en-US" altLang="zh-CN" b="1">
                <a:solidFill>
                  <a:srgbClr val="C00000"/>
                </a:solidFill>
                <a:latin typeface="Comic Sans MS" pitchFamily="66" charset="0"/>
              </a:rPr>
              <a:t>([</a:t>
            </a:r>
            <a:r>
              <a:rPr lang="zh-CN" altLang="en-US" b="1">
                <a:solidFill>
                  <a:srgbClr val="C00000"/>
                </a:solidFill>
                <a:latin typeface="Comic Sans MS" pitchFamily="66" charset="0"/>
              </a:rPr>
              <a:t>参数列表</a:t>
            </a:r>
            <a:r>
              <a:rPr lang="en-US" altLang="zh-CN" b="1">
                <a:solidFill>
                  <a:srgbClr val="C00000"/>
                </a:solidFill>
                <a:latin typeface="Comic Sans MS" pitchFamily="66" charset="0"/>
              </a:rPr>
              <a:t>])  </a:t>
            </a:r>
            <a:r>
              <a:rPr lang="en-US" altLang="zh-CN" b="1">
                <a:latin typeface="Comic Sans MS" pitchFamily="66" charset="0"/>
              </a:rPr>
              <a:t>[throws  </a:t>
            </a:r>
            <a:r>
              <a:rPr lang="zh-CN" altLang="en-US" b="1">
                <a:latin typeface="Comic Sans MS" pitchFamily="66" charset="0"/>
              </a:rPr>
              <a:t>异常类</a:t>
            </a:r>
            <a:r>
              <a:rPr lang="en-US" altLang="zh-CN" b="1">
                <a:latin typeface="Comic Sans MS" pitchFamily="66" charset="0"/>
              </a:rPr>
              <a:t>]</a:t>
            </a:r>
          </a:p>
          <a:p>
            <a:pPr lvl="1">
              <a:spcBef>
                <a:spcPct val="20000"/>
              </a:spcBef>
              <a:buFont typeface="Wingdings" pitchFamily="2" charset="2"/>
              <a:buNone/>
            </a:pPr>
            <a:r>
              <a:rPr lang="en-US" altLang="zh-CN" b="1">
                <a:latin typeface="Comic Sans MS" pitchFamily="66" charset="0"/>
              </a:rPr>
              <a:t>{</a:t>
            </a:r>
          </a:p>
          <a:p>
            <a:pPr lvl="1">
              <a:spcBef>
                <a:spcPct val="20000"/>
              </a:spcBef>
              <a:buFont typeface="Wingdings" pitchFamily="2" charset="2"/>
              <a:buNone/>
            </a:pPr>
            <a:r>
              <a:rPr lang="en-US" altLang="zh-CN" b="1">
                <a:latin typeface="Comic Sans MS" pitchFamily="66" charset="0"/>
              </a:rPr>
              <a:t>    </a:t>
            </a:r>
            <a:r>
              <a:rPr lang="zh-CN" altLang="en-US" b="1">
                <a:latin typeface="Comic Sans MS" pitchFamily="66" charset="0"/>
              </a:rPr>
              <a:t>语句序列</a:t>
            </a:r>
            <a:r>
              <a:rPr lang="en-US" altLang="zh-CN" b="1">
                <a:latin typeface="Comic Sans MS" pitchFamily="66" charset="0"/>
              </a:rPr>
              <a:t>;</a:t>
            </a:r>
          </a:p>
          <a:p>
            <a:pPr lvl="1">
              <a:spcBef>
                <a:spcPct val="20000"/>
              </a:spcBef>
              <a:buFont typeface="Wingdings" pitchFamily="2" charset="2"/>
              <a:buNone/>
            </a:pPr>
            <a:r>
              <a:rPr lang="en-US" altLang="zh-CN" b="1">
                <a:latin typeface="Comic Sans MS" pitchFamily="66" charset="0"/>
              </a:rPr>
              <a:t>    [return  [</a:t>
            </a:r>
            <a:r>
              <a:rPr lang="zh-CN" altLang="en-US" b="1">
                <a:latin typeface="Comic Sans MS" pitchFamily="66" charset="0"/>
              </a:rPr>
              <a:t>返回值</a:t>
            </a:r>
            <a:r>
              <a:rPr lang="en-US" altLang="zh-CN" b="1">
                <a:latin typeface="Comic Sans MS" pitchFamily="66" charset="0"/>
              </a:rPr>
              <a:t>]];</a:t>
            </a:r>
          </a:p>
          <a:p>
            <a:pPr lvl="1">
              <a:spcBef>
                <a:spcPct val="20000"/>
              </a:spcBef>
              <a:buFont typeface="Wingdings" pitchFamily="2" charset="2"/>
              <a:buNone/>
            </a:pPr>
            <a:r>
              <a:rPr lang="en-US" altLang="zh-CN" b="1">
                <a:latin typeface="Comic Sans MS" pitchFamily="66" charset="0"/>
              </a:rPr>
              <a:t>}</a:t>
            </a:r>
            <a:endParaRPr lang="zh-CN" altLang="en-US" b="1">
              <a:latin typeface="Comic Sans MS" pitchFamily="66" charset="0"/>
            </a:endParaRPr>
          </a:p>
        </p:txBody>
      </p:sp>
      <p:sp>
        <p:nvSpPr>
          <p:cNvPr id="17413" name="TextBox 5"/>
          <p:cNvSpPr txBox="1">
            <a:spLocks noChangeArrowheads="1"/>
          </p:cNvSpPr>
          <p:nvPr/>
        </p:nvSpPr>
        <p:spPr bwMode="auto">
          <a:xfrm>
            <a:off x="539750" y="5589588"/>
            <a:ext cx="82089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a:latin typeface="微软雅黑" pitchFamily="34" charset="-122"/>
                <a:ea typeface="微软雅黑" pitchFamily="34" charset="-122"/>
              </a:rPr>
              <a:t>3. </a:t>
            </a:r>
            <a:r>
              <a:rPr lang="zh-CN" altLang="en-US">
                <a:latin typeface="微软雅黑" pitchFamily="34" charset="-122"/>
                <a:ea typeface="微软雅黑" pitchFamily="34" charset="-122"/>
              </a:rPr>
              <a:t>成员方法重载</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类中可以有多个同名的方法名，前提是参数列表不同（参数类型或者个数不同）</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45D71B0-A485-4C7E-929B-C5035BA3C124}" type="slidenum">
              <a:rPr lang="zh-CN" altLang="en-US" sz="1400" smtClean="0">
                <a:latin typeface="Tahoma" pitchFamily="34" charset="0"/>
              </a:rPr>
              <a:pPr eaLnBrk="1" hangingPunct="1"/>
              <a:t>90</a:t>
            </a:fld>
            <a:endParaRPr lang="en-US" altLang="zh-CN" sz="1400" smtClean="0">
              <a:latin typeface="Tahoma" pitchFamily="34" charset="0"/>
            </a:endParaRPr>
          </a:p>
        </p:txBody>
      </p:sp>
      <p:sp>
        <p:nvSpPr>
          <p:cNvPr id="88068" name="Rectangle 2"/>
          <p:cNvSpPr>
            <a:spLocks noGrp="1" noChangeArrowheads="1"/>
          </p:cNvSpPr>
          <p:nvPr>
            <p:ph type="title"/>
          </p:nvPr>
        </p:nvSpPr>
        <p:spPr>
          <a:xfrm>
            <a:off x="1116013" y="68263"/>
            <a:ext cx="7793037" cy="839787"/>
          </a:xfrm>
        </p:spPr>
        <p:txBody>
          <a:bodyPr/>
          <a:lstStyle/>
          <a:p>
            <a:pPr eaLnBrk="1" hangingPunct="1"/>
            <a:r>
              <a:rPr lang="en-US" altLang="zh-CN" smtClean="0"/>
              <a:t>3.5 </a:t>
            </a:r>
            <a:r>
              <a:rPr lang="zh-CN" altLang="en-US" smtClean="0"/>
              <a:t>类的抽象性</a:t>
            </a:r>
          </a:p>
        </p:txBody>
      </p:sp>
      <p:sp>
        <p:nvSpPr>
          <p:cNvPr id="88069" name="Rectangle 4"/>
          <p:cNvSpPr>
            <a:spLocks noGrp="1" noChangeArrowheads="1"/>
          </p:cNvSpPr>
          <p:nvPr>
            <p:ph type="body" idx="1"/>
          </p:nvPr>
        </p:nvSpPr>
        <p:spPr>
          <a:xfrm>
            <a:off x="323850" y="1341438"/>
            <a:ext cx="8631238" cy="3783012"/>
          </a:xfrm>
        </p:spPr>
        <p:txBody>
          <a:bodyPr/>
          <a:lstStyle/>
          <a:p>
            <a:pPr eaLnBrk="1" hangingPunct="1"/>
            <a:r>
              <a:rPr lang="en-US" altLang="zh-CN" smtClean="0">
                <a:hlinkClick r:id="rId2" action="ppaction://hlinksldjump"/>
              </a:rPr>
              <a:t>3.5.1 </a:t>
            </a:r>
            <a:r>
              <a:rPr lang="zh-CN" altLang="en-US" smtClean="0">
                <a:hlinkClick r:id="rId2" action="ppaction://hlinksldjump"/>
              </a:rPr>
              <a:t>用继承刻画包含关系</a:t>
            </a:r>
            <a:endParaRPr lang="zh-CN" altLang="en-US" smtClean="0"/>
          </a:p>
          <a:p>
            <a:pPr eaLnBrk="1" hangingPunct="1"/>
            <a:r>
              <a:rPr lang="en-US" altLang="zh-CN" smtClean="0">
                <a:hlinkClick r:id="rId3" action="ppaction://hlinksldjump"/>
              </a:rPr>
              <a:t>3.5.2 </a:t>
            </a:r>
            <a:r>
              <a:rPr lang="zh-CN" altLang="en-US" smtClean="0">
                <a:hlinkClick r:id="rId3" action="ppaction://hlinksldjump"/>
              </a:rPr>
              <a:t>抽象类</a:t>
            </a:r>
            <a:endParaRPr lang="zh-CN" altLang="en-US" smtClean="0"/>
          </a:p>
          <a:p>
            <a:pPr eaLnBrk="1" hangingPunct="1"/>
            <a:r>
              <a:rPr lang="en-US" altLang="zh-CN" smtClean="0">
                <a:hlinkClick r:id="rId4" action="ppaction://hlinksldjump"/>
              </a:rPr>
              <a:t>3.5.3 </a:t>
            </a:r>
            <a:r>
              <a:rPr lang="zh-CN" altLang="en-US" smtClean="0">
                <a:hlinkClick r:id="rId4" action="ppaction://hlinksldjump"/>
              </a:rPr>
              <a:t>最终类</a:t>
            </a:r>
            <a:endParaRPr lang="zh-CN" altLang="en-US" smtClean="0"/>
          </a:p>
        </p:txBody>
      </p:sp>
      <p:sp>
        <p:nvSpPr>
          <p:cNvPr id="2" name="TextBox 1"/>
          <p:cNvSpPr txBox="1">
            <a:spLocks noChangeArrowheads="1"/>
          </p:cNvSpPr>
          <p:nvPr/>
        </p:nvSpPr>
        <p:spPr bwMode="auto">
          <a:xfrm>
            <a:off x="250825" y="3357563"/>
            <a:ext cx="842486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buFont typeface="Wingdings" pitchFamily="2" charset="2"/>
              <a:buChar char="Ø"/>
            </a:pPr>
            <a:r>
              <a:rPr lang="zh-CN" altLang="en-US">
                <a:latin typeface="微软雅黑" pitchFamily="34" charset="-122"/>
                <a:ea typeface="微软雅黑" pitchFamily="34" charset="-122"/>
              </a:rPr>
              <a:t>世界中的实体有多个种类，各类实体之间具有复杂的关系；</a:t>
            </a:r>
            <a:endParaRPr lang="en-US" altLang="zh-CN">
              <a:latin typeface="微软雅黑" pitchFamily="34" charset="-122"/>
              <a:ea typeface="微软雅黑" pitchFamily="34" charset="-122"/>
            </a:endParaRPr>
          </a:p>
          <a:p>
            <a:pPr eaLnBrk="1" hangingPunct="1">
              <a:lnSpc>
                <a:spcPct val="120000"/>
              </a:lnSpc>
              <a:buFont typeface="Wingdings" pitchFamily="2" charset="2"/>
              <a:buChar char="Ø"/>
            </a:pPr>
            <a:r>
              <a:rPr lang="zh-CN" altLang="en-US">
                <a:latin typeface="微软雅黑" pitchFamily="34" charset="-122"/>
                <a:ea typeface="微软雅黑" pitchFamily="34" charset="-122"/>
              </a:rPr>
              <a:t>面对对象的程序设计方法是把世界中的实体抽象为类；</a:t>
            </a:r>
            <a:endParaRPr lang="en-US" altLang="zh-CN">
              <a:latin typeface="微软雅黑" pitchFamily="34" charset="-122"/>
              <a:ea typeface="微软雅黑" pitchFamily="34" charset="-122"/>
            </a:endParaRPr>
          </a:p>
          <a:p>
            <a:pPr eaLnBrk="1" hangingPunct="1">
              <a:lnSpc>
                <a:spcPct val="120000"/>
              </a:lnSpc>
              <a:buFont typeface="Wingdings" pitchFamily="2" charset="2"/>
              <a:buChar char="Ø"/>
            </a:pPr>
            <a:r>
              <a:rPr lang="zh-CN" altLang="en-US">
                <a:solidFill>
                  <a:srgbClr val="C00000"/>
                </a:solidFill>
                <a:latin typeface="微软雅黑" pitchFamily="34" charset="-122"/>
                <a:ea typeface="微软雅黑" pitchFamily="34" charset="-122"/>
              </a:rPr>
              <a:t>有些抽象出来的类不需要具体实现；</a:t>
            </a:r>
            <a:endParaRPr lang="en-US" altLang="zh-CN">
              <a:solidFill>
                <a:srgbClr val="C0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817E0FBE-0527-416C-B5B6-F7F4117F2738}" type="slidenum">
              <a:rPr lang="zh-CN" altLang="en-US" sz="1400" smtClean="0">
                <a:latin typeface="Tahoma" pitchFamily="34" charset="0"/>
              </a:rPr>
              <a:pPr eaLnBrk="1" hangingPunct="1"/>
              <a:t>91</a:t>
            </a:fld>
            <a:endParaRPr lang="en-US" altLang="zh-CN" sz="1400" smtClean="0">
              <a:latin typeface="Tahoma" pitchFamily="34" charset="0"/>
            </a:endParaRPr>
          </a:p>
        </p:txBody>
      </p:sp>
      <p:sp>
        <p:nvSpPr>
          <p:cNvPr id="89092" name="Rectangle 2"/>
          <p:cNvSpPr>
            <a:spLocks noGrp="1" noChangeArrowheads="1"/>
          </p:cNvSpPr>
          <p:nvPr>
            <p:ph type="title"/>
          </p:nvPr>
        </p:nvSpPr>
        <p:spPr/>
        <p:txBody>
          <a:bodyPr/>
          <a:lstStyle/>
          <a:p>
            <a:pPr eaLnBrk="1" hangingPunct="1"/>
            <a:r>
              <a:rPr lang="en-US" altLang="zh-CN" smtClean="0"/>
              <a:t>3.5.1 </a:t>
            </a:r>
            <a:r>
              <a:rPr lang="zh-CN" altLang="en-US" smtClean="0"/>
              <a:t>用继承刻画包含关系</a:t>
            </a:r>
          </a:p>
        </p:txBody>
      </p:sp>
      <p:pic>
        <p:nvPicPr>
          <p:cNvPr id="89093" name="Picture 5" descr="B3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463" y="1052513"/>
            <a:ext cx="8964612"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标注 1"/>
          <p:cNvSpPr/>
          <p:nvPr/>
        </p:nvSpPr>
        <p:spPr>
          <a:xfrm>
            <a:off x="395288" y="1268413"/>
            <a:ext cx="3313112" cy="973137"/>
          </a:xfrm>
          <a:prstGeom prst="wedgeRectCallout">
            <a:avLst>
              <a:gd name="adj1" fmla="val 603"/>
              <a:gd name="adj2" fmla="val 94424"/>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dirty="0">
                <a:solidFill>
                  <a:schemeClr val="accent5">
                    <a:lumMod val="25000"/>
                  </a:schemeClr>
                </a:solidFill>
              </a:rPr>
              <a:t>抽象的图形画不出具体图形，没有对应的实例；</a:t>
            </a:r>
            <a:endParaRPr lang="en-US" altLang="zh-CN" sz="2000" b="1" dirty="0">
              <a:solidFill>
                <a:schemeClr val="accent5">
                  <a:lumMod val="25000"/>
                </a:schemeClr>
              </a:solidFill>
            </a:endParaRPr>
          </a:p>
          <a:p>
            <a:pPr>
              <a:defRPr/>
            </a:pPr>
            <a:r>
              <a:rPr lang="zh-CN" altLang="en-US" sz="2000" b="1" dirty="0">
                <a:solidFill>
                  <a:schemeClr val="accent5">
                    <a:lumMod val="25000"/>
                  </a:schemeClr>
                </a:solidFill>
              </a:rPr>
              <a:t>它们的属性和行为如何定义？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15F4774-F079-44EA-A503-104DBC10DE9E}" type="slidenum">
              <a:rPr lang="zh-CN" altLang="en-US" sz="1400" smtClean="0">
                <a:latin typeface="Tahoma" pitchFamily="34" charset="0"/>
              </a:rPr>
              <a:pPr eaLnBrk="1" hangingPunct="1"/>
              <a:t>92</a:t>
            </a:fld>
            <a:endParaRPr lang="en-US" altLang="zh-CN" sz="1400" smtClean="0">
              <a:latin typeface="Tahoma" pitchFamily="34" charset="0"/>
            </a:endParaRPr>
          </a:p>
        </p:txBody>
      </p:sp>
      <p:sp>
        <p:nvSpPr>
          <p:cNvPr id="90116" name="Rectangle 2"/>
          <p:cNvSpPr>
            <a:spLocks noGrp="1" noChangeArrowheads="1"/>
          </p:cNvSpPr>
          <p:nvPr>
            <p:ph type="title"/>
          </p:nvPr>
        </p:nvSpPr>
        <p:spPr/>
        <p:txBody>
          <a:bodyPr/>
          <a:lstStyle/>
          <a:p>
            <a:pPr algn="ctr" eaLnBrk="1" hangingPunct="1"/>
            <a:r>
              <a:rPr lang="en-US" altLang="zh-CN" smtClean="0"/>
              <a:t>3.5.2 </a:t>
            </a:r>
            <a:r>
              <a:rPr lang="zh-CN" altLang="en-US" smtClean="0"/>
              <a:t>抽象类</a:t>
            </a:r>
          </a:p>
        </p:txBody>
      </p:sp>
      <p:sp>
        <p:nvSpPr>
          <p:cNvPr id="90117" name="Rectangle 3"/>
          <p:cNvSpPr>
            <a:spLocks noGrp="1" noChangeArrowheads="1"/>
          </p:cNvSpPr>
          <p:nvPr>
            <p:ph type="body" idx="1"/>
          </p:nvPr>
        </p:nvSpPr>
        <p:spPr>
          <a:xfrm>
            <a:off x="395288" y="1484313"/>
            <a:ext cx="8424862" cy="4114800"/>
          </a:xfrm>
        </p:spPr>
        <p:txBody>
          <a:bodyPr/>
          <a:lstStyle/>
          <a:p>
            <a:pPr eaLnBrk="1" hangingPunct="1"/>
            <a:r>
              <a:rPr lang="en-US" altLang="zh-CN" dirty="0" smtClean="0"/>
              <a:t>1. </a:t>
            </a:r>
            <a:r>
              <a:rPr lang="zh-CN" altLang="en-US" dirty="0" smtClean="0"/>
              <a:t>声明抽象类与抽象方法</a:t>
            </a:r>
          </a:p>
          <a:p>
            <a:pPr lvl="1" eaLnBrk="1" hangingPunct="1"/>
            <a:r>
              <a:rPr lang="en-US" altLang="zh-CN" dirty="0" smtClean="0"/>
              <a:t>public </a:t>
            </a:r>
            <a:r>
              <a:rPr lang="en-US" altLang="zh-CN" dirty="0" smtClean="0">
                <a:solidFill>
                  <a:schemeClr val="hlink"/>
                </a:solidFill>
              </a:rPr>
              <a:t>abstract</a:t>
            </a:r>
            <a:r>
              <a:rPr lang="en-US" altLang="zh-CN" dirty="0" smtClean="0"/>
              <a:t> class </a:t>
            </a:r>
            <a:r>
              <a:rPr lang="en-US" altLang="zh-CN" dirty="0" err="1" smtClean="0"/>
              <a:t>ClosedFigure</a:t>
            </a:r>
            <a:r>
              <a:rPr lang="en-US" altLang="zh-CN" dirty="0" smtClean="0"/>
              <a:t>                   //</a:t>
            </a:r>
            <a:r>
              <a:rPr lang="zh-CN" altLang="en-US" dirty="0" smtClean="0"/>
              <a:t>闭合图形抽象类</a:t>
            </a:r>
          </a:p>
          <a:p>
            <a:pPr lvl="1" eaLnBrk="1" hangingPunct="1"/>
            <a:r>
              <a:rPr lang="en-US" altLang="zh-CN" dirty="0" smtClean="0"/>
              <a:t>{</a:t>
            </a:r>
          </a:p>
          <a:p>
            <a:pPr lvl="1" eaLnBrk="1" hangingPunct="1"/>
            <a:r>
              <a:rPr lang="en-US" altLang="zh-CN" dirty="0" smtClean="0"/>
              <a:t>    public </a:t>
            </a:r>
            <a:r>
              <a:rPr lang="en-US" altLang="zh-CN" dirty="0" smtClean="0">
                <a:solidFill>
                  <a:schemeClr val="hlink"/>
                </a:solidFill>
              </a:rPr>
              <a:t>abstract</a:t>
            </a:r>
            <a:r>
              <a:rPr lang="en-US" altLang="zh-CN" dirty="0" smtClean="0"/>
              <a:t> double area()</a:t>
            </a:r>
            <a:r>
              <a:rPr lang="en-US" altLang="zh-CN" dirty="0" smtClean="0">
                <a:solidFill>
                  <a:schemeClr val="hlink"/>
                </a:solidFill>
              </a:rPr>
              <a:t>;</a:t>
            </a:r>
            <a:r>
              <a:rPr lang="en-US" altLang="zh-CN" dirty="0" smtClean="0"/>
              <a:t>            	//</a:t>
            </a:r>
            <a:r>
              <a:rPr lang="zh-CN" altLang="en-US" dirty="0" smtClean="0"/>
              <a:t>计算面积，抽象方法，以分号</a:t>
            </a:r>
            <a:r>
              <a:rPr lang="en-US" altLang="zh-CN" dirty="0" smtClean="0"/>
              <a:t>";"</a:t>
            </a:r>
            <a:r>
              <a:rPr lang="zh-CN" altLang="en-US" dirty="0" smtClean="0"/>
              <a:t>结束</a:t>
            </a:r>
          </a:p>
          <a:p>
            <a:pPr lvl="1" eaLnBrk="1" hangingPunct="1"/>
            <a:r>
              <a:rPr lang="en-US" altLang="zh-CN" dirty="0" smtClean="0"/>
              <a:t>		//</a:t>
            </a:r>
            <a:r>
              <a:rPr lang="zh-CN" altLang="en-US" dirty="0" smtClean="0">
                <a:solidFill>
                  <a:srgbClr val="C00000"/>
                </a:solidFill>
              </a:rPr>
              <a:t>抽象方法不需要方法体</a:t>
            </a:r>
            <a:endParaRPr lang="en-US" altLang="zh-CN" dirty="0" smtClean="0">
              <a:solidFill>
                <a:srgbClr val="C00000"/>
              </a:solidFill>
            </a:endParaRPr>
          </a:p>
          <a:p>
            <a:pPr lvl="1" eaLnBrk="1" hangingPunct="1"/>
            <a:r>
              <a:rPr lang="en-US" altLang="zh-CN" dirty="0" smtClean="0"/>
              <a:t>}</a:t>
            </a:r>
            <a:endParaRPr lang="zh-CN" altLang="en-US" dirty="0" smtClean="0"/>
          </a:p>
        </p:txBody>
      </p:sp>
      <p:sp>
        <p:nvSpPr>
          <p:cNvPr id="6" name="矩形标注 5"/>
          <p:cNvSpPr/>
          <p:nvPr/>
        </p:nvSpPr>
        <p:spPr>
          <a:xfrm>
            <a:off x="5292725" y="1358900"/>
            <a:ext cx="1079500" cy="485775"/>
          </a:xfrm>
          <a:prstGeom prst="wedgeRectCallout">
            <a:avLst>
              <a:gd name="adj1" fmla="val -51049"/>
              <a:gd name="adj2" fmla="val 89177"/>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dirty="0">
                <a:solidFill>
                  <a:schemeClr val="accent5">
                    <a:lumMod val="25000"/>
                  </a:schemeClr>
                </a:solidFill>
              </a:rPr>
              <a:t>抽象类</a:t>
            </a:r>
          </a:p>
        </p:txBody>
      </p:sp>
      <p:sp>
        <p:nvSpPr>
          <p:cNvPr id="7" name="矩形标注 6"/>
          <p:cNvSpPr/>
          <p:nvPr/>
        </p:nvSpPr>
        <p:spPr>
          <a:xfrm>
            <a:off x="6875463" y="2924175"/>
            <a:ext cx="1368425" cy="487363"/>
          </a:xfrm>
          <a:prstGeom prst="wedgeRectCallout">
            <a:avLst>
              <a:gd name="adj1" fmla="val -51049"/>
              <a:gd name="adj2" fmla="val 89177"/>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zh-CN" altLang="en-US" sz="2000" b="1" dirty="0">
                <a:solidFill>
                  <a:schemeClr val="accent5">
                    <a:lumMod val="25000"/>
                  </a:schemeClr>
                </a:solidFill>
              </a:rPr>
              <a:t>抽象方法</a:t>
            </a:r>
          </a:p>
        </p:txBody>
      </p:sp>
      <p:sp>
        <p:nvSpPr>
          <p:cNvPr id="2" name="文本框 1"/>
          <p:cNvSpPr txBox="1"/>
          <p:nvPr/>
        </p:nvSpPr>
        <p:spPr>
          <a:xfrm>
            <a:off x="1150938" y="5599113"/>
            <a:ext cx="6805438" cy="978729"/>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闭合图形有面积，但是没有具体图形，又没有办法计算面积，所以</a:t>
            </a:r>
            <a:r>
              <a:rPr lang="en-US" altLang="zh-CN" smtClean="0">
                <a:latin typeface="微软雅黑" panose="020B0503020204020204" pitchFamily="34" charset="-122"/>
                <a:ea typeface="微软雅黑" panose="020B0503020204020204" pitchFamily="34" charset="-122"/>
              </a:rPr>
              <a:t>area</a:t>
            </a:r>
            <a:r>
              <a:rPr lang="zh-CN" altLang="en-US" smtClean="0">
                <a:latin typeface="微软雅黑" panose="020B0503020204020204" pitchFamily="34" charset="-122"/>
                <a:ea typeface="微软雅黑" panose="020B0503020204020204" pitchFamily="34" charset="-122"/>
              </a:rPr>
              <a:t>方法设计为抽象方法。</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algn="ctr"/>
            <a:r>
              <a:rPr lang="en-US" altLang="zh-CN" smtClean="0"/>
              <a:t>abstract </a:t>
            </a:r>
            <a:r>
              <a:rPr lang="zh-CN" altLang="en-US" smtClean="0"/>
              <a:t>修饰符 </a:t>
            </a:r>
            <a:r>
              <a:rPr lang="en-US" altLang="zh-CN" smtClean="0"/>
              <a:t>3-1</a:t>
            </a:r>
          </a:p>
        </p:txBody>
      </p:sp>
      <p:sp>
        <p:nvSpPr>
          <p:cNvPr id="91139" name="Rectangle 3"/>
          <p:cNvSpPr>
            <a:spLocks noGrp="1" noChangeArrowheads="1"/>
          </p:cNvSpPr>
          <p:nvPr>
            <p:ph type="body" idx="4294967295"/>
          </p:nvPr>
        </p:nvSpPr>
        <p:spPr>
          <a:xfrm>
            <a:off x="89694" y="982663"/>
            <a:ext cx="8748712" cy="4895850"/>
          </a:xfrm>
        </p:spPr>
        <p:txBody>
          <a:bodyPr/>
          <a:lstStyle/>
          <a:p>
            <a:pPr>
              <a:lnSpc>
                <a:spcPct val="110000"/>
              </a:lnSpc>
            </a:pPr>
            <a:r>
              <a:rPr lang="zh-CN" altLang="en-US" sz="2400" dirty="0" smtClean="0"/>
              <a:t>由</a:t>
            </a:r>
            <a:r>
              <a:rPr lang="en-US" altLang="zh-CN" sz="2400" dirty="0" smtClean="0"/>
              <a:t>abstract</a:t>
            </a:r>
            <a:r>
              <a:rPr lang="zh-CN" altLang="en-US" sz="2400" dirty="0" smtClean="0"/>
              <a:t>修饰的方法叫</a:t>
            </a:r>
            <a:r>
              <a:rPr lang="zh-CN" altLang="en-US" sz="2400" dirty="0" smtClean="0">
                <a:solidFill>
                  <a:srgbClr val="C00000"/>
                </a:solidFill>
              </a:rPr>
              <a:t>抽象方法</a:t>
            </a:r>
            <a:r>
              <a:rPr lang="zh-CN" altLang="en-US" sz="2400" dirty="0" smtClean="0"/>
              <a:t>；由</a:t>
            </a:r>
            <a:r>
              <a:rPr lang="en-US" altLang="zh-CN" sz="2400" dirty="0" smtClean="0"/>
              <a:t>abstract</a:t>
            </a:r>
            <a:r>
              <a:rPr lang="zh-CN" altLang="en-US" sz="2400" dirty="0" smtClean="0"/>
              <a:t>修饰的类叫</a:t>
            </a:r>
            <a:r>
              <a:rPr lang="zh-CN" altLang="en-US" sz="2400" dirty="0" smtClean="0">
                <a:solidFill>
                  <a:srgbClr val="C00000"/>
                </a:solidFill>
              </a:rPr>
              <a:t>抽象类</a:t>
            </a:r>
          </a:p>
          <a:p>
            <a:pPr>
              <a:lnSpc>
                <a:spcPct val="110000"/>
              </a:lnSpc>
            </a:pPr>
            <a:r>
              <a:rPr lang="zh-CN" altLang="en-US" sz="2400" dirty="0" smtClean="0">
                <a:solidFill>
                  <a:srgbClr val="C00000"/>
                </a:solidFill>
              </a:rPr>
              <a:t>抽象方法必须声明在抽象类中</a:t>
            </a:r>
          </a:p>
          <a:p>
            <a:pPr>
              <a:lnSpc>
                <a:spcPct val="110000"/>
              </a:lnSpc>
            </a:pPr>
            <a:r>
              <a:rPr lang="zh-CN" altLang="en-US" sz="2400" dirty="0" smtClean="0"/>
              <a:t>抽象方法语法：</a:t>
            </a:r>
          </a:p>
          <a:p>
            <a:pPr lvl="1">
              <a:lnSpc>
                <a:spcPct val="125000"/>
              </a:lnSpc>
            </a:pPr>
            <a:r>
              <a:rPr lang="en-US" altLang="zh-CN" sz="2000" dirty="0" smtClean="0"/>
              <a:t>abstract type </a:t>
            </a:r>
            <a:r>
              <a:rPr lang="en-US" altLang="zh-CN" sz="2000" dirty="0" err="1" smtClean="0"/>
              <a:t>method_name</a:t>
            </a:r>
            <a:r>
              <a:rPr lang="en-US" altLang="zh-CN" sz="2000" dirty="0" smtClean="0"/>
              <a:t>(</a:t>
            </a:r>
            <a:r>
              <a:rPr lang="en-US" altLang="zh-CN" sz="2000" dirty="0" err="1" smtClean="0"/>
              <a:t>parameter_list</a:t>
            </a:r>
            <a:r>
              <a:rPr lang="en-US" altLang="zh-CN" sz="2000" dirty="0" smtClean="0"/>
              <a:t>);</a:t>
            </a:r>
          </a:p>
          <a:p>
            <a:pPr>
              <a:lnSpc>
                <a:spcPct val="110000"/>
              </a:lnSpc>
            </a:pPr>
            <a:r>
              <a:rPr lang="zh-CN" altLang="en-US" sz="2400" dirty="0" smtClean="0"/>
              <a:t>声明抽象类语法：</a:t>
            </a:r>
          </a:p>
          <a:p>
            <a:pPr>
              <a:lnSpc>
                <a:spcPct val="110000"/>
              </a:lnSpc>
            </a:pPr>
            <a:r>
              <a:rPr lang="zh-CN" altLang="en-US" sz="2400" dirty="0" smtClean="0"/>
              <a:t>    </a:t>
            </a:r>
            <a:r>
              <a:rPr lang="en-US" altLang="zh-CN" sz="2400" dirty="0" smtClean="0"/>
              <a:t>abstract class{…… }</a:t>
            </a:r>
          </a:p>
          <a:p>
            <a:pPr>
              <a:lnSpc>
                <a:spcPct val="110000"/>
              </a:lnSpc>
            </a:pPr>
            <a:r>
              <a:rPr lang="zh-CN" altLang="en-US" sz="2400" dirty="0" smtClean="0"/>
              <a:t>使用：父类中的</a:t>
            </a:r>
            <a:r>
              <a:rPr lang="zh-CN" altLang="en-US" sz="2400" dirty="0" smtClean="0">
                <a:solidFill>
                  <a:srgbClr val="C00000"/>
                </a:solidFill>
              </a:rPr>
              <a:t>抽象方法不包含任何逻辑，需要在子类中重写</a:t>
            </a:r>
            <a:r>
              <a:rPr lang="zh-CN" altLang="en-US" sz="2400" dirty="0" smtClean="0"/>
              <a:t>，子类提供这种抽象方法的实现细节</a:t>
            </a:r>
          </a:p>
        </p:txBody>
      </p:sp>
      <p:sp>
        <p:nvSpPr>
          <p:cNvPr id="91140" name="Rectangle 4"/>
          <p:cNvSpPr>
            <a:spLocks noChangeArrowheads="1"/>
          </p:cNvSpPr>
          <p:nvPr/>
        </p:nvSpPr>
        <p:spPr bwMode="auto">
          <a:xfrm>
            <a:off x="251521" y="2852936"/>
            <a:ext cx="7344816" cy="467072"/>
          </a:xfrm>
          <a:prstGeom prst="rect">
            <a:avLst/>
          </a:prstGeom>
          <a:noFill/>
          <a:ln w="222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C10FC48-3AE7-4C3C-8A54-EC7677B95444}" type="slidenum">
              <a:rPr lang="zh-CN" altLang="en-US" sz="1400" smtClean="0">
                <a:latin typeface="Tahoma" pitchFamily="34" charset="0"/>
              </a:rPr>
              <a:pPr eaLnBrk="1" hangingPunct="1"/>
              <a:t>93</a:t>
            </a:fld>
            <a:endParaRPr lang="en-US" altLang="zh-CN" sz="1400" smtClean="0">
              <a:latin typeface="Tahoma" pitchFamily="34" charset="0"/>
            </a:endParaRPr>
          </a:p>
        </p:txBody>
      </p:sp>
      <p:sp>
        <p:nvSpPr>
          <p:cNvPr id="7" name="TextBox 6"/>
          <p:cNvSpPr txBox="1"/>
          <p:nvPr/>
        </p:nvSpPr>
        <p:spPr>
          <a:xfrm>
            <a:off x="755576" y="5905928"/>
            <a:ext cx="8208912" cy="535531"/>
          </a:xfrm>
          <a:prstGeom prst="rect">
            <a:avLst/>
          </a:prstGeom>
          <a:solidFill>
            <a:schemeClr val="accent1"/>
          </a:solidFill>
        </p:spPr>
        <p:txBody>
          <a:bodyPr wrap="square" rtlCol="0">
            <a:spAutoFit/>
          </a:bodyPr>
          <a:lstStyle/>
          <a:p>
            <a:pPr>
              <a:lnSpc>
                <a:spcPct val="120000"/>
              </a:lnSpc>
            </a:pPr>
            <a:r>
              <a:rPr lang="zh-CN" altLang="en-US" b="1" dirty="0" smtClean="0">
                <a:solidFill>
                  <a:srgbClr val="FF0000"/>
                </a:solidFill>
                <a:latin typeface="微软雅黑" panose="020B0503020204020204" pitchFamily="34" charset="-122"/>
                <a:ea typeface="微软雅黑" panose="020B0503020204020204" pitchFamily="34" charset="-122"/>
              </a:rPr>
              <a:t>抽象类被父类继承时，抽象方法和具体方法都会被子类继承</a:t>
            </a:r>
          </a:p>
        </p:txBody>
      </p:sp>
      <p:sp>
        <p:nvSpPr>
          <p:cNvPr id="8" name="TextBox 7"/>
          <p:cNvSpPr txBox="1"/>
          <p:nvPr/>
        </p:nvSpPr>
        <p:spPr>
          <a:xfrm>
            <a:off x="740122" y="5301208"/>
            <a:ext cx="6263903" cy="497957"/>
          </a:xfrm>
          <a:prstGeom prst="rect">
            <a:avLst/>
          </a:prstGeom>
          <a:solidFill>
            <a:schemeClr val="accent1"/>
          </a:solidFill>
        </p:spPr>
        <p:txBody>
          <a:bodyPr wrap="square" rtlCol="0">
            <a:spAutoFit/>
          </a:bodyPr>
          <a:lstStyle/>
          <a:p>
            <a:pPr>
              <a:lnSpc>
                <a:spcPct val="120000"/>
              </a:lnSpc>
            </a:pPr>
            <a:r>
              <a:rPr lang="zh-CN" altLang="en-US" dirty="0" smtClean="0">
                <a:latin typeface="微软雅黑" panose="020B0503020204020204" pitchFamily="34" charset="-122"/>
                <a:ea typeface="微软雅黑" panose="020B0503020204020204" pitchFamily="34" charset="-122"/>
              </a:rPr>
              <a:t>在一个抽象类中，也</a:t>
            </a:r>
            <a:r>
              <a:rPr lang="zh-CN" altLang="en-US" b="1" dirty="0" smtClean="0">
                <a:solidFill>
                  <a:srgbClr val="FF0000"/>
                </a:solidFill>
                <a:latin typeface="微软雅黑" panose="020B0503020204020204" pitchFamily="34" charset="-122"/>
                <a:ea typeface="微软雅黑" panose="020B0503020204020204" pitchFamily="34" charset="-122"/>
              </a:rPr>
              <a:t>可以包含具体方法</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algn="ctr"/>
            <a:r>
              <a:rPr lang="en-US" altLang="zh-CN" smtClean="0"/>
              <a:t>abstract </a:t>
            </a:r>
            <a:r>
              <a:rPr lang="zh-CN" altLang="en-US" smtClean="0"/>
              <a:t>修饰符 </a:t>
            </a:r>
            <a:r>
              <a:rPr lang="en-US" altLang="zh-CN" smtClean="0"/>
              <a:t>3-2</a:t>
            </a:r>
          </a:p>
        </p:txBody>
      </p:sp>
      <p:sp>
        <p:nvSpPr>
          <p:cNvPr id="129027" name="Line 3"/>
          <p:cNvSpPr>
            <a:spLocks noChangeShapeType="1"/>
          </p:cNvSpPr>
          <p:nvPr/>
        </p:nvSpPr>
        <p:spPr bwMode="auto">
          <a:xfrm>
            <a:off x="4459288" y="1801019"/>
            <a:ext cx="0"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8" name="Line 4"/>
          <p:cNvSpPr>
            <a:spLocks noChangeShapeType="1"/>
          </p:cNvSpPr>
          <p:nvPr/>
        </p:nvSpPr>
        <p:spPr bwMode="auto">
          <a:xfrm>
            <a:off x="1476375" y="2493169"/>
            <a:ext cx="6186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9" name="Line 5"/>
          <p:cNvSpPr>
            <a:spLocks noChangeShapeType="1"/>
          </p:cNvSpPr>
          <p:nvPr/>
        </p:nvSpPr>
        <p:spPr bwMode="auto">
          <a:xfrm>
            <a:off x="1476375" y="2507456"/>
            <a:ext cx="0" cy="51911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0" name="Line 6"/>
          <p:cNvSpPr>
            <a:spLocks noChangeShapeType="1"/>
          </p:cNvSpPr>
          <p:nvPr/>
        </p:nvSpPr>
        <p:spPr bwMode="auto">
          <a:xfrm>
            <a:off x="7667625" y="2493169"/>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1" name="Line 7"/>
          <p:cNvSpPr>
            <a:spLocks noChangeShapeType="1"/>
          </p:cNvSpPr>
          <p:nvPr/>
        </p:nvSpPr>
        <p:spPr bwMode="auto">
          <a:xfrm>
            <a:off x="4462463" y="2520156"/>
            <a:ext cx="0" cy="5048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2" name="Rectangle 8"/>
          <p:cNvSpPr>
            <a:spLocks noGrp="1" noChangeArrowheads="1"/>
          </p:cNvSpPr>
          <p:nvPr>
            <p:ph type="body" idx="4294967295"/>
          </p:nvPr>
        </p:nvSpPr>
        <p:spPr>
          <a:xfrm>
            <a:off x="638175" y="4365104"/>
            <a:ext cx="8229600" cy="503238"/>
          </a:xfrm>
          <a:noFill/>
        </p:spPr>
        <p:txBody>
          <a:bodyPr/>
          <a:lstStyle/>
          <a:p>
            <a:pPr>
              <a:lnSpc>
                <a:spcPct val="80000"/>
              </a:lnSpc>
            </a:pPr>
            <a:r>
              <a:rPr lang="zh-CN" altLang="en-US" sz="2800" dirty="0" smtClean="0"/>
              <a:t>抽象类可以具有指向子类对象的对象引用</a:t>
            </a:r>
          </a:p>
        </p:txBody>
      </p:sp>
      <p:grpSp>
        <p:nvGrpSpPr>
          <p:cNvPr id="129033" name="Group 9"/>
          <p:cNvGrpSpPr>
            <a:grpSpLocks/>
          </p:cNvGrpSpPr>
          <p:nvPr/>
        </p:nvGrpSpPr>
        <p:grpSpPr bwMode="auto">
          <a:xfrm>
            <a:off x="3275013" y="1124744"/>
            <a:ext cx="2376487" cy="650875"/>
            <a:chOff x="4150" y="1117"/>
            <a:chExt cx="1270" cy="409"/>
          </a:xfrm>
        </p:grpSpPr>
        <p:sp>
          <p:nvSpPr>
            <p:cNvPr id="92182" name="Rectangle 10"/>
            <p:cNvSpPr>
              <a:spLocks noChangeArrowheads="1"/>
            </p:cNvSpPr>
            <p:nvPr/>
          </p:nvSpPr>
          <p:spPr bwMode="auto">
            <a:xfrm>
              <a:off x="4150" y="1117"/>
              <a:ext cx="1270" cy="409"/>
            </a:xfrm>
            <a:prstGeom prst="rect">
              <a:avLst/>
            </a:prstGeom>
            <a:gradFill rotWithShape="1">
              <a:gsLst>
                <a:gs pos="0">
                  <a:srgbClr val="B0EAD0"/>
                </a:gs>
                <a:gs pos="100000">
                  <a:srgbClr val="008000"/>
                </a:gs>
              </a:gsLst>
              <a:path path="rect">
                <a:fillToRect l="100000" b="100000"/>
              </a:path>
            </a:gradFill>
            <a:ln w="9525" algn="ctr">
              <a:solidFill>
                <a:schemeClr val="tx1"/>
              </a:solidFill>
              <a:miter lim="800000"/>
              <a:headEnd/>
              <a:tailEnd/>
            </a:ln>
            <a:effectLst>
              <a:prstShdw prst="shdw13" dist="74053" dir="19742175">
                <a:schemeClr val="bg2">
                  <a:alpha val="50000"/>
                </a:schemeClr>
              </a:prstShdw>
            </a:effectLst>
          </p:spPr>
          <p:txBody>
            <a:bodyPr anchor="ctr"/>
            <a:lstStyle/>
            <a:p>
              <a:pPr algn="ctr"/>
              <a:r>
                <a:rPr lang="zh-CN" altLang="en-US" sz="1800">
                  <a:latin typeface="Arial" pitchFamily="34" charset="0"/>
                </a:rPr>
                <a:t>                                                               </a:t>
              </a:r>
            </a:p>
          </p:txBody>
        </p:sp>
        <p:sp>
          <p:nvSpPr>
            <p:cNvPr id="92183" name="Text Box 11"/>
            <p:cNvSpPr txBox="1">
              <a:spLocks noChangeArrowheads="1"/>
            </p:cNvSpPr>
            <p:nvPr/>
          </p:nvSpPr>
          <p:spPr bwMode="auto">
            <a:xfrm>
              <a:off x="4377" y="1169"/>
              <a:ext cx="862" cy="299"/>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90000"/>
                </a:lnSpc>
                <a:spcBef>
                  <a:spcPct val="50000"/>
                </a:spcBef>
                <a:buClr>
                  <a:srgbClr val="339966"/>
                </a:buClr>
                <a:buFont typeface="Wingdings" pitchFamily="2" charset="2"/>
                <a:buNone/>
              </a:pPr>
              <a:r>
                <a:rPr lang="en-US" altLang="zh-CN" sz="2800" b="1">
                  <a:solidFill>
                    <a:schemeClr val="bg1"/>
                  </a:solidFill>
                  <a:latin typeface="Arial" pitchFamily="34" charset="0"/>
                </a:rPr>
                <a:t>abstract</a:t>
              </a:r>
            </a:p>
          </p:txBody>
        </p:sp>
      </p:grpSp>
      <p:grpSp>
        <p:nvGrpSpPr>
          <p:cNvPr id="129036" name="Group 12"/>
          <p:cNvGrpSpPr>
            <a:grpSpLocks/>
          </p:cNvGrpSpPr>
          <p:nvPr/>
        </p:nvGrpSpPr>
        <p:grpSpPr bwMode="auto">
          <a:xfrm>
            <a:off x="754063" y="3026569"/>
            <a:ext cx="2305050" cy="835025"/>
            <a:chOff x="476" y="3249"/>
            <a:chExt cx="1588" cy="362"/>
          </a:xfrm>
        </p:grpSpPr>
        <p:sp>
          <p:nvSpPr>
            <p:cNvPr id="92180" name="Rectangle 13"/>
            <p:cNvSpPr>
              <a:spLocks noChangeArrowheads="1"/>
            </p:cNvSpPr>
            <p:nvPr/>
          </p:nvSpPr>
          <p:spPr bwMode="auto">
            <a:xfrm>
              <a:off x="476" y="3249"/>
              <a:ext cx="1588" cy="362"/>
            </a:xfrm>
            <a:prstGeom prst="rect">
              <a:avLst/>
            </a:prstGeom>
            <a:gradFill rotWithShape="1">
              <a:gsLst>
                <a:gs pos="0">
                  <a:srgbClr val="FFE783"/>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endParaRPr lang="zh-CN" altLang="en-US"/>
            </a:p>
          </p:txBody>
        </p:sp>
        <p:sp>
          <p:nvSpPr>
            <p:cNvPr id="92181" name="Text Box 14"/>
            <p:cNvSpPr txBox="1">
              <a:spLocks noChangeArrowheads="1"/>
            </p:cNvSpPr>
            <p:nvPr/>
          </p:nvSpPr>
          <p:spPr bwMode="auto">
            <a:xfrm>
              <a:off x="567" y="3271"/>
              <a:ext cx="140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20000"/>
                </a:spcBef>
              </a:pPr>
              <a:r>
                <a:rPr lang="zh-CN" altLang="en-US" sz="2000" dirty="0">
                  <a:latin typeface="Arial" pitchFamily="34" charset="0"/>
                  <a:ea typeface="黑体" pitchFamily="49" charset="-122"/>
                </a:rPr>
                <a:t>抽象类不能被</a:t>
              </a:r>
            </a:p>
            <a:p>
              <a:pPr algn="ctr" eaLnBrk="1" hangingPunct="1">
                <a:spcBef>
                  <a:spcPct val="20000"/>
                </a:spcBef>
              </a:pPr>
              <a:r>
                <a:rPr lang="zh-CN" altLang="en-US" sz="2000" dirty="0">
                  <a:latin typeface="Arial" pitchFamily="34" charset="0"/>
                  <a:ea typeface="黑体" pitchFamily="49" charset="-122"/>
                </a:rPr>
                <a:t>实例化</a:t>
              </a:r>
            </a:p>
          </p:txBody>
        </p:sp>
      </p:grpSp>
      <p:grpSp>
        <p:nvGrpSpPr>
          <p:cNvPr id="129039" name="Group 15"/>
          <p:cNvGrpSpPr>
            <a:grpSpLocks/>
          </p:cNvGrpSpPr>
          <p:nvPr/>
        </p:nvGrpSpPr>
        <p:grpSpPr bwMode="auto">
          <a:xfrm>
            <a:off x="3333750" y="3026569"/>
            <a:ext cx="2736850" cy="835025"/>
            <a:chOff x="476" y="3249"/>
            <a:chExt cx="1588" cy="362"/>
          </a:xfrm>
        </p:grpSpPr>
        <p:sp>
          <p:nvSpPr>
            <p:cNvPr id="92178" name="Rectangle 16"/>
            <p:cNvSpPr>
              <a:spLocks noChangeArrowheads="1"/>
            </p:cNvSpPr>
            <p:nvPr/>
          </p:nvSpPr>
          <p:spPr bwMode="auto">
            <a:xfrm>
              <a:off x="476" y="3249"/>
              <a:ext cx="1588" cy="362"/>
            </a:xfrm>
            <a:prstGeom prst="rect">
              <a:avLst/>
            </a:prstGeom>
            <a:gradFill rotWithShape="1">
              <a:gsLst>
                <a:gs pos="0">
                  <a:srgbClr val="FFE783"/>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endParaRPr lang="zh-CN" altLang="en-US"/>
            </a:p>
          </p:txBody>
        </p:sp>
        <p:sp>
          <p:nvSpPr>
            <p:cNvPr id="51216" name="Text Box 17"/>
            <p:cNvSpPr txBox="1">
              <a:spLocks noChangeArrowheads="1"/>
            </p:cNvSpPr>
            <p:nvPr/>
          </p:nvSpPr>
          <p:spPr bwMode="auto">
            <a:xfrm>
              <a:off x="567" y="3271"/>
              <a:ext cx="1407"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defRPr/>
              </a:pPr>
              <a:r>
                <a:rPr lang="zh-CN" altLang="en-US" sz="2000" dirty="0" smtClean="0">
                  <a:solidFill>
                    <a:schemeClr val="tx2">
                      <a:lumMod val="75000"/>
                    </a:schemeClr>
                  </a:solidFill>
                  <a:latin typeface="黑体" pitchFamily="49" charset="-122"/>
                  <a:ea typeface="黑体" pitchFamily="49" charset="-122"/>
                </a:rPr>
                <a:t>构造方法 </a:t>
              </a:r>
              <a:r>
                <a:rPr lang="zh-CN" altLang="en-US" sz="2000" dirty="0" smtClean="0">
                  <a:latin typeface="黑体" pitchFamily="49" charset="-122"/>
                  <a:ea typeface="黑体" pitchFamily="49" charset="-122"/>
                </a:rPr>
                <a:t>和 </a:t>
              </a:r>
              <a:r>
                <a:rPr lang="en-US" altLang="zh-CN" sz="2000" b="1" dirty="0" smtClean="0">
                  <a:solidFill>
                    <a:schemeClr val="tx2">
                      <a:lumMod val="75000"/>
                    </a:schemeClr>
                  </a:solidFill>
                  <a:latin typeface="Arial" pitchFamily="34" charset="0"/>
                  <a:ea typeface="黑体" pitchFamily="49" charset="-122"/>
                </a:rPr>
                <a:t>static</a:t>
              </a:r>
              <a:r>
                <a:rPr lang="en-US" altLang="zh-CN" sz="2000" b="1" dirty="0" smtClean="0">
                  <a:solidFill>
                    <a:schemeClr val="bg1"/>
                  </a:solidFill>
                  <a:latin typeface="Arial" pitchFamily="34" charset="0"/>
                  <a:ea typeface="黑体" pitchFamily="49" charset="-122"/>
                </a:rPr>
                <a:t> </a:t>
              </a:r>
              <a:r>
                <a:rPr lang="zh-CN" altLang="en-US" sz="2000" dirty="0" smtClean="0">
                  <a:latin typeface="黑体" pitchFamily="49" charset="-122"/>
                  <a:ea typeface="黑体" pitchFamily="49" charset="-122"/>
                </a:rPr>
                <a:t>方法不能是抽象的</a:t>
              </a:r>
            </a:p>
          </p:txBody>
        </p:sp>
      </p:grpSp>
      <p:grpSp>
        <p:nvGrpSpPr>
          <p:cNvPr id="129042" name="Group 18"/>
          <p:cNvGrpSpPr>
            <a:grpSpLocks/>
          </p:cNvGrpSpPr>
          <p:nvPr/>
        </p:nvGrpSpPr>
        <p:grpSpPr bwMode="auto">
          <a:xfrm>
            <a:off x="6299200" y="3026569"/>
            <a:ext cx="2736850" cy="835025"/>
            <a:chOff x="476" y="3249"/>
            <a:chExt cx="1588" cy="362"/>
          </a:xfrm>
        </p:grpSpPr>
        <p:sp>
          <p:nvSpPr>
            <p:cNvPr id="92176" name="Rectangle 19"/>
            <p:cNvSpPr>
              <a:spLocks noChangeArrowheads="1"/>
            </p:cNvSpPr>
            <p:nvPr/>
          </p:nvSpPr>
          <p:spPr bwMode="auto">
            <a:xfrm>
              <a:off x="476" y="3249"/>
              <a:ext cx="1588" cy="362"/>
            </a:xfrm>
            <a:prstGeom prst="rect">
              <a:avLst/>
            </a:prstGeom>
            <a:gradFill rotWithShape="1">
              <a:gsLst>
                <a:gs pos="0">
                  <a:srgbClr val="FFE783"/>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p>
              <a:endParaRPr lang="zh-CN" altLang="en-US"/>
            </a:p>
          </p:txBody>
        </p:sp>
        <p:sp>
          <p:nvSpPr>
            <p:cNvPr id="92177" name="Text Box 20"/>
            <p:cNvSpPr txBox="1">
              <a:spLocks noChangeArrowheads="1"/>
            </p:cNvSpPr>
            <p:nvPr/>
          </p:nvSpPr>
          <p:spPr bwMode="auto">
            <a:xfrm>
              <a:off x="567" y="3271"/>
              <a:ext cx="1409"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000">
                  <a:latin typeface="Arial" pitchFamily="34" charset="0"/>
                  <a:ea typeface="黑体" pitchFamily="49" charset="-122"/>
                </a:rPr>
                <a:t>父类的抽象方法往往在子类中实现</a:t>
              </a:r>
              <a:r>
                <a:rPr lang="zh-CN" altLang="en-US" sz="1800">
                  <a:latin typeface="Arial" pitchFamily="34" charset="0"/>
                </a:rPr>
                <a:t> </a:t>
              </a:r>
            </a:p>
          </p:txBody>
        </p:sp>
      </p:grpSp>
      <p:sp>
        <p:nvSpPr>
          <p:cNvPr id="92173" name="TextBox 1"/>
          <p:cNvSpPr txBox="1">
            <a:spLocks noChangeArrowheads="1"/>
          </p:cNvSpPr>
          <p:nvPr/>
        </p:nvSpPr>
        <p:spPr bwMode="auto">
          <a:xfrm>
            <a:off x="681038" y="4941367"/>
            <a:ext cx="80676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2800" dirty="0"/>
              <a:t>Tips</a:t>
            </a:r>
            <a:r>
              <a:rPr lang="zh-CN" altLang="en-US" sz="2800" dirty="0"/>
              <a:t>：</a:t>
            </a:r>
            <a:r>
              <a:rPr lang="zh-CN" altLang="en-US" b="1" dirty="0">
                <a:solidFill>
                  <a:srgbClr val="C00000"/>
                </a:solidFill>
              </a:rPr>
              <a:t>抽象类不能被实例化，但是能</a:t>
            </a:r>
            <a:r>
              <a:rPr lang="zh-CN" altLang="en-US" b="1" dirty="0" smtClean="0">
                <a:solidFill>
                  <a:srgbClr val="C00000"/>
                </a:solidFill>
              </a:rPr>
              <a:t>声明对象并</a:t>
            </a:r>
            <a:r>
              <a:rPr lang="zh-CN" altLang="en-US" b="1" dirty="0">
                <a:solidFill>
                  <a:srgbClr val="C00000"/>
                </a:solidFill>
              </a:rPr>
              <a:t>引用</a:t>
            </a:r>
            <a:r>
              <a:rPr lang="zh-CN" altLang="en-US" b="1" dirty="0" smtClean="0">
                <a:solidFill>
                  <a:srgbClr val="C00000"/>
                </a:solidFill>
              </a:rPr>
              <a:t>子</a:t>
            </a:r>
            <a:r>
              <a:rPr lang="zh-CN" altLang="en-US" b="1" dirty="0">
                <a:solidFill>
                  <a:srgbClr val="C00000"/>
                </a:solidFill>
              </a:rPr>
              <a:t>类</a:t>
            </a:r>
            <a:r>
              <a:rPr lang="zh-CN" altLang="en-US" b="1" dirty="0" smtClean="0">
                <a:solidFill>
                  <a:srgbClr val="C00000"/>
                </a:solidFill>
              </a:rPr>
              <a:t>的</a:t>
            </a:r>
            <a:r>
              <a:rPr lang="zh-CN" altLang="en-US" b="1" dirty="0">
                <a:solidFill>
                  <a:srgbClr val="C00000"/>
                </a:solidFill>
              </a:rPr>
              <a:t>实例</a:t>
            </a:r>
            <a:r>
              <a:rPr lang="en-US" altLang="zh-CN" b="1" dirty="0" smtClean="0">
                <a:solidFill>
                  <a:srgbClr val="C00000"/>
                </a:solidFill>
              </a:rPr>
              <a:t>——</a:t>
            </a:r>
            <a:r>
              <a:rPr lang="zh-CN" altLang="en-US" b="1" dirty="0">
                <a:solidFill>
                  <a:srgbClr val="C00000"/>
                </a:solidFill>
              </a:rPr>
              <a:t>类型多态</a:t>
            </a:r>
            <a:endParaRPr lang="zh-CN" altLang="en-US" sz="2800" b="1" dirty="0">
              <a:solidFill>
                <a:srgbClr val="C00000"/>
              </a:solidFill>
            </a:endParaRPr>
          </a:p>
        </p:txBody>
      </p:sp>
      <p:sp>
        <p:nvSpPr>
          <p:cNvPr id="92175"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E2F0C02-A6B3-4E24-96DD-AED5320FA905}" type="slidenum">
              <a:rPr lang="zh-CN" altLang="en-US" sz="1400" smtClean="0">
                <a:latin typeface="Tahoma" pitchFamily="34" charset="0"/>
              </a:rPr>
              <a:pPr eaLnBrk="1" hangingPunct="1"/>
              <a:t>94</a:t>
            </a:fld>
            <a:endParaRPr lang="en-US" altLang="zh-CN" sz="1400" smtClean="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9033"/>
                                        </p:tgtEl>
                                        <p:attrNameLst>
                                          <p:attrName>style.visibility</p:attrName>
                                        </p:attrNameLst>
                                      </p:cBhvr>
                                      <p:to>
                                        <p:strVal val="visible"/>
                                      </p:to>
                                    </p:set>
                                    <p:animEffect transition="in" filter="fade">
                                      <p:cBhvr>
                                        <p:cTn id="7" dur="1000"/>
                                        <p:tgtEl>
                                          <p:spTgt spid="129033"/>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9027"/>
                                        </p:tgtEl>
                                        <p:attrNameLst>
                                          <p:attrName>style.visibility</p:attrName>
                                        </p:attrNameLst>
                                      </p:cBhvr>
                                      <p:to>
                                        <p:strVal val="visible"/>
                                      </p:to>
                                    </p:set>
                                    <p:animEffect transition="in" filter="wipe(up)">
                                      <p:cBhvr>
                                        <p:cTn id="11" dur="1000"/>
                                        <p:tgtEl>
                                          <p:spTgt spid="129027"/>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9028"/>
                                        </p:tgtEl>
                                        <p:attrNameLst>
                                          <p:attrName>style.visibility</p:attrName>
                                        </p:attrNameLst>
                                      </p:cBhvr>
                                      <p:to>
                                        <p:strVal val="visible"/>
                                      </p:to>
                                    </p:set>
                                    <p:animEffect transition="in" filter="wipe(left)">
                                      <p:cBhvr>
                                        <p:cTn id="15" dur="1000"/>
                                        <p:tgtEl>
                                          <p:spTgt spid="129028"/>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29029"/>
                                        </p:tgtEl>
                                        <p:attrNameLst>
                                          <p:attrName>style.visibility</p:attrName>
                                        </p:attrNameLst>
                                      </p:cBhvr>
                                      <p:to>
                                        <p:strVal val="visible"/>
                                      </p:to>
                                    </p:set>
                                    <p:animEffect transition="in" filter="wipe(up)">
                                      <p:cBhvr>
                                        <p:cTn id="19" dur="1000"/>
                                        <p:tgtEl>
                                          <p:spTgt spid="12902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wipe(right)">
                                      <p:cBhvr>
                                        <p:cTn id="22" dur="1000"/>
                                        <p:tgtEl>
                                          <p:spTgt spid="129031"/>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29030"/>
                                        </p:tgtEl>
                                        <p:attrNameLst>
                                          <p:attrName>style.visibility</p:attrName>
                                        </p:attrNameLst>
                                      </p:cBhvr>
                                      <p:to>
                                        <p:strVal val="visible"/>
                                      </p:to>
                                    </p:set>
                                    <p:animEffect transition="in" filter="wipe(right)">
                                      <p:cBhvr>
                                        <p:cTn id="25" dur="1000"/>
                                        <p:tgtEl>
                                          <p:spTgt spid="129030"/>
                                        </p:tgtEl>
                                      </p:cBhvr>
                                    </p:animEffect>
                                  </p:childTnLst>
                                </p:cTn>
                              </p:par>
                            </p:childTnLst>
                          </p:cTn>
                        </p:par>
                        <p:par>
                          <p:cTn id="26" fill="hold" nodeType="afterGroup">
                            <p:stCondLst>
                              <p:cond delay="4000"/>
                            </p:stCondLst>
                            <p:childTnLst>
                              <p:par>
                                <p:cTn id="27" presetID="10" presetClass="entr" presetSubtype="0" fill="hold" nodeType="afterEffect">
                                  <p:stCondLst>
                                    <p:cond delay="0"/>
                                  </p:stCondLst>
                                  <p:childTnLst>
                                    <p:set>
                                      <p:cBhvr>
                                        <p:cTn id="28" dur="1" fill="hold">
                                          <p:stCondLst>
                                            <p:cond delay="0"/>
                                          </p:stCondLst>
                                        </p:cTn>
                                        <p:tgtEl>
                                          <p:spTgt spid="129036"/>
                                        </p:tgtEl>
                                        <p:attrNameLst>
                                          <p:attrName>style.visibility</p:attrName>
                                        </p:attrNameLst>
                                      </p:cBhvr>
                                      <p:to>
                                        <p:strVal val="visible"/>
                                      </p:to>
                                    </p:set>
                                    <p:animEffect transition="in" filter="fade">
                                      <p:cBhvr>
                                        <p:cTn id="29" dur="2000"/>
                                        <p:tgtEl>
                                          <p:spTgt spid="129036"/>
                                        </p:tgtEl>
                                      </p:cBhvr>
                                    </p:animEffect>
                                  </p:childTnLst>
                                </p:cTn>
                              </p:par>
                            </p:childTnLst>
                          </p:cTn>
                        </p:par>
                        <p:par>
                          <p:cTn id="30" fill="hold" nodeType="afterGroup">
                            <p:stCondLst>
                              <p:cond delay="6000"/>
                            </p:stCondLst>
                            <p:childTnLst>
                              <p:par>
                                <p:cTn id="31" presetID="10" presetClass="entr" presetSubtype="0" fill="hold" nodeType="afterEffect">
                                  <p:stCondLst>
                                    <p:cond delay="0"/>
                                  </p:stCondLst>
                                  <p:childTnLst>
                                    <p:set>
                                      <p:cBhvr>
                                        <p:cTn id="32" dur="1" fill="hold">
                                          <p:stCondLst>
                                            <p:cond delay="0"/>
                                          </p:stCondLst>
                                        </p:cTn>
                                        <p:tgtEl>
                                          <p:spTgt spid="129039"/>
                                        </p:tgtEl>
                                        <p:attrNameLst>
                                          <p:attrName>style.visibility</p:attrName>
                                        </p:attrNameLst>
                                      </p:cBhvr>
                                      <p:to>
                                        <p:strVal val="visible"/>
                                      </p:to>
                                    </p:set>
                                    <p:animEffect transition="in" filter="fade">
                                      <p:cBhvr>
                                        <p:cTn id="33" dur="2000"/>
                                        <p:tgtEl>
                                          <p:spTgt spid="129039"/>
                                        </p:tgtEl>
                                      </p:cBhvr>
                                    </p:animEffect>
                                  </p:childTnLst>
                                </p:cTn>
                              </p:par>
                            </p:childTnLst>
                          </p:cTn>
                        </p:par>
                        <p:par>
                          <p:cTn id="34" fill="hold" nodeType="afterGroup">
                            <p:stCondLst>
                              <p:cond delay="8000"/>
                            </p:stCondLst>
                            <p:childTnLst>
                              <p:par>
                                <p:cTn id="35" presetID="10" presetClass="entr" presetSubtype="0" fill="hold" nodeType="afterEffect">
                                  <p:stCondLst>
                                    <p:cond delay="0"/>
                                  </p:stCondLst>
                                  <p:childTnLst>
                                    <p:set>
                                      <p:cBhvr>
                                        <p:cTn id="36" dur="1" fill="hold">
                                          <p:stCondLst>
                                            <p:cond delay="0"/>
                                          </p:stCondLst>
                                        </p:cTn>
                                        <p:tgtEl>
                                          <p:spTgt spid="129042"/>
                                        </p:tgtEl>
                                        <p:attrNameLst>
                                          <p:attrName>style.visibility</p:attrName>
                                        </p:attrNameLst>
                                      </p:cBhvr>
                                      <p:to>
                                        <p:strVal val="visible"/>
                                      </p:to>
                                    </p:set>
                                    <p:animEffect transition="in" filter="fade">
                                      <p:cBhvr>
                                        <p:cTn id="37" dur="2000"/>
                                        <p:tgtEl>
                                          <p:spTgt spid="129042"/>
                                        </p:tgtEl>
                                      </p:cBhvr>
                                    </p:animEffect>
                                  </p:childTnLst>
                                </p:cTn>
                              </p:par>
                            </p:childTnLst>
                          </p:cTn>
                        </p:par>
                        <p:par>
                          <p:cTn id="38" fill="hold" nodeType="afterGroup">
                            <p:stCondLst>
                              <p:cond delay="10000"/>
                            </p:stCondLst>
                            <p:childTnLst>
                              <p:par>
                                <p:cTn id="39" presetID="2" presetClass="entr" presetSubtype="8" fill="hold" nodeType="afterEffect">
                                  <p:stCondLst>
                                    <p:cond delay="0"/>
                                  </p:stCondLst>
                                  <p:childTnLst>
                                    <p:set>
                                      <p:cBhvr>
                                        <p:cTn id="40" dur="1" fill="hold">
                                          <p:stCondLst>
                                            <p:cond delay="0"/>
                                          </p:stCondLst>
                                        </p:cTn>
                                        <p:tgtEl>
                                          <p:spTgt spid="129032">
                                            <p:txEl>
                                              <p:pRg st="0" end="0"/>
                                            </p:txEl>
                                          </p:spTgt>
                                        </p:tgtEl>
                                        <p:attrNameLst>
                                          <p:attrName>style.visibility</p:attrName>
                                        </p:attrNameLst>
                                      </p:cBhvr>
                                      <p:to>
                                        <p:strVal val="visible"/>
                                      </p:to>
                                    </p:set>
                                    <p:anim calcmode="lin" valueType="num">
                                      <p:cBhvr additive="base">
                                        <p:cTn id="41" dur="1000" fill="hold"/>
                                        <p:tgtEl>
                                          <p:spTgt spid="129032">
                                            <p:txEl>
                                              <p:pRg st="0" end="0"/>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1290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mph" presetSubtype="0" fill="hold" grpId="0" nodeType="clickEffect">
                                  <p:stCondLst>
                                    <p:cond delay="0"/>
                                  </p:stCondLst>
                                  <p:childTnLst>
                                    <p:animScale>
                                      <p:cBhvr>
                                        <p:cTn id="46" dur="2000" fill="hold"/>
                                        <p:tgtEl>
                                          <p:spTgt spid="92173"/>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nimBg="1"/>
      <p:bldP spid="129028" grpId="0" animBg="1"/>
      <p:bldP spid="129029" grpId="0" animBg="1"/>
      <p:bldP spid="129030" grpId="0" animBg="1"/>
      <p:bldP spid="129031" grpId="0" animBg="1"/>
      <p:bldP spid="9217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algn="ctr"/>
            <a:r>
              <a:rPr lang="en-US" altLang="zh-CN" smtClean="0"/>
              <a:t>abstract </a:t>
            </a:r>
            <a:r>
              <a:rPr lang="zh-CN" altLang="en-US" smtClean="0"/>
              <a:t>修饰符 </a:t>
            </a:r>
            <a:r>
              <a:rPr lang="en-US" altLang="zh-CN" smtClean="0"/>
              <a:t>3-3 </a:t>
            </a:r>
          </a:p>
        </p:txBody>
      </p:sp>
      <p:sp>
        <p:nvSpPr>
          <p:cNvPr id="130052" name="Rectangle 4"/>
          <p:cNvSpPr>
            <a:spLocks noChangeArrowheads="1"/>
          </p:cNvSpPr>
          <p:nvPr/>
        </p:nvSpPr>
        <p:spPr bwMode="auto">
          <a:xfrm>
            <a:off x="658813" y="1069975"/>
            <a:ext cx="84597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63538" indent="-363538" eaLnBrk="0" hangingPunct="0">
              <a:spcBef>
                <a:spcPct val="20000"/>
              </a:spcBef>
              <a:buClr>
                <a:schemeClr val="folHlink"/>
              </a:buClr>
              <a:buSzPct val="80000"/>
              <a:buFont typeface="Wingdings" pitchFamily="2" charset="2"/>
              <a:buNone/>
            </a:pPr>
            <a:r>
              <a:rPr lang="zh-CN" altLang="en-US" sz="2800" b="1">
                <a:latin typeface="Tahoma" pitchFamily="34" charset="0"/>
              </a:rPr>
              <a:t>抽象方法不具有任何实现代码</a:t>
            </a:r>
          </a:p>
        </p:txBody>
      </p:sp>
      <p:sp>
        <p:nvSpPr>
          <p:cNvPr id="130053" name="Rectangle 5"/>
          <p:cNvSpPr>
            <a:spLocks noChangeArrowheads="1"/>
          </p:cNvSpPr>
          <p:nvPr/>
        </p:nvSpPr>
        <p:spPr bwMode="auto">
          <a:xfrm>
            <a:off x="684213" y="2087563"/>
            <a:ext cx="2916237" cy="2540000"/>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17488" algn="l"/>
                <a:tab pos="434975" algn="l"/>
                <a:tab pos="687388" algn="l"/>
                <a:tab pos="904875" algn="l"/>
                <a:tab pos="1122363" algn="l"/>
                <a:tab pos="1374775" algn="l"/>
                <a:tab pos="1592263" algn="l"/>
                <a:tab pos="1809750" algn="l"/>
              </a:tabLst>
            </a:pPr>
            <a:r>
              <a:rPr lang="en-US" altLang="zh-CN" sz="2000" dirty="0">
                <a:latin typeface="Arial" pitchFamily="34" charset="0"/>
              </a:rPr>
              <a:t>abstract class Shape {</a:t>
            </a:r>
          </a:p>
          <a:p>
            <a:pPr>
              <a:tabLst>
                <a:tab pos="217488" algn="l"/>
                <a:tab pos="434975" algn="l"/>
                <a:tab pos="687388" algn="l"/>
                <a:tab pos="904875" algn="l"/>
                <a:tab pos="1122363" algn="l"/>
                <a:tab pos="1374775" algn="l"/>
                <a:tab pos="1592263" algn="l"/>
                <a:tab pos="1809750" algn="l"/>
              </a:tabLst>
            </a:pPr>
            <a:r>
              <a:rPr lang="en-US" altLang="zh-CN" sz="2000" dirty="0">
                <a:latin typeface="Arial" pitchFamily="34" charset="0"/>
              </a:rPr>
              <a:t>. . . . . . . . . . . </a:t>
            </a:r>
          </a:p>
          <a:p>
            <a:pPr>
              <a:tabLst>
                <a:tab pos="217488" algn="l"/>
                <a:tab pos="434975" algn="l"/>
                <a:tab pos="687388" algn="l"/>
                <a:tab pos="904875" algn="l"/>
                <a:tab pos="1122363" algn="l"/>
                <a:tab pos="1374775" algn="l"/>
                <a:tab pos="1592263" algn="l"/>
                <a:tab pos="1809750" algn="l"/>
              </a:tabLst>
            </a:pPr>
            <a:r>
              <a:rPr lang="en-US" altLang="zh-CN" sz="2000" dirty="0">
                <a:latin typeface="Arial" pitchFamily="34" charset="0"/>
              </a:rPr>
              <a:t>protected double length;</a:t>
            </a:r>
          </a:p>
          <a:p>
            <a:pPr>
              <a:tabLst>
                <a:tab pos="217488" algn="l"/>
                <a:tab pos="434975" algn="l"/>
                <a:tab pos="687388" algn="l"/>
                <a:tab pos="904875" algn="l"/>
                <a:tab pos="1122363" algn="l"/>
                <a:tab pos="1374775" algn="l"/>
                <a:tab pos="1592263" algn="l"/>
                <a:tab pos="1809750" algn="l"/>
              </a:tabLst>
            </a:pPr>
            <a:r>
              <a:rPr lang="en-US" altLang="zh-CN" sz="2000" dirty="0">
                <a:latin typeface="Arial" pitchFamily="34" charset="0"/>
              </a:rPr>
              <a:t>protected double width;</a:t>
            </a:r>
          </a:p>
          <a:p>
            <a:pPr>
              <a:tabLst>
                <a:tab pos="217488" algn="l"/>
                <a:tab pos="434975" algn="l"/>
                <a:tab pos="687388" algn="l"/>
                <a:tab pos="904875" algn="l"/>
                <a:tab pos="1122363" algn="l"/>
                <a:tab pos="1374775" algn="l"/>
                <a:tab pos="1592263" algn="l"/>
                <a:tab pos="1809750" algn="l"/>
              </a:tabLst>
            </a:pPr>
            <a:r>
              <a:rPr lang="en-US" altLang="zh-CN" sz="2000" dirty="0">
                <a:latin typeface="Arial" pitchFamily="34" charset="0"/>
              </a:rPr>
              <a:t>. . . . . . . . . . .</a:t>
            </a:r>
          </a:p>
          <a:p>
            <a:pPr>
              <a:tabLst>
                <a:tab pos="217488" algn="l"/>
                <a:tab pos="434975" algn="l"/>
                <a:tab pos="687388" algn="l"/>
                <a:tab pos="904875" algn="l"/>
                <a:tab pos="1122363" algn="l"/>
                <a:tab pos="1374775" algn="l"/>
                <a:tab pos="1592263" algn="l"/>
                <a:tab pos="1809750" algn="l"/>
              </a:tabLst>
            </a:pPr>
            <a:r>
              <a:rPr lang="en-US" altLang="zh-CN" sz="2000" dirty="0">
                <a:latin typeface="Arial" pitchFamily="34" charset="0"/>
              </a:rPr>
              <a:t>. . . . . . . . . . .</a:t>
            </a:r>
          </a:p>
          <a:p>
            <a:pPr>
              <a:tabLst>
                <a:tab pos="217488" algn="l"/>
                <a:tab pos="434975" algn="l"/>
                <a:tab pos="687388" algn="l"/>
                <a:tab pos="904875" algn="l"/>
                <a:tab pos="1122363" algn="l"/>
                <a:tab pos="1374775" algn="l"/>
                <a:tab pos="1592263" algn="l"/>
                <a:tab pos="1809750" algn="l"/>
              </a:tabLst>
            </a:pPr>
            <a:r>
              <a:rPr lang="en-US" altLang="zh-CN" sz="2000" dirty="0">
                <a:latin typeface="Arial" pitchFamily="34" charset="0"/>
              </a:rPr>
              <a:t>abstract double area();</a:t>
            </a:r>
          </a:p>
          <a:p>
            <a:pPr>
              <a:tabLst>
                <a:tab pos="217488" algn="l"/>
                <a:tab pos="434975" algn="l"/>
                <a:tab pos="687388" algn="l"/>
                <a:tab pos="904875" algn="l"/>
                <a:tab pos="1122363" algn="l"/>
                <a:tab pos="1374775" algn="l"/>
                <a:tab pos="1592263" algn="l"/>
                <a:tab pos="1809750" algn="l"/>
              </a:tabLst>
            </a:pPr>
            <a:r>
              <a:rPr lang="en-US" altLang="zh-CN" sz="2000" dirty="0">
                <a:latin typeface="Arial" pitchFamily="34" charset="0"/>
              </a:rPr>
              <a:t>}</a:t>
            </a:r>
          </a:p>
        </p:txBody>
      </p:sp>
      <p:sp>
        <p:nvSpPr>
          <p:cNvPr id="130054" name="Rectangle 6"/>
          <p:cNvSpPr>
            <a:spLocks noChangeArrowheads="1"/>
          </p:cNvSpPr>
          <p:nvPr/>
        </p:nvSpPr>
        <p:spPr bwMode="auto">
          <a:xfrm>
            <a:off x="3779838" y="1644650"/>
            <a:ext cx="5086350" cy="4773613"/>
          </a:xfrm>
          <a:prstGeom prst="rect">
            <a:avLst/>
          </a:prstGeom>
          <a:gradFill rotWithShape="1">
            <a:gsLst>
              <a:gs pos="0">
                <a:srgbClr val="FFFFCC"/>
              </a:gs>
              <a:gs pos="100000">
                <a:srgbClr val="FFFF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class Square extends Shape {</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 </a:t>
            </a:r>
            <a:r>
              <a:rPr lang="zh-CN" altLang="en-US" sz="1800" dirty="0">
                <a:latin typeface="Arial" pitchFamily="34" charset="0"/>
                <a:ea typeface="黑体" pitchFamily="49" charset="-122"/>
              </a:rPr>
              <a:t>构造方法</a:t>
            </a:r>
            <a:r>
              <a:rPr lang="en-US" altLang="zh-CN" sz="1800" dirty="0">
                <a:latin typeface="Arial" pitchFamily="34" charset="0"/>
                <a:ea typeface="黑体" pitchFamily="49" charset="-122"/>
              </a:rPr>
              <a:t>.</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a:t>
            </a:r>
            <a:r>
              <a:rPr lang="en-US" altLang="zh-CN" sz="1800" dirty="0" err="1">
                <a:latin typeface="Arial" pitchFamily="34" charset="0"/>
                <a:ea typeface="黑体" pitchFamily="49" charset="-122"/>
              </a:rPr>
              <a:t>param</a:t>
            </a:r>
            <a:r>
              <a:rPr lang="en-US" altLang="zh-CN" sz="1800" dirty="0">
                <a:latin typeface="Arial" pitchFamily="34" charset="0"/>
                <a:ea typeface="黑体" pitchFamily="49" charset="-122"/>
              </a:rPr>
              <a:t> </a:t>
            </a:r>
            <a:r>
              <a:rPr lang="en-US" altLang="zh-CN" sz="1800" dirty="0" err="1">
                <a:latin typeface="Arial" pitchFamily="34" charset="0"/>
                <a:ea typeface="黑体" pitchFamily="49" charset="-122"/>
              </a:rPr>
              <a:t>num</a:t>
            </a:r>
            <a:r>
              <a:rPr lang="en-US" altLang="zh-CN" sz="1800" dirty="0">
                <a:latin typeface="Arial" pitchFamily="34" charset="0"/>
                <a:ea typeface="黑体" pitchFamily="49" charset="-122"/>
              </a:rPr>
              <a:t> </a:t>
            </a:r>
            <a:r>
              <a:rPr lang="zh-CN" altLang="en-US" sz="1800" dirty="0">
                <a:latin typeface="Arial" pitchFamily="34" charset="0"/>
                <a:ea typeface="黑体" pitchFamily="49" charset="-122"/>
              </a:rPr>
              <a:t>传递至构造方法的参数</a:t>
            </a:r>
          </a:p>
          <a:p>
            <a:pPr>
              <a:tabLst>
                <a:tab pos="217488" algn="l"/>
                <a:tab pos="434975" algn="l"/>
                <a:tab pos="687388" algn="l"/>
                <a:tab pos="904875" algn="l"/>
                <a:tab pos="1122363" algn="l"/>
                <a:tab pos="1374775" algn="l"/>
                <a:tab pos="1592263" algn="l"/>
                <a:tab pos="1809750" algn="l"/>
              </a:tabLst>
            </a:pPr>
            <a:r>
              <a:rPr lang="zh-CN" altLang="en-US" sz="1800" dirty="0">
                <a:latin typeface="Arial" pitchFamily="34" charset="0"/>
                <a:ea typeface="黑体" pitchFamily="49" charset="-122"/>
              </a:rPr>
              <a:t>     *</a:t>
            </a:r>
            <a:r>
              <a:rPr lang="en-US" altLang="zh-CN" sz="1800" dirty="0">
                <a:latin typeface="Arial" pitchFamily="34" charset="0"/>
                <a:ea typeface="黑体" pitchFamily="49" charset="-122"/>
              </a:rPr>
              <a:t>@</a:t>
            </a:r>
            <a:r>
              <a:rPr lang="en-US" altLang="zh-CN" sz="1800" dirty="0" err="1">
                <a:latin typeface="Arial" pitchFamily="34" charset="0"/>
                <a:ea typeface="黑体" pitchFamily="49" charset="-122"/>
              </a:rPr>
              <a:t>param</a:t>
            </a:r>
            <a:r>
              <a:rPr lang="en-US" altLang="zh-CN" sz="1800" dirty="0">
                <a:latin typeface="Arial" pitchFamily="34" charset="0"/>
                <a:ea typeface="黑体" pitchFamily="49" charset="-122"/>
              </a:rPr>
              <a:t> num1 </a:t>
            </a:r>
            <a:r>
              <a:rPr lang="zh-CN" altLang="en-US" sz="1800" dirty="0">
                <a:latin typeface="Arial" pitchFamily="34" charset="0"/>
                <a:ea typeface="黑体" pitchFamily="49" charset="-122"/>
              </a:rPr>
              <a:t>传递至构造方法的参数</a:t>
            </a:r>
          </a:p>
          <a:p>
            <a:pPr>
              <a:tabLst>
                <a:tab pos="217488" algn="l"/>
                <a:tab pos="434975" algn="l"/>
                <a:tab pos="687388" algn="l"/>
                <a:tab pos="904875" algn="l"/>
                <a:tab pos="1122363" algn="l"/>
                <a:tab pos="1374775" algn="l"/>
                <a:tab pos="1592263" algn="l"/>
                <a:tab pos="1809750" algn="l"/>
              </a:tabLst>
            </a:pPr>
            <a:r>
              <a:rPr lang="zh-CN" altLang="en-US" sz="1800" dirty="0">
                <a:latin typeface="Arial" pitchFamily="34" charset="0"/>
                <a:ea typeface="黑体" pitchFamily="49" charset="-122"/>
              </a:rPr>
              <a:t>    *</a:t>
            </a:r>
            <a:r>
              <a:rPr lang="en-US" altLang="zh-CN" sz="1800" dirty="0">
                <a:latin typeface="Arial" pitchFamily="34" charset="0"/>
                <a:ea typeface="黑体" pitchFamily="49" charset="-122"/>
              </a:rPr>
              <a:t>/</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Square(final double </a:t>
            </a:r>
            <a:r>
              <a:rPr lang="en-US" altLang="zh-CN" sz="1800" dirty="0" err="1">
                <a:latin typeface="Arial" pitchFamily="34" charset="0"/>
                <a:ea typeface="黑体" pitchFamily="49" charset="-122"/>
              </a:rPr>
              <a:t>num</a:t>
            </a:r>
            <a:r>
              <a:rPr lang="en-US" altLang="zh-CN" sz="1800" dirty="0">
                <a:latin typeface="Arial" pitchFamily="34" charset="0"/>
                <a:ea typeface="黑体" pitchFamily="49" charset="-122"/>
              </a:rPr>
              <a:t>, final double num1) {</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super(</a:t>
            </a:r>
            <a:r>
              <a:rPr lang="en-US" altLang="zh-CN" sz="1800" dirty="0" err="1">
                <a:latin typeface="Arial" pitchFamily="34" charset="0"/>
                <a:ea typeface="黑体" pitchFamily="49" charset="-122"/>
              </a:rPr>
              <a:t>num</a:t>
            </a:r>
            <a:r>
              <a:rPr lang="en-US" altLang="zh-CN" sz="1800" dirty="0">
                <a:latin typeface="Arial" pitchFamily="34" charset="0"/>
                <a:ea typeface="黑体" pitchFamily="49" charset="-122"/>
              </a:rPr>
              <a:t>, num1);</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 </a:t>
            </a:r>
            <a:r>
              <a:rPr lang="zh-CN" altLang="en-US" sz="1800" dirty="0">
                <a:latin typeface="Arial" pitchFamily="34" charset="0"/>
                <a:ea typeface="黑体" pitchFamily="49" charset="-122"/>
              </a:rPr>
              <a:t>计算正方形的面积</a:t>
            </a:r>
            <a:r>
              <a:rPr lang="en-US" altLang="zh-CN" sz="1800" dirty="0">
                <a:latin typeface="Arial" pitchFamily="34" charset="0"/>
                <a:ea typeface="黑体" pitchFamily="49" charset="-122"/>
              </a:rPr>
              <a:t>.</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 @return double</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double area() {</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a:t>
            </a:r>
            <a:r>
              <a:rPr lang="en-US" altLang="zh-CN" sz="1800" dirty="0" err="1">
                <a:latin typeface="Arial" pitchFamily="34" charset="0"/>
                <a:ea typeface="黑体" pitchFamily="49" charset="-122"/>
              </a:rPr>
              <a:t>System.out.println</a:t>
            </a:r>
            <a:r>
              <a:rPr lang="en-US" altLang="zh-CN" sz="1800" dirty="0">
                <a:latin typeface="Arial" pitchFamily="34" charset="0"/>
                <a:ea typeface="黑体" pitchFamily="49" charset="-122"/>
              </a:rPr>
              <a:t>(“</a:t>
            </a:r>
            <a:r>
              <a:rPr lang="zh-CN" altLang="en-US" sz="1800" dirty="0">
                <a:latin typeface="Arial" pitchFamily="34" charset="0"/>
                <a:ea typeface="黑体" pitchFamily="49" charset="-122"/>
              </a:rPr>
              <a:t>正方形的面积为：</a:t>
            </a:r>
            <a:r>
              <a:rPr lang="en-US" altLang="zh-CN" sz="1800" dirty="0">
                <a:latin typeface="Arial" pitchFamily="34" charset="0"/>
                <a:ea typeface="黑体" pitchFamily="49" charset="-122"/>
              </a:rPr>
              <a:t>");</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return length * width;</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    }</a:t>
            </a:r>
          </a:p>
          <a:p>
            <a:pPr>
              <a:tabLst>
                <a:tab pos="217488" algn="l"/>
                <a:tab pos="434975" algn="l"/>
                <a:tab pos="687388" algn="l"/>
                <a:tab pos="904875" algn="l"/>
                <a:tab pos="1122363" algn="l"/>
                <a:tab pos="1374775" algn="l"/>
                <a:tab pos="1592263" algn="l"/>
                <a:tab pos="1809750" algn="l"/>
              </a:tabLst>
            </a:pPr>
            <a:r>
              <a:rPr lang="en-US" altLang="zh-CN" sz="1800" dirty="0">
                <a:latin typeface="Arial" pitchFamily="34" charset="0"/>
                <a:ea typeface="黑体" pitchFamily="49" charset="-122"/>
              </a:rPr>
              <a:t>}</a:t>
            </a:r>
          </a:p>
        </p:txBody>
      </p:sp>
      <p:sp>
        <p:nvSpPr>
          <p:cNvPr id="130055" name="AutoShape 7"/>
          <p:cNvSpPr>
            <a:spLocks noChangeArrowheads="1"/>
          </p:cNvSpPr>
          <p:nvPr/>
        </p:nvSpPr>
        <p:spPr bwMode="auto">
          <a:xfrm>
            <a:off x="684213" y="3978275"/>
            <a:ext cx="2735262" cy="287338"/>
          </a:xfrm>
          <a:prstGeom prst="roundRect">
            <a:avLst>
              <a:gd name="adj" fmla="val 16667"/>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0056" name="AutoShape 8"/>
          <p:cNvCxnSpPr>
            <a:cxnSpLocks noChangeShapeType="1"/>
            <a:stCxn id="130053" idx="2"/>
            <a:endCxn id="130054" idx="1"/>
          </p:cNvCxnSpPr>
          <p:nvPr/>
        </p:nvCxnSpPr>
        <p:spPr bwMode="auto">
          <a:xfrm rot="5400000" flipH="1" flipV="1">
            <a:off x="2663825" y="3511550"/>
            <a:ext cx="595313" cy="1636713"/>
          </a:xfrm>
          <a:prstGeom prst="bentConnector4">
            <a:avLst>
              <a:gd name="adj1" fmla="val -38398"/>
              <a:gd name="adj2" fmla="val 94569"/>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057" name="AutoShape 9"/>
          <p:cNvSpPr>
            <a:spLocks noChangeArrowheads="1"/>
          </p:cNvSpPr>
          <p:nvPr/>
        </p:nvSpPr>
        <p:spPr bwMode="auto">
          <a:xfrm>
            <a:off x="4067175" y="4991100"/>
            <a:ext cx="4752975" cy="863600"/>
          </a:xfrm>
          <a:prstGeom prst="roundRect">
            <a:avLst>
              <a:gd name="adj" fmla="val 16667"/>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4"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F981739-74C3-452E-830E-DE5885AD2224}" type="slidenum">
              <a:rPr lang="zh-CN" altLang="en-US" sz="1400" smtClean="0">
                <a:latin typeface="Tahoma" pitchFamily="34" charset="0"/>
              </a:rPr>
              <a:pPr eaLnBrk="1" hangingPunct="1"/>
              <a:t>95</a:t>
            </a:fld>
            <a:endParaRPr lang="en-US" altLang="zh-CN" sz="1400" smtClean="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0052"/>
                                        </p:tgtEl>
                                        <p:attrNameLst>
                                          <p:attrName>style.visibility</p:attrName>
                                        </p:attrNameLst>
                                      </p:cBhvr>
                                      <p:to>
                                        <p:strVal val="visible"/>
                                      </p:to>
                                    </p:set>
                                    <p:anim calcmode="lin" valueType="num">
                                      <p:cBhvr additive="base">
                                        <p:cTn id="7" dur="1000" fill="hold"/>
                                        <p:tgtEl>
                                          <p:spTgt spid="130052"/>
                                        </p:tgtEl>
                                        <p:attrNameLst>
                                          <p:attrName>ppt_x</p:attrName>
                                        </p:attrNameLst>
                                      </p:cBhvr>
                                      <p:tavLst>
                                        <p:tav tm="0">
                                          <p:val>
                                            <p:strVal val="0-#ppt_w/2"/>
                                          </p:val>
                                        </p:tav>
                                        <p:tav tm="100000">
                                          <p:val>
                                            <p:strVal val="#ppt_x"/>
                                          </p:val>
                                        </p:tav>
                                      </p:tavLst>
                                    </p:anim>
                                    <p:anim calcmode="lin" valueType="num">
                                      <p:cBhvr additive="base">
                                        <p:cTn id="8" dur="1000" fill="hold"/>
                                        <p:tgtEl>
                                          <p:spTgt spid="13005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30053"/>
                                        </p:tgtEl>
                                        <p:attrNameLst>
                                          <p:attrName>style.visibility</p:attrName>
                                        </p:attrNameLst>
                                      </p:cBhvr>
                                      <p:to>
                                        <p:strVal val="visible"/>
                                      </p:to>
                                    </p:set>
                                    <p:animEffect transition="in" filter="fade">
                                      <p:cBhvr>
                                        <p:cTn id="12" dur="1000"/>
                                        <p:tgtEl>
                                          <p:spTgt spid="130053"/>
                                        </p:tgtEl>
                                      </p:cBhvr>
                                    </p:animEffect>
                                  </p:childTnLst>
                                </p:cTn>
                              </p:par>
                            </p:childTnLst>
                          </p:cTn>
                        </p:par>
                        <p:par>
                          <p:cTn id="13" fill="hold" nodeType="afterGroup">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130055"/>
                                        </p:tgtEl>
                                        <p:attrNameLst>
                                          <p:attrName>style.visibility</p:attrName>
                                        </p:attrNameLst>
                                      </p:cBhvr>
                                      <p:to>
                                        <p:strVal val="visible"/>
                                      </p:to>
                                    </p:set>
                                    <p:animEffect transition="in" filter="wipe(up)">
                                      <p:cBhvr>
                                        <p:cTn id="16" dur="1000"/>
                                        <p:tgtEl>
                                          <p:spTgt spid="130055"/>
                                        </p:tgtEl>
                                      </p:cBhvr>
                                    </p:animEffect>
                                  </p:childTnLst>
                                </p:cTn>
                              </p:par>
                            </p:childTnLst>
                          </p:cTn>
                        </p:par>
                        <p:par>
                          <p:cTn id="17" fill="hold" nodeType="afterGroup">
                            <p:stCondLst>
                              <p:cond delay="3000"/>
                            </p:stCondLst>
                            <p:childTnLst>
                              <p:par>
                                <p:cTn id="18" presetID="35" presetClass="emph" presetSubtype="0" repeatCount="2000" fill="hold" grpId="1" nodeType="afterEffect">
                                  <p:stCondLst>
                                    <p:cond delay="0"/>
                                  </p:stCondLst>
                                  <p:childTnLst>
                                    <p:anim calcmode="discrete" valueType="str">
                                      <p:cBhvr>
                                        <p:cTn id="19" dur="1000" fill="hold"/>
                                        <p:tgtEl>
                                          <p:spTgt spid="130055"/>
                                        </p:tgtEl>
                                        <p:attrNameLst>
                                          <p:attrName>style.visibility</p:attrName>
                                        </p:attrNameLst>
                                      </p:cBhvr>
                                      <p:tavLst>
                                        <p:tav tm="0">
                                          <p:val>
                                            <p:strVal val="hidden"/>
                                          </p:val>
                                        </p:tav>
                                        <p:tav tm="50000">
                                          <p:val>
                                            <p:strVal val="visible"/>
                                          </p:val>
                                        </p:tav>
                                      </p:tavLst>
                                    </p:anim>
                                  </p:childTnLst>
                                </p:cTn>
                              </p:par>
                            </p:childTnLst>
                          </p:cTn>
                        </p:par>
                        <p:par>
                          <p:cTn id="20" fill="hold" nodeType="afterGroup">
                            <p:stCondLst>
                              <p:cond delay="5000"/>
                            </p:stCondLst>
                            <p:childTnLst>
                              <p:par>
                                <p:cTn id="21" presetID="22" presetClass="entr" presetSubtype="8" fill="hold" nodeType="afterEffect">
                                  <p:stCondLst>
                                    <p:cond delay="0"/>
                                  </p:stCondLst>
                                  <p:childTnLst>
                                    <p:set>
                                      <p:cBhvr>
                                        <p:cTn id="22" dur="1" fill="hold">
                                          <p:stCondLst>
                                            <p:cond delay="0"/>
                                          </p:stCondLst>
                                        </p:cTn>
                                        <p:tgtEl>
                                          <p:spTgt spid="130056"/>
                                        </p:tgtEl>
                                        <p:attrNameLst>
                                          <p:attrName>style.visibility</p:attrName>
                                        </p:attrNameLst>
                                      </p:cBhvr>
                                      <p:to>
                                        <p:strVal val="visible"/>
                                      </p:to>
                                    </p:set>
                                    <p:animEffect transition="in" filter="wipe(left)">
                                      <p:cBhvr>
                                        <p:cTn id="23" dur="1000"/>
                                        <p:tgtEl>
                                          <p:spTgt spid="1300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0054"/>
                                        </p:tgtEl>
                                        <p:attrNameLst>
                                          <p:attrName>style.visibility</p:attrName>
                                        </p:attrNameLst>
                                      </p:cBhvr>
                                      <p:to>
                                        <p:strVal val="visible"/>
                                      </p:to>
                                    </p:set>
                                    <p:animEffect transition="in" filter="fade">
                                      <p:cBhvr>
                                        <p:cTn id="28" dur="1000"/>
                                        <p:tgtEl>
                                          <p:spTgt spid="130054"/>
                                        </p:tgtEl>
                                      </p:cBhvr>
                                    </p:animEffect>
                                  </p:childTnLst>
                                </p:cTn>
                              </p:par>
                            </p:childTnLst>
                          </p:cTn>
                        </p:par>
                        <p:par>
                          <p:cTn id="29" fill="hold" nodeType="afterGroup">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30057"/>
                                        </p:tgtEl>
                                        <p:attrNameLst>
                                          <p:attrName>style.visibility</p:attrName>
                                        </p:attrNameLst>
                                      </p:cBhvr>
                                      <p:to>
                                        <p:strVal val="visible"/>
                                      </p:to>
                                    </p:set>
                                    <p:animEffect transition="in" filter="wipe(left)">
                                      <p:cBhvr>
                                        <p:cTn id="32" dur="1000"/>
                                        <p:tgtEl>
                                          <p:spTgt spid="130057"/>
                                        </p:tgtEl>
                                      </p:cBhvr>
                                    </p:animEffect>
                                  </p:childTnLst>
                                </p:cTn>
                              </p:par>
                            </p:childTnLst>
                          </p:cTn>
                        </p:par>
                        <p:par>
                          <p:cTn id="33" fill="hold" nodeType="afterGroup">
                            <p:stCondLst>
                              <p:cond delay="2000"/>
                            </p:stCondLst>
                            <p:childTnLst>
                              <p:par>
                                <p:cTn id="34" presetID="35" presetClass="emph" presetSubtype="0" repeatCount="2000" fill="hold" grpId="1" nodeType="afterEffect">
                                  <p:stCondLst>
                                    <p:cond delay="0"/>
                                  </p:stCondLst>
                                  <p:childTnLst>
                                    <p:anim calcmode="discrete" valueType="str">
                                      <p:cBhvr>
                                        <p:cTn id="35" dur="1000" fill="hold"/>
                                        <p:tgtEl>
                                          <p:spTgt spid="130057"/>
                                        </p:tgtEl>
                                        <p:attrNameLst>
                                          <p:attrName>style.visibility</p:attrName>
                                        </p:attrNameLst>
                                      </p:cBhvr>
                                      <p:tavLst>
                                        <p:tav tm="0">
                                          <p:val>
                                            <p:strVal val="hidden"/>
                                          </p:val>
                                        </p:tav>
                                        <p:tav tm="50000">
                                          <p:val>
                                            <p:strVal val="visible"/>
                                          </p:val>
                                        </p:tav>
                                      </p:tavLst>
                                    </p:anim>
                                  </p:childTnLst>
                                </p:cTn>
                              </p:par>
                            </p:childTnLst>
                          </p:cTn>
                        </p:par>
                        <p:par>
                          <p:cTn id="36" fill="hold" nodeType="afterGroup">
                            <p:stCondLst>
                              <p:cond delay="4000"/>
                            </p:stCondLst>
                            <p:childTnLst>
                              <p:par>
                                <p:cTn id="37" presetID="10" presetClass="exit" presetSubtype="0" fill="hold" grpId="2" nodeType="afterEffect">
                                  <p:stCondLst>
                                    <p:cond delay="0"/>
                                  </p:stCondLst>
                                  <p:childTnLst>
                                    <p:animEffect transition="out" filter="fade">
                                      <p:cBhvr>
                                        <p:cTn id="38" dur="1000"/>
                                        <p:tgtEl>
                                          <p:spTgt spid="130057"/>
                                        </p:tgtEl>
                                      </p:cBhvr>
                                    </p:animEffect>
                                    <p:set>
                                      <p:cBhvr>
                                        <p:cTn id="39" dur="1" fill="hold">
                                          <p:stCondLst>
                                            <p:cond delay="999"/>
                                          </p:stCondLst>
                                        </p:cTn>
                                        <p:tgtEl>
                                          <p:spTgt spid="1300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animBg="1"/>
      <p:bldP spid="130054" grpId="0" animBg="1"/>
      <p:bldP spid="130055" grpId="0" animBg="1"/>
      <p:bldP spid="130055" grpId="1" animBg="1"/>
      <p:bldP spid="130057" grpId="0" animBg="1"/>
      <p:bldP spid="130057" grpId="1" animBg="1"/>
      <p:bldP spid="130057" grpId="2"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D0B7E34-468C-4D3C-8A40-87CD90ECA1A6}" type="slidenum">
              <a:rPr lang="zh-CN" altLang="en-US" sz="1400" smtClean="0">
                <a:latin typeface="Tahoma" pitchFamily="34" charset="0"/>
              </a:rPr>
              <a:pPr eaLnBrk="1" hangingPunct="1"/>
              <a:t>96</a:t>
            </a:fld>
            <a:endParaRPr lang="en-US" altLang="zh-CN" sz="1400" smtClean="0">
              <a:latin typeface="Tahoma" pitchFamily="34" charset="0"/>
            </a:endParaRPr>
          </a:p>
        </p:txBody>
      </p:sp>
      <p:sp>
        <p:nvSpPr>
          <p:cNvPr id="94212" name="Rectangle 2"/>
          <p:cNvSpPr>
            <a:spLocks noGrp="1" noChangeArrowheads="1"/>
          </p:cNvSpPr>
          <p:nvPr>
            <p:ph type="title"/>
          </p:nvPr>
        </p:nvSpPr>
        <p:spPr>
          <a:xfrm>
            <a:off x="1150939" y="115888"/>
            <a:ext cx="4645198" cy="623887"/>
          </a:xfrm>
        </p:spPr>
        <p:txBody>
          <a:bodyPr/>
          <a:lstStyle/>
          <a:p>
            <a:pPr eaLnBrk="1" hangingPunct="1"/>
            <a:r>
              <a:rPr lang="en-US" altLang="zh-CN" smtClean="0"/>
              <a:t>3.5.2 </a:t>
            </a:r>
            <a:r>
              <a:rPr lang="zh-CN" altLang="en-US" smtClean="0"/>
              <a:t>抽象类</a:t>
            </a:r>
          </a:p>
        </p:txBody>
      </p:sp>
      <p:sp>
        <p:nvSpPr>
          <p:cNvPr id="94213" name="Rectangle 3"/>
          <p:cNvSpPr>
            <a:spLocks noGrp="1" noChangeArrowheads="1"/>
          </p:cNvSpPr>
          <p:nvPr>
            <p:ph type="body" idx="1"/>
          </p:nvPr>
        </p:nvSpPr>
        <p:spPr>
          <a:xfrm>
            <a:off x="288925" y="1341438"/>
            <a:ext cx="8675688" cy="4651375"/>
          </a:xfrm>
        </p:spPr>
        <p:txBody>
          <a:bodyPr/>
          <a:lstStyle/>
          <a:p>
            <a:pPr eaLnBrk="1" hangingPunct="1">
              <a:lnSpc>
                <a:spcPct val="90000"/>
              </a:lnSpc>
              <a:buClr>
                <a:srgbClr val="3333CC"/>
              </a:buClr>
              <a:buFontTx/>
              <a:buAutoNum type="arabicPeriod" startAt="2"/>
            </a:pPr>
            <a:r>
              <a:rPr lang="zh-CN" altLang="en-US" dirty="0" smtClean="0">
                <a:solidFill>
                  <a:srgbClr val="000000"/>
                </a:solidFill>
              </a:rPr>
              <a:t>抽象类的特点</a:t>
            </a:r>
            <a:endParaRPr lang="en-US" altLang="zh-CN" dirty="0" smtClean="0">
              <a:solidFill>
                <a:srgbClr val="000000"/>
              </a:solidFill>
            </a:endParaRPr>
          </a:p>
          <a:p>
            <a:pPr lvl="1" eaLnBrk="1" hangingPunct="1">
              <a:lnSpc>
                <a:spcPct val="90000"/>
              </a:lnSpc>
              <a:buClr>
                <a:srgbClr val="FF0000"/>
              </a:buClr>
              <a:buFont typeface="Wingdings" pitchFamily="2" charset="2"/>
              <a:buAutoNum type="circleNumDbPlain"/>
            </a:pPr>
            <a:r>
              <a:rPr lang="zh-CN" altLang="en-US" sz="3200" dirty="0" smtClean="0">
                <a:solidFill>
                  <a:srgbClr val="000000"/>
                </a:solidFill>
              </a:rPr>
              <a:t>抽象类中可以包含非抽象的成员方法；</a:t>
            </a:r>
            <a:endParaRPr lang="en-US" altLang="zh-CN" sz="3200" dirty="0" smtClean="0">
              <a:solidFill>
                <a:srgbClr val="000000"/>
              </a:solidFill>
            </a:endParaRPr>
          </a:p>
          <a:p>
            <a:pPr lvl="1" eaLnBrk="1" hangingPunct="1">
              <a:lnSpc>
                <a:spcPct val="90000"/>
              </a:lnSpc>
              <a:buClr>
                <a:srgbClr val="FF0000"/>
              </a:buClr>
              <a:buFont typeface="Wingdings" pitchFamily="2" charset="2"/>
              <a:buAutoNum type="circleNumDbPlain"/>
            </a:pPr>
            <a:r>
              <a:rPr lang="zh-CN" altLang="en-US" sz="3200" dirty="0" smtClean="0">
                <a:solidFill>
                  <a:srgbClr val="000000"/>
                </a:solidFill>
              </a:rPr>
              <a:t>构造方法、静态成员方法不能被声明为抽象方法。</a:t>
            </a:r>
          </a:p>
          <a:p>
            <a:pPr lvl="1" eaLnBrk="1" hangingPunct="1">
              <a:lnSpc>
                <a:spcPct val="90000"/>
              </a:lnSpc>
              <a:buClr>
                <a:srgbClr val="FF0000"/>
              </a:buClr>
              <a:buFont typeface="Wingdings" pitchFamily="2" charset="2"/>
              <a:buAutoNum type="circleNumDbPlain"/>
            </a:pPr>
            <a:r>
              <a:rPr lang="zh-CN" altLang="en-US" sz="3200" dirty="0" smtClean="0">
                <a:solidFill>
                  <a:srgbClr val="000000"/>
                </a:solidFill>
              </a:rPr>
              <a:t>一个非抽象类必须实现从父类继承来的所有抽象方法。</a:t>
            </a:r>
            <a:endParaRPr lang="en-US" altLang="zh-CN" sz="3200" dirty="0" smtClean="0">
              <a:solidFill>
                <a:srgbClr val="000000"/>
              </a:solidFill>
            </a:endParaRPr>
          </a:p>
          <a:p>
            <a:pPr lvl="1" eaLnBrk="1" hangingPunct="1">
              <a:lnSpc>
                <a:spcPct val="90000"/>
              </a:lnSpc>
              <a:buClr>
                <a:srgbClr val="FF0000"/>
              </a:buClr>
              <a:buFont typeface="Wingdings" pitchFamily="2" charset="2"/>
              <a:buAutoNum type="circleNumDbPlain"/>
            </a:pPr>
            <a:r>
              <a:rPr lang="zh-CN" altLang="en-US" sz="3200" dirty="0" smtClean="0">
                <a:solidFill>
                  <a:srgbClr val="000000"/>
                </a:solidFill>
              </a:rPr>
              <a:t>不能创建抽象类的实例。例如：</a:t>
            </a:r>
          </a:p>
          <a:p>
            <a:pPr lvl="1" eaLnBrk="1" hangingPunct="1">
              <a:lnSpc>
                <a:spcPct val="90000"/>
              </a:lnSpc>
              <a:buClr>
                <a:srgbClr val="FF0000"/>
              </a:buClr>
            </a:pPr>
            <a:r>
              <a:rPr lang="en-US" altLang="zh-CN" sz="3200" dirty="0" err="1" smtClean="0">
                <a:solidFill>
                  <a:srgbClr val="000000"/>
                </a:solidFill>
              </a:rPr>
              <a:t>ClosedFigure</a:t>
            </a:r>
            <a:r>
              <a:rPr lang="en-US" altLang="zh-CN" sz="3200" dirty="0" smtClean="0">
                <a:solidFill>
                  <a:srgbClr val="000000"/>
                </a:solidFill>
              </a:rPr>
              <a:t> g = </a:t>
            </a:r>
            <a:r>
              <a:rPr lang="en-US" altLang="zh-CN" sz="3200" dirty="0" smtClean="0">
                <a:solidFill>
                  <a:srgbClr val="FF0000"/>
                </a:solidFill>
              </a:rPr>
              <a:t>new </a:t>
            </a:r>
            <a:r>
              <a:rPr lang="en-US" altLang="zh-CN" sz="3200" dirty="0" err="1" smtClean="0">
                <a:solidFill>
                  <a:srgbClr val="FF0000"/>
                </a:solidFill>
              </a:rPr>
              <a:t>ClosedFigure</a:t>
            </a:r>
            <a:r>
              <a:rPr lang="en-US" altLang="zh-CN" sz="3200" dirty="0" smtClean="0">
                <a:solidFill>
                  <a:srgbClr val="FF0000"/>
                </a:solidFill>
              </a:rPr>
              <a:t>();</a:t>
            </a:r>
            <a:r>
              <a:rPr lang="en-US" altLang="zh-CN" sz="3200" dirty="0" smtClean="0">
                <a:solidFill>
                  <a:srgbClr val="000000"/>
                </a:solidFill>
              </a:rPr>
              <a:t>          	//</a:t>
            </a:r>
            <a:r>
              <a:rPr lang="zh-CN" altLang="en-US" sz="3200" dirty="0" smtClean="0">
                <a:solidFill>
                  <a:srgbClr val="000000"/>
                </a:solidFill>
              </a:rPr>
              <a:t>语法错</a:t>
            </a:r>
          </a:p>
        </p:txBody>
      </p:sp>
      <p:sp>
        <p:nvSpPr>
          <p:cNvPr id="2" name="文本框 1"/>
          <p:cNvSpPr txBox="1"/>
          <p:nvPr/>
        </p:nvSpPr>
        <p:spPr>
          <a:xfrm>
            <a:off x="5940152" y="666478"/>
            <a:ext cx="2736304" cy="535531"/>
          </a:xfrm>
          <a:prstGeom prst="rect">
            <a:avLst/>
          </a:prstGeom>
          <a:noFill/>
        </p:spPr>
        <p:txBody>
          <a:bodyPr wrap="square" rtlCol="0">
            <a:spAutoFit/>
          </a:bodyPr>
          <a:lstStyle/>
          <a:p>
            <a:pPr>
              <a:lnSpc>
                <a:spcPct val="120000"/>
              </a:lnSpc>
            </a:pPr>
            <a:r>
              <a:rPr lang="en-US" altLang="zh-CN">
                <a:latin typeface="微软雅黑" panose="020B0503020204020204" pitchFamily="34" charset="-122"/>
                <a:ea typeface="微软雅黑" panose="020B0503020204020204" pitchFamily="34" charset="-122"/>
              </a:rPr>
              <a:t>a</a:t>
            </a:r>
            <a:r>
              <a:rPr lang="en-US" altLang="zh-CN" smtClean="0">
                <a:latin typeface="微软雅黑" panose="020B0503020204020204" pitchFamily="34" charset="-122"/>
                <a:ea typeface="微软雅黑" panose="020B0503020204020204" pitchFamily="34" charset="-122"/>
              </a:rPr>
              <a:t>bstract</a:t>
            </a:r>
            <a:r>
              <a:rPr lang="zh-CN" altLang="en-US" smtClean="0">
                <a:latin typeface="微软雅黑" panose="020B0503020204020204" pitchFamily="34" charset="-122"/>
                <a:ea typeface="微软雅黑" panose="020B0503020204020204" pitchFamily="34" charset="-122"/>
              </a:rPr>
              <a:t>修饰的类</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z="2800" smtClean="0"/>
              <a:t>抽象类和抽象方法的作用</a:t>
            </a:r>
          </a:p>
        </p:txBody>
      </p:sp>
      <p:sp>
        <p:nvSpPr>
          <p:cNvPr id="95235" name="内容占位符 2"/>
          <p:cNvSpPr>
            <a:spLocks noGrp="1"/>
          </p:cNvSpPr>
          <p:nvPr>
            <p:ph idx="1"/>
          </p:nvPr>
        </p:nvSpPr>
        <p:spPr>
          <a:xfrm>
            <a:off x="323850" y="1052513"/>
            <a:ext cx="8631238" cy="2736850"/>
          </a:xfrm>
        </p:spPr>
        <p:txBody>
          <a:bodyPr/>
          <a:lstStyle/>
          <a:p>
            <a:pPr>
              <a:buFont typeface="Wingdings" pitchFamily="2" charset="2"/>
              <a:buChar char="Ø"/>
            </a:pPr>
            <a:r>
              <a:rPr lang="zh-CN" altLang="en-US" sz="2800" smtClean="0"/>
              <a:t>抽象类用于描述抽象概念，通常作为父类，为多个子类约定共同方法声明；</a:t>
            </a:r>
            <a:endParaRPr lang="en-US" altLang="zh-CN" sz="2800" smtClean="0"/>
          </a:p>
          <a:p>
            <a:pPr>
              <a:buFont typeface="Wingdings" pitchFamily="2" charset="2"/>
              <a:buChar char="Ø"/>
            </a:pPr>
            <a:r>
              <a:rPr lang="zh-CN" altLang="en-US" sz="2800" smtClean="0"/>
              <a:t>每个子类对抽象方法可以有不同的实现，表现出多态性。</a:t>
            </a:r>
          </a:p>
        </p:txBody>
      </p:sp>
      <p:sp>
        <p:nvSpPr>
          <p:cNvPr id="95237"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9904A6A-58A2-4936-8F3B-5C8DCF2F7C92}" type="slidenum">
              <a:rPr lang="zh-CN" altLang="en-US" sz="1400" smtClean="0">
                <a:latin typeface="Tahoma" pitchFamily="34" charset="0"/>
              </a:rPr>
              <a:pPr eaLnBrk="1" hangingPunct="1"/>
              <a:t>97</a:t>
            </a:fld>
            <a:endParaRPr lang="en-US" altLang="zh-CN" sz="1400" smtClean="0">
              <a:latin typeface="Tahoma"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smtClean="0"/>
              <a:t>【</a:t>
            </a:r>
            <a:r>
              <a:rPr lang="zh-CN" altLang="en-US" smtClean="0"/>
              <a:t>例</a:t>
            </a:r>
            <a:r>
              <a:rPr lang="en-US" altLang="zh-CN" smtClean="0"/>
              <a:t>3.7】 </a:t>
            </a:r>
            <a:r>
              <a:rPr lang="zh-CN" altLang="en-US" smtClean="0"/>
              <a:t>图形抽象类及其子类</a:t>
            </a:r>
          </a:p>
        </p:txBody>
      </p:sp>
      <p:sp>
        <p:nvSpPr>
          <p:cNvPr id="9626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8ACB48C-C767-46C3-B7DB-275BDD4E2F8F}" type="slidenum">
              <a:rPr lang="zh-CN" altLang="en-US" sz="1400" smtClean="0">
                <a:latin typeface="Tahoma" pitchFamily="34" charset="0"/>
              </a:rPr>
              <a:pPr eaLnBrk="1" hangingPunct="1"/>
              <a:t>98</a:t>
            </a:fld>
            <a:endParaRPr lang="en-US" altLang="zh-CN" sz="1400" smtClean="0">
              <a:latin typeface="Tahoma" pitchFamily="34" charset="0"/>
            </a:endParaRPr>
          </a:p>
        </p:txBody>
      </p:sp>
      <p:sp>
        <p:nvSpPr>
          <p:cNvPr id="96261" name="Rectangle 3"/>
          <p:cNvSpPr txBox="1">
            <a:spLocks noChangeArrowheads="1"/>
          </p:cNvSpPr>
          <p:nvPr/>
        </p:nvSpPr>
        <p:spPr bwMode="auto">
          <a:xfrm>
            <a:off x="467519" y="1268760"/>
            <a:ext cx="69850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20000"/>
              </a:spcBef>
              <a:buClr>
                <a:schemeClr val="folHlink"/>
              </a:buClr>
              <a:buSzPct val="80000"/>
              <a:buFont typeface="宋体" pitchFamily="2" charset="-122"/>
              <a:buAutoNum type="circleNumDbPlain"/>
            </a:pPr>
            <a:r>
              <a:rPr lang="en-US" altLang="zh-CN" sz="3200" b="1">
                <a:latin typeface="Tahoma" pitchFamily="34" charset="0"/>
              </a:rPr>
              <a:t>Point</a:t>
            </a:r>
            <a:r>
              <a:rPr lang="zh-CN" altLang="en-US" sz="3200" b="1">
                <a:latin typeface="Tahoma" pitchFamily="34" charset="0"/>
              </a:rPr>
              <a:t>类表示坐标点 </a:t>
            </a:r>
          </a:p>
          <a:p>
            <a:pPr>
              <a:spcBef>
                <a:spcPct val="20000"/>
              </a:spcBef>
              <a:buClr>
                <a:schemeClr val="folHlink"/>
              </a:buClr>
              <a:buSzPct val="80000"/>
              <a:buFont typeface="宋体" pitchFamily="2" charset="-122"/>
              <a:buAutoNum type="circleNumDbPlain"/>
            </a:pPr>
            <a:r>
              <a:rPr lang="zh-CN" altLang="en-US" sz="3200" b="1">
                <a:latin typeface="Tahoma" pitchFamily="34" charset="0"/>
              </a:rPr>
              <a:t>图形抽象类</a:t>
            </a:r>
            <a:r>
              <a:rPr lang="en-US" altLang="zh-CN" sz="3200" b="1">
                <a:latin typeface="Tahoma" pitchFamily="34" charset="0"/>
              </a:rPr>
              <a:t>Figure </a:t>
            </a:r>
          </a:p>
          <a:p>
            <a:pPr>
              <a:spcBef>
                <a:spcPct val="20000"/>
              </a:spcBef>
              <a:buClr>
                <a:schemeClr val="folHlink"/>
              </a:buClr>
              <a:buSzPct val="80000"/>
              <a:buFont typeface="宋体" pitchFamily="2" charset="-122"/>
              <a:buAutoNum type="circleNumDbPlain"/>
            </a:pPr>
            <a:r>
              <a:rPr lang="en-US" altLang="zh-CN" sz="3200" b="1">
                <a:latin typeface="Tahoma" pitchFamily="34" charset="0"/>
              </a:rPr>
              <a:t>Line</a:t>
            </a:r>
            <a:r>
              <a:rPr lang="zh-CN" altLang="en-US" sz="3200" b="1">
                <a:latin typeface="Tahoma" pitchFamily="34" charset="0"/>
              </a:rPr>
              <a:t>直线类 </a:t>
            </a:r>
          </a:p>
          <a:p>
            <a:pPr>
              <a:spcBef>
                <a:spcPct val="20000"/>
              </a:spcBef>
              <a:buClr>
                <a:schemeClr val="folHlink"/>
              </a:buClr>
              <a:buSzPct val="80000"/>
              <a:buFont typeface="宋体" pitchFamily="2" charset="-122"/>
              <a:buAutoNum type="circleNumDbPlain"/>
            </a:pPr>
            <a:r>
              <a:rPr lang="en-US" altLang="zh-CN" sz="3200" b="1">
                <a:latin typeface="Tahoma" pitchFamily="34" charset="0"/>
              </a:rPr>
              <a:t>ClosedFigure</a:t>
            </a:r>
            <a:r>
              <a:rPr lang="zh-CN" altLang="en-US" sz="3200" b="1">
                <a:latin typeface="Tahoma" pitchFamily="34" charset="0"/>
              </a:rPr>
              <a:t>闭合图形抽象类 </a:t>
            </a:r>
          </a:p>
          <a:p>
            <a:pPr>
              <a:spcBef>
                <a:spcPct val="20000"/>
              </a:spcBef>
              <a:buClr>
                <a:schemeClr val="folHlink"/>
              </a:buClr>
              <a:buSzPct val="80000"/>
              <a:buFont typeface="宋体" pitchFamily="2" charset="-122"/>
              <a:buAutoNum type="circleNumDbPlain"/>
            </a:pPr>
            <a:r>
              <a:rPr lang="en-US" altLang="zh-CN" sz="3200" b="1">
                <a:latin typeface="Tahoma" pitchFamily="34" charset="0"/>
              </a:rPr>
              <a:t>Triangle</a:t>
            </a:r>
            <a:r>
              <a:rPr lang="zh-CN" altLang="en-US" sz="3200" b="1">
                <a:latin typeface="Tahoma" pitchFamily="34" charset="0"/>
              </a:rPr>
              <a:t>三角形类 </a:t>
            </a:r>
          </a:p>
          <a:p>
            <a:pPr>
              <a:spcBef>
                <a:spcPct val="20000"/>
              </a:spcBef>
              <a:buClr>
                <a:schemeClr val="folHlink"/>
              </a:buClr>
              <a:buSzPct val="80000"/>
              <a:buFont typeface="宋体" pitchFamily="2" charset="-122"/>
              <a:buAutoNum type="circleNumDbPlain"/>
            </a:pPr>
            <a:r>
              <a:rPr lang="en-US" altLang="zh-CN" sz="3200" b="1">
                <a:latin typeface="Tahoma" pitchFamily="34" charset="0"/>
              </a:rPr>
              <a:t>Polygon</a:t>
            </a:r>
            <a:r>
              <a:rPr lang="zh-CN" altLang="en-US" sz="3200" b="1">
                <a:latin typeface="Tahoma" pitchFamily="34" charset="0"/>
              </a:rPr>
              <a:t>凸多边形类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F5E92F2-D726-4F6B-A03E-124D1E583A49}" type="slidenum">
              <a:rPr lang="zh-CN" altLang="en-US" sz="1400" smtClean="0">
                <a:latin typeface="Tahoma" pitchFamily="34" charset="0"/>
              </a:rPr>
              <a:pPr eaLnBrk="1" hangingPunct="1"/>
              <a:t>99</a:t>
            </a:fld>
            <a:endParaRPr lang="en-US" altLang="zh-CN" sz="1400" smtClean="0">
              <a:latin typeface="Tahoma" pitchFamily="34" charset="0"/>
            </a:endParaRPr>
          </a:p>
        </p:txBody>
      </p:sp>
      <p:sp>
        <p:nvSpPr>
          <p:cNvPr id="97284" name="Rectangle 2"/>
          <p:cNvSpPr>
            <a:spLocks noGrp="1" noChangeArrowheads="1"/>
          </p:cNvSpPr>
          <p:nvPr>
            <p:ph type="title"/>
          </p:nvPr>
        </p:nvSpPr>
        <p:spPr>
          <a:xfrm>
            <a:off x="395288" y="188913"/>
            <a:ext cx="8475662" cy="839787"/>
          </a:xfrm>
        </p:spPr>
        <p:txBody>
          <a:bodyPr/>
          <a:lstStyle/>
          <a:p>
            <a:pPr eaLnBrk="1" hangingPunct="1"/>
            <a:endParaRPr lang="zh-CN" altLang="en-US" smtClean="0"/>
          </a:p>
        </p:txBody>
      </p:sp>
      <p:graphicFrame>
        <p:nvGraphicFramePr>
          <p:cNvPr id="97285" name="对象 1"/>
          <p:cNvGraphicFramePr>
            <a:graphicFrameLocks noChangeAspect="1"/>
          </p:cNvGraphicFramePr>
          <p:nvPr/>
        </p:nvGraphicFramePr>
        <p:xfrm>
          <a:off x="142875" y="1557338"/>
          <a:ext cx="8893175" cy="3751262"/>
        </p:xfrm>
        <a:graphic>
          <a:graphicData uri="http://schemas.openxmlformats.org/presentationml/2006/ole">
            <mc:AlternateContent xmlns:mc="http://schemas.openxmlformats.org/markup-compatibility/2006">
              <mc:Choice xmlns:v="urn:schemas-microsoft-com:vml" Requires="v">
                <p:oleObj spid="_x0000_s97444" name="Visio" r:id="rId3" imgW="5889570" imgH="2055814" progId="Visio.Drawing.11">
                  <p:embed/>
                </p:oleObj>
              </mc:Choice>
              <mc:Fallback>
                <p:oleObj name="Visio" r:id="rId3" imgW="5889570" imgH="2055814" progId="Visio.Drawing.11">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557338"/>
                        <a:ext cx="8893175"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6" name="Rectangle 13"/>
          <p:cNvSpPr>
            <a:spLocks noChangeArrowheads="1"/>
          </p:cNvSpPr>
          <p:nvPr/>
        </p:nvSpPr>
        <p:spPr bwMode="auto">
          <a:xfrm>
            <a:off x="827088" y="5445125"/>
            <a:ext cx="752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4">
              <a:buClr>
                <a:schemeClr val="tx1"/>
              </a:buClr>
              <a:buSzPct val="100000"/>
            </a:pPr>
            <a:r>
              <a:rPr lang="zh-CN" altLang="en-US" b="1"/>
              <a:t>图</a:t>
            </a:r>
            <a:r>
              <a:rPr lang="en-US" altLang="zh-CN" b="1"/>
              <a:t>3.12 </a:t>
            </a:r>
            <a:r>
              <a:rPr lang="zh-CN" altLang="en-US" b="1"/>
              <a:t>用继承刻画多种图形间的包含关系</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rayons">
  <a:themeElements>
    <a:clrScheme name="1_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1_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ct val="120000"/>
          </a:lnSpc>
          <a:defRPr dirty="0" smtClean="0">
            <a:latin typeface="微软雅黑" pitchFamily="34" charset="-122"/>
            <a:ea typeface="微软雅黑" pitchFamily="34" charset="-122"/>
          </a:defRPr>
        </a:defPPr>
      </a:lstStyle>
    </a:txDef>
  </a:objectDefaults>
  <a:extraClrSchemeLst>
    <a:extraClrScheme>
      <a:clrScheme name="1_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1_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1_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1_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1_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1_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1_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1_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lumMod val="25000"/>
            </a:schemeClr>
          </a:solid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defRPr sz="2000" b="1" dirty="0">
            <a:solidFill>
              <a:schemeClr val="accent5">
                <a:lumMod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20000"/>
          </a:lnSpc>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lIns="72000" rIns="72000" rtlCol="0" anchor="ctr"/>
      <a:lstStyle>
        <a:defPPr>
          <a:defRPr dirty="0" smtClean="0">
            <a:solidFill>
              <a:srgbClr val="C00000"/>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dirty="0" err="1">
            <a:solidFill>
              <a:srgbClr val="C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6819</TotalTime>
  <Words>9507</Words>
  <Application>Microsoft Office PowerPoint</Application>
  <PresentationFormat>全屏显示(4:3)</PresentationFormat>
  <Paragraphs>1321</Paragraphs>
  <Slides>117</Slides>
  <Notes>4</Notes>
  <HiddenSlides>0</HiddenSlides>
  <MMClips>0</MMClips>
  <ScaleCrop>false</ScaleCrop>
  <HeadingPairs>
    <vt:vector size="8" baseType="variant">
      <vt:variant>
        <vt:lpstr>已用的字体</vt:lpstr>
      </vt:variant>
      <vt:variant>
        <vt:i4>13</vt:i4>
      </vt:variant>
      <vt:variant>
        <vt:lpstr>主题</vt:lpstr>
      </vt:variant>
      <vt:variant>
        <vt:i4>4</vt:i4>
      </vt:variant>
      <vt:variant>
        <vt:lpstr>嵌入 OLE 服务器</vt:lpstr>
      </vt:variant>
      <vt:variant>
        <vt:i4>1</vt:i4>
      </vt:variant>
      <vt:variant>
        <vt:lpstr>幻灯片标题</vt:lpstr>
      </vt:variant>
      <vt:variant>
        <vt:i4>117</vt:i4>
      </vt:variant>
    </vt:vector>
  </HeadingPairs>
  <TitlesOfParts>
    <vt:vector size="135" baseType="lpstr">
      <vt:lpstr>ËÎÌå</vt:lpstr>
      <vt:lpstr>黑体</vt:lpstr>
      <vt:lpstr>宋体</vt:lpstr>
      <vt:lpstr>微软雅黑</vt:lpstr>
      <vt:lpstr>Arial</vt:lpstr>
      <vt:lpstr>Calibri</vt:lpstr>
      <vt:lpstr>Comic Sans MS</vt:lpstr>
      <vt:lpstr>Consolas</vt:lpstr>
      <vt:lpstr>Courier New</vt:lpstr>
      <vt:lpstr>Mangal</vt:lpstr>
      <vt:lpstr>Tahoma</vt:lpstr>
      <vt:lpstr>Times New Roman</vt:lpstr>
      <vt:lpstr>Wingdings</vt:lpstr>
      <vt:lpstr>1_Crayons</vt:lpstr>
      <vt:lpstr>Blends</vt:lpstr>
      <vt:lpstr>1_Blends</vt:lpstr>
      <vt:lpstr>自定义设计方案</vt:lpstr>
      <vt:lpstr>Visio</vt:lpstr>
      <vt:lpstr>第3章 类的封装、继承和多态</vt:lpstr>
      <vt:lpstr>章节安排</vt:lpstr>
      <vt:lpstr>PowerPoint 演示文稿</vt:lpstr>
      <vt:lpstr>面向过程和面向对象区别</vt:lpstr>
      <vt:lpstr>Java和C编程思想的区别</vt:lpstr>
      <vt:lpstr>3.1 类和对象</vt:lpstr>
      <vt:lpstr>PowerPoint 演示文稿</vt:lpstr>
      <vt:lpstr>3.1.1 类</vt:lpstr>
      <vt:lpstr>2. 声明成员变量和成员方法</vt:lpstr>
      <vt:lpstr>PowerPoint 演示文稿</vt:lpstr>
      <vt:lpstr>类的三种变量示例</vt:lpstr>
      <vt:lpstr>PowerPoint 演示文稿</vt:lpstr>
      <vt:lpstr>3.1.2 对象</vt:lpstr>
      <vt:lpstr>PowerPoint 演示文稿</vt:lpstr>
      <vt:lpstr>类和对象的区别</vt:lpstr>
      <vt:lpstr>【例】声明日期类及使用日期对象 </vt:lpstr>
      <vt:lpstr>【例】声明日期类及使用日期对象 </vt:lpstr>
      <vt:lpstr>4. 对象的引用模型</vt:lpstr>
      <vt:lpstr>3.2 类的封装性</vt:lpstr>
      <vt:lpstr>3.2 类的封装性</vt:lpstr>
      <vt:lpstr>封装的示例 3-1</vt:lpstr>
      <vt:lpstr>封装的示例 3-2</vt:lpstr>
      <vt:lpstr>封装的示例 3-3 </vt:lpstr>
      <vt:lpstr>3.2.1 类的构造方法</vt:lpstr>
      <vt:lpstr>3. 拷贝构造方法</vt:lpstr>
      <vt:lpstr>4. 构造方法重载</vt:lpstr>
      <vt:lpstr>MyDate构造方法示例</vt:lpstr>
      <vt:lpstr>PowerPoint 演示文稿</vt:lpstr>
      <vt:lpstr>3.2.2 对象的引用和运算</vt:lpstr>
      <vt:lpstr>[例]this指代对象本身</vt:lpstr>
      <vt:lpstr>this区分成员变量和局部变量</vt:lpstr>
      <vt:lpstr>[例]调用本类重载的构造方法</vt:lpstr>
      <vt:lpstr>instanceof对象运算符</vt:lpstr>
      <vt:lpstr>3.2.3 访问控制——类的访问 </vt:lpstr>
      <vt:lpstr>类访问权限举例</vt:lpstr>
      <vt:lpstr>3.2.3 访问控制——类成员的访问 </vt:lpstr>
      <vt:lpstr>访问修饰符 3-2</vt:lpstr>
      <vt:lpstr>访问修饰符 3-3</vt:lpstr>
      <vt:lpstr>成员访问权限举例</vt:lpstr>
      <vt:lpstr>成员访问权限举例</vt:lpstr>
      <vt:lpstr>3. 对象属性的存取方法——set()和get()</vt:lpstr>
      <vt:lpstr>PowerPoint 演示文稿</vt:lpstr>
      <vt:lpstr>[例]getter/setter示例</vt:lpstr>
      <vt:lpstr>3.2.4 静态成员——static修饰符</vt:lpstr>
      <vt:lpstr>【例3】日期类的封装——静态成员</vt:lpstr>
      <vt:lpstr>静态成员规则</vt:lpstr>
      <vt:lpstr>存储空间的差别</vt:lpstr>
      <vt:lpstr>MyDate类的功能扩展</vt:lpstr>
      <vt:lpstr>MyDate类的功能扩展</vt:lpstr>
      <vt:lpstr>3.2.5 浅拷贝与深拷贝 </vt:lpstr>
      <vt:lpstr>PowerPoint 演示文稿</vt:lpstr>
      <vt:lpstr>PowerPoint 演示文稿</vt:lpstr>
      <vt:lpstr>3.3 类的继承性</vt:lpstr>
      <vt:lpstr>继承概念</vt:lpstr>
      <vt:lpstr>什么是继承</vt:lpstr>
      <vt:lpstr>继承的优点</vt:lpstr>
      <vt:lpstr>3.3.1 由继承派生类</vt:lpstr>
      <vt:lpstr>[例]类继承例子</vt:lpstr>
      <vt:lpstr>[例]继承传递性例子</vt:lpstr>
      <vt:lpstr>[例]Student继承Person类</vt:lpstr>
      <vt:lpstr>3.3.2 继承原则及作用 </vt:lpstr>
      <vt:lpstr>2. 继承的作用</vt:lpstr>
      <vt:lpstr>3. Object类是所有Java的默认基类</vt:lpstr>
      <vt:lpstr>4. 子类对父类成员的访问权限</vt:lpstr>
      <vt:lpstr>子类对父类成员访问权限示例</vt:lpstr>
      <vt:lpstr>子类对父类成员访问权限示例</vt:lpstr>
      <vt:lpstr>3.3.3 子类的构造方法</vt:lpstr>
      <vt:lpstr>子类的构造方法没有调用super() ，将默认执行super() </vt:lpstr>
      <vt:lpstr>构造函数使用注意</vt:lpstr>
      <vt:lpstr>图3.7 子类构造方法逐个执行成员对象和父类的构造方法 </vt:lpstr>
      <vt:lpstr>PowerPoint 演示文稿</vt:lpstr>
      <vt:lpstr>super使用</vt:lpstr>
      <vt:lpstr>PowerPoint 演示文稿</vt:lpstr>
      <vt:lpstr>3.4 类的多态性</vt:lpstr>
      <vt:lpstr>多态性 概念</vt:lpstr>
      <vt:lpstr>多态的两种形式</vt:lpstr>
      <vt:lpstr>方法的重载和覆盖</vt:lpstr>
      <vt:lpstr>方法的动态调用</vt:lpstr>
      <vt:lpstr> 3.4.1 子类重定义父类成员——多态性第1种形式</vt:lpstr>
      <vt:lpstr>【例3.5】 Student类重定义从父类继承来的成员。</vt:lpstr>
      <vt:lpstr>例3.5分析</vt:lpstr>
      <vt:lpstr>3.4.2 类型的多态——多态性第2种形式</vt:lpstr>
      <vt:lpstr>父类对象引用子类实例举例</vt:lpstr>
      <vt:lpstr>03-Polymorphism/second例子得到的结论：</vt:lpstr>
      <vt:lpstr>3.4.3 编译时多态和运行时多态性</vt:lpstr>
      <vt:lpstr>2. 运行时多态性</vt:lpstr>
      <vt:lpstr>3.4.4 多态方法的实现</vt:lpstr>
      <vt:lpstr>[例]多态的实现方法</vt:lpstr>
      <vt:lpstr>2. 多态的equals(Object)方法</vt:lpstr>
      <vt:lpstr>3.5 类的抽象性</vt:lpstr>
      <vt:lpstr>3.5.1 用继承刻画包含关系</vt:lpstr>
      <vt:lpstr>3.5.2 抽象类</vt:lpstr>
      <vt:lpstr>abstract 修饰符 3-1</vt:lpstr>
      <vt:lpstr>abstract 修饰符 3-2</vt:lpstr>
      <vt:lpstr>abstract 修饰符 3-3 </vt:lpstr>
      <vt:lpstr>3.5.2 抽象类</vt:lpstr>
      <vt:lpstr>抽象类和抽象方法的作用</vt:lpstr>
      <vt:lpstr>【例3.7】 图形抽象类及其子类</vt:lpstr>
      <vt:lpstr>PowerPoint 演示文稿</vt:lpstr>
      <vt:lpstr>例子3.7分析</vt:lpstr>
      <vt:lpstr>3.5.3 最终类</vt:lpstr>
      <vt:lpstr>final 修饰符</vt:lpstr>
      <vt:lpstr>课堂练习</vt:lpstr>
      <vt:lpstr>作业</vt:lpstr>
      <vt:lpstr>实验3  类的封装、继承和多态 </vt:lpstr>
      <vt:lpstr>习   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socall</dc:creator>
  <cp:lastModifiedBy>396026631@qq.com</cp:lastModifiedBy>
  <cp:revision>679</cp:revision>
  <dcterms:created xsi:type="dcterms:W3CDTF">1601-01-01T00:00:00Z</dcterms:created>
  <dcterms:modified xsi:type="dcterms:W3CDTF">2021-05-18T01:04:12Z</dcterms:modified>
</cp:coreProperties>
</file>