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Lst>
  <p:notesMasterIdLst>
    <p:notesMasterId r:id="rId68"/>
  </p:notesMasterIdLst>
  <p:handoutMasterIdLst>
    <p:handoutMasterId r:id="rId69"/>
  </p:handoutMasterIdLst>
  <p:sldIdLst>
    <p:sldId id="397" r:id="rId3"/>
    <p:sldId id="351" r:id="rId4"/>
    <p:sldId id="271" r:id="rId5"/>
    <p:sldId id="289" r:id="rId6"/>
    <p:sldId id="344" r:id="rId7"/>
    <p:sldId id="290" r:id="rId8"/>
    <p:sldId id="396" r:id="rId9"/>
    <p:sldId id="385" r:id="rId10"/>
    <p:sldId id="301" r:id="rId11"/>
    <p:sldId id="398" r:id="rId12"/>
    <p:sldId id="342" r:id="rId13"/>
    <p:sldId id="352" r:id="rId14"/>
    <p:sldId id="399" r:id="rId15"/>
    <p:sldId id="386" r:id="rId16"/>
    <p:sldId id="400" r:id="rId17"/>
    <p:sldId id="303" r:id="rId18"/>
    <p:sldId id="388" r:id="rId19"/>
    <p:sldId id="361" r:id="rId20"/>
    <p:sldId id="362" r:id="rId21"/>
    <p:sldId id="328" r:id="rId22"/>
    <p:sldId id="311" r:id="rId23"/>
    <p:sldId id="389" r:id="rId24"/>
    <p:sldId id="390" r:id="rId25"/>
    <p:sldId id="292" r:id="rId26"/>
    <p:sldId id="312" r:id="rId27"/>
    <p:sldId id="330" r:id="rId28"/>
    <p:sldId id="293" r:id="rId29"/>
    <p:sldId id="368" r:id="rId30"/>
    <p:sldId id="331" r:id="rId31"/>
    <p:sldId id="332" r:id="rId32"/>
    <p:sldId id="317" r:id="rId33"/>
    <p:sldId id="359" r:id="rId34"/>
    <p:sldId id="382" r:id="rId35"/>
    <p:sldId id="394" r:id="rId36"/>
    <p:sldId id="395" r:id="rId37"/>
    <p:sldId id="402" r:id="rId38"/>
    <p:sldId id="360" r:id="rId39"/>
    <p:sldId id="318" r:id="rId40"/>
    <p:sldId id="320" r:id="rId41"/>
    <p:sldId id="391" r:id="rId42"/>
    <p:sldId id="336" r:id="rId43"/>
    <p:sldId id="350" r:id="rId44"/>
    <p:sldId id="401" r:id="rId45"/>
    <p:sldId id="323" r:id="rId46"/>
    <p:sldId id="324" r:id="rId47"/>
    <p:sldId id="349" r:id="rId48"/>
    <p:sldId id="299" r:id="rId49"/>
    <p:sldId id="338" r:id="rId50"/>
    <p:sldId id="325" r:id="rId51"/>
    <p:sldId id="327" r:id="rId52"/>
    <p:sldId id="369" r:id="rId53"/>
    <p:sldId id="384" r:id="rId54"/>
    <p:sldId id="337" r:id="rId55"/>
    <p:sldId id="370" r:id="rId56"/>
    <p:sldId id="377" r:id="rId57"/>
    <p:sldId id="372" r:id="rId58"/>
    <p:sldId id="376" r:id="rId59"/>
    <p:sldId id="378" r:id="rId60"/>
    <p:sldId id="404" r:id="rId61"/>
    <p:sldId id="405" r:id="rId62"/>
    <p:sldId id="393" r:id="rId63"/>
    <p:sldId id="367" r:id="rId64"/>
    <p:sldId id="383" r:id="rId65"/>
    <p:sldId id="379" r:id="rId66"/>
    <p:sldId id="392" r:id="rId6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6364" autoAdjust="0"/>
  </p:normalViewPr>
  <p:slideViewPr>
    <p:cSldViewPr>
      <p:cViewPr varScale="1">
        <p:scale>
          <a:sx n="63" d="100"/>
          <a:sy n="63" d="100"/>
        </p:scale>
        <p:origin x="159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a:defRPr/>
            </a:pPr>
            <a:endParaRPr lang="zh-CN" altLang="en-US"/>
          </a:p>
        </p:txBody>
      </p:sp>
      <p:sp>
        <p:nvSpPr>
          <p:cNvPr id="10547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a:defRPr/>
            </a:pPr>
            <a:endParaRPr lang="en-US" altLang="zh-CN"/>
          </a:p>
        </p:txBody>
      </p:sp>
      <p:sp>
        <p:nvSpPr>
          <p:cNvPr id="10547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a:defRPr/>
            </a:pPr>
            <a:endParaRPr lang="en-US" altLang="zh-CN"/>
          </a:p>
        </p:txBody>
      </p:sp>
      <p:sp>
        <p:nvSpPr>
          <p:cNvPr id="10547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pPr>
              <a:defRPr/>
            </a:pPr>
            <a:fld id="{FEFE87BB-821D-46FF-8008-C8A788B233DF}" type="slidenum">
              <a:rPr lang="zh-CN" altLang="en-US"/>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a:defRPr/>
            </a:pPr>
            <a:endParaRPr lang="zh-CN" altLang="en-US"/>
          </a:p>
        </p:txBody>
      </p:sp>
      <p:sp>
        <p:nvSpPr>
          <p:cNvPr id="1075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a:defRPr/>
            </a:pPr>
            <a:endParaRPr lang="en-US" altLang="zh-CN"/>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75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a:defRPr/>
            </a:pPr>
            <a:endParaRPr lang="en-US" altLang="zh-CN"/>
          </a:p>
        </p:txBody>
      </p:sp>
      <p:sp>
        <p:nvSpPr>
          <p:cNvPr id="1075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pPr>
              <a:defRPr/>
            </a:pPr>
            <a:fld id="{4A82E2D5-B723-4BD7-BA2F-E1901CFF6E64}"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p:spPr>
        <p:txBody>
          <a:bodyPr/>
          <a:lstStyle/>
          <a:p>
            <a:r>
              <a:rPr lang="zh-CN" altLang="en-US" smtClean="0"/>
              <a:t>第</a:t>
            </a:r>
            <a:r>
              <a:rPr lang="en-US" altLang="zh-CN" smtClean="0"/>
              <a:t>7</a:t>
            </a:r>
            <a:r>
              <a:rPr lang="zh-CN" altLang="en-US" smtClean="0"/>
              <a:t>次课结束</a:t>
            </a:r>
          </a:p>
        </p:txBody>
      </p:sp>
      <p:sp>
        <p:nvSpPr>
          <p:cNvPr id="64516" name="灯片编号占位符 3"/>
          <p:cNvSpPr>
            <a:spLocks noGrp="1"/>
          </p:cNvSpPr>
          <p:nvPr>
            <p:ph type="sldNum" sz="quarter" idx="5"/>
          </p:nvPr>
        </p:nvSpPr>
        <p:spPr>
          <a:noFill/>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B39F82E1-EB55-4CDE-B44E-1DC5BA7E0466}" type="slidenum">
              <a:rPr lang="zh-CN" altLang="en-US" sz="1200" smtClean="0"/>
              <a:t>15</a:t>
            </a:fld>
            <a:endParaRPr lang="en-US" altLang="zh-CN" sz="1200" smtClean="0"/>
          </a:p>
        </p:txBody>
      </p:sp>
    </p:spTree>
    <p:extLst>
      <p:ext uri="{BB962C8B-B14F-4D97-AF65-F5344CB8AC3E}">
        <p14:creationId xmlns:p14="http://schemas.microsoft.com/office/powerpoint/2010/main" val="433931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p:spPr>
        <p:txBody>
          <a:bodyPr/>
          <a:lstStyle/>
          <a:p>
            <a:endParaRPr lang="zh-CN" altLang="en-US" smtClean="0"/>
          </a:p>
        </p:txBody>
      </p:sp>
      <p:sp>
        <p:nvSpPr>
          <p:cNvPr id="65540" name="灯片编号占位符 3"/>
          <p:cNvSpPr>
            <a:spLocks noGrp="1"/>
          </p:cNvSpPr>
          <p:nvPr>
            <p:ph type="sldNum" sz="quarter" idx="5"/>
          </p:nvPr>
        </p:nvSpPr>
        <p:spPr>
          <a:noFill/>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863F5BB-06C8-47B3-827D-E7EE4314169A}" type="slidenum">
              <a:rPr lang="zh-CN" altLang="en-US" sz="1200" smtClean="0"/>
              <a:t>35</a:t>
            </a:fld>
            <a:endParaRPr lang="en-US" altLang="zh-CN"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r>
              <a:rPr lang="en-US" altLang="zh-CN" smtClean="0"/>
              <a:t>Class&lt;Integer&gt; cla;</a:t>
            </a:r>
            <a:r>
              <a:rPr lang="zh-CN" altLang="en-US" smtClean="0"/>
              <a:t>与</a:t>
            </a:r>
            <a:r>
              <a:rPr lang="en-US" altLang="zh-CN" smtClean="0"/>
              <a:t>Class&lt;?&gt; cl;</a:t>
            </a:r>
            <a:br>
              <a:rPr lang="en-US" altLang="zh-CN" smtClean="0"/>
            </a:br>
            <a:r>
              <a:rPr lang="zh-CN" altLang="en-US" smtClean="0"/>
              <a:t>前一个表示</a:t>
            </a:r>
            <a:r>
              <a:rPr lang="en-US" altLang="zh-CN" smtClean="0"/>
              <a:t>cla</a:t>
            </a:r>
            <a:r>
              <a:rPr lang="zh-CN" altLang="en-US" smtClean="0"/>
              <a:t>只能指向</a:t>
            </a:r>
            <a:r>
              <a:rPr lang="en-US" altLang="zh-CN" smtClean="0"/>
              <a:t>Integer</a:t>
            </a:r>
            <a:r>
              <a:rPr lang="zh-CN" altLang="en-US" smtClean="0"/>
              <a:t>这种类型，而后一个</a:t>
            </a:r>
            <a:r>
              <a:rPr lang="en-US" altLang="zh-CN" smtClean="0"/>
              <a:t>cl</a:t>
            </a:r>
            <a:r>
              <a:rPr lang="zh-CN" altLang="en-US" smtClean="0"/>
              <a:t>表示可以指向任意类型。</a:t>
            </a:r>
            <a:br>
              <a:rPr lang="zh-CN" altLang="en-US" smtClean="0"/>
            </a:br>
            <a:r>
              <a:rPr lang="en-US" altLang="zh-CN" smtClean="0"/>
              <a:t>cla = Integer.class </a:t>
            </a:r>
            <a:r>
              <a:rPr lang="zh-CN" altLang="en-US" smtClean="0"/>
              <a:t>可以，但</a:t>
            </a:r>
            <a:r>
              <a:rPr lang="en-US" altLang="zh-CN" smtClean="0"/>
              <a:t>cla = Double.class</a:t>
            </a:r>
            <a:r>
              <a:rPr lang="zh-CN" altLang="en-US" smtClean="0"/>
              <a:t>就不可以。</a:t>
            </a:r>
            <a:br>
              <a:rPr lang="zh-CN" altLang="en-US" smtClean="0"/>
            </a:br>
            <a:r>
              <a:rPr lang="zh-CN" altLang="en-US" smtClean="0"/>
              <a:t>但是</a:t>
            </a:r>
            <a:r>
              <a:rPr lang="en-US" altLang="zh-CN" smtClean="0"/>
              <a:t>cl = Integer.class </a:t>
            </a:r>
            <a:r>
              <a:rPr lang="zh-CN" altLang="en-US" smtClean="0"/>
              <a:t>可以，</a:t>
            </a:r>
            <a:r>
              <a:rPr lang="en-US" altLang="zh-CN" smtClean="0"/>
              <a:t>cl = Double.class</a:t>
            </a:r>
            <a:r>
              <a:rPr lang="zh-CN" altLang="en-US" smtClean="0"/>
              <a:t>也可以</a:t>
            </a:r>
          </a:p>
        </p:txBody>
      </p:sp>
      <p:sp>
        <p:nvSpPr>
          <p:cNvPr id="66564" name="灯片编号占位符 3"/>
          <p:cNvSpPr>
            <a:spLocks noGrp="1"/>
          </p:cNvSpPr>
          <p:nvPr>
            <p:ph type="sldNum" sz="quarter" idx="5"/>
          </p:nvPr>
        </p:nvSpPr>
        <p:spPr>
          <a:noFill/>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9479228-F7F0-4EC6-8F1E-BFDF000AE64D}" type="slidenum">
              <a:rPr lang="zh-CN" altLang="en-US" sz="1200" smtClean="0"/>
              <a:t>42</a:t>
            </a:fld>
            <a:endParaRPr lang="en-US" altLang="zh-CN"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2"/>
          <p:cNvSpPr>
            <a:spLocks noChangeArrowheads="1"/>
          </p:cNvSpPr>
          <p:nvPr/>
        </p:nvSpPr>
        <p:spPr bwMode="ltGray">
          <a:xfrm>
            <a:off x="417513" y="37782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anose="020B0604030504040204" pitchFamily="34" charset="0"/>
            </a:endParaRPr>
          </a:p>
        </p:txBody>
      </p:sp>
      <p:sp>
        <p:nvSpPr>
          <p:cNvPr id="5" name="Rectangle 3"/>
          <p:cNvSpPr>
            <a:spLocks noChangeArrowheads="1"/>
          </p:cNvSpPr>
          <p:nvPr/>
        </p:nvSpPr>
        <p:spPr bwMode="ltGray">
          <a:xfrm>
            <a:off x="800100" y="377825"/>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anose="020B0604030504040204" pitchFamily="34" charset="0"/>
            </a:endParaRPr>
          </a:p>
        </p:txBody>
      </p:sp>
      <p:sp>
        <p:nvSpPr>
          <p:cNvPr id="6" name="Rectangle 4"/>
          <p:cNvSpPr>
            <a:spLocks noChangeArrowheads="1"/>
          </p:cNvSpPr>
          <p:nvPr/>
        </p:nvSpPr>
        <p:spPr bwMode="ltGray">
          <a:xfrm>
            <a:off x="541338" y="80010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anose="020B0604030504040204" pitchFamily="34" charset="0"/>
            </a:endParaRPr>
          </a:p>
        </p:txBody>
      </p:sp>
      <p:sp>
        <p:nvSpPr>
          <p:cNvPr id="7" name="Rectangle 5"/>
          <p:cNvSpPr>
            <a:spLocks noChangeArrowheads="1"/>
          </p:cNvSpPr>
          <p:nvPr/>
        </p:nvSpPr>
        <p:spPr bwMode="ltGray">
          <a:xfrm>
            <a:off x="911225" y="80010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anose="020B0604030504040204" pitchFamily="34" charset="0"/>
            </a:endParaRPr>
          </a:p>
        </p:txBody>
      </p:sp>
      <p:sp>
        <p:nvSpPr>
          <p:cNvPr id="8" name="Rectangle 6"/>
          <p:cNvSpPr>
            <a:spLocks noChangeArrowheads="1"/>
          </p:cNvSpPr>
          <p:nvPr/>
        </p:nvSpPr>
        <p:spPr bwMode="ltGray">
          <a:xfrm>
            <a:off x="127000" y="72707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anose="020B0604030504040204" pitchFamily="34" charset="0"/>
            </a:endParaRPr>
          </a:p>
        </p:txBody>
      </p:sp>
      <p:sp>
        <p:nvSpPr>
          <p:cNvPr id="9" name="Rectangle 7"/>
          <p:cNvSpPr>
            <a:spLocks noChangeArrowheads="1"/>
          </p:cNvSpPr>
          <p:nvPr/>
        </p:nvSpPr>
        <p:spPr bwMode="gray">
          <a:xfrm>
            <a:off x="762000" y="2698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anose="020B0604030504040204" pitchFamily="34" charset="0"/>
            </a:endParaRPr>
          </a:p>
        </p:txBody>
      </p:sp>
      <p:sp>
        <p:nvSpPr>
          <p:cNvPr id="10" name="Rectangle 8"/>
          <p:cNvSpPr>
            <a:spLocks noChangeArrowheads="1"/>
          </p:cNvSpPr>
          <p:nvPr/>
        </p:nvSpPr>
        <p:spPr bwMode="gray">
          <a:xfrm>
            <a:off x="442913" y="106045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anose="020B0604030504040204" pitchFamily="34" charset="0"/>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marL="0" indent="0">
              <a:buNone/>
              <a:defRPr/>
            </a:lvl1pPr>
            <a:lvl2pPr marL="457200" indent="0">
              <a:buNone/>
              <a:defRPr/>
            </a:lvl2pPr>
          </a:lstStyle>
          <a:p>
            <a:pPr lvl="0"/>
            <a:r>
              <a:rPr lang="zh-CN" altLang="en-US" dirty="0" smtClean="0"/>
              <a:t>单击此处编辑母版文本样式</a:t>
            </a:r>
          </a:p>
          <a:p>
            <a:pPr lvl="1"/>
            <a:r>
              <a:rPr lang="zh-CN" altLang="en-US" dirty="0" smtClean="0"/>
              <a:t>第二级</a:t>
            </a:r>
          </a:p>
        </p:txBody>
      </p:sp>
      <p:sp>
        <p:nvSpPr>
          <p:cNvPr id="11" name="页脚占位符 4"/>
          <p:cNvSpPr>
            <a:spLocks noGrp="1"/>
          </p:cNvSpPr>
          <p:nvPr>
            <p:ph type="ftr" sz="quarter" idx="10"/>
          </p:nvPr>
        </p:nvSpPr>
        <p:spPr>
          <a:xfrm>
            <a:off x="3995738" y="6524625"/>
            <a:ext cx="5148262" cy="333375"/>
          </a:xfrm>
        </p:spPr>
        <p:txBody>
          <a:bodyPr/>
          <a:lstStyle>
            <a:lvl1pPr>
              <a:defRPr/>
            </a:lvl1pPr>
          </a:lstStyle>
          <a:p>
            <a:pPr>
              <a:defRPr/>
            </a:pPr>
            <a:endParaRPr lang="en-US" altLang="zh-CN"/>
          </a:p>
        </p:txBody>
      </p:sp>
      <p:sp>
        <p:nvSpPr>
          <p:cNvPr id="12" name="灯片编号占位符 5"/>
          <p:cNvSpPr>
            <a:spLocks noGrp="1"/>
          </p:cNvSpPr>
          <p:nvPr>
            <p:ph type="sldNum" sz="quarter" idx="11"/>
          </p:nvPr>
        </p:nvSpPr>
        <p:spPr>
          <a:xfrm>
            <a:off x="0" y="6308725"/>
            <a:ext cx="900113" cy="457200"/>
          </a:xfrm>
        </p:spPr>
        <p:txBody>
          <a:bodyPr/>
          <a:lstStyle>
            <a:lvl1pPr>
              <a:defRPr b="1"/>
            </a:lvl1pPr>
          </a:lstStyle>
          <a:p>
            <a:pPr>
              <a:defRPr/>
            </a:pPr>
            <a:fld id="{C8DA2FC9-231B-41E6-A1CE-B972A445DF2C}"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Rectangle 2"/>
          <p:cNvSpPr>
            <a:spLocks noChangeArrowheads="1"/>
          </p:cNvSpPr>
          <p:nvPr/>
        </p:nvSpPr>
        <p:spPr bwMode="ltGray">
          <a:xfrm>
            <a:off x="417513" y="37782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anose="020B0604030504040204" pitchFamily="34" charset="0"/>
            </a:endParaRPr>
          </a:p>
        </p:txBody>
      </p:sp>
      <p:sp>
        <p:nvSpPr>
          <p:cNvPr id="3" name="Rectangle 3"/>
          <p:cNvSpPr>
            <a:spLocks noChangeArrowheads="1"/>
          </p:cNvSpPr>
          <p:nvPr/>
        </p:nvSpPr>
        <p:spPr bwMode="ltGray">
          <a:xfrm>
            <a:off x="800100" y="377825"/>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anose="020B0604030504040204" pitchFamily="34" charset="0"/>
            </a:endParaRPr>
          </a:p>
        </p:txBody>
      </p:sp>
      <p:sp>
        <p:nvSpPr>
          <p:cNvPr id="4" name="Rectangle 4"/>
          <p:cNvSpPr>
            <a:spLocks noChangeArrowheads="1"/>
          </p:cNvSpPr>
          <p:nvPr/>
        </p:nvSpPr>
        <p:spPr bwMode="ltGray">
          <a:xfrm>
            <a:off x="541338" y="80010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anose="020B0604030504040204" pitchFamily="34" charset="0"/>
            </a:endParaRPr>
          </a:p>
        </p:txBody>
      </p:sp>
      <p:sp>
        <p:nvSpPr>
          <p:cNvPr id="5" name="Rectangle 5"/>
          <p:cNvSpPr>
            <a:spLocks noChangeArrowheads="1"/>
          </p:cNvSpPr>
          <p:nvPr/>
        </p:nvSpPr>
        <p:spPr bwMode="ltGray">
          <a:xfrm>
            <a:off x="911225" y="80010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anose="020B0604030504040204" pitchFamily="34" charset="0"/>
            </a:endParaRPr>
          </a:p>
        </p:txBody>
      </p:sp>
      <p:sp>
        <p:nvSpPr>
          <p:cNvPr id="6" name="Rectangle 6"/>
          <p:cNvSpPr>
            <a:spLocks noChangeArrowheads="1"/>
          </p:cNvSpPr>
          <p:nvPr/>
        </p:nvSpPr>
        <p:spPr bwMode="ltGray">
          <a:xfrm>
            <a:off x="127000" y="72707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anose="020B0604030504040204" pitchFamily="34" charset="0"/>
            </a:endParaRPr>
          </a:p>
        </p:txBody>
      </p:sp>
      <p:sp>
        <p:nvSpPr>
          <p:cNvPr id="7" name="Rectangle 7"/>
          <p:cNvSpPr>
            <a:spLocks noChangeArrowheads="1"/>
          </p:cNvSpPr>
          <p:nvPr/>
        </p:nvSpPr>
        <p:spPr bwMode="gray">
          <a:xfrm>
            <a:off x="762000" y="2698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anose="020B0604030504040204" pitchFamily="34" charset="0"/>
            </a:endParaRPr>
          </a:p>
        </p:txBody>
      </p:sp>
      <p:sp>
        <p:nvSpPr>
          <p:cNvPr id="8" name="Rectangle 8"/>
          <p:cNvSpPr>
            <a:spLocks noChangeArrowheads="1"/>
          </p:cNvSpPr>
          <p:nvPr/>
        </p:nvSpPr>
        <p:spPr bwMode="gray">
          <a:xfrm>
            <a:off x="442913" y="106045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37782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anose="020B0604030504040204" pitchFamily="34" charset="0"/>
            </a:endParaRPr>
          </a:p>
        </p:txBody>
      </p:sp>
      <p:sp>
        <p:nvSpPr>
          <p:cNvPr id="1027" name="Rectangle 3"/>
          <p:cNvSpPr>
            <a:spLocks noChangeArrowheads="1"/>
          </p:cNvSpPr>
          <p:nvPr/>
        </p:nvSpPr>
        <p:spPr bwMode="ltGray">
          <a:xfrm>
            <a:off x="800100" y="377825"/>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anose="020B0604030504040204" pitchFamily="34" charset="0"/>
            </a:endParaRPr>
          </a:p>
        </p:txBody>
      </p:sp>
      <p:sp>
        <p:nvSpPr>
          <p:cNvPr id="1028" name="Rectangle 4"/>
          <p:cNvSpPr>
            <a:spLocks noChangeArrowheads="1"/>
          </p:cNvSpPr>
          <p:nvPr/>
        </p:nvSpPr>
        <p:spPr bwMode="ltGray">
          <a:xfrm>
            <a:off x="541338" y="80010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anose="020B0604030504040204" pitchFamily="34" charset="0"/>
            </a:endParaRPr>
          </a:p>
        </p:txBody>
      </p:sp>
      <p:sp>
        <p:nvSpPr>
          <p:cNvPr id="1029" name="Rectangle 5"/>
          <p:cNvSpPr>
            <a:spLocks noChangeArrowheads="1"/>
          </p:cNvSpPr>
          <p:nvPr/>
        </p:nvSpPr>
        <p:spPr bwMode="ltGray">
          <a:xfrm>
            <a:off x="911225" y="80010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anose="020B0604030504040204" pitchFamily="34" charset="0"/>
            </a:endParaRPr>
          </a:p>
        </p:txBody>
      </p:sp>
      <p:sp>
        <p:nvSpPr>
          <p:cNvPr id="1030" name="Rectangle 6"/>
          <p:cNvSpPr>
            <a:spLocks noChangeArrowheads="1"/>
          </p:cNvSpPr>
          <p:nvPr/>
        </p:nvSpPr>
        <p:spPr bwMode="ltGray">
          <a:xfrm>
            <a:off x="127000" y="72707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anose="020B0604030504040204" pitchFamily="34" charset="0"/>
            </a:endParaRPr>
          </a:p>
        </p:txBody>
      </p:sp>
      <p:sp>
        <p:nvSpPr>
          <p:cNvPr id="1031" name="Rectangle 7"/>
          <p:cNvSpPr>
            <a:spLocks noChangeArrowheads="1"/>
          </p:cNvSpPr>
          <p:nvPr/>
        </p:nvSpPr>
        <p:spPr bwMode="gray">
          <a:xfrm>
            <a:off x="762000" y="2698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anose="020B0604030504040204" pitchFamily="34" charset="0"/>
            </a:endParaRPr>
          </a:p>
        </p:txBody>
      </p:sp>
      <p:sp>
        <p:nvSpPr>
          <p:cNvPr id="1032" name="Rectangle 8"/>
          <p:cNvSpPr>
            <a:spLocks noChangeArrowheads="1"/>
          </p:cNvSpPr>
          <p:nvPr/>
        </p:nvSpPr>
        <p:spPr bwMode="gray">
          <a:xfrm>
            <a:off x="442913" y="106045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anose="020B0604030504040204" pitchFamily="34" charset="0"/>
            </a:endParaRPr>
          </a:p>
        </p:txBody>
      </p:sp>
      <p:sp>
        <p:nvSpPr>
          <p:cNvPr id="1033" name="Rectangle 9"/>
          <p:cNvSpPr>
            <a:spLocks noGrp="1" noChangeArrowheads="1"/>
          </p:cNvSpPr>
          <p:nvPr>
            <p:ph type="title"/>
          </p:nvPr>
        </p:nvSpPr>
        <p:spPr bwMode="auto">
          <a:xfrm>
            <a:off x="1150938" y="115888"/>
            <a:ext cx="7793037"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407988" y="1557338"/>
            <a:ext cx="8547100" cy="457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5724" name="Rectangle 12"/>
          <p:cNvSpPr>
            <a:spLocks noGrp="1" noChangeArrowheads="1"/>
          </p:cNvSpPr>
          <p:nvPr>
            <p:ph type="ftr" sz="quarter" idx="3"/>
          </p:nvPr>
        </p:nvSpPr>
        <p:spPr bwMode="auto">
          <a:xfrm>
            <a:off x="4556125" y="6524625"/>
            <a:ext cx="4587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400">
                <a:latin typeface="+mn-lt"/>
              </a:defRPr>
            </a:lvl1pPr>
          </a:lstStyle>
          <a:p>
            <a:pPr>
              <a:defRPr/>
            </a:pPr>
            <a:endParaRPr lang="en-US" altLang="zh-CN"/>
          </a:p>
        </p:txBody>
      </p:sp>
      <p:sp>
        <p:nvSpPr>
          <p:cNvPr id="115725" name="Rectangle 13"/>
          <p:cNvSpPr>
            <a:spLocks noGrp="1" noChangeArrowheads="1"/>
          </p:cNvSpPr>
          <p:nvPr>
            <p:ph type="sldNum" sz="quarter" idx="4"/>
          </p:nvPr>
        </p:nvSpPr>
        <p:spPr bwMode="auto">
          <a:xfrm>
            <a:off x="11113" y="6383338"/>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400" b="1">
                <a:latin typeface="+mn-lt"/>
              </a:defRPr>
            </a:lvl1pPr>
          </a:lstStyle>
          <a:p>
            <a:pPr>
              <a:defRPr/>
            </a:pPr>
            <a:fld id="{E9756919-15BC-49FF-930C-0A5D26006366}"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80000"/>
        <a:buFont typeface="Wingdings" panose="05000000000000000000" pitchFamily="2" charset="2"/>
        <a:defRPr sz="3200" b="1">
          <a:solidFill>
            <a:schemeClr val="tx1"/>
          </a:solidFill>
          <a:latin typeface="+mn-lt"/>
          <a:ea typeface="+mn-ea"/>
          <a:cs typeface="+mn-cs"/>
        </a:defRPr>
      </a:lvl1pPr>
      <a:lvl2pPr marL="457200" algn="l" rtl="0" eaLnBrk="0" fontAlgn="base" hangingPunct="0">
        <a:spcBef>
          <a:spcPct val="20000"/>
        </a:spcBef>
        <a:spcAft>
          <a:spcPct val="0"/>
        </a:spcAft>
        <a:buClr>
          <a:schemeClr val="hlink"/>
        </a:buClr>
        <a:buSzPct val="70000"/>
        <a:buFont typeface="Wingdings" panose="05000000000000000000" pitchFamily="2" charset="2"/>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4.xml"/><Relationship Id="rId1" Type="http://schemas.openxmlformats.org/officeDocument/2006/relationships/slideLayout" Target="../slideLayouts/slideLayout1.xml"/><Relationship Id="rId5" Type="http://schemas.openxmlformats.org/officeDocument/2006/relationships/slide" Target="slide47.xml"/><Relationship Id="rId4" Type="http://schemas.openxmlformats.org/officeDocument/2006/relationships/slide" Target="slide2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11.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8.xml"/><Relationship Id="rId1" Type="http://schemas.openxmlformats.org/officeDocument/2006/relationships/slideLayout" Target="../slideLayouts/slideLayout1.xml"/><Relationship Id="rId5" Type="http://schemas.openxmlformats.org/officeDocument/2006/relationships/slide" Target="slide35.xml"/><Relationship Id="rId4" Type="http://schemas.openxmlformats.org/officeDocument/2006/relationships/slide" Target="slide5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C8DA2FC9-231B-41E6-A1CE-B972A445DF2C}" type="slidenum">
              <a:rPr lang="zh-CN" altLang="en-US" smtClean="0"/>
              <a:t>1</a:t>
            </a:fld>
            <a:endParaRPr lang="en-US" altLang="zh-CN"/>
          </a:p>
        </p:txBody>
      </p:sp>
      <p:sp>
        <p:nvSpPr>
          <p:cNvPr id="5" name="Rectangle 2"/>
          <p:cNvSpPr>
            <a:spLocks noGrp="1" noChangeArrowheads="1"/>
          </p:cNvSpPr>
          <p:nvPr>
            <p:ph type="title"/>
          </p:nvPr>
        </p:nvSpPr>
        <p:spPr>
          <a:xfrm>
            <a:off x="971600" y="188640"/>
            <a:ext cx="7793037" cy="839787"/>
          </a:xfrm>
        </p:spPr>
        <p:txBody>
          <a:bodyPr/>
          <a:lstStyle/>
          <a:p>
            <a:pPr eaLnBrk="1" hangingPunct="1"/>
            <a:r>
              <a:rPr lang="zh-CN" altLang="en-US" dirty="0" smtClean="0"/>
              <a:t>第</a:t>
            </a:r>
            <a:r>
              <a:rPr lang="en-US" altLang="zh-CN" dirty="0" smtClean="0"/>
              <a:t>4</a:t>
            </a:r>
            <a:r>
              <a:rPr lang="zh-CN" altLang="en-US" dirty="0" smtClean="0"/>
              <a:t>章 接口、内部类和</a:t>
            </a:r>
            <a:r>
              <a:rPr lang="en-US" altLang="zh-CN" dirty="0" smtClean="0"/>
              <a:t>Java API</a:t>
            </a:r>
            <a:r>
              <a:rPr lang="zh-CN" altLang="en-US" dirty="0" smtClean="0"/>
              <a:t>基础</a:t>
            </a:r>
          </a:p>
        </p:txBody>
      </p:sp>
      <p:sp>
        <p:nvSpPr>
          <p:cNvPr id="6" name="Rectangle 3"/>
          <p:cNvSpPr>
            <a:spLocks noGrp="1" noChangeArrowheads="1"/>
          </p:cNvSpPr>
          <p:nvPr>
            <p:ph idx="1"/>
          </p:nvPr>
        </p:nvSpPr>
        <p:spPr>
          <a:xfrm>
            <a:off x="323528" y="1269219"/>
            <a:ext cx="8547100" cy="2519362"/>
          </a:xfrm>
        </p:spPr>
        <p:txBody>
          <a:bodyPr/>
          <a:lstStyle/>
          <a:p>
            <a:pPr eaLnBrk="1" hangingPunct="1"/>
            <a:r>
              <a:rPr lang="en-GB" altLang="zh-CN" smtClean="0">
                <a:hlinkClick r:id="rId2" action="ppaction://hlinksldjump"/>
              </a:rPr>
              <a:t>4.1 </a:t>
            </a:r>
            <a:r>
              <a:rPr lang="zh-CN" altLang="en-GB" smtClean="0">
                <a:hlinkClick r:id="rId2" action="ppaction://hlinksldjump"/>
              </a:rPr>
              <a:t>接口</a:t>
            </a:r>
            <a:r>
              <a:rPr lang="zh-CN" altLang="en-US" u="sng" smtClean="0">
                <a:solidFill>
                  <a:srgbClr val="FF0000"/>
                </a:solidFill>
              </a:rPr>
              <a:t>和实现接口的类</a:t>
            </a:r>
            <a:endParaRPr lang="zh-CN" altLang="en-GB" u="sng" dirty="0" smtClean="0">
              <a:solidFill>
                <a:srgbClr val="FF0000"/>
              </a:solidFill>
            </a:endParaRPr>
          </a:p>
          <a:p>
            <a:pPr eaLnBrk="1" hangingPunct="1"/>
            <a:r>
              <a:rPr lang="en-GB" altLang="zh-CN" dirty="0" smtClean="0">
                <a:hlinkClick r:id="rId3" action="ppaction://hlinksldjump"/>
              </a:rPr>
              <a:t>4.2 </a:t>
            </a:r>
            <a:r>
              <a:rPr lang="zh-CN" altLang="en-GB" dirty="0" smtClean="0">
                <a:hlinkClick r:id="rId3" action="ppaction://hlinksldjump"/>
              </a:rPr>
              <a:t>内部类和内部</a:t>
            </a:r>
            <a:r>
              <a:rPr lang="zh-CN" altLang="en-GB" smtClean="0">
                <a:hlinkClick r:id="rId3" action="ppaction://hlinksldjump"/>
              </a:rPr>
              <a:t>接口 </a:t>
            </a:r>
            <a:endParaRPr lang="zh-CN" altLang="en-GB" smtClean="0"/>
          </a:p>
          <a:p>
            <a:pPr eaLnBrk="1" hangingPunct="1"/>
            <a:r>
              <a:rPr lang="en-GB" altLang="zh-CN" smtClean="0">
                <a:hlinkClick r:id="rId4" action="ppaction://hlinksldjump"/>
              </a:rPr>
              <a:t>4.3 </a:t>
            </a:r>
            <a:r>
              <a:rPr lang="en-US" altLang="zh-CN" dirty="0" smtClean="0">
                <a:hlinkClick r:id="rId4" action="ppaction://hlinksldjump"/>
              </a:rPr>
              <a:t>java API</a:t>
            </a:r>
            <a:r>
              <a:rPr lang="zh-CN" altLang="en-US" dirty="0" smtClean="0">
                <a:hlinkClick r:id="rId4" action="ppaction://hlinksldjump"/>
              </a:rPr>
              <a:t>基础（基础类库和工具类</a:t>
            </a:r>
            <a:r>
              <a:rPr lang="zh-CN" altLang="en-US" smtClean="0">
                <a:hlinkClick r:id="rId4" action="ppaction://hlinksldjump"/>
              </a:rPr>
              <a:t>库）</a:t>
            </a:r>
          </a:p>
          <a:p>
            <a:pPr eaLnBrk="1" hangingPunct="1"/>
            <a:r>
              <a:rPr lang="en-GB" altLang="zh-CN" smtClean="0">
                <a:hlinkClick r:id="rId5" action="ppaction://hlinksldjump"/>
              </a:rPr>
              <a:t>4.4 </a:t>
            </a:r>
            <a:r>
              <a:rPr lang="zh-CN" altLang="en-US" smtClean="0">
                <a:hlinkClick r:id="rId5" action="ppaction://hlinksldjump"/>
              </a:rPr>
              <a:t>泛型</a:t>
            </a:r>
            <a:endParaRPr lang="zh-CN" altLang="en-GB"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5496" y="188640"/>
            <a:ext cx="9024916" cy="6192688"/>
          </a:xfrm>
          <a:prstGeom prst="rect">
            <a:avLst/>
          </a:prstGeom>
        </p:spPr>
      </p:pic>
      <p:sp>
        <p:nvSpPr>
          <p:cNvPr id="3" name="文本框 2"/>
          <p:cNvSpPr txBox="1"/>
          <p:nvPr/>
        </p:nvSpPr>
        <p:spPr>
          <a:xfrm>
            <a:off x="3779912" y="6021288"/>
            <a:ext cx="5040560" cy="707886"/>
          </a:xfrm>
          <a:prstGeom prst="rect">
            <a:avLst/>
          </a:prstGeom>
          <a:solidFill>
            <a:srgbClr val="66FFCC"/>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smtClean="0">
                <a:latin typeface="微软雅黑" panose="020B0503020204020204" pitchFamily="34" charset="-122"/>
                <a:ea typeface="微软雅黑" panose="020B0503020204020204" pitchFamily="34" charset="-122"/>
              </a:rPr>
              <a:t>04-interface/shapes.RectangleDemo</a:t>
            </a:r>
            <a:endParaRPr lang="zh-CN"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2309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endParaRPr lang="zh-CN" altLang="en-US" smtClean="0"/>
          </a:p>
        </p:txBody>
      </p:sp>
      <p:sp>
        <p:nvSpPr>
          <p:cNvPr id="11268" name="矩形 4"/>
          <p:cNvSpPr>
            <a:spLocks noChangeArrowheads="1"/>
          </p:cNvSpPr>
          <p:nvPr/>
        </p:nvSpPr>
        <p:spPr bwMode="auto">
          <a:xfrm>
            <a:off x="189322" y="1216019"/>
            <a:ext cx="8785101" cy="287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5000"/>
              </a:lnSpc>
              <a:defRPr/>
            </a:pPr>
            <a:r>
              <a:rPr lang="zh-CN" altLang="en-US" sz="2000" b="1" dirty="0">
                <a:latin typeface="微软雅黑" panose="020B0503020204020204" pitchFamily="34" charset="-122"/>
                <a:ea typeface="微软雅黑" panose="020B0503020204020204" pitchFamily="34" charset="-122"/>
              </a:rPr>
              <a:t>类实现接口说明：</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defRPr/>
            </a:pPr>
            <a:r>
              <a:rPr lang="zh-CN" altLang="en-US" sz="2000" b="1" dirty="0">
                <a:solidFill>
                  <a:srgbClr val="FF0000"/>
                </a:solidFill>
                <a:latin typeface="微软雅黑" panose="020B0503020204020204" pitchFamily="34" charset="-122"/>
                <a:ea typeface="微软雅黑" panose="020B0503020204020204" pitchFamily="34" charset="-122"/>
              </a:rPr>
              <a:t>具体类</a:t>
            </a:r>
            <a:r>
              <a:rPr lang="zh-CN" altLang="en-US" sz="2000" b="1" dirty="0">
                <a:latin typeface="微软雅黑" panose="020B0503020204020204" pitchFamily="34" charset="-122"/>
                <a:ea typeface="微软雅黑" panose="020B0503020204020204" pitchFamily="34" charset="-122"/>
              </a:rPr>
              <a:t>必须实现</a:t>
            </a:r>
            <a:r>
              <a:rPr lang="en-US" altLang="zh-CN" sz="2000" b="1" dirty="0">
                <a:latin typeface="微软雅黑" panose="020B0503020204020204" pitchFamily="34" charset="-122"/>
                <a:ea typeface="微软雅黑" panose="020B0503020204020204" pitchFamily="34" charset="-122"/>
              </a:rPr>
              <a:t>( implements)</a:t>
            </a:r>
            <a:r>
              <a:rPr lang="zh-CN" altLang="en-US" sz="2000" b="1" dirty="0">
                <a:latin typeface="微软雅黑" panose="020B0503020204020204" pitchFamily="34" charset="-122"/>
                <a:ea typeface="微软雅黑" panose="020B0503020204020204" pitchFamily="34" charset="-122"/>
              </a:rPr>
              <a:t>接口的所有方法，且方法名字和参数必须相同（实现覆盖）。</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rPr>
              <a:t>如果一个具体类</a:t>
            </a:r>
            <a:r>
              <a:rPr lang="en-US" altLang="zh-CN" sz="2000" b="1" dirty="0">
                <a:latin typeface="微软雅黑" panose="020B0503020204020204" pitchFamily="34" charset="-122"/>
                <a:ea typeface="微软雅黑" panose="020B0503020204020204" pitchFamily="34" charset="-122"/>
              </a:rPr>
              <a:t>implements</a:t>
            </a:r>
            <a:r>
              <a:rPr lang="zh-CN" altLang="en-US" sz="2000" b="1" dirty="0">
                <a:latin typeface="微软雅黑" panose="020B0503020204020204" pitchFamily="34" charset="-122"/>
                <a:ea typeface="微软雅黑" panose="020B0503020204020204" pitchFamily="34" charset="-122"/>
              </a:rPr>
              <a:t>某个接口。却没有实现该接口的所有方法，在编译时将会产生语法错误，提示该类必须声明为</a:t>
            </a:r>
            <a:r>
              <a:rPr lang="en-US" altLang="zh-CN" sz="2000" b="1" dirty="0">
                <a:latin typeface="微软雅黑" panose="020B0503020204020204" pitchFamily="34" charset="-122"/>
                <a:ea typeface="微软雅黑" panose="020B0503020204020204" pitchFamily="34" charset="-122"/>
              </a:rPr>
              <a:t>abstract</a:t>
            </a:r>
            <a:r>
              <a:rPr lang="zh-CN" altLang="en-US" sz="2000" b="1" dirty="0">
                <a:latin typeface="微软雅黑" panose="020B0503020204020204" pitchFamily="34" charset="-122"/>
                <a:ea typeface="微软雅黑" panose="020B0503020204020204" pitchFamily="34" charset="-122"/>
              </a:rPr>
              <a:t>。 </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rPr>
              <a:t>一个类可以实现多个接口。</a:t>
            </a:r>
          </a:p>
        </p:txBody>
      </p:sp>
      <p:sp>
        <p:nvSpPr>
          <p:cNvPr id="6" name="灯片编号占位符 5"/>
          <p:cNvSpPr>
            <a:spLocks noGrp="1"/>
          </p:cNvSpPr>
          <p:nvPr>
            <p:ph type="sldNum" sz="quarter" idx="11"/>
          </p:nvPr>
        </p:nvSpPr>
        <p:spPr/>
        <p:txBody>
          <a:bodyPr/>
          <a:lstStyle/>
          <a:p>
            <a:pPr>
              <a:defRPr/>
            </a:pPr>
            <a:fld id="{5C66F658-89B0-4220-AB77-44711486DDE0}" type="slidenum">
              <a:rPr lang="zh-CN" altLang="en-US"/>
              <a:t>11</a:t>
            </a:fld>
            <a:endParaRPr lang="en-US" altLang="zh-CN"/>
          </a:p>
        </p:txBody>
      </p:sp>
      <p:sp>
        <p:nvSpPr>
          <p:cNvPr id="11269" name="TextBox 1"/>
          <p:cNvSpPr txBox="1">
            <a:spLocks noChangeArrowheads="1"/>
          </p:cNvSpPr>
          <p:nvPr/>
        </p:nvSpPr>
        <p:spPr bwMode="auto">
          <a:xfrm>
            <a:off x="179513" y="4149080"/>
            <a:ext cx="8785100" cy="70788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dirty="0">
                <a:latin typeface="微软雅黑" panose="020B0503020204020204" pitchFamily="34" charset="-122"/>
                <a:ea typeface="微软雅黑" panose="020B0503020204020204" pitchFamily="34" charset="-122"/>
              </a:rPr>
              <a:t>接口也相当于声明类的父类。通过接口类型，可以引用类的实例，访问类中实现的接口方法。</a:t>
            </a:r>
          </a:p>
        </p:txBody>
      </p:sp>
      <p:sp>
        <p:nvSpPr>
          <p:cNvPr id="2" name="文本框 1"/>
          <p:cNvSpPr txBox="1"/>
          <p:nvPr/>
        </p:nvSpPr>
        <p:spPr>
          <a:xfrm>
            <a:off x="323528" y="4967665"/>
            <a:ext cx="8496944" cy="1200329"/>
          </a:xfrm>
          <a:prstGeom prst="rect">
            <a:avLst/>
          </a:prstGeom>
          <a:noFill/>
        </p:spPr>
        <p:txBody>
          <a:bodyPr wrap="square" rtlCol="0">
            <a:spAutoFit/>
          </a:bodyPr>
          <a:lstStyle/>
          <a:p>
            <a:r>
              <a:rPr lang="pt-BR" altLang="zh-CN" sz="1800">
                <a:solidFill>
                  <a:srgbClr val="000000"/>
                </a:solidFill>
                <a:highlight>
                  <a:srgbClr val="E8F2FE"/>
                </a:highlight>
                <a:latin typeface="Consolas" panose="020B0609020204030204" pitchFamily="49" charset="0"/>
              </a:rPr>
              <a:t>RectangleDemo </a:t>
            </a:r>
            <a:r>
              <a:rPr lang="pt-BR" altLang="zh-CN" sz="1800">
                <a:solidFill>
                  <a:srgbClr val="6A3E3E"/>
                </a:solidFill>
                <a:highlight>
                  <a:srgbClr val="E8F2FE"/>
                </a:highlight>
                <a:latin typeface="Consolas" panose="020B0609020204030204" pitchFamily="49" charset="0"/>
              </a:rPr>
              <a:t>rectA</a:t>
            </a:r>
            <a:r>
              <a:rPr lang="pt-BR" altLang="zh-CN" sz="1800">
                <a:solidFill>
                  <a:srgbClr val="000000"/>
                </a:solidFill>
                <a:highlight>
                  <a:srgbClr val="E8F2FE"/>
                </a:highlight>
                <a:latin typeface="Consolas" panose="020B0609020204030204" pitchFamily="49" charset="0"/>
              </a:rPr>
              <a:t> = </a:t>
            </a:r>
            <a:r>
              <a:rPr lang="pt-BR" altLang="zh-CN" sz="1800" b="1">
                <a:solidFill>
                  <a:srgbClr val="7F0055"/>
                </a:solidFill>
                <a:highlight>
                  <a:srgbClr val="E8F2FE"/>
                </a:highlight>
                <a:latin typeface="Consolas" panose="020B0609020204030204" pitchFamily="49" charset="0"/>
              </a:rPr>
              <a:t>new</a:t>
            </a:r>
            <a:r>
              <a:rPr lang="pt-BR" altLang="zh-CN" sz="1800" b="1">
                <a:solidFill>
                  <a:srgbClr val="000000"/>
                </a:solidFill>
                <a:highlight>
                  <a:srgbClr val="E8F2FE"/>
                </a:highlight>
                <a:latin typeface="Consolas" panose="020B0609020204030204" pitchFamily="49" charset="0"/>
              </a:rPr>
              <a:t> RectangleDemo(10, 20);</a:t>
            </a:r>
            <a:endParaRPr lang="en-US" altLang="zh-CN" sz="1800" smtClean="0">
              <a:solidFill>
                <a:srgbClr val="000000"/>
              </a:solidFill>
              <a:latin typeface="Consolas" panose="020B0609020204030204" pitchFamily="49" charset="0"/>
            </a:endParaRPr>
          </a:p>
          <a:p>
            <a:r>
              <a:rPr lang="en-US" altLang="zh-CN" sz="1800" smtClean="0">
                <a:solidFill>
                  <a:srgbClr val="000000"/>
                </a:solidFill>
                <a:latin typeface="Consolas" panose="020B0609020204030204" pitchFamily="49" charset="0"/>
              </a:rPr>
              <a:t>Area </a:t>
            </a:r>
            <a:r>
              <a:rPr lang="en-US" altLang="zh-CN" sz="1800">
                <a:solidFill>
                  <a:srgbClr val="6A3E3E"/>
                </a:solidFill>
                <a:latin typeface="Consolas" panose="020B0609020204030204" pitchFamily="49" charset="0"/>
              </a:rPr>
              <a:t>area</a:t>
            </a:r>
            <a:r>
              <a:rPr lang="en-US" altLang="zh-CN" sz="1800">
                <a:solidFill>
                  <a:srgbClr val="000000"/>
                </a:solidFill>
                <a:latin typeface="Consolas" panose="020B0609020204030204" pitchFamily="49" charset="0"/>
              </a:rPr>
              <a:t> = </a:t>
            </a:r>
            <a:r>
              <a:rPr lang="en-US" altLang="zh-CN" sz="1800">
                <a:solidFill>
                  <a:srgbClr val="6A3E3E"/>
                </a:solidFill>
                <a:latin typeface="Consolas" panose="020B0609020204030204" pitchFamily="49" charset="0"/>
              </a:rPr>
              <a:t>rectA</a:t>
            </a:r>
            <a:r>
              <a:rPr lang="en-US" altLang="zh-CN" sz="1800">
                <a:solidFill>
                  <a:srgbClr val="000000"/>
                </a:solidFill>
                <a:latin typeface="Consolas" panose="020B0609020204030204" pitchFamily="49" charset="0"/>
              </a:rPr>
              <a:t>;</a:t>
            </a:r>
          </a:p>
          <a:p>
            <a:r>
              <a:rPr lang="en-US" altLang="zh-CN" sz="1800" b="1">
                <a:solidFill>
                  <a:srgbClr val="7F0055"/>
                </a:solidFill>
                <a:latin typeface="Consolas" panose="020B0609020204030204" pitchFamily="49" charset="0"/>
              </a:rPr>
              <a:t>double</a:t>
            </a:r>
            <a:r>
              <a:rPr lang="en-US" altLang="zh-CN" sz="1800" b="1">
                <a:solidFill>
                  <a:srgbClr val="000000"/>
                </a:solidFill>
                <a:latin typeface="Consolas" panose="020B0609020204030204" pitchFamily="49" charset="0"/>
              </a:rPr>
              <a:t> </a:t>
            </a:r>
            <a:r>
              <a:rPr lang="en-US" altLang="zh-CN" sz="1800" b="1">
                <a:solidFill>
                  <a:srgbClr val="6A3E3E"/>
                </a:solidFill>
                <a:latin typeface="Consolas" panose="020B0609020204030204" pitchFamily="49" charset="0"/>
              </a:rPr>
              <a:t>value</a:t>
            </a:r>
            <a:r>
              <a:rPr lang="en-US" altLang="zh-CN" sz="1800" b="1">
                <a:solidFill>
                  <a:srgbClr val="000000"/>
                </a:solidFill>
                <a:latin typeface="Consolas" panose="020B0609020204030204" pitchFamily="49" charset="0"/>
              </a:rPr>
              <a:t> = </a:t>
            </a:r>
            <a:r>
              <a:rPr lang="en-US" altLang="zh-CN" sz="1800" b="1">
                <a:solidFill>
                  <a:srgbClr val="6A3E3E"/>
                </a:solidFill>
                <a:latin typeface="Consolas" panose="020B0609020204030204" pitchFamily="49" charset="0"/>
              </a:rPr>
              <a:t>area</a:t>
            </a:r>
            <a:r>
              <a:rPr lang="en-US" altLang="zh-CN" sz="1800" b="1">
                <a:solidFill>
                  <a:srgbClr val="000000"/>
                </a:solidFill>
                <a:latin typeface="Consolas" panose="020B0609020204030204" pitchFamily="49" charset="0"/>
              </a:rPr>
              <a:t>.area();</a:t>
            </a:r>
          </a:p>
          <a:p>
            <a:r>
              <a:rPr lang="en-US" altLang="zh-CN" sz="1800">
                <a:solidFill>
                  <a:srgbClr val="000000"/>
                </a:solidFill>
                <a:latin typeface="Consolas" panose="020B0609020204030204" pitchFamily="49" charset="0"/>
              </a:rPr>
              <a:t>System.</a:t>
            </a:r>
            <a:r>
              <a:rPr lang="en-US" altLang="zh-CN" sz="1800" b="1" i="1">
                <a:solidFill>
                  <a:srgbClr val="0000C0"/>
                </a:solidFill>
                <a:latin typeface="Consolas" panose="020B0609020204030204" pitchFamily="49" charset="0"/>
              </a:rPr>
              <a:t>out</a:t>
            </a:r>
            <a:r>
              <a:rPr lang="en-US" altLang="zh-CN" sz="1800" b="1" i="1">
                <a:solidFill>
                  <a:srgbClr val="000000"/>
                </a:solidFill>
                <a:latin typeface="Consolas" panose="020B0609020204030204" pitchFamily="49" charset="0"/>
              </a:rPr>
              <a:t>.println(String.format(</a:t>
            </a:r>
            <a:r>
              <a:rPr lang="en-US" altLang="zh-CN" sz="1800" b="1" i="1">
                <a:solidFill>
                  <a:srgbClr val="2A00FF"/>
                </a:solidFill>
                <a:latin typeface="Consolas" panose="020B0609020204030204" pitchFamily="49" charset="0"/>
              </a:rPr>
              <a:t>"rectA</a:t>
            </a:r>
            <a:r>
              <a:rPr lang="zh-CN" altLang="en-US" sz="1800" b="1" i="1">
                <a:solidFill>
                  <a:srgbClr val="2A00FF"/>
                </a:solidFill>
                <a:latin typeface="Consolas" panose="020B0609020204030204" pitchFamily="49" charset="0"/>
              </a:rPr>
              <a:t>的面积是：</a:t>
            </a:r>
            <a:r>
              <a:rPr lang="en-US" altLang="zh-CN" sz="1800" b="1" i="1">
                <a:solidFill>
                  <a:srgbClr val="2A00FF"/>
                </a:solidFill>
                <a:latin typeface="Consolas" panose="020B0609020204030204" pitchFamily="49" charset="0"/>
              </a:rPr>
              <a:t>%.2f"</a:t>
            </a:r>
            <a:r>
              <a:rPr lang="en-US" altLang="zh-CN" sz="1800" b="1" i="1">
                <a:solidFill>
                  <a:srgbClr val="000000"/>
                </a:solidFill>
                <a:latin typeface="Consolas" panose="020B0609020204030204" pitchFamily="49" charset="0"/>
              </a:rPr>
              <a:t>, </a:t>
            </a:r>
            <a:r>
              <a:rPr lang="en-US" altLang="zh-CN" sz="1800" b="1" i="1">
                <a:solidFill>
                  <a:srgbClr val="6A3E3E"/>
                </a:solidFill>
                <a:latin typeface="Consolas" panose="020B0609020204030204" pitchFamily="49" charset="0"/>
              </a:rPr>
              <a:t>value</a:t>
            </a:r>
            <a:r>
              <a:rPr lang="en-US" altLang="zh-CN" sz="1800" b="1" i="1">
                <a:solidFill>
                  <a:srgbClr val="000000"/>
                </a:solidFill>
                <a:latin typeface="Consolas" panose="020B0609020204030204" pitchFamily="49" charset="0"/>
              </a:rPr>
              <a:t>));</a:t>
            </a:r>
            <a:endParaRPr lang="zh-CN" altLang="en-US" sz="18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0-#ppt_w/2"/>
                                          </p:val>
                                        </p:tav>
                                        <p:tav tm="100000">
                                          <p:val>
                                            <p:strVal val="#ppt_x"/>
                                          </p:val>
                                        </p:tav>
                                      </p:tavLst>
                                    </p:anim>
                                    <p:anim calcmode="lin" valueType="num">
                                      <p:cBhvr additive="base">
                                        <p:cTn id="8" dur="500" fill="hold"/>
                                        <p:tgtEl>
                                          <p:spTgt spid="112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1269"/>
                                        </p:tgtEl>
                                        <p:attrNameLst>
                                          <p:attrName>style.visibility</p:attrName>
                                        </p:attrNameLst>
                                      </p:cBhvr>
                                      <p:to>
                                        <p:strVal val="visible"/>
                                      </p:to>
                                    </p:set>
                                    <p:animEffect transition="in" filter="circle(in)">
                                      <p:cBhvr>
                                        <p:cTn id="13" dur="2000"/>
                                        <p:tgtEl>
                                          <p:spTgt spid="11269"/>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heel(1)">
                                      <p:cBhvr>
                                        <p:cTn id="18"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69"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FBBA71CA-FCB2-48A6-B4F1-EE0BD53BBA4B}" type="slidenum">
              <a:rPr lang="zh-CN" altLang="en-US" smtClean="0"/>
              <a:t>12</a:t>
            </a:fld>
            <a:endParaRPr lang="en-US" altLang="zh-CN"/>
          </a:p>
        </p:txBody>
      </p:sp>
      <p:sp>
        <p:nvSpPr>
          <p:cNvPr id="12291" name="Rectangle 2"/>
          <p:cNvSpPr>
            <a:spLocks noGrp="1" noChangeArrowheads="1"/>
          </p:cNvSpPr>
          <p:nvPr>
            <p:ph type="title"/>
          </p:nvPr>
        </p:nvSpPr>
        <p:spPr>
          <a:xfrm>
            <a:off x="755576" y="306960"/>
            <a:ext cx="7793037" cy="543587"/>
          </a:xfrm>
        </p:spPr>
        <p:txBody>
          <a:bodyPr/>
          <a:lstStyle/>
          <a:p>
            <a:r>
              <a:rPr lang="en-US" altLang="zh-CN" sz="2800" smtClean="0"/>
              <a:t> ClosedFigure</a:t>
            </a:r>
            <a:r>
              <a:rPr lang="zh-CN" altLang="en-US" sz="2800" smtClean="0"/>
              <a:t>例子：继承父类 </a:t>
            </a:r>
            <a:r>
              <a:rPr lang="en-US" altLang="zh-CN" sz="2800" smtClean="0"/>
              <a:t>+ </a:t>
            </a:r>
            <a:r>
              <a:rPr lang="zh-CN" altLang="en-US" sz="2800" smtClean="0"/>
              <a:t>实现多接口</a:t>
            </a:r>
          </a:p>
        </p:txBody>
      </p:sp>
      <p:graphicFrame>
        <p:nvGraphicFramePr>
          <p:cNvPr id="12292" name="Object 4"/>
          <p:cNvGraphicFramePr>
            <a:graphicFrameLocks noChangeAspect="1"/>
          </p:cNvGraphicFramePr>
          <p:nvPr>
            <p:extLst>
              <p:ext uri="{D42A27DB-BD31-4B8C-83A1-F6EECF244321}">
                <p14:modId xmlns:p14="http://schemas.microsoft.com/office/powerpoint/2010/main" val="765681256"/>
              </p:ext>
            </p:extLst>
          </p:nvPr>
        </p:nvGraphicFramePr>
        <p:xfrm>
          <a:off x="5114" y="1127103"/>
          <a:ext cx="9144000" cy="2808288"/>
        </p:xfrm>
        <a:graphic>
          <a:graphicData uri="http://schemas.openxmlformats.org/presentationml/2006/ole">
            <mc:AlternateContent xmlns:mc="http://schemas.openxmlformats.org/markup-compatibility/2006">
              <mc:Choice xmlns:v="urn:schemas-microsoft-com:vml" Requires="v">
                <p:oleObj spid="_x0000_s12424" name="Visio" r:id="rId3" imgW="4521200" imgH="1397000" progId="Visio.Drawing.11">
                  <p:embed/>
                </p:oleObj>
              </mc:Choice>
              <mc:Fallback>
                <p:oleObj name="Visio" r:id="rId3" imgW="4521200" imgH="13970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4" y="1127103"/>
                        <a:ext cx="914400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3" name="TextBox 7"/>
          <p:cNvSpPr txBox="1">
            <a:spLocks noChangeArrowheads="1"/>
          </p:cNvSpPr>
          <p:nvPr/>
        </p:nvSpPr>
        <p:spPr bwMode="auto">
          <a:xfrm>
            <a:off x="341089" y="4149080"/>
            <a:ext cx="85693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latin typeface="微软雅黑" panose="020B0503020204020204" pitchFamily="34" charset="-122"/>
                <a:ea typeface="微软雅黑" panose="020B0503020204020204" pitchFamily="34" charset="-122"/>
              </a:rPr>
              <a:t>public </a:t>
            </a:r>
            <a:r>
              <a:rPr lang="en-US" altLang="zh-CN" b="1" dirty="0">
                <a:solidFill>
                  <a:srgbClr val="C00000"/>
                </a:solidFill>
                <a:latin typeface="微软雅黑" panose="020B0503020204020204" pitchFamily="34" charset="-122"/>
                <a:ea typeface="微软雅黑" panose="020B0503020204020204" pitchFamily="34" charset="-122"/>
              </a:rPr>
              <a:t>abstract</a:t>
            </a:r>
            <a:r>
              <a:rPr lang="en-US" altLang="zh-CN" b="1" dirty="0">
                <a:latin typeface="微软雅黑" panose="020B0503020204020204" pitchFamily="34" charset="-122"/>
                <a:ea typeface="微软雅黑" panose="020B0503020204020204" pitchFamily="34" charset="-122"/>
              </a:rPr>
              <a:t> class </a:t>
            </a:r>
            <a:r>
              <a:rPr lang="en-US" altLang="zh-CN" b="1" dirty="0" err="1">
                <a:latin typeface="微软雅黑" panose="020B0503020204020204" pitchFamily="34" charset="-122"/>
                <a:ea typeface="微软雅黑" panose="020B0503020204020204" pitchFamily="34" charset="-122"/>
              </a:rPr>
              <a:t>ClosedFigure</a:t>
            </a:r>
            <a:r>
              <a:rPr lang="en-US" altLang="zh-CN" b="1" dirty="0">
                <a:latin typeface="微软雅黑" panose="020B0503020204020204" pitchFamily="34" charset="-122"/>
                <a:ea typeface="微软雅黑" panose="020B0503020204020204" pitchFamily="34" charset="-122"/>
              </a:rPr>
              <a:t> extends Figure </a:t>
            </a:r>
            <a:r>
              <a:rPr lang="en-US" altLang="zh-CN" b="1" dirty="0">
                <a:solidFill>
                  <a:srgbClr val="C00000"/>
                </a:solidFill>
                <a:latin typeface="微软雅黑" panose="020B0503020204020204" pitchFamily="34" charset="-122"/>
                <a:ea typeface="微软雅黑" panose="020B0503020204020204" pitchFamily="34" charset="-122"/>
              </a:rPr>
              <a:t>implements Area, Perimeter</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294" name="TextBox 1"/>
          <p:cNvSpPr txBox="1">
            <a:spLocks noChangeArrowheads="1"/>
          </p:cNvSpPr>
          <p:nvPr/>
        </p:nvSpPr>
        <p:spPr bwMode="auto">
          <a:xfrm>
            <a:off x="112618" y="5052490"/>
            <a:ext cx="9036496" cy="10156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900" indent="-342900" eaLnBrk="1" hangingPunct="1">
              <a:buFont typeface="Wingdings" panose="05000000000000000000" pitchFamily="2" charset="2"/>
              <a:buChar char="Ø"/>
            </a:pPr>
            <a:r>
              <a:rPr lang="en-US" altLang="zh-CN" sz="2000" b="1" smtClean="0">
                <a:latin typeface="微软雅黑" panose="020B0503020204020204" pitchFamily="34" charset="-122"/>
                <a:ea typeface="微软雅黑" panose="020B0503020204020204" pitchFamily="34" charset="-122"/>
              </a:rPr>
              <a:t>ClosedFigure</a:t>
            </a:r>
            <a:r>
              <a:rPr lang="zh-CN" altLang="en-US" sz="2000" b="1" smtClean="0">
                <a:latin typeface="微软雅黑" panose="020B0503020204020204" pitchFamily="34" charset="-122"/>
                <a:ea typeface="微软雅黑" panose="020B0503020204020204" pitchFamily="34" charset="-122"/>
              </a:rPr>
              <a:t>只能继承一个父类，可以实现多个接口</a:t>
            </a:r>
            <a:endParaRPr lang="en-US" altLang="zh-CN" sz="2000" b="1" smtClean="0">
              <a:latin typeface="微软雅黑" panose="020B0503020204020204" pitchFamily="34" charset="-122"/>
              <a:ea typeface="微软雅黑" panose="020B0503020204020204" pitchFamily="34" charset="-122"/>
            </a:endParaRPr>
          </a:p>
          <a:p>
            <a:pPr marL="342900" indent="-342900" eaLnBrk="1" hangingPunct="1">
              <a:buFont typeface="Wingdings" panose="05000000000000000000" pitchFamily="2" charset="2"/>
              <a:buChar char="Ø"/>
            </a:pPr>
            <a:r>
              <a:rPr lang="en-US" altLang="zh-CN" sz="2000" b="1" smtClean="0">
                <a:latin typeface="微软雅黑" panose="020B0503020204020204" pitchFamily="34" charset="-122"/>
                <a:ea typeface="微软雅黑" panose="020B0503020204020204" pitchFamily="34" charset="-122"/>
              </a:rPr>
              <a:t>ClosedFigure</a:t>
            </a:r>
            <a:r>
              <a:rPr lang="zh-CN" altLang="en-US" sz="2000" b="1" dirty="0">
                <a:latin typeface="微软雅黑" panose="020B0503020204020204" pitchFamily="34" charset="-122"/>
                <a:ea typeface="微软雅黑" panose="020B0503020204020204" pitchFamily="34" charset="-122"/>
              </a:rPr>
              <a:t>声明为抽象类，所以可以不实现接口中</a:t>
            </a:r>
            <a:r>
              <a:rPr lang="en-US" altLang="zh-CN" sz="2000" b="1" dirty="0">
                <a:latin typeface="微软雅黑" panose="020B0503020204020204" pitchFamily="34" charset="-122"/>
                <a:ea typeface="微软雅黑" panose="020B0503020204020204" pitchFamily="34" charset="-122"/>
              </a:rPr>
              <a:t>area</a:t>
            </a:r>
            <a:r>
              <a:rPr lang="zh-CN" altLang="en-US" sz="2000" b="1" dirty="0">
                <a:latin typeface="微软雅黑" panose="020B0503020204020204" pitchFamily="34" charset="-122"/>
                <a:ea typeface="微软雅黑" panose="020B0503020204020204" pitchFamily="34" charset="-122"/>
              </a:rPr>
              <a:t>和</a:t>
            </a:r>
            <a:r>
              <a:rPr lang="en-US" altLang="zh-CN" sz="2000" b="1">
                <a:latin typeface="微软雅黑" panose="020B0503020204020204" pitchFamily="34" charset="-122"/>
                <a:ea typeface="微软雅黑" panose="020B0503020204020204" pitchFamily="34" charset="-122"/>
              </a:rPr>
              <a:t>perimeter</a:t>
            </a:r>
            <a:r>
              <a:rPr lang="zh-CN" altLang="en-US" sz="2000" b="1" smtClean="0">
                <a:latin typeface="微软雅黑" panose="020B0503020204020204" pitchFamily="34" charset="-122"/>
                <a:ea typeface="微软雅黑" panose="020B0503020204020204" pitchFamily="34" charset="-122"/>
              </a:rPr>
              <a:t>方法。这些抽象方法的具体实现可以由其子类，如</a:t>
            </a:r>
            <a:r>
              <a:rPr lang="en-US" altLang="zh-CN" sz="2000" b="1" smtClean="0">
                <a:latin typeface="微软雅黑" panose="020B0503020204020204" pitchFamily="34" charset="-122"/>
                <a:ea typeface="微软雅黑" panose="020B0503020204020204" pitchFamily="34" charset="-122"/>
              </a:rPr>
              <a:t>Rectangele</a:t>
            </a:r>
            <a:r>
              <a:rPr lang="zh-CN" altLang="en-US" sz="2000" b="1" smtClean="0">
                <a:latin typeface="微软雅黑" panose="020B0503020204020204" pitchFamily="34" charset="-122"/>
                <a:ea typeface="微软雅黑" panose="020B0503020204020204" pitchFamily="34" charset="-122"/>
              </a:rPr>
              <a:t>完成。</a:t>
            </a:r>
            <a:endParaRPr lang="en-US" altLang="zh-CN" sz="20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294">
                                            <p:txEl>
                                              <p:pRg st="1" end="1"/>
                                            </p:txEl>
                                          </p:spTgt>
                                        </p:tgtEl>
                                        <p:attrNameLst>
                                          <p:attrName>style.visibility</p:attrName>
                                        </p:attrNameLst>
                                      </p:cBhvr>
                                      <p:to>
                                        <p:strVal val="visible"/>
                                      </p:to>
                                    </p:set>
                                    <p:anim calcmode="lin" valueType="num">
                                      <p:cBhvr additive="base">
                                        <p:cTn id="7" dur="500" fill="hold"/>
                                        <p:tgtEl>
                                          <p:spTgt spid="1229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294">
                                            <p:txEl>
                                              <p:pRg st="0" end="0"/>
                                            </p:txEl>
                                          </p:spTgt>
                                        </p:tgtEl>
                                        <p:attrNameLst>
                                          <p:attrName>style.visibility</p:attrName>
                                        </p:attrNameLst>
                                      </p:cBhvr>
                                      <p:to>
                                        <p:strVal val="visible"/>
                                      </p:to>
                                    </p:set>
                                    <p:anim calcmode="lin" valueType="num">
                                      <p:cBhvr additive="base">
                                        <p:cTn id="13" dur="500" fill="hold"/>
                                        <p:tgtEl>
                                          <p:spTgt spid="1229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528" y="1268760"/>
            <a:ext cx="8568952" cy="5078313"/>
          </a:xfrm>
          <a:prstGeom prst="rect">
            <a:avLst/>
          </a:prstGeom>
          <a:noFill/>
        </p:spPr>
        <p:txBody>
          <a:bodyPr wrap="square" rtlCol="0">
            <a:spAutoFit/>
          </a:bodyPr>
          <a:lstStyle/>
          <a:p>
            <a:pPr defTabSz="360000"/>
            <a:r>
              <a:rPr lang="en-US" altLang="zh-CN" sz="1800" b="1">
                <a:solidFill>
                  <a:srgbClr val="7F0055"/>
                </a:solidFill>
                <a:latin typeface="Consolas" panose="020B0609020204030204" pitchFamily="49" charset="0"/>
              </a:rPr>
              <a:t>public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class</a:t>
            </a:r>
            <a:r>
              <a:rPr lang="en-US" altLang="zh-CN" sz="1800" b="1">
                <a:solidFill>
                  <a:srgbClr val="000000"/>
                </a:solidFill>
                <a:latin typeface="Consolas" panose="020B0609020204030204" pitchFamily="49" charset="0"/>
              </a:rPr>
              <a:t> Rectangle </a:t>
            </a:r>
            <a:r>
              <a:rPr lang="en-US" altLang="zh-CN" sz="1800" b="1">
                <a:solidFill>
                  <a:srgbClr val="7F0055"/>
                </a:solidFill>
                <a:latin typeface="Consolas" panose="020B0609020204030204" pitchFamily="49" charset="0"/>
              </a:rPr>
              <a:t>extends</a:t>
            </a:r>
            <a:r>
              <a:rPr lang="en-US" altLang="zh-CN" sz="1800" b="1">
                <a:solidFill>
                  <a:srgbClr val="000000"/>
                </a:solidFill>
                <a:latin typeface="Consolas" panose="020B0609020204030204" pitchFamily="49" charset="0"/>
              </a:rPr>
              <a:t> ClosedFigure </a:t>
            </a:r>
            <a:r>
              <a:rPr lang="en-US" altLang="zh-CN" sz="1800" b="1">
                <a:solidFill>
                  <a:srgbClr val="3F7F5F"/>
                </a:solidFill>
                <a:latin typeface="Consolas" panose="020B0609020204030204" pitchFamily="49" charset="0"/>
              </a:rPr>
              <a:t>// </a:t>
            </a:r>
            <a:r>
              <a:rPr lang="zh-CN" altLang="en-US" sz="1800" b="1">
                <a:solidFill>
                  <a:srgbClr val="3F7F5F"/>
                </a:solidFill>
                <a:latin typeface="Consolas" panose="020B0609020204030204" pitchFamily="49" charset="0"/>
              </a:rPr>
              <a:t>矩形类，实现抽象方法</a:t>
            </a:r>
          </a:p>
          <a:p>
            <a:pPr defTabSz="360000"/>
            <a:r>
              <a:rPr lang="en-US" altLang="zh-CN" sz="1800" smtClean="0">
                <a:solidFill>
                  <a:srgbClr val="000000"/>
                </a:solidFill>
                <a:latin typeface="Consolas" panose="020B0609020204030204" pitchFamily="49" charset="0"/>
              </a:rPr>
              <a:t>{	 …</a:t>
            </a:r>
          </a:p>
          <a:p>
            <a:pPr lvl="1" defTabSz="360000"/>
            <a:r>
              <a:rPr lang="en-US" altLang="zh-CN" sz="1800" b="1">
                <a:solidFill>
                  <a:srgbClr val="7F0055"/>
                </a:solidFill>
                <a:latin typeface="Consolas" panose="020B0609020204030204" pitchFamily="49" charset="0"/>
              </a:rPr>
              <a:t>public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double</a:t>
            </a:r>
            <a:r>
              <a:rPr lang="en-US" altLang="zh-CN" sz="1800" b="1">
                <a:solidFill>
                  <a:srgbClr val="000000"/>
                </a:solidFill>
                <a:latin typeface="Consolas" panose="020B0609020204030204" pitchFamily="49" charset="0"/>
              </a:rPr>
              <a:t> area() </a:t>
            </a:r>
            <a:r>
              <a:rPr lang="en-US" altLang="zh-CN" sz="1800" b="1">
                <a:solidFill>
                  <a:srgbClr val="3F7F5F"/>
                </a:solidFill>
                <a:latin typeface="Consolas" panose="020B0609020204030204" pitchFamily="49" charset="0"/>
              </a:rPr>
              <a:t>// </a:t>
            </a:r>
            <a:r>
              <a:rPr lang="zh-CN" altLang="en-US" sz="1800" b="1" smtClean="0">
                <a:solidFill>
                  <a:srgbClr val="3F7F5F"/>
                </a:solidFill>
                <a:latin typeface="Consolas" panose="020B0609020204030204" pitchFamily="49" charset="0"/>
              </a:rPr>
              <a:t>实现</a:t>
            </a:r>
            <a:r>
              <a:rPr lang="en-US" altLang="zh-CN" sz="1800" b="1">
                <a:solidFill>
                  <a:srgbClr val="3F7F5F"/>
                </a:solidFill>
                <a:latin typeface="Consolas" panose="020B0609020204030204" pitchFamily="49" charset="0"/>
              </a:rPr>
              <a:t>Area</a:t>
            </a:r>
            <a:r>
              <a:rPr lang="zh-CN" altLang="en-US" sz="1800" b="1">
                <a:solidFill>
                  <a:srgbClr val="3F7F5F"/>
                </a:solidFill>
                <a:latin typeface="Consolas" panose="020B0609020204030204" pitchFamily="49" charset="0"/>
              </a:rPr>
              <a:t>接口中的抽象方法</a:t>
            </a:r>
          </a:p>
          <a:p>
            <a:pPr lvl="1" defTabSz="360000"/>
            <a:r>
              <a:rPr lang="en-US" altLang="zh-CN" sz="1800">
                <a:solidFill>
                  <a:srgbClr val="000000"/>
                </a:solidFill>
                <a:latin typeface="Consolas" panose="020B0609020204030204" pitchFamily="49" charset="0"/>
              </a:rPr>
              <a:t>{</a:t>
            </a:r>
          </a:p>
          <a:p>
            <a:pPr lvl="1" defTabSz="360000"/>
            <a:r>
              <a:rPr lang="en-US" altLang="zh-CN" sz="1800" b="1" smtClean="0">
                <a:solidFill>
                  <a:srgbClr val="7F0055"/>
                </a:solidFill>
                <a:latin typeface="Consolas" panose="020B0609020204030204" pitchFamily="49" charset="0"/>
              </a:rPr>
              <a:t>	return</a:t>
            </a:r>
            <a:r>
              <a:rPr lang="en-US" altLang="zh-CN" sz="1800" b="1" smtClean="0">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this</a:t>
            </a:r>
            <a:r>
              <a:rPr lang="en-US" altLang="zh-CN" sz="1800" b="1">
                <a:solidFill>
                  <a:srgbClr val="000000"/>
                </a:solidFill>
                <a:latin typeface="Consolas" panose="020B0609020204030204" pitchFamily="49" charset="0"/>
              </a:rPr>
              <a:t>.</a:t>
            </a:r>
            <a:r>
              <a:rPr lang="en-US" altLang="zh-CN" sz="1800" b="1">
                <a:solidFill>
                  <a:srgbClr val="0000C0"/>
                </a:solidFill>
                <a:latin typeface="Consolas" panose="020B0609020204030204" pitchFamily="49" charset="0"/>
              </a:rPr>
              <a:t>width</a:t>
            </a:r>
            <a:r>
              <a:rPr lang="en-US" altLang="zh-CN" sz="1800" b="1">
                <a:solidFill>
                  <a:srgbClr val="000000"/>
                </a:solidFill>
                <a:latin typeface="Consolas" panose="020B0609020204030204" pitchFamily="49" charset="0"/>
              </a:rPr>
              <a:t> * </a:t>
            </a:r>
            <a:r>
              <a:rPr lang="en-US" altLang="zh-CN" sz="1800" b="1">
                <a:solidFill>
                  <a:srgbClr val="7F0055"/>
                </a:solidFill>
                <a:latin typeface="Consolas" panose="020B0609020204030204" pitchFamily="49" charset="0"/>
              </a:rPr>
              <a:t>this</a:t>
            </a:r>
            <a:r>
              <a:rPr lang="en-US" altLang="zh-CN" sz="1800" b="1">
                <a:solidFill>
                  <a:srgbClr val="000000"/>
                </a:solidFill>
                <a:latin typeface="Consolas" panose="020B0609020204030204" pitchFamily="49" charset="0"/>
              </a:rPr>
              <a:t>.</a:t>
            </a:r>
            <a:r>
              <a:rPr lang="en-US" altLang="zh-CN" sz="1800" b="1">
                <a:solidFill>
                  <a:srgbClr val="0000C0"/>
                </a:solidFill>
                <a:latin typeface="Consolas" panose="020B0609020204030204" pitchFamily="49" charset="0"/>
              </a:rPr>
              <a:t>length</a:t>
            </a:r>
            <a:r>
              <a:rPr lang="en-US" altLang="zh-CN" sz="1800" b="1">
                <a:solidFill>
                  <a:srgbClr val="000000"/>
                </a:solidFill>
                <a:latin typeface="Consolas" panose="020B0609020204030204" pitchFamily="49" charset="0"/>
              </a:rPr>
              <a:t>;</a:t>
            </a:r>
          </a:p>
          <a:p>
            <a:pPr lvl="1" defTabSz="360000"/>
            <a:r>
              <a:rPr lang="en-US" altLang="zh-CN" sz="1800" smtClean="0">
                <a:solidFill>
                  <a:srgbClr val="000000"/>
                </a:solidFill>
                <a:latin typeface="Consolas" panose="020B0609020204030204" pitchFamily="49" charset="0"/>
              </a:rPr>
              <a:t>}</a:t>
            </a:r>
          </a:p>
          <a:p>
            <a:pPr lvl="1" defTabSz="360000"/>
            <a:r>
              <a:rPr lang="en-US" altLang="zh-CN" sz="1800" b="1">
                <a:solidFill>
                  <a:srgbClr val="7F0055"/>
                </a:solidFill>
                <a:latin typeface="Consolas" panose="020B0609020204030204" pitchFamily="49" charset="0"/>
              </a:rPr>
              <a:t>public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double</a:t>
            </a:r>
            <a:r>
              <a:rPr lang="en-US" altLang="zh-CN" sz="1800" b="1">
                <a:solidFill>
                  <a:srgbClr val="000000"/>
                </a:solidFill>
                <a:latin typeface="Consolas" panose="020B0609020204030204" pitchFamily="49" charset="0"/>
              </a:rPr>
              <a:t> perimeter() </a:t>
            </a:r>
            <a:r>
              <a:rPr lang="en-US" altLang="zh-CN" sz="1800" b="1">
                <a:solidFill>
                  <a:srgbClr val="3F7F5F"/>
                </a:solidFill>
                <a:latin typeface="Consolas" panose="020B0609020204030204" pitchFamily="49" charset="0"/>
              </a:rPr>
              <a:t>// </a:t>
            </a:r>
            <a:r>
              <a:rPr lang="zh-CN" altLang="en-US" sz="1800" b="1">
                <a:solidFill>
                  <a:srgbClr val="3F7F5F"/>
                </a:solidFill>
                <a:latin typeface="Consolas" panose="020B0609020204030204" pitchFamily="49" charset="0"/>
              </a:rPr>
              <a:t>计算矩形周长</a:t>
            </a:r>
          </a:p>
          <a:p>
            <a:pPr lvl="1" defTabSz="360000"/>
            <a:r>
              <a:rPr lang="en-US" altLang="zh-CN" sz="1800">
                <a:solidFill>
                  <a:srgbClr val="000000"/>
                </a:solidFill>
                <a:latin typeface="Consolas" panose="020B0609020204030204" pitchFamily="49" charset="0"/>
              </a:rPr>
              <a:t>{</a:t>
            </a:r>
          </a:p>
          <a:p>
            <a:pPr lvl="1" defTabSz="360000"/>
            <a:r>
              <a:rPr lang="en-US" altLang="zh-CN" sz="1800" b="1" smtClean="0">
                <a:solidFill>
                  <a:srgbClr val="7F0055"/>
                </a:solidFill>
                <a:latin typeface="Consolas" panose="020B0609020204030204" pitchFamily="49" charset="0"/>
              </a:rPr>
              <a:t>	return</a:t>
            </a:r>
            <a:r>
              <a:rPr lang="en-US" altLang="zh-CN" sz="1800" b="1" smtClean="0">
                <a:solidFill>
                  <a:srgbClr val="000000"/>
                </a:solidFill>
                <a:latin typeface="Consolas" panose="020B0609020204030204" pitchFamily="49" charset="0"/>
              </a:rPr>
              <a:t> </a:t>
            </a:r>
            <a:r>
              <a:rPr lang="en-US" altLang="zh-CN" sz="1800" b="1">
                <a:solidFill>
                  <a:srgbClr val="000000"/>
                </a:solidFill>
                <a:latin typeface="Consolas" panose="020B0609020204030204" pitchFamily="49" charset="0"/>
              </a:rPr>
              <a:t>(</a:t>
            </a:r>
            <a:r>
              <a:rPr lang="en-US" altLang="zh-CN" sz="1800" b="1">
                <a:solidFill>
                  <a:srgbClr val="7F0055"/>
                </a:solidFill>
                <a:latin typeface="Consolas" panose="020B0609020204030204" pitchFamily="49" charset="0"/>
              </a:rPr>
              <a:t>this</a:t>
            </a:r>
            <a:r>
              <a:rPr lang="en-US" altLang="zh-CN" sz="1800" b="1">
                <a:solidFill>
                  <a:srgbClr val="000000"/>
                </a:solidFill>
                <a:latin typeface="Consolas" panose="020B0609020204030204" pitchFamily="49" charset="0"/>
              </a:rPr>
              <a:t>.</a:t>
            </a:r>
            <a:r>
              <a:rPr lang="en-US" altLang="zh-CN" sz="1800" b="1">
                <a:solidFill>
                  <a:srgbClr val="0000C0"/>
                </a:solidFill>
                <a:latin typeface="Consolas" panose="020B0609020204030204" pitchFamily="49" charset="0"/>
              </a:rPr>
              <a:t>width</a:t>
            </a:r>
            <a:r>
              <a:rPr lang="en-US" altLang="zh-CN" sz="1800" b="1">
                <a:solidFill>
                  <a:srgbClr val="000000"/>
                </a:solidFill>
                <a:latin typeface="Consolas" panose="020B0609020204030204" pitchFamily="49" charset="0"/>
              </a:rPr>
              <a:t> + </a:t>
            </a:r>
            <a:r>
              <a:rPr lang="en-US" altLang="zh-CN" sz="1800" b="1">
                <a:solidFill>
                  <a:srgbClr val="7F0055"/>
                </a:solidFill>
                <a:latin typeface="Consolas" panose="020B0609020204030204" pitchFamily="49" charset="0"/>
              </a:rPr>
              <a:t>this</a:t>
            </a:r>
            <a:r>
              <a:rPr lang="en-US" altLang="zh-CN" sz="1800" b="1">
                <a:solidFill>
                  <a:srgbClr val="000000"/>
                </a:solidFill>
                <a:latin typeface="Consolas" panose="020B0609020204030204" pitchFamily="49" charset="0"/>
              </a:rPr>
              <a:t>.</a:t>
            </a:r>
            <a:r>
              <a:rPr lang="en-US" altLang="zh-CN" sz="1800" b="1">
                <a:solidFill>
                  <a:srgbClr val="0000C0"/>
                </a:solidFill>
                <a:latin typeface="Consolas" panose="020B0609020204030204" pitchFamily="49" charset="0"/>
              </a:rPr>
              <a:t>length</a:t>
            </a:r>
            <a:r>
              <a:rPr lang="en-US" altLang="zh-CN" sz="1800" b="1">
                <a:solidFill>
                  <a:srgbClr val="000000"/>
                </a:solidFill>
                <a:latin typeface="Consolas" panose="020B0609020204030204" pitchFamily="49" charset="0"/>
              </a:rPr>
              <a:t>) * 2;</a:t>
            </a:r>
          </a:p>
          <a:p>
            <a:pPr lvl="1" defTabSz="360000"/>
            <a:r>
              <a:rPr lang="en-US" altLang="zh-CN" sz="1800" smtClean="0">
                <a:solidFill>
                  <a:srgbClr val="000000"/>
                </a:solidFill>
                <a:latin typeface="Consolas" panose="020B0609020204030204" pitchFamily="49" charset="0"/>
              </a:rPr>
              <a:t>}</a:t>
            </a:r>
          </a:p>
          <a:p>
            <a:pPr lvl="1" defTabSz="360000"/>
            <a:r>
              <a:rPr lang="en-US" altLang="zh-CN" sz="1800" smtClean="0">
                <a:solidFill>
                  <a:srgbClr val="000000"/>
                </a:solidFill>
                <a:latin typeface="Consolas" panose="020B0609020204030204" pitchFamily="49" charset="0"/>
              </a:rPr>
              <a:t>……</a:t>
            </a:r>
            <a:endParaRPr lang="en-US" altLang="zh-CN" sz="1800">
              <a:solidFill>
                <a:srgbClr val="000000"/>
              </a:solidFill>
              <a:latin typeface="Consolas" panose="020B0609020204030204" pitchFamily="49" charset="0"/>
            </a:endParaRPr>
          </a:p>
          <a:p>
            <a:pPr lvl="1" defTabSz="360000"/>
            <a:r>
              <a:rPr lang="en-US" altLang="zh-CN" sz="1800" b="1">
                <a:solidFill>
                  <a:srgbClr val="7F0055"/>
                </a:solidFill>
                <a:latin typeface="Consolas" panose="020B0609020204030204" pitchFamily="49" charset="0"/>
              </a:rPr>
              <a:t>public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static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void</a:t>
            </a:r>
            <a:r>
              <a:rPr lang="en-US" altLang="zh-CN" sz="1800" b="1">
                <a:solidFill>
                  <a:srgbClr val="000000"/>
                </a:solidFill>
                <a:latin typeface="Consolas" panose="020B0609020204030204" pitchFamily="49" charset="0"/>
              </a:rPr>
              <a:t> main(String </a:t>
            </a:r>
            <a:r>
              <a:rPr lang="en-US" altLang="zh-CN" sz="1800" b="1">
                <a:solidFill>
                  <a:srgbClr val="6A3E3E"/>
                </a:solidFill>
                <a:latin typeface="Consolas" panose="020B0609020204030204" pitchFamily="49" charset="0"/>
              </a:rPr>
              <a:t>args</a:t>
            </a:r>
            <a:r>
              <a:rPr lang="en-US" altLang="zh-CN" sz="1800" b="1">
                <a:solidFill>
                  <a:srgbClr val="000000"/>
                </a:solidFill>
                <a:latin typeface="Consolas" panose="020B0609020204030204" pitchFamily="49" charset="0"/>
              </a:rPr>
              <a:t>[]) {</a:t>
            </a:r>
          </a:p>
          <a:p>
            <a:pPr lvl="2" defTabSz="360000"/>
            <a:r>
              <a:rPr lang="en-US" altLang="zh-CN" sz="1800">
                <a:solidFill>
                  <a:srgbClr val="000000"/>
                </a:solidFill>
                <a:latin typeface="Consolas" panose="020B0609020204030204" pitchFamily="49" charset="0"/>
              </a:rPr>
              <a:t>Rectangle </a:t>
            </a:r>
            <a:r>
              <a:rPr lang="en-US" altLang="zh-CN" sz="1800">
                <a:solidFill>
                  <a:srgbClr val="6A3E3E"/>
                </a:solidFill>
                <a:latin typeface="Consolas" panose="020B0609020204030204" pitchFamily="49" charset="0"/>
              </a:rPr>
              <a:t>rectA</a:t>
            </a:r>
            <a:r>
              <a:rPr lang="en-US" altLang="zh-CN" sz="1800">
                <a:solidFill>
                  <a:srgbClr val="000000"/>
                </a:solidFill>
                <a:latin typeface="Consolas" panose="020B0609020204030204" pitchFamily="49" charset="0"/>
              </a:rPr>
              <a:t> = </a:t>
            </a:r>
            <a:r>
              <a:rPr lang="en-US" altLang="zh-CN" sz="1800" b="1">
                <a:solidFill>
                  <a:srgbClr val="7F0055"/>
                </a:solidFill>
                <a:latin typeface="Consolas" panose="020B0609020204030204" pitchFamily="49" charset="0"/>
              </a:rPr>
              <a:t>new</a:t>
            </a:r>
            <a:r>
              <a:rPr lang="en-US" altLang="zh-CN" sz="1800" b="1">
                <a:solidFill>
                  <a:srgbClr val="000000"/>
                </a:solidFill>
                <a:latin typeface="Consolas" panose="020B0609020204030204" pitchFamily="49" charset="0"/>
              </a:rPr>
              <a:t> Rectangle(10, 20);</a:t>
            </a:r>
          </a:p>
          <a:p>
            <a:pPr lvl="2" defTabSz="360000"/>
            <a:r>
              <a:rPr lang="en-US" altLang="zh-CN" sz="1800">
                <a:solidFill>
                  <a:srgbClr val="000000"/>
                </a:solidFill>
                <a:latin typeface="Consolas" panose="020B0609020204030204" pitchFamily="49" charset="0"/>
              </a:rPr>
              <a:t>Rectangle </a:t>
            </a:r>
            <a:r>
              <a:rPr lang="en-US" altLang="zh-CN" sz="1800">
                <a:solidFill>
                  <a:srgbClr val="6A3E3E"/>
                </a:solidFill>
                <a:latin typeface="Consolas" panose="020B0609020204030204" pitchFamily="49" charset="0"/>
              </a:rPr>
              <a:t>rectB</a:t>
            </a:r>
            <a:r>
              <a:rPr lang="en-US" altLang="zh-CN" sz="1800">
                <a:solidFill>
                  <a:srgbClr val="000000"/>
                </a:solidFill>
                <a:latin typeface="Consolas" panose="020B0609020204030204" pitchFamily="49" charset="0"/>
              </a:rPr>
              <a:t> = </a:t>
            </a:r>
            <a:r>
              <a:rPr lang="en-US" altLang="zh-CN" sz="1800" b="1">
                <a:solidFill>
                  <a:srgbClr val="7F0055"/>
                </a:solidFill>
                <a:latin typeface="Consolas" panose="020B0609020204030204" pitchFamily="49" charset="0"/>
              </a:rPr>
              <a:t>new</a:t>
            </a:r>
            <a:r>
              <a:rPr lang="en-US" altLang="zh-CN" sz="1800" b="1">
                <a:solidFill>
                  <a:srgbClr val="000000"/>
                </a:solidFill>
                <a:latin typeface="Consolas" panose="020B0609020204030204" pitchFamily="49" charset="0"/>
              </a:rPr>
              <a:t> Rectangle(10);</a:t>
            </a:r>
          </a:p>
          <a:p>
            <a:pPr lvl="2" defTabSz="360000"/>
            <a:r>
              <a:rPr lang="en-US" altLang="zh-CN" sz="1800">
                <a:solidFill>
                  <a:srgbClr val="000000"/>
                </a:solidFill>
                <a:latin typeface="Consolas" panose="020B0609020204030204" pitchFamily="49" charset="0"/>
              </a:rPr>
              <a:t>System.</a:t>
            </a:r>
            <a:r>
              <a:rPr lang="en-US" altLang="zh-CN" sz="1800" b="1" i="1">
                <a:solidFill>
                  <a:srgbClr val="0000C0"/>
                </a:solidFill>
                <a:latin typeface="Consolas" panose="020B0609020204030204" pitchFamily="49" charset="0"/>
              </a:rPr>
              <a:t>out</a:t>
            </a:r>
            <a:r>
              <a:rPr lang="en-US" altLang="zh-CN" sz="1800" b="1" i="1">
                <a:solidFill>
                  <a:srgbClr val="000000"/>
                </a:solidFill>
                <a:latin typeface="Consolas" panose="020B0609020204030204" pitchFamily="49" charset="0"/>
              </a:rPr>
              <a:t>.println(</a:t>
            </a:r>
            <a:r>
              <a:rPr lang="en-US" altLang="zh-CN" sz="1800" b="1" i="1">
                <a:solidFill>
                  <a:srgbClr val="6A3E3E"/>
                </a:solidFill>
                <a:latin typeface="Consolas" panose="020B0609020204030204" pitchFamily="49" charset="0"/>
              </a:rPr>
              <a:t>rectA</a:t>
            </a:r>
            <a:r>
              <a:rPr lang="en-US" altLang="zh-CN" sz="1800" b="1" i="1">
                <a:solidFill>
                  <a:srgbClr val="000000"/>
                </a:solidFill>
                <a:latin typeface="Consolas" panose="020B0609020204030204" pitchFamily="49" charset="0"/>
              </a:rPr>
              <a:t>.toString());</a:t>
            </a:r>
          </a:p>
          <a:p>
            <a:pPr lvl="2" defTabSz="360000"/>
            <a:r>
              <a:rPr lang="en-US" altLang="zh-CN" sz="1800">
                <a:solidFill>
                  <a:srgbClr val="000000"/>
                </a:solidFill>
                <a:latin typeface="Consolas" panose="020B0609020204030204" pitchFamily="49" charset="0"/>
              </a:rPr>
              <a:t>System.</a:t>
            </a:r>
            <a:r>
              <a:rPr lang="en-US" altLang="zh-CN" sz="1800" b="1" i="1">
                <a:solidFill>
                  <a:srgbClr val="0000C0"/>
                </a:solidFill>
                <a:latin typeface="Consolas" panose="020B0609020204030204" pitchFamily="49" charset="0"/>
              </a:rPr>
              <a:t>out</a:t>
            </a:r>
            <a:r>
              <a:rPr lang="en-US" altLang="zh-CN" sz="1800" b="1" i="1">
                <a:solidFill>
                  <a:srgbClr val="000000"/>
                </a:solidFill>
                <a:latin typeface="Consolas" panose="020B0609020204030204" pitchFamily="49" charset="0"/>
              </a:rPr>
              <a:t>.println(</a:t>
            </a:r>
            <a:r>
              <a:rPr lang="en-US" altLang="zh-CN" sz="1800" b="1" i="1">
                <a:solidFill>
                  <a:srgbClr val="6A3E3E"/>
                </a:solidFill>
                <a:latin typeface="Consolas" panose="020B0609020204030204" pitchFamily="49" charset="0"/>
              </a:rPr>
              <a:t>rectB</a:t>
            </a:r>
            <a:r>
              <a:rPr lang="en-US" altLang="zh-CN" sz="1800" b="1" i="1">
                <a:solidFill>
                  <a:srgbClr val="000000"/>
                </a:solidFill>
                <a:latin typeface="Consolas" panose="020B0609020204030204" pitchFamily="49" charset="0"/>
              </a:rPr>
              <a:t>);</a:t>
            </a:r>
          </a:p>
          <a:p>
            <a:pPr lvl="1" defTabSz="360000"/>
            <a:r>
              <a:rPr lang="en-US" altLang="zh-CN" sz="1800" smtClean="0">
                <a:solidFill>
                  <a:srgbClr val="000000"/>
                </a:solidFill>
                <a:latin typeface="Consolas" panose="020B0609020204030204" pitchFamily="49" charset="0"/>
              </a:rPr>
              <a:t>}</a:t>
            </a:r>
          </a:p>
          <a:p>
            <a:pPr defTabSz="360000"/>
            <a:r>
              <a:rPr lang="en-US" altLang="zh-CN" sz="1800">
                <a:solidFill>
                  <a:srgbClr val="000000"/>
                </a:solidFill>
                <a:latin typeface="Consolas" panose="020B0609020204030204" pitchFamily="49" charset="0"/>
              </a:rPr>
              <a:t>}</a:t>
            </a:r>
          </a:p>
        </p:txBody>
      </p:sp>
      <p:sp>
        <p:nvSpPr>
          <p:cNvPr id="3" name="文本框 2"/>
          <p:cNvSpPr txBox="1"/>
          <p:nvPr/>
        </p:nvSpPr>
        <p:spPr>
          <a:xfrm>
            <a:off x="1043608" y="548680"/>
            <a:ext cx="7992888" cy="400110"/>
          </a:xfrm>
          <a:prstGeom prst="rect">
            <a:avLst/>
          </a:prstGeom>
          <a:noFill/>
        </p:spPr>
        <p:txBody>
          <a:bodyPr wrap="square" rtlCol="0">
            <a:spAutoFit/>
          </a:bodyPr>
          <a:lstStyle/>
          <a:p>
            <a:r>
              <a:rPr lang="zh-CN" altLang="en-US" sz="2000" b="1" smtClean="0">
                <a:latin typeface="微软雅黑" panose="020B0503020204020204" pitchFamily="34" charset="-122"/>
                <a:ea typeface="微软雅黑" panose="020B0503020204020204" pitchFamily="34" charset="-122"/>
              </a:rPr>
              <a:t>具体</a:t>
            </a:r>
            <a:r>
              <a:rPr lang="en-US" altLang="zh-CN" sz="2000" b="1" smtClean="0">
                <a:latin typeface="微软雅黑" panose="020B0503020204020204" pitchFamily="34" charset="-122"/>
                <a:ea typeface="微软雅黑" panose="020B0503020204020204" pitchFamily="34" charset="-122"/>
              </a:rPr>
              <a:t>Rectangle</a:t>
            </a:r>
            <a:r>
              <a:rPr lang="zh-CN" altLang="en-US" sz="2000" b="1" smtClean="0">
                <a:latin typeface="微软雅黑" panose="020B0503020204020204" pitchFamily="34" charset="-122"/>
                <a:ea typeface="微软雅黑" panose="020B0503020204020204" pitchFamily="34" charset="-122"/>
              </a:rPr>
              <a:t>继承</a:t>
            </a:r>
            <a:r>
              <a:rPr lang="en-US" altLang="zh-CN" sz="2000" b="1" smtClean="0">
                <a:latin typeface="微软雅黑" panose="020B0503020204020204" pitchFamily="34" charset="-122"/>
                <a:ea typeface="微软雅黑" panose="020B0503020204020204" pitchFamily="34" charset="-122"/>
              </a:rPr>
              <a:t>ClosedFigure</a:t>
            </a:r>
            <a:r>
              <a:rPr lang="zh-CN" altLang="en-US" sz="2000" b="1" smtClean="0">
                <a:latin typeface="微软雅黑" panose="020B0503020204020204" pitchFamily="34" charset="-122"/>
                <a:ea typeface="微软雅黑" panose="020B0503020204020204" pitchFamily="34" charset="-122"/>
              </a:rPr>
              <a:t>，必须要实现所有的抽象方法</a:t>
            </a:r>
            <a:endParaRPr lang="zh-CN" altLang="en-US" sz="2000" b="1"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3707904" y="6021288"/>
            <a:ext cx="4248472" cy="707886"/>
          </a:xfrm>
          <a:prstGeom prst="rect">
            <a:avLst/>
          </a:prstGeom>
          <a:solidFill>
            <a:srgbClr val="66FFCC"/>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smtClean="0">
                <a:latin typeface="微软雅黑" panose="020B0503020204020204" pitchFamily="34" charset="-122"/>
                <a:ea typeface="微软雅黑" panose="020B0503020204020204" pitchFamily="34" charset="-122"/>
              </a:rPr>
              <a:t>04-interface/shapes.Rectangle</a:t>
            </a:r>
            <a:endParaRPr lang="zh-CN"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6837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41751" y="249958"/>
            <a:ext cx="4034306" cy="551011"/>
          </a:xfrm>
        </p:spPr>
        <p:txBody>
          <a:bodyPr/>
          <a:lstStyle/>
          <a:p>
            <a:pPr eaLnBrk="1" hangingPunct="1"/>
            <a:r>
              <a:rPr lang="en-US" altLang="zh-CN" sz="2800" smtClean="0"/>
              <a:t>3. </a:t>
            </a:r>
            <a:r>
              <a:rPr lang="zh-CN" altLang="en-US" sz="2800" smtClean="0"/>
              <a:t>接口是多继承的</a:t>
            </a:r>
          </a:p>
        </p:txBody>
      </p:sp>
      <p:sp>
        <p:nvSpPr>
          <p:cNvPr id="2" name="灯片编号占位符 1"/>
          <p:cNvSpPr>
            <a:spLocks noGrp="1"/>
          </p:cNvSpPr>
          <p:nvPr>
            <p:ph type="sldNum" sz="quarter" idx="11"/>
          </p:nvPr>
        </p:nvSpPr>
        <p:spPr/>
        <p:txBody>
          <a:bodyPr/>
          <a:lstStyle/>
          <a:p>
            <a:pPr>
              <a:defRPr/>
            </a:pPr>
            <a:fld id="{4211482E-D30D-48BE-8872-5BB4370DE8F3}" type="slidenum">
              <a:rPr lang="zh-CN" altLang="en-US"/>
              <a:t>14</a:t>
            </a:fld>
            <a:endParaRPr lang="en-US" altLang="zh-CN"/>
          </a:p>
        </p:txBody>
      </p:sp>
      <p:sp>
        <p:nvSpPr>
          <p:cNvPr id="13317" name="Rectangle 3"/>
          <p:cNvSpPr txBox="1">
            <a:spLocks noChangeArrowheads="1"/>
          </p:cNvSpPr>
          <p:nvPr/>
        </p:nvSpPr>
        <p:spPr bwMode="auto">
          <a:xfrm>
            <a:off x="280988" y="1052513"/>
            <a:ext cx="8208962" cy="220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80000"/>
              <a:buFont typeface="Wingdings" panose="05000000000000000000" pitchFamily="2" charset="2"/>
              <a:buNone/>
              <a:defRPr/>
            </a:pPr>
            <a:r>
              <a:rPr lang="en-US" altLang="zh-CN" b="1" dirty="0" smtClean="0">
                <a:latin typeface="Tahoma" panose="020B0604030504040204" pitchFamily="34" charset="0"/>
              </a:rPr>
              <a:t>public interface </a:t>
            </a:r>
            <a:r>
              <a:rPr lang="en-US" altLang="zh-CN" b="1" dirty="0" smtClean="0">
                <a:solidFill>
                  <a:schemeClr val="hlink"/>
                </a:solidFill>
                <a:latin typeface="Tahoma" panose="020B0604030504040204" pitchFamily="34" charset="0"/>
              </a:rPr>
              <a:t>Solid</a:t>
            </a:r>
            <a:r>
              <a:rPr lang="en-US" altLang="zh-CN" b="1" dirty="0" smtClean="0">
                <a:latin typeface="Tahoma" panose="020B0604030504040204" pitchFamily="34" charset="0"/>
              </a:rPr>
              <a:t> </a:t>
            </a:r>
            <a:r>
              <a:rPr lang="en-US" altLang="zh-CN" b="1" dirty="0" smtClean="0">
                <a:solidFill>
                  <a:schemeClr val="tx2">
                    <a:lumMod val="75000"/>
                  </a:schemeClr>
                </a:solidFill>
                <a:latin typeface="Tahoma" panose="020B0604030504040204" pitchFamily="34" charset="0"/>
              </a:rPr>
              <a:t>extends </a:t>
            </a:r>
            <a:r>
              <a:rPr lang="en-US" altLang="zh-CN" b="1" dirty="0" err="1" smtClean="0">
                <a:solidFill>
                  <a:schemeClr val="tx2">
                    <a:lumMod val="75000"/>
                  </a:schemeClr>
                </a:solidFill>
                <a:latin typeface="Tahoma" panose="020B0604030504040204" pitchFamily="34" charset="0"/>
              </a:rPr>
              <a:t>Area,Volume</a:t>
            </a:r>
            <a:endParaRPr lang="en-US" altLang="zh-CN" b="1" dirty="0" smtClean="0">
              <a:solidFill>
                <a:schemeClr val="tx2">
                  <a:lumMod val="75000"/>
                </a:schemeClr>
              </a:solidFill>
              <a:latin typeface="Tahoma" panose="020B0604030504040204" pitchFamily="34" charset="0"/>
            </a:endParaRPr>
          </a:p>
          <a:p>
            <a:pPr>
              <a:spcBef>
                <a:spcPct val="20000"/>
              </a:spcBef>
              <a:buClr>
                <a:schemeClr val="folHlink"/>
              </a:buClr>
              <a:buSzPct val="80000"/>
              <a:buFont typeface="Wingdings" panose="05000000000000000000" pitchFamily="2" charset="2"/>
              <a:buNone/>
              <a:defRPr/>
            </a:pPr>
            <a:r>
              <a:rPr lang="en-US" altLang="zh-CN" b="1" dirty="0" smtClean="0">
                <a:latin typeface="Tahoma" panose="020B0604030504040204" pitchFamily="34" charset="0"/>
              </a:rPr>
              <a:t>                 //</a:t>
            </a:r>
            <a:r>
              <a:rPr lang="zh-CN" altLang="en-US" b="1" dirty="0" smtClean="0">
                <a:latin typeface="Tahoma" panose="020B0604030504040204" pitchFamily="34" charset="0"/>
              </a:rPr>
              <a:t>立体接口，继承</a:t>
            </a:r>
            <a:r>
              <a:rPr lang="en-US" altLang="zh-CN" b="1" dirty="0" smtClean="0">
                <a:latin typeface="Tahoma" panose="020B0604030504040204" pitchFamily="34" charset="0"/>
              </a:rPr>
              <a:t>Area</a:t>
            </a:r>
            <a:r>
              <a:rPr lang="zh-CN" altLang="en-US" b="1" dirty="0" smtClean="0">
                <a:latin typeface="Tahoma" panose="020B0604030504040204" pitchFamily="34" charset="0"/>
              </a:rPr>
              <a:t>和</a:t>
            </a:r>
            <a:r>
              <a:rPr lang="en-US" altLang="zh-CN" b="1" dirty="0" smtClean="0">
                <a:latin typeface="Tahoma" panose="020B0604030504040204" pitchFamily="34" charset="0"/>
              </a:rPr>
              <a:t>Volume</a:t>
            </a:r>
            <a:r>
              <a:rPr lang="zh-CN" altLang="en-US" b="1" dirty="0" smtClean="0">
                <a:latin typeface="Tahoma" panose="020B0604030504040204" pitchFamily="34" charset="0"/>
              </a:rPr>
              <a:t>接口</a:t>
            </a:r>
          </a:p>
          <a:p>
            <a:pPr>
              <a:spcBef>
                <a:spcPct val="20000"/>
              </a:spcBef>
              <a:buClr>
                <a:schemeClr val="folHlink"/>
              </a:buClr>
              <a:buSzPct val="80000"/>
              <a:buFont typeface="Wingdings" panose="05000000000000000000" pitchFamily="2" charset="2"/>
              <a:buNone/>
              <a:defRPr/>
            </a:pPr>
            <a:r>
              <a:rPr lang="en-US" altLang="zh-CN" b="1" dirty="0" smtClean="0">
                <a:latin typeface="Tahoma" panose="020B0604030504040204" pitchFamily="34" charset="0"/>
              </a:rPr>
              <a:t>public class </a:t>
            </a:r>
            <a:r>
              <a:rPr lang="en-US" altLang="zh-CN" b="1" dirty="0" smtClean="0">
                <a:solidFill>
                  <a:schemeClr val="hlink"/>
                </a:solidFill>
                <a:latin typeface="Tahoma" panose="020B0604030504040204" pitchFamily="34" charset="0"/>
              </a:rPr>
              <a:t>Globe</a:t>
            </a:r>
            <a:r>
              <a:rPr lang="en-US" altLang="zh-CN" b="1" dirty="0" smtClean="0">
                <a:latin typeface="Tahoma" panose="020B0604030504040204" pitchFamily="34" charset="0"/>
              </a:rPr>
              <a:t> extends Object</a:t>
            </a:r>
          </a:p>
          <a:p>
            <a:pPr>
              <a:spcBef>
                <a:spcPct val="20000"/>
              </a:spcBef>
              <a:buClr>
                <a:schemeClr val="folHlink"/>
              </a:buClr>
              <a:buSzPct val="80000"/>
              <a:buFont typeface="Wingdings" panose="05000000000000000000" pitchFamily="2" charset="2"/>
              <a:buNone/>
              <a:defRPr/>
            </a:pPr>
            <a:r>
              <a:rPr lang="en-US" altLang="zh-CN" b="1" dirty="0" smtClean="0">
                <a:latin typeface="Tahoma" panose="020B0604030504040204" pitchFamily="34" charset="0"/>
              </a:rPr>
              <a:t>        implements Solid  //</a:t>
            </a:r>
            <a:r>
              <a:rPr lang="zh-CN" altLang="en-US" b="1" dirty="0" smtClean="0">
                <a:latin typeface="Tahoma" panose="020B0604030504040204" pitchFamily="34" charset="0"/>
              </a:rPr>
              <a:t>球类，实现</a:t>
            </a:r>
            <a:r>
              <a:rPr lang="en-US" altLang="zh-CN" b="1" dirty="0" smtClean="0">
                <a:latin typeface="Tahoma" panose="020B0604030504040204" pitchFamily="34" charset="0"/>
              </a:rPr>
              <a:t>Solid</a:t>
            </a:r>
            <a:r>
              <a:rPr lang="zh-CN" altLang="en-US" b="1" dirty="0" smtClean="0">
                <a:latin typeface="Tahoma" panose="020B0604030504040204" pitchFamily="34" charset="0"/>
              </a:rPr>
              <a:t>接口</a:t>
            </a:r>
          </a:p>
        </p:txBody>
      </p:sp>
      <p:sp>
        <p:nvSpPr>
          <p:cNvPr id="14341" name="Rectangle 5"/>
          <p:cNvSpPr>
            <a:spLocks noChangeArrowheads="1"/>
          </p:cNvSpPr>
          <p:nvPr/>
        </p:nvSpPr>
        <p:spPr bwMode="auto">
          <a:xfrm>
            <a:off x="0" y="2728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342" name="Object 4"/>
          <p:cNvGraphicFramePr>
            <a:graphicFrameLocks noChangeAspect="1"/>
          </p:cNvGraphicFramePr>
          <p:nvPr/>
        </p:nvGraphicFramePr>
        <p:xfrm>
          <a:off x="395288" y="3068638"/>
          <a:ext cx="8450262" cy="3600450"/>
        </p:xfrm>
        <a:graphic>
          <a:graphicData uri="http://schemas.openxmlformats.org/presentationml/2006/ole">
            <mc:AlternateContent xmlns:mc="http://schemas.openxmlformats.org/markup-compatibility/2006">
              <mc:Choice xmlns:v="urn:schemas-microsoft-com:vml" Requires="v">
                <p:oleObj spid="_x0000_s14477" name="Visio" r:id="rId3" imgW="4394200" imgH="1879600" progId="Visio.Drawing.11">
                  <p:embed/>
                </p:oleObj>
              </mc:Choice>
              <mc:Fallback>
                <p:oleObj name="Visio" r:id="rId3" imgW="4394200" imgH="18796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068638"/>
                        <a:ext cx="8450262"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3" name="TextBox 6"/>
          <p:cNvSpPr txBox="1">
            <a:spLocks noChangeArrowheads="1"/>
          </p:cNvSpPr>
          <p:nvPr/>
        </p:nvSpPr>
        <p:spPr bwMode="auto">
          <a:xfrm>
            <a:off x="3797300" y="5697538"/>
            <a:ext cx="5311775" cy="8302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Ø"/>
            </a:pPr>
            <a:r>
              <a:rPr lang="en-US" altLang="zh-CN" b="1">
                <a:solidFill>
                  <a:srgbClr val="FF0000"/>
                </a:solidFill>
                <a:latin typeface="微软雅黑" panose="020B0503020204020204" pitchFamily="34" charset="-122"/>
                <a:ea typeface="微软雅黑" panose="020B0503020204020204" pitchFamily="34" charset="-122"/>
              </a:rPr>
              <a:t>Java</a:t>
            </a:r>
            <a:r>
              <a:rPr lang="zh-CN" altLang="en-US" b="1">
                <a:solidFill>
                  <a:srgbClr val="FF0000"/>
                </a:solidFill>
                <a:latin typeface="微软雅黑" panose="020B0503020204020204" pitchFamily="34" charset="-122"/>
                <a:ea typeface="微软雅黑" panose="020B0503020204020204" pitchFamily="34" charset="-122"/>
              </a:rPr>
              <a:t>中类是单继承、接口是多继承。</a:t>
            </a:r>
            <a:endParaRPr lang="en-US" altLang="zh-CN" b="1">
              <a:solidFill>
                <a:srgbClr val="FF0000"/>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Ø"/>
            </a:pPr>
            <a:r>
              <a:rPr lang="zh-CN" altLang="en-US" b="1">
                <a:solidFill>
                  <a:srgbClr val="FF0000"/>
                </a:solidFill>
                <a:latin typeface="微软雅黑" panose="020B0503020204020204" pitchFamily="34" charset="-122"/>
                <a:ea typeface="微软雅黑" panose="020B0503020204020204" pitchFamily="34" charset="-122"/>
              </a:rPr>
              <a:t>类的多继承和接口多继承差别？</a:t>
            </a:r>
            <a:endParaRPr lang="en-US" altLang="zh-CN" b="1">
              <a:solidFill>
                <a:srgbClr val="FF0000"/>
              </a:solidFill>
              <a:latin typeface="微软雅黑" panose="020B0503020204020204" pitchFamily="34" charset="-122"/>
              <a:ea typeface="微软雅黑" panose="020B0503020204020204" pitchFamily="34" charset="-122"/>
            </a:endParaRPr>
          </a:p>
        </p:txBody>
      </p:sp>
      <p:sp>
        <p:nvSpPr>
          <p:cNvPr id="4" name="圆角矩形标注 3"/>
          <p:cNvSpPr/>
          <p:nvPr/>
        </p:nvSpPr>
        <p:spPr>
          <a:xfrm>
            <a:off x="5868144" y="129432"/>
            <a:ext cx="2808312" cy="887313"/>
          </a:xfrm>
          <a:prstGeom prst="wedgeRoundRectCallout">
            <a:avLst>
              <a:gd name="adj1" fmla="val -52900"/>
              <a:gd name="adj2" fmla="val 170237"/>
              <a:gd name="adj3" fmla="val 16667"/>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360000"/>
            <a:r>
              <a:rPr lang="en-US" altLang="zh-CN" sz="2000">
                <a:solidFill>
                  <a:schemeClr val="tx2"/>
                </a:solidFill>
                <a:ea typeface="微软雅黑" panose="020B0503020204020204" pitchFamily="34" charset="-122"/>
              </a:rPr>
              <a:t>Globe</a:t>
            </a:r>
            <a:r>
              <a:rPr lang="zh-CN" altLang="en-US" sz="2000">
                <a:solidFill>
                  <a:schemeClr val="tx2"/>
                </a:solidFill>
                <a:ea typeface="微软雅黑" panose="020B0503020204020204" pitchFamily="34" charset="-122"/>
              </a:rPr>
              <a:t>通过实现</a:t>
            </a:r>
            <a:r>
              <a:rPr lang="en-US" altLang="zh-CN" sz="2000">
                <a:solidFill>
                  <a:schemeClr val="tx2"/>
                </a:solidFill>
                <a:ea typeface="微软雅黑" panose="020B0503020204020204" pitchFamily="34" charset="-122"/>
              </a:rPr>
              <a:t>Solid</a:t>
            </a:r>
            <a:r>
              <a:rPr lang="zh-CN" altLang="en-US" sz="2000">
                <a:solidFill>
                  <a:schemeClr val="tx2"/>
                </a:solidFill>
                <a:ea typeface="微软雅黑" panose="020B0503020204020204" pitchFamily="34" charset="-122"/>
              </a:rPr>
              <a:t>接口计算面积和体积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fade">
                                      <p:cBhvr>
                                        <p:cTn id="7" dur="1000"/>
                                        <p:tgtEl>
                                          <p:spTgt spid="13317"/>
                                        </p:tgtEl>
                                      </p:cBhvr>
                                    </p:animEffect>
                                    <p:anim calcmode="lin" valueType="num">
                                      <p:cBhvr>
                                        <p:cTn id="8" dur="1000" fill="hold"/>
                                        <p:tgtEl>
                                          <p:spTgt spid="13317"/>
                                        </p:tgtEl>
                                        <p:attrNameLst>
                                          <p:attrName>ppt_x</p:attrName>
                                        </p:attrNameLst>
                                      </p:cBhvr>
                                      <p:tavLst>
                                        <p:tav tm="0">
                                          <p:val>
                                            <p:strVal val="#ppt_x"/>
                                          </p:val>
                                        </p:tav>
                                        <p:tav tm="100000">
                                          <p:val>
                                            <p:strVal val="#ppt_x"/>
                                          </p:val>
                                        </p:tav>
                                      </p:tavLst>
                                    </p:anim>
                                    <p:anim calcmode="lin" valueType="num">
                                      <p:cBhvr>
                                        <p:cTn id="9" dur="1000" fill="hold"/>
                                        <p:tgtEl>
                                          <p:spTgt spid="133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4342"/>
                                        </p:tgtEl>
                                        <p:attrNameLst>
                                          <p:attrName>style.visibility</p:attrName>
                                        </p:attrNameLst>
                                      </p:cBhvr>
                                      <p:to>
                                        <p:strVal val="visible"/>
                                      </p:to>
                                    </p:set>
                                    <p:animEffect transition="in" filter="barn(inVertical)">
                                      <p:cBhvr>
                                        <p:cTn id="14" dur="500"/>
                                        <p:tgtEl>
                                          <p:spTgt spid="1434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4343"/>
                                        </p:tgtEl>
                                        <p:attrNameLst>
                                          <p:attrName>style.visibility</p:attrName>
                                        </p:attrNameLst>
                                      </p:cBhvr>
                                      <p:to>
                                        <p:strVal val="visible"/>
                                      </p:to>
                                    </p:set>
                                    <p:animEffect transition="in" filter="circle(in)">
                                      <p:cBhvr>
                                        <p:cTn id="26" dur="20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434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对象 1"/>
          <p:cNvGraphicFramePr>
            <a:graphicFrameLocks noChangeAspect="1"/>
          </p:cNvGraphicFramePr>
          <p:nvPr/>
        </p:nvGraphicFramePr>
        <p:xfrm>
          <a:off x="13411" y="931275"/>
          <a:ext cx="8893175" cy="2809875"/>
        </p:xfrm>
        <a:graphic>
          <a:graphicData uri="http://schemas.openxmlformats.org/presentationml/2006/ole">
            <mc:AlternateContent xmlns:mc="http://schemas.openxmlformats.org/markup-compatibility/2006">
              <mc:Choice xmlns:v="urn:schemas-microsoft-com:vml" Requires="v">
                <p:oleObj spid="_x0000_s54313" name="Visio" r:id="rId4" imgW="4394200" imgH="1397000" progId="Visio.Drawing.11">
                  <p:embed/>
                </p:oleObj>
              </mc:Choice>
              <mc:Fallback>
                <p:oleObj name="Visio" r:id="rId4" imgW="4394200" imgH="1397000" progId="Visio.Drawing.11">
                  <p:embed/>
                  <p:pic>
                    <p:nvPicPr>
                      <p:cNvPr id="13314"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11" y="931275"/>
                        <a:ext cx="88931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5" name="Rectangle 2"/>
          <p:cNvSpPr txBox="1">
            <a:spLocks noChangeArrowheads="1"/>
          </p:cNvSpPr>
          <p:nvPr/>
        </p:nvSpPr>
        <p:spPr bwMode="auto">
          <a:xfrm>
            <a:off x="1078076" y="113656"/>
            <a:ext cx="7793037" cy="72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b="1" smtClean="0">
                <a:solidFill>
                  <a:schemeClr val="tx2"/>
                </a:solidFill>
                <a:latin typeface="Tahoma" panose="020B0604030504040204" pitchFamily="34" charset="0"/>
              </a:rPr>
              <a:t>Cylinder</a:t>
            </a:r>
            <a:r>
              <a:rPr lang="zh-CN" altLang="en-US" b="1" smtClean="0">
                <a:solidFill>
                  <a:schemeClr val="tx2"/>
                </a:solidFill>
                <a:latin typeface="Tahoma" panose="020B0604030504040204" pitchFamily="34" charset="0"/>
              </a:rPr>
              <a:t>类，也可以直接实现</a:t>
            </a:r>
            <a:r>
              <a:rPr lang="en-US" altLang="zh-CN" b="1" smtClean="0">
                <a:solidFill>
                  <a:schemeClr val="tx2"/>
                </a:solidFill>
                <a:latin typeface="Tahoma" panose="020B0604030504040204" pitchFamily="34" charset="0"/>
              </a:rPr>
              <a:t>Area</a:t>
            </a:r>
            <a:r>
              <a:rPr lang="zh-CN" altLang="en-US" b="1">
                <a:solidFill>
                  <a:schemeClr val="tx2"/>
                </a:solidFill>
                <a:latin typeface="Tahoma" panose="020B0604030504040204" pitchFamily="34" charset="0"/>
              </a:rPr>
              <a:t>和</a:t>
            </a:r>
            <a:r>
              <a:rPr lang="en-US" altLang="zh-CN" b="1">
                <a:solidFill>
                  <a:schemeClr val="tx2"/>
                </a:solidFill>
                <a:latin typeface="Tahoma" panose="020B0604030504040204" pitchFamily="34" charset="0"/>
              </a:rPr>
              <a:t>Volume</a:t>
            </a:r>
            <a:r>
              <a:rPr lang="zh-CN" altLang="en-US" b="1" smtClean="0">
                <a:solidFill>
                  <a:schemeClr val="tx2"/>
                </a:solidFill>
                <a:latin typeface="Tahoma" panose="020B0604030504040204" pitchFamily="34" charset="0"/>
              </a:rPr>
              <a:t>接口来计算面积和体积</a:t>
            </a:r>
            <a:endParaRPr lang="zh-CN" altLang="en-US" b="1">
              <a:solidFill>
                <a:schemeClr val="tx2"/>
              </a:solidFill>
              <a:latin typeface="Tahoma" panose="020B0604030504040204" pitchFamily="34" charset="0"/>
            </a:endParaRPr>
          </a:p>
        </p:txBody>
      </p:sp>
      <p:sp>
        <p:nvSpPr>
          <p:cNvPr id="13316" name="TextBox 3"/>
          <p:cNvSpPr txBox="1">
            <a:spLocks noChangeArrowheads="1"/>
          </p:cNvSpPr>
          <p:nvPr/>
        </p:nvSpPr>
        <p:spPr bwMode="auto">
          <a:xfrm>
            <a:off x="107502" y="5076459"/>
            <a:ext cx="878567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微软雅黑" panose="020B0503020204020204" pitchFamily="34" charset="-122"/>
                <a:ea typeface="微软雅黑" panose="020B0503020204020204" pitchFamily="34" charset="-122"/>
              </a:rPr>
              <a:t>public class </a:t>
            </a:r>
            <a:r>
              <a:rPr lang="en-US" altLang="zh-CN" dirty="0">
                <a:solidFill>
                  <a:srgbClr val="C00000"/>
                </a:solidFill>
                <a:latin typeface="微软雅黑" panose="020B0503020204020204" pitchFamily="34" charset="-122"/>
                <a:ea typeface="微软雅黑" panose="020B0503020204020204" pitchFamily="34" charset="-122"/>
              </a:rPr>
              <a:t>Cylinder</a:t>
            </a:r>
            <a:r>
              <a:rPr lang="en-US" altLang="zh-CN" dirty="0">
                <a:latin typeface="微软雅黑" panose="020B0503020204020204" pitchFamily="34" charset="-122"/>
                <a:ea typeface="微软雅黑" panose="020B0503020204020204" pitchFamily="34" charset="-122"/>
              </a:rPr>
              <a:t> extends Object </a:t>
            </a:r>
            <a:r>
              <a:rPr lang="en-US" altLang="zh-CN" dirty="0">
                <a:solidFill>
                  <a:srgbClr val="C00000"/>
                </a:solidFill>
                <a:latin typeface="微软雅黑" panose="020B0503020204020204" pitchFamily="34" charset="-122"/>
                <a:ea typeface="微软雅黑" panose="020B0503020204020204" pitchFamily="34" charset="-122"/>
              </a:rPr>
              <a:t>implements</a:t>
            </a:r>
            <a:r>
              <a:rPr lang="en-US" altLang="zh-CN" dirty="0">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Area</a:t>
            </a:r>
            <a:r>
              <a:rPr lang="en-US" altLang="zh-CN" dirty="0">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Volume</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13317" name="TextBox 4"/>
          <p:cNvSpPr txBox="1">
            <a:spLocks noChangeArrowheads="1"/>
          </p:cNvSpPr>
          <p:nvPr/>
        </p:nvSpPr>
        <p:spPr bwMode="auto">
          <a:xfrm>
            <a:off x="107504" y="3933056"/>
            <a:ext cx="878567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微软雅黑" panose="020B0503020204020204" pitchFamily="34" charset="-122"/>
                <a:ea typeface="微软雅黑" panose="020B0503020204020204" pitchFamily="34" charset="-122"/>
              </a:rPr>
              <a:t>public interface </a:t>
            </a:r>
            <a:r>
              <a:rPr lang="en-US" altLang="zh-CN" dirty="0">
                <a:solidFill>
                  <a:srgbClr val="C00000"/>
                </a:solidFill>
                <a:latin typeface="微软雅黑" panose="020B0503020204020204" pitchFamily="34" charset="-122"/>
                <a:ea typeface="微软雅黑" panose="020B0503020204020204" pitchFamily="34" charset="-122"/>
              </a:rPr>
              <a:t>Volume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可计算体积接口</a:t>
            </a:r>
          </a:p>
          <a:p>
            <a:pPr eaLnBrk="1" hangingPunct="1"/>
            <a:r>
              <a:rPr lang="en-US" altLang="zh-CN" dirty="0">
                <a:latin typeface="微软雅黑" panose="020B0503020204020204" pitchFamily="34" charset="-122"/>
                <a:ea typeface="微软雅黑" panose="020B0503020204020204" pitchFamily="34" charset="-122"/>
              </a:rPr>
              <a:t>      public abstract double volume();  //</a:t>
            </a:r>
            <a:r>
              <a:rPr lang="zh-CN" altLang="en-US" dirty="0">
                <a:latin typeface="微软雅黑" panose="020B0503020204020204" pitchFamily="34" charset="-122"/>
                <a:ea typeface="微软雅黑" panose="020B0503020204020204" pitchFamily="34" charset="-122"/>
              </a:rPr>
              <a:t>抽象方法，计算体积</a:t>
            </a:r>
          </a:p>
          <a:p>
            <a:pPr eaLnBrk="1" hangingPunct="1"/>
            <a:r>
              <a:rPr lang="en-US" altLang="zh-CN" dirty="0">
                <a:latin typeface="微软雅黑" panose="020B0503020204020204" pitchFamily="34" charset="-122"/>
                <a:ea typeface="微软雅黑" panose="020B0503020204020204" pitchFamily="34" charset="-122"/>
              </a:rPr>
              <a:t>}</a:t>
            </a:r>
          </a:p>
        </p:txBody>
      </p:sp>
      <p:sp>
        <p:nvSpPr>
          <p:cNvPr id="8" name="文本框 7"/>
          <p:cNvSpPr txBox="1"/>
          <p:nvPr/>
        </p:nvSpPr>
        <p:spPr>
          <a:xfrm>
            <a:off x="3347864" y="5760808"/>
            <a:ext cx="3908603" cy="707886"/>
          </a:xfrm>
          <a:prstGeom prst="rect">
            <a:avLst/>
          </a:prstGeom>
          <a:solidFill>
            <a:srgbClr val="66FFCC"/>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rPr>
              <a:t>04-interface/shapes.Cylinder</a:t>
            </a:r>
            <a:endParaRPr lang="zh-CN"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88991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z="3200" smtClean="0"/>
              <a:t>4. </a:t>
            </a:r>
            <a:r>
              <a:rPr lang="zh-CN" altLang="en-US" sz="3200" smtClean="0"/>
              <a:t>接口是引用数据类型</a:t>
            </a:r>
          </a:p>
        </p:txBody>
      </p:sp>
      <p:sp>
        <p:nvSpPr>
          <p:cNvPr id="15363" name="Rectangle 3"/>
          <p:cNvSpPr>
            <a:spLocks noGrp="1" noChangeArrowheads="1"/>
          </p:cNvSpPr>
          <p:nvPr>
            <p:ph type="body" idx="1"/>
          </p:nvPr>
        </p:nvSpPr>
        <p:spPr>
          <a:xfrm>
            <a:off x="179388" y="1125538"/>
            <a:ext cx="8785225" cy="3743325"/>
          </a:xfrm>
        </p:spPr>
        <p:txBody>
          <a:bodyPr/>
          <a:lstStyle/>
          <a:p>
            <a:pPr marL="609600" indent="-609600" eaLnBrk="1" hangingPunct="1">
              <a:lnSpc>
                <a:spcPct val="90000"/>
              </a:lnSpc>
              <a:buClr>
                <a:srgbClr val="3333CC"/>
              </a:buClr>
            </a:pPr>
            <a:r>
              <a:rPr lang="en-US" altLang="zh-CN" sz="2400" smtClean="0">
                <a:solidFill>
                  <a:srgbClr val="000000"/>
                </a:solidFill>
              </a:rPr>
              <a:t>ClosedFigure </a:t>
            </a:r>
            <a:r>
              <a:rPr lang="en-US" altLang="zh-CN" sz="2400" smtClean="0">
                <a:solidFill>
                  <a:srgbClr val="FF0000"/>
                </a:solidFill>
              </a:rPr>
              <a:t>fig</a:t>
            </a:r>
            <a:r>
              <a:rPr lang="en-US" altLang="zh-CN" sz="2400" smtClean="0">
                <a:solidFill>
                  <a:srgbClr val="000000"/>
                </a:solidFill>
              </a:rPr>
              <a:t> = new Ellipse(point,10,20);</a:t>
            </a:r>
          </a:p>
          <a:p>
            <a:pPr marL="609600" indent="-609600" eaLnBrk="1" hangingPunct="1">
              <a:lnSpc>
                <a:spcPct val="90000"/>
              </a:lnSpc>
              <a:buClr>
                <a:srgbClr val="3333CC"/>
              </a:buClr>
            </a:pPr>
            <a:r>
              <a:rPr lang="en-US" altLang="zh-CN" sz="2400" smtClean="0">
                <a:solidFill>
                  <a:srgbClr val="000000"/>
                </a:solidFill>
              </a:rPr>
              <a:t>           	        //</a:t>
            </a:r>
            <a:r>
              <a:rPr lang="zh-CN" altLang="en-US" sz="2400" smtClean="0">
                <a:solidFill>
                  <a:srgbClr val="000000"/>
                </a:solidFill>
              </a:rPr>
              <a:t>父类对象</a:t>
            </a:r>
            <a:r>
              <a:rPr lang="en-US" altLang="zh-CN" sz="2400" smtClean="0">
                <a:solidFill>
                  <a:srgbClr val="000000"/>
                </a:solidFill>
              </a:rPr>
              <a:t>fig</a:t>
            </a:r>
            <a:r>
              <a:rPr lang="zh-CN" altLang="en-US" sz="2400" smtClean="0">
                <a:solidFill>
                  <a:srgbClr val="000000"/>
                </a:solidFill>
              </a:rPr>
              <a:t>引用椭圆子类实例</a:t>
            </a:r>
          </a:p>
          <a:p>
            <a:pPr marL="609600" indent="-609600" eaLnBrk="1" hangingPunct="1">
              <a:lnSpc>
                <a:spcPct val="90000"/>
              </a:lnSpc>
              <a:buClr>
                <a:srgbClr val="3333CC"/>
              </a:buClr>
            </a:pPr>
            <a:r>
              <a:rPr lang="en-US" altLang="zh-CN" sz="2400" smtClean="0">
                <a:solidFill>
                  <a:srgbClr val="000000"/>
                </a:solidFill>
              </a:rPr>
              <a:t>Cylinder </a:t>
            </a:r>
            <a:r>
              <a:rPr lang="en-US" altLang="zh-CN" sz="2400" smtClean="0">
                <a:solidFill>
                  <a:srgbClr val="FF0000"/>
                </a:solidFill>
              </a:rPr>
              <a:t>cylinder</a:t>
            </a:r>
            <a:r>
              <a:rPr lang="en-US" altLang="zh-CN" sz="2400" smtClean="0">
                <a:solidFill>
                  <a:srgbClr val="000000"/>
                </a:solidFill>
              </a:rPr>
              <a:t> = new Cylinder(fig,10);  //</a:t>
            </a:r>
            <a:r>
              <a:rPr lang="zh-CN" altLang="en-US" sz="2400" smtClean="0">
                <a:solidFill>
                  <a:srgbClr val="000000"/>
                </a:solidFill>
              </a:rPr>
              <a:t>椭圆柱</a:t>
            </a:r>
          </a:p>
          <a:p>
            <a:pPr marL="609600" indent="-609600" eaLnBrk="1" hangingPunct="1">
              <a:lnSpc>
                <a:spcPct val="90000"/>
              </a:lnSpc>
              <a:buClr>
                <a:srgbClr val="3333CC"/>
              </a:buClr>
            </a:pPr>
            <a:r>
              <a:rPr lang="en-US" altLang="zh-CN" sz="2400" smtClean="0">
                <a:solidFill>
                  <a:srgbClr val="000000"/>
                </a:solidFill>
              </a:rPr>
              <a:t>Area </a:t>
            </a:r>
            <a:r>
              <a:rPr lang="en-US" altLang="zh-CN" sz="2400" smtClean="0">
                <a:solidFill>
                  <a:srgbClr val="FF0000"/>
                </a:solidFill>
              </a:rPr>
              <a:t>ar</a:t>
            </a:r>
            <a:r>
              <a:rPr lang="en-US" altLang="zh-CN" sz="2400" smtClean="0">
                <a:solidFill>
                  <a:srgbClr val="000000"/>
                </a:solidFill>
              </a:rPr>
              <a:t> = cylinder;    //ar</a:t>
            </a:r>
            <a:r>
              <a:rPr lang="zh-CN" altLang="en-US" sz="2400" smtClean="0">
                <a:solidFill>
                  <a:srgbClr val="000000"/>
                </a:solidFill>
              </a:rPr>
              <a:t>引用实现</a:t>
            </a:r>
            <a:r>
              <a:rPr lang="en-US" altLang="zh-CN" sz="2400" smtClean="0">
                <a:solidFill>
                  <a:srgbClr val="000000"/>
                </a:solidFill>
              </a:rPr>
              <a:t>Area</a:t>
            </a:r>
            <a:r>
              <a:rPr lang="zh-CN" altLang="en-US" sz="2400" smtClean="0">
                <a:solidFill>
                  <a:srgbClr val="000000"/>
                </a:solidFill>
              </a:rPr>
              <a:t>接口的</a:t>
            </a:r>
            <a:r>
              <a:rPr lang="en-US" altLang="zh-CN" sz="2400" smtClean="0">
                <a:solidFill>
                  <a:srgbClr val="000000"/>
                </a:solidFill>
              </a:rPr>
              <a:t>Cylinder</a:t>
            </a:r>
            <a:r>
              <a:rPr lang="zh-CN" altLang="en-US" sz="2400" smtClean="0">
                <a:solidFill>
                  <a:srgbClr val="000000"/>
                </a:solidFill>
              </a:rPr>
              <a:t>类的实例</a:t>
            </a:r>
          </a:p>
          <a:p>
            <a:pPr marL="609600" indent="-609600" eaLnBrk="1" hangingPunct="1">
              <a:lnSpc>
                <a:spcPct val="90000"/>
              </a:lnSpc>
              <a:buClr>
                <a:srgbClr val="3333CC"/>
              </a:buClr>
            </a:pPr>
            <a:r>
              <a:rPr lang="en-US" altLang="zh-CN" sz="2400" smtClean="0">
                <a:solidFill>
                  <a:srgbClr val="000000"/>
                </a:solidFill>
              </a:rPr>
              <a:t>Volume </a:t>
            </a:r>
            <a:r>
              <a:rPr lang="en-US" altLang="zh-CN" sz="2400" smtClean="0">
                <a:solidFill>
                  <a:srgbClr val="FF0000"/>
                </a:solidFill>
              </a:rPr>
              <a:t>vol</a:t>
            </a:r>
            <a:r>
              <a:rPr lang="en-US" altLang="zh-CN" sz="2400" smtClean="0">
                <a:solidFill>
                  <a:srgbClr val="000000"/>
                </a:solidFill>
              </a:rPr>
              <a:t> = cylinder;         //Volume</a:t>
            </a:r>
            <a:r>
              <a:rPr lang="zh-CN" altLang="en-US" sz="2400" smtClean="0">
                <a:solidFill>
                  <a:srgbClr val="000000"/>
                </a:solidFill>
              </a:rPr>
              <a:t>接口对象</a:t>
            </a:r>
            <a:r>
              <a:rPr lang="en-US" altLang="zh-CN" sz="2400" smtClean="0">
                <a:solidFill>
                  <a:srgbClr val="000000"/>
                </a:solidFill>
              </a:rPr>
              <a:t>vol</a:t>
            </a:r>
            <a:r>
              <a:rPr lang="zh-CN" altLang="en-US" sz="2400" smtClean="0">
                <a:solidFill>
                  <a:srgbClr val="000000"/>
                </a:solidFill>
              </a:rPr>
              <a:t>引用实			现</a:t>
            </a:r>
            <a:r>
              <a:rPr lang="en-US" altLang="zh-CN" sz="2400" smtClean="0">
                <a:solidFill>
                  <a:srgbClr val="000000"/>
                </a:solidFill>
              </a:rPr>
              <a:t>Volume</a:t>
            </a:r>
            <a:r>
              <a:rPr lang="zh-CN" altLang="en-US" sz="2400" smtClean="0">
                <a:solidFill>
                  <a:srgbClr val="000000"/>
                </a:solidFill>
              </a:rPr>
              <a:t>接口的</a:t>
            </a:r>
            <a:r>
              <a:rPr lang="en-US" altLang="zh-CN" sz="2400" smtClean="0">
                <a:solidFill>
                  <a:srgbClr val="000000"/>
                </a:solidFill>
              </a:rPr>
              <a:t>Cylinder</a:t>
            </a:r>
            <a:r>
              <a:rPr lang="zh-CN" altLang="en-US" sz="2400" smtClean="0">
                <a:solidFill>
                  <a:srgbClr val="000000"/>
                </a:solidFill>
              </a:rPr>
              <a:t>类的实例</a:t>
            </a:r>
          </a:p>
          <a:p>
            <a:pPr marL="609600" indent="-609600" eaLnBrk="1" hangingPunct="1">
              <a:lnSpc>
                <a:spcPct val="90000"/>
              </a:lnSpc>
              <a:buClr>
                <a:srgbClr val="3333CC"/>
              </a:buClr>
            </a:pPr>
            <a:r>
              <a:rPr lang="en-US" altLang="zh-CN" sz="2400" smtClean="0">
                <a:solidFill>
                  <a:srgbClr val="000000"/>
                </a:solidFill>
              </a:rPr>
              <a:t>ar.area() </a:t>
            </a:r>
            <a:r>
              <a:rPr lang="zh-CN" altLang="en-US" sz="2400" smtClean="0">
                <a:solidFill>
                  <a:srgbClr val="000000"/>
                </a:solidFill>
              </a:rPr>
              <a:t>           </a:t>
            </a:r>
            <a:r>
              <a:rPr lang="en-US" altLang="zh-CN" sz="2400" smtClean="0">
                <a:solidFill>
                  <a:srgbClr val="000000"/>
                </a:solidFill>
              </a:rPr>
              <a:t>//</a:t>
            </a:r>
            <a:r>
              <a:rPr lang="zh-CN" altLang="en-US" sz="2400" smtClean="0">
                <a:solidFill>
                  <a:srgbClr val="000000"/>
                </a:solidFill>
              </a:rPr>
              <a:t>运行时多态</a:t>
            </a:r>
            <a:endParaRPr lang="en-US" altLang="zh-CN" sz="2400" smtClean="0">
              <a:solidFill>
                <a:srgbClr val="000000"/>
              </a:solidFill>
            </a:endParaRPr>
          </a:p>
          <a:p>
            <a:pPr marL="609600" indent="-609600" eaLnBrk="1" hangingPunct="1">
              <a:lnSpc>
                <a:spcPct val="90000"/>
              </a:lnSpc>
              <a:buClr>
                <a:srgbClr val="3333CC"/>
              </a:buClr>
            </a:pPr>
            <a:r>
              <a:rPr lang="en-US" altLang="zh-CN" sz="2400" smtClean="0">
                <a:solidFill>
                  <a:srgbClr val="000000"/>
                </a:solidFill>
              </a:rPr>
              <a:t>vol.volume()</a:t>
            </a:r>
            <a:endParaRPr lang="zh-CN" altLang="en-US" sz="2400" smtClean="0">
              <a:solidFill>
                <a:srgbClr val="000000"/>
              </a:solidFill>
            </a:endParaRPr>
          </a:p>
        </p:txBody>
      </p:sp>
      <p:sp>
        <p:nvSpPr>
          <p:cNvPr id="2" name="灯片编号占位符 1"/>
          <p:cNvSpPr>
            <a:spLocks noGrp="1"/>
          </p:cNvSpPr>
          <p:nvPr>
            <p:ph type="sldNum" sz="quarter" idx="11"/>
          </p:nvPr>
        </p:nvSpPr>
        <p:spPr/>
        <p:txBody>
          <a:bodyPr/>
          <a:lstStyle/>
          <a:p>
            <a:pPr>
              <a:defRPr/>
            </a:pPr>
            <a:fld id="{9BE68105-BE49-4BD6-8D6F-DE3D11A48CEE}" type="slidenum">
              <a:rPr lang="zh-CN" altLang="en-US"/>
              <a:t>16</a:t>
            </a:fld>
            <a:endParaRPr lang="en-US" altLang="zh-CN"/>
          </a:p>
        </p:txBody>
      </p:sp>
      <p:sp>
        <p:nvSpPr>
          <p:cNvPr id="15366" name="TextBox 3"/>
          <p:cNvSpPr txBox="1">
            <a:spLocks noChangeArrowheads="1"/>
          </p:cNvSpPr>
          <p:nvPr/>
        </p:nvSpPr>
        <p:spPr bwMode="auto">
          <a:xfrm>
            <a:off x="250825" y="5329238"/>
            <a:ext cx="8713788" cy="1200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Ø"/>
            </a:pPr>
            <a:r>
              <a:rPr lang="en-US" altLang="zh-CN" b="1">
                <a:latin typeface="微软雅黑" panose="020B0503020204020204" pitchFamily="34" charset="-122"/>
                <a:ea typeface="微软雅黑" panose="020B0503020204020204" pitchFamily="34" charset="-122"/>
              </a:rPr>
              <a:t>ar</a:t>
            </a:r>
            <a:r>
              <a:rPr lang="zh-CN" altLang="en-US" b="1">
                <a:latin typeface="微软雅黑" panose="020B0503020204020204" pitchFamily="34" charset="-122"/>
                <a:ea typeface="微软雅黑" panose="020B0503020204020204" pitchFamily="34" charset="-122"/>
              </a:rPr>
              <a:t>只能访问</a:t>
            </a:r>
            <a:r>
              <a:rPr lang="en-US" altLang="zh-CN" b="1">
                <a:latin typeface="微软雅黑" panose="020B0503020204020204" pitchFamily="34" charset="-122"/>
                <a:ea typeface="微软雅黑" panose="020B0503020204020204" pitchFamily="34" charset="-122"/>
              </a:rPr>
              <a:t>area()</a:t>
            </a:r>
            <a:r>
              <a:rPr lang="zh-CN" altLang="en-US" b="1">
                <a:latin typeface="微软雅黑" panose="020B0503020204020204" pitchFamily="34" charset="-122"/>
                <a:ea typeface="微软雅黑" panose="020B0503020204020204" pitchFamily="34" charset="-122"/>
              </a:rPr>
              <a:t>方法</a:t>
            </a:r>
            <a:endParaRPr lang="en-US" altLang="zh-CN" b="1">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Ø"/>
            </a:pPr>
            <a:r>
              <a:rPr lang="en-US" altLang="zh-CN" b="1">
                <a:latin typeface="微软雅黑" panose="020B0503020204020204" pitchFamily="34" charset="-122"/>
                <a:ea typeface="微软雅黑" panose="020B0503020204020204" pitchFamily="34" charset="-122"/>
              </a:rPr>
              <a:t>vol</a:t>
            </a:r>
            <a:r>
              <a:rPr lang="zh-CN" altLang="en-US" b="1">
                <a:latin typeface="微软雅黑" panose="020B0503020204020204" pitchFamily="34" charset="-122"/>
                <a:ea typeface="微软雅黑" panose="020B0503020204020204" pitchFamily="34" charset="-122"/>
              </a:rPr>
              <a:t>只能访问</a:t>
            </a:r>
            <a:r>
              <a:rPr lang="en-US" altLang="zh-CN" b="1">
                <a:latin typeface="微软雅黑" panose="020B0503020204020204" pitchFamily="34" charset="-122"/>
                <a:ea typeface="微软雅黑" panose="020B0503020204020204" pitchFamily="34" charset="-122"/>
              </a:rPr>
              <a:t>volume()</a:t>
            </a:r>
            <a:r>
              <a:rPr lang="zh-CN" altLang="en-US" b="1">
                <a:latin typeface="微软雅黑" panose="020B0503020204020204" pitchFamily="34" charset="-122"/>
                <a:ea typeface="微软雅黑" panose="020B0503020204020204" pitchFamily="34" charset="-122"/>
              </a:rPr>
              <a:t>方法</a:t>
            </a:r>
            <a:endParaRPr lang="en-US" altLang="zh-CN" b="1">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Ø"/>
            </a:pPr>
            <a:r>
              <a:rPr lang="zh-CN" altLang="en-US" b="1">
                <a:latin typeface="微软雅黑" panose="020B0503020204020204" pitchFamily="34" charset="-122"/>
                <a:ea typeface="微软雅黑" panose="020B0503020204020204" pitchFamily="34" charset="-122"/>
              </a:rPr>
              <a:t>父类对象可以引用子类实例，但是只能访问父类声明的方法</a:t>
            </a:r>
          </a:p>
        </p:txBody>
      </p:sp>
      <p:sp>
        <p:nvSpPr>
          <p:cNvPr id="7" name="文本框 6"/>
          <p:cNvSpPr txBox="1"/>
          <p:nvPr/>
        </p:nvSpPr>
        <p:spPr>
          <a:xfrm>
            <a:off x="4067944" y="4408047"/>
            <a:ext cx="4716016" cy="707886"/>
          </a:xfrm>
          <a:prstGeom prst="rect">
            <a:avLst/>
          </a:prstGeom>
          <a:solidFill>
            <a:srgbClr val="66FFCC"/>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smtClean="0">
                <a:latin typeface="微软雅黑" panose="020B0503020204020204" pitchFamily="34" charset="-122"/>
                <a:ea typeface="微软雅黑" panose="020B0503020204020204" pitchFamily="34" charset="-122"/>
              </a:rPr>
              <a:t>04-interface/shapes.RefereceDemo</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txBox="1">
            <a:spLocks noChangeArrowheads="1"/>
          </p:cNvSpPr>
          <p:nvPr/>
        </p:nvSpPr>
        <p:spPr bwMode="auto">
          <a:xfrm>
            <a:off x="1149350" y="115888"/>
            <a:ext cx="7793038"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2800" b="1">
                <a:solidFill>
                  <a:schemeClr val="tx2"/>
                </a:solidFill>
                <a:latin typeface="Tahoma" panose="020B0604030504040204" pitchFamily="34" charset="0"/>
              </a:rPr>
              <a:t>图</a:t>
            </a:r>
            <a:r>
              <a:rPr lang="en-US" altLang="zh-CN" sz="2800" b="1">
                <a:solidFill>
                  <a:schemeClr val="tx2"/>
                </a:solidFill>
                <a:latin typeface="Tahoma" panose="020B0604030504040204" pitchFamily="34" charset="0"/>
              </a:rPr>
              <a:t> </a:t>
            </a:r>
            <a:r>
              <a:rPr lang="zh-CN" altLang="en-US" sz="2800" b="1">
                <a:solidFill>
                  <a:schemeClr val="tx2"/>
                </a:solidFill>
                <a:latin typeface="Tahoma" panose="020B0604030504040204" pitchFamily="34" charset="0"/>
              </a:rPr>
              <a:t>接口声明的抽象方法在实现该接口的多个类中表现出运行时多态性 </a:t>
            </a:r>
          </a:p>
        </p:txBody>
      </p:sp>
      <p:pic>
        <p:nvPicPr>
          <p:cNvPr id="542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13" y="1412776"/>
            <a:ext cx="8862967" cy="388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Rot="1" noChangeArrowheads="1"/>
          </p:cNvSpPr>
          <p:nvPr>
            <p:ph type="body" idx="1"/>
          </p:nvPr>
        </p:nvSpPr>
        <p:spPr>
          <a:xfrm>
            <a:off x="323850" y="1341438"/>
            <a:ext cx="8785225" cy="4824412"/>
          </a:xfrm>
        </p:spPr>
        <p:txBody>
          <a:bodyPr/>
          <a:lstStyle/>
          <a:p>
            <a:pPr eaLnBrk="1" hangingPunct="1">
              <a:lnSpc>
                <a:spcPct val="120000"/>
              </a:lnSpc>
            </a:pPr>
            <a:r>
              <a:rPr lang="zh-CN" altLang="en-US" sz="4000" smtClean="0">
                <a:solidFill>
                  <a:schemeClr val="hlink"/>
                </a:solidFill>
              </a:rPr>
              <a:t>相同点：</a:t>
            </a:r>
          </a:p>
          <a:p>
            <a:pPr lvl="1"/>
            <a:r>
              <a:rPr lang="zh-CN" altLang="en-US" sz="3200" smtClean="0"/>
              <a:t>两者都包含抽象方法。</a:t>
            </a:r>
          </a:p>
          <a:p>
            <a:pPr lvl="1"/>
            <a:r>
              <a:rPr lang="zh-CN" altLang="en-US" sz="3200" smtClean="0"/>
              <a:t>两者都不能被实例化。</a:t>
            </a:r>
          </a:p>
          <a:p>
            <a:pPr lvl="1"/>
            <a:r>
              <a:rPr lang="zh-CN" altLang="en-US" sz="3200" smtClean="0"/>
              <a:t>两者都是引用数据类型。 </a:t>
            </a:r>
          </a:p>
          <a:p>
            <a:pPr eaLnBrk="1" hangingPunct="1">
              <a:lnSpc>
                <a:spcPct val="120000"/>
              </a:lnSpc>
            </a:pPr>
            <a:endParaRPr lang="zh-CN" altLang="en-US" sz="4000" smtClean="0">
              <a:solidFill>
                <a:schemeClr val="hlink"/>
              </a:solidFill>
            </a:endParaRPr>
          </a:p>
        </p:txBody>
      </p:sp>
      <p:sp>
        <p:nvSpPr>
          <p:cNvPr id="3" name="灯片编号占位符 2"/>
          <p:cNvSpPr>
            <a:spLocks noGrp="1"/>
          </p:cNvSpPr>
          <p:nvPr>
            <p:ph type="sldNum" sz="quarter" idx="11"/>
          </p:nvPr>
        </p:nvSpPr>
        <p:spPr/>
        <p:txBody>
          <a:bodyPr/>
          <a:lstStyle/>
          <a:p>
            <a:pPr>
              <a:defRPr/>
            </a:pPr>
            <a:fld id="{55ED00A3-8F17-46D9-BFEC-134CF856AE09}" type="slidenum">
              <a:rPr lang="zh-CN" altLang="en-US"/>
              <a:t>18</a:t>
            </a:fld>
            <a:endParaRPr lang="en-US" altLang="zh-CN"/>
          </a:p>
        </p:txBody>
      </p:sp>
      <p:sp>
        <p:nvSpPr>
          <p:cNvPr id="17412" name="标题 1"/>
          <p:cNvSpPr txBox="1"/>
          <p:nvPr/>
        </p:nvSpPr>
        <p:spPr bwMode="auto">
          <a:xfrm>
            <a:off x="755650" y="19050"/>
            <a:ext cx="7793038"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3600" b="1">
                <a:solidFill>
                  <a:schemeClr val="tx2"/>
                </a:solidFill>
                <a:latin typeface="Tahoma" panose="020B0604030504040204" pitchFamily="34" charset="0"/>
              </a:rPr>
              <a:t>5. </a:t>
            </a:r>
            <a:r>
              <a:rPr lang="zh-CN" altLang="en-US" sz="3600" b="1">
                <a:solidFill>
                  <a:schemeClr val="tx2"/>
                </a:solidFill>
                <a:latin typeface="Tahoma" panose="020B0604030504040204" pitchFamily="34" charset="0"/>
              </a:rPr>
              <a:t>接口与抽象类比较</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Rot="1" noChangeArrowheads="1"/>
          </p:cNvSpPr>
          <p:nvPr>
            <p:ph type="body" idx="1"/>
          </p:nvPr>
        </p:nvSpPr>
        <p:spPr>
          <a:xfrm>
            <a:off x="0" y="1119188"/>
            <a:ext cx="8864600" cy="4830092"/>
          </a:xfrm>
        </p:spPr>
        <p:txBody>
          <a:bodyPr/>
          <a:lstStyle/>
          <a:p>
            <a:pPr marL="914400" lvl="1" indent="-457200" eaLnBrk="1" hangingPunct="1">
              <a:buFont typeface="Wingdings" panose="05000000000000000000" pitchFamily="2" charset="2"/>
              <a:buChar char="Ø"/>
              <a:defRPr/>
            </a:pPr>
            <a:r>
              <a:rPr lang="zh-CN" altLang="en-US" dirty="0" smtClean="0"/>
              <a:t>在</a:t>
            </a:r>
            <a:r>
              <a:rPr lang="zh-CN" altLang="en-US" dirty="0"/>
              <a:t>抽象类中</a:t>
            </a:r>
            <a:r>
              <a:rPr lang="zh-CN" altLang="en-US" dirty="0" smtClean="0"/>
              <a:t>，</a:t>
            </a:r>
            <a:r>
              <a:rPr lang="zh-CN" altLang="en-US" dirty="0"/>
              <a:t>抽象</a:t>
            </a:r>
            <a:r>
              <a:rPr lang="zh-CN" altLang="en-US" dirty="0" smtClean="0"/>
              <a:t>方法</a:t>
            </a:r>
            <a:r>
              <a:rPr lang="zh-CN" altLang="en-US" dirty="0"/>
              <a:t>必须加</a:t>
            </a:r>
            <a:r>
              <a:rPr lang="en-US" altLang="zh-CN" dirty="0"/>
              <a:t>abstract</a:t>
            </a:r>
            <a:r>
              <a:rPr lang="zh-CN" altLang="en-US" dirty="0"/>
              <a:t>关键字，而在接口中不</a:t>
            </a:r>
            <a:r>
              <a:rPr lang="zh-CN" altLang="en-US" dirty="0" smtClean="0"/>
              <a:t>需要；</a:t>
            </a:r>
            <a:endParaRPr lang="zh-CN" altLang="en-US" dirty="0"/>
          </a:p>
          <a:p>
            <a:pPr marL="914400" lvl="1" indent="-457200" eaLnBrk="1" hangingPunct="1">
              <a:buFont typeface="Wingdings" panose="05000000000000000000" pitchFamily="2" charset="2"/>
              <a:buChar char="Ø"/>
              <a:defRPr/>
            </a:pPr>
            <a:r>
              <a:rPr lang="zh-CN" altLang="en-US" dirty="0" smtClean="0"/>
              <a:t>在</a:t>
            </a:r>
            <a:r>
              <a:rPr lang="zh-CN" altLang="en-US" dirty="0"/>
              <a:t>抽象类中，</a:t>
            </a:r>
            <a:r>
              <a:rPr lang="zh-CN" altLang="en-US" dirty="0" smtClean="0"/>
              <a:t>除</a:t>
            </a:r>
            <a:r>
              <a:rPr lang="zh-CN" altLang="en-US" dirty="0"/>
              <a:t>抽象</a:t>
            </a:r>
            <a:r>
              <a:rPr lang="zh-CN" altLang="en-US" dirty="0" smtClean="0"/>
              <a:t>方法</a:t>
            </a:r>
            <a:r>
              <a:rPr lang="zh-CN" altLang="en-US" dirty="0"/>
              <a:t>外，可以定义实例变量</a:t>
            </a:r>
            <a:r>
              <a:rPr lang="zh-CN" altLang="en-US" dirty="0" smtClean="0"/>
              <a:t>和</a:t>
            </a:r>
            <a:r>
              <a:rPr lang="zh-CN" altLang="en-US" dirty="0"/>
              <a:t>非</a:t>
            </a:r>
            <a:r>
              <a:rPr lang="zh-CN" altLang="en-US" dirty="0" smtClean="0"/>
              <a:t>抽象方法</a:t>
            </a:r>
            <a:r>
              <a:rPr lang="zh-CN" altLang="en-US" dirty="0"/>
              <a:t>，而在接口中，只能定义常量</a:t>
            </a:r>
            <a:r>
              <a:rPr lang="zh-CN" altLang="en-US" dirty="0" smtClean="0"/>
              <a:t>和抽象方法；</a:t>
            </a:r>
            <a:endParaRPr lang="en-US" altLang="zh-CN" dirty="0" smtClean="0"/>
          </a:p>
          <a:p>
            <a:pPr marL="914400" lvl="1" indent="-457200" eaLnBrk="1" hangingPunct="1">
              <a:buFont typeface="Wingdings" panose="05000000000000000000" pitchFamily="2" charset="2"/>
              <a:buChar char="Ø"/>
              <a:defRPr/>
            </a:pPr>
            <a:r>
              <a:rPr lang="zh-CN" altLang="en-US" dirty="0"/>
              <a:t>抽象</a:t>
            </a:r>
            <a:r>
              <a:rPr lang="zh-CN" altLang="en-US" dirty="0" smtClean="0"/>
              <a:t>类可以定义</a:t>
            </a:r>
            <a:r>
              <a:rPr lang="zh-CN" altLang="en-US" smtClean="0"/>
              <a:t>构造方法</a:t>
            </a:r>
            <a:r>
              <a:rPr lang="en-US" altLang="zh-CN" smtClean="0"/>
              <a:t>(protected</a:t>
            </a:r>
            <a:r>
              <a:rPr lang="zh-CN" altLang="en-US" smtClean="0"/>
              <a:t>修饰</a:t>
            </a:r>
            <a:r>
              <a:rPr lang="en-US" altLang="zh-CN" smtClean="0"/>
              <a:t>)</a:t>
            </a:r>
            <a:r>
              <a:rPr lang="zh-CN" altLang="en-US" smtClean="0"/>
              <a:t>，</a:t>
            </a:r>
            <a:r>
              <a:rPr lang="zh-CN" altLang="en-US" dirty="0" smtClean="0"/>
              <a:t>接口没有构造方法；</a:t>
            </a:r>
            <a:endParaRPr lang="en-US" altLang="zh-CN" dirty="0" smtClean="0"/>
          </a:p>
          <a:p>
            <a:pPr marL="914400" lvl="1" indent="-457200" eaLnBrk="1" hangingPunct="1">
              <a:buFont typeface="Wingdings" panose="05000000000000000000" pitchFamily="2" charset="2"/>
              <a:buChar char="Ø"/>
              <a:defRPr/>
            </a:pPr>
            <a:r>
              <a:rPr lang="zh-CN" altLang="en-US" dirty="0" smtClean="0"/>
              <a:t>接口是为多个不相关的类约定共同的方法，抽象类是为子类约定共同的方法；</a:t>
            </a:r>
            <a:endParaRPr lang="zh-CN" altLang="en-US" dirty="0"/>
          </a:p>
          <a:p>
            <a:pPr marL="914400" lvl="1" indent="-457200" eaLnBrk="1" hangingPunct="1">
              <a:buFont typeface="Wingdings" panose="05000000000000000000" pitchFamily="2" charset="2"/>
              <a:buChar char="Ø"/>
              <a:defRPr/>
            </a:pPr>
            <a:r>
              <a:rPr lang="zh-CN" altLang="en-US" dirty="0"/>
              <a:t> </a:t>
            </a:r>
            <a:r>
              <a:rPr lang="zh-CN" altLang="en-US" dirty="0" smtClean="0"/>
              <a:t>接口</a:t>
            </a:r>
            <a:r>
              <a:rPr lang="zh-CN" altLang="en-US" dirty="0"/>
              <a:t>允许多继承，类仅支持单继承。</a:t>
            </a:r>
            <a:endParaRPr lang="zh-CN" altLang="en-US" dirty="0" smtClean="0">
              <a:solidFill>
                <a:schemeClr val="tx2">
                  <a:lumMod val="75000"/>
                </a:schemeClr>
              </a:solidFill>
            </a:endParaRPr>
          </a:p>
        </p:txBody>
      </p:sp>
      <p:sp>
        <p:nvSpPr>
          <p:cNvPr id="4" name="灯片编号占位符 3"/>
          <p:cNvSpPr>
            <a:spLocks noGrp="1"/>
          </p:cNvSpPr>
          <p:nvPr>
            <p:ph type="sldNum" sz="quarter" idx="11"/>
          </p:nvPr>
        </p:nvSpPr>
        <p:spPr/>
        <p:txBody>
          <a:bodyPr/>
          <a:lstStyle/>
          <a:p>
            <a:pPr>
              <a:defRPr/>
            </a:pPr>
            <a:fld id="{771A9BB1-6F6B-447A-AC06-DD8F7D06C938}" type="slidenum">
              <a:rPr lang="zh-CN" altLang="en-US"/>
              <a:t>19</a:t>
            </a:fld>
            <a:endParaRPr lang="en-US" altLang="zh-CN"/>
          </a:p>
        </p:txBody>
      </p:sp>
      <p:sp>
        <p:nvSpPr>
          <p:cNvPr id="18436" name="Rectangle 2"/>
          <p:cNvSpPr>
            <a:spLocks noGrp="1" noRot="1" noChangeArrowheads="1"/>
          </p:cNvSpPr>
          <p:nvPr>
            <p:ph type="title"/>
          </p:nvPr>
        </p:nvSpPr>
        <p:spPr>
          <a:xfrm>
            <a:off x="1620838" y="249238"/>
            <a:ext cx="5111750" cy="731837"/>
          </a:xfrm>
        </p:spPr>
        <p:txBody>
          <a:bodyPr/>
          <a:lstStyle/>
          <a:p>
            <a:pPr algn="ctr" eaLnBrk="1" hangingPunct="1"/>
            <a:r>
              <a:rPr lang="zh-CN" altLang="en-US" smtClean="0">
                <a:solidFill>
                  <a:schemeClr val="tx1"/>
                </a:solidFill>
              </a:rPr>
              <a:t>接口与抽象类的不同点</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109D50D3-2A62-4617-A03A-0BCA668C712B}" type="slidenum">
              <a:rPr lang="zh-CN" altLang="en-US" smtClean="0"/>
              <a:t>2</a:t>
            </a:fld>
            <a:endParaRPr lang="en-US" altLang="zh-CN"/>
          </a:p>
        </p:txBody>
      </p:sp>
      <p:sp>
        <p:nvSpPr>
          <p:cNvPr id="4099" name="Rectangle 2"/>
          <p:cNvSpPr>
            <a:spLocks noGrp="1" noChangeArrowheads="1"/>
          </p:cNvSpPr>
          <p:nvPr>
            <p:ph type="title"/>
          </p:nvPr>
        </p:nvSpPr>
        <p:spPr>
          <a:xfrm>
            <a:off x="792163" y="115888"/>
            <a:ext cx="8027987" cy="863600"/>
          </a:xfrm>
        </p:spPr>
        <p:txBody>
          <a:bodyPr/>
          <a:lstStyle/>
          <a:p>
            <a:pPr eaLnBrk="1" hangingPunct="1"/>
            <a:r>
              <a:rPr lang="zh-CN" altLang="en-US" smtClean="0">
                <a:solidFill>
                  <a:srgbClr val="000099"/>
                </a:solidFill>
              </a:rPr>
              <a:t>第</a:t>
            </a:r>
            <a:r>
              <a:rPr lang="en-US" altLang="zh-CN" smtClean="0">
                <a:solidFill>
                  <a:srgbClr val="000099"/>
                </a:solidFill>
              </a:rPr>
              <a:t>4</a:t>
            </a:r>
            <a:r>
              <a:rPr lang="zh-CN" altLang="en-US" smtClean="0">
                <a:solidFill>
                  <a:srgbClr val="000099"/>
                </a:solidFill>
              </a:rPr>
              <a:t>章 接口、内部类和</a:t>
            </a:r>
            <a:r>
              <a:rPr lang="en-US" altLang="zh-CN" smtClean="0">
                <a:solidFill>
                  <a:srgbClr val="000099"/>
                </a:solidFill>
              </a:rPr>
              <a:t>Java API</a:t>
            </a:r>
            <a:r>
              <a:rPr lang="zh-CN" altLang="en-US" smtClean="0">
                <a:solidFill>
                  <a:srgbClr val="000099"/>
                </a:solidFill>
              </a:rPr>
              <a:t>基础</a:t>
            </a:r>
            <a:endParaRPr lang="en-US" altLang="zh-CN" smtClean="0">
              <a:solidFill>
                <a:srgbClr val="0000CC"/>
              </a:solidFill>
            </a:endParaRPr>
          </a:p>
        </p:txBody>
      </p:sp>
      <p:sp>
        <p:nvSpPr>
          <p:cNvPr id="7" name="Rectangle 3"/>
          <p:cNvSpPr txBox="1">
            <a:spLocks noChangeArrowheads="1"/>
          </p:cNvSpPr>
          <p:nvPr/>
        </p:nvSpPr>
        <p:spPr bwMode="auto">
          <a:xfrm>
            <a:off x="323850" y="1339850"/>
            <a:ext cx="8496300" cy="4825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32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609600" indent="-609600">
              <a:buFont typeface="Wingdings" panose="05000000000000000000" pitchFamily="2" charset="2"/>
              <a:buNone/>
              <a:defRPr/>
            </a:pPr>
            <a:r>
              <a:rPr lang="zh-CN" altLang="en-US" kern="0" dirty="0" smtClean="0">
                <a:solidFill>
                  <a:srgbClr val="0000CC"/>
                </a:solidFill>
                <a:latin typeface="Comic Sans MS" panose="030F0702030302020204"/>
              </a:rPr>
              <a:t>内容和要求：</a:t>
            </a:r>
          </a:p>
          <a:p>
            <a:pPr marL="990600" lvl="1" indent="-533400">
              <a:buFontTx/>
              <a:buAutoNum type="arabicPeriod"/>
              <a:defRPr/>
            </a:pPr>
            <a:r>
              <a:rPr lang="zh-CN" altLang="en-US" kern="0" dirty="0" smtClean="0">
                <a:solidFill>
                  <a:srgbClr val="000000"/>
                </a:solidFill>
                <a:latin typeface="Comic Sans MS" panose="030F0702030302020204"/>
              </a:rPr>
              <a:t>理解接口的作用，理解接口和实现接口的类的关系。</a:t>
            </a:r>
            <a:endParaRPr lang="en-US" altLang="zh-CN" kern="0" dirty="0" smtClean="0">
              <a:solidFill>
                <a:srgbClr val="000000"/>
              </a:solidFill>
              <a:latin typeface="Comic Sans MS" panose="030F0702030302020204"/>
            </a:endParaRPr>
          </a:p>
          <a:p>
            <a:pPr marL="990600" lvl="1" indent="-533400">
              <a:buFontTx/>
              <a:buAutoNum type="arabicPeriod"/>
              <a:defRPr/>
            </a:pPr>
            <a:r>
              <a:rPr lang="zh-CN" altLang="en-US" kern="0" dirty="0" smtClean="0">
                <a:solidFill>
                  <a:srgbClr val="000000"/>
                </a:solidFill>
                <a:latin typeface="Comic Sans MS" panose="030F0702030302020204"/>
              </a:rPr>
              <a:t>掌握声明接口、一个类实现多个接口的声明和使用方法。</a:t>
            </a:r>
          </a:p>
          <a:p>
            <a:pPr marL="990600" lvl="1" indent="-533400">
              <a:buFontTx/>
              <a:buAutoNum type="arabicPeriod"/>
              <a:defRPr/>
            </a:pPr>
            <a:r>
              <a:rPr lang="zh-CN" altLang="en-US" kern="0" dirty="0">
                <a:solidFill>
                  <a:srgbClr val="000000"/>
                </a:solidFill>
                <a:latin typeface="Comic Sans MS" panose="030F0702030302020204"/>
              </a:rPr>
              <a:t>了解</a:t>
            </a:r>
            <a:r>
              <a:rPr lang="zh-CN" altLang="en-US" kern="0" dirty="0" smtClean="0">
                <a:solidFill>
                  <a:srgbClr val="000000"/>
                </a:solidFill>
                <a:latin typeface="Comic Sans MS" panose="030F0702030302020204"/>
              </a:rPr>
              <a:t>内嵌类型的概念，掌握声明内部类的方法。</a:t>
            </a:r>
          </a:p>
          <a:p>
            <a:pPr marL="990600" lvl="1" indent="-533400">
              <a:buFontTx/>
              <a:buAutoNum type="arabicPeriod"/>
              <a:defRPr/>
            </a:pPr>
            <a:r>
              <a:rPr lang="zh-CN" altLang="en-US" kern="0" dirty="0" smtClean="0">
                <a:solidFill>
                  <a:srgbClr val="000000"/>
                </a:solidFill>
                <a:latin typeface="Comic Sans MS" panose="030F0702030302020204"/>
              </a:rPr>
              <a:t>熟悉</a:t>
            </a:r>
            <a:r>
              <a:rPr lang="en-US" altLang="zh-CN" kern="0" dirty="0" smtClean="0">
                <a:solidFill>
                  <a:srgbClr val="000000"/>
                </a:solidFill>
                <a:latin typeface="Comic Sans MS" panose="030F0702030302020204"/>
              </a:rPr>
              <a:t>Java</a:t>
            </a:r>
            <a:r>
              <a:rPr lang="zh-CN" altLang="en-US" kern="0" dirty="0" smtClean="0">
                <a:solidFill>
                  <a:srgbClr val="000000"/>
                </a:solidFill>
                <a:latin typeface="Comic Sans MS" panose="030F0702030302020204"/>
              </a:rPr>
              <a:t>语言包和实用包中的常用类。</a:t>
            </a:r>
          </a:p>
          <a:p>
            <a:pPr marL="609600" indent="-609600">
              <a:buFont typeface="Wingdings" panose="05000000000000000000" pitchFamily="2" charset="2"/>
              <a:buNone/>
              <a:defRPr/>
            </a:pPr>
            <a:endParaRPr lang="en-US" altLang="zh-CN" kern="0" dirty="0" smtClean="0">
              <a:solidFill>
                <a:srgbClr val="000099"/>
              </a:solidFill>
              <a:latin typeface="Comic Sans MS" panose="030F0702030302020204"/>
            </a:endParaRPr>
          </a:p>
          <a:p>
            <a:pPr marL="609600" indent="-609600">
              <a:buFont typeface="Wingdings" panose="05000000000000000000" pitchFamily="2" charset="2"/>
              <a:buNone/>
              <a:defRPr/>
            </a:pPr>
            <a:r>
              <a:rPr lang="zh-CN" altLang="en-US" kern="0" dirty="0" smtClean="0">
                <a:solidFill>
                  <a:srgbClr val="000099"/>
                </a:solidFill>
                <a:latin typeface="Comic Sans MS" panose="030F0702030302020204"/>
              </a:rPr>
              <a:t>重点：</a:t>
            </a:r>
            <a:r>
              <a:rPr lang="zh-CN" altLang="en-US" kern="0" dirty="0" smtClean="0">
                <a:solidFill>
                  <a:srgbClr val="000000"/>
                </a:solidFill>
                <a:latin typeface="Comic Sans MS" panose="030F0702030302020204"/>
              </a:rPr>
              <a:t>接口和实现接口的类；</a:t>
            </a:r>
            <a:r>
              <a:rPr lang="en-US" altLang="zh-CN" kern="0" dirty="0" smtClean="0">
                <a:solidFill>
                  <a:srgbClr val="000000"/>
                </a:solidFill>
                <a:latin typeface="Comic Sans MS" panose="030F0702030302020204"/>
              </a:rPr>
              <a:t>Java API</a:t>
            </a:r>
            <a:r>
              <a:rPr lang="zh-CN" altLang="en-US" kern="0" dirty="0" smtClean="0">
                <a:solidFill>
                  <a:srgbClr val="003399"/>
                </a:solidFill>
                <a:latin typeface="Comic Sans MS" panose="030F0702030302020204"/>
              </a:rPr>
              <a:t> </a:t>
            </a:r>
            <a:r>
              <a:rPr lang="zh-CN" altLang="en-US" kern="0" dirty="0" smtClean="0">
                <a:solidFill>
                  <a:srgbClr val="000000"/>
                </a:solidFill>
                <a:latin typeface="Comic Sans MS" panose="030F0702030302020204"/>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00113" y="115888"/>
            <a:ext cx="7793037" cy="839787"/>
          </a:xfrm>
        </p:spPr>
        <p:txBody>
          <a:bodyPr/>
          <a:lstStyle/>
          <a:p>
            <a:pPr eaLnBrk="1" hangingPunct="1"/>
            <a:r>
              <a:rPr lang="en-US" altLang="zh-CN" smtClean="0"/>
              <a:t>6. </a:t>
            </a:r>
            <a:r>
              <a:rPr lang="zh-CN" altLang="en-US" smtClean="0"/>
              <a:t>单继承和多继承 </a:t>
            </a:r>
          </a:p>
        </p:txBody>
      </p:sp>
      <p:sp>
        <p:nvSpPr>
          <p:cNvPr id="2" name="灯片编号占位符 1"/>
          <p:cNvSpPr>
            <a:spLocks noGrp="1"/>
          </p:cNvSpPr>
          <p:nvPr>
            <p:ph type="sldNum" sz="quarter" idx="11"/>
          </p:nvPr>
        </p:nvSpPr>
        <p:spPr/>
        <p:txBody>
          <a:bodyPr/>
          <a:lstStyle/>
          <a:p>
            <a:pPr>
              <a:defRPr/>
            </a:pPr>
            <a:fld id="{8E663D91-55A4-425E-B681-FDEEC333F291}" type="slidenum">
              <a:rPr lang="zh-CN" altLang="en-US"/>
              <a:t>20</a:t>
            </a:fld>
            <a:endParaRPr lang="en-US" altLang="zh-CN"/>
          </a:p>
        </p:txBody>
      </p:sp>
      <p:sp>
        <p:nvSpPr>
          <p:cNvPr id="19460" name="Rectangle 3"/>
          <p:cNvSpPr txBox="1">
            <a:spLocks noChangeArrowheads="1"/>
          </p:cNvSpPr>
          <p:nvPr/>
        </p:nvSpPr>
        <p:spPr bwMode="auto">
          <a:xfrm>
            <a:off x="1371600" y="1125538"/>
            <a:ext cx="45688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80000"/>
              <a:buFont typeface="Wingdings" panose="05000000000000000000" pitchFamily="2" charset="2"/>
              <a:buNone/>
            </a:pPr>
            <a:r>
              <a:rPr lang="en-US" altLang="zh-CN" sz="3200" b="1">
                <a:latin typeface="Tahoma" panose="020B0604030504040204" pitchFamily="34" charset="0"/>
              </a:rPr>
              <a:t>1) </a:t>
            </a:r>
            <a:r>
              <a:rPr lang="zh-CN" altLang="en-US" sz="3200" b="1">
                <a:latin typeface="Tahoma" panose="020B0604030504040204" pitchFamily="34" charset="0"/>
              </a:rPr>
              <a:t>类的单继承的优点 </a:t>
            </a:r>
          </a:p>
        </p:txBody>
      </p:sp>
      <p:graphicFrame>
        <p:nvGraphicFramePr>
          <p:cNvPr id="19461" name="Object 6"/>
          <p:cNvGraphicFramePr>
            <a:graphicFrameLocks noChangeAspect="1"/>
          </p:cNvGraphicFramePr>
          <p:nvPr/>
        </p:nvGraphicFramePr>
        <p:xfrm>
          <a:off x="827088" y="1773238"/>
          <a:ext cx="5832475" cy="4849812"/>
        </p:xfrm>
        <a:graphic>
          <a:graphicData uri="http://schemas.openxmlformats.org/presentationml/2006/ole">
            <mc:AlternateContent xmlns:mc="http://schemas.openxmlformats.org/markup-compatibility/2006">
              <mc:Choice xmlns:v="urn:schemas-microsoft-com:vml" Requires="v">
                <p:oleObj spid="_x0000_s19547" name="Visio" r:id="rId3" imgW="7391400" imgH="2959100" progId="Visio.Drawing.11">
                  <p:embed/>
                </p:oleObj>
              </mc:Choice>
              <mc:Fallback>
                <p:oleObj name="Visio" r:id="rId3" imgW="7391400" imgH="295910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r="52026"/>
                      <a:stretch>
                        <a:fillRect/>
                      </a:stretch>
                    </p:blipFill>
                    <p:spPr bwMode="auto">
                      <a:xfrm>
                        <a:off x="827088" y="1773238"/>
                        <a:ext cx="5832475" cy="484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TextBox 2"/>
          <p:cNvSpPr txBox="1">
            <a:spLocks noChangeArrowheads="1"/>
          </p:cNvSpPr>
          <p:nvPr/>
        </p:nvSpPr>
        <p:spPr bwMode="auto">
          <a:xfrm>
            <a:off x="6804025" y="1557338"/>
            <a:ext cx="19446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C00000"/>
                </a:solidFill>
                <a:latin typeface="微软雅黑" panose="020B0503020204020204" pitchFamily="34" charset="-122"/>
                <a:ea typeface="微软雅黑" panose="020B0503020204020204" pitchFamily="34" charset="-122"/>
              </a:rPr>
              <a:t>搜索路径是线性的</a:t>
            </a:r>
          </a:p>
        </p:txBody>
      </p:sp>
      <p:sp>
        <p:nvSpPr>
          <p:cNvPr id="7" name="圆角矩形标注 6"/>
          <p:cNvSpPr/>
          <p:nvPr/>
        </p:nvSpPr>
        <p:spPr>
          <a:xfrm>
            <a:off x="4499992" y="3274319"/>
            <a:ext cx="3563727" cy="887313"/>
          </a:xfrm>
          <a:prstGeom prst="wedgeRoundRectCallout">
            <a:avLst>
              <a:gd name="adj1" fmla="val -78865"/>
              <a:gd name="adj2" fmla="val 56254"/>
              <a:gd name="adj3" fmla="val 16667"/>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360000"/>
            <a:r>
              <a:rPr lang="zh-CN" altLang="en-US" sz="2000" smtClean="0">
                <a:solidFill>
                  <a:schemeClr val="tx2"/>
                </a:solidFill>
                <a:ea typeface="微软雅黑" panose="020B0503020204020204" pitchFamily="34" charset="-122"/>
              </a:rPr>
              <a:t>上层的都是抽象类，这里必须有该方法的实现。</a:t>
            </a:r>
            <a:endParaRPr lang="zh-CN" altLang="en-US" sz="2000">
              <a:solidFill>
                <a:schemeClr val="tx2"/>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16013" y="260350"/>
            <a:ext cx="7793037" cy="839788"/>
          </a:xfrm>
        </p:spPr>
        <p:txBody>
          <a:bodyPr/>
          <a:lstStyle/>
          <a:p>
            <a:pPr eaLnBrk="1" hangingPunct="1"/>
            <a:r>
              <a:rPr lang="zh-CN" altLang="en-US" sz="3200" smtClean="0"/>
              <a:t>图</a:t>
            </a:r>
            <a:r>
              <a:rPr lang="en-US" altLang="zh-CN" sz="3200" smtClean="0"/>
              <a:t> </a:t>
            </a:r>
            <a:r>
              <a:rPr lang="zh-CN" altLang="en-US" sz="2800" smtClean="0"/>
              <a:t>多继承的</a:t>
            </a:r>
            <a:r>
              <a:rPr lang="zh-CN" altLang="en-US" sz="2800" smtClean="0">
                <a:latin typeface="Arial" panose="020B0604020202020204" pitchFamily="34" charset="0"/>
              </a:rPr>
              <a:t>“</a:t>
            </a:r>
            <a:r>
              <a:rPr lang="zh-CN" altLang="en-US" sz="2800" smtClean="0"/>
              <a:t>钻石继承</a:t>
            </a:r>
            <a:r>
              <a:rPr lang="zh-CN" altLang="en-US" sz="2800" smtClean="0">
                <a:latin typeface="Arial" panose="020B0604020202020204" pitchFamily="34" charset="0"/>
              </a:rPr>
              <a:t>”</a:t>
            </a:r>
            <a:r>
              <a:rPr lang="zh-CN" altLang="en-US" sz="2800" smtClean="0"/>
              <a:t>类型会导致二义性 </a:t>
            </a:r>
          </a:p>
        </p:txBody>
      </p:sp>
      <p:sp>
        <p:nvSpPr>
          <p:cNvPr id="21507" name="Rectangle 6"/>
          <p:cNvSpPr>
            <a:spLocks noGrp="1" noChangeArrowheads="1"/>
          </p:cNvSpPr>
          <p:nvPr>
            <p:ph type="body" idx="1"/>
          </p:nvPr>
        </p:nvSpPr>
        <p:spPr>
          <a:xfrm>
            <a:off x="4140200" y="4652963"/>
            <a:ext cx="4459288" cy="1584325"/>
          </a:xfrm>
        </p:spPr>
        <p:txBody>
          <a:bodyPr/>
          <a:lstStyle/>
          <a:p>
            <a:pPr eaLnBrk="1" hangingPunct="1">
              <a:lnSpc>
                <a:spcPct val="150000"/>
              </a:lnSpc>
            </a:pPr>
            <a:r>
              <a:rPr lang="zh-CN" altLang="en-US" sz="2800" smtClean="0"/>
              <a:t>相对于多继承，</a:t>
            </a:r>
            <a:r>
              <a:rPr lang="en-US" altLang="zh-CN" sz="2800" smtClean="0"/>
              <a:t>Java</a:t>
            </a:r>
            <a:r>
              <a:rPr lang="zh-CN" altLang="en-US" sz="2800" smtClean="0"/>
              <a:t>的单继承在父类方法时更简单</a:t>
            </a:r>
          </a:p>
        </p:txBody>
      </p:sp>
      <p:pic>
        <p:nvPicPr>
          <p:cNvPr id="21508" name="Picture 7" descr="b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1196975"/>
            <a:ext cx="3303588"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1"/>
          </p:nvPr>
        </p:nvSpPr>
        <p:spPr/>
        <p:txBody>
          <a:bodyPr/>
          <a:lstStyle/>
          <a:p>
            <a:pPr>
              <a:defRPr/>
            </a:pPr>
            <a:fld id="{995405D3-D668-459F-94D3-322C8CADFB08}" type="slidenum">
              <a:rPr lang="zh-CN" altLang="en-US"/>
              <a:t>21</a:t>
            </a:fld>
            <a:endParaRPr lang="en-US" altLang="zh-CN"/>
          </a:p>
        </p:txBody>
      </p:sp>
      <p:graphicFrame>
        <p:nvGraphicFramePr>
          <p:cNvPr id="21510" name="对象 2"/>
          <p:cNvGraphicFramePr>
            <a:graphicFrameLocks noChangeAspect="1"/>
          </p:cNvGraphicFramePr>
          <p:nvPr/>
        </p:nvGraphicFramePr>
        <p:xfrm>
          <a:off x="4140200" y="1773238"/>
          <a:ext cx="4648200" cy="2519362"/>
        </p:xfrm>
        <a:graphic>
          <a:graphicData uri="http://schemas.openxmlformats.org/presentationml/2006/ole">
            <mc:AlternateContent xmlns:mc="http://schemas.openxmlformats.org/markup-compatibility/2006">
              <mc:Choice xmlns:v="urn:schemas-microsoft-com:vml" Requires="v">
                <p:oleObj spid="_x0000_s21595" name="Visio" r:id="rId4" imgW="2120900" imgH="1155700" progId="Visio.Drawing.11">
                  <p:embed/>
                </p:oleObj>
              </mc:Choice>
              <mc:Fallback>
                <p:oleObj name="Visio" r:id="rId4" imgW="2120900" imgH="1155700" progId="Visio.Drawing.11">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1773238"/>
                        <a:ext cx="4648200"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对象 1"/>
          <p:cNvGraphicFramePr>
            <a:graphicFrameLocks noChangeAspect="1"/>
          </p:cNvGraphicFramePr>
          <p:nvPr/>
        </p:nvGraphicFramePr>
        <p:xfrm>
          <a:off x="468313" y="1412875"/>
          <a:ext cx="6337300" cy="4875213"/>
        </p:xfrm>
        <a:graphic>
          <a:graphicData uri="http://schemas.openxmlformats.org/presentationml/2006/ole">
            <mc:AlternateContent xmlns:mc="http://schemas.openxmlformats.org/markup-compatibility/2006">
              <mc:Choice xmlns:v="urn:schemas-microsoft-com:vml" Requires="v">
                <p:oleObj spid="_x0000_s20568" name="Visio" r:id="rId3" imgW="7391400" imgH="2959100" progId="Visio.Drawing.11">
                  <p:embed/>
                </p:oleObj>
              </mc:Choice>
              <mc:Fallback>
                <p:oleObj name="Visio" r:id="rId3" imgW="7391400" imgH="2959100" progId="Visio.Drawing.11">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l="48140"/>
                      <a:stretch>
                        <a:fillRect/>
                      </a:stretch>
                    </p:blipFill>
                    <p:spPr bwMode="auto">
                      <a:xfrm>
                        <a:off x="468313" y="1412875"/>
                        <a:ext cx="6337300" cy="487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3" name="TextBox 2"/>
          <p:cNvSpPr txBox="1">
            <a:spLocks noChangeArrowheads="1"/>
          </p:cNvSpPr>
          <p:nvPr/>
        </p:nvSpPr>
        <p:spPr bwMode="auto">
          <a:xfrm>
            <a:off x="6804025" y="1557338"/>
            <a:ext cx="19446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C00000"/>
                </a:solidFill>
                <a:latin typeface="微软雅黑" panose="020B0503020204020204" pitchFamily="34" charset="-122"/>
                <a:ea typeface="微软雅黑" panose="020B0503020204020204" pitchFamily="34" charset="-122"/>
              </a:rPr>
              <a:t>接口的多继承不会影响线性搜索</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对象 1"/>
          <p:cNvGraphicFramePr>
            <a:graphicFrameLocks noChangeAspect="1"/>
          </p:cNvGraphicFramePr>
          <p:nvPr/>
        </p:nvGraphicFramePr>
        <p:xfrm>
          <a:off x="0" y="2708275"/>
          <a:ext cx="9144000" cy="3363913"/>
        </p:xfrm>
        <a:graphic>
          <a:graphicData uri="http://schemas.openxmlformats.org/presentationml/2006/ole">
            <mc:AlternateContent xmlns:mc="http://schemas.openxmlformats.org/markup-compatibility/2006">
              <mc:Choice xmlns:v="urn:schemas-microsoft-com:vml" Requires="v">
                <p:oleObj spid="_x0000_s22617" name="Visio" r:id="rId3" imgW="5956300" imgH="1917700" progId="Visio.Drawing.11">
                  <p:embed/>
                </p:oleObj>
              </mc:Choice>
              <mc:Fallback>
                <p:oleObj name="Visio" r:id="rId3" imgW="5956300" imgH="1917700" progId="Visio.Drawing.11">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708275"/>
                        <a:ext cx="9144000"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1" name="Rectangle 3"/>
          <p:cNvSpPr txBox="1">
            <a:spLocks noChangeArrowheads="1"/>
          </p:cNvSpPr>
          <p:nvPr/>
        </p:nvSpPr>
        <p:spPr bwMode="auto">
          <a:xfrm>
            <a:off x="539750" y="1341438"/>
            <a:ext cx="45688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80000"/>
              <a:buFont typeface="Wingdings" panose="05000000000000000000" pitchFamily="2" charset="2"/>
              <a:buNone/>
            </a:pPr>
            <a:r>
              <a:rPr lang="en-US" altLang="zh-CN" sz="3200" b="1">
                <a:latin typeface="Tahoma" panose="020B0604030504040204" pitchFamily="34" charset="0"/>
              </a:rPr>
              <a:t>2) </a:t>
            </a:r>
            <a:r>
              <a:rPr lang="zh-CN" altLang="en-US" sz="3200" b="1">
                <a:latin typeface="Tahoma" panose="020B0604030504040204" pitchFamily="34" charset="0"/>
              </a:rPr>
              <a:t>接口多态性</a:t>
            </a:r>
          </a:p>
        </p:txBody>
      </p:sp>
      <p:sp>
        <p:nvSpPr>
          <p:cNvPr id="22532" name="TextBox 4"/>
          <p:cNvSpPr txBox="1">
            <a:spLocks noChangeArrowheads="1"/>
          </p:cNvSpPr>
          <p:nvPr/>
        </p:nvSpPr>
        <p:spPr bwMode="auto">
          <a:xfrm>
            <a:off x="5861050" y="1665288"/>
            <a:ext cx="19446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C00000"/>
                </a:solidFill>
                <a:latin typeface="微软雅黑" panose="020B0503020204020204" pitchFamily="34" charset="-122"/>
                <a:ea typeface="微软雅黑" panose="020B0503020204020204" pitchFamily="34" charset="-122"/>
              </a:rPr>
              <a:t>实现更灵活</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t>4.2 </a:t>
            </a:r>
            <a:r>
              <a:rPr lang="zh-CN" altLang="en-US" smtClean="0"/>
              <a:t>内部类和内部接口 </a:t>
            </a:r>
          </a:p>
        </p:txBody>
      </p:sp>
      <p:sp>
        <p:nvSpPr>
          <p:cNvPr id="2" name="灯片编号占位符 1"/>
          <p:cNvSpPr>
            <a:spLocks noGrp="1"/>
          </p:cNvSpPr>
          <p:nvPr>
            <p:ph type="sldNum" sz="quarter" idx="11"/>
          </p:nvPr>
        </p:nvSpPr>
        <p:spPr/>
        <p:txBody>
          <a:bodyPr/>
          <a:lstStyle/>
          <a:p>
            <a:pPr>
              <a:defRPr/>
            </a:pPr>
            <a:fld id="{BE631ED9-C06B-4D5C-B625-5F80509063AE}" type="slidenum">
              <a:rPr lang="zh-CN" altLang="en-US"/>
              <a:t>24</a:t>
            </a:fld>
            <a:endParaRPr lang="en-US" altLang="zh-CN"/>
          </a:p>
        </p:txBody>
      </p:sp>
      <p:sp>
        <p:nvSpPr>
          <p:cNvPr id="27653" name="Rectangle 3"/>
          <p:cNvSpPr txBox="1">
            <a:spLocks noChangeArrowheads="1"/>
          </p:cNvSpPr>
          <p:nvPr/>
        </p:nvSpPr>
        <p:spPr bwMode="auto">
          <a:xfrm>
            <a:off x="123825" y="1136502"/>
            <a:ext cx="8820150" cy="540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spcBef>
                <a:spcPct val="20000"/>
              </a:spcBef>
              <a:buClr>
                <a:schemeClr val="hlink"/>
              </a:buClr>
              <a:buSzPct val="70000"/>
              <a:defRPr/>
            </a:pPr>
            <a:r>
              <a:rPr lang="zh-CN" altLang="en-US" b="1">
                <a:latin typeface="Tahoma" panose="020B0604030504040204" pitchFamily="34" charset="0"/>
              </a:rPr>
              <a:t>内部类和内部接口：声明在其他类或接口内部的内嵌类型</a:t>
            </a:r>
            <a:r>
              <a:rPr lang="zh-CN" altLang="en-US" b="1" smtClean="0">
                <a:latin typeface="Tahoma" panose="020B0604030504040204" pitchFamily="34" charset="0"/>
              </a:rPr>
              <a:t>。</a:t>
            </a:r>
            <a:endParaRPr lang="en-US" altLang="zh-CN" b="1" smtClean="0">
              <a:latin typeface="Tahoma" panose="020B0604030504040204" pitchFamily="34" charset="0"/>
            </a:endParaRPr>
          </a:p>
          <a:p>
            <a:pPr lvl="1">
              <a:spcBef>
                <a:spcPct val="20000"/>
              </a:spcBef>
              <a:buClr>
                <a:schemeClr val="hlink"/>
              </a:buClr>
              <a:buSzPct val="70000"/>
              <a:buFont typeface="Wingdings" panose="05000000000000000000" pitchFamily="2" charset="2"/>
              <a:buNone/>
              <a:defRPr/>
            </a:pPr>
            <a:r>
              <a:rPr lang="en-US" altLang="zh-CN" b="1" smtClean="0">
                <a:latin typeface="Tahoma" panose="020B0604030504040204" pitchFamily="34" charset="0"/>
              </a:rPr>
              <a:t>public </a:t>
            </a:r>
            <a:r>
              <a:rPr lang="en-US" altLang="zh-CN" b="1" dirty="0" smtClean="0">
                <a:latin typeface="Tahoma" panose="020B0604030504040204" pitchFamily="34" charset="0"/>
              </a:rPr>
              <a:t>class </a:t>
            </a:r>
            <a:r>
              <a:rPr lang="en-US" altLang="zh-CN" b="1" dirty="0" smtClean="0">
                <a:solidFill>
                  <a:schemeClr val="hlink"/>
                </a:solidFill>
                <a:latin typeface="Tahoma" panose="020B0604030504040204" pitchFamily="34" charset="0"/>
              </a:rPr>
              <a:t>Pixel</a:t>
            </a:r>
            <a:r>
              <a:rPr lang="en-US" altLang="zh-CN" b="1" dirty="0" smtClean="0">
                <a:latin typeface="Tahoma" panose="020B0604030504040204" pitchFamily="34" charset="0"/>
              </a:rPr>
              <a:t>    //</a:t>
            </a:r>
            <a:r>
              <a:rPr lang="zh-CN" altLang="en-US" b="1" dirty="0" smtClean="0">
                <a:latin typeface="Tahoma" panose="020B0604030504040204" pitchFamily="34" charset="0"/>
              </a:rPr>
              <a:t>像素类，外层类型，外部类</a:t>
            </a:r>
          </a:p>
          <a:p>
            <a:pPr lvl="1">
              <a:spcBef>
                <a:spcPct val="20000"/>
              </a:spcBef>
              <a:buClr>
                <a:schemeClr val="hlink"/>
              </a:buClr>
              <a:buSzPct val="70000"/>
              <a:buFont typeface="Wingdings" panose="05000000000000000000" pitchFamily="2" charset="2"/>
              <a:buNone/>
              <a:defRPr/>
            </a:pPr>
            <a:r>
              <a:rPr lang="en-US" altLang="zh-CN" b="1" dirty="0" smtClean="0">
                <a:latin typeface="Tahoma" panose="020B0604030504040204" pitchFamily="34" charset="0"/>
              </a:rPr>
              <a:t>{   public </a:t>
            </a:r>
            <a:r>
              <a:rPr lang="en-US" altLang="zh-CN" b="1" dirty="0" smtClean="0">
                <a:solidFill>
                  <a:srgbClr val="FF0000"/>
                </a:solidFill>
                <a:latin typeface="Tahoma" panose="020B0604030504040204" pitchFamily="34" charset="0"/>
              </a:rPr>
              <a:t>static</a:t>
            </a:r>
            <a:r>
              <a:rPr lang="en-US" altLang="zh-CN" b="1" dirty="0" smtClean="0">
                <a:latin typeface="Tahoma" panose="020B0604030504040204" pitchFamily="34" charset="0"/>
              </a:rPr>
              <a:t> interface </a:t>
            </a:r>
            <a:r>
              <a:rPr lang="en-US" altLang="zh-CN" b="1" dirty="0" err="1" smtClean="0">
                <a:solidFill>
                  <a:schemeClr val="hlink"/>
                </a:solidFill>
                <a:latin typeface="Tahoma" panose="020B0604030504040204" pitchFamily="34" charset="0"/>
              </a:rPr>
              <a:t>ColorConstant</a:t>
            </a:r>
            <a:endParaRPr lang="en-US" altLang="zh-CN" b="1" dirty="0" smtClean="0">
              <a:solidFill>
                <a:schemeClr val="hlink"/>
              </a:solidFill>
              <a:latin typeface="Tahoma" panose="020B0604030504040204" pitchFamily="34" charset="0"/>
            </a:endParaRPr>
          </a:p>
          <a:p>
            <a:pPr lvl="1">
              <a:spcBef>
                <a:spcPct val="20000"/>
              </a:spcBef>
              <a:buClr>
                <a:schemeClr val="hlink"/>
              </a:buClr>
              <a:buSzPct val="70000"/>
              <a:buFont typeface="Wingdings" panose="05000000000000000000" pitchFamily="2" charset="2"/>
              <a:buNone/>
              <a:defRPr/>
            </a:pPr>
            <a:r>
              <a:rPr lang="en-US" altLang="zh-CN" b="1" dirty="0" smtClean="0">
                <a:latin typeface="Tahoma" panose="020B0604030504040204" pitchFamily="34" charset="0"/>
              </a:rPr>
              <a:t>           		//</a:t>
            </a:r>
            <a:r>
              <a:rPr lang="zh-CN" altLang="en-US" b="1" dirty="0" smtClean="0">
                <a:latin typeface="Tahoma" panose="020B0604030504040204" pitchFamily="34" charset="0"/>
              </a:rPr>
              <a:t>颜色常量接口，静态内部接口，类型嵌套</a:t>
            </a:r>
          </a:p>
          <a:p>
            <a:pPr lvl="1">
              <a:spcBef>
                <a:spcPct val="20000"/>
              </a:spcBef>
              <a:buClr>
                <a:schemeClr val="hlink"/>
              </a:buClr>
              <a:buSzPct val="70000"/>
              <a:buFont typeface="Wingdings" panose="05000000000000000000" pitchFamily="2" charset="2"/>
              <a:buNone/>
              <a:defRPr/>
            </a:pPr>
            <a:r>
              <a:rPr lang="zh-CN" altLang="en-US" b="1" dirty="0" smtClean="0">
                <a:latin typeface="Tahoma" panose="020B0604030504040204" pitchFamily="34" charset="0"/>
              </a:rPr>
              <a:t>    </a:t>
            </a:r>
            <a:r>
              <a:rPr lang="en-US" altLang="zh-CN" b="1" dirty="0" smtClean="0">
                <a:latin typeface="Tahoma" panose="020B0604030504040204" pitchFamily="34" charset="0"/>
              </a:rPr>
              <a:t>public </a:t>
            </a:r>
            <a:r>
              <a:rPr lang="en-US" altLang="zh-CN" b="1" dirty="0" smtClean="0">
                <a:solidFill>
                  <a:srgbClr val="FF0000"/>
                </a:solidFill>
                <a:latin typeface="Tahoma" panose="020B0604030504040204" pitchFamily="34" charset="0"/>
              </a:rPr>
              <a:t>static</a:t>
            </a:r>
            <a:r>
              <a:rPr lang="en-US" altLang="zh-CN" b="1" dirty="0" smtClean="0">
                <a:latin typeface="Tahoma" panose="020B0604030504040204" pitchFamily="34" charset="0"/>
              </a:rPr>
              <a:t> class </a:t>
            </a:r>
            <a:r>
              <a:rPr lang="en-US" altLang="zh-CN" b="1" dirty="0" smtClean="0">
                <a:solidFill>
                  <a:schemeClr val="hlink"/>
                </a:solidFill>
                <a:latin typeface="Tahoma" panose="020B0604030504040204" pitchFamily="34" charset="0"/>
              </a:rPr>
              <a:t>Color</a:t>
            </a:r>
            <a:r>
              <a:rPr lang="en-US" altLang="zh-CN" b="1" dirty="0" smtClean="0">
                <a:latin typeface="Tahoma" panose="020B0604030504040204" pitchFamily="34" charset="0"/>
              </a:rPr>
              <a:t> extends Object</a:t>
            </a:r>
          </a:p>
          <a:p>
            <a:pPr lvl="1">
              <a:spcBef>
                <a:spcPct val="20000"/>
              </a:spcBef>
              <a:buClr>
                <a:schemeClr val="hlink"/>
              </a:buClr>
              <a:buSzPct val="70000"/>
              <a:buFont typeface="Wingdings" panose="05000000000000000000" pitchFamily="2" charset="2"/>
              <a:buNone/>
              <a:defRPr/>
            </a:pPr>
            <a:r>
              <a:rPr lang="en-US" altLang="zh-CN" b="1" dirty="0" smtClean="0">
                <a:latin typeface="Tahoma" panose="020B0604030504040204" pitchFamily="34" charset="0"/>
              </a:rPr>
              <a:t>           implements </a:t>
            </a:r>
            <a:r>
              <a:rPr lang="en-US" altLang="zh-CN" b="1" dirty="0" err="1" smtClean="0">
                <a:latin typeface="Tahoma" panose="020B0604030504040204" pitchFamily="34" charset="0"/>
              </a:rPr>
              <a:t>ColorConstant</a:t>
            </a:r>
            <a:endParaRPr lang="en-US" altLang="zh-CN" b="1" dirty="0" smtClean="0">
              <a:latin typeface="Tahoma" panose="020B0604030504040204" pitchFamily="34" charset="0"/>
            </a:endParaRPr>
          </a:p>
          <a:p>
            <a:pPr lvl="1">
              <a:spcBef>
                <a:spcPct val="20000"/>
              </a:spcBef>
              <a:buClr>
                <a:schemeClr val="hlink"/>
              </a:buClr>
              <a:buSzPct val="70000"/>
              <a:buFont typeface="Wingdings" panose="05000000000000000000" pitchFamily="2" charset="2"/>
              <a:buNone/>
              <a:defRPr/>
            </a:pPr>
            <a:r>
              <a:rPr lang="en-US" altLang="zh-CN" b="1" dirty="0" smtClean="0">
                <a:latin typeface="Tahoma" panose="020B0604030504040204" pitchFamily="34" charset="0"/>
              </a:rPr>
              <a:t>                               //</a:t>
            </a:r>
            <a:r>
              <a:rPr lang="zh-CN" altLang="en-US" b="1" dirty="0" smtClean="0">
                <a:latin typeface="Tahoma" panose="020B0604030504040204" pitchFamily="34" charset="0"/>
              </a:rPr>
              <a:t>颜色类，静态内部类</a:t>
            </a:r>
          </a:p>
          <a:p>
            <a:pPr lvl="1">
              <a:spcBef>
                <a:spcPct val="20000"/>
              </a:spcBef>
              <a:buClr>
                <a:schemeClr val="hlink"/>
              </a:buClr>
              <a:buSzPct val="70000"/>
              <a:buFont typeface="Wingdings" panose="05000000000000000000" pitchFamily="2" charset="2"/>
              <a:buNone/>
              <a:defRPr/>
            </a:pPr>
            <a:r>
              <a:rPr lang="en-US" altLang="zh-CN" b="1" dirty="0" smtClean="0">
                <a:latin typeface="Tahoma" panose="020B0604030504040204" pitchFamily="34" charset="0"/>
              </a:rPr>
              <a:t>}</a:t>
            </a:r>
          </a:p>
          <a:p>
            <a:pPr marL="800100" lvl="1" indent="-342900">
              <a:spcBef>
                <a:spcPct val="20000"/>
              </a:spcBef>
              <a:buClr>
                <a:schemeClr val="hlink"/>
              </a:buClr>
              <a:buSzPct val="70000"/>
              <a:buFont typeface="Wingdings" panose="05000000000000000000" pitchFamily="2" charset="2"/>
              <a:buChar char="Ø"/>
              <a:defRPr/>
            </a:pPr>
            <a:r>
              <a:rPr lang="zh-CN" altLang="en-US" b="1" smtClean="0">
                <a:latin typeface="Tahoma" panose="020B0604030504040204" pitchFamily="34" charset="0"/>
              </a:rPr>
              <a:t>类型</a:t>
            </a:r>
            <a:r>
              <a:rPr lang="zh-CN" altLang="en-US" b="1" dirty="0" smtClean="0">
                <a:latin typeface="Tahoma" panose="020B0604030504040204" pitchFamily="34" charset="0"/>
              </a:rPr>
              <a:t>嵌套：静态内嵌类型 </a:t>
            </a:r>
          </a:p>
          <a:p>
            <a:pPr lvl="1">
              <a:spcBef>
                <a:spcPct val="20000"/>
              </a:spcBef>
              <a:buClr>
                <a:schemeClr val="hlink"/>
              </a:buClr>
              <a:buSzPct val="70000"/>
              <a:buFont typeface="Wingdings" panose="05000000000000000000" pitchFamily="2" charset="2"/>
              <a:buNone/>
              <a:defRPr/>
            </a:pPr>
            <a:r>
              <a:rPr lang="en-US" altLang="zh-CN" b="1" dirty="0" smtClean="0">
                <a:solidFill>
                  <a:schemeClr val="hlink"/>
                </a:solidFill>
                <a:latin typeface="Tahoma" panose="020B0604030504040204" pitchFamily="34" charset="0"/>
              </a:rPr>
              <a:t>   </a:t>
            </a:r>
            <a:r>
              <a:rPr lang="en-US" altLang="zh-CN" b="1" dirty="0" err="1" smtClean="0">
                <a:solidFill>
                  <a:schemeClr val="hlink"/>
                </a:solidFill>
                <a:latin typeface="Tahoma" panose="020B0604030504040204" pitchFamily="34" charset="0"/>
              </a:rPr>
              <a:t>Pixel.Color</a:t>
            </a:r>
            <a:r>
              <a:rPr lang="en-US" altLang="zh-CN" b="1" dirty="0" smtClean="0">
                <a:latin typeface="Tahoma" panose="020B0604030504040204" pitchFamily="34" charset="0"/>
              </a:rPr>
              <a:t> color = new </a:t>
            </a:r>
            <a:r>
              <a:rPr lang="en-US" altLang="zh-CN" b="1" dirty="0" err="1" smtClean="0">
                <a:latin typeface="Tahoma" panose="020B0604030504040204" pitchFamily="34" charset="0"/>
              </a:rPr>
              <a:t>Pixel.Color</a:t>
            </a:r>
            <a:r>
              <a:rPr lang="en-US" altLang="zh-CN" b="1" dirty="0" smtClean="0">
                <a:latin typeface="Tahoma" panose="020B0604030504040204" pitchFamily="34" charset="0"/>
              </a:rPr>
              <a:t>(255,255,255); </a:t>
            </a:r>
          </a:p>
          <a:p>
            <a:pPr lvl="1">
              <a:spcBef>
                <a:spcPct val="20000"/>
              </a:spcBef>
              <a:buClr>
                <a:schemeClr val="hlink"/>
              </a:buClr>
              <a:buSzPct val="70000"/>
              <a:buFont typeface="Wingdings" panose="05000000000000000000" pitchFamily="2" charset="2"/>
              <a:buNone/>
              <a:defRPr/>
            </a:pPr>
            <a:r>
              <a:rPr lang="en-US" altLang="zh-CN" b="1" dirty="0">
                <a:latin typeface="Tahoma" panose="020B0604030504040204" pitchFamily="34" charset="0"/>
              </a:rPr>
              <a:t> </a:t>
            </a:r>
            <a:r>
              <a:rPr lang="en-US" altLang="zh-CN" b="1" dirty="0" smtClean="0">
                <a:latin typeface="Tahoma" panose="020B0604030504040204" pitchFamily="34" charset="0"/>
              </a:rPr>
              <a:t>  //</a:t>
            </a:r>
            <a:r>
              <a:rPr lang="zh-CN" altLang="en-US" b="1" dirty="0" smtClean="0">
                <a:latin typeface="Tahoma" panose="020B0604030504040204" pitchFamily="34" charset="0"/>
              </a:rPr>
              <a:t>注意，此时</a:t>
            </a:r>
            <a:r>
              <a:rPr lang="en-US" altLang="zh-CN" b="1" dirty="0" smtClean="0">
                <a:latin typeface="Tahoma" panose="020B0604030504040204" pitchFamily="34" charset="0"/>
              </a:rPr>
              <a:t>Color</a:t>
            </a:r>
            <a:r>
              <a:rPr lang="zh-CN" altLang="en-US" b="1" dirty="0" smtClean="0">
                <a:latin typeface="Tahoma" panose="020B0604030504040204" pitchFamily="34" charset="0"/>
              </a:rPr>
              <a:t>类需要声明为</a:t>
            </a:r>
            <a:r>
              <a:rPr lang="en-US" altLang="zh-CN" b="1" dirty="0" smtClean="0">
                <a:latin typeface="Tahoma" panose="020B0604030504040204" pitchFamily="34" charset="0"/>
              </a:rPr>
              <a:t>static</a:t>
            </a:r>
            <a:endParaRPr lang="zh-CN" altLang="en-US" b="1" dirty="0" smtClean="0">
              <a:latin typeface="Tahoma" panose="020B0604030504040204" pitchFamily="34" charset="0"/>
            </a:endParaRPr>
          </a:p>
          <a:p>
            <a:pPr marL="800100" lvl="1" indent="-342900">
              <a:spcBef>
                <a:spcPct val="20000"/>
              </a:spcBef>
              <a:buClr>
                <a:schemeClr val="hlink"/>
              </a:buClr>
              <a:buSzPct val="70000"/>
              <a:buFont typeface="Wingdings" panose="05000000000000000000" pitchFamily="2" charset="2"/>
              <a:buChar char="Ø"/>
              <a:defRPr/>
            </a:pPr>
            <a:r>
              <a:rPr lang="zh-CN" altLang="en-US" b="1" dirty="0" smtClean="0">
                <a:latin typeface="Tahoma" panose="020B0604030504040204" pitchFamily="34" charset="0"/>
              </a:rPr>
              <a:t>对象嵌套：实例内嵌类型</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marL="838200" indent="-838200" eaLnBrk="1" hangingPunct="1">
              <a:buFontTx/>
              <a:buAutoNum type="arabicPeriod"/>
            </a:pPr>
            <a:r>
              <a:rPr lang="zh-CN" altLang="en-US" smtClean="0"/>
              <a:t>内部类作为类型的特性</a:t>
            </a:r>
          </a:p>
        </p:txBody>
      </p:sp>
      <p:sp>
        <p:nvSpPr>
          <p:cNvPr id="24579" name="Rectangle 3"/>
          <p:cNvSpPr>
            <a:spLocks noGrp="1" noChangeArrowheads="1"/>
          </p:cNvSpPr>
          <p:nvPr>
            <p:ph type="body" idx="1"/>
          </p:nvPr>
        </p:nvSpPr>
        <p:spPr>
          <a:xfrm>
            <a:off x="395288" y="1341438"/>
            <a:ext cx="7772400" cy="4824412"/>
          </a:xfrm>
        </p:spPr>
        <p:txBody>
          <a:bodyPr/>
          <a:lstStyle/>
          <a:p>
            <a:pPr marL="457200" indent="-457200" eaLnBrk="1" hangingPunct="1">
              <a:lnSpc>
                <a:spcPct val="120000"/>
              </a:lnSpc>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内嵌类型不能与外层类型同名。</a:t>
            </a:r>
          </a:p>
          <a:p>
            <a:pPr marL="457200" indent="-457200" eaLnBrk="1" hangingPunct="1">
              <a:lnSpc>
                <a:spcPct val="120000"/>
              </a:lnSpc>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内部类中可以声明成员变量和成员方法。</a:t>
            </a:r>
          </a:p>
          <a:p>
            <a:pPr marL="457200" indent="-457200" eaLnBrk="1" hangingPunct="1">
              <a:lnSpc>
                <a:spcPct val="120000"/>
              </a:lnSpc>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内部类可以继承父类或实现接口。</a:t>
            </a:r>
          </a:p>
          <a:p>
            <a:pPr marL="457200" indent="-457200" eaLnBrk="1" hangingPunct="1">
              <a:lnSpc>
                <a:spcPct val="120000"/>
              </a:lnSpc>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可以声明内部类为抽象类，该抽象类必须被其他内部类继承；内部接口必须被其他内部类实现。</a:t>
            </a:r>
          </a:p>
        </p:txBody>
      </p:sp>
      <p:sp>
        <p:nvSpPr>
          <p:cNvPr id="2" name="灯片编号占位符 1"/>
          <p:cNvSpPr>
            <a:spLocks noGrp="1"/>
          </p:cNvSpPr>
          <p:nvPr>
            <p:ph type="sldNum" sz="quarter" idx="11"/>
          </p:nvPr>
        </p:nvSpPr>
        <p:spPr/>
        <p:txBody>
          <a:bodyPr/>
          <a:lstStyle/>
          <a:p>
            <a:pPr>
              <a:defRPr/>
            </a:pPr>
            <a:fld id="{BB7F75D3-BD1C-4AF1-9722-F05EA99C8882}" type="slidenum">
              <a:rPr lang="zh-CN" altLang="en-US"/>
              <a:t>25</a:t>
            </a:fld>
            <a:endParaRPr lang="en-US" altLang="zh-CN"/>
          </a:p>
        </p:txBody>
      </p:sp>
      <p:sp>
        <p:nvSpPr>
          <p:cNvPr id="5" name="文本框 4"/>
          <p:cNvSpPr txBox="1"/>
          <p:nvPr/>
        </p:nvSpPr>
        <p:spPr>
          <a:xfrm>
            <a:off x="2987824" y="4725144"/>
            <a:ext cx="5179864" cy="707886"/>
          </a:xfrm>
          <a:prstGeom prst="rect">
            <a:avLst/>
          </a:prstGeom>
          <a:solidFill>
            <a:srgbClr val="66FFCC"/>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smtClean="0">
                <a:latin typeface="微软雅黑" panose="020B0503020204020204" pitchFamily="34" charset="-122"/>
                <a:ea typeface="微软雅黑" panose="020B0503020204020204" pitchFamily="34" charset="-122"/>
              </a:rPr>
              <a:t>04-interface/internalCase.InternalDemo</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marL="838200" indent="-838200" eaLnBrk="1" hangingPunct="1"/>
            <a:r>
              <a:rPr lang="en-US" altLang="zh-CN" smtClean="0"/>
              <a:t>2. </a:t>
            </a:r>
            <a:r>
              <a:rPr lang="zh-CN" altLang="en-US" smtClean="0"/>
              <a:t>内部类作为成员的特性</a:t>
            </a:r>
          </a:p>
        </p:txBody>
      </p:sp>
      <p:sp>
        <p:nvSpPr>
          <p:cNvPr id="2" name="灯片编号占位符 1"/>
          <p:cNvSpPr>
            <a:spLocks noGrp="1"/>
          </p:cNvSpPr>
          <p:nvPr>
            <p:ph type="sldNum" sz="quarter" idx="11"/>
          </p:nvPr>
        </p:nvSpPr>
        <p:spPr/>
        <p:txBody>
          <a:bodyPr/>
          <a:lstStyle/>
          <a:p>
            <a:pPr>
              <a:defRPr/>
            </a:pPr>
            <a:fld id="{254CC4ED-CC47-4AD0-963B-F1B635A66AF2}" type="slidenum">
              <a:rPr lang="zh-CN" altLang="en-US"/>
              <a:t>26</a:t>
            </a:fld>
            <a:endParaRPr lang="en-US" altLang="zh-CN"/>
          </a:p>
        </p:txBody>
      </p:sp>
      <p:sp>
        <p:nvSpPr>
          <p:cNvPr id="4" name="TextBox 3"/>
          <p:cNvSpPr txBox="1"/>
          <p:nvPr/>
        </p:nvSpPr>
        <p:spPr>
          <a:xfrm>
            <a:off x="179512" y="1196752"/>
            <a:ext cx="8712200" cy="5441490"/>
          </a:xfrm>
          <a:prstGeom prst="rect">
            <a:avLst/>
          </a:prstGeom>
          <a:noFill/>
        </p:spPr>
        <p:txBody>
          <a:bodyPr>
            <a:spAutoFit/>
          </a:bodyPr>
          <a:lstStyle/>
          <a:p>
            <a:pPr marL="609600" indent="-609600">
              <a:spcBef>
                <a:spcPct val="20000"/>
              </a:spcBef>
              <a:buClr>
                <a:srgbClr val="3333CC"/>
              </a:buClr>
              <a:buSzPct val="80000"/>
              <a:buFont typeface="Wingdings" panose="05000000000000000000" pitchFamily="2" charset="2"/>
              <a:buAutoNum type="circleNumDbPlain"/>
              <a:defRPr/>
            </a:pPr>
            <a:r>
              <a:rPr lang="zh-CN" altLang="en-US" sz="2200" b="1" kern="0" dirty="0">
                <a:solidFill>
                  <a:srgbClr val="000000"/>
                </a:solidFill>
                <a:latin typeface="微软雅黑" panose="020B0503020204020204" pitchFamily="34" charset="-122"/>
                <a:ea typeface="微软雅黑" panose="020B0503020204020204" pitchFamily="34" charset="-122"/>
              </a:rPr>
              <a:t>使用点运算符“</a:t>
            </a:r>
            <a:r>
              <a:rPr lang="en-US" altLang="zh-CN" sz="2200" b="1" kern="0" dirty="0">
                <a:solidFill>
                  <a:srgbClr val="000000"/>
                </a:solidFill>
                <a:latin typeface="微软雅黑" panose="020B0503020204020204" pitchFamily="34" charset="-122"/>
                <a:ea typeface="微软雅黑" panose="020B0503020204020204" pitchFamily="34" charset="-122"/>
              </a:rPr>
              <a:t>.”</a:t>
            </a:r>
            <a:r>
              <a:rPr lang="zh-CN" altLang="en-US" sz="2200" b="1" kern="0" dirty="0">
                <a:solidFill>
                  <a:srgbClr val="000000"/>
                </a:solidFill>
                <a:latin typeface="微软雅黑" panose="020B0503020204020204" pitchFamily="34" charset="-122"/>
                <a:ea typeface="微软雅黑" panose="020B0503020204020204" pitchFamily="34" charset="-122"/>
              </a:rPr>
              <a:t>引用内嵌类型：</a:t>
            </a:r>
          </a:p>
          <a:p>
            <a:pPr marL="990600" lvl="1" indent="-533400">
              <a:spcBef>
                <a:spcPct val="20000"/>
              </a:spcBef>
              <a:buClr>
                <a:srgbClr val="FF0000"/>
              </a:buClr>
              <a:buSzPct val="70000"/>
              <a:defRPr/>
            </a:pPr>
            <a:r>
              <a:rPr lang="zh-CN" altLang="en-US" sz="2200" b="1" kern="0" dirty="0">
                <a:solidFill>
                  <a:srgbClr val="000000"/>
                </a:solidFill>
                <a:latin typeface="微软雅黑" panose="020B0503020204020204" pitchFamily="34" charset="-122"/>
                <a:ea typeface="微软雅黑" panose="020B0503020204020204" pitchFamily="34" charset="-122"/>
              </a:rPr>
              <a:t>外层类型</a:t>
            </a:r>
            <a:r>
              <a:rPr lang="en-US" altLang="zh-CN" sz="2200" b="1" kern="0" dirty="0">
                <a:solidFill>
                  <a:srgbClr val="000000"/>
                </a:solidFill>
                <a:latin typeface="微软雅黑" panose="020B0503020204020204" pitchFamily="34" charset="-122"/>
                <a:ea typeface="微软雅黑" panose="020B0503020204020204" pitchFamily="34" charset="-122"/>
              </a:rPr>
              <a:t>.</a:t>
            </a:r>
            <a:r>
              <a:rPr lang="zh-CN" altLang="en-US" sz="2200" b="1" kern="0" dirty="0">
                <a:solidFill>
                  <a:srgbClr val="000000"/>
                </a:solidFill>
                <a:latin typeface="微软雅黑" panose="020B0503020204020204" pitchFamily="34" charset="-122"/>
                <a:ea typeface="微软雅黑" panose="020B0503020204020204" pitchFamily="34" charset="-122"/>
              </a:rPr>
              <a:t>内</a:t>
            </a:r>
            <a:r>
              <a:rPr lang="zh-CN" altLang="en-US" sz="2200" b="1" kern="0">
                <a:solidFill>
                  <a:srgbClr val="000000"/>
                </a:solidFill>
                <a:latin typeface="微软雅黑" panose="020B0503020204020204" pitchFamily="34" charset="-122"/>
                <a:ea typeface="微软雅黑" panose="020B0503020204020204" pitchFamily="34" charset="-122"/>
              </a:rPr>
              <a:t>嵌</a:t>
            </a:r>
            <a:r>
              <a:rPr lang="zh-CN" altLang="en-US" sz="2200" b="1" kern="0" smtClean="0">
                <a:solidFill>
                  <a:srgbClr val="000000"/>
                </a:solidFill>
                <a:latin typeface="微软雅黑" panose="020B0503020204020204" pitchFamily="34" charset="-122"/>
                <a:ea typeface="微软雅黑" panose="020B0503020204020204" pitchFamily="34" charset="-122"/>
              </a:rPr>
              <a:t>类型     </a:t>
            </a:r>
            <a:r>
              <a:rPr lang="en-US" altLang="zh-CN" sz="2200" b="1" kern="0" smtClean="0">
                <a:solidFill>
                  <a:srgbClr val="000000"/>
                </a:solidFill>
                <a:latin typeface="微软雅黑" panose="020B0503020204020204" pitchFamily="34" charset="-122"/>
                <a:ea typeface="微软雅黑" panose="020B0503020204020204" pitchFamily="34" charset="-122"/>
              </a:rPr>
              <a:t>Pixel.Color</a:t>
            </a:r>
            <a:endParaRPr lang="en-US" altLang="zh-CN" sz="2200" b="1" kern="0" dirty="0">
              <a:solidFill>
                <a:srgbClr val="000000"/>
              </a:solidFill>
              <a:latin typeface="微软雅黑" panose="020B0503020204020204" pitchFamily="34" charset="-122"/>
              <a:ea typeface="微软雅黑" panose="020B0503020204020204" pitchFamily="34" charset="-122"/>
            </a:endParaRPr>
          </a:p>
          <a:p>
            <a:pPr marL="609600" indent="-609600">
              <a:spcBef>
                <a:spcPct val="20000"/>
              </a:spcBef>
              <a:buClr>
                <a:srgbClr val="3333CC"/>
              </a:buClr>
              <a:buSzPct val="80000"/>
              <a:buFont typeface="+mj-ea"/>
              <a:buAutoNum type="circleNumDbPlain"/>
              <a:defRPr/>
            </a:pPr>
            <a:r>
              <a:rPr lang="zh-CN" altLang="en-US" sz="2200" b="1" kern="0" dirty="0">
                <a:solidFill>
                  <a:srgbClr val="000000"/>
                </a:solidFill>
                <a:latin typeface="微软雅黑" panose="020B0503020204020204" pitchFamily="34" charset="-122"/>
                <a:ea typeface="微软雅黑" panose="020B0503020204020204" pitchFamily="34" charset="-122"/>
              </a:rPr>
              <a:t>内嵌类型具有类中成员的</a:t>
            </a:r>
            <a:r>
              <a:rPr lang="en-US" altLang="zh-CN" sz="2200" b="1" kern="0" dirty="0">
                <a:solidFill>
                  <a:srgbClr val="FF0000"/>
                </a:solidFill>
                <a:latin typeface="微软雅黑" panose="020B0503020204020204" pitchFamily="34" charset="-122"/>
                <a:ea typeface="微软雅黑" panose="020B0503020204020204" pitchFamily="34" charset="-122"/>
              </a:rPr>
              <a:t>4</a:t>
            </a:r>
            <a:r>
              <a:rPr lang="zh-CN" altLang="en-US" sz="2200" b="1" kern="0" dirty="0">
                <a:solidFill>
                  <a:srgbClr val="FF0000"/>
                </a:solidFill>
                <a:latin typeface="微软雅黑" panose="020B0503020204020204" pitchFamily="34" charset="-122"/>
                <a:ea typeface="微软雅黑" panose="020B0503020204020204" pitchFamily="34" charset="-122"/>
              </a:rPr>
              <a:t>种访问控制权限</a:t>
            </a:r>
            <a:r>
              <a:rPr lang="zh-CN" altLang="en-US" sz="2200" b="1" kern="0" dirty="0">
                <a:solidFill>
                  <a:srgbClr val="000000"/>
                </a:solidFill>
                <a:latin typeface="微软雅黑" panose="020B0503020204020204" pitchFamily="34" charset="-122"/>
                <a:ea typeface="微软雅黑" panose="020B0503020204020204" pitchFamily="34" charset="-122"/>
              </a:rPr>
              <a:t>。当内部类可被访问时，才能考虑内部类中成员的访问控制权限。</a:t>
            </a:r>
          </a:p>
          <a:p>
            <a:pPr marL="609600" indent="-609600">
              <a:spcBef>
                <a:spcPct val="20000"/>
              </a:spcBef>
              <a:buClr>
                <a:srgbClr val="3333CC"/>
              </a:buClr>
              <a:buSzPct val="80000"/>
              <a:buFont typeface="Wingdings" panose="05000000000000000000" pitchFamily="2" charset="2"/>
              <a:buAutoNum type="circleNumDbPlain"/>
              <a:defRPr/>
            </a:pPr>
            <a:r>
              <a:rPr lang="zh-CN" altLang="en-US" sz="2200" b="1" kern="0" dirty="0">
                <a:solidFill>
                  <a:srgbClr val="000000"/>
                </a:solidFill>
                <a:latin typeface="微软雅黑" panose="020B0503020204020204" pitchFamily="34" charset="-122"/>
                <a:ea typeface="微软雅黑" panose="020B0503020204020204" pitchFamily="34" charset="-122"/>
              </a:rPr>
              <a:t>内嵌类型与其外层类型彼此信任，能访问对方的所有成员。</a:t>
            </a:r>
            <a:endParaRPr lang="en-US" altLang="zh-CN" sz="2200" b="1" kern="0" dirty="0">
              <a:solidFill>
                <a:srgbClr val="000000"/>
              </a:solidFill>
              <a:latin typeface="微软雅黑" panose="020B0503020204020204" pitchFamily="34" charset="-122"/>
              <a:ea typeface="微软雅黑" panose="020B0503020204020204" pitchFamily="34" charset="-122"/>
            </a:endParaRPr>
          </a:p>
          <a:p>
            <a:pPr marL="609600" indent="-609600">
              <a:spcBef>
                <a:spcPct val="20000"/>
              </a:spcBef>
              <a:buClr>
                <a:srgbClr val="3333CC"/>
              </a:buClr>
              <a:buSzPct val="80000"/>
              <a:buFont typeface="Wingdings" panose="05000000000000000000" pitchFamily="2" charset="2"/>
              <a:buAutoNum type="circleNumDbPlain"/>
              <a:defRPr/>
            </a:pPr>
            <a:r>
              <a:rPr lang="zh-CN" altLang="en-US" sz="2200" b="1" kern="0" dirty="0">
                <a:solidFill>
                  <a:srgbClr val="000000"/>
                </a:solidFill>
                <a:latin typeface="微软雅黑" panose="020B0503020204020204" pitchFamily="34" charset="-122"/>
                <a:ea typeface="微软雅黑" panose="020B0503020204020204" pitchFamily="34" charset="-122"/>
              </a:rPr>
              <a:t>内部接口总是静态的。内部类可声明是静态的或实例的，静态内部类能够声明静态成员，但不能引用外部类的实例成员；实例内部类不能声明静态成员。</a:t>
            </a:r>
            <a:endParaRPr lang="en-US" altLang="zh-CN" sz="2200" b="1" kern="0" dirty="0">
              <a:solidFill>
                <a:srgbClr val="000000"/>
              </a:solidFill>
              <a:latin typeface="微软雅黑" panose="020B0503020204020204" pitchFamily="34" charset="-122"/>
              <a:ea typeface="微软雅黑" panose="020B0503020204020204" pitchFamily="34" charset="-122"/>
            </a:endParaRPr>
          </a:p>
          <a:p>
            <a:pPr marL="609600" indent="-609600">
              <a:spcBef>
                <a:spcPct val="20000"/>
              </a:spcBef>
              <a:buClr>
                <a:srgbClr val="3333CC"/>
              </a:buClr>
              <a:buSzPct val="80000"/>
              <a:buFont typeface="Wingdings" panose="05000000000000000000" pitchFamily="2" charset="2"/>
              <a:buAutoNum type="circleNumDbPlain"/>
              <a:defRPr/>
            </a:pPr>
            <a:r>
              <a:rPr lang="zh-CN" altLang="en-US" sz="2200" b="1" kern="0" dirty="0">
                <a:solidFill>
                  <a:srgbClr val="000000"/>
                </a:solidFill>
                <a:latin typeface="微软雅黑" panose="020B0503020204020204" pitchFamily="34" charset="-122"/>
                <a:ea typeface="微软雅黑" panose="020B0503020204020204" pitchFamily="34" charset="-122"/>
              </a:rPr>
              <a:t>在实例内部类中，使用以下格式引用或调用外部类当前实例的成员变量或实例成员方法：</a:t>
            </a:r>
          </a:p>
          <a:p>
            <a:pPr>
              <a:spcBef>
                <a:spcPct val="20000"/>
              </a:spcBef>
              <a:buClr>
                <a:srgbClr val="3333CC"/>
              </a:buClr>
              <a:buSzPct val="80000"/>
              <a:defRPr/>
            </a:pPr>
            <a:r>
              <a:rPr lang="en-US" altLang="zh-CN" sz="2200" b="1" kern="0" dirty="0">
                <a:solidFill>
                  <a:srgbClr val="000000"/>
                </a:solidFill>
                <a:latin typeface="微软雅黑" panose="020B0503020204020204" pitchFamily="34" charset="-122"/>
                <a:ea typeface="微软雅黑" panose="020B0503020204020204" pitchFamily="34" charset="-122"/>
              </a:rPr>
              <a:t>	</a:t>
            </a:r>
            <a:r>
              <a:rPr lang="zh-CN" altLang="en-US" sz="2200" b="1" kern="0" dirty="0">
                <a:solidFill>
                  <a:srgbClr val="000000"/>
                </a:solidFill>
                <a:latin typeface="微软雅黑" panose="020B0503020204020204" pitchFamily="34" charset="-122"/>
                <a:ea typeface="微软雅黑" panose="020B0503020204020204" pitchFamily="34" charset="-122"/>
              </a:rPr>
              <a:t>外部类</a:t>
            </a:r>
            <a:r>
              <a:rPr lang="en-US" altLang="zh-CN" sz="2200" b="1" kern="0" dirty="0">
                <a:solidFill>
                  <a:srgbClr val="000000"/>
                </a:solidFill>
                <a:latin typeface="微软雅黑" panose="020B0503020204020204" pitchFamily="34" charset="-122"/>
                <a:ea typeface="微软雅黑" panose="020B0503020204020204" pitchFamily="34" charset="-122"/>
              </a:rPr>
              <a:t>.this.</a:t>
            </a:r>
            <a:r>
              <a:rPr lang="zh-CN" altLang="en-US" sz="2200" b="1" kern="0" dirty="0">
                <a:solidFill>
                  <a:srgbClr val="000000"/>
                </a:solidFill>
                <a:latin typeface="微软雅黑" panose="020B0503020204020204" pitchFamily="34" charset="-122"/>
                <a:ea typeface="微软雅黑" panose="020B0503020204020204" pitchFamily="34" charset="-122"/>
              </a:rPr>
              <a:t>成员</a:t>
            </a:r>
            <a:r>
              <a:rPr lang="zh-CN" altLang="en-US" sz="2200" b="1" kern="0" dirty="0" smtClean="0">
                <a:solidFill>
                  <a:srgbClr val="000000"/>
                </a:solidFill>
                <a:latin typeface="微软雅黑" panose="020B0503020204020204" pitchFamily="34" charset="-122"/>
                <a:ea typeface="微软雅黑" panose="020B0503020204020204" pitchFamily="34" charset="-122"/>
              </a:rPr>
              <a:t>变量    </a:t>
            </a:r>
            <a:r>
              <a:rPr lang="en-US" altLang="zh-CN" sz="2200" b="1" kern="0" dirty="0" smtClean="0">
                <a:solidFill>
                  <a:srgbClr val="000000"/>
                </a:solidFill>
                <a:latin typeface="微软雅黑" panose="020B0503020204020204" pitchFamily="34" charset="-122"/>
                <a:ea typeface="微软雅黑" panose="020B0503020204020204" pitchFamily="34" charset="-122"/>
              </a:rPr>
              <a:t>//</a:t>
            </a:r>
            <a:r>
              <a:rPr lang="en-US" altLang="zh-CN" sz="2200" b="1" dirty="0" err="1">
                <a:solidFill>
                  <a:srgbClr val="7F0055"/>
                </a:solidFill>
                <a:highlight>
                  <a:srgbClr val="E8F2FE"/>
                </a:highlight>
                <a:latin typeface="Consolas" panose="020B0609020204030204"/>
              </a:rPr>
              <a:t>int</a:t>
            </a:r>
            <a:r>
              <a:rPr lang="en-US" altLang="zh-CN" sz="2200" b="1" dirty="0">
                <a:solidFill>
                  <a:srgbClr val="000000"/>
                </a:solidFill>
                <a:highlight>
                  <a:srgbClr val="E8F2FE"/>
                </a:highlight>
                <a:latin typeface="Consolas" panose="020B0609020204030204"/>
              </a:rPr>
              <a:t> </a:t>
            </a:r>
            <a:r>
              <a:rPr lang="en-US" altLang="zh-CN" sz="2200" b="1" dirty="0">
                <a:solidFill>
                  <a:srgbClr val="6A3E3E"/>
                </a:solidFill>
                <a:highlight>
                  <a:srgbClr val="E8F2FE"/>
                </a:highlight>
                <a:latin typeface="Consolas" panose="020B0609020204030204"/>
              </a:rPr>
              <a:t>x</a:t>
            </a:r>
            <a:r>
              <a:rPr lang="en-US" altLang="zh-CN" sz="2200" b="1" dirty="0">
                <a:solidFill>
                  <a:srgbClr val="000000"/>
                </a:solidFill>
                <a:highlight>
                  <a:srgbClr val="E8F2FE"/>
                </a:highlight>
                <a:latin typeface="Consolas" panose="020B0609020204030204"/>
              </a:rPr>
              <a:t> = </a:t>
            </a:r>
            <a:r>
              <a:rPr lang="en-US" altLang="zh-CN" sz="2200" b="1" dirty="0" err="1">
                <a:solidFill>
                  <a:srgbClr val="000000"/>
                </a:solidFill>
                <a:highlight>
                  <a:srgbClr val="D4D4D4"/>
                </a:highlight>
                <a:latin typeface="Consolas" panose="020B0609020204030204"/>
              </a:rPr>
              <a:t>Pixel</a:t>
            </a:r>
            <a:r>
              <a:rPr lang="en-US" altLang="zh-CN" sz="2200" b="1" dirty="0" err="1">
                <a:solidFill>
                  <a:srgbClr val="000000"/>
                </a:solidFill>
                <a:highlight>
                  <a:srgbClr val="E8F2FE"/>
                </a:highlight>
                <a:latin typeface="Consolas" panose="020B0609020204030204"/>
              </a:rPr>
              <a:t>.</a:t>
            </a:r>
            <a:r>
              <a:rPr lang="en-US" altLang="zh-CN" sz="2200" b="1" dirty="0" err="1">
                <a:solidFill>
                  <a:srgbClr val="7F0055"/>
                </a:solidFill>
                <a:highlight>
                  <a:srgbClr val="E8F2FE"/>
                </a:highlight>
                <a:latin typeface="Consolas" panose="020B0609020204030204"/>
              </a:rPr>
              <a:t>this</a:t>
            </a:r>
            <a:r>
              <a:rPr lang="en-US" altLang="zh-CN" sz="2200" b="1" dirty="0" err="1">
                <a:solidFill>
                  <a:srgbClr val="000000"/>
                </a:solidFill>
                <a:highlight>
                  <a:srgbClr val="E8F2FE"/>
                </a:highlight>
                <a:latin typeface="Consolas" panose="020B0609020204030204"/>
              </a:rPr>
              <a:t>.</a:t>
            </a:r>
            <a:r>
              <a:rPr lang="en-US" altLang="zh-CN" sz="2200" b="1" dirty="0" err="1">
                <a:solidFill>
                  <a:srgbClr val="0000C0"/>
                </a:solidFill>
                <a:highlight>
                  <a:srgbClr val="E8F2FE"/>
                </a:highlight>
                <a:latin typeface="Consolas" panose="020B0609020204030204"/>
              </a:rPr>
              <a:t>x</a:t>
            </a:r>
            <a:r>
              <a:rPr lang="en-US" altLang="zh-CN" sz="2200" b="1" u="sng" dirty="0">
                <a:solidFill>
                  <a:srgbClr val="000000"/>
                </a:solidFill>
                <a:highlight>
                  <a:srgbClr val="E8F2FE"/>
                </a:highlight>
                <a:latin typeface="Consolas" panose="020B0609020204030204"/>
              </a:rPr>
              <a:t>;</a:t>
            </a:r>
            <a:endParaRPr lang="en-US" altLang="zh-CN" sz="2200" b="1" kern="0" dirty="0">
              <a:solidFill>
                <a:srgbClr val="000000"/>
              </a:solidFill>
              <a:latin typeface="微软雅黑" panose="020B0503020204020204" pitchFamily="34" charset="-122"/>
              <a:ea typeface="微软雅黑" panose="020B0503020204020204" pitchFamily="34" charset="-122"/>
            </a:endParaRPr>
          </a:p>
          <a:p>
            <a:pPr>
              <a:spcBef>
                <a:spcPct val="20000"/>
              </a:spcBef>
              <a:buClr>
                <a:srgbClr val="3333CC"/>
              </a:buClr>
              <a:buSzPct val="80000"/>
              <a:defRPr/>
            </a:pPr>
            <a:r>
              <a:rPr lang="zh-CN" altLang="en-US" sz="2200" b="1" kern="0" dirty="0">
                <a:solidFill>
                  <a:srgbClr val="000000"/>
                </a:solidFill>
                <a:latin typeface="微软雅黑" panose="020B0503020204020204" pitchFamily="34" charset="-122"/>
                <a:ea typeface="微软雅黑" panose="020B0503020204020204" pitchFamily="34" charset="-122"/>
              </a:rPr>
              <a:t>           </a:t>
            </a:r>
            <a:r>
              <a:rPr lang="en-US" altLang="zh-CN" sz="2200" b="1" kern="0" dirty="0">
                <a:solidFill>
                  <a:srgbClr val="000000"/>
                </a:solidFill>
                <a:latin typeface="微软雅黑" panose="020B0503020204020204" pitchFamily="34" charset="-122"/>
                <a:ea typeface="微软雅黑" panose="020B0503020204020204" pitchFamily="34" charset="-122"/>
              </a:rPr>
              <a:t>//</a:t>
            </a:r>
            <a:r>
              <a:rPr lang="zh-CN" altLang="en-US" sz="2200" b="1" kern="0" dirty="0">
                <a:solidFill>
                  <a:srgbClr val="000000"/>
                </a:solidFill>
                <a:latin typeface="微软雅黑" panose="020B0503020204020204" pitchFamily="34" charset="-122"/>
                <a:ea typeface="微软雅黑" panose="020B0503020204020204" pitchFamily="34" charset="-122"/>
              </a:rPr>
              <a:t>引用外部类当前实例的成员变量</a:t>
            </a:r>
          </a:p>
          <a:p>
            <a:pPr>
              <a:spcBef>
                <a:spcPct val="20000"/>
              </a:spcBef>
              <a:buClr>
                <a:srgbClr val="3333CC"/>
              </a:buClr>
              <a:buSzPct val="80000"/>
              <a:defRPr/>
            </a:pPr>
            <a:r>
              <a:rPr lang="en-US" altLang="zh-CN" sz="2200" b="1" kern="0" dirty="0">
                <a:solidFill>
                  <a:srgbClr val="000000"/>
                </a:solidFill>
                <a:latin typeface="微软雅黑" panose="020B0503020204020204" pitchFamily="34" charset="-122"/>
                <a:ea typeface="微软雅黑" panose="020B0503020204020204" pitchFamily="34" charset="-122"/>
              </a:rPr>
              <a:t>	</a:t>
            </a:r>
            <a:r>
              <a:rPr lang="zh-CN" altLang="en-US" sz="2200" b="1" kern="0" dirty="0">
                <a:solidFill>
                  <a:srgbClr val="000000"/>
                </a:solidFill>
                <a:latin typeface="微软雅黑" panose="020B0503020204020204" pitchFamily="34" charset="-122"/>
                <a:ea typeface="微软雅黑" panose="020B0503020204020204" pitchFamily="34" charset="-122"/>
              </a:rPr>
              <a:t>外部类</a:t>
            </a:r>
            <a:r>
              <a:rPr lang="en-US" altLang="zh-CN" sz="2200" b="1" kern="0" dirty="0">
                <a:solidFill>
                  <a:srgbClr val="000000"/>
                </a:solidFill>
                <a:latin typeface="微软雅黑" panose="020B0503020204020204" pitchFamily="34" charset="-122"/>
                <a:ea typeface="微软雅黑" panose="020B0503020204020204" pitchFamily="34" charset="-122"/>
              </a:rPr>
              <a:t>.this.</a:t>
            </a:r>
            <a:r>
              <a:rPr lang="zh-CN" altLang="en-US" sz="2200" b="1" kern="0" dirty="0">
                <a:solidFill>
                  <a:srgbClr val="000000"/>
                </a:solidFill>
                <a:latin typeface="微软雅黑" panose="020B0503020204020204" pitchFamily="34" charset="-122"/>
                <a:ea typeface="微软雅黑" panose="020B0503020204020204" pitchFamily="34" charset="-122"/>
              </a:rPr>
              <a:t>实例成员方法</a:t>
            </a:r>
            <a:r>
              <a:rPr lang="en-US" altLang="zh-CN" sz="2200" b="1" kern="0" dirty="0">
                <a:solidFill>
                  <a:srgbClr val="000000"/>
                </a:solidFill>
                <a:latin typeface="微软雅黑" panose="020B0503020204020204" pitchFamily="34" charset="-122"/>
                <a:ea typeface="微软雅黑" panose="020B0503020204020204" pitchFamily="34" charset="-122"/>
              </a:rPr>
              <a:t>(</a:t>
            </a:r>
            <a:r>
              <a:rPr lang="zh-CN" altLang="en-US" sz="2200" b="1" kern="0" dirty="0">
                <a:solidFill>
                  <a:srgbClr val="000000"/>
                </a:solidFill>
                <a:latin typeface="微软雅黑" panose="020B0503020204020204" pitchFamily="34" charset="-122"/>
                <a:ea typeface="微软雅黑" panose="020B0503020204020204" pitchFamily="34" charset="-122"/>
              </a:rPr>
              <a:t>参数列表</a:t>
            </a:r>
            <a:r>
              <a:rPr lang="en-US" altLang="zh-CN" sz="2200" b="1" kern="0" dirty="0">
                <a:solidFill>
                  <a:srgbClr val="000000"/>
                </a:solidFill>
                <a:latin typeface="微软雅黑" panose="020B0503020204020204" pitchFamily="34" charset="-122"/>
                <a:ea typeface="微软雅黑" panose="020B0503020204020204" pitchFamily="34" charset="-122"/>
              </a:rPr>
              <a:t>)</a:t>
            </a:r>
          </a:p>
          <a:p>
            <a:pPr>
              <a:spcBef>
                <a:spcPct val="20000"/>
              </a:spcBef>
              <a:buClr>
                <a:srgbClr val="3333CC"/>
              </a:buClr>
              <a:buSzPct val="80000"/>
              <a:defRPr/>
            </a:pPr>
            <a:r>
              <a:rPr lang="en-US" altLang="zh-CN" sz="2200" b="1" kern="0" dirty="0">
                <a:solidFill>
                  <a:srgbClr val="000000"/>
                </a:solidFill>
                <a:latin typeface="微软雅黑" panose="020B0503020204020204" pitchFamily="34" charset="-122"/>
                <a:ea typeface="微软雅黑" panose="020B0503020204020204" pitchFamily="34" charset="-122"/>
              </a:rPr>
              <a:t>          //</a:t>
            </a:r>
            <a:r>
              <a:rPr lang="zh-CN" altLang="en-US" sz="2200" b="1" kern="0" dirty="0">
                <a:solidFill>
                  <a:srgbClr val="000000"/>
                </a:solidFill>
                <a:latin typeface="微软雅黑" panose="020B0503020204020204" pitchFamily="34" charset="-122"/>
                <a:ea typeface="微软雅黑" panose="020B0503020204020204" pitchFamily="34" charset="-122"/>
              </a:rPr>
              <a:t>调用外部类当前实例的成员方法</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t>4.3 Java API</a:t>
            </a:r>
            <a:r>
              <a:rPr lang="zh-CN" altLang="en-US" smtClean="0"/>
              <a:t>基础</a:t>
            </a:r>
          </a:p>
        </p:txBody>
      </p:sp>
      <p:sp>
        <p:nvSpPr>
          <p:cNvPr id="26627" name="Rectangle 3"/>
          <p:cNvSpPr>
            <a:spLocks noGrp="1" noChangeArrowheads="1"/>
          </p:cNvSpPr>
          <p:nvPr>
            <p:ph type="body" idx="1"/>
          </p:nvPr>
        </p:nvSpPr>
        <p:spPr>
          <a:xfrm>
            <a:off x="539750" y="1557338"/>
            <a:ext cx="8270875" cy="4176712"/>
          </a:xfrm>
        </p:spPr>
        <p:txBody>
          <a:bodyPr/>
          <a:lstStyle/>
          <a:p>
            <a:pPr eaLnBrk="1" hangingPunct="1">
              <a:lnSpc>
                <a:spcPct val="90000"/>
              </a:lnSpc>
            </a:pPr>
            <a:r>
              <a:rPr lang="en-GB" altLang="zh-CN" smtClean="0">
                <a:hlinkClick r:id="rId2" action="ppaction://hlinksldjump"/>
              </a:rPr>
              <a:t>4.3.1 </a:t>
            </a:r>
            <a:r>
              <a:rPr lang="en-US" altLang="zh-CN" smtClean="0">
                <a:hlinkClick r:id="rId2" action="ppaction://hlinksldjump"/>
              </a:rPr>
              <a:t>Java.lang</a:t>
            </a:r>
            <a:r>
              <a:rPr lang="zh-CN" altLang="en-US" smtClean="0">
                <a:hlinkClick r:id="rId2" action="ppaction://hlinksldjump"/>
              </a:rPr>
              <a:t>包的基础类库</a:t>
            </a:r>
            <a:endParaRPr lang="zh-CN" altLang="en-GB" smtClean="0"/>
          </a:p>
          <a:p>
            <a:pPr eaLnBrk="1" hangingPunct="1">
              <a:lnSpc>
                <a:spcPct val="90000"/>
              </a:lnSpc>
            </a:pPr>
            <a:r>
              <a:rPr lang="en-GB" altLang="zh-CN" smtClean="0">
                <a:hlinkClick r:id="rId3" action="ppaction://hlinksldjump"/>
              </a:rPr>
              <a:t>4.3.2 </a:t>
            </a:r>
            <a:r>
              <a:rPr lang="en-US" altLang="zh-CN" smtClean="0">
                <a:hlinkClick r:id="rId3" action="ppaction://hlinksldjump"/>
              </a:rPr>
              <a:t>Java.util</a:t>
            </a:r>
            <a:r>
              <a:rPr lang="zh-CN" altLang="en-US" smtClean="0">
                <a:hlinkClick r:id="rId3" action="ppaction://hlinksldjump"/>
              </a:rPr>
              <a:t>包的工具类库</a:t>
            </a:r>
            <a:endParaRPr lang="zh-CN" altLang="en-GB" smtClean="0"/>
          </a:p>
        </p:txBody>
      </p:sp>
      <p:sp>
        <p:nvSpPr>
          <p:cNvPr id="2" name="灯片编号占位符 1"/>
          <p:cNvSpPr>
            <a:spLocks noGrp="1"/>
          </p:cNvSpPr>
          <p:nvPr>
            <p:ph type="sldNum" sz="quarter" idx="11"/>
          </p:nvPr>
        </p:nvSpPr>
        <p:spPr/>
        <p:txBody>
          <a:bodyPr/>
          <a:lstStyle/>
          <a:p>
            <a:pPr>
              <a:defRPr/>
            </a:pPr>
            <a:fld id="{5EDA5BCE-05A1-40D4-8C1F-0E2D5FEEECF6}" type="slidenum">
              <a:rPr lang="zh-CN" altLang="en-US"/>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t>4.3.1 java.lang</a:t>
            </a:r>
            <a:r>
              <a:rPr lang="zh-CN" altLang="en-US" smtClean="0"/>
              <a:t>包中的基础类库</a:t>
            </a:r>
          </a:p>
        </p:txBody>
      </p:sp>
      <p:graphicFrame>
        <p:nvGraphicFramePr>
          <p:cNvPr id="5" name="内容占位符 4"/>
          <p:cNvGraphicFramePr>
            <a:graphicFrameLocks noGrp="1"/>
          </p:cNvGraphicFramePr>
          <p:nvPr>
            <p:ph idx="1"/>
          </p:nvPr>
        </p:nvGraphicFramePr>
        <p:xfrm>
          <a:off x="395536" y="1340768"/>
          <a:ext cx="8065144" cy="4860704"/>
        </p:xfrm>
        <a:graphic>
          <a:graphicData uri="http://schemas.openxmlformats.org/drawingml/2006/table">
            <a:tbl>
              <a:tblPr firstRow="1" bandRow="1">
                <a:tableStyleId>{5C22544A-7EE6-4342-B048-85BDC9FD1C3A}</a:tableStyleId>
              </a:tblPr>
              <a:tblGrid>
                <a:gridCol w="2615204">
                  <a:extLst>
                    <a:ext uri="{9D8B030D-6E8A-4147-A177-3AD203B41FA5}">
                      <a16:colId xmlns:a16="http://schemas.microsoft.com/office/drawing/2014/main" val="20000"/>
                    </a:ext>
                  </a:extLst>
                </a:gridCol>
                <a:gridCol w="5449940">
                  <a:extLst>
                    <a:ext uri="{9D8B030D-6E8A-4147-A177-3AD203B41FA5}">
                      <a16:colId xmlns:a16="http://schemas.microsoft.com/office/drawing/2014/main" val="20001"/>
                    </a:ext>
                  </a:extLst>
                </a:gridCol>
              </a:tblGrid>
              <a:tr h="421261">
                <a:tc>
                  <a:txBody>
                    <a:bodyPr/>
                    <a:lstStyle/>
                    <a:p>
                      <a:r>
                        <a:rPr lang="zh-CN" altLang="en-US" sz="2000" b="1" dirty="0" smtClean="0">
                          <a:solidFill>
                            <a:schemeClr val="tx1"/>
                          </a:solidFill>
                        </a:rPr>
                        <a:t>类名</a:t>
                      </a:r>
                      <a:endParaRPr lang="zh-CN" altLang="en-US" sz="2000" b="1" dirty="0">
                        <a:solidFill>
                          <a:schemeClr val="tx1"/>
                        </a:solidFill>
                      </a:endParaRPr>
                    </a:p>
                  </a:txBody>
                  <a:tcPr/>
                </a:tc>
                <a:tc>
                  <a:txBody>
                    <a:bodyPr/>
                    <a:lstStyle/>
                    <a:p>
                      <a:r>
                        <a:rPr lang="zh-CN" altLang="en-US" sz="2000" b="1" dirty="0" smtClean="0">
                          <a:solidFill>
                            <a:schemeClr val="tx1"/>
                          </a:solidFill>
                        </a:rPr>
                        <a:t>功能</a:t>
                      </a:r>
                      <a:endParaRPr lang="zh-CN" altLang="en-US" sz="2000" b="1" dirty="0">
                        <a:solidFill>
                          <a:schemeClr val="tx1"/>
                        </a:solidFill>
                      </a:endParaRPr>
                    </a:p>
                  </a:txBody>
                  <a:tcPr/>
                </a:tc>
                <a:extLst>
                  <a:ext uri="{0D108BD9-81ED-4DB2-BD59-A6C34878D82A}">
                    <a16:rowId xmlns:a16="http://schemas.microsoft.com/office/drawing/2014/main" val="10000"/>
                  </a:ext>
                </a:extLst>
              </a:tr>
              <a:tr h="421261">
                <a:tc>
                  <a:txBody>
                    <a:bodyPr/>
                    <a:lstStyle/>
                    <a:p>
                      <a:r>
                        <a:rPr lang="en-US" altLang="zh-CN" sz="2000" b="1" dirty="0" smtClean="0">
                          <a:solidFill>
                            <a:schemeClr val="tx1"/>
                          </a:solidFill>
                        </a:rPr>
                        <a:t>Object</a:t>
                      </a:r>
                      <a:r>
                        <a:rPr lang="zh-CN" altLang="en-US" sz="2000" b="1" dirty="0" smtClean="0">
                          <a:solidFill>
                            <a:schemeClr val="tx1"/>
                          </a:solidFill>
                        </a:rPr>
                        <a:t>类</a:t>
                      </a:r>
                      <a:endParaRPr lang="zh-CN" altLang="en-US" sz="2000" b="1" dirty="0">
                        <a:solidFill>
                          <a:schemeClr val="tx1"/>
                        </a:solidFill>
                      </a:endParaRPr>
                    </a:p>
                  </a:txBody>
                  <a:tcPr/>
                </a:tc>
                <a:tc>
                  <a:txBody>
                    <a:bodyPr/>
                    <a:lstStyle/>
                    <a:p>
                      <a:r>
                        <a:rPr lang="en-US" altLang="zh-CN" sz="2000" b="1" dirty="0" smtClean="0">
                          <a:solidFill>
                            <a:schemeClr val="tx1"/>
                          </a:solidFill>
                        </a:rPr>
                        <a:t>Java</a:t>
                      </a:r>
                      <a:r>
                        <a:rPr lang="zh-CN" altLang="en-US" sz="2000" b="1" dirty="0" smtClean="0">
                          <a:solidFill>
                            <a:schemeClr val="tx1"/>
                          </a:solidFill>
                        </a:rPr>
                        <a:t>类层次的根，其他类的祖先</a:t>
                      </a:r>
                      <a:endParaRPr lang="zh-CN" altLang="en-US" sz="2000" b="1" dirty="0">
                        <a:solidFill>
                          <a:schemeClr val="tx1"/>
                        </a:solidFill>
                      </a:endParaRPr>
                    </a:p>
                  </a:txBody>
                  <a:tcPr/>
                </a:tc>
                <a:extLst>
                  <a:ext uri="{0D108BD9-81ED-4DB2-BD59-A6C34878D82A}">
                    <a16:rowId xmlns:a16="http://schemas.microsoft.com/office/drawing/2014/main" val="10001"/>
                  </a:ext>
                </a:extLst>
              </a:tr>
              <a:tr h="421261">
                <a:tc>
                  <a:txBody>
                    <a:bodyPr/>
                    <a:lstStyle/>
                    <a:p>
                      <a:r>
                        <a:rPr lang="en-US" altLang="zh-CN" sz="2000" b="1" dirty="0" smtClean="0">
                          <a:solidFill>
                            <a:schemeClr val="tx1"/>
                          </a:solidFill>
                        </a:rPr>
                        <a:t>Math</a:t>
                      </a:r>
                      <a:endParaRPr lang="zh-CN" altLang="en-US" sz="2000" b="1" dirty="0">
                        <a:solidFill>
                          <a:schemeClr val="tx1"/>
                        </a:solidFill>
                      </a:endParaRPr>
                    </a:p>
                  </a:txBody>
                  <a:tcPr/>
                </a:tc>
                <a:tc>
                  <a:txBody>
                    <a:bodyPr/>
                    <a:lstStyle/>
                    <a:p>
                      <a:r>
                        <a:rPr lang="zh-CN" altLang="en-US" sz="2000" b="1" dirty="0" smtClean="0">
                          <a:solidFill>
                            <a:schemeClr val="tx1"/>
                          </a:solidFill>
                        </a:rPr>
                        <a:t>提供一组数学函数和常数</a:t>
                      </a:r>
                      <a:endParaRPr lang="zh-CN" altLang="en-US" sz="2000" b="1" dirty="0">
                        <a:solidFill>
                          <a:schemeClr val="tx1"/>
                        </a:solidFill>
                      </a:endParaRPr>
                    </a:p>
                  </a:txBody>
                  <a:tcPr/>
                </a:tc>
                <a:extLst>
                  <a:ext uri="{0D108BD9-81ED-4DB2-BD59-A6C34878D82A}">
                    <a16:rowId xmlns:a16="http://schemas.microsoft.com/office/drawing/2014/main" val="10002"/>
                  </a:ext>
                </a:extLst>
              </a:tr>
              <a:tr h="421261">
                <a:tc>
                  <a:txBody>
                    <a:bodyPr/>
                    <a:lstStyle/>
                    <a:p>
                      <a:r>
                        <a:rPr lang="en-US" altLang="zh-CN" sz="2000" b="1" dirty="0" err="1" smtClean="0">
                          <a:solidFill>
                            <a:schemeClr val="tx1"/>
                          </a:solidFill>
                        </a:rPr>
                        <a:t>Comparale</a:t>
                      </a:r>
                      <a:r>
                        <a:rPr lang="zh-CN" altLang="en-US" sz="2000" b="1" dirty="0" smtClean="0">
                          <a:solidFill>
                            <a:schemeClr val="tx1"/>
                          </a:solidFill>
                        </a:rPr>
                        <a:t>接口</a:t>
                      </a:r>
                      <a:endParaRPr lang="zh-CN" altLang="en-US" sz="2000" b="1" dirty="0">
                        <a:solidFill>
                          <a:schemeClr val="tx1"/>
                        </a:solidFill>
                      </a:endParaRPr>
                    </a:p>
                  </a:txBody>
                  <a:tcPr/>
                </a:tc>
                <a:tc>
                  <a:txBody>
                    <a:bodyPr/>
                    <a:lstStyle/>
                    <a:p>
                      <a:r>
                        <a:rPr lang="zh-CN" altLang="en-US" sz="2000" b="1" dirty="0" smtClean="0">
                          <a:solidFill>
                            <a:schemeClr val="tx1"/>
                          </a:solidFill>
                        </a:rPr>
                        <a:t>约定对象比较大小的方法</a:t>
                      </a:r>
                      <a:endParaRPr lang="zh-CN" altLang="en-US" sz="2000" b="1" dirty="0">
                        <a:solidFill>
                          <a:schemeClr val="tx1"/>
                        </a:solidFill>
                      </a:endParaRPr>
                    </a:p>
                  </a:txBody>
                  <a:tcPr/>
                </a:tc>
                <a:extLst>
                  <a:ext uri="{0D108BD9-81ED-4DB2-BD59-A6C34878D82A}">
                    <a16:rowId xmlns:a16="http://schemas.microsoft.com/office/drawing/2014/main" val="10003"/>
                  </a:ext>
                </a:extLst>
              </a:tr>
              <a:tr h="421261">
                <a:tc>
                  <a:txBody>
                    <a:bodyPr/>
                    <a:lstStyle/>
                    <a:p>
                      <a:r>
                        <a:rPr lang="zh-CN" altLang="en-US" sz="2000" b="1" dirty="0" smtClean="0">
                          <a:solidFill>
                            <a:schemeClr val="tx1"/>
                          </a:solidFill>
                        </a:rPr>
                        <a:t>基本数据类型包装类</a:t>
                      </a:r>
                      <a:endParaRPr lang="zh-CN" altLang="en-US" sz="2000" b="1" dirty="0">
                        <a:solidFill>
                          <a:schemeClr val="tx1"/>
                        </a:solidFill>
                      </a:endParaRPr>
                    </a:p>
                  </a:txBody>
                  <a:tcPr/>
                </a:tc>
                <a:tc>
                  <a:txBody>
                    <a:bodyPr/>
                    <a:lstStyle/>
                    <a:p>
                      <a:r>
                        <a:rPr lang="en-US" altLang="zh-CN" sz="2000" b="1" dirty="0" smtClean="0">
                          <a:solidFill>
                            <a:schemeClr val="tx1"/>
                          </a:solidFill>
                        </a:rPr>
                        <a:t>8</a:t>
                      </a:r>
                      <a:r>
                        <a:rPr lang="zh-CN" altLang="en-US" sz="2000" b="1" dirty="0" smtClean="0">
                          <a:solidFill>
                            <a:schemeClr val="tx1"/>
                          </a:solidFill>
                        </a:rPr>
                        <a:t>个基本类型的包装类</a:t>
                      </a:r>
                      <a:endParaRPr lang="zh-CN" altLang="en-US" sz="2000" b="1" dirty="0">
                        <a:solidFill>
                          <a:schemeClr val="tx1"/>
                        </a:solidFill>
                      </a:endParaRPr>
                    </a:p>
                  </a:txBody>
                  <a:tcPr/>
                </a:tc>
                <a:extLst>
                  <a:ext uri="{0D108BD9-81ED-4DB2-BD59-A6C34878D82A}">
                    <a16:rowId xmlns:a16="http://schemas.microsoft.com/office/drawing/2014/main" val="10004"/>
                  </a:ext>
                </a:extLst>
              </a:tr>
              <a:tr h="421261">
                <a:tc>
                  <a:txBody>
                    <a:bodyPr/>
                    <a:lstStyle/>
                    <a:p>
                      <a:r>
                        <a:rPr lang="en-US" altLang="zh-CN" sz="2000" b="1" dirty="0" smtClean="0">
                          <a:solidFill>
                            <a:schemeClr val="tx1"/>
                          </a:solidFill>
                        </a:rPr>
                        <a:t>String</a:t>
                      </a:r>
                      <a:r>
                        <a:rPr lang="zh-CN" altLang="en-US" sz="2000" b="1" dirty="0" smtClean="0">
                          <a:solidFill>
                            <a:schemeClr val="tx1"/>
                          </a:solidFill>
                        </a:rPr>
                        <a:t>字符串类</a:t>
                      </a:r>
                      <a:endParaRPr lang="zh-CN" altLang="en-US" sz="2000" b="1" dirty="0">
                        <a:solidFill>
                          <a:schemeClr val="tx1"/>
                        </a:solidFill>
                      </a:endParaRPr>
                    </a:p>
                  </a:txBody>
                  <a:tcPr/>
                </a:tc>
                <a:tc>
                  <a:txBody>
                    <a:bodyPr/>
                    <a:lstStyle/>
                    <a:p>
                      <a:r>
                        <a:rPr lang="zh-CN" altLang="en-US" sz="2000" b="1" dirty="0" smtClean="0">
                          <a:solidFill>
                            <a:schemeClr val="tx1"/>
                          </a:solidFill>
                        </a:rPr>
                        <a:t>提供字符串的操作方法</a:t>
                      </a:r>
                      <a:endParaRPr lang="zh-CN" altLang="en-US" sz="2000" b="1" dirty="0">
                        <a:solidFill>
                          <a:schemeClr val="tx1"/>
                        </a:solidFill>
                      </a:endParaRPr>
                    </a:p>
                  </a:txBody>
                  <a:tcPr/>
                </a:tc>
                <a:extLst>
                  <a:ext uri="{0D108BD9-81ED-4DB2-BD59-A6C34878D82A}">
                    <a16:rowId xmlns:a16="http://schemas.microsoft.com/office/drawing/2014/main" val="10005"/>
                  </a:ext>
                </a:extLst>
              </a:tr>
              <a:tr h="745308">
                <a:tc>
                  <a:txBody>
                    <a:bodyPr/>
                    <a:lstStyle/>
                    <a:p>
                      <a:r>
                        <a:rPr lang="en-US" altLang="zh-CN" sz="2000" b="1" dirty="0" smtClean="0">
                          <a:solidFill>
                            <a:schemeClr val="tx1"/>
                          </a:solidFill>
                        </a:rPr>
                        <a:t>System</a:t>
                      </a:r>
                      <a:r>
                        <a:rPr lang="zh-CN" altLang="en-US" sz="2000" b="1" dirty="0" smtClean="0">
                          <a:solidFill>
                            <a:schemeClr val="tx1"/>
                          </a:solidFill>
                        </a:rPr>
                        <a:t>和</a:t>
                      </a:r>
                      <a:r>
                        <a:rPr lang="en-US" altLang="zh-CN" sz="2000" b="1" dirty="0" smtClean="0">
                          <a:solidFill>
                            <a:schemeClr val="tx1"/>
                          </a:solidFill>
                        </a:rPr>
                        <a:t>Runtime</a:t>
                      </a:r>
                      <a:r>
                        <a:rPr lang="zh-CN" altLang="en-US" sz="2000" b="1" dirty="0" smtClean="0">
                          <a:solidFill>
                            <a:schemeClr val="tx1"/>
                          </a:solidFill>
                        </a:rPr>
                        <a:t>类</a:t>
                      </a:r>
                      <a:endParaRPr lang="zh-CN" altLang="en-US" sz="2000" b="1" dirty="0">
                        <a:solidFill>
                          <a:schemeClr val="tx1"/>
                        </a:solidFill>
                      </a:endParaRPr>
                    </a:p>
                  </a:txBody>
                  <a:tcPr/>
                </a:tc>
                <a:tc>
                  <a:txBody>
                    <a:bodyPr/>
                    <a:lstStyle/>
                    <a:p>
                      <a:r>
                        <a:rPr lang="zh-CN" altLang="en-US" sz="2000" b="1" dirty="0" smtClean="0">
                          <a:solidFill>
                            <a:schemeClr val="tx1"/>
                          </a:solidFill>
                        </a:rPr>
                        <a:t>系统和运行时类，提供访问系统和运行时环境资源</a:t>
                      </a:r>
                      <a:endParaRPr lang="zh-CN" altLang="en-US" sz="2000" b="1" dirty="0">
                        <a:solidFill>
                          <a:schemeClr val="tx1"/>
                        </a:solidFill>
                      </a:endParaRPr>
                    </a:p>
                  </a:txBody>
                  <a:tcPr/>
                </a:tc>
                <a:extLst>
                  <a:ext uri="{0D108BD9-81ED-4DB2-BD59-A6C34878D82A}">
                    <a16:rowId xmlns:a16="http://schemas.microsoft.com/office/drawing/2014/main" val="10006"/>
                  </a:ext>
                </a:extLst>
              </a:tr>
              <a:tr h="421261">
                <a:tc>
                  <a:txBody>
                    <a:bodyPr/>
                    <a:lstStyle/>
                    <a:p>
                      <a:r>
                        <a:rPr lang="en-US" altLang="zh-CN" sz="2000" b="1" dirty="0" smtClean="0">
                          <a:solidFill>
                            <a:schemeClr val="tx1"/>
                          </a:solidFill>
                        </a:rPr>
                        <a:t>Class</a:t>
                      </a:r>
                      <a:r>
                        <a:rPr lang="zh-CN" altLang="en-US" sz="2000" b="1" dirty="0" smtClean="0">
                          <a:solidFill>
                            <a:schemeClr val="tx1"/>
                          </a:solidFill>
                        </a:rPr>
                        <a:t>类</a:t>
                      </a:r>
                      <a:endParaRPr lang="zh-CN" altLang="en-US" sz="2000" b="1" dirty="0">
                        <a:solidFill>
                          <a:schemeClr val="tx1"/>
                        </a:solidFill>
                      </a:endParaRPr>
                    </a:p>
                  </a:txBody>
                  <a:tcPr/>
                </a:tc>
                <a:tc>
                  <a:txBody>
                    <a:bodyPr/>
                    <a:lstStyle/>
                    <a:p>
                      <a:r>
                        <a:rPr lang="zh-CN" altLang="en-US" sz="2000" b="1" dirty="0" smtClean="0">
                          <a:solidFill>
                            <a:schemeClr val="tx1"/>
                          </a:solidFill>
                        </a:rPr>
                        <a:t>提供类名、父类即类所在包的信息</a:t>
                      </a:r>
                      <a:endParaRPr lang="zh-CN" altLang="en-US" sz="2000" b="1" dirty="0">
                        <a:solidFill>
                          <a:schemeClr val="tx1"/>
                        </a:solidFill>
                      </a:endParaRPr>
                    </a:p>
                  </a:txBody>
                  <a:tcPr/>
                </a:tc>
                <a:extLst>
                  <a:ext uri="{0D108BD9-81ED-4DB2-BD59-A6C34878D82A}">
                    <a16:rowId xmlns:a16="http://schemas.microsoft.com/office/drawing/2014/main" val="10007"/>
                  </a:ext>
                </a:extLst>
              </a:tr>
              <a:tr h="421261">
                <a:tc>
                  <a:txBody>
                    <a:bodyPr/>
                    <a:lstStyle/>
                    <a:p>
                      <a:r>
                        <a:rPr lang="en-US" altLang="zh-CN" sz="2000" b="1" dirty="0" smtClean="0">
                          <a:solidFill>
                            <a:schemeClr val="tx1"/>
                          </a:solidFill>
                        </a:rPr>
                        <a:t>Error</a:t>
                      </a:r>
                      <a:r>
                        <a:rPr lang="zh-CN" altLang="en-US" sz="2000" b="1" dirty="0" smtClean="0">
                          <a:solidFill>
                            <a:schemeClr val="tx1"/>
                          </a:solidFill>
                        </a:rPr>
                        <a:t>、</a:t>
                      </a:r>
                      <a:r>
                        <a:rPr lang="en-US" altLang="zh-CN" sz="2000" b="1" dirty="0" err="1" smtClean="0">
                          <a:solidFill>
                            <a:schemeClr val="tx1"/>
                          </a:solidFill>
                        </a:rPr>
                        <a:t>Excpetion</a:t>
                      </a:r>
                      <a:endParaRPr lang="zh-CN" altLang="en-US" sz="2000" b="1" dirty="0">
                        <a:solidFill>
                          <a:schemeClr val="tx1"/>
                        </a:solidFill>
                      </a:endParaRPr>
                    </a:p>
                  </a:txBody>
                  <a:tcPr/>
                </a:tc>
                <a:tc>
                  <a:txBody>
                    <a:bodyPr/>
                    <a:lstStyle/>
                    <a:p>
                      <a:r>
                        <a:rPr lang="zh-CN" altLang="en-US" sz="2000" b="1" dirty="0" smtClean="0">
                          <a:solidFill>
                            <a:schemeClr val="tx1"/>
                          </a:solidFill>
                        </a:rPr>
                        <a:t>处理异常和错误</a:t>
                      </a:r>
                      <a:endParaRPr lang="zh-CN" altLang="en-US" sz="2000" b="1" dirty="0">
                        <a:solidFill>
                          <a:schemeClr val="tx1"/>
                        </a:solidFill>
                      </a:endParaRPr>
                    </a:p>
                  </a:txBody>
                  <a:tcPr/>
                </a:tc>
                <a:extLst>
                  <a:ext uri="{0D108BD9-81ED-4DB2-BD59-A6C34878D82A}">
                    <a16:rowId xmlns:a16="http://schemas.microsoft.com/office/drawing/2014/main" val="10008"/>
                  </a:ext>
                </a:extLst>
              </a:tr>
              <a:tr h="745308">
                <a:tc>
                  <a:txBody>
                    <a:bodyPr/>
                    <a:lstStyle/>
                    <a:p>
                      <a:r>
                        <a:rPr lang="en-US" altLang="zh-CN" sz="2000" b="1" dirty="0" smtClean="0">
                          <a:solidFill>
                            <a:schemeClr val="tx1"/>
                          </a:solidFill>
                        </a:rPr>
                        <a:t>Thread</a:t>
                      </a:r>
                      <a:r>
                        <a:rPr lang="zh-CN" altLang="en-US" sz="2000" b="1" dirty="0" smtClean="0">
                          <a:solidFill>
                            <a:schemeClr val="tx1"/>
                          </a:solidFill>
                        </a:rPr>
                        <a:t>类和</a:t>
                      </a:r>
                      <a:r>
                        <a:rPr lang="en-US" altLang="zh-CN" sz="2000" b="1" dirty="0" smtClean="0">
                          <a:solidFill>
                            <a:schemeClr val="tx1"/>
                          </a:solidFill>
                        </a:rPr>
                        <a:t>Runnable</a:t>
                      </a:r>
                      <a:r>
                        <a:rPr lang="zh-CN" altLang="en-US" sz="2000" b="1" dirty="0" smtClean="0">
                          <a:solidFill>
                            <a:schemeClr val="tx1"/>
                          </a:solidFill>
                        </a:rPr>
                        <a:t>接口</a:t>
                      </a:r>
                      <a:endParaRPr lang="zh-CN" altLang="en-US" sz="2000" b="1" dirty="0">
                        <a:solidFill>
                          <a:schemeClr val="tx1"/>
                        </a:solidFill>
                      </a:endParaRPr>
                    </a:p>
                  </a:txBody>
                  <a:tcPr/>
                </a:tc>
                <a:tc>
                  <a:txBody>
                    <a:bodyPr/>
                    <a:lstStyle/>
                    <a:p>
                      <a:r>
                        <a:rPr lang="zh-CN" altLang="en-US" sz="2000" b="1" dirty="0" smtClean="0">
                          <a:solidFill>
                            <a:schemeClr val="tx1"/>
                          </a:solidFill>
                        </a:rPr>
                        <a:t>提供多线程管理、多线程操作类及接口</a:t>
                      </a:r>
                      <a:endParaRPr lang="zh-CN" altLang="en-US" sz="2000" b="1" dirty="0">
                        <a:solidFill>
                          <a:schemeClr val="tx1"/>
                        </a:solidFill>
                      </a:endParaRPr>
                    </a:p>
                  </a:txBody>
                  <a:tcPr/>
                </a:tc>
                <a:extLst>
                  <a:ext uri="{0D108BD9-81ED-4DB2-BD59-A6C34878D82A}">
                    <a16:rowId xmlns:a16="http://schemas.microsoft.com/office/drawing/2014/main" val="10009"/>
                  </a:ext>
                </a:extLst>
              </a:tr>
            </a:tbl>
          </a:graphicData>
        </a:graphic>
      </p:graphicFrame>
      <p:sp>
        <p:nvSpPr>
          <p:cNvPr id="2" name="灯片编号占位符 1"/>
          <p:cNvSpPr>
            <a:spLocks noGrp="1"/>
          </p:cNvSpPr>
          <p:nvPr>
            <p:ph type="sldNum" sz="quarter" idx="11"/>
          </p:nvPr>
        </p:nvSpPr>
        <p:spPr/>
        <p:txBody>
          <a:bodyPr/>
          <a:lstStyle/>
          <a:p>
            <a:pPr>
              <a:defRPr/>
            </a:pPr>
            <a:fld id="{6EFEB27F-03F4-4FEF-9D6A-9F9AD2EC9CE5}" type="slidenum">
              <a:rPr lang="zh-CN" altLang="en-US" smtClean="0"/>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42988" y="188913"/>
            <a:ext cx="7793037" cy="839787"/>
          </a:xfrm>
        </p:spPr>
        <p:txBody>
          <a:bodyPr/>
          <a:lstStyle/>
          <a:p>
            <a:pPr eaLnBrk="1" hangingPunct="1"/>
            <a:r>
              <a:rPr lang="en-US" altLang="zh-CN" smtClean="0"/>
              <a:t>1. Object</a:t>
            </a:r>
            <a:r>
              <a:rPr lang="zh-CN" altLang="en-US" smtClean="0"/>
              <a:t>类</a:t>
            </a:r>
          </a:p>
        </p:txBody>
      </p:sp>
      <p:sp>
        <p:nvSpPr>
          <p:cNvPr id="28675" name="Rectangle 3"/>
          <p:cNvSpPr>
            <a:spLocks noGrp="1" noChangeArrowheads="1"/>
          </p:cNvSpPr>
          <p:nvPr>
            <p:ph type="body" idx="1"/>
          </p:nvPr>
        </p:nvSpPr>
        <p:spPr>
          <a:xfrm>
            <a:off x="179388" y="1484313"/>
            <a:ext cx="8559800" cy="4824412"/>
          </a:xfrm>
        </p:spPr>
        <p:txBody>
          <a:bodyPr/>
          <a:lstStyle/>
          <a:p>
            <a:pPr lvl="1" eaLnBrk="1" hangingPunct="1"/>
            <a:r>
              <a:rPr lang="en-US" altLang="zh-CN" sz="2000" dirty="0" smtClean="0"/>
              <a:t>package </a:t>
            </a:r>
            <a:r>
              <a:rPr lang="en-US" altLang="zh-CN" sz="2000" dirty="0" err="1" smtClean="0"/>
              <a:t>java.lang</a:t>
            </a:r>
            <a:r>
              <a:rPr lang="en-US" altLang="zh-CN" sz="2000" dirty="0" smtClean="0"/>
              <a:t>;</a:t>
            </a:r>
          </a:p>
          <a:p>
            <a:pPr lvl="1" eaLnBrk="1" hangingPunct="1"/>
            <a:r>
              <a:rPr lang="en-US" altLang="zh-CN" sz="2000" dirty="0" smtClean="0"/>
              <a:t>public class Object </a:t>
            </a:r>
          </a:p>
          <a:p>
            <a:pPr lvl="1" eaLnBrk="1" hangingPunct="1"/>
            <a:r>
              <a:rPr lang="en-US" altLang="zh-CN" sz="2000" dirty="0" smtClean="0"/>
              <a:t>{</a:t>
            </a:r>
          </a:p>
          <a:p>
            <a:pPr lvl="1" eaLnBrk="1" hangingPunct="1"/>
            <a:r>
              <a:rPr lang="en-US" altLang="zh-CN" sz="2000" dirty="0" smtClean="0"/>
              <a:t>    public Object()             		//</a:t>
            </a:r>
            <a:r>
              <a:rPr lang="zh-CN" altLang="en-US" sz="2000" dirty="0" smtClean="0"/>
              <a:t>构造方法</a:t>
            </a:r>
          </a:p>
          <a:p>
            <a:pPr lvl="1" eaLnBrk="1" hangingPunct="1"/>
            <a:r>
              <a:rPr lang="zh-CN" altLang="en-US" sz="2000" dirty="0" smtClean="0"/>
              <a:t>    </a:t>
            </a:r>
            <a:r>
              <a:rPr lang="en-US" altLang="zh-CN" sz="2000" dirty="0" smtClean="0"/>
              <a:t>public final native Class&lt;? extends Object&gt; </a:t>
            </a:r>
            <a:r>
              <a:rPr lang="en-US" altLang="zh-CN" sz="2000" dirty="0" err="1" smtClean="0"/>
              <a:t>getClass</a:t>
            </a:r>
            <a:r>
              <a:rPr lang="en-US" altLang="zh-CN" sz="2000" dirty="0" smtClean="0"/>
              <a:t>();  			 	</a:t>
            </a:r>
            <a:r>
              <a:rPr lang="zh-CN" altLang="en-US" sz="2000" dirty="0" smtClean="0"/>
              <a:t>         </a:t>
            </a:r>
            <a:r>
              <a:rPr lang="en-US" altLang="zh-CN" sz="2000" dirty="0" smtClean="0"/>
              <a:t>//</a:t>
            </a:r>
            <a:r>
              <a:rPr lang="zh-CN" altLang="en-US" sz="2000" dirty="0" smtClean="0"/>
              <a:t>返回当前对象所在的类</a:t>
            </a:r>
          </a:p>
          <a:p>
            <a:pPr lvl="1" eaLnBrk="1" hangingPunct="1"/>
            <a:r>
              <a:rPr lang="zh-CN" altLang="en-US" sz="2000" dirty="0" smtClean="0"/>
              <a:t>    </a:t>
            </a:r>
            <a:r>
              <a:rPr lang="en-US" altLang="zh-CN" sz="2000" dirty="0" smtClean="0"/>
              <a:t>public </a:t>
            </a:r>
            <a:r>
              <a:rPr lang="en-US" altLang="zh-CN" sz="2000" dirty="0" err="1" smtClean="0"/>
              <a:t>boolean</a:t>
            </a:r>
            <a:r>
              <a:rPr lang="en-US" altLang="zh-CN" sz="2000" dirty="0" smtClean="0"/>
              <a:t> equals(Object </a:t>
            </a:r>
            <a:r>
              <a:rPr lang="en-US" altLang="zh-CN" sz="2000" dirty="0" err="1" smtClean="0"/>
              <a:t>obj</a:t>
            </a:r>
            <a:r>
              <a:rPr lang="en-US" altLang="zh-CN" sz="2000" dirty="0" smtClean="0"/>
              <a:t>) 				                	                                   //</a:t>
            </a:r>
            <a:r>
              <a:rPr lang="zh-CN" altLang="en-US" sz="2000" dirty="0" smtClean="0"/>
              <a:t>比较当前对象与</a:t>
            </a:r>
            <a:r>
              <a:rPr lang="en-US" altLang="zh-CN" sz="2000" dirty="0" err="1" smtClean="0"/>
              <a:t>obj</a:t>
            </a:r>
            <a:r>
              <a:rPr lang="zh-CN" altLang="en-US" sz="2000" dirty="0" smtClean="0"/>
              <a:t>是否相等</a:t>
            </a:r>
          </a:p>
          <a:p>
            <a:pPr lvl="1" eaLnBrk="1" hangingPunct="1"/>
            <a:r>
              <a:rPr lang="en-US" altLang="zh-CN" sz="2000" dirty="0" smtClean="0"/>
              <a:t>    public String </a:t>
            </a:r>
            <a:r>
              <a:rPr lang="en-US" altLang="zh-CN" sz="2000" dirty="0" err="1" smtClean="0"/>
              <a:t>toString</a:t>
            </a:r>
            <a:r>
              <a:rPr lang="en-US" altLang="zh-CN" sz="2000" dirty="0" smtClean="0"/>
              <a:t>()          //</a:t>
            </a:r>
            <a:r>
              <a:rPr lang="zh-CN" altLang="en-US" sz="2000" dirty="0" smtClean="0"/>
              <a:t>返回当前对象的信息字符串</a:t>
            </a:r>
          </a:p>
          <a:p>
            <a:pPr lvl="1" eaLnBrk="1" hangingPunct="1"/>
            <a:r>
              <a:rPr lang="en-US" altLang="zh-CN" sz="2000" dirty="0" smtClean="0"/>
              <a:t>    protected void finalize() throws </a:t>
            </a:r>
            <a:r>
              <a:rPr lang="en-US" altLang="zh-CN" sz="2000" dirty="0" err="1" smtClean="0"/>
              <a:t>Throwable</a:t>
            </a:r>
            <a:r>
              <a:rPr lang="en-US" altLang="zh-CN" sz="2000" dirty="0" smtClean="0"/>
              <a:t>        //</a:t>
            </a:r>
            <a:r>
              <a:rPr lang="zh-CN" altLang="en-US" sz="2000" dirty="0" smtClean="0"/>
              <a:t>析构方法</a:t>
            </a:r>
          </a:p>
          <a:p>
            <a:pPr lvl="1" eaLnBrk="1" hangingPunct="1"/>
            <a:r>
              <a:rPr lang="en-US" altLang="zh-CN" sz="2000" dirty="0" smtClean="0"/>
              <a:t>}</a:t>
            </a:r>
            <a:endParaRPr lang="zh-CN" altLang="en-GB" sz="2000" dirty="0" smtClean="0"/>
          </a:p>
        </p:txBody>
      </p:sp>
      <p:sp>
        <p:nvSpPr>
          <p:cNvPr id="2" name="灯片编号占位符 1"/>
          <p:cNvSpPr>
            <a:spLocks noGrp="1"/>
          </p:cNvSpPr>
          <p:nvPr>
            <p:ph type="sldNum" sz="quarter" idx="11"/>
          </p:nvPr>
        </p:nvSpPr>
        <p:spPr/>
        <p:txBody>
          <a:bodyPr/>
          <a:lstStyle/>
          <a:p>
            <a:pPr>
              <a:defRPr/>
            </a:pPr>
            <a:fld id="{7A214789-4E00-4DD2-9EF8-FE00F313235D}" type="slidenum">
              <a:rPr lang="zh-CN" altLang="en-US"/>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第</a:t>
            </a:r>
            <a:r>
              <a:rPr lang="en-US" altLang="zh-CN" smtClean="0"/>
              <a:t>4</a:t>
            </a:r>
            <a:r>
              <a:rPr lang="zh-CN" altLang="en-US" smtClean="0"/>
              <a:t>章 接口、内部类和</a:t>
            </a:r>
            <a:r>
              <a:rPr lang="en-US" altLang="zh-CN" smtClean="0"/>
              <a:t>Java API</a:t>
            </a:r>
            <a:r>
              <a:rPr lang="zh-CN" altLang="en-US" smtClean="0"/>
              <a:t>基础</a:t>
            </a:r>
          </a:p>
        </p:txBody>
      </p:sp>
      <p:sp>
        <p:nvSpPr>
          <p:cNvPr id="13" name="灯片编号占位符 12"/>
          <p:cNvSpPr>
            <a:spLocks noGrp="1"/>
          </p:cNvSpPr>
          <p:nvPr>
            <p:ph type="sldNum" sz="quarter" idx="11"/>
          </p:nvPr>
        </p:nvSpPr>
        <p:spPr/>
        <p:txBody>
          <a:bodyPr/>
          <a:lstStyle/>
          <a:p>
            <a:pPr>
              <a:defRPr/>
            </a:pPr>
            <a:fld id="{F8128B9F-CF89-4B8C-8A11-51DC2E8BE7D2}" type="slidenum">
              <a:rPr lang="zh-CN" altLang="en-US"/>
              <a:t>3</a:t>
            </a:fld>
            <a:endParaRPr lang="en-US" altLang="zh-CN"/>
          </a:p>
        </p:txBody>
      </p:sp>
      <p:sp>
        <p:nvSpPr>
          <p:cNvPr id="2" name="TextBox 1"/>
          <p:cNvSpPr txBox="1"/>
          <p:nvPr/>
        </p:nvSpPr>
        <p:spPr>
          <a:xfrm>
            <a:off x="417327" y="1268760"/>
            <a:ext cx="8280400" cy="2926314"/>
          </a:xfrm>
          <a:prstGeom prst="rect">
            <a:avLst/>
          </a:prstGeom>
          <a:solidFill>
            <a:schemeClr val="accent1"/>
          </a:solidFill>
        </p:spPr>
        <p:txBody>
          <a:bodyPr>
            <a:spAutoFit/>
          </a:bodyPr>
          <a:lstStyle/>
          <a:p>
            <a:pPr>
              <a:lnSpc>
                <a:spcPct val="130000"/>
              </a:lnSpc>
              <a:defRPr/>
            </a:pPr>
            <a:r>
              <a:rPr lang="zh-CN" altLang="en-US" dirty="0">
                <a:latin typeface="微软雅黑" panose="020B0503020204020204" pitchFamily="34" charset="-122"/>
                <a:ea typeface="微软雅黑" panose="020B0503020204020204" pitchFamily="34" charset="-122"/>
              </a:rPr>
              <a:t>引入接口的原因：在程序设计中经常遇到这样的问题。</a:t>
            </a:r>
            <a:endParaRPr lang="en-US" altLang="zh-CN" dirty="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rPr>
              <a:t>有些类互不相关，但却具有相似的方法。并且这些方法在各个类中的实现互不相同。</a:t>
            </a:r>
            <a:endParaRPr lang="en-US" altLang="zh-CN" dirty="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rPr>
              <a:t>不能为这些类定义一个共同的父类，但又希望在程序中体现出它们共同点。</a:t>
            </a:r>
            <a:endParaRPr lang="en-US" altLang="zh-CN" dirty="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rPr>
              <a:t>接口就是定义不相关类之间的共同接口。</a:t>
            </a:r>
          </a:p>
        </p:txBody>
      </p:sp>
      <p:sp>
        <p:nvSpPr>
          <p:cNvPr id="5126" name="TextBox 2"/>
          <p:cNvSpPr txBox="1">
            <a:spLocks noChangeArrowheads="1"/>
          </p:cNvSpPr>
          <p:nvPr/>
        </p:nvSpPr>
        <p:spPr bwMode="auto">
          <a:xfrm>
            <a:off x="415740" y="4508159"/>
            <a:ext cx="8281987" cy="708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例如</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比较运算，整形、字符串、自定义类型都会有比较运算，不好约定共同父类，使用接口更合适。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126"/>
                                        </p:tgtEl>
                                        <p:attrNameLst>
                                          <p:attrName>style.visibility</p:attrName>
                                        </p:attrNameLst>
                                      </p:cBhvr>
                                      <p:to>
                                        <p:strVal val="visible"/>
                                      </p:to>
                                    </p:set>
                                    <p:animEffect transition="in" filter="barn(inVertical)">
                                      <p:cBhvr>
                                        <p:cTn id="7"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t>2. Math</a:t>
            </a:r>
            <a:r>
              <a:rPr lang="zh-CN" altLang="en-US" smtClean="0"/>
              <a:t>数学类</a:t>
            </a:r>
          </a:p>
        </p:txBody>
      </p:sp>
      <p:sp>
        <p:nvSpPr>
          <p:cNvPr id="29699" name="Rectangle 3"/>
          <p:cNvSpPr>
            <a:spLocks noGrp="1" noChangeArrowheads="1"/>
          </p:cNvSpPr>
          <p:nvPr>
            <p:ph type="body" idx="1"/>
          </p:nvPr>
        </p:nvSpPr>
        <p:spPr>
          <a:xfrm>
            <a:off x="250825" y="1557338"/>
            <a:ext cx="8775700" cy="4032250"/>
          </a:xfrm>
        </p:spPr>
        <p:txBody>
          <a:bodyPr/>
          <a:lstStyle/>
          <a:p>
            <a:pPr eaLnBrk="1" hangingPunct="1">
              <a:lnSpc>
                <a:spcPct val="120000"/>
              </a:lnSpc>
            </a:pPr>
            <a:r>
              <a:rPr lang="en-US" altLang="zh-CN" sz="2000" smtClean="0"/>
              <a:t>public </a:t>
            </a:r>
            <a:r>
              <a:rPr lang="en-US" altLang="zh-CN" sz="2000" smtClean="0">
                <a:solidFill>
                  <a:srgbClr val="C00000"/>
                </a:solidFill>
              </a:rPr>
              <a:t>final</a:t>
            </a:r>
            <a:r>
              <a:rPr lang="en-US" altLang="zh-CN" sz="2000" smtClean="0"/>
              <a:t> class Math extends Object</a:t>
            </a:r>
          </a:p>
          <a:p>
            <a:pPr eaLnBrk="1" hangingPunct="1">
              <a:lnSpc>
                <a:spcPct val="120000"/>
              </a:lnSpc>
            </a:pPr>
            <a:r>
              <a:rPr lang="en-US" altLang="zh-CN" sz="2000" smtClean="0"/>
              <a:t>{</a:t>
            </a:r>
          </a:p>
          <a:p>
            <a:pPr eaLnBrk="1" hangingPunct="1">
              <a:lnSpc>
                <a:spcPct val="120000"/>
              </a:lnSpc>
            </a:pPr>
            <a:r>
              <a:rPr lang="en-US" altLang="zh-CN" sz="2000" smtClean="0"/>
              <a:t>    public </a:t>
            </a:r>
            <a:r>
              <a:rPr lang="en-US" altLang="zh-CN" sz="2000" smtClean="0">
                <a:solidFill>
                  <a:srgbClr val="C00000"/>
                </a:solidFill>
              </a:rPr>
              <a:t>static</a:t>
            </a:r>
            <a:r>
              <a:rPr lang="en-US" altLang="zh-CN" sz="2000" smtClean="0"/>
              <a:t> final double E = 2.7182818284590452354; //</a:t>
            </a:r>
            <a:r>
              <a:rPr lang="zh-CN" altLang="en-US" sz="2000" smtClean="0"/>
              <a:t>常量</a:t>
            </a:r>
          </a:p>
          <a:p>
            <a:pPr eaLnBrk="1" hangingPunct="1">
              <a:lnSpc>
                <a:spcPct val="120000"/>
              </a:lnSpc>
            </a:pPr>
            <a:r>
              <a:rPr lang="zh-CN" altLang="en-US" sz="2000" smtClean="0"/>
              <a:t>    </a:t>
            </a:r>
            <a:r>
              <a:rPr lang="en-US" altLang="zh-CN" sz="2000" smtClean="0"/>
              <a:t>public </a:t>
            </a:r>
            <a:r>
              <a:rPr lang="en-US" altLang="zh-CN" sz="2000" smtClean="0">
                <a:solidFill>
                  <a:srgbClr val="C00000"/>
                </a:solidFill>
              </a:rPr>
              <a:t>static</a:t>
            </a:r>
            <a:r>
              <a:rPr lang="en-US" altLang="zh-CN" sz="2000" smtClean="0"/>
              <a:t> final double PI = 3.14159265358979323846;</a:t>
            </a:r>
          </a:p>
          <a:p>
            <a:pPr eaLnBrk="1" hangingPunct="1">
              <a:lnSpc>
                <a:spcPct val="120000"/>
              </a:lnSpc>
            </a:pPr>
            <a:r>
              <a:rPr lang="en-US" altLang="zh-CN" sz="2000" smtClean="0"/>
              <a:t>    public static double abs(double a)   		//</a:t>
            </a:r>
            <a:r>
              <a:rPr lang="zh-CN" altLang="en-US" sz="2000" smtClean="0"/>
              <a:t>求绝对值</a:t>
            </a:r>
          </a:p>
          <a:p>
            <a:pPr eaLnBrk="1" hangingPunct="1">
              <a:lnSpc>
                <a:spcPct val="120000"/>
              </a:lnSpc>
            </a:pPr>
            <a:r>
              <a:rPr lang="zh-CN" altLang="en-US" sz="2000" smtClean="0"/>
              <a:t>    </a:t>
            </a:r>
            <a:r>
              <a:rPr lang="en-US" altLang="zh-CN" sz="2000" smtClean="0"/>
              <a:t>public </a:t>
            </a:r>
            <a:r>
              <a:rPr lang="en-US" altLang="zh-CN" sz="2000" smtClean="0">
                <a:solidFill>
                  <a:srgbClr val="C00000"/>
                </a:solidFill>
              </a:rPr>
              <a:t>static</a:t>
            </a:r>
            <a:r>
              <a:rPr lang="en-US" altLang="zh-CN" sz="2000" smtClean="0"/>
              <a:t> double max(double a,double b)       //</a:t>
            </a:r>
            <a:r>
              <a:rPr lang="zh-CN" altLang="en-US" sz="2000" smtClean="0"/>
              <a:t>最大值</a:t>
            </a:r>
          </a:p>
          <a:p>
            <a:pPr eaLnBrk="1" hangingPunct="1">
              <a:lnSpc>
                <a:spcPct val="120000"/>
              </a:lnSpc>
            </a:pPr>
            <a:r>
              <a:rPr lang="zh-CN" altLang="en-US" sz="2000" smtClean="0"/>
              <a:t>    </a:t>
            </a:r>
            <a:r>
              <a:rPr lang="en-US" altLang="zh-CN" sz="2000" smtClean="0"/>
              <a:t>public static double min(double a,double b)        //</a:t>
            </a:r>
            <a:r>
              <a:rPr lang="zh-CN" altLang="en-US" sz="2000" smtClean="0"/>
              <a:t>最小值</a:t>
            </a:r>
          </a:p>
          <a:p>
            <a:pPr eaLnBrk="1" hangingPunct="1">
              <a:lnSpc>
                <a:spcPct val="120000"/>
              </a:lnSpc>
            </a:pPr>
            <a:r>
              <a:rPr lang="zh-CN" altLang="en-US" sz="2000" smtClean="0"/>
              <a:t>    </a:t>
            </a:r>
            <a:r>
              <a:rPr lang="en-US" altLang="zh-CN" sz="2000" smtClean="0"/>
              <a:t>public static double random()    //</a:t>
            </a:r>
            <a:r>
              <a:rPr lang="zh-CN" altLang="en-US" sz="2000" smtClean="0"/>
              <a:t>返回一个</a:t>
            </a:r>
            <a:r>
              <a:rPr lang="en-US" altLang="zh-CN" sz="2000" smtClean="0"/>
              <a:t>0.0~1.0</a:t>
            </a:r>
            <a:r>
              <a:rPr lang="zh-CN" altLang="en-US" sz="2000" smtClean="0"/>
              <a:t>之间的随机数</a:t>
            </a:r>
            <a:endParaRPr lang="en-US" altLang="zh-CN" sz="2000" smtClean="0"/>
          </a:p>
          <a:p>
            <a:pPr eaLnBrk="1" hangingPunct="1">
              <a:lnSpc>
                <a:spcPct val="120000"/>
              </a:lnSpc>
            </a:pPr>
            <a:r>
              <a:rPr lang="en-US" altLang="zh-CN" sz="2000" smtClean="0"/>
              <a:t>    …………..</a:t>
            </a:r>
            <a:endParaRPr lang="zh-CN" altLang="en-US" sz="2000" smtClean="0"/>
          </a:p>
          <a:p>
            <a:pPr eaLnBrk="1" hangingPunct="1">
              <a:lnSpc>
                <a:spcPct val="120000"/>
              </a:lnSpc>
            </a:pPr>
            <a:r>
              <a:rPr lang="en-US" altLang="zh-CN" sz="2000" smtClean="0"/>
              <a:t>}</a:t>
            </a:r>
            <a:endParaRPr lang="zh-CN" altLang="en-US" sz="2000" smtClean="0"/>
          </a:p>
        </p:txBody>
      </p:sp>
      <p:sp>
        <p:nvSpPr>
          <p:cNvPr id="2" name="灯片编号占位符 1"/>
          <p:cNvSpPr>
            <a:spLocks noGrp="1"/>
          </p:cNvSpPr>
          <p:nvPr>
            <p:ph type="sldNum" sz="quarter" idx="11"/>
          </p:nvPr>
        </p:nvSpPr>
        <p:spPr/>
        <p:txBody>
          <a:bodyPr/>
          <a:lstStyle/>
          <a:p>
            <a:pPr>
              <a:defRPr/>
            </a:pPr>
            <a:fld id="{1359572F-4A3D-4BF8-9695-A628717C9490}" type="slidenum">
              <a:rPr lang="zh-CN" altLang="en-US"/>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28688" y="34925"/>
            <a:ext cx="8188325" cy="839788"/>
          </a:xfrm>
        </p:spPr>
        <p:txBody>
          <a:bodyPr/>
          <a:lstStyle/>
          <a:p>
            <a:pPr eaLnBrk="1" hangingPunct="1"/>
            <a:r>
              <a:rPr lang="en-US" altLang="zh-CN" smtClean="0"/>
              <a:t>3. Comparable</a:t>
            </a:r>
            <a:r>
              <a:rPr lang="zh-CN" altLang="en-US" smtClean="0"/>
              <a:t>可比较接口</a:t>
            </a:r>
          </a:p>
        </p:txBody>
      </p:sp>
      <p:sp>
        <p:nvSpPr>
          <p:cNvPr id="30723" name="Rectangle 3"/>
          <p:cNvSpPr>
            <a:spLocks noGrp="1" noChangeArrowheads="1"/>
          </p:cNvSpPr>
          <p:nvPr>
            <p:ph type="body" idx="1"/>
          </p:nvPr>
        </p:nvSpPr>
        <p:spPr>
          <a:xfrm>
            <a:off x="179513" y="1268413"/>
            <a:ext cx="8712967" cy="5497512"/>
          </a:xfrm>
        </p:spPr>
        <p:txBody>
          <a:bodyPr/>
          <a:lstStyle/>
          <a:p>
            <a:pPr eaLnBrk="1" hangingPunct="1"/>
            <a:r>
              <a:rPr lang="en-US" altLang="zh-CN" sz="2600" dirty="0" smtClean="0"/>
              <a:t>public interface Comparable</a:t>
            </a:r>
            <a:r>
              <a:rPr lang="en-US" altLang="zh-CN" sz="2600" dirty="0" smtClean="0">
                <a:solidFill>
                  <a:srgbClr val="FF0000"/>
                </a:solidFill>
              </a:rPr>
              <a:t>&lt;T&gt;</a:t>
            </a:r>
          </a:p>
          <a:p>
            <a:pPr eaLnBrk="1" hangingPunct="1"/>
            <a:r>
              <a:rPr lang="en-US" altLang="zh-CN" sz="2600" dirty="0" smtClean="0"/>
              <a:t>{</a:t>
            </a:r>
          </a:p>
          <a:p>
            <a:pPr eaLnBrk="1" hangingPunct="1"/>
            <a:r>
              <a:rPr lang="en-US" altLang="zh-CN" sz="2600" dirty="0" smtClean="0"/>
              <a:t>    </a:t>
            </a:r>
            <a:r>
              <a:rPr lang="en-US" altLang="zh-CN" sz="2600" dirty="0" err="1" smtClean="0"/>
              <a:t>int</a:t>
            </a:r>
            <a:r>
              <a:rPr lang="en-US" altLang="zh-CN" sz="2600" dirty="0" smtClean="0"/>
              <a:t> </a:t>
            </a:r>
            <a:r>
              <a:rPr lang="en-US" altLang="zh-CN" sz="2600" dirty="0" err="1" smtClean="0"/>
              <a:t>compareTo</a:t>
            </a:r>
            <a:r>
              <a:rPr lang="en-US" altLang="zh-CN" sz="2600" dirty="0" smtClean="0"/>
              <a:t>(T o)         //</a:t>
            </a:r>
            <a:r>
              <a:rPr lang="zh-CN" altLang="en-US" sz="2600" dirty="0" smtClean="0"/>
              <a:t>比较对象 </a:t>
            </a:r>
            <a:endParaRPr lang="en-US" altLang="zh-CN" sz="2600" dirty="0" smtClean="0"/>
          </a:p>
          <a:p>
            <a:pPr eaLnBrk="1" hangingPunct="1"/>
            <a:r>
              <a:rPr lang="en-US" altLang="zh-CN" sz="2600" dirty="0" smtClean="0"/>
              <a:t>}</a:t>
            </a:r>
          </a:p>
          <a:p>
            <a:pPr marL="457200" indent="-457200" eaLnBrk="1" hangingPunct="1">
              <a:buFont typeface="Wingdings" panose="05000000000000000000" pitchFamily="2" charset="2"/>
              <a:buChar char="ü"/>
            </a:pPr>
            <a:r>
              <a:rPr lang="zh-CN" altLang="en-US" sz="2600" dirty="0" smtClean="0"/>
              <a:t>其中，</a:t>
            </a:r>
            <a:r>
              <a:rPr lang="en-US" altLang="zh-CN" sz="2600" dirty="0" smtClean="0"/>
              <a:t>&lt;T&gt;</a:t>
            </a:r>
            <a:r>
              <a:rPr lang="zh-CN" altLang="en-US" sz="2600" dirty="0" smtClean="0"/>
              <a:t>是</a:t>
            </a:r>
            <a:r>
              <a:rPr lang="en-US" altLang="zh-CN" sz="2600" dirty="0" smtClean="0"/>
              <a:t>Comparable</a:t>
            </a:r>
            <a:r>
              <a:rPr lang="zh-CN" altLang="en-US" sz="2600" dirty="0" smtClean="0"/>
              <a:t>接口的参数，表示一个类</a:t>
            </a:r>
            <a:r>
              <a:rPr lang="zh-CN" altLang="en-US" sz="2600" smtClean="0"/>
              <a:t>。 </a:t>
            </a:r>
            <a:endParaRPr lang="en-US" altLang="zh-CN" sz="2600"/>
          </a:p>
          <a:p>
            <a:pPr marL="457200" indent="-457200" eaLnBrk="1" hangingPunct="1">
              <a:buFont typeface="Wingdings" panose="05000000000000000000" pitchFamily="2" charset="2"/>
              <a:buChar char="ü"/>
            </a:pPr>
            <a:r>
              <a:rPr lang="zh-CN" altLang="en-US" sz="2600" smtClean="0"/>
              <a:t>声明</a:t>
            </a:r>
            <a:r>
              <a:rPr lang="en-US" altLang="zh-CN" sz="2600" smtClean="0"/>
              <a:t>Comparable</a:t>
            </a:r>
            <a:r>
              <a:rPr lang="zh-CN" altLang="en-US" sz="2600" smtClean="0"/>
              <a:t>接口时，不能确定</a:t>
            </a:r>
            <a:r>
              <a:rPr lang="en-US" altLang="zh-CN" sz="2600" smtClean="0"/>
              <a:t>T</a:t>
            </a:r>
            <a:r>
              <a:rPr lang="zh-CN" altLang="en-US" sz="2600" smtClean="0"/>
              <a:t>是什么具体类型，在这里只是一个占位符，表示一个带确定的类型</a:t>
            </a:r>
            <a:endParaRPr lang="en-US" altLang="zh-CN" sz="2600" smtClean="0"/>
          </a:p>
          <a:p>
            <a:pPr marL="457200" indent="-457200" eaLnBrk="1" hangingPunct="1">
              <a:buFont typeface="Wingdings" panose="05000000000000000000" pitchFamily="2" charset="2"/>
              <a:buChar char="ü"/>
            </a:pPr>
            <a:r>
              <a:rPr lang="zh-CN" altLang="en-US" sz="2600" smtClean="0"/>
              <a:t>只有在实现</a:t>
            </a:r>
            <a:r>
              <a:rPr lang="en-US" altLang="zh-CN" sz="2600" smtClean="0"/>
              <a:t>Comparable</a:t>
            </a:r>
            <a:r>
              <a:rPr lang="zh-CN" altLang="en-US" sz="2600" smtClean="0"/>
              <a:t>接口时，才需要确定具体的类。</a:t>
            </a:r>
            <a:endParaRPr lang="en-US" altLang="zh-CN" sz="2600" smtClean="0"/>
          </a:p>
          <a:p>
            <a:pPr marL="457200" indent="-457200" eaLnBrk="1" hangingPunct="1">
              <a:buFont typeface="Wingdings" panose="05000000000000000000" pitchFamily="2" charset="2"/>
              <a:buChar char="ü"/>
            </a:pPr>
            <a:r>
              <a:rPr lang="zh-CN" altLang="en-US" sz="2600" smtClean="0"/>
              <a:t>这样为所有需要比较大小的类定义了一个通用的比较接口，只需要实现一个统一名称的比较方法</a:t>
            </a:r>
            <a:r>
              <a:rPr lang="en-US" altLang="zh-CN" sz="2600" smtClean="0"/>
              <a:t>compareTo</a:t>
            </a:r>
            <a:r>
              <a:rPr lang="zh-CN" altLang="en-US" sz="2600" smtClean="0"/>
              <a:t>，而不需要在每个类声明一个比较大小的方法。</a:t>
            </a:r>
            <a:endParaRPr lang="zh-CN" altLang="en-US" sz="2600" dirty="0" smtClean="0"/>
          </a:p>
        </p:txBody>
      </p:sp>
      <p:sp>
        <p:nvSpPr>
          <p:cNvPr id="2" name="灯片编号占位符 1"/>
          <p:cNvSpPr>
            <a:spLocks noGrp="1"/>
          </p:cNvSpPr>
          <p:nvPr>
            <p:ph type="sldNum" sz="quarter" idx="11"/>
          </p:nvPr>
        </p:nvSpPr>
        <p:spPr/>
        <p:txBody>
          <a:bodyPr/>
          <a:lstStyle/>
          <a:p>
            <a:pPr>
              <a:defRPr/>
            </a:pPr>
            <a:fld id="{A7B697EE-5D6E-467B-BC37-BB377D3ADD59}" type="slidenum">
              <a:rPr lang="zh-CN" altLang="en-US"/>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z="3200" smtClean="0"/>
              <a:t>MyDate</a:t>
            </a:r>
            <a:r>
              <a:rPr lang="zh-CN" altLang="en-US" sz="3200" smtClean="0"/>
              <a:t>类对象比较大小 </a:t>
            </a:r>
          </a:p>
        </p:txBody>
      </p:sp>
      <p:sp>
        <p:nvSpPr>
          <p:cNvPr id="3" name="内容占位符 2"/>
          <p:cNvSpPr>
            <a:spLocks noGrp="1"/>
          </p:cNvSpPr>
          <p:nvPr>
            <p:ph idx="1"/>
          </p:nvPr>
        </p:nvSpPr>
        <p:spPr>
          <a:xfrm>
            <a:off x="179388" y="1268413"/>
            <a:ext cx="8775700" cy="5329237"/>
          </a:xfrm>
        </p:spPr>
        <p:txBody>
          <a:bodyPr/>
          <a:lstStyle/>
          <a:p>
            <a:pPr marL="609600" indent="-609600" eaLnBrk="1" hangingPunct="1">
              <a:lnSpc>
                <a:spcPct val="90000"/>
              </a:lnSpc>
              <a:buClr>
                <a:srgbClr val="3333CC"/>
              </a:buClr>
              <a:defRPr/>
            </a:pPr>
            <a:r>
              <a:rPr lang="en-US" altLang="zh-CN" sz="2400" dirty="0">
                <a:solidFill>
                  <a:srgbClr val="000000"/>
                </a:solidFill>
              </a:rPr>
              <a:t>public class </a:t>
            </a:r>
            <a:r>
              <a:rPr lang="en-US" altLang="zh-CN" sz="2400" dirty="0" err="1">
                <a:solidFill>
                  <a:srgbClr val="000000"/>
                </a:solidFill>
              </a:rPr>
              <a:t>MyDate</a:t>
            </a:r>
            <a:r>
              <a:rPr lang="en-US" altLang="zh-CN" sz="2400" dirty="0">
                <a:solidFill>
                  <a:srgbClr val="000000"/>
                </a:solidFill>
              </a:rPr>
              <a:t> implements </a:t>
            </a:r>
            <a:r>
              <a:rPr lang="en-US" altLang="zh-CN" sz="2400" dirty="0">
                <a:solidFill>
                  <a:srgbClr val="FF0000"/>
                </a:solidFill>
              </a:rPr>
              <a:t>Comparable&lt;</a:t>
            </a:r>
            <a:r>
              <a:rPr lang="en-US" altLang="zh-CN" sz="2400" dirty="0" err="1">
                <a:solidFill>
                  <a:srgbClr val="FF0000"/>
                </a:solidFill>
              </a:rPr>
              <a:t>MyDate</a:t>
            </a:r>
            <a:r>
              <a:rPr lang="en-US" altLang="zh-CN" sz="2400" dirty="0">
                <a:solidFill>
                  <a:srgbClr val="FF0000"/>
                </a:solidFill>
              </a:rPr>
              <a:t>&gt;</a:t>
            </a:r>
            <a:r>
              <a:rPr lang="en-US" altLang="zh-CN" sz="2400" dirty="0">
                <a:solidFill>
                  <a:srgbClr val="000000"/>
                </a:solidFill>
              </a:rPr>
              <a:t> </a:t>
            </a:r>
          </a:p>
          <a:p>
            <a:pPr marL="609600" indent="-609600" eaLnBrk="1" hangingPunct="1">
              <a:lnSpc>
                <a:spcPct val="90000"/>
              </a:lnSpc>
              <a:buClr>
                <a:srgbClr val="3333CC"/>
              </a:buClr>
              <a:defRPr/>
            </a:pPr>
            <a:r>
              <a:rPr lang="en-US" altLang="zh-CN" sz="2400" dirty="0">
                <a:solidFill>
                  <a:srgbClr val="000000"/>
                </a:solidFill>
              </a:rPr>
              <a:t>{</a:t>
            </a:r>
          </a:p>
          <a:p>
            <a:pPr marL="609600" indent="-609600" eaLnBrk="1" hangingPunct="1">
              <a:lnSpc>
                <a:spcPct val="90000"/>
              </a:lnSpc>
              <a:buClr>
                <a:srgbClr val="3333CC"/>
              </a:buClr>
              <a:defRPr/>
            </a:pPr>
            <a:r>
              <a:rPr lang="en-US" altLang="zh-CN" sz="2400" dirty="0">
                <a:solidFill>
                  <a:srgbClr val="000000"/>
                </a:solidFill>
              </a:rPr>
              <a:t>    public </a:t>
            </a:r>
            <a:r>
              <a:rPr lang="en-US" altLang="zh-CN" sz="2400" dirty="0" err="1">
                <a:solidFill>
                  <a:srgbClr val="000000"/>
                </a:solidFill>
              </a:rPr>
              <a:t>int</a:t>
            </a:r>
            <a:r>
              <a:rPr lang="en-US" altLang="zh-CN" sz="2400" dirty="0">
                <a:solidFill>
                  <a:srgbClr val="000000"/>
                </a:solidFill>
              </a:rPr>
              <a:t> </a:t>
            </a:r>
            <a:r>
              <a:rPr lang="en-US" altLang="zh-CN" sz="2400" dirty="0" err="1">
                <a:solidFill>
                  <a:srgbClr val="000000"/>
                </a:solidFill>
              </a:rPr>
              <a:t>compareTo</a:t>
            </a:r>
            <a:r>
              <a:rPr lang="en-US" altLang="zh-CN" sz="2400" dirty="0">
                <a:solidFill>
                  <a:srgbClr val="000000"/>
                </a:solidFill>
              </a:rPr>
              <a:t>(</a:t>
            </a:r>
            <a:r>
              <a:rPr lang="en-US" altLang="zh-CN" sz="2400" dirty="0" err="1">
                <a:solidFill>
                  <a:srgbClr val="000000"/>
                </a:solidFill>
              </a:rPr>
              <a:t>MyDate</a:t>
            </a:r>
            <a:r>
              <a:rPr lang="en-US" altLang="zh-CN" sz="2400" dirty="0">
                <a:solidFill>
                  <a:srgbClr val="000000"/>
                </a:solidFill>
              </a:rPr>
              <a:t> d)</a:t>
            </a:r>
          </a:p>
          <a:p>
            <a:pPr marL="609600" indent="-609600" eaLnBrk="1" hangingPunct="1">
              <a:lnSpc>
                <a:spcPct val="90000"/>
              </a:lnSpc>
              <a:buClr>
                <a:srgbClr val="3333CC"/>
              </a:buClr>
              <a:defRPr/>
            </a:pPr>
            <a:r>
              <a:rPr lang="en-US" altLang="zh-CN" sz="2400" dirty="0">
                <a:solidFill>
                  <a:srgbClr val="000000"/>
                </a:solidFill>
              </a:rPr>
              <a:t>                 //</a:t>
            </a:r>
            <a:r>
              <a:rPr lang="zh-CN" altLang="en-US" sz="2400" dirty="0">
                <a:solidFill>
                  <a:srgbClr val="000000"/>
                </a:solidFill>
              </a:rPr>
              <a:t>约定比较日期大小的规则，返回</a:t>
            </a:r>
            <a:r>
              <a:rPr lang="en-US" altLang="zh-CN" sz="2400" dirty="0">
                <a:solidFill>
                  <a:srgbClr val="000000"/>
                </a:solidFill>
              </a:rPr>
              <a:t>-1</a:t>
            </a:r>
            <a:r>
              <a:rPr lang="zh-CN" altLang="en-US" sz="2400" dirty="0">
                <a:solidFill>
                  <a:srgbClr val="000000"/>
                </a:solidFill>
              </a:rPr>
              <a:t>、</a:t>
            </a:r>
            <a:r>
              <a:rPr lang="en-US" altLang="zh-CN" sz="2400" dirty="0">
                <a:solidFill>
                  <a:srgbClr val="000000"/>
                </a:solidFill>
              </a:rPr>
              <a:t>0</a:t>
            </a:r>
            <a:r>
              <a:rPr lang="zh-CN" altLang="en-US" sz="2400" dirty="0">
                <a:solidFill>
                  <a:srgbClr val="000000"/>
                </a:solidFill>
              </a:rPr>
              <a:t>、</a:t>
            </a:r>
            <a:r>
              <a:rPr lang="en-US" altLang="zh-CN" sz="2400" dirty="0">
                <a:solidFill>
                  <a:srgbClr val="000000"/>
                </a:solidFill>
              </a:rPr>
              <a:t>1</a:t>
            </a:r>
          </a:p>
          <a:p>
            <a:pPr marL="609600" indent="-609600" eaLnBrk="1" hangingPunct="1">
              <a:lnSpc>
                <a:spcPct val="90000"/>
              </a:lnSpc>
              <a:buClr>
                <a:srgbClr val="3333CC"/>
              </a:buClr>
              <a:defRPr/>
            </a:pPr>
            <a:r>
              <a:rPr lang="en-US" altLang="zh-CN" sz="2400" dirty="0">
                <a:solidFill>
                  <a:srgbClr val="000000"/>
                </a:solidFill>
              </a:rPr>
              <a:t>    {</a:t>
            </a:r>
          </a:p>
          <a:p>
            <a:pPr marL="609600" indent="-609600" eaLnBrk="1" hangingPunct="1">
              <a:lnSpc>
                <a:spcPct val="90000"/>
              </a:lnSpc>
              <a:buClr>
                <a:srgbClr val="3333CC"/>
              </a:buClr>
              <a:defRPr/>
            </a:pPr>
            <a:r>
              <a:rPr lang="en-US" altLang="zh-CN" sz="2400" dirty="0">
                <a:solidFill>
                  <a:srgbClr val="000000"/>
                </a:solidFill>
              </a:rPr>
              <a:t>        if (</a:t>
            </a:r>
            <a:r>
              <a:rPr lang="en-US" altLang="zh-CN" sz="2400" dirty="0" err="1">
                <a:solidFill>
                  <a:srgbClr val="000000"/>
                </a:solidFill>
              </a:rPr>
              <a:t>this.year</a:t>
            </a:r>
            <a:r>
              <a:rPr lang="en-US" altLang="zh-CN" sz="2400" dirty="0">
                <a:solidFill>
                  <a:srgbClr val="000000"/>
                </a:solidFill>
              </a:rPr>
              <a:t>==</a:t>
            </a:r>
            <a:r>
              <a:rPr lang="en-US" altLang="zh-CN" sz="2400" dirty="0" err="1">
                <a:solidFill>
                  <a:srgbClr val="000000"/>
                </a:solidFill>
              </a:rPr>
              <a:t>d.year</a:t>
            </a:r>
            <a:r>
              <a:rPr lang="en-US" altLang="zh-CN" sz="2400" dirty="0">
                <a:solidFill>
                  <a:srgbClr val="000000"/>
                </a:solidFill>
              </a:rPr>
              <a:t> &amp;&amp; </a:t>
            </a:r>
            <a:r>
              <a:rPr lang="en-US" altLang="zh-CN" sz="2400" dirty="0" err="1">
                <a:solidFill>
                  <a:srgbClr val="000000"/>
                </a:solidFill>
              </a:rPr>
              <a:t>this.month</a:t>
            </a:r>
            <a:r>
              <a:rPr lang="en-US" altLang="zh-CN" sz="2400" dirty="0">
                <a:solidFill>
                  <a:srgbClr val="000000"/>
                </a:solidFill>
              </a:rPr>
              <a:t>==</a:t>
            </a:r>
            <a:r>
              <a:rPr lang="en-US" altLang="zh-CN" sz="2400" dirty="0" err="1">
                <a:solidFill>
                  <a:srgbClr val="000000"/>
                </a:solidFill>
              </a:rPr>
              <a:t>d.month</a:t>
            </a:r>
            <a:r>
              <a:rPr lang="en-US" altLang="zh-CN" sz="2400" dirty="0">
                <a:solidFill>
                  <a:srgbClr val="000000"/>
                </a:solidFill>
              </a:rPr>
              <a:t> &amp;&amp; </a:t>
            </a:r>
            <a:r>
              <a:rPr lang="en-US" altLang="zh-CN" sz="2400" dirty="0" err="1">
                <a:solidFill>
                  <a:srgbClr val="000000"/>
                </a:solidFill>
              </a:rPr>
              <a:t>this.day</a:t>
            </a:r>
            <a:r>
              <a:rPr lang="en-US" altLang="zh-CN" sz="2400" dirty="0">
                <a:solidFill>
                  <a:srgbClr val="000000"/>
                </a:solidFill>
              </a:rPr>
              <a:t>==</a:t>
            </a:r>
            <a:r>
              <a:rPr lang="en-US" altLang="zh-CN" sz="2400" dirty="0" err="1">
                <a:solidFill>
                  <a:srgbClr val="000000"/>
                </a:solidFill>
              </a:rPr>
              <a:t>d.day</a:t>
            </a:r>
            <a:r>
              <a:rPr lang="en-US" altLang="zh-CN" sz="2400" dirty="0">
                <a:solidFill>
                  <a:srgbClr val="000000"/>
                </a:solidFill>
              </a:rPr>
              <a:t>)</a:t>
            </a:r>
          </a:p>
          <a:p>
            <a:pPr marL="609600" indent="-609600" eaLnBrk="1" hangingPunct="1">
              <a:lnSpc>
                <a:spcPct val="90000"/>
              </a:lnSpc>
              <a:buClr>
                <a:srgbClr val="3333CC"/>
              </a:buClr>
              <a:defRPr/>
            </a:pPr>
            <a:r>
              <a:rPr lang="en-US" altLang="zh-CN" sz="2400" dirty="0">
                <a:solidFill>
                  <a:srgbClr val="000000"/>
                </a:solidFill>
              </a:rPr>
              <a:t>            return 0; </a:t>
            </a:r>
          </a:p>
          <a:p>
            <a:pPr marL="609600" indent="-609600" eaLnBrk="1" hangingPunct="1">
              <a:lnSpc>
                <a:spcPct val="90000"/>
              </a:lnSpc>
              <a:buClr>
                <a:srgbClr val="3333CC"/>
              </a:buClr>
              <a:defRPr/>
            </a:pPr>
            <a:r>
              <a:rPr lang="en-US" altLang="zh-CN" sz="2400" dirty="0">
                <a:solidFill>
                  <a:srgbClr val="000000"/>
                </a:solidFill>
              </a:rPr>
              <a:t>       </a:t>
            </a:r>
            <a:r>
              <a:rPr lang="en-US" altLang="zh-CN" sz="2400" dirty="0" smtClean="0">
                <a:solidFill>
                  <a:srgbClr val="000000"/>
                </a:solidFill>
              </a:rPr>
              <a:t>return </a:t>
            </a:r>
            <a:r>
              <a:rPr lang="en-US" altLang="zh-CN" sz="2400" dirty="0">
                <a:solidFill>
                  <a:srgbClr val="000000"/>
                </a:solidFill>
              </a:rPr>
              <a:t>(</a:t>
            </a:r>
            <a:r>
              <a:rPr lang="en-US" altLang="zh-CN" sz="2400" dirty="0" err="1">
                <a:solidFill>
                  <a:srgbClr val="000000"/>
                </a:solidFill>
              </a:rPr>
              <a:t>this.year</a:t>
            </a:r>
            <a:r>
              <a:rPr lang="en-US" altLang="zh-CN" sz="2400" dirty="0">
                <a:solidFill>
                  <a:srgbClr val="000000"/>
                </a:solidFill>
              </a:rPr>
              <a:t>&gt;</a:t>
            </a:r>
            <a:r>
              <a:rPr lang="en-US" altLang="zh-CN" sz="2400" dirty="0" err="1">
                <a:solidFill>
                  <a:srgbClr val="000000"/>
                </a:solidFill>
              </a:rPr>
              <a:t>d.year</a:t>
            </a:r>
            <a:r>
              <a:rPr lang="en-US" altLang="zh-CN" sz="2400" dirty="0">
                <a:solidFill>
                  <a:srgbClr val="000000"/>
                </a:solidFill>
              </a:rPr>
              <a:t> || </a:t>
            </a:r>
            <a:r>
              <a:rPr lang="en-US" altLang="zh-CN" sz="2400" dirty="0" err="1">
                <a:solidFill>
                  <a:srgbClr val="000000"/>
                </a:solidFill>
              </a:rPr>
              <a:t>this.year</a:t>
            </a:r>
            <a:r>
              <a:rPr lang="en-US" altLang="zh-CN" sz="2400" dirty="0">
                <a:solidFill>
                  <a:srgbClr val="000000"/>
                </a:solidFill>
              </a:rPr>
              <a:t>==</a:t>
            </a:r>
            <a:r>
              <a:rPr lang="en-US" altLang="zh-CN" sz="2400" dirty="0" err="1">
                <a:solidFill>
                  <a:srgbClr val="000000"/>
                </a:solidFill>
              </a:rPr>
              <a:t>d.year</a:t>
            </a:r>
            <a:r>
              <a:rPr lang="en-US" altLang="zh-CN" sz="2400" dirty="0">
                <a:solidFill>
                  <a:srgbClr val="000000"/>
                </a:solidFill>
              </a:rPr>
              <a:t> &amp;&amp; </a:t>
            </a:r>
            <a:r>
              <a:rPr lang="en-US" altLang="zh-CN" sz="2400" dirty="0" err="1">
                <a:solidFill>
                  <a:srgbClr val="000000"/>
                </a:solidFill>
              </a:rPr>
              <a:t>this.month</a:t>
            </a:r>
            <a:r>
              <a:rPr lang="en-US" altLang="zh-CN" sz="2400" dirty="0">
                <a:solidFill>
                  <a:srgbClr val="000000"/>
                </a:solidFill>
              </a:rPr>
              <a:t>&gt;</a:t>
            </a:r>
            <a:r>
              <a:rPr lang="en-US" altLang="zh-CN" sz="2400" dirty="0" err="1">
                <a:solidFill>
                  <a:srgbClr val="000000"/>
                </a:solidFill>
              </a:rPr>
              <a:t>d.month</a:t>
            </a:r>
            <a:r>
              <a:rPr lang="en-US" altLang="zh-CN" sz="2400" dirty="0">
                <a:solidFill>
                  <a:srgbClr val="000000"/>
                </a:solidFill>
              </a:rPr>
              <a:t> || </a:t>
            </a:r>
            <a:r>
              <a:rPr lang="en-US" altLang="zh-CN" sz="2400" dirty="0" err="1">
                <a:solidFill>
                  <a:srgbClr val="000000"/>
                </a:solidFill>
              </a:rPr>
              <a:t>this.year</a:t>
            </a:r>
            <a:r>
              <a:rPr lang="en-US" altLang="zh-CN" sz="2400" dirty="0">
                <a:solidFill>
                  <a:srgbClr val="000000"/>
                </a:solidFill>
              </a:rPr>
              <a:t>==</a:t>
            </a:r>
            <a:r>
              <a:rPr lang="en-US" altLang="zh-CN" sz="2400" dirty="0" err="1">
                <a:solidFill>
                  <a:srgbClr val="000000"/>
                </a:solidFill>
              </a:rPr>
              <a:t>d.year</a:t>
            </a:r>
            <a:r>
              <a:rPr lang="en-US" altLang="zh-CN" sz="2400" dirty="0">
                <a:solidFill>
                  <a:srgbClr val="000000"/>
                </a:solidFill>
              </a:rPr>
              <a:t> &amp;&amp; </a:t>
            </a:r>
            <a:r>
              <a:rPr lang="en-US" altLang="zh-CN" sz="2400" dirty="0" err="1">
                <a:solidFill>
                  <a:srgbClr val="000000"/>
                </a:solidFill>
              </a:rPr>
              <a:t>this.month</a:t>
            </a:r>
            <a:r>
              <a:rPr lang="en-US" altLang="zh-CN" sz="2400" dirty="0">
                <a:solidFill>
                  <a:srgbClr val="000000"/>
                </a:solidFill>
              </a:rPr>
              <a:t>==</a:t>
            </a:r>
            <a:r>
              <a:rPr lang="en-US" altLang="zh-CN" sz="2400" dirty="0" err="1">
                <a:solidFill>
                  <a:srgbClr val="000000"/>
                </a:solidFill>
              </a:rPr>
              <a:t>d.month</a:t>
            </a:r>
            <a:r>
              <a:rPr lang="en-US" altLang="zh-CN" sz="2400" dirty="0">
                <a:solidFill>
                  <a:srgbClr val="000000"/>
                </a:solidFill>
              </a:rPr>
              <a:t> &amp;&amp; </a:t>
            </a:r>
            <a:r>
              <a:rPr lang="en-US" altLang="zh-CN" sz="2400" dirty="0" err="1">
                <a:solidFill>
                  <a:srgbClr val="000000"/>
                </a:solidFill>
              </a:rPr>
              <a:t>this.day</a:t>
            </a:r>
            <a:r>
              <a:rPr lang="en-US" altLang="zh-CN" sz="2400" dirty="0">
                <a:solidFill>
                  <a:srgbClr val="000000"/>
                </a:solidFill>
              </a:rPr>
              <a:t>&gt;</a:t>
            </a:r>
            <a:r>
              <a:rPr lang="en-US" altLang="zh-CN" sz="2400" dirty="0" err="1">
                <a:solidFill>
                  <a:srgbClr val="000000"/>
                </a:solidFill>
              </a:rPr>
              <a:t>d.day</a:t>
            </a:r>
            <a:r>
              <a:rPr lang="en-US" altLang="zh-CN" sz="2400" dirty="0">
                <a:solidFill>
                  <a:srgbClr val="000000"/>
                </a:solidFill>
              </a:rPr>
              <a:t>) ? 1 : -1; </a:t>
            </a:r>
          </a:p>
          <a:p>
            <a:pPr marL="609600" indent="-609600" eaLnBrk="1" hangingPunct="1">
              <a:lnSpc>
                <a:spcPct val="90000"/>
              </a:lnSpc>
              <a:buClr>
                <a:srgbClr val="3333CC"/>
              </a:buClr>
              <a:defRPr/>
            </a:pPr>
            <a:r>
              <a:rPr lang="en-US" altLang="zh-CN" sz="2400" dirty="0">
                <a:solidFill>
                  <a:srgbClr val="000000"/>
                </a:solidFill>
              </a:rPr>
              <a:t>    }</a:t>
            </a:r>
          </a:p>
          <a:p>
            <a:pPr marL="609600" indent="-609600" eaLnBrk="1" hangingPunct="1">
              <a:lnSpc>
                <a:spcPct val="90000"/>
              </a:lnSpc>
              <a:buClr>
                <a:srgbClr val="3333CC"/>
              </a:buClr>
              <a:defRPr/>
            </a:pPr>
            <a:r>
              <a:rPr lang="en-US" altLang="zh-CN" sz="2400" dirty="0">
                <a:solidFill>
                  <a:srgbClr val="000000"/>
                </a:solidFill>
              </a:rPr>
              <a:t>}</a:t>
            </a:r>
            <a:endParaRPr lang="zh-CN" altLang="en-US" sz="2400" dirty="0">
              <a:solidFill>
                <a:srgbClr val="000000"/>
              </a:solidFill>
            </a:endParaRPr>
          </a:p>
          <a:p>
            <a:pPr>
              <a:defRPr/>
            </a:pPr>
            <a:endParaRPr lang="zh-CN" altLang="en-US" dirty="0"/>
          </a:p>
        </p:txBody>
      </p:sp>
      <p:sp>
        <p:nvSpPr>
          <p:cNvPr id="5" name="灯片编号占位符 4"/>
          <p:cNvSpPr>
            <a:spLocks noGrp="1"/>
          </p:cNvSpPr>
          <p:nvPr>
            <p:ph type="sldNum" sz="quarter" idx="11"/>
          </p:nvPr>
        </p:nvSpPr>
        <p:spPr/>
        <p:txBody>
          <a:bodyPr/>
          <a:lstStyle/>
          <a:p>
            <a:pPr>
              <a:defRPr/>
            </a:pPr>
            <a:fld id="{B7BFD772-A213-46EF-9A9C-D97D4DD4988A}" type="slidenum">
              <a:rPr lang="zh-CN" altLang="en-US" smtClean="0"/>
              <a:t>32</a:t>
            </a:fld>
            <a:endParaRPr lang="en-US" altLang="zh-CN"/>
          </a:p>
        </p:txBody>
      </p:sp>
      <p:sp>
        <p:nvSpPr>
          <p:cNvPr id="2" name="TextBox 1"/>
          <p:cNvSpPr txBox="1"/>
          <p:nvPr/>
        </p:nvSpPr>
        <p:spPr>
          <a:xfrm>
            <a:off x="1187624" y="6021288"/>
            <a:ext cx="6408712" cy="523220"/>
          </a:xfrm>
          <a:prstGeom prst="rect">
            <a:avLst/>
          </a:prstGeom>
          <a:solidFill>
            <a:schemeClr val="accent1"/>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txBody>
          <a:bodyPr wrap="square" rtlCol="0">
            <a:spAutoFit/>
          </a:bodyPr>
          <a:lstStyle/>
          <a:p>
            <a:r>
              <a:rPr lang="en-US" altLang="zh-CN" sz="2800" b="1" dirty="0" err="1"/>
              <a:t>int</a:t>
            </a:r>
            <a:r>
              <a:rPr lang="en-US" altLang="zh-CN" sz="2800" b="1" dirty="0"/>
              <a:t> result = date1.compareTo(date2);</a:t>
            </a:r>
            <a:endParaRPr lang="zh-CN" altLang="en-US" sz="28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txBox="1">
            <a:spLocks noChangeArrowheads="1"/>
          </p:cNvSpPr>
          <p:nvPr/>
        </p:nvSpPr>
        <p:spPr bwMode="auto">
          <a:xfrm>
            <a:off x="1116013" y="260350"/>
            <a:ext cx="7793037"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chemeClr val="tx2"/>
                </a:solidFill>
                <a:latin typeface="Tahoma" panose="020B0604030504040204" pitchFamily="34" charset="0"/>
              </a:rPr>
              <a:t>Comparable </a:t>
            </a:r>
            <a:r>
              <a:rPr lang="zh-CN" altLang="en-US" sz="3200" b="1">
                <a:solidFill>
                  <a:schemeClr val="tx2"/>
                </a:solidFill>
                <a:latin typeface="Tahoma" panose="020B0604030504040204" pitchFamily="34" charset="0"/>
              </a:rPr>
              <a:t>接口举例</a:t>
            </a:r>
            <a:endParaRPr lang="zh-CN" altLang="en-US" sz="2800" b="1">
              <a:solidFill>
                <a:schemeClr val="tx2"/>
              </a:solidFill>
              <a:latin typeface="Tahoma" panose="020B0604030504040204" pitchFamily="34" charset="0"/>
            </a:endParaRPr>
          </a:p>
        </p:txBody>
      </p:sp>
      <p:sp>
        <p:nvSpPr>
          <p:cNvPr id="32771" name="TextBox 2"/>
          <p:cNvSpPr txBox="1">
            <a:spLocks noChangeArrowheads="1"/>
          </p:cNvSpPr>
          <p:nvPr/>
        </p:nvSpPr>
        <p:spPr bwMode="auto">
          <a:xfrm>
            <a:off x="179512" y="1100138"/>
            <a:ext cx="8352928"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360000"/>
            <a:r>
              <a:rPr lang="en-US" altLang="zh-CN" sz="2000" b="1">
                <a:solidFill>
                  <a:srgbClr val="7F0055"/>
                </a:solidFill>
                <a:highlight>
                  <a:srgbClr val="E8F2FE"/>
                </a:highlight>
                <a:latin typeface="Consolas" panose="020B0609020204030204" pitchFamily="49" charset="0"/>
              </a:rPr>
              <a:t>public</a:t>
            </a:r>
            <a:r>
              <a:rPr lang="en-US" altLang="zh-CN" sz="2000" b="1">
                <a:solidFill>
                  <a:srgbClr val="000000"/>
                </a:solidFill>
                <a:highlight>
                  <a:srgbClr val="E8F2FE"/>
                </a:highlight>
                <a:latin typeface="Consolas" panose="020B0609020204030204" pitchFamily="49" charset="0"/>
              </a:rPr>
              <a:t> </a:t>
            </a:r>
            <a:r>
              <a:rPr lang="en-US" altLang="zh-CN" sz="2000" b="1">
                <a:solidFill>
                  <a:srgbClr val="7F0055"/>
                </a:solidFill>
                <a:highlight>
                  <a:srgbClr val="E8F2FE"/>
                </a:highlight>
                <a:latin typeface="Consolas" panose="020B0609020204030204" pitchFamily="49" charset="0"/>
              </a:rPr>
              <a:t>class</a:t>
            </a:r>
            <a:r>
              <a:rPr lang="en-US" altLang="zh-CN" sz="2000" b="1">
                <a:solidFill>
                  <a:srgbClr val="000000"/>
                </a:solidFill>
                <a:highlight>
                  <a:srgbClr val="E8F2FE"/>
                </a:highlight>
                <a:latin typeface="Consolas" panose="020B0609020204030204" pitchFamily="49" charset="0"/>
              </a:rPr>
              <a:t> MyDateCmp </a:t>
            </a:r>
            <a:r>
              <a:rPr lang="en-US" altLang="zh-CN" sz="2000" b="1">
                <a:solidFill>
                  <a:srgbClr val="7F0055"/>
                </a:solidFill>
                <a:highlight>
                  <a:srgbClr val="E8F2FE"/>
                </a:highlight>
                <a:latin typeface="Consolas" panose="020B0609020204030204" pitchFamily="49" charset="0"/>
              </a:rPr>
              <a:t>implements</a:t>
            </a:r>
            <a:r>
              <a:rPr lang="en-US" altLang="zh-CN" sz="2000" b="1">
                <a:solidFill>
                  <a:srgbClr val="000000"/>
                </a:solidFill>
                <a:highlight>
                  <a:srgbClr val="E8F2FE"/>
                </a:highlight>
                <a:latin typeface="Consolas" panose="020B0609020204030204" pitchFamily="49" charset="0"/>
              </a:rPr>
              <a:t> Comparable&lt;MyDateCmp&gt; { </a:t>
            </a:r>
            <a:endParaRPr lang="en-US" altLang="zh-CN" sz="2000" b="1" smtClean="0">
              <a:solidFill>
                <a:srgbClr val="000000"/>
              </a:solidFill>
              <a:highlight>
                <a:srgbClr val="E8F2FE"/>
              </a:highlight>
              <a:latin typeface="Consolas" panose="020B0609020204030204" pitchFamily="49" charset="0"/>
            </a:endParaRPr>
          </a:p>
          <a:p>
            <a:pPr defTabSz="360000"/>
            <a:r>
              <a:rPr lang="en-US" altLang="zh-CN" sz="2000" b="1" smtClean="0">
                <a:solidFill>
                  <a:srgbClr val="000000"/>
                </a:solidFill>
                <a:highlight>
                  <a:srgbClr val="E8F2FE"/>
                </a:highlight>
                <a:latin typeface="Consolas" panose="020B0609020204030204" pitchFamily="49" charset="0"/>
              </a:rPr>
              <a:t>……</a:t>
            </a:r>
          </a:p>
          <a:p>
            <a:pPr lvl="1" defTabSz="360000"/>
            <a:r>
              <a:rPr lang="en-US" altLang="zh-CN" sz="2000">
                <a:solidFill>
                  <a:srgbClr val="000000"/>
                </a:solidFill>
                <a:latin typeface="Consolas" panose="020B0609020204030204" pitchFamily="49" charset="0"/>
              </a:rPr>
              <a:t>public static void main(String args[]) </a:t>
            </a:r>
            <a:r>
              <a:rPr lang="en-US" altLang="zh-CN" sz="2000" smtClean="0">
                <a:solidFill>
                  <a:srgbClr val="000000"/>
                </a:solidFill>
                <a:latin typeface="Consolas" panose="020B0609020204030204" pitchFamily="49" charset="0"/>
              </a:rPr>
              <a:t>{</a:t>
            </a:r>
          </a:p>
          <a:p>
            <a:pPr lvl="2" defTabSz="360000"/>
            <a:r>
              <a:rPr lang="en-US" altLang="zh-CN" sz="2000" smtClean="0">
                <a:solidFill>
                  <a:srgbClr val="000000"/>
                </a:solidFill>
                <a:latin typeface="Consolas" panose="020B0609020204030204" pitchFamily="49" charset="0"/>
              </a:rPr>
              <a:t>MyDateCmp </a:t>
            </a:r>
            <a:r>
              <a:rPr lang="en-US" altLang="zh-CN" sz="2000">
                <a:solidFill>
                  <a:srgbClr val="6A3E3E"/>
                </a:solidFill>
                <a:latin typeface="Consolas" panose="020B0609020204030204" pitchFamily="49" charset="0"/>
              </a:rPr>
              <a:t>date1</a:t>
            </a:r>
            <a:r>
              <a:rPr lang="en-US" altLang="zh-CN" sz="2000">
                <a:solidFill>
                  <a:srgbClr val="000000"/>
                </a:solidFill>
                <a:latin typeface="Consolas" panose="020B0609020204030204" pitchFamily="49" charset="0"/>
              </a:rPr>
              <a:t> = </a:t>
            </a:r>
            <a:r>
              <a:rPr lang="en-US" altLang="zh-CN" sz="2000" b="1">
                <a:solidFill>
                  <a:srgbClr val="7F0055"/>
                </a:solidFill>
                <a:latin typeface="Consolas" panose="020B0609020204030204" pitchFamily="49" charset="0"/>
              </a:rPr>
              <a:t>new</a:t>
            </a:r>
            <a:r>
              <a:rPr lang="en-US" altLang="zh-CN" sz="2000" b="1">
                <a:solidFill>
                  <a:srgbClr val="000000"/>
                </a:solidFill>
                <a:latin typeface="Consolas" panose="020B0609020204030204" pitchFamily="49" charset="0"/>
              </a:rPr>
              <a:t> MyDateCmp(2021,6,12);</a:t>
            </a:r>
          </a:p>
          <a:p>
            <a:pPr lvl="2" defTabSz="360000"/>
            <a:r>
              <a:rPr lang="en-US" altLang="zh-CN" sz="2000">
                <a:solidFill>
                  <a:srgbClr val="000000"/>
                </a:solidFill>
                <a:latin typeface="Consolas" panose="020B0609020204030204" pitchFamily="49" charset="0"/>
              </a:rPr>
              <a:t>MyDateCmp </a:t>
            </a:r>
            <a:r>
              <a:rPr lang="en-US" altLang="zh-CN" sz="2000">
                <a:solidFill>
                  <a:srgbClr val="6A3E3E"/>
                </a:solidFill>
                <a:latin typeface="Consolas" panose="020B0609020204030204" pitchFamily="49" charset="0"/>
              </a:rPr>
              <a:t>date2</a:t>
            </a:r>
            <a:r>
              <a:rPr lang="en-US" altLang="zh-CN" sz="2000">
                <a:solidFill>
                  <a:srgbClr val="000000"/>
                </a:solidFill>
                <a:latin typeface="Consolas" panose="020B0609020204030204" pitchFamily="49" charset="0"/>
              </a:rPr>
              <a:t> = </a:t>
            </a:r>
            <a:r>
              <a:rPr lang="en-US" altLang="zh-CN" sz="2000" b="1">
                <a:solidFill>
                  <a:srgbClr val="7F0055"/>
                </a:solidFill>
                <a:latin typeface="Consolas" panose="020B0609020204030204" pitchFamily="49" charset="0"/>
              </a:rPr>
              <a:t>new</a:t>
            </a:r>
            <a:r>
              <a:rPr lang="en-US" altLang="zh-CN" sz="2000" b="1">
                <a:solidFill>
                  <a:srgbClr val="000000"/>
                </a:solidFill>
                <a:latin typeface="Consolas" panose="020B0609020204030204" pitchFamily="49" charset="0"/>
              </a:rPr>
              <a:t> MyDateCmp(2020,4,18);</a:t>
            </a:r>
          </a:p>
          <a:p>
            <a:pPr lvl="2" defTabSz="360000"/>
            <a:r>
              <a:rPr lang="en-US" altLang="zh-CN" sz="2000">
                <a:solidFill>
                  <a:srgbClr val="000000"/>
                </a:solidFill>
                <a:latin typeface="Consolas" panose="020B0609020204030204" pitchFamily="49" charset="0"/>
              </a:rPr>
              <a:t>MyDateCmp </a:t>
            </a:r>
            <a:r>
              <a:rPr lang="en-US" altLang="zh-CN" sz="2000">
                <a:solidFill>
                  <a:srgbClr val="6A3E3E"/>
                </a:solidFill>
                <a:latin typeface="Consolas" panose="020B0609020204030204" pitchFamily="49" charset="0"/>
              </a:rPr>
              <a:t>date3</a:t>
            </a:r>
            <a:r>
              <a:rPr lang="en-US" altLang="zh-CN" sz="2000">
                <a:solidFill>
                  <a:srgbClr val="000000"/>
                </a:solidFill>
                <a:latin typeface="Consolas" panose="020B0609020204030204" pitchFamily="49" charset="0"/>
              </a:rPr>
              <a:t> = </a:t>
            </a:r>
            <a:r>
              <a:rPr lang="en-US" altLang="zh-CN" sz="2000" b="1">
                <a:solidFill>
                  <a:srgbClr val="7F0055"/>
                </a:solidFill>
                <a:latin typeface="Consolas" panose="020B0609020204030204" pitchFamily="49" charset="0"/>
              </a:rPr>
              <a:t>new</a:t>
            </a:r>
            <a:r>
              <a:rPr lang="en-US" altLang="zh-CN" sz="2000" b="1">
                <a:solidFill>
                  <a:srgbClr val="000000"/>
                </a:solidFill>
                <a:latin typeface="Consolas" panose="020B0609020204030204" pitchFamily="49" charset="0"/>
              </a:rPr>
              <a:t> MyDateCmp(2022,7,6);</a:t>
            </a:r>
          </a:p>
          <a:p>
            <a:pPr lvl="2" defTabSz="360000"/>
            <a:r>
              <a:rPr lang="en-US" altLang="zh-CN" sz="2000" smtClean="0">
                <a:solidFill>
                  <a:srgbClr val="000000"/>
                </a:solidFill>
                <a:latin typeface="Consolas" panose="020B0609020204030204" pitchFamily="49" charset="0"/>
              </a:rPr>
              <a:t>MyDateCmp</a:t>
            </a:r>
            <a:r>
              <a:rPr lang="en-US" altLang="zh-CN" sz="2000">
                <a:solidFill>
                  <a:srgbClr val="000000"/>
                </a:solidFill>
                <a:latin typeface="Consolas" panose="020B0609020204030204" pitchFamily="49" charset="0"/>
              </a:rPr>
              <a:t>[] </a:t>
            </a:r>
            <a:r>
              <a:rPr lang="en-US" altLang="zh-CN" sz="2000">
                <a:solidFill>
                  <a:srgbClr val="6A3E3E"/>
                </a:solidFill>
                <a:latin typeface="Consolas" panose="020B0609020204030204" pitchFamily="49" charset="0"/>
              </a:rPr>
              <a:t>dates</a:t>
            </a:r>
            <a:r>
              <a:rPr lang="en-US" altLang="zh-CN" sz="2000">
                <a:solidFill>
                  <a:srgbClr val="000000"/>
                </a:solidFill>
                <a:latin typeface="Consolas" panose="020B0609020204030204" pitchFamily="49" charset="0"/>
              </a:rPr>
              <a:t> = {</a:t>
            </a:r>
            <a:r>
              <a:rPr lang="en-US" altLang="zh-CN" sz="2000">
                <a:solidFill>
                  <a:srgbClr val="6A3E3E"/>
                </a:solidFill>
                <a:latin typeface="Consolas" panose="020B0609020204030204" pitchFamily="49" charset="0"/>
              </a:rPr>
              <a:t>date1</a:t>
            </a:r>
            <a:r>
              <a:rPr lang="en-US" altLang="zh-CN" sz="2000">
                <a:solidFill>
                  <a:srgbClr val="000000"/>
                </a:solidFill>
                <a:latin typeface="Consolas" panose="020B0609020204030204" pitchFamily="49" charset="0"/>
              </a:rPr>
              <a:t>,</a:t>
            </a:r>
            <a:r>
              <a:rPr lang="en-US" altLang="zh-CN" sz="2000">
                <a:solidFill>
                  <a:srgbClr val="6A3E3E"/>
                </a:solidFill>
                <a:latin typeface="Consolas" panose="020B0609020204030204" pitchFamily="49" charset="0"/>
              </a:rPr>
              <a:t>date2</a:t>
            </a:r>
            <a:r>
              <a:rPr lang="en-US" altLang="zh-CN" sz="2000">
                <a:solidFill>
                  <a:srgbClr val="000000"/>
                </a:solidFill>
                <a:latin typeface="Consolas" panose="020B0609020204030204" pitchFamily="49" charset="0"/>
              </a:rPr>
              <a:t>,</a:t>
            </a:r>
            <a:r>
              <a:rPr lang="en-US" altLang="zh-CN" sz="2000">
                <a:solidFill>
                  <a:srgbClr val="6A3E3E"/>
                </a:solidFill>
                <a:latin typeface="Consolas" panose="020B0609020204030204" pitchFamily="49" charset="0"/>
              </a:rPr>
              <a:t>date3</a:t>
            </a:r>
            <a:r>
              <a:rPr lang="en-US" altLang="zh-CN" sz="2000">
                <a:solidFill>
                  <a:srgbClr val="000000"/>
                </a:solidFill>
                <a:latin typeface="Consolas" panose="020B0609020204030204" pitchFamily="49" charset="0"/>
              </a:rPr>
              <a:t>};</a:t>
            </a:r>
          </a:p>
          <a:p>
            <a:pPr lvl="2" defTabSz="360000"/>
            <a:r>
              <a:rPr lang="en-US" altLang="zh-CN" sz="2000">
                <a:solidFill>
                  <a:srgbClr val="000000"/>
                </a:solidFill>
                <a:highlight>
                  <a:srgbClr val="D4D4D4"/>
                </a:highlight>
                <a:latin typeface="Consolas" panose="020B0609020204030204" pitchFamily="49" charset="0"/>
              </a:rPr>
              <a:t>System.</a:t>
            </a:r>
            <a:r>
              <a:rPr lang="en-US" altLang="zh-CN" sz="2000" b="1" i="1">
                <a:solidFill>
                  <a:srgbClr val="0000C0"/>
                </a:solidFill>
                <a:highlight>
                  <a:srgbClr val="D4D4D4"/>
                </a:highlight>
                <a:latin typeface="Consolas" panose="020B0609020204030204" pitchFamily="49" charset="0"/>
              </a:rPr>
              <a:t>out</a:t>
            </a:r>
            <a:r>
              <a:rPr lang="en-US" altLang="zh-CN" sz="2000" b="1" i="1">
                <a:solidFill>
                  <a:srgbClr val="000000"/>
                </a:solidFill>
                <a:highlight>
                  <a:srgbClr val="D4D4D4"/>
                </a:highlight>
                <a:latin typeface="Consolas" panose="020B0609020204030204" pitchFamily="49" charset="0"/>
              </a:rPr>
              <a:t>.println(</a:t>
            </a:r>
            <a:r>
              <a:rPr lang="en-US" altLang="zh-CN" sz="2000" b="1" i="1">
                <a:solidFill>
                  <a:srgbClr val="2A00FF"/>
                </a:solidFill>
                <a:highlight>
                  <a:srgbClr val="D4D4D4"/>
                </a:highlight>
                <a:latin typeface="Consolas" panose="020B0609020204030204" pitchFamily="49" charset="0"/>
              </a:rPr>
              <a:t>"before sort"</a:t>
            </a:r>
            <a:r>
              <a:rPr lang="en-US" altLang="zh-CN" sz="2000" b="1" i="1">
                <a:solidFill>
                  <a:srgbClr val="000000"/>
                </a:solidFill>
                <a:highlight>
                  <a:srgbClr val="D4D4D4"/>
                </a:highlight>
                <a:latin typeface="Consolas" panose="020B0609020204030204" pitchFamily="49" charset="0"/>
              </a:rPr>
              <a:t>);</a:t>
            </a:r>
          </a:p>
          <a:p>
            <a:pPr lvl="2" defTabSz="360000"/>
            <a:r>
              <a:rPr lang="en-US" altLang="zh-CN" sz="2000" b="1">
                <a:solidFill>
                  <a:srgbClr val="7F0055"/>
                </a:solidFill>
                <a:latin typeface="Consolas" panose="020B0609020204030204" pitchFamily="49" charset="0"/>
              </a:rPr>
              <a:t>for</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i</a:t>
            </a:r>
            <a:r>
              <a:rPr lang="en-US" altLang="zh-CN" sz="2000" b="1">
                <a:solidFill>
                  <a:srgbClr val="000000"/>
                </a:solidFill>
                <a:latin typeface="Consolas" panose="020B0609020204030204" pitchFamily="49" charset="0"/>
              </a:rPr>
              <a:t> = 0; </a:t>
            </a:r>
            <a:r>
              <a:rPr lang="en-US" altLang="zh-CN" sz="2000" b="1">
                <a:solidFill>
                  <a:srgbClr val="6A3E3E"/>
                </a:solidFill>
                <a:latin typeface="Consolas" panose="020B0609020204030204" pitchFamily="49" charset="0"/>
              </a:rPr>
              <a:t>i</a:t>
            </a:r>
            <a:r>
              <a:rPr lang="en-US" altLang="zh-CN" sz="2000" b="1">
                <a:solidFill>
                  <a:srgbClr val="000000"/>
                </a:solidFill>
                <a:latin typeface="Consolas" panose="020B0609020204030204" pitchFamily="49" charset="0"/>
              </a:rPr>
              <a:t> &lt; </a:t>
            </a:r>
            <a:r>
              <a:rPr lang="en-US" altLang="zh-CN" sz="2000" b="1">
                <a:solidFill>
                  <a:srgbClr val="6A3E3E"/>
                </a:solidFill>
                <a:latin typeface="Consolas" panose="020B0609020204030204" pitchFamily="49" charset="0"/>
              </a:rPr>
              <a:t>dates</a:t>
            </a:r>
            <a:r>
              <a:rPr lang="en-US" altLang="zh-CN" sz="2000" b="1">
                <a:solidFill>
                  <a:srgbClr val="000000"/>
                </a:solidFill>
                <a:latin typeface="Consolas" panose="020B0609020204030204" pitchFamily="49" charset="0"/>
              </a:rPr>
              <a:t>.</a:t>
            </a:r>
            <a:r>
              <a:rPr lang="en-US" altLang="zh-CN" sz="2000" b="1">
                <a:solidFill>
                  <a:srgbClr val="0000C0"/>
                </a:solidFill>
                <a:latin typeface="Consolas" panose="020B0609020204030204" pitchFamily="49" charset="0"/>
              </a:rPr>
              <a:t>length</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i</a:t>
            </a:r>
            <a:r>
              <a:rPr lang="en-US" altLang="zh-CN" sz="2000" b="1">
                <a:solidFill>
                  <a:srgbClr val="000000"/>
                </a:solidFill>
                <a:latin typeface="Consolas" panose="020B0609020204030204" pitchFamily="49" charset="0"/>
              </a:rPr>
              <a:t>++)</a:t>
            </a:r>
          </a:p>
          <a:p>
            <a:pPr lvl="2" defTabSz="360000"/>
            <a:r>
              <a:rPr lang="en-US" altLang="zh-CN" sz="2000" smtClean="0">
                <a:solidFill>
                  <a:srgbClr val="000000"/>
                </a:solidFill>
                <a:highlight>
                  <a:srgbClr val="D4D4D4"/>
                </a:highlight>
                <a:latin typeface="Consolas" panose="020B0609020204030204" pitchFamily="49" charset="0"/>
              </a:rPr>
              <a:t>	System.</a:t>
            </a:r>
            <a:r>
              <a:rPr lang="en-US" altLang="zh-CN" sz="2000" b="1" i="1" smtClean="0">
                <a:solidFill>
                  <a:srgbClr val="0000C0"/>
                </a:solidFill>
                <a:highlight>
                  <a:srgbClr val="D4D4D4"/>
                </a:highlight>
                <a:latin typeface="Consolas" panose="020B0609020204030204" pitchFamily="49" charset="0"/>
              </a:rPr>
              <a:t>out</a:t>
            </a:r>
            <a:r>
              <a:rPr lang="en-US" altLang="zh-CN" sz="2000" b="1" i="1" smtClean="0">
                <a:solidFill>
                  <a:srgbClr val="000000"/>
                </a:solidFill>
                <a:highlight>
                  <a:srgbClr val="D4D4D4"/>
                </a:highlight>
                <a:latin typeface="Consolas" panose="020B0609020204030204" pitchFamily="49" charset="0"/>
              </a:rPr>
              <a:t>.println(</a:t>
            </a:r>
            <a:r>
              <a:rPr lang="en-US" altLang="zh-CN" sz="2000" b="1" i="1" smtClean="0">
                <a:solidFill>
                  <a:srgbClr val="6A3E3E"/>
                </a:solidFill>
                <a:highlight>
                  <a:srgbClr val="D4D4D4"/>
                </a:highlight>
                <a:latin typeface="Consolas" panose="020B0609020204030204" pitchFamily="49" charset="0"/>
              </a:rPr>
              <a:t>dates</a:t>
            </a:r>
            <a:r>
              <a:rPr lang="en-US" altLang="zh-CN" sz="2000" b="1" i="1" smtClean="0">
                <a:solidFill>
                  <a:srgbClr val="000000"/>
                </a:solidFill>
                <a:highlight>
                  <a:srgbClr val="D4D4D4"/>
                </a:highlight>
                <a:latin typeface="Consolas" panose="020B0609020204030204" pitchFamily="49" charset="0"/>
              </a:rPr>
              <a:t>[</a:t>
            </a:r>
            <a:r>
              <a:rPr lang="en-US" altLang="zh-CN" sz="2000" b="1" i="1" smtClean="0">
                <a:solidFill>
                  <a:srgbClr val="6A3E3E"/>
                </a:solidFill>
                <a:highlight>
                  <a:srgbClr val="D4D4D4"/>
                </a:highlight>
                <a:latin typeface="Consolas" panose="020B0609020204030204" pitchFamily="49" charset="0"/>
              </a:rPr>
              <a:t>i</a:t>
            </a:r>
            <a:r>
              <a:rPr lang="en-US" altLang="zh-CN" sz="2000" b="1" i="1">
                <a:solidFill>
                  <a:srgbClr val="000000"/>
                </a:solidFill>
                <a:highlight>
                  <a:srgbClr val="D4D4D4"/>
                </a:highlight>
                <a:latin typeface="Consolas" panose="020B0609020204030204" pitchFamily="49" charset="0"/>
              </a:rPr>
              <a:t>]);</a:t>
            </a:r>
          </a:p>
          <a:p>
            <a:pPr lvl="2" defTabSz="360000"/>
            <a:r>
              <a:rPr lang="en-US" altLang="zh-CN" sz="2000">
                <a:solidFill>
                  <a:srgbClr val="000000"/>
                </a:solidFill>
                <a:latin typeface="Consolas" panose="020B0609020204030204" pitchFamily="49" charset="0"/>
              </a:rPr>
              <a:t>Arrays.</a:t>
            </a:r>
            <a:r>
              <a:rPr lang="en-US" altLang="zh-CN" sz="2000" i="1">
                <a:solidFill>
                  <a:srgbClr val="000000"/>
                </a:solidFill>
                <a:latin typeface="Consolas" panose="020B0609020204030204" pitchFamily="49" charset="0"/>
              </a:rPr>
              <a:t>sort(</a:t>
            </a:r>
            <a:r>
              <a:rPr lang="en-US" altLang="zh-CN" sz="2000" i="1">
                <a:solidFill>
                  <a:srgbClr val="6A3E3E"/>
                </a:solidFill>
                <a:latin typeface="Consolas" panose="020B0609020204030204" pitchFamily="49" charset="0"/>
              </a:rPr>
              <a:t>dates</a:t>
            </a:r>
            <a:r>
              <a:rPr lang="en-US" altLang="zh-CN" sz="2000" i="1">
                <a:solidFill>
                  <a:srgbClr val="000000"/>
                </a:solidFill>
                <a:latin typeface="Consolas" panose="020B0609020204030204" pitchFamily="49" charset="0"/>
              </a:rPr>
              <a:t>); </a:t>
            </a:r>
            <a:r>
              <a:rPr lang="en-US" altLang="zh-CN" sz="2000" i="1" smtClean="0">
                <a:solidFill>
                  <a:srgbClr val="3F7F5F"/>
                </a:solidFill>
                <a:latin typeface="Consolas" panose="020B0609020204030204" pitchFamily="49" charset="0"/>
              </a:rPr>
              <a:t>//</a:t>
            </a:r>
            <a:r>
              <a:rPr lang="zh-CN" altLang="en-US" sz="2000" i="1" smtClean="0">
                <a:solidFill>
                  <a:srgbClr val="3F7F5F"/>
                </a:solidFill>
                <a:latin typeface="Consolas" panose="020B0609020204030204" pitchFamily="49" charset="0"/>
              </a:rPr>
              <a:t>使用</a:t>
            </a:r>
            <a:r>
              <a:rPr lang="zh-CN" altLang="en-US" sz="2000" i="1">
                <a:solidFill>
                  <a:srgbClr val="3F7F5F"/>
                </a:solidFill>
                <a:latin typeface="Consolas" panose="020B0609020204030204" pitchFamily="49" charset="0"/>
              </a:rPr>
              <a:t>比较接口的返回值排序</a:t>
            </a:r>
            <a:r>
              <a:rPr lang="zh-CN" altLang="en-US" sz="2000" i="1" smtClean="0">
                <a:solidFill>
                  <a:srgbClr val="3F7F5F"/>
                </a:solidFill>
                <a:latin typeface="Consolas" panose="020B0609020204030204" pitchFamily="49" charset="0"/>
              </a:rPr>
              <a:t>。</a:t>
            </a:r>
            <a:endParaRPr lang="en-US" altLang="zh-CN" sz="2000" i="1" smtClean="0">
              <a:solidFill>
                <a:srgbClr val="3F7F5F"/>
              </a:solidFill>
              <a:latin typeface="Consolas" panose="020B0609020204030204" pitchFamily="49" charset="0"/>
            </a:endParaRPr>
          </a:p>
          <a:p>
            <a:pPr lvl="2" defTabSz="360000"/>
            <a:r>
              <a:rPr lang="en-US" altLang="zh-CN" sz="2000">
                <a:solidFill>
                  <a:srgbClr val="000000"/>
                </a:solidFill>
                <a:latin typeface="Consolas" panose="020B0609020204030204" pitchFamily="49" charset="0"/>
              </a:rPr>
              <a:t>System.</a:t>
            </a:r>
            <a:r>
              <a:rPr lang="en-US" altLang="zh-CN" sz="2000" b="1" i="1">
                <a:solidFill>
                  <a:srgbClr val="0000C0"/>
                </a:solidFill>
                <a:latin typeface="Consolas" panose="020B0609020204030204" pitchFamily="49" charset="0"/>
              </a:rPr>
              <a:t>out</a:t>
            </a:r>
            <a:r>
              <a:rPr lang="en-US" altLang="zh-CN" sz="2000" b="1" i="1">
                <a:solidFill>
                  <a:srgbClr val="000000"/>
                </a:solidFill>
                <a:latin typeface="Consolas" panose="020B0609020204030204" pitchFamily="49" charset="0"/>
              </a:rPr>
              <a:t>.println(</a:t>
            </a:r>
            <a:r>
              <a:rPr lang="en-US" altLang="zh-CN" sz="2000" b="1" i="1">
                <a:solidFill>
                  <a:srgbClr val="2A00FF"/>
                </a:solidFill>
                <a:latin typeface="Consolas" panose="020B0609020204030204" pitchFamily="49" charset="0"/>
              </a:rPr>
              <a:t>"after sort"</a:t>
            </a:r>
            <a:r>
              <a:rPr lang="en-US" altLang="zh-CN" sz="2000" b="1" i="1">
                <a:solidFill>
                  <a:srgbClr val="000000"/>
                </a:solidFill>
                <a:latin typeface="Consolas" panose="020B0609020204030204" pitchFamily="49" charset="0"/>
              </a:rPr>
              <a:t>);</a:t>
            </a:r>
          </a:p>
          <a:p>
            <a:pPr lvl="2" defTabSz="360000"/>
            <a:r>
              <a:rPr lang="en-US" altLang="zh-CN" sz="2000" b="1">
                <a:solidFill>
                  <a:srgbClr val="7F0055"/>
                </a:solidFill>
                <a:latin typeface="Consolas" panose="020B0609020204030204" pitchFamily="49" charset="0"/>
              </a:rPr>
              <a:t>for</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i</a:t>
            </a:r>
            <a:r>
              <a:rPr lang="en-US" altLang="zh-CN" sz="2000" b="1">
                <a:solidFill>
                  <a:srgbClr val="000000"/>
                </a:solidFill>
                <a:latin typeface="Consolas" panose="020B0609020204030204" pitchFamily="49" charset="0"/>
              </a:rPr>
              <a:t> = 0; </a:t>
            </a:r>
            <a:r>
              <a:rPr lang="en-US" altLang="zh-CN" sz="2000" b="1">
                <a:solidFill>
                  <a:srgbClr val="6A3E3E"/>
                </a:solidFill>
                <a:latin typeface="Consolas" panose="020B0609020204030204" pitchFamily="49" charset="0"/>
              </a:rPr>
              <a:t>i</a:t>
            </a:r>
            <a:r>
              <a:rPr lang="en-US" altLang="zh-CN" sz="2000" b="1">
                <a:solidFill>
                  <a:srgbClr val="000000"/>
                </a:solidFill>
                <a:latin typeface="Consolas" panose="020B0609020204030204" pitchFamily="49" charset="0"/>
              </a:rPr>
              <a:t> &lt; </a:t>
            </a:r>
            <a:r>
              <a:rPr lang="en-US" altLang="zh-CN" sz="2000" b="1">
                <a:solidFill>
                  <a:srgbClr val="6A3E3E"/>
                </a:solidFill>
                <a:latin typeface="Consolas" panose="020B0609020204030204" pitchFamily="49" charset="0"/>
              </a:rPr>
              <a:t>dates</a:t>
            </a:r>
            <a:r>
              <a:rPr lang="en-US" altLang="zh-CN" sz="2000" b="1">
                <a:solidFill>
                  <a:srgbClr val="000000"/>
                </a:solidFill>
                <a:latin typeface="Consolas" panose="020B0609020204030204" pitchFamily="49" charset="0"/>
              </a:rPr>
              <a:t>.</a:t>
            </a:r>
            <a:r>
              <a:rPr lang="en-US" altLang="zh-CN" sz="2000" b="1">
                <a:solidFill>
                  <a:srgbClr val="0000C0"/>
                </a:solidFill>
                <a:latin typeface="Consolas" panose="020B0609020204030204" pitchFamily="49" charset="0"/>
              </a:rPr>
              <a:t>length</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i</a:t>
            </a:r>
            <a:r>
              <a:rPr lang="en-US" altLang="zh-CN" sz="2000" b="1">
                <a:solidFill>
                  <a:srgbClr val="000000"/>
                </a:solidFill>
                <a:latin typeface="Consolas" panose="020B0609020204030204" pitchFamily="49" charset="0"/>
              </a:rPr>
              <a:t>++)</a:t>
            </a:r>
          </a:p>
          <a:p>
            <a:pPr lvl="2" defTabSz="360000"/>
            <a:r>
              <a:rPr lang="en-US" altLang="zh-CN" sz="2000" smtClean="0">
                <a:solidFill>
                  <a:srgbClr val="000000"/>
                </a:solidFill>
                <a:latin typeface="Consolas" panose="020B0609020204030204" pitchFamily="49" charset="0"/>
              </a:rPr>
              <a:t>	System.</a:t>
            </a:r>
            <a:r>
              <a:rPr lang="en-US" altLang="zh-CN" sz="2000" b="1" i="1" smtClean="0">
                <a:solidFill>
                  <a:srgbClr val="0000C0"/>
                </a:solidFill>
                <a:latin typeface="Consolas" panose="020B0609020204030204" pitchFamily="49" charset="0"/>
              </a:rPr>
              <a:t>out</a:t>
            </a:r>
            <a:r>
              <a:rPr lang="en-US" altLang="zh-CN" sz="2000" b="1" i="1" smtClean="0">
                <a:solidFill>
                  <a:srgbClr val="000000"/>
                </a:solidFill>
                <a:latin typeface="Consolas" panose="020B0609020204030204" pitchFamily="49" charset="0"/>
              </a:rPr>
              <a:t>.println(</a:t>
            </a:r>
            <a:r>
              <a:rPr lang="en-US" altLang="zh-CN" sz="2000" b="1" i="1" smtClean="0">
                <a:solidFill>
                  <a:srgbClr val="6A3E3E"/>
                </a:solidFill>
                <a:latin typeface="Consolas" panose="020B0609020204030204" pitchFamily="49" charset="0"/>
              </a:rPr>
              <a:t>dates</a:t>
            </a:r>
            <a:r>
              <a:rPr lang="en-US" altLang="zh-CN" sz="2000" b="1" i="1" smtClean="0">
                <a:solidFill>
                  <a:srgbClr val="000000"/>
                </a:solidFill>
                <a:latin typeface="Consolas" panose="020B0609020204030204" pitchFamily="49" charset="0"/>
              </a:rPr>
              <a:t>[</a:t>
            </a:r>
            <a:r>
              <a:rPr lang="en-US" altLang="zh-CN" sz="2000" b="1" i="1" smtClean="0">
                <a:solidFill>
                  <a:srgbClr val="6A3E3E"/>
                </a:solidFill>
                <a:latin typeface="Consolas" panose="020B0609020204030204" pitchFamily="49" charset="0"/>
              </a:rPr>
              <a:t>i</a:t>
            </a:r>
            <a:r>
              <a:rPr lang="en-US" altLang="zh-CN" sz="2000" b="1" i="1" smtClean="0">
                <a:solidFill>
                  <a:srgbClr val="000000"/>
                </a:solidFill>
                <a:latin typeface="Consolas" panose="020B0609020204030204" pitchFamily="49" charset="0"/>
              </a:rPr>
              <a:t>]);</a:t>
            </a:r>
          </a:p>
          <a:p>
            <a:pPr lvl="1" defTabSz="360000"/>
            <a:r>
              <a:rPr lang="en-US" altLang="zh-CN" sz="2000" b="1" i="1" smtClean="0">
                <a:solidFill>
                  <a:srgbClr val="000000"/>
                </a:solidFill>
                <a:latin typeface="Consolas" panose="020B0609020204030204" pitchFamily="49" charset="0"/>
                <a:ea typeface="微软雅黑" panose="020B0503020204020204" pitchFamily="34" charset="-122"/>
              </a:rPr>
              <a:t>}</a:t>
            </a:r>
          </a:p>
          <a:p>
            <a:pPr defTabSz="360000"/>
            <a:r>
              <a:rPr lang="en-US" altLang="zh-CN" sz="2000" b="1" i="1" smtClean="0">
                <a:solidFill>
                  <a:srgbClr val="000000"/>
                </a:solidFill>
                <a:latin typeface="Consolas" panose="020B0609020204030204" pitchFamily="49" charset="0"/>
                <a:ea typeface="微软雅黑" panose="020B0503020204020204" pitchFamily="34" charset="-122"/>
              </a:rPr>
              <a:t>}</a:t>
            </a:r>
            <a:endParaRPr lang="zh-CN" altLang="en-US" sz="2000" b="1">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681078" y="4221088"/>
            <a:ext cx="1901326" cy="2304256"/>
          </a:xfrm>
          <a:prstGeom prst="rect">
            <a:avLst/>
          </a:prstGeom>
        </p:spPr>
      </p:pic>
      <p:sp>
        <p:nvSpPr>
          <p:cNvPr id="7" name="文本框 6"/>
          <p:cNvSpPr txBox="1"/>
          <p:nvPr/>
        </p:nvSpPr>
        <p:spPr>
          <a:xfrm>
            <a:off x="930671" y="5762953"/>
            <a:ext cx="5179864" cy="707886"/>
          </a:xfrm>
          <a:prstGeom prst="rect">
            <a:avLst/>
          </a:prstGeom>
          <a:solidFill>
            <a:srgbClr val="66FFCC"/>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smtClean="0">
                <a:latin typeface="微软雅黑" panose="020B0503020204020204" pitchFamily="34" charset="-122"/>
                <a:ea typeface="微软雅黑" panose="020B0503020204020204" pitchFamily="34" charset="-122"/>
              </a:rPr>
              <a:t>04-interface/langCase.MyDateCmp</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sz="3200" smtClean="0"/>
              <a:t>[</a:t>
            </a:r>
            <a:r>
              <a:rPr lang="zh-CN" altLang="en-US" sz="3200" smtClean="0"/>
              <a:t>补充</a:t>
            </a:r>
            <a:r>
              <a:rPr lang="en-US" altLang="zh-CN" sz="3200" smtClean="0"/>
              <a:t>] Java.lang</a:t>
            </a:r>
            <a:r>
              <a:rPr lang="zh-CN" altLang="en-US" sz="3200" smtClean="0"/>
              <a:t>中常用的接口</a:t>
            </a:r>
          </a:p>
        </p:txBody>
      </p:sp>
      <p:sp>
        <p:nvSpPr>
          <p:cNvPr id="5" name="灯片编号占位符 4"/>
          <p:cNvSpPr>
            <a:spLocks noGrp="1"/>
          </p:cNvSpPr>
          <p:nvPr>
            <p:ph type="sldNum" sz="quarter" idx="11"/>
          </p:nvPr>
        </p:nvSpPr>
        <p:spPr/>
        <p:txBody>
          <a:bodyPr/>
          <a:lstStyle/>
          <a:p>
            <a:pPr>
              <a:defRPr/>
            </a:pPr>
            <a:fld id="{43F19E9E-6BA5-4599-BE00-6CF2FE1AC2AE}" type="slidenum">
              <a:rPr lang="zh-CN" altLang="en-US" smtClean="0"/>
              <a:t>34</a:t>
            </a:fld>
            <a:endParaRPr lang="en-US" altLang="zh-CN"/>
          </a:p>
        </p:txBody>
      </p:sp>
      <p:sp>
        <p:nvSpPr>
          <p:cNvPr id="33796" name="内容占位符 2"/>
          <p:cNvSpPr>
            <a:spLocks noGrp="1"/>
          </p:cNvSpPr>
          <p:nvPr>
            <p:ph idx="1"/>
          </p:nvPr>
        </p:nvSpPr>
        <p:spPr>
          <a:xfrm>
            <a:off x="107950" y="1125538"/>
            <a:ext cx="8834438" cy="4575175"/>
          </a:xfrm>
        </p:spPr>
        <p:txBody>
          <a:bodyPr/>
          <a:lstStyle/>
          <a:p>
            <a:r>
              <a:rPr lang="en-US" altLang="zh-CN" sz="2400" dirty="0" smtClean="0"/>
              <a:t>public interface </a:t>
            </a:r>
            <a:r>
              <a:rPr lang="en-US" altLang="zh-CN" sz="2400" dirty="0" err="1" smtClean="0"/>
              <a:t>Cloneable</a:t>
            </a:r>
            <a:r>
              <a:rPr lang="en-US" altLang="zh-CN" sz="2400" dirty="0" smtClean="0"/>
              <a:t> { //</a:t>
            </a:r>
            <a:r>
              <a:rPr lang="zh-CN" altLang="en-US" sz="2400" dirty="0" smtClean="0"/>
              <a:t>可克隆接口</a:t>
            </a:r>
            <a:endParaRPr lang="en-US" altLang="zh-CN" sz="2400" dirty="0" smtClean="0"/>
          </a:p>
          <a:p>
            <a:r>
              <a:rPr lang="en-US" altLang="zh-CN" sz="2400" dirty="0" smtClean="0"/>
              <a:t>}</a:t>
            </a:r>
          </a:p>
          <a:p>
            <a:r>
              <a:rPr lang="en-US" altLang="zh-CN" sz="2400" dirty="0" smtClean="0"/>
              <a:t>public interface Comparable&lt;T&gt; { //</a:t>
            </a:r>
            <a:r>
              <a:rPr lang="zh-CN" altLang="en-US" sz="2400" dirty="0" smtClean="0"/>
              <a:t>可比较接口</a:t>
            </a:r>
            <a:endParaRPr lang="en-US" altLang="zh-CN" sz="2400" dirty="0" smtClean="0"/>
          </a:p>
          <a:p>
            <a:r>
              <a:rPr lang="en-US" altLang="zh-CN" sz="2400" dirty="0" smtClean="0"/>
              <a:t>	public </a:t>
            </a:r>
            <a:r>
              <a:rPr lang="en-US" altLang="zh-CN" sz="2400" dirty="0" err="1" smtClean="0"/>
              <a:t>int</a:t>
            </a:r>
            <a:r>
              <a:rPr lang="en-US" altLang="zh-CN" sz="2400" dirty="0" smtClean="0"/>
              <a:t> </a:t>
            </a:r>
            <a:r>
              <a:rPr lang="en-US" altLang="zh-CN" sz="2400" dirty="0" err="1" smtClean="0"/>
              <a:t>compareTo</a:t>
            </a:r>
            <a:r>
              <a:rPr lang="en-US" altLang="zh-CN" sz="2400" dirty="0" smtClean="0"/>
              <a:t>(T o);</a:t>
            </a:r>
          </a:p>
          <a:p>
            <a:r>
              <a:rPr lang="en-US" altLang="zh-CN" sz="2400" dirty="0" smtClean="0"/>
              <a:t>}</a:t>
            </a:r>
          </a:p>
          <a:p>
            <a:r>
              <a:rPr lang="en-US" altLang="zh-CN" sz="2400" dirty="0" smtClean="0"/>
              <a:t>Public interface Runnable {   //</a:t>
            </a:r>
            <a:r>
              <a:rPr lang="zh-CN" altLang="en-US" sz="2400" dirty="0" smtClean="0"/>
              <a:t>线程可运行接口</a:t>
            </a:r>
            <a:endParaRPr lang="en-US" altLang="zh-CN" sz="2400" dirty="0" smtClean="0"/>
          </a:p>
          <a:p>
            <a:r>
              <a:rPr lang="en-US" altLang="zh-CN" sz="2400" dirty="0" smtClean="0"/>
              <a:t>	public abstract void run();</a:t>
            </a:r>
          </a:p>
          <a:p>
            <a:r>
              <a:rPr lang="en-US" altLang="zh-CN" sz="2400" dirty="0" smtClean="0"/>
              <a:t>}</a:t>
            </a:r>
          </a:p>
          <a:p>
            <a:r>
              <a:rPr lang="en-US" altLang="zh-CN" sz="2400" dirty="0" smtClean="0"/>
              <a:t>public interface </a:t>
            </a:r>
            <a:r>
              <a:rPr lang="en-US" altLang="zh-CN" sz="2400" dirty="0" err="1" smtClean="0"/>
              <a:t>Serializable</a:t>
            </a:r>
            <a:r>
              <a:rPr lang="en-US" altLang="zh-CN" sz="2400" dirty="0" smtClean="0"/>
              <a:t> {  //</a:t>
            </a:r>
            <a:r>
              <a:rPr lang="zh-CN" altLang="en-US" sz="2400" dirty="0" smtClean="0"/>
              <a:t>可序列化接口</a:t>
            </a:r>
            <a:endParaRPr lang="en-US" altLang="zh-CN" sz="2400" dirty="0" smtClean="0"/>
          </a:p>
          <a:p>
            <a:r>
              <a:rPr lang="en-US" altLang="zh-CN" sz="2400" dirty="0" smtClean="0"/>
              <a:t>}</a:t>
            </a:r>
          </a:p>
          <a:p>
            <a:endParaRPr lang="zh-CN" altLang="en-US" sz="2400" dirty="0" smtClean="0"/>
          </a:p>
        </p:txBody>
      </p:sp>
      <p:sp>
        <p:nvSpPr>
          <p:cNvPr id="33797" name="TextBox 1"/>
          <p:cNvSpPr txBox="1">
            <a:spLocks noChangeArrowheads="1"/>
          </p:cNvSpPr>
          <p:nvPr/>
        </p:nvSpPr>
        <p:spPr bwMode="auto">
          <a:xfrm>
            <a:off x="827088" y="5661025"/>
            <a:ext cx="72739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微软雅黑" panose="020B0503020204020204" pitchFamily="34" charset="-122"/>
                <a:ea typeface="微软雅黑" panose="020B0503020204020204" pitchFamily="34" charset="-122"/>
              </a:rPr>
              <a:t>其中</a:t>
            </a:r>
            <a:r>
              <a:rPr lang="en-US" altLang="zh-CN" b="1" dirty="0" err="1">
                <a:latin typeface="微软雅黑" panose="020B0503020204020204" pitchFamily="34" charset="-122"/>
                <a:ea typeface="微软雅黑" panose="020B0503020204020204" pitchFamily="34" charset="-122"/>
              </a:rPr>
              <a:t>Cloneable</a:t>
            </a:r>
            <a:r>
              <a:rPr lang="zh-CN" altLang="en-US" b="1" dirty="0">
                <a:latin typeface="微软雅黑" panose="020B0503020204020204" pitchFamily="34" charset="-122"/>
                <a:ea typeface="微软雅黑" panose="020B0503020204020204" pitchFamily="34" charset="-122"/>
              </a:rPr>
              <a:t>和</a:t>
            </a:r>
            <a:r>
              <a:rPr lang="en-US" altLang="zh-CN" b="1" dirty="0" err="1">
                <a:latin typeface="微软雅黑" panose="020B0503020204020204" pitchFamily="34" charset="-122"/>
                <a:ea typeface="微软雅黑" panose="020B0503020204020204" pitchFamily="34" charset="-122"/>
              </a:rPr>
              <a:t>Serializable</a:t>
            </a:r>
            <a:r>
              <a:rPr lang="zh-CN" altLang="en-US" b="1" dirty="0">
                <a:latin typeface="微软雅黑" panose="020B0503020204020204" pitchFamily="34" charset="-122"/>
                <a:ea typeface="微软雅黑" panose="020B0503020204020204" pitchFamily="34" charset="-122"/>
              </a:rPr>
              <a:t>接口称为标记接口，没有任何常量和方法</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txBox="1">
            <a:spLocks noChangeArrowheads="1"/>
          </p:cNvSpPr>
          <p:nvPr/>
        </p:nvSpPr>
        <p:spPr bwMode="auto">
          <a:xfrm>
            <a:off x="1116013" y="260350"/>
            <a:ext cx="7793037"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chemeClr val="tx2"/>
                </a:solidFill>
                <a:latin typeface="Tahoma" panose="020B0604030504040204" pitchFamily="34" charset="0"/>
              </a:rPr>
              <a:t>Cloneable </a:t>
            </a:r>
            <a:r>
              <a:rPr lang="zh-CN" altLang="en-US" sz="3200" b="1">
                <a:solidFill>
                  <a:schemeClr val="tx2"/>
                </a:solidFill>
                <a:latin typeface="Tahoma" panose="020B0604030504040204" pitchFamily="34" charset="0"/>
              </a:rPr>
              <a:t>接口举例</a:t>
            </a:r>
            <a:endParaRPr lang="zh-CN" altLang="en-US" sz="2800" b="1">
              <a:solidFill>
                <a:schemeClr val="tx2"/>
              </a:solidFill>
              <a:latin typeface="Tahoma" panose="020B0604030504040204" pitchFamily="34" charset="0"/>
            </a:endParaRPr>
          </a:p>
        </p:txBody>
      </p:sp>
      <p:sp>
        <p:nvSpPr>
          <p:cNvPr id="3" name="内容占位符 2"/>
          <p:cNvSpPr txBox="1"/>
          <p:nvPr/>
        </p:nvSpPr>
        <p:spPr bwMode="auto">
          <a:xfrm>
            <a:off x="104775" y="4653136"/>
            <a:ext cx="8804275" cy="1511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80000"/>
              <a:buFont typeface="Wingdings" panose="05000000000000000000" pitchFamily="2" charset="2"/>
              <a:buChar char="Ø"/>
            </a:pPr>
            <a:r>
              <a:rPr lang="zh-CN" altLang="en-US" sz="2200" b="1" dirty="0">
                <a:latin typeface="Tahoma" panose="020B0604030504040204" pitchFamily="34" charset="0"/>
              </a:rPr>
              <a:t>类实现 </a:t>
            </a:r>
            <a:r>
              <a:rPr lang="en-US" altLang="zh-CN" sz="2200" b="1" dirty="0" err="1">
                <a:latin typeface="Tahoma" panose="020B0604030504040204" pitchFamily="34" charset="0"/>
              </a:rPr>
              <a:t>Cloneable</a:t>
            </a:r>
            <a:r>
              <a:rPr lang="en-US" altLang="zh-CN" sz="2200" b="1" dirty="0">
                <a:latin typeface="Tahoma" panose="020B0604030504040204" pitchFamily="34" charset="0"/>
              </a:rPr>
              <a:t> </a:t>
            </a:r>
            <a:r>
              <a:rPr lang="zh-CN" altLang="en-US" sz="2200" b="1" dirty="0">
                <a:latin typeface="Tahoma" panose="020B0604030504040204" pitchFamily="34" charset="0"/>
              </a:rPr>
              <a:t>接口，以指示 </a:t>
            </a:r>
            <a:r>
              <a:rPr lang="en-US" altLang="zh-CN" sz="2200" b="1" dirty="0" err="1">
                <a:latin typeface="Tahoma" panose="020B0604030504040204" pitchFamily="34" charset="0"/>
              </a:rPr>
              <a:t>Object.clone</a:t>
            </a:r>
            <a:r>
              <a:rPr lang="en-US" altLang="zh-CN" sz="2200" b="1" dirty="0">
                <a:latin typeface="Tahoma" panose="020B0604030504040204" pitchFamily="34" charset="0"/>
              </a:rPr>
              <a:t>() </a:t>
            </a:r>
            <a:r>
              <a:rPr lang="zh-CN" altLang="en-US" sz="2200" b="1" dirty="0">
                <a:latin typeface="Tahoma" panose="020B0604030504040204" pitchFamily="34" charset="0"/>
              </a:rPr>
              <a:t>方法可以合法地</a:t>
            </a:r>
            <a:r>
              <a:rPr lang="zh-CN" altLang="en-US" sz="2200" b="1" dirty="0">
                <a:solidFill>
                  <a:srgbClr val="FF0000"/>
                </a:solidFill>
                <a:latin typeface="Tahoma" panose="020B0604030504040204" pitchFamily="34" charset="0"/>
              </a:rPr>
              <a:t>对该类实例进行</a:t>
            </a:r>
            <a:r>
              <a:rPr lang="zh-CN" altLang="en-US" sz="2200" b="1">
                <a:solidFill>
                  <a:srgbClr val="FF0000"/>
                </a:solidFill>
                <a:latin typeface="Tahoma" panose="020B0604030504040204" pitchFamily="34" charset="0"/>
              </a:rPr>
              <a:t>按</a:t>
            </a:r>
            <a:r>
              <a:rPr lang="zh-CN" altLang="en-US" sz="2200" b="1" smtClean="0">
                <a:solidFill>
                  <a:srgbClr val="FF0000"/>
                </a:solidFill>
                <a:latin typeface="Tahoma" panose="020B0604030504040204" pitchFamily="34" charset="0"/>
              </a:rPr>
              <a:t>字段进行深复制</a:t>
            </a:r>
            <a:r>
              <a:rPr lang="zh-CN" altLang="en-US" sz="2200" b="1" dirty="0">
                <a:latin typeface="Tahoma" panose="020B0604030504040204" pitchFamily="34" charset="0"/>
              </a:rPr>
              <a:t>。 </a:t>
            </a:r>
          </a:p>
          <a:p>
            <a:pPr>
              <a:spcBef>
                <a:spcPct val="20000"/>
              </a:spcBef>
              <a:buClr>
                <a:schemeClr val="folHlink"/>
              </a:buClr>
              <a:buSzPct val="80000"/>
              <a:buFont typeface="Wingdings" panose="05000000000000000000" pitchFamily="2" charset="2"/>
              <a:buChar char="Ø"/>
            </a:pPr>
            <a:r>
              <a:rPr lang="zh-CN" altLang="en-US" sz="2200" b="1" dirty="0">
                <a:latin typeface="Tahoma" panose="020B0604030504040204" pitchFamily="34" charset="0"/>
              </a:rPr>
              <a:t>如果在没有实现 </a:t>
            </a:r>
            <a:r>
              <a:rPr lang="en-US" altLang="zh-CN" sz="2200" b="1" dirty="0" err="1">
                <a:latin typeface="Tahoma" panose="020B0604030504040204" pitchFamily="34" charset="0"/>
              </a:rPr>
              <a:t>Cloneable</a:t>
            </a:r>
            <a:r>
              <a:rPr lang="en-US" altLang="zh-CN" sz="2200" b="1" dirty="0">
                <a:latin typeface="Tahoma" panose="020B0604030504040204" pitchFamily="34" charset="0"/>
              </a:rPr>
              <a:t> </a:t>
            </a:r>
            <a:r>
              <a:rPr lang="zh-CN" altLang="en-US" sz="2200" b="1" dirty="0">
                <a:latin typeface="Tahoma" panose="020B0604030504040204" pitchFamily="34" charset="0"/>
              </a:rPr>
              <a:t>接口的实例上</a:t>
            </a:r>
            <a:r>
              <a:rPr lang="zh-CN" altLang="en-US" sz="2200" b="1" dirty="0">
                <a:solidFill>
                  <a:srgbClr val="FF0000"/>
                </a:solidFill>
                <a:latin typeface="Tahoma" panose="020B0604030504040204" pitchFamily="34" charset="0"/>
              </a:rPr>
              <a:t>调用 </a:t>
            </a:r>
            <a:r>
              <a:rPr lang="en-US" altLang="zh-CN" sz="2200" b="1" dirty="0">
                <a:solidFill>
                  <a:srgbClr val="FF0000"/>
                </a:solidFill>
                <a:latin typeface="Tahoma" panose="020B0604030504040204" pitchFamily="34" charset="0"/>
              </a:rPr>
              <a:t>Object </a:t>
            </a:r>
            <a:r>
              <a:rPr lang="zh-CN" altLang="en-US" sz="2200" b="1" dirty="0">
                <a:solidFill>
                  <a:srgbClr val="FF0000"/>
                </a:solidFill>
                <a:latin typeface="Tahoma" panose="020B0604030504040204" pitchFamily="34" charset="0"/>
              </a:rPr>
              <a:t>的 </a:t>
            </a:r>
            <a:r>
              <a:rPr lang="en-US" altLang="zh-CN" sz="2200" b="1" dirty="0">
                <a:solidFill>
                  <a:srgbClr val="FF0000"/>
                </a:solidFill>
                <a:latin typeface="Tahoma" panose="020B0604030504040204" pitchFamily="34" charset="0"/>
              </a:rPr>
              <a:t>clone </a:t>
            </a:r>
            <a:r>
              <a:rPr lang="zh-CN" altLang="en-US" sz="2200" b="1" dirty="0">
                <a:solidFill>
                  <a:srgbClr val="FF0000"/>
                </a:solidFill>
                <a:latin typeface="Tahoma" panose="020B0604030504040204" pitchFamily="34" charset="0"/>
              </a:rPr>
              <a:t>方法</a:t>
            </a:r>
            <a:r>
              <a:rPr lang="zh-CN" altLang="en-US" sz="2200" b="1" dirty="0">
                <a:latin typeface="Tahoma" panose="020B0604030504040204" pitchFamily="34" charset="0"/>
              </a:rPr>
              <a:t>，则会导致抛出 </a:t>
            </a:r>
            <a:r>
              <a:rPr lang="en-US" altLang="zh-CN" sz="2200" b="1" dirty="0" err="1">
                <a:latin typeface="Tahoma" panose="020B0604030504040204" pitchFamily="34" charset="0"/>
              </a:rPr>
              <a:t>CloneNotSupportedException</a:t>
            </a:r>
            <a:r>
              <a:rPr lang="en-US" altLang="zh-CN" sz="2200" b="1" dirty="0">
                <a:latin typeface="Tahoma" panose="020B0604030504040204" pitchFamily="34" charset="0"/>
              </a:rPr>
              <a:t> </a:t>
            </a:r>
            <a:r>
              <a:rPr lang="zh-CN" altLang="en-US" sz="2200" b="1" dirty="0">
                <a:latin typeface="Tahoma" panose="020B0604030504040204" pitchFamily="34" charset="0"/>
              </a:rPr>
              <a:t>异常</a:t>
            </a:r>
            <a:r>
              <a:rPr lang="zh-CN" altLang="en-US" sz="2200" b="1">
                <a:latin typeface="Tahoma" panose="020B0604030504040204" pitchFamily="34" charset="0"/>
              </a:rPr>
              <a:t>。 </a:t>
            </a:r>
            <a:endParaRPr lang="zh-CN" altLang="en-US" sz="2200" b="1" dirty="0">
              <a:latin typeface="Tahoma" panose="020B0604030504040204" pitchFamily="34" charset="0"/>
            </a:endParaRPr>
          </a:p>
        </p:txBody>
      </p:sp>
      <p:sp>
        <p:nvSpPr>
          <p:cNvPr id="7" name="TextBox 2"/>
          <p:cNvSpPr txBox="1">
            <a:spLocks noChangeArrowheads="1"/>
          </p:cNvSpPr>
          <p:nvPr/>
        </p:nvSpPr>
        <p:spPr bwMode="auto">
          <a:xfrm>
            <a:off x="179512" y="1100138"/>
            <a:ext cx="8729538"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360000"/>
            <a:r>
              <a:rPr lang="en-US" altLang="zh-CN" sz="2000" b="1">
                <a:solidFill>
                  <a:srgbClr val="7F0055"/>
                </a:solidFill>
                <a:highlight>
                  <a:srgbClr val="E8F2FE"/>
                </a:highlight>
                <a:latin typeface="Consolas" panose="020B0609020204030204" pitchFamily="49" charset="0"/>
              </a:rPr>
              <a:t>public</a:t>
            </a:r>
            <a:r>
              <a:rPr lang="en-US" altLang="zh-CN" sz="2000" b="1">
                <a:solidFill>
                  <a:srgbClr val="000000"/>
                </a:solidFill>
                <a:highlight>
                  <a:srgbClr val="E8F2FE"/>
                </a:highlight>
                <a:latin typeface="Consolas" panose="020B0609020204030204" pitchFamily="49" charset="0"/>
              </a:rPr>
              <a:t> </a:t>
            </a:r>
            <a:r>
              <a:rPr lang="en-US" altLang="zh-CN" sz="2000" b="1">
                <a:solidFill>
                  <a:srgbClr val="7F0055"/>
                </a:solidFill>
                <a:highlight>
                  <a:srgbClr val="E8F2FE"/>
                </a:highlight>
                <a:latin typeface="Consolas" panose="020B0609020204030204" pitchFamily="49" charset="0"/>
              </a:rPr>
              <a:t>class</a:t>
            </a:r>
            <a:r>
              <a:rPr lang="en-US" altLang="zh-CN" sz="2000" b="1">
                <a:solidFill>
                  <a:srgbClr val="000000"/>
                </a:solidFill>
                <a:highlight>
                  <a:srgbClr val="E8F2FE"/>
                </a:highlight>
                <a:latin typeface="Consolas" panose="020B0609020204030204" pitchFamily="49" charset="0"/>
              </a:rPr>
              <a:t> MyDateClone </a:t>
            </a:r>
            <a:r>
              <a:rPr lang="en-US" altLang="zh-CN" sz="2000" b="1">
                <a:solidFill>
                  <a:srgbClr val="7F0055"/>
                </a:solidFill>
                <a:highlight>
                  <a:srgbClr val="E8F2FE"/>
                </a:highlight>
                <a:latin typeface="Consolas" panose="020B0609020204030204" pitchFamily="49" charset="0"/>
              </a:rPr>
              <a:t>implements</a:t>
            </a:r>
            <a:r>
              <a:rPr lang="en-US" altLang="zh-CN" sz="2000" b="1">
                <a:solidFill>
                  <a:srgbClr val="000000"/>
                </a:solidFill>
                <a:highlight>
                  <a:srgbClr val="E8F2FE"/>
                </a:highlight>
                <a:latin typeface="Consolas" panose="020B0609020204030204" pitchFamily="49" charset="0"/>
              </a:rPr>
              <a:t> Cloneable </a:t>
            </a:r>
            <a:r>
              <a:rPr lang="en-US" altLang="zh-CN" sz="2000" b="1" smtClean="0">
                <a:solidFill>
                  <a:srgbClr val="000000"/>
                </a:solidFill>
                <a:highlight>
                  <a:srgbClr val="E8F2FE"/>
                </a:highlight>
                <a:latin typeface="Consolas" panose="020B0609020204030204" pitchFamily="49" charset="0"/>
              </a:rPr>
              <a:t>{</a:t>
            </a:r>
          </a:p>
          <a:p>
            <a:pPr defTabSz="360000"/>
            <a:r>
              <a:rPr lang="en-US" altLang="zh-CN" sz="2000" b="1">
                <a:solidFill>
                  <a:srgbClr val="000000"/>
                </a:solidFill>
                <a:highlight>
                  <a:srgbClr val="E8F2FE"/>
                </a:highlight>
                <a:latin typeface="Consolas" panose="020B0609020204030204" pitchFamily="49" charset="0"/>
              </a:rPr>
              <a:t>	</a:t>
            </a:r>
            <a:r>
              <a:rPr lang="en-US" altLang="zh-CN" sz="2000" b="1" smtClean="0">
                <a:solidFill>
                  <a:srgbClr val="000000"/>
                </a:solidFill>
                <a:highlight>
                  <a:srgbClr val="E8F2FE"/>
                </a:highlight>
                <a:latin typeface="Consolas" panose="020B0609020204030204" pitchFamily="49" charset="0"/>
              </a:rPr>
              <a:t>……</a:t>
            </a:r>
            <a:endParaRPr lang="en-US" altLang="zh-CN" sz="2000" b="1">
              <a:solidFill>
                <a:srgbClr val="000000"/>
              </a:solidFill>
              <a:highlight>
                <a:srgbClr val="E8F2FE"/>
              </a:highlight>
              <a:latin typeface="Consolas" panose="020B0609020204030204" pitchFamily="49" charset="0"/>
            </a:endParaRPr>
          </a:p>
          <a:p>
            <a:pPr lvl="1" defTabSz="360000"/>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static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void</a:t>
            </a:r>
            <a:r>
              <a:rPr lang="en-US" altLang="zh-CN" sz="2000" b="1">
                <a:solidFill>
                  <a:srgbClr val="000000"/>
                </a:solidFill>
                <a:latin typeface="Consolas" panose="020B0609020204030204" pitchFamily="49" charset="0"/>
              </a:rPr>
              <a:t> main(String </a:t>
            </a:r>
            <a:r>
              <a:rPr lang="en-US" altLang="zh-CN" sz="2000" b="1">
                <a:solidFill>
                  <a:srgbClr val="6A3E3E"/>
                </a:solidFill>
                <a:latin typeface="Consolas" panose="020B0609020204030204" pitchFamily="49" charset="0"/>
              </a:rPr>
              <a:t>args</a:t>
            </a:r>
            <a:r>
              <a:rPr lang="en-US" altLang="zh-CN" sz="2000" b="1">
                <a:solidFill>
                  <a:srgbClr val="000000"/>
                </a:solidFill>
                <a:latin typeface="Consolas" panose="020B0609020204030204" pitchFamily="49" charset="0"/>
              </a:rPr>
              <a:t>[]) </a:t>
            </a:r>
            <a:r>
              <a:rPr lang="en-US" altLang="zh-CN" sz="2000" b="1" smtClean="0">
                <a:solidFill>
                  <a:srgbClr val="000000"/>
                </a:solidFill>
                <a:latin typeface="Consolas" panose="020B0609020204030204" pitchFamily="49" charset="0"/>
              </a:rPr>
              <a:t>{</a:t>
            </a:r>
            <a:endParaRPr lang="en-US" altLang="zh-CN" sz="2000" b="1">
              <a:solidFill>
                <a:srgbClr val="000000"/>
              </a:solidFill>
              <a:latin typeface="Consolas" panose="020B0609020204030204" pitchFamily="49" charset="0"/>
            </a:endParaRPr>
          </a:p>
          <a:p>
            <a:pPr lvl="1" defTabSz="360000"/>
            <a:r>
              <a:rPr lang="en-US" altLang="zh-CN" sz="2000" smtClean="0">
                <a:solidFill>
                  <a:srgbClr val="000000"/>
                </a:solidFill>
                <a:latin typeface="Consolas" panose="020B0609020204030204" pitchFamily="49" charset="0"/>
              </a:rPr>
              <a:t>	MyDateClone </a:t>
            </a:r>
            <a:r>
              <a:rPr lang="en-US" altLang="zh-CN" sz="2000">
                <a:solidFill>
                  <a:srgbClr val="6A3E3E"/>
                </a:solidFill>
                <a:latin typeface="Consolas" panose="020B0609020204030204" pitchFamily="49" charset="0"/>
              </a:rPr>
              <a:t>date1</a:t>
            </a:r>
            <a:r>
              <a:rPr lang="en-US" altLang="zh-CN" sz="2000">
                <a:solidFill>
                  <a:srgbClr val="000000"/>
                </a:solidFill>
                <a:latin typeface="Consolas" panose="020B0609020204030204" pitchFamily="49" charset="0"/>
              </a:rPr>
              <a:t> = </a:t>
            </a:r>
            <a:r>
              <a:rPr lang="en-US" altLang="zh-CN" sz="2000" b="1">
                <a:solidFill>
                  <a:srgbClr val="7F0055"/>
                </a:solidFill>
                <a:latin typeface="Consolas" panose="020B0609020204030204" pitchFamily="49" charset="0"/>
              </a:rPr>
              <a:t>new</a:t>
            </a:r>
            <a:r>
              <a:rPr lang="en-US" altLang="zh-CN" sz="2000" b="1">
                <a:solidFill>
                  <a:srgbClr val="000000"/>
                </a:solidFill>
                <a:latin typeface="Consolas" panose="020B0609020204030204" pitchFamily="49" charset="0"/>
              </a:rPr>
              <a:t> MyDateClone(2021,6,12);</a:t>
            </a:r>
          </a:p>
          <a:p>
            <a:pPr lvl="1" defTabSz="360000"/>
            <a:r>
              <a:rPr lang="en-US" altLang="zh-CN" sz="2000" smtClean="0">
                <a:solidFill>
                  <a:srgbClr val="000000"/>
                </a:solidFill>
                <a:latin typeface="Consolas" panose="020B0609020204030204" pitchFamily="49" charset="0"/>
              </a:rPr>
              <a:t>	MyDateClone </a:t>
            </a:r>
            <a:r>
              <a:rPr lang="en-US" altLang="zh-CN" sz="2000">
                <a:solidFill>
                  <a:srgbClr val="6A3E3E"/>
                </a:solidFill>
                <a:latin typeface="Consolas" panose="020B0609020204030204" pitchFamily="49" charset="0"/>
              </a:rPr>
              <a:t>date2</a:t>
            </a:r>
            <a:r>
              <a:rPr lang="en-US" altLang="zh-CN" sz="2000">
                <a:solidFill>
                  <a:srgbClr val="000000"/>
                </a:solidFill>
                <a:latin typeface="Consolas" panose="020B0609020204030204" pitchFamily="49" charset="0"/>
              </a:rPr>
              <a:t> = (MyDateClone) </a:t>
            </a:r>
            <a:r>
              <a:rPr lang="en-US" altLang="zh-CN" sz="2000">
                <a:solidFill>
                  <a:srgbClr val="6A3E3E"/>
                </a:solidFill>
                <a:latin typeface="Consolas" panose="020B0609020204030204" pitchFamily="49" charset="0"/>
              </a:rPr>
              <a:t>date1</a:t>
            </a:r>
            <a:r>
              <a:rPr lang="en-US" altLang="zh-CN" sz="2000">
                <a:solidFill>
                  <a:srgbClr val="000000"/>
                </a:solidFill>
                <a:latin typeface="Consolas" panose="020B0609020204030204" pitchFamily="49" charset="0"/>
              </a:rPr>
              <a:t>.clone</a:t>
            </a:r>
            <a:r>
              <a:rPr lang="en-US" altLang="zh-CN" sz="2000" smtClean="0">
                <a:solidFill>
                  <a:srgbClr val="000000"/>
                </a:solidFill>
                <a:latin typeface="Consolas" panose="020B0609020204030204" pitchFamily="49" charset="0"/>
              </a:rPr>
              <a:t>();//</a:t>
            </a:r>
            <a:r>
              <a:rPr lang="zh-CN" altLang="en-US" sz="2000" smtClean="0">
                <a:solidFill>
                  <a:srgbClr val="000000"/>
                </a:solidFill>
                <a:latin typeface="Consolas" panose="020B0609020204030204" pitchFamily="49" charset="0"/>
              </a:rPr>
              <a:t>深复制</a:t>
            </a:r>
            <a:endParaRPr lang="en-US" altLang="zh-CN" sz="2000">
              <a:solidFill>
                <a:srgbClr val="000000"/>
              </a:solidFill>
              <a:latin typeface="Consolas" panose="020B0609020204030204" pitchFamily="49" charset="0"/>
            </a:endParaRPr>
          </a:p>
          <a:p>
            <a:pPr lvl="1" defTabSz="360000"/>
            <a:r>
              <a:rPr lang="en-US" altLang="zh-CN" sz="2000" smtClean="0">
                <a:solidFill>
                  <a:srgbClr val="6A3E3E"/>
                </a:solidFill>
                <a:latin typeface="Consolas" panose="020B0609020204030204" pitchFamily="49" charset="0"/>
              </a:rPr>
              <a:t>	date2</a:t>
            </a:r>
            <a:r>
              <a:rPr lang="en-US" altLang="zh-CN" sz="2000" smtClean="0">
                <a:solidFill>
                  <a:srgbClr val="000000"/>
                </a:solidFill>
                <a:latin typeface="Consolas" panose="020B0609020204030204" pitchFamily="49" charset="0"/>
              </a:rPr>
              <a:t>.setMonth(8</a:t>
            </a:r>
            <a:r>
              <a:rPr lang="en-US" altLang="zh-CN" sz="2000">
                <a:solidFill>
                  <a:srgbClr val="000000"/>
                </a:solidFill>
                <a:latin typeface="Consolas" panose="020B0609020204030204" pitchFamily="49" charset="0"/>
              </a:rPr>
              <a:t>);</a:t>
            </a:r>
          </a:p>
          <a:p>
            <a:pPr lvl="1" defTabSz="360000"/>
            <a:r>
              <a:rPr lang="en-US" altLang="zh-CN" sz="2000" smtClean="0">
                <a:solidFill>
                  <a:srgbClr val="000000"/>
                </a:solidFill>
                <a:latin typeface="Consolas" panose="020B0609020204030204" pitchFamily="49" charset="0"/>
              </a:rPr>
              <a:t>	System.</a:t>
            </a:r>
            <a:r>
              <a:rPr lang="en-US" altLang="zh-CN" sz="2000" b="1" i="1" smtClean="0">
                <a:solidFill>
                  <a:srgbClr val="0000C0"/>
                </a:solidFill>
                <a:latin typeface="Consolas" panose="020B0609020204030204" pitchFamily="49" charset="0"/>
              </a:rPr>
              <a:t>out</a:t>
            </a:r>
            <a:r>
              <a:rPr lang="en-US" altLang="zh-CN" sz="2000" b="1" i="1" smtClean="0">
                <a:solidFill>
                  <a:srgbClr val="000000"/>
                </a:solidFill>
                <a:latin typeface="Consolas" panose="020B0609020204030204" pitchFamily="49" charset="0"/>
              </a:rPr>
              <a:t>.println(String.format</a:t>
            </a:r>
            <a:r>
              <a:rPr lang="en-US" altLang="zh-CN" sz="2000" b="1" i="1">
                <a:solidFill>
                  <a:srgbClr val="000000"/>
                </a:solidFill>
                <a:latin typeface="Consolas" panose="020B0609020204030204" pitchFamily="49" charset="0"/>
              </a:rPr>
              <a:t>(</a:t>
            </a:r>
            <a:r>
              <a:rPr lang="en-US" altLang="zh-CN" sz="2000" b="1" i="1">
                <a:solidFill>
                  <a:srgbClr val="2A00FF"/>
                </a:solidFill>
                <a:latin typeface="Consolas" panose="020B0609020204030204" pitchFamily="49" charset="0"/>
              </a:rPr>
              <a:t>"date1=%s; </a:t>
            </a:r>
            <a:r>
              <a:rPr lang="en-US" altLang="zh-CN" sz="2000" b="1" i="1" smtClean="0">
                <a:solidFill>
                  <a:srgbClr val="2A00FF"/>
                </a:solidFill>
                <a:latin typeface="Consolas" panose="020B0609020204030204" pitchFamily="49" charset="0"/>
              </a:rPr>
              <a:t>	date2</a:t>
            </a:r>
            <a:r>
              <a:rPr lang="en-US" altLang="zh-CN" sz="2000" b="1" i="1">
                <a:solidFill>
                  <a:srgbClr val="2A00FF"/>
                </a:solidFill>
                <a:latin typeface="Consolas" panose="020B0609020204030204" pitchFamily="49" charset="0"/>
              </a:rPr>
              <a:t>=%s"</a:t>
            </a:r>
            <a:r>
              <a:rPr lang="en-US" altLang="zh-CN" sz="2000" b="1" i="1">
                <a:solidFill>
                  <a:srgbClr val="000000"/>
                </a:solidFill>
                <a:latin typeface="Consolas" panose="020B0609020204030204" pitchFamily="49" charset="0"/>
              </a:rPr>
              <a:t>,</a:t>
            </a:r>
            <a:r>
              <a:rPr lang="en-US" altLang="zh-CN" sz="2000" b="1" i="1">
                <a:solidFill>
                  <a:srgbClr val="6A3E3E"/>
                </a:solidFill>
                <a:latin typeface="Consolas" panose="020B0609020204030204" pitchFamily="49" charset="0"/>
              </a:rPr>
              <a:t>date1</a:t>
            </a:r>
            <a:r>
              <a:rPr lang="en-US" altLang="zh-CN" sz="2000" b="1" i="1">
                <a:solidFill>
                  <a:srgbClr val="000000"/>
                </a:solidFill>
                <a:latin typeface="Consolas" panose="020B0609020204030204" pitchFamily="49" charset="0"/>
              </a:rPr>
              <a:t>,</a:t>
            </a:r>
            <a:r>
              <a:rPr lang="en-US" altLang="zh-CN" sz="2000" b="1" i="1">
                <a:solidFill>
                  <a:srgbClr val="6A3E3E"/>
                </a:solidFill>
                <a:latin typeface="Consolas" panose="020B0609020204030204" pitchFamily="49" charset="0"/>
              </a:rPr>
              <a:t>date2</a:t>
            </a:r>
            <a:r>
              <a:rPr lang="en-US" altLang="zh-CN" sz="2000" b="1" i="1">
                <a:solidFill>
                  <a:srgbClr val="000000"/>
                </a:solidFill>
                <a:latin typeface="Consolas" panose="020B0609020204030204" pitchFamily="49" charset="0"/>
              </a:rPr>
              <a:t>));</a:t>
            </a:r>
          </a:p>
          <a:p>
            <a:pPr lvl="1" defTabSz="360000"/>
            <a:r>
              <a:rPr lang="en-US" altLang="zh-CN" sz="2000" smtClean="0">
                <a:solidFill>
                  <a:srgbClr val="000000"/>
                </a:solidFill>
                <a:latin typeface="Consolas" panose="020B0609020204030204" pitchFamily="49" charset="0"/>
              </a:rPr>
              <a:t>}</a:t>
            </a:r>
          </a:p>
          <a:p>
            <a:r>
              <a:rPr lang="en-US" altLang="zh-CN" sz="2400" b="1" i="1" smtClean="0">
                <a:solidFill>
                  <a:srgbClr val="000000"/>
                </a:solidFill>
                <a:latin typeface="Consolas" panose="020B0609020204030204" pitchFamily="49" charset="0"/>
                <a:ea typeface="微软雅黑" panose="020B0503020204020204" pitchFamily="34" charset="-122"/>
              </a:rPr>
              <a:t>}</a:t>
            </a:r>
            <a:endParaRPr lang="zh-CN" altLang="en-US" sz="2400" b="1">
              <a:latin typeface="微软雅黑" panose="020B0503020204020204" pitchFamily="34" charset="-122"/>
              <a:ea typeface="微软雅黑" panose="020B0503020204020204" pitchFamily="34" charset="-122"/>
            </a:endParaRPr>
          </a:p>
        </p:txBody>
      </p:sp>
      <p:sp>
        <p:nvSpPr>
          <p:cNvPr id="8" name="文本框 7"/>
          <p:cNvSpPr txBox="1"/>
          <p:nvPr/>
        </p:nvSpPr>
        <p:spPr>
          <a:xfrm>
            <a:off x="3275856" y="3784578"/>
            <a:ext cx="5179864" cy="707886"/>
          </a:xfrm>
          <a:prstGeom prst="rect">
            <a:avLst/>
          </a:prstGeom>
          <a:solidFill>
            <a:srgbClr val="66FFCC"/>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smtClean="0">
                <a:latin typeface="微软雅黑" panose="020B0503020204020204" pitchFamily="34" charset="-122"/>
                <a:ea typeface="微软雅黑" panose="020B0503020204020204" pitchFamily="34" charset="-122"/>
              </a:rPr>
              <a:t>04-interface/langCase.MyDateClone</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67544" y="116632"/>
            <a:ext cx="8441109"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tx2"/>
                </a:solidFill>
                <a:latin typeface="Tahoma" panose="020B0604030504040204" pitchFamily="34" charset="0"/>
              </a:rPr>
              <a:t>Cloneable </a:t>
            </a:r>
            <a:r>
              <a:rPr lang="zh-CN" altLang="en-US" sz="2800" b="1" smtClean="0">
                <a:solidFill>
                  <a:schemeClr val="tx2"/>
                </a:solidFill>
                <a:latin typeface="Tahoma" panose="020B0604030504040204" pitchFamily="34" charset="0"/>
              </a:rPr>
              <a:t>例子</a:t>
            </a:r>
            <a:r>
              <a:rPr lang="en-US" altLang="zh-CN" sz="2800" b="1" smtClean="0">
                <a:solidFill>
                  <a:schemeClr val="tx2"/>
                </a:solidFill>
                <a:latin typeface="Tahoma" panose="020B0604030504040204" pitchFamily="34" charset="0"/>
              </a:rPr>
              <a:t>-PersonClone</a:t>
            </a:r>
          </a:p>
          <a:p>
            <a:pPr marL="342900" indent="-342900" eaLnBrk="1" hangingPunct="1">
              <a:buFont typeface="Wingdings" panose="05000000000000000000" pitchFamily="2" charset="2"/>
              <a:buChar char="ü"/>
            </a:pPr>
            <a:r>
              <a:rPr lang="zh-CN" altLang="en-US" b="1" smtClean="0">
                <a:solidFill>
                  <a:schemeClr val="tx2"/>
                </a:solidFill>
                <a:latin typeface="Tahoma" panose="020B0604030504040204" pitchFamily="34" charset="0"/>
              </a:rPr>
              <a:t>当类中存在引用类型的属性，使用</a:t>
            </a:r>
            <a:r>
              <a:rPr lang="en-US" altLang="zh-CN" b="1" smtClean="0">
                <a:solidFill>
                  <a:schemeClr val="tx2"/>
                </a:solidFill>
                <a:latin typeface="Tahoma" panose="020B0604030504040204" pitchFamily="34" charset="0"/>
              </a:rPr>
              <a:t>clone</a:t>
            </a:r>
            <a:r>
              <a:rPr lang="zh-CN" altLang="en-US" b="1" smtClean="0">
                <a:solidFill>
                  <a:schemeClr val="tx2"/>
                </a:solidFill>
                <a:latin typeface="Tahoma" panose="020B0604030504040204" pitchFamily="34" charset="0"/>
              </a:rPr>
              <a:t>方法实现深拷贝需要重载</a:t>
            </a:r>
            <a:r>
              <a:rPr lang="en-US" altLang="zh-CN" b="1" smtClean="0">
                <a:solidFill>
                  <a:schemeClr val="tx2"/>
                </a:solidFill>
                <a:latin typeface="Tahoma" panose="020B0604030504040204" pitchFamily="34" charset="0"/>
              </a:rPr>
              <a:t>clone</a:t>
            </a:r>
            <a:r>
              <a:rPr lang="zh-CN" altLang="en-US" b="1" smtClean="0">
                <a:solidFill>
                  <a:schemeClr val="tx2"/>
                </a:solidFill>
                <a:latin typeface="Tahoma" panose="020B0604030504040204" pitchFamily="34" charset="0"/>
              </a:rPr>
              <a:t>方法</a:t>
            </a:r>
            <a:endParaRPr lang="zh-CN" altLang="en-US" b="1">
              <a:solidFill>
                <a:schemeClr val="tx2"/>
              </a:solidFill>
              <a:latin typeface="Tahoma" panose="020B0604030504040204" pitchFamily="34" charset="0"/>
            </a:endParaRPr>
          </a:p>
        </p:txBody>
      </p:sp>
      <p:sp>
        <p:nvSpPr>
          <p:cNvPr id="4" name="文本框 3"/>
          <p:cNvSpPr txBox="1"/>
          <p:nvPr/>
        </p:nvSpPr>
        <p:spPr>
          <a:xfrm>
            <a:off x="179512" y="1340768"/>
            <a:ext cx="8729141" cy="2862322"/>
          </a:xfrm>
          <a:prstGeom prst="rect">
            <a:avLst/>
          </a:prstGeom>
          <a:noFill/>
        </p:spPr>
        <p:txBody>
          <a:bodyPr wrap="square" rtlCol="0">
            <a:spAutoFit/>
          </a:bodyPr>
          <a:lstStyle/>
          <a:p>
            <a:pPr defTabSz="360000"/>
            <a:r>
              <a:rPr lang="en-US" altLang="zh-CN" sz="2000" b="1">
                <a:solidFill>
                  <a:srgbClr val="7F0055"/>
                </a:solidFill>
                <a:highlight>
                  <a:srgbClr val="E8F2FE"/>
                </a:highlight>
                <a:latin typeface="Consolas" panose="020B0609020204030204" pitchFamily="49" charset="0"/>
              </a:rPr>
              <a:t>public</a:t>
            </a:r>
            <a:r>
              <a:rPr lang="en-US" altLang="zh-CN" sz="2000" b="1">
                <a:solidFill>
                  <a:srgbClr val="000000"/>
                </a:solidFill>
                <a:highlight>
                  <a:srgbClr val="E8F2FE"/>
                </a:highlight>
                <a:latin typeface="Consolas" panose="020B0609020204030204" pitchFamily="49" charset="0"/>
              </a:rPr>
              <a:t> </a:t>
            </a:r>
            <a:r>
              <a:rPr lang="en-US" altLang="zh-CN" sz="2000" b="1">
                <a:solidFill>
                  <a:srgbClr val="7F0055"/>
                </a:solidFill>
                <a:highlight>
                  <a:srgbClr val="E8F2FE"/>
                </a:highlight>
                <a:latin typeface="Consolas" panose="020B0609020204030204" pitchFamily="49" charset="0"/>
              </a:rPr>
              <a:t>class</a:t>
            </a:r>
            <a:r>
              <a:rPr lang="en-US" altLang="zh-CN" sz="2000" b="1">
                <a:solidFill>
                  <a:srgbClr val="000000"/>
                </a:solidFill>
                <a:highlight>
                  <a:srgbClr val="E8F2FE"/>
                </a:highlight>
                <a:latin typeface="Consolas" panose="020B0609020204030204" pitchFamily="49" charset="0"/>
              </a:rPr>
              <a:t> PersonClone </a:t>
            </a:r>
            <a:r>
              <a:rPr lang="en-US" altLang="zh-CN" sz="2000" b="1" smtClean="0">
                <a:solidFill>
                  <a:srgbClr val="7F0055"/>
                </a:solidFill>
                <a:highlight>
                  <a:srgbClr val="E8F2FE"/>
                </a:highlight>
                <a:latin typeface="Consolas" panose="020B0609020204030204" pitchFamily="49" charset="0"/>
              </a:rPr>
              <a:t>implements</a:t>
            </a:r>
            <a:r>
              <a:rPr lang="en-US" altLang="zh-CN" sz="2000" b="1" smtClean="0">
                <a:solidFill>
                  <a:srgbClr val="000000"/>
                </a:solidFill>
                <a:highlight>
                  <a:srgbClr val="E8F2FE"/>
                </a:highlight>
                <a:latin typeface="Consolas" panose="020B0609020204030204" pitchFamily="49" charset="0"/>
              </a:rPr>
              <a:t> </a:t>
            </a:r>
            <a:r>
              <a:rPr lang="en-US" altLang="zh-CN" sz="2000" b="1">
                <a:solidFill>
                  <a:srgbClr val="000000"/>
                </a:solidFill>
                <a:highlight>
                  <a:srgbClr val="E8F2FE"/>
                </a:highlight>
                <a:latin typeface="Consolas" panose="020B0609020204030204" pitchFamily="49" charset="0"/>
              </a:rPr>
              <a:t>Cloneable</a:t>
            </a:r>
            <a:r>
              <a:rPr lang="en-US" altLang="zh-CN" sz="2000" b="1" smtClean="0">
                <a:solidFill>
                  <a:srgbClr val="000000"/>
                </a:solidFill>
                <a:highlight>
                  <a:srgbClr val="E8F2FE"/>
                </a:highlight>
                <a:latin typeface="Consolas" panose="020B0609020204030204" pitchFamily="49" charset="0"/>
              </a:rPr>
              <a:t>{</a:t>
            </a:r>
          </a:p>
          <a:p>
            <a:pPr lvl="1"/>
            <a:r>
              <a:rPr lang="en-US" altLang="zh-CN" sz="2000" b="1">
                <a:solidFill>
                  <a:srgbClr val="7F0055"/>
                </a:solidFill>
                <a:latin typeface="Consolas" panose="020B0609020204030204" pitchFamily="49" charset="0"/>
              </a:rPr>
              <a:t>private</a:t>
            </a:r>
            <a:r>
              <a:rPr lang="en-US" altLang="zh-CN" sz="2000" b="1">
                <a:solidFill>
                  <a:srgbClr val="000000"/>
                </a:solidFill>
                <a:latin typeface="Consolas" panose="020B0609020204030204" pitchFamily="49" charset="0"/>
              </a:rPr>
              <a:t> String </a:t>
            </a:r>
            <a:r>
              <a:rPr lang="en-US" altLang="zh-CN" sz="2000" b="1">
                <a:solidFill>
                  <a:srgbClr val="0000C0"/>
                </a:solidFill>
                <a:latin typeface="Consolas" panose="020B0609020204030204" pitchFamily="49" charset="0"/>
              </a:rPr>
              <a:t>name</a:t>
            </a:r>
            <a:r>
              <a:rPr lang="en-US" altLang="zh-CN" sz="2000" b="1">
                <a:solidFill>
                  <a:srgbClr val="000000"/>
                </a:solidFill>
                <a:latin typeface="Consolas" panose="020B0609020204030204" pitchFamily="49" charset="0"/>
              </a:rPr>
              <a:t>;</a:t>
            </a:r>
          </a:p>
          <a:p>
            <a:pPr lvl="1"/>
            <a:r>
              <a:rPr lang="en-US" altLang="zh-CN" sz="2000" b="1">
                <a:solidFill>
                  <a:srgbClr val="7F0055"/>
                </a:solidFill>
                <a:latin typeface="Consolas" panose="020B0609020204030204" pitchFamily="49" charset="0"/>
              </a:rPr>
              <a:t>private</a:t>
            </a:r>
            <a:r>
              <a:rPr lang="en-US" altLang="zh-CN" sz="2000" b="1">
                <a:solidFill>
                  <a:srgbClr val="000000"/>
                </a:solidFill>
                <a:latin typeface="Consolas" panose="020B0609020204030204" pitchFamily="49" charset="0"/>
              </a:rPr>
              <a:t> MyDateClone </a:t>
            </a:r>
            <a:r>
              <a:rPr lang="en-US" altLang="zh-CN" sz="2000" b="1">
                <a:solidFill>
                  <a:srgbClr val="0000C0"/>
                </a:solidFill>
                <a:latin typeface="Consolas" panose="020B0609020204030204" pitchFamily="49" charset="0"/>
              </a:rPr>
              <a:t>birthday</a:t>
            </a:r>
            <a:r>
              <a:rPr lang="en-US" altLang="zh-CN" sz="2000" b="1" smtClean="0">
                <a:solidFill>
                  <a:srgbClr val="000000"/>
                </a:solidFill>
                <a:latin typeface="Consolas" panose="020B0609020204030204" pitchFamily="49" charset="0"/>
              </a:rPr>
              <a:t>;</a:t>
            </a:r>
          </a:p>
          <a:p>
            <a:pPr lvl="1"/>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PersonClone clone() </a:t>
            </a:r>
            <a:r>
              <a:rPr lang="en-US" altLang="zh-CN" sz="2000" b="1" smtClean="0">
                <a:solidFill>
                  <a:srgbClr val="000000"/>
                </a:solidFill>
                <a:latin typeface="Consolas" panose="020B0609020204030204" pitchFamily="49" charset="0"/>
              </a:rPr>
              <a:t>{</a:t>
            </a:r>
            <a:endParaRPr lang="en-US" altLang="zh-CN" sz="2000" b="1">
              <a:solidFill>
                <a:srgbClr val="000000"/>
              </a:solidFill>
              <a:latin typeface="Consolas" panose="020B0609020204030204" pitchFamily="49" charset="0"/>
            </a:endParaRPr>
          </a:p>
          <a:p>
            <a:pPr lvl="1"/>
            <a:r>
              <a:rPr lang="en-US" altLang="zh-CN" sz="2000" smtClean="0">
                <a:solidFill>
                  <a:srgbClr val="000000"/>
                </a:solidFill>
                <a:latin typeface="Consolas" panose="020B0609020204030204" pitchFamily="49" charset="0"/>
              </a:rPr>
              <a:t>	PersonClone </a:t>
            </a:r>
            <a:r>
              <a:rPr lang="en-US" altLang="zh-CN" sz="2000">
                <a:solidFill>
                  <a:srgbClr val="6A3E3E"/>
                </a:solidFill>
                <a:latin typeface="Consolas" panose="020B0609020204030204" pitchFamily="49" charset="0"/>
              </a:rPr>
              <a:t>cloned</a:t>
            </a:r>
            <a:r>
              <a:rPr lang="en-US" altLang="zh-CN" sz="2000">
                <a:solidFill>
                  <a:srgbClr val="000000"/>
                </a:solidFill>
                <a:latin typeface="Consolas" panose="020B0609020204030204" pitchFamily="49" charset="0"/>
              </a:rPr>
              <a:t> = (PersonClone) </a:t>
            </a:r>
            <a:r>
              <a:rPr lang="en-US" altLang="zh-CN" sz="2000" b="1">
                <a:solidFill>
                  <a:srgbClr val="7F0055"/>
                </a:solidFill>
                <a:latin typeface="Consolas" panose="020B0609020204030204" pitchFamily="49" charset="0"/>
              </a:rPr>
              <a:t>super</a:t>
            </a:r>
            <a:r>
              <a:rPr lang="en-US" altLang="zh-CN" sz="2000" b="1">
                <a:solidFill>
                  <a:srgbClr val="000000"/>
                </a:solidFill>
                <a:latin typeface="Consolas" panose="020B0609020204030204" pitchFamily="49" charset="0"/>
              </a:rPr>
              <a:t>.clone();</a:t>
            </a:r>
          </a:p>
          <a:p>
            <a:pPr lvl="1"/>
            <a:r>
              <a:rPr lang="en-US" altLang="zh-CN" sz="2000" smtClean="0">
                <a:solidFill>
                  <a:srgbClr val="6A3E3E"/>
                </a:solidFill>
                <a:latin typeface="Consolas" panose="020B0609020204030204" pitchFamily="49" charset="0"/>
              </a:rPr>
              <a:t>	cloned</a:t>
            </a:r>
            <a:r>
              <a:rPr lang="en-US" altLang="zh-CN" sz="2000" smtClean="0">
                <a:solidFill>
                  <a:srgbClr val="000000"/>
                </a:solidFill>
                <a:latin typeface="Consolas" panose="020B0609020204030204" pitchFamily="49" charset="0"/>
              </a:rPr>
              <a:t>.</a:t>
            </a:r>
            <a:r>
              <a:rPr lang="en-US" altLang="zh-CN" sz="2000" smtClean="0">
                <a:solidFill>
                  <a:srgbClr val="0000C0"/>
                </a:solidFill>
                <a:latin typeface="Consolas" panose="020B0609020204030204" pitchFamily="49" charset="0"/>
              </a:rPr>
              <a:t>birthday</a:t>
            </a:r>
            <a:r>
              <a:rPr lang="en-US" altLang="zh-CN" sz="2000" smtClean="0">
                <a:solidFill>
                  <a:srgbClr val="000000"/>
                </a:solidFill>
                <a:latin typeface="Consolas" panose="020B0609020204030204" pitchFamily="49" charset="0"/>
              </a:rPr>
              <a:t> </a:t>
            </a:r>
            <a:r>
              <a:rPr lang="en-US" altLang="zh-CN" sz="2000">
                <a:solidFill>
                  <a:srgbClr val="000000"/>
                </a:solidFill>
                <a:latin typeface="Consolas" panose="020B0609020204030204" pitchFamily="49" charset="0"/>
              </a:rPr>
              <a:t>= (MyDateClone) </a:t>
            </a:r>
            <a:r>
              <a:rPr lang="en-US" altLang="zh-CN" sz="2000" b="1">
                <a:solidFill>
                  <a:srgbClr val="7F0055"/>
                </a:solidFill>
                <a:latin typeface="Consolas" panose="020B0609020204030204" pitchFamily="49" charset="0"/>
              </a:rPr>
              <a:t>this</a:t>
            </a:r>
            <a:r>
              <a:rPr lang="en-US" altLang="zh-CN" sz="2000" b="1">
                <a:solidFill>
                  <a:srgbClr val="000000"/>
                </a:solidFill>
                <a:latin typeface="Consolas" panose="020B0609020204030204" pitchFamily="49" charset="0"/>
              </a:rPr>
              <a:t>.</a:t>
            </a:r>
            <a:r>
              <a:rPr lang="en-US" altLang="zh-CN" sz="2000" b="1">
                <a:solidFill>
                  <a:srgbClr val="0000C0"/>
                </a:solidFill>
                <a:latin typeface="Consolas" panose="020B0609020204030204" pitchFamily="49" charset="0"/>
              </a:rPr>
              <a:t>birthday</a:t>
            </a:r>
            <a:r>
              <a:rPr lang="en-US" altLang="zh-CN" sz="2000" b="1">
                <a:solidFill>
                  <a:srgbClr val="000000"/>
                </a:solidFill>
                <a:latin typeface="Consolas" panose="020B0609020204030204" pitchFamily="49" charset="0"/>
              </a:rPr>
              <a:t>.clone();  </a:t>
            </a:r>
            <a:endParaRPr lang="zh-CN" altLang="en-US" sz="2000" b="1">
              <a:solidFill>
                <a:srgbClr val="3F7F5F"/>
              </a:solidFill>
              <a:latin typeface="Consolas" panose="020B0609020204030204" pitchFamily="49" charset="0"/>
            </a:endParaRPr>
          </a:p>
          <a:p>
            <a:pPr lvl="1"/>
            <a:r>
              <a:rPr lang="en-US" altLang="zh-CN" sz="2000" b="1" smtClean="0">
                <a:solidFill>
                  <a:srgbClr val="7F0055"/>
                </a:solidFill>
                <a:latin typeface="Consolas" panose="020B0609020204030204" pitchFamily="49" charset="0"/>
              </a:rPr>
              <a:t>	return</a:t>
            </a:r>
            <a:r>
              <a:rPr lang="en-US" altLang="zh-CN" sz="2000" b="1" smtClean="0">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cloned</a:t>
            </a:r>
            <a:r>
              <a:rPr lang="en-US" altLang="zh-CN" sz="2000" b="1">
                <a:solidFill>
                  <a:srgbClr val="000000"/>
                </a:solidFill>
                <a:latin typeface="Consolas" panose="020B0609020204030204" pitchFamily="49" charset="0"/>
              </a:rPr>
              <a:t>;</a:t>
            </a:r>
          </a:p>
          <a:p>
            <a:pPr lvl="1"/>
            <a:r>
              <a:rPr lang="en-US" altLang="zh-CN" sz="2000" smtClean="0">
                <a:solidFill>
                  <a:srgbClr val="000000"/>
                </a:solidFill>
                <a:latin typeface="Consolas" panose="020B0609020204030204" pitchFamily="49" charset="0"/>
              </a:rPr>
              <a:t>}</a:t>
            </a:r>
          </a:p>
          <a:p>
            <a:r>
              <a:rPr lang="en-US" altLang="zh-CN" sz="2000" smtClean="0">
                <a:solidFill>
                  <a:srgbClr val="000000"/>
                </a:solidFill>
                <a:latin typeface="Consolas" panose="020B0609020204030204" pitchFamily="49" charset="0"/>
              </a:rPr>
              <a:t>}</a:t>
            </a:r>
          </a:p>
        </p:txBody>
      </p:sp>
      <p:sp>
        <p:nvSpPr>
          <p:cNvPr id="5" name="文本框 4"/>
          <p:cNvSpPr txBox="1"/>
          <p:nvPr/>
        </p:nvSpPr>
        <p:spPr>
          <a:xfrm>
            <a:off x="163339" y="4149953"/>
            <a:ext cx="8729141" cy="1938992"/>
          </a:xfrm>
          <a:prstGeom prst="rect">
            <a:avLst/>
          </a:prstGeom>
          <a:noFill/>
        </p:spPr>
        <p:txBody>
          <a:bodyPr wrap="square" rtlCol="0">
            <a:spAutoFit/>
          </a:bodyPr>
          <a:lstStyle/>
          <a:p>
            <a:pPr defTabSz="360000"/>
            <a:r>
              <a:rPr lang="en-US" altLang="zh-CN" sz="2000" b="1">
                <a:solidFill>
                  <a:srgbClr val="7F0055"/>
                </a:solidFill>
                <a:highlight>
                  <a:srgbClr val="E8F2FE"/>
                </a:highlight>
                <a:latin typeface="Consolas" panose="020B0609020204030204" pitchFamily="49" charset="0"/>
              </a:rPr>
              <a:t>public</a:t>
            </a:r>
            <a:r>
              <a:rPr lang="en-US" altLang="zh-CN" sz="2000" b="1">
                <a:solidFill>
                  <a:srgbClr val="000000"/>
                </a:solidFill>
                <a:highlight>
                  <a:srgbClr val="E8F2FE"/>
                </a:highlight>
                <a:latin typeface="Consolas" panose="020B0609020204030204" pitchFamily="49" charset="0"/>
              </a:rPr>
              <a:t> </a:t>
            </a:r>
            <a:r>
              <a:rPr lang="en-US" altLang="zh-CN" sz="2000" b="1">
                <a:solidFill>
                  <a:srgbClr val="7F0055"/>
                </a:solidFill>
                <a:highlight>
                  <a:srgbClr val="E8F2FE"/>
                </a:highlight>
                <a:latin typeface="Consolas" panose="020B0609020204030204" pitchFamily="49" charset="0"/>
              </a:rPr>
              <a:t>class</a:t>
            </a:r>
            <a:r>
              <a:rPr lang="en-US" altLang="zh-CN" sz="2000" b="1">
                <a:solidFill>
                  <a:srgbClr val="000000"/>
                </a:solidFill>
                <a:highlight>
                  <a:srgbClr val="E8F2FE"/>
                </a:highlight>
                <a:latin typeface="Consolas" panose="020B0609020204030204" pitchFamily="49" charset="0"/>
              </a:rPr>
              <a:t> MyDateClone </a:t>
            </a:r>
            <a:r>
              <a:rPr lang="en-US" altLang="zh-CN" sz="2000" b="1">
                <a:solidFill>
                  <a:srgbClr val="7F0055"/>
                </a:solidFill>
                <a:highlight>
                  <a:srgbClr val="E8F2FE"/>
                </a:highlight>
                <a:latin typeface="Consolas" panose="020B0609020204030204" pitchFamily="49" charset="0"/>
              </a:rPr>
              <a:t>implements</a:t>
            </a:r>
            <a:r>
              <a:rPr lang="en-US" altLang="zh-CN" sz="2000" b="1">
                <a:solidFill>
                  <a:srgbClr val="000000"/>
                </a:solidFill>
                <a:highlight>
                  <a:srgbClr val="E8F2FE"/>
                </a:highlight>
                <a:latin typeface="Consolas" panose="020B0609020204030204" pitchFamily="49" charset="0"/>
              </a:rPr>
              <a:t> Cloneable </a:t>
            </a:r>
            <a:r>
              <a:rPr lang="en-US" altLang="zh-CN" sz="2000" b="1" smtClean="0">
                <a:solidFill>
                  <a:srgbClr val="000000"/>
                </a:solidFill>
                <a:highlight>
                  <a:srgbClr val="E8F2FE"/>
                </a:highlight>
                <a:latin typeface="Consolas" panose="020B0609020204030204" pitchFamily="49" charset="0"/>
              </a:rPr>
              <a:t>{</a:t>
            </a:r>
          </a:p>
          <a:p>
            <a:pPr lvl="1"/>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MyDateClone clone() </a:t>
            </a:r>
            <a:r>
              <a:rPr lang="en-US" altLang="zh-CN" sz="2000" b="1" smtClean="0">
                <a:solidFill>
                  <a:srgbClr val="000000"/>
                </a:solidFill>
                <a:latin typeface="Consolas" panose="020B0609020204030204" pitchFamily="49" charset="0"/>
              </a:rPr>
              <a:t>{</a:t>
            </a:r>
            <a:endParaRPr lang="en-US" altLang="zh-CN" sz="2000" b="1">
              <a:solidFill>
                <a:srgbClr val="000000"/>
              </a:solidFill>
              <a:latin typeface="Consolas" panose="020B0609020204030204" pitchFamily="49" charset="0"/>
            </a:endParaRPr>
          </a:p>
          <a:p>
            <a:pPr lvl="1"/>
            <a:r>
              <a:rPr lang="en-US" altLang="zh-CN" sz="2000" smtClean="0">
                <a:solidFill>
                  <a:srgbClr val="000000"/>
                </a:solidFill>
                <a:latin typeface="Consolas" panose="020B0609020204030204" pitchFamily="49" charset="0"/>
              </a:rPr>
              <a:t>	MyDateClone </a:t>
            </a:r>
            <a:r>
              <a:rPr lang="en-US" altLang="zh-CN" sz="2000">
                <a:solidFill>
                  <a:srgbClr val="6A3E3E"/>
                </a:solidFill>
                <a:latin typeface="Consolas" panose="020B0609020204030204" pitchFamily="49" charset="0"/>
              </a:rPr>
              <a:t>cloned</a:t>
            </a:r>
            <a:r>
              <a:rPr lang="en-US" altLang="zh-CN" sz="2000">
                <a:solidFill>
                  <a:srgbClr val="000000"/>
                </a:solidFill>
                <a:latin typeface="Consolas" panose="020B0609020204030204" pitchFamily="49" charset="0"/>
              </a:rPr>
              <a:t> = (MyDateClone) </a:t>
            </a:r>
            <a:r>
              <a:rPr lang="en-US" altLang="zh-CN" sz="2000" b="1">
                <a:solidFill>
                  <a:srgbClr val="7F0055"/>
                </a:solidFill>
                <a:latin typeface="Consolas" panose="020B0609020204030204" pitchFamily="49" charset="0"/>
              </a:rPr>
              <a:t>super</a:t>
            </a:r>
            <a:r>
              <a:rPr lang="en-US" altLang="zh-CN" sz="2000" b="1">
                <a:solidFill>
                  <a:srgbClr val="000000"/>
                </a:solidFill>
                <a:latin typeface="Consolas" panose="020B0609020204030204" pitchFamily="49" charset="0"/>
              </a:rPr>
              <a:t>.clone();</a:t>
            </a:r>
          </a:p>
          <a:p>
            <a:pPr lvl="1"/>
            <a:r>
              <a:rPr lang="en-US" altLang="zh-CN" sz="2000" b="1" smtClean="0">
                <a:solidFill>
                  <a:srgbClr val="7F0055"/>
                </a:solidFill>
                <a:latin typeface="Consolas" panose="020B0609020204030204" pitchFamily="49" charset="0"/>
              </a:rPr>
              <a:t>	return</a:t>
            </a:r>
            <a:r>
              <a:rPr lang="en-US" altLang="zh-CN" sz="2000" b="1" smtClean="0">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cloned</a:t>
            </a:r>
            <a:r>
              <a:rPr lang="en-US" altLang="zh-CN" sz="2000" b="1">
                <a:solidFill>
                  <a:srgbClr val="000000"/>
                </a:solidFill>
                <a:latin typeface="Consolas" panose="020B0609020204030204" pitchFamily="49" charset="0"/>
              </a:rPr>
              <a:t>;</a:t>
            </a:r>
          </a:p>
          <a:p>
            <a:pPr lvl="1"/>
            <a:r>
              <a:rPr lang="en-US" altLang="zh-CN" sz="2000">
                <a:solidFill>
                  <a:srgbClr val="000000"/>
                </a:solidFill>
                <a:latin typeface="Consolas" panose="020B0609020204030204" pitchFamily="49" charset="0"/>
              </a:rPr>
              <a:t>}</a:t>
            </a:r>
          </a:p>
          <a:p>
            <a:r>
              <a:rPr lang="en-US" altLang="zh-CN" sz="2000" smtClean="0">
                <a:solidFill>
                  <a:srgbClr val="000000"/>
                </a:solidFill>
                <a:latin typeface="Consolas" panose="020B0609020204030204" pitchFamily="49" charset="0"/>
              </a:rPr>
              <a:t>}</a:t>
            </a:r>
          </a:p>
        </p:txBody>
      </p:sp>
      <p:sp>
        <p:nvSpPr>
          <p:cNvPr id="6" name="文本框 5"/>
          <p:cNvSpPr txBox="1"/>
          <p:nvPr/>
        </p:nvSpPr>
        <p:spPr>
          <a:xfrm>
            <a:off x="3347864" y="5688836"/>
            <a:ext cx="5179864" cy="707886"/>
          </a:xfrm>
          <a:prstGeom prst="rect">
            <a:avLst/>
          </a:prstGeom>
          <a:solidFill>
            <a:srgbClr val="66FFCC"/>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smtClean="0">
                <a:latin typeface="微软雅黑" panose="020B0503020204020204" pitchFamily="34" charset="-122"/>
                <a:ea typeface="微软雅黑" panose="020B0503020204020204" pitchFamily="34" charset="-122"/>
              </a:rPr>
              <a:t>04-interface/langCase.PersonClone</a:t>
            </a:r>
            <a:endParaRPr lang="zh-CN"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311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t>4. </a:t>
            </a:r>
            <a:r>
              <a:rPr lang="zh-CN" altLang="en-US" smtClean="0"/>
              <a:t>基本数据类型的包装类</a:t>
            </a:r>
          </a:p>
        </p:txBody>
      </p:sp>
      <p:sp>
        <p:nvSpPr>
          <p:cNvPr id="2" name="灯片编号占位符 1"/>
          <p:cNvSpPr>
            <a:spLocks noGrp="1"/>
          </p:cNvSpPr>
          <p:nvPr>
            <p:ph type="sldNum" sz="quarter" idx="11"/>
          </p:nvPr>
        </p:nvSpPr>
        <p:spPr/>
        <p:txBody>
          <a:bodyPr/>
          <a:lstStyle/>
          <a:p>
            <a:pPr>
              <a:defRPr/>
            </a:pPr>
            <a:fld id="{B808401C-8AF4-42B0-A339-348D8B89C488}" type="slidenum">
              <a:rPr lang="zh-CN" altLang="en-US"/>
              <a:t>37</a:t>
            </a:fld>
            <a:endParaRPr lang="en-US" altLang="zh-CN"/>
          </a:p>
        </p:txBody>
      </p:sp>
      <p:sp>
        <p:nvSpPr>
          <p:cNvPr id="35844" name="Rectangle 3"/>
          <p:cNvSpPr txBox="1">
            <a:spLocks noChangeArrowheads="1"/>
          </p:cNvSpPr>
          <p:nvPr/>
        </p:nvSpPr>
        <p:spPr bwMode="auto">
          <a:xfrm>
            <a:off x="539750" y="1374775"/>
            <a:ext cx="8280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80000"/>
              </a:lnSpc>
              <a:spcBef>
                <a:spcPct val="20000"/>
              </a:spcBef>
              <a:buClr>
                <a:schemeClr val="folHlink"/>
              </a:buClr>
              <a:buSzPct val="80000"/>
              <a:buFont typeface="Wingdings" panose="05000000000000000000" pitchFamily="2" charset="2"/>
              <a:buNone/>
            </a:pPr>
            <a:r>
              <a:rPr lang="en-US" altLang="zh-CN" b="1">
                <a:latin typeface="Tahoma" panose="020B0604030504040204" pitchFamily="34" charset="0"/>
              </a:rPr>
              <a:t>8</a:t>
            </a:r>
            <a:r>
              <a:rPr lang="zh-CN" altLang="en-US" b="1">
                <a:latin typeface="Tahoma" panose="020B0604030504040204" pitchFamily="34" charset="0"/>
              </a:rPr>
              <a:t>个</a:t>
            </a:r>
            <a:r>
              <a:rPr lang="en-US" altLang="zh-CN" b="1">
                <a:latin typeface="Tahoma" panose="020B0604030504040204" pitchFamily="34" charset="0"/>
              </a:rPr>
              <a:t>Byte</a:t>
            </a:r>
            <a:r>
              <a:rPr lang="zh-CN" altLang="en-US" b="1">
                <a:latin typeface="Tahoma" panose="020B0604030504040204" pitchFamily="34" charset="0"/>
              </a:rPr>
              <a:t>、</a:t>
            </a:r>
            <a:r>
              <a:rPr lang="en-US" altLang="zh-CN" b="1">
                <a:latin typeface="Tahoma" panose="020B0604030504040204" pitchFamily="34" charset="0"/>
              </a:rPr>
              <a:t>Short</a:t>
            </a:r>
            <a:r>
              <a:rPr lang="zh-CN" altLang="en-US" b="1">
                <a:latin typeface="Tahoma" panose="020B0604030504040204" pitchFamily="34" charset="0"/>
              </a:rPr>
              <a:t>、</a:t>
            </a:r>
            <a:r>
              <a:rPr lang="en-US" altLang="zh-CN" b="1">
                <a:latin typeface="Tahoma" panose="020B0604030504040204" pitchFamily="34" charset="0"/>
              </a:rPr>
              <a:t>Integer</a:t>
            </a:r>
            <a:r>
              <a:rPr lang="zh-CN" altLang="en-US" b="1">
                <a:latin typeface="Tahoma" panose="020B0604030504040204" pitchFamily="34" charset="0"/>
              </a:rPr>
              <a:t>、</a:t>
            </a:r>
            <a:r>
              <a:rPr lang="en-US" altLang="zh-CN" b="1">
                <a:latin typeface="Tahoma" panose="020B0604030504040204" pitchFamily="34" charset="0"/>
              </a:rPr>
              <a:t>Long</a:t>
            </a:r>
            <a:r>
              <a:rPr lang="zh-CN" altLang="en-US" b="1">
                <a:latin typeface="Tahoma" panose="020B0604030504040204" pitchFamily="34" charset="0"/>
              </a:rPr>
              <a:t>、</a:t>
            </a:r>
            <a:r>
              <a:rPr lang="en-US" altLang="zh-CN" b="1">
                <a:latin typeface="Tahoma" panose="020B0604030504040204" pitchFamily="34" charset="0"/>
              </a:rPr>
              <a:t>Float</a:t>
            </a:r>
            <a:r>
              <a:rPr lang="zh-CN" altLang="en-US" b="1">
                <a:latin typeface="Tahoma" panose="020B0604030504040204" pitchFamily="34" charset="0"/>
              </a:rPr>
              <a:t>、</a:t>
            </a:r>
            <a:r>
              <a:rPr lang="en-US" altLang="zh-CN" b="1">
                <a:latin typeface="Tahoma" panose="020B0604030504040204" pitchFamily="34" charset="0"/>
              </a:rPr>
              <a:t>Double</a:t>
            </a:r>
            <a:r>
              <a:rPr lang="zh-CN" altLang="en-US" b="1">
                <a:latin typeface="Tahoma" panose="020B0604030504040204" pitchFamily="34" charset="0"/>
              </a:rPr>
              <a:t>、</a:t>
            </a:r>
            <a:r>
              <a:rPr lang="en-US" altLang="zh-CN" b="1">
                <a:latin typeface="Tahoma" panose="020B0604030504040204" pitchFamily="34" charset="0"/>
              </a:rPr>
              <a:t>Character</a:t>
            </a:r>
            <a:r>
              <a:rPr lang="zh-CN" altLang="en-US" b="1">
                <a:latin typeface="Tahoma" panose="020B0604030504040204" pitchFamily="34" charset="0"/>
              </a:rPr>
              <a:t>、</a:t>
            </a:r>
            <a:r>
              <a:rPr lang="en-US" altLang="zh-CN" b="1">
                <a:latin typeface="Tahoma" panose="020B0604030504040204" pitchFamily="34" charset="0"/>
              </a:rPr>
              <a:t>Boolean</a:t>
            </a:r>
            <a:r>
              <a:rPr lang="zh-CN" altLang="en-US" b="1">
                <a:latin typeface="Tahoma" panose="020B0604030504040204" pitchFamily="34" charset="0"/>
              </a:rPr>
              <a:t>。 </a:t>
            </a:r>
          </a:p>
        </p:txBody>
      </p:sp>
      <p:graphicFrame>
        <p:nvGraphicFramePr>
          <p:cNvPr id="35845" name="Object 4"/>
          <p:cNvGraphicFramePr>
            <a:graphicFrameLocks noGrp="1" noChangeAspect="1"/>
          </p:cNvGraphicFramePr>
          <p:nvPr>
            <p:ph sz="half" idx="4294967295"/>
          </p:nvPr>
        </p:nvGraphicFramePr>
        <p:xfrm>
          <a:off x="179388" y="2166938"/>
          <a:ext cx="8280400" cy="3494087"/>
        </p:xfrm>
        <a:graphic>
          <a:graphicData uri="http://schemas.openxmlformats.org/presentationml/2006/ole">
            <mc:AlternateContent xmlns:mc="http://schemas.openxmlformats.org/markup-compatibility/2006">
              <mc:Choice xmlns:v="urn:schemas-microsoft-com:vml" Requires="v">
                <p:oleObj spid="_x0000_s35930" name="Visio" r:id="rId3" imgW="3543300" imgH="1498600" progId="Visio.Drawing.11">
                  <p:embed/>
                </p:oleObj>
              </mc:Choice>
              <mc:Fallback>
                <p:oleObj name="Visio" r:id="rId3" imgW="3543300" imgH="14986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166938"/>
                        <a:ext cx="8280400" cy="349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基本数据类型的包装类</a:t>
            </a:r>
          </a:p>
        </p:txBody>
      </p:sp>
      <p:sp>
        <p:nvSpPr>
          <p:cNvPr id="36867" name="Rectangle 3"/>
          <p:cNvSpPr>
            <a:spLocks noGrp="1" noChangeArrowheads="1"/>
          </p:cNvSpPr>
          <p:nvPr>
            <p:ph type="body" idx="1"/>
          </p:nvPr>
        </p:nvSpPr>
        <p:spPr>
          <a:xfrm>
            <a:off x="221456" y="1052512"/>
            <a:ext cx="8704263" cy="5256213"/>
          </a:xfrm>
        </p:spPr>
        <p:txBody>
          <a:bodyPr/>
          <a:lstStyle/>
          <a:p>
            <a:pPr eaLnBrk="1" hangingPunct="1"/>
            <a:r>
              <a:rPr lang="en-US" altLang="zh-CN" sz="2000" dirty="0" smtClean="0"/>
              <a:t>8</a:t>
            </a:r>
            <a:r>
              <a:rPr lang="zh-CN" altLang="en-US" sz="2000" dirty="0" smtClean="0"/>
              <a:t>个</a:t>
            </a:r>
            <a:r>
              <a:rPr lang="en-US" altLang="zh-CN" sz="2000" dirty="0" smtClean="0"/>
              <a:t>Byte</a:t>
            </a:r>
            <a:r>
              <a:rPr lang="zh-CN" altLang="en-US" sz="2000" dirty="0" smtClean="0"/>
              <a:t>、</a:t>
            </a:r>
            <a:r>
              <a:rPr lang="en-US" altLang="zh-CN" sz="2000" dirty="0" smtClean="0"/>
              <a:t>Short</a:t>
            </a:r>
            <a:r>
              <a:rPr lang="zh-CN" altLang="en-US" sz="2000" dirty="0" smtClean="0"/>
              <a:t>、</a:t>
            </a:r>
            <a:r>
              <a:rPr lang="en-US" altLang="zh-CN" sz="2000" dirty="0" smtClean="0"/>
              <a:t>Integer</a:t>
            </a:r>
            <a:r>
              <a:rPr lang="zh-CN" altLang="en-US" sz="2000" dirty="0" smtClean="0"/>
              <a:t>、</a:t>
            </a:r>
            <a:r>
              <a:rPr lang="en-US" altLang="zh-CN" sz="2000" dirty="0" smtClean="0"/>
              <a:t>Long</a:t>
            </a:r>
            <a:r>
              <a:rPr lang="zh-CN" altLang="en-US" sz="2000" dirty="0" smtClean="0"/>
              <a:t>、</a:t>
            </a:r>
            <a:r>
              <a:rPr lang="en-US" altLang="zh-CN" sz="2000" dirty="0" smtClean="0"/>
              <a:t>Float</a:t>
            </a:r>
            <a:r>
              <a:rPr lang="zh-CN" altLang="en-US" sz="2000" dirty="0" smtClean="0"/>
              <a:t>、</a:t>
            </a:r>
            <a:r>
              <a:rPr lang="en-US" altLang="zh-CN" sz="2000" dirty="0" smtClean="0"/>
              <a:t>Double</a:t>
            </a:r>
            <a:r>
              <a:rPr lang="zh-CN" altLang="en-US" sz="2000" dirty="0" smtClean="0"/>
              <a:t>、</a:t>
            </a:r>
            <a:r>
              <a:rPr lang="en-US" altLang="zh-CN" sz="2000" dirty="0" smtClean="0"/>
              <a:t>Character</a:t>
            </a:r>
            <a:r>
              <a:rPr lang="zh-CN" altLang="en-US" sz="2000" dirty="0" smtClean="0"/>
              <a:t>、</a:t>
            </a:r>
            <a:r>
              <a:rPr lang="en-US" altLang="zh-CN" sz="2000" dirty="0" smtClean="0"/>
              <a:t>Boolean</a:t>
            </a:r>
            <a:r>
              <a:rPr lang="zh-CN" altLang="en-US" sz="2000" dirty="0" smtClean="0"/>
              <a:t>。 </a:t>
            </a:r>
          </a:p>
          <a:p>
            <a:pPr lvl="1" eaLnBrk="1" hangingPunct="1"/>
            <a:r>
              <a:rPr lang="en-US" altLang="zh-CN" sz="1800" dirty="0" smtClean="0"/>
              <a:t>public final class Integer extends </a:t>
            </a:r>
            <a:r>
              <a:rPr lang="en-US" altLang="zh-CN" sz="1800" dirty="0" smtClean="0">
                <a:solidFill>
                  <a:srgbClr val="FF0000"/>
                </a:solidFill>
              </a:rPr>
              <a:t>Number</a:t>
            </a:r>
            <a:r>
              <a:rPr lang="en-US" altLang="zh-CN" sz="1800" dirty="0" smtClean="0"/>
              <a:t> implements </a:t>
            </a:r>
            <a:r>
              <a:rPr lang="en-US" altLang="zh-CN" sz="1800" dirty="0" smtClean="0">
                <a:solidFill>
                  <a:srgbClr val="C00000"/>
                </a:solidFill>
              </a:rPr>
              <a:t>Comparable&lt;Integer</a:t>
            </a:r>
            <a:r>
              <a:rPr lang="en-US" altLang="zh-CN" sz="1800" dirty="0" smtClean="0"/>
              <a:t>&gt;</a:t>
            </a:r>
          </a:p>
          <a:p>
            <a:pPr lvl="1" eaLnBrk="1" hangingPunct="1"/>
            <a:r>
              <a:rPr lang="en-US" altLang="zh-CN" sz="1800" smtClean="0"/>
              <a:t>{</a:t>
            </a:r>
          </a:p>
          <a:p>
            <a:pPr lvl="1" eaLnBrk="1" hangingPunct="1"/>
            <a:r>
              <a:rPr lang="en-US" altLang="zh-CN" sz="1800" smtClean="0"/>
              <a:t>    private </a:t>
            </a:r>
            <a:r>
              <a:rPr lang="en-US" altLang="zh-CN" sz="1800" smtClean="0">
                <a:solidFill>
                  <a:srgbClr val="FF0000"/>
                </a:solidFill>
              </a:rPr>
              <a:t>final int </a:t>
            </a:r>
            <a:r>
              <a:rPr lang="en-US" altLang="zh-CN" sz="1800" smtClean="0"/>
              <a:t>value;  //</a:t>
            </a:r>
            <a:r>
              <a:rPr lang="zh-CN" altLang="en-US" sz="1800" smtClean="0"/>
              <a:t>有</a:t>
            </a:r>
            <a:r>
              <a:rPr lang="en-US" altLang="zh-CN" sz="1800" smtClean="0"/>
              <a:t>final</a:t>
            </a:r>
            <a:r>
              <a:rPr lang="zh-CN" altLang="en-US" sz="1800" smtClean="0"/>
              <a:t>修饰符，重新赋值，其存储</a:t>
            </a:r>
            <a:r>
              <a:rPr lang="en-US" altLang="zh-CN" sz="1800" smtClean="0"/>
              <a:t>id</a:t>
            </a:r>
            <a:r>
              <a:rPr lang="zh-CN" altLang="en-US" sz="1800" smtClean="0"/>
              <a:t>会改变</a:t>
            </a:r>
            <a:endParaRPr lang="en-US" altLang="zh-CN" sz="1800" smtClean="0"/>
          </a:p>
          <a:p>
            <a:pPr lvl="1" eaLnBrk="1" hangingPunct="1"/>
            <a:r>
              <a:rPr lang="en-US" altLang="zh-CN" sz="1800" smtClean="0"/>
              <a:t>    public static final int MIN_VALUE = 0x80000000;//</a:t>
            </a:r>
            <a:r>
              <a:rPr lang="zh-CN" altLang="en-US" sz="1800" smtClean="0"/>
              <a:t>最小值常量，</a:t>
            </a:r>
            <a:r>
              <a:rPr lang="en-US" altLang="zh-CN" sz="1800" smtClean="0"/>
              <a:t>-2</a:t>
            </a:r>
            <a:r>
              <a:rPr lang="en-US" altLang="zh-CN" sz="1800" baseline="30000" smtClean="0"/>
              <a:t>31</a:t>
            </a:r>
          </a:p>
          <a:p>
            <a:pPr lvl="1" eaLnBrk="1" hangingPunct="1"/>
            <a:r>
              <a:rPr lang="en-US" altLang="zh-CN" sz="1800" smtClean="0"/>
              <a:t>    </a:t>
            </a:r>
            <a:r>
              <a:rPr lang="en-US" altLang="zh-CN" sz="1800" dirty="0" smtClean="0"/>
              <a:t>public static final </a:t>
            </a:r>
            <a:r>
              <a:rPr lang="en-US" altLang="zh-CN" sz="1800" dirty="0" err="1" smtClean="0"/>
              <a:t>int</a:t>
            </a:r>
            <a:r>
              <a:rPr lang="en-US" altLang="zh-CN" sz="1800" dirty="0" smtClean="0"/>
              <a:t> MAX_VALUE = 0x7fffffff; //</a:t>
            </a:r>
            <a:r>
              <a:rPr lang="zh-CN" altLang="en-US" sz="1800" dirty="0" smtClean="0"/>
              <a:t>最大值常量，</a:t>
            </a:r>
            <a:r>
              <a:rPr lang="en-US" altLang="zh-CN" sz="1800" dirty="0" smtClean="0"/>
              <a:t>2</a:t>
            </a:r>
            <a:r>
              <a:rPr lang="en-US" altLang="zh-CN" sz="1800" baseline="30000" dirty="0" smtClean="0"/>
              <a:t>31</a:t>
            </a:r>
            <a:r>
              <a:rPr lang="en-US" altLang="zh-CN" sz="1800" dirty="0" smtClean="0"/>
              <a:t>-1</a:t>
            </a:r>
          </a:p>
          <a:p>
            <a:pPr lvl="1" eaLnBrk="1" hangingPunct="1"/>
            <a:r>
              <a:rPr lang="en-US" altLang="zh-CN" sz="1800" dirty="0" smtClean="0"/>
              <a:t>    public Integer(</a:t>
            </a:r>
            <a:r>
              <a:rPr lang="en-US" altLang="zh-CN" sz="1800" dirty="0" err="1" smtClean="0"/>
              <a:t>int</a:t>
            </a:r>
            <a:r>
              <a:rPr lang="en-US" altLang="zh-CN" sz="1800" dirty="0" smtClean="0"/>
              <a:t> value)                       //</a:t>
            </a:r>
            <a:r>
              <a:rPr lang="zh-CN" altLang="en-US" sz="1800" dirty="0" smtClean="0"/>
              <a:t>构造方法</a:t>
            </a:r>
          </a:p>
          <a:p>
            <a:pPr lvl="1" eaLnBrk="1" hangingPunct="1"/>
            <a:r>
              <a:rPr lang="en-US" altLang="zh-CN" sz="1800" dirty="0" smtClean="0"/>
              <a:t>    public Integer(String s) throws </a:t>
            </a:r>
            <a:r>
              <a:rPr lang="en-US" altLang="zh-CN" sz="1800" dirty="0" err="1" smtClean="0"/>
              <a:t>NumberFormatException</a:t>
            </a:r>
            <a:r>
              <a:rPr lang="en-US" altLang="zh-CN" sz="1800" dirty="0" smtClean="0"/>
              <a:t> </a:t>
            </a:r>
          </a:p>
          <a:p>
            <a:pPr lvl="1" eaLnBrk="1" hangingPunct="1"/>
            <a:r>
              <a:rPr lang="en-US" altLang="zh-CN" sz="1800" dirty="0" smtClean="0"/>
              <a:t>    public static </a:t>
            </a:r>
            <a:r>
              <a:rPr lang="en-US" altLang="zh-CN" sz="1800" dirty="0" err="1" smtClean="0"/>
              <a:t>int</a:t>
            </a:r>
            <a:r>
              <a:rPr lang="en-US" altLang="zh-CN" sz="1800" dirty="0" smtClean="0"/>
              <a:t> </a:t>
            </a:r>
            <a:r>
              <a:rPr lang="en-US" altLang="zh-CN" sz="1800" dirty="0" err="1" smtClean="0">
                <a:solidFill>
                  <a:srgbClr val="FF0000"/>
                </a:solidFill>
              </a:rPr>
              <a:t>parseInt</a:t>
            </a:r>
            <a:r>
              <a:rPr lang="en-US" altLang="zh-CN" sz="1800" dirty="0" smtClean="0"/>
              <a:t>(String s) throws </a:t>
            </a:r>
            <a:r>
              <a:rPr lang="en-US" altLang="zh-CN" sz="1800" dirty="0" err="1" smtClean="0"/>
              <a:t>NumberFormatException</a:t>
            </a:r>
            <a:endParaRPr lang="en-US" altLang="zh-CN" sz="1800" dirty="0" smtClean="0"/>
          </a:p>
          <a:p>
            <a:pPr lvl="1" eaLnBrk="1" hangingPunct="1"/>
            <a:r>
              <a:rPr lang="en-US" altLang="zh-CN" sz="1800" dirty="0" smtClean="0"/>
              <a:t>                                               		//</a:t>
            </a:r>
            <a:r>
              <a:rPr lang="zh-CN" altLang="en-US" sz="1800" dirty="0" smtClean="0"/>
              <a:t>将字符串转换为整数，静态方法</a:t>
            </a:r>
          </a:p>
          <a:p>
            <a:pPr lvl="1" eaLnBrk="1" hangingPunct="1"/>
            <a:r>
              <a:rPr lang="zh-CN" altLang="en-US" sz="1800" dirty="0" smtClean="0"/>
              <a:t>    </a:t>
            </a:r>
            <a:r>
              <a:rPr lang="en-US" altLang="zh-CN" sz="1800" dirty="0" smtClean="0"/>
              <a:t>public </a:t>
            </a:r>
            <a:r>
              <a:rPr lang="en-US" altLang="zh-CN" sz="1800" dirty="0" err="1" smtClean="0"/>
              <a:t>boolean</a:t>
            </a:r>
            <a:r>
              <a:rPr lang="en-US" altLang="zh-CN" sz="1800" dirty="0" smtClean="0"/>
              <a:t> equals(Object </a:t>
            </a:r>
            <a:r>
              <a:rPr lang="en-US" altLang="zh-CN" sz="1800" dirty="0" err="1" smtClean="0"/>
              <a:t>obj</a:t>
            </a:r>
            <a:r>
              <a:rPr lang="en-US" altLang="zh-CN" sz="1800" dirty="0" smtClean="0"/>
              <a:t>)        //</a:t>
            </a:r>
            <a:r>
              <a:rPr lang="zh-CN" altLang="en-US" sz="1800" dirty="0" smtClean="0"/>
              <a:t>覆盖</a:t>
            </a:r>
            <a:r>
              <a:rPr lang="en-US" altLang="zh-CN" sz="1800" dirty="0" smtClean="0"/>
              <a:t>Object</a:t>
            </a:r>
            <a:r>
              <a:rPr lang="zh-CN" altLang="en-US" sz="1800" dirty="0" smtClean="0"/>
              <a:t>类中方法</a:t>
            </a:r>
          </a:p>
          <a:p>
            <a:pPr lvl="1" eaLnBrk="1" hangingPunct="1"/>
            <a:r>
              <a:rPr lang="en-US" altLang="zh-CN" sz="1800" dirty="0" smtClean="0"/>
              <a:t>    public String </a:t>
            </a:r>
            <a:r>
              <a:rPr lang="en-US" altLang="zh-CN" sz="1800" dirty="0" err="1" smtClean="0"/>
              <a:t>toString</a:t>
            </a:r>
            <a:r>
              <a:rPr lang="en-US" altLang="zh-CN" sz="1800" dirty="0" smtClean="0"/>
              <a:t>() 		//</a:t>
            </a:r>
            <a:r>
              <a:rPr lang="zh-CN" altLang="en-US" sz="1800" dirty="0" smtClean="0"/>
              <a:t>覆盖</a:t>
            </a:r>
            <a:r>
              <a:rPr lang="en-US" altLang="zh-CN" sz="1800" dirty="0" smtClean="0"/>
              <a:t>Object</a:t>
            </a:r>
            <a:r>
              <a:rPr lang="zh-CN" altLang="en-US" sz="1800" dirty="0" smtClean="0"/>
              <a:t>类中方法</a:t>
            </a:r>
          </a:p>
          <a:p>
            <a:pPr lvl="1" eaLnBrk="1" hangingPunct="1"/>
            <a:r>
              <a:rPr lang="en-US" altLang="zh-CN" sz="1800" dirty="0" smtClean="0"/>
              <a:t>    public </a:t>
            </a:r>
            <a:r>
              <a:rPr lang="en-US" altLang="zh-CN" sz="1800" dirty="0" err="1" smtClean="0"/>
              <a:t>int</a:t>
            </a:r>
            <a:r>
              <a:rPr lang="en-US" altLang="zh-CN" sz="1800" dirty="0" smtClean="0"/>
              <a:t> </a:t>
            </a:r>
            <a:r>
              <a:rPr lang="en-US" altLang="zh-CN" sz="1800" dirty="0" err="1" smtClean="0"/>
              <a:t>compareTo</a:t>
            </a:r>
            <a:r>
              <a:rPr lang="en-US" altLang="zh-CN" sz="1800" dirty="0" smtClean="0"/>
              <a:t>(Integer </a:t>
            </a:r>
            <a:r>
              <a:rPr lang="en-US" altLang="zh-CN" sz="1800" dirty="0" err="1" smtClean="0"/>
              <a:t>anotherInteger</a:t>
            </a:r>
            <a:r>
              <a:rPr lang="en-US" altLang="zh-CN" sz="1800" dirty="0" smtClean="0"/>
              <a:t>)</a:t>
            </a:r>
          </a:p>
          <a:p>
            <a:pPr lvl="1" eaLnBrk="1" hangingPunct="1"/>
            <a:r>
              <a:rPr lang="en-US" altLang="zh-CN" sz="1800" smtClean="0"/>
              <a:t>}</a:t>
            </a:r>
            <a:endParaRPr lang="zh-CN" altLang="en-US" sz="1800" dirty="0" smtClean="0"/>
          </a:p>
        </p:txBody>
      </p:sp>
      <p:sp>
        <p:nvSpPr>
          <p:cNvPr id="2" name="灯片编号占位符 1"/>
          <p:cNvSpPr>
            <a:spLocks noGrp="1"/>
          </p:cNvSpPr>
          <p:nvPr>
            <p:ph type="sldNum" sz="quarter" idx="11"/>
          </p:nvPr>
        </p:nvSpPr>
        <p:spPr/>
        <p:txBody>
          <a:bodyPr/>
          <a:lstStyle/>
          <a:p>
            <a:pPr>
              <a:defRPr/>
            </a:pPr>
            <a:fld id="{8BFE5496-A5CF-4B95-83E1-76A2F01C2DC9}" type="slidenum">
              <a:rPr lang="zh-CN" altLang="en-US"/>
              <a:t>38</a:t>
            </a:fld>
            <a:endParaRPr lang="en-US" altLang="zh-CN"/>
          </a:p>
        </p:txBody>
      </p:sp>
      <p:sp>
        <p:nvSpPr>
          <p:cNvPr id="6" name="文本框 5"/>
          <p:cNvSpPr txBox="1"/>
          <p:nvPr/>
        </p:nvSpPr>
        <p:spPr>
          <a:xfrm>
            <a:off x="3059832" y="6051619"/>
            <a:ext cx="5179864" cy="707886"/>
          </a:xfrm>
          <a:prstGeom prst="rect">
            <a:avLst/>
          </a:prstGeom>
          <a:solidFill>
            <a:srgbClr val="66FFCC"/>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smtClean="0">
                <a:latin typeface="微软雅黑" panose="020B0503020204020204" pitchFamily="34" charset="-122"/>
                <a:ea typeface="微软雅黑" panose="020B0503020204020204" pitchFamily="34" charset="-122"/>
              </a:rPr>
              <a:t>04-interface/langCase.IntegerDemo</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042988" y="188913"/>
            <a:ext cx="7793037" cy="839787"/>
          </a:xfrm>
        </p:spPr>
        <p:txBody>
          <a:bodyPr/>
          <a:lstStyle/>
          <a:p>
            <a:pPr eaLnBrk="1" hangingPunct="1"/>
            <a:r>
              <a:rPr lang="en-US" altLang="zh-CN" smtClean="0"/>
              <a:t>5. String</a:t>
            </a:r>
            <a:r>
              <a:rPr lang="zh-CN" altLang="en-US" smtClean="0"/>
              <a:t>字符串类</a:t>
            </a:r>
          </a:p>
        </p:txBody>
      </p:sp>
      <p:sp>
        <p:nvSpPr>
          <p:cNvPr id="37891" name="Rectangle 3"/>
          <p:cNvSpPr>
            <a:spLocks noGrp="1" noChangeArrowheads="1"/>
          </p:cNvSpPr>
          <p:nvPr>
            <p:ph type="body" idx="1"/>
          </p:nvPr>
        </p:nvSpPr>
        <p:spPr>
          <a:xfrm>
            <a:off x="395287" y="1028700"/>
            <a:ext cx="8486775" cy="4897438"/>
          </a:xfrm>
        </p:spPr>
        <p:txBody>
          <a:bodyPr/>
          <a:lstStyle/>
          <a:p>
            <a:pPr eaLnBrk="1" hangingPunct="1"/>
            <a:r>
              <a:rPr lang="en-US" altLang="zh-CN" sz="2000" dirty="0" smtClean="0"/>
              <a:t>public final class String extends Object</a:t>
            </a:r>
          </a:p>
          <a:p>
            <a:pPr eaLnBrk="1" hangingPunct="1"/>
            <a:r>
              <a:rPr lang="en-US" altLang="zh-CN" sz="2000" dirty="0" smtClean="0"/>
              <a:t>  implements </a:t>
            </a:r>
            <a:r>
              <a:rPr lang="en-US" altLang="zh-CN" sz="2000" dirty="0" err="1" smtClean="0"/>
              <a:t>java.io.Serializable</a:t>
            </a:r>
            <a:r>
              <a:rPr lang="en-US" altLang="zh-CN" sz="2000" dirty="0" smtClean="0"/>
              <a:t>, Comparable&lt;String&gt;, </a:t>
            </a:r>
            <a:r>
              <a:rPr lang="en-US" altLang="zh-CN" sz="2000" dirty="0" err="1" smtClean="0"/>
              <a:t>CharSequence</a:t>
            </a:r>
            <a:endParaRPr lang="en-US" altLang="zh-CN" sz="2000" dirty="0" smtClean="0"/>
          </a:p>
          <a:p>
            <a:pPr eaLnBrk="1" hangingPunct="1"/>
            <a:r>
              <a:rPr lang="en-US" altLang="zh-CN" sz="2000" dirty="0" smtClean="0"/>
              <a:t>{</a:t>
            </a:r>
          </a:p>
          <a:p>
            <a:pPr eaLnBrk="1" hangingPunct="1"/>
            <a:r>
              <a:rPr lang="en-US" altLang="zh-CN" sz="2000" dirty="0" smtClean="0"/>
              <a:t>    public String()                        		//</a:t>
            </a:r>
            <a:r>
              <a:rPr lang="zh-CN" altLang="en-US" sz="2000" dirty="0" smtClean="0"/>
              <a:t>构造方法</a:t>
            </a:r>
          </a:p>
          <a:p>
            <a:pPr eaLnBrk="1" hangingPunct="1"/>
            <a:r>
              <a:rPr lang="zh-CN" altLang="en-US" sz="2000" dirty="0" smtClean="0"/>
              <a:t>    </a:t>
            </a:r>
            <a:r>
              <a:rPr lang="en-US" altLang="zh-CN" sz="2000" dirty="0" smtClean="0"/>
              <a:t>public String(String original)</a:t>
            </a:r>
          </a:p>
          <a:p>
            <a:pPr eaLnBrk="1" hangingPunct="1"/>
            <a:r>
              <a:rPr lang="en-US" altLang="zh-CN" sz="2000" dirty="0" smtClean="0"/>
              <a:t>    public String </a:t>
            </a:r>
            <a:r>
              <a:rPr lang="en-US" altLang="zh-CN" sz="2000" dirty="0" err="1" smtClean="0"/>
              <a:t>toString</a:t>
            </a:r>
            <a:r>
              <a:rPr lang="en-US" altLang="zh-CN" sz="2000" dirty="0" smtClean="0"/>
              <a:t>()               	//</a:t>
            </a:r>
            <a:r>
              <a:rPr lang="zh-CN" altLang="en-US" sz="2000" dirty="0" smtClean="0"/>
              <a:t>覆盖</a:t>
            </a:r>
            <a:r>
              <a:rPr lang="en-US" altLang="zh-CN" sz="2000" dirty="0" smtClean="0"/>
              <a:t>Object</a:t>
            </a:r>
            <a:r>
              <a:rPr lang="zh-CN" altLang="en-US" sz="2000" dirty="0" smtClean="0"/>
              <a:t>类中方法</a:t>
            </a:r>
          </a:p>
          <a:p>
            <a:pPr eaLnBrk="1" hangingPunct="1"/>
            <a:r>
              <a:rPr lang="zh-CN" altLang="en-US" sz="2000" dirty="0" smtClean="0"/>
              <a:t>    </a:t>
            </a:r>
            <a:r>
              <a:rPr lang="en-US" altLang="zh-CN" sz="2000" dirty="0" smtClean="0"/>
              <a:t>public </a:t>
            </a:r>
            <a:r>
              <a:rPr lang="en-US" altLang="zh-CN" sz="2000" dirty="0" err="1" smtClean="0"/>
              <a:t>int</a:t>
            </a:r>
            <a:r>
              <a:rPr lang="en-US" altLang="zh-CN" sz="2000" dirty="0" smtClean="0"/>
              <a:t> length()                    	//</a:t>
            </a:r>
            <a:r>
              <a:rPr lang="zh-CN" altLang="en-US" sz="2000" dirty="0" smtClean="0"/>
              <a:t>返回字符串的长度</a:t>
            </a:r>
          </a:p>
          <a:p>
            <a:pPr eaLnBrk="1" hangingPunct="1"/>
            <a:r>
              <a:rPr lang="zh-CN" altLang="en-US" sz="2000" dirty="0" smtClean="0"/>
              <a:t>    </a:t>
            </a:r>
            <a:r>
              <a:rPr lang="en-US" altLang="zh-CN" sz="2000" dirty="0" smtClean="0"/>
              <a:t>public </a:t>
            </a:r>
            <a:r>
              <a:rPr lang="en-US" altLang="zh-CN" sz="2000" dirty="0" err="1" smtClean="0"/>
              <a:t>boolean</a:t>
            </a:r>
            <a:r>
              <a:rPr lang="en-US" altLang="zh-CN" sz="2000" dirty="0" smtClean="0"/>
              <a:t> equals(Object </a:t>
            </a:r>
            <a:r>
              <a:rPr lang="en-US" altLang="zh-CN" sz="2000" dirty="0" err="1" smtClean="0"/>
              <a:t>obj</a:t>
            </a:r>
            <a:r>
              <a:rPr lang="en-US" altLang="zh-CN" sz="2000" dirty="0" smtClean="0"/>
              <a:t>)  	//</a:t>
            </a:r>
            <a:r>
              <a:rPr lang="zh-CN" altLang="en-US" sz="2000" dirty="0" smtClean="0"/>
              <a:t>比较字符串是否相等</a:t>
            </a:r>
          </a:p>
          <a:p>
            <a:pPr eaLnBrk="1" hangingPunct="1"/>
            <a:r>
              <a:rPr lang="zh-CN" altLang="en-US" sz="2000" dirty="0" smtClean="0"/>
              <a:t>    </a:t>
            </a:r>
            <a:r>
              <a:rPr lang="en-US" altLang="zh-CN" sz="2000" dirty="0" smtClean="0"/>
              <a:t>public </a:t>
            </a:r>
            <a:r>
              <a:rPr lang="en-US" altLang="zh-CN" sz="2000" dirty="0" err="1" smtClean="0"/>
              <a:t>boolean</a:t>
            </a:r>
            <a:r>
              <a:rPr lang="en-US" altLang="zh-CN" sz="2000" dirty="0" smtClean="0"/>
              <a:t> </a:t>
            </a:r>
            <a:r>
              <a:rPr lang="en-US" altLang="zh-CN" sz="2000" dirty="0" err="1" smtClean="0"/>
              <a:t>equalsIgnoreCase</a:t>
            </a:r>
            <a:r>
              <a:rPr lang="en-US" altLang="zh-CN" sz="2000" dirty="0" smtClean="0"/>
              <a:t> (String s)//</a:t>
            </a:r>
            <a:r>
              <a:rPr lang="zh-CN" altLang="en-US" sz="2000" dirty="0" smtClean="0"/>
              <a:t>忽略字母大小写</a:t>
            </a:r>
          </a:p>
          <a:p>
            <a:pPr eaLnBrk="1" hangingPunct="1"/>
            <a:r>
              <a:rPr lang="zh-CN" altLang="en-US" sz="2000" dirty="0" smtClean="0"/>
              <a:t>    </a:t>
            </a:r>
            <a:r>
              <a:rPr lang="en-US" altLang="zh-CN" sz="2000" dirty="0" smtClean="0"/>
              <a:t>public </a:t>
            </a:r>
            <a:r>
              <a:rPr lang="en-US" altLang="zh-CN" sz="2000" dirty="0" err="1" smtClean="0"/>
              <a:t>int</a:t>
            </a:r>
            <a:r>
              <a:rPr lang="en-US" altLang="zh-CN" sz="2000" dirty="0" smtClean="0"/>
              <a:t> </a:t>
            </a:r>
            <a:r>
              <a:rPr lang="en-US" altLang="zh-CN" sz="2000" dirty="0" err="1" smtClean="0"/>
              <a:t>compareTo</a:t>
            </a:r>
            <a:r>
              <a:rPr lang="en-US" altLang="zh-CN" sz="2000" dirty="0" smtClean="0"/>
              <a:t>(String </a:t>
            </a:r>
            <a:r>
              <a:rPr lang="en-US" altLang="zh-CN" sz="2000" dirty="0" err="1" smtClean="0"/>
              <a:t>anotherString</a:t>
            </a:r>
            <a:r>
              <a:rPr lang="en-US" altLang="zh-CN" sz="2000" dirty="0" smtClean="0"/>
              <a:t>)					        //</a:t>
            </a:r>
            <a:r>
              <a:rPr lang="zh-CN" altLang="en-US" sz="2000" dirty="0" smtClean="0"/>
              <a:t>比较字符串的大小，实现</a:t>
            </a:r>
            <a:r>
              <a:rPr lang="en-US" altLang="zh-CN" sz="2000" dirty="0" smtClean="0"/>
              <a:t>Comparable</a:t>
            </a:r>
            <a:r>
              <a:rPr lang="zh-CN" altLang="en-US" sz="2000" dirty="0" smtClean="0"/>
              <a:t>接口方法</a:t>
            </a:r>
          </a:p>
          <a:p>
            <a:pPr eaLnBrk="1" hangingPunct="1"/>
            <a:r>
              <a:rPr lang="zh-CN" altLang="en-US" sz="2000" dirty="0" smtClean="0"/>
              <a:t>    </a:t>
            </a:r>
            <a:r>
              <a:rPr lang="en-US" altLang="zh-CN" sz="2000" dirty="0" smtClean="0"/>
              <a:t>public </a:t>
            </a:r>
            <a:r>
              <a:rPr lang="en-US" altLang="zh-CN" sz="2000" dirty="0" err="1" smtClean="0"/>
              <a:t>int</a:t>
            </a:r>
            <a:r>
              <a:rPr lang="en-US" altLang="zh-CN" sz="2000" dirty="0" smtClean="0"/>
              <a:t> </a:t>
            </a:r>
            <a:r>
              <a:rPr lang="en-US" altLang="zh-CN" sz="2000" dirty="0" err="1" smtClean="0"/>
              <a:t>compareToIgnoreCase</a:t>
            </a:r>
            <a:r>
              <a:rPr lang="en-US" altLang="zh-CN" sz="2000" dirty="0" smtClean="0"/>
              <a:t>(String </a:t>
            </a:r>
            <a:r>
              <a:rPr lang="en-US" altLang="zh-CN" sz="2000" dirty="0" err="1" smtClean="0"/>
              <a:t>str</a:t>
            </a:r>
            <a:r>
              <a:rPr lang="en-US" altLang="zh-CN" sz="2000" dirty="0" smtClean="0"/>
              <a:t>)  							 //</a:t>
            </a:r>
            <a:r>
              <a:rPr lang="zh-CN" altLang="en-US" sz="2000" dirty="0" smtClean="0"/>
              <a:t>比较字符串的大小，忽略字母大小写</a:t>
            </a:r>
          </a:p>
          <a:p>
            <a:pPr eaLnBrk="1" hangingPunct="1"/>
            <a:r>
              <a:rPr lang="en-US" altLang="zh-CN" sz="2000" dirty="0" smtClean="0"/>
              <a:t>}</a:t>
            </a:r>
            <a:endParaRPr lang="zh-CN" altLang="en-US" sz="2000" dirty="0" smtClean="0"/>
          </a:p>
        </p:txBody>
      </p:sp>
      <p:sp>
        <p:nvSpPr>
          <p:cNvPr id="2" name="灯片编号占位符 1"/>
          <p:cNvSpPr>
            <a:spLocks noGrp="1"/>
          </p:cNvSpPr>
          <p:nvPr>
            <p:ph type="sldNum" sz="quarter" idx="11"/>
          </p:nvPr>
        </p:nvSpPr>
        <p:spPr/>
        <p:txBody>
          <a:bodyPr/>
          <a:lstStyle/>
          <a:p>
            <a:pPr>
              <a:defRPr/>
            </a:pPr>
            <a:fld id="{DD9EEB9D-99D4-4F83-82F1-C9CBA41C878D}" type="slidenum">
              <a:rPr lang="zh-CN" altLang="en-US"/>
              <a:t>39</a:t>
            </a:fld>
            <a:endParaRPr lang="en-US" altLang="zh-CN"/>
          </a:p>
        </p:txBody>
      </p:sp>
      <p:sp>
        <p:nvSpPr>
          <p:cNvPr id="6" name="文本框 5"/>
          <p:cNvSpPr txBox="1"/>
          <p:nvPr/>
        </p:nvSpPr>
        <p:spPr>
          <a:xfrm>
            <a:off x="2048743" y="6094413"/>
            <a:ext cx="5179864" cy="707886"/>
          </a:xfrm>
          <a:prstGeom prst="rect">
            <a:avLst/>
          </a:prstGeom>
          <a:solidFill>
            <a:srgbClr val="66FFCC"/>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smtClean="0">
                <a:latin typeface="微软雅黑" panose="020B0503020204020204" pitchFamily="34" charset="-122"/>
                <a:ea typeface="微软雅黑" panose="020B0503020204020204" pitchFamily="34" charset="-122"/>
              </a:rPr>
              <a:t>04-interface/langCase.StringDemo</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28400B10-5499-4A1D-878A-CF0EBC166106}" type="slidenum">
              <a:rPr lang="zh-CN" altLang="en-US"/>
              <a:t>4</a:t>
            </a:fld>
            <a:endParaRPr lang="en-US" altLang="zh-CN"/>
          </a:p>
        </p:txBody>
      </p:sp>
      <p:sp>
        <p:nvSpPr>
          <p:cNvPr id="7" name="Rectangle 3"/>
          <p:cNvSpPr txBox="1">
            <a:spLocks noRot="1" noChangeArrowheads="1"/>
          </p:cNvSpPr>
          <p:nvPr/>
        </p:nvSpPr>
        <p:spPr bwMode="auto">
          <a:xfrm>
            <a:off x="250825" y="1125538"/>
            <a:ext cx="8704263"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l" rtl="0" eaLnBrk="0" fontAlgn="base" hangingPunct="0">
              <a:spcBef>
                <a:spcPct val="20000"/>
              </a:spcBef>
              <a:spcAft>
                <a:spcPct val="0"/>
              </a:spcAft>
              <a:buClr>
                <a:schemeClr val="folHlink"/>
              </a:buClr>
              <a:buSzPct val="80000"/>
              <a:buFont typeface="Wingdings" panose="05000000000000000000" pitchFamily="2" charset="2"/>
              <a:buNone/>
              <a:defRPr sz="3200" b="1">
                <a:solidFill>
                  <a:schemeClr val="tx1"/>
                </a:solidFill>
                <a:latin typeface="+mn-lt"/>
                <a:ea typeface="+mn-ea"/>
                <a:cs typeface="+mn-cs"/>
              </a:defRPr>
            </a:lvl1pPr>
            <a:lvl2pPr marL="457200" indent="0" algn="l" rtl="0" eaLnBrk="0" fontAlgn="base" hangingPunct="0">
              <a:spcBef>
                <a:spcPct val="20000"/>
              </a:spcBef>
              <a:spcAft>
                <a:spcPct val="0"/>
              </a:spcAft>
              <a:buClr>
                <a:schemeClr val="hlink"/>
              </a:buClr>
              <a:buSzPct val="70000"/>
              <a:buFont typeface="Wingdings" panose="05000000000000000000" pitchFamily="2" charset="2"/>
              <a:buNone/>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marL="457200" indent="-457200" eaLnBrk="1" hangingPunct="1">
              <a:lnSpc>
                <a:spcPct val="130000"/>
              </a:lnSpc>
              <a:buFont typeface="Wingdings" panose="05000000000000000000" pitchFamily="2" charset="2"/>
              <a:buChar char="Ø"/>
              <a:defRPr/>
            </a:pPr>
            <a:r>
              <a:rPr lang="zh-CN" altLang="en-US" sz="2800" dirty="0" smtClean="0">
                <a:solidFill>
                  <a:schemeClr val="hlink"/>
                </a:solidFill>
              </a:rPr>
              <a:t>接口定义：</a:t>
            </a:r>
            <a:r>
              <a:rPr lang="zh-CN" altLang="en-US" sz="2800" dirty="0" smtClean="0"/>
              <a:t>接口</a:t>
            </a:r>
            <a:r>
              <a:rPr lang="en-US" altLang="zh-CN" sz="2800" dirty="0" smtClean="0"/>
              <a:t>( </a:t>
            </a:r>
            <a:r>
              <a:rPr lang="en-US" altLang="zh-CN" sz="2800" dirty="0" smtClean="0">
                <a:solidFill>
                  <a:srgbClr val="FF0000"/>
                </a:solidFill>
              </a:rPr>
              <a:t>interface</a:t>
            </a:r>
            <a:r>
              <a:rPr lang="en-US" altLang="zh-CN" sz="2800" dirty="0" smtClean="0"/>
              <a:t>)</a:t>
            </a:r>
            <a:r>
              <a:rPr lang="zh-CN" altLang="en-US" sz="2800" dirty="0" smtClean="0"/>
              <a:t>是一组</a:t>
            </a:r>
            <a:r>
              <a:rPr lang="zh-CN" altLang="en-US" sz="2800" dirty="0" smtClean="0">
                <a:solidFill>
                  <a:srgbClr val="FF0000"/>
                </a:solidFill>
              </a:rPr>
              <a:t>抽象方法、常量</a:t>
            </a:r>
            <a:r>
              <a:rPr lang="zh-CN" altLang="en-US" sz="2800" dirty="0" smtClean="0">
                <a:solidFill>
                  <a:schemeClr val="tx2">
                    <a:lumMod val="60000"/>
                    <a:lumOff val="40000"/>
                  </a:schemeClr>
                </a:solidFill>
              </a:rPr>
              <a:t>和</a:t>
            </a:r>
            <a:r>
              <a:rPr lang="zh-CN" altLang="en-US" sz="2800" dirty="0" smtClean="0">
                <a:solidFill>
                  <a:schemeClr val="tx2">
                    <a:lumMod val="75000"/>
                  </a:schemeClr>
                </a:solidFill>
              </a:rPr>
              <a:t>内嵌类型</a:t>
            </a:r>
            <a:r>
              <a:rPr lang="zh-CN" altLang="en-US" sz="2800" dirty="0" smtClean="0"/>
              <a:t>的集合。</a:t>
            </a:r>
            <a:endParaRPr lang="en-US" altLang="zh-CN" sz="2800" dirty="0" smtClean="0"/>
          </a:p>
          <a:p>
            <a:pPr marL="457200" indent="-457200" eaLnBrk="1" hangingPunct="1">
              <a:lnSpc>
                <a:spcPct val="130000"/>
              </a:lnSpc>
              <a:buFont typeface="Wingdings" panose="05000000000000000000" pitchFamily="2" charset="2"/>
              <a:buChar char="Ø"/>
              <a:defRPr/>
            </a:pPr>
            <a:endParaRPr lang="en-US" altLang="zh-CN" sz="2800" dirty="0" smtClean="0"/>
          </a:p>
          <a:p>
            <a:pPr marL="457200" indent="-457200" eaLnBrk="1" hangingPunct="1">
              <a:lnSpc>
                <a:spcPct val="130000"/>
              </a:lnSpc>
              <a:buFont typeface="Wingdings" panose="05000000000000000000" pitchFamily="2" charset="2"/>
              <a:buChar char="Ø"/>
              <a:defRPr/>
            </a:pPr>
            <a:r>
              <a:rPr lang="zh-CN" altLang="en-US" sz="2800" dirty="0" smtClean="0"/>
              <a:t>在</a:t>
            </a:r>
            <a:r>
              <a:rPr lang="en-US" altLang="zh-CN" sz="2800" dirty="0" smtClean="0"/>
              <a:t>Java</a:t>
            </a:r>
            <a:r>
              <a:rPr lang="zh-CN" altLang="en-US" sz="2800" dirty="0" smtClean="0"/>
              <a:t>中，接口是一种</a:t>
            </a:r>
            <a:r>
              <a:rPr lang="zh-CN" altLang="en-US" sz="2800" dirty="0" smtClean="0">
                <a:solidFill>
                  <a:schemeClr val="hlink"/>
                </a:solidFill>
              </a:rPr>
              <a:t>引用数据类型</a:t>
            </a:r>
            <a:r>
              <a:rPr lang="zh-CN" altLang="en-US" sz="2800" dirty="0" smtClean="0"/>
              <a:t>。 </a:t>
            </a:r>
            <a:endParaRPr lang="en-US" altLang="zh-CN" sz="2800" dirty="0" smtClean="0"/>
          </a:p>
          <a:p>
            <a:pPr marL="457200" indent="-457200" eaLnBrk="1" hangingPunct="1">
              <a:lnSpc>
                <a:spcPct val="130000"/>
              </a:lnSpc>
              <a:buFont typeface="Wingdings" panose="05000000000000000000" pitchFamily="2" charset="2"/>
              <a:buChar char="Ø"/>
              <a:defRPr/>
            </a:pPr>
            <a:r>
              <a:rPr lang="zh-CN" altLang="en-US" sz="2800" dirty="0" smtClean="0"/>
              <a:t>与抽象类相似，</a:t>
            </a:r>
            <a:r>
              <a:rPr lang="zh-CN" altLang="en-US" sz="2800" dirty="0" smtClean="0">
                <a:solidFill>
                  <a:srgbClr val="FF0000"/>
                </a:solidFill>
              </a:rPr>
              <a:t>接口采用抽象的形式</a:t>
            </a:r>
            <a:r>
              <a:rPr lang="zh-CN" altLang="en-US" sz="2800" dirty="0" smtClean="0"/>
              <a:t>（抽象方法）描述约定，接口只有被类实现后才有意义。</a:t>
            </a:r>
            <a:endParaRPr lang="en-US" altLang="zh-CN" sz="2800" dirty="0" smtClean="0"/>
          </a:p>
          <a:p>
            <a:pPr marL="457200" indent="-457200" eaLnBrk="1" hangingPunct="1">
              <a:lnSpc>
                <a:spcPct val="130000"/>
              </a:lnSpc>
              <a:buFont typeface="Wingdings" panose="05000000000000000000" pitchFamily="2" charset="2"/>
              <a:buChar char="Ø"/>
              <a:defRPr/>
            </a:pPr>
            <a:r>
              <a:rPr lang="zh-CN" altLang="en-US" sz="2800" dirty="0" smtClean="0"/>
              <a:t>抽象方法的</a:t>
            </a:r>
            <a:r>
              <a:rPr lang="zh-CN" altLang="en-US" sz="2800" dirty="0" smtClean="0">
                <a:solidFill>
                  <a:schemeClr val="hlink"/>
                </a:solidFill>
              </a:rPr>
              <a:t>具体实现由实现接口的类</a:t>
            </a:r>
            <a:r>
              <a:rPr lang="zh-CN" altLang="en-US" sz="2800" dirty="0" smtClean="0"/>
              <a:t>完成，实现接口的非抽象类</a:t>
            </a:r>
            <a:r>
              <a:rPr lang="zh-CN" altLang="en-US" sz="2800" dirty="0" smtClean="0">
                <a:solidFill>
                  <a:schemeClr val="hlink"/>
                </a:solidFill>
              </a:rPr>
              <a:t>必须重写接口</a:t>
            </a:r>
            <a:r>
              <a:rPr lang="zh-CN" altLang="en-US" sz="2800" dirty="0" smtClean="0"/>
              <a:t>中的</a:t>
            </a:r>
            <a:r>
              <a:rPr lang="zh-CN" altLang="en-US" sz="2800" dirty="0" smtClean="0">
                <a:solidFill>
                  <a:schemeClr val="hlink"/>
                </a:solidFill>
              </a:rPr>
              <a:t>所有抽象方法</a:t>
            </a:r>
            <a:r>
              <a:rPr lang="zh-CN" altLang="en-US" sz="2800" dirty="0" smtClean="0"/>
              <a:t>。 </a:t>
            </a:r>
          </a:p>
        </p:txBody>
      </p:sp>
      <p:sp>
        <p:nvSpPr>
          <p:cNvPr id="6149" name="TextBox 2"/>
          <p:cNvSpPr txBox="1">
            <a:spLocks noChangeArrowheads="1"/>
          </p:cNvSpPr>
          <p:nvPr/>
        </p:nvSpPr>
        <p:spPr bwMode="auto">
          <a:xfrm>
            <a:off x="4716463" y="1916113"/>
            <a:ext cx="3568700" cy="708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latin typeface="微软雅黑" panose="020B0503020204020204" pitchFamily="34" charset="-122"/>
                <a:ea typeface="微软雅黑" panose="020B0503020204020204" pitchFamily="34" charset="-122"/>
              </a:rPr>
              <a:t>接口定义常量起着</a:t>
            </a:r>
            <a:r>
              <a:rPr lang="en-US" altLang="zh-CN" sz="2000" b="1">
                <a:latin typeface="微软雅黑" panose="020B0503020204020204" pitchFamily="34" charset="-122"/>
                <a:ea typeface="微软雅黑" panose="020B0503020204020204" pitchFamily="34" charset="-122"/>
              </a:rPr>
              <a:t>C++</a:t>
            </a:r>
            <a:r>
              <a:rPr lang="zh-CN" altLang="en-US" sz="2000" b="1">
                <a:latin typeface="微软雅黑" panose="020B0503020204020204" pitchFamily="34" charset="-122"/>
                <a:ea typeface="微软雅黑" panose="020B0503020204020204" pitchFamily="34" charset="-122"/>
              </a:rPr>
              <a:t>中全局变量类似的作用</a:t>
            </a:r>
          </a:p>
        </p:txBody>
      </p:sp>
      <p:sp>
        <p:nvSpPr>
          <p:cNvPr id="3" name="标题 2"/>
          <p:cNvSpPr>
            <a:spLocks noGrp="1"/>
          </p:cNvSpPr>
          <p:nvPr>
            <p:ph type="title"/>
          </p:nvPr>
        </p:nvSpPr>
        <p:spPr>
          <a:xfrm>
            <a:off x="1150938" y="333376"/>
            <a:ext cx="7793037" cy="622299"/>
          </a:xfrm>
        </p:spPr>
        <p:txBody>
          <a:bodyPr/>
          <a:lstStyle/>
          <a:p>
            <a:r>
              <a:rPr lang="en-GB" altLang="zh-CN">
                <a:hlinkClick r:id="rId2" action="ppaction://hlinksldjump"/>
              </a:rPr>
              <a:t>4.1 </a:t>
            </a:r>
            <a:r>
              <a:rPr lang="zh-CN" altLang="en-GB">
                <a:hlinkClick r:id="rId2" action="ppaction://hlinksldjump"/>
              </a:rPr>
              <a:t>接口</a:t>
            </a:r>
            <a:r>
              <a:rPr lang="zh-CN" altLang="en-US" u="sng">
                <a:solidFill>
                  <a:srgbClr val="FF0000"/>
                </a:solidFill>
              </a:rPr>
              <a:t>和实现接口的</a:t>
            </a:r>
            <a:r>
              <a:rPr lang="zh-CN" altLang="en-US" u="sng" smtClean="0">
                <a:solidFill>
                  <a:srgbClr val="FF0000"/>
                </a:solidFill>
              </a:rPr>
              <a:t>类</a:t>
            </a: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42988" y="188913"/>
            <a:ext cx="7793037" cy="839787"/>
          </a:xfrm>
        </p:spPr>
        <p:txBody>
          <a:bodyPr/>
          <a:lstStyle/>
          <a:p>
            <a:pPr eaLnBrk="1" hangingPunct="1"/>
            <a:r>
              <a:rPr lang="en-US" altLang="zh-CN" sz="2800" smtClean="0"/>
              <a:t>6. StringBuffer</a:t>
            </a:r>
            <a:r>
              <a:rPr lang="zh-CN" altLang="en-US" sz="2800" smtClean="0"/>
              <a:t>字符串缓冲区类</a:t>
            </a:r>
          </a:p>
        </p:txBody>
      </p:sp>
      <p:sp>
        <p:nvSpPr>
          <p:cNvPr id="39940" name="Rectangle 3"/>
          <p:cNvSpPr>
            <a:spLocks noGrp="1" noChangeArrowheads="1"/>
          </p:cNvSpPr>
          <p:nvPr>
            <p:ph type="body" idx="1"/>
          </p:nvPr>
        </p:nvSpPr>
        <p:spPr>
          <a:xfrm>
            <a:off x="395288" y="1196975"/>
            <a:ext cx="8486775" cy="4897438"/>
          </a:xfrm>
        </p:spPr>
        <p:txBody>
          <a:bodyPr/>
          <a:lstStyle/>
          <a:p>
            <a:pPr>
              <a:defRPr/>
            </a:pPr>
            <a:r>
              <a:rPr lang="en-US" altLang="zh-CN" sz="2000" dirty="0"/>
              <a:t> public final class </a:t>
            </a:r>
            <a:r>
              <a:rPr lang="en-US" altLang="zh-CN" sz="2000" dirty="0" err="1"/>
              <a:t>StringBuffer</a:t>
            </a:r>
            <a:endParaRPr lang="en-US" altLang="zh-CN" sz="2000" dirty="0"/>
          </a:p>
          <a:p>
            <a:pPr>
              <a:defRPr/>
            </a:pPr>
            <a:r>
              <a:rPr lang="en-US" altLang="zh-CN" sz="2000" dirty="0"/>
              <a:t>    extends </a:t>
            </a:r>
            <a:r>
              <a:rPr lang="en-US" altLang="zh-CN" sz="2000" dirty="0" err="1"/>
              <a:t>AbstractStringBuilder</a:t>
            </a:r>
            <a:endParaRPr lang="en-US" altLang="zh-CN" sz="2000" dirty="0"/>
          </a:p>
          <a:p>
            <a:pPr>
              <a:defRPr/>
            </a:pPr>
            <a:r>
              <a:rPr lang="en-US" altLang="zh-CN" sz="2000" dirty="0"/>
              <a:t>    implements </a:t>
            </a:r>
            <a:r>
              <a:rPr lang="en-US" altLang="zh-CN" sz="2000" dirty="0" err="1"/>
              <a:t>java.io.Serializable</a:t>
            </a:r>
            <a:r>
              <a:rPr lang="en-US" altLang="zh-CN" sz="2000" dirty="0"/>
              <a:t>, </a:t>
            </a:r>
            <a:r>
              <a:rPr lang="en-US" altLang="zh-CN" sz="2000" dirty="0" err="1"/>
              <a:t>CharSequence</a:t>
            </a:r>
            <a:endParaRPr lang="en-US" altLang="zh-CN" sz="2000" dirty="0"/>
          </a:p>
          <a:p>
            <a:pPr>
              <a:defRPr/>
            </a:pPr>
            <a:r>
              <a:rPr lang="en-US" altLang="zh-CN" sz="2000" dirty="0"/>
              <a:t>{</a:t>
            </a:r>
            <a:r>
              <a:rPr lang="en-US" altLang="zh-CN" sz="2000" dirty="0" smtClean="0"/>
              <a:t>    public </a:t>
            </a:r>
            <a:r>
              <a:rPr lang="en-US" altLang="zh-CN" sz="2000" dirty="0" err="1"/>
              <a:t>StringBuffer</a:t>
            </a:r>
            <a:r>
              <a:rPr lang="en-US" altLang="zh-CN" sz="2000" dirty="0"/>
              <a:t>() </a:t>
            </a:r>
            <a:r>
              <a:rPr lang="en-US" altLang="zh-CN" sz="2000" dirty="0" smtClean="0"/>
              <a:t>                 		//</a:t>
            </a:r>
            <a:r>
              <a:rPr lang="zh-CN" altLang="en-US" sz="2000" dirty="0" smtClean="0"/>
              <a:t>构造方法</a:t>
            </a:r>
          </a:p>
          <a:p>
            <a:pPr eaLnBrk="1" hangingPunct="1">
              <a:defRPr/>
            </a:pPr>
            <a:r>
              <a:rPr lang="zh-CN" altLang="en-US" sz="2000" dirty="0" smtClean="0"/>
              <a:t>    </a:t>
            </a:r>
            <a:r>
              <a:rPr lang="en-US" altLang="zh-CN" sz="2000" dirty="0" smtClean="0"/>
              <a:t>public </a:t>
            </a:r>
            <a:r>
              <a:rPr lang="en-US" altLang="zh-CN" sz="2000" dirty="0" err="1"/>
              <a:t>StringBuffer</a:t>
            </a:r>
            <a:r>
              <a:rPr lang="en-US" altLang="zh-CN" sz="2000" dirty="0"/>
              <a:t>(String </a:t>
            </a:r>
            <a:r>
              <a:rPr lang="en-US" altLang="zh-CN" sz="2000" dirty="0" err="1"/>
              <a:t>str</a:t>
            </a:r>
            <a:r>
              <a:rPr lang="en-US" altLang="zh-CN" sz="2000" dirty="0"/>
              <a:t>) </a:t>
            </a:r>
            <a:endParaRPr lang="en-US" altLang="zh-CN" sz="2000" dirty="0" smtClean="0"/>
          </a:p>
          <a:p>
            <a:pPr eaLnBrk="1" hangingPunct="1">
              <a:defRPr/>
            </a:pPr>
            <a:r>
              <a:rPr lang="en-US" altLang="zh-CN" sz="2000" dirty="0" smtClean="0"/>
              <a:t>    public </a:t>
            </a:r>
            <a:r>
              <a:rPr lang="en-US" altLang="zh-CN" sz="2000" dirty="0"/>
              <a:t>append(char[] </a:t>
            </a:r>
            <a:r>
              <a:rPr lang="en-US" altLang="zh-CN" sz="2000" dirty="0" err="1"/>
              <a:t>str</a:t>
            </a:r>
            <a:r>
              <a:rPr lang="en-US" altLang="zh-CN" sz="2000" dirty="0"/>
              <a:t>) </a:t>
            </a:r>
            <a:r>
              <a:rPr lang="en-US" altLang="zh-CN" sz="2000" dirty="0" smtClean="0"/>
              <a:t>           	//</a:t>
            </a:r>
            <a:r>
              <a:rPr lang="zh-CN" altLang="en-US" sz="2000" dirty="0" smtClean="0"/>
              <a:t>覆盖</a:t>
            </a:r>
            <a:r>
              <a:rPr lang="en-US" altLang="zh-CN" sz="2000" dirty="0" smtClean="0"/>
              <a:t>Object</a:t>
            </a:r>
            <a:r>
              <a:rPr lang="zh-CN" altLang="en-US" sz="2000" dirty="0" smtClean="0"/>
              <a:t>类中方法</a:t>
            </a:r>
          </a:p>
          <a:p>
            <a:pPr eaLnBrk="1" hangingPunct="1">
              <a:defRPr/>
            </a:pPr>
            <a:r>
              <a:rPr lang="en-US" altLang="zh-CN" sz="2000" dirty="0" smtClean="0"/>
              <a:t>   ……….</a:t>
            </a:r>
          </a:p>
          <a:p>
            <a:pPr eaLnBrk="1" hangingPunct="1">
              <a:defRPr/>
            </a:pPr>
            <a:r>
              <a:rPr lang="en-US" altLang="zh-CN" sz="2000" smtClean="0"/>
              <a:t>}</a:t>
            </a:r>
            <a:endParaRPr lang="en-US" altLang="zh-CN" sz="2000" dirty="0"/>
          </a:p>
          <a:p>
            <a:pPr marL="342900" indent="-342900" eaLnBrk="1" hangingPunct="1">
              <a:buFont typeface="Wingdings" panose="05000000000000000000" pitchFamily="2" charset="2"/>
              <a:buChar char="Ø"/>
              <a:defRPr/>
            </a:pPr>
            <a:r>
              <a:rPr lang="en-US" altLang="zh-CN" sz="2400" dirty="0" smtClean="0"/>
              <a:t>String</a:t>
            </a:r>
            <a:r>
              <a:rPr lang="zh-CN" altLang="en-US" sz="2400" dirty="0" smtClean="0"/>
              <a:t>对象存储常量字符串，实例不能被修改，赋值过程会重新分配内存</a:t>
            </a:r>
            <a:endParaRPr lang="en-US" altLang="zh-CN" sz="2400" dirty="0" smtClean="0"/>
          </a:p>
          <a:p>
            <a:pPr marL="342900" indent="-342900" eaLnBrk="1" hangingPunct="1">
              <a:buFont typeface="Wingdings" panose="05000000000000000000" pitchFamily="2" charset="2"/>
              <a:buChar char="Ø"/>
              <a:defRPr/>
            </a:pPr>
            <a:r>
              <a:rPr lang="en-US" altLang="zh-CN" sz="2400" dirty="0" err="1" smtClean="0"/>
              <a:t>StringBuffer</a:t>
            </a:r>
            <a:r>
              <a:rPr lang="zh-CN" altLang="en-US" sz="2400" dirty="0" smtClean="0"/>
              <a:t>采用缓冲区存储可变长的字符串，可以改变字符串对象中的指定字符串。避免在运算时频繁申请内存。</a:t>
            </a:r>
          </a:p>
        </p:txBody>
      </p:sp>
      <p:sp>
        <p:nvSpPr>
          <p:cNvPr id="2" name="灯片编号占位符 1"/>
          <p:cNvSpPr>
            <a:spLocks noGrp="1"/>
          </p:cNvSpPr>
          <p:nvPr>
            <p:ph type="sldNum" sz="quarter" idx="11"/>
          </p:nvPr>
        </p:nvSpPr>
        <p:spPr/>
        <p:txBody>
          <a:bodyPr/>
          <a:lstStyle/>
          <a:p>
            <a:pPr>
              <a:defRPr/>
            </a:pPr>
            <a:fld id="{93191652-FE3F-47FE-8FFA-3DA766B83FB7}" type="slidenum">
              <a:rPr lang="zh-CN" altLang="en-US"/>
              <a:t>40</a:t>
            </a:fld>
            <a:endParaRPr lang="en-US" altLang="zh-CN"/>
          </a:p>
        </p:txBody>
      </p:sp>
      <p:sp>
        <p:nvSpPr>
          <p:cNvPr id="6" name="文本框 5"/>
          <p:cNvSpPr txBox="1"/>
          <p:nvPr/>
        </p:nvSpPr>
        <p:spPr>
          <a:xfrm>
            <a:off x="2048743" y="5877272"/>
            <a:ext cx="5547594" cy="707886"/>
          </a:xfrm>
          <a:prstGeom prst="rect">
            <a:avLst/>
          </a:prstGeom>
          <a:solidFill>
            <a:srgbClr val="66FFCC"/>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rPr>
              <a:t>04-interface/langCase. StringBufferDemo</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smtClean="0"/>
              <a:t>7. </a:t>
            </a:r>
            <a:r>
              <a:rPr lang="en-US" altLang="zh-CN" smtClean="0">
                <a:solidFill>
                  <a:srgbClr val="FF0000"/>
                </a:solidFill>
              </a:rPr>
              <a:t>C</a:t>
            </a:r>
            <a:r>
              <a:rPr lang="en-US" altLang="zh-CN" smtClean="0"/>
              <a:t>lass</a:t>
            </a:r>
            <a:r>
              <a:rPr lang="zh-CN" altLang="en-US" smtClean="0"/>
              <a:t>类操作类</a:t>
            </a:r>
          </a:p>
        </p:txBody>
      </p:sp>
      <p:sp>
        <p:nvSpPr>
          <p:cNvPr id="39939" name="Rectangle 3"/>
          <p:cNvSpPr>
            <a:spLocks noGrp="1" noChangeArrowheads="1"/>
          </p:cNvSpPr>
          <p:nvPr>
            <p:ph type="body" idx="1"/>
          </p:nvPr>
        </p:nvSpPr>
        <p:spPr>
          <a:xfrm>
            <a:off x="328612" y="1123951"/>
            <a:ext cx="8563868" cy="2449065"/>
          </a:xfrm>
        </p:spPr>
        <p:txBody>
          <a:bodyPr/>
          <a:lstStyle/>
          <a:p>
            <a:pPr eaLnBrk="1" hangingPunct="1">
              <a:lnSpc>
                <a:spcPct val="90000"/>
              </a:lnSpc>
            </a:pPr>
            <a:r>
              <a:rPr lang="en-US" altLang="zh-CN" sz="2000" dirty="0" smtClean="0"/>
              <a:t>public final </a:t>
            </a:r>
            <a:r>
              <a:rPr lang="en-US" altLang="zh-CN" sz="2000" dirty="0" smtClean="0">
                <a:solidFill>
                  <a:srgbClr val="FF0000"/>
                </a:solidFill>
              </a:rPr>
              <a:t>c</a:t>
            </a:r>
            <a:r>
              <a:rPr lang="en-US" altLang="zh-CN" sz="2000" dirty="0" smtClean="0"/>
              <a:t>lass Class&lt;T&gt; </a:t>
            </a:r>
          </a:p>
          <a:p>
            <a:pPr eaLnBrk="1" hangingPunct="1">
              <a:lnSpc>
                <a:spcPct val="90000"/>
              </a:lnSpc>
            </a:pPr>
            <a:r>
              <a:rPr lang="en-US" altLang="zh-CN" sz="2000" dirty="0" smtClean="0"/>
              <a:t>{</a:t>
            </a:r>
          </a:p>
          <a:p>
            <a:pPr eaLnBrk="1" hangingPunct="1">
              <a:lnSpc>
                <a:spcPct val="90000"/>
              </a:lnSpc>
            </a:pPr>
            <a:r>
              <a:rPr lang="en-US" altLang="zh-CN" sz="2000" dirty="0" smtClean="0"/>
              <a:t>   public String </a:t>
            </a:r>
            <a:r>
              <a:rPr lang="en-US" altLang="zh-CN" sz="2000" dirty="0" err="1" smtClean="0">
                <a:solidFill>
                  <a:schemeClr val="tx2"/>
                </a:solidFill>
              </a:rPr>
              <a:t>getName</a:t>
            </a:r>
            <a:r>
              <a:rPr lang="en-US" altLang="zh-CN" sz="2000" dirty="0" smtClean="0"/>
              <a:t>() //</a:t>
            </a:r>
            <a:r>
              <a:rPr lang="zh-CN" altLang="en-US" sz="2000" dirty="0" smtClean="0"/>
              <a:t>返回当前类名字符串</a:t>
            </a:r>
          </a:p>
          <a:p>
            <a:pPr eaLnBrk="1" hangingPunct="1">
              <a:lnSpc>
                <a:spcPct val="90000"/>
              </a:lnSpc>
            </a:pPr>
            <a:r>
              <a:rPr lang="zh-CN" altLang="en-US" sz="2000" dirty="0" smtClean="0"/>
              <a:t>    </a:t>
            </a:r>
            <a:r>
              <a:rPr lang="en-US" altLang="zh-CN" sz="2000" dirty="0" smtClean="0"/>
              <a:t>public Class&lt;? super T&gt; </a:t>
            </a:r>
            <a:r>
              <a:rPr lang="en-US" altLang="zh-CN" sz="2000" dirty="0" err="1" smtClean="0">
                <a:solidFill>
                  <a:schemeClr val="tx2"/>
                </a:solidFill>
              </a:rPr>
              <a:t>getSuperclass</a:t>
            </a:r>
            <a:r>
              <a:rPr lang="en-US" altLang="zh-CN" sz="2000" dirty="0" smtClean="0"/>
              <a:t>();    //</a:t>
            </a:r>
            <a:r>
              <a:rPr lang="zh-CN" altLang="en-US" sz="2000" dirty="0" smtClean="0"/>
              <a:t>返回当前类的父类</a:t>
            </a:r>
          </a:p>
          <a:p>
            <a:pPr eaLnBrk="1" hangingPunct="1">
              <a:lnSpc>
                <a:spcPct val="90000"/>
              </a:lnSpc>
            </a:pPr>
            <a:r>
              <a:rPr lang="zh-CN" altLang="en-US" sz="2000" dirty="0" smtClean="0"/>
              <a:t>    </a:t>
            </a:r>
            <a:r>
              <a:rPr lang="en-US" altLang="zh-CN" sz="2000" dirty="0" smtClean="0"/>
              <a:t>public Package </a:t>
            </a:r>
            <a:r>
              <a:rPr lang="en-US" altLang="zh-CN" sz="2000" dirty="0" err="1" smtClean="0">
                <a:solidFill>
                  <a:schemeClr val="tx2"/>
                </a:solidFill>
              </a:rPr>
              <a:t>getPackage</a:t>
            </a:r>
            <a:r>
              <a:rPr lang="en-US" altLang="zh-CN" sz="2000" dirty="0" smtClean="0"/>
              <a:t>()      //</a:t>
            </a:r>
            <a:r>
              <a:rPr lang="zh-CN" altLang="en-US" sz="2000" dirty="0" smtClean="0"/>
              <a:t>返回当前类所在的包</a:t>
            </a:r>
          </a:p>
          <a:p>
            <a:pPr eaLnBrk="1" hangingPunct="1">
              <a:lnSpc>
                <a:spcPct val="90000"/>
              </a:lnSpc>
            </a:pPr>
            <a:r>
              <a:rPr lang="en-US" altLang="zh-CN" sz="2000" dirty="0" smtClean="0"/>
              <a:t>   ………..</a:t>
            </a:r>
          </a:p>
          <a:p>
            <a:pPr eaLnBrk="1" hangingPunct="1">
              <a:lnSpc>
                <a:spcPct val="90000"/>
              </a:lnSpc>
            </a:pPr>
            <a:r>
              <a:rPr lang="en-US" altLang="zh-CN" sz="2000" smtClean="0"/>
              <a:t>}</a:t>
            </a:r>
            <a:endParaRPr lang="en-US" altLang="zh-CN" sz="2000" dirty="0" smtClean="0"/>
          </a:p>
        </p:txBody>
      </p:sp>
      <p:sp>
        <p:nvSpPr>
          <p:cNvPr id="2" name="灯片编号占位符 1"/>
          <p:cNvSpPr>
            <a:spLocks noGrp="1"/>
          </p:cNvSpPr>
          <p:nvPr>
            <p:ph type="sldNum" sz="quarter" idx="11"/>
          </p:nvPr>
        </p:nvSpPr>
        <p:spPr/>
        <p:txBody>
          <a:bodyPr/>
          <a:lstStyle/>
          <a:p>
            <a:pPr>
              <a:defRPr/>
            </a:pPr>
            <a:fld id="{3AFC8520-6546-491E-A74B-808185C7F5A1}" type="slidenum">
              <a:rPr lang="zh-CN" altLang="en-US"/>
              <a:t>41</a:t>
            </a:fld>
            <a:endParaRPr lang="en-US" altLang="zh-CN"/>
          </a:p>
        </p:txBody>
      </p:sp>
      <p:sp>
        <p:nvSpPr>
          <p:cNvPr id="6" name="TextBox 6"/>
          <p:cNvSpPr txBox="1">
            <a:spLocks noChangeArrowheads="1"/>
          </p:cNvSpPr>
          <p:nvPr/>
        </p:nvSpPr>
        <p:spPr bwMode="auto">
          <a:xfrm>
            <a:off x="328612" y="5336765"/>
            <a:ext cx="83478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smtClean="0">
                <a:latin typeface="微软雅黑" panose="020B0503020204020204" pitchFamily="34" charset="-122"/>
                <a:ea typeface="微软雅黑" panose="020B0503020204020204" pitchFamily="34" charset="-122"/>
              </a:rPr>
              <a:t>从一个类的</a:t>
            </a:r>
            <a:r>
              <a:rPr lang="en-US" altLang="zh-CN" sz="2000" b="1" smtClean="0">
                <a:latin typeface="微软雅黑" panose="020B0503020204020204" pitchFamily="34" charset="-122"/>
                <a:ea typeface="微软雅黑" panose="020B0503020204020204" pitchFamily="34" charset="-122"/>
              </a:rPr>
              <a:t>Class</a:t>
            </a:r>
            <a:r>
              <a:rPr lang="zh-CN" altLang="en-US" sz="2000" b="1" smtClean="0">
                <a:latin typeface="微软雅黑" panose="020B0503020204020204" pitchFamily="34" charset="-122"/>
                <a:ea typeface="微软雅黑" panose="020B0503020204020204" pitchFamily="34" charset="-122"/>
              </a:rPr>
              <a:t>信息中，可以获取到这个类的很多信息，包括其成员变量，成员方法，构造方法等等。</a:t>
            </a:r>
            <a:endParaRPr lang="zh-CN" altLang="en-US" sz="20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096653" y="6118696"/>
            <a:ext cx="5547594" cy="707886"/>
          </a:xfrm>
          <a:prstGeom prst="rect">
            <a:avLst/>
          </a:prstGeom>
          <a:solidFill>
            <a:srgbClr val="66FFCC"/>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rPr>
              <a:t>04-interface/langCase. Class</a:t>
            </a:r>
            <a:r>
              <a:rPr lang="en-US" altLang="zh-CN" sz="2000" smtClean="0">
                <a:latin typeface="微软雅黑" panose="020B0503020204020204" pitchFamily="34" charset="-122"/>
                <a:ea typeface="微软雅黑" panose="020B0503020204020204" pitchFamily="34" charset="-122"/>
              </a:rPr>
              <a:t>Demo</a:t>
            </a:r>
            <a:endParaRPr lang="zh-CN" altLang="en-US" sz="2000" dirty="0" smtClean="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bwMode="auto">
          <a:xfrm>
            <a:off x="596900" y="3262268"/>
            <a:ext cx="85471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Clr>
                <a:schemeClr val="folHlink"/>
              </a:buClr>
              <a:buSzPct val="80000"/>
              <a:buFont typeface="Wingdings" panose="05000000000000000000" pitchFamily="2" charset="2"/>
              <a:buNone/>
              <a:defRPr sz="3200" b="1">
                <a:solidFill>
                  <a:schemeClr val="tx1"/>
                </a:solidFill>
                <a:latin typeface="+mn-lt"/>
                <a:ea typeface="+mn-ea"/>
                <a:cs typeface="+mn-cs"/>
              </a:defRPr>
            </a:lvl1pPr>
            <a:lvl2pPr marL="457200" indent="0" algn="l" rtl="0" eaLnBrk="0" fontAlgn="base" hangingPunct="0">
              <a:spcBef>
                <a:spcPct val="20000"/>
              </a:spcBef>
              <a:spcAft>
                <a:spcPct val="0"/>
              </a:spcAft>
              <a:buClr>
                <a:schemeClr val="hlink"/>
              </a:buClr>
              <a:buSzPct val="70000"/>
              <a:buFont typeface="Wingdings" panose="05000000000000000000" pitchFamily="2" charset="2"/>
              <a:buNone/>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r>
              <a:rPr lang="zh-CN" altLang="en-US" sz="2400" kern="0" smtClean="0"/>
              <a:t>获取一个类的</a:t>
            </a:r>
            <a:r>
              <a:rPr lang="en-US" altLang="zh-CN" sz="2400" kern="0" smtClean="0"/>
              <a:t>Class</a:t>
            </a:r>
            <a:r>
              <a:rPr lang="zh-CN" altLang="en-US" sz="2400" kern="0" smtClean="0"/>
              <a:t>方法有</a:t>
            </a:r>
            <a:r>
              <a:rPr lang="en-US" altLang="zh-CN" sz="2400" kern="0" smtClean="0"/>
              <a:t>3</a:t>
            </a:r>
            <a:r>
              <a:rPr lang="zh-CN" altLang="en-US" sz="2400" kern="0" smtClean="0"/>
              <a:t>种：</a:t>
            </a:r>
            <a:endParaRPr lang="en-US" altLang="zh-CN" sz="2400" kern="0" smtClean="0"/>
          </a:p>
          <a:p>
            <a:pPr marL="514350" indent="-514350">
              <a:buFont typeface="Wingdings" panose="05000000000000000000" pitchFamily="2" charset="2"/>
              <a:buChar char="ü"/>
            </a:pPr>
            <a:r>
              <a:rPr lang="en-US" altLang="zh-CN" sz="2400" kern="0" smtClean="0"/>
              <a:t>ClassName.class</a:t>
            </a:r>
          </a:p>
          <a:p>
            <a:pPr marL="514350" indent="-514350">
              <a:buFont typeface="Wingdings" panose="05000000000000000000" pitchFamily="2" charset="2"/>
              <a:buChar char="ü"/>
            </a:pPr>
            <a:r>
              <a:rPr lang="zh-CN" altLang="en-US" sz="2400" kern="0" smtClean="0"/>
              <a:t>类实例</a:t>
            </a:r>
            <a:r>
              <a:rPr lang="en-US" altLang="zh-CN" sz="2400" kern="0" smtClean="0"/>
              <a:t>.getClass()</a:t>
            </a:r>
            <a:r>
              <a:rPr lang="zh-CN" altLang="en-US" sz="2400" kern="0" smtClean="0"/>
              <a:t>方法</a:t>
            </a:r>
            <a:endParaRPr lang="en-US" altLang="zh-CN" sz="2400" kern="0" smtClean="0"/>
          </a:p>
          <a:p>
            <a:pPr marL="514350" indent="-514350">
              <a:buFont typeface="Wingdings" panose="05000000000000000000" pitchFamily="2" charset="2"/>
              <a:buChar char="ü"/>
            </a:pPr>
            <a:r>
              <a:rPr lang="zh-CN" altLang="en-US" sz="2400" kern="0" smtClean="0"/>
              <a:t>类加载器 </a:t>
            </a:r>
            <a:r>
              <a:rPr lang="en-US" altLang="zh-CN" sz="2400" kern="0" smtClean="0"/>
              <a:t>Class.forName(“classname”)</a:t>
            </a:r>
            <a:endParaRPr lang="zh-CN" altLang="en-US" sz="2400" kern="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类的</a:t>
            </a:r>
            <a:r>
              <a:rPr lang="en-US" altLang="zh-CN" smtClean="0"/>
              <a:t>Class</a:t>
            </a:r>
            <a:r>
              <a:rPr lang="zh-CN" altLang="en-US" smtClean="0"/>
              <a:t>信息其他用途</a:t>
            </a:r>
          </a:p>
        </p:txBody>
      </p:sp>
      <p:sp>
        <p:nvSpPr>
          <p:cNvPr id="5" name="灯片编号占位符 4"/>
          <p:cNvSpPr>
            <a:spLocks noGrp="1"/>
          </p:cNvSpPr>
          <p:nvPr>
            <p:ph type="sldNum" sz="quarter" idx="11"/>
          </p:nvPr>
        </p:nvSpPr>
        <p:spPr/>
        <p:txBody>
          <a:bodyPr/>
          <a:lstStyle/>
          <a:p>
            <a:pPr>
              <a:defRPr/>
            </a:pPr>
            <a:fld id="{CE5223FB-360E-491D-9E7D-FF12CECAD5EB}" type="slidenum">
              <a:rPr lang="zh-CN" altLang="en-US" smtClean="0"/>
              <a:t>42</a:t>
            </a:fld>
            <a:endParaRPr lang="en-US" altLang="zh-CN"/>
          </a:p>
        </p:txBody>
      </p:sp>
      <p:sp>
        <p:nvSpPr>
          <p:cNvPr id="7" name="TextBox 2"/>
          <p:cNvSpPr txBox="1">
            <a:spLocks noChangeArrowheads="1"/>
          </p:cNvSpPr>
          <p:nvPr/>
        </p:nvSpPr>
        <p:spPr bwMode="auto">
          <a:xfrm>
            <a:off x="158750" y="1124744"/>
            <a:ext cx="8785225" cy="2308324"/>
          </a:xfrm>
          <a:prstGeom prst="rect">
            <a:avLst/>
          </a:prstGeom>
          <a:solidFill>
            <a:schemeClr val="accent1">
              <a:lumMod val="20000"/>
              <a:lumOff val="80000"/>
            </a:schemeClr>
          </a:solidFill>
          <a:ln>
            <a:noFill/>
          </a:ln>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900" indent="-342900" eaLnBrk="1" hangingPunct="1">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Class</a:t>
            </a:r>
            <a:r>
              <a:rPr lang="zh-CN" altLang="en-US" dirty="0" smtClean="0">
                <a:latin typeface="微软雅黑" panose="020B0503020204020204" pitchFamily="34" charset="-122"/>
                <a:ea typeface="微软雅黑" panose="020B0503020204020204" pitchFamily="34" charset="-122"/>
              </a:rPr>
              <a:t>的一个重要的作用是反射</a:t>
            </a:r>
            <a:endParaRPr lang="en-US" altLang="zh-CN" dirty="0" smtClean="0">
              <a:latin typeface="微软雅黑" panose="020B0503020204020204" pitchFamily="34" charset="-122"/>
              <a:ea typeface="微软雅黑" panose="020B0503020204020204" pitchFamily="34" charset="-122"/>
            </a:endParaRPr>
          </a:p>
          <a:p>
            <a:pPr marL="342900" indent="-342900" eaLnBrk="1" hangingPunct="1">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反射机制允许程序在执行时获取某个类自身的定义信息，</a:t>
            </a:r>
            <a:r>
              <a:rPr lang="zh-CN" altLang="en-US" smtClean="0">
                <a:latin typeface="微软雅黑" panose="020B0503020204020204" pitchFamily="34" charset="-122"/>
                <a:ea typeface="微软雅黑" panose="020B0503020204020204" pitchFamily="34" charset="-122"/>
              </a:rPr>
              <a:t>例如</a:t>
            </a:r>
            <a:r>
              <a:rPr lang="zh-CN" altLang="en-US">
                <a:latin typeface="微软雅黑" panose="020B0503020204020204" pitchFamily="34" charset="-122"/>
                <a:ea typeface="微软雅黑" panose="020B0503020204020204" pitchFamily="34" charset="-122"/>
              </a:rPr>
              <a:t>属性</a:t>
            </a:r>
            <a:r>
              <a:rPr lang="zh-CN" altLang="en-US" smtClean="0">
                <a:latin typeface="微软雅黑" panose="020B0503020204020204" pitchFamily="34" charset="-122"/>
                <a:ea typeface="微软雅黑" panose="020B0503020204020204" pitchFamily="34" charset="-122"/>
              </a:rPr>
              <a:t>和</a:t>
            </a:r>
            <a:r>
              <a:rPr lang="zh-CN" altLang="en-US">
                <a:latin typeface="微软雅黑" panose="020B0503020204020204" pitchFamily="34" charset="-122"/>
                <a:ea typeface="微软雅黑" panose="020B0503020204020204" pitchFamily="34" charset="-122"/>
              </a:rPr>
              <a:t>方法</a:t>
            </a:r>
            <a:r>
              <a:rPr lang="zh-CN" altLang="en-US" smtClean="0">
                <a:latin typeface="微软雅黑" panose="020B0503020204020204" pitchFamily="34" charset="-122"/>
                <a:ea typeface="微软雅黑" panose="020B0503020204020204" pitchFamily="34" charset="-122"/>
              </a:rPr>
              <a:t>等。也</a:t>
            </a:r>
            <a:r>
              <a:rPr lang="zh-CN" altLang="en-US">
                <a:latin typeface="微软雅黑" panose="020B0503020204020204" pitchFamily="34" charset="-122"/>
                <a:ea typeface="微软雅黑" panose="020B0503020204020204" pitchFamily="34" charset="-122"/>
              </a:rPr>
              <a:t>可以实现动态创建 类的对象、变更属性的内容或执行特定的方法的功能。从而使</a:t>
            </a:r>
            <a:r>
              <a:rPr lang="en-US" altLang="zh-CN">
                <a:latin typeface="微软雅黑" panose="020B0503020204020204" pitchFamily="34" charset="-122"/>
                <a:ea typeface="微软雅黑" panose="020B0503020204020204" pitchFamily="34" charset="-122"/>
              </a:rPr>
              <a:t>Java</a:t>
            </a:r>
            <a:r>
              <a:rPr lang="zh-CN" altLang="en-US">
                <a:latin typeface="微软雅黑" panose="020B0503020204020204" pitchFamily="34" charset="-122"/>
                <a:ea typeface="微软雅黑" panose="020B0503020204020204" pitchFamily="34" charset="-122"/>
              </a:rPr>
              <a:t>具有动态语言的特性，</a:t>
            </a:r>
            <a:r>
              <a:rPr lang="zh-CN" altLang="en-US">
                <a:solidFill>
                  <a:srgbClr val="FF0000"/>
                </a:solidFill>
                <a:latin typeface="微软雅黑" panose="020B0503020204020204" pitchFamily="34" charset="-122"/>
                <a:ea typeface="微软雅黑" panose="020B0503020204020204" pitchFamily="34" charset="-122"/>
              </a:rPr>
              <a:t>增强了程序的灵活性和可移植性</a:t>
            </a:r>
            <a:r>
              <a:rPr lang="zh-CN" altLang="en-US">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342900" indent="-342900" eaLnBrk="1" hangingPunct="1">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Java</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C#</a:t>
            </a:r>
            <a:r>
              <a:rPr lang="zh-CN" altLang="en-US" dirty="0" smtClean="0">
                <a:latin typeface="微软雅黑" panose="020B0503020204020204" pitchFamily="34" charset="-122"/>
                <a:ea typeface="微软雅黑" panose="020B0503020204020204" pitchFamily="34" charset="-122"/>
              </a:rPr>
              <a:t>等语言都支持发射</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1340768"/>
            <a:ext cx="8725029" cy="4154984"/>
          </a:xfrm>
          <a:prstGeom prst="rect">
            <a:avLst/>
          </a:prstGeom>
          <a:noFill/>
        </p:spPr>
        <p:txBody>
          <a:bodyPr wrap="square" rtlCol="0">
            <a:spAutoFit/>
          </a:bodyPr>
          <a:lstStyle/>
          <a:p>
            <a:r>
              <a:rPr lang="zh-CN" altLang="en-US" sz="2200" b="1" smtClean="0">
                <a:latin typeface="微软雅黑" panose="020B0503020204020204" pitchFamily="34" charset="-122"/>
                <a:ea typeface="微软雅黑" panose="020B0503020204020204" pitchFamily="34" charset="-122"/>
              </a:rPr>
              <a:t>反射机制的应用场景示例：</a:t>
            </a:r>
            <a:endParaRPr lang="en-US" altLang="zh-CN" sz="2200" b="1" smtClean="0">
              <a:latin typeface="微软雅黑" panose="020B0503020204020204" pitchFamily="34" charset="-122"/>
              <a:ea typeface="微软雅黑" panose="020B0503020204020204" pitchFamily="34" charset="-122"/>
            </a:endParaRPr>
          </a:p>
          <a:p>
            <a:r>
              <a:rPr lang="zh-CN" altLang="en-US" sz="2200" b="1" smtClean="0">
                <a:latin typeface="微软雅黑" panose="020B0503020204020204" pitchFamily="34" charset="-122"/>
                <a:ea typeface="微软雅黑" panose="020B0503020204020204" pitchFamily="34" charset="-122"/>
              </a:rPr>
              <a:t>（</a:t>
            </a:r>
            <a:r>
              <a:rPr lang="en-US" altLang="zh-CN" sz="2200" b="1" smtClean="0">
                <a:latin typeface="微软雅黑" panose="020B0503020204020204" pitchFamily="34" charset="-122"/>
                <a:ea typeface="微软雅黑" panose="020B0503020204020204" pitchFamily="34" charset="-122"/>
              </a:rPr>
              <a:t>1</a:t>
            </a:r>
            <a:r>
              <a:rPr lang="zh-CN" altLang="en-US" sz="2200" b="1" smtClean="0">
                <a:latin typeface="微软雅黑" panose="020B0503020204020204" pitchFamily="34" charset="-122"/>
                <a:ea typeface="微软雅黑" panose="020B0503020204020204" pitchFamily="34" charset="-122"/>
              </a:rPr>
              <a:t>）服务器需要接收各种终端发送回来的数据报文，数据报文的协议不不同；</a:t>
            </a:r>
            <a:endParaRPr lang="en-US" altLang="zh-CN" sz="2200" b="1" smtClean="0">
              <a:latin typeface="微软雅黑" panose="020B0503020204020204" pitchFamily="34" charset="-122"/>
              <a:ea typeface="微软雅黑" panose="020B0503020204020204" pitchFamily="34" charset="-122"/>
            </a:endParaRPr>
          </a:p>
          <a:p>
            <a:r>
              <a:rPr lang="zh-CN" altLang="en-US" sz="2200" b="1" smtClean="0">
                <a:latin typeface="微软雅黑" panose="020B0503020204020204" pitchFamily="34" charset="-122"/>
                <a:ea typeface="微软雅黑" panose="020B0503020204020204" pitchFamily="34" charset="-122"/>
              </a:rPr>
              <a:t>（</a:t>
            </a:r>
            <a:r>
              <a:rPr lang="en-US" altLang="zh-CN" sz="2200" b="1" smtClean="0">
                <a:latin typeface="微软雅黑" panose="020B0503020204020204" pitchFamily="34" charset="-122"/>
                <a:ea typeface="微软雅黑" panose="020B0503020204020204" pitchFamily="34" charset="-122"/>
              </a:rPr>
              <a:t>2</a:t>
            </a:r>
            <a:r>
              <a:rPr lang="zh-CN" altLang="en-US" sz="2200" b="1" smtClean="0">
                <a:latin typeface="微软雅黑" panose="020B0503020204020204" pitchFamily="34" charset="-122"/>
                <a:ea typeface="微软雅黑" panose="020B0503020204020204" pitchFamily="34" charset="-122"/>
              </a:rPr>
              <a:t>）解决方案一是为这些协议都定义一个解析类，当接收到一个报文时，通过报文的某些特定字段，使用</a:t>
            </a:r>
            <a:r>
              <a:rPr lang="en-US" altLang="zh-CN" sz="2200" b="1" smtClean="0">
                <a:latin typeface="微软雅黑" panose="020B0503020204020204" pitchFamily="34" charset="-122"/>
                <a:ea typeface="微软雅黑" panose="020B0503020204020204" pitchFamily="34" charset="-122"/>
              </a:rPr>
              <a:t>switch</a:t>
            </a:r>
            <a:r>
              <a:rPr lang="zh-CN" altLang="en-US" sz="2200" b="1" smtClean="0">
                <a:latin typeface="微软雅黑" panose="020B0503020204020204" pitchFamily="34" charset="-122"/>
                <a:ea typeface="微软雅黑" panose="020B0503020204020204" pitchFamily="34" charset="-122"/>
              </a:rPr>
              <a:t>语句确定使用哪个协议对象来解析；</a:t>
            </a:r>
            <a:endParaRPr lang="en-US" altLang="zh-CN" sz="2200" b="1" smtClean="0">
              <a:latin typeface="微软雅黑" panose="020B0503020204020204" pitchFamily="34" charset="-122"/>
              <a:ea typeface="微软雅黑" panose="020B0503020204020204" pitchFamily="34" charset="-122"/>
            </a:endParaRPr>
          </a:p>
          <a:p>
            <a:r>
              <a:rPr lang="en-US" altLang="zh-CN" sz="2200" b="1">
                <a:latin typeface="微软雅黑" panose="020B0503020204020204" pitchFamily="34" charset="-122"/>
                <a:ea typeface="微软雅黑" panose="020B0503020204020204" pitchFamily="34" charset="-122"/>
              </a:rPr>
              <a:t> </a:t>
            </a:r>
            <a:r>
              <a:rPr lang="en-US" altLang="zh-CN" sz="2200" b="1" smtClean="0">
                <a:latin typeface="微软雅黑" panose="020B0503020204020204" pitchFamily="34" charset="-122"/>
                <a:ea typeface="微软雅黑" panose="020B0503020204020204" pitchFamily="34" charset="-122"/>
              </a:rPr>
              <a:t>       </a:t>
            </a:r>
            <a:r>
              <a:rPr lang="zh-CN" altLang="en-US" sz="2200" b="1" smtClean="0">
                <a:latin typeface="微软雅黑" panose="020B0503020204020204" pitchFamily="34" charset="-122"/>
                <a:ea typeface="微软雅黑" panose="020B0503020204020204" pitchFamily="34" charset="-122"/>
              </a:rPr>
              <a:t>当有一个新的终端采用新的协议时，必须要对原有的</a:t>
            </a:r>
            <a:r>
              <a:rPr lang="en-US" altLang="zh-CN" sz="2200" b="1" smtClean="0">
                <a:latin typeface="微软雅黑" panose="020B0503020204020204" pitchFamily="34" charset="-122"/>
                <a:ea typeface="微软雅黑" panose="020B0503020204020204" pitchFamily="34" charset="-122"/>
              </a:rPr>
              <a:t>switch</a:t>
            </a:r>
            <a:r>
              <a:rPr lang="zh-CN" altLang="en-US" sz="2200" b="1" smtClean="0">
                <a:latin typeface="微软雅黑" panose="020B0503020204020204" pitchFamily="34" charset="-122"/>
                <a:ea typeface="微软雅黑" panose="020B0503020204020204" pitchFamily="34" charset="-122"/>
              </a:rPr>
              <a:t>语句做修改。但是对已有运行稳定的程序做修改是有风险的。</a:t>
            </a:r>
            <a:endParaRPr lang="en-US" altLang="zh-CN" sz="2200" b="1" smtClean="0">
              <a:latin typeface="微软雅黑" panose="020B0503020204020204" pitchFamily="34" charset="-122"/>
              <a:ea typeface="微软雅黑" panose="020B0503020204020204" pitchFamily="34" charset="-122"/>
            </a:endParaRPr>
          </a:p>
          <a:p>
            <a:r>
              <a:rPr lang="zh-CN" altLang="en-US" sz="2200" b="1" smtClean="0">
                <a:latin typeface="微软雅黑" panose="020B0503020204020204" pitchFamily="34" charset="-122"/>
                <a:ea typeface="微软雅黑" panose="020B0503020204020204" pitchFamily="34" charset="-122"/>
              </a:rPr>
              <a:t>（</a:t>
            </a:r>
            <a:r>
              <a:rPr lang="en-US" altLang="zh-CN" sz="2200" b="1" smtClean="0">
                <a:latin typeface="微软雅黑" panose="020B0503020204020204" pitchFamily="34" charset="-122"/>
                <a:ea typeface="微软雅黑" panose="020B0503020204020204" pitchFamily="34" charset="-122"/>
              </a:rPr>
              <a:t>3</a:t>
            </a:r>
            <a:r>
              <a:rPr lang="zh-CN" altLang="en-US" sz="2200" b="1" smtClean="0">
                <a:latin typeface="微软雅黑" panose="020B0503020204020204" pitchFamily="34" charset="-122"/>
                <a:ea typeface="微软雅黑" panose="020B0503020204020204" pitchFamily="34" charset="-122"/>
              </a:rPr>
              <a:t>）另一种解决方案，是通过一个配置文件，设置包的类型和 解析类名的关系，通过反射方式创建解析类的实例。</a:t>
            </a:r>
            <a:endParaRPr lang="en-US" altLang="zh-CN" sz="2200" b="1" smtClean="0">
              <a:latin typeface="微软雅黑" panose="020B0503020204020204" pitchFamily="34" charset="-122"/>
              <a:ea typeface="微软雅黑" panose="020B0503020204020204" pitchFamily="34" charset="-122"/>
            </a:endParaRPr>
          </a:p>
          <a:p>
            <a:r>
              <a:rPr lang="en-US" altLang="zh-CN" sz="2200" b="1">
                <a:latin typeface="微软雅黑" panose="020B0503020204020204" pitchFamily="34" charset="-122"/>
                <a:ea typeface="微软雅黑" panose="020B0503020204020204" pitchFamily="34" charset="-122"/>
              </a:rPr>
              <a:t> </a:t>
            </a:r>
            <a:r>
              <a:rPr lang="en-US" altLang="zh-CN" sz="2200" b="1" smtClean="0">
                <a:latin typeface="微软雅黑" panose="020B0503020204020204" pitchFamily="34" charset="-122"/>
                <a:ea typeface="微软雅黑" panose="020B0503020204020204" pitchFamily="34" charset="-122"/>
              </a:rPr>
              <a:t>      </a:t>
            </a:r>
            <a:r>
              <a:rPr lang="zh-CN" altLang="en-US" sz="2200" b="1" smtClean="0">
                <a:latin typeface="微软雅黑" panose="020B0503020204020204" pitchFamily="34" charset="-122"/>
                <a:ea typeface="微软雅黑" panose="020B0503020204020204" pitchFamily="34" charset="-122"/>
              </a:rPr>
              <a:t>这种方式下，当有一个新的协议需要解析时，只需要增加一个解析类，并且修改配置文件即可。原有的稳定运行代码不需要修改。</a:t>
            </a:r>
            <a:endParaRPr lang="zh-CN" altLang="en-US" sz="2200" b="1"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797610" y="5710903"/>
            <a:ext cx="7632848" cy="830997"/>
          </a:xfrm>
          <a:prstGeom prst="rect">
            <a:avLst/>
          </a:prstGeom>
          <a:noFill/>
        </p:spPr>
        <p:txBody>
          <a:bodyPr wrap="square" rtlCol="0">
            <a:spAutoFit/>
          </a:bodyPr>
          <a:lstStyle/>
          <a:p>
            <a:r>
              <a:rPr lang="zh-CN" altLang="en-US" b="1" smtClean="0">
                <a:latin typeface="微软雅黑" panose="020B0503020204020204" pitchFamily="34" charset="-122"/>
                <a:ea typeface="微软雅黑" panose="020B0503020204020204" pitchFamily="34" charset="-122"/>
              </a:rPr>
              <a:t>作业</a:t>
            </a:r>
            <a:r>
              <a:rPr lang="en-US" altLang="zh-CN" b="1" smtClean="0">
                <a:latin typeface="微软雅黑" panose="020B0503020204020204" pitchFamily="34" charset="-122"/>
                <a:ea typeface="微软雅黑" panose="020B0503020204020204" pitchFamily="34" charset="-122"/>
              </a:rPr>
              <a:t>4-1</a:t>
            </a:r>
            <a:r>
              <a:rPr lang="zh-CN" altLang="en-US" b="1" smtClean="0">
                <a:latin typeface="微软雅黑" panose="020B0503020204020204" pitchFamily="34" charset="-122"/>
                <a:ea typeface="微软雅黑" panose="020B0503020204020204" pitchFamily="34" charset="-122"/>
              </a:rPr>
              <a:t>，完成该项目，实现</a:t>
            </a:r>
            <a:r>
              <a:rPr lang="en-US" altLang="zh-CN" b="1" smtClean="0">
                <a:latin typeface="微软雅黑" panose="020B0503020204020204" pitchFamily="34" charset="-122"/>
                <a:ea typeface="微软雅黑" panose="020B0503020204020204" pitchFamily="34" charset="-122"/>
              </a:rPr>
              <a:t>Aparser</a:t>
            </a:r>
            <a:r>
              <a:rPr lang="zh-CN" altLang="en-US" b="1" smtClean="0">
                <a:latin typeface="微软雅黑" panose="020B0503020204020204" pitchFamily="34" charset="-122"/>
                <a:ea typeface="微软雅黑" panose="020B0503020204020204" pitchFamily="34" charset="-122"/>
              </a:rPr>
              <a:t>和</a:t>
            </a:r>
            <a:r>
              <a:rPr lang="en-US" altLang="zh-CN" b="1" smtClean="0">
                <a:latin typeface="微软雅黑" panose="020B0503020204020204" pitchFamily="34" charset="-122"/>
                <a:ea typeface="微软雅黑" panose="020B0503020204020204" pitchFamily="34" charset="-122"/>
              </a:rPr>
              <a:t>Bparser</a:t>
            </a:r>
            <a:r>
              <a:rPr lang="zh-CN" altLang="en-US" b="1" smtClean="0">
                <a:latin typeface="微软雅黑" panose="020B0503020204020204" pitchFamily="34" charset="-122"/>
                <a:ea typeface="微软雅黑" panose="020B0503020204020204" pitchFamily="34" charset="-122"/>
              </a:rPr>
              <a:t>中的</a:t>
            </a:r>
            <a:r>
              <a:rPr lang="en-US" altLang="zh-CN" b="1" smtClean="0">
                <a:latin typeface="微软雅黑" panose="020B0503020204020204" pitchFamily="34" charset="-122"/>
                <a:ea typeface="微软雅黑" panose="020B0503020204020204" pitchFamily="34" charset="-122"/>
              </a:rPr>
              <a:t>parse</a:t>
            </a:r>
            <a:r>
              <a:rPr lang="zh-CN" altLang="en-US" b="1" smtClean="0">
                <a:latin typeface="微软雅黑" panose="020B0503020204020204" pitchFamily="34" charset="-122"/>
                <a:ea typeface="微软雅黑" panose="020B0503020204020204" pitchFamily="34" charset="-122"/>
              </a:rPr>
              <a:t>方法，真正实现两种报文的解析</a:t>
            </a:r>
            <a:endParaRPr lang="zh-CN" altLang="en-US" b="1" dirty="0" smtClean="0">
              <a:latin typeface="微软雅黑" panose="020B0503020204020204" pitchFamily="34" charset="-122"/>
              <a:ea typeface="微软雅黑" panose="020B0503020204020204" pitchFamily="34" charset="-122"/>
            </a:endParaRPr>
          </a:p>
        </p:txBody>
      </p:sp>
      <p:sp>
        <p:nvSpPr>
          <p:cNvPr id="4" name="标题 1"/>
          <p:cNvSpPr txBox="1">
            <a:spLocks/>
          </p:cNvSpPr>
          <p:nvPr/>
        </p:nvSpPr>
        <p:spPr>
          <a:xfrm>
            <a:off x="1183512" y="285830"/>
            <a:ext cx="7793037" cy="839787"/>
          </a:xfrm>
          <a:prstGeom prst="rect">
            <a:avLst/>
          </a:prstGeom>
        </p:spPr>
        <p:txBody>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9pPr>
          </a:lstStyle>
          <a:p>
            <a:r>
              <a:rPr lang="zh-CN" altLang="en-US" kern="0" smtClean="0"/>
              <a:t>反射机制应用示例</a:t>
            </a:r>
          </a:p>
        </p:txBody>
      </p:sp>
      <p:sp>
        <p:nvSpPr>
          <p:cNvPr id="5" name="文本框 4"/>
          <p:cNvSpPr txBox="1"/>
          <p:nvPr/>
        </p:nvSpPr>
        <p:spPr>
          <a:xfrm>
            <a:off x="5060950" y="771674"/>
            <a:ext cx="3783906" cy="707886"/>
          </a:xfrm>
          <a:prstGeom prst="rect">
            <a:avLst/>
          </a:prstGeom>
          <a:solidFill>
            <a:srgbClr val="66FFCC"/>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smtClean="0">
                <a:latin typeface="微软雅黑" panose="020B0503020204020204" pitchFamily="34" charset="-122"/>
                <a:ea typeface="微软雅黑" panose="020B0503020204020204" pitchFamily="34" charset="-122"/>
              </a:rPr>
              <a:t>04-interface/reflectCase.*</a:t>
            </a:r>
            <a:endParaRPr lang="zh-CN"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71884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50938" y="115888"/>
            <a:ext cx="7993062" cy="839787"/>
          </a:xfrm>
        </p:spPr>
        <p:txBody>
          <a:bodyPr/>
          <a:lstStyle/>
          <a:p>
            <a:pPr eaLnBrk="1" hangingPunct="1"/>
            <a:r>
              <a:rPr lang="en-US" altLang="zh-CN" sz="3200" smtClean="0"/>
              <a:t>8. System</a:t>
            </a:r>
            <a:r>
              <a:rPr lang="zh-CN" altLang="en-US" sz="3200" smtClean="0"/>
              <a:t>系统类和</a:t>
            </a:r>
            <a:r>
              <a:rPr lang="en-US" altLang="zh-CN" sz="3200" smtClean="0"/>
              <a:t>Runtime</a:t>
            </a:r>
            <a:r>
              <a:rPr lang="zh-CN" altLang="en-US" sz="3200" smtClean="0"/>
              <a:t>运行时类</a:t>
            </a:r>
          </a:p>
        </p:txBody>
      </p:sp>
      <p:sp>
        <p:nvSpPr>
          <p:cNvPr id="41987" name="Rectangle 3"/>
          <p:cNvSpPr>
            <a:spLocks noGrp="1" noChangeArrowheads="1"/>
          </p:cNvSpPr>
          <p:nvPr>
            <p:ph type="body" idx="1"/>
          </p:nvPr>
        </p:nvSpPr>
        <p:spPr>
          <a:xfrm>
            <a:off x="323850" y="1052513"/>
            <a:ext cx="8631238" cy="5157787"/>
          </a:xfrm>
        </p:spPr>
        <p:txBody>
          <a:bodyPr/>
          <a:lstStyle/>
          <a:p>
            <a:pPr eaLnBrk="1" hangingPunct="1">
              <a:lnSpc>
                <a:spcPct val="110000"/>
              </a:lnSpc>
            </a:pPr>
            <a:r>
              <a:rPr lang="en-US" altLang="zh-CN" sz="1800" smtClean="0"/>
              <a:t>public final class System extends Object </a:t>
            </a:r>
          </a:p>
          <a:p>
            <a:pPr eaLnBrk="1" hangingPunct="1">
              <a:lnSpc>
                <a:spcPct val="110000"/>
              </a:lnSpc>
            </a:pPr>
            <a:r>
              <a:rPr lang="en-US" altLang="zh-CN" sz="1800" smtClean="0"/>
              <a:t>{</a:t>
            </a:r>
          </a:p>
          <a:p>
            <a:pPr eaLnBrk="1" hangingPunct="1">
              <a:lnSpc>
                <a:spcPct val="110000"/>
              </a:lnSpc>
            </a:pPr>
            <a:r>
              <a:rPr lang="en-US" altLang="zh-CN" sz="1800" smtClean="0"/>
              <a:t>    public final static InputStream </a:t>
            </a:r>
            <a:r>
              <a:rPr lang="en-US" altLang="zh-CN" sz="1800" smtClean="0">
                <a:solidFill>
                  <a:srgbClr val="FF0000"/>
                </a:solidFill>
              </a:rPr>
              <a:t>in </a:t>
            </a:r>
            <a:r>
              <a:rPr lang="en-US" altLang="zh-CN" sz="1800" smtClean="0"/>
              <a:t>= nullInputStream();</a:t>
            </a:r>
          </a:p>
          <a:p>
            <a:pPr eaLnBrk="1" hangingPunct="1">
              <a:lnSpc>
                <a:spcPct val="110000"/>
              </a:lnSpc>
            </a:pPr>
            <a:r>
              <a:rPr lang="en-US" altLang="zh-CN" sz="1800" smtClean="0"/>
              <a:t>    public final static PrintStream </a:t>
            </a:r>
            <a:r>
              <a:rPr lang="en-US" altLang="zh-CN" sz="1800" smtClean="0">
                <a:solidFill>
                  <a:srgbClr val="FF0000"/>
                </a:solidFill>
              </a:rPr>
              <a:t>out</a:t>
            </a:r>
            <a:r>
              <a:rPr lang="en-US" altLang="zh-CN" sz="1800" smtClean="0"/>
              <a:t> = nullPrintStream();</a:t>
            </a:r>
          </a:p>
          <a:p>
            <a:pPr eaLnBrk="1" hangingPunct="1">
              <a:lnSpc>
                <a:spcPct val="110000"/>
              </a:lnSpc>
            </a:pPr>
            <a:r>
              <a:rPr lang="en-US" altLang="zh-CN" sz="1800" smtClean="0"/>
              <a:t>    public final static PrintStream err = nullPrintStream();</a:t>
            </a:r>
          </a:p>
          <a:p>
            <a:pPr eaLnBrk="1" hangingPunct="1">
              <a:lnSpc>
                <a:spcPct val="110000"/>
              </a:lnSpc>
            </a:pPr>
            <a:r>
              <a:rPr lang="en-US" altLang="zh-CN" sz="1800" smtClean="0"/>
              <a:t>    public static native viod </a:t>
            </a:r>
            <a:r>
              <a:rPr lang="en-US" altLang="zh-CN" sz="1800" smtClean="0">
                <a:solidFill>
                  <a:srgbClr val="FF0000"/>
                </a:solidFill>
              </a:rPr>
              <a:t>arraycopy</a:t>
            </a:r>
            <a:r>
              <a:rPr lang="en-US" altLang="zh-CN" sz="1800" smtClean="0"/>
              <a:t>(Object src, int src_pos, Object dst, int dst_pos, int length) 	  //</a:t>
            </a:r>
            <a:r>
              <a:rPr lang="zh-CN" altLang="en-US" sz="1800" smtClean="0"/>
              <a:t>复制数组</a:t>
            </a:r>
          </a:p>
          <a:p>
            <a:pPr eaLnBrk="1" hangingPunct="1">
              <a:lnSpc>
                <a:spcPct val="110000"/>
              </a:lnSpc>
            </a:pPr>
            <a:r>
              <a:rPr lang="zh-CN" altLang="en-US" sz="1800" smtClean="0"/>
              <a:t>    </a:t>
            </a:r>
            <a:r>
              <a:rPr lang="en-US" altLang="zh-CN" sz="1800" smtClean="0"/>
              <a:t>public static void exit(int status)                //</a:t>
            </a:r>
            <a:r>
              <a:rPr lang="zh-CN" altLang="en-US" sz="1800" smtClean="0"/>
              <a:t>结束当前运行的程序</a:t>
            </a:r>
          </a:p>
          <a:p>
            <a:pPr eaLnBrk="1" hangingPunct="1">
              <a:lnSpc>
                <a:spcPct val="110000"/>
              </a:lnSpc>
            </a:pPr>
            <a:r>
              <a:rPr lang="zh-CN" altLang="en-US" sz="1800" smtClean="0"/>
              <a:t>    </a:t>
            </a:r>
            <a:r>
              <a:rPr lang="en-US" altLang="zh-CN" sz="1800" smtClean="0"/>
              <a:t>public static native long currentTimeMillis();</a:t>
            </a:r>
          </a:p>
          <a:p>
            <a:pPr eaLnBrk="1" hangingPunct="1">
              <a:lnSpc>
                <a:spcPct val="110000"/>
              </a:lnSpc>
            </a:pPr>
            <a:r>
              <a:rPr lang="en-US" altLang="zh-CN" sz="1800" smtClean="0"/>
              <a:t>         //</a:t>
            </a:r>
            <a:r>
              <a:rPr lang="zh-CN" altLang="en-US" sz="1800" smtClean="0"/>
              <a:t>获得当前日期和时间，毫秒数</a:t>
            </a:r>
          </a:p>
          <a:p>
            <a:pPr eaLnBrk="1" hangingPunct="1">
              <a:lnSpc>
                <a:spcPct val="110000"/>
              </a:lnSpc>
            </a:pPr>
            <a:r>
              <a:rPr lang="zh-CN" altLang="en-US" sz="1800" smtClean="0"/>
              <a:t>    </a:t>
            </a:r>
            <a:r>
              <a:rPr lang="en-US" altLang="zh-CN" sz="1800" smtClean="0"/>
              <a:t>public static Properties getProperties() 	//</a:t>
            </a:r>
            <a:r>
              <a:rPr lang="zh-CN" altLang="en-US" sz="1800" smtClean="0"/>
              <a:t>获得系统全部属性</a:t>
            </a:r>
          </a:p>
          <a:p>
            <a:pPr eaLnBrk="1" hangingPunct="1">
              <a:lnSpc>
                <a:spcPct val="110000"/>
              </a:lnSpc>
            </a:pPr>
            <a:r>
              <a:rPr lang="zh-CN" altLang="en-US" sz="1800" smtClean="0"/>
              <a:t>    </a:t>
            </a:r>
            <a:r>
              <a:rPr lang="en-US" altLang="zh-CN" sz="1800" smtClean="0"/>
              <a:t>public static String getProperty(String key)   //</a:t>
            </a:r>
            <a:r>
              <a:rPr lang="zh-CN" altLang="en-US" sz="1800" smtClean="0"/>
              <a:t>获得指定系统属性</a:t>
            </a:r>
          </a:p>
          <a:p>
            <a:pPr eaLnBrk="1" hangingPunct="1">
              <a:lnSpc>
                <a:spcPct val="110000"/>
              </a:lnSpc>
            </a:pPr>
            <a:r>
              <a:rPr lang="en-US" altLang="zh-CN" sz="1800" smtClean="0"/>
              <a:t>}</a:t>
            </a:r>
            <a:endParaRPr lang="zh-CN" altLang="en-US" sz="1800" smtClean="0"/>
          </a:p>
        </p:txBody>
      </p:sp>
      <p:sp>
        <p:nvSpPr>
          <p:cNvPr id="2" name="灯片编号占位符 1"/>
          <p:cNvSpPr>
            <a:spLocks noGrp="1"/>
          </p:cNvSpPr>
          <p:nvPr>
            <p:ph type="sldNum" sz="quarter" idx="11"/>
          </p:nvPr>
        </p:nvSpPr>
        <p:spPr/>
        <p:txBody>
          <a:bodyPr/>
          <a:lstStyle/>
          <a:p>
            <a:pPr>
              <a:defRPr/>
            </a:pPr>
            <a:fld id="{A757B357-E839-4884-BD89-B182F83F1279}" type="slidenum">
              <a:rPr lang="zh-CN" altLang="en-US"/>
              <a:t>44</a:t>
            </a:fld>
            <a:endParaRPr lang="en-US" altLang="zh-CN"/>
          </a:p>
        </p:txBody>
      </p:sp>
      <p:sp>
        <p:nvSpPr>
          <p:cNvPr id="41989" name="矩形 2"/>
          <p:cNvSpPr>
            <a:spLocks noChangeArrowheads="1"/>
          </p:cNvSpPr>
          <p:nvPr/>
        </p:nvSpPr>
        <p:spPr bwMode="auto">
          <a:xfrm>
            <a:off x="439360" y="5705515"/>
            <a:ext cx="8394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b="1">
                <a:solidFill>
                  <a:srgbClr val="C00000"/>
                </a:solidFill>
                <a:latin typeface="微软雅黑" panose="020B0503020204020204" pitchFamily="34" charset="-122"/>
                <a:ea typeface="微软雅黑" panose="020B0503020204020204" pitchFamily="34" charset="-122"/>
              </a:rPr>
              <a:t>System</a:t>
            </a:r>
            <a:r>
              <a:rPr lang="zh-CN" altLang="en-US" sz="1800" b="1">
                <a:solidFill>
                  <a:srgbClr val="C00000"/>
                </a:solidFill>
                <a:latin typeface="微软雅黑" panose="020B0503020204020204" pitchFamily="34" charset="-122"/>
                <a:ea typeface="微软雅黑" panose="020B0503020204020204" pitchFamily="34" charset="-122"/>
              </a:rPr>
              <a:t>类提供访问系统资源和标准输入</a:t>
            </a:r>
            <a:r>
              <a:rPr lang="en-US" altLang="zh-CN" sz="1800" b="1">
                <a:solidFill>
                  <a:srgbClr val="C00000"/>
                </a:solidFill>
                <a:latin typeface="微软雅黑" panose="020B0503020204020204" pitchFamily="34" charset="-122"/>
                <a:ea typeface="微软雅黑" panose="020B0503020204020204" pitchFamily="34" charset="-122"/>
              </a:rPr>
              <a:t>/</a:t>
            </a:r>
            <a:r>
              <a:rPr lang="zh-CN" altLang="en-US" sz="1800" b="1">
                <a:solidFill>
                  <a:srgbClr val="C00000"/>
                </a:solidFill>
                <a:latin typeface="微软雅黑" panose="020B0503020204020204" pitchFamily="34" charset="-122"/>
                <a:ea typeface="微软雅黑" panose="020B0503020204020204" pitchFamily="34" charset="-122"/>
              </a:rPr>
              <a:t>输出流的方法，之前用到了</a:t>
            </a:r>
            <a:r>
              <a:rPr lang="en-US" altLang="zh-CN" sz="1800" b="1">
                <a:solidFill>
                  <a:srgbClr val="C00000"/>
                </a:solidFill>
                <a:latin typeface="微软雅黑" panose="020B0503020204020204" pitchFamily="34" charset="-122"/>
                <a:ea typeface="微软雅黑" panose="020B0503020204020204" pitchFamily="34" charset="-122"/>
              </a:rPr>
              <a:t>in</a:t>
            </a:r>
            <a:r>
              <a:rPr lang="zh-CN" altLang="en-US" sz="1800" b="1">
                <a:solidFill>
                  <a:srgbClr val="C00000"/>
                </a:solidFill>
                <a:latin typeface="微软雅黑" panose="020B0503020204020204" pitchFamily="34" charset="-122"/>
                <a:ea typeface="微软雅黑" panose="020B0503020204020204" pitchFamily="34" charset="-122"/>
              </a:rPr>
              <a:t>和</a:t>
            </a:r>
            <a:r>
              <a:rPr lang="en-US" altLang="zh-CN" sz="1800" b="1">
                <a:solidFill>
                  <a:srgbClr val="C00000"/>
                </a:solidFill>
                <a:latin typeface="微软雅黑" panose="020B0503020204020204" pitchFamily="34" charset="-122"/>
                <a:ea typeface="微软雅黑" panose="020B0503020204020204" pitchFamily="34" charset="-122"/>
              </a:rPr>
              <a:t>out</a:t>
            </a:r>
            <a:r>
              <a:rPr lang="zh-CN" altLang="en-US" sz="1800" b="1">
                <a:solidFill>
                  <a:srgbClr val="C00000"/>
                </a:solidFill>
                <a:latin typeface="微软雅黑" panose="020B0503020204020204" pitchFamily="34" charset="-122"/>
                <a:ea typeface="微软雅黑" panose="020B0503020204020204" pitchFamily="34" charset="-122"/>
              </a:rPr>
              <a:t>常量。</a:t>
            </a:r>
            <a:endParaRPr lang="zh-CN" altLang="en-US" sz="1800">
              <a:solidFill>
                <a:srgbClr val="C00000"/>
              </a:solidFill>
            </a:endParaRPr>
          </a:p>
        </p:txBody>
      </p:sp>
      <p:sp>
        <p:nvSpPr>
          <p:cNvPr id="7" name="文本框 6"/>
          <p:cNvSpPr txBox="1"/>
          <p:nvPr/>
        </p:nvSpPr>
        <p:spPr>
          <a:xfrm>
            <a:off x="2096653" y="6118696"/>
            <a:ext cx="5547594" cy="707886"/>
          </a:xfrm>
          <a:prstGeom prst="rect">
            <a:avLst/>
          </a:prstGeom>
          <a:solidFill>
            <a:srgbClr val="66FFCC"/>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rPr>
              <a:t>04-interface/langCase. </a:t>
            </a:r>
            <a:r>
              <a:rPr lang="en-US" altLang="zh-CN" sz="2000" smtClean="0">
                <a:latin typeface="微软雅黑" panose="020B0503020204020204" pitchFamily="34" charset="-122"/>
                <a:ea typeface="微软雅黑" panose="020B0503020204020204" pitchFamily="34" charset="-122"/>
              </a:rPr>
              <a:t>SystemDemo</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mtClean="0"/>
              <a:t>Runtime</a:t>
            </a:r>
            <a:r>
              <a:rPr lang="zh-CN" altLang="en-US" smtClean="0"/>
              <a:t>运行时类</a:t>
            </a:r>
          </a:p>
        </p:txBody>
      </p:sp>
      <p:sp>
        <p:nvSpPr>
          <p:cNvPr id="43011" name="Rectangle 3"/>
          <p:cNvSpPr>
            <a:spLocks noGrp="1" noChangeArrowheads="1"/>
          </p:cNvSpPr>
          <p:nvPr>
            <p:ph type="body" idx="1"/>
          </p:nvPr>
        </p:nvSpPr>
        <p:spPr>
          <a:xfrm>
            <a:off x="323850" y="1196975"/>
            <a:ext cx="8415338" cy="5400675"/>
          </a:xfrm>
        </p:spPr>
        <p:txBody>
          <a:bodyPr/>
          <a:lstStyle/>
          <a:p>
            <a:pPr eaLnBrk="1" hangingPunct="1">
              <a:lnSpc>
                <a:spcPct val="90000"/>
              </a:lnSpc>
            </a:pPr>
            <a:r>
              <a:rPr lang="en-US" altLang="zh-CN" sz="2400" smtClean="0"/>
              <a:t>public class Runtime extends Object</a:t>
            </a:r>
          </a:p>
          <a:p>
            <a:pPr eaLnBrk="1" hangingPunct="1">
              <a:lnSpc>
                <a:spcPct val="90000"/>
              </a:lnSpc>
            </a:pPr>
            <a:r>
              <a:rPr lang="en-US" altLang="zh-CN" sz="2400" smtClean="0"/>
              <a:t>{</a:t>
            </a:r>
          </a:p>
          <a:p>
            <a:pPr eaLnBrk="1" hangingPunct="1">
              <a:lnSpc>
                <a:spcPct val="90000"/>
              </a:lnSpc>
            </a:pPr>
            <a:r>
              <a:rPr lang="en-US" altLang="zh-CN" sz="2400" smtClean="0"/>
              <a:t>    public static Runtime getRuntime()		</a:t>
            </a:r>
          </a:p>
          <a:p>
            <a:pPr eaLnBrk="1" hangingPunct="1">
              <a:lnSpc>
                <a:spcPct val="90000"/>
              </a:lnSpc>
            </a:pPr>
            <a:r>
              <a:rPr lang="en-US" altLang="zh-CN" sz="2400" smtClean="0"/>
              <a:t>               //</a:t>
            </a:r>
            <a:r>
              <a:rPr lang="zh-CN" altLang="en-US" sz="2400" smtClean="0"/>
              <a:t>返回与当前应用程序相联系的运行时环境</a:t>
            </a:r>
          </a:p>
          <a:p>
            <a:pPr eaLnBrk="1" hangingPunct="1">
              <a:lnSpc>
                <a:spcPct val="90000"/>
              </a:lnSpc>
            </a:pPr>
            <a:r>
              <a:rPr lang="zh-CN" altLang="en-US" sz="2400" smtClean="0"/>
              <a:t>    </a:t>
            </a:r>
            <a:r>
              <a:rPr lang="en-US" altLang="zh-CN" sz="2400" smtClean="0"/>
              <a:t>public long totalMemory()  </a:t>
            </a:r>
          </a:p>
          <a:p>
            <a:pPr eaLnBrk="1" hangingPunct="1">
              <a:lnSpc>
                <a:spcPct val="90000"/>
              </a:lnSpc>
            </a:pPr>
            <a:r>
              <a:rPr lang="en-US" altLang="zh-CN" sz="2400" smtClean="0"/>
              <a:t>                           //</a:t>
            </a:r>
            <a:r>
              <a:rPr lang="zh-CN" altLang="en-US" sz="2400" smtClean="0"/>
              <a:t>返回系统内存空间总量</a:t>
            </a:r>
          </a:p>
          <a:p>
            <a:pPr eaLnBrk="1" hangingPunct="1">
              <a:lnSpc>
                <a:spcPct val="90000"/>
              </a:lnSpc>
            </a:pPr>
            <a:r>
              <a:rPr lang="zh-CN" altLang="en-US" sz="2400" smtClean="0"/>
              <a:t>    </a:t>
            </a:r>
            <a:r>
              <a:rPr lang="en-US" altLang="zh-CN" sz="2400" smtClean="0"/>
              <a:t>public long freeMemory() 							 //</a:t>
            </a:r>
            <a:r>
              <a:rPr lang="zh-CN" altLang="en-US" sz="2400" smtClean="0"/>
              <a:t>返回系统内存剩余空间的大小</a:t>
            </a:r>
            <a:endParaRPr lang="en-US" altLang="zh-CN" sz="2400" smtClean="0"/>
          </a:p>
          <a:p>
            <a:pPr eaLnBrk="1" hangingPunct="1">
              <a:lnSpc>
                <a:spcPct val="90000"/>
              </a:lnSpc>
            </a:pPr>
            <a:r>
              <a:rPr lang="en-US" altLang="zh-CN" sz="2400" smtClean="0"/>
              <a:t>    public </a:t>
            </a:r>
            <a:r>
              <a:rPr lang="en-US" altLang="zh-CN" sz="2400" smtClean="0">
                <a:solidFill>
                  <a:srgbClr val="FF0000"/>
                </a:solidFill>
              </a:rPr>
              <a:t>Process exec</a:t>
            </a:r>
            <a:r>
              <a:rPr lang="en-US" altLang="zh-CN" sz="2400" smtClean="0"/>
              <a:t>(String command, String[] envp)</a:t>
            </a:r>
          </a:p>
          <a:p>
            <a:pPr eaLnBrk="1" hangingPunct="1">
              <a:lnSpc>
                <a:spcPct val="90000"/>
              </a:lnSpc>
            </a:pPr>
            <a:r>
              <a:rPr lang="en-US" altLang="zh-CN" sz="2400" smtClean="0"/>
              <a:t>           //</a:t>
            </a:r>
            <a:r>
              <a:rPr lang="zh-CN" altLang="en-US" sz="2400" smtClean="0"/>
              <a:t>在指定环境的单独进程中执行指定的字符串命令。</a:t>
            </a:r>
            <a:r>
              <a:rPr lang="en-US" altLang="zh-CN" sz="2400" smtClean="0"/>
              <a:t> </a:t>
            </a:r>
          </a:p>
          <a:p>
            <a:pPr eaLnBrk="1" hangingPunct="1">
              <a:lnSpc>
                <a:spcPct val="90000"/>
              </a:lnSpc>
            </a:pPr>
            <a:r>
              <a:rPr lang="en-US" altLang="zh-CN" sz="2400" smtClean="0"/>
              <a:t>   ………….</a:t>
            </a:r>
            <a:endParaRPr lang="zh-CN" altLang="en-US" sz="2400" smtClean="0"/>
          </a:p>
          <a:p>
            <a:pPr eaLnBrk="1" hangingPunct="1">
              <a:lnSpc>
                <a:spcPct val="90000"/>
              </a:lnSpc>
            </a:pPr>
            <a:r>
              <a:rPr lang="en-US" altLang="zh-CN" sz="2400" smtClean="0"/>
              <a:t>}</a:t>
            </a:r>
            <a:endParaRPr lang="zh-CN" altLang="en-US" sz="2400" smtClean="0"/>
          </a:p>
        </p:txBody>
      </p:sp>
      <p:sp>
        <p:nvSpPr>
          <p:cNvPr id="2" name="灯片编号占位符 1"/>
          <p:cNvSpPr>
            <a:spLocks noGrp="1"/>
          </p:cNvSpPr>
          <p:nvPr>
            <p:ph type="sldNum" sz="quarter" idx="11"/>
          </p:nvPr>
        </p:nvSpPr>
        <p:spPr/>
        <p:txBody>
          <a:bodyPr/>
          <a:lstStyle/>
          <a:p>
            <a:pPr>
              <a:defRPr/>
            </a:pPr>
            <a:fld id="{B8D23D01-9302-4EDE-8866-331BA2FF1099}" type="slidenum">
              <a:rPr lang="zh-CN" altLang="en-US"/>
              <a:t>45</a:t>
            </a:fld>
            <a:endParaRPr lang="en-US" altLang="zh-CN"/>
          </a:p>
        </p:txBody>
      </p:sp>
      <p:sp>
        <p:nvSpPr>
          <p:cNvPr id="43013" name="矩形 2"/>
          <p:cNvSpPr>
            <a:spLocks noChangeArrowheads="1"/>
          </p:cNvSpPr>
          <p:nvPr/>
        </p:nvSpPr>
        <p:spPr bwMode="auto">
          <a:xfrm>
            <a:off x="2051050" y="5775325"/>
            <a:ext cx="6121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C00000"/>
                </a:solidFill>
                <a:latin typeface="微软雅黑" panose="020B0503020204020204" pitchFamily="34" charset="-122"/>
                <a:ea typeface="微软雅黑" panose="020B0503020204020204" pitchFamily="34" charset="-122"/>
              </a:rPr>
              <a:t>Runtime</a:t>
            </a:r>
            <a:r>
              <a:rPr lang="zh-CN" altLang="en-US" b="1">
                <a:solidFill>
                  <a:srgbClr val="C00000"/>
                </a:solidFill>
                <a:latin typeface="微软雅黑" panose="020B0503020204020204" pitchFamily="34" charset="-122"/>
                <a:ea typeface="微软雅黑" panose="020B0503020204020204" pitchFamily="34" charset="-122"/>
              </a:rPr>
              <a:t>类可直接访问运行时资源</a:t>
            </a:r>
            <a:endParaRPr lang="zh-CN" altLang="en-US">
              <a:solidFill>
                <a:srgbClr val="C0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smtClean="0"/>
              <a:t>Runtime</a:t>
            </a:r>
            <a:r>
              <a:rPr lang="zh-CN" altLang="en-US" smtClean="0"/>
              <a:t>类举例</a:t>
            </a:r>
          </a:p>
        </p:txBody>
      </p:sp>
      <p:sp>
        <p:nvSpPr>
          <p:cNvPr id="44035" name="内容占位符 2"/>
          <p:cNvSpPr>
            <a:spLocks noGrp="1"/>
          </p:cNvSpPr>
          <p:nvPr>
            <p:ph idx="1"/>
          </p:nvPr>
        </p:nvSpPr>
        <p:spPr>
          <a:xfrm>
            <a:off x="179388" y="1341438"/>
            <a:ext cx="8775700" cy="4535487"/>
          </a:xfrm>
        </p:spPr>
        <p:txBody>
          <a:bodyPr/>
          <a:lstStyle/>
          <a:p>
            <a:pPr>
              <a:lnSpc>
                <a:spcPct val="150000"/>
              </a:lnSpc>
            </a:pPr>
            <a:r>
              <a:rPr lang="en-US" altLang="zh-CN" sz="2000" dirty="0" smtClean="0"/>
              <a:t>public class </a:t>
            </a:r>
            <a:r>
              <a:rPr lang="en-US" altLang="zh-CN" sz="2000" dirty="0" err="1" smtClean="0"/>
              <a:t>RuntimeDemo</a:t>
            </a:r>
            <a:r>
              <a:rPr lang="en-US" altLang="zh-CN" sz="2000" dirty="0" smtClean="0"/>
              <a:t> {</a:t>
            </a:r>
          </a:p>
          <a:p>
            <a:pPr>
              <a:lnSpc>
                <a:spcPct val="150000"/>
              </a:lnSpc>
            </a:pPr>
            <a:r>
              <a:rPr lang="en-US" altLang="zh-CN" sz="2000" dirty="0" smtClean="0"/>
              <a:t>     public static void main(String[] </a:t>
            </a:r>
            <a:r>
              <a:rPr lang="en-US" altLang="zh-CN" sz="2000" dirty="0" err="1" smtClean="0"/>
              <a:t>args</a:t>
            </a:r>
            <a:r>
              <a:rPr lang="en-US" altLang="zh-CN" sz="2000" dirty="0" smtClean="0"/>
              <a:t>) throws </a:t>
            </a:r>
            <a:r>
              <a:rPr lang="en-US" altLang="zh-CN" sz="2000" dirty="0" err="1" smtClean="0"/>
              <a:t>IOException</a:t>
            </a:r>
            <a:r>
              <a:rPr lang="en-US" altLang="zh-CN" sz="2000" dirty="0" smtClean="0"/>
              <a:t> {</a:t>
            </a:r>
          </a:p>
          <a:p>
            <a:pPr>
              <a:lnSpc>
                <a:spcPct val="150000"/>
              </a:lnSpc>
            </a:pPr>
            <a:r>
              <a:rPr lang="en-US" altLang="zh-CN" sz="1800" dirty="0" smtClean="0"/>
              <a:t>    //</a:t>
            </a:r>
            <a:r>
              <a:rPr lang="zh-CN" altLang="en-US" sz="1800" dirty="0" smtClean="0"/>
              <a:t>获取与当前应用程序相联系的运行时环境，在当前应用程序运行另外一个程序</a:t>
            </a:r>
          </a:p>
          <a:p>
            <a:pPr>
              <a:lnSpc>
                <a:spcPct val="150000"/>
              </a:lnSpc>
            </a:pPr>
            <a:r>
              <a:rPr lang="zh-CN" altLang="en-US" sz="2000" dirty="0" smtClean="0"/>
              <a:t>	</a:t>
            </a:r>
            <a:r>
              <a:rPr lang="en-US" altLang="zh-CN" sz="2000" dirty="0" smtClean="0"/>
              <a:t>Runtime </a:t>
            </a:r>
            <a:r>
              <a:rPr lang="en-US" altLang="zh-CN" sz="2000" dirty="0" err="1" smtClean="0"/>
              <a:t>rt</a:t>
            </a:r>
            <a:r>
              <a:rPr lang="en-US" altLang="zh-CN" sz="2000" dirty="0" smtClean="0"/>
              <a:t> =  </a:t>
            </a:r>
            <a:r>
              <a:rPr lang="en-US" altLang="zh-CN" sz="2000" dirty="0" err="1" smtClean="0"/>
              <a:t>Runtime.getRuntime</a:t>
            </a:r>
            <a:r>
              <a:rPr lang="en-US" altLang="zh-CN" sz="2000" dirty="0" smtClean="0"/>
              <a:t>();</a:t>
            </a:r>
          </a:p>
          <a:p>
            <a:pPr>
              <a:lnSpc>
                <a:spcPct val="150000"/>
              </a:lnSpc>
            </a:pPr>
            <a:r>
              <a:rPr lang="en-US" altLang="zh-CN" sz="2000" dirty="0" smtClean="0"/>
              <a:t>	Process </a:t>
            </a:r>
            <a:r>
              <a:rPr lang="en-US" altLang="zh-CN" sz="2000" dirty="0" err="1" smtClean="0"/>
              <a:t>process</a:t>
            </a:r>
            <a:r>
              <a:rPr lang="en-US" altLang="zh-CN" sz="2000" dirty="0" smtClean="0"/>
              <a:t> = </a:t>
            </a:r>
            <a:r>
              <a:rPr lang="en-US" altLang="zh-CN" sz="2000" dirty="0" err="1" smtClean="0"/>
              <a:t>rt.exec</a:t>
            </a:r>
            <a:r>
              <a:rPr lang="en-US" altLang="zh-CN" sz="2000" dirty="0" smtClean="0"/>
              <a:t>("notepad.exe");</a:t>
            </a:r>
          </a:p>
          <a:p>
            <a:pPr>
              <a:lnSpc>
                <a:spcPct val="150000"/>
              </a:lnSpc>
            </a:pPr>
            <a:r>
              <a:rPr lang="en-US" altLang="zh-CN" sz="2000" dirty="0" smtClean="0"/>
              <a:t>	</a:t>
            </a:r>
            <a:r>
              <a:rPr lang="en-US" altLang="zh-CN" sz="2000" dirty="0" err="1" smtClean="0"/>
              <a:t>System.out.println</a:t>
            </a:r>
            <a:r>
              <a:rPr lang="en-US" altLang="zh-CN" sz="2000" dirty="0" smtClean="0"/>
              <a:t>("</a:t>
            </a:r>
            <a:r>
              <a:rPr lang="zh-CN" altLang="en-US" sz="2000" dirty="0" smtClean="0"/>
              <a:t>总内存 ： </a:t>
            </a:r>
            <a:r>
              <a:rPr lang="en-US" altLang="zh-CN" sz="2000" dirty="0" smtClean="0"/>
              <a:t>" + </a:t>
            </a:r>
            <a:r>
              <a:rPr lang="en-US" altLang="zh-CN" sz="2000" dirty="0" err="1" smtClean="0"/>
              <a:t>rt.totalMemory</a:t>
            </a:r>
            <a:r>
              <a:rPr lang="en-US" altLang="zh-CN" sz="2000" dirty="0" smtClean="0"/>
              <a:t>() + " </a:t>
            </a:r>
            <a:r>
              <a:rPr lang="zh-CN" altLang="en-US" sz="2000" dirty="0" smtClean="0"/>
              <a:t>空闲内存</a:t>
            </a:r>
            <a:r>
              <a:rPr lang="en-US" altLang="zh-CN" sz="2000" dirty="0" smtClean="0"/>
              <a:t>: "+ </a:t>
            </a:r>
            <a:r>
              <a:rPr lang="en-US" altLang="zh-CN" sz="2000" dirty="0" err="1" smtClean="0"/>
              <a:t>rt.freeMemory</a:t>
            </a:r>
            <a:r>
              <a:rPr lang="en-US" altLang="zh-CN" sz="2000" dirty="0" smtClean="0"/>
              <a:t>());</a:t>
            </a:r>
          </a:p>
          <a:p>
            <a:pPr>
              <a:lnSpc>
                <a:spcPct val="150000"/>
              </a:lnSpc>
            </a:pPr>
            <a:r>
              <a:rPr lang="en-US" altLang="zh-CN" sz="2000" dirty="0" smtClean="0"/>
              <a:t>   }</a:t>
            </a:r>
          </a:p>
          <a:p>
            <a:pPr>
              <a:lnSpc>
                <a:spcPct val="150000"/>
              </a:lnSpc>
            </a:pPr>
            <a:r>
              <a:rPr lang="en-US" altLang="zh-CN" sz="2000" dirty="0" smtClean="0"/>
              <a:t>}</a:t>
            </a:r>
            <a:endParaRPr lang="zh-CN" altLang="en-US" sz="2000" dirty="0" smtClean="0"/>
          </a:p>
        </p:txBody>
      </p:sp>
      <p:sp>
        <p:nvSpPr>
          <p:cNvPr id="5" name="灯片编号占位符 4"/>
          <p:cNvSpPr>
            <a:spLocks noGrp="1"/>
          </p:cNvSpPr>
          <p:nvPr>
            <p:ph type="sldNum" sz="quarter" idx="11"/>
          </p:nvPr>
        </p:nvSpPr>
        <p:spPr/>
        <p:txBody>
          <a:bodyPr/>
          <a:lstStyle/>
          <a:p>
            <a:pPr>
              <a:defRPr/>
            </a:pPr>
            <a:fld id="{0FF5864D-00B3-4442-BD20-2AF041D3F345}" type="slidenum">
              <a:rPr lang="zh-CN" altLang="en-US" smtClean="0"/>
              <a:t>46</a:t>
            </a:fld>
            <a:endParaRPr lang="en-US" altLang="zh-CN"/>
          </a:p>
        </p:txBody>
      </p:sp>
      <p:sp>
        <p:nvSpPr>
          <p:cNvPr id="7" name="矩形 6"/>
          <p:cNvSpPr/>
          <p:nvPr/>
        </p:nvSpPr>
        <p:spPr>
          <a:xfrm>
            <a:off x="1331913" y="4941888"/>
            <a:ext cx="6985000" cy="1011237"/>
          </a:xfrm>
          <a:prstGeom prst="rect">
            <a:avLst/>
          </a:prstGeom>
          <a:solidFill>
            <a:srgbClr val="66FFCC"/>
          </a:solid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000" b="1" dirty="0">
                <a:solidFill>
                  <a:srgbClr val="C00000"/>
                </a:solidFill>
              </a:rPr>
              <a:t>启动了记事本程序，并在控制台输出：</a:t>
            </a:r>
            <a:endParaRPr lang="en-US" altLang="zh-CN" sz="2000" b="1" dirty="0">
              <a:solidFill>
                <a:srgbClr val="C00000"/>
              </a:solidFill>
            </a:endParaRPr>
          </a:p>
          <a:p>
            <a:pPr>
              <a:defRPr/>
            </a:pPr>
            <a:r>
              <a:rPr lang="zh-CN" altLang="en-US" sz="2000" b="1" dirty="0">
                <a:solidFill>
                  <a:schemeClr val="tx2"/>
                </a:solidFill>
              </a:rPr>
              <a:t>总内存 ： </a:t>
            </a:r>
            <a:r>
              <a:rPr lang="en-US" altLang="zh-CN" sz="2000" b="1" dirty="0">
                <a:solidFill>
                  <a:schemeClr val="tx2"/>
                </a:solidFill>
              </a:rPr>
              <a:t>124780544 </a:t>
            </a:r>
            <a:r>
              <a:rPr lang="zh-CN" altLang="en-US" sz="2000" b="1" dirty="0">
                <a:solidFill>
                  <a:schemeClr val="tx2"/>
                </a:solidFill>
              </a:rPr>
              <a:t>空闲内存</a:t>
            </a:r>
            <a:r>
              <a:rPr lang="en-US" altLang="zh-CN" sz="2000" b="1" dirty="0">
                <a:solidFill>
                  <a:schemeClr val="tx2"/>
                </a:solidFill>
              </a:rPr>
              <a:t>: 122179792</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096653" y="6118696"/>
            <a:ext cx="5547594" cy="707886"/>
          </a:xfrm>
          <a:prstGeom prst="rect">
            <a:avLst/>
          </a:prstGeom>
          <a:solidFill>
            <a:srgbClr val="66FFCC"/>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rPr>
              <a:t>04-interface/langCase. </a:t>
            </a:r>
            <a:r>
              <a:rPr lang="en-US" altLang="zh-CN" sz="2000" smtClean="0">
                <a:latin typeface="微软雅黑" panose="020B0503020204020204" pitchFamily="34" charset="-122"/>
                <a:ea typeface="微软雅黑" panose="020B0503020204020204" pitchFamily="34" charset="-122"/>
              </a:rPr>
              <a:t>RuntimeDemo</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16013" y="836613"/>
            <a:ext cx="7793037" cy="839787"/>
          </a:xfrm>
        </p:spPr>
        <p:txBody>
          <a:bodyPr/>
          <a:lstStyle/>
          <a:p>
            <a:pPr eaLnBrk="1" hangingPunct="1"/>
            <a:r>
              <a:rPr lang="en-US" altLang="zh-CN" smtClean="0"/>
              <a:t>4.4 java.util</a:t>
            </a:r>
            <a:r>
              <a:rPr lang="zh-CN" altLang="en-US" smtClean="0"/>
              <a:t>包中的工具类库</a:t>
            </a:r>
          </a:p>
        </p:txBody>
      </p:sp>
      <p:sp>
        <p:nvSpPr>
          <p:cNvPr id="45059" name="Rectangle 3"/>
          <p:cNvSpPr>
            <a:spLocks noGrp="1" noChangeArrowheads="1"/>
          </p:cNvSpPr>
          <p:nvPr>
            <p:ph type="body" idx="1"/>
          </p:nvPr>
        </p:nvSpPr>
        <p:spPr>
          <a:xfrm>
            <a:off x="468313" y="1916113"/>
            <a:ext cx="8486775" cy="4608512"/>
          </a:xfrm>
        </p:spPr>
        <p:txBody>
          <a:bodyPr/>
          <a:lstStyle/>
          <a:p>
            <a:pPr eaLnBrk="1" hangingPunct="1"/>
            <a:r>
              <a:rPr lang="en-US" altLang="zh-CN" smtClean="0">
                <a:hlinkClick r:id="rId2" action="ppaction://hlinksldjump"/>
              </a:rPr>
              <a:t>1 </a:t>
            </a:r>
            <a:r>
              <a:rPr lang="zh-CN" altLang="en-US" smtClean="0">
                <a:hlinkClick r:id="rId2" action="ppaction://hlinksldjump"/>
              </a:rPr>
              <a:t>日期类</a:t>
            </a:r>
            <a:endParaRPr lang="zh-CN" altLang="en-US" smtClean="0"/>
          </a:p>
          <a:p>
            <a:pPr eaLnBrk="1" hangingPunct="1"/>
            <a:r>
              <a:rPr lang="en-US" altLang="zh-CN" smtClean="0">
                <a:hlinkClick r:id="rId3" action="ppaction://hlinksldjump"/>
              </a:rPr>
              <a:t>2 Comparator</a:t>
            </a:r>
            <a:r>
              <a:rPr lang="zh-CN" altLang="en-US" smtClean="0">
                <a:hlinkClick r:id="rId3" action="ppaction://hlinksldjump"/>
              </a:rPr>
              <a:t>比较器接口</a:t>
            </a:r>
            <a:endParaRPr lang="en-US" altLang="zh-CN" smtClean="0">
              <a:hlinkClick r:id="rId3" action="ppaction://hlinksldjump"/>
            </a:endParaRPr>
          </a:p>
          <a:p>
            <a:pPr eaLnBrk="1" hangingPunct="1"/>
            <a:r>
              <a:rPr lang="en-US" altLang="zh-CN" smtClean="0">
                <a:hlinkClick r:id="rId4" action="ppaction://hlinksldjump"/>
              </a:rPr>
              <a:t>3 Arrays</a:t>
            </a:r>
            <a:r>
              <a:rPr lang="zh-CN" altLang="en-US" smtClean="0">
                <a:hlinkClick r:id="rId4" action="ppaction://hlinksldjump"/>
              </a:rPr>
              <a:t>数组类</a:t>
            </a:r>
            <a:endParaRPr lang="zh-CN" altLang="en-US" smtClean="0"/>
          </a:p>
          <a:p>
            <a:pPr eaLnBrk="1" hangingPunct="1"/>
            <a:r>
              <a:rPr lang="en-US" altLang="zh-CN" smtClean="0">
                <a:hlinkClick r:id="rId5" action="ppaction://hlinksldjump"/>
              </a:rPr>
              <a:t>4 </a:t>
            </a:r>
            <a:r>
              <a:rPr lang="zh-CN" altLang="en-US" smtClean="0">
                <a:hlinkClick r:id="rId5" action="ppaction://hlinksldjump"/>
              </a:rPr>
              <a:t>泛型  </a:t>
            </a:r>
            <a:endParaRPr lang="zh-CN" altLang="en-US" smtClean="0"/>
          </a:p>
        </p:txBody>
      </p:sp>
      <p:sp>
        <p:nvSpPr>
          <p:cNvPr id="2" name="灯片编号占位符 1"/>
          <p:cNvSpPr>
            <a:spLocks noGrp="1"/>
          </p:cNvSpPr>
          <p:nvPr>
            <p:ph type="sldNum" sz="quarter" idx="11"/>
          </p:nvPr>
        </p:nvSpPr>
        <p:spPr/>
        <p:txBody>
          <a:bodyPr/>
          <a:lstStyle/>
          <a:p>
            <a:pPr>
              <a:defRPr/>
            </a:pPr>
            <a:fld id="{A913F1AD-3938-43F0-89E9-6C873E21C23E}" type="slidenum">
              <a:rPr lang="zh-CN" altLang="en-US"/>
              <a:t>47</a:t>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91882" y="214293"/>
            <a:ext cx="7793037" cy="839788"/>
          </a:xfrm>
        </p:spPr>
        <p:txBody>
          <a:bodyPr/>
          <a:lstStyle/>
          <a:p>
            <a:pPr eaLnBrk="1" hangingPunct="1"/>
            <a:r>
              <a:rPr lang="en-US" altLang="zh-CN" smtClean="0"/>
              <a:t>1. </a:t>
            </a:r>
            <a:r>
              <a:rPr lang="zh-CN" altLang="en-US" smtClean="0"/>
              <a:t>日期类 </a:t>
            </a:r>
            <a:r>
              <a:rPr lang="en-US" altLang="zh-CN" smtClean="0"/>
              <a:t>---Date</a:t>
            </a:r>
            <a:endParaRPr lang="zh-CN" altLang="en-US" sz="3200" smtClean="0"/>
          </a:p>
        </p:txBody>
      </p:sp>
      <p:sp>
        <p:nvSpPr>
          <p:cNvPr id="46083" name="Rectangle 3"/>
          <p:cNvSpPr>
            <a:spLocks noGrp="1" noChangeArrowheads="1"/>
          </p:cNvSpPr>
          <p:nvPr>
            <p:ph type="body" idx="1"/>
          </p:nvPr>
        </p:nvSpPr>
        <p:spPr>
          <a:xfrm>
            <a:off x="323850" y="1052513"/>
            <a:ext cx="8631238" cy="5157787"/>
          </a:xfrm>
        </p:spPr>
        <p:txBody>
          <a:bodyPr/>
          <a:lstStyle/>
          <a:p>
            <a:pPr lvl="1" eaLnBrk="1" hangingPunct="1">
              <a:lnSpc>
                <a:spcPct val="120000"/>
              </a:lnSpc>
            </a:pPr>
            <a:r>
              <a:rPr lang="en-US" altLang="zh-CN" sz="1800" smtClean="0"/>
              <a:t>public class Date extends Object  implements java.io.Serializable, Cloneable, Comparable&lt;Date&gt;</a:t>
            </a:r>
          </a:p>
          <a:p>
            <a:pPr lvl="1" eaLnBrk="1" hangingPunct="1">
              <a:lnSpc>
                <a:spcPct val="120000"/>
              </a:lnSpc>
            </a:pPr>
            <a:r>
              <a:rPr lang="en-US" altLang="zh-CN" sz="1800" smtClean="0"/>
              <a:t>{</a:t>
            </a:r>
          </a:p>
          <a:p>
            <a:pPr lvl="1" eaLnBrk="1" hangingPunct="1">
              <a:lnSpc>
                <a:spcPct val="120000"/>
              </a:lnSpc>
            </a:pPr>
            <a:r>
              <a:rPr lang="en-US" altLang="zh-CN" sz="1800" smtClean="0"/>
              <a:t>    public Date() 	//</a:t>
            </a:r>
            <a:r>
              <a:rPr lang="zh-CN" altLang="en-US" sz="1800" smtClean="0"/>
              <a:t>构造方法，获得系统当前日期和时间的</a:t>
            </a:r>
            <a:r>
              <a:rPr lang="en-US" altLang="zh-CN" sz="1800" smtClean="0"/>
              <a:t>Date</a:t>
            </a:r>
            <a:r>
              <a:rPr lang="zh-CN" altLang="en-US" sz="1800" smtClean="0"/>
              <a:t>对象</a:t>
            </a:r>
          </a:p>
          <a:p>
            <a:pPr lvl="1" eaLnBrk="1" hangingPunct="1">
              <a:lnSpc>
                <a:spcPct val="120000"/>
              </a:lnSpc>
            </a:pPr>
            <a:r>
              <a:rPr lang="zh-CN" altLang="en-US" sz="1800" smtClean="0"/>
              <a:t>    </a:t>
            </a:r>
            <a:r>
              <a:rPr lang="en-US" altLang="zh-CN" sz="1800" smtClean="0"/>
              <a:t>{</a:t>
            </a:r>
          </a:p>
          <a:p>
            <a:pPr lvl="1" eaLnBrk="1" hangingPunct="1">
              <a:lnSpc>
                <a:spcPct val="120000"/>
              </a:lnSpc>
            </a:pPr>
            <a:r>
              <a:rPr lang="en-US" altLang="zh-CN" sz="1800" smtClean="0"/>
              <a:t>        this(System.currentTimeMillis());</a:t>
            </a:r>
          </a:p>
          <a:p>
            <a:pPr lvl="1" eaLnBrk="1" hangingPunct="1">
              <a:lnSpc>
                <a:spcPct val="120000"/>
              </a:lnSpc>
            </a:pPr>
            <a:r>
              <a:rPr lang="en-US" altLang="zh-CN" sz="1800" smtClean="0"/>
              <a:t>    }</a:t>
            </a:r>
          </a:p>
          <a:p>
            <a:pPr lvl="1" eaLnBrk="1" hangingPunct="1">
              <a:lnSpc>
                <a:spcPct val="120000"/>
              </a:lnSpc>
            </a:pPr>
            <a:r>
              <a:rPr lang="en-US" altLang="zh-CN" sz="1800" smtClean="0"/>
              <a:t>    public Date(long date)              //</a:t>
            </a:r>
            <a:r>
              <a:rPr lang="zh-CN" altLang="en-US" sz="1800" smtClean="0"/>
              <a:t>构造方法，以长整型值创建</a:t>
            </a:r>
            <a:r>
              <a:rPr lang="en-US" altLang="zh-CN" sz="1800" smtClean="0"/>
              <a:t>Date</a:t>
            </a:r>
            <a:r>
              <a:rPr lang="zh-CN" altLang="en-US" sz="1800" smtClean="0"/>
              <a:t>对象</a:t>
            </a:r>
          </a:p>
          <a:p>
            <a:pPr lvl="1" eaLnBrk="1" hangingPunct="1">
              <a:lnSpc>
                <a:spcPct val="120000"/>
              </a:lnSpc>
            </a:pPr>
            <a:r>
              <a:rPr lang="zh-CN" altLang="en-US" sz="1800" smtClean="0"/>
              <a:t>    </a:t>
            </a:r>
            <a:r>
              <a:rPr lang="en-US" altLang="zh-CN" sz="1800" smtClean="0"/>
              <a:t>public void setTime(long time)         	//</a:t>
            </a:r>
            <a:r>
              <a:rPr lang="zh-CN" altLang="en-US" sz="1800" smtClean="0"/>
              <a:t>设置时间对应的长整型值</a:t>
            </a:r>
          </a:p>
          <a:p>
            <a:pPr lvl="1" eaLnBrk="1" hangingPunct="1">
              <a:lnSpc>
                <a:spcPct val="120000"/>
              </a:lnSpc>
            </a:pPr>
            <a:r>
              <a:rPr lang="zh-CN" altLang="en-US" sz="1800" smtClean="0"/>
              <a:t>    </a:t>
            </a:r>
            <a:r>
              <a:rPr lang="en-US" altLang="zh-CN" sz="1800" smtClean="0"/>
              <a:t>public long getTime()                   		//</a:t>
            </a:r>
            <a:r>
              <a:rPr lang="zh-CN" altLang="en-US" sz="1800" smtClean="0"/>
              <a:t>返回对象中的时间值</a:t>
            </a:r>
          </a:p>
          <a:p>
            <a:pPr lvl="1" eaLnBrk="1" hangingPunct="1">
              <a:lnSpc>
                <a:spcPct val="120000"/>
              </a:lnSpc>
            </a:pPr>
            <a:r>
              <a:rPr lang="zh-CN" altLang="en-US" sz="1800" smtClean="0"/>
              <a:t>    </a:t>
            </a:r>
            <a:r>
              <a:rPr lang="en-US" altLang="zh-CN" sz="1800" smtClean="0"/>
              <a:t>public boolean before(Date when)      	//</a:t>
            </a:r>
            <a:r>
              <a:rPr lang="zh-CN" altLang="en-US" sz="1800" smtClean="0"/>
              <a:t>判断是否在指定日期之前</a:t>
            </a:r>
          </a:p>
          <a:p>
            <a:pPr lvl="1" eaLnBrk="1" hangingPunct="1">
              <a:lnSpc>
                <a:spcPct val="120000"/>
              </a:lnSpc>
            </a:pPr>
            <a:r>
              <a:rPr lang="zh-CN" altLang="en-US" sz="1800" smtClean="0"/>
              <a:t>    </a:t>
            </a:r>
            <a:r>
              <a:rPr lang="en-US" altLang="zh-CN" sz="1800" smtClean="0"/>
              <a:t>public boolean after(Date when)        	//</a:t>
            </a:r>
            <a:r>
              <a:rPr lang="zh-CN" altLang="en-US" sz="1800" smtClean="0"/>
              <a:t>判断是否在指定日期之后</a:t>
            </a:r>
          </a:p>
          <a:p>
            <a:pPr lvl="1" eaLnBrk="1" hangingPunct="1">
              <a:lnSpc>
                <a:spcPct val="120000"/>
              </a:lnSpc>
            </a:pPr>
            <a:r>
              <a:rPr lang="zh-CN" altLang="en-US" sz="1800" smtClean="0"/>
              <a:t>    </a:t>
            </a:r>
            <a:r>
              <a:rPr lang="en-US" altLang="zh-CN" sz="1800" smtClean="0"/>
              <a:t>public int compareTo(Date anotherDate)  //</a:t>
            </a:r>
            <a:r>
              <a:rPr lang="zh-CN" altLang="en-US" sz="1800" smtClean="0"/>
              <a:t>比较两个日期</a:t>
            </a:r>
          </a:p>
          <a:p>
            <a:pPr lvl="1" eaLnBrk="1" hangingPunct="1">
              <a:lnSpc>
                <a:spcPct val="120000"/>
              </a:lnSpc>
            </a:pPr>
            <a:r>
              <a:rPr lang="en-US" altLang="zh-CN" sz="1800" smtClean="0"/>
              <a:t>}</a:t>
            </a:r>
            <a:endParaRPr lang="zh-CN" altLang="en-US" sz="1800" smtClean="0"/>
          </a:p>
        </p:txBody>
      </p:sp>
      <p:sp>
        <p:nvSpPr>
          <p:cNvPr id="2" name="灯片编号占位符 1"/>
          <p:cNvSpPr>
            <a:spLocks noGrp="1"/>
          </p:cNvSpPr>
          <p:nvPr>
            <p:ph type="sldNum" sz="quarter" idx="11"/>
          </p:nvPr>
        </p:nvSpPr>
        <p:spPr/>
        <p:txBody>
          <a:bodyPr/>
          <a:lstStyle/>
          <a:p>
            <a:pPr>
              <a:defRPr/>
            </a:pPr>
            <a:fld id="{0EBD4295-BA94-4EEA-A93C-14109D59EA71}" type="slidenum">
              <a:rPr lang="zh-CN" altLang="en-US"/>
              <a:t>48</a:t>
            </a:fld>
            <a:endParaRPr lang="en-US" altLang="zh-CN"/>
          </a:p>
        </p:txBody>
      </p:sp>
      <p:sp>
        <p:nvSpPr>
          <p:cNvPr id="46086" name="TextBox 2"/>
          <p:cNvSpPr txBox="1">
            <a:spLocks noChangeArrowheads="1"/>
          </p:cNvSpPr>
          <p:nvPr/>
        </p:nvSpPr>
        <p:spPr bwMode="auto">
          <a:xfrm>
            <a:off x="1331913" y="6165850"/>
            <a:ext cx="73445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70C0"/>
                </a:solidFill>
                <a:latin typeface="微软雅黑" panose="020B0503020204020204" pitchFamily="34" charset="-122"/>
                <a:ea typeface="微软雅黑" panose="020B0503020204020204" pitchFamily="34" charset="-122"/>
              </a:rPr>
              <a:t>由</a:t>
            </a:r>
            <a:r>
              <a:rPr lang="en-US" altLang="zh-CN" sz="2000" b="1">
                <a:solidFill>
                  <a:srgbClr val="0070C0"/>
                </a:solidFill>
                <a:latin typeface="微软雅黑" panose="020B0503020204020204" pitchFamily="34" charset="-122"/>
                <a:ea typeface="微软雅黑" panose="020B0503020204020204" pitchFamily="34" charset="-122"/>
              </a:rPr>
              <a:t>DateFormat</a:t>
            </a:r>
            <a:r>
              <a:rPr lang="zh-CN" altLang="en-US" sz="2000" b="1">
                <a:solidFill>
                  <a:srgbClr val="0070C0"/>
                </a:solidFill>
                <a:latin typeface="微软雅黑" panose="020B0503020204020204" pitchFamily="34" charset="-122"/>
                <a:ea typeface="微软雅黑" panose="020B0503020204020204" pitchFamily="34" charset="-122"/>
              </a:rPr>
              <a:t>控制日期输出</a:t>
            </a:r>
            <a:r>
              <a:rPr lang="zh-CN" altLang="en-US" sz="2000" b="1" smtClean="0">
                <a:solidFill>
                  <a:srgbClr val="0070C0"/>
                </a:solidFill>
                <a:latin typeface="微软雅黑" panose="020B0503020204020204" pitchFamily="34" charset="-122"/>
                <a:ea typeface="微软雅黑" panose="020B0503020204020204" pitchFamily="34" charset="-122"/>
              </a:rPr>
              <a:t>格式，经常和</a:t>
            </a:r>
            <a:r>
              <a:rPr lang="en-US" altLang="zh-CN" sz="2000" b="1" smtClean="0">
                <a:solidFill>
                  <a:srgbClr val="0070C0"/>
                </a:solidFill>
                <a:latin typeface="微软雅黑" panose="020B0503020204020204" pitchFamily="34" charset="-122"/>
                <a:ea typeface="微软雅黑" panose="020B0503020204020204" pitchFamily="34" charset="-122"/>
              </a:rPr>
              <a:t>Calendar</a:t>
            </a:r>
            <a:r>
              <a:rPr lang="zh-CN" altLang="en-US" sz="2000" b="1" smtClean="0">
                <a:solidFill>
                  <a:srgbClr val="0070C0"/>
                </a:solidFill>
                <a:latin typeface="微软雅黑" panose="020B0503020204020204" pitchFamily="34" charset="-122"/>
                <a:ea typeface="微软雅黑" panose="020B0503020204020204" pitchFamily="34" charset="-122"/>
              </a:rPr>
              <a:t>配合使用</a:t>
            </a:r>
            <a:endParaRPr lang="zh-CN" altLang="en-US" sz="2000" b="1">
              <a:solidFill>
                <a:srgbClr val="0070C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676955" y="116632"/>
            <a:ext cx="4278133" cy="707886"/>
          </a:xfrm>
          <a:prstGeom prst="rect">
            <a:avLst/>
          </a:prstGeom>
          <a:solidFill>
            <a:srgbClr val="66FFCC"/>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smtClean="0">
                <a:latin typeface="微软雅黑" panose="020B0503020204020204" pitchFamily="34" charset="-122"/>
                <a:ea typeface="微软雅黑" panose="020B0503020204020204" pitchFamily="34" charset="-122"/>
              </a:rPr>
              <a:t>04-interface/UtilCase.DateDemo</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t>日期类</a:t>
            </a:r>
            <a:r>
              <a:rPr lang="en-US" altLang="zh-CN" smtClean="0"/>
              <a:t>——Calendar</a:t>
            </a:r>
            <a:endParaRPr lang="zh-CN" altLang="en-US" smtClean="0"/>
          </a:p>
        </p:txBody>
      </p:sp>
      <p:sp>
        <p:nvSpPr>
          <p:cNvPr id="47107" name="Rectangle 3"/>
          <p:cNvSpPr>
            <a:spLocks noGrp="1" noChangeArrowheads="1"/>
          </p:cNvSpPr>
          <p:nvPr>
            <p:ph type="body" idx="1"/>
          </p:nvPr>
        </p:nvSpPr>
        <p:spPr>
          <a:xfrm>
            <a:off x="395288" y="1268413"/>
            <a:ext cx="8486775" cy="5184775"/>
          </a:xfrm>
        </p:spPr>
        <p:txBody>
          <a:bodyPr/>
          <a:lstStyle/>
          <a:p>
            <a:pPr eaLnBrk="1" hangingPunct="1">
              <a:lnSpc>
                <a:spcPct val="120000"/>
              </a:lnSpc>
            </a:pPr>
            <a:r>
              <a:rPr lang="en-US" altLang="zh-CN" sz="2000" smtClean="0"/>
              <a:t>public abstract class Calendar extends Object </a:t>
            </a:r>
          </a:p>
          <a:p>
            <a:pPr eaLnBrk="1" hangingPunct="1">
              <a:lnSpc>
                <a:spcPct val="120000"/>
              </a:lnSpc>
            </a:pPr>
            <a:r>
              <a:rPr lang="en-US" altLang="zh-CN" sz="2000" smtClean="0"/>
              <a:t>        implements Serializable, Cloneable, Comparable&lt;Calendar&gt; </a:t>
            </a:r>
          </a:p>
          <a:p>
            <a:pPr eaLnBrk="1" hangingPunct="1">
              <a:lnSpc>
                <a:spcPct val="120000"/>
              </a:lnSpc>
            </a:pPr>
            <a:r>
              <a:rPr lang="en-US" altLang="zh-CN" sz="2000" smtClean="0"/>
              <a:t>{</a:t>
            </a:r>
          </a:p>
          <a:p>
            <a:pPr eaLnBrk="1" hangingPunct="1">
              <a:lnSpc>
                <a:spcPct val="120000"/>
              </a:lnSpc>
            </a:pPr>
            <a:r>
              <a:rPr lang="en-US" altLang="zh-CN" sz="2000" smtClean="0"/>
              <a:t>    public static final int YEAR           		//</a:t>
            </a:r>
            <a:r>
              <a:rPr lang="zh-CN" altLang="en-US" sz="2000" smtClean="0"/>
              <a:t>年，常量</a:t>
            </a:r>
          </a:p>
          <a:p>
            <a:pPr eaLnBrk="1" hangingPunct="1">
              <a:lnSpc>
                <a:spcPct val="120000"/>
              </a:lnSpc>
            </a:pPr>
            <a:r>
              <a:rPr lang="zh-CN" altLang="en-US" sz="2000" smtClean="0"/>
              <a:t>    </a:t>
            </a:r>
            <a:r>
              <a:rPr lang="en-US" altLang="zh-CN" sz="2000" smtClean="0"/>
              <a:t>public static final int MONTH          	//</a:t>
            </a:r>
            <a:r>
              <a:rPr lang="zh-CN" altLang="en-US" sz="2000" smtClean="0"/>
              <a:t>月</a:t>
            </a:r>
          </a:p>
          <a:p>
            <a:pPr eaLnBrk="1" hangingPunct="1">
              <a:lnSpc>
                <a:spcPct val="120000"/>
              </a:lnSpc>
            </a:pPr>
            <a:r>
              <a:rPr lang="zh-CN" altLang="en-US" sz="2000" smtClean="0"/>
              <a:t>    </a:t>
            </a:r>
            <a:r>
              <a:rPr lang="en-US" altLang="zh-CN" sz="2000" smtClean="0"/>
              <a:t>public static final int DATE           		//</a:t>
            </a:r>
            <a:r>
              <a:rPr lang="zh-CN" altLang="en-US" sz="2000" smtClean="0"/>
              <a:t>日</a:t>
            </a:r>
          </a:p>
          <a:p>
            <a:pPr eaLnBrk="1" hangingPunct="1">
              <a:lnSpc>
                <a:spcPct val="120000"/>
              </a:lnSpc>
            </a:pPr>
            <a:r>
              <a:rPr lang="zh-CN" altLang="en-US" sz="2000" smtClean="0"/>
              <a:t>    </a:t>
            </a:r>
            <a:r>
              <a:rPr lang="en-US" altLang="zh-CN" sz="2000" smtClean="0"/>
              <a:t>public static final int HOUR           		//</a:t>
            </a:r>
            <a:r>
              <a:rPr lang="zh-CN" altLang="en-US" sz="2000" smtClean="0"/>
              <a:t>时</a:t>
            </a:r>
          </a:p>
          <a:p>
            <a:pPr eaLnBrk="1" hangingPunct="1">
              <a:lnSpc>
                <a:spcPct val="120000"/>
              </a:lnSpc>
            </a:pPr>
            <a:r>
              <a:rPr lang="zh-CN" altLang="en-US" sz="2000" smtClean="0"/>
              <a:t>    </a:t>
            </a:r>
            <a:r>
              <a:rPr lang="en-US" altLang="zh-CN" sz="2000" smtClean="0"/>
              <a:t>public static final int MINUTE         	//</a:t>
            </a:r>
            <a:r>
              <a:rPr lang="zh-CN" altLang="en-US" sz="2000" smtClean="0"/>
              <a:t>分</a:t>
            </a:r>
          </a:p>
          <a:p>
            <a:pPr eaLnBrk="1" hangingPunct="1">
              <a:lnSpc>
                <a:spcPct val="120000"/>
              </a:lnSpc>
            </a:pPr>
            <a:r>
              <a:rPr lang="zh-CN" altLang="en-US" sz="2000" smtClean="0"/>
              <a:t>    </a:t>
            </a:r>
            <a:r>
              <a:rPr lang="en-US" altLang="zh-CN" sz="2000" smtClean="0"/>
              <a:t>public static final int SECOND         	//</a:t>
            </a:r>
            <a:r>
              <a:rPr lang="zh-CN" altLang="en-US" sz="2000" smtClean="0"/>
              <a:t>秒</a:t>
            </a:r>
          </a:p>
          <a:p>
            <a:pPr eaLnBrk="1" hangingPunct="1">
              <a:lnSpc>
                <a:spcPct val="120000"/>
              </a:lnSpc>
            </a:pPr>
            <a:r>
              <a:rPr lang="zh-CN" altLang="en-US" sz="2000" smtClean="0"/>
              <a:t>    </a:t>
            </a:r>
            <a:r>
              <a:rPr lang="en-US" altLang="zh-CN" sz="2000" smtClean="0"/>
              <a:t>public static final int MILLISECOND    	//</a:t>
            </a:r>
            <a:r>
              <a:rPr lang="zh-CN" altLang="en-US" sz="2000" smtClean="0"/>
              <a:t>百分秒</a:t>
            </a:r>
          </a:p>
          <a:p>
            <a:pPr eaLnBrk="1" hangingPunct="1">
              <a:lnSpc>
                <a:spcPct val="120000"/>
              </a:lnSpc>
            </a:pPr>
            <a:r>
              <a:rPr lang="zh-CN" altLang="en-US" sz="2000" smtClean="0"/>
              <a:t>    </a:t>
            </a:r>
            <a:r>
              <a:rPr lang="en-US" altLang="zh-CN" sz="2000" smtClean="0"/>
              <a:t>public static final int DAY_OF_WEEK    	//</a:t>
            </a:r>
            <a:r>
              <a:rPr lang="zh-CN" altLang="en-US" sz="2000" smtClean="0"/>
              <a:t>星期</a:t>
            </a:r>
          </a:p>
          <a:p>
            <a:pPr eaLnBrk="1" hangingPunct="1">
              <a:lnSpc>
                <a:spcPct val="120000"/>
              </a:lnSpc>
            </a:pPr>
            <a:r>
              <a:rPr lang="en-US" altLang="zh-CN" sz="2000" smtClean="0"/>
              <a:t>}</a:t>
            </a:r>
          </a:p>
        </p:txBody>
      </p:sp>
      <p:sp>
        <p:nvSpPr>
          <p:cNvPr id="2" name="灯片编号占位符 1"/>
          <p:cNvSpPr>
            <a:spLocks noGrp="1"/>
          </p:cNvSpPr>
          <p:nvPr>
            <p:ph type="sldNum" sz="quarter" idx="11"/>
          </p:nvPr>
        </p:nvSpPr>
        <p:spPr/>
        <p:txBody>
          <a:bodyPr/>
          <a:lstStyle/>
          <a:p>
            <a:pPr>
              <a:defRPr/>
            </a:pPr>
            <a:fld id="{45988E34-540A-402F-824E-9C54A584743B}" type="slidenum">
              <a:rPr lang="zh-CN" altLang="en-US"/>
              <a:t>49</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Rot="1" noChangeArrowheads="1"/>
          </p:cNvSpPr>
          <p:nvPr>
            <p:ph type="body" idx="1"/>
          </p:nvPr>
        </p:nvSpPr>
        <p:spPr>
          <a:xfrm>
            <a:off x="224383" y="406240"/>
            <a:ext cx="8540750" cy="3024113"/>
          </a:xfrm>
        </p:spPr>
        <p:txBody>
          <a:bodyPr/>
          <a:lstStyle/>
          <a:p>
            <a:pPr eaLnBrk="1" hangingPunct="1">
              <a:lnSpc>
                <a:spcPct val="120000"/>
              </a:lnSpc>
              <a:defRPr/>
            </a:pPr>
            <a:r>
              <a:rPr lang="zh-CN" altLang="en-US" dirty="0" smtClean="0">
                <a:solidFill>
                  <a:schemeClr val="hlink"/>
                </a:solidFill>
              </a:rPr>
              <a:t>           接口的作用</a:t>
            </a:r>
          </a:p>
          <a:p>
            <a:pPr marL="457200" indent="-457200" eaLnBrk="1" hangingPunct="1">
              <a:lnSpc>
                <a:spcPct val="120000"/>
              </a:lnSpc>
              <a:buFont typeface="Wingdings" panose="05000000000000000000" pitchFamily="2" charset="2"/>
              <a:buChar char="Ø"/>
              <a:defRPr/>
            </a:pPr>
            <a:r>
              <a:rPr lang="zh-CN" altLang="en-US" sz="2800" dirty="0" smtClean="0"/>
              <a:t>接口提供方法声明与方法实现相</a:t>
            </a:r>
            <a:r>
              <a:rPr lang="zh-CN" altLang="en-US" sz="2800" dirty="0" smtClean="0">
                <a:solidFill>
                  <a:schemeClr val="hlink"/>
                </a:solidFill>
              </a:rPr>
              <a:t>分离的机制</a:t>
            </a:r>
            <a:r>
              <a:rPr lang="zh-CN" altLang="en-US" sz="2800" dirty="0" smtClean="0"/>
              <a:t>，使多个类之间表现出</a:t>
            </a:r>
            <a:r>
              <a:rPr lang="zh-CN" altLang="en-US" sz="2800" dirty="0" smtClean="0">
                <a:solidFill>
                  <a:schemeClr val="hlink"/>
                </a:solidFill>
              </a:rPr>
              <a:t>共同的行为能力</a:t>
            </a:r>
            <a:r>
              <a:rPr lang="zh-CN" altLang="en-US" sz="2800" dirty="0" smtClean="0"/>
              <a:t>。</a:t>
            </a:r>
            <a:endParaRPr lang="en-US" altLang="zh-CN" sz="2800" dirty="0" smtClean="0"/>
          </a:p>
          <a:p>
            <a:pPr marL="457200" indent="-457200" eaLnBrk="1" hangingPunct="1">
              <a:lnSpc>
                <a:spcPct val="120000"/>
              </a:lnSpc>
              <a:buFont typeface="Wingdings" panose="05000000000000000000" pitchFamily="2" charset="2"/>
              <a:buChar char="Ø"/>
              <a:defRPr/>
            </a:pPr>
            <a:r>
              <a:rPr lang="en-US" altLang="zh-CN" sz="2800" dirty="0"/>
              <a:t>Java</a:t>
            </a:r>
            <a:r>
              <a:rPr lang="zh-CN" altLang="en-US" sz="2800" dirty="0"/>
              <a:t>允许一个类同时实现多个接口，</a:t>
            </a:r>
            <a:r>
              <a:rPr lang="zh-CN" altLang="en-US" sz="2800" dirty="0">
                <a:solidFill>
                  <a:srgbClr val="FF0000"/>
                </a:solidFill>
              </a:rPr>
              <a:t>相当于实现多继承的功能</a:t>
            </a:r>
            <a:r>
              <a:rPr lang="zh-CN" altLang="en-US" sz="2800" dirty="0" smtClean="0"/>
              <a:t>。  </a:t>
            </a:r>
            <a:r>
              <a:rPr lang="en-US" altLang="zh-CN" sz="2800" dirty="0" smtClean="0">
                <a:solidFill>
                  <a:schemeClr val="tx2">
                    <a:lumMod val="60000"/>
                    <a:lumOff val="40000"/>
                  </a:schemeClr>
                </a:solidFill>
              </a:rPr>
              <a:t>//</a:t>
            </a:r>
            <a:r>
              <a:rPr lang="zh-CN" altLang="en-US" sz="2800" dirty="0" smtClean="0">
                <a:solidFill>
                  <a:schemeClr val="tx2">
                    <a:lumMod val="60000"/>
                    <a:lumOff val="40000"/>
                  </a:schemeClr>
                </a:solidFill>
              </a:rPr>
              <a:t>到底与多继承有什么差别呢？</a:t>
            </a:r>
          </a:p>
        </p:txBody>
      </p:sp>
      <p:sp>
        <p:nvSpPr>
          <p:cNvPr id="3" name="灯片编号占位符 2"/>
          <p:cNvSpPr>
            <a:spLocks noGrp="1"/>
          </p:cNvSpPr>
          <p:nvPr>
            <p:ph type="sldNum" sz="quarter" idx="11"/>
          </p:nvPr>
        </p:nvSpPr>
        <p:spPr/>
        <p:txBody>
          <a:bodyPr/>
          <a:lstStyle/>
          <a:p>
            <a:pPr>
              <a:defRPr/>
            </a:pPr>
            <a:fld id="{21DE1318-8C1E-478D-9DBC-EBE6A34B8C75}" type="slidenum">
              <a:rPr lang="zh-CN" altLang="en-US"/>
              <a:t>5</a:t>
            </a:fld>
            <a:endParaRPr lang="en-US" altLang="zh-CN"/>
          </a:p>
        </p:txBody>
      </p:sp>
      <p:grpSp>
        <p:nvGrpSpPr>
          <p:cNvPr id="19" name="组合 18"/>
          <p:cNvGrpSpPr/>
          <p:nvPr/>
        </p:nvGrpSpPr>
        <p:grpSpPr>
          <a:xfrm>
            <a:off x="214688" y="3772659"/>
            <a:ext cx="4247781" cy="2392644"/>
            <a:chOff x="214688" y="3772659"/>
            <a:chExt cx="4247781" cy="2392644"/>
          </a:xfrm>
        </p:grpSpPr>
        <p:sp>
          <p:nvSpPr>
            <p:cNvPr id="4" name="椭圆 3"/>
            <p:cNvSpPr/>
            <p:nvPr/>
          </p:nvSpPr>
          <p:spPr>
            <a:xfrm>
              <a:off x="1887963" y="3772659"/>
              <a:ext cx="2088232" cy="1152128"/>
            </a:xfrm>
            <a:prstGeom prst="ellipse">
              <a:avLst/>
            </a:prstGeom>
            <a:solidFill>
              <a:schemeClr val="accent1">
                <a:alpha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smtClean="0"/>
                <a:t>  B</a:t>
              </a:r>
              <a:endParaRPr lang="zh-CN" altLang="en-US" dirty="0"/>
            </a:p>
          </p:txBody>
        </p:sp>
        <p:sp>
          <p:nvSpPr>
            <p:cNvPr id="5" name="椭圆 4"/>
            <p:cNvSpPr/>
            <p:nvPr/>
          </p:nvSpPr>
          <p:spPr>
            <a:xfrm>
              <a:off x="214688" y="5356834"/>
              <a:ext cx="1981048" cy="808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cxnSp>
          <p:nvCxnSpPr>
            <p:cNvPr id="7" name="直接箭头连接符 6"/>
            <p:cNvCxnSpPr>
              <a:stCxn id="2" idx="3"/>
              <a:endCxn id="5" idx="0"/>
            </p:cNvCxnSpPr>
            <p:nvPr/>
          </p:nvCxnSpPr>
          <p:spPr>
            <a:xfrm>
              <a:off x="1006776" y="4654227"/>
              <a:ext cx="198436" cy="7026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2483768" y="5284826"/>
              <a:ext cx="1978701" cy="808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
              </a:r>
              <a:endParaRPr lang="zh-CN" altLang="en-US" dirty="0"/>
            </a:p>
          </p:txBody>
        </p:sp>
        <p:cxnSp>
          <p:nvCxnSpPr>
            <p:cNvPr id="10" name="直接箭头连接符 9"/>
            <p:cNvCxnSpPr>
              <a:stCxn id="4" idx="5"/>
              <a:endCxn id="9" idx="0"/>
            </p:cNvCxnSpPr>
            <p:nvPr/>
          </p:nvCxnSpPr>
          <p:spPr>
            <a:xfrm flipH="1">
              <a:off x="3473119" y="4756062"/>
              <a:ext cx="197262" cy="5287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701156" y="3916675"/>
              <a:ext cx="2086907" cy="864096"/>
            </a:xfrm>
            <a:prstGeom prst="ellipse">
              <a:avLst/>
            </a:prstGeom>
            <a:solidFill>
              <a:schemeClr val="accent1">
                <a:alpha val="58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A         E </a:t>
              </a:r>
              <a:endParaRPr lang="zh-CN" altLang="en-US" dirty="0"/>
            </a:p>
          </p:txBody>
        </p:sp>
      </p:grpSp>
      <p:sp>
        <p:nvSpPr>
          <p:cNvPr id="18" name="TextBox 17"/>
          <p:cNvSpPr txBox="1"/>
          <p:nvPr/>
        </p:nvSpPr>
        <p:spPr>
          <a:xfrm>
            <a:off x="4570136" y="3493626"/>
            <a:ext cx="4320480" cy="2862322"/>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smtClean="0">
                <a:latin typeface="微软雅黑" panose="020B0503020204020204" pitchFamily="34" charset="-122"/>
                <a:ea typeface="微软雅黑" panose="020B0503020204020204" pitchFamily="34" charset="-122"/>
              </a:rPr>
              <a:t>A</a:t>
            </a:r>
            <a:r>
              <a:rPr lang="zh-CN" altLang="en-US" sz="2000" b="1" dirty="0" smtClean="0">
                <a:latin typeface="微软雅黑" panose="020B0503020204020204" pitchFamily="34" charset="-122"/>
                <a:ea typeface="微软雅黑" panose="020B0503020204020204" pitchFamily="34" charset="-122"/>
              </a:rPr>
              <a:t>和</a:t>
            </a:r>
            <a:r>
              <a:rPr lang="en-US" altLang="zh-CN" sz="2000" b="1" dirty="0" smtClean="0">
                <a:latin typeface="微软雅黑" panose="020B0503020204020204" pitchFamily="34" charset="-122"/>
                <a:ea typeface="微软雅黑" panose="020B0503020204020204" pitchFamily="34" charset="-122"/>
              </a:rPr>
              <a:t>B</a:t>
            </a:r>
            <a:r>
              <a:rPr lang="zh-CN" altLang="en-US" sz="2000" b="1" dirty="0" smtClean="0">
                <a:latin typeface="微软雅黑" panose="020B0503020204020204" pitchFamily="34" charset="-122"/>
                <a:ea typeface="微软雅黑" panose="020B0503020204020204" pitchFamily="34" charset="-122"/>
              </a:rPr>
              <a:t>具有可以复用的属性和方法</a:t>
            </a:r>
            <a:endParaRPr lang="en-US" altLang="zh-CN" sz="2000" b="1"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b="1" dirty="0" smtClean="0">
                <a:latin typeface="微软雅黑" panose="020B0503020204020204" pitchFamily="34" charset="-122"/>
                <a:ea typeface="微软雅黑" panose="020B0503020204020204" pitchFamily="34" charset="-122"/>
              </a:rPr>
              <a:t>由于</a:t>
            </a:r>
            <a:r>
              <a:rPr lang="en-US" altLang="zh-CN" sz="2000" b="1" dirty="0" smtClean="0">
                <a:latin typeface="微软雅黑" panose="020B0503020204020204" pitchFamily="34" charset="-122"/>
                <a:ea typeface="微软雅黑" panose="020B0503020204020204" pitchFamily="34" charset="-122"/>
              </a:rPr>
              <a:t>Java</a:t>
            </a:r>
            <a:r>
              <a:rPr lang="zh-CN" altLang="en-US" sz="2000" b="1" dirty="0" smtClean="0">
                <a:latin typeface="微软雅黑" panose="020B0503020204020204" pitchFamily="34" charset="-122"/>
                <a:ea typeface="微软雅黑" panose="020B0503020204020204" pitchFamily="34" charset="-122"/>
              </a:rPr>
              <a:t>支持单继承</a:t>
            </a:r>
            <a:endParaRPr lang="en-US" altLang="zh-CN" sz="2000" b="1"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b="1" dirty="0" smtClean="0">
                <a:latin typeface="微软雅黑" panose="020B0503020204020204" pitchFamily="34" charset="-122"/>
                <a:ea typeface="微软雅黑" panose="020B0503020204020204" pitchFamily="34" charset="-122"/>
              </a:rPr>
              <a:t>如果只采用类的方式，则</a:t>
            </a:r>
            <a:r>
              <a:rPr lang="en-US" altLang="zh-CN" sz="2000" b="1" dirty="0" smtClean="0">
                <a:latin typeface="微软雅黑" panose="020B0503020204020204" pitchFamily="34" charset="-122"/>
                <a:ea typeface="微软雅黑" panose="020B0503020204020204" pitchFamily="34" charset="-122"/>
              </a:rPr>
              <a:t>A</a:t>
            </a:r>
            <a:r>
              <a:rPr lang="zh-CN" altLang="en-US" sz="2000" b="1" dirty="0" smtClean="0">
                <a:latin typeface="微软雅黑" panose="020B0503020204020204" pitchFamily="34" charset="-122"/>
                <a:ea typeface="微软雅黑" panose="020B0503020204020204" pitchFamily="34" charset="-122"/>
              </a:rPr>
              <a:t>和</a:t>
            </a:r>
            <a:r>
              <a:rPr lang="en-US" altLang="zh-CN" sz="2000" b="1" dirty="0" smtClean="0">
                <a:latin typeface="微软雅黑" panose="020B0503020204020204" pitchFamily="34" charset="-122"/>
                <a:ea typeface="微软雅黑" panose="020B0503020204020204" pitchFamily="34" charset="-122"/>
              </a:rPr>
              <a:t>B</a:t>
            </a:r>
            <a:r>
              <a:rPr lang="zh-CN" altLang="en-US" sz="2000" b="1" dirty="0" smtClean="0">
                <a:latin typeface="微软雅黑" panose="020B0503020204020204" pitchFamily="34" charset="-122"/>
                <a:ea typeface="微软雅黑" panose="020B0503020204020204" pitchFamily="34" charset="-122"/>
              </a:rPr>
              <a:t>都必须包括所有的成员，两个这件有</a:t>
            </a:r>
            <a:r>
              <a:rPr lang="en-US" altLang="zh-CN" sz="2000" b="1" dirty="0" smtClean="0">
                <a:latin typeface="微软雅黑" panose="020B0503020204020204" pitchFamily="34" charset="-122"/>
                <a:ea typeface="微软雅黑" panose="020B0503020204020204" pitchFamily="34" charset="-122"/>
              </a:rPr>
              <a:t>E</a:t>
            </a:r>
            <a:r>
              <a:rPr lang="zh-CN" altLang="en-US" sz="2000" b="1" dirty="0" smtClean="0">
                <a:latin typeface="微软雅黑" panose="020B0503020204020204" pitchFamily="34" charset="-122"/>
                <a:ea typeface="微软雅黑" panose="020B0503020204020204" pitchFamily="34" charset="-122"/>
              </a:rPr>
              <a:t>这部分重复</a:t>
            </a:r>
            <a:endParaRPr lang="en-US" altLang="zh-CN" sz="2000" b="1"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b="1" dirty="0" smtClean="0">
                <a:latin typeface="微软雅黑" panose="020B0503020204020204" pitchFamily="34" charset="-122"/>
                <a:ea typeface="微软雅黑" panose="020B0503020204020204" pitchFamily="34" charset="-122"/>
              </a:rPr>
              <a:t>如果使用接口方式，</a:t>
            </a:r>
            <a:r>
              <a:rPr lang="zh-CN" altLang="en-US" sz="2000" b="1" smtClean="0">
                <a:latin typeface="微软雅黑" panose="020B0503020204020204" pitchFamily="34" charset="-122"/>
                <a:ea typeface="微软雅黑" panose="020B0503020204020204" pitchFamily="34" charset="-122"/>
              </a:rPr>
              <a:t>可以设计</a:t>
            </a:r>
            <a:r>
              <a:rPr lang="en-US" altLang="zh-CN" sz="2000" b="1">
                <a:latin typeface="微软雅黑" panose="020B0503020204020204" pitchFamily="34" charset="-122"/>
                <a:ea typeface="微软雅黑" panose="020B0503020204020204" pitchFamily="34" charset="-122"/>
              </a:rPr>
              <a:t>A</a:t>
            </a:r>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B</a:t>
            </a:r>
            <a:r>
              <a:rPr lang="zh-CN" altLang="en-US" sz="2000" b="1" smtClean="0">
                <a:latin typeface="微软雅黑" panose="020B0503020204020204" pitchFamily="34" charset="-122"/>
                <a:ea typeface="微软雅黑" panose="020B0503020204020204" pitchFamily="34" charset="-122"/>
              </a:rPr>
              <a:t>两个类，</a:t>
            </a:r>
            <a:r>
              <a:rPr lang="en-US" altLang="zh-CN" sz="2000" b="1" smtClean="0">
                <a:latin typeface="微软雅黑" panose="020B0503020204020204" pitchFamily="34" charset="-122"/>
                <a:ea typeface="微软雅黑" panose="020B0503020204020204" pitchFamily="34" charset="-122"/>
              </a:rPr>
              <a:t>E</a:t>
            </a:r>
            <a:r>
              <a:rPr lang="zh-CN" altLang="en-US" sz="2000" b="1" smtClean="0">
                <a:latin typeface="微软雅黑" panose="020B0503020204020204" pitchFamily="34" charset="-122"/>
                <a:ea typeface="微软雅黑" panose="020B0503020204020204" pitchFamily="34" charset="-122"/>
              </a:rPr>
              <a:t>接口</a:t>
            </a:r>
            <a:endParaRPr lang="en-US" altLang="zh-CN" sz="2000" b="1"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000" b="1" dirty="0" smtClean="0">
                <a:latin typeface="微软雅黑" panose="020B0503020204020204" pitchFamily="34" charset="-122"/>
                <a:ea typeface="微软雅黑" panose="020B0503020204020204" pitchFamily="34" charset="-122"/>
              </a:rPr>
              <a:t>C</a:t>
            </a:r>
            <a:r>
              <a:rPr lang="zh-CN" altLang="en-US" sz="2000" b="1" dirty="0" smtClean="0">
                <a:latin typeface="微软雅黑" panose="020B0503020204020204" pitchFamily="34" charset="-122"/>
                <a:ea typeface="微软雅黑" panose="020B0503020204020204" pitchFamily="34" charset="-122"/>
              </a:rPr>
              <a:t>和</a:t>
            </a:r>
            <a:r>
              <a:rPr lang="en-US" altLang="zh-CN" sz="2000" b="1" smtClean="0">
                <a:latin typeface="微软雅黑" panose="020B0503020204020204" pitchFamily="34" charset="-122"/>
                <a:ea typeface="微软雅黑" panose="020B0503020204020204" pitchFamily="34" charset="-122"/>
              </a:rPr>
              <a:t>D</a:t>
            </a:r>
            <a:r>
              <a:rPr lang="zh-CN" altLang="en-US" sz="2000" b="1" smtClean="0">
                <a:latin typeface="微软雅黑" panose="020B0503020204020204" pitchFamily="34" charset="-122"/>
                <a:ea typeface="微软雅黑" panose="020B0503020204020204" pitchFamily="34" charset="-122"/>
              </a:rPr>
              <a:t>分别继承</a:t>
            </a:r>
            <a:r>
              <a:rPr lang="en-US" altLang="zh-CN" sz="2000" b="1" smtClean="0">
                <a:latin typeface="微软雅黑" panose="020B0503020204020204" pitchFamily="34" charset="-122"/>
                <a:ea typeface="微软雅黑" panose="020B0503020204020204" pitchFamily="34" charset="-122"/>
              </a:rPr>
              <a:t>A</a:t>
            </a:r>
            <a:r>
              <a:rPr lang="zh-CN" altLang="en-US" sz="2000" b="1" smtClean="0">
                <a:latin typeface="微软雅黑" panose="020B0503020204020204" pitchFamily="34" charset="-122"/>
                <a:ea typeface="微软雅黑" panose="020B0503020204020204" pitchFamily="34" charset="-122"/>
              </a:rPr>
              <a:t>和</a:t>
            </a:r>
            <a:r>
              <a:rPr lang="en-US" altLang="zh-CN" sz="2000" b="1" smtClean="0">
                <a:latin typeface="微软雅黑" panose="020B0503020204020204" pitchFamily="34" charset="-122"/>
                <a:ea typeface="微软雅黑" panose="020B0503020204020204" pitchFamily="34" charset="-122"/>
              </a:rPr>
              <a:t>B</a:t>
            </a:r>
            <a:r>
              <a:rPr lang="zh-CN" altLang="en-US" sz="2000" b="1" smtClean="0">
                <a:latin typeface="微软雅黑" panose="020B0503020204020204" pitchFamily="34" charset="-122"/>
                <a:ea typeface="微软雅黑" panose="020B0503020204020204" pitchFamily="34" charset="-122"/>
              </a:rPr>
              <a:t>类，并都实现</a:t>
            </a:r>
            <a:r>
              <a:rPr lang="en-US" altLang="zh-CN" sz="2000" b="1" smtClean="0">
                <a:latin typeface="微软雅黑" panose="020B0503020204020204" pitchFamily="34" charset="-122"/>
                <a:ea typeface="微软雅黑" panose="020B0503020204020204" pitchFamily="34" charset="-122"/>
              </a:rPr>
              <a:t>E</a:t>
            </a:r>
            <a:r>
              <a:rPr lang="zh-CN" altLang="en-US" sz="2000" b="1" smtClean="0">
                <a:latin typeface="微软雅黑" panose="020B0503020204020204" pitchFamily="34" charset="-122"/>
                <a:ea typeface="微软雅黑" panose="020B0503020204020204" pitchFamily="34" charset="-122"/>
              </a:rPr>
              <a:t>接口</a:t>
            </a:r>
            <a:endParaRPr lang="zh-CN" altLang="en-US" sz="20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194">
                                            <p:txEl>
                                              <p:pRg st="2" end="2"/>
                                            </p:txEl>
                                          </p:spTgt>
                                        </p:tgtEl>
                                        <p:attrNameLst>
                                          <p:attrName>style.visibility</p:attrName>
                                        </p:attrNameLst>
                                      </p:cBhvr>
                                      <p:to>
                                        <p:strVal val="visible"/>
                                      </p:to>
                                    </p:set>
                                    <p:animEffect transition="in" filter="barn(inVertical)">
                                      <p:cBhvr>
                                        <p:cTn id="17" dur="500"/>
                                        <p:tgtEl>
                                          <p:spTgt spid="81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smtClean="0"/>
              <a:t>Calendar</a:t>
            </a:r>
            <a:r>
              <a:rPr lang="zh-CN" altLang="en-US" dirty="0" smtClean="0"/>
              <a:t>类</a:t>
            </a:r>
          </a:p>
        </p:txBody>
      </p:sp>
      <p:sp>
        <p:nvSpPr>
          <p:cNvPr id="48131" name="Rectangle 3"/>
          <p:cNvSpPr>
            <a:spLocks noGrp="1" noChangeArrowheads="1"/>
          </p:cNvSpPr>
          <p:nvPr>
            <p:ph type="body" idx="1"/>
          </p:nvPr>
        </p:nvSpPr>
        <p:spPr>
          <a:xfrm>
            <a:off x="466725" y="1079500"/>
            <a:ext cx="8569325" cy="5518150"/>
          </a:xfrm>
        </p:spPr>
        <p:txBody>
          <a:bodyPr/>
          <a:lstStyle/>
          <a:p>
            <a:pPr eaLnBrk="1" hangingPunct="1">
              <a:lnSpc>
                <a:spcPct val="110000"/>
              </a:lnSpc>
            </a:pPr>
            <a:r>
              <a:rPr lang="en-US" altLang="zh-CN" sz="2000" dirty="0" smtClean="0"/>
              <a:t>public abstract class Calendar extends Object </a:t>
            </a:r>
          </a:p>
          <a:p>
            <a:pPr eaLnBrk="1" hangingPunct="1">
              <a:lnSpc>
                <a:spcPct val="110000"/>
              </a:lnSpc>
            </a:pPr>
            <a:r>
              <a:rPr lang="en-US" altLang="zh-CN" sz="2000" dirty="0" smtClean="0"/>
              <a:t>         implements </a:t>
            </a:r>
            <a:r>
              <a:rPr lang="en-US" altLang="zh-CN" sz="2000" dirty="0" err="1" smtClean="0"/>
              <a:t>Serializable</a:t>
            </a:r>
            <a:r>
              <a:rPr lang="en-US" altLang="zh-CN" sz="2000" dirty="0" smtClean="0"/>
              <a:t>, </a:t>
            </a:r>
            <a:r>
              <a:rPr lang="en-US" altLang="zh-CN" sz="2000" dirty="0" err="1" smtClean="0"/>
              <a:t>Cloneable</a:t>
            </a:r>
            <a:r>
              <a:rPr lang="en-US" altLang="zh-CN" sz="2000" dirty="0" smtClean="0"/>
              <a:t>, Comparable&lt;Calendar&gt; </a:t>
            </a:r>
          </a:p>
          <a:p>
            <a:pPr eaLnBrk="1" hangingPunct="1">
              <a:lnSpc>
                <a:spcPct val="110000"/>
              </a:lnSpc>
            </a:pPr>
            <a:r>
              <a:rPr lang="en-US" altLang="zh-CN" sz="2000" dirty="0" smtClean="0"/>
              <a:t>{</a:t>
            </a:r>
          </a:p>
          <a:p>
            <a:pPr eaLnBrk="1" hangingPunct="1">
              <a:lnSpc>
                <a:spcPct val="110000"/>
              </a:lnSpc>
            </a:pPr>
            <a:r>
              <a:rPr lang="en-US" altLang="zh-CN" sz="2000" dirty="0" smtClean="0"/>
              <a:t>    public static Calendar </a:t>
            </a:r>
            <a:r>
              <a:rPr lang="en-US" altLang="zh-CN" sz="2000" dirty="0" err="1" smtClean="0"/>
              <a:t>getInstance</a:t>
            </a:r>
            <a:r>
              <a:rPr lang="en-US" altLang="zh-CN" sz="2000" dirty="0" smtClean="0"/>
              <a:t>()       	//</a:t>
            </a:r>
            <a:r>
              <a:rPr lang="zh-CN" altLang="en-US" sz="2000" dirty="0" smtClean="0"/>
              <a:t>创建实例</a:t>
            </a:r>
          </a:p>
          <a:p>
            <a:pPr eaLnBrk="1" hangingPunct="1">
              <a:lnSpc>
                <a:spcPct val="110000"/>
              </a:lnSpc>
            </a:pPr>
            <a:r>
              <a:rPr lang="zh-CN" altLang="en-US" sz="2000" dirty="0" smtClean="0"/>
              <a:t>    </a:t>
            </a:r>
            <a:r>
              <a:rPr lang="en-US" altLang="zh-CN" sz="2000" dirty="0" smtClean="0"/>
              <a:t>public </a:t>
            </a:r>
            <a:r>
              <a:rPr lang="en-US" altLang="zh-CN" sz="2000" dirty="0" err="1" smtClean="0"/>
              <a:t>int</a:t>
            </a:r>
            <a:r>
              <a:rPr lang="en-US" altLang="zh-CN" sz="2000" dirty="0" smtClean="0"/>
              <a:t> get(</a:t>
            </a:r>
            <a:r>
              <a:rPr lang="en-US" altLang="zh-CN" sz="2000" dirty="0" err="1" smtClean="0"/>
              <a:t>int</a:t>
            </a:r>
            <a:r>
              <a:rPr lang="en-US" altLang="zh-CN" sz="2000" dirty="0" smtClean="0"/>
              <a:t> field)                		//</a:t>
            </a:r>
            <a:r>
              <a:rPr lang="zh-CN" altLang="en-US" sz="2000" dirty="0" smtClean="0"/>
              <a:t>返回日期</a:t>
            </a:r>
          </a:p>
          <a:p>
            <a:pPr eaLnBrk="1" hangingPunct="1">
              <a:lnSpc>
                <a:spcPct val="110000"/>
              </a:lnSpc>
            </a:pPr>
            <a:r>
              <a:rPr lang="zh-CN" altLang="en-US" sz="2000" dirty="0" smtClean="0"/>
              <a:t>    </a:t>
            </a:r>
            <a:r>
              <a:rPr lang="en-US" altLang="zh-CN" sz="2000" dirty="0" smtClean="0"/>
              <a:t>public final Date </a:t>
            </a:r>
            <a:r>
              <a:rPr lang="en-US" altLang="zh-CN" sz="2000" dirty="0" err="1" smtClean="0"/>
              <a:t>getTime</a:t>
            </a:r>
            <a:r>
              <a:rPr lang="en-US" altLang="zh-CN" sz="2000" dirty="0" smtClean="0"/>
              <a:t>()                  //</a:t>
            </a:r>
            <a:r>
              <a:rPr lang="zh-CN" altLang="en-US" sz="2000" dirty="0" smtClean="0"/>
              <a:t>返回对象中的日期和时间</a:t>
            </a:r>
          </a:p>
          <a:p>
            <a:pPr eaLnBrk="1" hangingPunct="1">
              <a:lnSpc>
                <a:spcPct val="110000"/>
              </a:lnSpc>
            </a:pPr>
            <a:r>
              <a:rPr lang="zh-CN" altLang="en-US" sz="2000" dirty="0" smtClean="0"/>
              <a:t>    </a:t>
            </a:r>
            <a:r>
              <a:rPr lang="en-US" altLang="zh-CN" sz="2000" dirty="0" smtClean="0"/>
              <a:t>public final void </a:t>
            </a:r>
            <a:r>
              <a:rPr lang="en-US" altLang="zh-CN" sz="2000" dirty="0" err="1" smtClean="0"/>
              <a:t>setTime</a:t>
            </a:r>
            <a:r>
              <a:rPr lang="en-US" altLang="zh-CN" sz="2000" dirty="0" smtClean="0"/>
              <a:t>(Date date)    //</a:t>
            </a:r>
            <a:r>
              <a:rPr lang="zh-CN" altLang="en-US" sz="2000" dirty="0" smtClean="0"/>
              <a:t>设置对象的日期和时间</a:t>
            </a:r>
          </a:p>
          <a:p>
            <a:pPr eaLnBrk="1" hangingPunct="1">
              <a:lnSpc>
                <a:spcPct val="110000"/>
              </a:lnSpc>
            </a:pPr>
            <a:r>
              <a:rPr lang="zh-CN" altLang="en-US" sz="2000" dirty="0" smtClean="0"/>
              <a:t>    </a:t>
            </a:r>
            <a:r>
              <a:rPr lang="en-US" altLang="zh-CN" sz="2000" dirty="0" smtClean="0"/>
              <a:t>public final void set(</a:t>
            </a:r>
            <a:r>
              <a:rPr lang="en-US" altLang="zh-CN" sz="2000" dirty="0" err="1" smtClean="0"/>
              <a:t>int</a:t>
            </a:r>
            <a:r>
              <a:rPr lang="en-US" altLang="zh-CN" sz="2000" dirty="0" smtClean="0"/>
              <a:t> year, </a:t>
            </a:r>
            <a:r>
              <a:rPr lang="en-US" altLang="zh-CN" sz="2000" dirty="0" err="1" smtClean="0"/>
              <a:t>int</a:t>
            </a:r>
            <a:r>
              <a:rPr lang="en-US" altLang="zh-CN" sz="2000" dirty="0" smtClean="0"/>
              <a:t> month, </a:t>
            </a:r>
            <a:r>
              <a:rPr lang="en-US" altLang="zh-CN" sz="2000" dirty="0" err="1" smtClean="0"/>
              <a:t>int</a:t>
            </a:r>
            <a:r>
              <a:rPr lang="en-US" altLang="zh-CN" sz="2000" dirty="0" smtClean="0"/>
              <a:t> date)</a:t>
            </a:r>
          </a:p>
          <a:p>
            <a:pPr eaLnBrk="1" hangingPunct="1">
              <a:lnSpc>
                <a:spcPct val="110000"/>
              </a:lnSpc>
            </a:pPr>
            <a:r>
              <a:rPr lang="en-US" altLang="zh-CN" sz="2000" dirty="0" smtClean="0"/>
              <a:t>}</a:t>
            </a:r>
          </a:p>
          <a:p>
            <a:pPr eaLnBrk="1" hangingPunct="1">
              <a:lnSpc>
                <a:spcPct val="110000"/>
              </a:lnSpc>
            </a:pPr>
            <a:r>
              <a:rPr lang="zh-CN" altLang="en-US" sz="2000" dirty="0" smtClean="0"/>
              <a:t>例如，</a:t>
            </a:r>
            <a:r>
              <a:rPr lang="en-US" altLang="zh-CN" sz="2000" dirty="0" smtClean="0"/>
              <a:t>Calendar now = </a:t>
            </a:r>
            <a:r>
              <a:rPr lang="en-US" altLang="zh-CN" sz="2000" dirty="0" err="1" smtClean="0"/>
              <a:t>Calendar.getInstance</a:t>
            </a:r>
            <a:r>
              <a:rPr lang="en-US" altLang="zh-CN" sz="2000" dirty="0" smtClean="0"/>
              <a:t>();     //</a:t>
            </a:r>
            <a:r>
              <a:rPr lang="zh-CN" altLang="en-US" sz="2000" dirty="0" smtClean="0"/>
              <a:t>获得实例</a:t>
            </a:r>
            <a:endParaRPr lang="en-US" altLang="zh-CN" sz="2000" dirty="0" smtClean="0"/>
          </a:p>
          <a:p>
            <a:pPr eaLnBrk="1" hangingPunct="1">
              <a:lnSpc>
                <a:spcPct val="110000"/>
              </a:lnSpc>
            </a:pPr>
            <a:r>
              <a:rPr lang="en-US" altLang="zh-CN" sz="2000" dirty="0"/>
              <a:t> </a:t>
            </a:r>
            <a:r>
              <a:rPr lang="en-US" altLang="zh-CN" sz="2000" dirty="0" smtClean="0"/>
              <a:t>    </a:t>
            </a:r>
            <a:r>
              <a:rPr lang="en-US" altLang="zh-CN" sz="2000" dirty="0" err="1" smtClean="0"/>
              <a:t>now.add</a:t>
            </a:r>
            <a:r>
              <a:rPr lang="en-US" altLang="zh-CN" sz="2000" dirty="0" smtClean="0"/>
              <a:t>(Calendar.date,80);  </a:t>
            </a:r>
            <a:r>
              <a:rPr lang="en-US" altLang="zh-CN" sz="2000" dirty="0" err="1" smtClean="0"/>
              <a:t>now.getTime</a:t>
            </a:r>
            <a:r>
              <a:rPr lang="en-US" altLang="zh-CN" sz="2000" dirty="0" smtClean="0"/>
              <a:t>(); //80</a:t>
            </a:r>
            <a:r>
              <a:rPr lang="zh-CN" altLang="en-US" sz="2000" dirty="0" smtClean="0"/>
              <a:t>天后的日期</a:t>
            </a:r>
          </a:p>
          <a:p>
            <a:pPr eaLnBrk="1" hangingPunct="1">
              <a:lnSpc>
                <a:spcPct val="110000"/>
              </a:lnSpc>
            </a:pPr>
            <a:r>
              <a:rPr lang="en-US" altLang="zh-CN" sz="2000" dirty="0" err="1" smtClean="0"/>
              <a:t>int</a:t>
            </a:r>
            <a:r>
              <a:rPr lang="en-US" altLang="zh-CN" sz="2000" dirty="0" smtClean="0"/>
              <a:t> year =</a:t>
            </a:r>
            <a:r>
              <a:rPr lang="en-US" altLang="zh-CN" sz="2000" dirty="0" err="1" smtClean="0"/>
              <a:t>now.get</a:t>
            </a:r>
            <a:r>
              <a:rPr lang="en-US" altLang="zh-CN" sz="2000" dirty="0" smtClean="0"/>
              <a:t>(</a:t>
            </a:r>
            <a:r>
              <a:rPr lang="en-US" altLang="zh-CN" sz="2000" dirty="0" err="1" smtClean="0"/>
              <a:t>Calendar.YEAR</a:t>
            </a:r>
            <a:r>
              <a:rPr lang="en-US" altLang="zh-CN" sz="2000" dirty="0" smtClean="0"/>
              <a:t>);           	//</a:t>
            </a:r>
            <a:r>
              <a:rPr lang="zh-CN" altLang="en-US" sz="2000" dirty="0" smtClean="0"/>
              <a:t>获得对象中的年份值</a:t>
            </a:r>
          </a:p>
          <a:p>
            <a:pPr eaLnBrk="1" hangingPunct="1">
              <a:lnSpc>
                <a:spcPct val="110000"/>
              </a:lnSpc>
            </a:pPr>
            <a:r>
              <a:rPr lang="en-US" altLang="zh-CN" sz="2000" dirty="0" smtClean="0"/>
              <a:t>【</a:t>
            </a:r>
            <a:r>
              <a:rPr lang="zh-CN" altLang="en-US" sz="2000" dirty="0" smtClean="0"/>
              <a:t>例</a:t>
            </a:r>
            <a:r>
              <a:rPr lang="en-US" altLang="zh-CN" sz="2000" dirty="0" smtClean="0"/>
              <a:t>4.5】 </a:t>
            </a:r>
            <a:r>
              <a:rPr lang="zh-CN" altLang="en-US" sz="2000" dirty="0" smtClean="0"/>
              <a:t>月历。</a:t>
            </a:r>
          </a:p>
        </p:txBody>
      </p:sp>
      <p:sp>
        <p:nvSpPr>
          <p:cNvPr id="2" name="灯片编号占位符 1"/>
          <p:cNvSpPr>
            <a:spLocks noGrp="1"/>
          </p:cNvSpPr>
          <p:nvPr>
            <p:ph type="sldNum" sz="quarter" idx="11"/>
          </p:nvPr>
        </p:nvSpPr>
        <p:spPr/>
        <p:txBody>
          <a:bodyPr/>
          <a:lstStyle/>
          <a:p>
            <a:pPr>
              <a:defRPr/>
            </a:pPr>
            <a:fld id="{18A4F82A-DD90-4CFB-83B2-26223EB5E7AA}" type="slidenum">
              <a:rPr lang="zh-CN" altLang="en-US"/>
              <a:t>50</a:t>
            </a:fld>
            <a:endParaRPr lang="en-US" altLang="zh-CN"/>
          </a:p>
        </p:txBody>
      </p:sp>
      <p:sp>
        <p:nvSpPr>
          <p:cNvPr id="6" name="文本框 5"/>
          <p:cNvSpPr txBox="1"/>
          <p:nvPr/>
        </p:nvSpPr>
        <p:spPr>
          <a:xfrm>
            <a:off x="2908389" y="5954782"/>
            <a:ext cx="5336019" cy="707886"/>
          </a:xfrm>
          <a:prstGeom prst="rect">
            <a:avLst/>
          </a:prstGeom>
          <a:solidFill>
            <a:srgbClr val="66FFCC"/>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smtClean="0">
                <a:latin typeface="微软雅黑" panose="020B0503020204020204" pitchFamily="34" charset="-122"/>
                <a:ea typeface="微软雅黑" panose="020B0503020204020204" pitchFamily="34" charset="-122"/>
              </a:rPr>
              <a:t>04-interface/UtilCase.MonthlyCalendar</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fr-FR" altLang="zh-CN" smtClean="0"/>
              <a:t>2.Comparator</a:t>
            </a:r>
            <a:r>
              <a:rPr lang="zh-CN" altLang="en-US" smtClean="0"/>
              <a:t>比较器接口 </a:t>
            </a:r>
          </a:p>
        </p:txBody>
      </p:sp>
      <p:sp>
        <p:nvSpPr>
          <p:cNvPr id="49155" name="Rectangle 3"/>
          <p:cNvSpPr>
            <a:spLocks noGrp="1" noChangeArrowheads="1"/>
          </p:cNvSpPr>
          <p:nvPr>
            <p:ph type="body" idx="1"/>
          </p:nvPr>
        </p:nvSpPr>
        <p:spPr>
          <a:xfrm>
            <a:off x="450056" y="1161033"/>
            <a:ext cx="8415337" cy="4068167"/>
          </a:xfrm>
        </p:spPr>
        <p:txBody>
          <a:bodyPr/>
          <a:lstStyle/>
          <a:p>
            <a:pPr>
              <a:lnSpc>
                <a:spcPct val="90000"/>
              </a:lnSpc>
            </a:pPr>
            <a:r>
              <a:rPr lang="en-US" altLang="zh-CN" sz="2400" dirty="0" smtClean="0"/>
              <a:t>public interface </a:t>
            </a:r>
            <a:r>
              <a:rPr lang="en-US" altLang="zh-CN" sz="2400" dirty="0" smtClean="0">
                <a:solidFill>
                  <a:schemeClr val="hlink"/>
                </a:solidFill>
              </a:rPr>
              <a:t>Comparator&lt;T&gt;</a:t>
            </a:r>
            <a:endParaRPr lang="zh-CN" altLang="en-US" sz="2400" dirty="0" smtClean="0">
              <a:solidFill>
                <a:schemeClr val="hlink"/>
              </a:solidFill>
            </a:endParaRPr>
          </a:p>
          <a:p>
            <a:pPr>
              <a:lnSpc>
                <a:spcPct val="90000"/>
              </a:lnSpc>
            </a:pPr>
            <a:r>
              <a:rPr lang="en-US" altLang="zh-CN" sz="2400" dirty="0" smtClean="0"/>
              <a:t>{</a:t>
            </a:r>
          </a:p>
          <a:p>
            <a:pPr>
              <a:lnSpc>
                <a:spcPct val="90000"/>
              </a:lnSpc>
            </a:pPr>
            <a:r>
              <a:rPr lang="en-US" altLang="zh-CN" sz="2400" dirty="0" smtClean="0"/>
              <a:t>    public abstract </a:t>
            </a:r>
            <a:r>
              <a:rPr lang="en-US" altLang="zh-CN" sz="2400" dirty="0" err="1" smtClean="0"/>
              <a:t>boolean</a:t>
            </a:r>
            <a:r>
              <a:rPr lang="en-US" altLang="zh-CN" sz="2400" dirty="0" smtClean="0"/>
              <a:t> equals(Object </a:t>
            </a:r>
            <a:r>
              <a:rPr lang="en-US" altLang="zh-CN" sz="2400" dirty="0" err="1" smtClean="0"/>
              <a:t>obj</a:t>
            </a:r>
            <a:r>
              <a:rPr lang="en-US" altLang="zh-CN" sz="2400" dirty="0" smtClean="0"/>
              <a:t>);            	                  //</a:t>
            </a:r>
            <a:r>
              <a:rPr lang="zh-CN" altLang="en-US" sz="2400" dirty="0" smtClean="0"/>
              <a:t>比较两个比较器对象是否相等</a:t>
            </a:r>
          </a:p>
          <a:p>
            <a:pPr>
              <a:lnSpc>
                <a:spcPct val="90000"/>
              </a:lnSpc>
            </a:pPr>
            <a:r>
              <a:rPr lang="zh-CN" altLang="en-US" sz="2400" dirty="0" smtClean="0"/>
              <a:t>    </a:t>
            </a:r>
            <a:r>
              <a:rPr lang="en-US" altLang="zh-CN" sz="2400" dirty="0" smtClean="0"/>
              <a:t>public abstract </a:t>
            </a:r>
            <a:r>
              <a:rPr lang="en-US" altLang="zh-CN" sz="2400" dirty="0" err="1" smtClean="0"/>
              <a:t>int</a:t>
            </a:r>
            <a:r>
              <a:rPr lang="en-US" altLang="zh-CN" sz="2400" dirty="0" smtClean="0"/>
              <a:t> </a:t>
            </a:r>
            <a:r>
              <a:rPr lang="en-US" altLang="zh-CN" sz="2400" dirty="0" smtClean="0">
                <a:solidFill>
                  <a:srgbClr val="FF0000"/>
                </a:solidFill>
              </a:rPr>
              <a:t>compare(T cobj1, T cobj2);        </a:t>
            </a:r>
            <a:r>
              <a:rPr lang="en-US" altLang="zh-CN" sz="2400" dirty="0" smtClean="0"/>
              <a:t>//</a:t>
            </a:r>
            <a:r>
              <a:rPr lang="zh-CN" altLang="en-US" sz="2400" dirty="0" smtClean="0"/>
              <a:t>指定比较两个对象大小的规则</a:t>
            </a:r>
          </a:p>
          <a:p>
            <a:pPr>
              <a:lnSpc>
                <a:spcPct val="90000"/>
              </a:lnSpc>
            </a:pPr>
            <a:r>
              <a:rPr lang="en-US" altLang="zh-CN" sz="2400" dirty="0" smtClean="0"/>
              <a:t>}</a:t>
            </a:r>
          </a:p>
          <a:p>
            <a:pPr>
              <a:lnSpc>
                <a:spcPct val="90000"/>
              </a:lnSpc>
            </a:pPr>
            <a:r>
              <a:rPr lang="en-US" altLang="zh-CN" sz="2400" dirty="0" smtClean="0"/>
              <a:t>【</a:t>
            </a:r>
            <a:r>
              <a:rPr lang="zh-CN" altLang="en-US" sz="2400" dirty="0" smtClean="0"/>
              <a:t>例</a:t>
            </a:r>
            <a:r>
              <a:rPr lang="en-US" altLang="zh-CN" sz="2400" dirty="0" smtClean="0"/>
              <a:t>4.4】Person</a:t>
            </a:r>
            <a:r>
              <a:rPr lang="zh-CN" altLang="en-US" sz="2400" dirty="0" smtClean="0"/>
              <a:t>类的多种比较规则。</a:t>
            </a:r>
          </a:p>
          <a:p>
            <a:pPr>
              <a:lnSpc>
                <a:spcPct val="90000"/>
              </a:lnSpc>
            </a:pPr>
            <a:r>
              <a:rPr lang="en-US" altLang="zh-CN" sz="2400" dirty="0" smtClean="0"/>
              <a:t>(1) </a:t>
            </a:r>
            <a:r>
              <a:rPr lang="zh-CN" altLang="en-US" sz="2400" dirty="0" smtClean="0"/>
              <a:t>约定多种比较对象大小的规则</a:t>
            </a:r>
          </a:p>
          <a:p>
            <a:pPr>
              <a:lnSpc>
                <a:spcPct val="90000"/>
              </a:lnSpc>
            </a:pPr>
            <a:r>
              <a:rPr lang="en-US" altLang="zh-CN" sz="2400" dirty="0" smtClean="0"/>
              <a:t>(2) </a:t>
            </a:r>
            <a:r>
              <a:rPr lang="zh-CN" altLang="en-US" sz="2400" dirty="0" smtClean="0"/>
              <a:t>约定多种比较对象相等的规则</a:t>
            </a:r>
          </a:p>
        </p:txBody>
      </p:sp>
      <p:sp>
        <p:nvSpPr>
          <p:cNvPr id="2" name="灯片编号占位符 1"/>
          <p:cNvSpPr>
            <a:spLocks noGrp="1"/>
          </p:cNvSpPr>
          <p:nvPr>
            <p:ph type="sldNum" sz="quarter" idx="11"/>
          </p:nvPr>
        </p:nvSpPr>
        <p:spPr/>
        <p:txBody>
          <a:bodyPr/>
          <a:lstStyle/>
          <a:p>
            <a:pPr>
              <a:defRPr/>
            </a:pPr>
            <a:fld id="{F171A4F7-33CB-452C-B1D4-01F109C0D100}" type="slidenum">
              <a:rPr lang="zh-CN" altLang="en-US" smtClean="0"/>
              <a:t>51</a:t>
            </a:fld>
            <a:endParaRPr lang="en-US" altLang="zh-CN"/>
          </a:p>
        </p:txBody>
      </p:sp>
      <p:sp>
        <p:nvSpPr>
          <p:cNvPr id="3" name="文本框 2"/>
          <p:cNvSpPr txBox="1"/>
          <p:nvPr/>
        </p:nvSpPr>
        <p:spPr>
          <a:xfrm>
            <a:off x="450056" y="5353464"/>
            <a:ext cx="7776343" cy="830997"/>
          </a:xfrm>
          <a:prstGeom prst="rect">
            <a:avLst/>
          </a:prstGeom>
          <a:solidFill>
            <a:srgbClr val="66FFCC"/>
          </a:solidFill>
        </p:spPr>
        <p:txBody>
          <a:bodyPr wrap="square" rtlCol="0">
            <a:spAutoFit/>
          </a:bodyPr>
          <a:lstStyle/>
          <a:p>
            <a:r>
              <a:rPr lang="zh-CN" altLang="en-US" b="1" smtClean="0">
                <a:latin typeface="微软雅黑" panose="020B0503020204020204" pitchFamily="34" charset="-122"/>
                <a:ea typeface="微软雅黑" panose="020B0503020204020204" pitchFamily="34" charset="-122"/>
              </a:rPr>
              <a:t>在一个类上实现</a:t>
            </a:r>
            <a:r>
              <a:rPr lang="en-US" altLang="zh-CN" b="1" smtClean="0">
                <a:latin typeface="微软雅黑" panose="020B0503020204020204" pitchFamily="34" charset="-122"/>
                <a:ea typeface="微软雅黑" panose="020B0503020204020204" pitchFamily="34" charset="-122"/>
              </a:rPr>
              <a:t>Comparable</a:t>
            </a:r>
            <a:r>
              <a:rPr lang="zh-CN" altLang="en-US" b="1" smtClean="0">
                <a:latin typeface="微软雅黑" panose="020B0503020204020204" pitchFamily="34" charset="-122"/>
                <a:ea typeface="微软雅黑" panose="020B0503020204020204" pitchFamily="34" charset="-122"/>
              </a:rPr>
              <a:t>接口，只能实现按照一种规则比较大小。无法实现按多种方式比较大小。</a:t>
            </a:r>
            <a:endParaRPr lang="zh-CN" altLang="en-US"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txBox="1">
            <a:spLocks noChangeArrowheads="1"/>
          </p:cNvSpPr>
          <p:nvPr/>
        </p:nvSpPr>
        <p:spPr bwMode="auto">
          <a:xfrm>
            <a:off x="1150938" y="115888"/>
            <a:ext cx="7793037"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fr-FR" altLang="zh-CN" sz="3600" b="1">
                <a:solidFill>
                  <a:schemeClr val="tx2"/>
                </a:solidFill>
                <a:latin typeface="Tahoma" panose="020B0604030504040204" pitchFamily="34" charset="0"/>
              </a:rPr>
              <a:t>Comparator</a:t>
            </a:r>
            <a:r>
              <a:rPr lang="zh-CN" altLang="en-US" sz="3600" b="1">
                <a:solidFill>
                  <a:schemeClr val="tx2"/>
                </a:solidFill>
                <a:latin typeface="Tahoma" panose="020B0604030504040204" pitchFamily="34" charset="0"/>
              </a:rPr>
              <a:t>比较器接口举例 </a:t>
            </a:r>
          </a:p>
        </p:txBody>
      </p:sp>
      <p:sp>
        <p:nvSpPr>
          <p:cNvPr id="4" name="Rectangle 2"/>
          <p:cNvSpPr txBox="1">
            <a:spLocks noChangeArrowheads="1"/>
          </p:cNvSpPr>
          <p:nvPr/>
        </p:nvSpPr>
        <p:spPr>
          <a:xfrm>
            <a:off x="320675" y="1268537"/>
            <a:ext cx="8620125" cy="4248695"/>
          </a:xfrm>
          <a:prstGeom prst="rect">
            <a:avLst/>
          </a:prstGeom>
        </p:spPr>
        <p:txBody>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9pPr>
          </a:lstStyle>
          <a:p>
            <a:pPr marL="457200" indent="-457200">
              <a:lnSpc>
                <a:spcPct val="130000"/>
              </a:lnSpc>
              <a:buFont typeface="Wingdings" panose="05000000000000000000" pitchFamily="2" charset="2"/>
              <a:buChar char="Ø"/>
              <a:defRPr/>
            </a:pPr>
            <a:r>
              <a:rPr lang="en-US" altLang="zh-CN" sz="2400" smtClean="0"/>
              <a:t>class </a:t>
            </a:r>
            <a:r>
              <a:rPr lang="en-US" altLang="zh-CN" sz="2400" dirty="0" err="1"/>
              <a:t>TimeComparator</a:t>
            </a:r>
            <a:r>
              <a:rPr lang="en-US" altLang="zh-CN" sz="2400" dirty="0"/>
              <a:t> implements Comparator&lt;</a:t>
            </a:r>
            <a:r>
              <a:rPr lang="en-US" altLang="zh-CN" sz="2400" dirty="0" err="1"/>
              <a:t>ExpressNumber</a:t>
            </a:r>
            <a:r>
              <a:rPr lang="en-US" altLang="zh-CN" sz="2400" dirty="0" smtClean="0"/>
              <a:t>&gt;</a:t>
            </a:r>
            <a:r>
              <a:rPr lang="zh-CN" altLang="en-US" sz="2400" dirty="0" smtClean="0"/>
              <a:t>实现按时间排序</a:t>
            </a:r>
            <a:endParaRPr lang="en-US" altLang="zh-CN" sz="2400" dirty="0" smtClean="0"/>
          </a:p>
          <a:p>
            <a:pPr marL="457200" indent="-457200">
              <a:lnSpc>
                <a:spcPct val="130000"/>
              </a:lnSpc>
              <a:buFont typeface="Wingdings" panose="05000000000000000000" pitchFamily="2" charset="2"/>
              <a:buChar char="Ø"/>
              <a:defRPr/>
            </a:pPr>
            <a:r>
              <a:rPr lang="en-US" altLang="zh-CN" sz="2400" dirty="0" smtClean="0"/>
              <a:t>class </a:t>
            </a:r>
            <a:r>
              <a:rPr lang="en-US" altLang="zh-CN" sz="2400" dirty="0" err="1" smtClean="0"/>
              <a:t>FromAddrComparator</a:t>
            </a:r>
            <a:r>
              <a:rPr lang="en-US" altLang="zh-CN" sz="2400" dirty="0" smtClean="0"/>
              <a:t> </a:t>
            </a:r>
            <a:r>
              <a:rPr lang="en-US" altLang="zh-CN" sz="2400" dirty="0"/>
              <a:t>implements Comparator&lt;</a:t>
            </a:r>
            <a:r>
              <a:rPr lang="en-US" altLang="zh-CN" sz="2400" dirty="0" err="1"/>
              <a:t>ExpressNumber</a:t>
            </a:r>
            <a:r>
              <a:rPr lang="en-US" altLang="zh-CN" sz="2400" dirty="0" smtClean="0"/>
              <a:t>&gt;</a:t>
            </a:r>
            <a:r>
              <a:rPr lang="zh-CN" altLang="en-US" sz="2400" dirty="0" smtClean="0"/>
              <a:t>实现按发件地址排序</a:t>
            </a:r>
            <a:endParaRPr lang="en-US" altLang="zh-CN" sz="2400" dirty="0" smtClean="0"/>
          </a:p>
          <a:p>
            <a:pPr marL="457200" indent="-457200">
              <a:lnSpc>
                <a:spcPct val="130000"/>
              </a:lnSpc>
              <a:buFont typeface="Wingdings" panose="05000000000000000000" pitchFamily="2" charset="2"/>
              <a:buChar char="Ø"/>
              <a:defRPr/>
            </a:pPr>
            <a:r>
              <a:rPr lang="en-US" altLang="zh-CN" sz="2400" dirty="0"/>
              <a:t>class </a:t>
            </a:r>
            <a:r>
              <a:rPr lang="en-US" altLang="zh-CN" sz="2400" dirty="0" err="1"/>
              <a:t>To</a:t>
            </a:r>
            <a:r>
              <a:rPr lang="en-US" altLang="zh-CN" sz="2400" dirty="0" err="1" smtClean="0"/>
              <a:t>AddrComparator</a:t>
            </a:r>
            <a:r>
              <a:rPr lang="en-US" altLang="zh-CN" sz="2400" dirty="0" smtClean="0"/>
              <a:t> </a:t>
            </a:r>
            <a:r>
              <a:rPr lang="en-US" altLang="zh-CN" sz="2400" dirty="0"/>
              <a:t>implements Comparator&lt;</a:t>
            </a:r>
            <a:r>
              <a:rPr lang="en-US" altLang="zh-CN" sz="2400" dirty="0" err="1"/>
              <a:t>ExpressNumber</a:t>
            </a:r>
            <a:r>
              <a:rPr lang="en-US" altLang="zh-CN" sz="2400" dirty="0"/>
              <a:t>&gt;</a:t>
            </a:r>
            <a:r>
              <a:rPr lang="zh-CN" altLang="en-US" sz="2400" dirty="0"/>
              <a:t>实现</a:t>
            </a:r>
            <a:r>
              <a:rPr lang="zh-CN" altLang="en-US" sz="2400" dirty="0" smtClean="0"/>
              <a:t>按收件</a:t>
            </a:r>
            <a:r>
              <a:rPr lang="zh-CN" altLang="en-US" sz="2400" dirty="0"/>
              <a:t>地址</a:t>
            </a:r>
            <a:r>
              <a:rPr lang="zh-CN" altLang="en-US" sz="2400" dirty="0" smtClean="0"/>
              <a:t>排序</a:t>
            </a:r>
            <a:endParaRPr lang="en-US" altLang="zh-CN" sz="2400" dirty="0" smtClean="0"/>
          </a:p>
          <a:p>
            <a:pPr marL="457200" indent="-457200">
              <a:lnSpc>
                <a:spcPct val="130000"/>
              </a:lnSpc>
              <a:buFont typeface="Wingdings" panose="05000000000000000000" pitchFamily="2" charset="2"/>
              <a:buChar char="Ø"/>
              <a:defRPr/>
            </a:pPr>
            <a:r>
              <a:rPr lang="en-US" altLang="zh-CN" sz="2400" dirty="0"/>
              <a:t>class </a:t>
            </a:r>
            <a:r>
              <a:rPr lang="en-US" altLang="zh-CN" sz="2400" dirty="0" err="1"/>
              <a:t>Num</a:t>
            </a:r>
            <a:r>
              <a:rPr lang="en-US" altLang="zh-CN" sz="2400" dirty="0" err="1" smtClean="0"/>
              <a:t>Comparator</a:t>
            </a:r>
            <a:r>
              <a:rPr lang="en-US" altLang="zh-CN" sz="2400" dirty="0" smtClean="0"/>
              <a:t> </a:t>
            </a:r>
            <a:r>
              <a:rPr lang="en-US" altLang="zh-CN" sz="2400" dirty="0"/>
              <a:t>implements Comparator&lt;</a:t>
            </a:r>
            <a:r>
              <a:rPr lang="en-US" altLang="zh-CN" sz="2400" dirty="0" err="1"/>
              <a:t>ExpressNumber</a:t>
            </a:r>
            <a:r>
              <a:rPr lang="en-US" altLang="zh-CN" sz="2400" dirty="0"/>
              <a:t>&gt;</a:t>
            </a:r>
            <a:r>
              <a:rPr lang="zh-CN" altLang="en-US" sz="2400" dirty="0"/>
              <a:t>实现</a:t>
            </a:r>
            <a:r>
              <a:rPr lang="zh-CN" altLang="en-US" sz="2400" dirty="0" smtClean="0"/>
              <a:t>按单号排序</a:t>
            </a:r>
            <a:endParaRPr lang="zh-CN" altLang="en-US" sz="2400" dirty="0"/>
          </a:p>
          <a:p>
            <a:pPr marL="457200" indent="-457200">
              <a:lnSpc>
                <a:spcPct val="130000"/>
              </a:lnSpc>
              <a:buFont typeface="Wingdings" panose="05000000000000000000" pitchFamily="2" charset="2"/>
              <a:buChar char="Ø"/>
              <a:defRPr/>
            </a:pPr>
            <a:endParaRPr lang="zh-CN" altLang="en-US" sz="2400" dirty="0"/>
          </a:p>
          <a:p>
            <a:pPr marL="457200" indent="-457200">
              <a:lnSpc>
                <a:spcPct val="130000"/>
              </a:lnSpc>
              <a:buFont typeface="Wingdings" panose="05000000000000000000" pitchFamily="2" charset="2"/>
              <a:buChar char="Ø"/>
              <a:defRPr/>
            </a:pPr>
            <a:endParaRPr lang="zh-CN" altLang="en-US" sz="2400" dirty="0" smtClean="0"/>
          </a:p>
        </p:txBody>
      </p:sp>
      <p:sp>
        <p:nvSpPr>
          <p:cNvPr id="5" name="文本框 4"/>
          <p:cNvSpPr txBox="1"/>
          <p:nvPr/>
        </p:nvSpPr>
        <p:spPr>
          <a:xfrm>
            <a:off x="2915816" y="5661248"/>
            <a:ext cx="5336019" cy="707886"/>
          </a:xfrm>
          <a:prstGeom prst="rect">
            <a:avLst/>
          </a:prstGeom>
          <a:solidFill>
            <a:srgbClr val="66FFCC"/>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rPr>
              <a:t>04-interface/UtilCase. ComparatorDemo</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mtClean="0"/>
              <a:t>3. Arrays</a:t>
            </a:r>
            <a:r>
              <a:rPr lang="zh-CN" altLang="en-US" smtClean="0"/>
              <a:t>数组类</a:t>
            </a:r>
          </a:p>
        </p:txBody>
      </p:sp>
      <p:sp>
        <p:nvSpPr>
          <p:cNvPr id="51203" name="Rectangle 3"/>
          <p:cNvSpPr>
            <a:spLocks noGrp="1" noChangeArrowheads="1"/>
          </p:cNvSpPr>
          <p:nvPr>
            <p:ph type="body" idx="1"/>
          </p:nvPr>
        </p:nvSpPr>
        <p:spPr>
          <a:xfrm>
            <a:off x="179388" y="1412875"/>
            <a:ext cx="9144000" cy="5157788"/>
          </a:xfrm>
        </p:spPr>
        <p:txBody>
          <a:bodyPr/>
          <a:lstStyle/>
          <a:p>
            <a:pPr eaLnBrk="1" hangingPunct="1">
              <a:lnSpc>
                <a:spcPct val="80000"/>
              </a:lnSpc>
            </a:pPr>
            <a:r>
              <a:rPr lang="zh-CN" altLang="en-US" sz="2800" dirty="0" smtClean="0"/>
              <a:t>比较两个数组是否相等</a:t>
            </a:r>
          </a:p>
          <a:p>
            <a:pPr lvl="1" eaLnBrk="1" hangingPunct="1">
              <a:lnSpc>
                <a:spcPct val="80000"/>
              </a:lnSpc>
            </a:pPr>
            <a:r>
              <a:rPr lang="en-US" altLang="zh-CN" sz="2400" dirty="0" smtClean="0"/>
              <a:t>public static </a:t>
            </a:r>
            <a:r>
              <a:rPr lang="en-US" altLang="zh-CN" sz="2400" dirty="0" err="1" smtClean="0"/>
              <a:t>boolean</a:t>
            </a:r>
            <a:r>
              <a:rPr lang="en-US" altLang="zh-CN" sz="2400" dirty="0" smtClean="0"/>
              <a:t> equals(</a:t>
            </a:r>
            <a:r>
              <a:rPr lang="en-US" altLang="zh-CN" sz="2400" dirty="0" err="1" smtClean="0"/>
              <a:t>int</a:t>
            </a:r>
            <a:r>
              <a:rPr lang="en-US" altLang="zh-CN" sz="2400" dirty="0" smtClean="0"/>
              <a:t>[] a, </a:t>
            </a:r>
            <a:r>
              <a:rPr lang="en-US" altLang="zh-CN" sz="2400" dirty="0" err="1" smtClean="0"/>
              <a:t>int</a:t>
            </a:r>
            <a:r>
              <a:rPr lang="en-US" altLang="zh-CN" sz="2400" dirty="0" smtClean="0"/>
              <a:t>[] b) </a:t>
            </a:r>
          </a:p>
          <a:p>
            <a:pPr lvl="1" eaLnBrk="1" hangingPunct="1">
              <a:lnSpc>
                <a:spcPct val="80000"/>
              </a:lnSpc>
            </a:pPr>
            <a:r>
              <a:rPr lang="en-US" altLang="zh-CN" sz="2400" dirty="0" smtClean="0"/>
              <a:t>public static </a:t>
            </a:r>
            <a:r>
              <a:rPr lang="en-US" altLang="zh-CN" sz="2400" dirty="0" err="1" smtClean="0"/>
              <a:t>boolean</a:t>
            </a:r>
            <a:r>
              <a:rPr lang="en-US" altLang="zh-CN" sz="2400" dirty="0" smtClean="0"/>
              <a:t> equals(Object[] a, Object[] b) </a:t>
            </a:r>
            <a:endParaRPr lang="zh-CN" altLang="en-US" sz="2400" dirty="0" smtClean="0"/>
          </a:p>
          <a:p>
            <a:pPr eaLnBrk="1" hangingPunct="1">
              <a:lnSpc>
                <a:spcPct val="80000"/>
              </a:lnSpc>
            </a:pPr>
            <a:r>
              <a:rPr lang="zh-CN" altLang="en-US" sz="2800" dirty="0" smtClean="0"/>
              <a:t>填充</a:t>
            </a:r>
          </a:p>
          <a:p>
            <a:pPr lvl="1" eaLnBrk="1" hangingPunct="1">
              <a:lnSpc>
                <a:spcPct val="80000"/>
              </a:lnSpc>
            </a:pPr>
            <a:r>
              <a:rPr lang="en-US" altLang="zh-CN" sz="2400" dirty="0" smtClean="0"/>
              <a:t>public static void fill(</a:t>
            </a:r>
            <a:r>
              <a:rPr lang="en-US" altLang="zh-CN" sz="2400" dirty="0" err="1" smtClean="0"/>
              <a:t>int</a:t>
            </a:r>
            <a:r>
              <a:rPr lang="en-US" altLang="zh-CN" sz="2400" dirty="0" smtClean="0"/>
              <a:t>[] a, </a:t>
            </a:r>
            <a:r>
              <a:rPr lang="en-US" altLang="zh-CN" sz="2400" dirty="0" err="1" smtClean="0"/>
              <a:t>int</a:t>
            </a:r>
            <a:r>
              <a:rPr lang="en-US" altLang="zh-CN" sz="2400" dirty="0" smtClean="0"/>
              <a:t> </a:t>
            </a:r>
            <a:r>
              <a:rPr lang="en-US" altLang="zh-CN" sz="2400" dirty="0" err="1" smtClean="0"/>
              <a:t>val</a:t>
            </a:r>
            <a:r>
              <a:rPr lang="en-US" altLang="zh-CN" sz="2400" dirty="0" smtClean="0"/>
              <a:t>) </a:t>
            </a:r>
            <a:endParaRPr lang="zh-CN" altLang="en-US" sz="2400" dirty="0" smtClean="0"/>
          </a:p>
          <a:p>
            <a:pPr eaLnBrk="1" hangingPunct="1">
              <a:lnSpc>
                <a:spcPct val="80000"/>
              </a:lnSpc>
            </a:pPr>
            <a:r>
              <a:rPr lang="zh-CN" altLang="en-US" sz="2800" dirty="0" smtClean="0"/>
              <a:t>排序</a:t>
            </a:r>
          </a:p>
          <a:p>
            <a:pPr lvl="1" eaLnBrk="1" hangingPunct="1">
              <a:lnSpc>
                <a:spcPct val="80000"/>
              </a:lnSpc>
            </a:pPr>
            <a:r>
              <a:rPr lang="en-US" altLang="zh-CN" sz="2400" dirty="0" smtClean="0"/>
              <a:t>public static void sort(Object[] a)</a:t>
            </a:r>
          </a:p>
          <a:p>
            <a:pPr lvl="1" eaLnBrk="1" hangingPunct="1">
              <a:lnSpc>
                <a:spcPct val="80000"/>
              </a:lnSpc>
            </a:pPr>
            <a:r>
              <a:rPr lang="en-US" altLang="zh-CN" sz="2400" dirty="0" smtClean="0"/>
              <a:t>public static &lt;T&gt; void sort(T[] a, Comparator&lt;? super T&gt; c)  </a:t>
            </a:r>
            <a:endParaRPr lang="zh-CN" altLang="en-US" sz="2400" dirty="0" smtClean="0"/>
          </a:p>
          <a:p>
            <a:pPr eaLnBrk="1" hangingPunct="1">
              <a:lnSpc>
                <a:spcPct val="80000"/>
              </a:lnSpc>
            </a:pPr>
            <a:r>
              <a:rPr lang="zh-CN" altLang="en-US" sz="2800" dirty="0" smtClean="0"/>
              <a:t>二分法（折半）查找</a:t>
            </a:r>
          </a:p>
          <a:p>
            <a:pPr lvl="1" eaLnBrk="1" hangingPunct="1">
              <a:lnSpc>
                <a:spcPct val="80000"/>
              </a:lnSpc>
            </a:pPr>
            <a:r>
              <a:rPr lang="en-US" altLang="zh-CN" sz="2400" dirty="0" smtClean="0"/>
              <a:t>public static </a:t>
            </a:r>
            <a:r>
              <a:rPr lang="en-US" altLang="zh-CN" sz="2400" dirty="0" err="1" smtClean="0"/>
              <a:t>int</a:t>
            </a:r>
            <a:r>
              <a:rPr lang="en-US" altLang="zh-CN" sz="2400" dirty="0" smtClean="0"/>
              <a:t> </a:t>
            </a:r>
            <a:r>
              <a:rPr lang="en-US" altLang="zh-CN" sz="2400" dirty="0" err="1" smtClean="0"/>
              <a:t>binarySearch</a:t>
            </a:r>
            <a:r>
              <a:rPr lang="en-US" altLang="zh-CN" sz="2400" dirty="0" smtClean="0"/>
              <a:t>(Object[] a, Object key) </a:t>
            </a:r>
          </a:p>
          <a:p>
            <a:pPr lvl="1" eaLnBrk="1" hangingPunct="1">
              <a:lnSpc>
                <a:spcPct val="80000"/>
              </a:lnSpc>
            </a:pPr>
            <a:r>
              <a:rPr lang="en-US" altLang="zh-CN" sz="2400" dirty="0" smtClean="0"/>
              <a:t>public static &lt;T&gt; </a:t>
            </a:r>
            <a:r>
              <a:rPr lang="en-US" altLang="zh-CN" sz="2400" dirty="0" err="1" smtClean="0"/>
              <a:t>int</a:t>
            </a:r>
            <a:r>
              <a:rPr lang="en-US" altLang="zh-CN" sz="2400" dirty="0" smtClean="0"/>
              <a:t> </a:t>
            </a:r>
            <a:r>
              <a:rPr lang="en-US" altLang="zh-CN" sz="2400" dirty="0" err="1" smtClean="0">
                <a:solidFill>
                  <a:srgbClr val="C00000"/>
                </a:solidFill>
              </a:rPr>
              <a:t>binarySearch</a:t>
            </a:r>
            <a:r>
              <a:rPr lang="en-US" altLang="zh-CN" sz="2400" dirty="0" smtClean="0">
                <a:solidFill>
                  <a:srgbClr val="C00000"/>
                </a:solidFill>
              </a:rPr>
              <a:t>(T</a:t>
            </a:r>
            <a:r>
              <a:rPr lang="en-US" altLang="zh-CN" sz="2400" dirty="0" smtClean="0"/>
              <a:t>[] a, T key, Comparator&lt;? super T&gt; c) </a:t>
            </a:r>
            <a:endParaRPr lang="zh-CN" altLang="en-US" sz="2400" dirty="0" smtClean="0"/>
          </a:p>
        </p:txBody>
      </p:sp>
      <p:sp>
        <p:nvSpPr>
          <p:cNvPr id="2" name="灯片编号占位符 1"/>
          <p:cNvSpPr>
            <a:spLocks noGrp="1"/>
          </p:cNvSpPr>
          <p:nvPr>
            <p:ph type="sldNum" sz="quarter" idx="11"/>
          </p:nvPr>
        </p:nvSpPr>
        <p:spPr/>
        <p:txBody>
          <a:bodyPr/>
          <a:lstStyle/>
          <a:p>
            <a:pPr>
              <a:defRPr/>
            </a:pPr>
            <a:fld id="{DFE847D0-5274-4A09-A135-F69609EF521E}" type="slidenum">
              <a:rPr lang="zh-CN" altLang="en-US"/>
              <a:t>53</a:t>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smtClean="0"/>
              <a:t>4 </a:t>
            </a:r>
            <a:r>
              <a:rPr lang="zh-CN" altLang="en-US" smtClean="0"/>
              <a:t>泛型</a:t>
            </a:r>
          </a:p>
        </p:txBody>
      </p:sp>
      <p:sp>
        <p:nvSpPr>
          <p:cNvPr id="52227" name="Rectangle 3"/>
          <p:cNvSpPr>
            <a:spLocks noGrp="1" noChangeArrowheads="1"/>
          </p:cNvSpPr>
          <p:nvPr>
            <p:ph type="body" idx="1"/>
          </p:nvPr>
        </p:nvSpPr>
        <p:spPr>
          <a:xfrm>
            <a:off x="250825" y="1412875"/>
            <a:ext cx="8491538" cy="4868863"/>
          </a:xfrm>
        </p:spPr>
        <p:txBody>
          <a:bodyPr/>
          <a:lstStyle/>
          <a:p>
            <a:r>
              <a:rPr lang="en-US" altLang="zh-CN" smtClean="0"/>
              <a:t>1</a:t>
            </a:r>
            <a:r>
              <a:rPr lang="zh-CN" altLang="en-US" smtClean="0"/>
              <a:t>）泛型声明 </a:t>
            </a:r>
          </a:p>
          <a:p>
            <a:r>
              <a:rPr lang="en-US" altLang="zh-CN" smtClean="0"/>
              <a:t>[</a:t>
            </a:r>
            <a:r>
              <a:rPr lang="zh-CN" altLang="en-US" smtClean="0"/>
              <a:t>修饰符</a:t>
            </a:r>
            <a:r>
              <a:rPr lang="en-US" altLang="zh-CN" smtClean="0"/>
              <a:t>]  class  </a:t>
            </a:r>
            <a:r>
              <a:rPr lang="zh-CN" altLang="en-US" smtClean="0"/>
              <a:t>类</a:t>
            </a:r>
            <a:r>
              <a:rPr lang="en-US" altLang="zh-CN" smtClean="0">
                <a:solidFill>
                  <a:schemeClr val="hlink"/>
                </a:solidFill>
              </a:rPr>
              <a:t>&lt;</a:t>
            </a:r>
            <a:r>
              <a:rPr lang="zh-CN" altLang="en-US" smtClean="0">
                <a:solidFill>
                  <a:schemeClr val="hlink"/>
                </a:solidFill>
              </a:rPr>
              <a:t>类型参数列表</a:t>
            </a:r>
            <a:r>
              <a:rPr lang="en-US" altLang="zh-CN" smtClean="0">
                <a:solidFill>
                  <a:schemeClr val="hlink"/>
                </a:solidFill>
              </a:rPr>
              <a:t>&gt;</a:t>
            </a:r>
            <a:r>
              <a:rPr lang="en-US" altLang="zh-CN" smtClean="0"/>
              <a:t>  [extends </a:t>
            </a:r>
            <a:r>
              <a:rPr lang="zh-CN" altLang="en-US" smtClean="0"/>
              <a:t>父类</a:t>
            </a:r>
            <a:r>
              <a:rPr lang="en-US" altLang="zh-CN" smtClean="0"/>
              <a:t>]  [implements </a:t>
            </a:r>
            <a:r>
              <a:rPr lang="zh-CN" altLang="en-US" smtClean="0"/>
              <a:t>接口列表</a:t>
            </a:r>
            <a:r>
              <a:rPr lang="en-US" altLang="zh-CN" smtClean="0"/>
              <a:t>]</a:t>
            </a:r>
          </a:p>
          <a:p>
            <a:r>
              <a:rPr lang="en-US" altLang="zh-CN" smtClean="0"/>
              <a:t>[public]  interface  </a:t>
            </a:r>
            <a:r>
              <a:rPr lang="zh-CN" altLang="en-US" smtClean="0"/>
              <a:t>接口</a:t>
            </a:r>
            <a:r>
              <a:rPr lang="en-US" altLang="zh-CN" smtClean="0">
                <a:solidFill>
                  <a:schemeClr val="hlink"/>
                </a:solidFill>
              </a:rPr>
              <a:t>&lt;</a:t>
            </a:r>
            <a:r>
              <a:rPr lang="zh-CN" altLang="en-US" smtClean="0">
                <a:solidFill>
                  <a:schemeClr val="hlink"/>
                </a:solidFill>
              </a:rPr>
              <a:t>类型参数列表</a:t>
            </a:r>
            <a:r>
              <a:rPr lang="en-US" altLang="zh-CN" smtClean="0">
                <a:solidFill>
                  <a:schemeClr val="hlink"/>
                </a:solidFill>
              </a:rPr>
              <a:t>&gt;</a:t>
            </a:r>
            <a:r>
              <a:rPr lang="en-US" altLang="zh-CN" smtClean="0"/>
              <a:t>  [extends </a:t>
            </a:r>
            <a:r>
              <a:rPr lang="zh-CN" altLang="en-US" smtClean="0"/>
              <a:t>父接口列表</a:t>
            </a:r>
            <a:r>
              <a:rPr lang="en-US" altLang="zh-CN" smtClean="0"/>
              <a:t>]</a:t>
            </a:r>
          </a:p>
          <a:p>
            <a:r>
              <a:rPr lang="en-US" altLang="zh-CN" smtClean="0"/>
              <a:t>[public] [static]  </a:t>
            </a:r>
            <a:r>
              <a:rPr lang="en-US" altLang="zh-CN" smtClean="0">
                <a:solidFill>
                  <a:schemeClr val="hlink"/>
                </a:solidFill>
              </a:rPr>
              <a:t>&lt;</a:t>
            </a:r>
            <a:r>
              <a:rPr lang="zh-CN" altLang="en-US" smtClean="0">
                <a:solidFill>
                  <a:schemeClr val="hlink"/>
                </a:solidFill>
              </a:rPr>
              <a:t>类型参数列表</a:t>
            </a:r>
            <a:r>
              <a:rPr lang="en-US" altLang="zh-CN" smtClean="0">
                <a:solidFill>
                  <a:schemeClr val="hlink"/>
                </a:solidFill>
              </a:rPr>
              <a:t>&gt;</a:t>
            </a:r>
            <a:r>
              <a:rPr lang="en-US" altLang="zh-CN" smtClean="0"/>
              <a:t>  </a:t>
            </a:r>
            <a:r>
              <a:rPr lang="zh-CN" altLang="en-US" smtClean="0"/>
              <a:t>返回值类型  方法</a:t>
            </a:r>
            <a:r>
              <a:rPr lang="en-US" altLang="zh-CN" smtClean="0"/>
              <a:t>([</a:t>
            </a:r>
            <a:r>
              <a:rPr lang="zh-CN" altLang="en-US" smtClean="0"/>
              <a:t>参数列表</a:t>
            </a:r>
            <a:r>
              <a:rPr lang="en-US" altLang="zh-CN" smtClean="0"/>
              <a:t>])  [throws </a:t>
            </a:r>
            <a:r>
              <a:rPr lang="zh-CN" altLang="en-US" smtClean="0"/>
              <a:t>异常类列表</a:t>
            </a:r>
            <a:r>
              <a:rPr lang="en-US" altLang="zh-CN" smtClean="0"/>
              <a:t>] </a:t>
            </a:r>
          </a:p>
        </p:txBody>
      </p:sp>
      <p:sp>
        <p:nvSpPr>
          <p:cNvPr id="2" name="灯片编号占位符 1"/>
          <p:cNvSpPr>
            <a:spLocks noGrp="1"/>
          </p:cNvSpPr>
          <p:nvPr>
            <p:ph type="sldNum" sz="quarter" idx="11"/>
          </p:nvPr>
        </p:nvSpPr>
        <p:spPr/>
        <p:txBody>
          <a:bodyPr/>
          <a:lstStyle/>
          <a:p>
            <a:pPr>
              <a:defRPr/>
            </a:pPr>
            <a:fld id="{FAC58E7C-6357-453D-A44F-FD8392DBF5CF}" type="slidenum">
              <a:rPr lang="zh-CN" altLang="en-US" smtClean="0"/>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idx="4294967295"/>
          </p:nvPr>
        </p:nvSpPr>
        <p:spPr bwMode="auto">
          <a:xfrm>
            <a:off x="5418138" y="188913"/>
            <a:ext cx="3725862" cy="5762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3200" b="1" smtClean="0"/>
              <a:t>泛型举例</a:t>
            </a:r>
          </a:p>
        </p:txBody>
      </p:sp>
      <p:sp>
        <p:nvSpPr>
          <p:cNvPr id="53251" name="内容占位符 2"/>
          <p:cNvSpPr>
            <a:spLocks noGrp="1"/>
          </p:cNvSpPr>
          <p:nvPr>
            <p:ph idx="4294967295"/>
          </p:nvPr>
        </p:nvSpPr>
        <p:spPr bwMode="auto">
          <a:xfrm>
            <a:off x="117475" y="436563"/>
            <a:ext cx="9026525" cy="544070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lnSpc>
                <a:spcPct val="90000"/>
              </a:lnSpc>
              <a:buClr>
                <a:srgbClr val="3333CC"/>
              </a:buClr>
              <a:buFont typeface="Arial" panose="020B0604020202020204" pitchFamily="34" charset="0"/>
              <a:buNone/>
            </a:pPr>
            <a:r>
              <a:rPr lang="en-US" altLang="zh-CN" sz="1800" b="1" smtClean="0">
                <a:solidFill>
                  <a:srgbClr val="000000"/>
                </a:solidFill>
              </a:rPr>
              <a:t>public class GenericsDemo {</a:t>
            </a:r>
          </a:p>
          <a:p>
            <a:pPr marL="0" indent="0" eaLnBrk="1" hangingPunct="1">
              <a:lnSpc>
                <a:spcPct val="90000"/>
              </a:lnSpc>
              <a:buClr>
                <a:srgbClr val="3333CC"/>
              </a:buClr>
              <a:buFont typeface="Arial" panose="020B0604020202020204" pitchFamily="34" charset="0"/>
              <a:buNone/>
            </a:pPr>
            <a:r>
              <a:rPr lang="en-US" altLang="zh-CN" sz="1800" b="1" smtClean="0">
                <a:solidFill>
                  <a:srgbClr val="000000"/>
                </a:solidFill>
              </a:rPr>
              <a:t>     public static void main(String[] args) {</a:t>
            </a:r>
          </a:p>
          <a:p>
            <a:pPr marL="0" indent="0" eaLnBrk="1" hangingPunct="1">
              <a:lnSpc>
                <a:spcPct val="90000"/>
              </a:lnSpc>
              <a:buClr>
                <a:srgbClr val="3333CC"/>
              </a:buClr>
              <a:buNone/>
            </a:pPr>
            <a:r>
              <a:rPr lang="en-US" altLang="zh-CN" sz="1800" b="1">
                <a:solidFill>
                  <a:srgbClr val="000000"/>
                </a:solidFill>
              </a:rPr>
              <a:t> </a:t>
            </a:r>
            <a:r>
              <a:rPr lang="en-US" altLang="zh-CN" sz="1800" b="1" smtClean="0">
                <a:solidFill>
                  <a:srgbClr val="000000"/>
                </a:solidFill>
              </a:rPr>
              <a:t>          GStudent&lt;Integer,Integer</a:t>
            </a:r>
            <a:r>
              <a:rPr lang="en-US" altLang="zh-CN" sz="1800" b="1">
                <a:solidFill>
                  <a:srgbClr val="000000"/>
                </a:solidFill>
              </a:rPr>
              <a:t>&gt; stud1 = new GStudent&lt;Integer,Integer&gt;("</a:t>
            </a:r>
            <a:r>
              <a:rPr lang="zh-CN" altLang="en-US" sz="1800" b="1">
                <a:solidFill>
                  <a:srgbClr val="000000"/>
                </a:solidFill>
              </a:rPr>
              <a:t>张三</a:t>
            </a:r>
            <a:r>
              <a:rPr lang="en-US" altLang="zh-CN" sz="1800" b="1">
                <a:solidFill>
                  <a:srgbClr val="000000"/>
                </a:solidFill>
              </a:rPr>
              <a:t>", 1001, 30);</a:t>
            </a:r>
          </a:p>
          <a:p>
            <a:pPr marL="0" indent="0" eaLnBrk="1" hangingPunct="1">
              <a:lnSpc>
                <a:spcPct val="90000"/>
              </a:lnSpc>
              <a:buClr>
                <a:srgbClr val="3333CC"/>
              </a:buClr>
              <a:buNone/>
            </a:pPr>
            <a:r>
              <a:rPr lang="en-US" altLang="zh-CN" sz="1800" b="1" smtClean="0">
                <a:solidFill>
                  <a:srgbClr val="000000"/>
                </a:solidFill>
              </a:rPr>
              <a:t>           GStudent&lt;Integer,String</a:t>
            </a:r>
            <a:r>
              <a:rPr lang="en-US" altLang="zh-CN" sz="1800" b="1">
                <a:solidFill>
                  <a:srgbClr val="000000"/>
                </a:solidFill>
              </a:rPr>
              <a:t>&gt; stud2 = new GStudent&lt;Integer,String&gt;("</a:t>
            </a:r>
            <a:r>
              <a:rPr lang="zh-CN" altLang="en-US" sz="1800" b="1">
                <a:solidFill>
                  <a:srgbClr val="000000"/>
                </a:solidFill>
              </a:rPr>
              <a:t>李思</a:t>
            </a:r>
            <a:r>
              <a:rPr lang="en-US" altLang="zh-CN" sz="1800" b="1">
                <a:solidFill>
                  <a:srgbClr val="000000"/>
                </a:solidFill>
              </a:rPr>
              <a:t>", 1002, "31");</a:t>
            </a:r>
          </a:p>
          <a:p>
            <a:pPr marL="0" indent="0" eaLnBrk="1" hangingPunct="1">
              <a:lnSpc>
                <a:spcPct val="90000"/>
              </a:lnSpc>
              <a:buClr>
                <a:srgbClr val="3333CC"/>
              </a:buClr>
              <a:buNone/>
            </a:pPr>
            <a:r>
              <a:rPr lang="en-US" altLang="zh-CN" sz="1800" b="1" smtClean="0">
                <a:solidFill>
                  <a:srgbClr val="000000"/>
                </a:solidFill>
              </a:rPr>
              <a:t>           GStudent&lt;String,Integer</a:t>
            </a:r>
            <a:r>
              <a:rPr lang="en-US" altLang="zh-CN" sz="1800" b="1">
                <a:solidFill>
                  <a:srgbClr val="000000"/>
                </a:solidFill>
              </a:rPr>
              <a:t>&gt; stud3 = new GStudent&lt;String,Integer&gt;("</a:t>
            </a:r>
            <a:r>
              <a:rPr lang="zh-CN" altLang="en-US" sz="1800" b="1">
                <a:solidFill>
                  <a:srgbClr val="000000"/>
                </a:solidFill>
              </a:rPr>
              <a:t>王武</a:t>
            </a:r>
            <a:r>
              <a:rPr lang="en-US" altLang="zh-CN" sz="1800" b="1">
                <a:solidFill>
                  <a:srgbClr val="000000"/>
                </a:solidFill>
              </a:rPr>
              <a:t>", "1003", 32);</a:t>
            </a:r>
          </a:p>
          <a:p>
            <a:pPr marL="0" indent="0" eaLnBrk="1" hangingPunct="1">
              <a:lnSpc>
                <a:spcPct val="90000"/>
              </a:lnSpc>
              <a:buClr>
                <a:srgbClr val="3333CC"/>
              </a:buClr>
              <a:buNone/>
            </a:pPr>
            <a:r>
              <a:rPr lang="en-US" altLang="zh-CN" sz="1800" b="1" smtClean="0">
                <a:solidFill>
                  <a:srgbClr val="000000"/>
                </a:solidFill>
              </a:rPr>
              <a:t>           GStudent&lt;String,String</a:t>
            </a:r>
            <a:r>
              <a:rPr lang="en-US" altLang="zh-CN" sz="1800" b="1">
                <a:solidFill>
                  <a:srgbClr val="000000"/>
                </a:solidFill>
              </a:rPr>
              <a:t>&gt; stud4 = new GStudent&lt;String,String&gt;("</a:t>
            </a:r>
            <a:r>
              <a:rPr lang="zh-CN" altLang="en-US" sz="1800" b="1">
                <a:solidFill>
                  <a:srgbClr val="000000"/>
                </a:solidFill>
              </a:rPr>
              <a:t>刘奇</a:t>
            </a:r>
            <a:r>
              <a:rPr lang="en-US" altLang="zh-CN" sz="1800" b="1">
                <a:solidFill>
                  <a:srgbClr val="000000"/>
                </a:solidFill>
              </a:rPr>
              <a:t>", "1004", "33</a:t>
            </a:r>
            <a:r>
              <a:rPr lang="en-US" altLang="zh-CN" sz="1800" b="1" smtClean="0">
                <a:solidFill>
                  <a:srgbClr val="000000"/>
                </a:solidFill>
              </a:rPr>
              <a:t>");</a:t>
            </a:r>
          </a:p>
          <a:p>
            <a:pPr marL="0" indent="0" eaLnBrk="1" hangingPunct="1">
              <a:lnSpc>
                <a:spcPct val="90000"/>
              </a:lnSpc>
              <a:buClr>
                <a:srgbClr val="3333CC"/>
              </a:buClr>
              <a:buNone/>
            </a:pPr>
            <a:r>
              <a:rPr lang="en-US" altLang="zh-CN" sz="1800" b="1">
                <a:solidFill>
                  <a:srgbClr val="000000"/>
                </a:solidFill>
              </a:rPr>
              <a:t> </a:t>
            </a:r>
            <a:r>
              <a:rPr lang="en-US" altLang="zh-CN" sz="1800" b="1" smtClean="0">
                <a:solidFill>
                  <a:srgbClr val="000000"/>
                </a:solidFill>
              </a:rPr>
              <a:t>  }</a:t>
            </a:r>
          </a:p>
          <a:p>
            <a:pPr marL="0" indent="0" eaLnBrk="1" hangingPunct="1">
              <a:lnSpc>
                <a:spcPct val="90000"/>
              </a:lnSpc>
              <a:buClr>
                <a:srgbClr val="3333CC"/>
              </a:buClr>
              <a:buNone/>
            </a:pPr>
            <a:r>
              <a:rPr lang="en-US" altLang="zh-CN" sz="1800" b="1">
                <a:solidFill>
                  <a:srgbClr val="000000"/>
                </a:solidFill>
              </a:rPr>
              <a:t>}</a:t>
            </a:r>
            <a:endParaRPr lang="en-US" altLang="zh-CN" sz="1800" b="1" smtClean="0">
              <a:solidFill>
                <a:srgbClr val="000000"/>
              </a:solidFill>
            </a:endParaRPr>
          </a:p>
          <a:p>
            <a:pPr marL="0" indent="0" eaLnBrk="1" hangingPunct="1">
              <a:lnSpc>
                <a:spcPct val="90000"/>
              </a:lnSpc>
              <a:buClr>
                <a:srgbClr val="3333CC"/>
              </a:buClr>
              <a:buNone/>
            </a:pPr>
            <a:r>
              <a:rPr lang="en-US" altLang="zh-CN" sz="1800" b="1">
                <a:solidFill>
                  <a:srgbClr val="000000"/>
                </a:solidFill>
              </a:rPr>
              <a:t>class GStudent&lt;T,K&gt; {</a:t>
            </a:r>
          </a:p>
          <a:p>
            <a:pPr marL="0" indent="0" eaLnBrk="1" hangingPunct="1">
              <a:lnSpc>
                <a:spcPct val="90000"/>
              </a:lnSpc>
              <a:buClr>
                <a:srgbClr val="3333CC"/>
              </a:buClr>
              <a:buNone/>
            </a:pPr>
            <a:r>
              <a:rPr lang="en-US" altLang="zh-CN" sz="1800" b="1">
                <a:solidFill>
                  <a:srgbClr val="000000"/>
                </a:solidFill>
              </a:rPr>
              <a:t>	String studentName;</a:t>
            </a:r>
          </a:p>
          <a:p>
            <a:pPr marL="0" indent="0" eaLnBrk="1" hangingPunct="1">
              <a:lnSpc>
                <a:spcPct val="90000"/>
              </a:lnSpc>
              <a:buClr>
                <a:srgbClr val="3333CC"/>
              </a:buClr>
              <a:buNone/>
            </a:pPr>
            <a:r>
              <a:rPr lang="en-US" altLang="zh-CN" sz="1800" b="1">
                <a:solidFill>
                  <a:srgbClr val="000000"/>
                </a:solidFill>
              </a:rPr>
              <a:t>	T studentNo;</a:t>
            </a:r>
          </a:p>
          <a:p>
            <a:pPr marL="0" indent="0" eaLnBrk="1" hangingPunct="1">
              <a:lnSpc>
                <a:spcPct val="90000"/>
              </a:lnSpc>
              <a:buClr>
                <a:srgbClr val="3333CC"/>
              </a:buClr>
              <a:buNone/>
            </a:pPr>
            <a:r>
              <a:rPr lang="en-US" altLang="zh-CN" sz="1800" b="1">
                <a:solidFill>
                  <a:srgbClr val="000000"/>
                </a:solidFill>
              </a:rPr>
              <a:t>	K seatNumber</a:t>
            </a:r>
            <a:r>
              <a:rPr lang="en-US" altLang="zh-CN" sz="1800" b="1" smtClean="0">
                <a:solidFill>
                  <a:srgbClr val="000000"/>
                </a:solidFill>
              </a:rPr>
              <a:t>;</a:t>
            </a:r>
            <a:endParaRPr lang="en-US" altLang="zh-CN" sz="1800" b="1">
              <a:solidFill>
                <a:srgbClr val="000000"/>
              </a:solidFill>
            </a:endParaRPr>
          </a:p>
          <a:p>
            <a:pPr marL="0" indent="0" eaLnBrk="1" hangingPunct="1">
              <a:lnSpc>
                <a:spcPct val="90000"/>
              </a:lnSpc>
              <a:buClr>
                <a:srgbClr val="3333CC"/>
              </a:buClr>
              <a:buNone/>
            </a:pPr>
            <a:r>
              <a:rPr lang="en-US" altLang="zh-CN" sz="1800" b="1">
                <a:solidFill>
                  <a:srgbClr val="000000"/>
                </a:solidFill>
              </a:rPr>
              <a:t>	public GStudent(String studentName, T studentNo, K seatNumber) {</a:t>
            </a:r>
          </a:p>
          <a:p>
            <a:pPr marL="0" indent="0" eaLnBrk="1" hangingPunct="1">
              <a:lnSpc>
                <a:spcPct val="90000"/>
              </a:lnSpc>
              <a:buClr>
                <a:srgbClr val="3333CC"/>
              </a:buClr>
              <a:buNone/>
            </a:pPr>
            <a:r>
              <a:rPr lang="en-US" altLang="zh-CN" sz="1800" b="1">
                <a:solidFill>
                  <a:srgbClr val="000000"/>
                </a:solidFill>
              </a:rPr>
              <a:t>		this.studentName = studentName;</a:t>
            </a:r>
          </a:p>
          <a:p>
            <a:pPr marL="0" indent="0" eaLnBrk="1" hangingPunct="1">
              <a:lnSpc>
                <a:spcPct val="90000"/>
              </a:lnSpc>
              <a:buClr>
                <a:srgbClr val="3333CC"/>
              </a:buClr>
              <a:buNone/>
            </a:pPr>
            <a:r>
              <a:rPr lang="en-US" altLang="zh-CN" sz="1800" b="1">
                <a:solidFill>
                  <a:srgbClr val="000000"/>
                </a:solidFill>
              </a:rPr>
              <a:t>		this.studentNo = studentNo;</a:t>
            </a:r>
          </a:p>
          <a:p>
            <a:pPr marL="0" indent="0" eaLnBrk="1" hangingPunct="1">
              <a:lnSpc>
                <a:spcPct val="90000"/>
              </a:lnSpc>
              <a:buClr>
                <a:srgbClr val="3333CC"/>
              </a:buClr>
              <a:buNone/>
            </a:pPr>
            <a:r>
              <a:rPr lang="en-US" altLang="zh-CN" sz="1800" b="1">
                <a:solidFill>
                  <a:srgbClr val="000000"/>
                </a:solidFill>
              </a:rPr>
              <a:t>		this.seatNumber = seatNumber;</a:t>
            </a:r>
          </a:p>
          <a:p>
            <a:pPr marL="0" indent="0" eaLnBrk="1" hangingPunct="1">
              <a:lnSpc>
                <a:spcPct val="90000"/>
              </a:lnSpc>
              <a:buClr>
                <a:srgbClr val="3333CC"/>
              </a:buClr>
              <a:buNone/>
            </a:pPr>
            <a:r>
              <a:rPr lang="en-US" altLang="zh-CN" sz="1800" b="1">
                <a:solidFill>
                  <a:srgbClr val="000000"/>
                </a:solidFill>
              </a:rPr>
              <a:t>	}</a:t>
            </a:r>
          </a:p>
          <a:p>
            <a:pPr marL="0" indent="0" eaLnBrk="1" hangingPunct="1">
              <a:lnSpc>
                <a:spcPct val="90000"/>
              </a:lnSpc>
              <a:buClr>
                <a:srgbClr val="3333CC"/>
              </a:buClr>
              <a:buNone/>
            </a:pPr>
            <a:r>
              <a:rPr lang="en-US" altLang="zh-CN" sz="1800" b="1" smtClean="0">
                <a:solidFill>
                  <a:srgbClr val="000000"/>
                </a:solidFill>
              </a:rPr>
              <a:t>}</a:t>
            </a:r>
            <a:endParaRPr lang="zh-CN" altLang="en-US" sz="2400" b="1" smtClean="0"/>
          </a:p>
        </p:txBody>
      </p:sp>
      <p:sp>
        <p:nvSpPr>
          <p:cNvPr id="53252" name="灯片编号占位符 4"/>
          <p:cNvSpPr>
            <a:spLocks noGrp="1"/>
          </p:cNvSpPr>
          <p:nvPr>
            <p:ph type="sldNum" sz="quarter" idx="4294967295"/>
          </p:nvPr>
        </p:nvSpPr>
        <p:spPr bwMode="auto">
          <a:xfrm>
            <a:off x="3419475" y="6237288"/>
            <a:ext cx="900113"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807B47D9-E3F3-499D-87FE-7B7FF81C5E90}" type="slidenum">
              <a:rPr lang="zh-CN" altLang="en-US" sz="1800"/>
              <a:t>55</a:t>
            </a:fld>
            <a:endParaRPr lang="en-US" altLang="zh-CN" sz="1800"/>
          </a:p>
        </p:txBody>
      </p:sp>
      <p:sp>
        <p:nvSpPr>
          <p:cNvPr id="7" name="文本框 6"/>
          <p:cNvSpPr txBox="1"/>
          <p:nvPr/>
        </p:nvSpPr>
        <p:spPr>
          <a:xfrm>
            <a:off x="2915816" y="5661248"/>
            <a:ext cx="5336019" cy="707886"/>
          </a:xfrm>
          <a:prstGeom prst="rect">
            <a:avLst/>
          </a:prstGeom>
          <a:solidFill>
            <a:srgbClr val="66FFCC"/>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rPr>
              <a:t>04-interface/UtilCase. GenericsDemo</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txBox="1">
            <a:spLocks noChangeArrowheads="1"/>
          </p:cNvSpPr>
          <p:nvPr/>
        </p:nvSpPr>
        <p:spPr bwMode="auto">
          <a:xfrm>
            <a:off x="611188" y="115888"/>
            <a:ext cx="7793037"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marL="838200" indent="-8382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3600" b="1">
                <a:solidFill>
                  <a:schemeClr val="tx2"/>
                </a:solidFill>
                <a:latin typeface="Tahoma" panose="020B0604030504040204" pitchFamily="34" charset="0"/>
              </a:rPr>
              <a:t>2</a:t>
            </a:r>
            <a:r>
              <a:rPr lang="zh-CN" altLang="en-US" sz="3600" b="1">
                <a:solidFill>
                  <a:schemeClr val="tx2"/>
                </a:solidFill>
                <a:latin typeface="Tahoma" panose="020B0604030504040204" pitchFamily="34" charset="0"/>
              </a:rPr>
              <a:t>）泛型的必要性</a:t>
            </a:r>
          </a:p>
        </p:txBody>
      </p:sp>
      <p:sp>
        <p:nvSpPr>
          <p:cNvPr id="54275" name="Rectangle 2"/>
          <p:cNvSpPr>
            <a:spLocks noGrp="1" noChangeArrowheads="1"/>
          </p:cNvSpPr>
          <p:nvPr>
            <p:ph type="title"/>
          </p:nvPr>
        </p:nvSpPr>
        <p:spPr>
          <a:xfrm>
            <a:off x="615950" y="1192213"/>
            <a:ext cx="7793038" cy="839787"/>
          </a:xfrm>
        </p:spPr>
        <p:txBody>
          <a:bodyPr/>
          <a:lstStyle/>
          <a:p>
            <a:pPr marL="457200" indent="-457200">
              <a:buFont typeface="Wingdings" panose="05000000000000000000" pitchFamily="2" charset="2"/>
              <a:buChar char="Ø"/>
            </a:pPr>
            <a:r>
              <a:rPr lang="en-US" altLang="zh-CN" sz="3200" smtClean="0"/>
              <a:t> Comparable&lt;T&gt; </a:t>
            </a:r>
            <a:endParaRPr lang="zh-CN" altLang="en-US" sz="3200" smtClean="0"/>
          </a:p>
        </p:txBody>
      </p:sp>
      <p:sp>
        <p:nvSpPr>
          <p:cNvPr id="54276" name="Rectangle 3"/>
          <p:cNvSpPr txBox="1">
            <a:spLocks noChangeArrowheads="1"/>
          </p:cNvSpPr>
          <p:nvPr/>
        </p:nvSpPr>
        <p:spPr bwMode="auto">
          <a:xfrm>
            <a:off x="334962" y="2060575"/>
            <a:ext cx="8557517" cy="216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80000"/>
              <a:buFont typeface="Wingdings" panose="05000000000000000000" pitchFamily="2" charset="2"/>
              <a:buNone/>
            </a:pPr>
            <a:r>
              <a:rPr lang="en-US" altLang="zh-CN" b="1">
                <a:latin typeface="Tahoma" panose="020B0604030504040204" pitchFamily="34" charset="0"/>
              </a:rPr>
              <a:t>Comparable&lt;String&gt; scom="abc";</a:t>
            </a:r>
          </a:p>
          <a:p>
            <a:pPr>
              <a:spcBef>
                <a:spcPct val="20000"/>
              </a:spcBef>
              <a:buClr>
                <a:schemeClr val="folHlink"/>
              </a:buClr>
              <a:buSzPct val="80000"/>
              <a:buFont typeface="Wingdings" panose="05000000000000000000" pitchFamily="2" charset="2"/>
              <a:buNone/>
            </a:pPr>
            <a:r>
              <a:rPr lang="en-US" altLang="zh-CN" b="1">
                <a:latin typeface="Tahoma" panose="020B0604030504040204" pitchFamily="34" charset="0"/>
              </a:rPr>
              <a:t>       //String</a:t>
            </a:r>
            <a:r>
              <a:rPr lang="zh-CN" altLang="en-US" b="1">
                <a:latin typeface="Tahoma" panose="020B0604030504040204" pitchFamily="34" charset="0"/>
              </a:rPr>
              <a:t>实现</a:t>
            </a:r>
            <a:r>
              <a:rPr lang="en-US" altLang="zh-CN" b="1">
                <a:latin typeface="Tahoma" panose="020B0604030504040204" pitchFamily="34" charset="0"/>
              </a:rPr>
              <a:t>Comparable&lt;String&gt;</a:t>
            </a:r>
            <a:endParaRPr lang="zh-CN" altLang="en-US" b="1">
              <a:latin typeface="Tahoma" panose="020B0604030504040204" pitchFamily="34" charset="0"/>
            </a:endParaRPr>
          </a:p>
          <a:p>
            <a:pPr>
              <a:spcBef>
                <a:spcPct val="20000"/>
              </a:spcBef>
              <a:buClr>
                <a:schemeClr val="folHlink"/>
              </a:buClr>
              <a:buSzPct val="80000"/>
              <a:buFont typeface="Wingdings" panose="05000000000000000000" pitchFamily="2" charset="2"/>
              <a:buNone/>
            </a:pPr>
            <a:r>
              <a:rPr lang="en-US" altLang="zh-CN" b="1">
                <a:latin typeface="Tahoma" panose="020B0604030504040204" pitchFamily="34" charset="0"/>
              </a:rPr>
              <a:t>Comparable&lt;Person&gt; pcom = new Person("</a:t>
            </a:r>
            <a:r>
              <a:rPr lang="zh-CN" altLang="en-US" b="1">
                <a:latin typeface="Tahoma" panose="020B0604030504040204" pitchFamily="34" charset="0"/>
              </a:rPr>
              <a:t>李明</a:t>
            </a:r>
            <a:r>
              <a:rPr lang="en-US" altLang="zh-CN" b="1">
                <a:latin typeface="Tahoma" panose="020B0604030504040204" pitchFamily="34" charset="0"/>
              </a:rPr>
              <a:t>",null,"</a:t>
            </a:r>
            <a:r>
              <a:rPr lang="zh-CN" altLang="en-US" b="1">
                <a:latin typeface="Tahoma" panose="020B0604030504040204" pitchFamily="34" charset="0"/>
              </a:rPr>
              <a:t>男</a:t>
            </a:r>
            <a:r>
              <a:rPr lang="en-US" altLang="zh-CN" b="1">
                <a:latin typeface="Tahoma" panose="020B0604030504040204" pitchFamily="34" charset="0"/>
              </a:rPr>
              <a:t>","",""); //Person</a:t>
            </a:r>
            <a:r>
              <a:rPr lang="zh-CN" altLang="en-US" b="1">
                <a:latin typeface="Tahoma" panose="020B0604030504040204" pitchFamily="34" charset="0"/>
              </a:rPr>
              <a:t>实现</a:t>
            </a:r>
            <a:r>
              <a:rPr lang="en-US" altLang="zh-CN" b="1">
                <a:latin typeface="Tahoma" panose="020B0604030504040204" pitchFamily="34" charset="0"/>
              </a:rPr>
              <a:t>Comparable&lt;Person&gt;</a:t>
            </a:r>
            <a:endParaRPr lang="zh-CN" altLang="en-US" b="1">
              <a:latin typeface="Tahoma" panose="020B0604030504040204" pitchFamily="34" charset="0"/>
            </a:endParaRPr>
          </a:p>
        </p:txBody>
      </p:sp>
      <p:sp>
        <p:nvSpPr>
          <p:cNvPr id="2" name="灯片编号占位符 1"/>
          <p:cNvSpPr>
            <a:spLocks noGrp="1"/>
          </p:cNvSpPr>
          <p:nvPr>
            <p:ph type="sldNum" sz="quarter" idx="11"/>
          </p:nvPr>
        </p:nvSpPr>
        <p:spPr/>
        <p:txBody>
          <a:bodyPr/>
          <a:lstStyle/>
          <a:p>
            <a:pPr>
              <a:defRPr/>
            </a:pPr>
            <a:fld id="{62AF7C9A-535C-4597-806D-ADD569913736}" type="slidenum">
              <a:rPr lang="zh-CN" altLang="en-US" smtClean="0"/>
              <a:t>56</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42988" y="188913"/>
            <a:ext cx="7793037" cy="839787"/>
          </a:xfrm>
        </p:spPr>
        <p:txBody>
          <a:bodyPr/>
          <a:lstStyle/>
          <a:p>
            <a:r>
              <a:rPr lang="en-US" altLang="zh-CN" dirty="0" smtClean="0"/>
              <a:t>3</a:t>
            </a:r>
            <a:r>
              <a:rPr lang="zh-CN" altLang="en-US" dirty="0" smtClean="0"/>
              <a:t>）泛型的继承性及通配符 </a:t>
            </a:r>
          </a:p>
        </p:txBody>
      </p:sp>
      <p:sp>
        <p:nvSpPr>
          <p:cNvPr id="56323" name="Rectangle 3"/>
          <p:cNvSpPr>
            <a:spLocks noGrp="1" noChangeArrowheads="1"/>
          </p:cNvSpPr>
          <p:nvPr>
            <p:ph type="body" idx="1"/>
          </p:nvPr>
        </p:nvSpPr>
        <p:spPr>
          <a:xfrm>
            <a:off x="250825" y="1412875"/>
            <a:ext cx="8631238" cy="4840288"/>
          </a:xfrm>
        </p:spPr>
        <p:txBody>
          <a:bodyPr/>
          <a:lstStyle/>
          <a:p>
            <a:pPr>
              <a:lnSpc>
                <a:spcPct val="90000"/>
              </a:lnSpc>
            </a:pPr>
            <a:r>
              <a:rPr lang="en-US" altLang="zh-CN" sz="2800" dirty="0" smtClean="0"/>
              <a:t>Comparator</a:t>
            </a:r>
            <a:r>
              <a:rPr lang="en-US" altLang="zh-CN" sz="2800" dirty="0" smtClean="0">
                <a:solidFill>
                  <a:schemeClr val="hlink"/>
                </a:solidFill>
              </a:rPr>
              <a:t>&lt;?&gt;</a:t>
            </a:r>
            <a:r>
              <a:rPr lang="zh-CN" altLang="en-US" sz="2800" dirty="0" smtClean="0"/>
              <a:t>是所有</a:t>
            </a:r>
            <a:r>
              <a:rPr lang="en-US" altLang="zh-CN" sz="2800" dirty="0" smtClean="0"/>
              <a:t>Comparator</a:t>
            </a:r>
            <a:r>
              <a:rPr lang="en-US" altLang="zh-CN" sz="2800" dirty="0" smtClean="0">
                <a:solidFill>
                  <a:schemeClr val="hlink"/>
                </a:solidFill>
              </a:rPr>
              <a:t>&lt;T&gt;</a:t>
            </a:r>
            <a:r>
              <a:rPr lang="zh-CN" altLang="en-US" sz="2800" dirty="0" smtClean="0"/>
              <a:t>的父类型，</a:t>
            </a:r>
            <a:r>
              <a:rPr lang="zh-CN" altLang="en-US" sz="2800" dirty="0" smtClean="0">
                <a:latin typeface="Arial" panose="020B0604020202020204" pitchFamily="34" charset="0"/>
              </a:rPr>
              <a:t>“</a:t>
            </a:r>
            <a:r>
              <a:rPr lang="en-US" altLang="zh-CN" sz="2800" dirty="0" smtClean="0"/>
              <a:t>?</a:t>
            </a:r>
            <a:r>
              <a:rPr lang="en-US" altLang="zh-CN" sz="2800" dirty="0" smtClean="0">
                <a:latin typeface="Arial" panose="020B0604020202020204" pitchFamily="34" charset="0"/>
              </a:rPr>
              <a:t>”</a:t>
            </a:r>
            <a:r>
              <a:rPr lang="zh-CN" altLang="en-US" sz="2800" dirty="0" smtClean="0"/>
              <a:t>称为通配符，表示通配类型，代表能够匹配任何类型。</a:t>
            </a:r>
            <a:r>
              <a:rPr lang="zh-CN" altLang="en-US" sz="2800" dirty="0" smtClean="0">
                <a:latin typeface="Arial" panose="020B0604020202020204" pitchFamily="34" charset="0"/>
              </a:rPr>
              <a:t>“</a:t>
            </a:r>
            <a:r>
              <a:rPr lang="en-US" altLang="zh-CN" sz="2800" dirty="0" smtClean="0"/>
              <a:t>?</a:t>
            </a:r>
            <a:r>
              <a:rPr lang="en-US" altLang="zh-CN" sz="2800" dirty="0" smtClean="0">
                <a:latin typeface="Arial" panose="020B0604020202020204" pitchFamily="34" charset="0"/>
              </a:rPr>
              <a:t>”</a:t>
            </a:r>
            <a:r>
              <a:rPr lang="zh-CN" altLang="en-US" sz="2800" dirty="0" smtClean="0"/>
              <a:t>还有以下两种限定通配符用法：</a:t>
            </a:r>
          </a:p>
          <a:p>
            <a:pPr>
              <a:lnSpc>
                <a:spcPct val="90000"/>
              </a:lnSpc>
            </a:pPr>
            <a:r>
              <a:rPr lang="en-US" altLang="zh-CN" sz="2800" dirty="0" smtClean="0">
                <a:solidFill>
                  <a:schemeClr val="hlink"/>
                </a:solidFill>
              </a:rPr>
              <a:t>? extends T</a:t>
            </a:r>
          </a:p>
          <a:p>
            <a:pPr>
              <a:lnSpc>
                <a:spcPct val="90000"/>
              </a:lnSpc>
            </a:pPr>
            <a:r>
              <a:rPr lang="en-US" altLang="zh-CN" sz="2800" dirty="0" smtClean="0"/>
              <a:t>         //?</a:t>
            </a:r>
            <a:r>
              <a:rPr lang="zh-CN" altLang="en-US" sz="2800" dirty="0" smtClean="0"/>
              <a:t>表示</a:t>
            </a:r>
            <a:r>
              <a:rPr lang="en-US" altLang="zh-CN" sz="2800" dirty="0" smtClean="0"/>
              <a:t>T</a:t>
            </a:r>
            <a:r>
              <a:rPr lang="zh-CN" altLang="en-US" sz="2800" dirty="0" smtClean="0"/>
              <a:t>及其任意一种子类型，</a:t>
            </a:r>
            <a:r>
              <a:rPr lang="en-US" altLang="zh-CN" sz="2800" dirty="0" smtClean="0"/>
              <a:t>T</a:t>
            </a:r>
            <a:r>
              <a:rPr lang="zh-CN" altLang="en-US" sz="2800" dirty="0" smtClean="0"/>
              <a:t>称为</a:t>
            </a:r>
            <a:r>
              <a:rPr lang="en-US" altLang="zh-CN" sz="2800" dirty="0" smtClean="0"/>
              <a:t>?</a:t>
            </a:r>
            <a:r>
              <a:rPr lang="zh-CN" altLang="en-US" sz="2800" dirty="0" smtClean="0"/>
              <a:t>的上界</a:t>
            </a:r>
          </a:p>
          <a:p>
            <a:pPr>
              <a:lnSpc>
                <a:spcPct val="90000"/>
              </a:lnSpc>
            </a:pPr>
            <a:r>
              <a:rPr lang="en-US" altLang="zh-CN" sz="2800" dirty="0" smtClean="0">
                <a:solidFill>
                  <a:schemeClr val="hlink"/>
                </a:solidFill>
              </a:rPr>
              <a:t>? super T</a:t>
            </a:r>
          </a:p>
          <a:p>
            <a:pPr>
              <a:lnSpc>
                <a:spcPct val="90000"/>
              </a:lnSpc>
            </a:pPr>
            <a:r>
              <a:rPr lang="en-US" altLang="zh-CN" sz="2800" dirty="0" smtClean="0"/>
              <a:t>         //?</a:t>
            </a:r>
            <a:r>
              <a:rPr lang="zh-CN" altLang="en-US" sz="2800" dirty="0" smtClean="0"/>
              <a:t>表示</a:t>
            </a:r>
            <a:r>
              <a:rPr lang="en-US" altLang="zh-CN" sz="2800" dirty="0" smtClean="0"/>
              <a:t>T</a:t>
            </a:r>
            <a:r>
              <a:rPr lang="zh-CN" altLang="en-US" sz="2800" dirty="0" smtClean="0"/>
              <a:t>及其任意一种父类型，</a:t>
            </a:r>
            <a:r>
              <a:rPr lang="en-US" altLang="zh-CN" sz="2800" dirty="0" smtClean="0"/>
              <a:t>T</a:t>
            </a:r>
            <a:r>
              <a:rPr lang="zh-CN" altLang="en-US" sz="2800" dirty="0" smtClean="0"/>
              <a:t>称为</a:t>
            </a:r>
            <a:r>
              <a:rPr lang="en-US" altLang="zh-CN" sz="2800" dirty="0" smtClean="0"/>
              <a:t>?</a:t>
            </a:r>
            <a:r>
              <a:rPr lang="zh-CN" altLang="en-US" sz="2800" dirty="0" smtClean="0"/>
              <a:t>的下界</a:t>
            </a:r>
          </a:p>
          <a:p>
            <a:pPr>
              <a:lnSpc>
                <a:spcPct val="90000"/>
              </a:lnSpc>
            </a:pPr>
            <a:r>
              <a:rPr lang="en-US" altLang="zh-CN" sz="2800" dirty="0" smtClean="0"/>
              <a:t>public static &lt;T extends Comparable&lt;? super T&gt;&gt; void sort(T value[])</a:t>
            </a:r>
          </a:p>
          <a:p>
            <a:pPr>
              <a:lnSpc>
                <a:spcPct val="90000"/>
              </a:lnSpc>
            </a:pPr>
            <a:r>
              <a:rPr lang="en-US" altLang="zh-CN" sz="2800" dirty="0" smtClean="0"/>
              <a:t>public static &lt;T&gt; void sort(T value[], Comparator&lt;? super T&gt; c) </a:t>
            </a:r>
            <a:endParaRPr lang="zh-CN" altLang="en-US" sz="2800" dirty="0" smtClean="0"/>
          </a:p>
        </p:txBody>
      </p:sp>
      <p:sp>
        <p:nvSpPr>
          <p:cNvPr id="2" name="灯片编号占位符 1"/>
          <p:cNvSpPr>
            <a:spLocks noGrp="1"/>
          </p:cNvSpPr>
          <p:nvPr>
            <p:ph type="sldNum" sz="quarter" idx="11"/>
          </p:nvPr>
        </p:nvSpPr>
        <p:spPr/>
        <p:txBody>
          <a:bodyPr/>
          <a:lstStyle/>
          <a:p>
            <a:pPr>
              <a:defRPr/>
            </a:pPr>
            <a:fld id="{F11F17FA-C5FB-4A72-ABDB-9481A95615DF}" type="slidenum">
              <a:rPr lang="zh-CN" altLang="en-US" smtClean="0"/>
              <a:t>57</a:t>
            </a:fld>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小结</a:t>
            </a:r>
          </a:p>
        </p:txBody>
      </p:sp>
      <p:sp>
        <p:nvSpPr>
          <p:cNvPr id="4" name="Rectangle 3"/>
          <p:cNvSpPr txBox="1">
            <a:spLocks noChangeArrowheads="1"/>
          </p:cNvSpPr>
          <p:nvPr/>
        </p:nvSpPr>
        <p:spPr bwMode="auto">
          <a:xfrm>
            <a:off x="323850" y="1339850"/>
            <a:ext cx="8496300"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32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990600" lvl="1" indent="-533400">
              <a:buFontTx/>
              <a:buAutoNum type="arabicPeriod"/>
              <a:defRPr/>
            </a:pPr>
            <a:r>
              <a:rPr lang="zh-CN" altLang="en-US" kern="0" dirty="0" smtClean="0">
                <a:solidFill>
                  <a:srgbClr val="000000"/>
                </a:solidFill>
                <a:latin typeface="Comic Sans MS" panose="030F0702030302020204"/>
              </a:rPr>
              <a:t>理解接口的作用，理解接口和实现接口的类的关系，掌握声明接口、一个类实现多个接口的声明和使用方法。</a:t>
            </a:r>
          </a:p>
          <a:p>
            <a:pPr marL="990600" lvl="1" indent="-533400">
              <a:buFontTx/>
              <a:buAutoNum type="arabicPeriod"/>
              <a:defRPr/>
            </a:pPr>
            <a:r>
              <a:rPr lang="zh-CN" altLang="en-US" kern="0" dirty="0" smtClean="0">
                <a:solidFill>
                  <a:srgbClr val="000000"/>
                </a:solidFill>
                <a:latin typeface="Comic Sans MS" panose="030F0702030302020204"/>
              </a:rPr>
              <a:t>理解内嵌类型的概念，掌握声明内部类的方法。</a:t>
            </a:r>
          </a:p>
          <a:p>
            <a:pPr marL="990600" lvl="1" indent="-533400">
              <a:buFontTx/>
              <a:buAutoNum type="arabicPeriod"/>
              <a:defRPr/>
            </a:pPr>
            <a:r>
              <a:rPr lang="zh-CN" altLang="en-US" kern="0" dirty="0" smtClean="0">
                <a:solidFill>
                  <a:srgbClr val="000000"/>
                </a:solidFill>
                <a:latin typeface="Comic Sans MS" panose="030F0702030302020204"/>
              </a:rPr>
              <a:t>熟悉</a:t>
            </a:r>
            <a:r>
              <a:rPr lang="en-US" altLang="zh-CN" kern="0" dirty="0" smtClean="0">
                <a:solidFill>
                  <a:srgbClr val="000000"/>
                </a:solidFill>
                <a:latin typeface="Comic Sans MS" panose="030F0702030302020204"/>
              </a:rPr>
              <a:t>Java</a:t>
            </a:r>
            <a:r>
              <a:rPr lang="zh-CN" altLang="en-US" kern="0" dirty="0" smtClean="0">
                <a:solidFill>
                  <a:srgbClr val="000000"/>
                </a:solidFill>
                <a:latin typeface="Comic Sans MS" panose="030F0702030302020204"/>
              </a:rPr>
              <a:t>语言包和实用包中的常用类。</a:t>
            </a:r>
            <a:endParaRPr lang="en-US" altLang="zh-CN" kern="0" dirty="0" smtClean="0">
              <a:solidFill>
                <a:srgbClr val="000000"/>
              </a:solidFill>
              <a:latin typeface="Comic Sans MS" panose="030F0702030302020204"/>
            </a:endParaRPr>
          </a:p>
          <a:p>
            <a:pPr marL="990600" lvl="1" indent="-533400">
              <a:buFontTx/>
              <a:buAutoNum type="arabicPeriod"/>
              <a:defRPr/>
            </a:pPr>
            <a:r>
              <a:rPr lang="zh-CN" altLang="en-US" kern="0" dirty="0" smtClean="0">
                <a:solidFill>
                  <a:srgbClr val="000000"/>
                </a:solidFill>
                <a:latin typeface="Comic Sans MS" panose="030F0702030302020204"/>
              </a:rPr>
              <a:t>理解泛型的作用和用法</a:t>
            </a:r>
          </a:p>
          <a:p>
            <a:pPr marL="609600" indent="-609600">
              <a:buFont typeface="Wingdings" panose="05000000000000000000" pitchFamily="2" charset="2"/>
              <a:buNone/>
              <a:defRPr/>
            </a:pPr>
            <a:r>
              <a:rPr lang="zh-CN" altLang="en-US" kern="0" dirty="0" smtClean="0">
                <a:solidFill>
                  <a:srgbClr val="000099"/>
                </a:solidFill>
                <a:latin typeface="Comic Sans MS" panose="030F0702030302020204"/>
              </a:rPr>
              <a:t>重点：</a:t>
            </a:r>
            <a:r>
              <a:rPr lang="zh-CN" altLang="en-US" kern="0" dirty="0" smtClean="0">
                <a:solidFill>
                  <a:srgbClr val="000000"/>
                </a:solidFill>
                <a:latin typeface="Comic Sans MS" panose="030F0702030302020204"/>
              </a:rPr>
              <a:t>接口和实现接口的类；</a:t>
            </a:r>
            <a:r>
              <a:rPr lang="en-US" altLang="zh-CN" kern="0" dirty="0" smtClean="0">
                <a:solidFill>
                  <a:srgbClr val="000000"/>
                </a:solidFill>
                <a:latin typeface="Comic Sans MS" panose="030F0702030302020204"/>
              </a:rPr>
              <a:t>Java API</a:t>
            </a:r>
            <a:r>
              <a:rPr lang="zh-CN" altLang="en-US" kern="0" dirty="0" smtClean="0">
                <a:solidFill>
                  <a:srgbClr val="003399"/>
                </a:solidFill>
                <a:latin typeface="Comic Sans MS" panose="030F0702030302020204"/>
              </a:rPr>
              <a:t> </a:t>
            </a:r>
            <a:r>
              <a:rPr lang="zh-CN" altLang="en-US" kern="0" dirty="0" smtClean="0">
                <a:solidFill>
                  <a:srgbClr val="000000"/>
                </a:solidFill>
                <a:latin typeface="Comic Sans MS" panose="030F0702030302020204"/>
              </a:rPr>
              <a:t>。</a:t>
            </a:r>
          </a:p>
        </p:txBody>
      </p:sp>
      <p:sp>
        <p:nvSpPr>
          <p:cNvPr id="2" name="灯片编号占位符 1"/>
          <p:cNvSpPr>
            <a:spLocks noGrp="1"/>
          </p:cNvSpPr>
          <p:nvPr>
            <p:ph type="sldNum" sz="quarter" idx="11"/>
          </p:nvPr>
        </p:nvSpPr>
        <p:spPr/>
        <p:txBody>
          <a:bodyPr/>
          <a:lstStyle/>
          <a:p>
            <a:pPr>
              <a:defRPr/>
            </a:pPr>
            <a:fld id="{6D847B59-1485-4A5F-910E-A11CE702F0D4}" type="slidenum">
              <a:rPr lang="zh-CN" altLang="en-US" smtClean="0"/>
              <a:t>58</a:t>
            </a:fld>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en-US" altLang="zh-CN" smtClean="0"/>
              <a:t>QQ</a:t>
            </a:r>
            <a:r>
              <a:rPr lang="zh-CN" altLang="en-US" smtClean="0"/>
              <a:t>作业</a:t>
            </a:r>
            <a:r>
              <a:rPr lang="en-US" altLang="zh-CN" smtClean="0"/>
              <a:t>-1</a:t>
            </a:r>
            <a:endParaRPr lang="zh-CN" altLang="en-US" smtClean="0"/>
          </a:p>
        </p:txBody>
      </p:sp>
      <p:sp>
        <p:nvSpPr>
          <p:cNvPr id="102405"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39805213-CB45-4B89-A8E5-2B605A83532D}" type="slidenum">
              <a:rPr lang="zh-CN" altLang="en-US" sz="1400" smtClean="0">
                <a:latin typeface="Tahoma" pitchFamily="34" charset="0"/>
              </a:rPr>
              <a:pPr eaLnBrk="1" hangingPunct="1"/>
              <a:t>59</a:t>
            </a:fld>
            <a:endParaRPr lang="en-US" altLang="zh-CN" sz="1400" smtClean="0">
              <a:latin typeface="Tahoma" pitchFamily="34" charset="0"/>
            </a:endParaRPr>
          </a:p>
        </p:txBody>
      </p:sp>
      <p:sp>
        <p:nvSpPr>
          <p:cNvPr id="6" name="文本框 5"/>
          <p:cNvSpPr txBox="1"/>
          <p:nvPr/>
        </p:nvSpPr>
        <p:spPr>
          <a:xfrm>
            <a:off x="467519" y="1268760"/>
            <a:ext cx="8476456" cy="1421928"/>
          </a:xfrm>
          <a:prstGeom prst="rect">
            <a:avLst/>
          </a:prstGeom>
          <a:noFill/>
        </p:spPr>
        <p:txBody>
          <a:bodyPr wrap="square" rtlCol="0">
            <a:spAutoFit/>
          </a:bodyPr>
          <a:lstStyle/>
          <a:p>
            <a:pPr>
              <a:lnSpc>
                <a:spcPct val="120000"/>
              </a:lnSpc>
            </a:pPr>
            <a:r>
              <a:rPr lang="en-US" altLang="zh-CN" smtClean="0">
                <a:latin typeface="微软雅黑" panose="020B0503020204020204" pitchFamily="34" charset="-122"/>
                <a:ea typeface="微软雅黑" panose="020B0503020204020204" pitchFamily="34" charset="-122"/>
              </a:rPr>
              <a:t>(1).</a:t>
            </a:r>
            <a:r>
              <a:rPr lang="zh-CN" altLang="en-US" smtClean="0">
                <a:latin typeface="微软雅黑" panose="020B0503020204020204" pitchFamily="34" charset="-122"/>
                <a:ea typeface="微软雅黑" panose="020B0503020204020204" pitchFamily="34" charset="-122"/>
              </a:rPr>
              <a:t>在</a:t>
            </a:r>
            <a:r>
              <a:rPr lang="en-US" altLang="zh-CN">
                <a:latin typeface="微软雅黑" panose="020B0503020204020204" pitchFamily="34" charset="-122"/>
                <a:ea typeface="微软雅黑" panose="020B0503020204020204" pitchFamily="34" charset="-122"/>
              </a:rPr>
              <a:t>chapter04 workspace</a:t>
            </a:r>
            <a:r>
              <a:rPr lang="zh-CN" altLang="en-US">
                <a:latin typeface="微软雅黑" panose="020B0503020204020204" pitchFamily="34" charset="-122"/>
                <a:ea typeface="微软雅黑" panose="020B0503020204020204" pitchFamily="34" charset="-122"/>
              </a:rPr>
              <a:t>的</a:t>
            </a:r>
            <a:r>
              <a:rPr lang="en-US" altLang="zh-CN">
                <a:latin typeface="微软雅黑" panose="020B0503020204020204" pitchFamily="34" charset="-122"/>
                <a:ea typeface="微软雅黑" panose="020B0503020204020204" pitchFamily="34" charset="-122"/>
              </a:rPr>
              <a:t>whut.info.reflectCase.*</a:t>
            </a:r>
            <a:r>
              <a:rPr lang="zh-CN" altLang="en-US">
                <a:latin typeface="微软雅黑" panose="020B0503020204020204" pitchFamily="34" charset="-122"/>
                <a:ea typeface="微软雅黑" panose="020B0503020204020204" pitchFamily="34" charset="-122"/>
              </a:rPr>
              <a:t>的基础上完成</a:t>
            </a:r>
            <a:r>
              <a:rPr lang="en-US" altLang="zh-CN">
                <a:latin typeface="微软雅黑" panose="020B0503020204020204" pitchFamily="34" charset="-122"/>
                <a:ea typeface="微软雅黑" panose="020B0503020204020204" pitchFamily="34" charset="-122"/>
              </a:rPr>
              <a:t>AParser</a:t>
            </a:r>
            <a:r>
              <a:rPr lang="zh-CN" altLang="en-US">
                <a:latin typeface="微软雅黑" panose="020B0503020204020204" pitchFamily="34" charset="-122"/>
                <a:ea typeface="微软雅黑" panose="020B0503020204020204" pitchFamily="34" charset="-122"/>
              </a:rPr>
              <a:t>和</a:t>
            </a:r>
            <a:r>
              <a:rPr lang="en-US" altLang="zh-CN">
                <a:latin typeface="微软雅黑" panose="020B0503020204020204" pitchFamily="34" charset="-122"/>
                <a:ea typeface="微软雅黑" panose="020B0503020204020204" pitchFamily="34" charset="-122"/>
              </a:rPr>
              <a:t>BParser</a:t>
            </a:r>
            <a:r>
              <a:rPr lang="zh-CN" altLang="en-US">
                <a:latin typeface="微软雅黑" panose="020B0503020204020204" pitchFamily="34" charset="-122"/>
                <a:ea typeface="微软雅黑" panose="020B0503020204020204" pitchFamily="34" charset="-122"/>
              </a:rPr>
              <a:t>。</a:t>
            </a:r>
          </a:p>
          <a:p>
            <a:pPr>
              <a:lnSpc>
                <a:spcPct val="120000"/>
              </a:lnSpc>
            </a:pPr>
            <a:r>
              <a:rPr lang="en-US" altLang="zh-CN">
                <a:latin typeface="微软雅黑" panose="020B0503020204020204" pitchFamily="34" charset="-122"/>
                <a:ea typeface="微软雅黑" panose="020B0503020204020204" pitchFamily="34" charset="-122"/>
              </a:rPr>
              <a:t>AParser</a:t>
            </a:r>
            <a:r>
              <a:rPr lang="zh-CN" altLang="en-US">
                <a:latin typeface="微软雅黑" panose="020B0503020204020204" pitchFamily="34" charset="-122"/>
                <a:ea typeface="微软雅黑" panose="020B0503020204020204" pitchFamily="34" charset="-122"/>
              </a:rPr>
              <a:t>用于解析的温湿度报文格式</a:t>
            </a:r>
            <a:r>
              <a:rPr lang="zh-CN" altLang="en-US">
                <a:latin typeface="微软雅黑" panose="020B0503020204020204" pitchFamily="34" charset="-122"/>
                <a:ea typeface="微软雅黑" panose="020B0503020204020204" pitchFamily="34" charset="-122"/>
              </a:rPr>
              <a:t>如下</a:t>
            </a:r>
            <a:r>
              <a:rPr lang="zh-CN" altLang="en-US" smtClean="0">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748870" y="2661879"/>
          <a:ext cx="7381504" cy="914400"/>
        </p:xfrm>
        <a:graphic>
          <a:graphicData uri="http://schemas.openxmlformats.org/drawingml/2006/table">
            <a:tbl>
              <a:tblPr firstRow="1" firstCol="1" bandRow="1">
                <a:tableStyleId>{5C22544A-7EE6-4342-B048-85BDC9FD1C3A}</a:tableStyleId>
              </a:tblPr>
              <a:tblGrid>
                <a:gridCol w="1845376">
                  <a:extLst>
                    <a:ext uri="{9D8B030D-6E8A-4147-A177-3AD203B41FA5}">
                      <a16:colId xmlns:a16="http://schemas.microsoft.com/office/drawing/2014/main" val="2729607163"/>
                    </a:ext>
                  </a:extLst>
                </a:gridCol>
                <a:gridCol w="1845376">
                  <a:extLst>
                    <a:ext uri="{9D8B030D-6E8A-4147-A177-3AD203B41FA5}">
                      <a16:colId xmlns:a16="http://schemas.microsoft.com/office/drawing/2014/main" val="4201800168"/>
                    </a:ext>
                  </a:extLst>
                </a:gridCol>
                <a:gridCol w="2148602">
                  <a:extLst>
                    <a:ext uri="{9D8B030D-6E8A-4147-A177-3AD203B41FA5}">
                      <a16:colId xmlns:a16="http://schemas.microsoft.com/office/drawing/2014/main" val="1756273984"/>
                    </a:ext>
                  </a:extLst>
                </a:gridCol>
                <a:gridCol w="1542150">
                  <a:extLst>
                    <a:ext uri="{9D8B030D-6E8A-4147-A177-3AD203B41FA5}">
                      <a16:colId xmlns:a16="http://schemas.microsoft.com/office/drawing/2014/main" val="1601169863"/>
                    </a:ext>
                  </a:extLst>
                </a:gridCol>
              </a:tblGrid>
              <a:tr h="263704">
                <a:tc>
                  <a:txBody>
                    <a:bodyPr/>
                    <a:lstStyle/>
                    <a:p>
                      <a:pPr algn="just">
                        <a:spcAft>
                          <a:spcPts val="0"/>
                        </a:spcAft>
                      </a:pPr>
                      <a:r>
                        <a:rPr lang="zh-CN" sz="2000" kern="100">
                          <a:effectLst/>
                        </a:rPr>
                        <a:t>类型（</a:t>
                      </a:r>
                      <a:r>
                        <a:rPr lang="en-US" sz="2000" kern="100">
                          <a:effectLst/>
                        </a:rPr>
                        <a:t>1B</a:t>
                      </a:r>
                      <a:r>
                        <a:rPr lang="zh-CN" sz="2000" kern="100">
                          <a:effectLst/>
                        </a:rPr>
                        <a:t>）</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年份（</a:t>
                      </a:r>
                      <a:r>
                        <a:rPr lang="en-US" sz="2000" kern="100">
                          <a:effectLst/>
                        </a:rPr>
                        <a:t>2B</a:t>
                      </a:r>
                      <a:r>
                        <a:rPr lang="zh-CN" sz="2000" kern="100">
                          <a:effectLst/>
                        </a:rPr>
                        <a:t>）</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月份（</a:t>
                      </a:r>
                      <a:r>
                        <a:rPr lang="en-US" sz="2000" kern="100">
                          <a:effectLst/>
                        </a:rPr>
                        <a:t>1B</a:t>
                      </a:r>
                      <a:r>
                        <a:rPr lang="zh-CN" sz="2000" kern="100">
                          <a:effectLst/>
                        </a:rPr>
                        <a:t>）</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日（</a:t>
                      </a:r>
                      <a:r>
                        <a:rPr lang="en-US" sz="2000" kern="100">
                          <a:effectLst/>
                        </a:rPr>
                        <a:t>1B</a:t>
                      </a:r>
                      <a:r>
                        <a:rPr lang="zh-CN" sz="2000" kern="100">
                          <a:effectLst/>
                        </a:rPr>
                        <a:t>）</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42394319"/>
                  </a:ext>
                </a:extLst>
              </a:tr>
              <a:tr h="527407">
                <a:tc>
                  <a:txBody>
                    <a:bodyPr/>
                    <a:lstStyle/>
                    <a:p>
                      <a:pPr algn="just">
                        <a:spcAft>
                          <a:spcPts val="0"/>
                        </a:spcAft>
                      </a:pPr>
                      <a:r>
                        <a:rPr lang="zh-CN" sz="2000" kern="100">
                          <a:effectLst/>
                        </a:rPr>
                        <a:t>小时（</a:t>
                      </a:r>
                      <a:r>
                        <a:rPr lang="en-US" sz="2000" kern="100">
                          <a:effectLst/>
                        </a:rPr>
                        <a:t>1B</a:t>
                      </a:r>
                      <a:r>
                        <a:rPr lang="zh-CN" sz="2000" kern="100">
                          <a:effectLst/>
                        </a:rPr>
                        <a:t>）</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温度（</a:t>
                      </a:r>
                      <a:r>
                        <a:rPr lang="en-US" sz="2000" kern="100">
                          <a:effectLst/>
                        </a:rPr>
                        <a:t>8B</a:t>
                      </a:r>
                      <a:r>
                        <a:rPr lang="zh-CN" sz="2000" kern="100">
                          <a:effectLst/>
                        </a:rPr>
                        <a:t>的</a:t>
                      </a:r>
                      <a:r>
                        <a:rPr lang="en-US" sz="2000" kern="100">
                          <a:effectLst/>
                        </a:rPr>
                        <a:t>double</a:t>
                      </a:r>
                      <a:r>
                        <a:rPr lang="zh-CN" sz="2000" kern="100">
                          <a:effectLst/>
                        </a:rPr>
                        <a:t>类型）</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湿度（</a:t>
                      </a:r>
                      <a:r>
                        <a:rPr lang="en-US" sz="2000" kern="100">
                          <a:effectLst/>
                        </a:rPr>
                        <a:t>8B</a:t>
                      </a:r>
                      <a:r>
                        <a:rPr lang="zh-CN" sz="2000" kern="100">
                          <a:effectLst/>
                        </a:rPr>
                        <a:t>的</a:t>
                      </a:r>
                      <a:r>
                        <a:rPr lang="en-US" sz="2000" kern="100">
                          <a:effectLst/>
                        </a:rPr>
                        <a:t>double</a:t>
                      </a:r>
                      <a:r>
                        <a:rPr lang="zh-CN" sz="2000" kern="100">
                          <a:effectLst/>
                        </a:rPr>
                        <a:t>类型）</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86466586"/>
                  </a:ext>
                </a:extLst>
              </a:tr>
            </a:tbl>
          </a:graphicData>
        </a:graphic>
      </p:graphicFrame>
      <p:sp>
        <p:nvSpPr>
          <p:cNvPr id="8" name="矩形 7"/>
          <p:cNvSpPr/>
          <p:nvPr/>
        </p:nvSpPr>
        <p:spPr>
          <a:xfrm>
            <a:off x="323528" y="3803598"/>
            <a:ext cx="8620447" cy="707886"/>
          </a:xfrm>
          <a:prstGeom prst="rect">
            <a:avLst/>
          </a:prstGeom>
        </p:spPr>
        <p:txBody>
          <a:bodyPr wrap="square">
            <a:spAutoFit/>
          </a:bodyPr>
          <a:lstStyle/>
          <a:p>
            <a:pPr algn="just">
              <a:spcAft>
                <a:spcPts val="0"/>
              </a:spcAft>
            </a:pPr>
            <a:r>
              <a:rPr lang="zh-CN" altLang="zh-CN" sz="2000" kern="100">
                <a:latin typeface="微软雅黑" panose="020B0503020204020204" pitchFamily="34" charset="-122"/>
                <a:ea typeface="微软雅黑" panose="020B0503020204020204" pitchFamily="34" charset="-122"/>
                <a:cs typeface="Times New Roman" panose="02020603050405020304" pitchFamily="18" charset="0"/>
              </a:rPr>
              <a:t>温湿度报文的类型字段取值</a:t>
            </a:r>
            <a:r>
              <a:rPr lang="zh-CN" altLang="zh-CN" sz="2000" kern="100">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sz="2000" kern="100" smtClean="0">
                <a:latin typeface="微软雅黑" panose="020B0503020204020204" pitchFamily="34" charset="-122"/>
                <a:ea typeface="微软雅黑" panose="020B0503020204020204" pitchFamily="34" charset="-122"/>
                <a:cs typeface="Times New Roman" panose="02020603050405020304" pitchFamily="18" charset="0"/>
              </a:rPr>
              <a:t>0x0A</a:t>
            </a:r>
          </a:p>
          <a:p>
            <a:pPr algn="just">
              <a:spcAft>
                <a:spcPts val="0"/>
              </a:spcAft>
            </a:pPr>
            <a:r>
              <a:rPr lang="zh-CN" altLang="en-US" sz="2000" kern="100">
                <a:latin typeface="微软雅黑" panose="020B0503020204020204" pitchFamily="34" charset="-122"/>
                <a:ea typeface="微软雅黑" panose="020B0503020204020204" pitchFamily="34" charset="-122"/>
                <a:cs typeface="Times New Roman" panose="02020603050405020304" pitchFamily="18" charset="0"/>
              </a:rPr>
              <a:t>测试用例</a:t>
            </a:r>
            <a:r>
              <a:rPr lang="zh-CN" altLang="en-US" sz="2000" kern="10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smtClean="0">
                <a:latin typeface="微软雅黑" panose="020B0503020204020204" pitchFamily="34" charset="-122"/>
                <a:ea typeface="微软雅黑" panose="020B0503020204020204" pitchFamily="34" charset="-122"/>
                <a:cs typeface="Times New Roman" panose="02020603050405020304" pitchFamily="18" charset="0"/>
              </a:rPr>
              <a:t>0A07E5060112403C8F5C28F5C28F3FE4CCCCCCCCCCCD</a:t>
            </a:r>
            <a:endParaRPr lang="zh-CN" altLang="zh-CN" sz="2000" kern="10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1" name="表格 10"/>
          <p:cNvGraphicFramePr>
            <a:graphicFrameLocks noGrp="1"/>
          </p:cNvGraphicFramePr>
          <p:nvPr/>
        </p:nvGraphicFramePr>
        <p:xfrm>
          <a:off x="748870" y="4969398"/>
          <a:ext cx="7783568" cy="822960"/>
        </p:xfrm>
        <a:graphic>
          <a:graphicData uri="http://schemas.openxmlformats.org/drawingml/2006/table">
            <a:tbl>
              <a:tblPr firstRow="1" firstCol="1" bandRow="1">
                <a:tableStyleId>{5C22544A-7EE6-4342-B048-85BDC9FD1C3A}</a:tableStyleId>
              </a:tblPr>
              <a:tblGrid>
                <a:gridCol w="942810">
                  <a:extLst>
                    <a:ext uri="{9D8B030D-6E8A-4147-A177-3AD203B41FA5}">
                      <a16:colId xmlns:a16="http://schemas.microsoft.com/office/drawing/2014/main" val="3384035960"/>
                    </a:ext>
                  </a:extLst>
                </a:gridCol>
                <a:gridCol w="2948974">
                  <a:extLst>
                    <a:ext uri="{9D8B030D-6E8A-4147-A177-3AD203B41FA5}">
                      <a16:colId xmlns:a16="http://schemas.microsoft.com/office/drawing/2014/main" val="3572641845"/>
                    </a:ext>
                  </a:extLst>
                </a:gridCol>
                <a:gridCol w="2523634">
                  <a:extLst>
                    <a:ext uri="{9D8B030D-6E8A-4147-A177-3AD203B41FA5}">
                      <a16:colId xmlns:a16="http://schemas.microsoft.com/office/drawing/2014/main" val="170369598"/>
                    </a:ext>
                  </a:extLst>
                </a:gridCol>
                <a:gridCol w="1368150">
                  <a:extLst>
                    <a:ext uri="{9D8B030D-6E8A-4147-A177-3AD203B41FA5}">
                      <a16:colId xmlns:a16="http://schemas.microsoft.com/office/drawing/2014/main" val="1960150344"/>
                    </a:ext>
                  </a:extLst>
                </a:gridCol>
              </a:tblGrid>
              <a:tr h="218332">
                <a:tc>
                  <a:txBody>
                    <a:bodyPr/>
                    <a:lstStyle/>
                    <a:p>
                      <a:pPr algn="just">
                        <a:spcAft>
                          <a:spcPts val="0"/>
                        </a:spcAft>
                      </a:pPr>
                      <a:r>
                        <a:rPr lang="en-US" sz="1800" kern="100">
                          <a:effectLst/>
                        </a:rPr>
                        <a:t>0A</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smtClean="0">
                          <a:effectLst/>
                        </a:rPr>
                        <a:t>075E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06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01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70061413"/>
                  </a:ext>
                </a:extLst>
              </a:tr>
              <a:tr h="436664">
                <a:tc>
                  <a:txBody>
                    <a:bodyPr/>
                    <a:lstStyle/>
                    <a:p>
                      <a:pPr algn="just">
                        <a:spcAft>
                          <a:spcPts val="0"/>
                        </a:spcAft>
                      </a:pPr>
                      <a:r>
                        <a:rPr lang="en-US" sz="1800" kern="100">
                          <a:effectLst/>
                        </a:rPr>
                        <a:t>12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403C8F5C28F5C28F</a:t>
                      </a:r>
                      <a:endParaRPr lang="zh-CN" sz="1800" kern="100">
                        <a:effectLst/>
                      </a:endParaRPr>
                    </a:p>
                    <a:p>
                      <a:pPr algn="just">
                        <a:spcAft>
                          <a:spcPts val="0"/>
                        </a:spcAft>
                      </a:pP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smtClean="0">
                          <a:effectLst/>
                        </a:rPr>
                        <a:t>3FE4CCCCCCCCCCCD</a:t>
                      </a:r>
                      <a:endParaRPr lang="zh-CN" sz="1800" kern="100">
                        <a:effectLst/>
                      </a:endParaRPr>
                    </a:p>
                  </a:txBody>
                  <a:tcPr marL="68580" marR="68580" marT="0" marB="0"/>
                </a:tc>
                <a:tc>
                  <a:txBody>
                    <a:bodyPr/>
                    <a:lstStyle/>
                    <a:p>
                      <a:pPr algn="just">
                        <a:spcAft>
                          <a:spcPts val="0"/>
                        </a:spcAft>
                      </a:pPr>
                      <a:r>
                        <a:rPr lang="en-US" sz="1800" kern="100">
                          <a:effectLst/>
                        </a:rPr>
                        <a:t>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4220452"/>
                  </a:ext>
                </a:extLst>
              </a:tr>
            </a:tbl>
          </a:graphicData>
        </a:graphic>
      </p:graphicFrame>
    </p:spTree>
    <p:extLst>
      <p:ext uri="{BB962C8B-B14F-4D97-AF65-F5344CB8AC3E}">
        <p14:creationId xmlns:p14="http://schemas.microsoft.com/office/powerpoint/2010/main" val="4094779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107950" y="1009649"/>
            <a:ext cx="8847138" cy="4795615"/>
          </a:xfrm>
        </p:spPr>
        <p:txBody>
          <a:bodyPr/>
          <a:lstStyle/>
          <a:p>
            <a:pPr eaLnBrk="1" hangingPunct="1">
              <a:lnSpc>
                <a:spcPct val="90000"/>
              </a:lnSpc>
            </a:pPr>
            <a:r>
              <a:rPr lang="en-US" altLang="zh-CN" sz="2000" dirty="0" smtClean="0">
                <a:solidFill>
                  <a:srgbClr val="C00000"/>
                </a:solidFill>
              </a:rPr>
              <a:t>1. </a:t>
            </a:r>
            <a:r>
              <a:rPr lang="zh-CN" altLang="en-US" sz="2000" dirty="0" smtClean="0">
                <a:solidFill>
                  <a:srgbClr val="C00000"/>
                </a:solidFill>
              </a:rPr>
              <a:t>声明接口</a:t>
            </a:r>
          </a:p>
          <a:p>
            <a:pPr lvl="1" eaLnBrk="1" hangingPunct="1">
              <a:lnSpc>
                <a:spcPct val="90000"/>
              </a:lnSpc>
            </a:pPr>
            <a:r>
              <a:rPr lang="en-US" altLang="zh-CN" sz="2000" dirty="0" smtClean="0"/>
              <a:t>[public]  </a:t>
            </a:r>
            <a:r>
              <a:rPr lang="en-US" altLang="zh-CN" sz="2000" dirty="0" smtClean="0">
                <a:solidFill>
                  <a:schemeClr val="hlink"/>
                </a:solidFill>
              </a:rPr>
              <a:t>interface</a:t>
            </a:r>
            <a:r>
              <a:rPr lang="en-US" altLang="zh-CN" sz="2000" dirty="0" smtClean="0"/>
              <a:t>  </a:t>
            </a:r>
            <a:r>
              <a:rPr lang="zh-CN" altLang="en-US" sz="2000" dirty="0" smtClean="0"/>
              <a:t>接口  </a:t>
            </a:r>
            <a:r>
              <a:rPr lang="en-US" altLang="zh-CN" sz="2000" dirty="0" smtClean="0"/>
              <a:t>[</a:t>
            </a:r>
            <a:r>
              <a:rPr lang="en-US" altLang="zh-CN" sz="2000" dirty="0" smtClean="0">
                <a:solidFill>
                  <a:schemeClr val="tx2">
                    <a:lumMod val="60000"/>
                    <a:lumOff val="40000"/>
                  </a:schemeClr>
                </a:solidFill>
              </a:rPr>
              <a:t>extends</a:t>
            </a:r>
            <a:r>
              <a:rPr lang="en-US" altLang="zh-CN" sz="2000" dirty="0" smtClean="0"/>
              <a:t>  </a:t>
            </a:r>
            <a:r>
              <a:rPr lang="zh-CN" altLang="en-US" sz="2000" dirty="0" smtClean="0"/>
              <a:t>父接口</a:t>
            </a:r>
            <a:r>
              <a:rPr lang="zh-CN" altLang="en-US" sz="2000" dirty="0" smtClean="0">
                <a:solidFill>
                  <a:srgbClr val="FF0000"/>
                </a:solidFill>
              </a:rPr>
              <a:t>列表</a:t>
            </a:r>
            <a:r>
              <a:rPr lang="zh-CN" altLang="en-US" sz="2000" dirty="0" smtClean="0"/>
              <a:t> </a:t>
            </a:r>
            <a:r>
              <a:rPr lang="en-US" altLang="zh-CN" sz="2000" dirty="0" smtClean="0"/>
              <a:t>]</a:t>
            </a:r>
          </a:p>
          <a:p>
            <a:pPr lvl="1" eaLnBrk="1" hangingPunct="1">
              <a:lnSpc>
                <a:spcPct val="90000"/>
              </a:lnSpc>
            </a:pPr>
            <a:r>
              <a:rPr lang="en-US" altLang="zh-CN" sz="2000" dirty="0" smtClean="0"/>
              <a:t>{</a:t>
            </a:r>
          </a:p>
          <a:p>
            <a:pPr lvl="1" eaLnBrk="1" hangingPunct="1">
              <a:lnSpc>
                <a:spcPct val="90000"/>
              </a:lnSpc>
            </a:pPr>
            <a:r>
              <a:rPr lang="en-US" altLang="zh-CN" sz="2000" dirty="0" smtClean="0"/>
              <a:t>    [public] [static] [final] </a:t>
            </a:r>
            <a:r>
              <a:rPr lang="zh-CN" altLang="en-US" sz="2000" dirty="0" smtClean="0"/>
              <a:t>数据类型 成员变量</a:t>
            </a:r>
            <a:r>
              <a:rPr lang="en-US" altLang="zh-CN" sz="2000" dirty="0" smtClean="0"/>
              <a:t>=</a:t>
            </a:r>
            <a:r>
              <a:rPr lang="zh-CN" altLang="en-US" sz="2000" dirty="0" smtClean="0"/>
              <a:t>常量值</a:t>
            </a:r>
            <a:r>
              <a:rPr lang="en-US" altLang="zh-CN" sz="2000" dirty="0" smtClean="0"/>
              <a:t>;</a:t>
            </a:r>
          </a:p>
          <a:p>
            <a:pPr lvl="1" eaLnBrk="1" hangingPunct="1">
              <a:lnSpc>
                <a:spcPct val="90000"/>
              </a:lnSpc>
            </a:pPr>
            <a:r>
              <a:rPr lang="en-US" altLang="zh-CN" sz="2000" dirty="0" smtClean="0"/>
              <a:t>    [public] [abstract] </a:t>
            </a:r>
            <a:r>
              <a:rPr lang="zh-CN" altLang="en-US" sz="2000" dirty="0" smtClean="0"/>
              <a:t>返回值类型 成员方法</a:t>
            </a:r>
            <a:r>
              <a:rPr lang="en-US" altLang="zh-CN" sz="2000" dirty="0" smtClean="0"/>
              <a:t>[(</a:t>
            </a:r>
            <a:r>
              <a:rPr lang="zh-CN" altLang="en-US" sz="2000" dirty="0" smtClean="0"/>
              <a:t>参数列表</a:t>
            </a:r>
            <a:r>
              <a:rPr lang="en-US" altLang="zh-CN" sz="2000" dirty="0" smtClean="0"/>
              <a:t>)];</a:t>
            </a:r>
          </a:p>
          <a:p>
            <a:pPr lvl="1" eaLnBrk="1" hangingPunct="1">
              <a:lnSpc>
                <a:spcPct val="90000"/>
              </a:lnSpc>
            </a:pPr>
            <a:r>
              <a:rPr lang="en-US" altLang="zh-CN" sz="2000" dirty="0" smtClean="0"/>
              <a:t>}</a:t>
            </a:r>
          </a:p>
          <a:p>
            <a:pPr lvl="1" eaLnBrk="1" hangingPunct="1">
              <a:lnSpc>
                <a:spcPct val="90000"/>
              </a:lnSpc>
            </a:pPr>
            <a:endParaRPr lang="en-US" altLang="zh-CN" sz="2000" dirty="0" smtClean="0"/>
          </a:p>
          <a:p>
            <a:pPr lvl="1" eaLnBrk="1" hangingPunct="1">
              <a:lnSpc>
                <a:spcPct val="90000"/>
              </a:lnSpc>
            </a:pPr>
            <a:r>
              <a:rPr lang="en-US" altLang="zh-CN" sz="2000" dirty="0" smtClean="0"/>
              <a:t>[</a:t>
            </a:r>
            <a:r>
              <a:rPr lang="zh-CN" altLang="en-US" sz="2000" dirty="0" smtClean="0"/>
              <a:t>接口声明例子</a:t>
            </a:r>
            <a:r>
              <a:rPr lang="en-US" altLang="zh-CN" sz="2000" dirty="0" smtClean="0"/>
              <a:t>]</a:t>
            </a:r>
          </a:p>
          <a:p>
            <a:pPr lvl="1" eaLnBrk="1" hangingPunct="1">
              <a:lnSpc>
                <a:spcPct val="90000"/>
              </a:lnSpc>
            </a:pPr>
            <a:r>
              <a:rPr lang="en-US" altLang="zh-CN" sz="2000" dirty="0" smtClean="0"/>
              <a:t>public </a:t>
            </a:r>
            <a:r>
              <a:rPr lang="en-US" altLang="zh-CN" sz="2000" dirty="0" smtClean="0">
                <a:solidFill>
                  <a:srgbClr val="C00000"/>
                </a:solidFill>
              </a:rPr>
              <a:t>interface</a:t>
            </a:r>
            <a:r>
              <a:rPr lang="en-US" altLang="zh-CN" sz="2000" dirty="0" smtClean="0"/>
              <a:t> Area {          //</a:t>
            </a:r>
            <a:r>
              <a:rPr lang="zh-CN" altLang="en-US" sz="2000" dirty="0" smtClean="0"/>
              <a:t>可计算面积接口</a:t>
            </a:r>
          </a:p>
          <a:p>
            <a:pPr lvl="1" eaLnBrk="1" hangingPunct="1">
              <a:lnSpc>
                <a:spcPct val="90000"/>
              </a:lnSpc>
            </a:pPr>
            <a:r>
              <a:rPr lang="en-US" altLang="zh-CN" sz="2000" dirty="0" smtClean="0"/>
              <a:t>	public </a:t>
            </a:r>
            <a:r>
              <a:rPr lang="en-US" altLang="zh-CN" sz="2000" dirty="0" smtClean="0">
                <a:solidFill>
                  <a:srgbClr val="C00000"/>
                </a:solidFill>
              </a:rPr>
              <a:t>abstract</a:t>
            </a:r>
            <a:r>
              <a:rPr lang="en-US" altLang="zh-CN" sz="2000" dirty="0" smtClean="0"/>
              <a:t> double area();	//</a:t>
            </a:r>
            <a:r>
              <a:rPr lang="zh-CN" altLang="en-US" sz="2000" dirty="0" smtClean="0"/>
              <a:t>计算面积 </a:t>
            </a:r>
          </a:p>
          <a:p>
            <a:pPr lvl="1" eaLnBrk="1" hangingPunct="1">
              <a:lnSpc>
                <a:spcPct val="90000"/>
              </a:lnSpc>
            </a:pPr>
            <a:r>
              <a:rPr lang="en-US" altLang="zh-CN" sz="2000" dirty="0" smtClean="0"/>
              <a:t>}</a:t>
            </a:r>
          </a:p>
          <a:p>
            <a:pPr lvl="1" eaLnBrk="1" hangingPunct="1">
              <a:lnSpc>
                <a:spcPct val="90000"/>
              </a:lnSpc>
            </a:pPr>
            <a:r>
              <a:rPr lang="en-US" altLang="zh-CN" sz="2000" dirty="0" smtClean="0"/>
              <a:t>public </a:t>
            </a:r>
            <a:r>
              <a:rPr lang="en-US" altLang="zh-CN" sz="2000" dirty="0" smtClean="0">
                <a:solidFill>
                  <a:srgbClr val="C00000"/>
                </a:solidFill>
              </a:rPr>
              <a:t>interface</a:t>
            </a:r>
            <a:r>
              <a:rPr lang="en-US" altLang="zh-CN" sz="2000" dirty="0" smtClean="0"/>
              <a:t> Perimeter {  //</a:t>
            </a:r>
            <a:r>
              <a:rPr lang="zh-CN" altLang="en-US" sz="2000" dirty="0" smtClean="0"/>
              <a:t>课计算周长接口</a:t>
            </a:r>
            <a:endParaRPr lang="en-US" altLang="zh-CN" sz="2000" dirty="0" smtClean="0"/>
          </a:p>
          <a:p>
            <a:pPr lvl="1" eaLnBrk="1" hangingPunct="1">
              <a:lnSpc>
                <a:spcPct val="90000"/>
              </a:lnSpc>
            </a:pPr>
            <a:r>
              <a:rPr lang="en-US" altLang="zh-CN" sz="2000" dirty="0" smtClean="0"/>
              <a:t>   public </a:t>
            </a:r>
            <a:r>
              <a:rPr lang="en-US" altLang="zh-CN" sz="2000" dirty="0" smtClean="0">
                <a:solidFill>
                  <a:srgbClr val="C00000"/>
                </a:solidFill>
              </a:rPr>
              <a:t>abstract</a:t>
            </a:r>
            <a:r>
              <a:rPr lang="en-US" altLang="zh-CN" sz="2000" dirty="0" smtClean="0"/>
              <a:t> double perimeter();</a:t>
            </a:r>
            <a:endParaRPr lang="zh-CN" altLang="en-US" sz="2000" dirty="0" smtClean="0"/>
          </a:p>
          <a:p>
            <a:pPr lvl="1" eaLnBrk="1" hangingPunct="1">
              <a:lnSpc>
                <a:spcPct val="90000"/>
              </a:lnSpc>
            </a:pPr>
            <a:r>
              <a:rPr lang="en-US" altLang="zh-CN" sz="2000" dirty="0" smtClean="0"/>
              <a:t>}</a:t>
            </a:r>
          </a:p>
        </p:txBody>
      </p:sp>
      <p:sp>
        <p:nvSpPr>
          <p:cNvPr id="2" name="灯片编号占位符 1"/>
          <p:cNvSpPr>
            <a:spLocks noGrp="1"/>
          </p:cNvSpPr>
          <p:nvPr>
            <p:ph type="sldNum" sz="quarter" idx="11"/>
          </p:nvPr>
        </p:nvSpPr>
        <p:spPr/>
        <p:txBody>
          <a:bodyPr/>
          <a:lstStyle/>
          <a:p>
            <a:pPr>
              <a:defRPr/>
            </a:pPr>
            <a:fld id="{D5C19827-9298-422F-A4DB-1E7D2DC16C82}" type="slidenum">
              <a:rPr lang="zh-CN" altLang="en-US"/>
              <a:t>6</a:t>
            </a:fld>
            <a:endParaRPr lang="en-US" altLang="zh-CN"/>
          </a:p>
        </p:txBody>
      </p:sp>
      <p:sp>
        <p:nvSpPr>
          <p:cNvPr id="8196" name="标题 2"/>
          <p:cNvSpPr>
            <a:spLocks noGrp="1"/>
          </p:cNvSpPr>
          <p:nvPr>
            <p:ph type="title"/>
          </p:nvPr>
        </p:nvSpPr>
        <p:spPr/>
        <p:txBody>
          <a:bodyPr/>
          <a:lstStyle/>
          <a:p>
            <a:r>
              <a:rPr lang="en-US" altLang="zh-CN" smtClean="0"/>
              <a:t>1. </a:t>
            </a:r>
            <a:r>
              <a:rPr lang="zh-CN" altLang="en-US" smtClean="0"/>
              <a:t>声明接口</a:t>
            </a:r>
          </a:p>
        </p:txBody>
      </p:sp>
      <p:sp>
        <p:nvSpPr>
          <p:cNvPr id="8197" name="TextBox 4"/>
          <p:cNvSpPr txBox="1">
            <a:spLocks noChangeArrowheads="1"/>
          </p:cNvSpPr>
          <p:nvPr/>
        </p:nvSpPr>
        <p:spPr bwMode="auto">
          <a:xfrm>
            <a:off x="3491880" y="2780928"/>
            <a:ext cx="5113337" cy="70788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900" indent="-342900" eaLnBrk="1" hangingPunct="1">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接口中不能声明任何变量和构造方法</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1" hangingPunct="1">
              <a:buFont typeface="Wingdings" panose="05000000000000000000" pitchFamily="2" charset="2"/>
              <a:buChar char="Ø"/>
            </a:pPr>
            <a:r>
              <a:rPr lang="zh-CN" altLang="en-US" sz="2000" b="1" dirty="0" smtClean="0">
                <a:latin typeface="微软雅黑" panose="020B0503020204020204" pitchFamily="34" charset="-122"/>
                <a:ea typeface="微软雅黑" panose="020B0503020204020204" pitchFamily="34" charset="-122"/>
              </a:rPr>
              <a:t>接口也是可以</a:t>
            </a:r>
            <a:r>
              <a:rPr lang="zh-CN" altLang="en-US" sz="2000" b="1" smtClean="0">
                <a:latin typeface="微软雅黑" panose="020B0503020204020204" pitchFamily="34" charset="-122"/>
                <a:ea typeface="微软雅黑" panose="020B0503020204020204" pitchFamily="34" charset="-122"/>
              </a:rPr>
              <a:t>继承的，且可以多继承</a:t>
            </a:r>
            <a:endParaRPr lang="zh-CN" altLang="en-US" sz="2000" b="1" dirty="0">
              <a:latin typeface="微软雅黑" panose="020B0503020204020204" pitchFamily="34" charset="-122"/>
              <a:ea typeface="微软雅黑" panose="020B0503020204020204" pitchFamily="34" charset="-122"/>
            </a:endParaRPr>
          </a:p>
        </p:txBody>
      </p:sp>
      <p:sp>
        <p:nvSpPr>
          <p:cNvPr id="3" name="圆角矩形标注 2"/>
          <p:cNvSpPr/>
          <p:nvPr/>
        </p:nvSpPr>
        <p:spPr>
          <a:xfrm>
            <a:off x="5940152" y="476672"/>
            <a:ext cx="1872208" cy="707462"/>
          </a:xfrm>
          <a:prstGeom prst="wedgeRoundRectCallout">
            <a:avLst>
              <a:gd name="adj1" fmla="val -59264"/>
              <a:gd name="adj2" fmla="val 74182"/>
              <a:gd name="adj3" fmla="val 16667"/>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60000"/>
            <a:r>
              <a:rPr lang="zh-CN" altLang="en-US" sz="2000" smtClean="0">
                <a:solidFill>
                  <a:schemeClr val="tx2"/>
                </a:solidFill>
                <a:ea typeface="微软雅黑" panose="020B0503020204020204" pitchFamily="34" charset="-122"/>
              </a:rPr>
              <a:t>接口是可以多继承的</a:t>
            </a:r>
            <a:endParaRPr lang="zh-CN" altLang="en-US" sz="2000">
              <a:solidFill>
                <a:schemeClr val="tx2"/>
              </a:solidFill>
              <a:ea typeface="微软雅黑" panose="020B0503020204020204" pitchFamily="34" charset="-122"/>
            </a:endParaRPr>
          </a:p>
        </p:txBody>
      </p:sp>
      <p:sp>
        <p:nvSpPr>
          <p:cNvPr id="4" name="矩形 3"/>
          <p:cNvSpPr/>
          <p:nvPr/>
        </p:nvSpPr>
        <p:spPr>
          <a:xfrm>
            <a:off x="782147" y="5805264"/>
            <a:ext cx="8172941" cy="707886"/>
          </a:xfrm>
          <a:prstGeom prst="rect">
            <a:avLst/>
          </a:prstGeom>
        </p:spPr>
        <p:txBody>
          <a:bodyPr wrap="square">
            <a:spAutoFit/>
          </a:bodyPr>
          <a:lstStyle/>
          <a:p>
            <a:r>
              <a:rPr lang="zh-CN" altLang="en-US" sz="2000" smtClean="0">
                <a:latin typeface="微软雅黑" panose="020B0503020204020204" pitchFamily="34" charset="-122"/>
                <a:ea typeface="微软雅黑" panose="020B0503020204020204" pitchFamily="34" charset="-122"/>
              </a:rPr>
              <a:t>接口中常量或者方法的的修饰符只能是：</a:t>
            </a:r>
            <a:r>
              <a:rPr lang="en-US" altLang="zh-CN" sz="2000" smtClean="0">
                <a:latin typeface="微软雅黑" panose="020B0503020204020204" pitchFamily="34" charset="-122"/>
                <a:ea typeface="微软雅黑" panose="020B0503020204020204" pitchFamily="34" charset="-122"/>
              </a:rPr>
              <a:t>public</a:t>
            </a:r>
            <a:r>
              <a:rPr lang="en-US" altLang="zh-CN" sz="2000">
                <a:latin typeface="微软雅黑" panose="020B0503020204020204" pitchFamily="34" charset="-122"/>
                <a:ea typeface="微软雅黑" panose="020B0503020204020204" pitchFamily="34" charset="-122"/>
              </a:rPr>
              <a:t>, abstract, default, static and </a:t>
            </a:r>
            <a:r>
              <a:rPr lang="en-US" altLang="zh-CN" sz="2000" smtClean="0">
                <a:latin typeface="微软雅黑" panose="020B0503020204020204" pitchFamily="34" charset="-122"/>
                <a:ea typeface="微软雅黑" panose="020B0503020204020204" pitchFamily="34" charset="-122"/>
              </a:rPr>
              <a:t>strictfp</a:t>
            </a:r>
            <a:r>
              <a:rPr lang="zh-CN" altLang="en-US" sz="2000" smtClean="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s</a:t>
            </a:r>
            <a:r>
              <a:rPr lang="en-US" altLang="zh-CN" sz="2000" smtClean="0">
                <a:latin typeface="微软雅黑" panose="020B0503020204020204" pitchFamily="34" charset="-122"/>
                <a:ea typeface="微软雅黑" panose="020B0503020204020204" pitchFamily="34" charset="-122"/>
              </a:rPr>
              <a:t>trictfp: </a:t>
            </a:r>
            <a:r>
              <a:rPr lang="en-US" altLang="zh-CN" sz="2000">
                <a:latin typeface="微软雅黑" panose="020B0503020204020204" pitchFamily="34" charset="-122"/>
                <a:ea typeface="微软雅黑" panose="020B0503020204020204" pitchFamily="34" charset="-122"/>
              </a:rPr>
              <a:t>strict float point (</a:t>
            </a:r>
            <a:r>
              <a:rPr lang="zh-CN" altLang="en-US" sz="2000">
                <a:latin typeface="微软雅黑" panose="020B0503020204020204" pitchFamily="34" charset="-122"/>
                <a:ea typeface="微软雅黑" panose="020B0503020204020204" pitchFamily="34" charset="-122"/>
              </a:rPr>
              <a:t>精确浮点</a:t>
            </a:r>
            <a:r>
              <a:rPr lang="en-US" altLang="zh-CN" sz="2000">
                <a:latin typeface="微软雅黑" panose="020B0503020204020204" pitchFamily="34" charset="-122"/>
                <a:ea typeface="微软雅黑" panose="020B0503020204020204" pitchFamily="34" charset="-122"/>
              </a:rPr>
              <a:t>)</a:t>
            </a:r>
            <a:endParaRPr lang="zh-CN" altLang="en-US" sz="2000"/>
          </a:p>
        </p:txBody>
      </p:sp>
      <p:sp>
        <p:nvSpPr>
          <p:cNvPr id="8" name="圆角矩形标注 7"/>
          <p:cNvSpPr/>
          <p:nvPr/>
        </p:nvSpPr>
        <p:spPr>
          <a:xfrm>
            <a:off x="6733009" y="1544917"/>
            <a:ext cx="1872208" cy="479003"/>
          </a:xfrm>
          <a:prstGeom prst="wedgeRoundRectCallout">
            <a:avLst>
              <a:gd name="adj1" fmla="val -219106"/>
              <a:gd name="adj2" fmla="val 40890"/>
              <a:gd name="adj3" fmla="val 16667"/>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60000"/>
            <a:r>
              <a:rPr lang="zh-CN" altLang="en-US" sz="2000" smtClean="0">
                <a:solidFill>
                  <a:schemeClr val="tx2"/>
                </a:solidFill>
                <a:ea typeface="微软雅黑" panose="020B0503020204020204" pitchFamily="34" charset="-122"/>
              </a:rPr>
              <a:t>默认的修饰符</a:t>
            </a:r>
            <a:endParaRPr lang="zh-CN" altLang="en-US" sz="2000">
              <a:solidFill>
                <a:schemeClr val="tx2"/>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194">
                                            <p:txEl>
                                              <p:pRg st="1" end="1"/>
                                            </p:txEl>
                                          </p:spTgt>
                                        </p:tgtEl>
                                        <p:attrNameLst>
                                          <p:attrName>style.visibility</p:attrName>
                                        </p:attrNameLst>
                                      </p:cBhvr>
                                      <p:to>
                                        <p:strVal val="visible"/>
                                      </p:to>
                                    </p:set>
                                    <p:anim calcmode="lin" valueType="num">
                                      <p:cBhvr additive="base">
                                        <p:cTn id="7" dur="500" fill="hold"/>
                                        <p:tgtEl>
                                          <p:spTgt spid="819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4">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194">
                                            <p:txEl>
                                              <p:pRg st="2" end="2"/>
                                            </p:txEl>
                                          </p:spTgt>
                                        </p:tgtEl>
                                        <p:attrNameLst>
                                          <p:attrName>style.visibility</p:attrName>
                                        </p:attrNameLst>
                                      </p:cBhvr>
                                      <p:to>
                                        <p:strVal val="visible"/>
                                      </p:to>
                                    </p:set>
                                    <p:anim calcmode="lin" valueType="num">
                                      <p:cBhvr additive="base">
                                        <p:cTn id="11" dur="500" fill="hold"/>
                                        <p:tgtEl>
                                          <p:spTgt spid="8194">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194">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8194">
                                            <p:txEl>
                                              <p:pRg st="3" end="3"/>
                                            </p:txEl>
                                          </p:spTgt>
                                        </p:tgtEl>
                                        <p:attrNameLst>
                                          <p:attrName>style.visibility</p:attrName>
                                        </p:attrNameLst>
                                      </p:cBhvr>
                                      <p:to>
                                        <p:strVal val="visible"/>
                                      </p:to>
                                    </p:set>
                                    <p:anim calcmode="lin" valueType="num">
                                      <p:cBhvr additive="base">
                                        <p:cTn id="15" dur="500" fill="hold"/>
                                        <p:tgtEl>
                                          <p:spTgt spid="8194">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194">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8194">
                                            <p:txEl>
                                              <p:pRg st="4" end="4"/>
                                            </p:txEl>
                                          </p:spTgt>
                                        </p:tgtEl>
                                        <p:attrNameLst>
                                          <p:attrName>style.visibility</p:attrName>
                                        </p:attrNameLst>
                                      </p:cBhvr>
                                      <p:to>
                                        <p:strVal val="visible"/>
                                      </p:to>
                                    </p:set>
                                    <p:anim calcmode="lin" valueType="num">
                                      <p:cBhvr additive="base">
                                        <p:cTn id="19" dur="500" fill="hold"/>
                                        <p:tgtEl>
                                          <p:spTgt spid="8194">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4">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8194">
                                            <p:txEl>
                                              <p:pRg st="5" end="5"/>
                                            </p:txEl>
                                          </p:spTgt>
                                        </p:tgtEl>
                                        <p:attrNameLst>
                                          <p:attrName>style.visibility</p:attrName>
                                        </p:attrNameLst>
                                      </p:cBhvr>
                                      <p:to>
                                        <p:strVal val="visible"/>
                                      </p:to>
                                    </p:set>
                                    <p:anim calcmode="lin" valueType="num">
                                      <p:cBhvr additive="base">
                                        <p:cTn id="23" dur="500" fill="hold"/>
                                        <p:tgtEl>
                                          <p:spTgt spid="8194">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19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8197"/>
                                        </p:tgtEl>
                                        <p:attrNameLst>
                                          <p:attrName>style.visibility</p:attrName>
                                        </p:attrNameLst>
                                      </p:cBhvr>
                                      <p:to>
                                        <p:strVal val="visible"/>
                                      </p:to>
                                    </p:set>
                                    <p:animEffect transition="in" filter="fade">
                                      <p:cBhvr>
                                        <p:cTn id="39" dur="1000"/>
                                        <p:tgtEl>
                                          <p:spTgt spid="8197"/>
                                        </p:tgtEl>
                                      </p:cBhvr>
                                    </p:animEffect>
                                    <p:anim calcmode="lin" valueType="num">
                                      <p:cBhvr>
                                        <p:cTn id="40" dur="1000" fill="hold"/>
                                        <p:tgtEl>
                                          <p:spTgt spid="8197"/>
                                        </p:tgtEl>
                                        <p:attrNameLst>
                                          <p:attrName>ppt_x</p:attrName>
                                        </p:attrNameLst>
                                      </p:cBhvr>
                                      <p:tavLst>
                                        <p:tav tm="0">
                                          <p:val>
                                            <p:strVal val="#ppt_x"/>
                                          </p:val>
                                        </p:tav>
                                        <p:tav tm="100000">
                                          <p:val>
                                            <p:strVal val="#ppt_x"/>
                                          </p:val>
                                        </p:tav>
                                      </p:tavLst>
                                    </p:anim>
                                    <p:anim calcmode="lin" valueType="num">
                                      <p:cBhvr>
                                        <p:cTn id="41" dur="1000" fill="hold"/>
                                        <p:tgtEl>
                                          <p:spTgt spid="819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8194">
                                            <p:txEl>
                                              <p:pRg st="7" end="7"/>
                                            </p:txEl>
                                          </p:spTgt>
                                        </p:tgtEl>
                                        <p:attrNameLst>
                                          <p:attrName>style.visibility</p:attrName>
                                        </p:attrNameLst>
                                      </p:cBhvr>
                                      <p:to>
                                        <p:strVal val="visible"/>
                                      </p:to>
                                    </p:set>
                                    <p:anim calcmode="lin" valueType="num">
                                      <p:cBhvr additive="base">
                                        <p:cTn id="46" dur="500" fill="hold"/>
                                        <p:tgtEl>
                                          <p:spTgt spid="8194">
                                            <p:txEl>
                                              <p:pRg st="7" end="7"/>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8194">
                                            <p:txEl>
                                              <p:pRg st="7" end="7"/>
                                            </p:txEl>
                                          </p:spTgt>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0"/>
                                  </p:stCondLst>
                                  <p:childTnLst>
                                    <p:set>
                                      <p:cBhvr>
                                        <p:cTn id="49" dur="1" fill="hold">
                                          <p:stCondLst>
                                            <p:cond delay="0"/>
                                          </p:stCondLst>
                                        </p:cTn>
                                        <p:tgtEl>
                                          <p:spTgt spid="8194">
                                            <p:txEl>
                                              <p:pRg st="8" end="8"/>
                                            </p:txEl>
                                          </p:spTgt>
                                        </p:tgtEl>
                                        <p:attrNameLst>
                                          <p:attrName>style.visibility</p:attrName>
                                        </p:attrNameLst>
                                      </p:cBhvr>
                                      <p:to>
                                        <p:strVal val="visible"/>
                                      </p:to>
                                    </p:set>
                                    <p:anim calcmode="lin" valueType="num">
                                      <p:cBhvr additive="base">
                                        <p:cTn id="50" dur="500" fill="hold"/>
                                        <p:tgtEl>
                                          <p:spTgt spid="8194">
                                            <p:txEl>
                                              <p:pRg st="8" end="8"/>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8194">
                                            <p:txEl>
                                              <p:pRg st="8" end="8"/>
                                            </p:txEl>
                                          </p:spTgt>
                                        </p:tgtEl>
                                        <p:attrNameLst>
                                          <p:attrName>ppt_y</p:attrName>
                                        </p:attrNameLst>
                                      </p:cBhvr>
                                      <p:tavLst>
                                        <p:tav tm="0">
                                          <p:val>
                                            <p:strVal val="#ppt_y"/>
                                          </p:val>
                                        </p:tav>
                                        <p:tav tm="100000">
                                          <p:val>
                                            <p:strVal val="#ppt_y"/>
                                          </p:val>
                                        </p:tav>
                                      </p:tavLst>
                                    </p:anim>
                                  </p:childTnLst>
                                </p:cTn>
                              </p:par>
                              <p:par>
                                <p:cTn id="52" presetID="2" presetClass="entr" presetSubtype="8" fill="hold" nodeType="withEffect">
                                  <p:stCondLst>
                                    <p:cond delay="0"/>
                                  </p:stCondLst>
                                  <p:childTnLst>
                                    <p:set>
                                      <p:cBhvr>
                                        <p:cTn id="53" dur="1" fill="hold">
                                          <p:stCondLst>
                                            <p:cond delay="0"/>
                                          </p:stCondLst>
                                        </p:cTn>
                                        <p:tgtEl>
                                          <p:spTgt spid="8194">
                                            <p:txEl>
                                              <p:pRg st="9" end="9"/>
                                            </p:txEl>
                                          </p:spTgt>
                                        </p:tgtEl>
                                        <p:attrNameLst>
                                          <p:attrName>style.visibility</p:attrName>
                                        </p:attrNameLst>
                                      </p:cBhvr>
                                      <p:to>
                                        <p:strVal val="visible"/>
                                      </p:to>
                                    </p:set>
                                    <p:anim calcmode="lin" valueType="num">
                                      <p:cBhvr additive="base">
                                        <p:cTn id="54" dur="500" fill="hold"/>
                                        <p:tgtEl>
                                          <p:spTgt spid="8194">
                                            <p:txEl>
                                              <p:pRg st="9" end="9"/>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8194">
                                            <p:txEl>
                                              <p:pRg st="9" end="9"/>
                                            </p:txEl>
                                          </p:spTgt>
                                        </p:tgtEl>
                                        <p:attrNameLst>
                                          <p:attrName>ppt_y</p:attrName>
                                        </p:attrNameLst>
                                      </p:cBhvr>
                                      <p:tavLst>
                                        <p:tav tm="0">
                                          <p:val>
                                            <p:strVal val="#ppt_y"/>
                                          </p:val>
                                        </p:tav>
                                        <p:tav tm="100000">
                                          <p:val>
                                            <p:strVal val="#ppt_y"/>
                                          </p:val>
                                        </p:tav>
                                      </p:tavLst>
                                    </p:anim>
                                  </p:childTnLst>
                                </p:cTn>
                              </p:par>
                              <p:par>
                                <p:cTn id="56" presetID="2" presetClass="entr" presetSubtype="8" fill="hold" nodeType="withEffect">
                                  <p:stCondLst>
                                    <p:cond delay="0"/>
                                  </p:stCondLst>
                                  <p:childTnLst>
                                    <p:set>
                                      <p:cBhvr>
                                        <p:cTn id="57" dur="1" fill="hold">
                                          <p:stCondLst>
                                            <p:cond delay="0"/>
                                          </p:stCondLst>
                                        </p:cTn>
                                        <p:tgtEl>
                                          <p:spTgt spid="8194">
                                            <p:txEl>
                                              <p:pRg st="10" end="10"/>
                                            </p:txEl>
                                          </p:spTgt>
                                        </p:tgtEl>
                                        <p:attrNameLst>
                                          <p:attrName>style.visibility</p:attrName>
                                        </p:attrNameLst>
                                      </p:cBhvr>
                                      <p:to>
                                        <p:strVal val="visible"/>
                                      </p:to>
                                    </p:set>
                                    <p:anim calcmode="lin" valueType="num">
                                      <p:cBhvr additive="base">
                                        <p:cTn id="58" dur="500" fill="hold"/>
                                        <p:tgtEl>
                                          <p:spTgt spid="8194">
                                            <p:txEl>
                                              <p:pRg st="10" end="1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8194">
                                            <p:txEl>
                                              <p:pRg st="10" end="10"/>
                                            </p:txEl>
                                          </p:spTgt>
                                        </p:tgtEl>
                                        <p:attrNameLst>
                                          <p:attrName>ppt_y</p:attrName>
                                        </p:attrNameLst>
                                      </p:cBhvr>
                                      <p:tavLst>
                                        <p:tav tm="0">
                                          <p:val>
                                            <p:strVal val="#ppt_y"/>
                                          </p:val>
                                        </p:tav>
                                        <p:tav tm="100000">
                                          <p:val>
                                            <p:strVal val="#ppt_y"/>
                                          </p:val>
                                        </p:tav>
                                      </p:tavLst>
                                    </p:anim>
                                  </p:childTnLst>
                                </p:cTn>
                              </p:par>
                              <p:par>
                                <p:cTn id="60" presetID="2" presetClass="entr" presetSubtype="8" fill="hold" nodeType="withEffect">
                                  <p:stCondLst>
                                    <p:cond delay="0"/>
                                  </p:stCondLst>
                                  <p:childTnLst>
                                    <p:set>
                                      <p:cBhvr>
                                        <p:cTn id="61" dur="1" fill="hold">
                                          <p:stCondLst>
                                            <p:cond delay="0"/>
                                          </p:stCondLst>
                                        </p:cTn>
                                        <p:tgtEl>
                                          <p:spTgt spid="8194">
                                            <p:txEl>
                                              <p:pRg st="11" end="11"/>
                                            </p:txEl>
                                          </p:spTgt>
                                        </p:tgtEl>
                                        <p:attrNameLst>
                                          <p:attrName>style.visibility</p:attrName>
                                        </p:attrNameLst>
                                      </p:cBhvr>
                                      <p:to>
                                        <p:strVal val="visible"/>
                                      </p:to>
                                    </p:set>
                                    <p:anim calcmode="lin" valueType="num">
                                      <p:cBhvr additive="base">
                                        <p:cTn id="62" dur="500" fill="hold"/>
                                        <p:tgtEl>
                                          <p:spTgt spid="8194">
                                            <p:txEl>
                                              <p:pRg st="11" end="11"/>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8194">
                                            <p:txEl>
                                              <p:pRg st="11" end="11"/>
                                            </p:txEl>
                                          </p:spTgt>
                                        </p:tgtEl>
                                        <p:attrNameLst>
                                          <p:attrName>ppt_y</p:attrName>
                                        </p:attrNameLst>
                                      </p:cBhvr>
                                      <p:tavLst>
                                        <p:tav tm="0">
                                          <p:val>
                                            <p:strVal val="#ppt_y"/>
                                          </p:val>
                                        </p:tav>
                                        <p:tav tm="100000">
                                          <p:val>
                                            <p:strVal val="#ppt_y"/>
                                          </p:val>
                                        </p:tav>
                                      </p:tavLst>
                                    </p:anim>
                                  </p:childTnLst>
                                </p:cTn>
                              </p:par>
                              <p:par>
                                <p:cTn id="64" presetID="2" presetClass="entr" presetSubtype="8" fill="hold" nodeType="withEffect">
                                  <p:stCondLst>
                                    <p:cond delay="0"/>
                                  </p:stCondLst>
                                  <p:childTnLst>
                                    <p:set>
                                      <p:cBhvr>
                                        <p:cTn id="65" dur="1" fill="hold">
                                          <p:stCondLst>
                                            <p:cond delay="0"/>
                                          </p:stCondLst>
                                        </p:cTn>
                                        <p:tgtEl>
                                          <p:spTgt spid="8194">
                                            <p:txEl>
                                              <p:pRg st="12" end="12"/>
                                            </p:txEl>
                                          </p:spTgt>
                                        </p:tgtEl>
                                        <p:attrNameLst>
                                          <p:attrName>style.visibility</p:attrName>
                                        </p:attrNameLst>
                                      </p:cBhvr>
                                      <p:to>
                                        <p:strVal val="visible"/>
                                      </p:to>
                                    </p:set>
                                    <p:anim calcmode="lin" valueType="num">
                                      <p:cBhvr additive="base">
                                        <p:cTn id="66" dur="500" fill="hold"/>
                                        <p:tgtEl>
                                          <p:spTgt spid="8194">
                                            <p:txEl>
                                              <p:pRg st="12" end="12"/>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8194">
                                            <p:txEl>
                                              <p:pRg st="12" end="12"/>
                                            </p:txEl>
                                          </p:spTgt>
                                        </p:tgtEl>
                                        <p:attrNameLst>
                                          <p:attrName>ppt_y</p:attrName>
                                        </p:attrNameLst>
                                      </p:cBhvr>
                                      <p:tavLst>
                                        <p:tav tm="0">
                                          <p:val>
                                            <p:strVal val="#ppt_y"/>
                                          </p:val>
                                        </p:tav>
                                        <p:tav tm="100000">
                                          <p:val>
                                            <p:strVal val="#ppt_y"/>
                                          </p:val>
                                        </p:tav>
                                      </p:tavLst>
                                    </p:anim>
                                  </p:childTnLst>
                                </p:cTn>
                              </p:par>
                              <p:par>
                                <p:cTn id="68" presetID="2" presetClass="entr" presetSubtype="8" fill="hold" nodeType="withEffect">
                                  <p:stCondLst>
                                    <p:cond delay="0"/>
                                  </p:stCondLst>
                                  <p:childTnLst>
                                    <p:set>
                                      <p:cBhvr>
                                        <p:cTn id="69" dur="1" fill="hold">
                                          <p:stCondLst>
                                            <p:cond delay="0"/>
                                          </p:stCondLst>
                                        </p:cTn>
                                        <p:tgtEl>
                                          <p:spTgt spid="8194">
                                            <p:txEl>
                                              <p:pRg st="13" end="13"/>
                                            </p:txEl>
                                          </p:spTgt>
                                        </p:tgtEl>
                                        <p:attrNameLst>
                                          <p:attrName>style.visibility</p:attrName>
                                        </p:attrNameLst>
                                      </p:cBhvr>
                                      <p:to>
                                        <p:strVal val="visible"/>
                                      </p:to>
                                    </p:set>
                                    <p:anim calcmode="lin" valueType="num">
                                      <p:cBhvr additive="base">
                                        <p:cTn id="70" dur="500" fill="hold"/>
                                        <p:tgtEl>
                                          <p:spTgt spid="8194">
                                            <p:txEl>
                                              <p:pRg st="13" end="13"/>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8194">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fade">
                                      <p:cBhvr>
                                        <p:cTn id="76" dur="1000"/>
                                        <p:tgtEl>
                                          <p:spTgt spid="4"/>
                                        </p:tgtEl>
                                      </p:cBhvr>
                                    </p:animEffect>
                                    <p:anim calcmode="lin" valueType="num">
                                      <p:cBhvr>
                                        <p:cTn id="77" dur="1000" fill="hold"/>
                                        <p:tgtEl>
                                          <p:spTgt spid="4"/>
                                        </p:tgtEl>
                                        <p:attrNameLst>
                                          <p:attrName>ppt_x</p:attrName>
                                        </p:attrNameLst>
                                      </p:cBhvr>
                                      <p:tavLst>
                                        <p:tav tm="0">
                                          <p:val>
                                            <p:strVal val="#ppt_x"/>
                                          </p:val>
                                        </p:tav>
                                        <p:tav tm="100000">
                                          <p:val>
                                            <p:strVal val="#ppt_x"/>
                                          </p:val>
                                        </p:tav>
                                      </p:tavLst>
                                    </p:anim>
                                    <p:anim calcmode="lin" valueType="num">
                                      <p:cBhvr>
                                        <p:cTn id="7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nimBg="1"/>
      <p:bldP spid="3" grpId="0" animBg="1"/>
      <p:bldP spid="4" grpId="0"/>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39805213-CB45-4B89-A8E5-2B605A83532D}" type="slidenum">
              <a:rPr lang="zh-CN" altLang="en-US" sz="1400" smtClean="0">
                <a:latin typeface="Tahoma" pitchFamily="34" charset="0"/>
              </a:rPr>
              <a:pPr eaLnBrk="1" hangingPunct="1"/>
              <a:t>60</a:t>
            </a:fld>
            <a:endParaRPr lang="en-US" altLang="zh-CN" sz="1400" smtClean="0">
              <a:latin typeface="Tahoma" pitchFamily="34" charset="0"/>
            </a:endParaRPr>
          </a:p>
        </p:txBody>
      </p:sp>
      <p:sp>
        <p:nvSpPr>
          <p:cNvPr id="6" name="文本框 5"/>
          <p:cNvSpPr txBox="1"/>
          <p:nvPr/>
        </p:nvSpPr>
        <p:spPr>
          <a:xfrm>
            <a:off x="467519" y="1142922"/>
            <a:ext cx="8476456" cy="497957"/>
          </a:xfrm>
          <a:prstGeom prst="rect">
            <a:avLst/>
          </a:prstGeom>
          <a:noFill/>
        </p:spPr>
        <p:txBody>
          <a:bodyPr wrap="square" rtlCol="0">
            <a:spAutoFit/>
          </a:bodyPr>
          <a:lstStyle/>
          <a:p>
            <a:pPr>
              <a:lnSpc>
                <a:spcPct val="120000"/>
              </a:lnSpc>
            </a:pPr>
            <a:r>
              <a:rPr lang="en-US" altLang="zh-CN">
                <a:latin typeface="微软雅黑" panose="020B0503020204020204" pitchFamily="34" charset="-122"/>
                <a:ea typeface="微软雅黑" panose="020B0503020204020204" pitchFamily="34" charset="-122"/>
              </a:rPr>
              <a:t>BParser</a:t>
            </a:r>
            <a:r>
              <a:rPr lang="zh-CN" altLang="en-US">
                <a:latin typeface="微软雅黑" panose="020B0503020204020204" pitchFamily="34" charset="-122"/>
                <a:ea typeface="微软雅黑" panose="020B0503020204020204" pitchFamily="34" charset="-122"/>
              </a:rPr>
              <a:t>用于解析的噪声报文格式：</a:t>
            </a:r>
          </a:p>
        </p:txBody>
      </p:sp>
      <p:sp>
        <p:nvSpPr>
          <p:cNvPr id="8" name="矩形 7"/>
          <p:cNvSpPr/>
          <p:nvPr/>
        </p:nvSpPr>
        <p:spPr>
          <a:xfrm>
            <a:off x="336073" y="2604630"/>
            <a:ext cx="8620447" cy="923330"/>
          </a:xfrm>
          <a:prstGeom prst="rect">
            <a:avLst/>
          </a:prstGeom>
        </p:spPr>
        <p:txBody>
          <a:bodyPr wrap="square">
            <a:spAutoFit/>
          </a:bodyPr>
          <a:lstStyle/>
          <a:p>
            <a:pPr algn="just">
              <a:spcAft>
                <a:spcPts val="0"/>
              </a:spcAft>
            </a:pPr>
            <a:r>
              <a:rPr lang="zh-CN" altLang="en-US" sz="1800" kern="100">
                <a:latin typeface="微软雅黑" panose="020B0503020204020204" pitchFamily="34" charset="-122"/>
                <a:ea typeface="微软雅黑" panose="020B0503020204020204" pitchFamily="34" charset="-122"/>
                <a:cs typeface="Times New Roman" panose="02020603050405020304" pitchFamily="18" charset="0"/>
              </a:rPr>
              <a:t>噪声报文的类型字段</a:t>
            </a:r>
            <a:r>
              <a:rPr lang="zh-CN" altLang="en-US" sz="1800" kern="100">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1800" kern="100" smtClean="0">
                <a:latin typeface="微软雅黑" panose="020B0503020204020204" pitchFamily="34" charset="-122"/>
                <a:ea typeface="微软雅黑" panose="020B0503020204020204" pitchFamily="34" charset="-122"/>
                <a:cs typeface="Times New Roman" panose="02020603050405020304" pitchFamily="18" charset="0"/>
              </a:rPr>
              <a:t>0x0B</a:t>
            </a:r>
          </a:p>
          <a:p>
            <a:pPr algn="just">
              <a:spcAft>
                <a:spcPts val="0"/>
              </a:spcAft>
            </a:pPr>
            <a:r>
              <a:rPr lang="zh-CN" altLang="en-US" sz="1800" kern="100" smtClean="0">
                <a:latin typeface="微软雅黑" panose="020B0503020204020204" pitchFamily="34" charset="-122"/>
                <a:ea typeface="微软雅黑" panose="020B0503020204020204" pitchFamily="34" charset="-122"/>
                <a:cs typeface="Times New Roman" panose="02020603050405020304" pitchFamily="18" charset="0"/>
              </a:rPr>
              <a:t>测试用例： </a:t>
            </a:r>
            <a:endParaRPr lang="en-US" altLang="zh-CN" sz="1800" kern="10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800" kern="100" smtClean="0">
                <a:latin typeface="微软雅黑" panose="020B0503020204020204" pitchFamily="34" charset="-122"/>
                <a:ea typeface="微软雅黑" panose="020B0503020204020204" pitchFamily="34" charset="-122"/>
                <a:cs typeface="Times New Roman" panose="02020603050405020304" pitchFamily="18" charset="0"/>
              </a:rPr>
              <a:t>0B07E5060315404771EB851EB8524042600000000000404568F5C28F5C29</a:t>
            </a:r>
            <a:endParaRPr lang="zh-CN" altLang="zh-CN" sz="1800" kern="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标题 1"/>
          <p:cNvSpPr>
            <a:spLocks noGrp="1"/>
          </p:cNvSpPr>
          <p:nvPr>
            <p:ph type="title"/>
          </p:nvPr>
        </p:nvSpPr>
        <p:spPr/>
        <p:txBody>
          <a:bodyPr/>
          <a:lstStyle/>
          <a:p>
            <a:endParaRPr lang="zh-CN" altLang="en-US"/>
          </a:p>
        </p:txBody>
      </p:sp>
      <p:graphicFrame>
        <p:nvGraphicFramePr>
          <p:cNvPr id="3" name="表格 2"/>
          <p:cNvGraphicFramePr>
            <a:graphicFrameLocks noGrp="1"/>
          </p:cNvGraphicFramePr>
          <p:nvPr/>
        </p:nvGraphicFramePr>
        <p:xfrm>
          <a:off x="458003" y="1693358"/>
          <a:ext cx="8268756" cy="822960"/>
        </p:xfrm>
        <a:graphic>
          <a:graphicData uri="http://schemas.openxmlformats.org/drawingml/2006/table">
            <a:tbl>
              <a:tblPr firstRow="1" firstCol="1" bandRow="1">
                <a:tableStyleId>{5C22544A-7EE6-4342-B048-85BDC9FD1C3A}</a:tableStyleId>
              </a:tblPr>
              <a:tblGrid>
                <a:gridCol w="2067189">
                  <a:extLst>
                    <a:ext uri="{9D8B030D-6E8A-4147-A177-3AD203B41FA5}">
                      <a16:colId xmlns:a16="http://schemas.microsoft.com/office/drawing/2014/main" val="742918982"/>
                    </a:ext>
                  </a:extLst>
                </a:gridCol>
                <a:gridCol w="2067189">
                  <a:extLst>
                    <a:ext uri="{9D8B030D-6E8A-4147-A177-3AD203B41FA5}">
                      <a16:colId xmlns:a16="http://schemas.microsoft.com/office/drawing/2014/main" val="853656273"/>
                    </a:ext>
                  </a:extLst>
                </a:gridCol>
                <a:gridCol w="2067189">
                  <a:extLst>
                    <a:ext uri="{9D8B030D-6E8A-4147-A177-3AD203B41FA5}">
                      <a16:colId xmlns:a16="http://schemas.microsoft.com/office/drawing/2014/main" val="1887191183"/>
                    </a:ext>
                  </a:extLst>
                </a:gridCol>
                <a:gridCol w="2067189">
                  <a:extLst>
                    <a:ext uri="{9D8B030D-6E8A-4147-A177-3AD203B41FA5}">
                      <a16:colId xmlns:a16="http://schemas.microsoft.com/office/drawing/2014/main" val="3911172365"/>
                    </a:ext>
                  </a:extLst>
                </a:gridCol>
              </a:tblGrid>
              <a:tr h="209427">
                <a:tc>
                  <a:txBody>
                    <a:bodyPr/>
                    <a:lstStyle/>
                    <a:p>
                      <a:pPr algn="just">
                        <a:spcAft>
                          <a:spcPts val="0"/>
                        </a:spcAft>
                      </a:pPr>
                      <a:r>
                        <a:rPr lang="zh-CN" sz="1800" kern="100">
                          <a:effectLst/>
                        </a:rPr>
                        <a:t>类型（</a:t>
                      </a:r>
                      <a:r>
                        <a:rPr lang="en-US" sz="1800" kern="100">
                          <a:effectLst/>
                        </a:rPr>
                        <a:t>1B</a:t>
                      </a:r>
                      <a:r>
                        <a:rPr lang="zh-CN"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年份（</a:t>
                      </a:r>
                      <a:r>
                        <a:rPr lang="en-US" sz="1800" kern="100">
                          <a:effectLst/>
                        </a:rPr>
                        <a:t>2B</a:t>
                      </a:r>
                      <a:r>
                        <a:rPr lang="zh-CN"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月份（</a:t>
                      </a:r>
                      <a:r>
                        <a:rPr lang="en-US" sz="1800" kern="100">
                          <a:effectLst/>
                        </a:rPr>
                        <a:t>1B</a:t>
                      </a:r>
                      <a:r>
                        <a:rPr lang="zh-CN"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日（</a:t>
                      </a:r>
                      <a:r>
                        <a:rPr lang="en-US" sz="1800" kern="100">
                          <a:effectLst/>
                        </a:rPr>
                        <a:t>1B</a:t>
                      </a:r>
                      <a:r>
                        <a:rPr lang="zh-CN"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8467013"/>
                  </a:ext>
                </a:extLst>
              </a:tr>
              <a:tr h="418854">
                <a:tc>
                  <a:txBody>
                    <a:bodyPr/>
                    <a:lstStyle/>
                    <a:p>
                      <a:pPr algn="just">
                        <a:spcAft>
                          <a:spcPts val="0"/>
                        </a:spcAft>
                      </a:pPr>
                      <a:r>
                        <a:rPr lang="zh-CN" sz="1800" kern="100">
                          <a:effectLst/>
                        </a:rPr>
                        <a:t>小时（</a:t>
                      </a:r>
                      <a:r>
                        <a:rPr lang="en-US" sz="1800" kern="100">
                          <a:effectLst/>
                        </a:rPr>
                        <a:t>1B</a:t>
                      </a:r>
                      <a:r>
                        <a:rPr lang="zh-CN"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最大噪声（</a:t>
                      </a:r>
                      <a:r>
                        <a:rPr lang="en-US" sz="1800" kern="100">
                          <a:effectLst/>
                        </a:rPr>
                        <a:t>8B</a:t>
                      </a:r>
                      <a:r>
                        <a:rPr lang="zh-CN" sz="1800" kern="100">
                          <a:effectLst/>
                        </a:rPr>
                        <a:t>的</a:t>
                      </a:r>
                      <a:r>
                        <a:rPr lang="en-US" sz="1800" kern="100">
                          <a:effectLst/>
                        </a:rPr>
                        <a:t>double</a:t>
                      </a:r>
                      <a:r>
                        <a:rPr lang="zh-CN" sz="1800" kern="100">
                          <a:effectLst/>
                        </a:rPr>
                        <a:t>类型）</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最低噪声（</a:t>
                      </a:r>
                      <a:r>
                        <a:rPr lang="en-US" sz="1800" kern="100">
                          <a:effectLst/>
                        </a:rPr>
                        <a:t>8B</a:t>
                      </a:r>
                      <a:r>
                        <a:rPr lang="zh-CN" sz="1800" kern="100">
                          <a:effectLst/>
                        </a:rPr>
                        <a:t>的</a:t>
                      </a:r>
                      <a:r>
                        <a:rPr lang="en-US" sz="1800" kern="100">
                          <a:effectLst/>
                        </a:rPr>
                        <a:t>double</a:t>
                      </a:r>
                      <a:r>
                        <a:rPr lang="zh-CN" sz="1800" kern="100">
                          <a:effectLst/>
                        </a:rPr>
                        <a:t>类型）</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平均噪声（</a:t>
                      </a:r>
                      <a:r>
                        <a:rPr lang="en-US" sz="1800" kern="100">
                          <a:effectLst/>
                        </a:rPr>
                        <a:t>8B</a:t>
                      </a:r>
                      <a:r>
                        <a:rPr lang="zh-CN" sz="1800" kern="100">
                          <a:effectLst/>
                        </a:rPr>
                        <a:t>的</a:t>
                      </a:r>
                      <a:r>
                        <a:rPr lang="en-US" sz="1800" kern="100">
                          <a:effectLst/>
                        </a:rPr>
                        <a:t>double</a:t>
                      </a:r>
                      <a:r>
                        <a:rPr lang="zh-CN" sz="1800" kern="100">
                          <a:effectLst/>
                        </a:rPr>
                        <a:t>类型）</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1461032"/>
                  </a:ext>
                </a:extLst>
              </a:tr>
            </a:tbl>
          </a:graphicData>
        </a:graphic>
      </p:graphicFrame>
      <p:graphicFrame>
        <p:nvGraphicFramePr>
          <p:cNvPr id="4" name="表格 3"/>
          <p:cNvGraphicFramePr>
            <a:graphicFrameLocks noGrp="1"/>
          </p:cNvGraphicFramePr>
          <p:nvPr/>
        </p:nvGraphicFramePr>
        <p:xfrm>
          <a:off x="389741" y="3668893"/>
          <a:ext cx="8280944" cy="548640"/>
        </p:xfrm>
        <a:graphic>
          <a:graphicData uri="http://schemas.openxmlformats.org/drawingml/2006/table">
            <a:tbl>
              <a:tblPr firstRow="1" firstCol="1" bandRow="1">
                <a:tableStyleId>{5C22544A-7EE6-4342-B048-85BDC9FD1C3A}</a:tableStyleId>
              </a:tblPr>
              <a:tblGrid>
                <a:gridCol w="792113">
                  <a:extLst>
                    <a:ext uri="{9D8B030D-6E8A-4147-A177-3AD203B41FA5}">
                      <a16:colId xmlns:a16="http://schemas.microsoft.com/office/drawing/2014/main" val="4231674179"/>
                    </a:ext>
                  </a:extLst>
                </a:gridCol>
                <a:gridCol w="2304256">
                  <a:extLst>
                    <a:ext uri="{9D8B030D-6E8A-4147-A177-3AD203B41FA5}">
                      <a16:colId xmlns:a16="http://schemas.microsoft.com/office/drawing/2014/main" val="1078704375"/>
                    </a:ext>
                  </a:extLst>
                </a:gridCol>
                <a:gridCol w="2304256">
                  <a:extLst>
                    <a:ext uri="{9D8B030D-6E8A-4147-A177-3AD203B41FA5}">
                      <a16:colId xmlns:a16="http://schemas.microsoft.com/office/drawing/2014/main" val="1398114150"/>
                    </a:ext>
                  </a:extLst>
                </a:gridCol>
                <a:gridCol w="2880319">
                  <a:extLst>
                    <a:ext uri="{9D8B030D-6E8A-4147-A177-3AD203B41FA5}">
                      <a16:colId xmlns:a16="http://schemas.microsoft.com/office/drawing/2014/main" val="1477091492"/>
                    </a:ext>
                  </a:extLst>
                </a:gridCol>
              </a:tblGrid>
              <a:tr h="0">
                <a:tc>
                  <a:txBody>
                    <a:bodyPr/>
                    <a:lstStyle/>
                    <a:p>
                      <a:pPr algn="just">
                        <a:spcAft>
                          <a:spcPts val="0"/>
                        </a:spcAft>
                      </a:pPr>
                      <a:r>
                        <a:rPr lang="en-US" sz="1800" kern="100">
                          <a:effectLst/>
                        </a:rPr>
                        <a:t>0B</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075E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06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03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05272372"/>
                  </a:ext>
                </a:extLst>
              </a:tr>
              <a:tr h="0">
                <a:tc>
                  <a:txBody>
                    <a:bodyPr/>
                    <a:lstStyle/>
                    <a:p>
                      <a:pPr algn="just">
                        <a:spcAft>
                          <a:spcPts val="0"/>
                        </a:spcAft>
                      </a:pPr>
                      <a:r>
                        <a:rPr lang="en-US" sz="1800" kern="100">
                          <a:effectLst/>
                        </a:rPr>
                        <a:t>15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smtClean="0">
                          <a:effectLst/>
                        </a:rPr>
                        <a:t>404771EB851EB852</a:t>
                      </a:r>
                      <a:endParaRPr lang="zh-CN" sz="1800" kern="100">
                        <a:effectLst/>
                      </a:endParaRPr>
                    </a:p>
                  </a:txBody>
                  <a:tcPr marL="68580" marR="68580" marT="0" marB="0"/>
                </a:tc>
                <a:tc>
                  <a:txBody>
                    <a:bodyPr/>
                    <a:lstStyle/>
                    <a:p>
                      <a:pPr algn="just">
                        <a:spcAft>
                          <a:spcPts val="0"/>
                        </a:spcAft>
                      </a:pPr>
                      <a:r>
                        <a:rPr lang="en-US" sz="1800" kern="100" smtClean="0">
                          <a:effectLst/>
                        </a:rPr>
                        <a:t>4042600000000000</a:t>
                      </a:r>
                    </a:p>
                  </a:txBody>
                  <a:tcPr marL="68580" marR="68580" marT="0" marB="0"/>
                </a:tc>
                <a:tc>
                  <a:txBody>
                    <a:bodyPr/>
                    <a:lstStyle/>
                    <a:p>
                      <a:pPr algn="just">
                        <a:spcAft>
                          <a:spcPts val="0"/>
                        </a:spcAft>
                      </a:pPr>
                      <a:r>
                        <a:rPr lang="en-US" sz="1800" kern="100" smtClean="0">
                          <a:effectLst/>
                        </a:rPr>
                        <a:t>404568F5C28F5C29</a:t>
                      </a:r>
                      <a:endParaRPr lang="zh-CN" sz="1800" kern="100">
                        <a:effectLst/>
                      </a:endParaRPr>
                    </a:p>
                  </a:txBody>
                  <a:tcPr marL="68580" marR="68580" marT="0" marB="0"/>
                </a:tc>
                <a:extLst>
                  <a:ext uri="{0D108BD9-81ED-4DB2-BD59-A6C34878D82A}">
                    <a16:rowId xmlns:a16="http://schemas.microsoft.com/office/drawing/2014/main" val="1146976123"/>
                  </a:ext>
                </a:extLst>
              </a:tr>
            </a:tbl>
          </a:graphicData>
        </a:graphic>
      </p:graphicFrame>
      <p:sp>
        <p:nvSpPr>
          <p:cNvPr id="5" name="文本框 4"/>
          <p:cNvSpPr txBox="1"/>
          <p:nvPr/>
        </p:nvSpPr>
        <p:spPr>
          <a:xfrm>
            <a:off x="336073" y="4585278"/>
            <a:ext cx="8334612" cy="1569660"/>
          </a:xfrm>
          <a:prstGeom prst="rect">
            <a:avLst/>
          </a:prstGeom>
          <a:noFill/>
        </p:spPr>
        <p:txBody>
          <a:bodyPr wrap="square" rtlCol="0">
            <a:spAutoFit/>
          </a:bodyPr>
          <a:lstStyle/>
          <a:p>
            <a:pPr>
              <a:lnSpc>
                <a:spcPct val="120000"/>
              </a:lnSpc>
            </a:pPr>
            <a:r>
              <a:rPr lang="en-US" altLang="zh-CN" sz="2000" b="1" smtClean="0">
                <a:latin typeface="微软雅黑" panose="020B0503020204020204" pitchFamily="34" charset="-122"/>
                <a:ea typeface="微软雅黑" panose="020B0503020204020204" pitchFamily="34" charset="-122"/>
              </a:rPr>
              <a:t>QQ</a:t>
            </a:r>
            <a:r>
              <a:rPr lang="zh-CN" altLang="en-US" sz="2000" b="1" smtClean="0">
                <a:latin typeface="微软雅黑" panose="020B0503020204020204" pitchFamily="34" charset="-122"/>
                <a:ea typeface="微软雅黑" panose="020B0503020204020204" pitchFamily="34" charset="-122"/>
              </a:rPr>
              <a:t>作业</a:t>
            </a:r>
            <a:r>
              <a:rPr lang="en-US" altLang="zh-CN" sz="2000" b="1" smtClean="0">
                <a:latin typeface="微软雅黑" panose="020B0503020204020204" pitchFamily="34" charset="-122"/>
                <a:ea typeface="微软雅黑" panose="020B0503020204020204" pitchFamily="34" charset="-122"/>
              </a:rPr>
              <a:t>-2</a:t>
            </a:r>
          </a:p>
          <a:p>
            <a:pPr>
              <a:lnSpc>
                <a:spcPct val="120000"/>
              </a:lnSpc>
            </a:pPr>
            <a:r>
              <a:rPr lang="zh-CN" altLang="en-US" sz="2000" smtClean="0">
                <a:latin typeface="微软雅黑" panose="020B0503020204020204" pitchFamily="34" charset="-122"/>
                <a:ea typeface="微软雅黑" panose="020B0503020204020204" pitchFamily="34" charset="-122"/>
              </a:rPr>
              <a:t>声明</a:t>
            </a:r>
            <a:r>
              <a:rPr lang="zh-CN" altLang="en-US" sz="2000">
                <a:latin typeface="微软雅黑" panose="020B0503020204020204" pitchFamily="34" charset="-122"/>
                <a:ea typeface="微软雅黑" panose="020B0503020204020204" pitchFamily="34" charset="-122"/>
              </a:rPr>
              <a:t>一个复数类</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包括两个属性</a:t>
            </a:r>
            <a:r>
              <a:rPr lang="en-US" altLang="zh-CN" sz="2000">
                <a:latin typeface="微软雅黑" panose="020B0503020204020204" pitchFamily="34" charset="-122"/>
                <a:ea typeface="微软雅黑" panose="020B0503020204020204" pitchFamily="34" charset="-122"/>
              </a:rPr>
              <a:t>realPart</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imgPart</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3</a:t>
            </a:r>
            <a:r>
              <a:rPr lang="zh-CN" altLang="en-US" sz="2000">
                <a:latin typeface="微软雅黑" panose="020B0503020204020204" pitchFamily="34" charset="-122"/>
                <a:ea typeface="微软雅黑" panose="020B0503020204020204" pitchFamily="34" charset="-122"/>
              </a:rPr>
              <a:t>个方法：</a:t>
            </a:r>
            <a:r>
              <a:rPr lang="en-US" altLang="zh-CN" sz="2000">
                <a:latin typeface="微软雅黑" panose="020B0503020204020204" pitchFamily="34" charset="-122"/>
                <a:ea typeface="微软雅黑" panose="020B0503020204020204" pitchFamily="34" charset="-122"/>
              </a:rPr>
              <a:t>add</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minus</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multiple)</a:t>
            </a:r>
            <a:r>
              <a:rPr lang="zh-CN" altLang="en-US" sz="2000">
                <a:latin typeface="微软雅黑" panose="020B0503020204020204" pitchFamily="34" charset="-122"/>
                <a:ea typeface="微软雅黑" panose="020B0503020204020204" pitchFamily="34" charset="-122"/>
              </a:rPr>
              <a:t>，并实现</a:t>
            </a:r>
            <a:r>
              <a:rPr lang="en-US" altLang="zh-CN" sz="2000">
                <a:latin typeface="微软雅黑" panose="020B0503020204020204" pitchFamily="34" charset="-122"/>
                <a:ea typeface="微软雅黑" panose="020B0503020204020204" pitchFamily="34" charset="-122"/>
              </a:rPr>
              <a:t>comparable</a:t>
            </a:r>
            <a:r>
              <a:rPr lang="zh-CN" altLang="en-US" sz="2000">
                <a:latin typeface="微软雅黑" panose="020B0503020204020204" pitchFamily="34" charset="-122"/>
                <a:ea typeface="微软雅黑" panose="020B0503020204020204" pitchFamily="34" charset="-122"/>
              </a:rPr>
              <a:t>接口，实现按模比较复数大小的规则（按模比较大小）。在</a:t>
            </a:r>
            <a:r>
              <a:rPr lang="en-US" altLang="zh-CN" sz="2000">
                <a:latin typeface="微软雅黑" panose="020B0503020204020204" pitchFamily="34" charset="-122"/>
                <a:ea typeface="微软雅黑" panose="020B0503020204020204" pitchFamily="34" charset="-122"/>
              </a:rPr>
              <a:t>main</a:t>
            </a:r>
            <a:r>
              <a:rPr lang="zh-CN" altLang="en-US" sz="2000">
                <a:latin typeface="微软雅黑" panose="020B0503020204020204" pitchFamily="34" charset="-122"/>
                <a:ea typeface="微软雅黑" panose="020B0503020204020204" pitchFamily="34" charset="-122"/>
              </a:rPr>
              <a:t>方法中对这些方法进行测试。</a:t>
            </a:r>
            <a:endParaRPr lang="zh-CN"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92918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Box 1"/>
          <p:cNvSpPr txBox="1">
            <a:spLocks noChangeArrowheads="1"/>
          </p:cNvSpPr>
          <p:nvPr/>
        </p:nvSpPr>
        <p:spPr bwMode="auto">
          <a:xfrm>
            <a:off x="1116013" y="260350"/>
            <a:ext cx="6048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作业</a:t>
            </a:r>
          </a:p>
        </p:txBody>
      </p:sp>
      <p:sp>
        <p:nvSpPr>
          <p:cNvPr id="58371" name="TextBox 3"/>
          <p:cNvSpPr txBox="1">
            <a:spLocks noChangeArrowheads="1"/>
          </p:cNvSpPr>
          <p:nvPr/>
        </p:nvSpPr>
        <p:spPr bwMode="auto">
          <a:xfrm>
            <a:off x="368300" y="3068638"/>
            <a:ext cx="81375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latin typeface="微软雅黑" panose="020B0503020204020204" pitchFamily="34" charset="-122"/>
                <a:ea typeface="微软雅黑" panose="020B0503020204020204" pitchFamily="34" charset="-122"/>
              </a:rPr>
              <a:t>4-21. </a:t>
            </a:r>
            <a:r>
              <a:rPr lang="zh-CN" altLang="en-US" sz="2000" b="1" dirty="0">
                <a:latin typeface="微软雅黑" panose="020B0503020204020204" pitchFamily="34" charset="-122"/>
                <a:ea typeface="微软雅黑" panose="020B0503020204020204" pitchFamily="34" charset="-122"/>
              </a:rPr>
              <a:t>声明一个复数类，并实现</a:t>
            </a:r>
            <a:r>
              <a:rPr lang="en-US" altLang="zh-CN" sz="2000" b="1" dirty="0">
                <a:latin typeface="微软雅黑" panose="020B0503020204020204" pitchFamily="34" charset="-122"/>
                <a:ea typeface="微软雅黑" panose="020B0503020204020204" pitchFamily="34" charset="-122"/>
              </a:rPr>
              <a:t>comparable</a:t>
            </a:r>
            <a:r>
              <a:rPr lang="zh-CN" altLang="en-US" sz="2000" b="1" dirty="0">
                <a:latin typeface="微软雅黑" panose="020B0503020204020204" pitchFamily="34" charset="-122"/>
                <a:ea typeface="微软雅黑" panose="020B0503020204020204" pitchFamily="34" charset="-122"/>
              </a:rPr>
              <a:t>接口，提供按模比较复数大小</a:t>
            </a:r>
            <a:r>
              <a:rPr lang="zh-CN" altLang="en-US" sz="2000" b="1">
                <a:latin typeface="微软雅黑" panose="020B0503020204020204" pitchFamily="34" charset="-122"/>
                <a:ea typeface="微软雅黑" panose="020B0503020204020204" pitchFamily="34" charset="-122"/>
              </a:rPr>
              <a:t>的</a:t>
            </a:r>
            <a:r>
              <a:rPr lang="zh-CN" altLang="en-US" sz="2000" b="1" smtClean="0">
                <a:latin typeface="微软雅黑" panose="020B0503020204020204" pitchFamily="34" charset="-122"/>
                <a:ea typeface="微软雅黑" panose="020B0503020204020204" pitchFamily="34" charset="-122"/>
              </a:rPr>
              <a:t>规则（按模比较大小）。</a:t>
            </a:r>
            <a:endParaRPr lang="zh-CN" altLang="en-US" sz="2000" b="1" dirty="0">
              <a:latin typeface="微软雅黑" panose="020B0503020204020204" pitchFamily="34" charset="-122"/>
              <a:ea typeface="微软雅黑" panose="020B0503020204020204" pitchFamily="34" charset="-122"/>
            </a:endParaRPr>
          </a:p>
        </p:txBody>
      </p:sp>
      <p:sp>
        <p:nvSpPr>
          <p:cNvPr id="58372" name="TextBox 4"/>
          <p:cNvSpPr txBox="1">
            <a:spLocks noChangeArrowheads="1"/>
          </p:cNvSpPr>
          <p:nvPr/>
        </p:nvSpPr>
        <p:spPr bwMode="auto">
          <a:xfrm>
            <a:off x="323850" y="1773238"/>
            <a:ext cx="8135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latin typeface="微软雅黑" panose="020B0503020204020204" pitchFamily="34" charset="-122"/>
                <a:ea typeface="微软雅黑" panose="020B0503020204020204" pitchFamily="34" charset="-122"/>
              </a:rPr>
              <a:t>4-17. </a:t>
            </a:r>
            <a:r>
              <a:rPr lang="zh-CN" altLang="en-US" sz="2000" b="1">
                <a:latin typeface="微软雅黑" panose="020B0503020204020204" pitchFamily="34" charset="-122"/>
                <a:ea typeface="微软雅黑" panose="020B0503020204020204" pitchFamily="34" charset="-122"/>
              </a:rPr>
              <a:t>声明一个圆锥体，实现</a:t>
            </a:r>
            <a:r>
              <a:rPr lang="en-US" altLang="zh-CN" sz="2000" b="1">
                <a:latin typeface="微软雅黑" panose="020B0503020204020204" pitchFamily="34" charset="-122"/>
                <a:ea typeface="微软雅黑" panose="020B0503020204020204" pitchFamily="34" charset="-122"/>
              </a:rPr>
              <a:t>Area</a:t>
            </a:r>
            <a:r>
              <a:rPr lang="zh-CN" altLang="en-US" sz="2000" b="1">
                <a:latin typeface="微软雅黑" panose="020B0503020204020204" pitchFamily="34" charset="-122"/>
                <a:ea typeface="微软雅黑" panose="020B0503020204020204" pitchFamily="34" charset="-122"/>
              </a:rPr>
              <a:t>和</a:t>
            </a:r>
            <a:r>
              <a:rPr lang="en-US" altLang="zh-CN" sz="2000" b="1">
                <a:latin typeface="微软雅黑" panose="020B0503020204020204" pitchFamily="34" charset="-122"/>
                <a:ea typeface="微软雅黑" panose="020B0503020204020204" pitchFamily="34" charset="-122"/>
              </a:rPr>
              <a:t>Volume</a:t>
            </a:r>
            <a:r>
              <a:rPr lang="zh-CN" altLang="en-US" sz="2000" b="1">
                <a:latin typeface="微软雅黑" panose="020B0503020204020204" pitchFamily="34" charset="-122"/>
                <a:ea typeface="微软雅黑" panose="020B0503020204020204" pitchFamily="34" charset="-122"/>
              </a:rPr>
              <a:t>接口，计算表面积和体积。</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5"/>
          <p:cNvSpPr txBox="1">
            <a:spLocks noChangeArrowheads="1"/>
          </p:cNvSpPr>
          <p:nvPr/>
        </p:nvSpPr>
        <p:spPr bwMode="auto">
          <a:xfrm>
            <a:off x="562926" y="1336830"/>
            <a:ext cx="44181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en-US" altLang="zh-CN" sz="2000" b="1" dirty="0" smtClean="0">
                <a:solidFill>
                  <a:srgbClr val="000000"/>
                </a:solidFill>
                <a:latin typeface="微软雅黑" panose="020B0503020204020204" pitchFamily="34" charset="-122"/>
                <a:ea typeface="微软雅黑" panose="020B0503020204020204" pitchFamily="34" charset="-122"/>
              </a:rPr>
              <a:t>1.  </a:t>
            </a:r>
            <a:r>
              <a:rPr lang="zh-CN" altLang="en-US" sz="2000" b="1" dirty="0">
                <a:solidFill>
                  <a:srgbClr val="000000"/>
                </a:solidFill>
                <a:latin typeface="微软雅黑" panose="020B0503020204020204" pitchFamily="34" charset="-122"/>
                <a:ea typeface="微软雅黑" panose="020B0503020204020204" pitchFamily="34" charset="-122"/>
              </a:rPr>
              <a:t>什么是接口？接口的作用是什么？</a:t>
            </a:r>
            <a:endParaRPr kumimoji="1" lang="zh-CN" altLang="en-US" sz="2000" b="1" dirty="0" smtClean="0">
              <a:solidFill>
                <a:srgbClr val="000000"/>
              </a:solidFill>
              <a:latin typeface="微软雅黑" panose="020B0503020204020204" pitchFamily="34" charset="-122"/>
              <a:ea typeface="微软雅黑" panose="020B0503020204020204" pitchFamily="34" charset="-122"/>
            </a:endParaRPr>
          </a:p>
        </p:txBody>
      </p:sp>
      <p:sp>
        <p:nvSpPr>
          <p:cNvPr id="59395" name="标题 3"/>
          <p:cNvSpPr>
            <a:spLocks noGrp="1"/>
          </p:cNvSpPr>
          <p:nvPr>
            <p:ph type="title"/>
          </p:nvPr>
        </p:nvSpPr>
        <p:spPr/>
        <p:txBody>
          <a:bodyPr/>
          <a:lstStyle/>
          <a:p>
            <a:r>
              <a:rPr lang="zh-CN" altLang="en-US" smtClean="0">
                <a:solidFill>
                  <a:schemeClr val="tx1"/>
                </a:solidFill>
              </a:rPr>
              <a:t>习   题</a:t>
            </a:r>
          </a:p>
        </p:txBody>
      </p:sp>
      <p:sp>
        <p:nvSpPr>
          <p:cNvPr id="59396" name="灯片编号占位符 2"/>
          <p:cNvSpPr>
            <a:spLocks noGrp="1"/>
          </p:cNvSpPr>
          <p:nvPr>
            <p:ph type="sldNum" sz="quarter" idx="11"/>
          </p:nvPr>
        </p:nvSpPr>
        <p:spPr>
          <a:noFill/>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EBD225F-B79C-4418-935A-5CFF8FE7CB87}" type="slidenum">
              <a:rPr lang="zh-CN" altLang="en-US" sz="1400" smtClean="0">
                <a:solidFill>
                  <a:srgbClr val="000000"/>
                </a:solidFill>
                <a:latin typeface="Tahoma" panose="020B0604030504040204" pitchFamily="34" charset="0"/>
              </a:rPr>
              <a:t>62</a:t>
            </a:fld>
            <a:endParaRPr lang="en-US" altLang="zh-CN" sz="1400" smtClean="0">
              <a:solidFill>
                <a:srgbClr val="000000"/>
              </a:solidFill>
              <a:latin typeface="Tahoma" panose="020B0604030504040204" pitchFamily="34" charset="0"/>
            </a:endParaRPr>
          </a:p>
        </p:txBody>
      </p:sp>
      <p:sp>
        <p:nvSpPr>
          <p:cNvPr id="6" name="文本框 5"/>
          <p:cNvSpPr txBox="1">
            <a:spLocks noChangeArrowheads="1"/>
          </p:cNvSpPr>
          <p:nvPr/>
        </p:nvSpPr>
        <p:spPr bwMode="auto">
          <a:xfrm>
            <a:off x="323528" y="1772816"/>
            <a:ext cx="87129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答</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接口是一组抽象方法、常量和内嵌类型的集合。接口提供方法声明与方法实现相分离的机制，使实现接口的多个类表现出共同的行为能力。</a:t>
            </a:r>
          </a:p>
        </p:txBody>
      </p:sp>
      <p:sp>
        <p:nvSpPr>
          <p:cNvPr id="7" name="文本框 5"/>
          <p:cNvSpPr txBox="1">
            <a:spLocks noChangeArrowheads="1"/>
          </p:cNvSpPr>
          <p:nvPr/>
        </p:nvSpPr>
        <p:spPr bwMode="auto">
          <a:xfrm>
            <a:off x="486625" y="2564904"/>
            <a:ext cx="83529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en-US" altLang="zh-CN" sz="2000" b="1" dirty="0" smtClean="0">
                <a:solidFill>
                  <a:srgbClr val="000000"/>
                </a:solidFill>
                <a:latin typeface="微软雅黑" panose="020B0503020204020204" pitchFamily="34" charset="-122"/>
                <a:ea typeface="微软雅黑" panose="020B0503020204020204" pitchFamily="34" charset="-122"/>
              </a:rPr>
              <a:t>2.  </a:t>
            </a:r>
            <a:r>
              <a:rPr lang="zh-CN" altLang="en-US" sz="2000" b="1" dirty="0">
                <a:solidFill>
                  <a:srgbClr val="000000"/>
                </a:solidFill>
                <a:latin typeface="微软雅黑" panose="020B0503020204020204" pitchFamily="34" charset="-122"/>
                <a:ea typeface="微软雅黑" panose="020B0503020204020204" pitchFamily="34" charset="-122"/>
              </a:rPr>
              <a:t>接口能否被实例化？为什么？接口中能否写构造方法？为什么？ </a:t>
            </a:r>
            <a:endParaRPr kumimoji="1" lang="zh-CN" altLang="en-US" sz="2000" b="1" dirty="0" smtClean="0">
              <a:solidFill>
                <a:srgbClr val="000000"/>
              </a:solidFill>
              <a:latin typeface="微软雅黑" panose="020B0503020204020204" pitchFamily="34" charset="-122"/>
              <a:ea typeface="微软雅黑" panose="020B0503020204020204" pitchFamily="34" charset="-122"/>
            </a:endParaRPr>
          </a:p>
        </p:txBody>
      </p:sp>
      <p:sp>
        <p:nvSpPr>
          <p:cNvPr id="8" name="文本框 5"/>
          <p:cNvSpPr txBox="1">
            <a:spLocks noChangeArrowheads="1"/>
          </p:cNvSpPr>
          <p:nvPr/>
        </p:nvSpPr>
        <p:spPr bwMode="auto">
          <a:xfrm>
            <a:off x="306605" y="2996952"/>
            <a:ext cx="87129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答</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接口不能被实例化，因为接口是声明的是抽象方法，没有方法体。接口中不能写构造方法，因为构造方法不能声明为抽象方法。</a:t>
            </a:r>
          </a:p>
        </p:txBody>
      </p:sp>
      <p:sp>
        <p:nvSpPr>
          <p:cNvPr id="9" name="文本框 5"/>
          <p:cNvSpPr txBox="1">
            <a:spLocks noChangeArrowheads="1"/>
          </p:cNvSpPr>
          <p:nvPr/>
        </p:nvSpPr>
        <p:spPr bwMode="auto">
          <a:xfrm>
            <a:off x="503548" y="3789040"/>
            <a:ext cx="83529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en-US" altLang="zh-CN" sz="2000" b="1" dirty="0" smtClean="0">
                <a:solidFill>
                  <a:srgbClr val="000000"/>
                </a:solidFill>
                <a:latin typeface="微软雅黑" panose="020B0503020204020204" pitchFamily="34" charset="-122"/>
                <a:ea typeface="微软雅黑" panose="020B0503020204020204" pitchFamily="34" charset="-122"/>
              </a:rPr>
              <a:t>3</a:t>
            </a:r>
            <a:r>
              <a:rPr lang="en-US" altLang="zh-CN" sz="2000" b="1" dirty="0">
                <a:solidFill>
                  <a:srgbClr val="000000"/>
                </a:solidFill>
                <a:latin typeface="微软雅黑" panose="020B0503020204020204" pitchFamily="34" charset="-122"/>
                <a:ea typeface="微软雅黑" panose="020B0503020204020204" pitchFamily="34" charset="-122"/>
              </a:rPr>
              <a:t>.</a:t>
            </a:r>
            <a:r>
              <a:rPr lang="en-US" altLang="zh-CN" sz="2000" b="1" dirty="0" smtClean="0">
                <a:solidFill>
                  <a:srgbClr val="000000"/>
                </a:solidFill>
                <a:latin typeface="微软雅黑" panose="020B0503020204020204" pitchFamily="34" charset="-122"/>
                <a:ea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rPr>
              <a:t>接口对象引用谁的实例？</a:t>
            </a:r>
            <a:endParaRPr kumimoji="1" lang="zh-CN" altLang="en-US" sz="2000" b="1" dirty="0" smtClean="0">
              <a:solidFill>
                <a:srgbClr val="000000"/>
              </a:solidFill>
              <a:latin typeface="微软雅黑" panose="020B0503020204020204" pitchFamily="34" charset="-122"/>
              <a:ea typeface="微软雅黑" panose="020B0503020204020204" pitchFamily="34" charset="-122"/>
            </a:endParaRPr>
          </a:p>
        </p:txBody>
      </p:sp>
      <p:sp>
        <p:nvSpPr>
          <p:cNvPr id="10" name="文本框 5"/>
          <p:cNvSpPr txBox="1">
            <a:spLocks noChangeArrowheads="1"/>
          </p:cNvSpPr>
          <p:nvPr/>
        </p:nvSpPr>
        <p:spPr bwMode="auto">
          <a:xfrm>
            <a:off x="323528" y="4221088"/>
            <a:ext cx="87129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答</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接口是引用类型，接口对象引用实现该接口的类的实例。</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a:spLocks noChangeArrowheads="1"/>
          </p:cNvSpPr>
          <p:nvPr/>
        </p:nvSpPr>
        <p:spPr bwMode="auto">
          <a:xfrm>
            <a:off x="179512" y="188640"/>
            <a:ext cx="849694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en-US" altLang="zh-CN" sz="2000" b="1" dirty="0" smtClean="0">
                <a:solidFill>
                  <a:srgbClr val="000000"/>
                </a:solidFill>
                <a:latin typeface="微软雅黑" panose="020B0503020204020204" pitchFamily="34" charset="-122"/>
                <a:ea typeface="微软雅黑" panose="020B0503020204020204" pitchFamily="34" charset="-122"/>
              </a:rPr>
              <a:t>4. </a:t>
            </a:r>
            <a:r>
              <a:rPr lang="zh-CN" altLang="en-US" sz="2000" b="1" dirty="0" smtClean="0">
                <a:solidFill>
                  <a:srgbClr val="000000"/>
                </a:solidFill>
                <a:latin typeface="微软雅黑" panose="020B0503020204020204" pitchFamily="34" charset="-122"/>
                <a:ea typeface="微软雅黑" panose="020B0503020204020204" pitchFamily="34" charset="-122"/>
              </a:rPr>
              <a:t>什么</a:t>
            </a:r>
            <a:r>
              <a:rPr lang="zh-CN" altLang="en-US" sz="2000" b="1" dirty="0">
                <a:solidFill>
                  <a:srgbClr val="000000"/>
                </a:solidFill>
                <a:latin typeface="微软雅黑" panose="020B0503020204020204" pitchFamily="34" charset="-122"/>
                <a:ea typeface="微软雅黑" panose="020B0503020204020204" pitchFamily="34" charset="-122"/>
              </a:rPr>
              <a:t>是单重继承？什么是多重继承？类的层次体系为什么需要多重继承？单重继承有什么缺点？既然有缺点，为什么</a:t>
            </a:r>
            <a:r>
              <a:rPr lang="en-US" altLang="zh-CN" sz="2000" b="1" dirty="0">
                <a:solidFill>
                  <a:srgbClr val="000000"/>
                </a:solidFill>
                <a:latin typeface="微软雅黑" panose="020B0503020204020204" pitchFamily="34" charset="-122"/>
                <a:ea typeface="微软雅黑" panose="020B0503020204020204" pitchFamily="34" charset="-122"/>
              </a:rPr>
              <a:t>Java</a:t>
            </a:r>
            <a:r>
              <a:rPr lang="zh-CN" altLang="en-US" sz="2000" b="1" dirty="0">
                <a:solidFill>
                  <a:srgbClr val="000000"/>
                </a:solidFill>
                <a:latin typeface="微软雅黑" panose="020B0503020204020204" pitchFamily="34" charset="-122"/>
                <a:ea typeface="微软雅黑" panose="020B0503020204020204" pitchFamily="34" charset="-122"/>
              </a:rPr>
              <a:t>仍然采用单重继承？</a:t>
            </a:r>
            <a:r>
              <a:rPr lang="en-US" altLang="zh-CN" sz="2000" b="1" dirty="0">
                <a:solidFill>
                  <a:srgbClr val="000000"/>
                </a:solidFill>
                <a:latin typeface="微软雅黑" panose="020B0503020204020204" pitchFamily="34" charset="-122"/>
                <a:ea typeface="微软雅黑" panose="020B0503020204020204" pitchFamily="34" charset="-122"/>
              </a:rPr>
              <a:t>Java</a:t>
            </a:r>
            <a:r>
              <a:rPr lang="zh-CN" altLang="en-US" sz="2000" b="1" dirty="0">
                <a:solidFill>
                  <a:srgbClr val="000000"/>
                </a:solidFill>
                <a:latin typeface="微软雅黑" panose="020B0503020204020204" pitchFamily="34" charset="-122"/>
                <a:ea typeface="微软雅黑" panose="020B0503020204020204" pitchFamily="34" charset="-122"/>
              </a:rPr>
              <a:t>怎样实现多重继承？</a:t>
            </a:r>
            <a:endParaRPr kumimoji="1" lang="zh-CN" altLang="en-US" sz="2000" b="1" dirty="0" smtClean="0">
              <a:solidFill>
                <a:srgbClr val="000000"/>
              </a:solidFill>
              <a:latin typeface="微软雅黑" panose="020B0503020204020204" pitchFamily="34" charset="-122"/>
              <a:ea typeface="微软雅黑" panose="020B0503020204020204" pitchFamily="34" charset="-122"/>
            </a:endParaRPr>
          </a:p>
        </p:txBody>
      </p:sp>
      <p:sp>
        <p:nvSpPr>
          <p:cNvPr id="3" name="文本框 5"/>
          <p:cNvSpPr txBox="1">
            <a:spLocks noChangeArrowheads="1"/>
          </p:cNvSpPr>
          <p:nvPr/>
        </p:nvSpPr>
        <p:spPr bwMode="auto">
          <a:xfrm>
            <a:off x="156320" y="1204303"/>
            <a:ext cx="871296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答</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单重继承就是一个类只能有一个父类。多继承就是可以有多个父类。现实中的对象往往表现出多种特性，用单重继承无法客观描绘，因此需要多重继承。但是</a:t>
            </a:r>
            <a:r>
              <a:rPr lang="en-US" altLang="zh-CN" sz="2000" b="1" dirty="0">
                <a:solidFill>
                  <a:srgbClr val="000000"/>
                </a:solidFill>
                <a:latin typeface="微软雅黑" panose="020B0503020204020204" pitchFamily="34" charset="-122"/>
                <a:ea typeface="微软雅黑" panose="020B0503020204020204" pitchFamily="34" charset="-122"/>
              </a:rPr>
              <a:t>C++</a:t>
            </a:r>
            <a:r>
              <a:rPr lang="zh-CN" altLang="en-US" sz="2000" b="1" dirty="0">
                <a:solidFill>
                  <a:srgbClr val="000000"/>
                </a:solidFill>
                <a:latin typeface="微软雅黑" panose="020B0503020204020204" pitchFamily="34" charset="-122"/>
                <a:ea typeface="微软雅黑" panose="020B0503020204020204" pitchFamily="34" charset="-122"/>
              </a:rPr>
              <a:t>的多重继承过于复杂，因此</a:t>
            </a:r>
            <a:r>
              <a:rPr lang="en-US" altLang="zh-CN" sz="2000" b="1" dirty="0">
                <a:solidFill>
                  <a:srgbClr val="000000"/>
                </a:solidFill>
                <a:latin typeface="微软雅黑" panose="020B0503020204020204" pitchFamily="34" charset="-122"/>
                <a:ea typeface="微软雅黑" panose="020B0503020204020204" pitchFamily="34" charset="-122"/>
              </a:rPr>
              <a:t>Java</a:t>
            </a:r>
            <a:r>
              <a:rPr lang="zh-CN" altLang="en-US" sz="2000" b="1" dirty="0">
                <a:solidFill>
                  <a:srgbClr val="000000"/>
                </a:solidFill>
                <a:latin typeface="微软雅黑" panose="020B0503020204020204" pitchFamily="34" charset="-122"/>
                <a:ea typeface="微软雅黑" panose="020B0503020204020204" pitchFamily="34" charset="-122"/>
              </a:rPr>
              <a:t>用“单重继承</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接口”代替了多重继承，以提高运行效率，增加安全性，降低复杂性。</a:t>
            </a:r>
          </a:p>
        </p:txBody>
      </p:sp>
      <p:sp>
        <p:nvSpPr>
          <p:cNvPr id="4" name="文本框 5"/>
          <p:cNvSpPr txBox="1">
            <a:spLocks noChangeArrowheads="1"/>
          </p:cNvSpPr>
          <p:nvPr/>
        </p:nvSpPr>
        <p:spPr bwMode="auto">
          <a:xfrm>
            <a:off x="202704" y="2602066"/>
            <a:ext cx="849694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en-US" altLang="zh-CN" sz="2000" b="1" dirty="0" smtClean="0">
                <a:solidFill>
                  <a:srgbClr val="000000"/>
                </a:solidFill>
                <a:latin typeface="微软雅黑" panose="020B0503020204020204" pitchFamily="34" charset="-122"/>
                <a:ea typeface="微软雅黑" panose="020B0503020204020204" pitchFamily="34" charset="-122"/>
              </a:rPr>
              <a:t>5. </a:t>
            </a:r>
            <a:r>
              <a:rPr lang="zh-CN" altLang="en-US" sz="2000" b="1" dirty="0" smtClean="0">
                <a:solidFill>
                  <a:srgbClr val="000000"/>
                </a:solidFill>
                <a:latin typeface="微软雅黑" panose="020B0503020204020204" pitchFamily="34" charset="-122"/>
                <a:ea typeface="微软雅黑" panose="020B0503020204020204" pitchFamily="34" charset="-122"/>
              </a:rPr>
              <a:t>怎样</a:t>
            </a:r>
            <a:r>
              <a:rPr lang="zh-CN" altLang="en-US" sz="2000" b="1" dirty="0">
                <a:solidFill>
                  <a:srgbClr val="000000"/>
                </a:solidFill>
                <a:latin typeface="微软雅黑" panose="020B0503020204020204" pitchFamily="34" charset="-122"/>
                <a:ea typeface="微软雅黑" panose="020B0503020204020204" pitchFamily="34" charset="-122"/>
              </a:rPr>
              <a:t>将数值类型的数据转换成字符串？怎样将字符串转换成数值类型的数据？</a:t>
            </a:r>
            <a:endParaRPr kumimoji="1" lang="zh-CN" altLang="en-US" sz="2000" b="1" dirty="0" smtClean="0">
              <a:solidFill>
                <a:srgbClr val="000000"/>
              </a:solidFill>
              <a:latin typeface="微软雅黑" panose="020B0503020204020204" pitchFamily="34" charset="-122"/>
              <a:ea typeface="微软雅黑" panose="020B0503020204020204" pitchFamily="34" charset="-122"/>
            </a:endParaRPr>
          </a:p>
        </p:txBody>
      </p:sp>
      <p:sp>
        <p:nvSpPr>
          <p:cNvPr id="5" name="文本框 5"/>
          <p:cNvSpPr txBox="1">
            <a:spLocks noChangeArrowheads="1"/>
          </p:cNvSpPr>
          <p:nvPr/>
        </p:nvSpPr>
        <p:spPr bwMode="auto">
          <a:xfrm>
            <a:off x="94692" y="3346281"/>
            <a:ext cx="871296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答</a:t>
            </a:r>
            <a:r>
              <a:rPr lang="en-US" altLang="zh-CN" sz="2000" b="1" dirty="0">
                <a:solidFill>
                  <a:srgbClr val="000000"/>
                </a:solidFill>
                <a:latin typeface="微软雅黑" panose="020B0503020204020204" pitchFamily="34" charset="-122"/>
                <a:ea typeface="微软雅黑" panose="020B0503020204020204" pitchFamily="34" charset="-122"/>
              </a:rPr>
              <a:t>】Integer</a:t>
            </a:r>
            <a:r>
              <a:rPr lang="zh-CN" altLang="en-US" sz="2000" b="1" dirty="0">
                <a:solidFill>
                  <a:srgbClr val="000000"/>
                </a:solidFill>
                <a:latin typeface="微软雅黑" panose="020B0503020204020204" pitchFamily="34" charset="-122"/>
                <a:ea typeface="微软雅黑" panose="020B0503020204020204" pitchFamily="34" charset="-122"/>
              </a:rPr>
              <a:t>类的静态方法</a:t>
            </a:r>
            <a:r>
              <a:rPr lang="en-US" altLang="zh-CN" sz="2000" b="1" dirty="0" err="1">
                <a:solidFill>
                  <a:srgbClr val="000000"/>
                </a:solidFill>
                <a:latin typeface="微软雅黑" panose="020B0503020204020204" pitchFamily="34" charset="-122"/>
                <a:ea typeface="微软雅黑" panose="020B0503020204020204" pitchFamily="34" charset="-122"/>
              </a:rPr>
              <a:t>parseInt</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和实例方法</a:t>
            </a:r>
            <a:r>
              <a:rPr lang="en-US" altLang="zh-CN" sz="2000" b="1" dirty="0" err="1">
                <a:solidFill>
                  <a:srgbClr val="000000"/>
                </a:solidFill>
                <a:latin typeface="微软雅黑" panose="020B0503020204020204" pitchFamily="34" charset="-122"/>
                <a:ea typeface="微软雅黑" panose="020B0503020204020204" pitchFamily="34" charset="-122"/>
              </a:rPr>
              <a:t>intValue</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都可以将一个字符串转换成</a:t>
            </a:r>
            <a:r>
              <a:rPr lang="en-US" altLang="zh-CN" sz="2000" b="1" dirty="0" err="1">
                <a:solidFill>
                  <a:srgbClr val="000000"/>
                </a:solidFill>
                <a:latin typeface="微软雅黑" panose="020B0503020204020204" pitchFamily="34" charset="-122"/>
                <a:ea typeface="微软雅黑" panose="020B0503020204020204" pitchFamily="34" charset="-122"/>
              </a:rPr>
              <a:t>int</a:t>
            </a:r>
            <a:r>
              <a:rPr lang="zh-CN" altLang="en-US" sz="2000" b="1" dirty="0">
                <a:solidFill>
                  <a:srgbClr val="000000"/>
                </a:solidFill>
                <a:latin typeface="微软雅黑" panose="020B0503020204020204" pitchFamily="34" charset="-122"/>
                <a:ea typeface="微软雅黑" panose="020B0503020204020204" pitchFamily="34" charset="-122"/>
              </a:rPr>
              <a:t>值。</a:t>
            </a:r>
            <a:r>
              <a:rPr lang="en-US" altLang="zh-CN" sz="2000" b="1" dirty="0">
                <a:solidFill>
                  <a:srgbClr val="000000"/>
                </a:solidFill>
                <a:latin typeface="微软雅黑" panose="020B0503020204020204" pitchFamily="34" charset="-122"/>
                <a:ea typeface="微软雅黑" panose="020B0503020204020204" pitchFamily="34" charset="-122"/>
              </a:rPr>
              <a:t>Integer</a:t>
            </a:r>
            <a:r>
              <a:rPr lang="zh-CN" altLang="en-US" sz="2000" b="1" dirty="0">
                <a:solidFill>
                  <a:srgbClr val="000000"/>
                </a:solidFill>
                <a:latin typeface="微软雅黑" panose="020B0503020204020204" pitchFamily="34" charset="-122"/>
                <a:ea typeface="微软雅黑" panose="020B0503020204020204" pitchFamily="34" charset="-122"/>
              </a:rPr>
              <a:t>类的静态方法</a:t>
            </a:r>
            <a:r>
              <a:rPr lang="en-US" altLang="zh-CN" sz="2000" b="1" dirty="0" err="1">
                <a:solidFill>
                  <a:srgbClr val="000000"/>
                </a:solidFill>
                <a:latin typeface="微软雅黑" panose="020B0503020204020204" pitchFamily="34" charset="-122"/>
                <a:ea typeface="微软雅黑" panose="020B0503020204020204" pitchFamily="34" charset="-122"/>
              </a:rPr>
              <a:t>toBinaryString</a:t>
            </a:r>
            <a:r>
              <a:rPr lang="en-US" altLang="zh-CN" sz="2000" b="1" dirty="0">
                <a:solidFill>
                  <a:srgbClr val="000000"/>
                </a:solidFill>
                <a:latin typeface="微软雅黑" panose="020B0503020204020204" pitchFamily="34" charset="-122"/>
                <a:ea typeface="微软雅黑" panose="020B0503020204020204" pitchFamily="34" charset="-122"/>
              </a:rPr>
              <a:t>(</a:t>
            </a:r>
            <a:r>
              <a:rPr lang="en-US" altLang="zh-CN" sz="2000" b="1" dirty="0" err="1">
                <a:solidFill>
                  <a:srgbClr val="000000"/>
                </a:solidFill>
                <a:latin typeface="微软雅黑" panose="020B0503020204020204" pitchFamily="34" charset="-122"/>
                <a:ea typeface="微软雅黑" panose="020B0503020204020204" pitchFamily="34" charset="-122"/>
              </a:rPr>
              <a:t>int</a:t>
            </a:r>
            <a:r>
              <a:rPr lang="en-US" altLang="zh-CN" sz="2000" b="1" dirty="0">
                <a:solidFill>
                  <a:srgbClr val="000000"/>
                </a:solidFill>
                <a:latin typeface="微软雅黑" panose="020B0503020204020204" pitchFamily="34" charset="-122"/>
                <a:ea typeface="微软雅黑" panose="020B0503020204020204" pitchFamily="34" charset="-122"/>
              </a:rPr>
              <a:t> </a:t>
            </a:r>
            <a:r>
              <a:rPr lang="en-US" altLang="zh-CN" sz="2000" b="1" dirty="0" err="1">
                <a:solidFill>
                  <a:srgbClr val="000000"/>
                </a:solidFill>
                <a:latin typeface="微软雅黑" panose="020B0503020204020204" pitchFamily="34" charset="-122"/>
                <a:ea typeface="微软雅黑" panose="020B0503020204020204" pitchFamily="34" charset="-122"/>
              </a:rPr>
              <a:t>i</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a:t>
            </a:r>
            <a:r>
              <a:rPr lang="en-US" altLang="zh-CN" sz="2000" b="1" dirty="0" err="1">
                <a:solidFill>
                  <a:srgbClr val="000000"/>
                </a:solidFill>
                <a:latin typeface="微软雅黑" panose="020B0503020204020204" pitchFamily="34" charset="-122"/>
                <a:ea typeface="微软雅黑" panose="020B0503020204020204" pitchFamily="34" charset="-122"/>
              </a:rPr>
              <a:t>toOctalString</a:t>
            </a:r>
            <a:r>
              <a:rPr lang="en-US" altLang="zh-CN" sz="2000" b="1" dirty="0">
                <a:solidFill>
                  <a:srgbClr val="000000"/>
                </a:solidFill>
                <a:latin typeface="微软雅黑" panose="020B0503020204020204" pitchFamily="34" charset="-122"/>
                <a:ea typeface="微软雅黑" panose="020B0503020204020204" pitchFamily="34" charset="-122"/>
              </a:rPr>
              <a:t>(</a:t>
            </a:r>
            <a:r>
              <a:rPr lang="en-US" altLang="zh-CN" sz="2000" b="1" dirty="0" err="1">
                <a:solidFill>
                  <a:srgbClr val="000000"/>
                </a:solidFill>
                <a:latin typeface="微软雅黑" panose="020B0503020204020204" pitchFamily="34" charset="-122"/>
                <a:ea typeface="微软雅黑" panose="020B0503020204020204" pitchFamily="34" charset="-122"/>
              </a:rPr>
              <a:t>int</a:t>
            </a:r>
            <a:r>
              <a:rPr lang="en-US" altLang="zh-CN" sz="2000" b="1" dirty="0">
                <a:solidFill>
                  <a:srgbClr val="000000"/>
                </a:solidFill>
                <a:latin typeface="微软雅黑" panose="020B0503020204020204" pitchFamily="34" charset="-122"/>
                <a:ea typeface="微软雅黑" panose="020B0503020204020204" pitchFamily="34" charset="-122"/>
              </a:rPr>
              <a:t> </a:t>
            </a:r>
            <a:r>
              <a:rPr lang="en-US" altLang="zh-CN" sz="2000" b="1" dirty="0" err="1">
                <a:solidFill>
                  <a:srgbClr val="000000"/>
                </a:solidFill>
                <a:latin typeface="微软雅黑" panose="020B0503020204020204" pitchFamily="34" charset="-122"/>
                <a:ea typeface="微软雅黑" panose="020B0503020204020204" pitchFamily="34" charset="-122"/>
              </a:rPr>
              <a:t>i</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a:t>
            </a:r>
            <a:r>
              <a:rPr lang="en-US" altLang="zh-CN" sz="2000" b="1" dirty="0" err="1">
                <a:solidFill>
                  <a:srgbClr val="000000"/>
                </a:solidFill>
                <a:latin typeface="微软雅黑" panose="020B0503020204020204" pitchFamily="34" charset="-122"/>
                <a:ea typeface="微软雅黑" panose="020B0503020204020204" pitchFamily="34" charset="-122"/>
              </a:rPr>
              <a:t>Integer.toHexString</a:t>
            </a:r>
            <a:r>
              <a:rPr lang="en-US" altLang="zh-CN" sz="2000" b="1" dirty="0">
                <a:solidFill>
                  <a:srgbClr val="000000"/>
                </a:solidFill>
                <a:latin typeface="微软雅黑" panose="020B0503020204020204" pitchFamily="34" charset="-122"/>
                <a:ea typeface="微软雅黑" panose="020B0503020204020204" pitchFamily="34" charset="-122"/>
              </a:rPr>
              <a:t>(</a:t>
            </a:r>
            <a:r>
              <a:rPr lang="en-US" altLang="zh-CN" sz="2000" b="1" dirty="0" err="1">
                <a:solidFill>
                  <a:srgbClr val="000000"/>
                </a:solidFill>
                <a:latin typeface="微软雅黑" panose="020B0503020204020204" pitchFamily="34" charset="-122"/>
                <a:ea typeface="微软雅黑" panose="020B0503020204020204" pitchFamily="34" charset="-122"/>
              </a:rPr>
              <a:t>int</a:t>
            </a:r>
            <a:r>
              <a:rPr lang="en-US" altLang="zh-CN" sz="2000" b="1" dirty="0">
                <a:solidFill>
                  <a:srgbClr val="000000"/>
                </a:solidFill>
                <a:latin typeface="微软雅黑" panose="020B0503020204020204" pitchFamily="34" charset="-122"/>
                <a:ea typeface="微软雅黑" panose="020B0503020204020204" pitchFamily="34" charset="-122"/>
              </a:rPr>
              <a:t> </a:t>
            </a:r>
            <a:r>
              <a:rPr lang="en-US" altLang="zh-CN" sz="2000" b="1" dirty="0" err="1">
                <a:solidFill>
                  <a:srgbClr val="000000"/>
                </a:solidFill>
                <a:latin typeface="微软雅黑" panose="020B0503020204020204" pitchFamily="34" charset="-122"/>
                <a:ea typeface="微软雅黑" panose="020B0503020204020204" pitchFamily="34" charset="-122"/>
              </a:rPr>
              <a:t>i</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可以将十进制</a:t>
            </a:r>
            <a:r>
              <a:rPr lang="en-US" altLang="zh-CN" sz="2000" b="1" dirty="0" err="1">
                <a:solidFill>
                  <a:srgbClr val="000000"/>
                </a:solidFill>
                <a:latin typeface="微软雅黑" panose="020B0503020204020204" pitchFamily="34" charset="-122"/>
                <a:ea typeface="微软雅黑" panose="020B0503020204020204" pitchFamily="34" charset="-122"/>
              </a:rPr>
              <a:t>i</a:t>
            </a:r>
            <a:r>
              <a:rPr lang="zh-CN" altLang="en-US" sz="2000" b="1" dirty="0">
                <a:solidFill>
                  <a:srgbClr val="000000"/>
                </a:solidFill>
                <a:latin typeface="微软雅黑" panose="020B0503020204020204" pitchFamily="34" charset="-122"/>
                <a:ea typeface="微软雅黑" panose="020B0503020204020204" pitchFamily="34" charset="-122"/>
              </a:rPr>
              <a:t>转化为二进制、八进制、十六进制、字符串。</a:t>
            </a:r>
          </a:p>
        </p:txBody>
      </p:sp>
      <p:sp>
        <p:nvSpPr>
          <p:cNvPr id="6" name="文本框 5"/>
          <p:cNvSpPr txBox="1">
            <a:spLocks noChangeArrowheads="1"/>
          </p:cNvSpPr>
          <p:nvPr/>
        </p:nvSpPr>
        <p:spPr bwMode="auto">
          <a:xfrm>
            <a:off x="215516" y="4725144"/>
            <a:ext cx="849694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en-US" altLang="zh-CN" sz="2000" b="1" dirty="0" smtClean="0">
                <a:solidFill>
                  <a:srgbClr val="000000"/>
                </a:solidFill>
                <a:latin typeface="微软雅黑" panose="020B0503020204020204" pitchFamily="34" charset="-122"/>
                <a:ea typeface="微软雅黑" panose="020B0503020204020204" pitchFamily="34" charset="-122"/>
              </a:rPr>
              <a:t>6. System</a:t>
            </a:r>
            <a:r>
              <a:rPr lang="zh-CN" altLang="en-US" sz="2000" b="1" dirty="0">
                <a:solidFill>
                  <a:srgbClr val="000000"/>
                </a:solidFill>
                <a:latin typeface="微软雅黑" panose="020B0503020204020204" pitchFamily="34" charset="-122"/>
                <a:ea typeface="微软雅黑" panose="020B0503020204020204" pitchFamily="34" charset="-122"/>
              </a:rPr>
              <a:t>类、</a:t>
            </a:r>
            <a:r>
              <a:rPr lang="en-US" altLang="zh-CN" sz="2000" b="1" dirty="0">
                <a:solidFill>
                  <a:srgbClr val="000000"/>
                </a:solidFill>
                <a:latin typeface="微软雅黑" panose="020B0503020204020204" pitchFamily="34" charset="-122"/>
                <a:ea typeface="微软雅黑" panose="020B0503020204020204" pitchFamily="34" charset="-122"/>
              </a:rPr>
              <a:t>Class</a:t>
            </a:r>
            <a:r>
              <a:rPr lang="zh-CN" altLang="en-US" sz="2000" b="1" dirty="0">
                <a:solidFill>
                  <a:srgbClr val="000000"/>
                </a:solidFill>
                <a:latin typeface="微软雅黑" panose="020B0503020204020204" pitchFamily="34" charset="-122"/>
                <a:ea typeface="微软雅黑" panose="020B0503020204020204" pitchFamily="34" charset="-122"/>
              </a:rPr>
              <a:t>类和</a:t>
            </a:r>
            <a:r>
              <a:rPr lang="en-US" altLang="zh-CN" sz="2000" b="1" dirty="0">
                <a:solidFill>
                  <a:srgbClr val="000000"/>
                </a:solidFill>
                <a:latin typeface="微软雅黑" panose="020B0503020204020204" pitchFamily="34" charset="-122"/>
                <a:ea typeface="微软雅黑" panose="020B0503020204020204" pitchFamily="34" charset="-122"/>
              </a:rPr>
              <a:t>Runtime</a:t>
            </a:r>
            <a:r>
              <a:rPr lang="zh-CN" altLang="en-US" sz="2000" b="1" dirty="0">
                <a:solidFill>
                  <a:srgbClr val="000000"/>
                </a:solidFill>
                <a:latin typeface="微软雅黑" panose="020B0503020204020204" pitchFamily="34" charset="-122"/>
                <a:ea typeface="微软雅黑" panose="020B0503020204020204" pitchFamily="34" charset="-122"/>
              </a:rPr>
              <a:t>类各有哪些功能？在之前的程序中已用到这些类的哪些常量或方法？</a:t>
            </a:r>
            <a:endParaRPr kumimoji="1" lang="zh-CN" altLang="en-US" sz="2000" b="1" dirty="0" smtClean="0">
              <a:solidFill>
                <a:srgbClr val="000000"/>
              </a:solidFill>
              <a:latin typeface="微软雅黑" panose="020B0503020204020204" pitchFamily="34" charset="-122"/>
              <a:ea typeface="微软雅黑" panose="020B0503020204020204" pitchFamily="34" charset="-122"/>
            </a:endParaRPr>
          </a:p>
        </p:txBody>
      </p:sp>
      <p:sp>
        <p:nvSpPr>
          <p:cNvPr id="7" name="文本框 5"/>
          <p:cNvSpPr txBox="1">
            <a:spLocks noChangeArrowheads="1"/>
          </p:cNvSpPr>
          <p:nvPr/>
        </p:nvSpPr>
        <p:spPr bwMode="auto">
          <a:xfrm>
            <a:off x="107504" y="5469359"/>
            <a:ext cx="871296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答</a:t>
            </a:r>
            <a:r>
              <a:rPr lang="en-US" altLang="zh-CN" sz="2000" b="1" dirty="0">
                <a:solidFill>
                  <a:srgbClr val="000000"/>
                </a:solidFill>
                <a:latin typeface="微软雅黑" panose="020B0503020204020204" pitchFamily="34" charset="-122"/>
                <a:ea typeface="微软雅黑" panose="020B0503020204020204" pitchFamily="34" charset="-122"/>
              </a:rPr>
              <a:t>】System</a:t>
            </a:r>
            <a:r>
              <a:rPr lang="zh-CN" altLang="en-US" sz="2000" b="1" dirty="0">
                <a:solidFill>
                  <a:srgbClr val="000000"/>
                </a:solidFill>
                <a:latin typeface="微软雅黑" panose="020B0503020204020204" pitchFamily="34" charset="-122"/>
                <a:ea typeface="微软雅黑" panose="020B0503020204020204" pitchFamily="34" charset="-122"/>
              </a:rPr>
              <a:t>类提供访问系统资源和标准输入</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输出流的方法，之前用到了</a:t>
            </a:r>
            <a:r>
              <a:rPr lang="en-US" altLang="zh-CN" sz="2000" b="1" dirty="0">
                <a:solidFill>
                  <a:srgbClr val="000000"/>
                </a:solidFill>
                <a:latin typeface="微软雅黑" panose="020B0503020204020204" pitchFamily="34" charset="-122"/>
                <a:ea typeface="微软雅黑" panose="020B0503020204020204" pitchFamily="34" charset="-122"/>
              </a:rPr>
              <a:t>in</a:t>
            </a:r>
            <a:r>
              <a:rPr lang="zh-CN" altLang="en-US" sz="2000" b="1" dirty="0">
                <a:solidFill>
                  <a:srgbClr val="000000"/>
                </a:solidFill>
                <a:latin typeface="微软雅黑" panose="020B0503020204020204" pitchFamily="34" charset="-122"/>
                <a:ea typeface="微软雅黑" panose="020B0503020204020204" pitchFamily="34" charset="-122"/>
              </a:rPr>
              <a:t>和</a:t>
            </a:r>
            <a:r>
              <a:rPr lang="en-US" altLang="zh-CN" sz="2000" b="1" dirty="0">
                <a:solidFill>
                  <a:srgbClr val="000000"/>
                </a:solidFill>
                <a:latin typeface="微软雅黑" panose="020B0503020204020204" pitchFamily="34" charset="-122"/>
                <a:ea typeface="微软雅黑" panose="020B0503020204020204" pitchFamily="34" charset="-122"/>
              </a:rPr>
              <a:t>out</a:t>
            </a:r>
            <a:r>
              <a:rPr lang="zh-CN" altLang="en-US" sz="2000" b="1" dirty="0">
                <a:solidFill>
                  <a:srgbClr val="000000"/>
                </a:solidFill>
                <a:latin typeface="微软雅黑" panose="020B0503020204020204" pitchFamily="34" charset="-122"/>
                <a:ea typeface="微软雅黑" panose="020B0503020204020204" pitchFamily="34" charset="-122"/>
              </a:rPr>
              <a:t>常量。</a:t>
            </a:r>
            <a:r>
              <a:rPr lang="en-US" altLang="zh-CN" sz="2000" b="1" dirty="0">
                <a:solidFill>
                  <a:srgbClr val="000000"/>
                </a:solidFill>
                <a:latin typeface="微软雅黑" panose="020B0503020204020204" pitchFamily="34" charset="-122"/>
                <a:ea typeface="微软雅黑" panose="020B0503020204020204" pitchFamily="34" charset="-122"/>
              </a:rPr>
              <a:t>Class</a:t>
            </a:r>
            <a:r>
              <a:rPr lang="zh-CN" altLang="en-US" sz="2000" b="1" dirty="0">
                <a:solidFill>
                  <a:srgbClr val="000000"/>
                </a:solidFill>
                <a:latin typeface="微软雅黑" panose="020B0503020204020204" pitchFamily="34" charset="-122"/>
                <a:ea typeface="微软雅黑" panose="020B0503020204020204" pitchFamily="34" charset="-122"/>
              </a:rPr>
              <a:t>为类提供运行时信息，如名字、类型、以及父类等。</a:t>
            </a:r>
            <a:r>
              <a:rPr lang="en-US" altLang="zh-CN" sz="2000" b="1" dirty="0">
                <a:solidFill>
                  <a:srgbClr val="000000"/>
                </a:solidFill>
                <a:latin typeface="微软雅黑" panose="020B0503020204020204" pitchFamily="34" charset="-122"/>
                <a:ea typeface="微软雅黑" panose="020B0503020204020204" pitchFamily="34" charset="-122"/>
              </a:rPr>
              <a:t>Runtime</a:t>
            </a:r>
            <a:r>
              <a:rPr lang="zh-CN" altLang="en-US" sz="2000" b="1" dirty="0">
                <a:solidFill>
                  <a:srgbClr val="000000"/>
                </a:solidFill>
                <a:latin typeface="微软雅黑" panose="020B0503020204020204" pitchFamily="34" charset="-122"/>
                <a:ea typeface="微软雅黑" panose="020B0503020204020204" pitchFamily="34" charset="-122"/>
              </a:rPr>
              <a:t>类可直接访问运行时资源。</a:t>
            </a:r>
          </a:p>
        </p:txBody>
      </p:sp>
      <p:sp>
        <p:nvSpPr>
          <p:cNvPr id="60424" name="灯片编号占位符 1"/>
          <p:cNvSpPr txBox="1"/>
          <p:nvPr/>
        </p:nvSpPr>
        <p:spPr bwMode="auto">
          <a:xfrm>
            <a:off x="0" y="6453188"/>
            <a:ext cx="900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fld id="{FC4AA67F-6BA3-4D42-93AD-9E34391B1F84}" type="slidenum">
              <a:rPr lang="zh-CN" altLang="en-US" sz="1800"/>
              <a:t>63</a:t>
            </a:fld>
            <a:endParaRPr lang="en-US" altLang="zh-CN"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a:spLocks noChangeArrowheads="1"/>
          </p:cNvSpPr>
          <p:nvPr/>
        </p:nvSpPr>
        <p:spPr bwMode="auto">
          <a:xfrm>
            <a:off x="107504" y="260648"/>
            <a:ext cx="5832648"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7</a:t>
            </a:r>
            <a:r>
              <a:rPr lang="en-US" altLang="zh-CN" sz="2000" b="1" dirty="0" smtClean="0">
                <a:solidFill>
                  <a:srgbClr val="000000"/>
                </a:solidFill>
                <a:latin typeface="微软雅黑" panose="020B0503020204020204" pitchFamily="34" charset="-122"/>
                <a:ea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rPr>
              <a:t>指出以下声明中的错误。 </a:t>
            </a:r>
          </a:p>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protected interface </a:t>
            </a:r>
            <a:r>
              <a:rPr lang="en-US" altLang="zh-CN" sz="2000" b="1" dirty="0" smtClean="0">
                <a:solidFill>
                  <a:srgbClr val="000000"/>
                </a:solidFill>
                <a:latin typeface="微软雅黑" panose="020B0503020204020204" pitchFamily="34" charset="-122"/>
                <a:ea typeface="微软雅黑" panose="020B0503020204020204" pitchFamily="34" charset="-122"/>
              </a:rPr>
              <a:t>Area</a:t>
            </a:r>
            <a:endParaRPr lang="zh-CN" altLang="en-US" sz="2000" b="1" dirty="0">
              <a:solidFill>
                <a:srgbClr val="000000"/>
              </a:solidFill>
              <a:latin typeface="微软雅黑" panose="020B0503020204020204" pitchFamily="34" charset="-122"/>
              <a:ea typeface="微软雅黑" panose="020B0503020204020204" pitchFamily="34" charset="-122"/>
            </a:endParaRPr>
          </a:p>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a:t>
            </a:r>
          </a:p>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    public static </a:t>
            </a:r>
            <a:r>
              <a:rPr lang="en-US" altLang="zh-CN" sz="2000" b="1" dirty="0" err="1">
                <a:solidFill>
                  <a:srgbClr val="000000"/>
                </a:solidFill>
                <a:latin typeface="微软雅黑" panose="020B0503020204020204" pitchFamily="34" charset="-122"/>
                <a:ea typeface="微软雅黑" panose="020B0503020204020204" pitchFamily="34" charset="-122"/>
              </a:rPr>
              <a:t>int</a:t>
            </a:r>
            <a:r>
              <a:rPr lang="en-US" altLang="zh-CN" sz="2000" b="1" dirty="0">
                <a:solidFill>
                  <a:srgbClr val="000000"/>
                </a:solidFill>
                <a:latin typeface="微软雅黑" panose="020B0503020204020204" pitchFamily="34" charset="-122"/>
                <a:ea typeface="微软雅黑" panose="020B0503020204020204" pitchFamily="34" charset="-122"/>
              </a:rPr>
              <a:t> left;    </a:t>
            </a:r>
            <a:endParaRPr lang="zh-CN" altLang="en-US" sz="2000" b="1" dirty="0">
              <a:solidFill>
                <a:srgbClr val="000000"/>
              </a:solidFill>
              <a:latin typeface="微软雅黑" panose="020B0503020204020204" pitchFamily="34" charset="-122"/>
              <a:ea typeface="微软雅黑" panose="020B0503020204020204" pitchFamily="34" charset="-122"/>
            </a:endParaRPr>
          </a:p>
          <a:p>
            <a:pPr marL="0" lvl="8" indent="0" eaLnBrk="1" hangingPunct="1">
              <a:defRPr/>
            </a:pPr>
            <a:r>
              <a:rPr lang="zh-CN" altLang="en-US" sz="2000" b="1" dirty="0">
                <a:solidFill>
                  <a:srgbClr val="000000"/>
                </a:solidFill>
                <a:latin typeface="微软雅黑" panose="020B0503020204020204" pitchFamily="34" charset="-122"/>
                <a:ea typeface="微软雅黑" panose="020B0503020204020204" pitchFamily="34" charset="-122"/>
              </a:rPr>
              <a:t>    </a:t>
            </a:r>
            <a:r>
              <a:rPr lang="en-US" altLang="zh-CN" sz="2000" b="1" dirty="0">
                <a:solidFill>
                  <a:srgbClr val="000000"/>
                </a:solidFill>
                <a:latin typeface="微软雅黑" panose="020B0503020204020204" pitchFamily="34" charset="-122"/>
                <a:ea typeface="微软雅黑" panose="020B0503020204020204" pitchFamily="34" charset="-122"/>
              </a:rPr>
              <a:t>public static final </a:t>
            </a:r>
            <a:r>
              <a:rPr lang="en-US" altLang="zh-CN" sz="2000" b="1" dirty="0" err="1">
                <a:solidFill>
                  <a:srgbClr val="000000"/>
                </a:solidFill>
                <a:latin typeface="微软雅黑" panose="020B0503020204020204" pitchFamily="34" charset="-122"/>
                <a:ea typeface="微软雅黑" panose="020B0503020204020204" pitchFamily="34" charset="-122"/>
              </a:rPr>
              <a:t>int</a:t>
            </a:r>
            <a:r>
              <a:rPr lang="en-US" altLang="zh-CN" sz="2000" b="1" dirty="0">
                <a:solidFill>
                  <a:srgbClr val="000000"/>
                </a:solidFill>
                <a:latin typeface="微软雅黑" panose="020B0503020204020204" pitchFamily="34" charset="-122"/>
                <a:ea typeface="微软雅黑" panose="020B0503020204020204" pitchFamily="34" charset="-122"/>
              </a:rPr>
              <a:t> RIGHT</a:t>
            </a:r>
            <a:r>
              <a:rPr lang="en-US" altLang="zh-CN" sz="2000" b="1" dirty="0" smtClean="0">
                <a:solidFill>
                  <a:srgbClr val="000000"/>
                </a:solidFill>
                <a:latin typeface="微软雅黑" panose="020B0503020204020204" pitchFamily="34" charset="-122"/>
                <a:ea typeface="微软雅黑" panose="020B0503020204020204" pitchFamily="34" charset="-122"/>
              </a:rPr>
              <a:t>;</a:t>
            </a:r>
            <a:endParaRPr lang="zh-CN" altLang="en-US" sz="2000" b="1" dirty="0">
              <a:solidFill>
                <a:srgbClr val="000000"/>
              </a:solidFill>
              <a:latin typeface="微软雅黑" panose="020B0503020204020204" pitchFamily="34" charset="-122"/>
              <a:ea typeface="微软雅黑" panose="020B0503020204020204" pitchFamily="34" charset="-122"/>
            </a:endParaRPr>
          </a:p>
          <a:p>
            <a:pPr marL="0" lvl="8" indent="0" eaLnBrk="1" hangingPunct="1">
              <a:defRPr/>
            </a:pPr>
            <a:r>
              <a:rPr lang="zh-CN" altLang="en-US" sz="2000" b="1" dirty="0">
                <a:solidFill>
                  <a:srgbClr val="000000"/>
                </a:solidFill>
                <a:latin typeface="微软雅黑" panose="020B0503020204020204" pitchFamily="34" charset="-122"/>
                <a:ea typeface="微软雅黑" panose="020B0503020204020204" pitchFamily="34" charset="-122"/>
              </a:rPr>
              <a:t>    </a:t>
            </a:r>
            <a:r>
              <a:rPr lang="en-US" altLang="zh-CN" sz="2000" b="1" dirty="0">
                <a:solidFill>
                  <a:srgbClr val="000000"/>
                </a:solidFill>
                <a:latin typeface="微软雅黑" panose="020B0503020204020204" pitchFamily="34" charset="-122"/>
                <a:ea typeface="微软雅黑" panose="020B0503020204020204" pitchFamily="34" charset="-122"/>
              </a:rPr>
              <a:t>public Area</a:t>
            </a:r>
            <a:r>
              <a:rPr lang="en-US" altLang="zh-CN" sz="2000" b="1" dirty="0" smtClean="0">
                <a:solidFill>
                  <a:srgbClr val="000000"/>
                </a:solidFill>
                <a:latin typeface="微软雅黑" panose="020B0503020204020204" pitchFamily="34" charset="-122"/>
                <a:ea typeface="微软雅黑" panose="020B0503020204020204" pitchFamily="34" charset="-122"/>
              </a:rPr>
              <a:t>()</a:t>
            </a:r>
            <a:endParaRPr lang="zh-CN" altLang="en-US" sz="2000" b="1" dirty="0">
              <a:solidFill>
                <a:srgbClr val="000000"/>
              </a:solidFill>
              <a:latin typeface="微软雅黑" panose="020B0503020204020204" pitchFamily="34" charset="-122"/>
              <a:ea typeface="微软雅黑" panose="020B0503020204020204" pitchFamily="34" charset="-122"/>
            </a:endParaRPr>
          </a:p>
          <a:p>
            <a:pPr marL="0" lvl="8" indent="0" eaLnBrk="1" hangingPunct="1">
              <a:defRPr/>
            </a:pPr>
            <a:r>
              <a:rPr lang="zh-CN" altLang="en-US" sz="2000" b="1" dirty="0">
                <a:solidFill>
                  <a:srgbClr val="000000"/>
                </a:solidFill>
                <a:latin typeface="微软雅黑" panose="020B0503020204020204" pitchFamily="34" charset="-122"/>
                <a:ea typeface="微软雅黑" panose="020B0503020204020204" pitchFamily="34" charset="-122"/>
              </a:rPr>
              <a:t>    </a:t>
            </a:r>
            <a:r>
              <a:rPr lang="en-US" altLang="zh-CN" sz="2000" b="1" dirty="0">
                <a:solidFill>
                  <a:srgbClr val="000000"/>
                </a:solidFill>
                <a:latin typeface="微软雅黑" panose="020B0503020204020204" pitchFamily="34" charset="-122"/>
                <a:ea typeface="微软雅黑" panose="020B0503020204020204" pitchFamily="34" charset="-122"/>
              </a:rPr>
              <a:t>private double area</a:t>
            </a:r>
            <a:r>
              <a:rPr lang="en-US" altLang="zh-CN" sz="2000" b="1" dirty="0" smtClean="0">
                <a:solidFill>
                  <a:srgbClr val="000000"/>
                </a:solidFill>
                <a:latin typeface="微软雅黑" panose="020B0503020204020204" pitchFamily="34" charset="-122"/>
                <a:ea typeface="微软雅黑" panose="020B0503020204020204" pitchFamily="34" charset="-122"/>
              </a:rPr>
              <a:t>();</a:t>
            </a:r>
            <a:endParaRPr lang="zh-CN" altLang="en-US" sz="2000" b="1" dirty="0">
              <a:solidFill>
                <a:srgbClr val="000000"/>
              </a:solidFill>
              <a:latin typeface="微软雅黑" panose="020B0503020204020204" pitchFamily="34" charset="-122"/>
              <a:ea typeface="微软雅黑" panose="020B0503020204020204" pitchFamily="34" charset="-122"/>
            </a:endParaRPr>
          </a:p>
          <a:p>
            <a:pPr marL="0" lvl="8" indent="0" eaLnBrk="1" hangingPunct="1">
              <a:defRPr/>
            </a:pPr>
            <a:r>
              <a:rPr lang="zh-CN" altLang="en-US" sz="2000" b="1" dirty="0">
                <a:solidFill>
                  <a:srgbClr val="000000"/>
                </a:solidFill>
                <a:latin typeface="微软雅黑" panose="020B0503020204020204" pitchFamily="34" charset="-122"/>
                <a:ea typeface="微软雅黑" panose="020B0503020204020204" pitchFamily="34" charset="-122"/>
              </a:rPr>
              <a:t>    </a:t>
            </a:r>
            <a:r>
              <a:rPr lang="en-US" altLang="zh-CN" sz="2000" b="1" dirty="0">
                <a:solidFill>
                  <a:srgbClr val="000000"/>
                </a:solidFill>
                <a:latin typeface="微软雅黑" panose="020B0503020204020204" pitchFamily="34" charset="-122"/>
                <a:ea typeface="微软雅黑" panose="020B0503020204020204" pitchFamily="34" charset="-122"/>
              </a:rPr>
              <a:t>public static abstract double perimeter();   </a:t>
            </a:r>
            <a:endParaRPr lang="zh-CN" altLang="en-US" sz="2000" b="1" dirty="0">
              <a:solidFill>
                <a:srgbClr val="000000"/>
              </a:solidFill>
              <a:latin typeface="微软雅黑" panose="020B0503020204020204" pitchFamily="34" charset="-122"/>
              <a:ea typeface="微软雅黑" panose="020B0503020204020204" pitchFamily="34" charset="-122"/>
            </a:endParaRPr>
          </a:p>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a:t>
            </a:r>
          </a:p>
          <a:p>
            <a:pPr marL="0" lvl="8" indent="0" eaLnBrk="1" hangingPunct="1">
              <a:defRPr/>
            </a:pPr>
            <a:r>
              <a:rPr lang="en-US" altLang="zh-CN" sz="2000" b="1" dirty="0" smtClean="0">
                <a:solidFill>
                  <a:srgbClr val="000000"/>
                </a:solidFill>
                <a:latin typeface="微软雅黑" panose="020B0503020204020204" pitchFamily="34" charset="-122"/>
                <a:ea typeface="微软雅黑" panose="020B0503020204020204" pitchFamily="34" charset="-122"/>
              </a:rPr>
              <a:t>Area a = new </a:t>
            </a:r>
            <a:r>
              <a:rPr lang="en-US" altLang="zh-CN" sz="2000" b="1" dirty="0">
                <a:solidFill>
                  <a:srgbClr val="000000"/>
                </a:solidFill>
                <a:latin typeface="微软雅黑" panose="020B0503020204020204" pitchFamily="34" charset="-122"/>
                <a:ea typeface="微软雅黑" panose="020B0503020204020204" pitchFamily="34" charset="-122"/>
              </a:rPr>
              <a:t>Area</a:t>
            </a:r>
            <a:r>
              <a:rPr lang="en-US" altLang="zh-CN" sz="2000" b="1" dirty="0" smtClean="0">
                <a:solidFill>
                  <a:srgbClr val="000000"/>
                </a:solidFill>
                <a:latin typeface="微软雅黑" panose="020B0503020204020204" pitchFamily="34" charset="-122"/>
                <a:ea typeface="微软雅黑" panose="020B0503020204020204" pitchFamily="34" charset="-122"/>
              </a:rPr>
              <a:t>(); </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4" name="矩形标注 3"/>
          <p:cNvSpPr/>
          <p:nvPr/>
        </p:nvSpPr>
        <p:spPr>
          <a:xfrm>
            <a:off x="4824413" y="207963"/>
            <a:ext cx="4211637" cy="484187"/>
          </a:xfrm>
          <a:prstGeom prst="wedgeRectCallout">
            <a:avLst>
              <a:gd name="adj1" fmla="val -129724"/>
              <a:gd name="adj2" fmla="val 28108"/>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编译错，不能声明接口为保护的</a:t>
            </a:r>
          </a:p>
        </p:txBody>
      </p:sp>
      <p:sp>
        <p:nvSpPr>
          <p:cNvPr id="5" name="矩形标注 4"/>
          <p:cNvSpPr/>
          <p:nvPr/>
        </p:nvSpPr>
        <p:spPr>
          <a:xfrm>
            <a:off x="4824413" y="765175"/>
            <a:ext cx="4211637" cy="431800"/>
          </a:xfrm>
          <a:prstGeom prst="wedgeRectCallout">
            <a:avLst>
              <a:gd name="adj1" fmla="val -89928"/>
              <a:gd name="adj2" fmla="val 72201"/>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编译错，接口不能声明成员变量</a:t>
            </a:r>
          </a:p>
        </p:txBody>
      </p:sp>
      <p:sp>
        <p:nvSpPr>
          <p:cNvPr id="6" name="矩形标注 5"/>
          <p:cNvSpPr/>
          <p:nvPr/>
        </p:nvSpPr>
        <p:spPr>
          <a:xfrm>
            <a:off x="4356100" y="1268413"/>
            <a:ext cx="4787900" cy="431800"/>
          </a:xfrm>
          <a:prstGeom prst="wedgeRectCallout">
            <a:avLst>
              <a:gd name="adj1" fmla="val -55908"/>
              <a:gd name="adj2" fmla="val 22817"/>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编译错，接口声明的最终变量必须赋值</a:t>
            </a:r>
          </a:p>
        </p:txBody>
      </p:sp>
      <p:sp>
        <p:nvSpPr>
          <p:cNvPr id="7" name="矩形标注 6"/>
          <p:cNvSpPr/>
          <p:nvPr/>
        </p:nvSpPr>
        <p:spPr>
          <a:xfrm>
            <a:off x="4824413" y="1773238"/>
            <a:ext cx="4211637" cy="431800"/>
          </a:xfrm>
          <a:prstGeom prst="wedgeRectCallout">
            <a:avLst>
              <a:gd name="adj1" fmla="val -102229"/>
              <a:gd name="adj2" fmla="val 5181"/>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编译错，接口不能声明构造方法</a:t>
            </a:r>
          </a:p>
        </p:txBody>
      </p:sp>
      <p:sp>
        <p:nvSpPr>
          <p:cNvPr id="8" name="矩形标注 7"/>
          <p:cNvSpPr/>
          <p:nvPr/>
        </p:nvSpPr>
        <p:spPr>
          <a:xfrm>
            <a:off x="4787900" y="2781300"/>
            <a:ext cx="4213225" cy="431800"/>
          </a:xfrm>
          <a:prstGeom prst="wedgeRectCallout">
            <a:avLst>
              <a:gd name="adj1" fmla="val -131172"/>
              <a:gd name="adj2" fmla="val -150024"/>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编译错，不能声明私有方法</a:t>
            </a:r>
          </a:p>
        </p:txBody>
      </p:sp>
      <p:sp>
        <p:nvSpPr>
          <p:cNvPr id="9" name="矩形标注 8"/>
          <p:cNvSpPr/>
          <p:nvPr/>
        </p:nvSpPr>
        <p:spPr>
          <a:xfrm>
            <a:off x="4787900" y="3284538"/>
            <a:ext cx="4213225" cy="431800"/>
          </a:xfrm>
          <a:prstGeom prst="wedgeRectCallout">
            <a:avLst>
              <a:gd name="adj1" fmla="val -123936"/>
              <a:gd name="adj2" fmla="val -174716"/>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编译错，接口不能声明静态方法</a:t>
            </a:r>
          </a:p>
        </p:txBody>
      </p:sp>
      <p:sp>
        <p:nvSpPr>
          <p:cNvPr id="10" name="矩形标注 9"/>
          <p:cNvSpPr/>
          <p:nvPr/>
        </p:nvSpPr>
        <p:spPr>
          <a:xfrm>
            <a:off x="4940300" y="3933825"/>
            <a:ext cx="4213225" cy="431800"/>
          </a:xfrm>
          <a:prstGeom prst="wedgeRectCallout">
            <a:avLst>
              <a:gd name="adj1" fmla="val -123936"/>
              <a:gd name="adj2" fmla="val -174716"/>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编译错，接口不能被实例化</a:t>
            </a:r>
          </a:p>
        </p:txBody>
      </p:sp>
      <p:sp>
        <p:nvSpPr>
          <p:cNvPr id="11" name="文本框 5"/>
          <p:cNvSpPr txBox="1">
            <a:spLocks noChangeArrowheads="1"/>
          </p:cNvSpPr>
          <p:nvPr/>
        </p:nvSpPr>
        <p:spPr bwMode="auto">
          <a:xfrm>
            <a:off x="503548" y="4541058"/>
            <a:ext cx="835292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en-US" altLang="zh-CN" sz="2000" b="1" dirty="0" smtClean="0">
                <a:solidFill>
                  <a:srgbClr val="000000"/>
                </a:solidFill>
                <a:latin typeface="微软雅黑" panose="020B0503020204020204" pitchFamily="34" charset="-122"/>
                <a:ea typeface="微软雅黑" panose="020B0503020204020204" pitchFamily="34" charset="-122"/>
              </a:rPr>
              <a:t>8.  </a:t>
            </a:r>
            <a:r>
              <a:rPr lang="en-US" altLang="zh-CN" sz="2000" b="1" dirty="0">
                <a:solidFill>
                  <a:srgbClr val="000000"/>
                </a:solidFill>
                <a:latin typeface="微软雅黑" panose="020B0503020204020204" pitchFamily="34" charset="-122"/>
                <a:ea typeface="微软雅黑" panose="020B0503020204020204" pitchFamily="34" charset="-122"/>
              </a:rPr>
              <a:t>Java</a:t>
            </a:r>
            <a:r>
              <a:rPr lang="zh-CN" altLang="en-US" sz="2000" b="1" dirty="0">
                <a:solidFill>
                  <a:srgbClr val="000000"/>
                </a:solidFill>
                <a:latin typeface="微软雅黑" panose="020B0503020204020204" pitchFamily="34" charset="-122"/>
                <a:ea typeface="微软雅黑" panose="020B0503020204020204" pitchFamily="34" charset="-122"/>
              </a:rPr>
              <a:t>为什么需要声明基本数据类型的包装类？基本数据类型的包装类有哪些？</a:t>
            </a:r>
            <a:endParaRPr kumimoji="1" lang="zh-CN" altLang="en-US" sz="2000" b="1" dirty="0" smtClean="0">
              <a:solidFill>
                <a:srgbClr val="000000"/>
              </a:solidFill>
              <a:latin typeface="微软雅黑" panose="020B0503020204020204" pitchFamily="34" charset="-122"/>
              <a:ea typeface="微软雅黑" panose="020B0503020204020204" pitchFamily="34" charset="-122"/>
            </a:endParaRPr>
          </a:p>
        </p:txBody>
      </p:sp>
      <p:sp>
        <p:nvSpPr>
          <p:cNvPr id="12" name="文本框 5"/>
          <p:cNvSpPr txBox="1">
            <a:spLocks noChangeArrowheads="1"/>
          </p:cNvSpPr>
          <p:nvPr/>
        </p:nvSpPr>
        <p:spPr bwMode="auto">
          <a:xfrm>
            <a:off x="323528" y="5333146"/>
            <a:ext cx="871296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答</a:t>
            </a:r>
            <a:r>
              <a:rPr lang="en-US" altLang="zh-CN" sz="2000" b="1" dirty="0">
                <a:solidFill>
                  <a:srgbClr val="000000"/>
                </a:solidFill>
                <a:latin typeface="微软雅黑" panose="020B0503020204020204" pitchFamily="34" charset="-122"/>
                <a:ea typeface="微软雅黑" panose="020B0503020204020204" pitchFamily="34" charset="-122"/>
              </a:rPr>
              <a:t>】Java</a:t>
            </a:r>
            <a:r>
              <a:rPr lang="zh-CN" altLang="en-US" sz="2000" b="1" dirty="0">
                <a:solidFill>
                  <a:srgbClr val="000000"/>
                </a:solidFill>
                <a:latin typeface="微软雅黑" panose="020B0503020204020204" pitchFamily="34" charset="-122"/>
                <a:ea typeface="微软雅黑" panose="020B0503020204020204" pitchFamily="34" charset="-122"/>
              </a:rPr>
              <a:t>为了实现完全面向对象。泛类</a:t>
            </a:r>
            <a:r>
              <a:rPr lang="en-US" altLang="zh-CN" sz="2000" b="1" dirty="0">
                <a:solidFill>
                  <a:srgbClr val="000000"/>
                </a:solidFill>
                <a:latin typeface="微软雅黑" panose="020B0503020204020204" pitchFamily="34" charset="-122"/>
                <a:ea typeface="微软雅黑" panose="020B0503020204020204" pitchFamily="34" charset="-122"/>
              </a:rPr>
              <a:t>T</a:t>
            </a:r>
            <a:r>
              <a:rPr lang="zh-CN" altLang="en-US" sz="2000" b="1" dirty="0">
                <a:solidFill>
                  <a:srgbClr val="000000"/>
                </a:solidFill>
                <a:latin typeface="微软雅黑" panose="020B0503020204020204" pitchFamily="34" charset="-122"/>
                <a:ea typeface="微软雅黑" panose="020B0503020204020204" pitchFamily="34" charset="-122"/>
              </a:rPr>
              <a:t>的实际参数必须是对象。</a:t>
            </a:r>
            <a:r>
              <a:rPr lang="en-US" altLang="zh-CN" sz="2000" b="1" dirty="0">
                <a:solidFill>
                  <a:srgbClr val="000000"/>
                </a:solidFill>
                <a:latin typeface="微软雅黑" panose="020B0503020204020204" pitchFamily="34" charset="-122"/>
                <a:ea typeface="微软雅黑" panose="020B0503020204020204" pitchFamily="34" charset="-122"/>
              </a:rPr>
              <a:t>8</a:t>
            </a:r>
            <a:r>
              <a:rPr lang="zh-CN" altLang="en-US" sz="2000" b="1" dirty="0">
                <a:solidFill>
                  <a:srgbClr val="000000"/>
                </a:solidFill>
                <a:latin typeface="微软雅黑" panose="020B0503020204020204" pitchFamily="34" charset="-122"/>
                <a:ea typeface="微软雅黑" panose="020B0503020204020204" pitchFamily="34" charset="-122"/>
              </a:rPr>
              <a:t>个基本数据类型对应的类为：</a:t>
            </a:r>
            <a:r>
              <a:rPr lang="en-US" altLang="zh-CN" sz="2000" b="1" dirty="0">
                <a:solidFill>
                  <a:srgbClr val="000000"/>
                </a:solidFill>
                <a:latin typeface="微软雅黑" panose="020B0503020204020204" pitchFamily="34" charset="-122"/>
                <a:ea typeface="微软雅黑" panose="020B0503020204020204" pitchFamily="34" charset="-122"/>
              </a:rPr>
              <a:t>Byte</a:t>
            </a:r>
            <a:r>
              <a:rPr lang="zh-CN" altLang="en-US" sz="2000" b="1" dirty="0">
                <a:solidFill>
                  <a:srgbClr val="000000"/>
                </a:solidFill>
                <a:latin typeface="微软雅黑" panose="020B0503020204020204" pitchFamily="34" charset="-122"/>
                <a:ea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rPr>
              <a:t>Short</a:t>
            </a:r>
            <a:r>
              <a:rPr lang="zh-CN" altLang="en-US" sz="2000" b="1" dirty="0">
                <a:solidFill>
                  <a:srgbClr val="000000"/>
                </a:solidFill>
                <a:latin typeface="微软雅黑" panose="020B0503020204020204" pitchFamily="34" charset="-122"/>
                <a:ea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rPr>
              <a:t>Integer</a:t>
            </a:r>
            <a:r>
              <a:rPr lang="zh-CN" altLang="en-US" sz="2000" b="1" dirty="0">
                <a:solidFill>
                  <a:srgbClr val="000000"/>
                </a:solidFill>
                <a:latin typeface="微软雅黑" panose="020B0503020204020204" pitchFamily="34" charset="-122"/>
                <a:ea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rPr>
              <a:t>Long</a:t>
            </a:r>
            <a:r>
              <a:rPr lang="zh-CN" altLang="en-US" sz="2000" b="1" dirty="0">
                <a:solidFill>
                  <a:srgbClr val="000000"/>
                </a:solidFill>
                <a:latin typeface="微软雅黑" panose="020B0503020204020204" pitchFamily="34" charset="-122"/>
                <a:ea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rPr>
              <a:t>Float</a:t>
            </a:r>
            <a:r>
              <a:rPr lang="zh-CN" altLang="en-US" sz="2000" b="1" dirty="0">
                <a:solidFill>
                  <a:srgbClr val="000000"/>
                </a:solidFill>
                <a:latin typeface="微软雅黑" panose="020B0503020204020204" pitchFamily="34" charset="-122"/>
                <a:ea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rPr>
              <a:t>Double</a:t>
            </a:r>
            <a:r>
              <a:rPr lang="zh-CN" altLang="en-US" sz="2000" b="1" dirty="0">
                <a:solidFill>
                  <a:srgbClr val="000000"/>
                </a:solidFill>
                <a:latin typeface="微软雅黑" panose="020B0503020204020204" pitchFamily="34" charset="-122"/>
                <a:ea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rPr>
              <a:t>Character</a:t>
            </a:r>
            <a:r>
              <a:rPr lang="zh-CN" altLang="en-US" sz="2000" b="1" dirty="0">
                <a:solidFill>
                  <a:srgbClr val="000000"/>
                </a:solidFill>
                <a:latin typeface="微软雅黑" panose="020B0503020204020204" pitchFamily="34" charset="-122"/>
                <a:ea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rPr>
              <a:t>Boolean</a:t>
            </a:r>
            <a:r>
              <a:rPr lang="zh-CN" altLang="en-US" sz="2000" b="1" dirty="0">
                <a:solidFill>
                  <a:srgbClr val="000000"/>
                </a:solidFill>
                <a:latin typeface="微软雅黑" panose="020B0503020204020204" pitchFamily="34" charset="-122"/>
                <a:ea typeface="微软雅黑" panose="020B0503020204020204" pitchFamily="34" charset="-122"/>
              </a:rPr>
              <a:t>。</a:t>
            </a:r>
          </a:p>
        </p:txBody>
      </p:sp>
      <p:sp>
        <p:nvSpPr>
          <p:cNvPr id="61452" name="灯片编号占位符 1"/>
          <p:cNvSpPr txBox="1"/>
          <p:nvPr/>
        </p:nvSpPr>
        <p:spPr bwMode="auto">
          <a:xfrm>
            <a:off x="0" y="6453188"/>
            <a:ext cx="900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fld id="{594734BF-7914-413A-8519-8E2C1184120E}" type="slidenum">
              <a:rPr lang="zh-CN" altLang="en-US" sz="1800" b="1"/>
              <a:t>64</a:t>
            </a:fld>
            <a:endParaRPr lang="en-US" altLang="zh-CN" sz="1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arn(inVertical)">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arn(inVertical)">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arn(inVertical)">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ppt_x"/>
                                          </p:val>
                                        </p:tav>
                                        <p:tav tm="100000">
                                          <p:val>
                                            <p:strVal val="#ppt_x"/>
                                          </p:val>
                                        </p:tav>
                                      </p:tavLst>
                                    </p:anim>
                                    <p:anim calcmode="lin" valueType="num">
                                      <p:cBhvr additive="base">
                                        <p:cTn id="4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矩形 1"/>
          <p:cNvSpPr>
            <a:spLocks noChangeArrowheads="1"/>
          </p:cNvSpPr>
          <p:nvPr/>
        </p:nvSpPr>
        <p:spPr bwMode="auto">
          <a:xfrm>
            <a:off x="107950" y="115888"/>
            <a:ext cx="4572000" cy="683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b="1"/>
              <a:t>abstract class </a:t>
            </a:r>
            <a:r>
              <a:rPr lang="en-US" altLang="zh-CN" sz="2000" b="1">
                <a:solidFill>
                  <a:srgbClr val="C00000"/>
                </a:solidFill>
              </a:rPr>
              <a:t>SuperAbstract </a:t>
            </a:r>
            <a:r>
              <a:rPr lang="en-US" altLang="zh-CN" sz="1800" b="1"/>
              <a:t>{</a:t>
            </a:r>
          </a:p>
          <a:p>
            <a:r>
              <a:rPr lang="en-US" altLang="zh-CN" sz="1800" b="1"/>
              <a:t>   void a() {</a:t>
            </a:r>
          </a:p>
          <a:p>
            <a:r>
              <a:rPr lang="en-US" altLang="zh-CN" sz="1800" b="1"/>
              <a:t>        System.</a:t>
            </a:r>
            <a:r>
              <a:rPr lang="en-US" altLang="zh-CN" sz="1800" b="1" i="1"/>
              <a:t>out.println("a inSuperAbstract");</a:t>
            </a:r>
          </a:p>
          <a:p>
            <a:r>
              <a:rPr lang="en-US" altLang="zh-CN" sz="1800" b="1"/>
              <a:t>   }</a:t>
            </a:r>
          </a:p>
          <a:p>
            <a:r>
              <a:rPr lang="en-US" altLang="zh-CN" sz="1800" b="1"/>
              <a:t>   abstract void b();</a:t>
            </a:r>
          </a:p>
          <a:p>
            <a:r>
              <a:rPr lang="en-US" altLang="zh-CN" sz="1800" b="1"/>
              <a:t>   abstract int c(int i);</a:t>
            </a:r>
          </a:p>
          <a:p>
            <a:r>
              <a:rPr lang="en-US" altLang="zh-CN" sz="1800" b="1"/>
              <a:t>}</a:t>
            </a:r>
          </a:p>
          <a:p>
            <a:r>
              <a:rPr lang="en-US" altLang="zh-CN" sz="1800" b="1"/>
              <a:t>interface </a:t>
            </a:r>
            <a:r>
              <a:rPr lang="en-US" altLang="zh-CN" sz="2000" b="1">
                <a:solidFill>
                  <a:srgbClr val="C00000"/>
                </a:solidFill>
              </a:rPr>
              <a:t>IfSuper </a:t>
            </a:r>
            <a:r>
              <a:rPr lang="en-US" altLang="zh-CN" sz="1800" b="1"/>
              <a:t>{</a:t>
            </a:r>
          </a:p>
          <a:p>
            <a:r>
              <a:rPr lang="en-US" altLang="zh-CN" sz="1800" b="1"/>
              <a:t>     void x();</a:t>
            </a:r>
          </a:p>
          <a:p>
            <a:r>
              <a:rPr lang="en-US" altLang="zh-CN" sz="1800" b="1"/>
              <a:t>}</a:t>
            </a:r>
          </a:p>
          <a:p>
            <a:r>
              <a:rPr lang="en-US" altLang="zh-CN" sz="1800" b="1"/>
              <a:t>abstract class </a:t>
            </a:r>
            <a:r>
              <a:rPr lang="en-US" altLang="zh-CN" sz="2000" b="1">
                <a:solidFill>
                  <a:srgbClr val="C00000"/>
                </a:solidFill>
              </a:rPr>
              <a:t>SubAbstract </a:t>
            </a:r>
            <a:r>
              <a:rPr lang="en-US" altLang="zh-CN" sz="1800" b="1"/>
              <a:t>extends SuperAbstract implements IfSuper {</a:t>
            </a:r>
          </a:p>
          <a:p>
            <a:r>
              <a:rPr lang="en-US" altLang="zh-CN" sz="1800" b="1"/>
              <a:t>    public void b() {</a:t>
            </a:r>
          </a:p>
          <a:p>
            <a:r>
              <a:rPr lang="en-US" altLang="zh-CN" sz="1800" b="1"/>
              <a:t>    System.</a:t>
            </a:r>
            <a:r>
              <a:rPr lang="en-US" altLang="zh-CN" sz="1800" b="1" i="1"/>
              <a:t>out.println("b in subAbstract");</a:t>
            </a:r>
          </a:p>
          <a:p>
            <a:r>
              <a:rPr lang="en-US" altLang="zh-CN" sz="1800" b="1"/>
              <a:t>    }</a:t>
            </a:r>
          </a:p>
          <a:p>
            <a:r>
              <a:rPr lang="en-US" altLang="zh-CN" sz="1800" b="1"/>
              <a:t>    abstract String f();</a:t>
            </a:r>
          </a:p>
          <a:p>
            <a:r>
              <a:rPr lang="en-US" altLang="zh-CN" sz="1800" b="1"/>
              <a:t>}</a:t>
            </a:r>
          </a:p>
          <a:p>
            <a:r>
              <a:rPr lang="en-US" altLang="zh-CN" sz="1800" b="1">
                <a:solidFill>
                  <a:srgbClr val="000000"/>
                </a:solidFill>
              </a:rPr>
              <a:t>public class </a:t>
            </a:r>
            <a:r>
              <a:rPr lang="en-US" altLang="zh-CN" sz="2000" b="1">
                <a:solidFill>
                  <a:srgbClr val="C00000"/>
                </a:solidFill>
              </a:rPr>
              <a:t>InheritAbstract </a:t>
            </a:r>
            <a:r>
              <a:rPr lang="en-US" altLang="zh-CN" sz="1800" b="1">
                <a:solidFill>
                  <a:srgbClr val="000000"/>
                </a:solidFill>
              </a:rPr>
              <a:t>extends SubAbstract {</a:t>
            </a:r>
          </a:p>
          <a:p>
            <a:r>
              <a:rPr lang="en-US" altLang="zh-CN" sz="1800" b="1">
                <a:solidFill>
                  <a:srgbClr val="000000"/>
                </a:solidFill>
              </a:rPr>
              <a:t>   public void x() {</a:t>
            </a:r>
          </a:p>
          <a:p>
            <a:r>
              <a:rPr lang="en-US" altLang="zh-CN" sz="1800" b="1">
                <a:solidFill>
                  <a:srgbClr val="000000"/>
                </a:solidFill>
              </a:rPr>
              <a:t>      System.</a:t>
            </a:r>
            <a:r>
              <a:rPr lang="en-US" altLang="zh-CN" sz="1800" b="1" i="1">
                <a:solidFill>
                  <a:srgbClr val="000000"/>
                </a:solidFill>
              </a:rPr>
              <a:t>out.println("x in InheritAbstract");</a:t>
            </a:r>
          </a:p>
          <a:p>
            <a:r>
              <a:rPr lang="en-US" altLang="zh-CN" sz="1800" b="1">
                <a:solidFill>
                  <a:srgbClr val="000000"/>
                </a:solidFill>
              </a:rPr>
              <a:t>   }</a:t>
            </a:r>
          </a:p>
          <a:p>
            <a:endParaRPr lang="zh-CN" altLang="en-US" sz="1800" b="1"/>
          </a:p>
          <a:p>
            <a:endParaRPr lang="en-US" altLang="zh-CN" sz="1800" b="1"/>
          </a:p>
        </p:txBody>
      </p:sp>
      <p:sp>
        <p:nvSpPr>
          <p:cNvPr id="62467" name="TextBox 2"/>
          <p:cNvSpPr txBox="1">
            <a:spLocks noChangeArrowheads="1"/>
          </p:cNvSpPr>
          <p:nvPr/>
        </p:nvSpPr>
        <p:spPr bwMode="auto">
          <a:xfrm>
            <a:off x="4787900" y="98425"/>
            <a:ext cx="4321175" cy="646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b="1">
              <a:solidFill>
                <a:srgbClr val="000000"/>
              </a:solidFill>
            </a:endParaRPr>
          </a:p>
          <a:p>
            <a:pPr eaLnBrk="1" hangingPunct="1"/>
            <a:r>
              <a:rPr lang="en-US" altLang="zh-CN" sz="1800" b="1">
                <a:solidFill>
                  <a:srgbClr val="000000"/>
                </a:solidFill>
              </a:rPr>
              <a:t>public int c(int i) {</a:t>
            </a:r>
          </a:p>
          <a:p>
            <a:pPr eaLnBrk="1" hangingPunct="1"/>
            <a:r>
              <a:rPr lang="en-US" altLang="zh-CN" sz="1800" b="1">
                <a:solidFill>
                  <a:srgbClr val="000000"/>
                </a:solidFill>
              </a:rPr>
              <a:t>     System.</a:t>
            </a:r>
            <a:r>
              <a:rPr lang="en-US" altLang="zh-CN" sz="1800" b="1" i="1">
                <a:solidFill>
                  <a:srgbClr val="000000"/>
                </a:solidFill>
              </a:rPr>
              <a:t>out.println("c in InheritAbstract i  ="  + i );</a:t>
            </a:r>
          </a:p>
          <a:p>
            <a:pPr eaLnBrk="1" hangingPunct="1"/>
            <a:r>
              <a:rPr lang="en-US" altLang="zh-CN" sz="1800" b="1">
                <a:solidFill>
                  <a:srgbClr val="000000"/>
                </a:solidFill>
              </a:rPr>
              <a:t>     return i;</a:t>
            </a:r>
          </a:p>
          <a:p>
            <a:pPr eaLnBrk="1" hangingPunct="1"/>
            <a:r>
              <a:rPr lang="en-US" altLang="zh-CN" sz="1800" b="1">
                <a:solidFill>
                  <a:srgbClr val="000000"/>
                </a:solidFill>
              </a:rPr>
              <a:t>}</a:t>
            </a:r>
          </a:p>
          <a:p>
            <a:pPr eaLnBrk="1" hangingPunct="1"/>
            <a:r>
              <a:rPr lang="en-US" altLang="zh-CN" sz="1800" b="1">
                <a:solidFill>
                  <a:srgbClr val="000000"/>
                </a:solidFill>
              </a:rPr>
              <a:t>public String f() {</a:t>
            </a:r>
          </a:p>
          <a:p>
            <a:pPr eaLnBrk="1" hangingPunct="1"/>
            <a:r>
              <a:rPr lang="en-US" altLang="zh-CN" sz="1800" b="1">
                <a:solidFill>
                  <a:srgbClr val="000000"/>
                </a:solidFill>
              </a:rPr>
              <a:t>      return "f in InheritAbstract";</a:t>
            </a:r>
          </a:p>
          <a:p>
            <a:pPr eaLnBrk="1" hangingPunct="1"/>
            <a:r>
              <a:rPr lang="en-US" altLang="zh-CN" sz="1800" b="1">
                <a:solidFill>
                  <a:srgbClr val="000000"/>
                </a:solidFill>
              </a:rPr>
              <a:t>}</a:t>
            </a:r>
          </a:p>
          <a:p>
            <a:pPr eaLnBrk="1" hangingPunct="1"/>
            <a:endParaRPr lang="zh-CN" altLang="en-US" sz="1800" b="1">
              <a:solidFill>
                <a:srgbClr val="000000"/>
              </a:solidFill>
            </a:endParaRPr>
          </a:p>
          <a:p>
            <a:pPr eaLnBrk="1" hangingPunct="1"/>
            <a:r>
              <a:rPr lang="en-US" altLang="zh-CN" sz="1800" b="1">
                <a:solidFill>
                  <a:srgbClr val="000000"/>
                </a:solidFill>
              </a:rPr>
              <a:t>public static void main(String args[]) {</a:t>
            </a:r>
          </a:p>
          <a:p>
            <a:pPr eaLnBrk="1" hangingPunct="1"/>
            <a:r>
              <a:rPr lang="en-US" altLang="zh-CN" sz="1800" b="1">
                <a:solidFill>
                  <a:srgbClr val="000000"/>
                </a:solidFill>
              </a:rPr>
              <a:t>      InheritAbstract instance = new  InheritAbstract();</a:t>
            </a:r>
          </a:p>
          <a:p>
            <a:pPr eaLnBrk="1" hangingPunct="1"/>
            <a:r>
              <a:rPr lang="en-US" altLang="zh-CN" sz="1800" b="1">
                <a:solidFill>
                  <a:srgbClr val="000000"/>
                </a:solidFill>
              </a:rPr>
              <a:t>      instance.x();</a:t>
            </a:r>
          </a:p>
          <a:p>
            <a:pPr eaLnBrk="1" hangingPunct="1"/>
            <a:r>
              <a:rPr lang="en-US" altLang="zh-CN" sz="1800" b="1">
                <a:solidFill>
                  <a:srgbClr val="000000"/>
                </a:solidFill>
              </a:rPr>
              <a:t>      instance.a();</a:t>
            </a:r>
          </a:p>
          <a:p>
            <a:pPr eaLnBrk="1" hangingPunct="1"/>
            <a:r>
              <a:rPr lang="en-US" altLang="zh-CN" sz="1800" b="1">
                <a:solidFill>
                  <a:srgbClr val="000000"/>
                </a:solidFill>
              </a:rPr>
              <a:t>      instance.b();</a:t>
            </a:r>
          </a:p>
          <a:p>
            <a:pPr eaLnBrk="1" hangingPunct="1"/>
            <a:r>
              <a:rPr lang="en-US" altLang="zh-CN" sz="1800" b="1">
                <a:solidFill>
                  <a:srgbClr val="000000"/>
                </a:solidFill>
              </a:rPr>
              <a:t>      instance.c(100);</a:t>
            </a:r>
          </a:p>
          <a:p>
            <a:pPr eaLnBrk="1" hangingPunct="1"/>
            <a:r>
              <a:rPr lang="en-US" altLang="zh-CN" sz="1800" b="1">
                <a:solidFill>
                  <a:srgbClr val="000000"/>
                </a:solidFill>
              </a:rPr>
              <a:t>      System.</a:t>
            </a:r>
            <a:r>
              <a:rPr lang="en-US" altLang="zh-CN" sz="1800" b="1" i="1">
                <a:solidFill>
                  <a:srgbClr val="000000"/>
                </a:solidFill>
              </a:rPr>
              <a:t>out.println(instance.f());</a:t>
            </a:r>
          </a:p>
          <a:p>
            <a:pPr eaLnBrk="1" hangingPunct="1"/>
            <a:endParaRPr lang="zh-CN" altLang="en-US" sz="1800" b="1">
              <a:solidFill>
                <a:srgbClr val="000000"/>
              </a:solidFill>
            </a:endParaRPr>
          </a:p>
          <a:p>
            <a:pPr eaLnBrk="1" hangingPunct="1"/>
            <a:r>
              <a:rPr lang="en-US" altLang="zh-CN" sz="1800" b="1">
                <a:solidFill>
                  <a:srgbClr val="000000"/>
                </a:solidFill>
              </a:rPr>
              <a:t>       IfSuper ifs = instance;</a:t>
            </a:r>
          </a:p>
          <a:p>
            <a:pPr eaLnBrk="1" hangingPunct="1"/>
            <a:r>
              <a:rPr lang="en-US" altLang="zh-CN" sz="1800" b="1">
                <a:solidFill>
                  <a:srgbClr val="000000"/>
                </a:solidFill>
              </a:rPr>
              <a:t>       ifs.x();</a:t>
            </a:r>
          </a:p>
          <a:p>
            <a:pPr eaLnBrk="1" hangingPunct="1"/>
            <a:r>
              <a:rPr lang="en-US" altLang="zh-CN" sz="1800" b="1">
                <a:solidFill>
                  <a:srgbClr val="000000"/>
                </a:solidFill>
              </a:rPr>
              <a:t>   }</a:t>
            </a:r>
          </a:p>
          <a:p>
            <a:pPr eaLnBrk="1" hangingPunct="1"/>
            <a:r>
              <a:rPr lang="en-US" altLang="zh-CN" sz="1800" b="1">
                <a:solidFill>
                  <a:srgbClr val="000000"/>
                </a:solidFill>
              </a:rPr>
              <a:t>}</a:t>
            </a:r>
            <a:endParaRPr lang="zh-CN" altLang="en-US"/>
          </a:p>
        </p:txBody>
      </p:sp>
      <p:cxnSp>
        <p:nvCxnSpPr>
          <p:cNvPr id="5" name="直接连接符 4"/>
          <p:cNvCxnSpPr/>
          <p:nvPr/>
        </p:nvCxnSpPr>
        <p:spPr>
          <a:xfrm>
            <a:off x="4679950" y="0"/>
            <a:ext cx="26988"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469" name="灯片编号占位符 1"/>
          <p:cNvSpPr txBox="1"/>
          <p:nvPr/>
        </p:nvSpPr>
        <p:spPr bwMode="auto">
          <a:xfrm>
            <a:off x="0" y="6453188"/>
            <a:ext cx="900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fld id="{5E7DCFE0-DE3F-4584-BA24-750D8AEB0AF7}" type="slidenum">
              <a:rPr lang="zh-CN" altLang="en-US" sz="1800" b="1"/>
              <a:t>65</a:t>
            </a:fld>
            <a:endParaRPr lang="en-US" altLang="zh-CN" sz="1800"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24744"/>
            <a:ext cx="8856984" cy="4801314"/>
          </a:xfrm>
          <a:prstGeom prst="rect">
            <a:avLst/>
          </a:prstGeom>
          <a:noFill/>
        </p:spPr>
        <p:txBody>
          <a:bodyPr wrap="square">
            <a:spAutoFit/>
          </a:bodyPr>
          <a:lstStyle/>
          <a:p>
            <a:r>
              <a:rPr lang="en-US" altLang="zh-CN" b="1" dirty="0">
                <a:solidFill>
                  <a:srgbClr val="7F0055"/>
                </a:solidFill>
                <a:latin typeface="Consolas" panose="020B0609020204030204"/>
              </a:rPr>
              <a:t>public</a:t>
            </a:r>
            <a:r>
              <a:rPr lang="en-US" altLang="zh-CN" b="1" dirty="0">
                <a:solidFill>
                  <a:srgbClr val="000000"/>
                </a:solidFill>
                <a:latin typeface="Consolas" panose="020B0609020204030204"/>
              </a:rPr>
              <a:t> </a:t>
            </a:r>
            <a:r>
              <a:rPr lang="en-US" altLang="zh-CN" b="1" dirty="0">
                <a:solidFill>
                  <a:srgbClr val="7F0055"/>
                </a:solidFill>
                <a:latin typeface="Consolas" panose="020B0609020204030204"/>
              </a:rPr>
              <a:t>interface</a:t>
            </a:r>
            <a:r>
              <a:rPr lang="en-US" altLang="zh-CN" b="1" dirty="0">
                <a:solidFill>
                  <a:srgbClr val="000000"/>
                </a:solidFill>
                <a:latin typeface="Consolas" panose="020B0609020204030204"/>
              </a:rPr>
              <a:t> </a:t>
            </a:r>
            <a:r>
              <a:rPr lang="en-US" altLang="zh-CN" b="1" dirty="0" err="1">
                <a:solidFill>
                  <a:srgbClr val="000000"/>
                </a:solidFill>
                <a:latin typeface="Consolas" panose="020B0609020204030204"/>
              </a:rPr>
              <a:t>ConstantIntf</a:t>
            </a:r>
            <a:r>
              <a:rPr lang="en-US" altLang="zh-CN" b="1" dirty="0">
                <a:solidFill>
                  <a:srgbClr val="000000"/>
                </a:solidFill>
                <a:latin typeface="Consolas" panose="020B0609020204030204"/>
              </a:rPr>
              <a:t> {</a:t>
            </a:r>
          </a:p>
          <a:p>
            <a:pPr lvl="1"/>
            <a:r>
              <a:rPr lang="en-US" altLang="zh-CN" b="1" dirty="0">
                <a:solidFill>
                  <a:srgbClr val="7F0055"/>
                </a:solidFill>
                <a:latin typeface="Consolas" panose="020B0609020204030204"/>
              </a:rPr>
              <a:t>double</a:t>
            </a:r>
            <a:r>
              <a:rPr lang="en-US" altLang="zh-CN" b="1" dirty="0">
                <a:solidFill>
                  <a:srgbClr val="000000"/>
                </a:solidFill>
                <a:latin typeface="Consolas" panose="020B0609020204030204"/>
              </a:rPr>
              <a:t> </a:t>
            </a:r>
            <a:r>
              <a:rPr lang="en-US" altLang="zh-CN" b="1" i="1" dirty="0">
                <a:solidFill>
                  <a:srgbClr val="0000C0"/>
                </a:solidFill>
                <a:latin typeface="Consolas" panose="020B0609020204030204"/>
              </a:rPr>
              <a:t>PI</a:t>
            </a:r>
            <a:r>
              <a:rPr lang="en-US" altLang="zh-CN" b="1" i="1" dirty="0">
                <a:solidFill>
                  <a:srgbClr val="000000"/>
                </a:solidFill>
                <a:latin typeface="Consolas" panose="020B0609020204030204"/>
              </a:rPr>
              <a:t>=3.1415926;</a:t>
            </a:r>
          </a:p>
          <a:p>
            <a:pPr lvl="1"/>
            <a:r>
              <a:rPr lang="en-US" altLang="zh-CN" b="1" dirty="0" err="1">
                <a:solidFill>
                  <a:srgbClr val="7F0055"/>
                </a:solidFill>
                <a:latin typeface="Consolas" panose="020B0609020204030204"/>
              </a:rPr>
              <a:t>int</a:t>
            </a:r>
            <a:r>
              <a:rPr lang="en-US" altLang="zh-CN" b="1" dirty="0">
                <a:solidFill>
                  <a:srgbClr val="000000"/>
                </a:solidFill>
                <a:latin typeface="Consolas" panose="020B0609020204030204"/>
              </a:rPr>
              <a:t> </a:t>
            </a:r>
            <a:r>
              <a:rPr lang="en-US" altLang="zh-CN" b="1" i="1" dirty="0">
                <a:solidFill>
                  <a:srgbClr val="0000C0"/>
                </a:solidFill>
                <a:latin typeface="Consolas" panose="020B0609020204030204"/>
              </a:rPr>
              <a:t>MAX</a:t>
            </a:r>
            <a:r>
              <a:rPr lang="en-US" altLang="zh-CN" b="1" i="1" dirty="0">
                <a:solidFill>
                  <a:srgbClr val="000000"/>
                </a:solidFill>
                <a:latin typeface="Consolas" panose="020B0609020204030204"/>
              </a:rPr>
              <a:t> = 99999;</a:t>
            </a:r>
          </a:p>
          <a:p>
            <a:pPr lvl="1"/>
            <a:r>
              <a:rPr lang="en-US" altLang="zh-CN" b="1" dirty="0" err="1">
                <a:solidFill>
                  <a:srgbClr val="7F0055"/>
                </a:solidFill>
                <a:latin typeface="Consolas" panose="020B0609020204030204"/>
              </a:rPr>
              <a:t>int</a:t>
            </a:r>
            <a:r>
              <a:rPr lang="en-US" altLang="zh-CN" b="1" dirty="0">
                <a:solidFill>
                  <a:srgbClr val="000000"/>
                </a:solidFill>
                <a:latin typeface="Consolas" panose="020B0609020204030204"/>
              </a:rPr>
              <a:t> </a:t>
            </a:r>
            <a:r>
              <a:rPr lang="en-US" altLang="zh-CN" b="1" i="1" dirty="0">
                <a:solidFill>
                  <a:srgbClr val="0000C0"/>
                </a:solidFill>
                <a:latin typeface="Consolas" panose="020B0609020204030204"/>
              </a:rPr>
              <a:t>MIN</a:t>
            </a:r>
            <a:r>
              <a:rPr lang="en-US" altLang="zh-CN" b="1" i="1" dirty="0">
                <a:solidFill>
                  <a:srgbClr val="000000"/>
                </a:solidFill>
                <a:latin typeface="Consolas" panose="020B0609020204030204"/>
              </a:rPr>
              <a:t> = -99999;</a:t>
            </a:r>
          </a:p>
          <a:p>
            <a:r>
              <a:rPr lang="en-US" altLang="zh-CN" dirty="0">
                <a:solidFill>
                  <a:srgbClr val="000000"/>
                </a:solidFill>
                <a:latin typeface="Consolas" panose="020B0609020204030204"/>
              </a:rPr>
              <a:t>}</a:t>
            </a:r>
          </a:p>
          <a:p>
            <a:pPr>
              <a:defRPr/>
            </a:pPr>
            <a:endParaRPr lang="en-US" altLang="zh-CN" b="1" dirty="0" smtClean="0">
              <a:latin typeface="微软雅黑" panose="020B0503020204020204" pitchFamily="34" charset="-122"/>
              <a:ea typeface="微软雅黑" panose="020B0503020204020204" pitchFamily="34" charset="-122"/>
            </a:endParaRPr>
          </a:p>
          <a:p>
            <a:r>
              <a:rPr lang="en-US" altLang="zh-CN" b="1" dirty="0">
                <a:solidFill>
                  <a:srgbClr val="7F0055"/>
                </a:solidFill>
                <a:latin typeface="Consolas" panose="020B0609020204030204"/>
              </a:rPr>
              <a:t>public</a:t>
            </a:r>
            <a:r>
              <a:rPr lang="en-US" altLang="zh-CN" b="1" dirty="0">
                <a:solidFill>
                  <a:srgbClr val="000000"/>
                </a:solidFill>
                <a:latin typeface="Consolas" panose="020B0609020204030204"/>
              </a:rPr>
              <a:t> </a:t>
            </a:r>
            <a:r>
              <a:rPr lang="en-US" altLang="zh-CN" b="1" dirty="0">
                <a:solidFill>
                  <a:srgbClr val="7F0055"/>
                </a:solidFill>
                <a:latin typeface="Consolas" panose="020B0609020204030204"/>
              </a:rPr>
              <a:t>class</a:t>
            </a:r>
            <a:r>
              <a:rPr lang="en-US" altLang="zh-CN" b="1" dirty="0">
                <a:solidFill>
                  <a:srgbClr val="000000"/>
                </a:solidFill>
                <a:latin typeface="Consolas" panose="020B0609020204030204"/>
              </a:rPr>
              <a:t> </a:t>
            </a:r>
            <a:r>
              <a:rPr lang="en-US" altLang="zh-CN" b="1" dirty="0" err="1">
                <a:solidFill>
                  <a:srgbClr val="000000"/>
                </a:solidFill>
                <a:latin typeface="Consolas" panose="020B0609020204030204"/>
              </a:rPr>
              <a:t>ConstantTest</a:t>
            </a:r>
            <a:r>
              <a:rPr lang="en-US" altLang="zh-CN" b="1" dirty="0">
                <a:solidFill>
                  <a:srgbClr val="000000"/>
                </a:solidFill>
                <a:latin typeface="Consolas" panose="020B0609020204030204"/>
              </a:rPr>
              <a:t> {</a:t>
            </a:r>
          </a:p>
          <a:p>
            <a:pPr lvl="1"/>
            <a:r>
              <a:rPr lang="en-US" altLang="zh-CN" b="1" dirty="0">
                <a:solidFill>
                  <a:srgbClr val="7F0055"/>
                </a:solidFill>
                <a:latin typeface="Consolas" panose="020B0609020204030204"/>
              </a:rPr>
              <a:t>public</a:t>
            </a:r>
            <a:r>
              <a:rPr lang="en-US" altLang="zh-CN" b="1" dirty="0">
                <a:solidFill>
                  <a:srgbClr val="000000"/>
                </a:solidFill>
                <a:latin typeface="Consolas" panose="020B0609020204030204"/>
              </a:rPr>
              <a:t> </a:t>
            </a:r>
            <a:r>
              <a:rPr lang="en-US" altLang="zh-CN" b="1" dirty="0">
                <a:solidFill>
                  <a:srgbClr val="7F0055"/>
                </a:solidFill>
                <a:latin typeface="Consolas" panose="020B0609020204030204"/>
              </a:rPr>
              <a:t>static</a:t>
            </a:r>
            <a:r>
              <a:rPr lang="en-US" altLang="zh-CN" b="1" dirty="0">
                <a:solidFill>
                  <a:srgbClr val="000000"/>
                </a:solidFill>
                <a:latin typeface="Consolas" panose="020B0609020204030204"/>
              </a:rPr>
              <a:t> </a:t>
            </a:r>
            <a:r>
              <a:rPr lang="en-US" altLang="zh-CN" b="1" dirty="0">
                <a:solidFill>
                  <a:srgbClr val="7F0055"/>
                </a:solidFill>
                <a:latin typeface="Consolas" panose="020B0609020204030204"/>
              </a:rPr>
              <a:t>void</a:t>
            </a:r>
            <a:r>
              <a:rPr lang="en-US" altLang="zh-CN" b="1" dirty="0">
                <a:solidFill>
                  <a:srgbClr val="000000"/>
                </a:solidFill>
                <a:latin typeface="Consolas" panose="020B0609020204030204"/>
              </a:rPr>
              <a:t> main(String[] </a:t>
            </a:r>
            <a:r>
              <a:rPr lang="en-US" altLang="zh-CN" b="1" dirty="0" err="1">
                <a:solidFill>
                  <a:srgbClr val="6A3E3E"/>
                </a:solidFill>
                <a:latin typeface="Consolas" panose="020B0609020204030204"/>
              </a:rPr>
              <a:t>args</a:t>
            </a:r>
            <a:r>
              <a:rPr lang="en-US" altLang="zh-CN" b="1" dirty="0">
                <a:solidFill>
                  <a:srgbClr val="000000"/>
                </a:solidFill>
                <a:latin typeface="Consolas" panose="020B0609020204030204"/>
              </a:rPr>
              <a:t>) {</a:t>
            </a:r>
          </a:p>
          <a:p>
            <a:pPr lvl="2"/>
            <a:r>
              <a:rPr lang="en-US" altLang="zh-CN" sz="2200" dirty="0" err="1">
                <a:solidFill>
                  <a:srgbClr val="000000"/>
                </a:solidFill>
                <a:latin typeface="Consolas" panose="020B0609020204030204"/>
              </a:rPr>
              <a:t>System.</a:t>
            </a:r>
            <a:r>
              <a:rPr lang="en-US" altLang="zh-CN" sz="2200" b="1" i="1" dirty="0" err="1">
                <a:solidFill>
                  <a:srgbClr val="0000C0"/>
                </a:solidFill>
                <a:latin typeface="Consolas" panose="020B0609020204030204"/>
              </a:rPr>
              <a:t>out</a:t>
            </a:r>
            <a:r>
              <a:rPr lang="en-US" altLang="zh-CN" sz="2200" b="1" i="1" dirty="0" err="1">
                <a:solidFill>
                  <a:srgbClr val="000000"/>
                </a:solidFill>
                <a:latin typeface="Consolas" panose="020B0609020204030204"/>
              </a:rPr>
              <a:t>.println</a:t>
            </a:r>
            <a:r>
              <a:rPr lang="en-US" altLang="zh-CN" sz="2200" b="1" i="1" dirty="0">
                <a:solidFill>
                  <a:srgbClr val="000000"/>
                </a:solidFill>
                <a:latin typeface="Consolas" panose="020B0609020204030204"/>
              </a:rPr>
              <a:t>(</a:t>
            </a:r>
            <a:r>
              <a:rPr lang="en-US" altLang="zh-CN" sz="2200" b="1" i="1" dirty="0">
                <a:solidFill>
                  <a:srgbClr val="2A00FF"/>
                </a:solidFill>
                <a:latin typeface="Consolas" panose="020B0609020204030204"/>
              </a:rPr>
              <a:t>"Pi =  "</a:t>
            </a:r>
            <a:r>
              <a:rPr lang="en-US" altLang="zh-CN" sz="2200" b="1" i="1" dirty="0">
                <a:solidFill>
                  <a:srgbClr val="000000"/>
                </a:solidFill>
                <a:latin typeface="Consolas" panose="020B0609020204030204"/>
              </a:rPr>
              <a:t>+ </a:t>
            </a:r>
            <a:r>
              <a:rPr lang="en-US" altLang="zh-CN" sz="2200" b="1" i="1" dirty="0" err="1">
                <a:solidFill>
                  <a:srgbClr val="000000"/>
                </a:solidFill>
                <a:latin typeface="Consolas" panose="020B0609020204030204"/>
              </a:rPr>
              <a:t>ConstantIntf.</a:t>
            </a:r>
            <a:r>
              <a:rPr lang="en-US" altLang="zh-CN" sz="2200" b="1" i="1" dirty="0" err="1">
                <a:solidFill>
                  <a:srgbClr val="0000C0"/>
                </a:solidFill>
                <a:latin typeface="Consolas" panose="020B0609020204030204"/>
              </a:rPr>
              <a:t>PI</a:t>
            </a:r>
            <a:r>
              <a:rPr lang="en-US" altLang="zh-CN" sz="2200" b="1" i="1" dirty="0">
                <a:solidFill>
                  <a:srgbClr val="000000"/>
                </a:solidFill>
                <a:latin typeface="Consolas" panose="020B0609020204030204"/>
              </a:rPr>
              <a:t>);</a:t>
            </a:r>
          </a:p>
          <a:p>
            <a:pPr lvl="2"/>
            <a:r>
              <a:rPr lang="en-US" altLang="zh-CN" sz="2200" dirty="0" err="1">
                <a:solidFill>
                  <a:srgbClr val="000000"/>
                </a:solidFill>
                <a:latin typeface="Consolas" panose="020B0609020204030204"/>
              </a:rPr>
              <a:t>System.</a:t>
            </a:r>
            <a:r>
              <a:rPr lang="en-US" altLang="zh-CN" sz="2200" b="1" i="1" dirty="0" err="1">
                <a:solidFill>
                  <a:srgbClr val="0000C0"/>
                </a:solidFill>
                <a:latin typeface="Consolas" panose="020B0609020204030204"/>
              </a:rPr>
              <a:t>out</a:t>
            </a:r>
            <a:r>
              <a:rPr lang="en-US" altLang="zh-CN" sz="2200" b="1" i="1" dirty="0" err="1">
                <a:solidFill>
                  <a:srgbClr val="000000"/>
                </a:solidFill>
                <a:latin typeface="Consolas" panose="020B0609020204030204"/>
              </a:rPr>
              <a:t>.println</a:t>
            </a:r>
            <a:r>
              <a:rPr lang="en-US" altLang="zh-CN" sz="2200" b="1" i="1" dirty="0">
                <a:solidFill>
                  <a:srgbClr val="000000"/>
                </a:solidFill>
                <a:latin typeface="Consolas" panose="020B0609020204030204"/>
              </a:rPr>
              <a:t>(</a:t>
            </a:r>
            <a:r>
              <a:rPr lang="en-US" altLang="zh-CN" sz="2200" b="1" i="1" dirty="0">
                <a:solidFill>
                  <a:srgbClr val="2A00FF"/>
                </a:solidFill>
                <a:latin typeface="Consolas" panose="020B0609020204030204"/>
              </a:rPr>
              <a:t>"Max =  "</a:t>
            </a:r>
            <a:r>
              <a:rPr lang="en-US" altLang="zh-CN" sz="2200" b="1" i="1" dirty="0">
                <a:solidFill>
                  <a:srgbClr val="000000"/>
                </a:solidFill>
                <a:latin typeface="Consolas" panose="020B0609020204030204"/>
              </a:rPr>
              <a:t>+ </a:t>
            </a:r>
            <a:r>
              <a:rPr lang="en-US" altLang="zh-CN" sz="2200" b="1" i="1" dirty="0" err="1">
                <a:solidFill>
                  <a:srgbClr val="000000"/>
                </a:solidFill>
                <a:latin typeface="Consolas" panose="020B0609020204030204"/>
              </a:rPr>
              <a:t>ConstantIntf.</a:t>
            </a:r>
            <a:r>
              <a:rPr lang="en-US" altLang="zh-CN" sz="2200" b="1" i="1" dirty="0" err="1">
                <a:solidFill>
                  <a:srgbClr val="0000C0"/>
                </a:solidFill>
                <a:latin typeface="Consolas" panose="020B0609020204030204"/>
              </a:rPr>
              <a:t>MAX</a:t>
            </a:r>
            <a:r>
              <a:rPr lang="en-US" altLang="zh-CN" sz="2200" b="1" i="1" dirty="0">
                <a:solidFill>
                  <a:srgbClr val="000000"/>
                </a:solidFill>
                <a:latin typeface="Consolas" panose="020B0609020204030204"/>
              </a:rPr>
              <a:t>);</a:t>
            </a:r>
          </a:p>
          <a:p>
            <a:pPr lvl="2"/>
            <a:r>
              <a:rPr lang="en-US" altLang="zh-CN" sz="2200" dirty="0" err="1">
                <a:solidFill>
                  <a:srgbClr val="000000"/>
                </a:solidFill>
                <a:latin typeface="Consolas" panose="020B0609020204030204"/>
              </a:rPr>
              <a:t>System.</a:t>
            </a:r>
            <a:r>
              <a:rPr lang="en-US" altLang="zh-CN" sz="2200" b="1" i="1" dirty="0" err="1">
                <a:solidFill>
                  <a:srgbClr val="0000C0"/>
                </a:solidFill>
                <a:latin typeface="Consolas" panose="020B0609020204030204"/>
              </a:rPr>
              <a:t>out</a:t>
            </a:r>
            <a:r>
              <a:rPr lang="en-US" altLang="zh-CN" sz="2200" b="1" i="1" dirty="0" err="1">
                <a:solidFill>
                  <a:srgbClr val="000000"/>
                </a:solidFill>
                <a:latin typeface="Consolas" panose="020B0609020204030204"/>
              </a:rPr>
              <a:t>.println</a:t>
            </a:r>
            <a:r>
              <a:rPr lang="en-US" altLang="zh-CN" sz="2200" b="1" i="1" dirty="0">
                <a:solidFill>
                  <a:srgbClr val="000000"/>
                </a:solidFill>
                <a:latin typeface="Consolas" panose="020B0609020204030204"/>
              </a:rPr>
              <a:t>(</a:t>
            </a:r>
            <a:r>
              <a:rPr lang="en-US" altLang="zh-CN" sz="2200" b="1" i="1" dirty="0">
                <a:solidFill>
                  <a:srgbClr val="2A00FF"/>
                </a:solidFill>
                <a:latin typeface="Consolas" panose="020B0609020204030204"/>
              </a:rPr>
              <a:t>"Min =  "</a:t>
            </a:r>
            <a:r>
              <a:rPr lang="en-US" altLang="zh-CN" sz="2200" b="1" i="1" dirty="0">
                <a:solidFill>
                  <a:srgbClr val="000000"/>
                </a:solidFill>
                <a:latin typeface="Consolas" panose="020B0609020204030204"/>
              </a:rPr>
              <a:t>+ </a:t>
            </a:r>
            <a:r>
              <a:rPr lang="en-US" altLang="zh-CN" sz="2200" b="1" i="1" dirty="0" err="1">
                <a:solidFill>
                  <a:srgbClr val="000000"/>
                </a:solidFill>
                <a:latin typeface="Consolas" panose="020B0609020204030204"/>
              </a:rPr>
              <a:t>ConstantIntf.</a:t>
            </a:r>
            <a:r>
              <a:rPr lang="en-US" altLang="zh-CN" sz="2200" b="1" i="1" dirty="0" err="1">
                <a:solidFill>
                  <a:srgbClr val="0000C0"/>
                </a:solidFill>
                <a:latin typeface="Consolas" panose="020B0609020204030204"/>
              </a:rPr>
              <a:t>MIN</a:t>
            </a:r>
            <a:r>
              <a:rPr lang="en-US" altLang="zh-CN" sz="2200" b="1" i="1" dirty="0">
                <a:solidFill>
                  <a:srgbClr val="000000"/>
                </a:solidFill>
                <a:latin typeface="Consolas" panose="020B0609020204030204"/>
              </a:rPr>
              <a:t>);</a:t>
            </a:r>
          </a:p>
          <a:p>
            <a:pPr lvl="1"/>
            <a:r>
              <a:rPr lang="en-US" altLang="zh-CN" dirty="0">
                <a:solidFill>
                  <a:srgbClr val="000000"/>
                </a:solidFill>
                <a:latin typeface="Consolas" panose="020B0609020204030204"/>
              </a:rPr>
              <a:t>}</a:t>
            </a:r>
          </a:p>
          <a:p>
            <a:r>
              <a:rPr lang="en-US" altLang="zh-CN" dirty="0">
                <a:solidFill>
                  <a:srgbClr val="000000"/>
                </a:solidFill>
                <a:latin typeface="Consolas" panose="020B0609020204030204"/>
              </a:rPr>
              <a:t>}</a:t>
            </a:r>
            <a:endParaRPr lang="zh-CN" altLang="en-US" b="1" dirty="0">
              <a:latin typeface="微软雅黑" panose="020B0503020204020204" pitchFamily="34" charset="-122"/>
              <a:ea typeface="微软雅黑" panose="020B0503020204020204" pitchFamily="34" charset="-122"/>
            </a:endParaRPr>
          </a:p>
        </p:txBody>
      </p:sp>
      <p:sp>
        <p:nvSpPr>
          <p:cNvPr id="3" name="TextBox 2"/>
          <p:cNvSpPr txBox="1"/>
          <p:nvPr/>
        </p:nvSpPr>
        <p:spPr>
          <a:xfrm>
            <a:off x="1187624" y="440910"/>
            <a:ext cx="4536504" cy="461665"/>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接口常量示例</a:t>
            </a:r>
          </a:p>
        </p:txBody>
      </p:sp>
      <p:sp>
        <p:nvSpPr>
          <p:cNvPr id="4" name="矩形 3"/>
          <p:cNvSpPr/>
          <p:nvPr/>
        </p:nvSpPr>
        <p:spPr>
          <a:xfrm>
            <a:off x="899592" y="5548062"/>
            <a:ext cx="7920880" cy="830997"/>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ConstantIntf.PI</a:t>
            </a:r>
            <a:r>
              <a:rPr lang="en-US" altLang="zh-CN" dirty="0">
                <a:latin typeface="微软雅黑" panose="020B0503020204020204" pitchFamily="34" charset="-122"/>
                <a:ea typeface="微软雅黑" panose="020B0503020204020204" pitchFamily="34" charset="-122"/>
              </a:rPr>
              <a:t> = 5.35;   </a:t>
            </a:r>
          </a:p>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声明的常量是</a:t>
            </a:r>
            <a:r>
              <a:rPr lang="en-US" altLang="zh-CN" dirty="0">
                <a:latin typeface="微软雅黑" panose="020B0503020204020204" pitchFamily="34" charset="-122"/>
                <a:ea typeface="微软雅黑" panose="020B0503020204020204" pitchFamily="34" charset="-122"/>
              </a:rPr>
              <a:t>static final</a:t>
            </a:r>
            <a:r>
              <a:rPr lang="zh-CN" altLang="en-US" dirty="0">
                <a:latin typeface="微软雅黑" panose="020B0503020204020204" pitchFamily="34" charset="-122"/>
                <a:ea typeface="微软雅黑" panose="020B0503020204020204" pitchFamily="34" charset="-122"/>
              </a:rPr>
              <a:t>，可以直接访问，不能被修改</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850" y="1196752"/>
            <a:ext cx="8424863" cy="4246562"/>
          </a:xfrm>
          <a:prstGeom prst="rect">
            <a:avLst/>
          </a:prstGeom>
          <a:noFill/>
        </p:spPr>
        <p:txBody>
          <a:bodyPr>
            <a:spAutoFit/>
          </a:bodyPr>
          <a:lstStyle/>
          <a:p>
            <a:pPr>
              <a:defRPr/>
            </a:pPr>
            <a:r>
              <a:rPr lang="zh-CN" altLang="en-US">
                <a:latin typeface="微软雅黑" panose="020B0503020204020204" pitchFamily="34" charset="-122"/>
                <a:ea typeface="微软雅黑" panose="020B0503020204020204" pitchFamily="34" charset="-122"/>
              </a:rPr>
              <a:t>接口</a:t>
            </a:r>
            <a:r>
              <a:rPr lang="zh-CN" altLang="en-US" smtClean="0">
                <a:latin typeface="微软雅黑" panose="020B0503020204020204" pitchFamily="34" charset="-122"/>
                <a:ea typeface="微软雅黑" panose="020B0503020204020204" pitchFamily="34" charset="-122"/>
              </a:rPr>
              <a:t>声明和使用的</a:t>
            </a:r>
            <a:r>
              <a:rPr lang="zh-CN" altLang="en-US" dirty="0">
                <a:latin typeface="微软雅黑" panose="020B0503020204020204" pitchFamily="34" charset="-122"/>
                <a:ea typeface="微软雅黑" panose="020B0503020204020204" pitchFamily="34" charset="-122"/>
              </a:rPr>
              <a:t>特点：</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rPr>
              <a:t>接口中的</a:t>
            </a:r>
            <a:r>
              <a:rPr lang="zh-CN" altLang="en-US" dirty="0">
                <a:solidFill>
                  <a:srgbClr val="FF0000"/>
                </a:solidFill>
                <a:latin typeface="微软雅黑" panose="020B0503020204020204" pitchFamily="34" charset="-122"/>
                <a:ea typeface="微软雅黑" panose="020B0503020204020204" pitchFamily="34" charset="-122"/>
              </a:rPr>
              <a:t>成员变量</a:t>
            </a:r>
            <a:r>
              <a:rPr lang="zh-CN" altLang="en-US" dirty="0">
                <a:latin typeface="微软雅黑" panose="020B0503020204020204" pitchFamily="34" charset="-122"/>
                <a:ea typeface="微软雅黑" panose="020B0503020204020204" pitchFamily="34" charset="-122"/>
              </a:rPr>
              <a:t>都是</a:t>
            </a:r>
            <a:r>
              <a:rPr lang="zh-CN" altLang="en-US" dirty="0">
                <a:solidFill>
                  <a:srgbClr val="FF0000"/>
                </a:solidFill>
                <a:latin typeface="微软雅黑" panose="020B0503020204020204" pitchFamily="34" charset="-122"/>
                <a:ea typeface="微软雅黑" panose="020B0503020204020204" pitchFamily="34" charset="-122"/>
              </a:rPr>
              <a:t>常量</a:t>
            </a:r>
            <a:r>
              <a:rPr lang="zh-CN" altLang="en-US" dirty="0">
                <a:latin typeface="微软雅黑" panose="020B0503020204020204" pitchFamily="34" charset="-122"/>
                <a:ea typeface="微软雅黑" panose="020B0503020204020204" pitchFamily="34" charset="-122"/>
              </a:rPr>
              <a:t>，声明时</a:t>
            </a:r>
            <a:r>
              <a:rPr lang="zh-CN" altLang="en-US" dirty="0">
                <a:solidFill>
                  <a:srgbClr val="FF0000"/>
                </a:solidFill>
                <a:latin typeface="微软雅黑" panose="020B0503020204020204" pitchFamily="34" charset="-122"/>
                <a:ea typeface="微软雅黑" panose="020B0503020204020204" pitchFamily="34" charset="-122"/>
              </a:rPr>
              <a:t>必须赋值</a:t>
            </a:r>
            <a:r>
              <a:rPr lang="zh-CN" altLang="en-US" dirty="0">
                <a:latin typeface="微软雅黑" panose="020B0503020204020204" pitchFamily="34" charset="-122"/>
                <a:ea typeface="微软雅黑" panose="020B0503020204020204" pitchFamily="34" charset="-122"/>
              </a:rPr>
              <a:t>，默认修饰符为</a:t>
            </a:r>
            <a:r>
              <a:rPr lang="en-US" altLang="zh-CN" dirty="0">
                <a:solidFill>
                  <a:srgbClr val="FF0000"/>
                </a:solidFill>
                <a:latin typeface="微软雅黑" panose="020B0503020204020204" pitchFamily="34" charset="-122"/>
                <a:ea typeface="微软雅黑" panose="020B0503020204020204" pitchFamily="34" charset="-122"/>
              </a:rPr>
              <a:t>public static final</a:t>
            </a:r>
            <a:r>
              <a:rPr lang="zh-CN" altLang="en-US" dirty="0">
                <a:latin typeface="微软雅黑" panose="020B0503020204020204" pitchFamily="34" charset="-122"/>
                <a:ea typeface="微软雅黑" panose="020B0503020204020204" pitchFamily="34" charset="-122"/>
              </a:rPr>
              <a:t>；不能声明实例成员变量。</a:t>
            </a:r>
            <a:endParaRPr lang="en-US" altLang="zh-CN" dirty="0">
              <a:latin typeface="微软雅黑" panose="020B0503020204020204" pitchFamily="34" charset="-122"/>
              <a:ea typeface="微软雅黑" panose="020B0503020204020204" pitchFamily="34" charset="-122"/>
            </a:endParaRPr>
          </a:p>
          <a:p>
            <a:pPr marL="342900" indent="-342900">
              <a:lnSpc>
                <a:spcPct val="125000"/>
              </a:lnSpc>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rPr>
              <a:t>接口中的</a:t>
            </a:r>
            <a:r>
              <a:rPr lang="zh-CN" altLang="en-US" dirty="0">
                <a:solidFill>
                  <a:srgbClr val="FF0000"/>
                </a:solidFill>
                <a:latin typeface="微软雅黑" panose="020B0503020204020204" pitchFamily="34" charset="-122"/>
                <a:ea typeface="微软雅黑" panose="020B0503020204020204" pitchFamily="34" charset="-122"/>
              </a:rPr>
              <a:t>成员方法</a:t>
            </a:r>
            <a:r>
              <a:rPr lang="zh-CN" altLang="en-US" dirty="0">
                <a:latin typeface="微软雅黑" panose="020B0503020204020204" pitchFamily="34" charset="-122"/>
                <a:ea typeface="微软雅黑" panose="020B0503020204020204" pitchFamily="34" charset="-122"/>
              </a:rPr>
              <a:t>都是</a:t>
            </a:r>
            <a:r>
              <a:rPr lang="zh-CN" altLang="en-US" dirty="0">
                <a:solidFill>
                  <a:srgbClr val="FF0000"/>
                </a:solidFill>
                <a:latin typeface="微软雅黑" panose="020B0503020204020204" pitchFamily="34" charset="-122"/>
                <a:ea typeface="微软雅黑" panose="020B0503020204020204" pitchFamily="34" charset="-122"/>
              </a:rPr>
              <a:t>抽象的</a:t>
            </a:r>
            <a:r>
              <a:rPr lang="zh-CN" altLang="en-US" dirty="0">
                <a:latin typeface="微软雅黑" panose="020B0503020204020204" pitchFamily="34" charset="-122"/>
                <a:ea typeface="微软雅黑" panose="020B0503020204020204" pitchFamily="34" charset="-122"/>
              </a:rPr>
              <a:t>实例成员方法，默认修饰符为</a:t>
            </a:r>
            <a:r>
              <a:rPr lang="en-US" altLang="zh-CN" dirty="0">
                <a:latin typeface="微软雅黑" panose="020B0503020204020204" pitchFamily="34" charset="-122"/>
                <a:ea typeface="微软雅黑" panose="020B0503020204020204" pitchFamily="34" charset="-122"/>
              </a:rPr>
              <a:t>public abstract</a:t>
            </a:r>
            <a:r>
              <a:rPr lang="zh-CN" altLang="en-US" dirty="0">
                <a:latin typeface="微软雅黑" panose="020B0503020204020204" pitchFamily="34" charset="-122"/>
                <a:ea typeface="微软雅黑" panose="020B0503020204020204" pitchFamily="34" charset="-122"/>
              </a:rPr>
              <a:t>，不能声明为</a:t>
            </a:r>
            <a:r>
              <a:rPr lang="en-US" altLang="zh-CN" dirty="0">
                <a:latin typeface="微软雅黑" panose="020B0503020204020204" pitchFamily="34" charset="-122"/>
                <a:ea typeface="微软雅黑" panose="020B0503020204020204" pitchFamily="34" charset="-122"/>
              </a:rPr>
              <a:t>static</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lnSpc>
                <a:spcPct val="125000"/>
              </a:lnSpc>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rPr>
              <a:t>接口中不能包含构造方法。</a:t>
            </a:r>
            <a:endParaRPr lang="en-US" altLang="zh-CN" dirty="0">
              <a:latin typeface="微软雅黑" panose="020B0503020204020204" pitchFamily="34" charset="-122"/>
              <a:ea typeface="微软雅黑" panose="020B0503020204020204" pitchFamily="34" charset="-122"/>
            </a:endParaRPr>
          </a:p>
          <a:p>
            <a:pPr marL="342900" indent="-342900">
              <a:lnSpc>
                <a:spcPct val="125000"/>
              </a:lnSpc>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rPr>
              <a:t>接口的访问控制权限是</a:t>
            </a:r>
            <a:r>
              <a:rPr lang="en-US" altLang="zh-CN" dirty="0">
                <a:latin typeface="微软雅黑" panose="020B0503020204020204" pitchFamily="34" charset="-122"/>
                <a:ea typeface="微软雅黑" panose="020B0503020204020204" pitchFamily="34" charset="-122"/>
              </a:rPr>
              <a:t>public</a:t>
            </a:r>
            <a:r>
              <a:rPr lang="zh-CN" altLang="en-US" dirty="0">
                <a:latin typeface="微软雅黑" panose="020B0503020204020204" pitchFamily="34" charset="-122"/>
                <a:ea typeface="微软雅黑" panose="020B0503020204020204" pitchFamily="34" charset="-122"/>
              </a:rPr>
              <a:t>或缺省。</a:t>
            </a:r>
            <a:endParaRPr lang="en-US" altLang="zh-CN" dirty="0">
              <a:latin typeface="微软雅黑" panose="020B0503020204020204" pitchFamily="34" charset="-122"/>
              <a:ea typeface="微软雅黑" panose="020B0503020204020204" pitchFamily="34" charset="-122"/>
            </a:endParaRPr>
          </a:p>
          <a:p>
            <a:pPr marL="342900" indent="-342900">
              <a:lnSpc>
                <a:spcPct val="125000"/>
              </a:lnSpc>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rPr>
              <a:t>接口没有任何具体的实现，也就不能创建实例。</a:t>
            </a:r>
            <a:endParaRPr lang="en-US" altLang="zh-CN" dirty="0">
              <a:latin typeface="微软雅黑" panose="020B0503020204020204" pitchFamily="34" charset="-122"/>
              <a:ea typeface="微软雅黑" panose="020B0503020204020204" pitchFamily="34" charset="-122"/>
            </a:endParaRPr>
          </a:p>
          <a:p>
            <a:pPr>
              <a:defRPr/>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z="3200" dirty="0" smtClean="0"/>
              <a:t>2. </a:t>
            </a:r>
            <a:r>
              <a:rPr lang="zh-CN" altLang="en-US" sz="3200" dirty="0" smtClean="0"/>
              <a:t>声明实现接口的类  </a:t>
            </a:r>
            <a:r>
              <a:rPr lang="en-US" altLang="zh-CN" sz="2400" dirty="0" smtClean="0">
                <a:solidFill>
                  <a:srgbClr val="FF0000"/>
                </a:solidFill>
              </a:rPr>
              <a:t>//</a:t>
            </a:r>
            <a:r>
              <a:rPr lang="zh-CN" altLang="en-US" sz="2400" dirty="0" smtClean="0">
                <a:solidFill>
                  <a:srgbClr val="FF0000"/>
                </a:solidFill>
              </a:rPr>
              <a:t>如何用接口</a:t>
            </a:r>
            <a:endParaRPr lang="zh-CN" altLang="en-GB" sz="3200" dirty="0" smtClean="0">
              <a:solidFill>
                <a:srgbClr val="FF0000"/>
              </a:solidFill>
            </a:endParaRPr>
          </a:p>
        </p:txBody>
      </p:sp>
      <p:sp>
        <p:nvSpPr>
          <p:cNvPr id="11267" name="Rectangle 3"/>
          <p:cNvSpPr>
            <a:spLocks noGrp="1" noChangeArrowheads="1"/>
          </p:cNvSpPr>
          <p:nvPr>
            <p:ph type="body" idx="1"/>
          </p:nvPr>
        </p:nvSpPr>
        <p:spPr>
          <a:xfrm>
            <a:off x="179512" y="1196975"/>
            <a:ext cx="8939088" cy="5040313"/>
          </a:xfrm>
        </p:spPr>
        <p:txBody>
          <a:bodyPr/>
          <a:lstStyle/>
          <a:p>
            <a:pPr eaLnBrk="1" hangingPunct="1">
              <a:lnSpc>
                <a:spcPct val="130000"/>
              </a:lnSpc>
              <a:spcBef>
                <a:spcPts val="0"/>
              </a:spcBef>
              <a:defRPr/>
            </a:pPr>
            <a:r>
              <a:rPr lang="en-US" altLang="zh-CN" sz="2800" dirty="0" smtClean="0"/>
              <a:t>[</a:t>
            </a:r>
            <a:r>
              <a:rPr lang="zh-CN" altLang="en-US" sz="2800" dirty="0" smtClean="0"/>
              <a:t>修饰符</a:t>
            </a:r>
            <a:r>
              <a:rPr lang="en-US" altLang="zh-CN" sz="2800" dirty="0" smtClean="0"/>
              <a:t>]  class  </a:t>
            </a:r>
            <a:r>
              <a:rPr lang="zh-CN" altLang="en-US" sz="2800" dirty="0" smtClean="0"/>
              <a:t>类</a:t>
            </a:r>
            <a:r>
              <a:rPr lang="en-US" altLang="zh-CN" sz="2800" dirty="0" smtClean="0"/>
              <a:t>&lt;</a:t>
            </a:r>
            <a:r>
              <a:rPr lang="zh-CN" altLang="en-US" sz="2800" dirty="0" smtClean="0"/>
              <a:t>泛型</a:t>
            </a:r>
            <a:r>
              <a:rPr lang="en-US" altLang="zh-CN" sz="2800" dirty="0" smtClean="0"/>
              <a:t>&gt;  [extends  </a:t>
            </a:r>
            <a:r>
              <a:rPr lang="zh-CN" altLang="en-US" sz="2800" dirty="0" smtClean="0"/>
              <a:t>父类</a:t>
            </a:r>
            <a:r>
              <a:rPr lang="en-US" altLang="zh-CN" sz="2800" dirty="0" smtClean="0"/>
              <a:t>]  [</a:t>
            </a:r>
            <a:r>
              <a:rPr lang="en-US" altLang="zh-CN" sz="2800" dirty="0" smtClean="0">
                <a:solidFill>
                  <a:srgbClr val="FF0000"/>
                </a:solidFill>
              </a:rPr>
              <a:t>implements </a:t>
            </a:r>
            <a:r>
              <a:rPr lang="zh-CN" altLang="en-US" sz="2800" dirty="0" smtClean="0">
                <a:solidFill>
                  <a:srgbClr val="FF0000"/>
                </a:solidFill>
              </a:rPr>
              <a:t>接口列表</a:t>
            </a:r>
            <a:r>
              <a:rPr lang="en-US" altLang="zh-CN" sz="2800" dirty="0" smtClean="0"/>
              <a:t>]</a:t>
            </a:r>
          </a:p>
          <a:p>
            <a:pPr eaLnBrk="1" hangingPunct="1">
              <a:lnSpc>
                <a:spcPct val="130000"/>
              </a:lnSpc>
              <a:spcBef>
                <a:spcPts val="0"/>
              </a:spcBef>
              <a:defRPr/>
            </a:pPr>
            <a:r>
              <a:rPr lang="zh-CN" altLang="en-US" sz="2800" dirty="0" smtClean="0"/>
              <a:t>例如，</a:t>
            </a:r>
          </a:p>
          <a:p>
            <a:pPr eaLnBrk="1" hangingPunct="1">
              <a:lnSpc>
                <a:spcPct val="130000"/>
              </a:lnSpc>
              <a:spcBef>
                <a:spcPts val="0"/>
              </a:spcBef>
              <a:defRPr/>
            </a:pPr>
            <a:r>
              <a:rPr lang="en-US" altLang="zh-CN" sz="2400" dirty="0" smtClean="0"/>
              <a:t>public class Rectangle implements </a:t>
            </a:r>
            <a:r>
              <a:rPr lang="en-US" altLang="zh-CN" sz="2400" dirty="0"/>
              <a:t>Area, Perimeter </a:t>
            </a:r>
            <a:endParaRPr lang="zh-CN" altLang="en-US" sz="2400" dirty="0" smtClean="0"/>
          </a:p>
          <a:p>
            <a:pPr eaLnBrk="1" hangingPunct="1">
              <a:lnSpc>
                <a:spcPct val="130000"/>
              </a:lnSpc>
              <a:spcBef>
                <a:spcPts val="0"/>
              </a:spcBef>
              <a:defRPr/>
            </a:pPr>
            <a:r>
              <a:rPr lang="en-US" altLang="zh-CN" sz="2400" dirty="0" smtClean="0"/>
              <a:t>public class Ellipse implements Area</a:t>
            </a:r>
            <a:r>
              <a:rPr lang="en-US" altLang="zh-CN" sz="2400" dirty="0" smtClean="0">
                <a:solidFill>
                  <a:srgbClr val="FF0000"/>
                </a:solidFill>
              </a:rPr>
              <a:t>, </a:t>
            </a:r>
            <a:r>
              <a:rPr lang="en-US" altLang="zh-CN" sz="2400" dirty="0" smtClean="0"/>
              <a:t>Perimeter</a:t>
            </a:r>
            <a:r>
              <a:rPr lang="en-US" altLang="zh-CN" sz="2800" dirty="0" smtClean="0"/>
              <a:t> </a:t>
            </a:r>
          </a:p>
          <a:p>
            <a:pPr marL="457200" indent="-457200" eaLnBrk="1" hangingPunct="1">
              <a:lnSpc>
                <a:spcPct val="130000"/>
              </a:lnSpc>
              <a:spcBef>
                <a:spcPts val="0"/>
              </a:spcBef>
              <a:buFont typeface="Wingdings" panose="05000000000000000000" pitchFamily="2" charset="2"/>
              <a:buChar char="Ø"/>
              <a:defRPr/>
            </a:pPr>
            <a:r>
              <a:rPr lang="zh-CN" altLang="en-US" sz="2800" dirty="0" smtClean="0"/>
              <a:t> 实现接口的</a:t>
            </a:r>
            <a:r>
              <a:rPr lang="zh-CN" altLang="en-US" sz="2800" dirty="0" smtClean="0">
                <a:solidFill>
                  <a:srgbClr val="C00000"/>
                </a:solidFill>
              </a:rPr>
              <a:t>非抽象类</a:t>
            </a:r>
            <a:r>
              <a:rPr lang="zh-CN" altLang="en-US" sz="2800" dirty="0" smtClean="0"/>
              <a:t>必须实现所有接口中的所有抽象方法，否则声明为抽象类。</a:t>
            </a:r>
            <a:endParaRPr lang="en-US" altLang="zh-CN" sz="2800" dirty="0" smtClean="0"/>
          </a:p>
          <a:p>
            <a:pPr marL="457200" indent="-457200" eaLnBrk="1" hangingPunct="1">
              <a:lnSpc>
                <a:spcPct val="130000"/>
              </a:lnSpc>
              <a:spcBef>
                <a:spcPts val="0"/>
              </a:spcBef>
              <a:buFont typeface="Wingdings" panose="05000000000000000000" pitchFamily="2" charset="2"/>
              <a:buChar char="Ø"/>
              <a:defRPr/>
            </a:pPr>
            <a:r>
              <a:rPr lang="zh-CN" altLang="en-US" sz="2800" dirty="0"/>
              <a:t>一个类实现多个接口，应该在接口名之间用逗号隔开</a:t>
            </a:r>
            <a:r>
              <a:rPr lang="zh-CN" altLang="en-US" sz="2800" dirty="0" smtClean="0"/>
              <a:t>。</a:t>
            </a:r>
            <a:endParaRPr lang="en-US" altLang="zh-CN" sz="2800" dirty="0" smtClean="0"/>
          </a:p>
        </p:txBody>
      </p:sp>
      <p:sp>
        <p:nvSpPr>
          <p:cNvPr id="7" name="灯片编号占位符 6"/>
          <p:cNvSpPr>
            <a:spLocks noGrp="1"/>
          </p:cNvSpPr>
          <p:nvPr>
            <p:ph type="sldNum" sz="quarter" idx="11"/>
          </p:nvPr>
        </p:nvSpPr>
        <p:spPr/>
        <p:txBody>
          <a:bodyPr/>
          <a:lstStyle/>
          <a:p>
            <a:pPr>
              <a:defRPr/>
            </a:pPr>
            <a:fld id="{1C8C18DC-AA37-4F7D-9BAB-371782C5F631}" type="slidenum">
              <a:rPr lang="zh-CN" altLang="en-US"/>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animEffect transition="in" filter="barn(inVertical)">
                                      <p:cBhvr>
                                        <p:cTn id="11" dur="500"/>
                                        <p:tgtEl>
                                          <p:spTgt spid="11267">
                                            <p:txEl>
                                              <p:pRg st="1" end="1"/>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11267">
                                            <p:txEl>
                                              <p:pRg st="2" end="2"/>
                                            </p:txEl>
                                          </p:spTgt>
                                        </p:tgtEl>
                                        <p:attrNameLst>
                                          <p:attrName>style.visibility</p:attrName>
                                        </p:attrNameLst>
                                      </p:cBhvr>
                                      <p:to>
                                        <p:strVal val="visible"/>
                                      </p:to>
                                    </p:set>
                                    <p:animEffect transition="in" filter="barn(inVertical)">
                                      <p:cBhvr>
                                        <p:cTn id="14" dur="500"/>
                                        <p:tgtEl>
                                          <p:spTgt spid="11267">
                                            <p:txEl>
                                              <p:pRg st="2" end="2"/>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11267">
                                            <p:txEl>
                                              <p:pRg st="3" end="3"/>
                                            </p:txEl>
                                          </p:spTgt>
                                        </p:tgtEl>
                                        <p:attrNameLst>
                                          <p:attrName>style.visibility</p:attrName>
                                        </p:attrNameLst>
                                      </p:cBhvr>
                                      <p:to>
                                        <p:strVal val="visible"/>
                                      </p:to>
                                    </p:set>
                                    <p:animEffect transition="in" filter="barn(inVertical)">
                                      <p:cBhvr>
                                        <p:cTn id="17" dur="500"/>
                                        <p:tgtEl>
                                          <p:spTgt spid="1126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267">
                                            <p:txEl>
                                              <p:pRg st="4" end="4"/>
                                            </p:txEl>
                                          </p:spTgt>
                                        </p:tgtEl>
                                        <p:attrNameLst>
                                          <p:attrName>style.visibility</p:attrName>
                                        </p:attrNameLst>
                                      </p:cBhvr>
                                      <p:to>
                                        <p:strVal val="visible"/>
                                      </p:to>
                                    </p:set>
                                    <p:animEffect transition="in" filter="randombar(horizontal)">
                                      <p:cBhvr>
                                        <p:cTn id="22" dur="500"/>
                                        <p:tgtEl>
                                          <p:spTgt spid="1126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267">
                                            <p:txEl>
                                              <p:pRg st="5" end="5"/>
                                            </p:txEl>
                                          </p:spTgt>
                                        </p:tgtEl>
                                        <p:attrNameLst>
                                          <p:attrName>style.visibility</p:attrName>
                                        </p:attrNameLst>
                                      </p:cBhvr>
                                      <p:to>
                                        <p:strVal val="visible"/>
                                      </p:to>
                                    </p:set>
                                    <p:animEffect transition="in" filter="randombar(horizontal)">
                                      <p:cBhvr>
                                        <p:cTn id="27" dur="500"/>
                                        <p:tgtEl>
                                          <p:spTgt spid="11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lumMod val="10000"/>
            <a:lumOff val="90000"/>
          </a:schemeClr>
        </a:solidFill>
      </a:spPr>
      <a:bodyPr rtlCol="0" anchor="ctr"/>
      <a:lstStyle>
        <a:defPPr defTabSz="360000">
          <a:defRPr sz="2000" smtClean="0">
            <a:solidFill>
              <a:schemeClr val="tx2"/>
            </a:solidFill>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b="1" dirty="0" smtClean="0">
            <a:latin typeface="微软雅黑" panose="020B0503020204020204" pitchFamily="34" charset="-122"/>
            <a:ea typeface="微软雅黑" panose="020B0503020204020204" pitchFamily="34" charset="-122"/>
          </a:defRPr>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0"/>
      </a:spPr>
      <a:bodyPr rtlCol="0" anchor="ctr"/>
      <a:lstStyle>
        <a:defPPr>
          <a:defRPr dirty="0">
            <a:solidFill>
              <a:srgbClr val="C00000"/>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4878</Words>
  <Application>Microsoft Office PowerPoint</Application>
  <PresentationFormat>全屏显示(4:3)</PresentationFormat>
  <Paragraphs>751</Paragraphs>
  <Slides>65</Slides>
  <Notes>3</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65</vt:i4>
      </vt:variant>
    </vt:vector>
  </HeadingPairs>
  <TitlesOfParts>
    <vt:vector size="78" baseType="lpstr">
      <vt:lpstr>等线</vt:lpstr>
      <vt:lpstr>宋体</vt:lpstr>
      <vt:lpstr>微软雅黑</vt:lpstr>
      <vt:lpstr>Arial</vt:lpstr>
      <vt:lpstr>Calibri</vt:lpstr>
      <vt:lpstr>Comic Sans MS</vt:lpstr>
      <vt:lpstr>Consolas</vt:lpstr>
      <vt:lpstr>Tahoma</vt:lpstr>
      <vt:lpstr>Times New Roman</vt:lpstr>
      <vt:lpstr>Wingdings</vt:lpstr>
      <vt:lpstr>Blends</vt:lpstr>
      <vt:lpstr>自定义设计方案</vt:lpstr>
      <vt:lpstr>Visio</vt:lpstr>
      <vt:lpstr>第4章 接口、内部类和Java API基础</vt:lpstr>
      <vt:lpstr>第4章 接口、内部类和Java API基础</vt:lpstr>
      <vt:lpstr>第4章 接口、内部类和Java API基础</vt:lpstr>
      <vt:lpstr>4.1 接口和实现接口的类</vt:lpstr>
      <vt:lpstr>PowerPoint 演示文稿</vt:lpstr>
      <vt:lpstr>1. 声明接口</vt:lpstr>
      <vt:lpstr>PowerPoint 演示文稿</vt:lpstr>
      <vt:lpstr>PowerPoint 演示文稿</vt:lpstr>
      <vt:lpstr>2. 声明实现接口的类  //如何用接口</vt:lpstr>
      <vt:lpstr>PowerPoint 演示文稿</vt:lpstr>
      <vt:lpstr>PowerPoint 演示文稿</vt:lpstr>
      <vt:lpstr> ClosedFigure例子：继承父类 + 实现多接口</vt:lpstr>
      <vt:lpstr>PowerPoint 演示文稿</vt:lpstr>
      <vt:lpstr>3. 接口是多继承的</vt:lpstr>
      <vt:lpstr>PowerPoint 演示文稿</vt:lpstr>
      <vt:lpstr>4. 接口是引用数据类型</vt:lpstr>
      <vt:lpstr>PowerPoint 演示文稿</vt:lpstr>
      <vt:lpstr>PowerPoint 演示文稿</vt:lpstr>
      <vt:lpstr>接口与抽象类的不同点</vt:lpstr>
      <vt:lpstr>6. 单继承和多继承 </vt:lpstr>
      <vt:lpstr>图 多继承的“钻石继承”类型会导致二义性 </vt:lpstr>
      <vt:lpstr>PowerPoint 演示文稿</vt:lpstr>
      <vt:lpstr>PowerPoint 演示文稿</vt:lpstr>
      <vt:lpstr>4.2 内部类和内部接口 </vt:lpstr>
      <vt:lpstr>内部类作为类型的特性</vt:lpstr>
      <vt:lpstr>2. 内部类作为成员的特性</vt:lpstr>
      <vt:lpstr>4.3 Java API基础</vt:lpstr>
      <vt:lpstr>4.3.1 java.lang包中的基础类库</vt:lpstr>
      <vt:lpstr>1. Object类</vt:lpstr>
      <vt:lpstr>2. Math数学类</vt:lpstr>
      <vt:lpstr>3. Comparable可比较接口</vt:lpstr>
      <vt:lpstr>MyDate类对象比较大小 </vt:lpstr>
      <vt:lpstr>PowerPoint 演示文稿</vt:lpstr>
      <vt:lpstr>[补充] Java.lang中常用的接口</vt:lpstr>
      <vt:lpstr>PowerPoint 演示文稿</vt:lpstr>
      <vt:lpstr>PowerPoint 演示文稿</vt:lpstr>
      <vt:lpstr>4. 基本数据类型的包装类</vt:lpstr>
      <vt:lpstr>基本数据类型的包装类</vt:lpstr>
      <vt:lpstr>5. String字符串类</vt:lpstr>
      <vt:lpstr>6. StringBuffer字符串缓冲区类</vt:lpstr>
      <vt:lpstr>7. Class类操作类</vt:lpstr>
      <vt:lpstr>类的Class信息其他用途</vt:lpstr>
      <vt:lpstr>PowerPoint 演示文稿</vt:lpstr>
      <vt:lpstr>8. System系统类和Runtime运行时类</vt:lpstr>
      <vt:lpstr>Runtime运行时类</vt:lpstr>
      <vt:lpstr>Runtime类举例</vt:lpstr>
      <vt:lpstr>4.4 java.util包中的工具类库</vt:lpstr>
      <vt:lpstr>1. 日期类 ---Date</vt:lpstr>
      <vt:lpstr>日期类——Calendar</vt:lpstr>
      <vt:lpstr>Calendar类</vt:lpstr>
      <vt:lpstr>2.Comparator比较器接口 </vt:lpstr>
      <vt:lpstr>PowerPoint 演示文稿</vt:lpstr>
      <vt:lpstr>3. Arrays数组类</vt:lpstr>
      <vt:lpstr>4 泛型</vt:lpstr>
      <vt:lpstr>泛型举例</vt:lpstr>
      <vt:lpstr> Comparable&lt;T&gt; </vt:lpstr>
      <vt:lpstr>3）泛型的继承性及通配符 </vt:lpstr>
      <vt:lpstr>小结</vt:lpstr>
      <vt:lpstr>QQ作业-1</vt:lpstr>
      <vt:lpstr>PowerPoint 演示文稿</vt:lpstr>
      <vt:lpstr>PowerPoint 演示文稿</vt:lpstr>
      <vt:lpstr>习   题</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socall</dc:creator>
  <cp:lastModifiedBy>396026631@qq.com</cp:lastModifiedBy>
  <cp:revision>470</cp:revision>
  <dcterms:created xsi:type="dcterms:W3CDTF">2113-01-01T00:00:00Z</dcterms:created>
  <dcterms:modified xsi:type="dcterms:W3CDTF">2021-05-25T01:09:48Z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