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99" r:id="rId2"/>
  </p:sldMasterIdLst>
  <p:notesMasterIdLst>
    <p:notesMasterId r:id="rId50"/>
  </p:notesMasterIdLst>
  <p:handoutMasterIdLst>
    <p:handoutMasterId r:id="rId51"/>
  </p:handoutMasterIdLst>
  <p:sldIdLst>
    <p:sldId id="271" r:id="rId3"/>
    <p:sldId id="313" r:id="rId4"/>
    <p:sldId id="289" r:id="rId5"/>
    <p:sldId id="290" r:id="rId6"/>
    <p:sldId id="337" r:id="rId7"/>
    <p:sldId id="338" r:id="rId8"/>
    <p:sldId id="314" r:id="rId9"/>
    <p:sldId id="318" r:id="rId10"/>
    <p:sldId id="325" r:id="rId11"/>
    <p:sldId id="311" r:id="rId12"/>
    <p:sldId id="309" r:id="rId13"/>
    <p:sldId id="317" r:id="rId14"/>
    <p:sldId id="294" r:id="rId15"/>
    <p:sldId id="302" r:id="rId16"/>
    <p:sldId id="303" r:id="rId17"/>
    <p:sldId id="301" r:id="rId18"/>
    <p:sldId id="293" r:id="rId19"/>
    <p:sldId id="339" r:id="rId20"/>
    <p:sldId id="340" r:id="rId21"/>
    <p:sldId id="319" r:id="rId22"/>
    <p:sldId id="320" r:id="rId23"/>
    <p:sldId id="344" r:id="rId24"/>
    <p:sldId id="321" r:id="rId25"/>
    <p:sldId id="345" r:id="rId26"/>
    <p:sldId id="322" r:id="rId27"/>
    <p:sldId id="323" r:id="rId28"/>
    <p:sldId id="307" r:id="rId29"/>
    <p:sldId id="326" r:id="rId30"/>
    <p:sldId id="304" r:id="rId31"/>
    <p:sldId id="335" r:id="rId32"/>
    <p:sldId id="346" r:id="rId33"/>
    <p:sldId id="347" r:id="rId34"/>
    <p:sldId id="324" r:id="rId35"/>
    <p:sldId id="327" r:id="rId36"/>
    <p:sldId id="296" r:id="rId37"/>
    <p:sldId id="328" r:id="rId38"/>
    <p:sldId id="329" r:id="rId39"/>
    <p:sldId id="315" r:id="rId40"/>
    <p:sldId id="297" r:id="rId41"/>
    <p:sldId id="330" r:id="rId42"/>
    <p:sldId id="348" r:id="rId43"/>
    <p:sldId id="343" r:id="rId44"/>
    <p:sldId id="331" r:id="rId45"/>
    <p:sldId id="333" r:id="rId46"/>
    <p:sldId id="334" r:id="rId47"/>
    <p:sldId id="342" r:id="rId48"/>
    <p:sldId id="341" r:id="rId4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46" autoAdjust="0"/>
    <p:restoredTop sz="87109" autoAdjust="0"/>
  </p:normalViewPr>
  <p:slideViewPr>
    <p:cSldViewPr>
      <p:cViewPr varScale="1">
        <p:scale>
          <a:sx n="73" d="100"/>
          <a:sy n="73" d="100"/>
        </p:scale>
        <p:origin x="124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054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054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054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4E415C54-033C-4880-89B8-B9129E0D3B9B}" type="slidenum">
              <a:rPr lang="zh-CN" altLang="en-US"/>
              <a:pPr>
                <a:defRPr/>
              </a:pPr>
              <a:t>‹#›</a:t>
            </a:fld>
            <a:endParaRPr lang="en-US" altLang="zh-CN"/>
          </a:p>
        </p:txBody>
      </p:sp>
    </p:spTree>
    <p:extLst>
      <p:ext uri="{BB962C8B-B14F-4D97-AF65-F5344CB8AC3E}">
        <p14:creationId xmlns:p14="http://schemas.microsoft.com/office/powerpoint/2010/main" val="49379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075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B2A608F3-94D8-4063-A98E-D702BA22E760}" type="slidenum">
              <a:rPr lang="zh-CN" altLang="en-US"/>
              <a:pPr>
                <a:defRPr/>
              </a:pPr>
              <a:t>‹#›</a:t>
            </a:fld>
            <a:endParaRPr lang="en-US" altLang="zh-CN"/>
          </a:p>
        </p:txBody>
      </p:sp>
    </p:spTree>
    <p:extLst>
      <p:ext uri="{BB962C8B-B14F-4D97-AF65-F5344CB8AC3E}">
        <p14:creationId xmlns:p14="http://schemas.microsoft.com/office/powerpoint/2010/main" val="2099593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C894F4B-7CF2-4044-8F4D-C720A8EC0AAB}" type="slidenum">
              <a:rPr lang="en-US" altLang="zh-CN" sz="1200" smtClean="0"/>
              <a:pPr eaLnBrk="1" hangingPunct="1"/>
              <a:t>2</a:t>
            </a:fld>
            <a:endParaRPr lang="en-US" altLang="zh-CN"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B498795-5CE1-47C0-9E0D-C01E7BACCC40}" type="slidenum">
              <a:rPr lang="en-US" altLang="zh-CN" sz="1200" smtClean="0"/>
              <a:pPr eaLnBrk="1" hangingPunct="1"/>
              <a:t>23</a:t>
            </a:fld>
            <a:endParaRPr lang="en-US" altLang="zh-CN"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B842BE6-9A8D-4EDF-9098-E330E837DB64}" type="slidenum">
              <a:rPr lang="en-US" altLang="zh-CN" sz="1200" smtClean="0"/>
              <a:pPr eaLnBrk="1" hangingPunct="1"/>
              <a:t>25</a:t>
            </a:fld>
            <a:endParaRPr lang="en-US" altLang="zh-CN"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1DCFE8C6-4BB5-447E-9AD6-55066CE84CB0}" type="slidenum">
              <a:rPr lang="en-US" altLang="zh-CN" sz="1200" smtClean="0"/>
              <a:pPr eaLnBrk="1" hangingPunct="1"/>
              <a:t>26</a:t>
            </a:fld>
            <a:endParaRPr lang="en-US" altLang="zh-CN"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p:spPr>
        <p:txBody>
          <a:bodyPr/>
          <a:lstStyle/>
          <a:p>
            <a:r>
              <a:rPr lang="en-US" altLang="zh-CN" smtClean="0"/>
              <a:t>try</a:t>
            </a:r>
            <a:r>
              <a:rPr lang="zh-CN" altLang="en-US" smtClean="0"/>
              <a:t>块中如果有多个语句产生异常，第一个语句产生异常后，就会立即陷入到</a:t>
            </a:r>
            <a:r>
              <a:rPr lang="en-US" altLang="zh-CN" smtClean="0"/>
              <a:t>catch</a:t>
            </a:r>
            <a:r>
              <a:rPr lang="zh-CN" altLang="en-US" smtClean="0"/>
              <a:t>块中个，后面产生异常的语句不会执行。</a:t>
            </a:r>
            <a:endParaRPr lang="en-US" altLang="zh-CN" smtClean="0"/>
          </a:p>
          <a:p>
            <a:r>
              <a:rPr lang="zh-CN" altLang="en-US" smtClean="0"/>
              <a:t>异常被</a:t>
            </a:r>
            <a:r>
              <a:rPr lang="en-US" altLang="zh-CN" smtClean="0"/>
              <a:t>catch</a:t>
            </a:r>
            <a:r>
              <a:rPr lang="zh-CN" altLang="en-US" smtClean="0"/>
              <a:t>后，</a:t>
            </a:r>
            <a:r>
              <a:rPr lang="en-US" altLang="zh-CN" smtClean="0"/>
              <a:t>try-catch</a:t>
            </a:r>
            <a:r>
              <a:rPr lang="zh-CN" altLang="en-US" smtClean="0"/>
              <a:t>后续的语句能被正常执行，程序输出</a:t>
            </a:r>
            <a:r>
              <a:rPr lang="en-US" altLang="zh-CN" smtClean="0"/>
              <a:t>over</a:t>
            </a:r>
            <a:endParaRPr lang="zh-CN" altLang="en-US" smtClean="0"/>
          </a:p>
        </p:txBody>
      </p:sp>
      <p:sp>
        <p:nvSpPr>
          <p:cNvPr id="60420"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8E5F23B-999F-4305-B5F7-40F5892E9B61}" type="slidenum">
              <a:rPr lang="zh-CN" altLang="en-US" sz="1200" smtClean="0"/>
              <a:pPr eaLnBrk="1" hangingPunct="1"/>
              <a:t>27</a:t>
            </a:fld>
            <a:endParaRPr lang="en-US" altLang="zh-CN" sz="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p:spPr>
        <p:txBody>
          <a:bodyPr/>
          <a:lstStyle/>
          <a:p>
            <a:r>
              <a:rPr lang="en-US" altLang="zh-CN" smtClean="0"/>
              <a:t>try</a:t>
            </a:r>
            <a:r>
              <a:rPr lang="zh-CN" altLang="en-US" smtClean="0"/>
              <a:t>块中如果有多个语句产生异常，第一个语句产生异常后，就会立即陷入到</a:t>
            </a:r>
            <a:r>
              <a:rPr lang="en-US" altLang="zh-CN" smtClean="0"/>
              <a:t>catch</a:t>
            </a:r>
            <a:r>
              <a:rPr lang="zh-CN" altLang="en-US" smtClean="0"/>
              <a:t>块中个，后面产生异常的语句不会执行。</a:t>
            </a:r>
            <a:endParaRPr lang="en-US" altLang="zh-CN" smtClean="0"/>
          </a:p>
          <a:p>
            <a:r>
              <a:rPr lang="zh-CN" altLang="en-US" smtClean="0"/>
              <a:t>异常被</a:t>
            </a:r>
            <a:r>
              <a:rPr lang="en-US" altLang="zh-CN" smtClean="0"/>
              <a:t>catch</a:t>
            </a:r>
            <a:r>
              <a:rPr lang="zh-CN" altLang="en-US" smtClean="0"/>
              <a:t>后，</a:t>
            </a:r>
            <a:r>
              <a:rPr lang="en-US" altLang="zh-CN" smtClean="0"/>
              <a:t>try-catch</a:t>
            </a:r>
            <a:r>
              <a:rPr lang="zh-CN" altLang="en-US" smtClean="0"/>
              <a:t>后续的语句能被正常执行，程序输出</a:t>
            </a:r>
            <a:r>
              <a:rPr lang="en-US" altLang="zh-CN" smtClean="0"/>
              <a:t>over</a:t>
            </a:r>
            <a:endParaRPr lang="zh-CN" altLang="en-US" smtClean="0"/>
          </a:p>
        </p:txBody>
      </p:sp>
      <p:sp>
        <p:nvSpPr>
          <p:cNvPr id="61444"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1FA8DD0-55DC-47C1-B026-2268EC83C42C}" type="slidenum">
              <a:rPr lang="zh-CN" altLang="en-US" sz="1200" smtClean="0"/>
              <a:pPr eaLnBrk="1" hangingPunct="1"/>
              <a:t>28</a:t>
            </a:fld>
            <a:endParaRPr lang="en-US" altLang="zh-CN" sz="12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p:spPr>
        <p:txBody>
          <a:bodyPr/>
          <a:lstStyle/>
          <a:p>
            <a:endParaRPr lang="zh-CN" altLang="en-US" smtClean="0"/>
          </a:p>
        </p:txBody>
      </p:sp>
      <p:sp>
        <p:nvSpPr>
          <p:cNvPr id="62468"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63944B4-52A5-495B-B129-0C2823EDDEC1}" type="slidenum">
              <a:rPr lang="zh-CN" altLang="en-US" sz="1200" smtClean="0"/>
              <a:pPr eaLnBrk="1" hangingPunct="1"/>
              <a:t>34</a:t>
            </a:fld>
            <a:endParaRPr lang="en-US" altLang="zh-CN" sz="12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p:spPr>
        <p:txBody>
          <a:bodyPr/>
          <a:lstStyle/>
          <a:p>
            <a:endParaRPr lang="zh-CN" altLang="en-US" smtClean="0"/>
          </a:p>
        </p:txBody>
      </p:sp>
      <p:sp>
        <p:nvSpPr>
          <p:cNvPr id="63492"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9E46895-796D-47AE-A564-831F4AF38235}" type="slidenum">
              <a:rPr lang="zh-CN" altLang="en-US" sz="1200" smtClean="0"/>
              <a:pPr eaLnBrk="1" hangingPunct="1"/>
              <a:t>36</a:t>
            </a:fld>
            <a:endParaRPr lang="en-US" altLang="zh-CN" sz="12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p:spPr>
        <p:txBody>
          <a:bodyPr/>
          <a:lstStyle/>
          <a:p>
            <a:r>
              <a:rPr lang="en-US" altLang="zh-CN" smtClean="0"/>
              <a:t>try</a:t>
            </a:r>
            <a:r>
              <a:rPr lang="zh-CN" altLang="en-US" smtClean="0"/>
              <a:t>块中如果有多个语句产生异常，第一个语句产生异常后，就会立即陷入到</a:t>
            </a:r>
            <a:r>
              <a:rPr lang="en-US" altLang="zh-CN" smtClean="0"/>
              <a:t>catch</a:t>
            </a:r>
            <a:r>
              <a:rPr lang="zh-CN" altLang="en-US" smtClean="0"/>
              <a:t>块中个，后面产生异常的语句不会执行。</a:t>
            </a:r>
            <a:endParaRPr lang="en-US" altLang="zh-CN" smtClean="0"/>
          </a:p>
          <a:p>
            <a:r>
              <a:rPr lang="zh-CN" altLang="en-US" smtClean="0"/>
              <a:t>异常被</a:t>
            </a:r>
            <a:r>
              <a:rPr lang="en-US" altLang="zh-CN" smtClean="0"/>
              <a:t>catch</a:t>
            </a:r>
            <a:r>
              <a:rPr lang="zh-CN" altLang="en-US" smtClean="0"/>
              <a:t>后，</a:t>
            </a:r>
            <a:r>
              <a:rPr lang="en-US" altLang="zh-CN" smtClean="0"/>
              <a:t>try-catch</a:t>
            </a:r>
            <a:r>
              <a:rPr lang="zh-CN" altLang="en-US" smtClean="0"/>
              <a:t>后续的语句能被正常执行，程序输出</a:t>
            </a:r>
            <a:r>
              <a:rPr lang="en-US" altLang="zh-CN" smtClean="0"/>
              <a:t>over</a:t>
            </a:r>
            <a:endParaRPr lang="zh-CN" altLang="en-US" smtClean="0"/>
          </a:p>
        </p:txBody>
      </p:sp>
      <p:sp>
        <p:nvSpPr>
          <p:cNvPr id="64516"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C1C14FA-2EC1-4D62-92C0-A2BB12461727}" type="slidenum">
              <a:rPr lang="zh-CN" altLang="en-US" sz="1200" smtClean="0"/>
              <a:pPr eaLnBrk="1" hangingPunct="1"/>
              <a:t>37</a:t>
            </a:fld>
            <a:endParaRPr lang="en-US" altLang="zh-CN" sz="12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p:spPr>
        <p:txBody>
          <a:bodyPr/>
          <a:lstStyle/>
          <a:p>
            <a:endParaRPr lang="zh-CN" altLang="en-US" smtClean="0"/>
          </a:p>
        </p:txBody>
      </p:sp>
      <p:sp>
        <p:nvSpPr>
          <p:cNvPr id="65540"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365ADA9-2A2D-4087-A08D-F01B98CC2F4C}" type="slidenum">
              <a:rPr lang="zh-CN" altLang="en-US" sz="1200" smtClean="0"/>
              <a:pPr eaLnBrk="1" hangingPunct="1"/>
              <a:t>39</a:t>
            </a:fld>
            <a:endParaRPr lang="en-US" altLang="zh-CN"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CC363C9-67D4-45D5-B83A-99A70101E286}" type="slidenum">
              <a:rPr lang="en-US" altLang="zh-CN" sz="1200" smtClean="0"/>
              <a:pPr eaLnBrk="1" hangingPunct="1"/>
              <a:t>5</a:t>
            </a:fld>
            <a:endParaRPr lang="en-US" altLang="zh-CN"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2072D8F-0B5C-4D1B-A3B5-542F42701EE0}" type="slidenum">
              <a:rPr lang="en-US" altLang="zh-CN" sz="1200" smtClean="0"/>
              <a:pPr eaLnBrk="1" hangingPunct="1"/>
              <a:t>7</a:t>
            </a:fld>
            <a:endParaRPr lang="en-US" altLang="zh-CN"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23C6B91-5BD0-494C-A5C3-BD854D984472}" type="slidenum">
              <a:rPr lang="en-US" altLang="zh-CN" sz="1200" smtClean="0"/>
              <a:pPr eaLnBrk="1" hangingPunct="1"/>
              <a:t>9</a:t>
            </a:fld>
            <a:endParaRPr lang="en-US" altLang="zh-CN"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EAB9BB2C-D767-40DB-B38E-3BBCC946DFB1}" type="slidenum">
              <a:rPr lang="en-US" altLang="zh-CN" sz="1200" smtClean="0"/>
              <a:pPr eaLnBrk="1" hangingPunct="1"/>
              <a:t>10</a:t>
            </a:fld>
            <a:endParaRPr lang="en-US" altLang="zh-CN"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45B371C-6F92-4C9E-88CF-A45971A59F33}" type="slidenum">
              <a:rPr lang="en-US" altLang="zh-CN" sz="1200" smtClean="0"/>
              <a:pPr eaLnBrk="1" hangingPunct="1"/>
              <a:t>11</a:t>
            </a:fld>
            <a:endParaRPr lang="en-US" altLang="zh-CN"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r>
              <a:rPr lang="en-US" altLang="zh-CN" b="1" smtClean="0"/>
              <a:t>AWTError:</a:t>
            </a:r>
            <a:r>
              <a:rPr lang="zh-CN" altLang="en-US" smtClean="0"/>
              <a:t>当发生严重的 </a:t>
            </a:r>
            <a:r>
              <a:rPr lang="en-US" altLang="zh-CN" smtClean="0"/>
              <a:t>Abstract Window Toolkit </a:t>
            </a:r>
            <a:r>
              <a:rPr lang="zh-CN" altLang="en-US" smtClean="0"/>
              <a:t>错误时，抛出此错误。 </a:t>
            </a:r>
            <a:r>
              <a:rPr lang="en-US" altLang="zh-CN" smtClean="0"/>
              <a:t>(</a:t>
            </a:r>
            <a:r>
              <a:rPr lang="zh-CN" altLang="en-US" smtClean="0"/>
              <a:t>图形界面错误</a:t>
            </a:r>
            <a:r>
              <a:rPr lang="en-US" altLang="zh-CN" smtClean="0"/>
              <a:t>)</a:t>
            </a:r>
          </a:p>
          <a:p>
            <a:r>
              <a:rPr lang="en-US" altLang="zh-CN" smtClean="0"/>
              <a:t>LinkageError </a:t>
            </a:r>
            <a:r>
              <a:rPr lang="zh-CN" altLang="en-US" smtClean="0"/>
              <a:t>的子类指示一个类在一定程度上依赖于另一个类；但是，在编译前一个类之后，后一个类发生了不相容的改变。（包不兼容导致程序不能正常运行）</a:t>
            </a:r>
            <a:endParaRPr lang="en-US" altLang="zh-CN" smtClean="0"/>
          </a:p>
          <a:p>
            <a:r>
              <a:rPr lang="en-US" altLang="zh-CN" smtClean="0"/>
              <a:t>VirtualMachineError</a:t>
            </a:r>
            <a:r>
              <a:rPr lang="zh-CN" altLang="en-US" smtClean="0"/>
              <a:t>：当 </a:t>
            </a:r>
            <a:r>
              <a:rPr lang="en-US" altLang="zh-CN" smtClean="0"/>
              <a:t>Java </a:t>
            </a:r>
            <a:r>
              <a:rPr lang="zh-CN" altLang="en-US" smtClean="0"/>
              <a:t>虚拟机崩溃或用尽了它继续操作所需的资源时，抛出该错误。 </a:t>
            </a:r>
            <a:endParaRPr lang="en-US" altLang="zh-CN" smtClean="0"/>
          </a:p>
          <a:p>
            <a:endParaRPr lang="en-US" altLang="zh-CN" smtClean="0"/>
          </a:p>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5618CF7-D7E3-42BC-8DE3-D094B3C88810}" type="slidenum">
              <a:rPr lang="en-US" altLang="zh-CN" sz="1200" smtClean="0"/>
              <a:pPr eaLnBrk="1" hangingPunct="1"/>
              <a:t>12</a:t>
            </a:fld>
            <a:endParaRPr lang="en-US" altLang="zh-CN"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p:spPr>
        <p:txBody>
          <a:bodyPr/>
          <a:lstStyle/>
          <a:p>
            <a:r>
              <a:rPr lang="zh-CN" altLang="en-US" smtClean="0"/>
              <a:t>不捕获的异常通常是由于程序逻辑错误引发的异常；</a:t>
            </a:r>
            <a:endParaRPr lang="en-US" altLang="zh-CN" smtClean="0"/>
          </a:p>
          <a:p>
            <a:r>
              <a:rPr lang="zh-CN" altLang="en-US" smtClean="0"/>
              <a:t>而必须捕获的异常通常指程序逻辑没有错误，如网络连接不上等</a:t>
            </a:r>
          </a:p>
        </p:txBody>
      </p:sp>
      <p:sp>
        <p:nvSpPr>
          <p:cNvPr id="55300"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8E9BD66-C006-4C76-A088-5D9035E29400}" type="slidenum">
              <a:rPr lang="zh-CN" altLang="en-US" sz="1200" smtClean="0"/>
              <a:pPr eaLnBrk="1" hangingPunct="1"/>
              <a:t>16</a:t>
            </a:fld>
            <a:endParaRPr lang="en-US" altLang="zh-CN"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7ED14E2-33F3-44A2-B80A-F998DCDF5E7B}" type="slidenum">
              <a:rPr lang="en-US" altLang="zh-CN" sz="1200" smtClean="0"/>
              <a:pPr eaLnBrk="1" hangingPunct="1"/>
              <a:t>20</a:t>
            </a:fld>
            <a:endParaRPr lang="en-US" altLang="zh-CN"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2"/>
          <p:cNvSpPr>
            <a:spLocks noChangeArrowheads="1"/>
          </p:cNvSpPr>
          <p:nvPr/>
        </p:nvSpPr>
        <p:spPr bwMode="ltGray">
          <a:xfrm>
            <a:off x="417513" y="234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5" name="Rectangle 3"/>
          <p:cNvSpPr>
            <a:spLocks noChangeArrowheads="1"/>
          </p:cNvSpPr>
          <p:nvPr/>
        </p:nvSpPr>
        <p:spPr bwMode="ltGray">
          <a:xfrm>
            <a:off x="800100" y="234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6" name="Rectangle 4"/>
          <p:cNvSpPr>
            <a:spLocks noChangeArrowheads="1"/>
          </p:cNvSpPr>
          <p:nvPr/>
        </p:nvSpPr>
        <p:spPr bwMode="ltGray">
          <a:xfrm>
            <a:off x="541338" y="657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7" name="Rectangle 5"/>
          <p:cNvSpPr>
            <a:spLocks noChangeArrowheads="1"/>
          </p:cNvSpPr>
          <p:nvPr/>
        </p:nvSpPr>
        <p:spPr bwMode="ltGray">
          <a:xfrm>
            <a:off x="911225" y="657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8" name="Rectangle 6"/>
          <p:cNvSpPr>
            <a:spLocks noChangeArrowheads="1"/>
          </p:cNvSpPr>
          <p:nvPr/>
        </p:nvSpPr>
        <p:spPr bwMode="ltGray">
          <a:xfrm>
            <a:off x="127000" y="584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9" name="Rectangle 7"/>
          <p:cNvSpPr>
            <a:spLocks noChangeArrowheads="1"/>
          </p:cNvSpPr>
          <p:nvPr/>
        </p:nvSpPr>
        <p:spPr bwMode="gray">
          <a:xfrm>
            <a:off x="762000" y="1270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0" name="Rectangle 8"/>
          <p:cNvSpPr>
            <a:spLocks noChangeArrowheads="1"/>
          </p:cNvSpPr>
          <p:nvPr/>
        </p:nvSpPr>
        <p:spPr bwMode="gray">
          <a:xfrm>
            <a:off x="442913" y="9175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2" name="标题 1"/>
          <p:cNvSpPr>
            <a:spLocks noGrp="1"/>
          </p:cNvSpPr>
          <p:nvPr>
            <p:ph type="title"/>
          </p:nvPr>
        </p:nvSpPr>
        <p:spPr/>
        <p:txBody>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20000"/>
              </a:lnSpc>
              <a:defRPr sz="3200"/>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p>
          <a:p>
            <a:pPr lvl="1"/>
            <a:r>
              <a:rPr lang="zh-CN" altLang="en-US" dirty="0" smtClean="0"/>
              <a:t>第二级</a:t>
            </a:r>
          </a:p>
        </p:txBody>
      </p:sp>
      <p:sp>
        <p:nvSpPr>
          <p:cNvPr id="12" name="灯片编号占位符 5"/>
          <p:cNvSpPr>
            <a:spLocks noGrp="1"/>
          </p:cNvSpPr>
          <p:nvPr>
            <p:ph type="sldNum" sz="quarter" idx="11"/>
          </p:nvPr>
        </p:nvSpPr>
        <p:spPr/>
        <p:txBody>
          <a:bodyPr/>
          <a:lstStyle>
            <a:lvl1pPr>
              <a:defRPr/>
            </a:lvl1pPr>
          </a:lstStyle>
          <a:p>
            <a:pPr>
              <a:defRPr/>
            </a:pPr>
            <a:fld id="{9AEAF412-0A04-4169-A29E-F6CB588E6AC7}" type="slidenum">
              <a:rPr lang="zh-CN" altLang="en-US"/>
              <a:pPr>
                <a:defRPr/>
              </a:pPr>
              <a:t>‹#›</a:t>
            </a:fld>
            <a:endParaRPr lang="en-US" altLang="zh-CN" dirty="0"/>
          </a:p>
        </p:txBody>
      </p:sp>
    </p:spTree>
    <p:extLst>
      <p:ext uri="{BB962C8B-B14F-4D97-AF65-F5344CB8AC3E}">
        <p14:creationId xmlns:p14="http://schemas.microsoft.com/office/powerpoint/2010/main" val="126627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2"/>
          <p:cNvSpPr>
            <a:spLocks noChangeArrowheads="1"/>
          </p:cNvSpPr>
          <p:nvPr/>
        </p:nvSpPr>
        <p:spPr bwMode="ltGray">
          <a:xfrm>
            <a:off x="417513" y="234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5" name="Rectangle 3"/>
          <p:cNvSpPr>
            <a:spLocks noChangeArrowheads="1"/>
          </p:cNvSpPr>
          <p:nvPr/>
        </p:nvSpPr>
        <p:spPr bwMode="ltGray">
          <a:xfrm>
            <a:off x="800100" y="234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6" name="Rectangle 4"/>
          <p:cNvSpPr>
            <a:spLocks noChangeArrowheads="1"/>
          </p:cNvSpPr>
          <p:nvPr/>
        </p:nvSpPr>
        <p:spPr bwMode="ltGray">
          <a:xfrm>
            <a:off x="541338" y="657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7" name="Rectangle 5"/>
          <p:cNvSpPr>
            <a:spLocks noChangeArrowheads="1"/>
          </p:cNvSpPr>
          <p:nvPr/>
        </p:nvSpPr>
        <p:spPr bwMode="ltGray">
          <a:xfrm>
            <a:off x="911225" y="657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8" name="Rectangle 6"/>
          <p:cNvSpPr>
            <a:spLocks noChangeArrowheads="1"/>
          </p:cNvSpPr>
          <p:nvPr/>
        </p:nvSpPr>
        <p:spPr bwMode="ltGray">
          <a:xfrm>
            <a:off x="127000" y="584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9" name="Rectangle 7"/>
          <p:cNvSpPr>
            <a:spLocks noChangeArrowheads="1"/>
          </p:cNvSpPr>
          <p:nvPr/>
        </p:nvSpPr>
        <p:spPr bwMode="gray">
          <a:xfrm>
            <a:off x="762000" y="1270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0" name="Rectangle 8"/>
          <p:cNvSpPr>
            <a:spLocks noChangeArrowheads="1"/>
          </p:cNvSpPr>
          <p:nvPr/>
        </p:nvSpPr>
        <p:spPr bwMode="gray">
          <a:xfrm>
            <a:off x="442913" y="9175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4213" y="1412875"/>
            <a:ext cx="8229600" cy="4525963"/>
          </a:xfrm>
        </p:spPr>
        <p:txBody>
          <a:bodyPr/>
          <a:lstStyle/>
          <a:p>
            <a:pPr lvl="0"/>
            <a:endParaRPr lang="zh-CN" altLang="en-US" noProof="0"/>
          </a:p>
        </p:txBody>
      </p:sp>
      <p:sp>
        <p:nvSpPr>
          <p:cNvPr id="11" name="灯片编号占位符 3"/>
          <p:cNvSpPr>
            <a:spLocks noGrp="1"/>
          </p:cNvSpPr>
          <p:nvPr>
            <p:ph type="sldNum" sz="quarter" idx="10"/>
          </p:nvPr>
        </p:nvSpPr>
        <p:spPr>
          <a:xfrm>
            <a:off x="755650" y="6381750"/>
            <a:ext cx="2133600" cy="215900"/>
          </a:xfrm>
        </p:spPr>
        <p:txBody>
          <a:bodyPr/>
          <a:lstStyle>
            <a:lvl1pPr>
              <a:defRPr/>
            </a:lvl1pPr>
          </a:lstStyle>
          <a:p>
            <a:pPr>
              <a:defRPr/>
            </a:pPr>
            <a:fld id="{364EFB64-791B-42B7-A17D-F445BA66627B}" type="slidenum">
              <a:rPr lang="en-US" altLang="zh-CN"/>
              <a:pPr>
                <a:defRPr/>
              </a:pPr>
              <a:t>‹#›</a:t>
            </a:fld>
            <a:endParaRPr lang="en-US" altLang="zh-CN"/>
          </a:p>
        </p:txBody>
      </p:sp>
    </p:spTree>
    <p:extLst>
      <p:ext uri="{BB962C8B-B14F-4D97-AF65-F5344CB8AC3E}">
        <p14:creationId xmlns:p14="http://schemas.microsoft.com/office/powerpoint/2010/main" val="32667782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8028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234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027" name="Rectangle 3"/>
          <p:cNvSpPr>
            <a:spLocks noChangeArrowheads="1"/>
          </p:cNvSpPr>
          <p:nvPr/>
        </p:nvSpPr>
        <p:spPr bwMode="ltGray">
          <a:xfrm>
            <a:off x="800100" y="234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028" name="Rectangle 4"/>
          <p:cNvSpPr>
            <a:spLocks noChangeArrowheads="1"/>
          </p:cNvSpPr>
          <p:nvPr/>
        </p:nvSpPr>
        <p:spPr bwMode="ltGray">
          <a:xfrm>
            <a:off x="541338" y="657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029" name="Rectangle 5"/>
          <p:cNvSpPr>
            <a:spLocks noChangeArrowheads="1"/>
          </p:cNvSpPr>
          <p:nvPr/>
        </p:nvSpPr>
        <p:spPr bwMode="ltGray">
          <a:xfrm>
            <a:off x="911225" y="657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030" name="Rectangle 6"/>
          <p:cNvSpPr>
            <a:spLocks noChangeArrowheads="1"/>
          </p:cNvSpPr>
          <p:nvPr/>
        </p:nvSpPr>
        <p:spPr bwMode="ltGray">
          <a:xfrm>
            <a:off x="127000" y="584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031" name="Rectangle 7"/>
          <p:cNvSpPr>
            <a:spLocks noChangeArrowheads="1"/>
          </p:cNvSpPr>
          <p:nvPr/>
        </p:nvSpPr>
        <p:spPr bwMode="gray">
          <a:xfrm>
            <a:off x="762000" y="1270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032" name="Rectangle 8"/>
          <p:cNvSpPr>
            <a:spLocks noChangeArrowheads="1"/>
          </p:cNvSpPr>
          <p:nvPr/>
        </p:nvSpPr>
        <p:spPr bwMode="gray">
          <a:xfrm>
            <a:off x="442913" y="9175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ndParaRPr>
          </a:p>
        </p:txBody>
      </p:sp>
      <p:sp>
        <p:nvSpPr>
          <p:cNvPr id="1033" name="Rectangle 9"/>
          <p:cNvSpPr>
            <a:spLocks noGrp="1" noChangeArrowheads="1"/>
          </p:cNvSpPr>
          <p:nvPr>
            <p:ph type="title"/>
          </p:nvPr>
        </p:nvSpPr>
        <p:spPr bwMode="auto">
          <a:xfrm>
            <a:off x="1150938" y="-26988"/>
            <a:ext cx="7793037"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323850" y="1268413"/>
            <a:ext cx="8631238"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15725" name="Rectangle 13"/>
          <p:cNvSpPr>
            <a:spLocks noGrp="1" noChangeArrowheads="1"/>
          </p:cNvSpPr>
          <p:nvPr>
            <p:ph type="sldNum" sz="quarter" idx="4"/>
          </p:nvPr>
        </p:nvSpPr>
        <p:spPr bwMode="auto">
          <a:xfrm>
            <a:off x="127000" y="6237288"/>
            <a:ext cx="72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latin typeface="+mn-lt"/>
              </a:defRPr>
            </a:lvl1pPr>
          </a:lstStyle>
          <a:p>
            <a:pPr>
              <a:defRPr/>
            </a:pPr>
            <a:fld id="{0DA64B13-8EDD-43AA-8E54-ADC5560E12C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Lst>
  <p:hf hd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ahoma" pitchFamily="34" charset="0"/>
          <a:ea typeface="宋体" pitchFamily="2" charset="-122"/>
        </a:defRPr>
      </a:lvl2pPr>
      <a:lvl3pPr algn="ctr" rtl="0" eaLnBrk="0" fontAlgn="base" hangingPunct="0">
        <a:spcBef>
          <a:spcPct val="0"/>
        </a:spcBef>
        <a:spcAft>
          <a:spcPct val="0"/>
        </a:spcAft>
        <a:defRPr sz="4400" b="1">
          <a:solidFill>
            <a:schemeClr val="tx2"/>
          </a:solidFill>
          <a:latin typeface="Tahoma" pitchFamily="34" charset="0"/>
          <a:ea typeface="宋体" pitchFamily="2" charset="-122"/>
        </a:defRPr>
      </a:lvl3pPr>
      <a:lvl4pPr algn="ctr" rtl="0" eaLnBrk="0" fontAlgn="base" hangingPunct="0">
        <a:spcBef>
          <a:spcPct val="0"/>
        </a:spcBef>
        <a:spcAft>
          <a:spcPct val="0"/>
        </a:spcAft>
        <a:defRPr sz="4400" b="1">
          <a:solidFill>
            <a:schemeClr val="tx2"/>
          </a:solidFill>
          <a:latin typeface="Tahoma" pitchFamily="34" charset="0"/>
          <a:ea typeface="宋体" pitchFamily="2" charset="-122"/>
        </a:defRPr>
      </a:lvl4pPr>
      <a:lvl5pPr algn="ctr"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fontAlgn="base">
        <a:spcBef>
          <a:spcPct val="0"/>
        </a:spcBef>
        <a:spcAft>
          <a:spcPct val="0"/>
        </a:spcAft>
        <a:defRPr sz="4400" b="1">
          <a:solidFill>
            <a:schemeClr val="tx2"/>
          </a:solidFill>
          <a:latin typeface="Tahoma" pitchFamily="34" charset="0"/>
          <a:ea typeface="宋体" pitchFamily="2" charset="-122"/>
        </a:defRPr>
      </a:lvl6pPr>
      <a:lvl7pPr marL="914400" algn="l" rtl="0" fontAlgn="base">
        <a:spcBef>
          <a:spcPct val="0"/>
        </a:spcBef>
        <a:spcAft>
          <a:spcPct val="0"/>
        </a:spcAft>
        <a:defRPr sz="4400" b="1">
          <a:solidFill>
            <a:schemeClr val="tx2"/>
          </a:solidFill>
          <a:latin typeface="Tahoma" pitchFamily="34" charset="0"/>
          <a:ea typeface="宋体" pitchFamily="2" charset="-122"/>
        </a:defRPr>
      </a:lvl7pPr>
      <a:lvl8pPr marL="1371600" algn="l" rtl="0" fontAlgn="base">
        <a:spcBef>
          <a:spcPct val="0"/>
        </a:spcBef>
        <a:spcAft>
          <a:spcPct val="0"/>
        </a:spcAft>
        <a:defRPr sz="4400" b="1">
          <a:solidFill>
            <a:schemeClr val="tx2"/>
          </a:solidFill>
          <a:latin typeface="Tahoma" pitchFamily="34" charset="0"/>
          <a:ea typeface="宋体" pitchFamily="2" charset="-122"/>
        </a:defRPr>
      </a:lvl8pPr>
      <a:lvl9pPr marL="1828800" algn="l" rtl="0" fontAlgn="base">
        <a:spcBef>
          <a:spcPct val="0"/>
        </a:spcBef>
        <a:spcAft>
          <a:spcPct val="0"/>
        </a:spcAft>
        <a:defRPr sz="4400" b="1">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80000"/>
        <a:buFont typeface="Wingdings" pitchFamily="2" charset="2"/>
        <a:defRPr sz="3200" b="1">
          <a:solidFill>
            <a:schemeClr val="tx1"/>
          </a:solidFill>
          <a:latin typeface="+mn-lt"/>
          <a:ea typeface="+mn-ea"/>
          <a:cs typeface="+mn-cs"/>
        </a:defRPr>
      </a:lvl1pPr>
      <a:lvl2pPr marL="457200" algn="l" rtl="0" eaLnBrk="0" fontAlgn="base" hangingPunct="0">
        <a:spcBef>
          <a:spcPct val="20000"/>
        </a:spcBef>
        <a:spcAft>
          <a:spcPct val="0"/>
        </a:spcAft>
        <a:buClr>
          <a:schemeClr val="hlink"/>
        </a:buClr>
        <a:buSzPct val="70000"/>
        <a:buFont typeface="Wingdings" pitchFamily="2" charset="2"/>
        <a:defRPr sz="2800" b="1">
          <a:solidFill>
            <a:schemeClr val="tx1"/>
          </a:solidFill>
          <a:latin typeface="+mn-lt"/>
          <a:ea typeface="+mn-ea"/>
        </a:defRPr>
      </a:lvl2pPr>
      <a:lvl3pPr marL="914400" algn="l" rtl="0" eaLnBrk="0" fontAlgn="base" hangingPunct="0">
        <a:spcBef>
          <a:spcPct val="20000"/>
        </a:spcBef>
        <a:spcAft>
          <a:spcPct val="0"/>
        </a:spcAft>
        <a:buClr>
          <a:schemeClr val="folHlink"/>
        </a:buClr>
        <a:buSzPct val="50000"/>
        <a:buFont typeface="Wingdings" pitchFamily="2" charset="2"/>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8"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11.xml"/><Relationship Id="rId1" Type="http://schemas.openxmlformats.org/officeDocument/2006/relationships/slideLayout" Target="../slideLayouts/slideLayout1.xml"/><Relationship Id="rId4" Type="http://schemas.openxmlformats.org/officeDocument/2006/relationships/slide" Target="slide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3568" y="116632"/>
            <a:ext cx="7200900" cy="792163"/>
          </a:xfrm>
        </p:spPr>
        <p:txBody>
          <a:bodyPr/>
          <a:lstStyle/>
          <a:p>
            <a:pPr eaLnBrk="1" hangingPunct="1"/>
            <a:r>
              <a:rPr lang="zh-CN" altLang="en-US" dirty="0" smtClean="0"/>
              <a:t>第</a:t>
            </a:r>
            <a:r>
              <a:rPr lang="en-US" altLang="zh-CN" dirty="0" smtClean="0"/>
              <a:t>5</a:t>
            </a:r>
            <a:r>
              <a:rPr lang="zh-CN" altLang="en-US" dirty="0" smtClean="0"/>
              <a:t>章 异常处理</a:t>
            </a:r>
          </a:p>
        </p:txBody>
      </p:sp>
      <p:sp>
        <p:nvSpPr>
          <p:cNvPr id="4099" name="Rectangle 3"/>
          <p:cNvSpPr>
            <a:spLocks noGrp="1" noChangeArrowheads="1"/>
          </p:cNvSpPr>
          <p:nvPr>
            <p:ph idx="1"/>
          </p:nvPr>
        </p:nvSpPr>
        <p:spPr>
          <a:xfrm>
            <a:off x="683568" y="1412503"/>
            <a:ext cx="5543550" cy="1368425"/>
          </a:xfrm>
        </p:spPr>
        <p:txBody>
          <a:bodyPr/>
          <a:lstStyle/>
          <a:p>
            <a:pPr marL="0" indent="0" eaLnBrk="1" hangingPunct="1"/>
            <a:r>
              <a:rPr lang="en-GB" altLang="zh-CN" dirty="0" smtClean="0">
                <a:hlinkClick r:id="rId2" action="ppaction://hlinksldjump"/>
              </a:rPr>
              <a:t>5.1 </a:t>
            </a:r>
            <a:r>
              <a:rPr lang="zh-CN" altLang="en-GB" dirty="0" smtClean="0">
                <a:hlinkClick r:id="rId2" action="ppaction://hlinksldjump"/>
              </a:rPr>
              <a:t>异常处理基础</a:t>
            </a:r>
            <a:endParaRPr lang="zh-CN" altLang="en-GB" dirty="0" smtClean="0"/>
          </a:p>
          <a:p>
            <a:pPr marL="0" indent="0" eaLnBrk="1" hangingPunct="1"/>
            <a:r>
              <a:rPr lang="en-GB" altLang="zh-CN" dirty="0" smtClean="0">
                <a:hlinkClick r:id="rId3" action="ppaction://hlinksldjump"/>
              </a:rPr>
              <a:t>5.2 </a:t>
            </a:r>
            <a:r>
              <a:rPr lang="zh-CN" altLang="en-GB" dirty="0" smtClean="0">
                <a:hlinkClick r:id="rId3" action="ppaction://hlinksldjump"/>
              </a:rPr>
              <a:t>异常处理措施 </a:t>
            </a:r>
            <a:endParaRPr lang="zh-CN" altLang="en-GB" dirty="0" smtClean="0"/>
          </a:p>
        </p:txBody>
      </p:sp>
      <p:sp>
        <p:nvSpPr>
          <p:cNvPr id="2" name="灯片编号占位符 1"/>
          <p:cNvSpPr>
            <a:spLocks noGrp="1"/>
          </p:cNvSpPr>
          <p:nvPr>
            <p:ph type="sldNum" sz="quarter" idx="11"/>
          </p:nvPr>
        </p:nvSpPr>
        <p:spPr/>
        <p:txBody>
          <a:bodyPr/>
          <a:lstStyle/>
          <a:p>
            <a:pPr>
              <a:defRPr/>
            </a:pPr>
            <a:fld id="{4C4BB099-EFB2-496A-AE9F-E755C055F093}" type="slidenum">
              <a:rPr lang="zh-CN" altLang="en-US"/>
              <a:pPr>
                <a:defRPr/>
              </a:pPr>
              <a:t>1</a:t>
            </a:fld>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142875" y="1196747"/>
            <a:ext cx="8497888" cy="3816429"/>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200" b="1">
                <a:solidFill>
                  <a:srgbClr val="7F0055"/>
                </a:solidFill>
                <a:latin typeface="Consolas" panose="020B0609020204030204" pitchFamily="49" charset="0"/>
              </a:rPr>
              <a:t>public</a:t>
            </a:r>
            <a:r>
              <a:rPr lang="en-US" altLang="zh-CN" sz="2200" b="1">
                <a:solidFill>
                  <a:srgbClr val="000000"/>
                </a:solidFill>
                <a:latin typeface="Consolas" panose="020B0609020204030204" pitchFamily="49" charset="0"/>
              </a:rPr>
              <a:t> </a:t>
            </a:r>
            <a:r>
              <a:rPr lang="en-US" altLang="zh-CN" sz="2200" b="1">
                <a:solidFill>
                  <a:srgbClr val="7F0055"/>
                </a:solidFill>
                <a:latin typeface="Consolas" panose="020B0609020204030204" pitchFamily="49" charset="0"/>
              </a:rPr>
              <a:t>class</a:t>
            </a:r>
            <a:r>
              <a:rPr lang="en-US" altLang="zh-CN" sz="2200" b="1">
                <a:solidFill>
                  <a:srgbClr val="000000"/>
                </a:solidFill>
                <a:latin typeface="Consolas" panose="020B0609020204030204" pitchFamily="49" charset="0"/>
              </a:rPr>
              <a:t> RaiseException {</a:t>
            </a:r>
          </a:p>
          <a:p>
            <a:pPr lvl="1"/>
            <a:r>
              <a:rPr lang="en-US" altLang="zh-CN" sz="2200" b="1">
                <a:solidFill>
                  <a:srgbClr val="7F0055"/>
                </a:solidFill>
                <a:latin typeface="Consolas" panose="020B0609020204030204" pitchFamily="49" charset="0"/>
              </a:rPr>
              <a:t>public</a:t>
            </a:r>
            <a:r>
              <a:rPr lang="en-US" altLang="zh-CN" sz="2200" b="1">
                <a:solidFill>
                  <a:srgbClr val="000000"/>
                </a:solidFill>
                <a:latin typeface="Consolas" panose="020B0609020204030204" pitchFamily="49" charset="0"/>
              </a:rPr>
              <a:t> </a:t>
            </a:r>
            <a:r>
              <a:rPr lang="en-US" altLang="zh-CN" sz="2200" b="1">
                <a:solidFill>
                  <a:srgbClr val="7F0055"/>
                </a:solidFill>
                <a:latin typeface="Consolas" panose="020B0609020204030204" pitchFamily="49" charset="0"/>
              </a:rPr>
              <a:t>static</a:t>
            </a:r>
            <a:r>
              <a:rPr lang="en-US" altLang="zh-CN" sz="2200" b="1">
                <a:solidFill>
                  <a:srgbClr val="000000"/>
                </a:solidFill>
                <a:latin typeface="Consolas" panose="020B0609020204030204" pitchFamily="49" charset="0"/>
              </a:rPr>
              <a:t> </a:t>
            </a:r>
            <a:r>
              <a:rPr lang="en-US" altLang="zh-CN" sz="2200" b="1">
                <a:solidFill>
                  <a:srgbClr val="7F0055"/>
                </a:solidFill>
                <a:latin typeface="Consolas" panose="020B0609020204030204" pitchFamily="49" charset="0"/>
              </a:rPr>
              <a:t>void</a:t>
            </a:r>
            <a:r>
              <a:rPr lang="en-US" altLang="zh-CN" sz="2200" b="1">
                <a:solidFill>
                  <a:srgbClr val="000000"/>
                </a:solidFill>
                <a:latin typeface="Consolas" panose="020B0609020204030204" pitchFamily="49" charset="0"/>
              </a:rPr>
              <a:t> main(String[] </a:t>
            </a:r>
            <a:r>
              <a:rPr lang="en-US" altLang="zh-CN" sz="2200" b="1">
                <a:solidFill>
                  <a:srgbClr val="6A3E3E"/>
                </a:solidFill>
                <a:latin typeface="Consolas" panose="020B0609020204030204" pitchFamily="49" charset="0"/>
              </a:rPr>
              <a:t>args</a:t>
            </a:r>
            <a:r>
              <a:rPr lang="en-US" altLang="zh-CN" sz="2200" b="1">
                <a:solidFill>
                  <a:srgbClr val="000000"/>
                </a:solidFill>
                <a:latin typeface="Consolas" panose="020B0609020204030204" pitchFamily="49" charset="0"/>
              </a:rPr>
              <a:t>) {</a:t>
            </a:r>
          </a:p>
          <a:p>
            <a:pPr lvl="2"/>
            <a:r>
              <a:rPr lang="en-US" altLang="zh-CN" sz="2200">
                <a:solidFill>
                  <a:srgbClr val="000000"/>
                </a:solidFill>
                <a:latin typeface="Consolas" panose="020B0609020204030204" pitchFamily="49" charset="0"/>
              </a:rPr>
              <a:t>java.util.Date </a:t>
            </a:r>
            <a:r>
              <a:rPr lang="en-US" altLang="zh-CN" sz="2200">
                <a:solidFill>
                  <a:srgbClr val="6A3E3E"/>
                </a:solidFill>
                <a:latin typeface="Consolas" panose="020B0609020204030204" pitchFamily="49" charset="0"/>
              </a:rPr>
              <a:t>d</a:t>
            </a:r>
            <a:r>
              <a:rPr lang="en-US" altLang="zh-CN" sz="2200">
                <a:solidFill>
                  <a:srgbClr val="000000"/>
                </a:solidFill>
                <a:latin typeface="Consolas" panose="020B0609020204030204" pitchFamily="49" charset="0"/>
              </a:rPr>
              <a:t> = </a:t>
            </a:r>
            <a:r>
              <a:rPr lang="en-US" altLang="zh-CN" sz="2200" b="1">
                <a:solidFill>
                  <a:srgbClr val="7F0055"/>
                </a:solidFill>
                <a:latin typeface="Consolas" panose="020B0609020204030204" pitchFamily="49" charset="0"/>
              </a:rPr>
              <a:t>null</a:t>
            </a:r>
            <a:r>
              <a:rPr lang="en-US" altLang="zh-CN" sz="2200" b="1">
                <a:solidFill>
                  <a:srgbClr val="000000"/>
                </a:solidFill>
                <a:latin typeface="Consolas" panose="020B0609020204030204" pitchFamily="49" charset="0"/>
              </a:rPr>
              <a:t>;</a:t>
            </a:r>
          </a:p>
          <a:p>
            <a:pPr lvl="2"/>
            <a:r>
              <a:rPr lang="en-US" altLang="zh-CN" sz="2200">
                <a:solidFill>
                  <a:srgbClr val="000000"/>
                </a:solidFill>
                <a:latin typeface="Consolas" panose="020B0609020204030204" pitchFamily="49" charset="0"/>
              </a:rPr>
              <a:t>System.</a:t>
            </a:r>
            <a:r>
              <a:rPr lang="en-US" altLang="zh-CN" sz="2200" b="1" i="1">
                <a:solidFill>
                  <a:srgbClr val="0000C0"/>
                </a:solidFill>
                <a:latin typeface="Consolas" panose="020B0609020204030204" pitchFamily="49" charset="0"/>
              </a:rPr>
              <a:t>out</a:t>
            </a:r>
            <a:r>
              <a:rPr lang="en-US" altLang="zh-CN" sz="2200" b="1" i="1">
                <a:solidFill>
                  <a:srgbClr val="000000"/>
                </a:solidFill>
                <a:latin typeface="Consolas" panose="020B0609020204030204" pitchFamily="49" charset="0"/>
              </a:rPr>
              <a:t>.println(</a:t>
            </a:r>
            <a:r>
              <a:rPr lang="en-US" altLang="zh-CN" sz="2200" b="1" i="1">
                <a:solidFill>
                  <a:srgbClr val="6A3E3E"/>
                </a:solidFill>
                <a:latin typeface="Consolas" panose="020B0609020204030204" pitchFamily="49" charset="0"/>
              </a:rPr>
              <a:t>d</a:t>
            </a:r>
            <a:r>
              <a:rPr lang="en-US" altLang="zh-CN" sz="2200" b="1" i="1">
                <a:solidFill>
                  <a:srgbClr val="000000"/>
                </a:solidFill>
                <a:latin typeface="Consolas" panose="020B0609020204030204" pitchFamily="49" charset="0"/>
              </a:rPr>
              <a:t>.getTime());</a:t>
            </a:r>
          </a:p>
          <a:p>
            <a:pPr lvl="2"/>
            <a:r>
              <a:rPr lang="en-US" altLang="zh-CN" sz="2200">
                <a:solidFill>
                  <a:srgbClr val="000000"/>
                </a:solidFill>
                <a:latin typeface="Consolas" panose="020B0609020204030204" pitchFamily="49" charset="0"/>
              </a:rPr>
              <a:t>System.</a:t>
            </a:r>
            <a:r>
              <a:rPr lang="en-US" altLang="zh-CN" sz="2200" b="1" i="1">
                <a:solidFill>
                  <a:srgbClr val="0000C0"/>
                </a:solidFill>
                <a:latin typeface="Consolas" panose="020B0609020204030204" pitchFamily="49" charset="0"/>
              </a:rPr>
              <a:t>out</a:t>
            </a:r>
            <a:r>
              <a:rPr lang="en-US" altLang="zh-CN" sz="2200" b="1" i="1">
                <a:solidFill>
                  <a:srgbClr val="000000"/>
                </a:solidFill>
                <a:latin typeface="Consolas" panose="020B0609020204030204" pitchFamily="49" charset="0"/>
              </a:rPr>
              <a:t>.println(calclate(10,0));</a:t>
            </a:r>
          </a:p>
          <a:p>
            <a:pPr lvl="1"/>
            <a:r>
              <a:rPr lang="en-US" altLang="zh-CN" sz="2200">
                <a:solidFill>
                  <a:srgbClr val="000000"/>
                </a:solidFill>
                <a:latin typeface="Consolas" panose="020B0609020204030204" pitchFamily="49" charset="0"/>
              </a:rPr>
              <a:t>}</a:t>
            </a:r>
          </a:p>
          <a:p>
            <a:pPr lvl="1"/>
            <a:endParaRPr lang="zh-CN" altLang="en-US" sz="2200">
              <a:latin typeface="Consolas" panose="020B0609020204030204" pitchFamily="49" charset="0"/>
            </a:endParaRPr>
          </a:p>
          <a:p>
            <a:pPr lvl="1"/>
            <a:r>
              <a:rPr lang="en-US" altLang="zh-CN" sz="2200" b="1">
                <a:solidFill>
                  <a:srgbClr val="7F0055"/>
                </a:solidFill>
                <a:latin typeface="Consolas" panose="020B0609020204030204" pitchFamily="49" charset="0"/>
              </a:rPr>
              <a:t>private</a:t>
            </a:r>
            <a:r>
              <a:rPr lang="en-US" altLang="zh-CN" sz="2200" b="1">
                <a:solidFill>
                  <a:srgbClr val="000000"/>
                </a:solidFill>
                <a:latin typeface="Consolas" panose="020B0609020204030204" pitchFamily="49" charset="0"/>
              </a:rPr>
              <a:t> </a:t>
            </a:r>
            <a:r>
              <a:rPr lang="en-US" altLang="zh-CN" sz="2200" b="1">
                <a:solidFill>
                  <a:srgbClr val="7F0055"/>
                </a:solidFill>
                <a:latin typeface="Consolas" panose="020B0609020204030204" pitchFamily="49" charset="0"/>
              </a:rPr>
              <a:t>static</a:t>
            </a:r>
            <a:r>
              <a:rPr lang="en-US" altLang="zh-CN" sz="2200" b="1">
                <a:solidFill>
                  <a:srgbClr val="000000"/>
                </a:solidFill>
                <a:latin typeface="Consolas" panose="020B0609020204030204" pitchFamily="49" charset="0"/>
              </a:rPr>
              <a:t> </a:t>
            </a:r>
            <a:r>
              <a:rPr lang="en-US" altLang="zh-CN" sz="2200" b="1">
                <a:solidFill>
                  <a:srgbClr val="7F0055"/>
                </a:solidFill>
                <a:latin typeface="Consolas" panose="020B0609020204030204" pitchFamily="49" charset="0"/>
              </a:rPr>
              <a:t>double</a:t>
            </a:r>
            <a:r>
              <a:rPr lang="en-US" altLang="zh-CN" sz="2200" b="1">
                <a:solidFill>
                  <a:srgbClr val="000000"/>
                </a:solidFill>
                <a:latin typeface="Consolas" panose="020B0609020204030204" pitchFamily="49" charset="0"/>
              </a:rPr>
              <a:t> calclate(</a:t>
            </a:r>
            <a:r>
              <a:rPr lang="en-US" altLang="zh-CN" sz="2200" b="1">
                <a:solidFill>
                  <a:srgbClr val="7F0055"/>
                </a:solidFill>
                <a:latin typeface="Consolas" panose="020B0609020204030204" pitchFamily="49" charset="0"/>
              </a:rPr>
              <a:t>int</a:t>
            </a:r>
            <a:r>
              <a:rPr lang="en-US" altLang="zh-CN" sz="2200" b="1">
                <a:solidFill>
                  <a:srgbClr val="000000"/>
                </a:solidFill>
                <a:latin typeface="Consolas" panose="020B0609020204030204" pitchFamily="49" charset="0"/>
              </a:rPr>
              <a:t> </a:t>
            </a:r>
            <a:r>
              <a:rPr lang="en-US" altLang="zh-CN" sz="2200" b="1">
                <a:solidFill>
                  <a:srgbClr val="6A3E3E"/>
                </a:solidFill>
                <a:latin typeface="Consolas" panose="020B0609020204030204" pitchFamily="49" charset="0"/>
              </a:rPr>
              <a:t>i</a:t>
            </a:r>
            <a:r>
              <a:rPr lang="en-US" altLang="zh-CN" sz="2200" b="1">
                <a:solidFill>
                  <a:srgbClr val="000000"/>
                </a:solidFill>
                <a:latin typeface="Consolas" panose="020B0609020204030204" pitchFamily="49" charset="0"/>
              </a:rPr>
              <a:t>, </a:t>
            </a:r>
            <a:r>
              <a:rPr lang="en-US" altLang="zh-CN" sz="2200" b="1">
                <a:solidFill>
                  <a:srgbClr val="7F0055"/>
                </a:solidFill>
                <a:latin typeface="Consolas" panose="020B0609020204030204" pitchFamily="49" charset="0"/>
              </a:rPr>
              <a:t>int</a:t>
            </a:r>
            <a:r>
              <a:rPr lang="en-US" altLang="zh-CN" sz="2200" b="1">
                <a:solidFill>
                  <a:srgbClr val="000000"/>
                </a:solidFill>
                <a:latin typeface="Consolas" panose="020B0609020204030204" pitchFamily="49" charset="0"/>
              </a:rPr>
              <a:t> </a:t>
            </a:r>
            <a:r>
              <a:rPr lang="en-US" altLang="zh-CN" sz="2200" b="1">
                <a:solidFill>
                  <a:srgbClr val="6A3E3E"/>
                </a:solidFill>
                <a:latin typeface="Consolas" panose="020B0609020204030204" pitchFamily="49" charset="0"/>
              </a:rPr>
              <a:t>j</a:t>
            </a:r>
            <a:r>
              <a:rPr lang="en-US" altLang="zh-CN" sz="2200" b="1">
                <a:solidFill>
                  <a:srgbClr val="000000"/>
                </a:solidFill>
                <a:latin typeface="Consolas" panose="020B0609020204030204" pitchFamily="49" charset="0"/>
              </a:rPr>
              <a:t>) {</a:t>
            </a:r>
          </a:p>
          <a:p>
            <a:pPr lvl="1"/>
            <a:r>
              <a:rPr lang="en-US" altLang="zh-CN" sz="2200" b="1" smtClean="0">
                <a:solidFill>
                  <a:srgbClr val="7F0055"/>
                </a:solidFill>
                <a:latin typeface="Consolas" panose="020B0609020204030204" pitchFamily="49" charset="0"/>
              </a:rPr>
              <a:t>	return</a:t>
            </a:r>
            <a:r>
              <a:rPr lang="en-US" altLang="zh-CN" sz="2200" b="1" smtClean="0">
                <a:solidFill>
                  <a:srgbClr val="000000"/>
                </a:solidFill>
                <a:latin typeface="Consolas" panose="020B0609020204030204" pitchFamily="49" charset="0"/>
              </a:rPr>
              <a:t> </a:t>
            </a:r>
            <a:r>
              <a:rPr lang="en-US" altLang="zh-CN" sz="2200" b="1">
                <a:solidFill>
                  <a:srgbClr val="6A3E3E"/>
                </a:solidFill>
                <a:latin typeface="Consolas" panose="020B0609020204030204" pitchFamily="49" charset="0"/>
              </a:rPr>
              <a:t>i</a:t>
            </a:r>
            <a:r>
              <a:rPr lang="en-US" altLang="zh-CN" sz="2200" b="1">
                <a:solidFill>
                  <a:srgbClr val="000000"/>
                </a:solidFill>
                <a:latin typeface="Consolas" panose="020B0609020204030204" pitchFamily="49" charset="0"/>
              </a:rPr>
              <a:t>/</a:t>
            </a:r>
            <a:r>
              <a:rPr lang="en-US" altLang="zh-CN" sz="2200" b="1">
                <a:solidFill>
                  <a:srgbClr val="6A3E3E"/>
                </a:solidFill>
                <a:latin typeface="Consolas" panose="020B0609020204030204" pitchFamily="49" charset="0"/>
              </a:rPr>
              <a:t>j</a:t>
            </a:r>
            <a:r>
              <a:rPr lang="en-US" altLang="zh-CN" sz="2200" b="1">
                <a:solidFill>
                  <a:srgbClr val="000000"/>
                </a:solidFill>
                <a:latin typeface="Consolas" panose="020B0609020204030204" pitchFamily="49" charset="0"/>
              </a:rPr>
              <a:t>;</a:t>
            </a:r>
          </a:p>
          <a:p>
            <a:pPr lvl="1"/>
            <a:r>
              <a:rPr lang="en-US" altLang="zh-CN" sz="2200">
                <a:solidFill>
                  <a:srgbClr val="000000"/>
                </a:solidFill>
                <a:latin typeface="Consolas" panose="020B0609020204030204" pitchFamily="49" charset="0"/>
              </a:rPr>
              <a:t>}</a:t>
            </a:r>
          </a:p>
          <a:p>
            <a:r>
              <a:rPr lang="en-US" altLang="zh-CN" sz="2200">
                <a:solidFill>
                  <a:srgbClr val="000000"/>
                </a:solidFill>
                <a:latin typeface="Consolas" panose="020B0609020204030204" pitchFamily="49" charset="0"/>
              </a:rPr>
              <a:t>}</a:t>
            </a:r>
          </a:p>
        </p:txBody>
      </p:sp>
      <p:sp>
        <p:nvSpPr>
          <p:cNvPr id="13315" name="Rectangle 2"/>
          <p:cNvSpPr>
            <a:spLocks noGrp="1" noChangeArrowheads="1"/>
          </p:cNvSpPr>
          <p:nvPr>
            <p:ph type="title"/>
          </p:nvPr>
        </p:nvSpPr>
        <p:spPr>
          <a:xfrm>
            <a:off x="827089" y="188912"/>
            <a:ext cx="4464992" cy="650875"/>
          </a:xfrm>
        </p:spPr>
        <p:txBody>
          <a:bodyPr/>
          <a:lstStyle/>
          <a:p>
            <a:pPr algn="l"/>
            <a:r>
              <a:rPr lang="en-US" altLang="zh-CN" smtClean="0">
                <a:latin typeface="微软雅黑" pitchFamily="34" charset="-122"/>
                <a:ea typeface="微软雅黑" pitchFamily="34" charset="-122"/>
              </a:rPr>
              <a:t>2. </a:t>
            </a:r>
            <a:r>
              <a:rPr lang="zh-CN" altLang="en-US" smtClean="0">
                <a:latin typeface="微软雅黑" pitchFamily="34" charset="-122"/>
                <a:ea typeface="微软雅黑" pitchFamily="34" charset="-122"/>
              </a:rPr>
              <a:t>异常例子</a:t>
            </a:r>
          </a:p>
        </p:txBody>
      </p:sp>
      <p:sp>
        <p:nvSpPr>
          <p:cNvPr id="2" name="矩形 1"/>
          <p:cNvSpPr/>
          <p:nvPr/>
        </p:nvSpPr>
        <p:spPr>
          <a:xfrm>
            <a:off x="143321" y="5517232"/>
            <a:ext cx="8893175" cy="9359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a:solidFill>
                  <a:srgbClr val="C00000"/>
                </a:solidFill>
              </a:rPr>
              <a:t>Exception in thread "main" java.lang.NullPointerException</a:t>
            </a:r>
          </a:p>
          <a:p>
            <a:pPr>
              <a:defRPr/>
            </a:pPr>
            <a:r>
              <a:rPr lang="en-US" altLang="zh-CN">
                <a:solidFill>
                  <a:srgbClr val="C00000"/>
                </a:solidFill>
              </a:rPr>
              <a:t>	at whut.info.RaiseException.main(RaiseException.java:6)</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60032" y="247080"/>
            <a:ext cx="3748653" cy="707886"/>
          </a:xfrm>
          <a:prstGeom prst="rect">
            <a:avLst/>
          </a:prstGeom>
          <a:solidFill>
            <a:schemeClr val="accent5"/>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05-Exception/RaiseException</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t>3. Error/Exception</a:t>
            </a:r>
            <a:r>
              <a:rPr lang="zh-CN" altLang="en-US" smtClean="0"/>
              <a:t>层次图</a:t>
            </a:r>
          </a:p>
        </p:txBody>
      </p:sp>
      <p:graphicFrame>
        <p:nvGraphicFramePr>
          <p:cNvPr id="14339" name="对象 1"/>
          <p:cNvGraphicFramePr>
            <a:graphicFrameLocks noChangeAspect="1"/>
          </p:cNvGraphicFramePr>
          <p:nvPr/>
        </p:nvGraphicFramePr>
        <p:xfrm>
          <a:off x="34925" y="981075"/>
          <a:ext cx="8964613" cy="5211763"/>
        </p:xfrm>
        <a:graphic>
          <a:graphicData uri="http://schemas.openxmlformats.org/presentationml/2006/ole">
            <mc:AlternateContent xmlns:mc="http://schemas.openxmlformats.org/markup-compatibility/2006">
              <mc:Choice xmlns:v="urn:schemas-microsoft-com:vml" Requires="v">
                <p:oleObj spid="_x0000_s14408" name="Visio" r:id="rId4" imgW="5806968" imgH="3376869" progId="Visio.Drawing.11">
                  <p:embed/>
                </p:oleObj>
              </mc:Choice>
              <mc:Fallback>
                <p:oleObj name="Visio" r:id="rId4" imgW="5806968" imgH="3376869" progId="Visio.Drawing.11">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981075"/>
                        <a:ext cx="8964613"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 name="灯片编号占位符 3"/>
          <p:cNvSpPr>
            <a:spLocks noGrp="1"/>
          </p:cNvSpPr>
          <p:nvPr>
            <p:ph type="sldNum" sz="quarter" idx="10"/>
          </p:nvPr>
        </p:nvSpPr>
        <p:spPr/>
        <p:txBody>
          <a:bodyPr/>
          <a:lstStyle/>
          <a:p>
            <a:pPr>
              <a:defRPr/>
            </a:pPr>
            <a:fld id="{FFDADFDF-44AA-43F0-BABB-02A010C60C74}" type="slidenum">
              <a:rPr lang="en-US" altLang="zh-CN"/>
              <a:pPr>
                <a:defRPr/>
              </a:pPr>
              <a:t>12</a:t>
            </a:fld>
            <a:endParaRPr lang="en-US" altLang="zh-CN"/>
          </a:p>
        </p:txBody>
      </p:sp>
      <p:sp>
        <p:nvSpPr>
          <p:cNvPr id="15363" name="Rectangle 2"/>
          <p:cNvSpPr>
            <a:spLocks noGrp="1" noChangeArrowheads="1"/>
          </p:cNvSpPr>
          <p:nvPr>
            <p:ph type="title"/>
          </p:nvPr>
        </p:nvSpPr>
        <p:spPr>
          <a:xfrm>
            <a:off x="468313" y="260350"/>
            <a:ext cx="8459787" cy="6477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mtClean="0"/>
              <a:t>4. Java</a:t>
            </a:r>
            <a:r>
              <a:rPr lang="zh-CN" altLang="en-US" smtClean="0"/>
              <a:t>异常类 </a:t>
            </a:r>
          </a:p>
        </p:txBody>
      </p:sp>
      <p:sp>
        <p:nvSpPr>
          <p:cNvPr id="15364" name="Rectangle 172"/>
          <p:cNvSpPr>
            <a:spLocks noChangeArrowheads="1"/>
          </p:cNvSpPr>
          <p:nvPr/>
        </p:nvSpPr>
        <p:spPr bwMode="auto">
          <a:xfrm>
            <a:off x="4867275" y="5529263"/>
            <a:ext cx="3952875" cy="390525"/>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a:latin typeface="Arial" charset="0"/>
              </a:rPr>
              <a:t>文件结束</a:t>
            </a:r>
          </a:p>
        </p:txBody>
      </p:sp>
      <p:sp>
        <p:nvSpPr>
          <p:cNvPr id="15365" name="Rectangle 170"/>
          <p:cNvSpPr>
            <a:spLocks noChangeArrowheads="1"/>
          </p:cNvSpPr>
          <p:nvPr/>
        </p:nvSpPr>
        <p:spPr bwMode="auto">
          <a:xfrm>
            <a:off x="755650" y="5529263"/>
            <a:ext cx="4111625" cy="390525"/>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a:latin typeface="Arial" charset="0"/>
              </a:rPr>
              <a:t>EOFException</a:t>
            </a:r>
          </a:p>
        </p:txBody>
      </p:sp>
      <p:sp>
        <p:nvSpPr>
          <p:cNvPr id="15366" name="Rectangle 162"/>
          <p:cNvSpPr>
            <a:spLocks noChangeArrowheads="1"/>
          </p:cNvSpPr>
          <p:nvPr/>
        </p:nvSpPr>
        <p:spPr bwMode="auto">
          <a:xfrm>
            <a:off x="4867275" y="5110163"/>
            <a:ext cx="3952875" cy="419100"/>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a:latin typeface="Arial" charset="0"/>
              </a:rPr>
              <a:t>找不到文件</a:t>
            </a:r>
          </a:p>
        </p:txBody>
      </p:sp>
      <p:sp>
        <p:nvSpPr>
          <p:cNvPr id="15367" name="Rectangle 160"/>
          <p:cNvSpPr>
            <a:spLocks noChangeArrowheads="1"/>
          </p:cNvSpPr>
          <p:nvPr/>
        </p:nvSpPr>
        <p:spPr bwMode="auto">
          <a:xfrm>
            <a:off x="755650" y="5110163"/>
            <a:ext cx="4111625" cy="419100"/>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a:latin typeface="Arial" charset="0"/>
              </a:rPr>
              <a:t>FileNotFoundException</a:t>
            </a:r>
          </a:p>
        </p:txBody>
      </p:sp>
      <p:sp>
        <p:nvSpPr>
          <p:cNvPr id="15368" name="Rectangle 146"/>
          <p:cNvSpPr>
            <a:spLocks noChangeArrowheads="1"/>
          </p:cNvSpPr>
          <p:nvPr/>
        </p:nvSpPr>
        <p:spPr bwMode="auto">
          <a:xfrm>
            <a:off x="4867275" y="4702175"/>
            <a:ext cx="3952875" cy="407988"/>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a:latin typeface="Arial" charset="0"/>
              </a:rPr>
              <a:t>I/O </a:t>
            </a:r>
            <a:r>
              <a:rPr lang="zh-CN" altLang="en-US" sz="1600">
                <a:latin typeface="Arial" charset="0"/>
              </a:rPr>
              <a:t>异常的根类</a:t>
            </a:r>
          </a:p>
        </p:txBody>
      </p:sp>
      <p:sp>
        <p:nvSpPr>
          <p:cNvPr id="15369" name="Rectangle 144"/>
          <p:cNvSpPr>
            <a:spLocks noChangeArrowheads="1"/>
          </p:cNvSpPr>
          <p:nvPr/>
        </p:nvSpPr>
        <p:spPr bwMode="auto">
          <a:xfrm>
            <a:off x="755650" y="4702175"/>
            <a:ext cx="4111625" cy="407988"/>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a:latin typeface="Arial" charset="0"/>
              </a:rPr>
              <a:t>IOException</a:t>
            </a:r>
          </a:p>
        </p:txBody>
      </p:sp>
      <p:sp>
        <p:nvSpPr>
          <p:cNvPr id="15370" name="Rectangle 136"/>
          <p:cNvSpPr>
            <a:spLocks noChangeArrowheads="1"/>
          </p:cNvSpPr>
          <p:nvPr/>
        </p:nvSpPr>
        <p:spPr bwMode="auto">
          <a:xfrm>
            <a:off x="4867275" y="4311650"/>
            <a:ext cx="3952875" cy="390525"/>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400">
                <a:latin typeface="Arial" charset="0"/>
              </a:rPr>
              <a:t>数字转化格式异常，比如字符串到 </a:t>
            </a:r>
            <a:r>
              <a:rPr lang="en-US" altLang="zh-CN" sz="1400">
                <a:latin typeface="Arial" charset="0"/>
              </a:rPr>
              <a:t>float </a:t>
            </a:r>
            <a:r>
              <a:rPr lang="zh-CN" altLang="en-US" sz="1400">
                <a:latin typeface="Arial" charset="0"/>
              </a:rPr>
              <a:t>型数字的转换无效</a:t>
            </a:r>
          </a:p>
        </p:txBody>
      </p:sp>
      <p:sp>
        <p:nvSpPr>
          <p:cNvPr id="15371" name="Rectangle 134"/>
          <p:cNvSpPr>
            <a:spLocks noChangeArrowheads="1"/>
          </p:cNvSpPr>
          <p:nvPr/>
        </p:nvSpPr>
        <p:spPr bwMode="auto">
          <a:xfrm>
            <a:off x="755650" y="4311650"/>
            <a:ext cx="4111625" cy="390525"/>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a:latin typeface="Arial" charset="0"/>
              </a:rPr>
              <a:t>NumberFormatException</a:t>
            </a:r>
          </a:p>
        </p:txBody>
      </p:sp>
      <p:sp>
        <p:nvSpPr>
          <p:cNvPr id="15372" name="Rectangle 131"/>
          <p:cNvSpPr>
            <a:spLocks noChangeArrowheads="1"/>
          </p:cNvSpPr>
          <p:nvPr/>
        </p:nvSpPr>
        <p:spPr bwMode="auto">
          <a:xfrm>
            <a:off x="4867275" y="3922713"/>
            <a:ext cx="3952875" cy="388937"/>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a:latin typeface="Arial" charset="0"/>
              </a:rPr>
              <a:t>不能加载所需的类</a:t>
            </a:r>
          </a:p>
        </p:txBody>
      </p:sp>
      <p:sp>
        <p:nvSpPr>
          <p:cNvPr id="15373" name="Rectangle 129"/>
          <p:cNvSpPr>
            <a:spLocks noChangeArrowheads="1"/>
          </p:cNvSpPr>
          <p:nvPr/>
        </p:nvSpPr>
        <p:spPr bwMode="auto">
          <a:xfrm>
            <a:off x="755650" y="3922713"/>
            <a:ext cx="4111625" cy="388937"/>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a:latin typeface="Arial" charset="0"/>
              </a:rPr>
              <a:t>ClassNotFoundException</a:t>
            </a:r>
          </a:p>
        </p:txBody>
      </p:sp>
      <p:sp>
        <p:nvSpPr>
          <p:cNvPr id="15374" name="Rectangle 121"/>
          <p:cNvSpPr>
            <a:spLocks noChangeArrowheads="1"/>
          </p:cNvSpPr>
          <p:nvPr/>
        </p:nvSpPr>
        <p:spPr bwMode="auto">
          <a:xfrm>
            <a:off x="4867275" y="2678113"/>
            <a:ext cx="3952875" cy="390525"/>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a:latin typeface="Arial" charset="0"/>
              </a:rPr>
              <a:t>方法接收到非法参数</a:t>
            </a:r>
          </a:p>
        </p:txBody>
      </p:sp>
      <p:sp>
        <p:nvSpPr>
          <p:cNvPr id="15375" name="Rectangle 119"/>
          <p:cNvSpPr>
            <a:spLocks noChangeArrowheads="1"/>
          </p:cNvSpPr>
          <p:nvPr/>
        </p:nvSpPr>
        <p:spPr bwMode="auto">
          <a:xfrm>
            <a:off x="755650" y="2678113"/>
            <a:ext cx="4111625" cy="390525"/>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a:latin typeface="Arial" charset="0"/>
              </a:rPr>
              <a:t>IllegalArgumentException</a:t>
            </a:r>
          </a:p>
        </p:txBody>
      </p:sp>
      <p:sp>
        <p:nvSpPr>
          <p:cNvPr id="15376" name="Rectangle 116"/>
          <p:cNvSpPr>
            <a:spLocks noChangeArrowheads="1"/>
          </p:cNvSpPr>
          <p:nvPr/>
        </p:nvSpPr>
        <p:spPr bwMode="auto">
          <a:xfrm>
            <a:off x="4867275" y="3068638"/>
            <a:ext cx="3952875" cy="463550"/>
          </a:xfrm>
          <a:prstGeom prst="rect">
            <a:avLst/>
          </a:prstGeom>
          <a:solidFill>
            <a:schemeClr val="bg1"/>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a:latin typeface="Arial" charset="0"/>
              </a:rPr>
              <a:t>数组大小小于或大于实际的数组大小</a:t>
            </a:r>
          </a:p>
        </p:txBody>
      </p:sp>
      <p:sp>
        <p:nvSpPr>
          <p:cNvPr id="15377" name="Rectangle 114"/>
          <p:cNvSpPr>
            <a:spLocks noChangeArrowheads="1"/>
          </p:cNvSpPr>
          <p:nvPr/>
        </p:nvSpPr>
        <p:spPr bwMode="auto">
          <a:xfrm>
            <a:off x="755650" y="3068638"/>
            <a:ext cx="4111625" cy="463550"/>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a:latin typeface="Arial" charset="0"/>
              </a:rPr>
              <a:t>ArrayIndexOutOfBoundException</a:t>
            </a:r>
          </a:p>
        </p:txBody>
      </p:sp>
      <p:sp>
        <p:nvSpPr>
          <p:cNvPr id="15378" name="Rectangle 111"/>
          <p:cNvSpPr>
            <a:spLocks noChangeArrowheads="1"/>
          </p:cNvSpPr>
          <p:nvPr/>
        </p:nvSpPr>
        <p:spPr bwMode="auto">
          <a:xfrm>
            <a:off x="4867275" y="3532188"/>
            <a:ext cx="39528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a:latin typeface="Arial" charset="0"/>
              </a:rPr>
              <a:t>尝试访问  </a:t>
            </a:r>
            <a:r>
              <a:rPr lang="en-US" altLang="zh-CN" sz="1600">
                <a:latin typeface="Arial" charset="0"/>
              </a:rPr>
              <a:t>null </a:t>
            </a:r>
            <a:r>
              <a:rPr lang="zh-CN" altLang="en-US" sz="1600">
                <a:latin typeface="Arial" charset="0"/>
              </a:rPr>
              <a:t>对象成员</a:t>
            </a:r>
          </a:p>
        </p:txBody>
      </p:sp>
      <p:sp>
        <p:nvSpPr>
          <p:cNvPr id="15379" name="Rectangle 109"/>
          <p:cNvSpPr>
            <a:spLocks noChangeArrowheads="1"/>
          </p:cNvSpPr>
          <p:nvPr/>
        </p:nvSpPr>
        <p:spPr bwMode="auto">
          <a:xfrm>
            <a:off x="755650" y="3532188"/>
            <a:ext cx="4111625" cy="390525"/>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dirty="0" err="1">
                <a:latin typeface="Arial" charset="0"/>
              </a:rPr>
              <a:t>NullPointerException</a:t>
            </a:r>
            <a:endParaRPr lang="en-US" altLang="zh-CN" sz="1600" dirty="0">
              <a:latin typeface="Arial" charset="0"/>
            </a:endParaRPr>
          </a:p>
        </p:txBody>
      </p:sp>
      <p:sp>
        <p:nvSpPr>
          <p:cNvPr id="15380" name="Rectangle 106"/>
          <p:cNvSpPr>
            <a:spLocks noChangeArrowheads="1"/>
          </p:cNvSpPr>
          <p:nvPr/>
        </p:nvSpPr>
        <p:spPr bwMode="auto">
          <a:xfrm>
            <a:off x="4867275" y="1898650"/>
            <a:ext cx="3952875" cy="390525"/>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a:latin typeface="Arial" charset="0"/>
              </a:rPr>
              <a:t>许多 </a:t>
            </a:r>
            <a:r>
              <a:rPr lang="en-US" altLang="zh-CN" sz="1600">
                <a:latin typeface="Arial" charset="0"/>
              </a:rPr>
              <a:t>java.lang </a:t>
            </a:r>
            <a:r>
              <a:rPr lang="zh-CN" altLang="en-US" sz="1600">
                <a:latin typeface="Arial" charset="0"/>
              </a:rPr>
              <a:t>异常的基类</a:t>
            </a:r>
          </a:p>
        </p:txBody>
      </p:sp>
      <p:sp>
        <p:nvSpPr>
          <p:cNvPr id="15381" name="Rectangle 104"/>
          <p:cNvSpPr>
            <a:spLocks noChangeArrowheads="1"/>
          </p:cNvSpPr>
          <p:nvPr/>
        </p:nvSpPr>
        <p:spPr bwMode="auto">
          <a:xfrm>
            <a:off x="755650" y="1898650"/>
            <a:ext cx="4111625" cy="390525"/>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dirty="0" err="1">
                <a:latin typeface="Arial" charset="0"/>
              </a:rPr>
              <a:t>RuntimeException</a:t>
            </a:r>
            <a:endParaRPr lang="en-US" altLang="zh-CN" sz="1600" dirty="0">
              <a:latin typeface="Arial" charset="0"/>
            </a:endParaRPr>
          </a:p>
        </p:txBody>
      </p:sp>
      <p:sp>
        <p:nvSpPr>
          <p:cNvPr id="15382" name="Rectangle 101"/>
          <p:cNvSpPr>
            <a:spLocks noChangeArrowheads="1"/>
          </p:cNvSpPr>
          <p:nvPr/>
        </p:nvSpPr>
        <p:spPr bwMode="auto">
          <a:xfrm>
            <a:off x="4867275" y="1509713"/>
            <a:ext cx="3952875" cy="388937"/>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a:latin typeface="Arial" charset="0"/>
              </a:rPr>
              <a:t>异常层次结构的根类</a:t>
            </a:r>
          </a:p>
        </p:txBody>
      </p:sp>
      <p:sp>
        <p:nvSpPr>
          <p:cNvPr id="15383" name="Rectangle 99"/>
          <p:cNvSpPr>
            <a:spLocks noChangeArrowheads="1"/>
          </p:cNvSpPr>
          <p:nvPr/>
        </p:nvSpPr>
        <p:spPr bwMode="auto">
          <a:xfrm>
            <a:off x="755650" y="1509713"/>
            <a:ext cx="4111625" cy="388937"/>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dirty="0">
                <a:latin typeface="Arial" charset="0"/>
              </a:rPr>
              <a:t>Exception</a:t>
            </a:r>
          </a:p>
        </p:txBody>
      </p:sp>
      <p:sp>
        <p:nvSpPr>
          <p:cNvPr id="15384" name="Rectangle 96"/>
          <p:cNvSpPr>
            <a:spLocks noChangeArrowheads="1"/>
          </p:cNvSpPr>
          <p:nvPr/>
        </p:nvSpPr>
        <p:spPr bwMode="auto">
          <a:xfrm>
            <a:off x="4867275" y="2289175"/>
            <a:ext cx="3952875" cy="388938"/>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a:latin typeface="Arial" charset="0"/>
              </a:rPr>
              <a:t>算术错误情形，如以零作除数</a:t>
            </a:r>
          </a:p>
        </p:txBody>
      </p:sp>
      <p:sp>
        <p:nvSpPr>
          <p:cNvPr id="15385" name="Rectangle 94"/>
          <p:cNvSpPr>
            <a:spLocks noChangeArrowheads="1"/>
          </p:cNvSpPr>
          <p:nvPr/>
        </p:nvSpPr>
        <p:spPr bwMode="auto">
          <a:xfrm>
            <a:off x="755650" y="2289175"/>
            <a:ext cx="4111625" cy="388938"/>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a:latin typeface="Arial" charset="0"/>
              </a:rPr>
              <a:t>ArithmeticException</a:t>
            </a:r>
          </a:p>
        </p:txBody>
      </p:sp>
      <p:sp>
        <p:nvSpPr>
          <p:cNvPr id="15386" name="Rectangle 75"/>
          <p:cNvSpPr>
            <a:spLocks noChangeArrowheads="1"/>
          </p:cNvSpPr>
          <p:nvPr/>
        </p:nvSpPr>
        <p:spPr bwMode="auto">
          <a:xfrm>
            <a:off x="4867275" y="5919788"/>
            <a:ext cx="3952875" cy="388937"/>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600">
                <a:latin typeface="Arial" charset="0"/>
              </a:rPr>
              <a:t>线程中断</a:t>
            </a:r>
          </a:p>
        </p:txBody>
      </p:sp>
      <p:sp>
        <p:nvSpPr>
          <p:cNvPr id="15387" name="Rectangle 74"/>
          <p:cNvSpPr>
            <a:spLocks noChangeArrowheads="1"/>
          </p:cNvSpPr>
          <p:nvPr/>
        </p:nvSpPr>
        <p:spPr bwMode="auto">
          <a:xfrm>
            <a:off x="755650" y="5919788"/>
            <a:ext cx="4111625" cy="388937"/>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600">
                <a:latin typeface="Arial" charset="0"/>
              </a:rPr>
              <a:t>InterruptedException</a:t>
            </a:r>
          </a:p>
        </p:txBody>
      </p:sp>
      <p:sp>
        <p:nvSpPr>
          <p:cNvPr id="15388" name="Rectangle 73"/>
          <p:cNvSpPr>
            <a:spLocks noChangeArrowheads="1"/>
          </p:cNvSpPr>
          <p:nvPr/>
        </p:nvSpPr>
        <p:spPr bwMode="auto">
          <a:xfrm>
            <a:off x="4867275" y="1054100"/>
            <a:ext cx="3952875" cy="455613"/>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latin typeface="Arial" charset="0"/>
              </a:rPr>
              <a:t>说 明</a:t>
            </a:r>
          </a:p>
        </p:txBody>
      </p:sp>
      <p:sp>
        <p:nvSpPr>
          <p:cNvPr id="15389" name="Rectangle 72"/>
          <p:cNvSpPr>
            <a:spLocks noChangeArrowheads="1"/>
          </p:cNvSpPr>
          <p:nvPr/>
        </p:nvSpPr>
        <p:spPr bwMode="auto">
          <a:xfrm>
            <a:off x="755650" y="1054100"/>
            <a:ext cx="4111625" cy="455613"/>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latin typeface="Arial" charset="0"/>
              </a:rPr>
              <a:t>异 常</a:t>
            </a:r>
          </a:p>
        </p:txBody>
      </p:sp>
      <p:sp>
        <p:nvSpPr>
          <p:cNvPr id="15390" name="Line 76"/>
          <p:cNvSpPr>
            <a:spLocks noChangeShapeType="1"/>
          </p:cNvSpPr>
          <p:nvPr/>
        </p:nvSpPr>
        <p:spPr bwMode="auto">
          <a:xfrm>
            <a:off x="755650" y="1054100"/>
            <a:ext cx="8064500" cy="0"/>
          </a:xfrm>
          <a:prstGeom prst="line">
            <a:avLst/>
          </a:prstGeom>
          <a:noFill/>
          <a:ln w="952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91" name="Line 77"/>
          <p:cNvSpPr>
            <a:spLocks noChangeShapeType="1"/>
          </p:cNvSpPr>
          <p:nvPr/>
        </p:nvSpPr>
        <p:spPr bwMode="auto">
          <a:xfrm>
            <a:off x="755650" y="1509713"/>
            <a:ext cx="806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92" name="Line 78"/>
          <p:cNvSpPr>
            <a:spLocks noChangeShapeType="1"/>
          </p:cNvSpPr>
          <p:nvPr/>
        </p:nvSpPr>
        <p:spPr bwMode="auto">
          <a:xfrm>
            <a:off x="755650" y="6308725"/>
            <a:ext cx="8064500"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93" name="Line 79"/>
          <p:cNvSpPr>
            <a:spLocks noChangeShapeType="1"/>
          </p:cNvSpPr>
          <p:nvPr/>
        </p:nvSpPr>
        <p:spPr bwMode="auto">
          <a:xfrm>
            <a:off x="755650" y="1054100"/>
            <a:ext cx="0" cy="5254625"/>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94" name="Line 80"/>
          <p:cNvSpPr>
            <a:spLocks noChangeShapeType="1"/>
          </p:cNvSpPr>
          <p:nvPr/>
        </p:nvSpPr>
        <p:spPr bwMode="auto">
          <a:xfrm>
            <a:off x="4867275" y="1054100"/>
            <a:ext cx="0" cy="5254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95" name="Line 81"/>
          <p:cNvSpPr>
            <a:spLocks noChangeShapeType="1"/>
          </p:cNvSpPr>
          <p:nvPr/>
        </p:nvSpPr>
        <p:spPr bwMode="auto">
          <a:xfrm>
            <a:off x="8820150" y="1054100"/>
            <a:ext cx="0" cy="5254625"/>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96" name="Line 95"/>
          <p:cNvSpPr>
            <a:spLocks noChangeShapeType="1"/>
          </p:cNvSpPr>
          <p:nvPr/>
        </p:nvSpPr>
        <p:spPr bwMode="auto">
          <a:xfrm>
            <a:off x="755650" y="2678113"/>
            <a:ext cx="806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97" name="Line 100"/>
          <p:cNvSpPr>
            <a:spLocks noChangeShapeType="1"/>
          </p:cNvSpPr>
          <p:nvPr/>
        </p:nvSpPr>
        <p:spPr bwMode="auto">
          <a:xfrm>
            <a:off x="755650" y="1898650"/>
            <a:ext cx="806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98" name="Line 105"/>
          <p:cNvSpPr>
            <a:spLocks noChangeShapeType="1"/>
          </p:cNvSpPr>
          <p:nvPr/>
        </p:nvSpPr>
        <p:spPr bwMode="auto">
          <a:xfrm>
            <a:off x="755650" y="2289175"/>
            <a:ext cx="806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99" name="Line 110"/>
          <p:cNvSpPr>
            <a:spLocks noChangeShapeType="1"/>
          </p:cNvSpPr>
          <p:nvPr/>
        </p:nvSpPr>
        <p:spPr bwMode="auto">
          <a:xfrm>
            <a:off x="755650" y="3922713"/>
            <a:ext cx="806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400" name="Line 115"/>
          <p:cNvSpPr>
            <a:spLocks noChangeShapeType="1"/>
          </p:cNvSpPr>
          <p:nvPr/>
        </p:nvSpPr>
        <p:spPr bwMode="auto">
          <a:xfrm>
            <a:off x="755650" y="3532188"/>
            <a:ext cx="806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401" name="Line 120"/>
          <p:cNvSpPr>
            <a:spLocks noChangeShapeType="1"/>
          </p:cNvSpPr>
          <p:nvPr/>
        </p:nvSpPr>
        <p:spPr bwMode="auto">
          <a:xfrm>
            <a:off x="755650" y="3068638"/>
            <a:ext cx="806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402" name="Line 130"/>
          <p:cNvSpPr>
            <a:spLocks noChangeShapeType="1"/>
          </p:cNvSpPr>
          <p:nvPr/>
        </p:nvSpPr>
        <p:spPr bwMode="auto">
          <a:xfrm>
            <a:off x="755650" y="4311650"/>
            <a:ext cx="806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403" name="Line 135"/>
          <p:cNvSpPr>
            <a:spLocks noChangeShapeType="1"/>
          </p:cNvSpPr>
          <p:nvPr/>
        </p:nvSpPr>
        <p:spPr bwMode="auto">
          <a:xfrm>
            <a:off x="755650" y="4702175"/>
            <a:ext cx="806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404" name="Line 145"/>
          <p:cNvSpPr>
            <a:spLocks noChangeShapeType="1"/>
          </p:cNvSpPr>
          <p:nvPr/>
        </p:nvSpPr>
        <p:spPr bwMode="auto">
          <a:xfrm>
            <a:off x="755650" y="5110163"/>
            <a:ext cx="806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405" name="Line 161"/>
          <p:cNvSpPr>
            <a:spLocks noChangeShapeType="1"/>
          </p:cNvSpPr>
          <p:nvPr/>
        </p:nvSpPr>
        <p:spPr bwMode="auto">
          <a:xfrm>
            <a:off x="755650" y="5529263"/>
            <a:ext cx="806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6" name="Line 171"/>
          <p:cNvSpPr>
            <a:spLocks noChangeShapeType="1"/>
          </p:cNvSpPr>
          <p:nvPr/>
        </p:nvSpPr>
        <p:spPr bwMode="auto">
          <a:xfrm>
            <a:off x="755650" y="5919788"/>
            <a:ext cx="806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150938" y="115888"/>
            <a:ext cx="7793037" cy="839787"/>
          </a:xfrm>
        </p:spPr>
        <p:txBody>
          <a:bodyPr/>
          <a:lstStyle/>
          <a:p>
            <a:pPr eaLnBrk="1" hangingPunct="1"/>
            <a:r>
              <a:rPr lang="en-US" altLang="zh-CN" smtClean="0"/>
              <a:t>5. </a:t>
            </a:r>
            <a:r>
              <a:rPr lang="zh-CN" altLang="en-US" smtClean="0"/>
              <a:t>异常类定义</a:t>
            </a:r>
          </a:p>
        </p:txBody>
      </p:sp>
      <p:sp>
        <p:nvSpPr>
          <p:cNvPr id="16388" name="Rectangle 3"/>
          <p:cNvSpPr>
            <a:spLocks noGrp="1" noChangeArrowheads="1"/>
          </p:cNvSpPr>
          <p:nvPr>
            <p:ph type="body" idx="1"/>
          </p:nvPr>
        </p:nvSpPr>
        <p:spPr>
          <a:xfrm>
            <a:off x="468313" y="1268413"/>
            <a:ext cx="8415337" cy="5400675"/>
          </a:xfrm>
        </p:spPr>
        <p:txBody>
          <a:bodyPr/>
          <a:lstStyle/>
          <a:p>
            <a:pPr lvl="1" eaLnBrk="1" hangingPunct="1">
              <a:lnSpc>
                <a:spcPct val="100000"/>
              </a:lnSpc>
            </a:pPr>
            <a:r>
              <a:rPr lang="en-US" altLang="zh-CN" sz="2000" dirty="0" smtClean="0"/>
              <a:t>public class </a:t>
            </a:r>
            <a:r>
              <a:rPr lang="en-US" altLang="zh-CN" sz="2000" dirty="0" err="1" smtClean="0">
                <a:solidFill>
                  <a:srgbClr val="C00000"/>
                </a:solidFill>
              </a:rPr>
              <a:t>Throwable</a:t>
            </a:r>
            <a:r>
              <a:rPr lang="en-US" altLang="zh-CN" sz="2000" dirty="0" smtClean="0">
                <a:solidFill>
                  <a:srgbClr val="C00000"/>
                </a:solidFill>
              </a:rPr>
              <a:t> </a:t>
            </a:r>
            <a:r>
              <a:rPr lang="en-US" altLang="zh-CN" sz="2000" dirty="0" smtClean="0"/>
              <a:t>implements </a:t>
            </a:r>
            <a:r>
              <a:rPr lang="en-US" altLang="zh-CN" sz="2000" dirty="0" err="1" smtClean="0"/>
              <a:t>Serializable</a:t>
            </a:r>
            <a:r>
              <a:rPr lang="en-US" altLang="zh-CN" sz="2000" dirty="0" smtClean="0"/>
              <a:t> </a:t>
            </a:r>
          </a:p>
          <a:p>
            <a:pPr lvl="1" eaLnBrk="1" hangingPunct="1">
              <a:lnSpc>
                <a:spcPct val="100000"/>
              </a:lnSpc>
            </a:pPr>
            <a:r>
              <a:rPr lang="en-US" altLang="zh-CN" sz="2000" dirty="0" smtClean="0"/>
              <a:t>{</a:t>
            </a:r>
          </a:p>
          <a:p>
            <a:pPr lvl="1" eaLnBrk="1" hangingPunct="1">
              <a:lnSpc>
                <a:spcPct val="100000"/>
              </a:lnSpc>
            </a:pPr>
            <a:r>
              <a:rPr lang="en-US" altLang="zh-CN" sz="2000" dirty="0" smtClean="0"/>
              <a:t>    public </a:t>
            </a:r>
            <a:r>
              <a:rPr lang="en-US" altLang="zh-CN" sz="2000" dirty="0" err="1" smtClean="0"/>
              <a:t>Throwable</a:t>
            </a:r>
            <a:r>
              <a:rPr lang="en-US" altLang="zh-CN" sz="2000" dirty="0" smtClean="0"/>
              <a:t>()</a:t>
            </a:r>
          </a:p>
          <a:p>
            <a:pPr lvl="1" eaLnBrk="1" hangingPunct="1">
              <a:lnSpc>
                <a:spcPct val="100000"/>
              </a:lnSpc>
            </a:pPr>
            <a:r>
              <a:rPr lang="en-US" altLang="zh-CN" sz="2000" dirty="0" smtClean="0"/>
              <a:t>    public </a:t>
            </a:r>
            <a:r>
              <a:rPr lang="en-US" altLang="zh-CN" sz="2000" dirty="0" err="1" smtClean="0"/>
              <a:t>Throwable</a:t>
            </a:r>
            <a:r>
              <a:rPr lang="en-US" altLang="zh-CN" sz="2000" dirty="0" smtClean="0"/>
              <a:t>(String message)</a:t>
            </a:r>
          </a:p>
          <a:p>
            <a:pPr lvl="1" eaLnBrk="1" hangingPunct="1">
              <a:lnSpc>
                <a:spcPct val="100000"/>
              </a:lnSpc>
            </a:pPr>
            <a:r>
              <a:rPr lang="en-US" altLang="zh-CN" sz="2000" dirty="0" smtClean="0"/>
              <a:t>    public String </a:t>
            </a:r>
            <a:r>
              <a:rPr lang="en-US" altLang="zh-CN" sz="2000" dirty="0" err="1" smtClean="0"/>
              <a:t>getMessage</a:t>
            </a:r>
            <a:r>
              <a:rPr lang="en-US" altLang="zh-CN" sz="2000" dirty="0" smtClean="0"/>
              <a:t>() 	//</a:t>
            </a:r>
            <a:r>
              <a:rPr lang="zh-CN" altLang="en-US" sz="2000" dirty="0" smtClean="0"/>
              <a:t>获得异常信息</a:t>
            </a:r>
          </a:p>
          <a:p>
            <a:pPr lvl="1" eaLnBrk="1" hangingPunct="1">
              <a:lnSpc>
                <a:spcPct val="100000"/>
              </a:lnSpc>
            </a:pPr>
            <a:r>
              <a:rPr lang="en-US" altLang="zh-CN" sz="2000" dirty="0" smtClean="0"/>
              <a:t>    public String </a:t>
            </a:r>
            <a:r>
              <a:rPr lang="en-US" altLang="zh-CN" sz="2000" dirty="0" err="1" smtClean="0"/>
              <a:t>toString</a:t>
            </a:r>
            <a:r>
              <a:rPr lang="en-US" altLang="zh-CN" sz="2000" dirty="0" smtClean="0"/>
              <a:t>()      </a:t>
            </a:r>
            <a:r>
              <a:rPr lang="zh-CN" altLang="en-US" sz="2000" dirty="0" smtClean="0"/>
              <a:t>      </a:t>
            </a:r>
            <a:r>
              <a:rPr lang="en-US" altLang="zh-CN" sz="2000" dirty="0" smtClean="0"/>
              <a:t>//</a:t>
            </a:r>
            <a:r>
              <a:rPr lang="zh-CN" altLang="en-US" sz="2000" dirty="0" smtClean="0"/>
              <a:t>获得异常对象的描述信息</a:t>
            </a:r>
          </a:p>
          <a:p>
            <a:pPr lvl="1" eaLnBrk="1" hangingPunct="1">
              <a:lnSpc>
                <a:spcPct val="100000"/>
              </a:lnSpc>
            </a:pPr>
            <a:r>
              <a:rPr lang="en-US" altLang="zh-CN" sz="2000" dirty="0" smtClean="0"/>
              <a:t>    public void </a:t>
            </a:r>
            <a:r>
              <a:rPr lang="en-US" altLang="zh-CN" sz="2000" dirty="0" err="1" smtClean="0"/>
              <a:t>printStackTrace</a:t>
            </a:r>
            <a:r>
              <a:rPr lang="en-US" altLang="zh-CN" sz="2000" dirty="0" smtClean="0"/>
              <a:t>() 	//</a:t>
            </a:r>
            <a:r>
              <a:rPr lang="zh-CN" altLang="en-US" sz="2000" dirty="0" smtClean="0"/>
              <a:t>显示异常栈跟踪信息</a:t>
            </a:r>
          </a:p>
          <a:p>
            <a:pPr lvl="1" eaLnBrk="1" hangingPunct="1">
              <a:lnSpc>
                <a:spcPct val="100000"/>
              </a:lnSpc>
            </a:pPr>
            <a:r>
              <a:rPr lang="en-US" altLang="zh-CN" sz="2000" dirty="0" smtClean="0"/>
              <a:t>}</a:t>
            </a:r>
          </a:p>
          <a:p>
            <a:pPr lvl="1" eaLnBrk="1" hangingPunct="1">
              <a:lnSpc>
                <a:spcPct val="100000"/>
              </a:lnSpc>
            </a:pPr>
            <a:endParaRPr lang="en-US" altLang="zh-CN" sz="2000" dirty="0" smtClean="0"/>
          </a:p>
          <a:p>
            <a:pPr lvl="1" eaLnBrk="1" hangingPunct="1">
              <a:lnSpc>
                <a:spcPct val="100000"/>
              </a:lnSpc>
            </a:pPr>
            <a:r>
              <a:rPr lang="en-US" altLang="zh-CN" sz="2000" dirty="0" smtClean="0"/>
              <a:t>public class </a:t>
            </a:r>
            <a:r>
              <a:rPr lang="en-US" altLang="zh-CN" sz="2000" dirty="0" smtClean="0">
                <a:solidFill>
                  <a:srgbClr val="C00000"/>
                </a:solidFill>
              </a:rPr>
              <a:t>Exception</a:t>
            </a:r>
            <a:r>
              <a:rPr lang="en-US" altLang="zh-CN" sz="2000" dirty="0" smtClean="0"/>
              <a:t> extends </a:t>
            </a:r>
            <a:r>
              <a:rPr lang="en-US" altLang="zh-CN" sz="2000" dirty="0" err="1" smtClean="0">
                <a:solidFill>
                  <a:srgbClr val="C00000"/>
                </a:solidFill>
              </a:rPr>
              <a:t>Throwable</a:t>
            </a:r>
            <a:endParaRPr lang="en-US" altLang="zh-CN" sz="2000" dirty="0" smtClean="0">
              <a:solidFill>
                <a:srgbClr val="C00000"/>
              </a:solidFill>
            </a:endParaRPr>
          </a:p>
          <a:p>
            <a:pPr lvl="1" eaLnBrk="1" hangingPunct="1">
              <a:lnSpc>
                <a:spcPct val="100000"/>
              </a:lnSpc>
            </a:pPr>
            <a:r>
              <a:rPr lang="en-US" altLang="zh-CN" sz="2000" dirty="0" smtClean="0"/>
              <a:t>{</a:t>
            </a:r>
          </a:p>
          <a:p>
            <a:pPr lvl="1" eaLnBrk="1" hangingPunct="1">
              <a:lnSpc>
                <a:spcPct val="100000"/>
              </a:lnSpc>
            </a:pPr>
            <a:r>
              <a:rPr lang="en-US" altLang="zh-CN" sz="2000" dirty="0" smtClean="0"/>
              <a:t>    public Exception()</a:t>
            </a:r>
          </a:p>
          <a:p>
            <a:pPr lvl="1" eaLnBrk="1" hangingPunct="1">
              <a:lnSpc>
                <a:spcPct val="100000"/>
              </a:lnSpc>
            </a:pPr>
            <a:r>
              <a:rPr lang="en-US" altLang="zh-CN" sz="2000" dirty="0" smtClean="0"/>
              <a:t>    public Exception(String s)</a:t>
            </a:r>
          </a:p>
          <a:p>
            <a:pPr lvl="1" eaLnBrk="1" hangingPunct="1">
              <a:lnSpc>
                <a:spcPct val="100000"/>
              </a:lnSpc>
            </a:pPr>
            <a:r>
              <a:rPr lang="en-US" altLang="zh-CN" sz="2000" dirty="0" smtClean="0"/>
              <a:t>}</a:t>
            </a:r>
            <a:endParaRPr lang="zh-CN" altLang="en-US" sz="2000" dirty="0" smtClean="0"/>
          </a:p>
        </p:txBody>
      </p:sp>
      <p:sp>
        <p:nvSpPr>
          <p:cNvPr id="2" name="灯片编号占位符 1"/>
          <p:cNvSpPr>
            <a:spLocks noGrp="1"/>
          </p:cNvSpPr>
          <p:nvPr>
            <p:ph type="sldNum" sz="quarter" idx="11"/>
          </p:nvPr>
        </p:nvSpPr>
        <p:spPr/>
        <p:txBody>
          <a:bodyPr/>
          <a:lstStyle/>
          <a:p>
            <a:pPr>
              <a:defRPr/>
            </a:pPr>
            <a:fld id="{9E28DCF2-4509-43B4-8D2B-E1E1DC87D34E}" type="slidenum">
              <a:rPr lang="zh-CN" altLang="en-US"/>
              <a:pPr>
                <a:defRPr/>
              </a:pPr>
              <a:t>13</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811213" y="260648"/>
            <a:ext cx="8332787" cy="695027"/>
          </a:xfrm>
        </p:spPr>
        <p:txBody>
          <a:bodyPr/>
          <a:lstStyle/>
          <a:p>
            <a:pPr eaLnBrk="1" hangingPunct="1"/>
            <a:r>
              <a:rPr lang="en-US" altLang="zh-CN" sz="3200" smtClean="0"/>
              <a:t>6. RuntimeException</a:t>
            </a:r>
            <a:r>
              <a:rPr lang="zh-CN" altLang="en-US" sz="3200" smtClean="0"/>
              <a:t>运行异常类</a:t>
            </a:r>
          </a:p>
        </p:txBody>
      </p:sp>
      <p:sp>
        <p:nvSpPr>
          <p:cNvPr id="17412" name="Rectangle 3"/>
          <p:cNvSpPr>
            <a:spLocks noGrp="1" noChangeArrowheads="1"/>
          </p:cNvSpPr>
          <p:nvPr>
            <p:ph type="body" idx="1"/>
          </p:nvPr>
        </p:nvSpPr>
        <p:spPr>
          <a:xfrm>
            <a:off x="395288" y="1412875"/>
            <a:ext cx="8486775" cy="5040313"/>
          </a:xfrm>
        </p:spPr>
        <p:txBody>
          <a:bodyPr/>
          <a:lstStyle/>
          <a:p>
            <a:pPr marL="0" indent="0" eaLnBrk="1" hangingPunct="1"/>
            <a:r>
              <a:rPr lang="zh-CN" altLang="en-US" sz="2800" dirty="0" smtClean="0"/>
              <a:t>算术异常</a:t>
            </a:r>
            <a:r>
              <a:rPr lang="en-US" altLang="zh-CN" sz="2800" dirty="0" err="1" smtClean="0"/>
              <a:t>ArithmeticException</a:t>
            </a:r>
            <a:r>
              <a:rPr lang="zh-CN" altLang="en-US" sz="2800" dirty="0" smtClean="0"/>
              <a:t>：除数为</a:t>
            </a:r>
            <a:r>
              <a:rPr lang="en-US" altLang="zh-CN" sz="2800" dirty="0" smtClean="0"/>
              <a:t>0 </a:t>
            </a:r>
            <a:endParaRPr lang="zh-CN" altLang="en-US" sz="2800" dirty="0" smtClean="0"/>
          </a:p>
          <a:p>
            <a:pPr marL="0" indent="0" eaLnBrk="1" hangingPunct="1"/>
            <a:r>
              <a:rPr lang="zh-CN" altLang="en-US" sz="2800" dirty="0" smtClean="0"/>
              <a:t>空对象异常</a:t>
            </a:r>
            <a:r>
              <a:rPr lang="en-US" altLang="zh-CN" sz="2800" dirty="0" err="1" smtClean="0"/>
              <a:t>NullPointerException</a:t>
            </a:r>
            <a:endParaRPr lang="en-US" altLang="zh-CN" sz="2800" dirty="0" smtClean="0"/>
          </a:p>
          <a:p>
            <a:pPr lvl="1" eaLnBrk="1" hangingPunct="1"/>
            <a:r>
              <a:rPr lang="en-US" altLang="zh-CN" sz="2400" dirty="0" err="1" smtClean="0"/>
              <a:t>int</a:t>
            </a:r>
            <a:r>
              <a:rPr lang="en-US" altLang="zh-CN" sz="2400" dirty="0" smtClean="0"/>
              <a:t> a[] = null;</a:t>
            </a:r>
          </a:p>
          <a:p>
            <a:pPr lvl="1" eaLnBrk="1" hangingPunct="1"/>
            <a:r>
              <a:rPr lang="en-US" altLang="zh-CN" sz="2400" dirty="0" smtClean="0"/>
              <a:t>a[0] = 1;                           //</a:t>
            </a:r>
            <a:r>
              <a:rPr lang="zh-CN" altLang="en-US" sz="2400" dirty="0" smtClean="0"/>
              <a:t>对空数组中的元素进行操作</a:t>
            </a:r>
          </a:p>
          <a:p>
            <a:pPr lvl="1" eaLnBrk="1" hangingPunct="1"/>
            <a:r>
              <a:rPr lang="en-US" altLang="zh-CN" sz="2400" dirty="0" smtClean="0"/>
              <a:t>String </a:t>
            </a:r>
            <a:r>
              <a:rPr lang="en-US" altLang="zh-CN" sz="2400" dirty="0" err="1" smtClean="0"/>
              <a:t>str</a:t>
            </a:r>
            <a:r>
              <a:rPr lang="en-US" altLang="zh-CN" sz="2400" dirty="0" smtClean="0"/>
              <a:t> = null;</a:t>
            </a:r>
          </a:p>
          <a:p>
            <a:pPr lvl="1" eaLnBrk="1" hangingPunct="1"/>
            <a:r>
              <a:rPr lang="en-US" altLang="zh-CN" sz="2400" dirty="0" err="1" smtClean="0"/>
              <a:t>str.length</a:t>
            </a:r>
            <a:r>
              <a:rPr lang="en-US" altLang="zh-CN" sz="2400" dirty="0" smtClean="0"/>
              <a:t>()			        //</a:t>
            </a:r>
            <a:r>
              <a:rPr lang="zh-CN" altLang="en-US" sz="2400" dirty="0" smtClean="0"/>
              <a:t>调用空对象的方法</a:t>
            </a:r>
            <a:endParaRPr lang="en-US" altLang="zh-CN" sz="2400" dirty="0" smtClean="0"/>
          </a:p>
          <a:p>
            <a:pPr marL="0" indent="0" eaLnBrk="1" hangingPunct="1"/>
            <a:r>
              <a:rPr lang="zh-CN" altLang="en-US" sz="2800" dirty="0" smtClean="0"/>
              <a:t>类型强制转换异常</a:t>
            </a:r>
            <a:r>
              <a:rPr lang="en-US" altLang="zh-CN" sz="2800" dirty="0" err="1" smtClean="0"/>
              <a:t>ClassCastException</a:t>
            </a:r>
            <a:endParaRPr lang="en-US" altLang="zh-CN" sz="2800" dirty="0" smtClean="0"/>
          </a:p>
          <a:p>
            <a:pPr lvl="1" eaLnBrk="1" hangingPunct="1"/>
            <a:r>
              <a:rPr lang="en-US" altLang="zh-CN" sz="2400" dirty="0" smtClean="0"/>
              <a:t>Object </a:t>
            </a:r>
            <a:r>
              <a:rPr lang="en-US" altLang="zh-CN" sz="2400" dirty="0" err="1" smtClean="0"/>
              <a:t>obj</a:t>
            </a:r>
            <a:r>
              <a:rPr lang="en-US" altLang="zh-CN" sz="2400" dirty="0" smtClean="0"/>
              <a:t> = new Object();</a:t>
            </a:r>
          </a:p>
          <a:p>
            <a:pPr lvl="1" eaLnBrk="1" hangingPunct="1"/>
            <a:r>
              <a:rPr lang="en-US" altLang="zh-CN" sz="2400" dirty="0" smtClean="0"/>
              <a:t>String </a:t>
            </a:r>
            <a:r>
              <a:rPr lang="en-US" altLang="zh-CN" sz="2400" dirty="0" err="1" smtClean="0"/>
              <a:t>str</a:t>
            </a:r>
            <a:r>
              <a:rPr lang="en-US" altLang="zh-CN" sz="2400" dirty="0" smtClean="0"/>
              <a:t> = (String) </a:t>
            </a:r>
            <a:r>
              <a:rPr lang="en-US" altLang="zh-CN" sz="2400" dirty="0" err="1" smtClean="0"/>
              <a:t>obj</a:t>
            </a:r>
            <a:r>
              <a:rPr lang="en-US" altLang="zh-CN" sz="2400" dirty="0" smtClean="0"/>
              <a:t>;</a:t>
            </a:r>
          </a:p>
        </p:txBody>
      </p:sp>
      <p:sp>
        <p:nvSpPr>
          <p:cNvPr id="2" name="灯片编号占位符 1"/>
          <p:cNvSpPr>
            <a:spLocks noGrp="1"/>
          </p:cNvSpPr>
          <p:nvPr>
            <p:ph type="sldNum" sz="quarter" idx="11"/>
          </p:nvPr>
        </p:nvSpPr>
        <p:spPr/>
        <p:txBody>
          <a:bodyPr/>
          <a:lstStyle/>
          <a:p>
            <a:pPr>
              <a:defRPr/>
            </a:pPr>
            <a:fld id="{07CA3601-AA1C-4564-BD69-A16CDDE44160}" type="slidenum">
              <a:rPr lang="zh-CN" altLang="en-US"/>
              <a:pPr>
                <a:defRPr/>
              </a:pPr>
              <a:t>14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animEffect transition="in" filter="circle(in)">
                                      <p:cBhvr>
                                        <p:cTn id="11" dur="2000"/>
                                        <p:tgtEl>
                                          <p:spTgt spid="17412">
                                            <p:txEl>
                                              <p:pRg st="1" end="1"/>
                                            </p:txEl>
                                          </p:spTgt>
                                        </p:tgtEl>
                                      </p:cBhvr>
                                    </p:animEffect>
                                  </p:childTnLst>
                                </p:cTn>
                              </p:par>
                              <p:par>
                                <p:cTn id="12" presetID="6" presetClass="entr" presetSubtype="16" fill="hold" nodeType="withEffect">
                                  <p:stCondLst>
                                    <p:cond delay="0"/>
                                  </p:stCondLst>
                                  <p:childTnLst>
                                    <p:set>
                                      <p:cBhvr>
                                        <p:cTn id="13" dur="1" fill="hold">
                                          <p:stCondLst>
                                            <p:cond delay="0"/>
                                          </p:stCondLst>
                                        </p:cTn>
                                        <p:tgtEl>
                                          <p:spTgt spid="17412">
                                            <p:txEl>
                                              <p:pRg st="2" end="2"/>
                                            </p:txEl>
                                          </p:spTgt>
                                        </p:tgtEl>
                                        <p:attrNameLst>
                                          <p:attrName>style.visibility</p:attrName>
                                        </p:attrNameLst>
                                      </p:cBhvr>
                                      <p:to>
                                        <p:strVal val="visible"/>
                                      </p:to>
                                    </p:set>
                                    <p:animEffect transition="in" filter="circle(in)">
                                      <p:cBhvr>
                                        <p:cTn id="14" dur="2000"/>
                                        <p:tgtEl>
                                          <p:spTgt spid="17412">
                                            <p:txEl>
                                              <p:pRg st="2" end="2"/>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17412">
                                            <p:txEl>
                                              <p:pRg st="3" end="3"/>
                                            </p:txEl>
                                          </p:spTgt>
                                        </p:tgtEl>
                                        <p:attrNameLst>
                                          <p:attrName>style.visibility</p:attrName>
                                        </p:attrNameLst>
                                      </p:cBhvr>
                                      <p:to>
                                        <p:strVal val="visible"/>
                                      </p:to>
                                    </p:set>
                                    <p:animEffect transition="in" filter="circle(in)">
                                      <p:cBhvr>
                                        <p:cTn id="17" dur="2000"/>
                                        <p:tgtEl>
                                          <p:spTgt spid="17412">
                                            <p:txEl>
                                              <p:pRg st="3" end="3"/>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17412">
                                            <p:txEl>
                                              <p:pRg st="4" end="4"/>
                                            </p:txEl>
                                          </p:spTgt>
                                        </p:tgtEl>
                                        <p:attrNameLst>
                                          <p:attrName>style.visibility</p:attrName>
                                        </p:attrNameLst>
                                      </p:cBhvr>
                                      <p:to>
                                        <p:strVal val="visible"/>
                                      </p:to>
                                    </p:set>
                                    <p:animEffect transition="in" filter="circle(in)">
                                      <p:cBhvr>
                                        <p:cTn id="20" dur="2000"/>
                                        <p:tgtEl>
                                          <p:spTgt spid="17412">
                                            <p:txEl>
                                              <p:pRg st="4" end="4"/>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17412">
                                            <p:txEl>
                                              <p:pRg st="5" end="5"/>
                                            </p:txEl>
                                          </p:spTgt>
                                        </p:tgtEl>
                                        <p:attrNameLst>
                                          <p:attrName>style.visibility</p:attrName>
                                        </p:attrNameLst>
                                      </p:cBhvr>
                                      <p:to>
                                        <p:strVal val="visible"/>
                                      </p:to>
                                    </p:set>
                                    <p:animEffect transition="in" filter="circle(in)">
                                      <p:cBhvr>
                                        <p:cTn id="23" dur="2000"/>
                                        <p:tgtEl>
                                          <p:spTgt spid="1741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7412">
                                            <p:txEl>
                                              <p:pRg st="6" end="6"/>
                                            </p:txEl>
                                          </p:spTgt>
                                        </p:tgtEl>
                                        <p:attrNameLst>
                                          <p:attrName>style.visibility</p:attrName>
                                        </p:attrNameLst>
                                      </p:cBhvr>
                                      <p:to>
                                        <p:strVal val="visible"/>
                                      </p:to>
                                    </p:set>
                                    <p:anim calcmode="lin" valueType="num">
                                      <p:cBhvr additive="base">
                                        <p:cTn id="28" dur="500" fill="hold"/>
                                        <p:tgtEl>
                                          <p:spTgt spid="17412">
                                            <p:txEl>
                                              <p:pRg st="6" end="6"/>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7412">
                                            <p:txEl>
                                              <p:pRg st="6" end="6"/>
                                            </p:txEl>
                                          </p:spTgt>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7412">
                                            <p:txEl>
                                              <p:pRg st="7" end="7"/>
                                            </p:txEl>
                                          </p:spTgt>
                                        </p:tgtEl>
                                        <p:attrNameLst>
                                          <p:attrName>style.visibility</p:attrName>
                                        </p:attrNameLst>
                                      </p:cBhvr>
                                      <p:to>
                                        <p:strVal val="visible"/>
                                      </p:to>
                                    </p:set>
                                    <p:anim calcmode="lin" valueType="num">
                                      <p:cBhvr additive="base">
                                        <p:cTn id="32" dur="500" fill="hold"/>
                                        <p:tgtEl>
                                          <p:spTgt spid="17412">
                                            <p:txEl>
                                              <p:pRg st="7" end="7"/>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412">
                                            <p:txEl>
                                              <p:pRg st="7" end="7"/>
                                            </p:txEl>
                                          </p:spTgt>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17412">
                                            <p:txEl>
                                              <p:pRg st="8" end="8"/>
                                            </p:txEl>
                                          </p:spTgt>
                                        </p:tgtEl>
                                        <p:attrNameLst>
                                          <p:attrName>style.visibility</p:attrName>
                                        </p:attrNameLst>
                                      </p:cBhvr>
                                      <p:to>
                                        <p:strVal val="visible"/>
                                      </p:to>
                                    </p:set>
                                    <p:anim calcmode="lin" valueType="num">
                                      <p:cBhvr additive="base">
                                        <p:cTn id="36" dur="500" fill="hold"/>
                                        <p:tgtEl>
                                          <p:spTgt spid="17412">
                                            <p:txEl>
                                              <p:pRg st="8" end="8"/>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741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884238" y="188913"/>
            <a:ext cx="8259762" cy="839787"/>
          </a:xfrm>
        </p:spPr>
        <p:txBody>
          <a:bodyPr/>
          <a:lstStyle/>
          <a:p>
            <a:pPr eaLnBrk="1" hangingPunct="1"/>
            <a:r>
              <a:rPr lang="zh-CN" altLang="en-US" sz="3200" smtClean="0"/>
              <a:t>举例</a:t>
            </a:r>
            <a:r>
              <a:rPr lang="en-US" altLang="zh-CN" sz="3200" smtClean="0"/>
              <a:t>——RuntimeException</a:t>
            </a:r>
            <a:r>
              <a:rPr lang="zh-CN" altLang="en-US" sz="3200" smtClean="0"/>
              <a:t>运行异常类</a:t>
            </a:r>
          </a:p>
        </p:txBody>
      </p:sp>
      <p:sp>
        <p:nvSpPr>
          <p:cNvPr id="18436" name="Rectangle 3"/>
          <p:cNvSpPr>
            <a:spLocks noGrp="1" noChangeArrowheads="1"/>
          </p:cNvSpPr>
          <p:nvPr>
            <p:ph type="body" idx="1"/>
          </p:nvPr>
        </p:nvSpPr>
        <p:spPr>
          <a:xfrm>
            <a:off x="323850" y="980728"/>
            <a:ext cx="8604250" cy="5157787"/>
          </a:xfrm>
        </p:spPr>
        <p:txBody>
          <a:bodyPr/>
          <a:lstStyle/>
          <a:p>
            <a:pPr eaLnBrk="1" hangingPunct="1">
              <a:buFont typeface="Wingdings" pitchFamily="2" charset="2"/>
              <a:buChar char="Ø"/>
            </a:pPr>
            <a:r>
              <a:rPr lang="zh-CN" altLang="en-US" sz="2400" dirty="0" smtClean="0"/>
              <a:t>负数组长度异常</a:t>
            </a:r>
            <a:r>
              <a:rPr lang="en-US" altLang="zh-CN" sz="2400" dirty="0" err="1" smtClean="0"/>
              <a:t>NegativeArraySizeException</a:t>
            </a:r>
            <a:r>
              <a:rPr lang="en-US" altLang="zh-CN" sz="2400" dirty="0" smtClean="0"/>
              <a:t>	</a:t>
            </a:r>
          </a:p>
          <a:p>
            <a:pPr lvl="1" eaLnBrk="1" hangingPunct="1"/>
            <a:r>
              <a:rPr lang="en-US" altLang="zh-CN" sz="2400" dirty="0" err="1" smtClean="0"/>
              <a:t>int</a:t>
            </a:r>
            <a:r>
              <a:rPr lang="en-US" altLang="zh-CN" sz="2400" dirty="0" smtClean="0"/>
              <a:t> a[] = new </a:t>
            </a:r>
            <a:r>
              <a:rPr lang="en-US" altLang="zh-CN" sz="2400" dirty="0" err="1" smtClean="0"/>
              <a:t>int</a:t>
            </a:r>
            <a:r>
              <a:rPr lang="en-US" altLang="zh-CN" sz="2400" dirty="0" smtClean="0"/>
              <a:t> [-1];</a:t>
            </a:r>
          </a:p>
          <a:p>
            <a:pPr eaLnBrk="1" hangingPunct="1">
              <a:buFont typeface="Wingdings" pitchFamily="2" charset="2"/>
              <a:buChar char="Ø"/>
            </a:pPr>
            <a:r>
              <a:rPr lang="zh-CN" altLang="en-US" sz="2400" dirty="0" smtClean="0"/>
              <a:t>数组下标越界异常</a:t>
            </a:r>
            <a:r>
              <a:rPr lang="en-US" altLang="zh-CN" sz="2400" dirty="0" err="1" smtClean="0"/>
              <a:t>ArrayIndexOutOfBoundsException</a:t>
            </a:r>
            <a:endParaRPr lang="en-US" altLang="zh-CN" sz="2400" dirty="0" smtClean="0"/>
          </a:p>
          <a:p>
            <a:pPr lvl="1" eaLnBrk="1" hangingPunct="1"/>
            <a:r>
              <a:rPr lang="en-US" altLang="zh-CN" sz="2400" dirty="0" err="1" smtClean="0"/>
              <a:t>int</a:t>
            </a:r>
            <a:r>
              <a:rPr lang="en-US" altLang="zh-CN" sz="2400" dirty="0" smtClean="0"/>
              <a:t> a[] = new </a:t>
            </a:r>
            <a:r>
              <a:rPr lang="en-US" altLang="zh-CN" sz="2400" dirty="0" err="1" smtClean="0"/>
              <a:t>int</a:t>
            </a:r>
            <a:r>
              <a:rPr lang="en-US" altLang="zh-CN" sz="2400" dirty="0" smtClean="0"/>
              <a:t>[1];</a:t>
            </a:r>
          </a:p>
          <a:p>
            <a:pPr lvl="1" eaLnBrk="1" hangingPunct="1"/>
            <a:r>
              <a:rPr lang="en-US" altLang="zh-CN" sz="2400" dirty="0" smtClean="0"/>
              <a:t>a[1] = 1;</a:t>
            </a:r>
          </a:p>
          <a:p>
            <a:pPr eaLnBrk="1" hangingPunct="1">
              <a:buFont typeface="Wingdings" pitchFamily="2" charset="2"/>
              <a:buChar char="Ø"/>
            </a:pPr>
            <a:r>
              <a:rPr lang="zh-CN" altLang="en-US" sz="2400" dirty="0" smtClean="0"/>
              <a:t>字符串序号越界异常</a:t>
            </a:r>
            <a:r>
              <a:rPr lang="en-US" altLang="zh-CN" sz="2400" dirty="0" err="1" smtClean="0"/>
              <a:t>StringIndexOutOfBoundsException</a:t>
            </a:r>
            <a:r>
              <a:rPr lang="en-US" altLang="zh-CN" sz="2400" dirty="0" smtClean="0"/>
              <a:t> </a:t>
            </a:r>
          </a:p>
          <a:p>
            <a:pPr lvl="1" eaLnBrk="1" hangingPunct="1"/>
            <a:r>
              <a:rPr lang="en-US" altLang="zh-CN" sz="2400" dirty="0" smtClean="0"/>
              <a:t>"</a:t>
            </a:r>
            <a:r>
              <a:rPr lang="en-US" altLang="zh-CN" sz="2400" dirty="0" err="1" smtClean="0"/>
              <a:t>abc</a:t>
            </a:r>
            <a:r>
              <a:rPr lang="en-US" altLang="zh-CN" sz="2400" dirty="0" smtClean="0"/>
              <a:t>".</a:t>
            </a:r>
            <a:r>
              <a:rPr lang="en-US" altLang="zh-CN" sz="2400" dirty="0" err="1" smtClean="0"/>
              <a:t>charAt</a:t>
            </a:r>
            <a:r>
              <a:rPr lang="en-US" altLang="zh-CN" sz="2400" dirty="0" smtClean="0"/>
              <a:t>(-1) </a:t>
            </a:r>
            <a:endParaRPr lang="zh-CN" altLang="en-US" sz="2400" dirty="0" smtClean="0"/>
          </a:p>
          <a:p>
            <a:pPr eaLnBrk="1" hangingPunct="1">
              <a:buFont typeface="Wingdings" pitchFamily="2" charset="2"/>
              <a:buChar char="Ø"/>
            </a:pPr>
            <a:r>
              <a:rPr lang="zh-CN" altLang="en-US" sz="2400" dirty="0" smtClean="0"/>
              <a:t>数值格式异常</a:t>
            </a:r>
            <a:r>
              <a:rPr lang="en-US" altLang="zh-CN" sz="2400" dirty="0" err="1" smtClean="0"/>
              <a:t>NumberFormatException</a:t>
            </a:r>
            <a:endParaRPr lang="en-US" altLang="zh-CN" sz="2400" dirty="0" smtClean="0"/>
          </a:p>
          <a:p>
            <a:pPr lvl="1" eaLnBrk="1" hangingPunct="1"/>
            <a:r>
              <a:rPr lang="en-US" altLang="zh-CN" sz="2400" dirty="0" err="1" smtClean="0"/>
              <a:t>int</a:t>
            </a:r>
            <a:r>
              <a:rPr lang="en-US" altLang="zh-CN" sz="2400" dirty="0" smtClean="0"/>
              <a:t> j = </a:t>
            </a:r>
            <a:r>
              <a:rPr lang="en-US" altLang="zh-CN" sz="2400" dirty="0" err="1" smtClean="0"/>
              <a:t>Integer.parseInt</a:t>
            </a:r>
            <a:r>
              <a:rPr lang="en-US" altLang="zh-CN" sz="2400" dirty="0" smtClean="0"/>
              <a:t>("</a:t>
            </a:r>
            <a:r>
              <a:rPr lang="en-US" altLang="zh-CN" sz="2400" dirty="0" err="1" smtClean="0"/>
              <a:t>abc</a:t>
            </a:r>
            <a:r>
              <a:rPr lang="en-US" altLang="zh-CN" sz="2400" dirty="0" smtClean="0"/>
              <a:t>"); </a:t>
            </a:r>
            <a:endParaRPr lang="zh-CN" altLang="en-US" sz="2400" dirty="0" smtClean="0"/>
          </a:p>
        </p:txBody>
      </p:sp>
      <p:sp>
        <p:nvSpPr>
          <p:cNvPr id="2" name="灯片编号占位符 1"/>
          <p:cNvSpPr>
            <a:spLocks noGrp="1"/>
          </p:cNvSpPr>
          <p:nvPr>
            <p:ph type="sldNum" sz="quarter" idx="11"/>
          </p:nvPr>
        </p:nvSpPr>
        <p:spPr/>
        <p:txBody>
          <a:bodyPr/>
          <a:lstStyle/>
          <a:p>
            <a:pPr>
              <a:defRPr/>
            </a:pPr>
            <a:fld id="{8EFFD9AA-030E-4BDA-83A0-1DC2B9F2E35B}" type="slidenum">
              <a:rPr lang="zh-CN" altLang="en-US"/>
              <a:pPr>
                <a:defRPr/>
              </a:pPr>
              <a:t>15</a:t>
            </a:fld>
            <a:endParaRPr lang="en-US" altLang="zh-CN" dirty="0"/>
          </a:p>
        </p:txBody>
      </p:sp>
      <p:sp>
        <p:nvSpPr>
          <p:cNvPr id="6" name="文本框 5"/>
          <p:cNvSpPr txBox="1"/>
          <p:nvPr/>
        </p:nvSpPr>
        <p:spPr>
          <a:xfrm>
            <a:off x="4860032" y="6021288"/>
            <a:ext cx="3960440" cy="707886"/>
          </a:xfrm>
          <a:prstGeom prst="rect">
            <a:avLst/>
          </a:prstGeom>
          <a:solidFill>
            <a:schemeClr val="accent5"/>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05-Exception/ExceptionDemo</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 calcmode="lin" valueType="num">
                                      <p:cBhvr additive="base">
                                        <p:cTn id="7" dur="500" fill="hold"/>
                                        <p:tgtEl>
                                          <p:spTgt spid="184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8436">
                                            <p:txEl>
                                              <p:pRg st="1" end="1"/>
                                            </p:txEl>
                                          </p:spTgt>
                                        </p:tgtEl>
                                        <p:attrNameLst>
                                          <p:attrName>style.visibility</p:attrName>
                                        </p:attrNameLst>
                                      </p:cBhvr>
                                      <p:to>
                                        <p:strVal val="visible"/>
                                      </p:to>
                                    </p:set>
                                    <p:anim calcmode="lin" valueType="num">
                                      <p:cBhvr additive="base">
                                        <p:cTn id="11" dur="500" fill="hold"/>
                                        <p:tgtEl>
                                          <p:spTgt spid="1843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43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436">
                                            <p:txEl>
                                              <p:pRg st="2" end="2"/>
                                            </p:txEl>
                                          </p:spTgt>
                                        </p:tgtEl>
                                        <p:attrNameLst>
                                          <p:attrName>style.visibility</p:attrName>
                                        </p:attrNameLst>
                                      </p:cBhvr>
                                      <p:to>
                                        <p:strVal val="visible"/>
                                      </p:to>
                                    </p:set>
                                    <p:anim calcmode="lin" valueType="num">
                                      <p:cBhvr additive="base">
                                        <p:cTn id="17" dur="500" fill="hold"/>
                                        <p:tgtEl>
                                          <p:spTgt spid="1843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436">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8436">
                                            <p:txEl>
                                              <p:pRg st="3" end="3"/>
                                            </p:txEl>
                                          </p:spTgt>
                                        </p:tgtEl>
                                        <p:attrNameLst>
                                          <p:attrName>style.visibility</p:attrName>
                                        </p:attrNameLst>
                                      </p:cBhvr>
                                      <p:to>
                                        <p:strVal val="visible"/>
                                      </p:to>
                                    </p:set>
                                    <p:anim calcmode="lin" valueType="num">
                                      <p:cBhvr additive="base">
                                        <p:cTn id="21" dur="500" fill="hold"/>
                                        <p:tgtEl>
                                          <p:spTgt spid="1843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436">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8436">
                                            <p:txEl>
                                              <p:pRg st="4" end="4"/>
                                            </p:txEl>
                                          </p:spTgt>
                                        </p:tgtEl>
                                        <p:attrNameLst>
                                          <p:attrName>style.visibility</p:attrName>
                                        </p:attrNameLst>
                                      </p:cBhvr>
                                      <p:to>
                                        <p:strVal val="visible"/>
                                      </p:to>
                                    </p:set>
                                    <p:anim calcmode="lin" valueType="num">
                                      <p:cBhvr additive="base">
                                        <p:cTn id="25" dur="500" fill="hold"/>
                                        <p:tgtEl>
                                          <p:spTgt spid="1843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6">
                                            <p:txEl>
                                              <p:pRg st="5" end="5"/>
                                            </p:txEl>
                                          </p:spTgt>
                                        </p:tgtEl>
                                        <p:attrNameLst>
                                          <p:attrName>style.visibility</p:attrName>
                                        </p:attrNameLst>
                                      </p:cBhvr>
                                      <p:to>
                                        <p:strVal val="visible"/>
                                      </p:to>
                                    </p:set>
                                    <p:anim calcmode="lin" valueType="num">
                                      <p:cBhvr additive="base">
                                        <p:cTn id="31" dur="500" fill="hold"/>
                                        <p:tgtEl>
                                          <p:spTgt spid="1843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436">
                                            <p:txEl>
                                              <p:pRg st="6" end="6"/>
                                            </p:txEl>
                                          </p:spTgt>
                                        </p:tgtEl>
                                        <p:attrNameLst>
                                          <p:attrName>style.visibility</p:attrName>
                                        </p:attrNameLst>
                                      </p:cBhvr>
                                      <p:to>
                                        <p:strVal val="visible"/>
                                      </p:to>
                                    </p:set>
                                    <p:anim calcmode="lin" valueType="num">
                                      <p:cBhvr additive="base">
                                        <p:cTn id="35" dur="500" fill="hold"/>
                                        <p:tgtEl>
                                          <p:spTgt spid="1843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43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8436">
                                            <p:txEl>
                                              <p:pRg st="7" end="7"/>
                                            </p:txEl>
                                          </p:spTgt>
                                        </p:tgtEl>
                                        <p:attrNameLst>
                                          <p:attrName>style.visibility</p:attrName>
                                        </p:attrNameLst>
                                      </p:cBhvr>
                                      <p:to>
                                        <p:strVal val="visible"/>
                                      </p:to>
                                    </p:set>
                                    <p:anim calcmode="lin" valueType="num">
                                      <p:cBhvr additive="base">
                                        <p:cTn id="41" dur="500" fill="hold"/>
                                        <p:tgtEl>
                                          <p:spTgt spid="18436">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8436">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8436">
                                            <p:txEl>
                                              <p:pRg st="8" end="8"/>
                                            </p:txEl>
                                          </p:spTgt>
                                        </p:tgtEl>
                                        <p:attrNameLst>
                                          <p:attrName>style.visibility</p:attrName>
                                        </p:attrNameLst>
                                      </p:cBhvr>
                                      <p:to>
                                        <p:strVal val="visible"/>
                                      </p:to>
                                    </p:set>
                                    <p:anim calcmode="lin" valueType="num">
                                      <p:cBhvr additive="base">
                                        <p:cTn id="45" dur="500" fill="hold"/>
                                        <p:tgtEl>
                                          <p:spTgt spid="18436">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843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900113" y="115888"/>
            <a:ext cx="7793037" cy="839787"/>
          </a:xfrm>
        </p:spPr>
        <p:txBody>
          <a:bodyPr/>
          <a:lstStyle/>
          <a:p>
            <a:pPr eaLnBrk="1" hangingPunct="1"/>
            <a:r>
              <a:rPr lang="en-US" altLang="zh-CN" smtClean="0"/>
              <a:t>7. </a:t>
            </a:r>
            <a:r>
              <a:rPr lang="zh-CN" altLang="en-US" smtClean="0"/>
              <a:t>程序对错误与异常的三种处理方式</a:t>
            </a:r>
          </a:p>
        </p:txBody>
      </p:sp>
      <p:sp>
        <p:nvSpPr>
          <p:cNvPr id="19460" name="Rectangle 3"/>
          <p:cNvSpPr>
            <a:spLocks noGrp="1" noChangeArrowheads="1"/>
          </p:cNvSpPr>
          <p:nvPr>
            <p:ph type="body" idx="1"/>
          </p:nvPr>
        </p:nvSpPr>
        <p:spPr>
          <a:xfrm>
            <a:off x="323850" y="1268413"/>
            <a:ext cx="8631238" cy="3313112"/>
          </a:xfrm>
        </p:spPr>
        <p:txBody>
          <a:bodyPr/>
          <a:lstStyle/>
          <a:p>
            <a:pPr marL="457200" indent="-457200" eaLnBrk="1" hangingPunct="1">
              <a:buFont typeface="Wingdings" pitchFamily="2" charset="2"/>
              <a:buChar char="Ø"/>
            </a:pPr>
            <a:r>
              <a:rPr lang="zh-CN" altLang="en-US" sz="2800" b="0" dirty="0" smtClean="0">
                <a:latin typeface="微软雅黑" panose="020B0503020204020204" pitchFamily="34" charset="-122"/>
                <a:ea typeface="微软雅黑" panose="020B0503020204020204" pitchFamily="34" charset="-122"/>
              </a:rPr>
              <a:t>程序不能处理错误</a:t>
            </a:r>
          </a:p>
          <a:p>
            <a:pPr marL="457200" indent="-457200" eaLnBrk="1" hangingPunct="1">
              <a:buFont typeface="Wingdings" pitchFamily="2" charset="2"/>
              <a:buChar char="Ø"/>
            </a:pPr>
            <a:r>
              <a:rPr lang="zh-CN" altLang="en-US" sz="2800" b="0" dirty="0" smtClean="0">
                <a:latin typeface="微软雅黑" panose="020B0503020204020204" pitchFamily="34" charset="-122"/>
                <a:ea typeface="微软雅黑" panose="020B0503020204020204" pitchFamily="34" charset="-122"/>
              </a:rPr>
              <a:t>程序应避免而不捕获的异常，如除数为</a:t>
            </a:r>
            <a:r>
              <a:rPr lang="en-US" altLang="zh-CN" sz="2800" b="0" dirty="0" smtClean="0">
                <a:latin typeface="微软雅黑" panose="020B0503020204020204" pitchFamily="34" charset="-122"/>
                <a:ea typeface="微软雅黑" panose="020B0503020204020204" pitchFamily="34" charset="-122"/>
              </a:rPr>
              <a:t>0</a:t>
            </a:r>
            <a:r>
              <a:rPr lang="zh-CN" altLang="en-US" sz="2800" b="0" dirty="0" smtClean="0">
                <a:latin typeface="微软雅黑" panose="020B0503020204020204" pitchFamily="34" charset="-122"/>
                <a:ea typeface="微软雅黑" panose="020B0503020204020204" pitchFamily="34" charset="-122"/>
              </a:rPr>
              <a:t>、数组下标越界等。（</a:t>
            </a:r>
            <a:r>
              <a:rPr lang="zh-CN" altLang="en-US" sz="2800" b="0" dirty="0" smtClean="0">
                <a:solidFill>
                  <a:srgbClr val="FF0000"/>
                </a:solidFill>
                <a:latin typeface="微软雅黑" panose="020B0503020204020204" pitchFamily="34" charset="-122"/>
                <a:ea typeface="微软雅黑" panose="020B0503020204020204" pitchFamily="34" charset="-122"/>
              </a:rPr>
              <a:t>程序应该退出</a:t>
            </a:r>
            <a:r>
              <a:rPr lang="zh-CN" altLang="en-US" sz="2800" b="0" dirty="0" smtClean="0">
                <a:latin typeface="微软雅黑" panose="020B0503020204020204" pitchFamily="34" charset="-122"/>
                <a:ea typeface="微软雅黑" panose="020B0503020204020204" pitchFamily="34" charset="-122"/>
              </a:rPr>
              <a:t>）</a:t>
            </a:r>
          </a:p>
          <a:p>
            <a:pPr marL="457200" indent="-457200" eaLnBrk="1" hangingPunct="1">
              <a:buFont typeface="Wingdings" pitchFamily="2" charset="2"/>
              <a:buChar char="Ø"/>
            </a:pPr>
            <a:r>
              <a:rPr lang="zh-CN" altLang="en-US" sz="2800" dirty="0">
                <a:latin typeface="微软雅黑" panose="020B0503020204020204" pitchFamily="34" charset="-122"/>
                <a:ea typeface="微软雅黑" panose="020B0503020204020204" pitchFamily="34" charset="-122"/>
              </a:rPr>
              <a:t>需要</a:t>
            </a:r>
            <a:r>
              <a:rPr lang="zh-CN" altLang="en-US" sz="2800" dirty="0" smtClean="0">
                <a:latin typeface="微软雅黑" panose="020B0503020204020204" pitchFamily="34" charset="-122"/>
                <a:ea typeface="微软雅黑" panose="020B0503020204020204" pitchFamily="34" charset="-122"/>
              </a:rPr>
              <a:t>捕获的异常，如网络</a:t>
            </a:r>
            <a:r>
              <a:rPr lang="zh-CN" altLang="en-US" sz="2800" smtClean="0">
                <a:latin typeface="微软雅黑" panose="020B0503020204020204" pitchFamily="34" charset="-122"/>
                <a:ea typeface="微软雅黑" panose="020B0503020204020204" pitchFamily="34" charset="-122"/>
              </a:rPr>
              <a:t>连接失败，输入数据不符合要求</a:t>
            </a:r>
            <a:r>
              <a:rPr lang="zh-CN" altLang="en-US" sz="2800" b="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a:t>
            </a:r>
            <a:r>
              <a:rPr lang="zh-CN" altLang="en-US" sz="2800" b="0" dirty="0" smtClean="0">
                <a:solidFill>
                  <a:srgbClr val="FF0000"/>
                </a:solidFill>
                <a:latin typeface="微软雅黑" panose="020B0503020204020204" pitchFamily="34" charset="-122"/>
                <a:ea typeface="微软雅黑" panose="020B0503020204020204" pitchFamily="34" charset="-122"/>
              </a:rPr>
              <a:t>程序可以不退出</a:t>
            </a:r>
            <a:r>
              <a:rPr lang="zh-CN" altLang="en-US" sz="2800" b="0" dirty="0" smtClean="0">
                <a:latin typeface="微软雅黑" panose="020B0503020204020204" pitchFamily="34" charset="-122"/>
                <a:ea typeface="微软雅黑" panose="020B0503020204020204" pitchFamily="34" charset="-122"/>
              </a:rPr>
              <a:t>）</a:t>
            </a:r>
          </a:p>
        </p:txBody>
      </p:sp>
      <p:sp>
        <p:nvSpPr>
          <p:cNvPr id="2" name="灯片编号占位符 1"/>
          <p:cNvSpPr>
            <a:spLocks noGrp="1"/>
          </p:cNvSpPr>
          <p:nvPr>
            <p:ph type="sldNum" sz="quarter" idx="11"/>
          </p:nvPr>
        </p:nvSpPr>
        <p:spPr/>
        <p:txBody>
          <a:bodyPr/>
          <a:lstStyle/>
          <a:p>
            <a:pPr>
              <a:defRPr/>
            </a:pPr>
            <a:fld id="{AC08928F-4CFD-41D9-A8AB-501B0FBC2778}" type="slidenum">
              <a:rPr lang="zh-CN" altLang="en-US"/>
              <a:pPr>
                <a:defRPr/>
              </a:pPr>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150938" y="188640"/>
            <a:ext cx="7793037" cy="624160"/>
          </a:xfrm>
        </p:spPr>
        <p:txBody>
          <a:bodyPr/>
          <a:lstStyle/>
          <a:p>
            <a:pPr algn="l" eaLnBrk="1" hangingPunct="1"/>
            <a:r>
              <a:rPr lang="en-US" altLang="zh-CN" smtClean="0"/>
              <a:t>5.2 </a:t>
            </a:r>
            <a:r>
              <a:rPr lang="zh-CN" altLang="en-US" smtClean="0"/>
              <a:t>异常处理措施 </a:t>
            </a:r>
          </a:p>
        </p:txBody>
      </p:sp>
      <p:sp>
        <p:nvSpPr>
          <p:cNvPr id="20484" name="Rectangle 3"/>
          <p:cNvSpPr>
            <a:spLocks noGrp="1" noChangeArrowheads="1"/>
          </p:cNvSpPr>
          <p:nvPr>
            <p:ph type="body" idx="1"/>
          </p:nvPr>
        </p:nvSpPr>
        <p:spPr>
          <a:xfrm>
            <a:off x="323850" y="1268413"/>
            <a:ext cx="8631238" cy="4104803"/>
          </a:xfrm>
        </p:spPr>
        <p:txBody>
          <a:bodyPr/>
          <a:lstStyle/>
          <a:p>
            <a:pPr marL="0" indent="0" eaLnBrk="1" hangingPunct="1"/>
            <a:r>
              <a:rPr lang="en-GB" altLang="zh-CN" dirty="0" smtClean="0">
                <a:hlinkClick r:id="rId2" action="ppaction://hlinksldjump"/>
              </a:rPr>
              <a:t>5.2.1 </a:t>
            </a:r>
            <a:r>
              <a:rPr lang="zh-CN" altLang="en-GB" smtClean="0">
                <a:hlinkClick r:id="rId2" action="ppaction://hlinksldjump"/>
              </a:rPr>
              <a:t>异常处理语句</a:t>
            </a:r>
            <a:r>
              <a:rPr lang="zh-CN" altLang="en-GB" smtClean="0"/>
              <a:t> </a:t>
            </a:r>
            <a:r>
              <a:rPr lang="en-US" altLang="zh-CN"/>
              <a:t>(</a:t>
            </a:r>
            <a:r>
              <a:rPr lang="en-US" altLang="zh-CN" smtClean="0"/>
              <a:t>try… catch…)</a:t>
            </a:r>
            <a:endParaRPr lang="zh-CN" altLang="en-GB" dirty="0" smtClean="0"/>
          </a:p>
          <a:p>
            <a:pPr marL="0" indent="0" eaLnBrk="1" hangingPunct="1"/>
            <a:r>
              <a:rPr lang="en-GB" altLang="zh-CN" dirty="0" smtClean="0">
                <a:hlinkClick r:id="rId3" action="ppaction://hlinksldjump"/>
              </a:rPr>
              <a:t>5.2.2 </a:t>
            </a:r>
            <a:r>
              <a:rPr lang="zh-CN" altLang="en-GB" dirty="0" smtClean="0">
                <a:hlinkClick r:id="rId3" action="ppaction://hlinksldjump"/>
              </a:rPr>
              <a:t>抛</a:t>
            </a:r>
            <a:r>
              <a:rPr lang="zh-CN" altLang="en-GB" smtClean="0">
                <a:hlinkClick r:id="rId3" action="ppaction://hlinksldjump"/>
              </a:rPr>
              <a:t>出异常</a:t>
            </a:r>
            <a:r>
              <a:rPr lang="zh-CN" altLang="en-GB" smtClean="0"/>
              <a:t>  </a:t>
            </a:r>
            <a:r>
              <a:rPr lang="en-US" altLang="zh-CN" smtClean="0"/>
              <a:t>(throw)</a:t>
            </a:r>
            <a:endParaRPr lang="zh-CN" altLang="en-GB" dirty="0" smtClean="0"/>
          </a:p>
          <a:p>
            <a:pPr marL="0" indent="0" eaLnBrk="1" hangingPunct="1"/>
            <a:r>
              <a:rPr lang="en-GB" altLang="zh-CN" dirty="0" smtClean="0">
                <a:hlinkClick r:id="rId4" action="ppaction://hlinksldjump"/>
              </a:rPr>
              <a:t>5.2.3 </a:t>
            </a:r>
            <a:r>
              <a:rPr lang="zh-CN" altLang="en-GB" dirty="0" smtClean="0">
                <a:hlinkClick r:id="rId4" action="ppaction://hlinksldjump"/>
              </a:rPr>
              <a:t>自定义异常类</a:t>
            </a:r>
            <a:endParaRPr lang="zh-CN" altLang="en-GB" dirty="0" smtClean="0"/>
          </a:p>
        </p:txBody>
      </p:sp>
      <p:sp>
        <p:nvSpPr>
          <p:cNvPr id="2" name="灯片编号占位符 1"/>
          <p:cNvSpPr>
            <a:spLocks noGrp="1"/>
          </p:cNvSpPr>
          <p:nvPr>
            <p:ph type="sldNum" sz="quarter" idx="11"/>
          </p:nvPr>
        </p:nvSpPr>
        <p:spPr/>
        <p:txBody>
          <a:bodyPr/>
          <a:lstStyle/>
          <a:p>
            <a:pPr>
              <a:defRPr/>
            </a:pPr>
            <a:fld id="{1DE38CB4-4F07-47AA-956D-39E9A6073969}" type="slidenum">
              <a:rPr lang="zh-CN" altLang="en-US"/>
              <a:pPr>
                <a:defRPr/>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7C43F06-C816-410B-9286-360294331804}" type="slidenum">
              <a:rPr lang="en-US" altLang="zh-CN" smtClean="0"/>
              <a:pPr>
                <a:defRPr/>
              </a:pPr>
              <a:t>18</a:t>
            </a:fld>
            <a:endParaRPr lang="en-US" altLang="zh-CN"/>
          </a:p>
        </p:txBody>
      </p:sp>
      <p:sp>
        <p:nvSpPr>
          <p:cNvPr id="21507" name="TextBox 4"/>
          <p:cNvSpPr txBox="1">
            <a:spLocks noChangeArrowheads="1"/>
          </p:cNvSpPr>
          <p:nvPr/>
        </p:nvSpPr>
        <p:spPr bwMode="auto">
          <a:xfrm>
            <a:off x="247650" y="1268413"/>
            <a:ext cx="8712200"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30000"/>
              </a:lnSpc>
            </a:pPr>
            <a:r>
              <a:rPr lang="zh-CN" altLang="en-US" b="1" dirty="0">
                <a:latin typeface="华文中宋" pitchFamily="2" charset="-122"/>
                <a:ea typeface="华文中宋" pitchFamily="2" charset="-122"/>
              </a:rPr>
              <a:t>在 </a:t>
            </a:r>
            <a:r>
              <a:rPr lang="en-US" altLang="zh-CN" b="1" dirty="0">
                <a:latin typeface="华文中宋" pitchFamily="2" charset="-122"/>
                <a:ea typeface="华文中宋" pitchFamily="2" charset="-122"/>
              </a:rPr>
              <a:t>Java </a:t>
            </a:r>
            <a:r>
              <a:rPr lang="zh-CN" altLang="en-US" b="1" dirty="0">
                <a:latin typeface="华文中宋" pitchFamily="2" charset="-122"/>
                <a:ea typeface="华文中宋" pitchFamily="2" charset="-122"/>
              </a:rPr>
              <a:t>应用程序中，异常处理机制为：</a:t>
            </a:r>
            <a:r>
              <a:rPr lang="zh-CN" altLang="en-US" b="1" dirty="0">
                <a:solidFill>
                  <a:srgbClr val="FF0000"/>
                </a:solidFill>
                <a:latin typeface="华文中宋" pitchFamily="2" charset="-122"/>
                <a:ea typeface="华文中宋" pitchFamily="2" charset="-122"/>
              </a:rPr>
              <a:t>抛出异常，捕捉异常</a:t>
            </a:r>
            <a:r>
              <a:rPr lang="zh-CN" altLang="en-US" b="1" dirty="0">
                <a:latin typeface="华文中宋" pitchFamily="2" charset="-122"/>
                <a:ea typeface="华文中宋" pitchFamily="2" charset="-122"/>
              </a:rPr>
              <a:t>。</a:t>
            </a:r>
          </a:p>
          <a:p>
            <a:pPr eaLnBrk="1" hangingPunct="1">
              <a:lnSpc>
                <a:spcPct val="130000"/>
              </a:lnSpc>
            </a:pPr>
            <a:r>
              <a:rPr lang="zh-CN" altLang="en-US" b="1" dirty="0">
                <a:latin typeface="华文中宋" pitchFamily="2" charset="-122"/>
                <a:ea typeface="华文中宋" pitchFamily="2" charset="-122"/>
              </a:rPr>
              <a:t>     </a:t>
            </a:r>
            <a:r>
              <a:rPr lang="zh-CN" altLang="en-US" b="1" dirty="0">
                <a:solidFill>
                  <a:srgbClr val="FF0000"/>
                </a:solidFill>
                <a:latin typeface="华文中宋" pitchFamily="2" charset="-122"/>
                <a:ea typeface="华文中宋" pitchFamily="2" charset="-122"/>
              </a:rPr>
              <a:t>抛出异常</a:t>
            </a:r>
            <a:r>
              <a:rPr lang="zh-CN" altLang="en-US" b="1" dirty="0">
                <a:latin typeface="华文中宋" pitchFamily="2" charset="-122"/>
                <a:ea typeface="华文中宋" pitchFamily="2" charset="-122"/>
              </a:rPr>
              <a:t>：当一个方法出现错误引发异常时，方法创建异常对象并交付运行时</a:t>
            </a:r>
            <a:r>
              <a:rPr lang="zh-CN" altLang="en-US" b="1">
                <a:latin typeface="华文中宋" pitchFamily="2" charset="-122"/>
                <a:ea typeface="华文中宋" pitchFamily="2" charset="-122"/>
              </a:rPr>
              <a:t>系统</a:t>
            </a:r>
            <a:r>
              <a:rPr lang="zh-CN" altLang="en-US" b="1" smtClean="0">
                <a:latin typeface="华文中宋" pitchFamily="2" charset="-122"/>
                <a:ea typeface="华文中宋" pitchFamily="2" charset="-122"/>
              </a:rPr>
              <a:t>。</a:t>
            </a:r>
            <a:endParaRPr lang="en-US" altLang="zh-CN" b="1">
              <a:latin typeface="华文中宋" pitchFamily="2" charset="-122"/>
              <a:ea typeface="华文中宋" pitchFamily="2" charset="-122"/>
            </a:endParaRPr>
          </a:p>
          <a:p>
            <a:pPr marL="1085850" lvl="1" indent="-342900" eaLnBrk="1" hangingPunct="1">
              <a:lnSpc>
                <a:spcPct val="130000"/>
              </a:lnSpc>
              <a:buFont typeface="Wingdings" panose="05000000000000000000" pitchFamily="2" charset="2"/>
              <a:buChar char="ü"/>
            </a:pPr>
            <a:r>
              <a:rPr lang="en-US" altLang="zh-CN" b="1" smtClean="0">
                <a:latin typeface="华文中宋" pitchFamily="2" charset="-122"/>
                <a:ea typeface="华文中宋" pitchFamily="2" charset="-122"/>
              </a:rPr>
              <a:t>JVM</a:t>
            </a:r>
            <a:r>
              <a:rPr lang="zh-CN" altLang="en-US" b="1" smtClean="0">
                <a:latin typeface="华文中宋" pitchFamily="2" charset="-122"/>
                <a:ea typeface="华文中宋" pitchFamily="2" charset="-122"/>
              </a:rPr>
              <a:t>会自动抛出异常，前面的例子如被</a:t>
            </a:r>
            <a:r>
              <a:rPr lang="en-US" altLang="zh-CN" b="1" smtClean="0">
                <a:latin typeface="华文中宋" pitchFamily="2" charset="-122"/>
                <a:ea typeface="华文中宋" pitchFamily="2" charset="-122"/>
              </a:rPr>
              <a:t>0</a:t>
            </a:r>
            <a:r>
              <a:rPr lang="zh-CN" altLang="en-US" b="1" smtClean="0">
                <a:latin typeface="华文中宋" pitchFamily="2" charset="-122"/>
                <a:ea typeface="华文中宋" pitchFamily="2" charset="-122"/>
              </a:rPr>
              <a:t>除、空指针等；</a:t>
            </a:r>
            <a:endParaRPr lang="en-US" altLang="zh-CN" b="1" smtClean="0">
              <a:latin typeface="华文中宋" pitchFamily="2" charset="-122"/>
              <a:ea typeface="华文中宋" pitchFamily="2" charset="-122"/>
            </a:endParaRPr>
          </a:p>
          <a:p>
            <a:pPr marL="1085850" lvl="1" indent="-342900" eaLnBrk="1" hangingPunct="1">
              <a:lnSpc>
                <a:spcPct val="130000"/>
              </a:lnSpc>
              <a:buFont typeface="Wingdings" panose="05000000000000000000" pitchFamily="2" charset="2"/>
              <a:buChar char="ü"/>
            </a:pPr>
            <a:r>
              <a:rPr lang="zh-CN" altLang="en-US" b="1" smtClean="0">
                <a:latin typeface="华文中宋" pitchFamily="2" charset="-122"/>
                <a:ea typeface="华文中宋" pitchFamily="2" charset="-122"/>
              </a:rPr>
              <a:t>我们的代码也可以使用</a:t>
            </a:r>
            <a:r>
              <a:rPr lang="en-US" altLang="zh-CN" b="1" smtClean="0">
                <a:latin typeface="华文中宋" pitchFamily="2" charset="-122"/>
                <a:ea typeface="华文中宋" pitchFamily="2" charset="-122"/>
              </a:rPr>
              <a:t>throw</a:t>
            </a:r>
            <a:r>
              <a:rPr lang="zh-CN" altLang="en-US" b="1" smtClean="0">
                <a:latin typeface="华文中宋" pitchFamily="2" charset="-122"/>
                <a:ea typeface="华文中宋" pitchFamily="2" charset="-122"/>
              </a:rPr>
              <a:t>关键字抛出异常；</a:t>
            </a:r>
            <a:endParaRPr lang="en-US" altLang="zh-CN" b="1" smtClean="0">
              <a:latin typeface="华文中宋" pitchFamily="2" charset="-122"/>
              <a:ea typeface="华文中宋" pitchFamily="2" charset="-122"/>
            </a:endParaRPr>
          </a:p>
          <a:p>
            <a:pPr eaLnBrk="1" hangingPunct="1">
              <a:lnSpc>
                <a:spcPct val="130000"/>
              </a:lnSpc>
            </a:pPr>
            <a:r>
              <a:rPr lang="zh-CN" altLang="en-US" b="1" dirty="0">
                <a:latin typeface="华文中宋" pitchFamily="2" charset="-122"/>
                <a:ea typeface="华文中宋" pitchFamily="2" charset="-122"/>
              </a:rPr>
              <a:t>    </a:t>
            </a:r>
            <a:r>
              <a:rPr lang="zh-CN" altLang="en-US" b="1" dirty="0">
                <a:solidFill>
                  <a:srgbClr val="FF0000"/>
                </a:solidFill>
                <a:latin typeface="华文中宋" pitchFamily="2" charset="-122"/>
                <a:ea typeface="华文中宋" pitchFamily="2" charset="-122"/>
              </a:rPr>
              <a:t>捕获异常</a:t>
            </a:r>
            <a:r>
              <a:rPr lang="zh-CN" altLang="en-US" b="1" dirty="0">
                <a:latin typeface="华文中宋" pitchFamily="2" charset="-122"/>
                <a:ea typeface="华文中宋" pitchFamily="2" charset="-122"/>
              </a:rPr>
              <a:t>：在方法抛出异常之后，运行时系统将转为寻找合适的异常处理器（</a:t>
            </a:r>
            <a:r>
              <a:rPr lang="en-US" altLang="zh-CN" b="1" dirty="0">
                <a:latin typeface="华文中宋" pitchFamily="2" charset="-122"/>
                <a:ea typeface="华文中宋" pitchFamily="2" charset="-122"/>
              </a:rPr>
              <a:t>exception handler</a:t>
            </a:r>
            <a:r>
              <a:rPr lang="zh-CN" altLang="en-US" b="1" dirty="0">
                <a:latin typeface="华文中宋" pitchFamily="2" charset="-122"/>
                <a:ea typeface="华文中宋" pitchFamily="2" charset="-122"/>
              </a:rPr>
              <a:t>）。潜在的异常处理器是异常发生时依次</a:t>
            </a:r>
            <a:r>
              <a:rPr lang="zh-CN" altLang="en-US" b="1" dirty="0">
                <a:solidFill>
                  <a:srgbClr val="FF0000"/>
                </a:solidFill>
                <a:latin typeface="华文中宋" pitchFamily="2" charset="-122"/>
                <a:ea typeface="华文中宋" pitchFamily="2" charset="-122"/>
              </a:rPr>
              <a:t>存留在调用栈中的方法的集合</a:t>
            </a:r>
            <a:r>
              <a:rPr lang="zh-CN" altLang="en-US" b="1" dirty="0">
                <a:latin typeface="华文中宋" pitchFamily="2" charset="-122"/>
                <a:ea typeface="华文中宋" pitchFamily="2" charset="-122"/>
              </a:rPr>
              <a:t>。</a:t>
            </a:r>
          </a:p>
        </p:txBody>
      </p:sp>
      <p:sp>
        <p:nvSpPr>
          <p:cNvPr id="21508" name="TextBox 5"/>
          <p:cNvSpPr txBox="1">
            <a:spLocks noChangeArrowheads="1"/>
          </p:cNvSpPr>
          <p:nvPr/>
        </p:nvSpPr>
        <p:spPr bwMode="auto">
          <a:xfrm>
            <a:off x="1187450" y="333375"/>
            <a:ext cx="5184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a:latin typeface="微软雅黑" pitchFamily="34" charset="-122"/>
                <a:ea typeface="微软雅黑" pitchFamily="34" charset="-122"/>
              </a:rPr>
              <a:t>1. </a:t>
            </a:r>
            <a:r>
              <a:rPr lang="zh-CN" altLang="en-US" sz="3200">
                <a:latin typeface="微软雅黑" pitchFamily="34" charset="-122"/>
                <a:ea typeface="微软雅黑" pitchFamily="34" charset="-122"/>
              </a:rPr>
              <a:t>异常处理机制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 calcmode="lin" valueType="num">
                                      <p:cBhvr additive="base">
                                        <p:cTn id="7" dur="500" fill="hold"/>
                                        <p:tgtEl>
                                          <p:spTgt spid="2150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 calcmode="lin" valueType="num">
                                      <p:cBhvr additive="base">
                                        <p:cTn id="12" dur="500" fill="hold"/>
                                        <p:tgtEl>
                                          <p:spTgt spid="21507">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1507">
                                            <p:txEl>
                                              <p:pRg st="2" end="2"/>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 calcmode="lin" valueType="num">
                                      <p:cBhvr additive="base">
                                        <p:cTn id="16" dur="500" fill="hold"/>
                                        <p:tgtEl>
                                          <p:spTgt spid="21507">
                                            <p:txEl>
                                              <p:pRg st="3" end="3"/>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215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1507">
                                            <p:txEl>
                                              <p:pRg st="4" end="4"/>
                                            </p:txEl>
                                          </p:spTgt>
                                        </p:tgtEl>
                                        <p:attrNameLst>
                                          <p:attrName>style.visibility</p:attrName>
                                        </p:attrNameLst>
                                      </p:cBhvr>
                                      <p:to>
                                        <p:strVal val="visible"/>
                                      </p:to>
                                    </p:set>
                                    <p:anim calcmode="lin" valueType="num">
                                      <p:cBhvr additive="base">
                                        <p:cTn id="22" dur="500" fill="hold"/>
                                        <p:tgtEl>
                                          <p:spTgt spid="21507">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15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CB08EDE9-E0C4-4B9D-BCFD-6F924E7C0422}" type="slidenum">
              <a:rPr lang="en-US" altLang="zh-CN" smtClean="0"/>
              <a:pPr>
                <a:defRPr/>
              </a:pPr>
              <a:t>19</a:t>
            </a:fld>
            <a:endParaRPr lang="en-US" altLang="zh-CN"/>
          </a:p>
        </p:txBody>
      </p:sp>
      <p:sp>
        <p:nvSpPr>
          <p:cNvPr id="22531" name="矩形 4"/>
          <p:cNvSpPr>
            <a:spLocks noChangeArrowheads="1"/>
          </p:cNvSpPr>
          <p:nvPr/>
        </p:nvSpPr>
        <p:spPr bwMode="auto">
          <a:xfrm>
            <a:off x="467544" y="1196752"/>
            <a:ext cx="8351837"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b="1">
                <a:latin typeface="华文中宋" pitchFamily="2" charset="-122"/>
                <a:ea typeface="华文中宋" pitchFamily="2" charset="-122"/>
              </a:rPr>
              <a:t>     运行时系统从发生异常的方法开始，</a:t>
            </a:r>
            <a:r>
              <a:rPr lang="zh-CN" altLang="en-US" b="1">
                <a:solidFill>
                  <a:srgbClr val="FF0000"/>
                </a:solidFill>
                <a:latin typeface="华文中宋" pitchFamily="2" charset="-122"/>
                <a:ea typeface="华文中宋" pitchFamily="2" charset="-122"/>
              </a:rPr>
              <a:t>依次回查调用栈中的方法</a:t>
            </a:r>
            <a:r>
              <a:rPr lang="zh-CN" altLang="en-US" b="1">
                <a:latin typeface="华文中宋" pitchFamily="2" charset="-122"/>
                <a:ea typeface="华文中宋" pitchFamily="2" charset="-122"/>
              </a:rPr>
              <a:t>，直至找到含有合适异常处理器的方法并执行。当运行时系统遍历调用栈而未找到合适 的异常处理器，异常由</a:t>
            </a:r>
            <a:r>
              <a:rPr lang="en-US" altLang="zh-CN" b="1">
                <a:latin typeface="华文中宋" pitchFamily="2" charset="-122"/>
                <a:ea typeface="华文中宋" pitchFamily="2" charset="-122"/>
              </a:rPr>
              <a:t>JVM</a:t>
            </a:r>
            <a:r>
              <a:rPr lang="zh-CN" altLang="en-US" b="1">
                <a:latin typeface="华文中宋" pitchFamily="2" charset="-122"/>
                <a:ea typeface="华文中宋" pitchFamily="2" charset="-122"/>
              </a:rPr>
              <a:t>处理。同时，意味着</a:t>
            </a:r>
            <a:r>
              <a:rPr lang="en-US" altLang="zh-CN" b="1">
                <a:latin typeface="华文中宋" pitchFamily="2" charset="-122"/>
                <a:ea typeface="华文中宋" pitchFamily="2" charset="-122"/>
              </a:rPr>
              <a:t>Java</a:t>
            </a:r>
            <a:r>
              <a:rPr lang="zh-CN" altLang="en-US" b="1">
                <a:latin typeface="华文中宋" pitchFamily="2" charset="-122"/>
                <a:ea typeface="华文中宋" pitchFamily="2" charset="-122"/>
              </a:rPr>
              <a:t>程序的终止。</a:t>
            </a:r>
          </a:p>
        </p:txBody>
      </p:sp>
      <p:sp>
        <p:nvSpPr>
          <p:cNvPr id="22532" name="TextBox 6"/>
          <p:cNvSpPr txBox="1">
            <a:spLocks noChangeArrowheads="1"/>
          </p:cNvSpPr>
          <p:nvPr/>
        </p:nvSpPr>
        <p:spPr bwMode="auto">
          <a:xfrm>
            <a:off x="1187450" y="333375"/>
            <a:ext cx="5184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a:latin typeface="微软雅黑" pitchFamily="34" charset="-122"/>
                <a:ea typeface="微软雅黑" pitchFamily="34" charset="-122"/>
              </a:rPr>
              <a:t>2. </a:t>
            </a:r>
            <a:r>
              <a:rPr lang="zh-CN" altLang="en-US" sz="3200">
                <a:latin typeface="微软雅黑" pitchFamily="34" charset="-122"/>
                <a:ea typeface="微软雅黑" pitchFamily="34" charset="-122"/>
              </a:rPr>
              <a:t>异常捕获的顺序</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a:xfrm>
            <a:off x="3924300" y="6524625"/>
            <a:ext cx="5219700" cy="333375"/>
          </a:xfrm>
        </p:spPr>
        <p:txBody>
          <a:bodyPr/>
          <a:lstStyle/>
          <a:p>
            <a:pPr>
              <a:defRPr/>
            </a:pPr>
            <a:fld id="{79EBFAC5-2AFA-4920-BBF2-1B486FC40F32}" type="slidenum">
              <a:rPr lang="en-US" altLang="zh-CN" b="0"/>
              <a:pPr>
                <a:defRPr/>
              </a:pPr>
              <a:t>2</a:t>
            </a:fld>
            <a:endParaRPr lang="en-US" altLang="zh-CN" b="0"/>
          </a:p>
        </p:txBody>
      </p:sp>
      <p:sp>
        <p:nvSpPr>
          <p:cNvPr id="5123" name="Rectangle 2"/>
          <p:cNvSpPr>
            <a:spLocks noGrp="1" noChangeArrowheads="1"/>
          </p:cNvSpPr>
          <p:nvPr>
            <p:ph type="title"/>
          </p:nvPr>
        </p:nvSpPr>
        <p:spPr>
          <a:xfrm>
            <a:off x="1115617" y="260648"/>
            <a:ext cx="3312368" cy="647402"/>
          </a:xfrm>
        </p:spPr>
        <p:txBody>
          <a:bodyPr/>
          <a:lstStyle/>
          <a:p>
            <a:pPr algn="l"/>
            <a:r>
              <a:rPr lang="zh-CN" altLang="en-US" smtClean="0"/>
              <a:t>目标</a:t>
            </a:r>
          </a:p>
        </p:txBody>
      </p:sp>
      <p:sp>
        <p:nvSpPr>
          <p:cNvPr id="47107" name="Rectangle 3"/>
          <p:cNvSpPr>
            <a:spLocks noGrp="1" noChangeArrowheads="1"/>
          </p:cNvSpPr>
          <p:nvPr>
            <p:ph type="body" idx="1"/>
          </p:nvPr>
        </p:nvSpPr>
        <p:spPr>
          <a:xfrm>
            <a:off x="539750" y="1052513"/>
            <a:ext cx="8229600" cy="5327650"/>
          </a:xfrm>
        </p:spPr>
        <p:txBody>
          <a:bodyPr/>
          <a:lstStyle/>
          <a:p>
            <a:pPr marL="457200" indent="-457200">
              <a:lnSpc>
                <a:spcPct val="125000"/>
              </a:lnSpc>
              <a:buFont typeface="Wingdings" pitchFamily="2" charset="2"/>
              <a:buChar char="Ø"/>
            </a:pPr>
            <a:r>
              <a:rPr lang="zh-CN" altLang="en-US" sz="2800" smtClean="0"/>
              <a:t>理解异常的概念	</a:t>
            </a:r>
          </a:p>
          <a:p>
            <a:pPr marL="457200" indent="-457200">
              <a:lnSpc>
                <a:spcPct val="125000"/>
              </a:lnSpc>
              <a:buFont typeface="Wingdings" pitchFamily="2" charset="2"/>
              <a:buChar char="Ø"/>
            </a:pPr>
            <a:r>
              <a:rPr lang="zh-CN" altLang="en-US" sz="2800" smtClean="0"/>
              <a:t>运用 </a:t>
            </a:r>
            <a:r>
              <a:rPr lang="en-US" altLang="zh-CN" sz="2800" smtClean="0"/>
              <a:t>try </a:t>
            </a:r>
            <a:r>
              <a:rPr lang="zh-CN" altLang="en-US" sz="2800" smtClean="0"/>
              <a:t>块、</a:t>
            </a:r>
            <a:r>
              <a:rPr lang="en-US" altLang="zh-CN" sz="2800" smtClean="0"/>
              <a:t>catch </a:t>
            </a:r>
            <a:r>
              <a:rPr lang="zh-CN" altLang="en-US" sz="2800" smtClean="0"/>
              <a:t>块和 </a:t>
            </a:r>
            <a:r>
              <a:rPr lang="en-US" altLang="zh-CN" sz="2800" smtClean="0"/>
              <a:t>finally </a:t>
            </a:r>
            <a:r>
              <a:rPr lang="zh-CN" altLang="en-US" sz="2800" smtClean="0"/>
              <a:t>块处理异常</a:t>
            </a:r>
          </a:p>
          <a:p>
            <a:pPr marL="457200" indent="-457200">
              <a:lnSpc>
                <a:spcPct val="125000"/>
              </a:lnSpc>
              <a:buFont typeface="Wingdings" pitchFamily="2" charset="2"/>
              <a:buChar char="Ø"/>
            </a:pPr>
            <a:r>
              <a:rPr lang="zh-CN" altLang="en-US" sz="2800" smtClean="0"/>
              <a:t>运用多重 </a:t>
            </a:r>
            <a:r>
              <a:rPr lang="en-US" altLang="zh-CN" sz="2800" smtClean="0"/>
              <a:t>catch </a:t>
            </a:r>
            <a:r>
              <a:rPr lang="zh-CN" altLang="en-US" sz="2800" smtClean="0"/>
              <a:t>块处理异常</a:t>
            </a:r>
          </a:p>
          <a:p>
            <a:pPr marL="457200" indent="-457200">
              <a:lnSpc>
                <a:spcPct val="125000"/>
              </a:lnSpc>
              <a:buFont typeface="Wingdings" pitchFamily="2" charset="2"/>
              <a:buChar char="Ø"/>
            </a:pPr>
            <a:r>
              <a:rPr lang="zh-CN" altLang="en-US" sz="2800" smtClean="0"/>
              <a:t>运用关键字 </a:t>
            </a:r>
            <a:r>
              <a:rPr lang="en-US" altLang="zh-CN" sz="2800" smtClean="0"/>
              <a:t>throw </a:t>
            </a:r>
            <a:r>
              <a:rPr lang="zh-CN" altLang="en-US" sz="2800" smtClean="0"/>
              <a:t>处理异常</a:t>
            </a:r>
          </a:p>
          <a:p>
            <a:pPr marL="457200" indent="-457200">
              <a:lnSpc>
                <a:spcPct val="125000"/>
              </a:lnSpc>
              <a:buFont typeface="Wingdings" pitchFamily="2" charset="2"/>
              <a:buChar char="Ø"/>
            </a:pPr>
            <a:r>
              <a:rPr lang="zh-CN" altLang="en-US" sz="2800" smtClean="0"/>
              <a:t>运用</a:t>
            </a:r>
            <a:r>
              <a:rPr lang="en-US" altLang="zh-CN" sz="2800" smtClean="0"/>
              <a:t>JAVA</a:t>
            </a:r>
            <a:r>
              <a:rPr lang="zh-CN" altLang="en-US" sz="2800" smtClean="0"/>
              <a:t>编写和使用自定义异常</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10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 calcmode="lin" valueType="num">
                                      <p:cBhvr additive="base">
                                        <p:cTn id="12" dur="10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47107">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 calcmode="lin" valueType="num">
                                      <p:cBhvr additive="base">
                                        <p:cTn id="17" dur="10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 calcmode="lin" valueType="num">
                                      <p:cBhvr additive="base">
                                        <p:cTn id="22" dur="10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nodeType="after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 calcmode="lin" valueType="num">
                                      <p:cBhvr additive="base">
                                        <p:cTn id="27" dur="10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471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1"/>
          </p:nvPr>
        </p:nvSpPr>
        <p:spPr>
          <a:xfrm>
            <a:off x="3924300" y="6524625"/>
            <a:ext cx="5219700" cy="333375"/>
          </a:xfrm>
        </p:spPr>
        <p:txBody>
          <a:bodyPr/>
          <a:lstStyle/>
          <a:p>
            <a:pPr>
              <a:defRPr/>
            </a:pPr>
            <a:fld id="{04957113-4A3F-489E-8C95-03AD628BBA44}" type="slidenum">
              <a:rPr lang="en-US" altLang="zh-CN" b="0"/>
              <a:pPr>
                <a:defRPr/>
              </a:pPr>
              <a:t>20</a:t>
            </a:fld>
            <a:endParaRPr lang="en-US" altLang="zh-CN" b="0"/>
          </a:p>
        </p:txBody>
      </p:sp>
      <p:sp>
        <p:nvSpPr>
          <p:cNvPr id="118791" name="AutoShape 7"/>
          <p:cNvSpPr>
            <a:spLocks noChangeArrowheads="1"/>
          </p:cNvSpPr>
          <p:nvPr/>
        </p:nvSpPr>
        <p:spPr bwMode="auto">
          <a:xfrm>
            <a:off x="2843213" y="1628775"/>
            <a:ext cx="2736850" cy="3311525"/>
          </a:xfrm>
          <a:prstGeom prst="flowChartProcess">
            <a:avLst/>
          </a:prstGeom>
          <a:gradFill rotWithShape="1">
            <a:gsLst>
              <a:gs pos="0">
                <a:schemeClr val="accent1"/>
              </a:gs>
              <a:gs pos="50000">
                <a:srgbClr val="FFFFFF"/>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sz="1800">
              <a:latin typeface="Arial" charset="0"/>
            </a:endParaRPr>
          </a:p>
        </p:txBody>
      </p:sp>
      <p:sp>
        <p:nvSpPr>
          <p:cNvPr id="23556"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3200" dirty="0" smtClean="0"/>
              <a:t>3. </a:t>
            </a:r>
            <a:r>
              <a:rPr lang="zh-CN" altLang="en-US" sz="3200" dirty="0" smtClean="0"/>
              <a:t>异常处理语句</a:t>
            </a:r>
            <a:r>
              <a:rPr lang="en-US" altLang="zh-CN" sz="3200" dirty="0" smtClean="0"/>
              <a:t>-try </a:t>
            </a:r>
            <a:r>
              <a:rPr lang="zh-CN" altLang="en-US" sz="3200" dirty="0" smtClean="0"/>
              <a:t>和 </a:t>
            </a:r>
            <a:r>
              <a:rPr lang="en-US" altLang="zh-CN" sz="3200" dirty="0" smtClean="0"/>
              <a:t>catch </a:t>
            </a:r>
            <a:r>
              <a:rPr lang="zh-CN" altLang="en-US" sz="3200" dirty="0" smtClean="0"/>
              <a:t>块 </a:t>
            </a:r>
            <a:r>
              <a:rPr lang="en-US" altLang="zh-CN" sz="3200" dirty="0" smtClean="0"/>
              <a:t>3-1</a:t>
            </a:r>
          </a:p>
        </p:txBody>
      </p:sp>
      <p:sp>
        <p:nvSpPr>
          <p:cNvPr id="118789" name="AutoShape 5"/>
          <p:cNvSpPr>
            <a:spLocks noChangeArrowheads="1"/>
          </p:cNvSpPr>
          <p:nvPr/>
        </p:nvSpPr>
        <p:spPr bwMode="auto">
          <a:xfrm>
            <a:off x="3276600" y="2132013"/>
            <a:ext cx="1439863" cy="576262"/>
          </a:xfrm>
          <a:prstGeom prst="flowChartProcess">
            <a:avLst/>
          </a:prstGeom>
          <a:gradFill rotWithShape="1">
            <a:gsLst>
              <a:gs pos="0">
                <a:schemeClr val="accent2"/>
              </a:gs>
              <a:gs pos="100000">
                <a:srgbClr val="66CCFF"/>
              </a:gs>
            </a:gsLst>
            <a:path path="rect">
              <a:fillToRect r="100000" b="10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charset="0"/>
              </a:rPr>
              <a:t>try</a:t>
            </a:r>
          </a:p>
        </p:txBody>
      </p:sp>
      <p:sp>
        <p:nvSpPr>
          <p:cNvPr id="118790" name="AutoShape 6"/>
          <p:cNvSpPr>
            <a:spLocks noChangeArrowheads="1"/>
          </p:cNvSpPr>
          <p:nvPr/>
        </p:nvSpPr>
        <p:spPr bwMode="auto">
          <a:xfrm>
            <a:off x="3276600" y="3429000"/>
            <a:ext cx="1439863" cy="576263"/>
          </a:xfrm>
          <a:prstGeom prst="flowChartProcess">
            <a:avLst/>
          </a:prstGeom>
          <a:gradFill rotWithShape="1">
            <a:gsLst>
              <a:gs pos="0">
                <a:schemeClr val="accent2"/>
              </a:gs>
              <a:gs pos="100000">
                <a:srgbClr val="66CCFF"/>
              </a:gs>
            </a:gsLst>
            <a:path path="rect">
              <a:fillToRect r="100000" b="10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charset="0"/>
              </a:rPr>
              <a:t>catch</a:t>
            </a:r>
          </a:p>
        </p:txBody>
      </p:sp>
      <p:sp>
        <p:nvSpPr>
          <p:cNvPr id="118795" name="AutoShape 11"/>
          <p:cNvSpPr>
            <a:spLocks noChangeArrowheads="1"/>
          </p:cNvSpPr>
          <p:nvPr/>
        </p:nvSpPr>
        <p:spPr bwMode="auto">
          <a:xfrm>
            <a:off x="5940425" y="2492375"/>
            <a:ext cx="1800225" cy="1223963"/>
          </a:xfrm>
          <a:prstGeom prst="flowChartDecision">
            <a:avLst/>
          </a:prstGeom>
          <a:gradFill rotWithShape="1">
            <a:gsLst>
              <a:gs pos="0">
                <a:srgbClr val="FFFFFF"/>
              </a:gs>
              <a:gs pos="100000">
                <a:srgbClr val="FFCC00">
                  <a:alpha val="70000"/>
                </a:srgbClr>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15000"/>
              </a:spcBef>
            </a:pPr>
            <a:r>
              <a:rPr lang="zh-CN" altLang="en-US" sz="2800" baseline="-25000">
                <a:solidFill>
                  <a:srgbClr val="FF0000"/>
                </a:solidFill>
                <a:latin typeface="Arial" charset="0"/>
              </a:rPr>
              <a:t>异常</a:t>
            </a:r>
          </a:p>
        </p:txBody>
      </p:sp>
      <p:sp>
        <p:nvSpPr>
          <p:cNvPr id="118796" name="AutoShape 12"/>
          <p:cNvSpPr>
            <a:spLocks noChangeArrowheads="1"/>
          </p:cNvSpPr>
          <p:nvPr/>
        </p:nvSpPr>
        <p:spPr bwMode="auto">
          <a:xfrm>
            <a:off x="3781425" y="2708275"/>
            <a:ext cx="431800" cy="720725"/>
          </a:xfrm>
          <a:prstGeom prst="downArrow">
            <a:avLst>
              <a:gd name="adj1" fmla="val 50000"/>
              <a:gd name="adj2" fmla="val 41728"/>
            </a:avLst>
          </a:prstGeom>
          <a:gradFill rotWithShape="1">
            <a:gsLst>
              <a:gs pos="0">
                <a:srgbClr val="FFCC0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8797" name="AutoShape 13"/>
          <p:cNvSpPr>
            <a:spLocks noChangeArrowheads="1"/>
          </p:cNvSpPr>
          <p:nvPr/>
        </p:nvSpPr>
        <p:spPr bwMode="auto">
          <a:xfrm>
            <a:off x="3781425" y="4005263"/>
            <a:ext cx="431800" cy="936625"/>
          </a:xfrm>
          <a:prstGeom prst="downArrow">
            <a:avLst>
              <a:gd name="adj1" fmla="val 50000"/>
              <a:gd name="adj2" fmla="val 54228"/>
            </a:avLst>
          </a:prstGeom>
          <a:gradFill rotWithShape="1">
            <a:gsLst>
              <a:gs pos="0">
                <a:srgbClr val="FFCC0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8799" name="Oval 15"/>
          <p:cNvSpPr>
            <a:spLocks noChangeArrowheads="1"/>
          </p:cNvSpPr>
          <p:nvPr/>
        </p:nvSpPr>
        <p:spPr bwMode="auto">
          <a:xfrm>
            <a:off x="2700338" y="5014913"/>
            <a:ext cx="2592387" cy="1150937"/>
          </a:xfrm>
          <a:prstGeom prst="ellipse">
            <a:avLst/>
          </a:prstGeom>
          <a:gradFill rotWithShape="1">
            <a:gsLst>
              <a:gs pos="0">
                <a:srgbClr val="CCFFCC"/>
              </a:gs>
              <a:gs pos="100000">
                <a:srgbClr val="FFFFFF"/>
              </a:gs>
            </a:gsLst>
            <a:lin ang="5400000" scaled="1"/>
          </a:gradFill>
          <a:ln w="9525">
            <a:solidFill>
              <a:schemeClr val="tx1"/>
            </a:solidFill>
            <a:round/>
            <a:headEnd/>
            <a:tailEnd/>
          </a:ln>
          <a:effectLst>
            <a:prstShdw prst="shdw13" dist="63500" dir="13987806">
              <a:schemeClr val="bg2">
                <a:alpha val="50000"/>
              </a:schemeClr>
            </a:prstShdw>
          </a:effectLst>
        </p:spPr>
        <p:txBody>
          <a:bodyPr wrap="none" anchor="ctr"/>
          <a:lstStyle/>
          <a:p>
            <a:r>
              <a:rPr lang="zh-CN" altLang="en-US" sz="1800">
                <a:latin typeface="Arial" charset="0"/>
              </a:rPr>
              <a:t>执行 </a:t>
            </a:r>
            <a:r>
              <a:rPr lang="en-US" altLang="zh-CN" sz="1800">
                <a:latin typeface="Arial" charset="0"/>
              </a:rPr>
              <a:t>catch </a:t>
            </a:r>
            <a:r>
              <a:rPr lang="zh-CN" altLang="en-US" sz="1800">
                <a:latin typeface="Arial" charset="0"/>
              </a:rPr>
              <a:t>后程序</a:t>
            </a:r>
          </a:p>
          <a:p>
            <a:r>
              <a:rPr lang="zh-CN" altLang="en-US" sz="1800">
                <a:latin typeface="Arial" charset="0"/>
              </a:rPr>
              <a:t>继续正常运行</a:t>
            </a:r>
          </a:p>
        </p:txBody>
      </p:sp>
      <p:cxnSp>
        <p:nvCxnSpPr>
          <p:cNvPr id="118811" name="AutoShape 27"/>
          <p:cNvCxnSpPr>
            <a:cxnSpLocks noChangeShapeType="1"/>
          </p:cNvCxnSpPr>
          <p:nvPr/>
        </p:nvCxnSpPr>
        <p:spPr bwMode="auto">
          <a:xfrm rot="5400000">
            <a:off x="5741988" y="2690813"/>
            <a:ext cx="73025" cy="2124075"/>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812" name="AutoShape 28"/>
          <p:cNvCxnSpPr>
            <a:cxnSpLocks noChangeShapeType="1"/>
            <a:stCxn id="118789" idx="3"/>
            <a:endCxn id="118795" idx="0"/>
          </p:cNvCxnSpPr>
          <p:nvPr/>
        </p:nvCxnSpPr>
        <p:spPr bwMode="auto">
          <a:xfrm>
            <a:off x="4716463" y="2420938"/>
            <a:ext cx="2124075" cy="71437"/>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65" name="Text Box 29"/>
          <p:cNvSpPr txBox="1">
            <a:spLocks noChangeArrowheads="1"/>
          </p:cNvSpPr>
          <p:nvPr/>
        </p:nvSpPr>
        <p:spPr bwMode="auto">
          <a:xfrm>
            <a:off x="5003800" y="3357563"/>
            <a:ext cx="1439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endParaRPr lang="en-US" altLang="zh-CN" sz="1800">
              <a:latin typeface="Arial" charset="0"/>
            </a:endParaRPr>
          </a:p>
        </p:txBody>
      </p:sp>
      <p:sp>
        <p:nvSpPr>
          <p:cNvPr id="118814" name="Text Box 30"/>
          <p:cNvSpPr txBox="1">
            <a:spLocks noChangeArrowheads="1"/>
          </p:cNvSpPr>
          <p:nvPr/>
        </p:nvSpPr>
        <p:spPr bwMode="auto">
          <a:xfrm>
            <a:off x="4859338" y="3429000"/>
            <a:ext cx="18716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1800">
                <a:solidFill>
                  <a:srgbClr val="FF0000"/>
                </a:solidFill>
                <a:latin typeface="Arial" charset="0"/>
              </a:rPr>
              <a:t>程序控制</a:t>
            </a:r>
          </a:p>
        </p:txBody>
      </p:sp>
      <p:sp>
        <p:nvSpPr>
          <p:cNvPr id="118815" name="Text Box 31"/>
          <p:cNvSpPr txBox="1">
            <a:spLocks noChangeArrowheads="1"/>
          </p:cNvSpPr>
          <p:nvPr/>
        </p:nvSpPr>
        <p:spPr bwMode="auto">
          <a:xfrm>
            <a:off x="4787900" y="2414588"/>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zh-CN" sz="1800">
                <a:solidFill>
                  <a:srgbClr val="FF0000"/>
                </a:solidFill>
                <a:latin typeface="Arial" charset="0"/>
              </a:rPr>
              <a:t>   </a:t>
            </a:r>
            <a:r>
              <a:rPr lang="zh-CN" altLang="en-US" sz="1800">
                <a:solidFill>
                  <a:srgbClr val="FF0000"/>
                </a:solidFill>
                <a:latin typeface="Arial" charset="0"/>
              </a:rPr>
              <a:t>引发</a:t>
            </a:r>
          </a:p>
        </p:txBody>
      </p:sp>
      <p:sp>
        <p:nvSpPr>
          <p:cNvPr id="118816" name="Text Box 32"/>
          <p:cNvSpPr txBox="1">
            <a:spLocks noChangeArrowheads="1"/>
          </p:cNvSpPr>
          <p:nvPr/>
        </p:nvSpPr>
        <p:spPr bwMode="auto">
          <a:xfrm>
            <a:off x="2843213" y="1262063"/>
            <a:ext cx="230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1800">
                <a:latin typeface="Arial" charset="0"/>
              </a:rPr>
              <a:t>代码块</a:t>
            </a:r>
          </a:p>
        </p:txBody>
      </p:sp>
      <p:sp>
        <p:nvSpPr>
          <p:cNvPr id="118817" name="Rectangle 33"/>
          <p:cNvSpPr>
            <a:spLocks noChangeArrowheads="1"/>
          </p:cNvSpPr>
          <p:nvPr/>
        </p:nvSpPr>
        <p:spPr bwMode="auto">
          <a:xfrm>
            <a:off x="973138" y="2019300"/>
            <a:ext cx="3959225" cy="2087563"/>
          </a:xfrm>
          <a:prstGeom prst="rect">
            <a:avLst/>
          </a:prstGeom>
          <a:solidFill>
            <a:srgbClr val="CC99FF">
              <a:alpha val="45097"/>
            </a:srgbClr>
          </a:solidFill>
          <a:ln w="317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18" name="Text Box 34"/>
          <p:cNvSpPr txBox="1">
            <a:spLocks noChangeArrowheads="1"/>
          </p:cNvSpPr>
          <p:nvPr/>
        </p:nvSpPr>
        <p:spPr bwMode="auto">
          <a:xfrm>
            <a:off x="1187450" y="2781300"/>
            <a:ext cx="1152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2800">
                <a:latin typeface="Arial" charset="0"/>
              </a:rPr>
              <a:t>单 元</a:t>
            </a:r>
          </a:p>
        </p:txBody>
      </p:sp>
      <p:sp>
        <p:nvSpPr>
          <p:cNvPr id="2" name="矩形 1"/>
          <p:cNvSpPr/>
          <p:nvPr/>
        </p:nvSpPr>
        <p:spPr>
          <a:xfrm>
            <a:off x="6731000" y="1167110"/>
            <a:ext cx="1415772" cy="461665"/>
          </a:xfrm>
          <a:prstGeom prst="rect">
            <a:avLst/>
          </a:prstGeom>
          <a:solidFill>
            <a:schemeClr val="accent1"/>
          </a:solidFill>
        </p:spPr>
        <p:txBody>
          <a:bodyPr wrap="none">
            <a:spAutoFit/>
          </a:bodyPr>
          <a:lstStyle/>
          <a:p>
            <a:r>
              <a:rPr lang="zh-CN" altLang="en-US" b="1" dirty="0">
                <a:solidFill>
                  <a:srgbClr val="FF0000"/>
                </a:solidFill>
                <a:latin typeface="华文中宋" pitchFamily="2" charset="-122"/>
                <a:ea typeface="华文中宋" pitchFamily="2" charset="-122"/>
              </a:rPr>
              <a:t>捕获异常</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8816"/>
                                        </p:tgtEl>
                                        <p:attrNameLst>
                                          <p:attrName>style.visibility</p:attrName>
                                        </p:attrNameLst>
                                      </p:cBhvr>
                                      <p:to>
                                        <p:strVal val="visible"/>
                                      </p:to>
                                    </p:set>
                                    <p:animEffect transition="in" filter="wipe(up)">
                                      <p:cBhvr>
                                        <p:cTn id="7" dur="1000"/>
                                        <p:tgtEl>
                                          <p:spTgt spid="118816"/>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18791"/>
                                        </p:tgtEl>
                                        <p:attrNameLst>
                                          <p:attrName>style.visibility</p:attrName>
                                        </p:attrNameLst>
                                      </p:cBhvr>
                                      <p:to>
                                        <p:strVal val="visible"/>
                                      </p:to>
                                    </p:set>
                                    <p:animEffect transition="in" filter="wipe(up)">
                                      <p:cBhvr>
                                        <p:cTn id="11" dur="1000"/>
                                        <p:tgtEl>
                                          <p:spTgt spid="118791"/>
                                        </p:tgtEl>
                                      </p:cBhvr>
                                    </p:animEffect>
                                  </p:childTnLst>
                                </p:cTn>
                              </p:par>
                            </p:childTnLst>
                          </p:cTn>
                        </p:par>
                        <p:par>
                          <p:cTn id="12" fill="hold" nodeType="afterGroup">
                            <p:stCondLst>
                              <p:cond delay="2000"/>
                            </p:stCondLst>
                            <p:childTnLst>
                              <p:par>
                                <p:cTn id="13" presetID="12" presetClass="entr" presetSubtype="8" fill="hold" grpId="0" nodeType="afterEffect">
                                  <p:stCondLst>
                                    <p:cond delay="0"/>
                                  </p:stCondLst>
                                  <p:childTnLst>
                                    <p:set>
                                      <p:cBhvr>
                                        <p:cTn id="14" dur="1" fill="hold">
                                          <p:stCondLst>
                                            <p:cond delay="0"/>
                                          </p:stCondLst>
                                        </p:cTn>
                                        <p:tgtEl>
                                          <p:spTgt spid="118789"/>
                                        </p:tgtEl>
                                        <p:attrNameLst>
                                          <p:attrName>style.visibility</p:attrName>
                                        </p:attrNameLst>
                                      </p:cBhvr>
                                      <p:to>
                                        <p:strVal val="visible"/>
                                      </p:to>
                                    </p:set>
                                    <p:animEffect transition="in" filter="slide(fromLeft)">
                                      <p:cBhvr>
                                        <p:cTn id="15" dur="1000"/>
                                        <p:tgtEl>
                                          <p:spTgt spid="118789"/>
                                        </p:tgtEl>
                                      </p:cBhvr>
                                    </p:animEffect>
                                  </p:childTnLst>
                                </p:cTn>
                              </p:par>
                            </p:childTnLst>
                          </p:cTn>
                        </p:par>
                        <p:par>
                          <p:cTn id="16" fill="hold" nodeType="afterGroup">
                            <p:stCondLst>
                              <p:cond delay="3000"/>
                            </p:stCondLst>
                            <p:childTnLst>
                              <p:par>
                                <p:cTn id="17" presetID="12" presetClass="entr" presetSubtype="1" fill="hold" grpId="0" nodeType="afterEffect">
                                  <p:stCondLst>
                                    <p:cond delay="0"/>
                                  </p:stCondLst>
                                  <p:childTnLst>
                                    <p:set>
                                      <p:cBhvr>
                                        <p:cTn id="18" dur="1" fill="hold">
                                          <p:stCondLst>
                                            <p:cond delay="0"/>
                                          </p:stCondLst>
                                        </p:cTn>
                                        <p:tgtEl>
                                          <p:spTgt spid="118796"/>
                                        </p:tgtEl>
                                        <p:attrNameLst>
                                          <p:attrName>style.visibility</p:attrName>
                                        </p:attrNameLst>
                                      </p:cBhvr>
                                      <p:to>
                                        <p:strVal val="visible"/>
                                      </p:to>
                                    </p:set>
                                    <p:animEffect transition="in" filter="slide(fromTop)">
                                      <p:cBhvr>
                                        <p:cTn id="19" dur="1000"/>
                                        <p:tgtEl>
                                          <p:spTgt spid="118796"/>
                                        </p:tgtEl>
                                      </p:cBhvr>
                                    </p:animEffect>
                                  </p:childTnLst>
                                </p:cTn>
                              </p:par>
                            </p:childTnLst>
                          </p:cTn>
                        </p:par>
                        <p:par>
                          <p:cTn id="20" fill="hold" nodeType="afterGroup">
                            <p:stCondLst>
                              <p:cond delay="4000"/>
                            </p:stCondLst>
                            <p:childTnLst>
                              <p:par>
                                <p:cTn id="21" presetID="12" presetClass="entr" presetSubtype="8" fill="hold" grpId="0" nodeType="afterEffect">
                                  <p:stCondLst>
                                    <p:cond delay="0"/>
                                  </p:stCondLst>
                                  <p:childTnLst>
                                    <p:set>
                                      <p:cBhvr>
                                        <p:cTn id="22" dur="1" fill="hold">
                                          <p:stCondLst>
                                            <p:cond delay="0"/>
                                          </p:stCondLst>
                                        </p:cTn>
                                        <p:tgtEl>
                                          <p:spTgt spid="118790"/>
                                        </p:tgtEl>
                                        <p:attrNameLst>
                                          <p:attrName>style.visibility</p:attrName>
                                        </p:attrNameLst>
                                      </p:cBhvr>
                                      <p:to>
                                        <p:strVal val="visible"/>
                                      </p:to>
                                    </p:set>
                                    <p:animEffect transition="in" filter="slide(fromLeft)">
                                      <p:cBhvr>
                                        <p:cTn id="23" dur="1000"/>
                                        <p:tgtEl>
                                          <p:spTgt spid="118790"/>
                                        </p:tgtEl>
                                      </p:cBhvr>
                                    </p:animEffect>
                                  </p:childTnLst>
                                </p:cTn>
                              </p:par>
                            </p:childTnLst>
                          </p:cTn>
                        </p:par>
                        <p:par>
                          <p:cTn id="24" fill="hold" nodeType="afterGroup">
                            <p:stCondLst>
                              <p:cond delay="5000"/>
                            </p:stCondLst>
                            <p:childTnLst>
                              <p:par>
                                <p:cTn id="25" presetID="22" presetClass="entr" presetSubtype="8" fill="hold" nodeType="afterEffect">
                                  <p:stCondLst>
                                    <p:cond delay="0"/>
                                  </p:stCondLst>
                                  <p:childTnLst>
                                    <p:set>
                                      <p:cBhvr>
                                        <p:cTn id="26" dur="1" fill="hold">
                                          <p:stCondLst>
                                            <p:cond delay="0"/>
                                          </p:stCondLst>
                                        </p:cTn>
                                        <p:tgtEl>
                                          <p:spTgt spid="118812"/>
                                        </p:tgtEl>
                                        <p:attrNameLst>
                                          <p:attrName>style.visibility</p:attrName>
                                        </p:attrNameLst>
                                      </p:cBhvr>
                                      <p:to>
                                        <p:strVal val="visible"/>
                                      </p:to>
                                    </p:set>
                                    <p:animEffect transition="in" filter="wipe(left)">
                                      <p:cBhvr>
                                        <p:cTn id="27" dur="1000"/>
                                        <p:tgtEl>
                                          <p:spTgt spid="118812"/>
                                        </p:tgtEl>
                                      </p:cBhvr>
                                    </p:animEffect>
                                  </p:childTnLst>
                                </p:cTn>
                              </p:par>
                            </p:childTnLst>
                          </p:cTn>
                        </p:par>
                        <p:par>
                          <p:cTn id="28" fill="hold" nodeType="afterGroup">
                            <p:stCondLst>
                              <p:cond delay="6000"/>
                            </p:stCondLst>
                            <p:childTnLst>
                              <p:par>
                                <p:cTn id="29" presetID="12" presetClass="entr" presetSubtype="8" fill="hold" grpId="0" nodeType="afterEffect">
                                  <p:stCondLst>
                                    <p:cond delay="0"/>
                                  </p:stCondLst>
                                  <p:childTnLst>
                                    <p:set>
                                      <p:cBhvr>
                                        <p:cTn id="30" dur="1" fill="hold">
                                          <p:stCondLst>
                                            <p:cond delay="0"/>
                                          </p:stCondLst>
                                        </p:cTn>
                                        <p:tgtEl>
                                          <p:spTgt spid="118815"/>
                                        </p:tgtEl>
                                        <p:attrNameLst>
                                          <p:attrName>style.visibility</p:attrName>
                                        </p:attrNameLst>
                                      </p:cBhvr>
                                      <p:to>
                                        <p:strVal val="visible"/>
                                      </p:to>
                                    </p:set>
                                    <p:animEffect transition="in" filter="slide(fromLeft)">
                                      <p:cBhvr>
                                        <p:cTn id="31" dur="1000"/>
                                        <p:tgtEl>
                                          <p:spTgt spid="118815"/>
                                        </p:tgtEl>
                                      </p:cBhvr>
                                    </p:animEffect>
                                  </p:childTnLst>
                                </p:cTn>
                              </p:par>
                            </p:childTnLst>
                          </p:cTn>
                        </p:par>
                        <p:par>
                          <p:cTn id="32" fill="hold" nodeType="afterGroup">
                            <p:stCondLst>
                              <p:cond delay="7000"/>
                            </p:stCondLst>
                            <p:childTnLst>
                              <p:par>
                                <p:cTn id="33" presetID="22" presetClass="entr" presetSubtype="1" fill="hold" grpId="0" nodeType="afterEffect">
                                  <p:stCondLst>
                                    <p:cond delay="0"/>
                                  </p:stCondLst>
                                  <p:childTnLst>
                                    <p:set>
                                      <p:cBhvr>
                                        <p:cTn id="34" dur="1" fill="hold">
                                          <p:stCondLst>
                                            <p:cond delay="0"/>
                                          </p:stCondLst>
                                        </p:cTn>
                                        <p:tgtEl>
                                          <p:spTgt spid="118795"/>
                                        </p:tgtEl>
                                        <p:attrNameLst>
                                          <p:attrName>style.visibility</p:attrName>
                                        </p:attrNameLst>
                                      </p:cBhvr>
                                      <p:to>
                                        <p:strVal val="visible"/>
                                      </p:to>
                                    </p:set>
                                    <p:animEffect transition="in" filter="wipe(up)">
                                      <p:cBhvr>
                                        <p:cTn id="35" dur="1000"/>
                                        <p:tgtEl>
                                          <p:spTgt spid="118795"/>
                                        </p:tgtEl>
                                      </p:cBhvr>
                                    </p:animEffect>
                                  </p:childTnLst>
                                </p:cTn>
                              </p:par>
                            </p:childTnLst>
                          </p:cTn>
                        </p:par>
                        <p:par>
                          <p:cTn id="36" fill="hold" nodeType="afterGroup">
                            <p:stCondLst>
                              <p:cond delay="8000"/>
                            </p:stCondLst>
                            <p:childTnLst>
                              <p:par>
                                <p:cTn id="37" presetID="22" presetClass="entr" presetSubtype="2" fill="hold" nodeType="afterEffect">
                                  <p:stCondLst>
                                    <p:cond delay="0"/>
                                  </p:stCondLst>
                                  <p:childTnLst>
                                    <p:set>
                                      <p:cBhvr>
                                        <p:cTn id="38" dur="1" fill="hold">
                                          <p:stCondLst>
                                            <p:cond delay="0"/>
                                          </p:stCondLst>
                                        </p:cTn>
                                        <p:tgtEl>
                                          <p:spTgt spid="118811"/>
                                        </p:tgtEl>
                                        <p:attrNameLst>
                                          <p:attrName>style.visibility</p:attrName>
                                        </p:attrNameLst>
                                      </p:cBhvr>
                                      <p:to>
                                        <p:strVal val="visible"/>
                                      </p:to>
                                    </p:set>
                                    <p:animEffect transition="in" filter="wipe(right)">
                                      <p:cBhvr>
                                        <p:cTn id="39" dur="1000"/>
                                        <p:tgtEl>
                                          <p:spTgt spid="118811"/>
                                        </p:tgtEl>
                                      </p:cBhvr>
                                    </p:animEffect>
                                  </p:childTnLst>
                                </p:cTn>
                              </p:par>
                            </p:childTnLst>
                          </p:cTn>
                        </p:par>
                        <p:par>
                          <p:cTn id="40" fill="hold" nodeType="afterGroup">
                            <p:stCondLst>
                              <p:cond delay="9000"/>
                            </p:stCondLst>
                            <p:childTnLst>
                              <p:par>
                                <p:cTn id="41" presetID="12" presetClass="entr" presetSubtype="2" fill="hold" grpId="0" nodeType="afterEffect">
                                  <p:stCondLst>
                                    <p:cond delay="0"/>
                                  </p:stCondLst>
                                  <p:childTnLst>
                                    <p:set>
                                      <p:cBhvr>
                                        <p:cTn id="42" dur="1" fill="hold">
                                          <p:stCondLst>
                                            <p:cond delay="0"/>
                                          </p:stCondLst>
                                        </p:cTn>
                                        <p:tgtEl>
                                          <p:spTgt spid="118814"/>
                                        </p:tgtEl>
                                        <p:attrNameLst>
                                          <p:attrName>style.visibility</p:attrName>
                                        </p:attrNameLst>
                                      </p:cBhvr>
                                      <p:to>
                                        <p:strVal val="visible"/>
                                      </p:to>
                                    </p:set>
                                    <p:animEffect transition="in" filter="slide(fromRight)">
                                      <p:cBhvr>
                                        <p:cTn id="43" dur="1000"/>
                                        <p:tgtEl>
                                          <p:spTgt spid="11881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18797"/>
                                        </p:tgtEl>
                                        <p:attrNameLst>
                                          <p:attrName>style.visibility</p:attrName>
                                        </p:attrNameLst>
                                      </p:cBhvr>
                                      <p:to>
                                        <p:strVal val="visible"/>
                                      </p:to>
                                    </p:set>
                                    <p:animEffect transition="in" filter="wipe(up)">
                                      <p:cBhvr>
                                        <p:cTn id="48" dur="1000"/>
                                        <p:tgtEl>
                                          <p:spTgt spid="118797"/>
                                        </p:tgtEl>
                                      </p:cBhvr>
                                    </p:animEffect>
                                  </p:childTnLst>
                                </p:cTn>
                              </p:par>
                            </p:childTnLst>
                          </p:cTn>
                        </p:par>
                        <p:par>
                          <p:cTn id="49" fill="hold" nodeType="afterGroup">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118799"/>
                                        </p:tgtEl>
                                        <p:attrNameLst>
                                          <p:attrName>style.visibility</p:attrName>
                                        </p:attrNameLst>
                                      </p:cBhvr>
                                      <p:to>
                                        <p:strVal val="visible"/>
                                      </p:to>
                                    </p:set>
                                    <p:animEffect transition="in" filter="wipe(up)">
                                      <p:cBhvr>
                                        <p:cTn id="52" dur="1000"/>
                                        <p:tgtEl>
                                          <p:spTgt spid="11879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mph" presetSubtype="0" fill="hold" grpId="1" nodeType="clickEffect">
                                  <p:stCondLst>
                                    <p:cond delay="0"/>
                                  </p:stCondLst>
                                  <p:childTnLst>
                                    <p:animClr clrSpc="hsl" dir="cw">
                                      <p:cBhvr override="childStyle">
                                        <p:cTn id="56" dur="1000" fill="hold"/>
                                        <p:tgtEl>
                                          <p:spTgt spid="118795"/>
                                        </p:tgtEl>
                                        <p:attrNameLst>
                                          <p:attrName>style.color</p:attrName>
                                        </p:attrNameLst>
                                      </p:cBhvr>
                                      <p:by>
                                        <p:hsl h="10842353" s="0" l="0"/>
                                      </p:by>
                                    </p:animClr>
                                    <p:animClr clrSpc="hsl" dir="cw">
                                      <p:cBhvr>
                                        <p:cTn id="57" dur="1000" fill="hold"/>
                                        <p:tgtEl>
                                          <p:spTgt spid="118795"/>
                                        </p:tgtEl>
                                        <p:attrNameLst>
                                          <p:attrName>fillcolor</p:attrName>
                                        </p:attrNameLst>
                                      </p:cBhvr>
                                      <p:by>
                                        <p:hsl h="10842353" s="0" l="0"/>
                                      </p:by>
                                    </p:animClr>
                                    <p:animClr clrSpc="hsl" dir="cw">
                                      <p:cBhvr>
                                        <p:cTn id="58" dur="1000" fill="hold"/>
                                        <p:tgtEl>
                                          <p:spTgt spid="118795"/>
                                        </p:tgtEl>
                                        <p:attrNameLst>
                                          <p:attrName>stroke.color</p:attrName>
                                        </p:attrNameLst>
                                      </p:cBhvr>
                                      <p:by>
                                        <p:hsl h="10842353" s="0" l="0"/>
                                      </p:by>
                                    </p:animClr>
                                    <p:set>
                                      <p:cBhvr>
                                        <p:cTn id="59" dur="1000" fill="hold"/>
                                        <p:tgtEl>
                                          <p:spTgt spid="118795"/>
                                        </p:tgtEl>
                                        <p:attrNameLst>
                                          <p:attrName>fill.type</p:attrName>
                                        </p:attrNameLst>
                                      </p:cBhvr>
                                      <p:to>
                                        <p:strVal val="solid"/>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1" presetClass="entr" presetSubtype="1" fill="hold" grpId="0" nodeType="clickEffect">
                                  <p:stCondLst>
                                    <p:cond delay="0"/>
                                  </p:stCondLst>
                                  <p:childTnLst>
                                    <p:set>
                                      <p:cBhvr>
                                        <p:cTn id="63" dur="1" fill="hold">
                                          <p:stCondLst>
                                            <p:cond delay="0"/>
                                          </p:stCondLst>
                                        </p:cTn>
                                        <p:tgtEl>
                                          <p:spTgt spid="118817"/>
                                        </p:tgtEl>
                                        <p:attrNameLst>
                                          <p:attrName>style.visibility</p:attrName>
                                        </p:attrNameLst>
                                      </p:cBhvr>
                                      <p:to>
                                        <p:strVal val="visible"/>
                                      </p:to>
                                    </p:set>
                                    <p:animEffect transition="in" filter="wheel(1)">
                                      <p:cBhvr>
                                        <p:cTn id="64" dur="2000"/>
                                        <p:tgtEl>
                                          <p:spTgt spid="118817"/>
                                        </p:tgtEl>
                                      </p:cBhvr>
                                    </p:animEffect>
                                  </p:childTnLst>
                                </p:cTn>
                              </p:par>
                            </p:childTnLst>
                          </p:cTn>
                        </p:par>
                        <p:par>
                          <p:cTn id="65" fill="hold" nodeType="afterGroup">
                            <p:stCondLst>
                              <p:cond delay="2000"/>
                            </p:stCondLst>
                            <p:childTnLst>
                              <p:par>
                                <p:cTn id="66" presetID="27" presetClass="entr" presetSubtype="0" fill="hold" grpId="0" nodeType="afterEffect">
                                  <p:stCondLst>
                                    <p:cond delay="0"/>
                                  </p:stCondLst>
                                  <p:iterate type="lt">
                                    <p:tmPct val="50000"/>
                                  </p:iterate>
                                  <p:childTnLst>
                                    <p:set>
                                      <p:cBhvr>
                                        <p:cTn id="67" dur="1" fill="hold">
                                          <p:stCondLst>
                                            <p:cond delay="0"/>
                                          </p:stCondLst>
                                        </p:cTn>
                                        <p:tgtEl>
                                          <p:spTgt spid="118818"/>
                                        </p:tgtEl>
                                        <p:attrNameLst>
                                          <p:attrName>style.visibility</p:attrName>
                                        </p:attrNameLst>
                                      </p:cBhvr>
                                      <p:to>
                                        <p:strVal val="visible"/>
                                      </p:to>
                                    </p:set>
                                    <p:anim calcmode="discrete" valueType="clr">
                                      <p:cBhvr override="childStyle">
                                        <p:cTn id="68" dur="80"/>
                                        <p:tgtEl>
                                          <p:spTgt spid="118818"/>
                                        </p:tgtEl>
                                        <p:attrNameLst>
                                          <p:attrName>style.color</p:attrName>
                                        </p:attrNameLst>
                                      </p:cBhvr>
                                      <p:tavLst>
                                        <p:tav tm="0">
                                          <p:val>
                                            <p:clrVal>
                                              <a:schemeClr val="accent2"/>
                                            </p:clrVal>
                                          </p:val>
                                        </p:tav>
                                        <p:tav tm="50000">
                                          <p:val>
                                            <p:clrVal>
                                              <a:schemeClr val="hlink"/>
                                            </p:clrVal>
                                          </p:val>
                                        </p:tav>
                                      </p:tavLst>
                                    </p:anim>
                                    <p:anim calcmode="discrete" valueType="clr">
                                      <p:cBhvr>
                                        <p:cTn id="69" dur="80"/>
                                        <p:tgtEl>
                                          <p:spTgt spid="118818"/>
                                        </p:tgtEl>
                                        <p:attrNameLst>
                                          <p:attrName>fillcolor</p:attrName>
                                        </p:attrNameLst>
                                      </p:cBhvr>
                                      <p:tavLst>
                                        <p:tav tm="0">
                                          <p:val>
                                            <p:clrVal>
                                              <a:schemeClr val="accent2"/>
                                            </p:clrVal>
                                          </p:val>
                                        </p:tav>
                                        <p:tav tm="50000">
                                          <p:val>
                                            <p:clrVal>
                                              <a:schemeClr val="hlink"/>
                                            </p:clrVal>
                                          </p:val>
                                        </p:tav>
                                      </p:tavLst>
                                    </p:anim>
                                    <p:set>
                                      <p:cBhvr>
                                        <p:cTn id="70" dur="80"/>
                                        <p:tgtEl>
                                          <p:spTgt spid="1188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animBg="1"/>
      <p:bldP spid="118789" grpId="0" animBg="1"/>
      <p:bldP spid="118790" grpId="0" animBg="1"/>
      <p:bldP spid="118795" grpId="0" animBg="1"/>
      <p:bldP spid="118795" grpId="1" animBg="1"/>
      <p:bldP spid="118796" grpId="0" animBg="1"/>
      <p:bldP spid="118797" grpId="0" animBg="1"/>
      <p:bldP spid="118799" grpId="0" animBg="1"/>
      <p:bldP spid="118814" grpId="0"/>
      <p:bldP spid="118815" grpId="0"/>
      <p:bldP spid="118816" grpId="0"/>
      <p:bldP spid="118817" grpId="0" animBg="1"/>
      <p:bldP spid="1188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1"/>
          </p:nvPr>
        </p:nvSpPr>
        <p:spPr>
          <a:xfrm>
            <a:off x="3924300" y="6524625"/>
            <a:ext cx="5219700" cy="333375"/>
          </a:xfrm>
        </p:spPr>
        <p:txBody>
          <a:bodyPr/>
          <a:lstStyle/>
          <a:p>
            <a:pPr>
              <a:defRPr/>
            </a:pPr>
            <a:fld id="{8BE7587D-C69B-40B0-A2C3-7C108D657DA3}" type="slidenum">
              <a:rPr lang="en-US" altLang="zh-CN" b="0"/>
              <a:pPr>
                <a:defRPr/>
              </a:pPr>
              <a:t>21</a:t>
            </a:fld>
            <a:endParaRPr lang="en-US" altLang="zh-CN" b="0"/>
          </a:p>
        </p:txBody>
      </p:sp>
      <p:sp>
        <p:nvSpPr>
          <p:cNvPr id="24579" name="Rectangle 2"/>
          <p:cNvSpPr>
            <a:spLocks noGrp="1" noChangeArrowheads="1"/>
          </p:cNvSpPr>
          <p:nvPr>
            <p:ph type="title"/>
          </p:nvPr>
        </p:nvSpPr>
        <p:spPr>
          <a:xfrm>
            <a:off x="684213" y="108650"/>
            <a:ext cx="5381625" cy="792163"/>
          </a:xfrm>
        </p:spPr>
        <p:txBody>
          <a:bodyPr/>
          <a:lstStyle/>
          <a:p>
            <a:pPr algn="l"/>
            <a:r>
              <a:rPr lang="en-US" altLang="zh-CN" sz="2800" dirty="0" smtClean="0"/>
              <a:t>try </a:t>
            </a:r>
            <a:r>
              <a:rPr lang="zh-CN" altLang="en-US" sz="2800" dirty="0" smtClean="0"/>
              <a:t>和 </a:t>
            </a:r>
            <a:r>
              <a:rPr lang="en-US" altLang="zh-CN" sz="2800" dirty="0" smtClean="0"/>
              <a:t>catch </a:t>
            </a:r>
            <a:r>
              <a:rPr lang="zh-CN" altLang="en-US" sz="2800" dirty="0" smtClean="0"/>
              <a:t>块 </a:t>
            </a:r>
            <a:r>
              <a:rPr lang="en-US" altLang="zh-CN" sz="2800" dirty="0"/>
              <a:t>3</a:t>
            </a:r>
            <a:r>
              <a:rPr lang="en-US" altLang="zh-CN" sz="2800" dirty="0" smtClean="0"/>
              <a:t>-2</a:t>
            </a:r>
          </a:p>
        </p:txBody>
      </p:sp>
      <p:sp>
        <p:nvSpPr>
          <p:cNvPr id="159748" name="Rectangle 4"/>
          <p:cNvSpPr>
            <a:spLocks noChangeArrowheads="1"/>
          </p:cNvSpPr>
          <p:nvPr/>
        </p:nvSpPr>
        <p:spPr bwMode="auto">
          <a:xfrm>
            <a:off x="684213" y="1268413"/>
            <a:ext cx="82296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 typeface="Wingdings" pitchFamily="2" charset="2"/>
              <a:buChar char="q"/>
            </a:pPr>
            <a:r>
              <a:rPr lang="en-US" altLang="zh-CN">
                <a:latin typeface="Arial" charset="0"/>
              </a:rPr>
              <a:t>try </a:t>
            </a:r>
            <a:r>
              <a:rPr lang="zh-CN" altLang="en-US">
                <a:latin typeface="Arial" charset="0"/>
              </a:rPr>
              <a:t>和 </a:t>
            </a:r>
            <a:r>
              <a:rPr lang="en-US" altLang="zh-CN">
                <a:latin typeface="Arial" charset="0"/>
              </a:rPr>
              <a:t>catch </a:t>
            </a:r>
            <a:r>
              <a:rPr lang="zh-CN" altLang="en-US">
                <a:latin typeface="Arial" charset="0"/>
              </a:rPr>
              <a:t>块的用法</a:t>
            </a:r>
            <a:endParaRPr lang="zh-CN" altLang="en-US"/>
          </a:p>
          <a:p>
            <a:pPr marL="342900" indent="-342900"/>
            <a:endParaRPr lang="en-US" altLang="zh-CN">
              <a:latin typeface="Arial" charset="0"/>
            </a:endParaRPr>
          </a:p>
        </p:txBody>
      </p:sp>
      <p:sp>
        <p:nvSpPr>
          <p:cNvPr id="159750" name="Rectangle 6"/>
          <p:cNvSpPr>
            <a:spLocks noChangeArrowheads="1"/>
          </p:cNvSpPr>
          <p:nvPr/>
        </p:nvSpPr>
        <p:spPr bwMode="auto">
          <a:xfrm>
            <a:off x="179512" y="1120646"/>
            <a:ext cx="8856984" cy="5016758"/>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28528" rIns="0" anchor="ctr">
            <a:spAutoFit/>
          </a:bodyPr>
          <a:lstStyle/>
          <a:p>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class</a:t>
            </a:r>
            <a:r>
              <a:rPr lang="en-US" altLang="zh-CN" sz="2000" b="1">
                <a:solidFill>
                  <a:srgbClr val="000000"/>
                </a:solidFill>
                <a:latin typeface="Consolas" panose="020B0609020204030204" pitchFamily="49" charset="0"/>
              </a:rPr>
              <a:t> CatchExceptionDemo {</a:t>
            </a:r>
          </a:p>
          <a:p>
            <a:pPr lvl="1"/>
            <a:r>
              <a:rPr lang="en-US" altLang="zh-CN" sz="2000" b="1">
                <a:solidFill>
                  <a:srgbClr val="7F0055"/>
                </a:solidFill>
                <a:latin typeface="Consolas" panose="020B0609020204030204" pitchFamily="49" charset="0"/>
              </a:rPr>
              <a:t>private</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static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calculate(</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i</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j</a:t>
            </a:r>
            <a:r>
              <a:rPr lang="en-US" altLang="zh-CN" sz="2000" b="1">
                <a:solidFill>
                  <a:srgbClr val="000000"/>
                </a:solidFill>
                <a:latin typeface="Consolas" panose="020B0609020204030204" pitchFamily="49" charset="0"/>
              </a:rPr>
              <a:t>) </a:t>
            </a:r>
            <a:r>
              <a:rPr lang="en-US" altLang="zh-CN" sz="2000" b="1" smtClean="0">
                <a:solidFill>
                  <a:srgbClr val="000000"/>
                </a:solidFill>
                <a:latin typeface="Consolas" panose="020B0609020204030204" pitchFamily="49" charset="0"/>
              </a:rPr>
              <a:t>{</a:t>
            </a:r>
          </a:p>
          <a:p>
            <a:pPr lvl="1"/>
            <a:r>
              <a:rPr lang="en-US" altLang="zh-CN" sz="2000" b="1">
                <a:solidFill>
                  <a:srgbClr val="000000"/>
                </a:solidFill>
                <a:latin typeface="Consolas" panose="020B0609020204030204" pitchFamily="49" charset="0"/>
              </a:rPr>
              <a:t>	</a:t>
            </a:r>
            <a:r>
              <a:rPr lang="en-US" altLang="zh-CN" sz="2000" b="1" smtClean="0">
                <a:solidFill>
                  <a:srgbClr val="7F0055"/>
                </a:solidFill>
                <a:latin typeface="Consolas" panose="020B0609020204030204" pitchFamily="49" charset="0"/>
              </a:rPr>
              <a:t>return</a:t>
            </a:r>
            <a:r>
              <a:rPr lang="en-US" altLang="zh-CN" sz="2000" b="1" smtClean="0">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i</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j</a:t>
            </a:r>
            <a:r>
              <a:rPr lang="en-US" altLang="zh-CN" sz="2000" b="1">
                <a:solidFill>
                  <a:srgbClr val="000000"/>
                </a:solidFill>
                <a:latin typeface="Consolas" panose="020B0609020204030204" pitchFamily="49" charset="0"/>
              </a:rPr>
              <a:t>;</a:t>
            </a:r>
          </a:p>
          <a:p>
            <a:pPr lvl="1"/>
            <a:r>
              <a:rPr lang="en-US" altLang="zh-CN" sz="2000">
                <a:solidFill>
                  <a:srgbClr val="000000"/>
                </a:solidFill>
                <a:latin typeface="Consolas" panose="020B0609020204030204" pitchFamily="49" charset="0"/>
              </a:rPr>
              <a:t>}</a:t>
            </a:r>
          </a:p>
          <a:p>
            <a:pPr lvl="1"/>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static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void</a:t>
            </a:r>
            <a:r>
              <a:rPr lang="en-US" altLang="zh-CN" sz="2000" b="1">
                <a:solidFill>
                  <a:srgbClr val="000000"/>
                </a:solidFill>
                <a:latin typeface="Consolas" panose="020B0609020204030204" pitchFamily="49" charset="0"/>
              </a:rPr>
              <a:t> main(String[] </a:t>
            </a:r>
            <a:r>
              <a:rPr lang="en-US" altLang="zh-CN" sz="2000" b="1">
                <a:solidFill>
                  <a:srgbClr val="6A3E3E"/>
                </a:solidFill>
                <a:latin typeface="Consolas" panose="020B0609020204030204" pitchFamily="49" charset="0"/>
              </a:rPr>
              <a:t>args</a:t>
            </a:r>
            <a:r>
              <a:rPr lang="en-US" altLang="zh-CN" sz="2000" b="1">
                <a:solidFill>
                  <a:srgbClr val="000000"/>
                </a:solidFill>
                <a:latin typeface="Consolas" panose="020B0609020204030204" pitchFamily="49" charset="0"/>
              </a:rPr>
              <a:t>) {</a:t>
            </a:r>
          </a:p>
          <a:p>
            <a:pPr lvl="1"/>
            <a:r>
              <a:rPr lang="en-US" altLang="zh-CN" sz="2000" smtClean="0">
                <a:solidFill>
                  <a:srgbClr val="000000"/>
                </a:solidFill>
                <a:latin typeface="Consolas" panose="020B0609020204030204" pitchFamily="49" charset="0"/>
              </a:rPr>
              <a:t>	</a:t>
            </a:r>
            <a:r>
              <a:rPr lang="en-US" altLang="zh-CN" sz="1800">
                <a:solidFill>
                  <a:srgbClr val="000000"/>
                </a:solidFill>
                <a:latin typeface="Consolas" panose="020B0609020204030204" pitchFamily="49" charset="0"/>
              </a:rPr>
              <a:t>CatchExceptionDemo </a:t>
            </a:r>
            <a:r>
              <a:rPr lang="en-US" altLang="zh-CN" sz="1800">
                <a:solidFill>
                  <a:srgbClr val="6A3E3E"/>
                </a:solidFill>
                <a:latin typeface="Consolas" panose="020B0609020204030204" pitchFamily="49" charset="0"/>
              </a:rPr>
              <a:t>obj</a:t>
            </a:r>
            <a:r>
              <a:rPr lang="en-US" altLang="zh-CN" sz="1800">
                <a:solidFill>
                  <a:srgbClr val="000000"/>
                </a:solidFill>
                <a:latin typeface="Consolas" panose="020B0609020204030204" pitchFamily="49" charset="0"/>
              </a:rPr>
              <a:t> = </a:t>
            </a:r>
            <a:r>
              <a:rPr lang="en-US" altLang="zh-CN" sz="1800" b="1">
                <a:solidFill>
                  <a:srgbClr val="7F0055"/>
                </a:solidFill>
                <a:latin typeface="Consolas" panose="020B0609020204030204" pitchFamily="49" charset="0"/>
              </a:rPr>
              <a:t>new</a:t>
            </a:r>
            <a:r>
              <a:rPr lang="en-US" altLang="zh-CN" sz="1800" b="1">
                <a:solidFill>
                  <a:srgbClr val="000000"/>
                </a:solidFill>
                <a:latin typeface="Consolas" panose="020B0609020204030204" pitchFamily="49" charset="0"/>
              </a:rPr>
              <a:t> CatchExceptionDemo ();</a:t>
            </a:r>
          </a:p>
          <a:p>
            <a:pPr lvl="2"/>
            <a:r>
              <a:rPr lang="en-US" altLang="zh-CN" sz="2000" b="1">
                <a:solidFill>
                  <a:srgbClr val="7F0055"/>
                </a:solidFill>
                <a:latin typeface="Consolas" panose="020B0609020204030204" pitchFamily="49" charset="0"/>
              </a:rPr>
              <a:t>try</a:t>
            </a:r>
            <a:r>
              <a:rPr lang="en-US" altLang="zh-CN" sz="2000" b="1">
                <a:solidFill>
                  <a:srgbClr val="000000"/>
                </a:solidFill>
                <a:latin typeface="Consolas" panose="020B0609020204030204" pitchFamily="49" charset="0"/>
              </a:rPr>
              <a:t> {</a:t>
            </a:r>
          </a:p>
          <a:p>
            <a:pPr lvl="2"/>
            <a:r>
              <a:rPr lang="en-US" altLang="zh-CN" sz="2000" b="1" smtClean="0">
                <a:solidFill>
                  <a:srgbClr val="7F0055"/>
                </a:solidFill>
                <a:latin typeface="Consolas" panose="020B0609020204030204" pitchFamily="49" charset="0"/>
              </a:rPr>
              <a:t>	int</a:t>
            </a:r>
            <a:r>
              <a:rPr lang="en-US" altLang="zh-CN" sz="2000" b="1" smtClean="0">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result</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obj</a:t>
            </a:r>
            <a:r>
              <a:rPr lang="en-US" altLang="zh-CN" sz="2000" b="1">
                <a:solidFill>
                  <a:srgbClr val="000000"/>
                </a:solidFill>
                <a:latin typeface="Consolas" panose="020B0609020204030204" pitchFamily="49" charset="0"/>
              </a:rPr>
              <a:t>.</a:t>
            </a:r>
            <a:r>
              <a:rPr lang="en-US" altLang="zh-CN" sz="2000" b="1" i="1">
                <a:solidFill>
                  <a:srgbClr val="000000"/>
                </a:solidFill>
                <a:latin typeface="Consolas" panose="020B0609020204030204" pitchFamily="49" charset="0"/>
              </a:rPr>
              <a:t>calculate(9, 0);</a:t>
            </a:r>
          </a:p>
          <a:p>
            <a:pPr lvl="2"/>
            <a:r>
              <a:rPr lang="en-US" altLang="zh-CN" sz="2000" smtClean="0">
                <a:solidFill>
                  <a:srgbClr val="000000"/>
                </a:solidFill>
                <a:latin typeface="Consolas" panose="020B0609020204030204" pitchFamily="49" charset="0"/>
              </a:rPr>
              <a:t>	System.</a:t>
            </a:r>
            <a:r>
              <a:rPr lang="en-US" altLang="zh-CN" sz="2000" b="1" i="1" smtClean="0">
                <a:solidFill>
                  <a:srgbClr val="0000C0"/>
                </a:solidFill>
                <a:latin typeface="Consolas" panose="020B0609020204030204" pitchFamily="49" charset="0"/>
              </a:rPr>
              <a:t>out</a:t>
            </a:r>
            <a:r>
              <a:rPr lang="en-US" altLang="zh-CN" sz="2000" b="1" i="1" smtClean="0">
                <a:solidFill>
                  <a:srgbClr val="000000"/>
                </a:solidFill>
                <a:latin typeface="Consolas" panose="020B0609020204030204" pitchFamily="49" charset="0"/>
              </a:rPr>
              <a:t>.println(</a:t>
            </a:r>
            <a:r>
              <a:rPr lang="en-US" altLang="zh-CN" sz="2000" b="1" i="1" smtClean="0">
                <a:solidFill>
                  <a:srgbClr val="6A3E3E"/>
                </a:solidFill>
                <a:latin typeface="Consolas" panose="020B0609020204030204" pitchFamily="49" charset="0"/>
              </a:rPr>
              <a:t>result</a:t>
            </a:r>
            <a:r>
              <a:rPr lang="en-US" altLang="zh-CN" sz="2000" b="1" i="1">
                <a:solidFill>
                  <a:srgbClr val="000000"/>
                </a:solidFill>
                <a:latin typeface="Consolas" panose="020B0609020204030204" pitchFamily="49" charset="0"/>
              </a:rPr>
              <a:t>);</a:t>
            </a:r>
          </a:p>
          <a:p>
            <a:pPr lvl="2"/>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catch</a:t>
            </a:r>
            <a:r>
              <a:rPr lang="en-US" altLang="zh-CN" sz="2000" b="1">
                <a:solidFill>
                  <a:srgbClr val="000000"/>
                </a:solidFill>
                <a:latin typeface="Consolas" panose="020B0609020204030204" pitchFamily="49" charset="0"/>
              </a:rPr>
              <a:t> (ArithmeticException </a:t>
            </a:r>
            <a:r>
              <a:rPr lang="en-US" altLang="zh-CN" sz="2000" b="1">
                <a:solidFill>
                  <a:srgbClr val="6A3E3E"/>
                </a:solidFill>
                <a:latin typeface="Consolas" panose="020B0609020204030204" pitchFamily="49" charset="0"/>
              </a:rPr>
              <a:t>e</a:t>
            </a:r>
            <a:r>
              <a:rPr lang="en-US" altLang="zh-CN" sz="2000" b="1">
                <a:solidFill>
                  <a:srgbClr val="000000"/>
                </a:solidFill>
                <a:latin typeface="Consolas" panose="020B0609020204030204" pitchFamily="49" charset="0"/>
              </a:rPr>
              <a:t>) {</a:t>
            </a:r>
          </a:p>
          <a:p>
            <a:pPr lvl="2"/>
            <a:r>
              <a:rPr lang="en-US" altLang="zh-CN" sz="2000" smtClean="0">
                <a:solidFill>
                  <a:srgbClr val="000000"/>
                </a:solidFill>
                <a:latin typeface="Consolas" panose="020B0609020204030204" pitchFamily="49" charset="0"/>
              </a:rPr>
              <a:t>	System.</a:t>
            </a:r>
            <a:r>
              <a:rPr lang="en-US" altLang="zh-CN" sz="2000" b="1" i="1" smtClean="0">
                <a:solidFill>
                  <a:srgbClr val="0000C0"/>
                </a:solidFill>
                <a:latin typeface="Consolas" panose="020B0609020204030204" pitchFamily="49" charset="0"/>
              </a:rPr>
              <a:t>err</a:t>
            </a:r>
            <a:r>
              <a:rPr lang="en-US" altLang="zh-CN" sz="2000" b="1" i="1" smtClean="0">
                <a:solidFill>
                  <a:srgbClr val="000000"/>
                </a:solidFill>
                <a:latin typeface="Consolas" panose="020B0609020204030204" pitchFamily="49" charset="0"/>
              </a:rPr>
              <a:t>.println</a:t>
            </a:r>
            <a:r>
              <a:rPr lang="en-US" altLang="zh-CN" sz="2000" b="1" i="1">
                <a:solidFill>
                  <a:srgbClr val="000000"/>
                </a:solidFill>
                <a:latin typeface="Consolas" panose="020B0609020204030204" pitchFamily="49" charset="0"/>
              </a:rPr>
              <a:t>(</a:t>
            </a:r>
            <a:r>
              <a:rPr lang="en-US" altLang="zh-CN" sz="2000" b="1" i="1">
                <a:solidFill>
                  <a:srgbClr val="2A00FF"/>
                </a:solidFill>
                <a:latin typeface="Consolas" panose="020B0609020204030204" pitchFamily="49" charset="0"/>
              </a:rPr>
              <a:t>"</a:t>
            </a:r>
            <a:r>
              <a:rPr lang="zh-CN" altLang="en-US" sz="2000" b="1" i="1">
                <a:solidFill>
                  <a:srgbClr val="2A00FF"/>
                </a:solidFill>
                <a:latin typeface="Consolas" panose="020B0609020204030204" pitchFamily="49" charset="0"/>
              </a:rPr>
              <a:t>发生异常：</a:t>
            </a:r>
            <a:r>
              <a:rPr lang="en-US" altLang="zh-CN" sz="2000" b="1" i="1">
                <a:solidFill>
                  <a:srgbClr val="2A00FF"/>
                </a:solidFill>
                <a:latin typeface="Consolas" panose="020B0609020204030204" pitchFamily="49" charset="0"/>
              </a:rPr>
              <a:t>"</a:t>
            </a:r>
            <a:r>
              <a:rPr lang="zh-CN" altLang="en-US" sz="2000" b="1" i="1">
                <a:solidFill>
                  <a:srgbClr val="000000"/>
                </a:solidFill>
                <a:latin typeface="Consolas" panose="020B0609020204030204" pitchFamily="49" charset="0"/>
              </a:rPr>
              <a:t> </a:t>
            </a:r>
            <a:r>
              <a:rPr lang="en-US" altLang="zh-CN" sz="2000" b="1" i="1">
                <a:solidFill>
                  <a:srgbClr val="000000"/>
                </a:solidFill>
                <a:latin typeface="Consolas" panose="020B0609020204030204" pitchFamily="49" charset="0"/>
              </a:rPr>
              <a:t>+ </a:t>
            </a:r>
            <a:r>
              <a:rPr lang="en-US" altLang="zh-CN" sz="2000" b="1" i="1" smtClean="0">
                <a:solidFill>
                  <a:srgbClr val="6A3E3E"/>
                </a:solidFill>
                <a:latin typeface="Consolas" panose="020B0609020204030204" pitchFamily="49" charset="0"/>
              </a:rPr>
              <a:t>e</a:t>
            </a:r>
            <a:r>
              <a:rPr lang="en-US" altLang="zh-CN" sz="2000" b="1" i="1" smtClean="0">
                <a:solidFill>
                  <a:srgbClr val="000000"/>
                </a:solidFill>
                <a:latin typeface="Consolas" panose="020B0609020204030204" pitchFamily="49" charset="0"/>
              </a:rPr>
              <a:t>.getMessage());</a:t>
            </a:r>
            <a:endParaRPr lang="en-US" altLang="zh-CN" sz="2000" b="1" i="1">
              <a:solidFill>
                <a:srgbClr val="000000"/>
              </a:solidFill>
              <a:latin typeface="Consolas" panose="020B0609020204030204" pitchFamily="49" charset="0"/>
            </a:endParaRPr>
          </a:p>
          <a:p>
            <a:pPr lvl="2"/>
            <a:r>
              <a:rPr lang="en-US" altLang="zh-CN" sz="2000" smtClean="0">
                <a:solidFill>
                  <a:srgbClr val="6A3E3E"/>
                </a:solidFill>
                <a:latin typeface="Consolas" panose="020B0609020204030204" pitchFamily="49" charset="0"/>
              </a:rPr>
              <a:t>	e</a:t>
            </a:r>
            <a:r>
              <a:rPr lang="en-US" altLang="zh-CN" sz="2000" smtClean="0">
                <a:solidFill>
                  <a:srgbClr val="000000"/>
                </a:solidFill>
                <a:latin typeface="Consolas" panose="020B0609020204030204" pitchFamily="49" charset="0"/>
              </a:rPr>
              <a:t>.printStackTrace();//</a:t>
            </a:r>
            <a:r>
              <a:rPr lang="zh-CN" altLang="en-US" sz="2000" smtClean="0">
                <a:solidFill>
                  <a:srgbClr val="000000"/>
                </a:solidFill>
                <a:latin typeface="Consolas" panose="020B0609020204030204" pitchFamily="49" charset="0"/>
              </a:rPr>
              <a:t>打印堆栈信息</a:t>
            </a:r>
            <a:endParaRPr lang="en-US" altLang="zh-CN" sz="2000">
              <a:solidFill>
                <a:srgbClr val="000000"/>
              </a:solidFill>
              <a:latin typeface="Consolas" panose="020B0609020204030204" pitchFamily="49" charset="0"/>
            </a:endParaRPr>
          </a:p>
          <a:p>
            <a:pPr lvl="2"/>
            <a:r>
              <a:rPr lang="en-US" altLang="zh-CN" sz="2000">
                <a:solidFill>
                  <a:srgbClr val="000000"/>
                </a:solidFill>
                <a:latin typeface="Consolas" panose="020B0609020204030204" pitchFamily="49" charset="0"/>
              </a:rPr>
              <a:t>}</a:t>
            </a:r>
          </a:p>
          <a:p>
            <a:pPr lvl="2"/>
            <a:r>
              <a:rPr lang="en-US" altLang="zh-CN" sz="2000">
                <a:solidFill>
                  <a:srgbClr val="000000"/>
                </a:solidFill>
                <a:latin typeface="Consolas" panose="020B0609020204030204" pitchFamily="49" charset="0"/>
              </a:rPr>
              <a:t>System.</a:t>
            </a:r>
            <a:r>
              <a:rPr lang="en-US" altLang="zh-CN" sz="2000" b="1" i="1">
                <a:solidFill>
                  <a:srgbClr val="0000C0"/>
                </a:solidFill>
                <a:latin typeface="Consolas" panose="020B0609020204030204" pitchFamily="49" charset="0"/>
              </a:rPr>
              <a:t>out</a:t>
            </a:r>
            <a:r>
              <a:rPr lang="en-US" altLang="zh-CN" sz="2000" b="1" i="1">
                <a:solidFill>
                  <a:srgbClr val="000000"/>
                </a:solidFill>
                <a:latin typeface="Consolas" panose="020B0609020204030204" pitchFamily="49" charset="0"/>
              </a:rPr>
              <a:t>.println(</a:t>
            </a:r>
            <a:r>
              <a:rPr lang="en-US" altLang="zh-CN" sz="2000" b="1" i="1">
                <a:solidFill>
                  <a:srgbClr val="2A00FF"/>
                </a:solidFill>
                <a:latin typeface="Consolas" panose="020B0609020204030204" pitchFamily="49" charset="0"/>
              </a:rPr>
              <a:t>"end"</a:t>
            </a:r>
            <a:r>
              <a:rPr lang="en-US" altLang="zh-CN" sz="2000" b="1" i="1">
                <a:solidFill>
                  <a:srgbClr val="000000"/>
                </a:solidFill>
                <a:latin typeface="Consolas" panose="020B0609020204030204" pitchFamily="49" charset="0"/>
              </a:rPr>
              <a:t>);</a:t>
            </a:r>
          </a:p>
          <a:p>
            <a:pPr lvl="1"/>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a:t>
            </a:r>
            <a:endParaRPr lang="en-GB" altLang="zh-CN" sz="2000" b="1" dirty="0">
              <a:latin typeface="Arial" charset="0"/>
            </a:endParaRPr>
          </a:p>
        </p:txBody>
      </p:sp>
      <p:sp>
        <p:nvSpPr>
          <p:cNvPr id="24582" name="Line 8"/>
          <p:cNvSpPr>
            <a:spLocks noChangeShapeType="1"/>
          </p:cNvSpPr>
          <p:nvPr/>
        </p:nvSpPr>
        <p:spPr bwMode="auto">
          <a:xfrm>
            <a:off x="827088" y="4797425"/>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755" name="Rectangle 11"/>
          <p:cNvSpPr>
            <a:spLocks noChangeArrowheads="1"/>
          </p:cNvSpPr>
          <p:nvPr/>
        </p:nvSpPr>
        <p:spPr bwMode="auto">
          <a:xfrm>
            <a:off x="1244672" y="2945099"/>
            <a:ext cx="6265862" cy="103181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6" name="Rectangle 12"/>
          <p:cNvSpPr>
            <a:spLocks noChangeArrowheads="1"/>
          </p:cNvSpPr>
          <p:nvPr/>
        </p:nvSpPr>
        <p:spPr bwMode="auto">
          <a:xfrm>
            <a:off x="1250115" y="3976914"/>
            <a:ext cx="7650998" cy="93707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矩形标注 10"/>
          <p:cNvSpPr/>
          <p:nvPr/>
        </p:nvSpPr>
        <p:spPr>
          <a:xfrm>
            <a:off x="323528" y="5504278"/>
            <a:ext cx="3211102" cy="961609"/>
          </a:xfrm>
          <a:prstGeom prst="wedgeRectCallout">
            <a:avLst>
              <a:gd name="adj1" fmla="val -21843"/>
              <a:gd name="adj2" fmla="val -164269"/>
            </a:avLst>
          </a:prstGeom>
          <a:solidFill>
            <a:schemeClr val="accent1">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a:solidFill>
                  <a:srgbClr val="C00000"/>
                </a:solidFill>
              </a:rPr>
              <a:t>如果没有</a:t>
            </a:r>
            <a:r>
              <a:rPr lang="en-US" altLang="zh-CN" sz="2000" b="1" dirty="0">
                <a:solidFill>
                  <a:srgbClr val="C00000"/>
                </a:solidFill>
              </a:rPr>
              <a:t>try…catch,</a:t>
            </a:r>
            <a:r>
              <a:rPr lang="zh-CN" altLang="en-US" sz="2000" b="1" dirty="0">
                <a:solidFill>
                  <a:srgbClr val="C00000"/>
                </a:solidFill>
              </a:rPr>
              <a:t>最后的</a:t>
            </a:r>
            <a:r>
              <a:rPr lang="en-US" altLang="zh-CN" sz="2000" b="1" dirty="0">
                <a:solidFill>
                  <a:srgbClr val="C00000"/>
                </a:solidFill>
              </a:rPr>
              <a:t>end</a:t>
            </a:r>
            <a:r>
              <a:rPr lang="zh-CN" altLang="en-US" sz="2000" b="1" dirty="0">
                <a:solidFill>
                  <a:srgbClr val="C00000"/>
                </a:solidFill>
              </a:rPr>
              <a:t>能否输出呢？</a:t>
            </a:r>
          </a:p>
        </p:txBody>
      </p:sp>
      <p:sp>
        <p:nvSpPr>
          <p:cNvPr id="12" name="矩形 11"/>
          <p:cNvSpPr/>
          <p:nvPr/>
        </p:nvSpPr>
        <p:spPr>
          <a:xfrm>
            <a:off x="4110323" y="5640719"/>
            <a:ext cx="4536503" cy="830997"/>
          </a:xfrm>
          <a:prstGeom prst="rect">
            <a:avLst/>
          </a:prstGeom>
          <a:solidFill>
            <a:schemeClr val="accent1"/>
          </a:solidFill>
        </p:spPr>
        <p:txBody>
          <a:bodyPr wrap="square">
            <a:spAutoFit/>
          </a:bodyPr>
          <a:lstStyle/>
          <a:p>
            <a:r>
              <a:rPr lang="zh-CN" altLang="en-US" b="1" dirty="0" smtClean="0">
                <a:solidFill>
                  <a:srgbClr val="FF0000"/>
                </a:solidFill>
                <a:latin typeface="华文中宋" pitchFamily="2" charset="-122"/>
                <a:ea typeface="华文中宋" pitchFamily="2" charset="-122"/>
              </a:rPr>
              <a:t>如果将</a:t>
            </a:r>
            <a:r>
              <a:rPr lang="en-GB" altLang="zh-CN" b="1" dirty="0" err="1">
                <a:solidFill>
                  <a:srgbClr val="FF0000"/>
                </a:solidFill>
                <a:latin typeface="Arial" charset="0"/>
              </a:rPr>
              <a:t>ArithmeticException</a:t>
            </a:r>
            <a:r>
              <a:rPr lang="en-GB" altLang="zh-CN" b="1" dirty="0">
                <a:solidFill>
                  <a:srgbClr val="FF0000"/>
                </a:solidFill>
                <a:latin typeface="Arial" charset="0"/>
              </a:rPr>
              <a:t> </a:t>
            </a:r>
            <a:r>
              <a:rPr lang="zh-CN" altLang="en-US" b="1" dirty="0" smtClean="0">
                <a:solidFill>
                  <a:srgbClr val="FF0000"/>
                </a:solidFill>
                <a:latin typeface="Arial" charset="0"/>
              </a:rPr>
              <a:t>换成</a:t>
            </a:r>
            <a:r>
              <a:rPr lang="en-US" altLang="zh-CN" b="1" dirty="0" err="1">
                <a:solidFill>
                  <a:srgbClr val="FF0000"/>
                </a:solidFill>
                <a:latin typeface="Arial" charset="0"/>
              </a:rPr>
              <a:t>NumberFormatException</a:t>
            </a:r>
            <a:endParaRPr lang="zh-CN" altLang="en-US" dirty="0"/>
          </a:p>
        </p:txBody>
      </p:sp>
      <p:sp>
        <p:nvSpPr>
          <p:cNvPr id="13" name="文本框 12"/>
          <p:cNvSpPr txBox="1"/>
          <p:nvPr/>
        </p:nvSpPr>
        <p:spPr>
          <a:xfrm>
            <a:off x="4377603" y="287770"/>
            <a:ext cx="4638142" cy="646331"/>
          </a:xfrm>
          <a:prstGeom prst="rect">
            <a:avLst/>
          </a:prstGeom>
          <a:solidFill>
            <a:schemeClr val="accent5"/>
          </a:solidFill>
        </p:spPr>
        <p:txBody>
          <a:bodyPr wrap="square" rtlCol="0">
            <a:spAutoFit/>
          </a:bodyPr>
          <a:lstStyle/>
          <a:p>
            <a:r>
              <a:rPr lang="zh-CN" altLang="en-US" sz="1800" smtClean="0">
                <a:latin typeface="微软雅黑" panose="020B0503020204020204" pitchFamily="34" charset="-122"/>
                <a:ea typeface="微软雅黑" panose="020B0503020204020204" pitchFamily="34" charset="-122"/>
              </a:rPr>
              <a:t>代码演示：</a:t>
            </a:r>
            <a:endParaRPr lang="en-US" altLang="zh-CN" sz="1800" smtClean="0">
              <a:latin typeface="微软雅黑" panose="020B0503020204020204" pitchFamily="34" charset="-122"/>
              <a:ea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rPr>
              <a:t>05-Exception/CatchExceptionDemo</a:t>
            </a: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9748">
                                            <p:txEl>
                                              <p:pRg st="0" end="0"/>
                                            </p:txEl>
                                          </p:spTgt>
                                        </p:tgtEl>
                                        <p:attrNameLst>
                                          <p:attrName>style.visibility</p:attrName>
                                        </p:attrNameLst>
                                      </p:cBhvr>
                                      <p:to>
                                        <p:strVal val="visible"/>
                                      </p:to>
                                    </p:set>
                                    <p:anim calcmode="lin" valueType="num">
                                      <p:cBhvr additive="base">
                                        <p:cTn id="7" dur="1000" fill="hold"/>
                                        <p:tgtEl>
                                          <p:spTgt spid="15974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97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9750"/>
                                        </p:tgtEl>
                                        <p:attrNameLst>
                                          <p:attrName>style.visibility</p:attrName>
                                        </p:attrNameLst>
                                      </p:cBhvr>
                                      <p:to>
                                        <p:strVal val="visible"/>
                                      </p:to>
                                    </p:set>
                                  </p:childTnLst>
                                </p:cTn>
                              </p:par>
                            </p:childTnLst>
                          </p:cTn>
                        </p:par>
                      </p:childTnLst>
                    </p:cTn>
                  </p:par>
                  <p:par>
                    <p:cTn id="13" fill="hold">
                      <p:stCondLst>
                        <p:cond delay="indefinite"/>
                      </p:stCondLst>
                      <p:childTnLst>
                        <p:par>
                          <p:cTn id="14" fill="hold" nodeType="after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55"/>
                                        </p:tgtEl>
                                        <p:attrNameLst>
                                          <p:attrName>style.visibility</p:attrName>
                                        </p:attrNameLst>
                                      </p:cBhvr>
                                      <p:to>
                                        <p:strVal val="visible"/>
                                      </p:to>
                                    </p:set>
                                    <p:animEffect transition="in" filter="wipe(left)">
                                      <p:cBhvr>
                                        <p:cTn id="17" dur="500"/>
                                        <p:tgtEl>
                                          <p:spTgt spid="1597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1" nodeType="clickEffect">
                                  <p:stCondLst>
                                    <p:cond delay="0"/>
                                  </p:stCondLst>
                                  <p:childTnLst>
                                    <p:animEffect transition="out" filter="fade">
                                      <p:cBhvr>
                                        <p:cTn id="21" dur="2000"/>
                                        <p:tgtEl>
                                          <p:spTgt spid="159755"/>
                                        </p:tgtEl>
                                      </p:cBhvr>
                                    </p:animEffect>
                                    <p:set>
                                      <p:cBhvr>
                                        <p:cTn id="22" dur="1" fill="hold">
                                          <p:stCondLst>
                                            <p:cond delay="1999"/>
                                          </p:stCondLst>
                                        </p:cTn>
                                        <p:tgtEl>
                                          <p:spTgt spid="159755"/>
                                        </p:tgtEl>
                                        <p:attrNameLst>
                                          <p:attrName>style.visibility</p:attrName>
                                        </p:attrNameLst>
                                      </p:cBhvr>
                                      <p:to>
                                        <p:strVal val="hidden"/>
                                      </p:to>
                                    </p:set>
                                  </p:childTnLst>
                                </p:cTn>
                              </p:par>
                              <p:par>
                                <p:cTn id="23" presetID="22" presetClass="entr" presetSubtype="8" fill="hold" grpId="0" nodeType="withEffect">
                                  <p:stCondLst>
                                    <p:cond delay="0"/>
                                  </p:stCondLst>
                                  <p:childTnLst>
                                    <p:set>
                                      <p:cBhvr>
                                        <p:cTn id="24" dur="1" fill="hold">
                                          <p:stCondLst>
                                            <p:cond delay="0"/>
                                          </p:stCondLst>
                                        </p:cTn>
                                        <p:tgtEl>
                                          <p:spTgt spid="159756"/>
                                        </p:tgtEl>
                                        <p:attrNameLst>
                                          <p:attrName>style.visibility</p:attrName>
                                        </p:attrNameLst>
                                      </p:cBhvr>
                                      <p:to>
                                        <p:strVal val="visible"/>
                                      </p:to>
                                    </p:set>
                                    <p:animEffect transition="in" filter="wipe(left)">
                                      <p:cBhvr>
                                        <p:cTn id="25" dur="500"/>
                                        <p:tgtEl>
                                          <p:spTgt spid="1597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build="p"/>
      <p:bldP spid="159750" grpId="0" animBg="1"/>
      <p:bldP spid="159755" grpId="0" animBg="1"/>
      <p:bldP spid="159755" grpId="1" animBg="1"/>
      <p:bldP spid="159756"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4319" y="116632"/>
            <a:ext cx="8229600" cy="576139"/>
          </a:xfrm>
        </p:spPr>
        <p:txBody>
          <a:bodyPr/>
          <a:lstStyle/>
          <a:p>
            <a:pPr algn="l"/>
            <a:r>
              <a:rPr lang="en-US" altLang="zh-CN" sz="2400" dirty="0"/>
              <a:t>try </a:t>
            </a:r>
            <a:r>
              <a:rPr lang="zh-CN" altLang="en-US" sz="2400" dirty="0"/>
              <a:t>和 </a:t>
            </a:r>
            <a:r>
              <a:rPr lang="en-US" altLang="zh-CN" sz="2400" dirty="0"/>
              <a:t>catch </a:t>
            </a:r>
            <a:r>
              <a:rPr lang="zh-CN" altLang="en-US" sz="2400"/>
              <a:t>块 </a:t>
            </a:r>
            <a:r>
              <a:rPr lang="en-US" altLang="zh-CN" sz="2400" smtClean="0"/>
              <a:t>3-3</a:t>
            </a:r>
            <a:r>
              <a:rPr lang="zh-CN" altLang="en-US" sz="2400" smtClean="0"/>
              <a:t>：异常</a:t>
            </a:r>
            <a:r>
              <a:rPr lang="zh-CN" altLang="en-US" sz="2400" dirty="0" smtClean="0"/>
              <a:t>也可以在</a:t>
            </a:r>
            <a:r>
              <a:rPr lang="en-US" altLang="zh-CN" sz="2400" dirty="0" smtClean="0"/>
              <a:t>calculate</a:t>
            </a:r>
            <a:r>
              <a:rPr lang="zh-CN" altLang="en-US" sz="2400" dirty="0" smtClean="0"/>
              <a:t>方法中处理</a:t>
            </a:r>
            <a:endParaRPr lang="zh-CN" altLang="en-US" sz="2400" dirty="0"/>
          </a:p>
        </p:txBody>
      </p:sp>
      <p:sp>
        <p:nvSpPr>
          <p:cNvPr id="4" name="灯片编号占位符 3"/>
          <p:cNvSpPr>
            <a:spLocks noGrp="1"/>
          </p:cNvSpPr>
          <p:nvPr>
            <p:ph type="sldNum" sz="quarter" idx="10"/>
          </p:nvPr>
        </p:nvSpPr>
        <p:spPr/>
        <p:txBody>
          <a:bodyPr/>
          <a:lstStyle/>
          <a:p>
            <a:pPr>
              <a:defRPr/>
            </a:pPr>
            <a:fld id="{364EFB64-791B-42B7-A17D-F445BA66627B}" type="slidenum">
              <a:rPr lang="en-US" altLang="zh-CN" smtClean="0"/>
              <a:pPr>
                <a:defRPr/>
              </a:pPr>
              <a:t>22</a:t>
            </a:fld>
            <a:endParaRPr lang="en-US" altLang="zh-CN"/>
          </a:p>
        </p:txBody>
      </p:sp>
      <p:sp>
        <p:nvSpPr>
          <p:cNvPr id="5" name="Rectangle 6"/>
          <p:cNvSpPr>
            <a:spLocks noChangeArrowheads="1"/>
          </p:cNvSpPr>
          <p:nvPr/>
        </p:nvSpPr>
        <p:spPr bwMode="auto">
          <a:xfrm>
            <a:off x="107504" y="859605"/>
            <a:ext cx="8759788" cy="5355312"/>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28528" rIns="0" anchor="ctr">
            <a:spAutoFit/>
          </a:bodyPr>
          <a:lstStyle/>
          <a:p>
            <a:pPr defTabSz="360000"/>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class</a:t>
            </a:r>
            <a:r>
              <a:rPr lang="en-US" altLang="zh-CN" sz="1800" b="1">
                <a:solidFill>
                  <a:srgbClr val="000000"/>
                </a:solidFill>
                <a:latin typeface="Consolas" panose="020B0609020204030204" pitchFamily="49" charset="0"/>
              </a:rPr>
              <a:t> CatchExceptionDemo2 {</a:t>
            </a:r>
          </a:p>
          <a:p>
            <a:pPr lvl="1" defTabSz="360000"/>
            <a:r>
              <a:rPr lang="en-US" altLang="zh-CN" sz="1800" b="1">
                <a:solidFill>
                  <a:srgbClr val="7F0055"/>
                </a:solidFill>
                <a:latin typeface="Consolas" panose="020B0609020204030204" pitchFamily="49" charset="0"/>
              </a:rPr>
              <a:t>private</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static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int</a:t>
            </a:r>
            <a:r>
              <a:rPr lang="en-US" altLang="zh-CN" sz="1800" b="1">
                <a:solidFill>
                  <a:srgbClr val="000000"/>
                </a:solidFill>
                <a:latin typeface="Consolas" panose="020B0609020204030204" pitchFamily="49" charset="0"/>
              </a:rPr>
              <a:t> calculate(</a:t>
            </a:r>
            <a:r>
              <a:rPr lang="en-US" altLang="zh-CN" sz="1800" b="1">
                <a:solidFill>
                  <a:srgbClr val="7F0055"/>
                </a:solidFill>
                <a:latin typeface="Consolas" panose="020B0609020204030204" pitchFamily="49" charset="0"/>
              </a:rPr>
              <a:t>int</a:t>
            </a:r>
            <a:r>
              <a:rPr lang="en-US" altLang="zh-CN" sz="1800" b="1">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i</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int</a:t>
            </a:r>
            <a:r>
              <a:rPr lang="en-US" altLang="zh-CN" sz="1800" b="1">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j</a:t>
            </a:r>
            <a:r>
              <a:rPr lang="en-US" altLang="zh-CN" sz="1800" b="1">
                <a:solidFill>
                  <a:srgbClr val="000000"/>
                </a:solidFill>
                <a:latin typeface="Consolas" panose="020B0609020204030204" pitchFamily="49" charset="0"/>
              </a:rPr>
              <a:t>) {</a:t>
            </a:r>
          </a:p>
          <a:p>
            <a:pPr lvl="2" defTabSz="360000"/>
            <a:r>
              <a:rPr lang="en-US" altLang="zh-CN" sz="1800" b="1">
                <a:solidFill>
                  <a:srgbClr val="7F0055"/>
                </a:solidFill>
                <a:latin typeface="Consolas" panose="020B0609020204030204" pitchFamily="49" charset="0"/>
              </a:rPr>
              <a:t>int</a:t>
            </a:r>
            <a:r>
              <a:rPr lang="en-US" altLang="zh-CN" sz="1800" b="1">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result</a:t>
            </a:r>
            <a:r>
              <a:rPr lang="en-US" altLang="zh-CN" sz="1800" b="1">
                <a:solidFill>
                  <a:srgbClr val="000000"/>
                </a:solidFill>
                <a:latin typeface="Consolas" panose="020B0609020204030204" pitchFamily="49" charset="0"/>
              </a:rPr>
              <a:t> = 0;</a:t>
            </a:r>
          </a:p>
          <a:p>
            <a:pPr lvl="2" defTabSz="360000"/>
            <a:r>
              <a:rPr lang="en-US" altLang="zh-CN" sz="1800" b="1">
                <a:solidFill>
                  <a:srgbClr val="7F0055"/>
                </a:solidFill>
                <a:latin typeface="Consolas" panose="020B0609020204030204" pitchFamily="49" charset="0"/>
              </a:rPr>
              <a:t>try</a:t>
            </a:r>
            <a:r>
              <a:rPr lang="en-US" altLang="zh-CN" sz="1800" b="1">
                <a:solidFill>
                  <a:srgbClr val="000000"/>
                </a:solidFill>
                <a:latin typeface="Consolas" panose="020B0609020204030204" pitchFamily="49" charset="0"/>
              </a:rPr>
              <a:t> {</a:t>
            </a:r>
          </a:p>
          <a:p>
            <a:pPr lvl="2" defTabSz="360000"/>
            <a:r>
              <a:rPr lang="en-US" altLang="zh-CN" sz="1800">
                <a:solidFill>
                  <a:srgbClr val="6A3E3E"/>
                </a:solidFill>
                <a:latin typeface="Consolas" panose="020B0609020204030204" pitchFamily="49" charset="0"/>
              </a:rPr>
              <a:t>	</a:t>
            </a:r>
            <a:r>
              <a:rPr lang="en-US" altLang="zh-CN" sz="1800" smtClean="0">
                <a:solidFill>
                  <a:srgbClr val="6A3E3E"/>
                </a:solidFill>
                <a:latin typeface="Consolas" panose="020B0609020204030204" pitchFamily="49" charset="0"/>
              </a:rPr>
              <a:t>	result</a:t>
            </a:r>
            <a:r>
              <a:rPr lang="en-US" altLang="zh-CN" sz="1800" smtClean="0">
                <a:solidFill>
                  <a:srgbClr val="000000"/>
                </a:solidFill>
                <a:latin typeface="Consolas" panose="020B0609020204030204" pitchFamily="49" charset="0"/>
              </a:rPr>
              <a:t> </a:t>
            </a:r>
            <a:r>
              <a:rPr lang="en-US" altLang="zh-CN" sz="1800">
                <a:solidFill>
                  <a:srgbClr val="000000"/>
                </a:solidFill>
                <a:latin typeface="Consolas" panose="020B0609020204030204" pitchFamily="49" charset="0"/>
              </a:rPr>
              <a:t>= </a:t>
            </a:r>
            <a:r>
              <a:rPr lang="en-US" altLang="zh-CN" sz="1800">
                <a:solidFill>
                  <a:srgbClr val="6A3E3E"/>
                </a:solidFill>
                <a:latin typeface="Consolas" panose="020B0609020204030204" pitchFamily="49" charset="0"/>
              </a:rPr>
              <a:t>i</a:t>
            </a:r>
            <a:r>
              <a:rPr lang="en-US" altLang="zh-CN" sz="1800">
                <a:solidFill>
                  <a:srgbClr val="000000"/>
                </a:solidFill>
                <a:latin typeface="Consolas" panose="020B0609020204030204" pitchFamily="49" charset="0"/>
              </a:rPr>
              <a:t> / </a:t>
            </a:r>
            <a:r>
              <a:rPr lang="en-US" altLang="zh-CN" sz="1800">
                <a:solidFill>
                  <a:srgbClr val="6A3E3E"/>
                </a:solidFill>
                <a:latin typeface="Consolas" panose="020B0609020204030204" pitchFamily="49" charset="0"/>
              </a:rPr>
              <a:t>j</a:t>
            </a:r>
            <a:r>
              <a:rPr lang="en-US" altLang="zh-CN" sz="1800">
                <a:solidFill>
                  <a:srgbClr val="000000"/>
                </a:solidFill>
                <a:latin typeface="Consolas" panose="020B0609020204030204" pitchFamily="49" charset="0"/>
              </a:rPr>
              <a:t>;</a:t>
            </a:r>
          </a:p>
          <a:p>
            <a:pPr lvl="2" defTabSz="360000"/>
            <a:r>
              <a:rPr lang="en-US" altLang="zh-CN" sz="1800">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catch</a:t>
            </a:r>
            <a:r>
              <a:rPr lang="en-US" altLang="zh-CN" sz="1800" b="1">
                <a:solidFill>
                  <a:srgbClr val="000000"/>
                </a:solidFill>
                <a:latin typeface="Consolas" panose="020B0609020204030204" pitchFamily="49" charset="0"/>
              </a:rPr>
              <a:t> (ArithmeticException </a:t>
            </a:r>
            <a:r>
              <a:rPr lang="en-US" altLang="zh-CN" sz="1800" b="1">
                <a:solidFill>
                  <a:srgbClr val="6A3E3E"/>
                </a:solidFill>
                <a:latin typeface="Consolas" panose="020B0609020204030204" pitchFamily="49" charset="0"/>
              </a:rPr>
              <a:t>e</a:t>
            </a:r>
            <a:r>
              <a:rPr lang="en-US" altLang="zh-CN" sz="1800" b="1">
                <a:solidFill>
                  <a:srgbClr val="000000"/>
                </a:solidFill>
                <a:latin typeface="Consolas" panose="020B0609020204030204" pitchFamily="49" charset="0"/>
              </a:rPr>
              <a:t>) {</a:t>
            </a:r>
          </a:p>
          <a:p>
            <a:pPr lvl="2" defTabSz="360000"/>
            <a:r>
              <a:rPr lang="en-US" altLang="zh-CN" sz="1800" smtClean="0">
                <a:solidFill>
                  <a:srgbClr val="000000"/>
                </a:solidFill>
                <a:latin typeface="Consolas" panose="020B0609020204030204" pitchFamily="49" charset="0"/>
              </a:rPr>
              <a:t>		System.</a:t>
            </a:r>
            <a:r>
              <a:rPr lang="en-US" altLang="zh-CN" sz="1800" b="1" i="1" smtClean="0">
                <a:solidFill>
                  <a:srgbClr val="0000C0"/>
                </a:solidFill>
                <a:latin typeface="Consolas" panose="020B0609020204030204" pitchFamily="49" charset="0"/>
              </a:rPr>
              <a:t>err</a:t>
            </a:r>
            <a:r>
              <a:rPr lang="en-US" altLang="zh-CN" sz="1800" b="1" i="1" smtClean="0">
                <a:solidFill>
                  <a:srgbClr val="000000"/>
                </a:solidFill>
                <a:latin typeface="Consolas" panose="020B0609020204030204" pitchFamily="49" charset="0"/>
              </a:rPr>
              <a:t>.println</a:t>
            </a:r>
            <a:r>
              <a:rPr lang="en-US" altLang="zh-CN" sz="1800" b="1" i="1">
                <a:solidFill>
                  <a:srgbClr val="000000"/>
                </a:solidFill>
                <a:latin typeface="Consolas" panose="020B0609020204030204" pitchFamily="49" charset="0"/>
              </a:rPr>
              <a:t>(</a:t>
            </a:r>
            <a:r>
              <a:rPr lang="en-US" altLang="zh-CN" sz="1800" b="1" i="1">
                <a:solidFill>
                  <a:srgbClr val="2A00FF"/>
                </a:solidFill>
                <a:latin typeface="Consolas" panose="020B0609020204030204" pitchFamily="49" charset="0"/>
              </a:rPr>
              <a:t>"</a:t>
            </a:r>
            <a:r>
              <a:rPr lang="zh-CN" altLang="en-US" sz="1800" b="1" i="1">
                <a:solidFill>
                  <a:srgbClr val="2A00FF"/>
                </a:solidFill>
                <a:latin typeface="Consolas" panose="020B0609020204030204" pitchFamily="49" charset="0"/>
              </a:rPr>
              <a:t>发生异常：</a:t>
            </a:r>
            <a:r>
              <a:rPr lang="en-US" altLang="zh-CN" sz="1800" b="1" i="1">
                <a:solidFill>
                  <a:srgbClr val="2A00FF"/>
                </a:solidFill>
                <a:latin typeface="Consolas" panose="020B0609020204030204" pitchFamily="49" charset="0"/>
              </a:rPr>
              <a:t>"</a:t>
            </a:r>
            <a:r>
              <a:rPr lang="zh-CN" altLang="en-US" sz="1800" b="1" i="1">
                <a:solidFill>
                  <a:srgbClr val="000000"/>
                </a:solidFill>
                <a:latin typeface="Consolas" panose="020B0609020204030204" pitchFamily="49" charset="0"/>
              </a:rPr>
              <a:t> </a:t>
            </a:r>
            <a:r>
              <a:rPr lang="en-US" altLang="zh-CN" sz="1800" b="1" i="1">
                <a:solidFill>
                  <a:srgbClr val="000000"/>
                </a:solidFill>
                <a:latin typeface="Consolas" panose="020B0609020204030204" pitchFamily="49" charset="0"/>
              </a:rPr>
              <a:t>+ </a:t>
            </a:r>
            <a:r>
              <a:rPr lang="en-US" altLang="zh-CN" sz="1800" b="1" i="1">
                <a:solidFill>
                  <a:srgbClr val="6A3E3E"/>
                </a:solidFill>
                <a:latin typeface="Consolas" panose="020B0609020204030204" pitchFamily="49" charset="0"/>
              </a:rPr>
              <a:t>e</a:t>
            </a:r>
            <a:r>
              <a:rPr lang="en-US" altLang="zh-CN" sz="1800" b="1" i="1">
                <a:solidFill>
                  <a:srgbClr val="000000"/>
                </a:solidFill>
                <a:latin typeface="Consolas" panose="020B0609020204030204" pitchFamily="49" charset="0"/>
              </a:rPr>
              <a:t>.toString());</a:t>
            </a:r>
          </a:p>
          <a:p>
            <a:pPr lvl="2" defTabSz="360000"/>
            <a:r>
              <a:rPr lang="en-US" altLang="zh-CN" sz="1800" smtClean="0">
                <a:solidFill>
                  <a:srgbClr val="6A3E3E"/>
                </a:solidFill>
                <a:latin typeface="Consolas" panose="020B0609020204030204" pitchFamily="49" charset="0"/>
              </a:rPr>
              <a:t>		e</a:t>
            </a:r>
            <a:r>
              <a:rPr lang="en-US" altLang="zh-CN" sz="1800" smtClean="0">
                <a:solidFill>
                  <a:srgbClr val="000000"/>
                </a:solidFill>
                <a:latin typeface="Consolas" panose="020B0609020204030204" pitchFamily="49" charset="0"/>
              </a:rPr>
              <a:t>.printStackTrace</a:t>
            </a:r>
            <a:r>
              <a:rPr lang="en-US" altLang="zh-CN" sz="1800">
                <a:solidFill>
                  <a:srgbClr val="000000"/>
                </a:solidFill>
                <a:latin typeface="Consolas" panose="020B0609020204030204" pitchFamily="49" charset="0"/>
              </a:rPr>
              <a:t>();</a:t>
            </a:r>
          </a:p>
          <a:p>
            <a:pPr lvl="2" defTabSz="360000"/>
            <a:r>
              <a:rPr lang="en-US" altLang="zh-CN" sz="1800">
                <a:solidFill>
                  <a:srgbClr val="000000"/>
                </a:solidFill>
                <a:latin typeface="Consolas" panose="020B0609020204030204" pitchFamily="49" charset="0"/>
              </a:rPr>
              <a:t>}</a:t>
            </a:r>
          </a:p>
          <a:p>
            <a:pPr lvl="2" defTabSz="360000"/>
            <a:r>
              <a:rPr lang="en-US" altLang="zh-CN" sz="1800" b="1" smtClean="0">
                <a:solidFill>
                  <a:srgbClr val="7F0055"/>
                </a:solidFill>
                <a:latin typeface="Consolas" panose="020B0609020204030204" pitchFamily="49" charset="0"/>
              </a:rPr>
              <a:t>		return</a:t>
            </a:r>
            <a:r>
              <a:rPr lang="en-US" altLang="zh-CN" sz="1800" b="1" smtClean="0">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result</a:t>
            </a:r>
            <a:r>
              <a:rPr lang="en-US" altLang="zh-CN" sz="1800" b="1">
                <a:solidFill>
                  <a:srgbClr val="000000"/>
                </a:solidFill>
                <a:latin typeface="Consolas" panose="020B0609020204030204" pitchFamily="49" charset="0"/>
              </a:rPr>
              <a:t>;</a:t>
            </a:r>
          </a:p>
          <a:p>
            <a:pPr lvl="1" defTabSz="360000"/>
            <a:r>
              <a:rPr lang="en-US" altLang="zh-CN" sz="1800">
                <a:solidFill>
                  <a:srgbClr val="000000"/>
                </a:solidFill>
                <a:latin typeface="Consolas" panose="020B0609020204030204" pitchFamily="49" charset="0"/>
              </a:rPr>
              <a:t>}</a:t>
            </a:r>
          </a:p>
          <a:p>
            <a:pPr lvl="1" defTabSz="360000"/>
            <a:endParaRPr lang="zh-CN" altLang="en-US" sz="1800">
              <a:latin typeface="Consolas" panose="020B0609020204030204" pitchFamily="49" charset="0"/>
            </a:endParaRPr>
          </a:p>
          <a:p>
            <a:pPr lvl="1" defTabSz="360000"/>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static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main(String[] </a:t>
            </a:r>
            <a:r>
              <a:rPr lang="en-US" altLang="zh-CN" sz="1800" b="1">
                <a:solidFill>
                  <a:srgbClr val="6A3E3E"/>
                </a:solidFill>
                <a:latin typeface="Consolas" panose="020B0609020204030204" pitchFamily="49" charset="0"/>
              </a:rPr>
              <a:t>args</a:t>
            </a:r>
            <a:r>
              <a:rPr lang="en-US" altLang="zh-CN" sz="1800" b="1">
                <a:solidFill>
                  <a:srgbClr val="000000"/>
                </a:solidFill>
                <a:latin typeface="Consolas" panose="020B0609020204030204" pitchFamily="49" charset="0"/>
              </a:rPr>
              <a:t>) {</a:t>
            </a:r>
          </a:p>
          <a:p>
            <a:pPr lvl="1" defTabSz="360000"/>
            <a:r>
              <a:rPr lang="en-US" altLang="zh-CN" sz="1800" smtClean="0">
                <a:solidFill>
                  <a:srgbClr val="000000"/>
                </a:solidFill>
                <a:latin typeface="Consolas" panose="020B0609020204030204" pitchFamily="49" charset="0"/>
              </a:rPr>
              <a:t>	CatchExceptionDemo2 </a:t>
            </a:r>
            <a:r>
              <a:rPr lang="en-US" altLang="zh-CN" sz="1800">
                <a:solidFill>
                  <a:srgbClr val="6A3E3E"/>
                </a:solidFill>
                <a:latin typeface="Consolas" panose="020B0609020204030204" pitchFamily="49" charset="0"/>
              </a:rPr>
              <a:t>obj</a:t>
            </a:r>
            <a:r>
              <a:rPr lang="en-US" altLang="zh-CN" sz="1800">
                <a:solidFill>
                  <a:srgbClr val="000000"/>
                </a:solidFill>
                <a:latin typeface="Consolas" panose="020B0609020204030204" pitchFamily="49" charset="0"/>
              </a:rPr>
              <a:t> = </a:t>
            </a:r>
            <a:r>
              <a:rPr lang="en-US" altLang="zh-CN" sz="1800" b="1">
                <a:solidFill>
                  <a:srgbClr val="7F0055"/>
                </a:solidFill>
                <a:latin typeface="Consolas" panose="020B0609020204030204" pitchFamily="49" charset="0"/>
              </a:rPr>
              <a:t>new</a:t>
            </a:r>
            <a:r>
              <a:rPr lang="en-US" altLang="zh-CN" sz="1800" b="1">
                <a:solidFill>
                  <a:srgbClr val="000000"/>
                </a:solidFill>
                <a:latin typeface="Consolas" panose="020B0609020204030204" pitchFamily="49" charset="0"/>
              </a:rPr>
              <a:t> CatchExceptionDemo2();</a:t>
            </a:r>
          </a:p>
          <a:p>
            <a:pPr lvl="1" defTabSz="360000"/>
            <a:r>
              <a:rPr lang="en-US" altLang="zh-CN" sz="1800" b="1" smtClean="0">
                <a:solidFill>
                  <a:srgbClr val="7F0055"/>
                </a:solidFill>
                <a:latin typeface="Consolas" panose="020B0609020204030204" pitchFamily="49" charset="0"/>
              </a:rPr>
              <a:t>	int</a:t>
            </a:r>
            <a:r>
              <a:rPr lang="en-US" altLang="zh-CN" sz="1800" b="1" smtClean="0">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result</a:t>
            </a:r>
            <a:r>
              <a:rPr lang="en-US" altLang="zh-CN" sz="1800" b="1">
                <a:solidFill>
                  <a:srgbClr val="000000"/>
                </a:solidFill>
                <a:latin typeface="Consolas" panose="020B0609020204030204" pitchFamily="49" charset="0"/>
              </a:rPr>
              <a:t> = </a:t>
            </a:r>
            <a:r>
              <a:rPr lang="en-US" altLang="zh-CN" sz="1800" b="1">
                <a:solidFill>
                  <a:srgbClr val="6A3E3E"/>
                </a:solidFill>
                <a:latin typeface="Consolas" panose="020B0609020204030204" pitchFamily="49" charset="0"/>
              </a:rPr>
              <a:t>obj</a:t>
            </a:r>
            <a:r>
              <a:rPr lang="en-US" altLang="zh-CN" sz="1800" b="1">
                <a:solidFill>
                  <a:srgbClr val="000000"/>
                </a:solidFill>
                <a:latin typeface="Consolas" panose="020B0609020204030204" pitchFamily="49" charset="0"/>
              </a:rPr>
              <a:t>.</a:t>
            </a:r>
            <a:r>
              <a:rPr lang="en-US" altLang="zh-CN" sz="1800" b="1" i="1">
                <a:solidFill>
                  <a:srgbClr val="000000"/>
                </a:solidFill>
                <a:latin typeface="Consolas" panose="020B0609020204030204" pitchFamily="49" charset="0"/>
              </a:rPr>
              <a:t>calculate(9, 0);</a:t>
            </a:r>
          </a:p>
          <a:p>
            <a:pPr lvl="1" defTabSz="360000"/>
            <a:r>
              <a:rPr lang="en-US" altLang="zh-CN" sz="1800" smtClean="0">
                <a:solidFill>
                  <a:srgbClr val="000000"/>
                </a:solidFill>
                <a:latin typeface="Consolas" panose="020B0609020204030204" pitchFamily="49" charset="0"/>
              </a:rPr>
              <a:t>	System.</a:t>
            </a:r>
            <a:r>
              <a:rPr lang="en-US" altLang="zh-CN" sz="1800" b="1" i="1" smtClean="0">
                <a:solidFill>
                  <a:srgbClr val="0000C0"/>
                </a:solidFill>
                <a:latin typeface="Consolas" panose="020B0609020204030204" pitchFamily="49" charset="0"/>
              </a:rPr>
              <a:t>out</a:t>
            </a:r>
            <a:r>
              <a:rPr lang="en-US" altLang="zh-CN" sz="1800" b="1" i="1" smtClean="0">
                <a:solidFill>
                  <a:srgbClr val="000000"/>
                </a:solidFill>
                <a:latin typeface="Consolas" panose="020B0609020204030204" pitchFamily="49" charset="0"/>
              </a:rPr>
              <a:t>.println(</a:t>
            </a:r>
            <a:r>
              <a:rPr lang="en-US" altLang="zh-CN" sz="1800" b="1" i="1" smtClean="0">
                <a:solidFill>
                  <a:srgbClr val="6A3E3E"/>
                </a:solidFill>
                <a:latin typeface="Consolas" panose="020B0609020204030204" pitchFamily="49" charset="0"/>
              </a:rPr>
              <a:t>result</a:t>
            </a:r>
            <a:r>
              <a:rPr lang="en-US" altLang="zh-CN" sz="1800" b="1" i="1">
                <a:solidFill>
                  <a:srgbClr val="000000"/>
                </a:solidFill>
                <a:latin typeface="Consolas" panose="020B0609020204030204" pitchFamily="49" charset="0"/>
              </a:rPr>
              <a:t>);</a:t>
            </a:r>
          </a:p>
          <a:p>
            <a:pPr lvl="1" defTabSz="360000"/>
            <a:r>
              <a:rPr lang="en-US" altLang="zh-CN" sz="1800" smtClean="0">
                <a:solidFill>
                  <a:srgbClr val="000000"/>
                </a:solidFill>
                <a:latin typeface="Consolas" panose="020B0609020204030204" pitchFamily="49" charset="0"/>
              </a:rPr>
              <a:t>	System.</a:t>
            </a:r>
            <a:r>
              <a:rPr lang="en-US" altLang="zh-CN" sz="1800" b="1" i="1" smtClean="0">
                <a:solidFill>
                  <a:srgbClr val="0000C0"/>
                </a:solidFill>
                <a:latin typeface="Consolas" panose="020B0609020204030204" pitchFamily="49" charset="0"/>
              </a:rPr>
              <a:t>out</a:t>
            </a:r>
            <a:r>
              <a:rPr lang="en-US" altLang="zh-CN" sz="1800" b="1" i="1" smtClean="0">
                <a:solidFill>
                  <a:srgbClr val="000000"/>
                </a:solidFill>
                <a:latin typeface="Consolas" panose="020B0609020204030204" pitchFamily="49" charset="0"/>
              </a:rPr>
              <a:t>.println</a:t>
            </a:r>
            <a:r>
              <a:rPr lang="en-US" altLang="zh-CN" sz="1800" b="1" i="1">
                <a:solidFill>
                  <a:srgbClr val="000000"/>
                </a:solidFill>
                <a:latin typeface="Consolas" panose="020B0609020204030204" pitchFamily="49" charset="0"/>
              </a:rPr>
              <a:t>(</a:t>
            </a:r>
            <a:r>
              <a:rPr lang="en-US" altLang="zh-CN" sz="1800" b="1" i="1">
                <a:solidFill>
                  <a:srgbClr val="2A00FF"/>
                </a:solidFill>
                <a:latin typeface="Consolas" panose="020B0609020204030204" pitchFamily="49" charset="0"/>
              </a:rPr>
              <a:t>"end"</a:t>
            </a:r>
            <a:r>
              <a:rPr lang="en-US" altLang="zh-CN" sz="1800" b="1" i="1">
                <a:solidFill>
                  <a:srgbClr val="000000"/>
                </a:solidFill>
                <a:latin typeface="Consolas" panose="020B0609020204030204" pitchFamily="49" charset="0"/>
              </a:rPr>
              <a:t>);</a:t>
            </a:r>
          </a:p>
          <a:p>
            <a:pPr lvl="1" defTabSz="360000"/>
            <a:r>
              <a:rPr lang="en-US" altLang="zh-CN" sz="1800">
                <a:solidFill>
                  <a:srgbClr val="000000"/>
                </a:solidFill>
                <a:latin typeface="Consolas" panose="020B0609020204030204" pitchFamily="49" charset="0"/>
              </a:rPr>
              <a:t>}</a:t>
            </a:r>
          </a:p>
          <a:p>
            <a:pPr defTabSz="360000"/>
            <a:r>
              <a:rPr lang="en-US" altLang="zh-CN" sz="1800">
                <a:solidFill>
                  <a:srgbClr val="000000"/>
                </a:solidFill>
                <a:latin typeface="Consolas" panose="020B0609020204030204" pitchFamily="49" charset="0"/>
              </a:rPr>
              <a:t>}</a:t>
            </a:r>
            <a:endParaRPr lang="en-GB" altLang="zh-CN" sz="1800" b="1" dirty="0">
              <a:latin typeface="Arial" charset="0"/>
            </a:endParaRPr>
          </a:p>
        </p:txBody>
      </p:sp>
      <p:sp>
        <p:nvSpPr>
          <p:cNvPr id="6" name="矩形标注 5"/>
          <p:cNvSpPr/>
          <p:nvPr/>
        </p:nvSpPr>
        <p:spPr>
          <a:xfrm>
            <a:off x="5652120" y="5141359"/>
            <a:ext cx="2448272" cy="792088"/>
          </a:xfrm>
          <a:prstGeom prst="wedgeRectCallout">
            <a:avLst>
              <a:gd name="adj1" fmla="val -80075"/>
              <a:gd name="adj2" fmla="val -47518"/>
            </a:avLst>
          </a:prstGeom>
          <a:solidFill>
            <a:schemeClr val="accent1">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smtClean="0">
                <a:solidFill>
                  <a:srgbClr val="C00000"/>
                </a:solidFill>
              </a:rPr>
              <a:t>这里的</a:t>
            </a:r>
            <a:r>
              <a:rPr lang="en-US" altLang="zh-CN" sz="2000" b="1" dirty="0" smtClean="0">
                <a:solidFill>
                  <a:srgbClr val="C00000"/>
                </a:solidFill>
              </a:rPr>
              <a:t>result</a:t>
            </a:r>
            <a:r>
              <a:rPr lang="zh-CN" altLang="en-US" sz="2000" b="1" dirty="0" smtClean="0">
                <a:solidFill>
                  <a:srgbClr val="C00000"/>
                </a:solidFill>
              </a:rPr>
              <a:t>和</a:t>
            </a:r>
            <a:r>
              <a:rPr lang="en-US" altLang="zh-CN" sz="2000" b="1" dirty="0" smtClean="0">
                <a:solidFill>
                  <a:srgbClr val="C00000"/>
                </a:solidFill>
              </a:rPr>
              <a:t>end</a:t>
            </a:r>
            <a:r>
              <a:rPr lang="zh-CN" altLang="en-US" sz="2000" b="1" dirty="0" smtClean="0">
                <a:solidFill>
                  <a:srgbClr val="C00000"/>
                </a:solidFill>
              </a:rPr>
              <a:t>能否执行到呢？</a:t>
            </a:r>
            <a:endParaRPr lang="zh-CN" altLang="en-US" sz="2000" b="1" dirty="0">
              <a:solidFill>
                <a:srgbClr val="C00000"/>
              </a:solidFill>
            </a:endParaRPr>
          </a:p>
        </p:txBody>
      </p:sp>
      <p:sp>
        <p:nvSpPr>
          <p:cNvPr id="7" name="文本框 6"/>
          <p:cNvSpPr txBox="1"/>
          <p:nvPr/>
        </p:nvSpPr>
        <p:spPr>
          <a:xfrm>
            <a:off x="3851920" y="6032487"/>
            <a:ext cx="4638142" cy="646331"/>
          </a:xfrm>
          <a:prstGeom prst="rect">
            <a:avLst/>
          </a:prstGeom>
          <a:solidFill>
            <a:schemeClr val="accent5"/>
          </a:solidFill>
        </p:spPr>
        <p:txBody>
          <a:bodyPr wrap="square" rtlCol="0">
            <a:spAutoFit/>
          </a:bodyPr>
          <a:lstStyle/>
          <a:p>
            <a:r>
              <a:rPr lang="zh-CN" altLang="en-US" sz="1800" smtClean="0">
                <a:latin typeface="微软雅黑" panose="020B0503020204020204" pitchFamily="34" charset="-122"/>
                <a:ea typeface="微软雅黑" panose="020B0503020204020204" pitchFamily="34" charset="-122"/>
              </a:rPr>
              <a:t>代码演示：</a:t>
            </a:r>
            <a:endParaRPr lang="en-US" altLang="zh-CN" sz="1800" smtClean="0">
              <a:latin typeface="微软雅黑" panose="020B0503020204020204" pitchFamily="34" charset="-122"/>
              <a:ea typeface="微软雅黑" panose="020B0503020204020204" pitchFamily="34" charset="-122"/>
            </a:endParaRPr>
          </a:p>
          <a:p>
            <a:r>
              <a:rPr lang="en-US" altLang="zh-CN" sz="1800" smtClean="0">
                <a:latin typeface="微软雅黑" panose="020B0503020204020204" pitchFamily="34" charset="-122"/>
                <a:ea typeface="微软雅黑" panose="020B0503020204020204" pitchFamily="34" charset="-122"/>
              </a:rPr>
              <a:t>05-Exception/CatchExceptionDemo2</a:t>
            </a:r>
            <a:endParaRPr lang="zh-CN" altLang="en-US" sz="1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7720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1"/>
          </p:nvPr>
        </p:nvSpPr>
        <p:spPr>
          <a:xfrm>
            <a:off x="3924300" y="6524625"/>
            <a:ext cx="5219700" cy="333375"/>
          </a:xfrm>
        </p:spPr>
        <p:txBody>
          <a:bodyPr/>
          <a:lstStyle/>
          <a:p>
            <a:pPr>
              <a:defRPr/>
            </a:pPr>
            <a:fld id="{683E8BA3-2BBE-4433-B0D6-B0E0FADC812A}" type="slidenum">
              <a:rPr lang="en-US" altLang="zh-CN" b="0"/>
              <a:pPr>
                <a:defRPr/>
              </a:pPr>
              <a:t>23</a:t>
            </a:fld>
            <a:endParaRPr lang="en-US" altLang="zh-CN" b="0"/>
          </a:p>
        </p:txBody>
      </p:sp>
      <p:sp>
        <p:nvSpPr>
          <p:cNvPr id="25603" name="Rectangle 2"/>
          <p:cNvSpPr>
            <a:spLocks noGrp="1" noChangeArrowheads="1"/>
          </p:cNvSpPr>
          <p:nvPr>
            <p:ph type="title"/>
          </p:nvPr>
        </p:nvSpPr>
        <p:spPr/>
        <p:txBody>
          <a:bodyPr/>
          <a:lstStyle/>
          <a:p>
            <a:r>
              <a:rPr lang="en-US" altLang="zh-CN" smtClean="0"/>
              <a:t>3. finally </a:t>
            </a:r>
            <a:r>
              <a:rPr lang="zh-CN" altLang="en-US" smtClean="0"/>
              <a:t>块</a:t>
            </a:r>
          </a:p>
        </p:txBody>
      </p:sp>
      <p:sp>
        <p:nvSpPr>
          <p:cNvPr id="156677" name="Rectangle 5"/>
          <p:cNvSpPr>
            <a:spLocks noChangeArrowheads="1"/>
          </p:cNvSpPr>
          <p:nvPr/>
        </p:nvSpPr>
        <p:spPr bwMode="auto">
          <a:xfrm>
            <a:off x="1258888" y="2349500"/>
            <a:ext cx="3168650" cy="647700"/>
          </a:xfrm>
          <a:prstGeom prst="rect">
            <a:avLst/>
          </a:prstGeom>
          <a:gradFill rotWithShape="1">
            <a:gsLst>
              <a:gs pos="0">
                <a:schemeClr val="accent2"/>
              </a:gs>
              <a:gs pos="100000">
                <a:srgbClr val="66CCFF"/>
              </a:gs>
            </a:gsLst>
            <a:path path="rect">
              <a:fillToRect r="100000" b="100000"/>
            </a:path>
          </a:gradFill>
          <a:ln w="9525">
            <a:solidFill>
              <a:schemeClr val="tx1"/>
            </a:solidFill>
            <a:miter lim="800000"/>
            <a:headEnd/>
            <a:tailEnd/>
          </a:ln>
          <a:effectLst>
            <a:prstShdw prst="shdw13" dist="71842" dir="13500000">
              <a:schemeClr val="bg2">
                <a:alpha val="50000"/>
              </a:schemeClr>
            </a:prstShdw>
          </a:effectLst>
        </p:spPr>
        <p:txBody>
          <a:bodyPr wrap="none" anchor="ctr"/>
          <a:lstStyle/>
          <a:p>
            <a:pPr>
              <a:defRPr/>
            </a:pPr>
            <a:r>
              <a:rPr lang="en-US" altLang="zh-CN" sz="2800">
                <a:solidFill>
                  <a:schemeClr val="bg1"/>
                </a:solidFill>
                <a:effectLst>
                  <a:outerShdw blurRad="38100" dist="38100" dir="2700000" algn="tl">
                    <a:srgbClr val="000000"/>
                  </a:outerShdw>
                </a:effectLst>
                <a:latin typeface="Arial" charset="0"/>
              </a:rPr>
              <a:t>try </a:t>
            </a:r>
            <a:r>
              <a:rPr lang="zh-CN" altLang="en-US" sz="2800">
                <a:solidFill>
                  <a:schemeClr val="bg1"/>
                </a:solidFill>
                <a:effectLst>
                  <a:outerShdw blurRad="38100" dist="38100" dir="2700000" algn="tl">
                    <a:srgbClr val="000000"/>
                  </a:outerShdw>
                </a:effectLst>
                <a:latin typeface="Arial" charset="0"/>
              </a:rPr>
              <a:t>块</a:t>
            </a:r>
          </a:p>
        </p:txBody>
      </p:sp>
      <p:sp>
        <p:nvSpPr>
          <p:cNvPr id="156678" name="Rectangle 6"/>
          <p:cNvSpPr>
            <a:spLocks noChangeArrowheads="1"/>
          </p:cNvSpPr>
          <p:nvPr/>
        </p:nvSpPr>
        <p:spPr bwMode="auto">
          <a:xfrm>
            <a:off x="1258888" y="5229225"/>
            <a:ext cx="3168650" cy="647700"/>
          </a:xfrm>
          <a:prstGeom prst="rect">
            <a:avLst/>
          </a:prstGeom>
          <a:gradFill rotWithShape="1">
            <a:gsLst>
              <a:gs pos="0">
                <a:schemeClr val="accent2"/>
              </a:gs>
              <a:gs pos="100000">
                <a:srgbClr val="66CCFF"/>
              </a:gs>
            </a:gsLst>
            <a:path path="rect">
              <a:fillToRect r="100000" b="100000"/>
            </a:path>
          </a:gradFill>
          <a:ln w="9525" algn="ctr">
            <a:solidFill>
              <a:schemeClr val="tx1"/>
            </a:solidFill>
            <a:miter lim="800000"/>
            <a:headEnd/>
            <a:tailEnd/>
          </a:ln>
          <a:effectLst>
            <a:prstShdw prst="shdw13" dist="71842" dir="13500000">
              <a:schemeClr val="bg2">
                <a:alpha val="50000"/>
              </a:schemeClr>
            </a:prstShdw>
          </a:effectLst>
        </p:spPr>
        <p:txBody>
          <a:bodyPr wrap="none" anchor="ctr"/>
          <a:lstStyle/>
          <a:p>
            <a:pPr>
              <a:defRPr/>
            </a:pPr>
            <a:r>
              <a:rPr lang="en-US" altLang="zh-CN" sz="2800">
                <a:solidFill>
                  <a:schemeClr val="bg1"/>
                </a:solidFill>
                <a:effectLst>
                  <a:outerShdw blurRad="38100" dist="38100" dir="2700000" algn="tl">
                    <a:srgbClr val="000000"/>
                  </a:outerShdw>
                </a:effectLst>
                <a:latin typeface="Arial" charset="0"/>
              </a:rPr>
              <a:t>finally </a:t>
            </a:r>
            <a:r>
              <a:rPr lang="zh-CN" altLang="en-US" sz="2800">
                <a:solidFill>
                  <a:schemeClr val="bg1"/>
                </a:solidFill>
                <a:effectLst>
                  <a:outerShdw blurRad="38100" dist="38100" dir="2700000" algn="tl">
                    <a:srgbClr val="000000"/>
                  </a:outerShdw>
                </a:effectLst>
                <a:latin typeface="Arial" charset="0"/>
              </a:rPr>
              <a:t>块</a:t>
            </a:r>
          </a:p>
        </p:txBody>
      </p:sp>
      <p:sp>
        <p:nvSpPr>
          <p:cNvPr id="156679" name="Rectangle 7"/>
          <p:cNvSpPr>
            <a:spLocks noChangeArrowheads="1"/>
          </p:cNvSpPr>
          <p:nvPr/>
        </p:nvSpPr>
        <p:spPr bwMode="auto">
          <a:xfrm>
            <a:off x="1258888" y="3789363"/>
            <a:ext cx="3168650" cy="647700"/>
          </a:xfrm>
          <a:prstGeom prst="rect">
            <a:avLst/>
          </a:prstGeom>
          <a:gradFill rotWithShape="1">
            <a:gsLst>
              <a:gs pos="0">
                <a:schemeClr val="accent2"/>
              </a:gs>
              <a:gs pos="100000">
                <a:srgbClr val="66CCFF"/>
              </a:gs>
            </a:gsLst>
            <a:path path="rect">
              <a:fillToRect r="100000" b="100000"/>
            </a:path>
          </a:gradFill>
          <a:ln w="9525" algn="ctr">
            <a:solidFill>
              <a:schemeClr val="tx1"/>
            </a:solidFill>
            <a:miter lim="800000"/>
            <a:headEnd/>
            <a:tailEnd/>
          </a:ln>
          <a:effectLst>
            <a:prstShdw prst="shdw13" dist="71842" dir="13500000">
              <a:schemeClr val="bg2">
                <a:alpha val="50000"/>
              </a:schemeClr>
            </a:prstShdw>
          </a:effectLst>
        </p:spPr>
        <p:txBody>
          <a:bodyPr wrap="none" anchor="ctr"/>
          <a:lstStyle/>
          <a:p>
            <a:pPr>
              <a:defRPr/>
            </a:pPr>
            <a:r>
              <a:rPr lang="en-US" altLang="zh-CN" sz="2800">
                <a:solidFill>
                  <a:schemeClr val="bg1"/>
                </a:solidFill>
                <a:effectLst>
                  <a:outerShdw blurRad="38100" dist="38100" dir="2700000" algn="tl">
                    <a:srgbClr val="000000"/>
                  </a:outerShdw>
                </a:effectLst>
                <a:latin typeface="Arial" charset="0"/>
              </a:rPr>
              <a:t>catch </a:t>
            </a:r>
            <a:r>
              <a:rPr lang="zh-CN" altLang="en-US" sz="2800">
                <a:solidFill>
                  <a:schemeClr val="bg1"/>
                </a:solidFill>
                <a:effectLst>
                  <a:outerShdw blurRad="38100" dist="38100" dir="2700000" algn="tl">
                    <a:srgbClr val="000000"/>
                  </a:outerShdw>
                </a:effectLst>
                <a:latin typeface="Arial" charset="0"/>
              </a:rPr>
              <a:t>块 </a:t>
            </a:r>
          </a:p>
        </p:txBody>
      </p:sp>
      <p:sp>
        <p:nvSpPr>
          <p:cNvPr id="156681" name="AutoShape 9"/>
          <p:cNvSpPr>
            <a:spLocks noChangeArrowheads="1"/>
          </p:cNvSpPr>
          <p:nvPr/>
        </p:nvSpPr>
        <p:spPr bwMode="auto">
          <a:xfrm>
            <a:off x="2627313" y="2995613"/>
            <a:ext cx="360362" cy="792162"/>
          </a:xfrm>
          <a:prstGeom prst="downArrow">
            <a:avLst>
              <a:gd name="adj1" fmla="val 50000"/>
              <a:gd name="adj2" fmla="val 54956"/>
            </a:avLst>
          </a:prstGeom>
          <a:gradFill rotWithShape="1">
            <a:gsLst>
              <a:gs pos="0">
                <a:srgbClr val="FFCC0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6682" name="AutoShape 10"/>
          <p:cNvSpPr>
            <a:spLocks noChangeArrowheads="1"/>
          </p:cNvSpPr>
          <p:nvPr/>
        </p:nvSpPr>
        <p:spPr bwMode="auto">
          <a:xfrm>
            <a:off x="2627313" y="4435475"/>
            <a:ext cx="360362" cy="792163"/>
          </a:xfrm>
          <a:prstGeom prst="downArrow">
            <a:avLst>
              <a:gd name="adj1" fmla="val 50000"/>
              <a:gd name="adj2" fmla="val 54956"/>
            </a:avLst>
          </a:prstGeom>
          <a:gradFill rotWithShape="1">
            <a:gsLst>
              <a:gs pos="0">
                <a:srgbClr val="FFCC00"/>
              </a:gs>
              <a:gs pos="100000">
                <a:schemeClr val="bg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cxnSp>
        <p:nvCxnSpPr>
          <p:cNvPr id="156685" name="AutoShape 13"/>
          <p:cNvCxnSpPr>
            <a:cxnSpLocks noChangeShapeType="1"/>
            <a:stCxn id="156677" idx="3"/>
            <a:endCxn id="156678" idx="3"/>
          </p:cNvCxnSpPr>
          <p:nvPr/>
        </p:nvCxnSpPr>
        <p:spPr bwMode="auto">
          <a:xfrm>
            <a:off x="4427538" y="2673350"/>
            <a:ext cx="1587" cy="2879725"/>
          </a:xfrm>
          <a:prstGeom prst="bentConnector3">
            <a:avLst>
              <a:gd name="adj1" fmla="val 14400000"/>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688" name="Text Box 16"/>
          <p:cNvSpPr txBox="1">
            <a:spLocks noChangeArrowheads="1"/>
          </p:cNvSpPr>
          <p:nvPr/>
        </p:nvSpPr>
        <p:spPr bwMode="auto">
          <a:xfrm>
            <a:off x="4716463" y="3644900"/>
            <a:ext cx="1079500" cy="37623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1800">
                <a:solidFill>
                  <a:schemeClr val="bg1"/>
                </a:solidFill>
                <a:latin typeface="Arial" charset="0"/>
              </a:rPr>
              <a:t>无异常</a:t>
            </a:r>
          </a:p>
        </p:txBody>
      </p:sp>
      <p:sp>
        <p:nvSpPr>
          <p:cNvPr id="156689" name="Text Box 17"/>
          <p:cNvSpPr txBox="1">
            <a:spLocks noChangeArrowheads="1"/>
          </p:cNvSpPr>
          <p:nvPr/>
        </p:nvSpPr>
        <p:spPr bwMode="auto">
          <a:xfrm>
            <a:off x="2916238" y="3140075"/>
            <a:ext cx="865187" cy="37623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sz="1800">
                <a:solidFill>
                  <a:schemeClr val="bg1"/>
                </a:solidFill>
                <a:latin typeface="Arial" charset="0"/>
              </a:rPr>
              <a:t>异常</a:t>
            </a:r>
          </a:p>
        </p:txBody>
      </p:sp>
      <p:sp>
        <p:nvSpPr>
          <p:cNvPr id="156690" name="Text Box 18"/>
          <p:cNvSpPr txBox="1">
            <a:spLocks noChangeArrowheads="1"/>
          </p:cNvSpPr>
          <p:nvPr/>
        </p:nvSpPr>
        <p:spPr bwMode="auto">
          <a:xfrm>
            <a:off x="827088" y="1316038"/>
            <a:ext cx="68405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latin typeface="华文中宋" pitchFamily="2" charset="-122"/>
                <a:ea typeface="华文中宋" pitchFamily="2" charset="-122"/>
              </a:rPr>
              <a:t>try</a:t>
            </a:r>
            <a:r>
              <a:rPr lang="zh-CN" altLang="en-US" sz="2800" b="1">
                <a:latin typeface="华文中宋" pitchFamily="2" charset="-122"/>
                <a:ea typeface="华文中宋" pitchFamily="2" charset="-122"/>
              </a:rPr>
              <a:t>、</a:t>
            </a:r>
            <a:r>
              <a:rPr lang="en-US" altLang="zh-CN" sz="2800" b="1">
                <a:latin typeface="华文中宋" pitchFamily="2" charset="-122"/>
                <a:ea typeface="华文中宋" pitchFamily="2" charset="-122"/>
              </a:rPr>
              <a:t>catch </a:t>
            </a:r>
            <a:r>
              <a:rPr lang="zh-CN" altLang="en-US" sz="2800" b="1">
                <a:latin typeface="华文中宋" pitchFamily="2" charset="-122"/>
                <a:ea typeface="华文中宋" pitchFamily="2" charset="-122"/>
              </a:rPr>
              <a:t>和 </a:t>
            </a:r>
            <a:r>
              <a:rPr lang="en-US" altLang="zh-CN" sz="2800" b="1">
                <a:latin typeface="华文中宋" pitchFamily="2" charset="-122"/>
                <a:ea typeface="华文中宋" pitchFamily="2" charset="-122"/>
              </a:rPr>
              <a:t>finally </a:t>
            </a:r>
            <a:r>
              <a:rPr lang="zh-CN" altLang="en-US" sz="2800" b="1">
                <a:latin typeface="华文中宋" pitchFamily="2" charset="-122"/>
                <a:ea typeface="华文中宋" pitchFamily="2" charset="-122"/>
              </a:rPr>
              <a:t>块的执行流程</a:t>
            </a:r>
          </a:p>
        </p:txBody>
      </p:sp>
      <p:sp>
        <p:nvSpPr>
          <p:cNvPr id="2" name="TextBox 1"/>
          <p:cNvSpPr txBox="1"/>
          <p:nvPr/>
        </p:nvSpPr>
        <p:spPr>
          <a:xfrm>
            <a:off x="5003800" y="5713413"/>
            <a:ext cx="4068763" cy="523875"/>
          </a:xfrm>
          <a:prstGeom prst="rect">
            <a:avLst/>
          </a:prstGeom>
          <a:solidFill>
            <a:schemeClr val="accent5">
              <a:lumMod val="75000"/>
            </a:schemeClr>
          </a:solidFill>
        </p:spPr>
        <p:txBody>
          <a:bodyPr>
            <a:spAutoFit/>
          </a:bodyPr>
          <a:lstStyle/>
          <a:p>
            <a:pPr>
              <a:defRPr/>
            </a:pPr>
            <a:r>
              <a:rPr lang="en-US" altLang="zh-CN" sz="2800" dirty="0">
                <a:latin typeface="华文中宋" panose="02010600040101010101" pitchFamily="2" charset="-122"/>
                <a:ea typeface="华文中宋" panose="02010600040101010101" pitchFamily="2" charset="-122"/>
              </a:rPr>
              <a:t>Finally</a:t>
            </a:r>
            <a:r>
              <a:rPr lang="zh-CN" altLang="en-US" sz="2800" dirty="0">
                <a:latin typeface="华文中宋" panose="02010600040101010101" pitchFamily="2" charset="-122"/>
                <a:ea typeface="华文中宋" panose="02010600040101010101" pitchFamily="2" charset="-122"/>
              </a:rPr>
              <a:t>语句块是可选的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6690"/>
                                        </p:tgtEl>
                                        <p:attrNameLst>
                                          <p:attrName>style.visibility</p:attrName>
                                        </p:attrNameLst>
                                      </p:cBhvr>
                                      <p:to>
                                        <p:strVal val="visible"/>
                                      </p:to>
                                    </p:set>
                                    <p:animEffect transition="in" filter="wipe(left)">
                                      <p:cBhvr>
                                        <p:cTn id="7" dur="1000"/>
                                        <p:tgtEl>
                                          <p:spTgt spid="1566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6677"/>
                                        </p:tgtEl>
                                        <p:attrNameLst>
                                          <p:attrName>style.visibility</p:attrName>
                                        </p:attrNameLst>
                                      </p:cBhvr>
                                      <p:to>
                                        <p:strVal val="visible"/>
                                      </p:to>
                                    </p:set>
                                    <p:animEffect transition="in" filter="wipe(up)">
                                      <p:cBhvr>
                                        <p:cTn id="12" dur="500"/>
                                        <p:tgtEl>
                                          <p:spTgt spid="15667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56689"/>
                                        </p:tgtEl>
                                        <p:attrNameLst>
                                          <p:attrName>style.visibility</p:attrName>
                                        </p:attrNameLst>
                                      </p:cBhvr>
                                      <p:to>
                                        <p:strVal val="visible"/>
                                      </p:to>
                                    </p:set>
                                    <p:animEffect transition="in" filter="wipe(left)">
                                      <p:cBhvr>
                                        <p:cTn id="16" dur="1000"/>
                                        <p:tgtEl>
                                          <p:spTgt spid="156689"/>
                                        </p:tgtEl>
                                      </p:cBhvr>
                                    </p:animEffect>
                                  </p:childTnLst>
                                </p:cTn>
                              </p:par>
                            </p:childTnLst>
                          </p:cTn>
                        </p:par>
                        <p:par>
                          <p:cTn id="17" fill="hold" nodeType="afterGroup">
                            <p:stCondLst>
                              <p:cond delay="1500"/>
                            </p:stCondLst>
                            <p:childTnLst>
                              <p:par>
                                <p:cTn id="18" presetID="21" presetClass="emph" presetSubtype="0" fill="hold" grpId="1" nodeType="afterEffect">
                                  <p:stCondLst>
                                    <p:cond delay="0"/>
                                  </p:stCondLst>
                                  <p:childTnLst>
                                    <p:animClr clrSpc="hsl" dir="cw">
                                      <p:cBhvr override="childStyle">
                                        <p:cTn id="19" dur="500" fill="hold"/>
                                        <p:tgtEl>
                                          <p:spTgt spid="156689"/>
                                        </p:tgtEl>
                                        <p:attrNameLst>
                                          <p:attrName>style.color</p:attrName>
                                        </p:attrNameLst>
                                      </p:cBhvr>
                                      <p:by>
                                        <p:hsl h="7200000" s="0" l="0"/>
                                      </p:by>
                                    </p:animClr>
                                    <p:animClr clrSpc="hsl" dir="cw">
                                      <p:cBhvr>
                                        <p:cTn id="20" dur="500" fill="hold"/>
                                        <p:tgtEl>
                                          <p:spTgt spid="156689"/>
                                        </p:tgtEl>
                                        <p:attrNameLst>
                                          <p:attrName>fillcolor</p:attrName>
                                        </p:attrNameLst>
                                      </p:cBhvr>
                                      <p:by>
                                        <p:hsl h="7200000" s="0" l="0"/>
                                      </p:by>
                                    </p:animClr>
                                    <p:animClr clrSpc="hsl" dir="cw">
                                      <p:cBhvr>
                                        <p:cTn id="21" dur="500" fill="hold"/>
                                        <p:tgtEl>
                                          <p:spTgt spid="156689"/>
                                        </p:tgtEl>
                                        <p:attrNameLst>
                                          <p:attrName>stroke.color</p:attrName>
                                        </p:attrNameLst>
                                      </p:cBhvr>
                                      <p:by>
                                        <p:hsl h="7200000" s="0" l="0"/>
                                      </p:by>
                                    </p:animClr>
                                    <p:set>
                                      <p:cBhvr>
                                        <p:cTn id="22" dur="500" fill="hold"/>
                                        <p:tgtEl>
                                          <p:spTgt spid="156689"/>
                                        </p:tgtEl>
                                        <p:attrNameLst>
                                          <p:attrName>fill.type</p:attrName>
                                        </p:attrNameLst>
                                      </p:cBhvr>
                                      <p:to>
                                        <p:strVal val="solid"/>
                                      </p:to>
                                    </p:set>
                                  </p:childTnLst>
                                </p:cTn>
                              </p:par>
                            </p:childTnLst>
                          </p:cTn>
                        </p:par>
                        <p:par>
                          <p:cTn id="23" fill="hold" nodeType="afterGroup">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56681"/>
                                        </p:tgtEl>
                                        <p:attrNameLst>
                                          <p:attrName>style.visibility</p:attrName>
                                        </p:attrNameLst>
                                      </p:cBhvr>
                                      <p:to>
                                        <p:strVal val="visible"/>
                                      </p:to>
                                    </p:set>
                                    <p:animEffect transition="in" filter="wipe(up)">
                                      <p:cBhvr>
                                        <p:cTn id="26" dur="1000"/>
                                        <p:tgtEl>
                                          <p:spTgt spid="156681"/>
                                        </p:tgtEl>
                                      </p:cBhvr>
                                    </p:animEffect>
                                  </p:childTnLst>
                                </p:cTn>
                              </p:par>
                            </p:childTnLst>
                          </p:cTn>
                        </p:par>
                        <p:par>
                          <p:cTn id="27" fill="hold" nodeType="afterGroup">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156679"/>
                                        </p:tgtEl>
                                        <p:attrNameLst>
                                          <p:attrName>style.visibility</p:attrName>
                                        </p:attrNameLst>
                                      </p:cBhvr>
                                      <p:to>
                                        <p:strVal val="visible"/>
                                      </p:to>
                                    </p:set>
                                    <p:animEffect transition="in" filter="wipe(up)">
                                      <p:cBhvr>
                                        <p:cTn id="30" dur="1000"/>
                                        <p:tgtEl>
                                          <p:spTgt spid="156679"/>
                                        </p:tgtEl>
                                      </p:cBhvr>
                                    </p:animEffect>
                                  </p:childTnLst>
                                </p:cTn>
                              </p:par>
                            </p:childTnLst>
                          </p:cTn>
                        </p:par>
                        <p:par>
                          <p:cTn id="31" fill="hold" nodeType="afterGroup">
                            <p:stCondLst>
                              <p:cond delay="4000"/>
                            </p:stCondLst>
                            <p:childTnLst>
                              <p:par>
                                <p:cTn id="32" presetID="22" presetClass="entr" presetSubtype="1" fill="hold" grpId="0" nodeType="afterEffect">
                                  <p:stCondLst>
                                    <p:cond delay="0"/>
                                  </p:stCondLst>
                                  <p:childTnLst>
                                    <p:set>
                                      <p:cBhvr>
                                        <p:cTn id="33" dur="1" fill="hold">
                                          <p:stCondLst>
                                            <p:cond delay="0"/>
                                          </p:stCondLst>
                                        </p:cTn>
                                        <p:tgtEl>
                                          <p:spTgt spid="156682"/>
                                        </p:tgtEl>
                                        <p:attrNameLst>
                                          <p:attrName>style.visibility</p:attrName>
                                        </p:attrNameLst>
                                      </p:cBhvr>
                                      <p:to>
                                        <p:strVal val="visible"/>
                                      </p:to>
                                    </p:set>
                                    <p:animEffect transition="in" filter="wipe(up)">
                                      <p:cBhvr>
                                        <p:cTn id="34" dur="1000"/>
                                        <p:tgtEl>
                                          <p:spTgt spid="156682"/>
                                        </p:tgtEl>
                                      </p:cBhvr>
                                    </p:animEffect>
                                  </p:childTnLst>
                                </p:cTn>
                              </p:par>
                            </p:childTnLst>
                          </p:cTn>
                        </p:par>
                        <p:par>
                          <p:cTn id="35" fill="hold" nodeType="afterGroup">
                            <p:stCondLst>
                              <p:cond delay="5000"/>
                            </p:stCondLst>
                            <p:childTnLst>
                              <p:par>
                                <p:cTn id="36" presetID="22" presetClass="entr" presetSubtype="1" fill="hold" grpId="0" nodeType="afterEffect">
                                  <p:stCondLst>
                                    <p:cond delay="0"/>
                                  </p:stCondLst>
                                  <p:childTnLst>
                                    <p:set>
                                      <p:cBhvr>
                                        <p:cTn id="37" dur="1" fill="hold">
                                          <p:stCondLst>
                                            <p:cond delay="0"/>
                                          </p:stCondLst>
                                        </p:cTn>
                                        <p:tgtEl>
                                          <p:spTgt spid="156678"/>
                                        </p:tgtEl>
                                        <p:attrNameLst>
                                          <p:attrName>style.visibility</p:attrName>
                                        </p:attrNameLst>
                                      </p:cBhvr>
                                      <p:to>
                                        <p:strVal val="visible"/>
                                      </p:to>
                                    </p:set>
                                    <p:animEffect transition="in" filter="wipe(up)">
                                      <p:cBhvr>
                                        <p:cTn id="38" dur="1000"/>
                                        <p:tgtEl>
                                          <p:spTgt spid="156678"/>
                                        </p:tgtEl>
                                      </p:cBhvr>
                                    </p:animEffect>
                                  </p:childTnLst>
                                </p:cTn>
                              </p:par>
                            </p:childTnLst>
                          </p:cTn>
                        </p:par>
                        <p:par>
                          <p:cTn id="39" fill="hold" nodeType="afterGroup">
                            <p:stCondLst>
                              <p:cond delay="6000"/>
                            </p:stCondLst>
                            <p:childTnLst>
                              <p:par>
                                <p:cTn id="40" presetID="1" presetClass="entr" presetSubtype="0" fill="hold" grpId="0" nodeType="afterEffect">
                                  <p:stCondLst>
                                    <p:cond delay="0"/>
                                  </p:stCondLst>
                                  <p:childTnLst>
                                    <p:set>
                                      <p:cBhvr>
                                        <p:cTn id="41" dur="1" fill="hold">
                                          <p:stCondLst>
                                            <p:cond delay="0"/>
                                          </p:stCondLst>
                                        </p:cTn>
                                        <p:tgtEl>
                                          <p:spTgt spid="156688"/>
                                        </p:tgtEl>
                                        <p:attrNameLst>
                                          <p:attrName>style.visibility</p:attrName>
                                        </p:attrNameLst>
                                      </p:cBhvr>
                                      <p:to>
                                        <p:strVal val="visible"/>
                                      </p:to>
                                    </p:set>
                                  </p:childTnLst>
                                </p:cTn>
                              </p:par>
                            </p:childTnLst>
                          </p:cTn>
                        </p:par>
                        <p:par>
                          <p:cTn id="42" fill="hold" nodeType="afterGroup">
                            <p:stCondLst>
                              <p:cond delay="6000"/>
                            </p:stCondLst>
                            <p:childTnLst>
                              <p:par>
                                <p:cTn id="43" presetID="23" presetClass="emph" presetSubtype="0" fill="hold" grpId="1" nodeType="afterEffect">
                                  <p:stCondLst>
                                    <p:cond delay="0"/>
                                  </p:stCondLst>
                                  <p:childTnLst>
                                    <p:animClr clrSpc="hsl" dir="cw">
                                      <p:cBhvr override="childStyle">
                                        <p:cTn id="44" dur="500" fill="hold"/>
                                        <p:tgtEl>
                                          <p:spTgt spid="156688"/>
                                        </p:tgtEl>
                                        <p:attrNameLst>
                                          <p:attrName>style.color</p:attrName>
                                        </p:attrNameLst>
                                      </p:cBhvr>
                                      <p:by>
                                        <p:hsl h="10842353" s="0" l="0"/>
                                      </p:by>
                                    </p:animClr>
                                    <p:animClr clrSpc="hsl" dir="cw">
                                      <p:cBhvr>
                                        <p:cTn id="45" dur="500" fill="hold"/>
                                        <p:tgtEl>
                                          <p:spTgt spid="156688"/>
                                        </p:tgtEl>
                                        <p:attrNameLst>
                                          <p:attrName>fillcolor</p:attrName>
                                        </p:attrNameLst>
                                      </p:cBhvr>
                                      <p:by>
                                        <p:hsl h="10842353" s="0" l="0"/>
                                      </p:by>
                                    </p:animClr>
                                    <p:animClr clrSpc="hsl" dir="cw">
                                      <p:cBhvr>
                                        <p:cTn id="46" dur="500" fill="hold"/>
                                        <p:tgtEl>
                                          <p:spTgt spid="156688"/>
                                        </p:tgtEl>
                                        <p:attrNameLst>
                                          <p:attrName>stroke.color</p:attrName>
                                        </p:attrNameLst>
                                      </p:cBhvr>
                                      <p:by>
                                        <p:hsl h="10842353" s="0" l="0"/>
                                      </p:by>
                                    </p:animClr>
                                    <p:set>
                                      <p:cBhvr>
                                        <p:cTn id="47" dur="500" fill="hold"/>
                                        <p:tgtEl>
                                          <p:spTgt spid="156688"/>
                                        </p:tgtEl>
                                        <p:attrNameLst>
                                          <p:attrName>fill.type</p:attrName>
                                        </p:attrNameLst>
                                      </p:cBhvr>
                                      <p:to>
                                        <p:strVal val="solid"/>
                                      </p:to>
                                    </p:set>
                                  </p:childTnLst>
                                </p:cTn>
                              </p:par>
                            </p:childTnLst>
                          </p:cTn>
                        </p:par>
                        <p:par>
                          <p:cTn id="48" fill="hold" nodeType="afterGroup">
                            <p:stCondLst>
                              <p:cond delay="6500"/>
                            </p:stCondLst>
                            <p:childTnLst>
                              <p:par>
                                <p:cTn id="49" presetID="22" presetClass="entr" presetSubtype="1" fill="hold" nodeType="afterEffect">
                                  <p:stCondLst>
                                    <p:cond delay="0"/>
                                  </p:stCondLst>
                                  <p:childTnLst>
                                    <p:set>
                                      <p:cBhvr>
                                        <p:cTn id="50" dur="1" fill="hold">
                                          <p:stCondLst>
                                            <p:cond delay="0"/>
                                          </p:stCondLst>
                                        </p:cTn>
                                        <p:tgtEl>
                                          <p:spTgt spid="156685"/>
                                        </p:tgtEl>
                                        <p:attrNameLst>
                                          <p:attrName>style.visibility</p:attrName>
                                        </p:attrNameLst>
                                      </p:cBhvr>
                                      <p:to>
                                        <p:strVal val="visible"/>
                                      </p:to>
                                    </p:set>
                                    <p:animEffect transition="in" filter="wipe(up)">
                                      <p:cBhvr>
                                        <p:cTn id="51" dur="1000"/>
                                        <p:tgtEl>
                                          <p:spTgt spid="156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nimBg="1"/>
      <p:bldP spid="156678" grpId="0" animBg="1"/>
      <p:bldP spid="156679" grpId="0" animBg="1"/>
      <p:bldP spid="156681" grpId="0" animBg="1"/>
      <p:bldP spid="156682" grpId="0" animBg="1"/>
      <p:bldP spid="156688" grpId="0" animBg="1"/>
      <p:bldP spid="156688" grpId="1" animBg="1"/>
      <p:bldP spid="156689" grpId="0" animBg="1"/>
      <p:bldP spid="156689" grpId="1" animBg="1"/>
      <p:bldP spid="15669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88640"/>
            <a:ext cx="5544616" cy="648147"/>
          </a:xfrm>
        </p:spPr>
        <p:txBody>
          <a:bodyPr/>
          <a:lstStyle/>
          <a:p>
            <a:pPr algn="l"/>
            <a:r>
              <a:rPr lang="en-US" altLang="zh-CN" sz="3200" dirty="0"/>
              <a:t>f</a:t>
            </a:r>
            <a:r>
              <a:rPr lang="en-US" altLang="zh-CN" sz="3200" dirty="0" smtClean="0"/>
              <a:t>inally</a:t>
            </a:r>
            <a:r>
              <a:rPr lang="zh-CN" altLang="en-US" sz="3200" dirty="0" smtClean="0"/>
              <a:t>示例</a:t>
            </a:r>
            <a:endParaRPr lang="zh-CN" altLang="en-US" sz="3200" dirty="0"/>
          </a:p>
        </p:txBody>
      </p:sp>
      <p:sp>
        <p:nvSpPr>
          <p:cNvPr id="4" name="灯片编号占位符 3"/>
          <p:cNvSpPr>
            <a:spLocks noGrp="1"/>
          </p:cNvSpPr>
          <p:nvPr>
            <p:ph type="sldNum" sz="quarter" idx="10"/>
          </p:nvPr>
        </p:nvSpPr>
        <p:spPr/>
        <p:txBody>
          <a:bodyPr/>
          <a:lstStyle/>
          <a:p>
            <a:pPr>
              <a:defRPr/>
            </a:pPr>
            <a:fld id="{364EFB64-791B-42B7-A17D-F445BA66627B}" type="slidenum">
              <a:rPr lang="en-US" altLang="zh-CN" smtClean="0"/>
              <a:pPr>
                <a:defRPr/>
              </a:pPr>
              <a:t>24</a:t>
            </a:fld>
            <a:endParaRPr lang="en-US" altLang="zh-CN"/>
          </a:p>
        </p:txBody>
      </p:sp>
      <p:sp>
        <p:nvSpPr>
          <p:cNvPr id="5" name="Rectangle 6"/>
          <p:cNvSpPr>
            <a:spLocks noChangeArrowheads="1"/>
          </p:cNvSpPr>
          <p:nvPr/>
        </p:nvSpPr>
        <p:spPr bwMode="auto">
          <a:xfrm>
            <a:off x="129588" y="1029792"/>
            <a:ext cx="8906907" cy="5324535"/>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28528" rIns="0" anchor="ctr">
            <a:spAutoFit/>
          </a:bodyPr>
          <a:lstStyle/>
          <a:p>
            <a:pPr defTabSz="360000">
              <a:tabLst>
                <a:tab pos="0" algn="l"/>
              </a:tabLst>
            </a:pPr>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class</a:t>
            </a:r>
            <a:r>
              <a:rPr lang="en-US" altLang="zh-CN" sz="1800" b="1">
                <a:solidFill>
                  <a:srgbClr val="000000"/>
                </a:solidFill>
                <a:latin typeface="Consolas" panose="020B0609020204030204" pitchFamily="49" charset="0"/>
              </a:rPr>
              <a:t> FinallyDemo {</a:t>
            </a:r>
          </a:p>
          <a:p>
            <a:pPr lvl="1" defTabSz="360000">
              <a:tabLst>
                <a:tab pos="0" algn="l"/>
              </a:tabLst>
            </a:pPr>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static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main(String </a:t>
            </a:r>
            <a:r>
              <a:rPr lang="en-US" altLang="zh-CN" sz="1800" b="1">
                <a:solidFill>
                  <a:srgbClr val="6A3E3E"/>
                </a:solidFill>
                <a:latin typeface="Consolas" panose="020B0609020204030204" pitchFamily="49" charset="0"/>
              </a:rPr>
              <a:t>args</a:t>
            </a:r>
            <a:r>
              <a:rPr lang="en-US" altLang="zh-CN" sz="1800" b="1">
                <a:solidFill>
                  <a:srgbClr val="000000"/>
                </a:solidFill>
                <a:latin typeface="Consolas" panose="020B0609020204030204" pitchFamily="49" charset="0"/>
              </a:rPr>
              <a:t>[]) </a:t>
            </a:r>
            <a:r>
              <a:rPr lang="en-US" altLang="zh-CN" sz="1800" b="1" smtClean="0">
                <a:solidFill>
                  <a:srgbClr val="000000"/>
                </a:solidFill>
                <a:latin typeface="Consolas" panose="020B0609020204030204" pitchFamily="49" charset="0"/>
              </a:rPr>
              <a:t>{</a:t>
            </a:r>
            <a:endParaRPr lang="en-US" altLang="zh-CN" sz="1800" b="1">
              <a:solidFill>
                <a:srgbClr val="000000"/>
              </a:solidFill>
              <a:latin typeface="Consolas" panose="020B0609020204030204" pitchFamily="49" charset="0"/>
            </a:endParaRPr>
          </a:p>
          <a:p>
            <a:pPr lvl="2" defTabSz="360000">
              <a:tabLst>
                <a:tab pos="0" algn="l"/>
              </a:tabLst>
            </a:pPr>
            <a:r>
              <a:rPr lang="en-US" altLang="zh-CN" sz="1800">
                <a:solidFill>
                  <a:srgbClr val="000000"/>
                </a:solidFill>
                <a:latin typeface="Consolas" panose="020B0609020204030204" pitchFamily="49" charset="0"/>
              </a:rPr>
              <a:t>MyDate </a:t>
            </a:r>
            <a:r>
              <a:rPr lang="en-US" altLang="zh-CN" sz="1800">
                <a:solidFill>
                  <a:srgbClr val="6A3E3E"/>
                </a:solidFill>
                <a:latin typeface="Consolas" panose="020B0609020204030204" pitchFamily="49" charset="0"/>
              </a:rPr>
              <a:t>dates</a:t>
            </a:r>
            <a:r>
              <a:rPr lang="en-US" altLang="zh-CN" sz="1800">
                <a:solidFill>
                  <a:srgbClr val="000000"/>
                </a:solidFill>
                <a:latin typeface="Consolas" panose="020B0609020204030204" pitchFamily="49" charset="0"/>
              </a:rPr>
              <a:t>[] = </a:t>
            </a:r>
            <a:r>
              <a:rPr lang="en-US" altLang="zh-CN" sz="1800" b="1">
                <a:solidFill>
                  <a:srgbClr val="7F0055"/>
                </a:solidFill>
                <a:latin typeface="Consolas" panose="020B0609020204030204" pitchFamily="49" charset="0"/>
              </a:rPr>
              <a:t>new</a:t>
            </a:r>
            <a:r>
              <a:rPr lang="en-US" altLang="zh-CN" sz="1800" b="1">
                <a:solidFill>
                  <a:srgbClr val="000000"/>
                </a:solidFill>
                <a:latin typeface="Consolas" panose="020B0609020204030204" pitchFamily="49" charset="0"/>
              </a:rPr>
              <a:t> MyDate[5];</a:t>
            </a:r>
          </a:p>
          <a:p>
            <a:pPr lvl="2" defTabSz="360000">
              <a:tabLst>
                <a:tab pos="0" algn="l"/>
              </a:tabLst>
            </a:pPr>
            <a:r>
              <a:rPr lang="en-US" altLang="zh-CN" sz="1800">
                <a:solidFill>
                  <a:srgbClr val="6A3E3E"/>
                </a:solidFill>
                <a:latin typeface="Consolas" panose="020B0609020204030204" pitchFamily="49" charset="0"/>
              </a:rPr>
              <a:t>dates</a:t>
            </a:r>
            <a:r>
              <a:rPr lang="en-US" altLang="zh-CN" sz="1800">
                <a:solidFill>
                  <a:srgbClr val="000000"/>
                </a:solidFill>
                <a:latin typeface="Consolas" panose="020B0609020204030204" pitchFamily="49" charset="0"/>
              </a:rPr>
              <a:t>[0] = </a:t>
            </a:r>
            <a:r>
              <a:rPr lang="en-US" altLang="zh-CN" sz="1800" b="1">
                <a:solidFill>
                  <a:srgbClr val="7F0055"/>
                </a:solidFill>
                <a:latin typeface="Consolas" panose="020B0609020204030204" pitchFamily="49" charset="0"/>
              </a:rPr>
              <a:t>new</a:t>
            </a:r>
            <a:r>
              <a:rPr lang="en-US" altLang="zh-CN" sz="1800" b="1">
                <a:solidFill>
                  <a:srgbClr val="000000"/>
                </a:solidFill>
                <a:latin typeface="Consolas" panose="020B0609020204030204" pitchFamily="49" charset="0"/>
              </a:rPr>
              <a:t> MyDate(2020,1,1);</a:t>
            </a:r>
          </a:p>
          <a:p>
            <a:pPr lvl="2" defTabSz="360000">
              <a:tabLst>
                <a:tab pos="0" algn="l"/>
              </a:tabLst>
            </a:pPr>
            <a:r>
              <a:rPr lang="en-US" altLang="zh-CN" sz="1800">
                <a:solidFill>
                  <a:srgbClr val="6A3E3E"/>
                </a:solidFill>
                <a:latin typeface="Consolas" panose="020B0609020204030204" pitchFamily="49" charset="0"/>
              </a:rPr>
              <a:t>dates</a:t>
            </a:r>
            <a:r>
              <a:rPr lang="en-US" altLang="zh-CN" sz="1800">
                <a:solidFill>
                  <a:srgbClr val="000000"/>
                </a:solidFill>
                <a:latin typeface="Consolas" panose="020B0609020204030204" pitchFamily="49" charset="0"/>
              </a:rPr>
              <a:t>[4] = </a:t>
            </a:r>
            <a:r>
              <a:rPr lang="en-US" altLang="zh-CN" sz="1800" b="1">
                <a:solidFill>
                  <a:srgbClr val="7F0055"/>
                </a:solidFill>
                <a:latin typeface="Consolas" panose="020B0609020204030204" pitchFamily="49" charset="0"/>
              </a:rPr>
              <a:t>new</a:t>
            </a:r>
            <a:r>
              <a:rPr lang="en-US" altLang="zh-CN" sz="1800" b="1">
                <a:solidFill>
                  <a:srgbClr val="000000"/>
                </a:solidFill>
                <a:latin typeface="Consolas" panose="020B0609020204030204" pitchFamily="49" charset="0"/>
              </a:rPr>
              <a:t> MyDate(2024,6,6);</a:t>
            </a:r>
          </a:p>
          <a:p>
            <a:pPr lvl="2" defTabSz="360000">
              <a:tabLst>
                <a:tab pos="0" algn="l"/>
              </a:tabLst>
            </a:pPr>
            <a:r>
              <a:rPr lang="en-US" altLang="zh-CN" sz="1800" b="1">
                <a:solidFill>
                  <a:srgbClr val="7F0055"/>
                </a:solidFill>
                <a:latin typeface="Consolas" panose="020B0609020204030204" pitchFamily="49" charset="0"/>
              </a:rPr>
              <a:t>int</a:t>
            </a:r>
            <a:r>
              <a:rPr lang="en-US" altLang="zh-CN" sz="1800" b="1">
                <a:solidFill>
                  <a:srgbClr val="000000"/>
                </a:solidFill>
                <a:latin typeface="Consolas" panose="020B0609020204030204" pitchFamily="49" charset="0"/>
              </a:rPr>
              <a:t> </a:t>
            </a:r>
            <a:r>
              <a:rPr lang="en-US" altLang="zh-CN" sz="1800" b="1">
                <a:solidFill>
                  <a:srgbClr val="6A3E3E"/>
                </a:solidFill>
                <a:latin typeface="Consolas" panose="020B0609020204030204" pitchFamily="49" charset="0"/>
              </a:rPr>
              <a:t>i</a:t>
            </a:r>
            <a:r>
              <a:rPr lang="en-US" altLang="zh-CN" sz="1800" b="1">
                <a:solidFill>
                  <a:srgbClr val="000000"/>
                </a:solidFill>
                <a:latin typeface="Consolas" panose="020B0609020204030204" pitchFamily="49" charset="0"/>
              </a:rPr>
              <a:t> = 0;</a:t>
            </a:r>
          </a:p>
          <a:p>
            <a:pPr lvl="2" defTabSz="360000">
              <a:tabLst>
                <a:tab pos="0" algn="l"/>
              </a:tabLst>
            </a:pPr>
            <a:r>
              <a:rPr lang="en-US" altLang="zh-CN" sz="1800" b="1">
                <a:solidFill>
                  <a:srgbClr val="7F0055"/>
                </a:solidFill>
                <a:latin typeface="Consolas" panose="020B0609020204030204" pitchFamily="49" charset="0"/>
              </a:rPr>
              <a:t>while</a:t>
            </a:r>
            <a:r>
              <a:rPr lang="en-US" altLang="zh-CN" sz="1800" b="1">
                <a:solidFill>
                  <a:srgbClr val="000000"/>
                </a:solidFill>
                <a:latin typeface="Consolas" panose="020B0609020204030204" pitchFamily="49" charset="0"/>
              </a:rPr>
              <a:t>(</a:t>
            </a:r>
            <a:r>
              <a:rPr lang="en-US" altLang="zh-CN" sz="1800" b="1">
                <a:solidFill>
                  <a:srgbClr val="6A3E3E"/>
                </a:solidFill>
                <a:latin typeface="Consolas" panose="020B0609020204030204" pitchFamily="49" charset="0"/>
              </a:rPr>
              <a:t>i</a:t>
            </a:r>
            <a:r>
              <a:rPr lang="en-US" altLang="zh-CN" sz="1800" b="1">
                <a:solidFill>
                  <a:srgbClr val="000000"/>
                </a:solidFill>
                <a:latin typeface="Consolas" panose="020B0609020204030204" pitchFamily="49" charset="0"/>
              </a:rPr>
              <a:t>&lt;</a:t>
            </a:r>
            <a:r>
              <a:rPr lang="en-US" altLang="zh-CN" sz="1800" b="1">
                <a:solidFill>
                  <a:srgbClr val="6A3E3E"/>
                </a:solidFill>
                <a:latin typeface="Consolas" panose="020B0609020204030204" pitchFamily="49" charset="0"/>
              </a:rPr>
              <a:t>dates</a:t>
            </a:r>
            <a:r>
              <a:rPr lang="en-US" altLang="zh-CN" sz="1800" b="1">
                <a:solidFill>
                  <a:srgbClr val="000000"/>
                </a:solidFill>
                <a:latin typeface="Consolas" panose="020B0609020204030204" pitchFamily="49" charset="0"/>
              </a:rPr>
              <a:t>.</a:t>
            </a:r>
            <a:r>
              <a:rPr lang="en-US" altLang="zh-CN" sz="1800" b="1">
                <a:solidFill>
                  <a:srgbClr val="0000C0"/>
                </a:solidFill>
                <a:latin typeface="Consolas" panose="020B0609020204030204" pitchFamily="49" charset="0"/>
              </a:rPr>
              <a:t>length</a:t>
            </a:r>
            <a:r>
              <a:rPr lang="en-US" altLang="zh-CN" sz="1800" b="1">
                <a:solidFill>
                  <a:srgbClr val="000000"/>
                </a:solidFill>
                <a:latin typeface="Consolas" panose="020B0609020204030204" pitchFamily="49" charset="0"/>
              </a:rPr>
              <a:t>) {</a:t>
            </a:r>
          </a:p>
          <a:p>
            <a:pPr lvl="3" defTabSz="360000">
              <a:tabLst>
                <a:tab pos="0" algn="l"/>
              </a:tabLst>
            </a:pPr>
            <a:r>
              <a:rPr lang="en-US" altLang="zh-CN" sz="1800" b="1" smtClean="0">
                <a:solidFill>
                  <a:srgbClr val="7F0055"/>
                </a:solidFill>
                <a:latin typeface="Consolas" panose="020B0609020204030204" pitchFamily="49" charset="0"/>
              </a:rPr>
              <a:t>try</a:t>
            </a:r>
            <a:r>
              <a:rPr lang="en-US" altLang="zh-CN" sz="1800" b="1" smtClean="0">
                <a:solidFill>
                  <a:srgbClr val="000000"/>
                </a:solidFill>
                <a:latin typeface="Consolas" panose="020B0609020204030204" pitchFamily="49" charset="0"/>
              </a:rPr>
              <a:t> </a:t>
            </a:r>
            <a:r>
              <a:rPr lang="en-US" altLang="zh-CN" sz="1800" b="1">
                <a:solidFill>
                  <a:srgbClr val="000000"/>
                </a:solidFill>
                <a:latin typeface="Consolas" panose="020B0609020204030204" pitchFamily="49" charset="0"/>
              </a:rPr>
              <a:t>{</a:t>
            </a:r>
          </a:p>
          <a:p>
            <a:pPr lvl="4" defTabSz="360000">
              <a:tabLst>
                <a:tab pos="0" algn="l"/>
              </a:tabLst>
            </a:pPr>
            <a:r>
              <a:rPr lang="en-US" altLang="zh-CN" sz="1600">
                <a:solidFill>
                  <a:srgbClr val="000000"/>
                </a:solidFill>
                <a:latin typeface="Consolas" panose="020B0609020204030204" pitchFamily="49" charset="0"/>
              </a:rPr>
              <a:t>System.</a:t>
            </a:r>
            <a:r>
              <a:rPr lang="en-US" altLang="zh-CN" sz="1600" b="1" i="1">
                <a:solidFill>
                  <a:srgbClr val="0000C0"/>
                </a:solidFill>
                <a:latin typeface="Consolas" panose="020B0609020204030204" pitchFamily="49" charset="0"/>
              </a:rPr>
              <a:t>out</a:t>
            </a:r>
            <a:r>
              <a:rPr lang="en-US" altLang="zh-CN" sz="1600" b="1" i="1">
                <a:solidFill>
                  <a:srgbClr val="000000"/>
                </a:solidFill>
                <a:latin typeface="Consolas" panose="020B0609020204030204" pitchFamily="49" charset="0"/>
              </a:rPr>
              <a:t>.println( </a:t>
            </a:r>
            <a:r>
              <a:rPr lang="en-US" altLang="zh-CN" sz="1600" b="1" i="1">
                <a:solidFill>
                  <a:srgbClr val="6A3E3E"/>
                </a:solidFill>
                <a:latin typeface="Consolas" panose="020B0609020204030204" pitchFamily="49" charset="0"/>
              </a:rPr>
              <a:t>i</a:t>
            </a:r>
            <a:r>
              <a:rPr lang="en-US" altLang="zh-CN" sz="1600" b="1" i="1">
                <a:solidFill>
                  <a:srgbClr val="000000"/>
                </a:solidFill>
                <a:latin typeface="Consolas" panose="020B0609020204030204" pitchFamily="49" charset="0"/>
              </a:rPr>
              <a:t>+ </a:t>
            </a:r>
            <a:r>
              <a:rPr lang="en-US" altLang="zh-CN" sz="1600" b="1" i="1">
                <a:solidFill>
                  <a:srgbClr val="2A00FF"/>
                </a:solidFill>
                <a:latin typeface="Consolas" panose="020B0609020204030204" pitchFamily="49" charset="0"/>
              </a:rPr>
              <a:t>"th date: "</a:t>
            </a:r>
            <a:r>
              <a:rPr lang="en-US" altLang="zh-CN" sz="1600" b="1" i="1">
                <a:solidFill>
                  <a:srgbClr val="000000"/>
                </a:solidFill>
                <a:latin typeface="Consolas" panose="020B0609020204030204" pitchFamily="49" charset="0"/>
              </a:rPr>
              <a:t> + </a:t>
            </a:r>
            <a:r>
              <a:rPr lang="en-US" altLang="zh-CN" sz="1600" b="1" i="1">
                <a:solidFill>
                  <a:srgbClr val="6A3E3E"/>
                </a:solidFill>
                <a:latin typeface="Consolas" panose="020B0609020204030204" pitchFamily="49" charset="0"/>
              </a:rPr>
              <a:t>dates</a:t>
            </a:r>
            <a:r>
              <a:rPr lang="en-US" altLang="zh-CN" sz="1600" b="1" i="1">
                <a:solidFill>
                  <a:srgbClr val="000000"/>
                </a:solidFill>
                <a:latin typeface="Consolas" panose="020B0609020204030204" pitchFamily="49" charset="0"/>
              </a:rPr>
              <a:t>[</a:t>
            </a:r>
            <a:r>
              <a:rPr lang="en-US" altLang="zh-CN" sz="1600" b="1" i="1">
                <a:solidFill>
                  <a:srgbClr val="6A3E3E"/>
                </a:solidFill>
                <a:latin typeface="Consolas" panose="020B0609020204030204" pitchFamily="49" charset="0"/>
              </a:rPr>
              <a:t>i</a:t>
            </a:r>
            <a:r>
              <a:rPr lang="en-US" altLang="zh-CN" sz="1600" b="1" i="1">
                <a:solidFill>
                  <a:srgbClr val="000000"/>
                </a:solidFill>
                <a:latin typeface="Consolas" panose="020B0609020204030204" pitchFamily="49" charset="0"/>
              </a:rPr>
              <a:t>].getYear());</a:t>
            </a:r>
          </a:p>
          <a:p>
            <a:pPr lvl="4" defTabSz="360000">
              <a:tabLst>
                <a:tab pos="0" algn="l"/>
              </a:tabLst>
            </a:pPr>
            <a:r>
              <a:rPr lang="en-US" altLang="zh-CN" sz="1800" smtClean="0">
                <a:solidFill>
                  <a:srgbClr val="6A3E3E"/>
                </a:solidFill>
                <a:latin typeface="Consolas" panose="020B0609020204030204" pitchFamily="49" charset="0"/>
              </a:rPr>
              <a:t>//i</a:t>
            </a:r>
            <a:r>
              <a:rPr lang="en-US" altLang="zh-CN" sz="1800">
                <a:solidFill>
                  <a:srgbClr val="000000"/>
                </a:solidFill>
                <a:latin typeface="Consolas" panose="020B0609020204030204" pitchFamily="49" charset="0"/>
              </a:rPr>
              <a:t>++;</a:t>
            </a:r>
          </a:p>
          <a:p>
            <a:pPr lvl="3" defTabSz="360000">
              <a:tabLst>
                <a:tab pos="0" algn="l"/>
              </a:tabLst>
            </a:pPr>
            <a:r>
              <a:rPr lang="en-US" altLang="zh-CN" sz="1800">
                <a:solidFill>
                  <a:srgbClr val="000000"/>
                </a:solidFill>
                <a:latin typeface="Consolas" panose="020B0609020204030204" pitchFamily="49" charset="0"/>
              </a:rPr>
              <a:t>}</a:t>
            </a:r>
            <a:r>
              <a:rPr lang="en-US" altLang="zh-CN" sz="1800" b="1">
                <a:solidFill>
                  <a:srgbClr val="7F0055"/>
                </a:solidFill>
                <a:latin typeface="Consolas" panose="020B0609020204030204" pitchFamily="49" charset="0"/>
              </a:rPr>
              <a:t>catch</a:t>
            </a:r>
            <a:r>
              <a:rPr lang="en-US" altLang="zh-CN" sz="1800" b="1">
                <a:solidFill>
                  <a:srgbClr val="000000"/>
                </a:solidFill>
                <a:latin typeface="Consolas" panose="020B0609020204030204" pitchFamily="49" charset="0"/>
              </a:rPr>
              <a:t>(Exception </a:t>
            </a:r>
            <a:r>
              <a:rPr lang="en-US" altLang="zh-CN" sz="1800" b="1">
                <a:solidFill>
                  <a:srgbClr val="6A3E3E"/>
                </a:solidFill>
                <a:latin typeface="Consolas" panose="020B0609020204030204" pitchFamily="49" charset="0"/>
              </a:rPr>
              <a:t>e</a:t>
            </a:r>
            <a:r>
              <a:rPr lang="en-US" altLang="zh-CN" sz="1800" b="1">
                <a:solidFill>
                  <a:srgbClr val="000000"/>
                </a:solidFill>
                <a:latin typeface="Consolas" panose="020B0609020204030204" pitchFamily="49" charset="0"/>
              </a:rPr>
              <a:t>) {</a:t>
            </a:r>
          </a:p>
          <a:p>
            <a:pPr lvl="3" defTabSz="360000">
              <a:tabLst>
                <a:tab pos="0" algn="l"/>
              </a:tabLst>
            </a:pPr>
            <a:r>
              <a:rPr lang="en-US" altLang="zh-CN" sz="1800" smtClean="0">
                <a:solidFill>
                  <a:srgbClr val="6A3E3E"/>
                </a:solidFill>
                <a:latin typeface="Consolas" panose="020B0609020204030204" pitchFamily="49" charset="0"/>
              </a:rPr>
              <a:t>		e</a:t>
            </a:r>
            <a:r>
              <a:rPr lang="en-US" altLang="zh-CN" sz="1800" smtClean="0">
                <a:solidFill>
                  <a:srgbClr val="000000"/>
                </a:solidFill>
                <a:latin typeface="Consolas" panose="020B0609020204030204" pitchFamily="49" charset="0"/>
              </a:rPr>
              <a:t>.printStackTrace</a:t>
            </a:r>
            <a:r>
              <a:rPr lang="en-US" altLang="zh-CN" sz="1800">
                <a:solidFill>
                  <a:srgbClr val="000000"/>
                </a:solidFill>
                <a:latin typeface="Consolas" panose="020B0609020204030204" pitchFamily="49" charset="0"/>
              </a:rPr>
              <a:t>();</a:t>
            </a:r>
          </a:p>
          <a:p>
            <a:pPr lvl="3" defTabSz="360000">
              <a:tabLst>
                <a:tab pos="0" algn="l"/>
              </a:tabLst>
            </a:pPr>
            <a:r>
              <a:rPr lang="en-US" altLang="zh-CN" sz="1800">
                <a:solidFill>
                  <a:srgbClr val="000000"/>
                </a:solidFill>
                <a:latin typeface="Consolas" panose="020B0609020204030204" pitchFamily="49" charset="0"/>
              </a:rPr>
              <a:t>}</a:t>
            </a:r>
            <a:r>
              <a:rPr lang="en-US" altLang="zh-CN" sz="1800" b="1">
                <a:solidFill>
                  <a:srgbClr val="7F0055"/>
                </a:solidFill>
                <a:latin typeface="Consolas" panose="020B0609020204030204" pitchFamily="49" charset="0"/>
              </a:rPr>
              <a:t>finally</a:t>
            </a:r>
            <a:r>
              <a:rPr lang="en-US" altLang="zh-CN" sz="1800" b="1">
                <a:solidFill>
                  <a:srgbClr val="000000"/>
                </a:solidFill>
                <a:latin typeface="Consolas" panose="020B0609020204030204" pitchFamily="49" charset="0"/>
              </a:rPr>
              <a:t> {</a:t>
            </a:r>
          </a:p>
          <a:p>
            <a:pPr lvl="4" defTabSz="360000">
              <a:tabLst>
                <a:tab pos="0" algn="l"/>
              </a:tabLst>
            </a:pPr>
            <a:r>
              <a:rPr lang="en-US" altLang="zh-CN" sz="1800">
                <a:solidFill>
                  <a:srgbClr val="000000"/>
                </a:solidFill>
                <a:latin typeface="Consolas" panose="020B0609020204030204" pitchFamily="49" charset="0"/>
              </a:rPr>
              <a:t>Thread.</a:t>
            </a:r>
            <a:r>
              <a:rPr lang="en-US" altLang="zh-CN" sz="1800" i="1">
                <a:solidFill>
                  <a:srgbClr val="000000"/>
                </a:solidFill>
                <a:latin typeface="Consolas" panose="020B0609020204030204" pitchFamily="49" charset="0"/>
              </a:rPr>
              <a:t>sleep(500);</a:t>
            </a:r>
          </a:p>
          <a:p>
            <a:pPr lvl="4" defTabSz="360000">
              <a:tabLst>
                <a:tab pos="0" algn="l"/>
              </a:tabLst>
            </a:pPr>
            <a:r>
              <a:rPr lang="en-US" altLang="zh-CN" sz="1800">
                <a:solidFill>
                  <a:srgbClr val="6A3E3E"/>
                </a:solidFill>
                <a:latin typeface="Consolas" panose="020B0609020204030204" pitchFamily="49" charset="0"/>
              </a:rPr>
              <a:t>i</a:t>
            </a:r>
            <a:r>
              <a:rPr lang="en-US" altLang="zh-CN" sz="1800">
                <a:solidFill>
                  <a:srgbClr val="000000"/>
                </a:solidFill>
                <a:latin typeface="Consolas" panose="020B0609020204030204" pitchFamily="49" charset="0"/>
              </a:rPr>
              <a:t>++;</a:t>
            </a:r>
          </a:p>
          <a:p>
            <a:pPr lvl="3" defTabSz="360000">
              <a:tabLst>
                <a:tab pos="0" algn="l"/>
              </a:tabLst>
            </a:pPr>
            <a:r>
              <a:rPr lang="en-US" altLang="zh-CN" sz="1800">
                <a:solidFill>
                  <a:srgbClr val="000000"/>
                </a:solidFill>
                <a:latin typeface="Consolas" panose="020B0609020204030204" pitchFamily="49" charset="0"/>
              </a:rPr>
              <a:t>}</a:t>
            </a:r>
          </a:p>
          <a:p>
            <a:pPr lvl="2" defTabSz="360000">
              <a:tabLst>
                <a:tab pos="0" algn="l"/>
              </a:tabLst>
            </a:pPr>
            <a:r>
              <a:rPr lang="en-US" altLang="zh-CN" sz="1800">
                <a:solidFill>
                  <a:srgbClr val="000000"/>
                </a:solidFill>
                <a:latin typeface="Consolas" panose="020B0609020204030204" pitchFamily="49" charset="0"/>
              </a:rPr>
              <a:t>}</a:t>
            </a:r>
          </a:p>
          <a:p>
            <a:pPr lvl="1" defTabSz="360000">
              <a:tabLst>
                <a:tab pos="0" algn="l"/>
              </a:tabLst>
            </a:pPr>
            <a:r>
              <a:rPr lang="en-US" altLang="zh-CN" sz="1800">
                <a:solidFill>
                  <a:srgbClr val="000000"/>
                </a:solidFill>
                <a:latin typeface="Consolas" panose="020B0609020204030204" pitchFamily="49" charset="0"/>
              </a:rPr>
              <a:t>}</a:t>
            </a:r>
          </a:p>
          <a:p>
            <a:pPr defTabSz="360000">
              <a:tabLst>
                <a:tab pos="0" algn="l"/>
              </a:tabLst>
            </a:pPr>
            <a:r>
              <a:rPr lang="en-US" altLang="zh-CN" sz="1800">
                <a:solidFill>
                  <a:srgbClr val="000000"/>
                </a:solidFill>
                <a:latin typeface="Consolas" panose="020B0609020204030204" pitchFamily="49" charset="0"/>
              </a:rPr>
              <a:t>}</a:t>
            </a:r>
            <a:endParaRPr lang="en-GB" altLang="zh-CN" sz="1800" b="1" dirty="0">
              <a:latin typeface="Arial" charset="0"/>
            </a:endParaRPr>
          </a:p>
        </p:txBody>
      </p:sp>
      <p:sp>
        <p:nvSpPr>
          <p:cNvPr id="7" name="矩形标注 6"/>
          <p:cNvSpPr/>
          <p:nvPr/>
        </p:nvSpPr>
        <p:spPr>
          <a:xfrm>
            <a:off x="3203848" y="5184286"/>
            <a:ext cx="5040560" cy="792088"/>
          </a:xfrm>
          <a:prstGeom prst="wedgeRectCallout">
            <a:avLst>
              <a:gd name="adj1" fmla="val -63855"/>
              <a:gd name="adj2" fmla="val -57413"/>
            </a:avLst>
          </a:prstGeom>
          <a:solidFill>
            <a:schemeClr val="accent1">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smtClean="0">
                <a:solidFill>
                  <a:srgbClr val="C00000"/>
                </a:solidFill>
              </a:rPr>
              <a:t>如果没有</a:t>
            </a:r>
            <a:r>
              <a:rPr lang="en-US" altLang="zh-CN" sz="2000" b="1" smtClean="0">
                <a:solidFill>
                  <a:srgbClr val="C00000"/>
                </a:solidFill>
              </a:rPr>
              <a:t>finally</a:t>
            </a:r>
            <a:r>
              <a:rPr lang="zh-CN" altLang="en-US" sz="2000" b="1" smtClean="0">
                <a:solidFill>
                  <a:srgbClr val="C00000"/>
                </a:solidFill>
              </a:rPr>
              <a:t>，把</a:t>
            </a:r>
            <a:r>
              <a:rPr lang="en-US" altLang="zh-CN" sz="2000" b="1" smtClean="0">
                <a:solidFill>
                  <a:srgbClr val="C00000"/>
                </a:solidFill>
              </a:rPr>
              <a:t>i++</a:t>
            </a:r>
            <a:r>
              <a:rPr lang="zh-CN" altLang="en-US" sz="2000" b="1" smtClean="0">
                <a:solidFill>
                  <a:srgbClr val="C00000"/>
                </a:solidFill>
              </a:rPr>
              <a:t>语句写在</a:t>
            </a:r>
            <a:r>
              <a:rPr lang="en-US" altLang="zh-CN" sz="2000" b="1" smtClean="0">
                <a:solidFill>
                  <a:srgbClr val="C00000"/>
                </a:solidFill>
              </a:rPr>
              <a:t>try</a:t>
            </a:r>
            <a:r>
              <a:rPr lang="zh-CN" altLang="en-US" sz="2000" b="1" smtClean="0">
                <a:solidFill>
                  <a:srgbClr val="C00000"/>
                </a:solidFill>
              </a:rPr>
              <a:t>语句块中，程序会如何执行呢？</a:t>
            </a:r>
            <a:endParaRPr lang="zh-CN" altLang="en-US" sz="2000" b="1" dirty="0">
              <a:solidFill>
                <a:srgbClr val="C00000"/>
              </a:solidFill>
            </a:endParaRPr>
          </a:p>
        </p:txBody>
      </p:sp>
      <p:sp>
        <p:nvSpPr>
          <p:cNvPr id="8" name="文本框 7"/>
          <p:cNvSpPr txBox="1"/>
          <p:nvPr/>
        </p:nvSpPr>
        <p:spPr>
          <a:xfrm>
            <a:off x="5292080" y="207787"/>
            <a:ext cx="3291179" cy="646331"/>
          </a:xfrm>
          <a:prstGeom prst="rect">
            <a:avLst/>
          </a:prstGeom>
          <a:solidFill>
            <a:schemeClr val="accent5"/>
          </a:solidFill>
        </p:spPr>
        <p:txBody>
          <a:bodyPr wrap="square" rtlCol="0">
            <a:spAutoFit/>
          </a:bodyPr>
          <a:lstStyle/>
          <a:p>
            <a:r>
              <a:rPr lang="zh-CN" altLang="en-US" sz="1800" smtClean="0">
                <a:latin typeface="微软雅黑" panose="020B0503020204020204" pitchFamily="34" charset="-122"/>
                <a:ea typeface="微软雅黑" panose="020B0503020204020204" pitchFamily="34" charset="-122"/>
              </a:rPr>
              <a:t>代码演示：</a:t>
            </a:r>
            <a:endParaRPr lang="en-US" altLang="zh-CN" sz="1800" smtClean="0">
              <a:latin typeface="微软雅黑" panose="020B0503020204020204" pitchFamily="34" charset="-122"/>
              <a:ea typeface="微软雅黑" panose="020B0503020204020204" pitchFamily="34" charset="-122"/>
            </a:endParaRPr>
          </a:p>
          <a:p>
            <a:r>
              <a:rPr lang="en-US" altLang="zh-CN" sz="1800" smtClean="0">
                <a:latin typeface="微软雅黑" panose="020B0503020204020204" pitchFamily="34" charset="-122"/>
                <a:ea typeface="微软雅黑" panose="020B0503020204020204" pitchFamily="34" charset="-122"/>
              </a:rPr>
              <a:t>05-Exception/FinallyDemo</a:t>
            </a:r>
            <a:endParaRPr lang="zh-CN" altLang="en-US" sz="1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637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a:xfrm>
            <a:off x="3924300" y="6524625"/>
            <a:ext cx="5219700" cy="333375"/>
          </a:xfrm>
        </p:spPr>
        <p:txBody>
          <a:bodyPr/>
          <a:lstStyle/>
          <a:p>
            <a:pPr>
              <a:defRPr/>
            </a:pPr>
            <a:fld id="{F190BDC8-D733-404D-8CEC-D977037A5AFF}" type="slidenum">
              <a:rPr lang="en-US" altLang="zh-CN" b="0"/>
              <a:pPr>
                <a:defRPr/>
              </a:pPr>
              <a:t>25</a:t>
            </a:fld>
            <a:endParaRPr lang="en-US" altLang="zh-CN" b="0"/>
          </a:p>
        </p:txBody>
      </p:sp>
      <p:sp>
        <p:nvSpPr>
          <p:cNvPr id="26627" name="Rectangle 2"/>
          <p:cNvSpPr>
            <a:spLocks noGrp="1" noChangeArrowheads="1"/>
          </p:cNvSpPr>
          <p:nvPr>
            <p:ph type="title"/>
          </p:nvPr>
        </p:nvSpPr>
        <p:spPr>
          <a:xfrm>
            <a:off x="468313" y="44450"/>
            <a:ext cx="8459787" cy="865188"/>
          </a:xfrm>
        </p:spPr>
        <p:txBody>
          <a:bodyPr/>
          <a:lstStyle/>
          <a:p>
            <a:r>
              <a:rPr lang="en-US" altLang="zh-CN" smtClean="0"/>
              <a:t>4. </a:t>
            </a:r>
            <a:r>
              <a:rPr lang="zh-CN" altLang="en-US" smtClean="0"/>
              <a:t>异常处理块的一般形式</a:t>
            </a:r>
          </a:p>
        </p:txBody>
      </p:sp>
      <p:sp>
        <p:nvSpPr>
          <p:cNvPr id="103427" name="Rectangle 3"/>
          <p:cNvSpPr>
            <a:spLocks noGrp="1" noChangeArrowheads="1"/>
          </p:cNvSpPr>
          <p:nvPr>
            <p:ph type="body" idx="1"/>
          </p:nvPr>
        </p:nvSpPr>
        <p:spPr>
          <a:xfrm>
            <a:off x="395288" y="1125539"/>
            <a:ext cx="8280400" cy="3887638"/>
          </a:xfrm>
          <a:gradFill rotWithShape="1">
            <a:gsLst>
              <a:gs pos="0">
                <a:srgbClr val="FFFFCC"/>
              </a:gs>
              <a:gs pos="100000">
                <a:schemeClr val="bg1"/>
              </a:gs>
            </a:gsLst>
            <a:lin ang="5400000" scaled="1"/>
          </a:gradFill>
          <a:ln>
            <a:solidFill>
              <a:schemeClr val="tx1"/>
            </a:solidFill>
            <a:miter lim="800000"/>
            <a:headEnd/>
            <a:tailEnd/>
          </a:ln>
        </p:spPr>
        <p:txBody>
          <a:bodyPr/>
          <a:lstStyle/>
          <a:p>
            <a:pPr>
              <a:lnSpc>
                <a:spcPct val="80000"/>
              </a:lnSpc>
            </a:pPr>
            <a:r>
              <a:rPr lang="en-US" altLang="zh-CN" sz="2400" dirty="0" smtClean="0">
                <a:latin typeface="华文中宋" pitchFamily="2" charset="-122"/>
                <a:ea typeface="华文中宋" pitchFamily="2" charset="-122"/>
              </a:rPr>
              <a:t>try{</a:t>
            </a:r>
          </a:p>
          <a:p>
            <a:pPr>
              <a:lnSpc>
                <a:spcPct val="80000"/>
              </a:lnSpc>
            </a:pPr>
            <a:r>
              <a:rPr lang="en-US" altLang="zh-CN" sz="2400" dirty="0" smtClean="0">
                <a:latin typeface="华文中宋" pitchFamily="2" charset="-122"/>
                <a:ea typeface="华文中宋" pitchFamily="2" charset="-122"/>
              </a:rPr>
              <a:t>	  // </a:t>
            </a:r>
            <a:r>
              <a:rPr lang="zh-CN" altLang="en-US" sz="2400" dirty="0" smtClean="0">
                <a:latin typeface="华文中宋" pitchFamily="2" charset="-122"/>
                <a:ea typeface="华文中宋" pitchFamily="2" charset="-122"/>
              </a:rPr>
              <a:t>要监控错误的代码块</a:t>
            </a:r>
          </a:p>
          <a:p>
            <a:pPr>
              <a:lnSpc>
                <a:spcPct val="80000"/>
              </a:lnSpc>
            </a:pPr>
            <a:r>
              <a:rPr lang="en-US" altLang="zh-CN" sz="2400" dirty="0" smtClean="0">
                <a:latin typeface="华文中宋" pitchFamily="2" charset="-122"/>
                <a:ea typeface="华文中宋" pitchFamily="2" charset="-122"/>
              </a:rPr>
              <a:t>    </a:t>
            </a:r>
            <a:r>
              <a:rPr lang="en-US" altLang="zh-CN" sz="2400" dirty="0" err="1" smtClean="0">
                <a:latin typeface="华文中宋" pitchFamily="2" charset="-122"/>
                <a:ea typeface="华文中宋" pitchFamily="2" charset="-122"/>
              </a:rPr>
              <a:t>methodGeneratingException</a:t>
            </a:r>
            <a:r>
              <a:rPr lang="en-US" altLang="zh-CN" sz="2400" dirty="0" smtClean="0">
                <a:latin typeface="华文中宋" pitchFamily="2" charset="-122"/>
                <a:ea typeface="华文中宋" pitchFamily="2" charset="-122"/>
              </a:rPr>
              <a:t>();</a:t>
            </a:r>
          </a:p>
          <a:p>
            <a:pPr>
              <a:lnSpc>
                <a:spcPct val="80000"/>
              </a:lnSpc>
            </a:pPr>
            <a:r>
              <a:rPr lang="en-US" altLang="zh-CN" sz="2400" dirty="0" smtClean="0">
                <a:latin typeface="华文中宋" pitchFamily="2" charset="-122"/>
                <a:ea typeface="华文中宋" pitchFamily="2" charset="-122"/>
              </a:rPr>
              <a:t>} catch (Exception e) {</a:t>
            </a:r>
          </a:p>
          <a:p>
            <a:pPr>
              <a:lnSpc>
                <a:spcPct val="80000"/>
              </a:lnSpc>
            </a:pPr>
            <a:r>
              <a:rPr lang="en-US" altLang="zh-CN" sz="2400" dirty="0" smtClean="0">
                <a:latin typeface="华文中宋" pitchFamily="2" charset="-122"/>
                <a:ea typeface="华文中宋" pitchFamily="2" charset="-122"/>
              </a:rPr>
              <a:t>	 // Exception e</a:t>
            </a:r>
            <a:r>
              <a:rPr lang="en-US" altLang="zh-CN" sz="2400" i="1" dirty="0" smtClean="0">
                <a:latin typeface="华文中宋" pitchFamily="2" charset="-122"/>
                <a:ea typeface="华文中宋" pitchFamily="2" charset="-122"/>
              </a:rPr>
              <a:t> </a:t>
            </a:r>
            <a:r>
              <a:rPr lang="zh-CN" altLang="en-US" sz="2400" dirty="0" smtClean="0">
                <a:latin typeface="华文中宋" pitchFamily="2" charset="-122"/>
                <a:ea typeface="华文中宋" pitchFamily="2" charset="-122"/>
              </a:rPr>
              <a:t>的异常处理程序</a:t>
            </a:r>
          </a:p>
          <a:p>
            <a:pPr>
              <a:lnSpc>
                <a:spcPct val="80000"/>
              </a:lnSpc>
            </a:pPr>
            <a:r>
              <a:rPr lang="en-US" altLang="zh-CN" sz="2400" dirty="0" smtClean="0">
                <a:latin typeface="华文中宋" pitchFamily="2" charset="-122"/>
                <a:ea typeface="华文中宋" pitchFamily="2" charset="-122"/>
              </a:rPr>
              <a:t>} finally{</a:t>
            </a:r>
          </a:p>
          <a:p>
            <a:pPr>
              <a:lnSpc>
                <a:spcPct val="80000"/>
              </a:lnSpc>
            </a:pPr>
            <a:r>
              <a:rPr lang="en-US" altLang="zh-CN" sz="2400" dirty="0" smtClean="0">
                <a:latin typeface="华文中宋" pitchFamily="2" charset="-122"/>
                <a:ea typeface="华文中宋" pitchFamily="2" charset="-122"/>
              </a:rPr>
              <a:t>	 // </a:t>
            </a:r>
            <a:r>
              <a:rPr lang="zh-CN" altLang="en-US" sz="2400" dirty="0" smtClean="0">
                <a:latin typeface="华文中宋" pitchFamily="2" charset="-122"/>
                <a:ea typeface="华文中宋" pitchFamily="2" charset="-122"/>
              </a:rPr>
              <a:t>在 </a:t>
            </a:r>
            <a:r>
              <a:rPr lang="en-US" altLang="zh-CN" sz="2400" dirty="0" smtClean="0">
                <a:latin typeface="华文中宋" pitchFamily="2" charset="-122"/>
                <a:ea typeface="华文中宋" pitchFamily="2" charset="-122"/>
              </a:rPr>
              <a:t>try </a:t>
            </a:r>
            <a:r>
              <a:rPr lang="zh-CN" altLang="en-US" sz="2400" dirty="0" smtClean="0">
                <a:latin typeface="华文中宋" pitchFamily="2" charset="-122"/>
                <a:ea typeface="华文中宋" pitchFamily="2" charset="-122"/>
              </a:rPr>
              <a:t>结束前要执行的代码块</a:t>
            </a:r>
          </a:p>
          <a:p>
            <a:pPr>
              <a:lnSpc>
                <a:spcPct val="80000"/>
              </a:lnSpc>
            </a:pPr>
            <a:r>
              <a:rPr lang="en-US" altLang="zh-CN" sz="2400" dirty="0" smtClean="0">
                <a:latin typeface="华文中宋" pitchFamily="2" charset="-122"/>
                <a:ea typeface="华文中宋" pitchFamily="2" charset="-122"/>
              </a:rPr>
              <a:t>   cleanup();</a:t>
            </a:r>
          </a:p>
          <a:p>
            <a:pPr>
              <a:lnSpc>
                <a:spcPct val="80000"/>
              </a:lnSpc>
            </a:pPr>
            <a:r>
              <a:rPr lang="en-US" altLang="zh-CN" sz="2400" dirty="0" smtClean="0">
                <a:latin typeface="华文中宋" pitchFamily="2" charset="-122"/>
                <a:ea typeface="华文中宋" pitchFamily="2" charset="-122"/>
              </a:rPr>
              <a:t>}</a:t>
            </a:r>
          </a:p>
          <a:p>
            <a:pPr>
              <a:lnSpc>
                <a:spcPct val="80000"/>
              </a:lnSpc>
            </a:pPr>
            <a:r>
              <a:rPr lang="en-US" altLang="zh-CN" sz="2400" dirty="0" err="1" smtClean="0">
                <a:latin typeface="华文中宋" pitchFamily="2" charset="-122"/>
                <a:ea typeface="华文中宋" pitchFamily="2" charset="-122"/>
              </a:rPr>
              <a:t>System.out.println</a:t>
            </a:r>
            <a:r>
              <a:rPr lang="en-US" altLang="zh-CN" sz="2400" dirty="0" smtClean="0">
                <a:latin typeface="华文中宋" pitchFamily="2" charset="-122"/>
                <a:ea typeface="华文中宋" pitchFamily="2" charset="-122"/>
              </a:rPr>
              <a:t>(“the end”);</a:t>
            </a:r>
          </a:p>
        </p:txBody>
      </p:sp>
      <p:sp>
        <p:nvSpPr>
          <p:cNvPr id="2" name="TextBox 1"/>
          <p:cNvSpPr txBox="1"/>
          <p:nvPr/>
        </p:nvSpPr>
        <p:spPr>
          <a:xfrm>
            <a:off x="467544" y="5373216"/>
            <a:ext cx="8136904" cy="830997"/>
          </a:xfrm>
          <a:prstGeom prst="rect">
            <a:avLst/>
          </a:prstGeom>
          <a:solidFill>
            <a:schemeClr val="accent1"/>
          </a:solidFill>
        </p:spPr>
        <p:txBody>
          <a:bodyPr wrap="square" rtlCol="0">
            <a:spAutoFit/>
          </a:bodyPr>
          <a:lstStyle/>
          <a:p>
            <a:r>
              <a:rPr lang="zh-CN" altLang="en-US" b="1" dirty="0" smtClean="0">
                <a:latin typeface="华文中宋" panose="02010600040101010101" pitchFamily="2" charset="-122"/>
                <a:ea typeface="华文中宋" panose="02010600040101010101" pitchFamily="2" charset="-122"/>
              </a:rPr>
              <a:t>即使产生的错误没有被捕获到，后续的</a:t>
            </a:r>
            <a:r>
              <a:rPr lang="en-US" altLang="zh-CN" b="1" dirty="0" smtClean="0">
                <a:latin typeface="华文中宋" panose="02010600040101010101" pitchFamily="2" charset="-122"/>
                <a:ea typeface="华文中宋" panose="02010600040101010101" pitchFamily="2" charset="-122"/>
              </a:rPr>
              <a:t>the end</a:t>
            </a:r>
            <a:r>
              <a:rPr lang="zh-CN" altLang="en-US" b="1" dirty="0" smtClean="0">
                <a:latin typeface="华文中宋" panose="02010600040101010101" pitchFamily="2" charset="-122"/>
                <a:ea typeface="华文中宋" panose="02010600040101010101" pitchFamily="2" charset="-122"/>
              </a:rPr>
              <a:t>不会被执行，但是</a:t>
            </a:r>
            <a:r>
              <a:rPr lang="en-US" altLang="zh-CN" b="1" dirty="0" smtClean="0">
                <a:latin typeface="华文中宋" panose="02010600040101010101" pitchFamily="2" charset="-122"/>
                <a:ea typeface="华文中宋" panose="02010600040101010101" pitchFamily="2" charset="-122"/>
              </a:rPr>
              <a:t>cleanup</a:t>
            </a:r>
            <a:r>
              <a:rPr lang="zh-CN" altLang="en-US" b="1" dirty="0" smtClean="0">
                <a:latin typeface="华文中宋" panose="02010600040101010101" pitchFamily="2" charset="-122"/>
                <a:ea typeface="华文中宋" panose="02010600040101010101" pitchFamily="2" charset="-122"/>
              </a:rPr>
              <a:t>部分的语句扔会执行。</a:t>
            </a:r>
            <a:endParaRPr lang="zh-CN" altLang="en-US" b="1" dirty="0">
              <a:latin typeface="华文中宋" panose="02010600040101010101" pitchFamily="2" charset="-122"/>
              <a:ea typeface="华文中宋" panose="020106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3427">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42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3427">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3427">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342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34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50938" y="116632"/>
            <a:ext cx="7793037" cy="696168"/>
          </a:xfrm>
        </p:spPr>
        <p:txBody>
          <a:bodyPr/>
          <a:lstStyle/>
          <a:p>
            <a:pPr algn="l"/>
            <a:r>
              <a:rPr lang="en-US" altLang="zh-CN" smtClean="0"/>
              <a:t>5. </a:t>
            </a:r>
            <a:r>
              <a:rPr lang="zh-CN" altLang="en-US" smtClean="0"/>
              <a:t>多重 </a:t>
            </a:r>
            <a:r>
              <a:rPr lang="en-US" altLang="zh-CN" smtClean="0"/>
              <a:t>catch </a:t>
            </a:r>
            <a:r>
              <a:rPr lang="zh-CN" altLang="en-US" smtClean="0"/>
              <a:t>块</a:t>
            </a:r>
            <a:r>
              <a:rPr lang="en-US" altLang="zh-CN" smtClean="0"/>
              <a:t>3-1</a:t>
            </a:r>
          </a:p>
        </p:txBody>
      </p:sp>
      <p:sp>
        <p:nvSpPr>
          <p:cNvPr id="25603" name="Rectangle 3"/>
          <p:cNvSpPr>
            <a:spLocks noGrp="1" noChangeArrowheads="1"/>
          </p:cNvSpPr>
          <p:nvPr>
            <p:ph idx="1"/>
          </p:nvPr>
        </p:nvSpPr>
        <p:spPr>
          <a:xfrm>
            <a:off x="323850" y="1268413"/>
            <a:ext cx="8631238" cy="2089150"/>
          </a:xfrm>
        </p:spPr>
        <p:txBody>
          <a:bodyPr/>
          <a:lstStyle/>
          <a:p>
            <a:pPr>
              <a:lnSpc>
                <a:spcPct val="105000"/>
              </a:lnSpc>
              <a:buFont typeface="Wingdings" pitchFamily="2" charset="2"/>
              <a:buChar char="Ø"/>
              <a:defRPr/>
            </a:pPr>
            <a:r>
              <a:rPr lang="zh-CN" altLang="en-US" sz="2400" dirty="0" smtClean="0">
                <a:latin typeface="华文中宋" panose="02010600040101010101" pitchFamily="2" charset="-122"/>
                <a:ea typeface="华文中宋" panose="02010600040101010101" pitchFamily="2" charset="-122"/>
              </a:rPr>
              <a:t>一段代码可能会生成多个异常</a:t>
            </a:r>
          </a:p>
          <a:p>
            <a:pPr>
              <a:lnSpc>
                <a:spcPct val="105000"/>
              </a:lnSpc>
              <a:buFont typeface="Wingdings" pitchFamily="2" charset="2"/>
              <a:buChar char="Ø"/>
              <a:defRPr/>
            </a:pPr>
            <a:r>
              <a:rPr lang="zh-CN" altLang="en-US" sz="2400" dirty="0" smtClean="0">
                <a:latin typeface="华文中宋" panose="02010600040101010101" pitchFamily="2" charset="-122"/>
                <a:ea typeface="华文中宋" panose="02010600040101010101" pitchFamily="2" charset="-122"/>
              </a:rPr>
              <a:t>当引发异常时，会按</a:t>
            </a:r>
            <a:r>
              <a:rPr lang="zh-CN" altLang="en-US" sz="2400" dirty="0" smtClean="0">
                <a:solidFill>
                  <a:srgbClr val="FF0000"/>
                </a:solidFill>
                <a:latin typeface="华文中宋" panose="02010600040101010101" pitchFamily="2" charset="-122"/>
                <a:ea typeface="华文中宋" panose="02010600040101010101" pitchFamily="2" charset="-122"/>
              </a:rPr>
              <a:t>顺序来查看每个 </a:t>
            </a:r>
            <a:r>
              <a:rPr lang="en-US" altLang="zh-CN" sz="2400" dirty="0" smtClean="0">
                <a:solidFill>
                  <a:srgbClr val="FF0000"/>
                </a:solidFill>
                <a:latin typeface="华文中宋" panose="02010600040101010101" pitchFamily="2" charset="-122"/>
                <a:ea typeface="华文中宋" panose="02010600040101010101" pitchFamily="2" charset="-122"/>
              </a:rPr>
              <a:t>catch </a:t>
            </a:r>
            <a:r>
              <a:rPr lang="zh-CN" altLang="en-US" sz="2400" dirty="0" smtClean="0">
                <a:solidFill>
                  <a:srgbClr val="FF0000"/>
                </a:solidFill>
                <a:latin typeface="华文中宋" panose="02010600040101010101" pitchFamily="2" charset="-122"/>
                <a:ea typeface="华文中宋" panose="02010600040101010101" pitchFamily="2" charset="-122"/>
              </a:rPr>
              <a:t>语句</a:t>
            </a:r>
            <a:r>
              <a:rPr lang="zh-CN" altLang="en-US" sz="2400" dirty="0" smtClean="0">
                <a:latin typeface="华文中宋" panose="02010600040101010101" pitchFamily="2" charset="-122"/>
                <a:ea typeface="华文中宋" panose="02010600040101010101" pitchFamily="2" charset="-122"/>
              </a:rPr>
              <a:t>，并执行第一个类型与异常类型匹配的语句</a:t>
            </a:r>
            <a:r>
              <a:rPr lang="en-US" altLang="zh-CN" sz="2400" dirty="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a:t>
            </a:r>
            <a:r>
              <a:rPr lang="zh-CN" altLang="en-US" sz="2400" dirty="0" smtClean="0">
                <a:solidFill>
                  <a:schemeClr val="tx2">
                    <a:lumMod val="75000"/>
                  </a:schemeClr>
                </a:solidFill>
                <a:latin typeface="华文中宋" panose="02010600040101010101" pitchFamily="2" charset="-122"/>
                <a:ea typeface="华文中宋" panose="02010600040101010101" pitchFamily="2" charset="-122"/>
              </a:rPr>
              <a:t>异常类继承关系</a:t>
            </a:r>
            <a:r>
              <a:rPr lang="zh-CN" altLang="en-US" sz="2400" dirty="0">
                <a:latin typeface="华文中宋" panose="02010600040101010101" pitchFamily="2" charset="-122"/>
                <a:ea typeface="华文中宋" panose="02010600040101010101" pitchFamily="2" charset="-122"/>
              </a:rPr>
              <a:t>）</a:t>
            </a:r>
            <a:endParaRPr lang="zh-CN" altLang="en-US" sz="2400" dirty="0" smtClean="0">
              <a:solidFill>
                <a:schemeClr val="tx2">
                  <a:lumMod val="75000"/>
                </a:schemeClr>
              </a:solidFill>
              <a:latin typeface="华文中宋" panose="02010600040101010101" pitchFamily="2" charset="-122"/>
              <a:ea typeface="华文中宋" panose="02010600040101010101" pitchFamily="2" charset="-122"/>
            </a:endParaRPr>
          </a:p>
          <a:p>
            <a:pPr>
              <a:lnSpc>
                <a:spcPct val="105000"/>
              </a:lnSpc>
              <a:buFont typeface="Wingdings" pitchFamily="2" charset="2"/>
              <a:buChar char="Ø"/>
              <a:defRPr/>
            </a:pPr>
            <a:r>
              <a:rPr lang="zh-CN" altLang="en-US" sz="2400" dirty="0" smtClean="0">
                <a:latin typeface="华文中宋" panose="02010600040101010101" pitchFamily="2" charset="-122"/>
                <a:ea typeface="华文中宋" panose="02010600040101010101" pitchFamily="2" charset="-122"/>
              </a:rPr>
              <a:t>执行其中的一条 </a:t>
            </a:r>
            <a:r>
              <a:rPr lang="en-US" altLang="zh-CN" sz="2400" dirty="0" smtClean="0">
                <a:latin typeface="华文中宋" panose="02010600040101010101" pitchFamily="2" charset="-122"/>
                <a:ea typeface="华文中宋" panose="02010600040101010101" pitchFamily="2" charset="-122"/>
              </a:rPr>
              <a:t>catch </a:t>
            </a:r>
            <a:r>
              <a:rPr lang="zh-CN" altLang="en-US" sz="2400" dirty="0" smtClean="0">
                <a:latin typeface="华文中宋" panose="02010600040101010101" pitchFamily="2" charset="-122"/>
                <a:ea typeface="华文中宋" panose="02010600040101010101" pitchFamily="2" charset="-122"/>
              </a:rPr>
              <a:t>语句之后，</a:t>
            </a:r>
            <a:r>
              <a:rPr lang="zh-CN" altLang="en-US" sz="2400" dirty="0" smtClean="0">
                <a:solidFill>
                  <a:srgbClr val="FF0000"/>
                </a:solidFill>
                <a:latin typeface="华文中宋" panose="02010600040101010101" pitchFamily="2" charset="-122"/>
                <a:ea typeface="华文中宋" panose="02010600040101010101" pitchFamily="2" charset="-122"/>
              </a:rPr>
              <a:t>其他的 </a:t>
            </a:r>
            <a:r>
              <a:rPr lang="en-US" altLang="zh-CN" sz="2400" dirty="0" smtClean="0">
                <a:solidFill>
                  <a:srgbClr val="FF0000"/>
                </a:solidFill>
                <a:latin typeface="华文中宋" panose="02010600040101010101" pitchFamily="2" charset="-122"/>
                <a:ea typeface="华文中宋" panose="02010600040101010101" pitchFamily="2" charset="-122"/>
              </a:rPr>
              <a:t>catch </a:t>
            </a:r>
            <a:r>
              <a:rPr lang="zh-CN" altLang="en-US" sz="2400" dirty="0" smtClean="0">
                <a:solidFill>
                  <a:srgbClr val="FF0000"/>
                </a:solidFill>
                <a:latin typeface="华文中宋" panose="02010600040101010101" pitchFamily="2" charset="-122"/>
                <a:ea typeface="华文中宋" panose="02010600040101010101" pitchFamily="2" charset="-122"/>
              </a:rPr>
              <a:t>语句将被忽略 </a:t>
            </a:r>
          </a:p>
          <a:p>
            <a:pPr marL="0" indent="0">
              <a:lnSpc>
                <a:spcPct val="80000"/>
              </a:lnSpc>
              <a:defRPr/>
            </a:pPr>
            <a:r>
              <a:rPr lang="en-US" altLang="zh-CN" sz="1800" dirty="0" smtClean="0">
                <a:latin typeface="华文中宋" panose="02010600040101010101" pitchFamily="2" charset="-122"/>
                <a:ea typeface="华文中宋" panose="02010600040101010101" pitchFamily="2" charset="-122"/>
              </a:rPr>
              <a:t>    </a:t>
            </a:r>
          </a:p>
        </p:txBody>
      </p:sp>
      <p:sp>
        <p:nvSpPr>
          <p:cNvPr id="6" name="灯片编号占位符 3"/>
          <p:cNvSpPr>
            <a:spLocks noGrp="1"/>
          </p:cNvSpPr>
          <p:nvPr>
            <p:ph type="sldNum" sz="quarter" idx="11"/>
          </p:nvPr>
        </p:nvSpPr>
        <p:spPr/>
        <p:txBody>
          <a:bodyPr/>
          <a:lstStyle/>
          <a:p>
            <a:pPr>
              <a:defRPr/>
            </a:pPr>
            <a:fld id="{98B5E09F-FB08-4E2E-BCB0-FE321D9A37DF}" type="slidenum">
              <a:rPr lang="en-US" altLang="zh-CN" smtClean="0"/>
              <a:pPr>
                <a:defRPr/>
              </a:pPr>
              <a:t>26</a:t>
            </a:fld>
            <a:endParaRPr lang="en-US" altLang="zh-CN"/>
          </a:p>
        </p:txBody>
      </p:sp>
      <p:sp>
        <p:nvSpPr>
          <p:cNvPr id="25606" name="Rectangle 5"/>
          <p:cNvSpPr>
            <a:spLocks noChangeArrowheads="1"/>
          </p:cNvSpPr>
          <p:nvPr/>
        </p:nvSpPr>
        <p:spPr bwMode="auto">
          <a:xfrm>
            <a:off x="331395" y="3390545"/>
            <a:ext cx="8424936" cy="2657475"/>
          </a:xfrm>
          <a:prstGeom prst="rect">
            <a:avLst/>
          </a:prstGeom>
          <a:gradFill rotWithShape="1">
            <a:gsLst>
              <a:gs pos="0">
                <a:srgbClr val="FFFFCC"/>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latin typeface="Arial" charset="0"/>
              </a:rPr>
              <a:t>try{</a:t>
            </a:r>
          </a:p>
          <a:p>
            <a:r>
              <a:rPr lang="en-US" altLang="zh-CN" dirty="0">
                <a:latin typeface="Arial" charset="0"/>
              </a:rPr>
              <a:t>  …….</a:t>
            </a:r>
          </a:p>
          <a:p>
            <a:r>
              <a:rPr lang="en-US" altLang="zh-CN" dirty="0">
                <a:latin typeface="Arial" charset="0"/>
              </a:rPr>
              <a:t>} catch(</a:t>
            </a:r>
            <a:r>
              <a:rPr lang="en-US" altLang="zh-CN" dirty="0" err="1">
                <a:latin typeface="Arial" charset="0"/>
              </a:rPr>
              <a:t>ArrayIndexOutOfBoundsException</a:t>
            </a:r>
            <a:r>
              <a:rPr lang="en-US" altLang="zh-CN" dirty="0">
                <a:latin typeface="Arial" charset="0"/>
              </a:rPr>
              <a:t> e) {</a:t>
            </a:r>
          </a:p>
          <a:p>
            <a:r>
              <a:rPr lang="en-US" altLang="zh-CN" dirty="0">
                <a:latin typeface="Arial" charset="0"/>
              </a:rPr>
              <a:t>  ……</a:t>
            </a:r>
          </a:p>
          <a:p>
            <a:r>
              <a:rPr lang="en-US" altLang="zh-CN" dirty="0">
                <a:latin typeface="Arial" charset="0"/>
              </a:rPr>
              <a:t>} catch(Exception e) {</a:t>
            </a:r>
          </a:p>
          <a:p>
            <a:r>
              <a:rPr lang="en-US" altLang="zh-CN" dirty="0">
                <a:latin typeface="Arial" charset="0"/>
              </a:rPr>
              <a:t>  ……</a:t>
            </a:r>
          </a:p>
          <a:p>
            <a:r>
              <a:rPr lang="en-US" altLang="zh-CN" dirty="0">
                <a:latin typeface="Arial" charset="0"/>
              </a:rPr>
              <a:t>}</a:t>
            </a:r>
          </a:p>
        </p:txBody>
      </p:sp>
      <p:sp>
        <p:nvSpPr>
          <p:cNvPr id="2" name="文本框 1"/>
          <p:cNvSpPr txBox="1"/>
          <p:nvPr/>
        </p:nvSpPr>
        <p:spPr>
          <a:xfrm>
            <a:off x="1151789" y="6237288"/>
            <a:ext cx="6984776" cy="400110"/>
          </a:xfrm>
          <a:prstGeom prst="rect">
            <a:avLst/>
          </a:prstGeom>
          <a:solidFill>
            <a:schemeClr val="accent5"/>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多重</a:t>
            </a:r>
            <a:r>
              <a:rPr lang="en-US" altLang="zh-CN" sz="2000" smtClean="0">
                <a:latin typeface="微软雅黑" panose="020B0503020204020204" pitchFamily="34" charset="-122"/>
                <a:ea typeface="微软雅黑" panose="020B0503020204020204" pitchFamily="34" charset="-122"/>
              </a:rPr>
              <a:t>catch</a:t>
            </a:r>
            <a:r>
              <a:rPr lang="zh-CN" altLang="en-US" sz="2000" smtClean="0">
                <a:latin typeface="微软雅黑" panose="020B0503020204020204" pitchFamily="34" charset="-122"/>
                <a:ea typeface="微软雅黑" panose="020B0503020204020204" pitchFamily="34" charset="-122"/>
              </a:rPr>
              <a:t>，通常将捕获基类异常的</a:t>
            </a:r>
            <a:r>
              <a:rPr lang="en-US" altLang="zh-CN" sz="2000" smtClean="0">
                <a:latin typeface="微软雅黑" panose="020B0503020204020204" pitchFamily="34" charset="-122"/>
                <a:ea typeface="微软雅黑" panose="020B0503020204020204" pitchFamily="34" charset="-122"/>
              </a:rPr>
              <a:t>catch</a:t>
            </a:r>
            <a:r>
              <a:rPr lang="zh-CN" altLang="en-US" sz="2000" smtClean="0">
                <a:latin typeface="微软雅黑" panose="020B0503020204020204" pitchFamily="34" charset="-122"/>
                <a:ea typeface="微软雅黑" panose="020B0503020204020204" pitchFamily="34" charset="-122"/>
              </a:rPr>
              <a:t>语句放在后面</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arn(inVertical)">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179388" y="1046927"/>
            <a:ext cx="8820150" cy="5324535"/>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pPr defTabSz="360000">
              <a:tabLst>
                <a:tab pos="0" algn="l"/>
              </a:tabLst>
            </a:pPr>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class</a:t>
            </a:r>
            <a:r>
              <a:rPr lang="en-US" altLang="zh-CN" sz="2000" b="1">
                <a:solidFill>
                  <a:srgbClr val="000000"/>
                </a:solidFill>
                <a:latin typeface="Consolas" panose="020B0609020204030204" pitchFamily="49" charset="0"/>
              </a:rPr>
              <a:t> CatchMultiException {</a:t>
            </a:r>
          </a:p>
          <a:p>
            <a:pPr lvl="1" defTabSz="360000">
              <a:tabLst>
                <a:tab pos="0" algn="l"/>
              </a:tabLst>
            </a:pPr>
            <a:r>
              <a:rPr lang="en-US" altLang="zh-CN" sz="2000" b="1">
                <a:solidFill>
                  <a:srgbClr val="7F0055"/>
                </a:solidFill>
                <a:latin typeface="Consolas" panose="020B0609020204030204" pitchFamily="49" charset="0"/>
              </a:rPr>
              <a:t>private</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static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double</a:t>
            </a:r>
            <a:r>
              <a:rPr lang="en-US" altLang="zh-CN" sz="2000" b="1">
                <a:solidFill>
                  <a:srgbClr val="000000"/>
                </a:solidFill>
                <a:latin typeface="Consolas" panose="020B0609020204030204" pitchFamily="49" charset="0"/>
              </a:rPr>
              <a:t> calclate(</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i</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j</a:t>
            </a:r>
            <a:r>
              <a:rPr lang="en-US" altLang="zh-CN" sz="2000" b="1">
                <a:solidFill>
                  <a:srgbClr val="000000"/>
                </a:solidFill>
                <a:latin typeface="Consolas" panose="020B0609020204030204" pitchFamily="49" charset="0"/>
              </a:rPr>
              <a:t>) {</a:t>
            </a:r>
          </a:p>
          <a:p>
            <a:pPr lvl="1" defTabSz="360000">
              <a:tabLst>
                <a:tab pos="0" algn="l"/>
              </a:tabLst>
            </a:pPr>
            <a:r>
              <a:rPr lang="en-US" altLang="zh-CN" sz="2000" b="1" smtClean="0">
                <a:solidFill>
                  <a:srgbClr val="7F0055"/>
                </a:solidFill>
                <a:latin typeface="Consolas" panose="020B0609020204030204" pitchFamily="49" charset="0"/>
              </a:rPr>
              <a:t>	return</a:t>
            </a:r>
            <a:r>
              <a:rPr lang="en-US" altLang="zh-CN" sz="2000" b="1" smtClean="0">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i</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j</a:t>
            </a:r>
            <a:r>
              <a:rPr lang="en-US" altLang="zh-CN" sz="2000" b="1">
                <a:solidFill>
                  <a:srgbClr val="000000"/>
                </a:solidFill>
                <a:latin typeface="Consolas" panose="020B0609020204030204" pitchFamily="49" charset="0"/>
              </a:rPr>
              <a:t>;</a:t>
            </a:r>
          </a:p>
          <a:p>
            <a:pPr lvl="1" defTabSz="360000">
              <a:tabLst>
                <a:tab pos="0" algn="l"/>
              </a:tabLst>
            </a:pPr>
            <a:r>
              <a:rPr lang="en-US" altLang="zh-CN" sz="2000">
                <a:solidFill>
                  <a:srgbClr val="000000"/>
                </a:solidFill>
                <a:latin typeface="Consolas" panose="020B0609020204030204" pitchFamily="49" charset="0"/>
              </a:rPr>
              <a:t>}</a:t>
            </a:r>
          </a:p>
          <a:p>
            <a:pPr lvl="1" defTabSz="360000">
              <a:tabLst>
                <a:tab pos="0" algn="l"/>
              </a:tabLst>
            </a:pPr>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static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void</a:t>
            </a:r>
            <a:r>
              <a:rPr lang="en-US" altLang="zh-CN" sz="2000" b="1">
                <a:solidFill>
                  <a:srgbClr val="000000"/>
                </a:solidFill>
                <a:latin typeface="Consolas" panose="020B0609020204030204" pitchFamily="49" charset="0"/>
              </a:rPr>
              <a:t> main(String[] </a:t>
            </a:r>
            <a:r>
              <a:rPr lang="en-US" altLang="zh-CN" sz="2000" b="1">
                <a:solidFill>
                  <a:srgbClr val="6A3E3E"/>
                </a:solidFill>
                <a:latin typeface="Consolas" panose="020B0609020204030204" pitchFamily="49" charset="0"/>
              </a:rPr>
              <a:t>args</a:t>
            </a:r>
            <a:r>
              <a:rPr lang="en-US" altLang="zh-CN" sz="2000" b="1">
                <a:solidFill>
                  <a:srgbClr val="000000"/>
                </a:solidFill>
                <a:latin typeface="Consolas" panose="020B0609020204030204" pitchFamily="49" charset="0"/>
              </a:rPr>
              <a:t>) {</a:t>
            </a:r>
          </a:p>
          <a:p>
            <a:pPr lvl="2" defTabSz="360000">
              <a:tabLst>
                <a:tab pos="0" algn="l"/>
              </a:tabLst>
            </a:pPr>
            <a:r>
              <a:rPr lang="en-US" altLang="zh-CN" sz="2000">
                <a:solidFill>
                  <a:srgbClr val="000000"/>
                </a:solidFill>
                <a:latin typeface="Consolas" panose="020B0609020204030204" pitchFamily="49" charset="0"/>
              </a:rPr>
              <a:t>java.util.Date </a:t>
            </a:r>
            <a:r>
              <a:rPr lang="en-US" altLang="zh-CN" sz="2000">
                <a:solidFill>
                  <a:srgbClr val="6A3E3E"/>
                </a:solidFill>
                <a:latin typeface="Consolas" panose="020B0609020204030204" pitchFamily="49" charset="0"/>
              </a:rPr>
              <a:t>d</a:t>
            </a:r>
            <a:r>
              <a:rPr lang="en-US" altLang="zh-CN" sz="2000">
                <a:solidFill>
                  <a:srgbClr val="000000"/>
                </a:solidFill>
                <a:latin typeface="Consolas" panose="020B0609020204030204" pitchFamily="49" charset="0"/>
              </a:rPr>
              <a:t> = </a:t>
            </a:r>
            <a:r>
              <a:rPr lang="en-US" altLang="zh-CN" sz="2000" b="1">
                <a:solidFill>
                  <a:srgbClr val="7F0055"/>
                </a:solidFill>
                <a:latin typeface="Consolas" panose="020B0609020204030204" pitchFamily="49" charset="0"/>
              </a:rPr>
              <a:t>null</a:t>
            </a:r>
            <a:r>
              <a:rPr lang="en-US" altLang="zh-CN" sz="2000" b="1">
                <a:solidFill>
                  <a:srgbClr val="000000"/>
                </a:solidFill>
                <a:latin typeface="Consolas" panose="020B0609020204030204" pitchFamily="49" charset="0"/>
              </a:rPr>
              <a:t>;</a:t>
            </a:r>
          </a:p>
          <a:p>
            <a:pPr lvl="2" defTabSz="360000">
              <a:tabLst>
                <a:tab pos="0" algn="l"/>
              </a:tabLst>
            </a:pPr>
            <a:r>
              <a:rPr lang="en-US" altLang="zh-CN" sz="2000" b="1">
                <a:solidFill>
                  <a:srgbClr val="7F0055"/>
                </a:solidFill>
                <a:latin typeface="Consolas" panose="020B0609020204030204" pitchFamily="49" charset="0"/>
              </a:rPr>
              <a:t>try</a:t>
            </a:r>
            <a:r>
              <a:rPr lang="en-US" altLang="zh-CN" sz="2000" b="1">
                <a:solidFill>
                  <a:srgbClr val="000000"/>
                </a:solidFill>
                <a:latin typeface="Consolas" panose="020B0609020204030204" pitchFamily="49" charset="0"/>
              </a:rPr>
              <a:t> {</a:t>
            </a:r>
          </a:p>
          <a:p>
            <a:pPr lvl="3" defTabSz="360000">
              <a:tabLst>
                <a:tab pos="0" algn="l"/>
              </a:tabLst>
            </a:pPr>
            <a:r>
              <a:rPr lang="en-US" altLang="zh-CN" sz="2000">
                <a:solidFill>
                  <a:srgbClr val="000000"/>
                </a:solidFill>
                <a:latin typeface="Consolas" panose="020B0609020204030204" pitchFamily="49" charset="0"/>
              </a:rPr>
              <a:t>System.</a:t>
            </a:r>
            <a:r>
              <a:rPr lang="en-US" altLang="zh-CN" sz="2000" b="1" i="1">
                <a:solidFill>
                  <a:srgbClr val="0000C0"/>
                </a:solidFill>
                <a:latin typeface="Consolas" panose="020B0609020204030204" pitchFamily="49" charset="0"/>
              </a:rPr>
              <a:t>out</a:t>
            </a:r>
            <a:r>
              <a:rPr lang="en-US" altLang="zh-CN" sz="2000" b="1" i="1">
                <a:solidFill>
                  <a:srgbClr val="000000"/>
                </a:solidFill>
                <a:latin typeface="Consolas" panose="020B0609020204030204" pitchFamily="49" charset="0"/>
              </a:rPr>
              <a:t>.println(</a:t>
            </a:r>
            <a:r>
              <a:rPr lang="en-US" altLang="zh-CN" sz="2000" b="1" i="1">
                <a:solidFill>
                  <a:srgbClr val="6A3E3E"/>
                </a:solidFill>
                <a:latin typeface="Consolas" panose="020B0609020204030204" pitchFamily="49" charset="0"/>
              </a:rPr>
              <a:t>d</a:t>
            </a:r>
            <a:r>
              <a:rPr lang="en-US" altLang="zh-CN" sz="2000" b="1" i="1">
                <a:solidFill>
                  <a:srgbClr val="000000"/>
                </a:solidFill>
                <a:latin typeface="Consolas" panose="020B0609020204030204" pitchFamily="49" charset="0"/>
              </a:rPr>
              <a:t>.getTime());</a:t>
            </a:r>
          </a:p>
          <a:p>
            <a:pPr lvl="3" defTabSz="360000">
              <a:tabLst>
                <a:tab pos="0" algn="l"/>
              </a:tabLst>
            </a:pPr>
            <a:r>
              <a:rPr lang="en-US" altLang="zh-CN" sz="2000">
                <a:solidFill>
                  <a:srgbClr val="000000"/>
                </a:solidFill>
                <a:latin typeface="Consolas" panose="020B0609020204030204" pitchFamily="49" charset="0"/>
              </a:rPr>
              <a:t>System.</a:t>
            </a:r>
            <a:r>
              <a:rPr lang="en-US" altLang="zh-CN" sz="2000" b="1" i="1">
                <a:solidFill>
                  <a:srgbClr val="0000C0"/>
                </a:solidFill>
                <a:latin typeface="Consolas" panose="020B0609020204030204" pitchFamily="49" charset="0"/>
              </a:rPr>
              <a:t>out</a:t>
            </a:r>
            <a:r>
              <a:rPr lang="en-US" altLang="zh-CN" sz="2000" b="1" i="1">
                <a:solidFill>
                  <a:srgbClr val="000000"/>
                </a:solidFill>
                <a:latin typeface="Consolas" panose="020B0609020204030204" pitchFamily="49" charset="0"/>
              </a:rPr>
              <a:t>.println(calclate(10, 0));</a:t>
            </a:r>
          </a:p>
          <a:p>
            <a:pPr lvl="2" defTabSz="360000">
              <a:tabLst>
                <a:tab pos="0" algn="l"/>
              </a:tabLst>
            </a:pPr>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catch</a:t>
            </a:r>
            <a:r>
              <a:rPr lang="en-US" altLang="zh-CN" sz="2000" b="1">
                <a:solidFill>
                  <a:srgbClr val="000000"/>
                </a:solidFill>
                <a:latin typeface="Consolas" panose="020B0609020204030204" pitchFamily="49" charset="0"/>
              </a:rPr>
              <a:t> (ArithmeticException </a:t>
            </a:r>
            <a:r>
              <a:rPr lang="en-US" altLang="zh-CN" sz="2000" b="1">
                <a:solidFill>
                  <a:srgbClr val="6A3E3E"/>
                </a:solidFill>
                <a:latin typeface="Consolas" panose="020B0609020204030204" pitchFamily="49" charset="0"/>
              </a:rPr>
              <a:t>e</a:t>
            </a:r>
            <a:r>
              <a:rPr lang="en-US" altLang="zh-CN" sz="2000" b="1">
                <a:solidFill>
                  <a:srgbClr val="000000"/>
                </a:solidFill>
                <a:latin typeface="Consolas" panose="020B0609020204030204" pitchFamily="49" charset="0"/>
              </a:rPr>
              <a:t>) {</a:t>
            </a:r>
          </a:p>
          <a:p>
            <a:pPr lvl="2" defTabSz="360000">
              <a:tabLst>
                <a:tab pos="0" algn="l"/>
              </a:tabLst>
            </a:pPr>
            <a:r>
              <a:rPr lang="en-US" altLang="zh-CN" sz="2000" smtClean="0">
                <a:solidFill>
                  <a:srgbClr val="000000"/>
                </a:solidFill>
                <a:latin typeface="Consolas" panose="020B0609020204030204" pitchFamily="49" charset="0"/>
              </a:rPr>
              <a:t>		System.</a:t>
            </a:r>
            <a:r>
              <a:rPr lang="en-US" altLang="zh-CN" sz="2000" b="1" i="1" smtClean="0">
                <a:solidFill>
                  <a:srgbClr val="0000C0"/>
                </a:solidFill>
                <a:latin typeface="Consolas" panose="020B0609020204030204" pitchFamily="49" charset="0"/>
              </a:rPr>
              <a:t>out</a:t>
            </a:r>
            <a:r>
              <a:rPr lang="en-US" altLang="zh-CN" sz="2000" b="1" i="1" smtClean="0">
                <a:solidFill>
                  <a:srgbClr val="000000"/>
                </a:solidFill>
                <a:latin typeface="Consolas" panose="020B0609020204030204" pitchFamily="49" charset="0"/>
              </a:rPr>
              <a:t>.println</a:t>
            </a:r>
            <a:r>
              <a:rPr lang="en-US" altLang="zh-CN" sz="2000" b="1" i="1">
                <a:solidFill>
                  <a:srgbClr val="000000"/>
                </a:solidFill>
                <a:latin typeface="Consolas" panose="020B0609020204030204" pitchFamily="49" charset="0"/>
              </a:rPr>
              <a:t>(</a:t>
            </a:r>
            <a:r>
              <a:rPr lang="en-US" altLang="zh-CN" sz="2000" b="1" i="1">
                <a:solidFill>
                  <a:srgbClr val="2A00FF"/>
                </a:solidFill>
                <a:latin typeface="Consolas" panose="020B0609020204030204" pitchFamily="49" charset="0"/>
              </a:rPr>
              <a:t>"</a:t>
            </a:r>
            <a:r>
              <a:rPr lang="zh-CN" altLang="en-US" sz="2000" b="1" i="1">
                <a:solidFill>
                  <a:srgbClr val="2A00FF"/>
                </a:solidFill>
                <a:latin typeface="Consolas" panose="020B0609020204030204" pitchFamily="49" charset="0"/>
              </a:rPr>
              <a:t>发生异常</a:t>
            </a:r>
            <a:r>
              <a:rPr lang="en-US" altLang="zh-CN" sz="2000" b="1" i="1">
                <a:solidFill>
                  <a:srgbClr val="2A00FF"/>
                </a:solidFill>
                <a:latin typeface="Consolas" panose="020B0609020204030204" pitchFamily="49" charset="0"/>
              </a:rPr>
              <a:t>1</a:t>
            </a:r>
            <a:r>
              <a:rPr lang="zh-CN" altLang="en-US" sz="2000" b="1" i="1">
                <a:solidFill>
                  <a:srgbClr val="2A00FF"/>
                </a:solidFill>
                <a:latin typeface="Consolas" panose="020B0609020204030204" pitchFamily="49" charset="0"/>
              </a:rPr>
              <a:t>：</a:t>
            </a:r>
            <a:r>
              <a:rPr lang="en-US" altLang="zh-CN" sz="2000" b="1" i="1">
                <a:solidFill>
                  <a:srgbClr val="2A00FF"/>
                </a:solidFill>
                <a:latin typeface="Consolas" panose="020B0609020204030204" pitchFamily="49" charset="0"/>
              </a:rPr>
              <a:t>"</a:t>
            </a:r>
            <a:r>
              <a:rPr lang="zh-CN" altLang="en-US" sz="2000" b="1" i="1">
                <a:solidFill>
                  <a:srgbClr val="000000"/>
                </a:solidFill>
                <a:latin typeface="Consolas" panose="020B0609020204030204" pitchFamily="49" charset="0"/>
              </a:rPr>
              <a:t> </a:t>
            </a:r>
            <a:r>
              <a:rPr lang="en-US" altLang="zh-CN" sz="2000" b="1" i="1">
                <a:solidFill>
                  <a:srgbClr val="000000"/>
                </a:solidFill>
                <a:latin typeface="Consolas" panose="020B0609020204030204" pitchFamily="49" charset="0"/>
              </a:rPr>
              <a:t>+ </a:t>
            </a:r>
            <a:r>
              <a:rPr lang="en-US" altLang="zh-CN" sz="2000" b="1" i="1">
                <a:solidFill>
                  <a:srgbClr val="6A3E3E"/>
                </a:solidFill>
                <a:latin typeface="Consolas" panose="020B0609020204030204" pitchFamily="49" charset="0"/>
              </a:rPr>
              <a:t>e</a:t>
            </a:r>
            <a:r>
              <a:rPr lang="en-US" altLang="zh-CN" sz="2000" b="1" i="1">
                <a:solidFill>
                  <a:srgbClr val="000000"/>
                </a:solidFill>
                <a:latin typeface="Consolas" panose="020B0609020204030204" pitchFamily="49" charset="0"/>
              </a:rPr>
              <a:t>.toString());</a:t>
            </a:r>
          </a:p>
          <a:p>
            <a:pPr lvl="2" defTabSz="360000">
              <a:tabLst>
                <a:tab pos="0" algn="l"/>
              </a:tabLst>
            </a:pPr>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catch</a:t>
            </a:r>
            <a:r>
              <a:rPr lang="en-US" altLang="zh-CN" sz="2000" b="1">
                <a:solidFill>
                  <a:srgbClr val="000000"/>
                </a:solidFill>
                <a:latin typeface="Consolas" panose="020B0609020204030204" pitchFamily="49" charset="0"/>
              </a:rPr>
              <a:t> (NullPointerException </a:t>
            </a:r>
            <a:r>
              <a:rPr lang="en-US" altLang="zh-CN" sz="2000" b="1">
                <a:solidFill>
                  <a:srgbClr val="6A3E3E"/>
                </a:solidFill>
                <a:latin typeface="Consolas" panose="020B0609020204030204" pitchFamily="49" charset="0"/>
              </a:rPr>
              <a:t>e</a:t>
            </a:r>
            <a:r>
              <a:rPr lang="en-US" altLang="zh-CN" sz="2000" b="1">
                <a:solidFill>
                  <a:srgbClr val="000000"/>
                </a:solidFill>
                <a:latin typeface="Consolas" panose="020B0609020204030204" pitchFamily="49" charset="0"/>
              </a:rPr>
              <a:t>) {</a:t>
            </a:r>
          </a:p>
          <a:p>
            <a:pPr lvl="2" defTabSz="360000">
              <a:tabLst>
                <a:tab pos="0" algn="l"/>
              </a:tabLst>
            </a:pPr>
            <a:r>
              <a:rPr lang="en-US" altLang="zh-CN" sz="2000" smtClean="0">
                <a:solidFill>
                  <a:srgbClr val="000000"/>
                </a:solidFill>
                <a:latin typeface="Consolas" panose="020B0609020204030204" pitchFamily="49" charset="0"/>
              </a:rPr>
              <a:t>		System.</a:t>
            </a:r>
            <a:r>
              <a:rPr lang="en-US" altLang="zh-CN" sz="2000" b="1" i="1" smtClean="0">
                <a:solidFill>
                  <a:srgbClr val="0000C0"/>
                </a:solidFill>
                <a:latin typeface="Consolas" panose="020B0609020204030204" pitchFamily="49" charset="0"/>
              </a:rPr>
              <a:t>out</a:t>
            </a:r>
            <a:r>
              <a:rPr lang="en-US" altLang="zh-CN" sz="2000" b="1" i="1" smtClean="0">
                <a:solidFill>
                  <a:srgbClr val="000000"/>
                </a:solidFill>
                <a:latin typeface="Consolas" panose="020B0609020204030204" pitchFamily="49" charset="0"/>
              </a:rPr>
              <a:t>.println</a:t>
            </a:r>
            <a:r>
              <a:rPr lang="en-US" altLang="zh-CN" sz="2000" b="1" i="1">
                <a:solidFill>
                  <a:srgbClr val="000000"/>
                </a:solidFill>
                <a:latin typeface="Consolas" panose="020B0609020204030204" pitchFamily="49" charset="0"/>
              </a:rPr>
              <a:t>(</a:t>
            </a:r>
            <a:r>
              <a:rPr lang="en-US" altLang="zh-CN" sz="2000" b="1" i="1">
                <a:solidFill>
                  <a:srgbClr val="2A00FF"/>
                </a:solidFill>
                <a:latin typeface="Consolas" panose="020B0609020204030204" pitchFamily="49" charset="0"/>
              </a:rPr>
              <a:t>"</a:t>
            </a:r>
            <a:r>
              <a:rPr lang="zh-CN" altLang="en-US" sz="2000" b="1" i="1">
                <a:solidFill>
                  <a:srgbClr val="2A00FF"/>
                </a:solidFill>
                <a:latin typeface="Consolas" panose="020B0609020204030204" pitchFamily="49" charset="0"/>
              </a:rPr>
              <a:t>发生异常</a:t>
            </a:r>
            <a:r>
              <a:rPr lang="en-US" altLang="zh-CN" sz="2000" b="1" i="1">
                <a:solidFill>
                  <a:srgbClr val="2A00FF"/>
                </a:solidFill>
                <a:latin typeface="Consolas" panose="020B0609020204030204" pitchFamily="49" charset="0"/>
              </a:rPr>
              <a:t>2</a:t>
            </a:r>
            <a:r>
              <a:rPr lang="zh-CN" altLang="en-US" sz="2000" b="1" i="1">
                <a:solidFill>
                  <a:srgbClr val="2A00FF"/>
                </a:solidFill>
                <a:latin typeface="Consolas" panose="020B0609020204030204" pitchFamily="49" charset="0"/>
              </a:rPr>
              <a:t>：</a:t>
            </a:r>
            <a:r>
              <a:rPr lang="en-US" altLang="zh-CN" sz="2000" b="1" i="1">
                <a:solidFill>
                  <a:srgbClr val="2A00FF"/>
                </a:solidFill>
                <a:latin typeface="Consolas" panose="020B0609020204030204" pitchFamily="49" charset="0"/>
              </a:rPr>
              <a:t>"</a:t>
            </a:r>
            <a:r>
              <a:rPr lang="zh-CN" altLang="en-US" sz="2000" b="1" i="1">
                <a:solidFill>
                  <a:srgbClr val="000000"/>
                </a:solidFill>
                <a:latin typeface="Consolas" panose="020B0609020204030204" pitchFamily="49" charset="0"/>
              </a:rPr>
              <a:t> </a:t>
            </a:r>
            <a:r>
              <a:rPr lang="en-US" altLang="zh-CN" sz="2000" b="1" i="1">
                <a:solidFill>
                  <a:srgbClr val="000000"/>
                </a:solidFill>
                <a:latin typeface="Consolas" panose="020B0609020204030204" pitchFamily="49" charset="0"/>
              </a:rPr>
              <a:t>+ </a:t>
            </a:r>
            <a:r>
              <a:rPr lang="en-US" altLang="zh-CN" sz="2000" b="1" i="1">
                <a:solidFill>
                  <a:srgbClr val="6A3E3E"/>
                </a:solidFill>
                <a:latin typeface="Consolas" panose="020B0609020204030204" pitchFamily="49" charset="0"/>
              </a:rPr>
              <a:t>e</a:t>
            </a:r>
            <a:r>
              <a:rPr lang="en-US" altLang="zh-CN" sz="2000" b="1" i="1">
                <a:solidFill>
                  <a:srgbClr val="000000"/>
                </a:solidFill>
                <a:latin typeface="Consolas" panose="020B0609020204030204" pitchFamily="49" charset="0"/>
              </a:rPr>
              <a:t>.toString());</a:t>
            </a:r>
          </a:p>
          <a:p>
            <a:pPr lvl="2" defTabSz="360000">
              <a:tabLst>
                <a:tab pos="0" algn="l"/>
              </a:tabLst>
            </a:pPr>
            <a:r>
              <a:rPr lang="en-US" altLang="zh-CN" sz="2000">
                <a:solidFill>
                  <a:srgbClr val="000000"/>
                </a:solidFill>
                <a:latin typeface="Consolas" panose="020B0609020204030204" pitchFamily="49" charset="0"/>
              </a:rPr>
              <a:t>}</a:t>
            </a:r>
          </a:p>
          <a:p>
            <a:pPr lvl="2" defTabSz="360000">
              <a:tabLst>
                <a:tab pos="0" algn="l"/>
              </a:tabLst>
            </a:pPr>
            <a:r>
              <a:rPr lang="en-US" altLang="zh-CN" sz="2000">
                <a:solidFill>
                  <a:srgbClr val="000000"/>
                </a:solidFill>
                <a:latin typeface="Consolas" panose="020B0609020204030204" pitchFamily="49" charset="0"/>
              </a:rPr>
              <a:t>System.</a:t>
            </a:r>
            <a:r>
              <a:rPr lang="en-US" altLang="zh-CN" sz="2000" b="1" i="1">
                <a:solidFill>
                  <a:srgbClr val="0000C0"/>
                </a:solidFill>
                <a:latin typeface="Consolas" panose="020B0609020204030204" pitchFamily="49" charset="0"/>
              </a:rPr>
              <a:t>out</a:t>
            </a:r>
            <a:r>
              <a:rPr lang="en-US" altLang="zh-CN" sz="2000" b="1" i="1">
                <a:solidFill>
                  <a:srgbClr val="000000"/>
                </a:solidFill>
                <a:latin typeface="Consolas" panose="020B0609020204030204" pitchFamily="49" charset="0"/>
              </a:rPr>
              <a:t>.println(</a:t>
            </a:r>
            <a:r>
              <a:rPr lang="en-US" altLang="zh-CN" sz="2000" b="1" i="1">
                <a:solidFill>
                  <a:srgbClr val="2A00FF"/>
                </a:solidFill>
                <a:latin typeface="Consolas" panose="020B0609020204030204" pitchFamily="49" charset="0"/>
              </a:rPr>
              <a:t>"program is end."</a:t>
            </a:r>
            <a:r>
              <a:rPr lang="en-US" altLang="zh-CN" sz="2000" b="1" i="1">
                <a:solidFill>
                  <a:srgbClr val="000000"/>
                </a:solidFill>
                <a:latin typeface="Consolas" panose="020B0609020204030204" pitchFamily="49" charset="0"/>
              </a:rPr>
              <a:t>);</a:t>
            </a:r>
          </a:p>
          <a:p>
            <a:pPr lvl="1" defTabSz="360000">
              <a:tabLst>
                <a:tab pos="0" algn="l"/>
              </a:tabLst>
            </a:pPr>
            <a:r>
              <a:rPr lang="en-US" altLang="zh-CN" sz="2000">
                <a:solidFill>
                  <a:srgbClr val="000000"/>
                </a:solidFill>
                <a:latin typeface="Consolas" panose="020B0609020204030204" pitchFamily="49" charset="0"/>
              </a:rPr>
              <a:t>}</a:t>
            </a:r>
          </a:p>
          <a:p>
            <a:pPr defTabSz="360000">
              <a:tabLst>
                <a:tab pos="0" algn="l"/>
              </a:tabLst>
            </a:pPr>
            <a:r>
              <a:rPr lang="en-US" altLang="zh-CN" sz="2000">
                <a:solidFill>
                  <a:srgbClr val="000000"/>
                </a:solidFill>
                <a:latin typeface="Consolas" panose="020B0609020204030204" pitchFamily="49" charset="0"/>
              </a:rPr>
              <a:t>}</a:t>
            </a:r>
            <a:endParaRPr lang="en-GB" altLang="zh-CN" sz="2000" b="1" dirty="0">
              <a:latin typeface="Arial" charset="0"/>
            </a:endParaRPr>
          </a:p>
        </p:txBody>
      </p:sp>
      <p:sp>
        <p:nvSpPr>
          <p:cNvPr id="28676" name="Rectangle 2"/>
          <p:cNvSpPr>
            <a:spLocks noGrp="1" noChangeArrowheads="1"/>
          </p:cNvSpPr>
          <p:nvPr>
            <p:ph type="title"/>
          </p:nvPr>
        </p:nvSpPr>
        <p:spPr>
          <a:xfrm>
            <a:off x="683568" y="496022"/>
            <a:ext cx="4893292" cy="507132"/>
          </a:xfrm>
        </p:spPr>
        <p:txBody>
          <a:bodyPr/>
          <a:lstStyle/>
          <a:p>
            <a:pPr algn="l" eaLnBrk="1" hangingPunct="1"/>
            <a:r>
              <a:rPr lang="en-US" altLang="zh-CN" sz="2400" smtClean="0"/>
              <a:t>Try catch</a:t>
            </a:r>
            <a:r>
              <a:rPr lang="zh-CN" altLang="en-US" sz="2400" smtClean="0"/>
              <a:t>举例（多</a:t>
            </a:r>
            <a:r>
              <a:rPr lang="en-US" altLang="zh-CN" sz="2400" smtClean="0"/>
              <a:t>catch-</a:t>
            </a:r>
            <a:r>
              <a:rPr lang="zh-CN" altLang="en-US" sz="2400" smtClean="0"/>
              <a:t>同级别）</a:t>
            </a:r>
          </a:p>
        </p:txBody>
      </p:sp>
      <p:sp>
        <p:nvSpPr>
          <p:cNvPr id="2" name="灯片编号占位符 1"/>
          <p:cNvSpPr>
            <a:spLocks noGrp="1"/>
          </p:cNvSpPr>
          <p:nvPr>
            <p:ph type="sldNum" sz="quarter" idx="11"/>
          </p:nvPr>
        </p:nvSpPr>
        <p:spPr/>
        <p:txBody>
          <a:bodyPr/>
          <a:lstStyle/>
          <a:p>
            <a:pPr>
              <a:defRPr/>
            </a:pPr>
            <a:fld id="{FF1BBD83-9F9D-4D81-9BBD-C529C3FCBC4F}" type="slidenum">
              <a:rPr lang="zh-CN" altLang="en-US"/>
              <a:pPr>
                <a:defRPr/>
              </a:pPr>
              <a:t>27</a:t>
            </a:fld>
            <a:endParaRPr lang="en-US" altLang="zh-CN" dirty="0"/>
          </a:p>
        </p:txBody>
      </p:sp>
      <p:sp>
        <p:nvSpPr>
          <p:cNvPr id="9" name="矩形标注 8"/>
          <p:cNvSpPr/>
          <p:nvPr/>
        </p:nvSpPr>
        <p:spPr>
          <a:xfrm>
            <a:off x="1043608" y="5732463"/>
            <a:ext cx="7955930" cy="1009650"/>
          </a:xfrm>
          <a:prstGeom prst="wedgeRectCallout">
            <a:avLst>
              <a:gd name="adj1" fmla="val 40013"/>
              <a:gd name="adj2" fmla="val -8737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b="1" dirty="0">
                <a:solidFill>
                  <a:srgbClr val="C00000"/>
                </a:solidFill>
              </a:rPr>
              <a:t>try</a:t>
            </a:r>
            <a:r>
              <a:rPr lang="zh-CN" altLang="en-US" b="1" dirty="0">
                <a:solidFill>
                  <a:srgbClr val="C00000"/>
                </a:solidFill>
              </a:rPr>
              <a:t>块中如果有多个语句产生异常，第一个语句产生异常后，就会立即陷入到</a:t>
            </a:r>
            <a:r>
              <a:rPr lang="en-US" altLang="zh-CN" b="1" dirty="0">
                <a:solidFill>
                  <a:srgbClr val="C00000"/>
                </a:solidFill>
              </a:rPr>
              <a:t>catch</a:t>
            </a:r>
            <a:r>
              <a:rPr lang="zh-CN" altLang="en-US" b="1" dirty="0">
                <a:solidFill>
                  <a:srgbClr val="C00000"/>
                </a:solidFill>
              </a:rPr>
              <a:t>块中个，后面产生异常的语句不会执行。</a:t>
            </a:r>
          </a:p>
        </p:txBody>
      </p:sp>
      <p:sp>
        <p:nvSpPr>
          <p:cNvPr id="7" name="文本框 6"/>
          <p:cNvSpPr txBox="1"/>
          <p:nvPr/>
        </p:nvSpPr>
        <p:spPr>
          <a:xfrm>
            <a:off x="5132741" y="0"/>
            <a:ext cx="4011259" cy="646331"/>
          </a:xfrm>
          <a:prstGeom prst="rect">
            <a:avLst/>
          </a:prstGeom>
          <a:solidFill>
            <a:schemeClr val="accent5"/>
          </a:solidFill>
        </p:spPr>
        <p:txBody>
          <a:bodyPr wrap="square" rtlCol="0">
            <a:spAutoFit/>
          </a:bodyPr>
          <a:lstStyle/>
          <a:p>
            <a:r>
              <a:rPr lang="zh-CN" altLang="en-US" sz="1800" smtClean="0">
                <a:latin typeface="微软雅黑" panose="020B0503020204020204" pitchFamily="34" charset="-122"/>
                <a:ea typeface="微软雅黑" panose="020B0503020204020204" pitchFamily="34" charset="-122"/>
              </a:rPr>
              <a:t>代码演示：</a:t>
            </a:r>
            <a:endParaRPr lang="en-US" altLang="zh-CN" sz="1800" smtClean="0">
              <a:latin typeface="微软雅黑" panose="020B0503020204020204" pitchFamily="34" charset="-122"/>
              <a:ea typeface="微软雅黑" panose="020B0503020204020204" pitchFamily="34" charset="-122"/>
            </a:endParaRPr>
          </a:p>
          <a:p>
            <a:r>
              <a:rPr lang="en-US" altLang="zh-CN" sz="1800" smtClean="0">
                <a:latin typeface="微软雅黑" panose="020B0503020204020204" pitchFamily="34" charset="-122"/>
                <a:ea typeface="微软雅黑" panose="020B0503020204020204" pitchFamily="34" charset="-122"/>
              </a:rPr>
              <a:t>05-Exception/CatchMultiException</a:t>
            </a: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179388" y="981739"/>
            <a:ext cx="8820150" cy="5016758"/>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pPr defTabSz="360000">
              <a:tabLst>
                <a:tab pos="0" algn="l"/>
              </a:tabLst>
            </a:pPr>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class</a:t>
            </a:r>
            <a:r>
              <a:rPr lang="en-US" altLang="zh-CN" sz="2000" b="1">
                <a:solidFill>
                  <a:srgbClr val="000000"/>
                </a:solidFill>
                <a:latin typeface="Consolas" panose="020B0609020204030204" pitchFamily="49" charset="0"/>
              </a:rPr>
              <a:t> CatchMultiException2 {</a:t>
            </a:r>
          </a:p>
          <a:p>
            <a:pPr lvl="1" defTabSz="360000">
              <a:tabLst>
                <a:tab pos="0" algn="l"/>
              </a:tabLst>
            </a:pPr>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static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void</a:t>
            </a:r>
            <a:r>
              <a:rPr lang="en-US" altLang="zh-CN" sz="2000" b="1">
                <a:solidFill>
                  <a:srgbClr val="000000"/>
                </a:solidFill>
                <a:latin typeface="Consolas" panose="020B0609020204030204" pitchFamily="49" charset="0"/>
              </a:rPr>
              <a:t> main(String </a:t>
            </a:r>
            <a:r>
              <a:rPr lang="en-US" altLang="zh-CN" sz="2000" b="1">
                <a:solidFill>
                  <a:srgbClr val="6A3E3E"/>
                </a:solidFill>
                <a:latin typeface="Consolas" panose="020B0609020204030204" pitchFamily="49" charset="0"/>
              </a:rPr>
              <a:t>args</a:t>
            </a:r>
            <a:r>
              <a:rPr lang="en-US" altLang="zh-CN" sz="2000" b="1">
                <a:solidFill>
                  <a:srgbClr val="000000"/>
                </a:solidFill>
                <a:latin typeface="Consolas" panose="020B0609020204030204" pitchFamily="49" charset="0"/>
              </a:rPr>
              <a:t>[]) {</a:t>
            </a:r>
          </a:p>
          <a:p>
            <a:pPr lvl="2" defTabSz="360000">
              <a:tabLst>
                <a:tab pos="0" algn="l"/>
              </a:tabLst>
            </a:pPr>
            <a:r>
              <a:rPr lang="en-US" altLang="zh-CN" sz="2000">
                <a:solidFill>
                  <a:srgbClr val="000000"/>
                </a:solidFill>
                <a:latin typeface="Consolas" panose="020B0609020204030204" pitchFamily="49" charset="0"/>
              </a:rPr>
              <a:t>String </a:t>
            </a:r>
            <a:r>
              <a:rPr lang="en-US" altLang="zh-CN" sz="2000">
                <a:solidFill>
                  <a:srgbClr val="6A3E3E"/>
                </a:solidFill>
                <a:latin typeface="Consolas" panose="020B0609020204030204" pitchFamily="49" charset="0"/>
              </a:rPr>
              <a:t>str</a:t>
            </a:r>
            <a:r>
              <a:rPr lang="en-US" altLang="zh-CN" sz="2000">
                <a:solidFill>
                  <a:srgbClr val="000000"/>
                </a:solidFill>
                <a:latin typeface="Consolas" panose="020B0609020204030204" pitchFamily="49" charset="0"/>
              </a:rPr>
              <a:t> = </a:t>
            </a:r>
            <a:r>
              <a:rPr lang="en-US" altLang="zh-CN" sz="2000">
                <a:solidFill>
                  <a:srgbClr val="2A00FF"/>
                </a:solidFill>
                <a:latin typeface="Consolas" panose="020B0609020204030204" pitchFamily="49" charset="0"/>
              </a:rPr>
              <a:t>"123a"</a:t>
            </a:r>
            <a:r>
              <a:rPr lang="en-US" altLang="zh-CN" sz="2000">
                <a:solidFill>
                  <a:srgbClr val="000000"/>
                </a:solidFill>
                <a:latin typeface="Consolas" panose="020B0609020204030204" pitchFamily="49" charset="0"/>
              </a:rPr>
              <a:t>;</a:t>
            </a:r>
          </a:p>
          <a:p>
            <a:pPr lvl="2" defTabSz="360000">
              <a:tabLst>
                <a:tab pos="0" algn="l"/>
              </a:tabLst>
            </a:pPr>
            <a:r>
              <a:rPr lang="en-US" altLang="zh-CN" sz="2000">
                <a:solidFill>
                  <a:srgbClr val="000000"/>
                </a:solidFill>
                <a:latin typeface="Consolas" panose="020B0609020204030204" pitchFamily="49" charset="0"/>
              </a:rPr>
              <a:t>java.util.Date </a:t>
            </a:r>
            <a:r>
              <a:rPr lang="en-US" altLang="zh-CN" sz="2000">
                <a:solidFill>
                  <a:srgbClr val="6A3E3E"/>
                </a:solidFill>
                <a:latin typeface="Consolas" panose="020B0609020204030204" pitchFamily="49" charset="0"/>
              </a:rPr>
              <a:t>d</a:t>
            </a:r>
            <a:r>
              <a:rPr lang="en-US" altLang="zh-CN" sz="2000">
                <a:solidFill>
                  <a:srgbClr val="000000"/>
                </a:solidFill>
                <a:latin typeface="Consolas" panose="020B0609020204030204" pitchFamily="49" charset="0"/>
              </a:rPr>
              <a:t> = </a:t>
            </a:r>
            <a:r>
              <a:rPr lang="en-US" altLang="zh-CN" sz="2000" b="1">
                <a:solidFill>
                  <a:srgbClr val="7F0055"/>
                </a:solidFill>
                <a:latin typeface="Consolas" panose="020B0609020204030204" pitchFamily="49" charset="0"/>
              </a:rPr>
              <a:t>null</a:t>
            </a:r>
            <a:r>
              <a:rPr lang="en-US" altLang="zh-CN" sz="2000" b="1">
                <a:solidFill>
                  <a:srgbClr val="000000"/>
                </a:solidFill>
                <a:latin typeface="Consolas" panose="020B0609020204030204" pitchFamily="49" charset="0"/>
              </a:rPr>
              <a:t>;</a:t>
            </a:r>
          </a:p>
          <a:p>
            <a:pPr lvl="2" defTabSz="360000">
              <a:tabLst>
                <a:tab pos="0" algn="l"/>
              </a:tabLst>
            </a:pPr>
            <a:r>
              <a:rPr lang="en-US" altLang="zh-CN" sz="2000" b="1">
                <a:solidFill>
                  <a:srgbClr val="7F0055"/>
                </a:solidFill>
                <a:latin typeface="Consolas" panose="020B0609020204030204" pitchFamily="49" charset="0"/>
              </a:rPr>
              <a:t>try</a:t>
            </a:r>
            <a:r>
              <a:rPr lang="en-US" altLang="zh-CN" sz="2000" b="1">
                <a:solidFill>
                  <a:srgbClr val="000000"/>
                </a:solidFill>
                <a:latin typeface="Consolas" panose="020B0609020204030204" pitchFamily="49" charset="0"/>
              </a:rPr>
              <a:t> {</a:t>
            </a:r>
          </a:p>
          <a:p>
            <a:pPr lvl="3" defTabSz="360000">
              <a:tabLst>
                <a:tab pos="0" algn="l"/>
              </a:tabLst>
            </a:pP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i</a:t>
            </a:r>
            <a:r>
              <a:rPr lang="en-US" altLang="zh-CN" sz="2000" b="1">
                <a:solidFill>
                  <a:srgbClr val="000000"/>
                </a:solidFill>
                <a:latin typeface="Consolas" panose="020B0609020204030204" pitchFamily="49" charset="0"/>
              </a:rPr>
              <a:t> = Integer.</a:t>
            </a:r>
            <a:r>
              <a:rPr lang="en-US" altLang="zh-CN" sz="2000" b="1" i="1">
                <a:solidFill>
                  <a:srgbClr val="000000"/>
                </a:solidFill>
                <a:latin typeface="Consolas" panose="020B0609020204030204" pitchFamily="49" charset="0"/>
              </a:rPr>
              <a:t>parseInt(</a:t>
            </a:r>
            <a:r>
              <a:rPr lang="en-US" altLang="zh-CN" sz="2000" b="1" i="1">
                <a:solidFill>
                  <a:srgbClr val="6A3E3E"/>
                </a:solidFill>
                <a:latin typeface="Consolas" panose="020B0609020204030204" pitchFamily="49" charset="0"/>
              </a:rPr>
              <a:t>str</a:t>
            </a:r>
            <a:r>
              <a:rPr lang="en-US" altLang="zh-CN" sz="2000" b="1" i="1">
                <a:solidFill>
                  <a:srgbClr val="000000"/>
                </a:solidFill>
                <a:latin typeface="Consolas" panose="020B0609020204030204" pitchFamily="49" charset="0"/>
              </a:rPr>
              <a:t>); </a:t>
            </a:r>
            <a:endParaRPr lang="en-US" altLang="zh-CN" sz="2000" smtClean="0">
              <a:solidFill>
                <a:srgbClr val="000000"/>
              </a:solidFill>
              <a:latin typeface="Consolas" panose="020B0609020204030204" pitchFamily="49" charset="0"/>
            </a:endParaRPr>
          </a:p>
          <a:p>
            <a:pPr lvl="3" defTabSz="360000">
              <a:tabLst>
                <a:tab pos="0" algn="l"/>
              </a:tabLst>
            </a:pPr>
            <a:r>
              <a:rPr lang="en-US" altLang="zh-CN" sz="2000" smtClean="0">
                <a:solidFill>
                  <a:srgbClr val="000000"/>
                </a:solidFill>
                <a:latin typeface="Consolas" panose="020B0609020204030204" pitchFamily="49" charset="0"/>
              </a:rPr>
              <a:t>System.</a:t>
            </a:r>
            <a:r>
              <a:rPr lang="en-US" altLang="zh-CN" sz="2000" b="1" i="1" smtClean="0">
                <a:solidFill>
                  <a:srgbClr val="0000C0"/>
                </a:solidFill>
                <a:latin typeface="Consolas" panose="020B0609020204030204" pitchFamily="49" charset="0"/>
              </a:rPr>
              <a:t>out</a:t>
            </a:r>
            <a:r>
              <a:rPr lang="en-US" altLang="zh-CN" sz="2000" b="1" i="1" smtClean="0">
                <a:solidFill>
                  <a:srgbClr val="000000"/>
                </a:solidFill>
                <a:latin typeface="Consolas" panose="020B0609020204030204" pitchFamily="49" charset="0"/>
              </a:rPr>
              <a:t>.println(</a:t>
            </a:r>
            <a:r>
              <a:rPr lang="en-US" altLang="zh-CN" sz="2000" b="1" i="1" smtClean="0">
                <a:solidFill>
                  <a:srgbClr val="6A3E3E"/>
                </a:solidFill>
                <a:latin typeface="Consolas" panose="020B0609020204030204" pitchFamily="49" charset="0"/>
              </a:rPr>
              <a:t>d</a:t>
            </a:r>
            <a:r>
              <a:rPr lang="en-US" altLang="zh-CN" sz="2000" b="1" i="1" smtClean="0">
                <a:solidFill>
                  <a:srgbClr val="000000"/>
                </a:solidFill>
                <a:latin typeface="Consolas" panose="020B0609020204030204" pitchFamily="49" charset="0"/>
              </a:rPr>
              <a:t>.getTime</a:t>
            </a:r>
            <a:r>
              <a:rPr lang="en-US" altLang="zh-CN" sz="2000" b="1" i="1">
                <a:solidFill>
                  <a:srgbClr val="000000"/>
                </a:solidFill>
                <a:latin typeface="Consolas" panose="020B0609020204030204" pitchFamily="49" charset="0"/>
              </a:rPr>
              <a:t>());</a:t>
            </a:r>
          </a:p>
          <a:p>
            <a:pPr lvl="2" defTabSz="360000">
              <a:tabLst>
                <a:tab pos="0" algn="l"/>
              </a:tabLst>
            </a:pPr>
            <a:r>
              <a:rPr lang="en-US" altLang="zh-CN" sz="2000" smtClean="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catch</a:t>
            </a:r>
            <a:r>
              <a:rPr lang="en-US" altLang="zh-CN" sz="2000" b="1">
                <a:solidFill>
                  <a:srgbClr val="000000"/>
                </a:solidFill>
                <a:latin typeface="Consolas" panose="020B0609020204030204" pitchFamily="49" charset="0"/>
              </a:rPr>
              <a:t> (NumberFormatException </a:t>
            </a:r>
            <a:r>
              <a:rPr lang="en-US" altLang="zh-CN" sz="2000" b="1">
                <a:solidFill>
                  <a:srgbClr val="6A3E3E"/>
                </a:solidFill>
                <a:latin typeface="Consolas" panose="020B0609020204030204" pitchFamily="49" charset="0"/>
              </a:rPr>
              <a:t>ex</a:t>
            </a:r>
            <a:r>
              <a:rPr lang="en-US" altLang="zh-CN" sz="2000" b="1">
                <a:solidFill>
                  <a:srgbClr val="000000"/>
                </a:solidFill>
                <a:latin typeface="Consolas" panose="020B0609020204030204" pitchFamily="49" charset="0"/>
              </a:rPr>
              <a:t>) </a:t>
            </a:r>
          </a:p>
          <a:p>
            <a:pPr lvl="2" defTabSz="360000">
              <a:tabLst>
                <a:tab pos="0" algn="l"/>
              </a:tabLst>
            </a:pPr>
            <a:r>
              <a:rPr lang="en-US" altLang="zh-CN" sz="2000">
                <a:solidFill>
                  <a:srgbClr val="000000"/>
                </a:solidFill>
                <a:latin typeface="Consolas" panose="020B0609020204030204" pitchFamily="49" charset="0"/>
              </a:rPr>
              <a:t>{</a:t>
            </a:r>
          </a:p>
          <a:p>
            <a:pPr lvl="2" defTabSz="360000">
              <a:tabLst>
                <a:tab pos="0" algn="l"/>
              </a:tabLst>
            </a:pPr>
            <a:r>
              <a:rPr lang="en-US" altLang="zh-CN" sz="2000" smtClean="0">
                <a:solidFill>
                  <a:srgbClr val="000000"/>
                </a:solidFill>
                <a:latin typeface="Consolas" panose="020B0609020204030204" pitchFamily="49" charset="0"/>
              </a:rPr>
              <a:t>		System.</a:t>
            </a:r>
            <a:r>
              <a:rPr lang="en-US" altLang="zh-CN" sz="2000" b="1" i="1" smtClean="0">
                <a:solidFill>
                  <a:srgbClr val="0000C0"/>
                </a:solidFill>
                <a:latin typeface="Consolas" panose="020B0609020204030204" pitchFamily="49" charset="0"/>
              </a:rPr>
              <a:t>out</a:t>
            </a:r>
            <a:r>
              <a:rPr lang="en-US" altLang="zh-CN" sz="2000" b="1" i="1" smtClean="0">
                <a:solidFill>
                  <a:srgbClr val="000000"/>
                </a:solidFill>
                <a:latin typeface="Consolas" panose="020B0609020204030204" pitchFamily="49" charset="0"/>
              </a:rPr>
              <a:t>.println(</a:t>
            </a:r>
            <a:r>
              <a:rPr lang="en-US" altLang="zh-CN" sz="2000" b="1" i="1" smtClean="0">
                <a:solidFill>
                  <a:srgbClr val="6A3E3E"/>
                </a:solidFill>
                <a:latin typeface="Consolas" panose="020B0609020204030204" pitchFamily="49" charset="0"/>
              </a:rPr>
              <a:t>str</a:t>
            </a:r>
            <a:r>
              <a:rPr lang="en-US" altLang="zh-CN" sz="2000" b="1" i="1" smtClean="0">
                <a:solidFill>
                  <a:srgbClr val="000000"/>
                </a:solidFill>
                <a:latin typeface="Consolas" panose="020B0609020204030204" pitchFamily="49" charset="0"/>
              </a:rPr>
              <a:t> </a:t>
            </a:r>
            <a:r>
              <a:rPr lang="en-US" altLang="zh-CN" sz="2000" b="1" i="1">
                <a:solidFill>
                  <a:srgbClr val="000000"/>
                </a:solidFill>
                <a:latin typeface="Consolas" panose="020B0609020204030204" pitchFamily="49" charset="0"/>
              </a:rPr>
              <a:t>+ </a:t>
            </a:r>
            <a:r>
              <a:rPr lang="en-US" altLang="zh-CN" sz="2000" b="1" i="1">
                <a:solidFill>
                  <a:srgbClr val="2A00FF"/>
                </a:solidFill>
                <a:latin typeface="Consolas" panose="020B0609020204030204" pitchFamily="49" charset="0"/>
              </a:rPr>
              <a:t>"</a:t>
            </a:r>
            <a:r>
              <a:rPr lang="zh-CN" altLang="en-US" sz="2000" b="1" i="1">
                <a:solidFill>
                  <a:srgbClr val="2A00FF"/>
                </a:solidFill>
                <a:latin typeface="Consolas" panose="020B0609020204030204" pitchFamily="49" charset="0"/>
              </a:rPr>
              <a:t>字符串不能转换为整数</a:t>
            </a:r>
            <a:r>
              <a:rPr lang="en-US" altLang="zh-CN" sz="2000" b="1" i="1">
                <a:solidFill>
                  <a:srgbClr val="2A00FF"/>
                </a:solidFill>
                <a:latin typeface="Consolas" panose="020B0609020204030204" pitchFamily="49" charset="0"/>
              </a:rPr>
              <a:t>"</a:t>
            </a:r>
            <a:r>
              <a:rPr lang="en-US" altLang="zh-CN" sz="2000" b="1" i="1">
                <a:solidFill>
                  <a:srgbClr val="000000"/>
                </a:solidFill>
                <a:latin typeface="Consolas" panose="020B0609020204030204" pitchFamily="49" charset="0"/>
              </a:rPr>
              <a:t>);</a:t>
            </a:r>
          </a:p>
          <a:p>
            <a:pPr lvl="2" defTabSz="360000">
              <a:tabLst>
                <a:tab pos="0" algn="l"/>
              </a:tabLst>
            </a:pPr>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catch</a:t>
            </a:r>
            <a:r>
              <a:rPr lang="en-US" altLang="zh-CN" sz="2000" b="1">
                <a:solidFill>
                  <a:srgbClr val="000000"/>
                </a:solidFill>
                <a:latin typeface="Consolas" panose="020B0609020204030204" pitchFamily="49" charset="0"/>
              </a:rPr>
              <a:t> (Exception </a:t>
            </a:r>
            <a:r>
              <a:rPr lang="en-US" altLang="zh-CN" sz="2000" b="1">
                <a:solidFill>
                  <a:srgbClr val="6A3E3E"/>
                </a:solidFill>
                <a:latin typeface="Consolas" panose="020B0609020204030204" pitchFamily="49" charset="0"/>
              </a:rPr>
              <a:t>ex</a:t>
            </a:r>
            <a:r>
              <a:rPr lang="en-US" altLang="zh-CN" sz="2000" b="1">
                <a:solidFill>
                  <a:srgbClr val="000000"/>
                </a:solidFill>
                <a:latin typeface="Consolas" panose="020B0609020204030204" pitchFamily="49" charset="0"/>
              </a:rPr>
              <a:t>) </a:t>
            </a:r>
          </a:p>
          <a:p>
            <a:pPr lvl="2" defTabSz="360000">
              <a:tabLst>
                <a:tab pos="0" algn="l"/>
              </a:tabLst>
            </a:pPr>
            <a:r>
              <a:rPr lang="en-US" altLang="zh-CN" sz="2000">
                <a:solidFill>
                  <a:srgbClr val="000000"/>
                </a:solidFill>
                <a:latin typeface="Consolas" panose="020B0609020204030204" pitchFamily="49" charset="0"/>
              </a:rPr>
              <a:t>{</a:t>
            </a:r>
          </a:p>
          <a:p>
            <a:pPr lvl="2" defTabSz="360000">
              <a:tabLst>
                <a:tab pos="0" algn="l"/>
              </a:tabLst>
            </a:pPr>
            <a:r>
              <a:rPr lang="en-US" altLang="zh-CN" sz="2000" smtClean="0">
                <a:solidFill>
                  <a:srgbClr val="6A3E3E"/>
                </a:solidFill>
                <a:latin typeface="Consolas" panose="020B0609020204030204" pitchFamily="49" charset="0"/>
              </a:rPr>
              <a:t>		ex</a:t>
            </a:r>
            <a:r>
              <a:rPr lang="en-US" altLang="zh-CN" sz="2000" smtClean="0">
                <a:solidFill>
                  <a:srgbClr val="000000"/>
                </a:solidFill>
                <a:latin typeface="Consolas" panose="020B0609020204030204" pitchFamily="49" charset="0"/>
              </a:rPr>
              <a:t>.</a:t>
            </a:r>
            <a:r>
              <a:rPr lang="en-US" altLang="zh-CN" sz="2000" smtClean="0">
                <a:solidFill>
                  <a:srgbClr val="000000"/>
                </a:solidFill>
                <a:highlight>
                  <a:srgbClr val="D4D4D4"/>
                </a:highlight>
                <a:latin typeface="Consolas" panose="020B0609020204030204" pitchFamily="49" charset="0"/>
              </a:rPr>
              <a:t>printStackTrace</a:t>
            </a:r>
            <a:r>
              <a:rPr lang="en-US" altLang="zh-CN" sz="2000">
                <a:solidFill>
                  <a:srgbClr val="000000"/>
                </a:solidFill>
                <a:highlight>
                  <a:srgbClr val="D4D4D4"/>
                </a:highlight>
                <a:latin typeface="Consolas" panose="020B0609020204030204" pitchFamily="49" charset="0"/>
              </a:rPr>
              <a:t>(); </a:t>
            </a:r>
          </a:p>
          <a:p>
            <a:pPr lvl="2" defTabSz="360000">
              <a:tabLst>
                <a:tab pos="0" algn="l"/>
              </a:tabLst>
            </a:pPr>
            <a:r>
              <a:rPr lang="en-US" altLang="zh-CN" sz="2000">
                <a:solidFill>
                  <a:srgbClr val="000000"/>
                </a:solidFill>
                <a:latin typeface="Consolas" panose="020B0609020204030204" pitchFamily="49" charset="0"/>
              </a:rPr>
              <a:t>}</a:t>
            </a:r>
          </a:p>
          <a:p>
            <a:pPr lvl="1" defTabSz="360000">
              <a:tabLst>
                <a:tab pos="0" algn="l"/>
              </a:tabLst>
            </a:pPr>
            <a:r>
              <a:rPr lang="en-US" altLang="zh-CN" sz="2000">
                <a:solidFill>
                  <a:srgbClr val="000000"/>
                </a:solidFill>
                <a:latin typeface="Consolas" panose="020B0609020204030204" pitchFamily="49" charset="0"/>
              </a:rPr>
              <a:t>}</a:t>
            </a:r>
          </a:p>
          <a:p>
            <a:pPr defTabSz="360000">
              <a:tabLst>
                <a:tab pos="0" algn="l"/>
              </a:tabLst>
            </a:pPr>
            <a:r>
              <a:rPr lang="en-US" altLang="zh-CN" sz="2000">
                <a:solidFill>
                  <a:srgbClr val="000000"/>
                </a:solidFill>
                <a:latin typeface="Consolas" panose="020B0609020204030204" pitchFamily="49" charset="0"/>
              </a:rPr>
              <a:t>}</a:t>
            </a:r>
            <a:endParaRPr lang="en-GB" altLang="zh-CN" sz="2000" b="1" dirty="0">
              <a:latin typeface="Arial" charset="0"/>
            </a:endParaRPr>
          </a:p>
        </p:txBody>
      </p:sp>
      <p:sp>
        <p:nvSpPr>
          <p:cNvPr id="29700" name="Rectangle 2"/>
          <p:cNvSpPr>
            <a:spLocks noGrp="1" noChangeArrowheads="1"/>
          </p:cNvSpPr>
          <p:nvPr>
            <p:ph type="title" idx="4294967295"/>
          </p:nvPr>
        </p:nvSpPr>
        <p:spPr>
          <a:xfrm>
            <a:off x="190706" y="341976"/>
            <a:ext cx="5005388" cy="488950"/>
          </a:xfrm>
          <a:prstGeom prst="rect">
            <a:avLst/>
          </a:prstGeom>
        </p:spPr>
        <p:txBody>
          <a:bodyPr/>
          <a:lstStyle/>
          <a:p>
            <a:pPr algn="l" eaLnBrk="1" hangingPunct="1"/>
            <a:r>
              <a:rPr lang="en-US" altLang="zh-CN" sz="2400" smtClean="0"/>
              <a:t>Try catch</a:t>
            </a:r>
            <a:r>
              <a:rPr lang="zh-CN" altLang="en-US" sz="2400" smtClean="0"/>
              <a:t>举例（多</a:t>
            </a:r>
            <a:r>
              <a:rPr lang="en-US" altLang="zh-CN" sz="2400" smtClean="0"/>
              <a:t>catch-</a:t>
            </a:r>
            <a:r>
              <a:rPr lang="zh-CN" altLang="en-US" sz="2400" smtClean="0"/>
              <a:t>不同级别）</a:t>
            </a:r>
          </a:p>
        </p:txBody>
      </p:sp>
      <p:sp>
        <p:nvSpPr>
          <p:cNvPr id="2" name="灯片编号占位符 1"/>
          <p:cNvSpPr>
            <a:spLocks noGrp="1"/>
          </p:cNvSpPr>
          <p:nvPr>
            <p:ph type="sldNum" sz="quarter" idx="4294967295"/>
          </p:nvPr>
        </p:nvSpPr>
        <p:spPr>
          <a:xfrm>
            <a:off x="0" y="6237288"/>
            <a:ext cx="728663" cy="457200"/>
          </a:xfrm>
          <a:prstGeom prst="rect">
            <a:avLst/>
          </a:prstGeom>
        </p:spPr>
        <p:txBody>
          <a:bodyPr/>
          <a:lstStyle/>
          <a:p>
            <a:pPr>
              <a:defRPr/>
            </a:pPr>
            <a:fld id="{2FB6BB3F-1816-4664-8E23-F94393A403EC}" type="slidenum">
              <a:rPr lang="zh-CN" altLang="en-US"/>
              <a:pPr>
                <a:defRPr/>
              </a:pPr>
              <a:t>28</a:t>
            </a:fld>
            <a:endParaRPr lang="en-US" altLang="zh-CN" dirty="0"/>
          </a:p>
        </p:txBody>
      </p:sp>
      <p:sp>
        <p:nvSpPr>
          <p:cNvPr id="6" name="矩形 5"/>
          <p:cNvSpPr/>
          <p:nvPr/>
        </p:nvSpPr>
        <p:spPr>
          <a:xfrm>
            <a:off x="468313" y="6092825"/>
            <a:ext cx="3995737" cy="4508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rgbClr val="C00000"/>
                </a:solidFill>
              </a:rPr>
              <a:t>123a</a:t>
            </a:r>
            <a:r>
              <a:rPr lang="zh-CN" altLang="en-US" dirty="0">
                <a:solidFill>
                  <a:srgbClr val="C00000"/>
                </a:solidFill>
              </a:rPr>
              <a:t>字符串不能转换为整数</a:t>
            </a:r>
          </a:p>
        </p:txBody>
      </p:sp>
      <p:sp>
        <p:nvSpPr>
          <p:cNvPr id="7" name="矩形标注 6"/>
          <p:cNvSpPr/>
          <p:nvPr/>
        </p:nvSpPr>
        <p:spPr>
          <a:xfrm>
            <a:off x="4552950" y="5335813"/>
            <a:ext cx="4679950" cy="1393280"/>
          </a:xfrm>
          <a:prstGeom prst="wedgeRectCallout">
            <a:avLst>
              <a:gd name="adj1" fmla="val -37408"/>
              <a:gd name="adj2" fmla="val -7371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16000" indent="-342900">
              <a:buFont typeface="Wingdings" panose="05000000000000000000" pitchFamily="2" charset="2"/>
              <a:buChar char="ü"/>
              <a:defRPr/>
            </a:pPr>
            <a:r>
              <a:rPr lang="zh-CN" altLang="en-US" sz="2000" b="1" dirty="0">
                <a:solidFill>
                  <a:srgbClr val="C00000"/>
                </a:solidFill>
              </a:rPr>
              <a:t>异常被前一个</a:t>
            </a:r>
            <a:r>
              <a:rPr lang="en-US" altLang="zh-CN" sz="2000" b="1" dirty="0">
                <a:solidFill>
                  <a:srgbClr val="C00000"/>
                </a:solidFill>
              </a:rPr>
              <a:t>catch</a:t>
            </a:r>
            <a:r>
              <a:rPr lang="zh-CN" altLang="en-US" sz="2000" b="1" dirty="0">
                <a:solidFill>
                  <a:srgbClr val="C00000"/>
                </a:solidFill>
              </a:rPr>
              <a:t>捕获，后面就不能在被捕获</a:t>
            </a:r>
            <a:r>
              <a:rPr lang="zh-CN" altLang="en-US" sz="2000" b="1">
                <a:solidFill>
                  <a:srgbClr val="C00000"/>
                </a:solidFill>
              </a:rPr>
              <a:t>了</a:t>
            </a:r>
            <a:r>
              <a:rPr lang="zh-CN" altLang="en-US" sz="2000" b="1" smtClean="0">
                <a:solidFill>
                  <a:srgbClr val="C00000"/>
                </a:solidFill>
              </a:rPr>
              <a:t>。</a:t>
            </a:r>
            <a:endParaRPr lang="en-US" altLang="zh-CN" sz="2000" b="1" smtClean="0">
              <a:solidFill>
                <a:srgbClr val="C00000"/>
              </a:solidFill>
            </a:endParaRPr>
          </a:p>
          <a:p>
            <a:pPr marL="216000" indent="-342900">
              <a:buFont typeface="Wingdings" panose="05000000000000000000" pitchFamily="2" charset="2"/>
              <a:buChar char="ü"/>
              <a:defRPr/>
            </a:pPr>
            <a:r>
              <a:rPr lang="zh-CN" altLang="en-US" sz="2000" b="1">
                <a:solidFill>
                  <a:srgbClr val="C00000"/>
                </a:solidFill>
              </a:rPr>
              <a:t>两</a:t>
            </a:r>
            <a:r>
              <a:rPr lang="zh-CN" altLang="en-US" sz="2000" b="1" smtClean="0">
                <a:solidFill>
                  <a:srgbClr val="C00000"/>
                </a:solidFill>
              </a:rPr>
              <a:t>个</a:t>
            </a:r>
            <a:r>
              <a:rPr lang="en-US" altLang="zh-CN" sz="2000" b="1" smtClean="0">
                <a:solidFill>
                  <a:srgbClr val="C00000"/>
                </a:solidFill>
              </a:rPr>
              <a:t>catch</a:t>
            </a:r>
            <a:r>
              <a:rPr lang="zh-CN" altLang="en-US" sz="2000" b="1" smtClean="0">
                <a:solidFill>
                  <a:srgbClr val="C00000"/>
                </a:solidFill>
              </a:rPr>
              <a:t>语句不能交换位置，否则</a:t>
            </a:r>
            <a:r>
              <a:rPr lang="zh-CN" altLang="en-US" sz="2000" b="1">
                <a:solidFill>
                  <a:srgbClr val="C00000"/>
                </a:solidFill>
              </a:rPr>
              <a:t>子</a:t>
            </a:r>
            <a:r>
              <a:rPr lang="zh-CN" altLang="en-US" sz="2000" b="1" smtClean="0">
                <a:solidFill>
                  <a:srgbClr val="C00000"/>
                </a:solidFill>
              </a:rPr>
              <a:t>类异常将永远捕获不到异常。</a:t>
            </a:r>
            <a:endParaRPr lang="zh-CN" altLang="en-US" sz="2000" b="1" dirty="0">
              <a:solidFill>
                <a:srgbClr val="C00000"/>
              </a:solidFill>
            </a:endParaRPr>
          </a:p>
        </p:txBody>
      </p:sp>
      <p:sp>
        <p:nvSpPr>
          <p:cNvPr id="11" name="文本框 10"/>
          <p:cNvSpPr txBox="1"/>
          <p:nvPr/>
        </p:nvSpPr>
        <p:spPr>
          <a:xfrm>
            <a:off x="4932041" y="190381"/>
            <a:ext cx="4211960" cy="646331"/>
          </a:xfrm>
          <a:prstGeom prst="rect">
            <a:avLst/>
          </a:prstGeom>
          <a:solidFill>
            <a:srgbClr val="AAEFD1"/>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代码演示：</a:t>
            </a:r>
            <a:endParaRPr kumimoji="0" lang="en-US"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05-Exception/CatchMultiException2</a:t>
            </a: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971550" y="68263"/>
            <a:ext cx="7793038" cy="839787"/>
          </a:xfrm>
        </p:spPr>
        <p:txBody>
          <a:bodyPr/>
          <a:lstStyle/>
          <a:p>
            <a:pPr eaLnBrk="1" hangingPunct="1"/>
            <a:r>
              <a:rPr lang="zh-CN" altLang="en-US" sz="4000" smtClean="0"/>
              <a:t>多重</a:t>
            </a:r>
            <a:r>
              <a:rPr lang="en-US" altLang="zh-CN" sz="4000" smtClean="0"/>
              <a:t>catch</a:t>
            </a:r>
            <a:r>
              <a:rPr lang="zh-CN" altLang="en-US" sz="4000" smtClean="0"/>
              <a:t>执行流程 </a:t>
            </a:r>
          </a:p>
        </p:txBody>
      </p:sp>
      <p:pic>
        <p:nvPicPr>
          <p:cNvPr id="30724" name="Picture 6" descr="B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1557338"/>
            <a:ext cx="8713788"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1"/>
          </p:nvPr>
        </p:nvSpPr>
        <p:spPr/>
        <p:txBody>
          <a:bodyPr/>
          <a:lstStyle/>
          <a:p>
            <a:pPr>
              <a:defRPr/>
            </a:pPr>
            <a:fld id="{85B913BD-C4F4-4049-91A0-320FAC341B67}" type="slidenum">
              <a:rPr lang="zh-CN" altLang="en-US"/>
              <a:pPr>
                <a:defRPr/>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algn="l" eaLnBrk="1" hangingPunct="1"/>
            <a:r>
              <a:rPr lang="en-US" altLang="zh-CN" smtClean="0"/>
              <a:t>5.1 </a:t>
            </a:r>
            <a:r>
              <a:rPr lang="zh-CN" altLang="en-US" smtClean="0"/>
              <a:t>异常处理基础</a:t>
            </a:r>
          </a:p>
        </p:txBody>
      </p:sp>
      <p:sp>
        <p:nvSpPr>
          <p:cNvPr id="6148" name="Rectangle 3"/>
          <p:cNvSpPr>
            <a:spLocks noGrp="1" noChangeArrowheads="1"/>
          </p:cNvSpPr>
          <p:nvPr>
            <p:ph type="body" idx="1"/>
          </p:nvPr>
        </p:nvSpPr>
        <p:spPr/>
        <p:txBody>
          <a:bodyPr/>
          <a:lstStyle/>
          <a:p>
            <a:pPr marL="0" indent="0" eaLnBrk="1" hangingPunct="1"/>
            <a:r>
              <a:rPr lang="en-GB" altLang="zh-CN" smtClean="0">
                <a:hlinkClick r:id="rId2" action="ppaction://hlinksldjump"/>
              </a:rPr>
              <a:t>5.1.1 </a:t>
            </a:r>
            <a:r>
              <a:rPr lang="zh-CN" altLang="en-GB" smtClean="0">
                <a:hlinkClick r:id="rId2" action="ppaction://hlinksldjump"/>
              </a:rPr>
              <a:t>异常处理机制的必要性</a:t>
            </a:r>
            <a:endParaRPr lang="zh-CN" altLang="en-GB" smtClean="0"/>
          </a:p>
          <a:p>
            <a:pPr marL="0" indent="0" eaLnBrk="1" hangingPunct="1"/>
            <a:r>
              <a:rPr lang="en-GB" altLang="zh-CN" smtClean="0">
                <a:hlinkClick r:id="rId3" action="ppaction://hlinksldjump"/>
              </a:rPr>
              <a:t>5.1.2  </a:t>
            </a:r>
            <a:r>
              <a:rPr lang="zh-CN" altLang="en-GB" smtClean="0">
                <a:hlinkClick r:id="rId3" action="ppaction://hlinksldjump"/>
              </a:rPr>
              <a:t>错误和异常</a:t>
            </a:r>
            <a:endParaRPr lang="zh-CN" altLang="en-GB" smtClean="0"/>
          </a:p>
        </p:txBody>
      </p:sp>
      <p:sp>
        <p:nvSpPr>
          <p:cNvPr id="2" name="灯片编号占位符 1"/>
          <p:cNvSpPr>
            <a:spLocks noGrp="1"/>
          </p:cNvSpPr>
          <p:nvPr>
            <p:ph type="sldNum" sz="quarter" idx="11"/>
          </p:nvPr>
        </p:nvSpPr>
        <p:spPr/>
        <p:txBody>
          <a:bodyPr/>
          <a:lstStyle/>
          <a:p>
            <a:pPr>
              <a:defRPr/>
            </a:pPr>
            <a:fld id="{6412E19D-8DE2-47F1-ADD0-92A95D5989FB}" type="slidenum">
              <a:rPr lang="zh-CN" altLang="en-US"/>
              <a:pPr>
                <a:defRPr/>
              </a:pPr>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71" y="1196767"/>
            <a:ext cx="5610225" cy="46863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0"/>
          </p:nvPr>
        </p:nvSpPr>
        <p:spPr/>
        <p:txBody>
          <a:bodyPr/>
          <a:lstStyle/>
          <a:p>
            <a:pPr>
              <a:defRPr/>
            </a:pPr>
            <a:fld id="{AC66538A-5A5C-4F62-AF04-5047803F9DBE}" type="slidenum">
              <a:rPr lang="en-US" altLang="zh-CN" smtClean="0"/>
              <a:pPr>
                <a:defRPr/>
              </a:pPr>
              <a:t>30</a:t>
            </a:fld>
            <a:endParaRPr lang="en-US" altLang="zh-CN"/>
          </a:p>
        </p:txBody>
      </p:sp>
      <p:sp>
        <p:nvSpPr>
          <p:cNvPr id="7" name="矩形 6"/>
          <p:cNvSpPr/>
          <p:nvPr/>
        </p:nvSpPr>
        <p:spPr>
          <a:xfrm>
            <a:off x="2789215" y="5451019"/>
            <a:ext cx="6171812" cy="8640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200" dirty="0" smtClean="0">
                <a:solidFill>
                  <a:srgbClr val="C00000"/>
                </a:solidFill>
              </a:rPr>
              <a:t>（</a:t>
            </a:r>
            <a:r>
              <a:rPr lang="en-US" altLang="zh-CN" sz="2200" dirty="0" smtClean="0">
                <a:solidFill>
                  <a:srgbClr val="C00000"/>
                </a:solidFill>
              </a:rPr>
              <a:t>1</a:t>
            </a:r>
            <a:r>
              <a:rPr lang="zh-CN" altLang="en-US" sz="2200" dirty="0" smtClean="0">
                <a:solidFill>
                  <a:srgbClr val="C00000"/>
                </a:solidFill>
              </a:rPr>
              <a:t>）</a:t>
            </a:r>
            <a:r>
              <a:rPr lang="zh-CN" altLang="en-US" sz="2200" smtClean="0">
                <a:solidFill>
                  <a:srgbClr val="C00000"/>
                </a:solidFill>
              </a:rPr>
              <a:t>数组中可能包含不能转换成整数的字符串</a:t>
            </a:r>
            <a:endParaRPr lang="en-US" altLang="zh-CN" sz="2200" dirty="0" smtClean="0">
              <a:solidFill>
                <a:srgbClr val="C00000"/>
              </a:solidFill>
            </a:endParaRPr>
          </a:p>
          <a:p>
            <a:pPr>
              <a:defRPr/>
            </a:pPr>
            <a:r>
              <a:rPr lang="zh-CN" altLang="en-US" sz="2200" dirty="0" smtClean="0">
                <a:solidFill>
                  <a:srgbClr val="C00000"/>
                </a:solidFill>
              </a:rPr>
              <a:t>（</a:t>
            </a:r>
            <a:r>
              <a:rPr lang="en-US" altLang="zh-CN" sz="2200" dirty="0" smtClean="0">
                <a:solidFill>
                  <a:srgbClr val="C00000"/>
                </a:solidFill>
              </a:rPr>
              <a:t>2</a:t>
            </a:r>
            <a:r>
              <a:rPr lang="zh-CN" altLang="en-US" sz="2200" dirty="0" smtClean="0">
                <a:solidFill>
                  <a:srgbClr val="C00000"/>
                </a:solidFill>
              </a:rPr>
              <a:t>）使用</a:t>
            </a:r>
            <a:r>
              <a:rPr lang="zh-CN" altLang="en-US" sz="2200" dirty="0">
                <a:solidFill>
                  <a:srgbClr val="C00000"/>
                </a:solidFill>
              </a:rPr>
              <a:t>了</a:t>
            </a:r>
            <a:r>
              <a:rPr lang="en-US" altLang="zh-CN" sz="2200" dirty="0">
                <a:solidFill>
                  <a:srgbClr val="C00000"/>
                </a:solidFill>
              </a:rPr>
              <a:t>try…catch…finally</a:t>
            </a:r>
            <a:r>
              <a:rPr lang="zh-CN" altLang="en-US" sz="2200" dirty="0" smtClean="0">
                <a:solidFill>
                  <a:srgbClr val="C00000"/>
                </a:solidFill>
              </a:rPr>
              <a:t>语句 处理异常</a:t>
            </a:r>
            <a:endParaRPr lang="zh-CN" altLang="en-US" sz="2200" dirty="0">
              <a:solidFill>
                <a:srgbClr val="C00000"/>
              </a:solidFill>
            </a:endParaRPr>
          </a:p>
        </p:txBody>
      </p:sp>
      <p:sp>
        <p:nvSpPr>
          <p:cNvPr id="31749" name="Rectangle 2"/>
          <p:cNvSpPr>
            <a:spLocks noGrp="1" noChangeArrowheads="1"/>
          </p:cNvSpPr>
          <p:nvPr>
            <p:ph type="title"/>
          </p:nvPr>
        </p:nvSpPr>
        <p:spPr>
          <a:xfrm>
            <a:off x="539750" y="0"/>
            <a:ext cx="7793038" cy="839788"/>
          </a:xfrm>
        </p:spPr>
        <p:txBody>
          <a:bodyPr/>
          <a:lstStyle/>
          <a:p>
            <a:pPr algn="l"/>
            <a:r>
              <a:rPr lang="en-US" altLang="zh-CN" sz="3200" smtClean="0"/>
              <a:t>【</a:t>
            </a:r>
            <a:r>
              <a:rPr lang="zh-CN" altLang="en-US" sz="3200" smtClean="0"/>
              <a:t>例</a:t>
            </a:r>
            <a:r>
              <a:rPr lang="en-US" altLang="zh-CN" sz="3200" smtClean="0"/>
              <a:t>5.1】 </a:t>
            </a:r>
            <a:r>
              <a:rPr lang="zh-CN" altLang="en-US" sz="3200" smtClean="0"/>
              <a:t>求字符串数组元素的平均值。</a:t>
            </a:r>
          </a:p>
        </p:txBody>
      </p:sp>
      <p:sp>
        <p:nvSpPr>
          <p:cNvPr id="31751" name="TextBox 1"/>
          <p:cNvSpPr txBox="1">
            <a:spLocks noChangeArrowheads="1"/>
          </p:cNvSpPr>
          <p:nvPr/>
        </p:nvSpPr>
        <p:spPr bwMode="auto">
          <a:xfrm>
            <a:off x="2441240" y="1859607"/>
            <a:ext cx="65522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pt-BR" altLang="zh-CN" b="1" dirty="0" smtClean="0"/>
              <a:t>Str[]= { </a:t>
            </a:r>
            <a:r>
              <a:rPr lang="pt-BR" altLang="zh-CN" b="1" dirty="0"/>
              <a:t>"10", "20", "30", </a:t>
            </a:r>
            <a:r>
              <a:rPr lang="pt-BR" altLang="zh-CN" b="1" dirty="0">
                <a:solidFill>
                  <a:srgbClr val="FF0000"/>
                </a:solidFill>
              </a:rPr>
              <a:t>"a"</a:t>
            </a:r>
            <a:r>
              <a:rPr lang="pt-BR" altLang="zh-CN" b="1" dirty="0"/>
              <a:t>, "40", </a:t>
            </a:r>
            <a:r>
              <a:rPr lang="pt-BR" altLang="zh-CN" b="1" dirty="0">
                <a:solidFill>
                  <a:srgbClr val="FF0000"/>
                </a:solidFill>
              </a:rPr>
              <a:t>"b"</a:t>
            </a:r>
            <a:r>
              <a:rPr lang="pt-BR" altLang="zh-CN" b="1" dirty="0"/>
              <a:t>, "50" }</a:t>
            </a:r>
            <a:endParaRPr lang="zh-CN" altLang="en-US" b="1" dirty="0"/>
          </a:p>
        </p:txBody>
      </p:sp>
      <p:sp>
        <p:nvSpPr>
          <p:cNvPr id="2" name="TextBox 1"/>
          <p:cNvSpPr txBox="1"/>
          <p:nvPr/>
        </p:nvSpPr>
        <p:spPr>
          <a:xfrm>
            <a:off x="2977114" y="2564904"/>
            <a:ext cx="5763964" cy="830997"/>
          </a:xfrm>
          <a:prstGeom prst="rect">
            <a:avLst/>
          </a:prstGeom>
          <a:solidFill>
            <a:schemeClr val="accent1"/>
          </a:solidFill>
        </p:spPr>
        <p:txBody>
          <a:bodyPr wrap="square" rtlCol="0">
            <a:spAutoFit/>
          </a:bodyPr>
          <a:lstStyle/>
          <a:p>
            <a:r>
              <a:rPr lang="en-US" altLang="zh-CN" b="1" dirty="0" err="1" smtClean="0"/>
              <a:t>str.length</a:t>
            </a:r>
            <a:r>
              <a:rPr lang="en-US" altLang="zh-CN" b="1" dirty="0" smtClean="0"/>
              <a:t>   //</a:t>
            </a:r>
            <a:r>
              <a:rPr lang="zh-CN" altLang="en-US" b="1" dirty="0" smtClean="0"/>
              <a:t>数组的长度</a:t>
            </a:r>
            <a:endParaRPr lang="en-US" altLang="zh-CN" b="1" dirty="0" smtClean="0"/>
          </a:p>
          <a:p>
            <a:r>
              <a:rPr lang="en-US" altLang="zh-CN" b="1" dirty="0" err="1" smtClean="0"/>
              <a:t>Integer.</a:t>
            </a:r>
            <a:r>
              <a:rPr lang="en-US" altLang="zh-CN" b="1" i="1" dirty="0" err="1" smtClean="0"/>
              <a:t>parseInt</a:t>
            </a:r>
            <a:r>
              <a:rPr lang="en-US" altLang="zh-CN" b="1" i="1" dirty="0" smtClean="0"/>
              <a:t>(</a:t>
            </a:r>
            <a:r>
              <a:rPr lang="en-US" altLang="zh-CN" b="1" i="1" dirty="0" err="1" smtClean="0"/>
              <a:t>str</a:t>
            </a:r>
            <a:r>
              <a:rPr lang="en-US" altLang="zh-CN" b="1" i="1" dirty="0" smtClean="0"/>
              <a:t>[</a:t>
            </a:r>
            <a:r>
              <a:rPr lang="en-US" altLang="zh-CN" b="1" i="1" dirty="0" err="1" smtClean="0"/>
              <a:t>i</a:t>
            </a:r>
            <a:r>
              <a:rPr lang="en-US" altLang="zh-CN" b="1" i="1" dirty="0" smtClean="0"/>
              <a:t>]) //</a:t>
            </a:r>
            <a:r>
              <a:rPr lang="zh-CN" altLang="en-US" b="1" i="1" dirty="0" smtClean="0"/>
              <a:t>将字符串转成整形</a:t>
            </a:r>
            <a:endParaRPr lang="en-US" altLang="zh-CN" b="1" i="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6696099" cy="503833"/>
          </a:xfrm>
        </p:spPr>
        <p:txBody>
          <a:bodyPr/>
          <a:lstStyle/>
          <a:p>
            <a:pPr algn="l"/>
            <a:r>
              <a:rPr lang="zh-CN" altLang="en-US" sz="3200" dirty="0" smtClean="0"/>
              <a:t>如果输入数据转换不会产生异常</a:t>
            </a:r>
            <a:endParaRPr lang="zh-CN" altLang="en-US" sz="3200" dirty="0"/>
          </a:p>
        </p:txBody>
      </p:sp>
      <p:sp>
        <p:nvSpPr>
          <p:cNvPr id="4" name="灯片编号占位符 3"/>
          <p:cNvSpPr>
            <a:spLocks noGrp="1"/>
          </p:cNvSpPr>
          <p:nvPr>
            <p:ph type="sldNum" sz="quarter" idx="10"/>
          </p:nvPr>
        </p:nvSpPr>
        <p:spPr/>
        <p:txBody>
          <a:bodyPr/>
          <a:lstStyle/>
          <a:p>
            <a:pPr>
              <a:defRPr/>
            </a:pPr>
            <a:fld id="{364EFB64-791B-42B7-A17D-F445BA66627B}" type="slidenum">
              <a:rPr lang="en-US" altLang="zh-CN" smtClean="0"/>
              <a:pPr>
                <a:defRPr/>
              </a:pPr>
              <a:t>31</a:t>
            </a:fld>
            <a:endParaRPr lang="en-US" altLang="zh-CN"/>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406242"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35696" y="5517232"/>
            <a:ext cx="2520280" cy="461665"/>
          </a:xfrm>
          <a:prstGeom prst="rect">
            <a:avLst/>
          </a:prstGeom>
          <a:solidFill>
            <a:schemeClr val="accent1"/>
          </a:solidFill>
        </p:spPr>
        <p:txBody>
          <a:bodyPr wrap="square" rtlCol="0">
            <a:spAutoFit/>
          </a:bodyPr>
          <a:lstStyle/>
          <a:p>
            <a:r>
              <a:rPr lang="en-US" altLang="zh-CN" b="1" dirty="0" smtClean="0"/>
              <a:t>average= 30.0</a:t>
            </a:r>
            <a:endParaRPr lang="zh-CN" altLang="en-US" b="1" dirty="0"/>
          </a:p>
        </p:txBody>
      </p:sp>
    </p:spTree>
    <p:extLst>
      <p:ext uri="{BB962C8B-B14F-4D97-AF65-F5344CB8AC3E}">
        <p14:creationId xmlns:p14="http://schemas.microsoft.com/office/powerpoint/2010/main" val="139790856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72960"/>
            <a:ext cx="8202868"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683568" y="260648"/>
            <a:ext cx="5832648" cy="594665"/>
          </a:xfrm>
        </p:spPr>
        <p:txBody>
          <a:bodyPr/>
          <a:lstStyle/>
          <a:p>
            <a:pPr algn="l"/>
            <a:r>
              <a:rPr lang="en-US" altLang="zh-CN" sz="2800" dirty="0" smtClean="0"/>
              <a:t>Try-catch-finally</a:t>
            </a:r>
            <a:r>
              <a:rPr lang="zh-CN" altLang="en-US" sz="3200" dirty="0" smtClean="0"/>
              <a:t>处理异常数据</a:t>
            </a:r>
            <a:endParaRPr lang="zh-CN" altLang="en-US" sz="3200" dirty="0"/>
          </a:p>
        </p:txBody>
      </p:sp>
      <p:sp>
        <p:nvSpPr>
          <p:cNvPr id="4" name="灯片编号占位符 3"/>
          <p:cNvSpPr>
            <a:spLocks noGrp="1"/>
          </p:cNvSpPr>
          <p:nvPr>
            <p:ph type="sldNum" sz="quarter" idx="10"/>
          </p:nvPr>
        </p:nvSpPr>
        <p:spPr>
          <a:xfrm>
            <a:off x="236712" y="6306291"/>
            <a:ext cx="575990" cy="347343"/>
          </a:xfrm>
        </p:spPr>
        <p:txBody>
          <a:bodyPr/>
          <a:lstStyle/>
          <a:p>
            <a:pPr>
              <a:defRPr/>
            </a:pPr>
            <a:fld id="{364EFB64-791B-42B7-A17D-F445BA66627B}" type="slidenum">
              <a:rPr lang="en-US" altLang="zh-CN" smtClean="0"/>
              <a:pPr>
                <a:defRPr/>
              </a:pPr>
              <a:t>32</a:t>
            </a:fld>
            <a:endParaRPr lang="en-US" altLang="zh-CN"/>
          </a:p>
        </p:txBody>
      </p:sp>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076" y="5731107"/>
            <a:ext cx="2405806" cy="805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010705" y="2420888"/>
            <a:ext cx="6049829" cy="2323386"/>
          </a:xfrm>
          <a:prstGeom prst="rect">
            <a:avLst/>
          </a:prstGeom>
          <a:solidFill>
            <a:schemeClr val="bg2">
              <a:lumMod val="10000"/>
              <a:lumOff val="9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800" smtClean="0">
                <a:solidFill>
                  <a:srgbClr val="C00000"/>
                </a:solidFill>
              </a:rPr>
              <a:t>try</a:t>
            </a:r>
            <a:r>
              <a:rPr lang="en-US" altLang="zh-CN" sz="1800" smtClean="0">
                <a:solidFill>
                  <a:srgbClr val="C00000"/>
                </a:solidFill>
              </a:rPr>
              <a:t>{                          </a:t>
            </a:r>
            <a:r>
              <a:rPr lang="en-US" altLang="zh-CN" sz="1800" smtClean="0">
                <a:solidFill>
                  <a:srgbClr val="C00000"/>
                </a:solidFill>
              </a:rPr>
              <a:t>//</a:t>
            </a:r>
            <a:r>
              <a:rPr lang="zh-CN" altLang="en-US" sz="1800" smtClean="0">
                <a:solidFill>
                  <a:srgbClr val="C00000"/>
                </a:solidFill>
              </a:rPr>
              <a:t>这个代码的逻辑正确吗？</a:t>
            </a:r>
            <a:endParaRPr lang="en-US" altLang="zh-CN" sz="1800" smtClean="0">
              <a:solidFill>
                <a:srgbClr val="C00000"/>
              </a:solidFill>
            </a:endParaRPr>
          </a:p>
          <a:p>
            <a:r>
              <a:rPr lang="en-US" altLang="zh-CN" sz="1800">
                <a:solidFill>
                  <a:srgbClr val="C00000"/>
                </a:solidFill>
              </a:rPr>
              <a:t> </a:t>
            </a:r>
            <a:r>
              <a:rPr lang="en-US" altLang="zh-CN" sz="1800" smtClean="0">
                <a:solidFill>
                  <a:srgbClr val="C00000"/>
                </a:solidFill>
              </a:rPr>
              <a:t>   int value = Integer.parse(str[i]);</a:t>
            </a:r>
          </a:p>
          <a:p>
            <a:r>
              <a:rPr lang="en-US" altLang="zh-CN" sz="1800">
                <a:solidFill>
                  <a:srgbClr val="C00000"/>
                </a:solidFill>
              </a:rPr>
              <a:t> </a:t>
            </a:r>
            <a:r>
              <a:rPr lang="en-US" altLang="zh-CN" sz="1800" smtClean="0">
                <a:solidFill>
                  <a:srgbClr val="C00000"/>
                </a:solidFill>
              </a:rPr>
              <a:t>   sum = sum + value;</a:t>
            </a:r>
          </a:p>
          <a:p>
            <a:r>
              <a:rPr lang="en-US" altLang="zh-CN" sz="1800">
                <a:solidFill>
                  <a:srgbClr val="C00000"/>
                </a:solidFill>
              </a:rPr>
              <a:t> </a:t>
            </a:r>
            <a:r>
              <a:rPr lang="en-US" altLang="zh-CN" sz="1800" smtClean="0">
                <a:solidFill>
                  <a:srgbClr val="C00000"/>
                </a:solidFill>
              </a:rPr>
              <a:t>   count += 1;</a:t>
            </a:r>
          </a:p>
          <a:p>
            <a:r>
              <a:rPr lang="en-US" altLang="zh-CN" sz="1800">
                <a:solidFill>
                  <a:srgbClr val="C00000"/>
                </a:solidFill>
              </a:rPr>
              <a:t> </a:t>
            </a:r>
            <a:r>
              <a:rPr lang="en-US" altLang="zh-CN" sz="1800" smtClean="0">
                <a:solidFill>
                  <a:srgbClr val="C00000"/>
                </a:solidFill>
              </a:rPr>
              <a:t>   i++;</a:t>
            </a:r>
          </a:p>
          <a:p>
            <a:r>
              <a:rPr lang="en-US" altLang="zh-CN" sz="1800" smtClean="0">
                <a:solidFill>
                  <a:srgbClr val="C00000"/>
                </a:solidFill>
              </a:rPr>
              <a:t>}catch(Exception e){</a:t>
            </a:r>
          </a:p>
          <a:p>
            <a:r>
              <a:rPr lang="en-US" altLang="zh-CN" sz="1800">
                <a:solidFill>
                  <a:srgbClr val="C00000"/>
                </a:solidFill>
              </a:rPr>
              <a:t> </a:t>
            </a:r>
            <a:r>
              <a:rPr lang="en-US" altLang="zh-CN" sz="1800" smtClean="0">
                <a:solidFill>
                  <a:srgbClr val="C00000"/>
                </a:solidFill>
              </a:rPr>
              <a:t>   System.out.println(str[i] + “ </a:t>
            </a:r>
            <a:r>
              <a:rPr lang="zh-CN" altLang="en-US" sz="1800" smtClean="0">
                <a:solidFill>
                  <a:srgbClr val="C00000"/>
                </a:solidFill>
              </a:rPr>
              <a:t>不能转为整数</a:t>
            </a:r>
            <a:r>
              <a:rPr lang="en-US" altLang="zh-CN" sz="1800" smtClean="0">
                <a:solidFill>
                  <a:srgbClr val="C00000"/>
                </a:solidFill>
              </a:rPr>
              <a:t>”);</a:t>
            </a:r>
          </a:p>
          <a:p>
            <a:r>
              <a:rPr lang="en-US" altLang="zh-CN" sz="1800">
                <a:solidFill>
                  <a:srgbClr val="C00000"/>
                </a:solidFill>
              </a:rPr>
              <a:t>}</a:t>
            </a:r>
            <a:endParaRPr lang="zh-CN" altLang="en-US" sz="1800" dirty="0">
              <a:solidFill>
                <a:srgbClr val="C00000"/>
              </a:solidFill>
            </a:endParaRPr>
          </a:p>
        </p:txBody>
      </p:sp>
      <p:sp>
        <p:nvSpPr>
          <p:cNvPr id="7" name="矩形标注 6"/>
          <p:cNvSpPr/>
          <p:nvPr/>
        </p:nvSpPr>
        <p:spPr>
          <a:xfrm>
            <a:off x="5724128" y="4321736"/>
            <a:ext cx="3115394" cy="779813"/>
          </a:xfrm>
          <a:prstGeom prst="wedgeRectCallout">
            <a:avLst>
              <a:gd name="adj1" fmla="val -43697"/>
              <a:gd name="adj2" fmla="val -8711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16000" indent="-342900">
              <a:buFont typeface="Wingdings" panose="05000000000000000000" pitchFamily="2" charset="2"/>
              <a:buChar char="ü"/>
              <a:defRPr/>
            </a:pPr>
            <a:r>
              <a:rPr lang="en-US" altLang="zh-CN" sz="2000" b="1" smtClean="0">
                <a:solidFill>
                  <a:srgbClr val="C00000"/>
                </a:solidFill>
              </a:rPr>
              <a:t>Sum</a:t>
            </a:r>
            <a:r>
              <a:rPr lang="zh-CN" altLang="en-US" sz="2000" b="1" smtClean="0">
                <a:solidFill>
                  <a:srgbClr val="C00000"/>
                </a:solidFill>
              </a:rPr>
              <a:t>、</a:t>
            </a:r>
            <a:r>
              <a:rPr lang="en-US" altLang="zh-CN" sz="2000" b="1" smtClean="0">
                <a:solidFill>
                  <a:srgbClr val="C00000"/>
                </a:solidFill>
              </a:rPr>
              <a:t>count</a:t>
            </a:r>
            <a:r>
              <a:rPr lang="zh-CN" altLang="en-US" sz="2000" b="1" smtClean="0">
                <a:solidFill>
                  <a:srgbClr val="C00000"/>
                </a:solidFill>
              </a:rPr>
              <a:t>、</a:t>
            </a:r>
            <a:r>
              <a:rPr lang="en-US" altLang="zh-CN" sz="2000" b="1" smtClean="0">
                <a:solidFill>
                  <a:srgbClr val="C00000"/>
                </a:solidFill>
              </a:rPr>
              <a:t>i++</a:t>
            </a:r>
            <a:r>
              <a:rPr lang="zh-CN" altLang="en-US" sz="2000" b="1" smtClean="0">
                <a:solidFill>
                  <a:srgbClr val="C00000"/>
                </a:solidFill>
              </a:rPr>
              <a:t>语句位置能交换吗？</a:t>
            </a:r>
            <a:endParaRPr lang="en-US" altLang="zh-CN" sz="2000" b="1" smtClean="0">
              <a:solidFill>
                <a:srgbClr val="C00000"/>
              </a:solidFill>
            </a:endParaRPr>
          </a:p>
        </p:txBody>
      </p:sp>
      <p:sp>
        <p:nvSpPr>
          <p:cNvPr id="8" name="文本框 7"/>
          <p:cNvSpPr txBox="1"/>
          <p:nvPr/>
        </p:nvSpPr>
        <p:spPr>
          <a:xfrm>
            <a:off x="5035620" y="5890153"/>
            <a:ext cx="3504495" cy="646331"/>
          </a:xfrm>
          <a:prstGeom prst="rect">
            <a:avLst/>
          </a:prstGeom>
          <a:solidFill>
            <a:srgbClr val="AAEFD1"/>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代码演示：</a:t>
            </a:r>
            <a:endParaRPr kumimoji="0" lang="en-US"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05-Exception/ArrayAverage</a:t>
            </a: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1333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171576" y="188639"/>
            <a:ext cx="7793037" cy="664211"/>
          </a:xfrm>
        </p:spPr>
        <p:txBody>
          <a:bodyPr/>
          <a:lstStyle/>
          <a:p>
            <a:pPr algn="l"/>
            <a:r>
              <a:rPr lang="en-US" altLang="zh-CN" smtClean="0"/>
              <a:t>6. try-catch</a:t>
            </a:r>
            <a:r>
              <a:rPr lang="zh-CN" altLang="en-US" smtClean="0"/>
              <a:t>语句的范围</a:t>
            </a:r>
          </a:p>
        </p:txBody>
      </p:sp>
      <p:sp>
        <p:nvSpPr>
          <p:cNvPr id="32771" name="内容占位符 4"/>
          <p:cNvSpPr>
            <a:spLocks noGrp="1"/>
          </p:cNvSpPr>
          <p:nvPr>
            <p:ph idx="1"/>
          </p:nvPr>
        </p:nvSpPr>
        <p:spPr>
          <a:xfrm>
            <a:off x="215900" y="1268413"/>
            <a:ext cx="8748713" cy="2952750"/>
          </a:xfrm>
        </p:spPr>
        <p:txBody>
          <a:bodyPr/>
          <a:lstStyle/>
          <a:p>
            <a:pPr marL="457200" indent="-457200">
              <a:buFont typeface="Wingdings" pitchFamily="2" charset="2"/>
              <a:buChar char="Ø"/>
            </a:pPr>
            <a:r>
              <a:rPr lang="en-US" altLang="zh-CN" sz="2800" smtClean="0"/>
              <a:t>try-catch</a:t>
            </a:r>
            <a:r>
              <a:rPr lang="zh-CN" altLang="en-US" sz="2800" smtClean="0"/>
              <a:t>目的是为了程序能从异常中恢复过来；</a:t>
            </a:r>
            <a:endParaRPr lang="en-US" altLang="zh-CN" sz="2800" smtClean="0"/>
          </a:p>
          <a:p>
            <a:pPr marL="457200" indent="-457200">
              <a:buFont typeface="Wingdings" pitchFamily="2" charset="2"/>
              <a:buChar char="Ø"/>
            </a:pPr>
            <a:r>
              <a:rPr lang="zh-CN" altLang="en-US" sz="2800" smtClean="0"/>
              <a:t>需要对有可能产生异常的语句定位，并使用</a:t>
            </a:r>
            <a:r>
              <a:rPr lang="en-US" altLang="zh-CN" sz="2800" smtClean="0"/>
              <a:t>try-catch</a:t>
            </a:r>
            <a:r>
              <a:rPr lang="zh-CN" altLang="en-US" sz="2800" smtClean="0"/>
              <a:t>，而不是把所有语句都包起来</a:t>
            </a:r>
            <a:r>
              <a:rPr lang="en-US" altLang="zh-CN" sz="2800" smtClean="0"/>
              <a:t> </a:t>
            </a:r>
            <a:endParaRPr lang="zh-CN" altLang="en-US" sz="2800" smtClean="0"/>
          </a:p>
        </p:txBody>
      </p:sp>
      <p:sp>
        <p:nvSpPr>
          <p:cNvPr id="4" name="灯片编号占位符 3"/>
          <p:cNvSpPr>
            <a:spLocks noGrp="1"/>
          </p:cNvSpPr>
          <p:nvPr>
            <p:ph type="sldNum" sz="quarter" idx="11"/>
          </p:nvPr>
        </p:nvSpPr>
        <p:spPr/>
        <p:txBody>
          <a:bodyPr/>
          <a:lstStyle/>
          <a:p>
            <a:pPr>
              <a:defRPr/>
            </a:pPr>
            <a:fld id="{52F6705A-A2F0-4A88-BF0B-B2C398EE6353}" type="slidenum">
              <a:rPr lang="en-US" altLang="zh-CN" smtClean="0"/>
              <a:pPr>
                <a:defRPr/>
              </a:pPr>
              <a:t>33</a:t>
            </a:fld>
            <a:endParaRPr lang="en-US" altLang="zh-CN"/>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202833" y="1243013"/>
            <a:ext cx="8820150" cy="4093428"/>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class</a:t>
            </a:r>
            <a:r>
              <a:rPr lang="en-US" altLang="zh-CN" sz="2000" b="1">
                <a:solidFill>
                  <a:srgbClr val="000000"/>
                </a:solidFill>
                <a:latin typeface="Consolas" panose="020B0609020204030204" pitchFamily="49" charset="0"/>
              </a:rPr>
              <a:t> TryScopeDemo {</a:t>
            </a:r>
          </a:p>
          <a:p>
            <a:pPr lvl="1"/>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static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void</a:t>
            </a:r>
            <a:r>
              <a:rPr lang="en-US" altLang="zh-CN" sz="2000" b="1">
                <a:solidFill>
                  <a:srgbClr val="000000"/>
                </a:solidFill>
                <a:latin typeface="Consolas" panose="020B0609020204030204" pitchFamily="49" charset="0"/>
              </a:rPr>
              <a:t> main(String[] </a:t>
            </a:r>
            <a:r>
              <a:rPr lang="en-US" altLang="zh-CN" sz="2000" b="1">
                <a:solidFill>
                  <a:srgbClr val="6A3E3E"/>
                </a:solidFill>
                <a:latin typeface="Consolas" panose="020B0609020204030204" pitchFamily="49" charset="0"/>
              </a:rPr>
              <a:t>args</a:t>
            </a:r>
            <a:r>
              <a:rPr lang="en-US" altLang="zh-CN" sz="2000" b="1">
                <a:solidFill>
                  <a:srgbClr val="000000"/>
                </a:solidFill>
                <a:latin typeface="Consolas" panose="020B0609020204030204" pitchFamily="49" charset="0"/>
              </a:rPr>
              <a:t>) {</a:t>
            </a:r>
          </a:p>
          <a:p>
            <a:pPr lvl="2"/>
            <a:r>
              <a:rPr lang="en-US" altLang="zh-CN" sz="2000">
                <a:solidFill>
                  <a:srgbClr val="000000"/>
                </a:solidFill>
                <a:latin typeface="Consolas" panose="020B0609020204030204" pitchFamily="49" charset="0"/>
              </a:rPr>
              <a:t>String[] </a:t>
            </a:r>
            <a:r>
              <a:rPr lang="en-US" altLang="zh-CN" sz="2000">
                <a:solidFill>
                  <a:srgbClr val="6A3E3E"/>
                </a:solidFill>
                <a:latin typeface="Consolas" panose="020B0609020204030204" pitchFamily="49" charset="0"/>
              </a:rPr>
              <a:t>strings</a:t>
            </a:r>
            <a:r>
              <a:rPr lang="en-US" altLang="zh-CN" sz="2000">
                <a:solidFill>
                  <a:srgbClr val="000000"/>
                </a:solidFill>
                <a:latin typeface="Consolas" panose="020B0609020204030204" pitchFamily="49" charset="0"/>
              </a:rPr>
              <a:t> = { </a:t>
            </a:r>
            <a:r>
              <a:rPr lang="en-US" altLang="zh-CN" sz="2000">
                <a:solidFill>
                  <a:srgbClr val="2A00FF"/>
                </a:solidFill>
                <a:latin typeface="Consolas" panose="020B0609020204030204" pitchFamily="49" charset="0"/>
              </a:rPr>
              <a:t>"32"</a:t>
            </a:r>
            <a:r>
              <a:rPr lang="en-US" altLang="zh-CN" sz="2000">
                <a:solidFill>
                  <a:srgbClr val="000000"/>
                </a:solidFill>
                <a:latin typeface="Consolas" panose="020B0609020204030204" pitchFamily="49" charset="0"/>
              </a:rPr>
              <a:t>, </a:t>
            </a:r>
            <a:r>
              <a:rPr lang="en-US" altLang="zh-CN" sz="2000">
                <a:solidFill>
                  <a:srgbClr val="2A00FF"/>
                </a:solidFill>
                <a:latin typeface="Consolas" panose="020B0609020204030204" pitchFamily="49" charset="0"/>
              </a:rPr>
              <a:t>"one"</a:t>
            </a:r>
            <a:r>
              <a:rPr lang="en-US" altLang="zh-CN" sz="2000">
                <a:solidFill>
                  <a:srgbClr val="000000"/>
                </a:solidFill>
                <a:latin typeface="Consolas" panose="020B0609020204030204" pitchFamily="49" charset="0"/>
              </a:rPr>
              <a:t>, </a:t>
            </a:r>
            <a:r>
              <a:rPr lang="en-US" altLang="zh-CN" sz="2000">
                <a:solidFill>
                  <a:srgbClr val="2A00FF"/>
                </a:solidFill>
                <a:latin typeface="Consolas" panose="020B0609020204030204" pitchFamily="49" charset="0"/>
              </a:rPr>
              <a:t>"10.8"</a:t>
            </a:r>
            <a:r>
              <a:rPr lang="en-US" altLang="zh-CN" sz="2000">
                <a:solidFill>
                  <a:srgbClr val="000000"/>
                </a:solidFill>
                <a:latin typeface="Consolas" panose="020B0609020204030204" pitchFamily="49" charset="0"/>
              </a:rPr>
              <a:t>, </a:t>
            </a:r>
            <a:r>
              <a:rPr lang="en-US" altLang="zh-CN" sz="2000">
                <a:solidFill>
                  <a:srgbClr val="2A00FF"/>
                </a:solidFill>
                <a:latin typeface="Consolas" panose="020B0609020204030204" pitchFamily="49" charset="0"/>
              </a:rPr>
              <a:t>"45"</a:t>
            </a:r>
            <a:r>
              <a:rPr lang="en-US" altLang="zh-CN" sz="2000">
                <a:solidFill>
                  <a:srgbClr val="000000"/>
                </a:solidFill>
                <a:latin typeface="Consolas" panose="020B0609020204030204" pitchFamily="49" charset="0"/>
              </a:rPr>
              <a:t> };</a:t>
            </a:r>
          </a:p>
          <a:p>
            <a:pPr lvl="2"/>
            <a:r>
              <a:rPr lang="en-US" altLang="zh-CN" sz="2000" b="1">
                <a:solidFill>
                  <a:srgbClr val="7F0055"/>
                </a:solidFill>
                <a:latin typeface="Consolas" panose="020B0609020204030204" pitchFamily="49" charset="0"/>
              </a:rPr>
              <a:t>float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sum</a:t>
            </a:r>
            <a:r>
              <a:rPr lang="en-US" altLang="zh-CN" sz="2000" b="1">
                <a:solidFill>
                  <a:srgbClr val="000000"/>
                </a:solidFill>
                <a:latin typeface="Consolas" panose="020B0609020204030204" pitchFamily="49" charset="0"/>
              </a:rPr>
              <a:t> = 0;</a:t>
            </a:r>
          </a:p>
          <a:p>
            <a:pPr lvl="2"/>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try</a:t>
            </a:r>
            <a:r>
              <a:rPr lang="en-US" altLang="zh-CN" sz="2000" b="1">
                <a:solidFill>
                  <a:srgbClr val="000000"/>
                </a:solidFill>
                <a:latin typeface="Consolas" panose="020B0609020204030204" pitchFamily="49" charset="0"/>
              </a:rPr>
              <a:t> {</a:t>
            </a:r>
          </a:p>
          <a:p>
            <a:pPr lvl="3"/>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for</a:t>
            </a:r>
            <a:r>
              <a:rPr lang="en-US" altLang="zh-CN" sz="2000" b="1">
                <a:solidFill>
                  <a:srgbClr val="000000"/>
                </a:solidFill>
                <a:latin typeface="Consolas" panose="020B0609020204030204" pitchFamily="49" charset="0"/>
              </a:rPr>
              <a:t> (String </a:t>
            </a:r>
            <a:r>
              <a:rPr lang="en-US" altLang="zh-CN" sz="2000" b="1">
                <a:solidFill>
                  <a:srgbClr val="6A3E3E"/>
                </a:solidFill>
                <a:latin typeface="Consolas" panose="020B0609020204030204" pitchFamily="49" charset="0"/>
              </a:rPr>
              <a:t>s</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strings</a:t>
            </a:r>
            <a:r>
              <a:rPr lang="en-US" altLang="zh-CN" sz="2000" b="1">
                <a:solidFill>
                  <a:srgbClr val="000000"/>
                </a:solidFill>
                <a:latin typeface="Consolas" panose="020B0609020204030204" pitchFamily="49" charset="0"/>
              </a:rPr>
              <a:t>)</a:t>
            </a:r>
          </a:p>
          <a:p>
            <a:pPr lvl="3"/>
            <a:r>
              <a:rPr lang="en-US" altLang="zh-CN" sz="2000">
                <a:solidFill>
                  <a:srgbClr val="000000"/>
                </a:solidFill>
                <a:latin typeface="Consolas" panose="020B0609020204030204" pitchFamily="49" charset="0"/>
              </a:rPr>
              <a:t> </a:t>
            </a:r>
            <a:r>
              <a:rPr lang="en-US" altLang="zh-CN" sz="2000" smtClean="0">
                <a:solidFill>
                  <a:srgbClr val="000000"/>
                </a:solidFill>
                <a:latin typeface="Consolas" panose="020B0609020204030204" pitchFamily="49" charset="0"/>
              </a:rPr>
              <a:t>    </a:t>
            </a:r>
            <a:r>
              <a:rPr lang="en-US" altLang="zh-CN" sz="2000" smtClean="0">
                <a:solidFill>
                  <a:srgbClr val="6A3E3E"/>
                </a:solidFill>
                <a:latin typeface="Consolas" panose="020B0609020204030204" pitchFamily="49" charset="0"/>
              </a:rPr>
              <a:t>sum</a:t>
            </a:r>
            <a:r>
              <a:rPr lang="en-US" altLang="zh-CN" sz="2000" smtClean="0">
                <a:solidFill>
                  <a:srgbClr val="000000"/>
                </a:solidFill>
                <a:latin typeface="Consolas" panose="020B0609020204030204" pitchFamily="49" charset="0"/>
              </a:rPr>
              <a:t> </a:t>
            </a:r>
            <a:r>
              <a:rPr lang="en-US" altLang="zh-CN" sz="2000">
                <a:solidFill>
                  <a:srgbClr val="000000"/>
                </a:solidFill>
                <a:latin typeface="Consolas" panose="020B0609020204030204" pitchFamily="49" charset="0"/>
              </a:rPr>
              <a:t>+= Integer.</a:t>
            </a:r>
            <a:r>
              <a:rPr lang="en-US" altLang="zh-CN" sz="2000" i="1">
                <a:solidFill>
                  <a:srgbClr val="000000"/>
                </a:solidFill>
                <a:latin typeface="Consolas" panose="020B0609020204030204" pitchFamily="49" charset="0"/>
              </a:rPr>
              <a:t>parseInt(</a:t>
            </a:r>
            <a:r>
              <a:rPr lang="en-US" altLang="zh-CN" sz="2000" i="1">
                <a:solidFill>
                  <a:srgbClr val="6A3E3E"/>
                </a:solidFill>
                <a:latin typeface="Consolas" panose="020B0609020204030204" pitchFamily="49" charset="0"/>
              </a:rPr>
              <a:t>s</a:t>
            </a:r>
            <a:r>
              <a:rPr lang="en-US" altLang="zh-CN" sz="2000" i="1">
                <a:solidFill>
                  <a:srgbClr val="000000"/>
                </a:solidFill>
                <a:latin typeface="Consolas" panose="020B0609020204030204" pitchFamily="49" charset="0"/>
              </a:rPr>
              <a:t>);</a:t>
            </a:r>
          </a:p>
          <a:p>
            <a:pPr lvl="2"/>
            <a:r>
              <a:rPr lang="en-US" altLang="zh-CN" sz="2000">
                <a:solidFill>
                  <a:srgbClr val="000000"/>
                </a:solidFill>
                <a:latin typeface="Consolas" panose="020B0609020204030204" pitchFamily="49" charset="0"/>
              </a:rPr>
              <a:t> } </a:t>
            </a:r>
            <a:r>
              <a:rPr lang="en-US" altLang="zh-CN" sz="2000" b="1">
                <a:solidFill>
                  <a:srgbClr val="7F0055"/>
                </a:solidFill>
                <a:latin typeface="Consolas" panose="020B0609020204030204" pitchFamily="49" charset="0"/>
              </a:rPr>
              <a:t>catch</a:t>
            </a:r>
            <a:r>
              <a:rPr lang="en-US" altLang="zh-CN" sz="2000" b="1">
                <a:solidFill>
                  <a:srgbClr val="000000"/>
                </a:solidFill>
                <a:latin typeface="Consolas" panose="020B0609020204030204" pitchFamily="49" charset="0"/>
              </a:rPr>
              <a:t> (Exception </a:t>
            </a:r>
            <a:r>
              <a:rPr lang="en-US" altLang="zh-CN" sz="2000" b="1">
                <a:solidFill>
                  <a:srgbClr val="6A3E3E"/>
                </a:solidFill>
                <a:latin typeface="Consolas" panose="020B0609020204030204" pitchFamily="49" charset="0"/>
              </a:rPr>
              <a:t>e</a:t>
            </a:r>
            <a:r>
              <a:rPr lang="en-US" altLang="zh-CN" sz="2000" b="1">
                <a:solidFill>
                  <a:srgbClr val="000000"/>
                </a:solidFill>
                <a:latin typeface="Consolas" panose="020B0609020204030204" pitchFamily="49" charset="0"/>
              </a:rPr>
              <a:t>) {</a:t>
            </a:r>
          </a:p>
          <a:p>
            <a:pPr lvl="2"/>
            <a:r>
              <a:rPr lang="en-US" altLang="zh-CN" sz="2000">
                <a:solidFill>
                  <a:srgbClr val="000000"/>
                </a:solidFill>
                <a:latin typeface="Consolas" panose="020B0609020204030204" pitchFamily="49" charset="0"/>
              </a:rPr>
              <a:t> </a:t>
            </a:r>
            <a:r>
              <a:rPr lang="en-US" altLang="zh-CN" sz="2000" smtClean="0">
                <a:solidFill>
                  <a:srgbClr val="000000"/>
                </a:solidFill>
                <a:latin typeface="Consolas" panose="020B0609020204030204" pitchFamily="49" charset="0"/>
              </a:rPr>
              <a:t>   </a:t>
            </a:r>
            <a:r>
              <a:rPr lang="en-US" altLang="zh-CN" sz="2000" smtClean="0">
                <a:solidFill>
                  <a:srgbClr val="6A3E3E"/>
                </a:solidFill>
                <a:latin typeface="Consolas" panose="020B0609020204030204" pitchFamily="49" charset="0"/>
              </a:rPr>
              <a:t>e</a:t>
            </a:r>
            <a:r>
              <a:rPr lang="en-US" altLang="zh-CN" sz="2000" smtClean="0">
                <a:solidFill>
                  <a:srgbClr val="000000"/>
                </a:solidFill>
                <a:latin typeface="Consolas" panose="020B0609020204030204" pitchFamily="49" charset="0"/>
              </a:rPr>
              <a:t>.printStackTrace</a:t>
            </a:r>
            <a:r>
              <a:rPr lang="en-US" altLang="zh-CN" sz="2000">
                <a:solidFill>
                  <a:srgbClr val="000000"/>
                </a:solidFill>
                <a:latin typeface="Consolas" panose="020B0609020204030204" pitchFamily="49" charset="0"/>
              </a:rPr>
              <a:t>();</a:t>
            </a:r>
          </a:p>
          <a:p>
            <a:pPr lvl="2"/>
            <a:r>
              <a:rPr lang="zh-CN" altLang="en-US" sz="2000">
                <a:solidFill>
                  <a:srgbClr val="000000"/>
                </a:solidFill>
                <a:latin typeface="Consolas" panose="020B0609020204030204" pitchFamily="49" charset="0"/>
              </a:rPr>
              <a:t> </a:t>
            </a:r>
            <a:r>
              <a:rPr lang="en-US" altLang="zh-CN" sz="2000">
                <a:solidFill>
                  <a:srgbClr val="000000"/>
                </a:solidFill>
                <a:latin typeface="Consolas" panose="020B0609020204030204" pitchFamily="49" charset="0"/>
              </a:rPr>
              <a:t>}</a:t>
            </a:r>
          </a:p>
          <a:p>
            <a:pPr lvl="2"/>
            <a:r>
              <a:rPr lang="en-US" altLang="zh-CN" sz="2000" smtClean="0">
                <a:solidFill>
                  <a:srgbClr val="000000"/>
                </a:solidFill>
                <a:latin typeface="Consolas" panose="020B0609020204030204" pitchFamily="49" charset="0"/>
              </a:rPr>
              <a:t>System.</a:t>
            </a:r>
            <a:r>
              <a:rPr lang="en-US" altLang="zh-CN" sz="2000" b="1" i="1" smtClean="0">
                <a:solidFill>
                  <a:srgbClr val="0000C0"/>
                </a:solidFill>
                <a:latin typeface="Consolas" panose="020B0609020204030204" pitchFamily="49" charset="0"/>
              </a:rPr>
              <a:t>out</a:t>
            </a:r>
            <a:r>
              <a:rPr lang="en-US" altLang="zh-CN" sz="2000" b="1" i="1" smtClean="0">
                <a:solidFill>
                  <a:srgbClr val="000000"/>
                </a:solidFill>
                <a:latin typeface="Consolas" panose="020B0609020204030204" pitchFamily="49" charset="0"/>
              </a:rPr>
              <a:t>.println</a:t>
            </a:r>
            <a:r>
              <a:rPr lang="en-US" altLang="zh-CN" sz="2000" b="1" i="1">
                <a:solidFill>
                  <a:srgbClr val="000000"/>
                </a:solidFill>
                <a:latin typeface="Consolas" panose="020B0609020204030204" pitchFamily="49" charset="0"/>
              </a:rPr>
              <a:t>(</a:t>
            </a:r>
            <a:r>
              <a:rPr lang="en-US" altLang="zh-CN" sz="2000" b="1" i="1">
                <a:solidFill>
                  <a:srgbClr val="2A00FF"/>
                </a:solidFill>
                <a:latin typeface="Consolas" panose="020B0609020204030204" pitchFamily="49" charset="0"/>
              </a:rPr>
              <a:t>"sum = "</a:t>
            </a:r>
            <a:r>
              <a:rPr lang="en-US" altLang="zh-CN" sz="2000" b="1" i="1">
                <a:solidFill>
                  <a:srgbClr val="000000"/>
                </a:solidFill>
                <a:latin typeface="Consolas" panose="020B0609020204030204" pitchFamily="49" charset="0"/>
              </a:rPr>
              <a:t> + </a:t>
            </a:r>
            <a:r>
              <a:rPr lang="en-US" altLang="zh-CN" sz="2000" b="1" i="1">
                <a:solidFill>
                  <a:srgbClr val="6A3E3E"/>
                </a:solidFill>
                <a:latin typeface="Consolas" panose="020B0609020204030204" pitchFamily="49" charset="0"/>
              </a:rPr>
              <a:t>sum</a:t>
            </a:r>
            <a:r>
              <a:rPr lang="en-US" altLang="zh-CN" sz="2000" b="1" i="1">
                <a:solidFill>
                  <a:srgbClr val="000000"/>
                </a:solidFill>
                <a:latin typeface="Consolas" panose="020B0609020204030204" pitchFamily="49" charset="0"/>
              </a:rPr>
              <a:t>);</a:t>
            </a:r>
          </a:p>
          <a:p>
            <a:pPr lvl="1"/>
            <a:r>
              <a:rPr lang="en-US" altLang="zh-CN" sz="2000">
                <a:solidFill>
                  <a:srgbClr val="000000"/>
                </a:solidFill>
                <a:latin typeface="Consolas" panose="020B0609020204030204" pitchFamily="49" charset="0"/>
              </a:rPr>
              <a:t>}</a:t>
            </a:r>
          </a:p>
          <a:p>
            <a:r>
              <a:rPr lang="en-US" altLang="zh-CN" sz="2000">
                <a:solidFill>
                  <a:srgbClr val="000000"/>
                </a:solidFill>
                <a:latin typeface="Consolas" panose="020B0609020204030204" pitchFamily="49" charset="0"/>
              </a:rPr>
              <a:t>}</a:t>
            </a:r>
          </a:p>
        </p:txBody>
      </p:sp>
      <p:sp>
        <p:nvSpPr>
          <p:cNvPr id="33796" name="Rectangle 2"/>
          <p:cNvSpPr>
            <a:spLocks noGrp="1" noChangeArrowheads="1"/>
          </p:cNvSpPr>
          <p:nvPr>
            <p:ph type="title"/>
          </p:nvPr>
        </p:nvSpPr>
        <p:spPr>
          <a:xfrm>
            <a:off x="827088" y="0"/>
            <a:ext cx="7777162" cy="839788"/>
          </a:xfrm>
        </p:spPr>
        <p:txBody>
          <a:bodyPr/>
          <a:lstStyle/>
          <a:p>
            <a:pPr eaLnBrk="1" hangingPunct="1"/>
            <a:r>
              <a:rPr lang="en-US" altLang="zh-CN" smtClean="0"/>
              <a:t>Try catch</a:t>
            </a:r>
            <a:r>
              <a:rPr lang="zh-CN" altLang="en-US" smtClean="0"/>
              <a:t>范围举例</a:t>
            </a:r>
          </a:p>
        </p:txBody>
      </p:sp>
      <p:sp>
        <p:nvSpPr>
          <p:cNvPr id="2" name="灯片编号占位符 1"/>
          <p:cNvSpPr>
            <a:spLocks noGrp="1"/>
          </p:cNvSpPr>
          <p:nvPr>
            <p:ph type="sldNum" sz="quarter" idx="11"/>
          </p:nvPr>
        </p:nvSpPr>
        <p:spPr/>
        <p:txBody>
          <a:bodyPr/>
          <a:lstStyle/>
          <a:p>
            <a:pPr>
              <a:defRPr/>
            </a:pPr>
            <a:fld id="{942B91CB-E545-4477-AD84-317595A33090}" type="slidenum">
              <a:rPr lang="zh-CN" altLang="en-US"/>
              <a:pPr>
                <a:defRPr/>
              </a:pPr>
              <a:t>34</a:t>
            </a:fld>
            <a:endParaRPr lang="en-US" altLang="zh-CN" dirty="0"/>
          </a:p>
        </p:txBody>
      </p:sp>
      <p:sp>
        <p:nvSpPr>
          <p:cNvPr id="4" name="矩形标注 3"/>
          <p:cNvSpPr/>
          <p:nvPr/>
        </p:nvSpPr>
        <p:spPr>
          <a:xfrm>
            <a:off x="4457554" y="5366088"/>
            <a:ext cx="4536504" cy="871200"/>
          </a:xfrm>
          <a:prstGeom prst="wedgeRectCallout">
            <a:avLst>
              <a:gd name="adj1" fmla="val -39585"/>
              <a:gd name="adj2" fmla="val -107329"/>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anose="05000000000000000000" pitchFamily="2" charset="2"/>
              <a:buChar char="ü"/>
              <a:defRPr/>
            </a:pPr>
            <a:r>
              <a:rPr lang="zh-CN" altLang="en-US" sz="2000" b="1" smtClean="0">
                <a:solidFill>
                  <a:srgbClr val="C00000"/>
                </a:solidFill>
              </a:rPr>
              <a:t>能否输出预期的</a:t>
            </a:r>
            <a:r>
              <a:rPr lang="en-US" altLang="zh-CN" sz="2000" b="1" smtClean="0">
                <a:solidFill>
                  <a:srgbClr val="C00000"/>
                </a:solidFill>
              </a:rPr>
              <a:t>87.8</a:t>
            </a:r>
            <a:r>
              <a:rPr lang="zh-CN" altLang="en-US" sz="2000" b="1">
                <a:solidFill>
                  <a:srgbClr val="C00000"/>
                </a:solidFill>
              </a:rPr>
              <a:t>呢</a:t>
            </a:r>
            <a:r>
              <a:rPr lang="zh-CN" altLang="en-US" sz="2000" b="1" smtClean="0">
                <a:solidFill>
                  <a:srgbClr val="C00000"/>
                </a:solidFill>
              </a:rPr>
              <a:t>？</a:t>
            </a:r>
            <a:endParaRPr lang="en-US" altLang="zh-CN" sz="2000" b="1" smtClean="0">
              <a:solidFill>
                <a:srgbClr val="C00000"/>
              </a:solidFill>
            </a:endParaRPr>
          </a:p>
          <a:p>
            <a:pPr marL="342900" indent="-342900">
              <a:buFont typeface="Wingdings" panose="05000000000000000000" pitchFamily="2" charset="2"/>
              <a:buChar char="ü"/>
              <a:defRPr/>
            </a:pPr>
            <a:r>
              <a:rPr lang="zh-CN" altLang="en-US" sz="2000" b="1" smtClean="0">
                <a:solidFill>
                  <a:srgbClr val="C00000"/>
                </a:solidFill>
              </a:rPr>
              <a:t>怎样才能输出的预期的求和结果呢？</a:t>
            </a:r>
            <a:endParaRPr lang="en-US" altLang="zh-CN" sz="2000" b="1" smtClean="0">
              <a:solidFill>
                <a:srgbClr val="C00000"/>
              </a:solidFill>
            </a:endParaRPr>
          </a:p>
        </p:txBody>
      </p:sp>
      <p:sp>
        <p:nvSpPr>
          <p:cNvPr id="7" name="文本框 6"/>
          <p:cNvSpPr txBox="1"/>
          <p:nvPr/>
        </p:nvSpPr>
        <p:spPr>
          <a:xfrm>
            <a:off x="491331" y="5495505"/>
            <a:ext cx="3504495" cy="646331"/>
          </a:xfrm>
          <a:prstGeom prst="rect">
            <a:avLst/>
          </a:prstGeom>
          <a:solidFill>
            <a:srgbClr val="AAEFD1"/>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代码演示：</a:t>
            </a:r>
            <a:endParaRPr kumimoji="0" lang="en-US"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05-Exception/TryScopeDemo</a:t>
            </a: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1150938" y="260648"/>
            <a:ext cx="7793037" cy="552152"/>
          </a:xfrm>
        </p:spPr>
        <p:txBody>
          <a:bodyPr/>
          <a:lstStyle/>
          <a:p>
            <a:pPr algn="l" eaLnBrk="1" hangingPunct="1"/>
            <a:r>
              <a:rPr lang="en-US" altLang="zh-CN" smtClean="0"/>
              <a:t>5.2.2 </a:t>
            </a:r>
            <a:r>
              <a:rPr lang="zh-CN" altLang="en-US" smtClean="0"/>
              <a:t>抛出异常</a:t>
            </a:r>
          </a:p>
        </p:txBody>
      </p:sp>
      <p:sp>
        <p:nvSpPr>
          <p:cNvPr id="34820" name="Rectangle 3"/>
          <p:cNvSpPr>
            <a:spLocks noGrp="1" noChangeArrowheads="1"/>
          </p:cNvSpPr>
          <p:nvPr>
            <p:ph type="body" idx="1"/>
          </p:nvPr>
        </p:nvSpPr>
        <p:spPr>
          <a:xfrm>
            <a:off x="251520" y="1628800"/>
            <a:ext cx="8559800" cy="4752528"/>
          </a:xfrm>
        </p:spPr>
        <p:txBody>
          <a:bodyPr/>
          <a:lstStyle/>
          <a:p>
            <a:pPr marL="0" indent="0" eaLnBrk="1" hangingPunct="1"/>
            <a:r>
              <a:rPr lang="en-US" altLang="zh-CN" sz="2400" dirty="0" smtClean="0"/>
              <a:t>1. </a:t>
            </a:r>
            <a:r>
              <a:rPr lang="zh-CN" altLang="en-US" sz="2400" smtClean="0"/>
              <a:t>抛出异常</a:t>
            </a:r>
            <a:r>
              <a:rPr lang="zh-CN" altLang="en-US" sz="2400" dirty="0" smtClean="0"/>
              <a:t>对象的</a:t>
            </a:r>
            <a:r>
              <a:rPr lang="en-US" altLang="zh-CN" sz="2400" dirty="0" smtClean="0">
                <a:solidFill>
                  <a:srgbClr val="FF0000"/>
                </a:solidFill>
              </a:rPr>
              <a:t>throw</a:t>
            </a:r>
            <a:r>
              <a:rPr lang="zh-CN" altLang="en-US" sz="2400" dirty="0" smtClean="0">
                <a:solidFill>
                  <a:srgbClr val="FF0000"/>
                </a:solidFill>
              </a:rPr>
              <a:t>语句</a:t>
            </a:r>
          </a:p>
          <a:p>
            <a:pPr lvl="1" eaLnBrk="1" hangingPunct="1"/>
            <a:r>
              <a:rPr lang="en-US" altLang="zh-CN" sz="2400" dirty="0" smtClean="0"/>
              <a:t>throw  </a:t>
            </a:r>
            <a:r>
              <a:rPr lang="zh-CN" altLang="en-US" sz="2400" dirty="0" smtClean="0"/>
              <a:t>异常对象</a:t>
            </a:r>
            <a:endParaRPr lang="en-US" altLang="zh-CN" sz="2400" dirty="0" smtClean="0"/>
          </a:p>
          <a:p>
            <a:pPr lvl="1" eaLnBrk="1" hangingPunct="1"/>
            <a:r>
              <a:rPr lang="en-US" altLang="zh-CN" sz="2400" dirty="0" smtClean="0"/>
              <a:t>public void </a:t>
            </a:r>
            <a:r>
              <a:rPr lang="en-US" altLang="zh-CN" sz="2400" dirty="0" err="1" smtClean="0"/>
              <a:t>setMonth</a:t>
            </a:r>
            <a:r>
              <a:rPr lang="en-US" altLang="zh-CN" sz="2400" dirty="0" smtClean="0"/>
              <a:t>(</a:t>
            </a:r>
            <a:r>
              <a:rPr lang="en-US" altLang="zh-CN" sz="2400" dirty="0" err="1" smtClean="0"/>
              <a:t>int</a:t>
            </a:r>
            <a:r>
              <a:rPr lang="en-US" altLang="zh-CN" sz="2400" dirty="0" smtClean="0"/>
              <a:t> month)</a:t>
            </a:r>
            <a:endParaRPr lang="zh-CN" altLang="en-US" sz="2400" dirty="0" smtClean="0"/>
          </a:p>
          <a:p>
            <a:pPr lvl="1" eaLnBrk="1" hangingPunct="1"/>
            <a:r>
              <a:rPr lang="en-US" altLang="zh-CN" sz="2400" dirty="0" smtClean="0"/>
              <a:t>{</a:t>
            </a:r>
          </a:p>
          <a:p>
            <a:pPr lvl="1" eaLnBrk="1" hangingPunct="1"/>
            <a:r>
              <a:rPr lang="en-US" altLang="zh-CN" sz="2400" dirty="0" smtClean="0"/>
              <a:t>    if (month&lt;1 || month&gt;12)</a:t>
            </a:r>
          </a:p>
          <a:p>
            <a:pPr lvl="1" eaLnBrk="1" hangingPunct="1"/>
            <a:r>
              <a:rPr lang="en-US" altLang="zh-CN" sz="2400" dirty="0" smtClean="0"/>
              <a:t>        </a:t>
            </a:r>
            <a:r>
              <a:rPr lang="en-US" altLang="zh-CN" sz="2400" dirty="0" smtClean="0">
                <a:solidFill>
                  <a:schemeClr val="hlink"/>
                </a:solidFill>
              </a:rPr>
              <a:t>throw</a:t>
            </a:r>
            <a:r>
              <a:rPr lang="en-US" altLang="zh-CN" sz="2400" dirty="0" smtClean="0"/>
              <a:t> new Exception("</a:t>
            </a:r>
            <a:r>
              <a:rPr lang="zh-CN" altLang="en-US" sz="2400" dirty="0" smtClean="0"/>
              <a:t>月份错误</a:t>
            </a:r>
            <a:r>
              <a:rPr lang="en-US" altLang="zh-CN" sz="2400" dirty="0" smtClean="0"/>
              <a:t>");</a:t>
            </a:r>
          </a:p>
          <a:p>
            <a:pPr lvl="1" eaLnBrk="1" hangingPunct="1"/>
            <a:r>
              <a:rPr lang="en-US" altLang="zh-CN" sz="2400" dirty="0"/>
              <a:t> </a:t>
            </a:r>
            <a:r>
              <a:rPr lang="en-US" altLang="zh-CN" sz="2400" dirty="0" smtClean="0"/>
              <a:t>   else</a:t>
            </a:r>
          </a:p>
          <a:p>
            <a:pPr lvl="1" eaLnBrk="1" hangingPunct="1"/>
            <a:r>
              <a:rPr lang="en-US" altLang="zh-CN" sz="2400"/>
              <a:t>	</a:t>
            </a:r>
            <a:r>
              <a:rPr lang="en-US" altLang="zh-CN" sz="2400" smtClean="0"/>
              <a:t>   this.month </a:t>
            </a:r>
            <a:r>
              <a:rPr lang="en-US" altLang="zh-CN" sz="2400" dirty="0" smtClean="0"/>
              <a:t>= month</a:t>
            </a:r>
            <a:r>
              <a:rPr lang="en-US" altLang="zh-CN" sz="2400" dirty="0"/>
              <a:t>;</a:t>
            </a:r>
            <a:endParaRPr lang="en-US" altLang="zh-CN" sz="2400" dirty="0" smtClean="0"/>
          </a:p>
          <a:p>
            <a:pPr lvl="1" eaLnBrk="1" hangingPunct="1"/>
            <a:r>
              <a:rPr lang="en-US" altLang="zh-CN" sz="2400" dirty="0" smtClean="0"/>
              <a:t>}</a:t>
            </a:r>
          </a:p>
        </p:txBody>
      </p:sp>
      <p:sp>
        <p:nvSpPr>
          <p:cNvPr id="2" name="灯片编号占位符 1"/>
          <p:cNvSpPr>
            <a:spLocks noGrp="1"/>
          </p:cNvSpPr>
          <p:nvPr>
            <p:ph type="sldNum" sz="quarter" idx="11"/>
          </p:nvPr>
        </p:nvSpPr>
        <p:spPr/>
        <p:txBody>
          <a:bodyPr/>
          <a:lstStyle/>
          <a:p>
            <a:pPr>
              <a:defRPr/>
            </a:pPr>
            <a:fld id="{2C770602-7045-431F-9ABD-BB26BEF02604}" type="slidenum">
              <a:rPr lang="zh-CN" altLang="en-US"/>
              <a:pPr>
                <a:defRPr/>
              </a:pPr>
              <a:t>35</a:t>
            </a:fld>
            <a:endParaRPr lang="en-US" altLang="zh-CN" dirty="0"/>
          </a:p>
        </p:txBody>
      </p:sp>
      <p:sp>
        <p:nvSpPr>
          <p:cNvPr id="34822" name="TextBox 2"/>
          <p:cNvSpPr txBox="1">
            <a:spLocks noChangeArrowheads="1"/>
          </p:cNvSpPr>
          <p:nvPr/>
        </p:nvSpPr>
        <p:spPr bwMode="auto">
          <a:xfrm>
            <a:off x="683294" y="1106513"/>
            <a:ext cx="5328866" cy="522287"/>
          </a:xfrm>
          <a:prstGeom prst="rect">
            <a:avLst/>
          </a:prstGeom>
          <a:noFill/>
          <a:ln w="317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2800" b="1" dirty="0">
                <a:solidFill>
                  <a:srgbClr val="0070C0"/>
                </a:solidFill>
              </a:rPr>
              <a:t>不想捕获处理异常</a:t>
            </a:r>
            <a:r>
              <a:rPr lang="en-US" altLang="zh-CN" sz="2800" b="1" dirty="0">
                <a:solidFill>
                  <a:srgbClr val="0070C0"/>
                </a:solidFill>
                <a:sym typeface="Wingdings" pitchFamily="2" charset="2"/>
              </a:rPr>
              <a:t></a:t>
            </a:r>
            <a:r>
              <a:rPr lang="zh-CN" altLang="en-US" sz="2800" b="1" dirty="0">
                <a:solidFill>
                  <a:srgbClr val="0070C0"/>
                </a:solidFill>
                <a:sym typeface="Wingdings" pitchFamily="2" charset="2"/>
              </a:rPr>
              <a:t>抛出异常</a:t>
            </a:r>
            <a:endParaRPr lang="zh-CN" altLang="en-US" sz="2800" b="1" dirty="0">
              <a:solidFill>
                <a:srgbClr val="0070C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216346" y="663446"/>
            <a:ext cx="8820150" cy="5016758"/>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pPr defTabSz="360000">
              <a:tabLst>
                <a:tab pos="0" algn="l"/>
              </a:tabLst>
            </a:pPr>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class</a:t>
            </a:r>
            <a:r>
              <a:rPr lang="en-US" altLang="zh-CN" sz="2000" b="1">
                <a:solidFill>
                  <a:srgbClr val="000000"/>
                </a:solidFill>
                <a:latin typeface="Consolas" panose="020B0609020204030204" pitchFamily="49" charset="0"/>
              </a:rPr>
              <a:t> ThrowsinMethod {</a:t>
            </a:r>
          </a:p>
          <a:p>
            <a:pPr lvl="1" defTabSz="360000">
              <a:tabLst>
                <a:tab pos="0" algn="l"/>
              </a:tabLst>
            </a:pPr>
            <a:r>
              <a:rPr lang="en-US" altLang="zh-CN" sz="2000" b="1">
                <a:solidFill>
                  <a:srgbClr val="7F0055"/>
                </a:solidFill>
                <a:latin typeface="Consolas" panose="020B0609020204030204" pitchFamily="49" charset="0"/>
              </a:rPr>
              <a:t>private</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0000C0"/>
                </a:solidFill>
                <a:latin typeface="Consolas" panose="020B0609020204030204" pitchFamily="49" charset="0"/>
              </a:rPr>
              <a:t>month</a:t>
            </a:r>
            <a:r>
              <a:rPr lang="en-US" altLang="zh-CN" sz="2000" b="1">
                <a:solidFill>
                  <a:srgbClr val="000000"/>
                </a:solidFill>
                <a:latin typeface="Consolas" panose="020B0609020204030204" pitchFamily="49" charset="0"/>
              </a:rPr>
              <a:t>;</a:t>
            </a:r>
          </a:p>
          <a:p>
            <a:pPr lvl="1" defTabSz="360000">
              <a:tabLst>
                <a:tab pos="0" algn="l"/>
              </a:tabLst>
            </a:pPr>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void</a:t>
            </a:r>
            <a:r>
              <a:rPr lang="en-US" altLang="zh-CN" sz="2000" b="1">
                <a:solidFill>
                  <a:srgbClr val="000000"/>
                </a:solidFill>
                <a:latin typeface="Consolas" panose="020B0609020204030204" pitchFamily="49" charset="0"/>
              </a:rPr>
              <a:t> setMonth(</a:t>
            </a: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month</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throws</a:t>
            </a:r>
            <a:r>
              <a:rPr lang="en-US" altLang="zh-CN" sz="2000" b="1">
                <a:solidFill>
                  <a:srgbClr val="000000"/>
                </a:solidFill>
                <a:latin typeface="Consolas" panose="020B0609020204030204" pitchFamily="49" charset="0"/>
              </a:rPr>
              <a:t> Exception   {</a:t>
            </a:r>
          </a:p>
          <a:p>
            <a:pPr lvl="1" defTabSz="360000">
              <a:tabLst>
                <a:tab pos="0" algn="l"/>
              </a:tabLst>
            </a:pPr>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if</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month</a:t>
            </a:r>
            <a:r>
              <a:rPr lang="en-US" altLang="zh-CN" sz="2000" b="1">
                <a:solidFill>
                  <a:srgbClr val="000000"/>
                </a:solidFill>
                <a:latin typeface="Consolas" panose="020B0609020204030204" pitchFamily="49" charset="0"/>
              </a:rPr>
              <a:t>&lt;1 || </a:t>
            </a:r>
            <a:r>
              <a:rPr lang="en-US" altLang="zh-CN" sz="2000" b="1">
                <a:solidFill>
                  <a:srgbClr val="6A3E3E"/>
                </a:solidFill>
                <a:latin typeface="Consolas" panose="020B0609020204030204" pitchFamily="49" charset="0"/>
              </a:rPr>
              <a:t>month</a:t>
            </a:r>
            <a:r>
              <a:rPr lang="en-US" altLang="zh-CN" sz="2000" b="1">
                <a:solidFill>
                  <a:srgbClr val="000000"/>
                </a:solidFill>
                <a:latin typeface="Consolas" panose="020B0609020204030204" pitchFamily="49" charset="0"/>
              </a:rPr>
              <a:t>&gt;12)</a:t>
            </a:r>
          </a:p>
          <a:p>
            <a:pPr lvl="1" defTabSz="360000">
              <a:tabLst>
                <a:tab pos="0" algn="l"/>
              </a:tabLst>
            </a:pPr>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throw</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new</a:t>
            </a:r>
            <a:r>
              <a:rPr lang="en-US" altLang="zh-CN" sz="2000" b="1">
                <a:solidFill>
                  <a:srgbClr val="000000"/>
                </a:solidFill>
                <a:latin typeface="Consolas" panose="020B0609020204030204" pitchFamily="49" charset="0"/>
              </a:rPr>
              <a:t> Exception(</a:t>
            </a:r>
            <a:r>
              <a:rPr lang="en-US" altLang="zh-CN" sz="2000" b="1">
                <a:solidFill>
                  <a:srgbClr val="2A00FF"/>
                </a:solidFill>
                <a:latin typeface="Consolas" panose="020B0609020204030204" pitchFamily="49" charset="0"/>
              </a:rPr>
              <a:t>"</a:t>
            </a:r>
            <a:r>
              <a:rPr lang="zh-CN" altLang="en-US" sz="2000" b="1">
                <a:solidFill>
                  <a:srgbClr val="2A00FF"/>
                </a:solidFill>
                <a:latin typeface="Consolas" panose="020B0609020204030204" pitchFamily="49" charset="0"/>
              </a:rPr>
              <a:t>月份错误</a:t>
            </a:r>
            <a:r>
              <a:rPr lang="en-US" altLang="zh-CN" sz="2000" b="1">
                <a:solidFill>
                  <a:srgbClr val="2A00FF"/>
                </a:solidFill>
                <a:latin typeface="Consolas" panose="020B0609020204030204" pitchFamily="49" charset="0"/>
              </a:rPr>
              <a:t>"</a:t>
            </a:r>
            <a:r>
              <a:rPr lang="en-US" altLang="zh-CN" sz="2000" b="1">
                <a:solidFill>
                  <a:srgbClr val="000000"/>
                </a:solidFill>
                <a:latin typeface="Consolas" panose="020B0609020204030204" pitchFamily="49" charset="0"/>
              </a:rPr>
              <a:t>);</a:t>
            </a:r>
          </a:p>
          <a:p>
            <a:pPr lvl="1" defTabSz="360000">
              <a:tabLst>
                <a:tab pos="0" algn="l"/>
              </a:tabLst>
            </a:pPr>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this</a:t>
            </a:r>
            <a:r>
              <a:rPr lang="en-US" altLang="zh-CN" sz="2000" b="1">
                <a:solidFill>
                  <a:srgbClr val="000000"/>
                </a:solidFill>
                <a:latin typeface="Consolas" panose="020B0609020204030204" pitchFamily="49" charset="0"/>
              </a:rPr>
              <a:t>.</a:t>
            </a:r>
            <a:r>
              <a:rPr lang="en-US" altLang="zh-CN" sz="2000" b="1">
                <a:solidFill>
                  <a:srgbClr val="0000C0"/>
                </a:solidFill>
                <a:latin typeface="Consolas" panose="020B0609020204030204" pitchFamily="49" charset="0"/>
              </a:rPr>
              <a:t>month</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month</a:t>
            </a:r>
            <a:r>
              <a:rPr lang="en-US" altLang="zh-CN" sz="2000" b="1">
                <a:solidFill>
                  <a:srgbClr val="000000"/>
                </a:solidFill>
                <a:latin typeface="Consolas" panose="020B0609020204030204" pitchFamily="49" charset="0"/>
              </a:rPr>
              <a:t>;</a:t>
            </a:r>
          </a:p>
          <a:p>
            <a:pPr lvl="1" defTabSz="360000">
              <a:tabLst>
                <a:tab pos="0" algn="l"/>
              </a:tabLst>
            </a:pPr>
            <a:r>
              <a:rPr lang="en-US" altLang="zh-CN" sz="2000">
                <a:solidFill>
                  <a:srgbClr val="000000"/>
                </a:solidFill>
                <a:latin typeface="Consolas" panose="020B0609020204030204" pitchFamily="49" charset="0"/>
              </a:rPr>
              <a:t>}</a:t>
            </a:r>
          </a:p>
          <a:p>
            <a:pPr lvl="1" defTabSz="360000">
              <a:tabLst>
                <a:tab pos="0" algn="l"/>
              </a:tabLst>
            </a:pPr>
            <a:r>
              <a:rPr lang="en-US" altLang="zh-CN" sz="2000" b="1">
                <a:solidFill>
                  <a:srgbClr val="7F0055"/>
                </a:solidFill>
                <a:latin typeface="Consolas" panose="020B0609020204030204" pitchFamily="49" charset="0"/>
              </a:rPr>
              <a:t>public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static</a:t>
            </a:r>
            <a:r>
              <a:rPr lang="en-US" altLang="zh-CN" sz="2000" b="1">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void</a:t>
            </a:r>
            <a:r>
              <a:rPr lang="en-US" altLang="zh-CN" sz="2000" b="1">
                <a:solidFill>
                  <a:srgbClr val="000000"/>
                </a:solidFill>
                <a:latin typeface="Consolas" panose="020B0609020204030204" pitchFamily="49" charset="0"/>
              </a:rPr>
              <a:t> main(String[] </a:t>
            </a:r>
            <a:r>
              <a:rPr lang="en-US" altLang="zh-CN" sz="2000" b="1">
                <a:solidFill>
                  <a:srgbClr val="6A3E3E"/>
                </a:solidFill>
                <a:latin typeface="Consolas" panose="020B0609020204030204" pitchFamily="49" charset="0"/>
              </a:rPr>
              <a:t>args</a:t>
            </a:r>
            <a:r>
              <a:rPr lang="en-US" altLang="zh-CN" sz="2000" b="1">
                <a:solidFill>
                  <a:srgbClr val="000000"/>
                </a:solidFill>
                <a:latin typeface="Consolas" panose="020B0609020204030204" pitchFamily="49" charset="0"/>
              </a:rPr>
              <a:t>) {</a:t>
            </a:r>
          </a:p>
          <a:p>
            <a:pPr lvl="2" defTabSz="360000">
              <a:tabLst>
                <a:tab pos="0" algn="l"/>
              </a:tabLst>
            </a:pPr>
            <a:r>
              <a:rPr lang="en-US" altLang="zh-CN" sz="2000">
                <a:solidFill>
                  <a:srgbClr val="000000"/>
                </a:solidFill>
                <a:latin typeface="Consolas" panose="020B0609020204030204" pitchFamily="49" charset="0"/>
              </a:rPr>
              <a:t>ThrowsinMethod </a:t>
            </a:r>
            <a:r>
              <a:rPr lang="en-US" altLang="zh-CN" sz="2000">
                <a:solidFill>
                  <a:srgbClr val="6A3E3E"/>
                </a:solidFill>
                <a:latin typeface="Consolas" panose="020B0609020204030204" pitchFamily="49" charset="0"/>
              </a:rPr>
              <a:t>obj</a:t>
            </a:r>
            <a:r>
              <a:rPr lang="en-US" altLang="zh-CN" sz="2000">
                <a:solidFill>
                  <a:srgbClr val="000000"/>
                </a:solidFill>
                <a:latin typeface="Consolas" panose="020B0609020204030204" pitchFamily="49" charset="0"/>
              </a:rPr>
              <a:t> = </a:t>
            </a:r>
            <a:r>
              <a:rPr lang="en-US" altLang="zh-CN" sz="2000" b="1">
                <a:solidFill>
                  <a:srgbClr val="7F0055"/>
                </a:solidFill>
                <a:latin typeface="Consolas" panose="020B0609020204030204" pitchFamily="49" charset="0"/>
              </a:rPr>
              <a:t>new</a:t>
            </a:r>
            <a:r>
              <a:rPr lang="en-US" altLang="zh-CN" sz="2000" b="1">
                <a:solidFill>
                  <a:srgbClr val="000000"/>
                </a:solidFill>
                <a:latin typeface="Consolas" panose="020B0609020204030204" pitchFamily="49" charset="0"/>
              </a:rPr>
              <a:t> ThrowsinMethod();</a:t>
            </a:r>
          </a:p>
          <a:p>
            <a:pPr lvl="2" defTabSz="360000">
              <a:tabLst>
                <a:tab pos="0" algn="l"/>
              </a:tabLst>
            </a:pPr>
            <a:r>
              <a:rPr lang="en-US" altLang="zh-CN" sz="2000" b="1">
                <a:solidFill>
                  <a:srgbClr val="7F0055"/>
                </a:solidFill>
                <a:latin typeface="Consolas" panose="020B0609020204030204" pitchFamily="49" charset="0"/>
              </a:rPr>
              <a:t>try</a:t>
            </a:r>
            <a:r>
              <a:rPr lang="en-US" altLang="zh-CN" sz="2000" b="1">
                <a:solidFill>
                  <a:srgbClr val="000000"/>
                </a:solidFill>
                <a:latin typeface="Consolas" panose="020B0609020204030204" pitchFamily="49" charset="0"/>
              </a:rPr>
              <a:t> {</a:t>
            </a:r>
          </a:p>
          <a:p>
            <a:pPr lvl="2" defTabSz="360000">
              <a:tabLst>
                <a:tab pos="0" algn="l"/>
              </a:tabLst>
            </a:pPr>
            <a:r>
              <a:rPr lang="en-US" altLang="zh-CN" sz="2000" smtClean="0">
                <a:solidFill>
                  <a:srgbClr val="6A3E3E"/>
                </a:solidFill>
                <a:latin typeface="Consolas" panose="020B0609020204030204" pitchFamily="49" charset="0"/>
              </a:rPr>
              <a:t>		obj</a:t>
            </a:r>
            <a:r>
              <a:rPr lang="en-US" altLang="zh-CN" sz="2000" smtClean="0">
                <a:solidFill>
                  <a:srgbClr val="000000"/>
                </a:solidFill>
                <a:latin typeface="Consolas" panose="020B0609020204030204" pitchFamily="49" charset="0"/>
              </a:rPr>
              <a:t>.setMonth(13</a:t>
            </a:r>
            <a:r>
              <a:rPr lang="en-US" altLang="zh-CN" sz="2000">
                <a:solidFill>
                  <a:srgbClr val="000000"/>
                </a:solidFill>
                <a:latin typeface="Consolas" panose="020B0609020204030204" pitchFamily="49" charset="0"/>
              </a:rPr>
              <a:t>);</a:t>
            </a:r>
          </a:p>
          <a:p>
            <a:pPr lvl="2" defTabSz="360000">
              <a:tabLst>
                <a:tab pos="0" algn="l"/>
              </a:tabLst>
            </a:pPr>
            <a:r>
              <a:rPr lang="en-US" altLang="zh-CN" sz="2000">
                <a:solidFill>
                  <a:srgbClr val="000000"/>
                </a:solidFill>
                <a:latin typeface="Consolas" panose="020B0609020204030204" pitchFamily="49" charset="0"/>
              </a:rPr>
              <a:t>} </a:t>
            </a:r>
            <a:r>
              <a:rPr lang="en-US" altLang="zh-CN" sz="2000" b="1">
                <a:solidFill>
                  <a:srgbClr val="7F0055"/>
                </a:solidFill>
                <a:latin typeface="Consolas" panose="020B0609020204030204" pitchFamily="49" charset="0"/>
              </a:rPr>
              <a:t>catch</a:t>
            </a:r>
            <a:r>
              <a:rPr lang="en-US" altLang="zh-CN" sz="2000" b="1">
                <a:solidFill>
                  <a:srgbClr val="000000"/>
                </a:solidFill>
                <a:latin typeface="Consolas" panose="020B0609020204030204" pitchFamily="49" charset="0"/>
              </a:rPr>
              <a:t> (Exception </a:t>
            </a:r>
            <a:r>
              <a:rPr lang="en-US" altLang="zh-CN" sz="2000" b="1">
                <a:solidFill>
                  <a:srgbClr val="6A3E3E"/>
                </a:solidFill>
                <a:latin typeface="Consolas" panose="020B0609020204030204" pitchFamily="49" charset="0"/>
              </a:rPr>
              <a:t>e</a:t>
            </a:r>
            <a:r>
              <a:rPr lang="en-US" altLang="zh-CN" sz="2000" b="1">
                <a:solidFill>
                  <a:srgbClr val="000000"/>
                </a:solidFill>
                <a:latin typeface="Consolas" panose="020B0609020204030204" pitchFamily="49" charset="0"/>
              </a:rPr>
              <a:t>) {</a:t>
            </a:r>
          </a:p>
          <a:p>
            <a:pPr lvl="2" defTabSz="360000">
              <a:tabLst>
                <a:tab pos="0" algn="l"/>
              </a:tabLst>
            </a:pPr>
            <a:r>
              <a:rPr lang="en-US" altLang="zh-CN" sz="2000" smtClean="0">
                <a:solidFill>
                  <a:srgbClr val="6A3E3E"/>
                </a:solidFill>
                <a:latin typeface="Consolas" panose="020B0609020204030204" pitchFamily="49" charset="0"/>
              </a:rPr>
              <a:t>		e</a:t>
            </a:r>
            <a:r>
              <a:rPr lang="en-US" altLang="zh-CN" sz="2000" smtClean="0">
                <a:solidFill>
                  <a:srgbClr val="000000"/>
                </a:solidFill>
                <a:latin typeface="Consolas" panose="020B0609020204030204" pitchFamily="49" charset="0"/>
              </a:rPr>
              <a:t>.printStackTrace</a:t>
            </a:r>
            <a:r>
              <a:rPr lang="en-US" altLang="zh-CN" sz="2000">
                <a:solidFill>
                  <a:srgbClr val="000000"/>
                </a:solidFill>
                <a:latin typeface="Consolas" panose="020B0609020204030204" pitchFamily="49" charset="0"/>
              </a:rPr>
              <a:t>();</a:t>
            </a:r>
          </a:p>
          <a:p>
            <a:pPr lvl="2" defTabSz="360000">
              <a:tabLst>
                <a:tab pos="0" algn="l"/>
              </a:tabLst>
            </a:pPr>
            <a:r>
              <a:rPr lang="en-US" altLang="zh-CN" sz="2000">
                <a:solidFill>
                  <a:srgbClr val="000000"/>
                </a:solidFill>
                <a:latin typeface="Consolas" panose="020B0609020204030204" pitchFamily="49" charset="0"/>
              </a:rPr>
              <a:t>}</a:t>
            </a:r>
          </a:p>
          <a:p>
            <a:pPr lvl="1" defTabSz="360000">
              <a:tabLst>
                <a:tab pos="0" algn="l"/>
              </a:tabLst>
            </a:pPr>
            <a:r>
              <a:rPr lang="en-US" altLang="zh-CN" sz="2000">
                <a:solidFill>
                  <a:srgbClr val="000000"/>
                </a:solidFill>
                <a:latin typeface="Consolas" panose="020B0609020204030204" pitchFamily="49" charset="0"/>
              </a:rPr>
              <a:t>}</a:t>
            </a:r>
          </a:p>
          <a:p>
            <a:pPr defTabSz="360000">
              <a:tabLst>
                <a:tab pos="0" algn="l"/>
              </a:tabLst>
            </a:pPr>
            <a:r>
              <a:rPr lang="en-US" altLang="zh-CN" sz="2000">
                <a:solidFill>
                  <a:srgbClr val="000000"/>
                </a:solidFill>
                <a:latin typeface="Consolas" panose="020B0609020204030204" pitchFamily="49" charset="0"/>
              </a:rPr>
              <a:t>}</a:t>
            </a:r>
            <a:endParaRPr lang="en-GB" altLang="zh-CN" sz="2000" b="1" dirty="0">
              <a:latin typeface="Arial" charset="0"/>
            </a:endParaRPr>
          </a:p>
        </p:txBody>
      </p:sp>
      <p:sp>
        <p:nvSpPr>
          <p:cNvPr id="35844" name="Rectangle 2"/>
          <p:cNvSpPr>
            <a:spLocks noGrp="1" noChangeArrowheads="1"/>
          </p:cNvSpPr>
          <p:nvPr>
            <p:ph type="title"/>
          </p:nvPr>
        </p:nvSpPr>
        <p:spPr>
          <a:xfrm>
            <a:off x="807178" y="156314"/>
            <a:ext cx="4412894" cy="507132"/>
          </a:xfrm>
        </p:spPr>
        <p:txBody>
          <a:bodyPr/>
          <a:lstStyle/>
          <a:p>
            <a:pPr algn="l" eaLnBrk="1" hangingPunct="1"/>
            <a:r>
              <a:rPr lang="en-US" altLang="zh-CN" sz="2800" smtClean="0"/>
              <a:t>2. </a:t>
            </a:r>
            <a:r>
              <a:rPr lang="zh-CN" altLang="en-US" sz="2800" smtClean="0"/>
              <a:t>方法里抛出异常举例</a:t>
            </a:r>
          </a:p>
        </p:txBody>
      </p:sp>
      <p:sp>
        <p:nvSpPr>
          <p:cNvPr id="2" name="灯片编号占位符 1"/>
          <p:cNvSpPr>
            <a:spLocks noGrp="1"/>
          </p:cNvSpPr>
          <p:nvPr>
            <p:ph type="sldNum" sz="quarter" idx="11"/>
          </p:nvPr>
        </p:nvSpPr>
        <p:spPr/>
        <p:txBody>
          <a:bodyPr/>
          <a:lstStyle/>
          <a:p>
            <a:pPr>
              <a:defRPr/>
            </a:pPr>
            <a:fld id="{427A535A-8331-44F1-B170-B563779CA9AA}" type="slidenum">
              <a:rPr lang="zh-CN" altLang="en-US"/>
              <a:pPr>
                <a:defRPr/>
              </a:pPr>
              <a:t>36</a:t>
            </a:fld>
            <a:endParaRPr lang="en-US" altLang="zh-CN" dirty="0"/>
          </a:p>
        </p:txBody>
      </p:sp>
      <p:sp>
        <p:nvSpPr>
          <p:cNvPr id="10" name="矩形 9"/>
          <p:cNvSpPr/>
          <p:nvPr/>
        </p:nvSpPr>
        <p:spPr>
          <a:xfrm>
            <a:off x="251520" y="5767660"/>
            <a:ext cx="8769350" cy="9017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000" u="sng">
                <a:solidFill>
                  <a:srgbClr val="0066CC"/>
                </a:solidFill>
                <a:latin typeface="Consolas" panose="020B0609020204030204" pitchFamily="49" charset="0"/>
              </a:rPr>
              <a:t>java.lang.Exception</a:t>
            </a:r>
            <a:r>
              <a:rPr lang="en-US" altLang="zh-CN" sz="2000" u="sng">
                <a:solidFill>
                  <a:srgbClr val="FF0000"/>
                </a:solidFill>
                <a:latin typeface="Consolas" panose="020B0609020204030204" pitchFamily="49" charset="0"/>
              </a:rPr>
              <a:t>: </a:t>
            </a:r>
            <a:r>
              <a:rPr lang="zh-CN" altLang="en-US" sz="2000" u="sng">
                <a:solidFill>
                  <a:srgbClr val="FF0000"/>
                </a:solidFill>
                <a:latin typeface="Consolas" panose="020B0609020204030204" pitchFamily="49" charset="0"/>
              </a:rPr>
              <a:t>月份错误</a:t>
            </a:r>
          </a:p>
          <a:p>
            <a:r>
              <a:rPr lang="en-US" altLang="zh-CN" sz="2000">
                <a:solidFill>
                  <a:srgbClr val="FF0000"/>
                </a:solidFill>
                <a:latin typeface="Consolas" panose="020B0609020204030204" pitchFamily="49" charset="0"/>
              </a:rPr>
              <a:t>at whut.info.ThrowsinMethod.setMonth(</a:t>
            </a:r>
            <a:r>
              <a:rPr lang="en-US" altLang="zh-CN" sz="2000" u="sng">
                <a:solidFill>
                  <a:srgbClr val="0066CC"/>
                </a:solidFill>
                <a:latin typeface="Consolas" panose="020B0609020204030204" pitchFamily="49" charset="0"/>
              </a:rPr>
              <a:t>ThrowsinMethod.java:7</a:t>
            </a:r>
            <a:r>
              <a:rPr lang="en-US" altLang="zh-CN" sz="2000" u="sng">
                <a:solidFill>
                  <a:srgbClr val="FF0000"/>
                </a:solidFill>
                <a:latin typeface="Consolas" panose="020B0609020204030204" pitchFamily="49" charset="0"/>
              </a:rPr>
              <a:t>)</a:t>
            </a:r>
          </a:p>
          <a:p>
            <a:r>
              <a:rPr lang="en-US" altLang="zh-CN" sz="2000">
                <a:solidFill>
                  <a:srgbClr val="FF0000"/>
                </a:solidFill>
                <a:latin typeface="Consolas" panose="020B0609020204030204" pitchFamily="49" charset="0"/>
              </a:rPr>
              <a:t>at whut.info.ThrowsinMethod.main(</a:t>
            </a:r>
            <a:r>
              <a:rPr lang="en-US" altLang="zh-CN" sz="2000" u="sng">
                <a:solidFill>
                  <a:srgbClr val="0066CC"/>
                </a:solidFill>
                <a:latin typeface="Consolas" panose="020B0609020204030204" pitchFamily="49" charset="0"/>
              </a:rPr>
              <a:t>ThrowsinMethod.java:14</a:t>
            </a:r>
            <a:r>
              <a:rPr lang="en-US" altLang="zh-CN" sz="2000" u="sng">
                <a:solidFill>
                  <a:srgbClr val="FF0000"/>
                </a:solidFill>
                <a:latin typeface="Consolas" panose="020B0609020204030204" pitchFamily="49" charset="0"/>
              </a:rPr>
              <a:t>)</a:t>
            </a:r>
            <a:endParaRPr lang="zh-CN" altLang="en-US" sz="2000" b="1" dirty="0">
              <a:solidFill>
                <a:srgbClr val="C00000"/>
              </a:solidFill>
            </a:endParaRPr>
          </a:p>
        </p:txBody>
      </p:sp>
      <p:sp>
        <p:nvSpPr>
          <p:cNvPr id="9" name="矩形标注 8"/>
          <p:cNvSpPr/>
          <p:nvPr/>
        </p:nvSpPr>
        <p:spPr>
          <a:xfrm>
            <a:off x="5436096" y="3861048"/>
            <a:ext cx="2520280" cy="863600"/>
          </a:xfrm>
          <a:prstGeom prst="wedgeRectCallout">
            <a:avLst>
              <a:gd name="adj1" fmla="val -83579"/>
              <a:gd name="adj2" fmla="val -4122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000" b="1" dirty="0" smtClean="0">
                <a:solidFill>
                  <a:srgbClr val="C00000"/>
                </a:solidFill>
              </a:rPr>
              <a:t>调用</a:t>
            </a:r>
            <a:r>
              <a:rPr lang="en-US" altLang="zh-CN" sz="2000" b="1" dirty="0" err="1" smtClean="0">
                <a:solidFill>
                  <a:srgbClr val="C00000"/>
                </a:solidFill>
              </a:rPr>
              <a:t>setMonth</a:t>
            </a:r>
            <a:r>
              <a:rPr lang="en-US" altLang="zh-CN" sz="2000" b="1" dirty="0" smtClean="0">
                <a:solidFill>
                  <a:srgbClr val="C00000"/>
                </a:solidFill>
              </a:rPr>
              <a:t>()</a:t>
            </a:r>
            <a:r>
              <a:rPr lang="zh-CN" altLang="en-US" sz="2000" b="1" dirty="0" smtClean="0">
                <a:solidFill>
                  <a:srgbClr val="C00000"/>
                </a:solidFill>
              </a:rPr>
              <a:t>方法一定要处理异常</a:t>
            </a:r>
            <a:endParaRPr lang="zh-CN" altLang="en-US" sz="2000" b="1" dirty="0">
              <a:solidFill>
                <a:srgbClr val="C00000"/>
              </a:solidFill>
            </a:endParaRPr>
          </a:p>
        </p:txBody>
      </p:sp>
      <p:sp>
        <p:nvSpPr>
          <p:cNvPr id="11" name="矩形标注 10"/>
          <p:cNvSpPr/>
          <p:nvPr/>
        </p:nvSpPr>
        <p:spPr>
          <a:xfrm>
            <a:off x="6372200" y="1947934"/>
            <a:ext cx="2592883" cy="863600"/>
          </a:xfrm>
          <a:prstGeom prst="wedgeRectCallout">
            <a:avLst>
              <a:gd name="adj1" fmla="val -53695"/>
              <a:gd name="adj2" fmla="val -63688"/>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C00000"/>
                </a:solidFill>
              </a:rPr>
              <a:t>不再由系统抛出</a:t>
            </a:r>
            <a:r>
              <a:rPr lang="zh-CN" altLang="en-US" sz="2000" b="1" dirty="0" smtClean="0">
                <a:solidFill>
                  <a:srgbClr val="C00000"/>
                </a:solidFill>
              </a:rPr>
              <a:t>异常</a:t>
            </a:r>
            <a:endParaRPr lang="en-US" altLang="zh-CN" sz="2000" b="1" dirty="0" smtClean="0">
              <a:solidFill>
                <a:srgbClr val="C00000"/>
              </a:solidFill>
            </a:endParaRPr>
          </a:p>
          <a:p>
            <a:pPr algn="ctr">
              <a:defRPr/>
            </a:pPr>
            <a:r>
              <a:rPr lang="zh-CN" altLang="en-US" sz="2000" b="1" dirty="0" smtClean="0">
                <a:solidFill>
                  <a:srgbClr val="C00000"/>
                </a:solidFill>
              </a:rPr>
              <a:t>实现程序主动抛异常</a:t>
            </a:r>
            <a:endParaRPr lang="zh-CN" altLang="en-US" sz="2000" b="1" dirty="0">
              <a:solidFill>
                <a:srgbClr val="C00000"/>
              </a:solidFill>
            </a:endParaRPr>
          </a:p>
        </p:txBody>
      </p:sp>
      <p:sp>
        <p:nvSpPr>
          <p:cNvPr id="12" name="文本框 11"/>
          <p:cNvSpPr txBox="1"/>
          <p:nvPr/>
        </p:nvSpPr>
        <p:spPr>
          <a:xfrm>
            <a:off x="4860032" y="218706"/>
            <a:ext cx="3816424" cy="646331"/>
          </a:xfrm>
          <a:prstGeom prst="rect">
            <a:avLst/>
          </a:prstGeom>
          <a:solidFill>
            <a:srgbClr val="AAEFD1"/>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代码演示：</a:t>
            </a:r>
            <a:endParaRPr kumimoji="0" lang="en-US"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05-Exception/ThrowsinMethod</a:t>
            </a: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ChangeArrowheads="1"/>
          </p:cNvSpPr>
          <p:nvPr/>
        </p:nvSpPr>
        <p:spPr bwMode="auto">
          <a:xfrm>
            <a:off x="0" y="836622"/>
            <a:ext cx="9036050" cy="3970318"/>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pPr defTabSz="360000">
              <a:tabLst>
                <a:tab pos="0" algn="l"/>
              </a:tabLst>
            </a:pPr>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class</a:t>
            </a:r>
            <a:r>
              <a:rPr lang="en-US" altLang="zh-CN" sz="1800" b="1">
                <a:solidFill>
                  <a:srgbClr val="000000"/>
                </a:solidFill>
                <a:latin typeface="Consolas" panose="020B0609020204030204" pitchFamily="49" charset="0"/>
              </a:rPr>
              <a:t> ThrowsOnMethod {</a:t>
            </a:r>
          </a:p>
          <a:p>
            <a:pPr lvl="1" defTabSz="360000">
              <a:tabLst>
                <a:tab pos="0" algn="l"/>
              </a:tabLst>
            </a:pPr>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static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doSomething() </a:t>
            </a:r>
            <a:r>
              <a:rPr lang="en-US" altLang="zh-CN" sz="1800" b="1">
                <a:solidFill>
                  <a:srgbClr val="7F0055"/>
                </a:solidFill>
                <a:latin typeface="Consolas" panose="020B0609020204030204" pitchFamily="49" charset="0"/>
              </a:rPr>
              <a:t>throws</a:t>
            </a:r>
            <a:r>
              <a:rPr lang="en-US" altLang="zh-CN" sz="1800" b="1">
                <a:solidFill>
                  <a:srgbClr val="000000"/>
                </a:solidFill>
                <a:latin typeface="Consolas" panose="020B0609020204030204" pitchFamily="49" charset="0"/>
              </a:rPr>
              <a:t> ClassNotFoundException  {</a:t>
            </a:r>
          </a:p>
          <a:p>
            <a:pPr lvl="2" defTabSz="360000">
              <a:tabLst>
                <a:tab pos="0" algn="l"/>
              </a:tabLst>
            </a:pPr>
            <a:r>
              <a:rPr lang="en-US" altLang="zh-CN" sz="1800">
                <a:solidFill>
                  <a:srgbClr val="000000"/>
                </a:solidFill>
                <a:latin typeface="Consolas" panose="020B0609020204030204" pitchFamily="49" charset="0"/>
              </a:rPr>
              <a:t>Class </a:t>
            </a:r>
            <a:r>
              <a:rPr lang="en-US" altLang="zh-CN" sz="1800">
                <a:solidFill>
                  <a:srgbClr val="6A3E3E"/>
                </a:solidFill>
                <a:latin typeface="Consolas" panose="020B0609020204030204" pitchFamily="49" charset="0"/>
              </a:rPr>
              <a:t>clz</a:t>
            </a:r>
            <a:r>
              <a:rPr lang="en-US" altLang="zh-CN" sz="1800">
                <a:solidFill>
                  <a:srgbClr val="000000"/>
                </a:solidFill>
                <a:latin typeface="Consolas" panose="020B0609020204030204" pitchFamily="49" charset="0"/>
              </a:rPr>
              <a:t> = </a:t>
            </a:r>
            <a:r>
              <a:rPr lang="en-US" altLang="zh-CN" sz="1800" b="1">
                <a:solidFill>
                  <a:srgbClr val="7F0055"/>
                </a:solidFill>
                <a:latin typeface="Consolas" panose="020B0609020204030204" pitchFamily="49" charset="0"/>
              </a:rPr>
              <a:t>null</a:t>
            </a:r>
            <a:r>
              <a:rPr lang="en-US" altLang="zh-CN" sz="1800" b="1">
                <a:solidFill>
                  <a:srgbClr val="000000"/>
                </a:solidFill>
                <a:latin typeface="Consolas" panose="020B0609020204030204" pitchFamily="49" charset="0"/>
              </a:rPr>
              <a:t>;</a:t>
            </a:r>
          </a:p>
          <a:p>
            <a:pPr lvl="2" defTabSz="360000">
              <a:tabLst>
                <a:tab pos="0" algn="l"/>
              </a:tabLst>
            </a:pPr>
            <a:r>
              <a:rPr lang="en-US" altLang="zh-CN" sz="1800">
                <a:solidFill>
                  <a:srgbClr val="6A3E3E"/>
                </a:solidFill>
                <a:latin typeface="Consolas" panose="020B0609020204030204" pitchFamily="49" charset="0"/>
              </a:rPr>
              <a:t>clz</a:t>
            </a:r>
            <a:r>
              <a:rPr lang="en-US" altLang="zh-CN" sz="1800">
                <a:solidFill>
                  <a:srgbClr val="000000"/>
                </a:solidFill>
                <a:latin typeface="Consolas" panose="020B0609020204030204" pitchFamily="49" charset="0"/>
              </a:rPr>
              <a:t> = Class.</a:t>
            </a:r>
            <a:r>
              <a:rPr lang="en-US" altLang="zh-CN" sz="1800" i="1">
                <a:solidFill>
                  <a:srgbClr val="000000"/>
                </a:solidFill>
                <a:latin typeface="Consolas" panose="020B0609020204030204" pitchFamily="49" charset="0"/>
              </a:rPr>
              <a:t>forName(</a:t>
            </a:r>
            <a:r>
              <a:rPr lang="en-US" altLang="zh-CN" sz="1800" i="1">
                <a:solidFill>
                  <a:srgbClr val="2A00FF"/>
                </a:solidFill>
                <a:latin typeface="Consolas" panose="020B0609020204030204" pitchFamily="49" charset="0"/>
              </a:rPr>
              <a:t>"RaiseError"</a:t>
            </a:r>
            <a:r>
              <a:rPr lang="en-US" altLang="zh-CN" sz="1800" i="1">
                <a:solidFill>
                  <a:srgbClr val="000000"/>
                </a:solidFill>
                <a:latin typeface="Consolas" panose="020B0609020204030204" pitchFamily="49" charset="0"/>
              </a:rPr>
              <a:t>);</a:t>
            </a:r>
          </a:p>
          <a:p>
            <a:pPr lvl="2" defTabSz="360000">
              <a:tabLst>
                <a:tab pos="0" algn="l"/>
              </a:tabLst>
            </a:pPr>
            <a:r>
              <a:rPr lang="en-US" altLang="zh-CN" sz="1800">
                <a:solidFill>
                  <a:srgbClr val="000000"/>
                </a:solidFill>
                <a:latin typeface="Consolas" panose="020B0609020204030204" pitchFamily="49" charset="0"/>
              </a:rPr>
              <a:t>System.</a:t>
            </a:r>
            <a:r>
              <a:rPr lang="en-US" altLang="zh-CN" sz="1800" b="1" i="1">
                <a:solidFill>
                  <a:srgbClr val="0000C0"/>
                </a:solidFill>
                <a:latin typeface="Consolas" panose="020B0609020204030204" pitchFamily="49" charset="0"/>
              </a:rPr>
              <a:t>out</a:t>
            </a:r>
            <a:r>
              <a:rPr lang="en-US" altLang="zh-CN" sz="1800" b="1" i="1">
                <a:solidFill>
                  <a:srgbClr val="000000"/>
                </a:solidFill>
                <a:latin typeface="Consolas" panose="020B0609020204030204" pitchFamily="49" charset="0"/>
              </a:rPr>
              <a:t>.println(</a:t>
            </a:r>
            <a:r>
              <a:rPr lang="en-US" altLang="zh-CN" sz="1800" b="1" i="1">
                <a:solidFill>
                  <a:srgbClr val="2A00FF"/>
                </a:solidFill>
                <a:latin typeface="Consolas" panose="020B0609020204030204" pitchFamily="49" charset="0"/>
              </a:rPr>
              <a:t>"over"</a:t>
            </a:r>
            <a:r>
              <a:rPr lang="en-US" altLang="zh-CN" sz="1800" b="1" i="1">
                <a:solidFill>
                  <a:srgbClr val="000000"/>
                </a:solidFill>
                <a:latin typeface="Consolas" panose="020B0609020204030204" pitchFamily="49" charset="0"/>
              </a:rPr>
              <a:t>);</a:t>
            </a:r>
          </a:p>
          <a:p>
            <a:pPr lvl="1" defTabSz="360000">
              <a:tabLst>
                <a:tab pos="0" algn="l"/>
              </a:tabLst>
            </a:pPr>
            <a:r>
              <a:rPr lang="en-US" altLang="zh-CN" sz="1800" smtClean="0">
                <a:solidFill>
                  <a:srgbClr val="000000"/>
                </a:solidFill>
                <a:latin typeface="Consolas" panose="020B0609020204030204" pitchFamily="49" charset="0"/>
              </a:rPr>
              <a:t>}</a:t>
            </a:r>
            <a:endParaRPr lang="zh-CN" altLang="en-US" sz="1800">
              <a:latin typeface="Consolas" panose="020B0609020204030204" pitchFamily="49" charset="0"/>
            </a:endParaRPr>
          </a:p>
          <a:p>
            <a:pPr lvl="1" defTabSz="360000">
              <a:tabLst>
                <a:tab pos="0" algn="l"/>
              </a:tabLst>
            </a:pPr>
            <a:r>
              <a:rPr lang="en-US" altLang="zh-CN" sz="1800" b="1">
                <a:solidFill>
                  <a:srgbClr val="7F0055"/>
                </a:solidFill>
                <a:latin typeface="Consolas" panose="020B0609020204030204" pitchFamily="49" charset="0"/>
              </a:rPr>
              <a:t>public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static</a:t>
            </a:r>
            <a:r>
              <a:rPr lang="en-US" altLang="zh-CN" sz="1800" b="1">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void</a:t>
            </a:r>
            <a:r>
              <a:rPr lang="en-US" altLang="zh-CN" sz="1800" b="1">
                <a:solidFill>
                  <a:srgbClr val="000000"/>
                </a:solidFill>
                <a:latin typeface="Consolas" panose="020B0609020204030204" pitchFamily="49" charset="0"/>
              </a:rPr>
              <a:t> main(String[] </a:t>
            </a:r>
            <a:r>
              <a:rPr lang="en-US" altLang="zh-CN" sz="1800" b="1">
                <a:solidFill>
                  <a:srgbClr val="6A3E3E"/>
                </a:solidFill>
                <a:latin typeface="Consolas" panose="020B0609020204030204" pitchFamily="49" charset="0"/>
              </a:rPr>
              <a:t>args</a:t>
            </a:r>
            <a:r>
              <a:rPr lang="en-US" altLang="zh-CN" sz="1800" b="1">
                <a:solidFill>
                  <a:srgbClr val="000000"/>
                </a:solidFill>
                <a:latin typeface="Consolas" panose="020B0609020204030204" pitchFamily="49" charset="0"/>
              </a:rPr>
              <a:t>) {</a:t>
            </a:r>
          </a:p>
          <a:p>
            <a:pPr lvl="2" defTabSz="360000">
              <a:tabLst>
                <a:tab pos="0" algn="l"/>
              </a:tabLst>
            </a:pPr>
            <a:r>
              <a:rPr lang="en-US" altLang="zh-CN" sz="1800" b="1">
                <a:solidFill>
                  <a:srgbClr val="7F0055"/>
                </a:solidFill>
                <a:latin typeface="Consolas" panose="020B0609020204030204" pitchFamily="49" charset="0"/>
              </a:rPr>
              <a:t>try</a:t>
            </a:r>
            <a:r>
              <a:rPr lang="en-US" altLang="zh-CN" sz="1800" b="1">
                <a:solidFill>
                  <a:srgbClr val="000000"/>
                </a:solidFill>
                <a:latin typeface="Consolas" panose="020B0609020204030204" pitchFamily="49" charset="0"/>
              </a:rPr>
              <a:t> {</a:t>
            </a:r>
          </a:p>
          <a:p>
            <a:pPr lvl="2" defTabSz="360000">
              <a:tabLst>
                <a:tab pos="0" algn="l"/>
              </a:tabLst>
            </a:pPr>
            <a:r>
              <a:rPr lang="en-US" altLang="zh-CN" sz="1800" i="1" smtClean="0">
                <a:solidFill>
                  <a:srgbClr val="000000"/>
                </a:solidFill>
                <a:latin typeface="Consolas" panose="020B0609020204030204" pitchFamily="49" charset="0"/>
              </a:rPr>
              <a:t>		doSomething</a:t>
            </a:r>
            <a:r>
              <a:rPr lang="en-US" altLang="zh-CN" sz="1800" i="1">
                <a:solidFill>
                  <a:srgbClr val="000000"/>
                </a:solidFill>
                <a:latin typeface="Consolas" panose="020B0609020204030204" pitchFamily="49" charset="0"/>
              </a:rPr>
              <a:t>();</a:t>
            </a:r>
          </a:p>
          <a:p>
            <a:pPr lvl="2" defTabSz="360000">
              <a:tabLst>
                <a:tab pos="0" algn="l"/>
              </a:tabLst>
            </a:pPr>
            <a:r>
              <a:rPr lang="en-US" altLang="zh-CN" sz="1800">
                <a:solidFill>
                  <a:srgbClr val="000000"/>
                </a:solidFill>
                <a:latin typeface="Consolas" panose="020B0609020204030204" pitchFamily="49" charset="0"/>
              </a:rPr>
              <a:t>} </a:t>
            </a:r>
            <a:r>
              <a:rPr lang="en-US" altLang="zh-CN" sz="1800" b="1">
                <a:solidFill>
                  <a:srgbClr val="7F0055"/>
                </a:solidFill>
                <a:latin typeface="Consolas" panose="020B0609020204030204" pitchFamily="49" charset="0"/>
              </a:rPr>
              <a:t>catch</a:t>
            </a:r>
            <a:r>
              <a:rPr lang="en-US" altLang="zh-CN" sz="1800" b="1">
                <a:solidFill>
                  <a:srgbClr val="000000"/>
                </a:solidFill>
                <a:latin typeface="Consolas" panose="020B0609020204030204" pitchFamily="49" charset="0"/>
              </a:rPr>
              <a:t> (ClassNotFoundException </a:t>
            </a:r>
            <a:r>
              <a:rPr lang="en-US" altLang="zh-CN" sz="1800" b="1">
                <a:solidFill>
                  <a:srgbClr val="6A3E3E"/>
                </a:solidFill>
                <a:latin typeface="Consolas" panose="020B0609020204030204" pitchFamily="49" charset="0"/>
              </a:rPr>
              <a:t>e</a:t>
            </a:r>
            <a:r>
              <a:rPr lang="en-US" altLang="zh-CN" sz="1800" b="1">
                <a:solidFill>
                  <a:srgbClr val="000000"/>
                </a:solidFill>
                <a:latin typeface="Consolas" panose="020B0609020204030204" pitchFamily="49" charset="0"/>
              </a:rPr>
              <a:t>) {</a:t>
            </a:r>
          </a:p>
          <a:p>
            <a:pPr lvl="2" defTabSz="360000">
              <a:tabLst>
                <a:tab pos="0" algn="l"/>
              </a:tabLst>
            </a:pPr>
            <a:r>
              <a:rPr lang="en-US" altLang="zh-CN" sz="1800" smtClean="0">
                <a:solidFill>
                  <a:srgbClr val="6A3E3E"/>
                </a:solidFill>
                <a:latin typeface="Consolas" panose="020B0609020204030204" pitchFamily="49" charset="0"/>
              </a:rPr>
              <a:t>		e</a:t>
            </a:r>
            <a:r>
              <a:rPr lang="en-US" altLang="zh-CN" sz="1800" smtClean="0">
                <a:solidFill>
                  <a:srgbClr val="000000"/>
                </a:solidFill>
                <a:latin typeface="Consolas" panose="020B0609020204030204" pitchFamily="49" charset="0"/>
              </a:rPr>
              <a:t>.</a:t>
            </a:r>
            <a:r>
              <a:rPr lang="en-US" altLang="zh-CN" sz="1800" smtClean="0">
                <a:solidFill>
                  <a:srgbClr val="000000"/>
                </a:solidFill>
                <a:highlight>
                  <a:srgbClr val="D4D4D4"/>
                </a:highlight>
                <a:latin typeface="Consolas" panose="020B0609020204030204" pitchFamily="49" charset="0"/>
              </a:rPr>
              <a:t>printStackTrace</a:t>
            </a:r>
            <a:r>
              <a:rPr lang="en-US" altLang="zh-CN" sz="1800">
                <a:solidFill>
                  <a:srgbClr val="000000"/>
                </a:solidFill>
                <a:highlight>
                  <a:srgbClr val="D4D4D4"/>
                </a:highlight>
                <a:latin typeface="Consolas" panose="020B0609020204030204" pitchFamily="49" charset="0"/>
              </a:rPr>
              <a:t>();</a:t>
            </a:r>
          </a:p>
          <a:p>
            <a:pPr lvl="2" defTabSz="360000">
              <a:tabLst>
                <a:tab pos="0" algn="l"/>
              </a:tabLst>
            </a:pPr>
            <a:r>
              <a:rPr lang="en-US" altLang="zh-CN" sz="1800">
                <a:solidFill>
                  <a:srgbClr val="000000"/>
                </a:solidFill>
                <a:latin typeface="Consolas" panose="020B0609020204030204" pitchFamily="49" charset="0"/>
              </a:rPr>
              <a:t>}</a:t>
            </a:r>
          </a:p>
          <a:p>
            <a:pPr lvl="1" defTabSz="360000">
              <a:tabLst>
                <a:tab pos="0" algn="l"/>
              </a:tabLst>
            </a:pPr>
            <a:r>
              <a:rPr lang="en-US" altLang="zh-CN" sz="1800">
                <a:solidFill>
                  <a:srgbClr val="000000"/>
                </a:solidFill>
                <a:latin typeface="Consolas" panose="020B0609020204030204" pitchFamily="49" charset="0"/>
              </a:rPr>
              <a:t>}</a:t>
            </a:r>
          </a:p>
          <a:p>
            <a:pPr defTabSz="360000">
              <a:tabLst>
                <a:tab pos="0" algn="l"/>
              </a:tabLst>
            </a:pPr>
            <a:r>
              <a:rPr lang="en-US" altLang="zh-CN" sz="1800">
                <a:solidFill>
                  <a:srgbClr val="000000"/>
                </a:solidFill>
                <a:latin typeface="Consolas" panose="020B0609020204030204" pitchFamily="49" charset="0"/>
              </a:rPr>
              <a:t>}</a:t>
            </a:r>
            <a:endParaRPr lang="en-GB" altLang="zh-CN" sz="1800" b="1" dirty="0">
              <a:latin typeface="Arial" charset="0"/>
            </a:endParaRPr>
          </a:p>
        </p:txBody>
      </p:sp>
      <p:sp>
        <p:nvSpPr>
          <p:cNvPr id="36868" name="Rectangle 2"/>
          <p:cNvSpPr>
            <a:spLocks noGrp="1" noChangeArrowheads="1"/>
          </p:cNvSpPr>
          <p:nvPr>
            <p:ph type="title"/>
          </p:nvPr>
        </p:nvSpPr>
        <p:spPr>
          <a:xfrm>
            <a:off x="755576" y="82550"/>
            <a:ext cx="4464496" cy="579140"/>
          </a:xfrm>
        </p:spPr>
        <p:txBody>
          <a:bodyPr/>
          <a:lstStyle/>
          <a:p>
            <a:pPr algn="l" eaLnBrk="1" hangingPunct="1"/>
            <a:r>
              <a:rPr lang="en-US" altLang="zh-CN" sz="2800" smtClean="0"/>
              <a:t>2. </a:t>
            </a:r>
            <a:r>
              <a:rPr lang="zh-CN" altLang="en-US" sz="2800" smtClean="0"/>
              <a:t>方法上抛出异常举例</a:t>
            </a:r>
          </a:p>
        </p:txBody>
      </p:sp>
      <p:sp>
        <p:nvSpPr>
          <p:cNvPr id="2" name="灯片编号占位符 1"/>
          <p:cNvSpPr>
            <a:spLocks noGrp="1"/>
          </p:cNvSpPr>
          <p:nvPr>
            <p:ph type="sldNum" sz="quarter" idx="11"/>
          </p:nvPr>
        </p:nvSpPr>
        <p:spPr/>
        <p:txBody>
          <a:bodyPr/>
          <a:lstStyle/>
          <a:p>
            <a:pPr>
              <a:defRPr/>
            </a:pPr>
            <a:fld id="{CFD7BA71-44F0-43D5-B328-9C7B5EBC6796}" type="slidenum">
              <a:rPr lang="zh-CN" altLang="en-US"/>
              <a:pPr>
                <a:defRPr/>
              </a:pPr>
              <a:t>37</a:t>
            </a:fld>
            <a:endParaRPr lang="en-US" altLang="zh-CN" dirty="0"/>
          </a:p>
        </p:txBody>
      </p:sp>
      <p:sp>
        <p:nvSpPr>
          <p:cNvPr id="10" name="矩形 9"/>
          <p:cNvSpPr/>
          <p:nvPr/>
        </p:nvSpPr>
        <p:spPr>
          <a:xfrm>
            <a:off x="0" y="4896569"/>
            <a:ext cx="9109076" cy="17979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anose="05000000000000000000" pitchFamily="2" charset="2"/>
              <a:buChar char="Ø"/>
              <a:defRPr/>
            </a:pPr>
            <a:r>
              <a:rPr lang="en-US" altLang="zh-CN" sz="2000" b="1" dirty="0">
                <a:solidFill>
                  <a:srgbClr val="C00000"/>
                </a:solidFill>
              </a:rPr>
              <a:t>Java</a:t>
            </a:r>
            <a:r>
              <a:rPr lang="zh-CN" altLang="en-US" sz="2000" b="1" dirty="0">
                <a:solidFill>
                  <a:srgbClr val="C00000"/>
                </a:solidFill>
              </a:rPr>
              <a:t>语言安全性检查，异常的抛出和处理不是可有可无的，是被强制要求的。</a:t>
            </a:r>
            <a:endParaRPr lang="en-US" altLang="zh-CN" sz="2000" b="1" dirty="0">
              <a:solidFill>
                <a:srgbClr val="C00000"/>
              </a:solidFill>
            </a:endParaRPr>
          </a:p>
          <a:p>
            <a:pPr marL="342900" indent="-342900">
              <a:buFont typeface="Wingdings" panose="05000000000000000000" pitchFamily="2" charset="2"/>
              <a:buChar char="Ø"/>
              <a:defRPr/>
            </a:pPr>
            <a:r>
              <a:rPr lang="zh-CN" altLang="en-US" sz="2000" b="1" smtClean="0">
                <a:solidFill>
                  <a:srgbClr val="C00000"/>
                </a:solidFill>
              </a:rPr>
              <a:t>如</a:t>
            </a:r>
            <a:r>
              <a:rPr lang="zh-CN" altLang="en-US" sz="2000" b="1">
                <a:solidFill>
                  <a:srgbClr val="C00000"/>
                </a:solidFill>
              </a:rPr>
              <a:t>本</a:t>
            </a:r>
            <a:r>
              <a:rPr lang="zh-CN" altLang="en-US" sz="2000" b="1" smtClean="0">
                <a:solidFill>
                  <a:srgbClr val="C00000"/>
                </a:solidFill>
              </a:rPr>
              <a:t>例</a:t>
            </a:r>
            <a:r>
              <a:rPr lang="zh-CN" altLang="en-US" sz="2000" b="1" dirty="0">
                <a:solidFill>
                  <a:srgbClr val="C00000"/>
                </a:solidFill>
              </a:rPr>
              <a:t>中，</a:t>
            </a:r>
            <a:r>
              <a:rPr lang="en-US" altLang="zh-CN" sz="2000" b="1" dirty="0" err="1">
                <a:solidFill>
                  <a:srgbClr val="C00000"/>
                </a:solidFill>
              </a:rPr>
              <a:t>Class.forName</a:t>
            </a:r>
            <a:r>
              <a:rPr lang="zh-CN" altLang="en-US" sz="2000" b="1" dirty="0">
                <a:solidFill>
                  <a:srgbClr val="C00000"/>
                </a:solidFill>
              </a:rPr>
              <a:t>语句要求必须处理异常；</a:t>
            </a:r>
            <a:endParaRPr lang="en-US" altLang="zh-CN" sz="2000" b="1" dirty="0">
              <a:solidFill>
                <a:srgbClr val="C00000"/>
              </a:solidFill>
            </a:endParaRPr>
          </a:p>
          <a:p>
            <a:pPr marL="342900" indent="-342900">
              <a:buFont typeface="Wingdings" panose="05000000000000000000" pitchFamily="2" charset="2"/>
              <a:buChar char="Ø"/>
              <a:defRPr/>
            </a:pPr>
            <a:r>
              <a:rPr lang="zh-CN" altLang="en-US" sz="2000" b="1" dirty="0">
                <a:solidFill>
                  <a:srgbClr val="C00000"/>
                </a:solidFill>
              </a:rPr>
              <a:t>如果</a:t>
            </a:r>
            <a:r>
              <a:rPr lang="en-US" altLang="zh-CN" sz="2000" b="1" dirty="0" err="1">
                <a:solidFill>
                  <a:srgbClr val="C00000"/>
                </a:solidFill>
              </a:rPr>
              <a:t>doSomething</a:t>
            </a:r>
            <a:r>
              <a:rPr lang="zh-CN" altLang="en-US" sz="2000" b="1" dirty="0">
                <a:solidFill>
                  <a:srgbClr val="C00000"/>
                </a:solidFill>
              </a:rPr>
              <a:t>不处理异常，而是简单抛出异常，则调用</a:t>
            </a:r>
            <a:r>
              <a:rPr lang="en-US" altLang="zh-CN" sz="2000" b="1" dirty="0" err="1">
                <a:solidFill>
                  <a:srgbClr val="C00000"/>
                </a:solidFill>
              </a:rPr>
              <a:t>doSomething</a:t>
            </a:r>
            <a:r>
              <a:rPr lang="zh-CN" altLang="en-US" sz="2000" b="1" dirty="0">
                <a:solidFill>
                  <a:srgbClr val="C00000"/>
                </a:solidFill>
              </a:rPr>
              <a:t>的</a:t>
            </a:r>
            <a:r>
              <a:rPr lang="en-US" altLang="zh-CN" sz="2000" b="1" dirty="0">
                <a:solidFill>
                  <a:srgbClr val="C00000"/>
                </a:solidFill>
              </a:rPr>
              <a:t>main</a:t>
            </a:r>
            <a:r>
              <a:rPr lang="zh-CN" altLang="en-US" sz="2000" b="1" dirty="0">
                <a:solidFill>
                  <a:srgbClr val="C00000"/>
                </a:solidFill>
              </a:rPr>
              <a:t>方法就要求处理异常。</a:t>
            </a:r>
            <a:endParaRPr lang="en-US" altLang="zh-CN" sz="2000" b="1" dirty="0">
              <a:solidFill>
                <a:srgbClr val="C00000"/>
              </a:solidFill>
            </a:endParaRPr>
          </a:p>
          <a:p>
            <a:pPr marL="342900" indent="-342900">
              <a:buFont typeface="Wingdings" panose="05000000000000000000" pitchFamily="2" charset="2"/>
              <a:buChar char="Ø"/>
              <a:defRPr/>
            </a:pPr>
            <a:r>
              <a:rPr lang="zh-CN" altLang="en-US" sz="2000" b="1" dirty="0">
                <a:solidFill>
                  <a:schemeClr val="tx2">
                    <a:lumMod val="50000"/>
                  </a:schemeClr>
                </a:solidFill>
              </a:rPr>
              <a:t>如果</a:t>
            </a:r>
            <a:r>
              <a:rPr lang="en-US" altLang="zh-CN" sz="2000" b="1" dirty="0">
                <a:solidFill>
                  <a:schemeClr val="tx2">
                    <a:lumMod val="50000"/>
                  </a:schemeClr>
                </a:solidFill>
              </a:rPr>
              <a:t>main</a:t>
            </a:r>
            <a:r>
              <a:rPr lang="zh-CN" altLang="en-US" sz="2000" b="1" dirty="0">
                <a:solidFill>
                  <a:schemeClr val="tx2">
                    <a:lumMod val="50000"/>
                  </a:schemeClr>
                </a:solidFill>
              </a:rPr>
              <a:t>也不处理，只是抛出异常的话</a:t>
            </a:r>
            <a:r>
              <a:rPr lang="zh-CN" altLang="en-US" sz="2000" b="1" dirty="0">
                <a:solidFill>
                  <a:srgbClr val="C00000"/>
                </a:solidFill>
              </a:rPr>
              <a:t>，就由</a:t>
            </a:r>
            <a:r>
              <a:rPr lang="en-US" altLang="zh-CN" sz="2000" b="1" dirty="0">
                <a:solidFill>
                  <a:srgbClr val="C00000"/>
                </a:solidFill>
              </a:rPr>
              <a:t>JVM</a:t>
            </a:r>
            <a:r>
              <a:rPr lang="zh-CN" altLang="en-US" sz="2000" b="1" dirty="0">
                <a:solidFill>
                  <a:srgbClr val="C00000"/>
                </a:solidFill>
              </a:rPr>
              <a:t>来处理异常。</a:t>
            </a:r>
          </a:p>
        </p:txBody>
      </p:sp>
      <p:sp>
        <p:nvSpPr>
          <p:cNvPr id="7" name="文本框 6"/>
          <p:cNvSpPr txBox="1"/>
          <p:nvPr/>
        </p:nvSpPr>
        <p:spPr>
          <a:xfrm>
            <a:off x="4932040" y="190291"/>
            <a:ext cx="3816424" cy="646331"/>
          </a:xfrm>
          <a:prstGeom prst="rect">
            <a:avLst/>
          </a:prstGeom>
          <a:solidFill>
            <a:srgbClr val="AAEFD1"/>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代码演示：</a:t>
            </a:r>
            <a:endParaRPr kumimoji="0" lang="en-US"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05-Exception/ThrowsOnMethod</a:t>
            </a: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a:xfrm>
            <a:off x="3924300" y="6524625"/>
            <a:ext cx="5219700" cy="333375"/>
          </a:xfrm>
        </p:spPr>
        <p:txBody>
          <a:bodyPr/>
          <a:lstStyle/>
          <a:p>
            <a:pPr>
              <a:defRPr/>
            </a:pPr>
            <a:fld id="{A14362C7-228A-4EAF-8F80-B55C4FBF3ADB}" type="slidenum">
              <a:rPr lang="en-US" altLang="zh-CN" b="0"/>
              <a:pPr>
                <a:defRPr/>
              </a:pPr>
              <a:t>38</a:t>
            </a:fld>
            <a:endParaRPr lang="en-US" altLang="zh-CN" b="0"/>
          </a:p>
        </p:txBody>
      </p:sp>
      <p:sp>
        <p:nvSpPr>
          <p:cNvPr id="37891" name="Rectangle 2"/>
          <p:cNvSpPr>
            <a:spLocks noGrp="1" noChangeArrowheads="1"/>
          </p:cNvSpPr>
          <p:nvPr>
            <p:ph type="title"/>
          </p:nvPr>
        </p:nvSpPr>
        <p:spPr>
          <a:xfrm>
            <a:off x="1150939" y="188640"/>
            <a:ext cx="5653310" cy="624160"/>
          </a:xfrm>
        </p:spPr>
        <p:txBody>
          <a:bodyPr/>
          <a:lstStyle/>
          <a:p>
            <a:pPr algn="l"/>
            <a:r>
              <a:rPr lang="en-US" altLang="zh-CN" smtClean="0"/>
              <a:t>5.2.3 </a:t>
            </a:r>
            <a:r>
              <a:rPr lang="zh-CN" altLang="en-US" smtClean="0"/>
              <a:t>自定义异常类</a:t>
            </a:r>
            <a:endParaRPr lang="en-US" altLang="zh-CN" smtClean="0"/>
          </a:p>
        </p:txBody>
      </p:sp>
      <p:sp>
        <p:nvSpPr>
          <p:cNvPr id="37892" name="Rectangle 3"/>
          <p:cNvSpPr>
            <a:spLocks noGrp="1" noChangeArrowheads="1"/>
          </p:cNvSpPr>
          <p:nvPr>
            <p:ph type="body" idx="1"/>
          </p:nvPr>
        </p:nvSpPr>
        <p:spPr>
          <a:xfrm>
            <a:off x="467544" y="1268760"/>
            <a:ext cx="8229600" cy="4166269"/>
          </a:xfrm>
        </p:spPr>
        <p:txBody>
          <a:bodyPr/>
          <a:lstStyle/>
          <a:p>
            <a:pPr marL="457200" indent="-457200">
              <a:spcAft>
                <a:spcPct val="20000"/>
              </a:spcAft>
              <a:buFont typeface="Wingdings" pitchFamily="2" charset="2"/>
              <a:buChar char="Ø"/>
            </a:pPr>
            <a:r>
              <a:rPr lang="zh-CN" altLang="en-US" smtClean="0"/>
              <a:t>自定义异常概念</a:t>
            </a:r>
          </a:p>
          <a:p>
            <a:pPr marL="457200" indent="-457200">
              <a:spcAft>
                <a:spcPct val="20000"/>
              </a:spcAft>
              <a:buFont typeface="Wingdings" pitchFamily="2" charset="2"/>
              <a:buChar char="Ø"/>
            </a:pPr>
            <a:r>
              <a:rPr lang="zh-CN" altLang="en-US" smtClean="0"/>
              <a:t>使用自定义异常的时候</a:t>
            </a:r>
          </a:p>
          <a:p>
            <a:pPr marL="536575" lvl="1">
              <a:spcAft>
                <a:spcPct val="20000"/>
              </a:spcAft>
            </a:pPr>
            <a:r>
              <a:rPr lang="en-US" altLang="zh-CN" smtClean="0"/>
              <a:t>JavaAPI</a:t>
            </a:r>
            <a:r>
              <a:rPr lang="zh-CN" altLang="en-US" smtClean="0"/>
              <a:t>提供的内置异常不一定总能捕获程序中发生的所有错误。有时会需要创建用户自定义异常 </a:t>
            </a:r>
          </a:p>
          <a:p>
            <a:pPr marL="457200" indent="-457200">
              <a:spcAft>
                <a:spcPct val="20000"/>
              </a:spcAft>
              <a:buFont typeface="Wingdings" pitchFamily="2" charset="2"/>
              <a:buChar char="Ø"/>
            </a:pPr>
            <a:r>
              <a:rPr lang="zh-CN" altLang="en-US" smtClean="0"/>
              <a:t>自定义异常需要继承</a:t>
            </a:r>
            <a:r>
              <a:rPr lang="en-US" altLang="zh-CN" smtClean="0"/>
              <a:t>Exception</a:t>
            </a:r>
            <a:r>
              <a:rPr lang="en-US" altLang="en-US" smtClean="0"/>
              <a:t> </a:t>
            </a:r>
            <a:r>
              <a:rPr lang="zh-CN" altLang="en-US" smtClean="0"/>
              <a:t>及其子类</a:t>
            </a:r>
          </a:p>
          <a:p>
            <a:pPr marL="457200" indent="-457200">
              <a:spcAft>
                <a:spcPct val="20000"/>
              </a:spcAft>
              <a:buFont typeface="Wingdings" pitchFamily="2" charset="2"/>
              <a:buChar char="Ø"/>
            </a:pPr>
            <a:endParaRPr lang="en-US" altLang="zh-CN" smtClean="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00113" y="-26988"/>
            <a:ext cx="4356100" cy="839788"/>
          </a:xfrm>
        </p:spPr>
        <p:txBody>
          <a:bodyPr/>
          <a:lstStyle/>
          <a:p>
            <a:pPr eaLnBrk="1" hangingPunct="1"/>
            <a:r>
              <a:rPr lang="en-US" altLang="zh-CN" sz="3200" smtClean="0"/>
              <a:t>1. </a:t>
            </a:r>
            <a:r>
              <a:rPr lang="zh-CN" altLang="en-US" sz="3200" smtClean="0"/>
              <a:t>自定义异常类例子</a:t>
            </a:r>
          </a:p>
        </p:txBody>
      </p:sp>
      <p:sp>
        <p:nvSpPr>
          <p:cNvPr id="7" name="灯片编号占位符 6"/>
          <p:cNvSpPr>
            <a:spLocks noGrp="1"/>
          </p:cNvSpPr>
          <p:nvPr>
            <p:ph type="sldNum" sz="quarter" idx="11"/>
          </p:nvPr>
        </p:nvSpPr>
        <p:spPr/>
        <p:txBody>
          <a:bodyPr/>
          <a:lstStyle/>
          <a:p>
            <a:pPr>
              <a:defRPr/>
            </a:pPr>
            <a:fld id="{03158EBD-C587-4BAC-83F8-1B182AAFDDE8}" type="slidenum">
              <a:rPr lang="zh-CN" altLang="en-US"/>
              <a:pPr>
                <a:defRPr/>
              </a:pPr>
              <a:t>39</a:t>
            </a:fld>
            <a:endParaRPr lang="en-US" altLang="zh-CN" dirty="0"/>
          </a:p>
        </p:txBody>
      </p:sp>
      <p:sp>
        <p:nvSpPr>
          <p:cNvPr id="8" name="Rectangle 6"/>
          <p:cNvSpPr>
            <a:spLocks noChangeArrowheads="1"/>
          </p:cNvSpPr>
          <p:nvPr/>
        </p:nvSpPr>
        <p:spPr bwMode="auto">
          <a:xfrm>
            <a:off x="107950" y="765175"/>
            <a:ext cx="5688013" cy="3138488"/>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GB" altLang="zh-CN" sz="1800" b="1" dirty="0">
                <a:latin typeface="Arial" charset="0"/>
              </a:rPr>
              <a:t>public class </a:t>
            </a:r>
            <a:r>
              <a:rPr lang="en-GB" altLang="zh-CN" sz="1800" b="1" dirty="0" err="1">
                <a:solidFill>
                  <a:srgbClr val="C00000"/>
                </a:solidFill>
                <a:latin typeface="Arial" charset="0"/>
              </a:rPr>
              <a:t>DateException</a:t>
            </a:r>
            <a:r>
              <a:rPr lang="en-GB" altLang="zh-CN" sz="1800" b="1" dirty="0">
                <a:solidFill>
                  <a:srgbClr val="C00000"/>
                </a:solidFill>
                <a:latin typeface="Arial" charset="0"/>
              </a:rPr>
              <a:t> </a:t>
            </a:r>
            <a:r>
              <a:rPr lang="en-GB" altLang="zh-CN" sz="1800" b="1" dirty="0">
                <a:solidFill>
                  <a:srgbClr val="7030A0"/>
                </a:solidFill>
                <a:latin typeface="Arial" charset="0"/>
              </a:rPr>
              <a:t>extends Exception    </a:t>
            </a:r>
            <a:endParaRPr lang="zh-CN" altLang="en-US" sz="1800" b="1" dirty="0">
              <a:solidFill>
                <a:srgbClr val="7030A0"/>
              </a:solidFill>
              <a:latin typeface="Arial" charset="0"/>
            </a:endParaRPr>
          </a:p>
          <a:p>
            <a:r>
              <a:rPr lang="en-US" altLang="zh-CN" sz="1800" b="1" dirty="0">
                <a:latin typeface="Arial" charset="0"/>
              </a:rPr>
              <a:t>{</a:t>
            </a:r>
          </a:p>
          <a:p>
            <a:r>
              <a:rPr lang="en-US" altLang="zh-CN" sz="1800" b="1" dirty="0">
                <a:latin typeface="Arial" charset="0"/>
              </a:rPr>
              <a:t>    </a:t>
            </a:r>
            <a:r>
              <a:rPr lang="en-GB" altLang="zh-CN" sz="1800" b="1" dirty="0">
                <a:latin typeface="Arial" charset="0"/>
              </a:rPr>
              <a:t>public </a:t>
            </a:r>
            <a:r>
              <a:rPr lang="en-GB" altLang="zh-CN" sz="1800" b="1" dirty="0" err="1">
                <a:latin typeface="Arial" charset="0"/>
              </a:rPr>
              <a:t>DateException</a:t>
            </a:r>
            <a:r>
              <a:rPr lang="en-GB" altLang="zh-CN" sz="1800" b="1" dirty="0">
                <a:latin typeface="Arial" charset="0"/>
              </a:rPr>
              <a:t>(String s)</a:t>
            </a:r>
          </a:p>
          <a:p>
            <a:r>
              <a:rPr lang="en-GB" altLang="zh-CN" sz="1800" b="1" dirty="0">
                <a:latin typeface="Arial" charset="0"/>
              </a:rPr>
              <a:t>    {</a:t>
            </a:r>
          </a:p>
          <a:p>
            <a:r>
              <a:rPr lang="en-GB" altLang="zh-CN" sz="1800" b="1" dirty="0">
                <a:latin typeface="Arial" charset="0"/>
              </a:rPr>
              <a:t>        super(s);</a:t>
            </a:r>
          </a:p>
          <a:p>
            <a:r>
              <a:rPr lang="en-GB" altLang="zh-CN" sz="1800" b="1" dirty="0">
                <a:latin typeface="Arial" charset="0"/>
              </a:rPr>
              <a:t>    }</a:t>
            </a:r>
          </a:p>
          <a:p>
            <a:r>
              <a:rPr lang="en-GB" altLang="zh-CN" sz="1800" b="1" dirty="0">
                <a:latin typeface="Arial" charset="0"/>
              </a:rPr>
              <a:t>    public </a:t>
            </a:r>
            <a:r>
              <a:rPr lang="en-GB" altLang="zh-CN" sz="1800" b="1" dirty="0" err="1">
                <a:latin typeface="Arial" charset="0"/>
              </a:rPr>
              <a:t>DateException</a:t>
            </a:r>
            <a:r>
              <a:rPr lang="en-GB" altLang="zh-CN" sz="1800" b="1" dirty="0">
                <a:latin typeface="Arial" charset="0"/>
              </a:rPr>
              <a:t>()</a:t>
            </a:r>
          </a:p>
          <a:p>
            <a:r>
              <a:rPr lang="en-GB" altLang="zh-CN" sz="1800" b="1" dirty="0">
                <a:latin typeface="Arial" charset="0"/>
              </a:rPr>
              <a:t>    {</a:t>
            </a:r>
          </a:p>
          <a:p>
            <a:r>
              <a:rPr lang="en-GB" altLang="zh-CN" sz="1800" b="1" dirty="0">
                <a:latin typeface="Arial" charset="0"/>
              </a:rPr>
              <a:t>        super("");</a:t>
            </a:r>
          </a:p>
          <a:p>
            <a:r>
              <a:rPr lang="en-GB" altLang="zh-CN" sz="1800" b="1" dirty="0">
                <a:latin typeface="Arial" charset="0"/>
              </a:rPr>
              <a:t>    }</a:t>
            </a:r>
          </a:p>
          <a:p>
            <a:r>
              <a:rPr lang="en-GB" altLang="zh-CN" sz="1800" b="1" dirty="0">
                <a:latin typeface="Arial" charset="0"/>
              </a:rPr>
              <a:t>}</a:t>
            </a:r>
          </a:p>
        </p:txBody>
      </p:sp>
      <p:sp>
        <p:nvSpPr>
          <p:cNvPr id="10" name="Rectangle 6"/>
          <p:cNvSpPr>
            <a:spLocks noChangeArrowheads="1"/>
          </p:cNvSpPr>
          <p:nvPr/>
        </p:nvSpPr>
        <p:spPr bwMode="auto">
          <a:xfrm>
            <a:off x="107950" y="3951288"/>
            <a:ext cx="9036050" cy="2862262"/>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p>
            <a:r>
              <a:rPr lang="en-GB" altLang="zh-CN" sz="1800" b="1">
                <a:latin typeface="Arial" charset="0"/>
              </a:rPr>
              <a:t>public void set(int year, int month, int day) throws DateException //</a:t>
            </a:r>
            <a:r>
              <a:rPr lang="zh-CN" altLang="en-US" sz="1800" b="1">
                <a:latin typeface="Arial" charset="0"/>
              </a:rPr>
              <a:t>设置正确日期</a:t>
            </a:r>
          </a:p>
          <a:p>
            <a:r>
              <a:rPr lang="en-US" altLang="zh-CN" sz="1800" b="1">
                <a:latin typeface="Arial" charset="0"/>
              </a:rPr>
              <a:t>{</a:t>
            </a:r>
          </a:p>
          <a:p>
            <a:r>
              <a:rPr lang="en-US" altLang="zh-CN" sz="1800" b="1">
                <a:latin typeface="Arial" charset="0"/>
              </a:rPr>
              <a:t>    </a:t>
            </a:r>
            <a:r>
              <a:rPr lang="en-GB" altLang="zh-CN" sz="1800" b="1">
                <a:latin typeface="Arial" charset="0"/>
              </a:rPr>
              <a:t>if (year&lt;=0 || year&gt;2500)</a:t>
            </a:r>
          </a:p>
          <a:p>
            <a:r>
              <a:rPr lang="en-GB" altLang="zh-CN" sz="1800" b="1">
                <a:latin typeface="Arial" charset="0"/>
              </a:rPr>
              <a:t>        throw new DateException("</a:t>
            </a:r>
            <a:r>
              <a:rPr lang="zh-CN" altLang="en-US" sz="1800" b="1">
                <a:latin typeface="Arial" charset="0"/>
              </a:rPr>
              <a:t>年份不合适，有效年份为</a:t>
            </a:r>
            <a:r>
              <a:rPr lang="en-US" altLang="zh-CN" sz="1800" b="1">
                <a:latin typeface="Arial" charset="0"/>
              </a:rPr>
              <a:t>0</a:t>
            </a:r>
            <a:r>
              <a:rPr lang="zh-CN" altLang="en-US" sz="1800" b="1">
                <a:latin typeface="Arial" charset="0"/>
              </a:rPr>
              <a:t>～</a:t>
            </a:r>
            <a:r>
              <a:rPr lang="en-US" altLang="zh-CN" sz="1800" b="1">
                <a:latin typeface="Arial" charset="0"/>
              </a:rPr>
              <a:t>2500</a:t>
            </a:r>
            <a:r>
              <a:rPr lang="zh-CN" altLang="en-US" sz="1800" b="1">
                <a:latin typeface="Arial" charset="0"/>
              </a:rPr>
              <a:t>。</a:t>
            </a:r>
            <a:r>
              <a:rPr lang="en-US" altLang="zh-CN" sz="1800" b="1">
                <a:latin typeface="Arial" charset="0"/>
              </a:rPr>
              <a:t>");</a:t>
            </a:r>
          </a:p>
          <a:p>
            <a:r>
              <a:rPr lang="en-US" altLang="zh-CN" sz="1800" b="1">
                <a:latin typeface="Arial" charset="0"/>
              </a:rPr>
              <a:t>    </a:t>
            </a:r>
            <a:r>
              <a:rPr lang="en-GB" altLang="zh-CN" sz="1800" b="1">
                <a:latin typeface="Arial" charset="0"/>
              </a:rPr>
              <a:t>if (month&lt;1 || month&gt;12)</a:t>
            </a:r>
          </a:p>
          <a:p>
            <a:r>
              <a:rPr lang="en-GB" altLang="zh-CN" sz="1800" b="1">
                <a:latin typeface="Arial" charset="0"/>
              </a:rPr>
              <a:t>        throw new DateException("</a:t>
            </a:r>
            <a:r>
              <a:rPr lang="zh-CN" altLang="en-US" sz="1800" b="1">
                <a:latin typeface="Arial" charset="0"/>
              </a:rPr>
              <a:t>月份错误</a:t>
            </a:r>
            <a:r>
              <a:rPr lang="en-US" altLang="zh-CN" sz="1800" b="1">
                <a:latin typeface="Arial" charset="0"/>
              </a:rPr>
              <a:t>");</a:t>
            </a:r>
          </a:p>
          <a:p>
            <a:r>
              <a:rPr lang="en-US" altLang="zh-CN" sz="1800" b="1">
                <a:latin typeface="Arial" charset="0"/>
              </a:rPr>
              <a:t>    </a:t>
            </a:r>
            <a:r>
              <a:rPr lang="en-GB" altLang="zh-CN" sz="1800" b="1">
                <a:latin typeface="Arial" charset="0"/>
              </a:rPr>
              <a:t>if (day&lt;1 || day&gt;daysOfMonth(year, month))</a:t>
            </a:r>
          </a:p>
          <a:p>
            <a:r>
              <a:rPr lang="en-GB" altLang="zh-CN" sz="1800" b="1">
                <a:latin typeface="Arial" charset="0"/>
              </a:rPr>
              <a:t>        throw new DateException("</a:t>
            </a:r>
            <a:r>
              <a:rPr lang="zh-CN" altLang="en-US" sz="1800" b="1">
                <a:latin typeface="Arial" charset="0"/>
              </a:rPr>
              <a:t>日期错误</a:t>
            </a:r>
            <a:r>
              <a:rPr lang="en-US" altLang="zh-CN" sz="1800" b="1">
                <a:latin typeface="Arial" charset="0"/>
              </a:rPr>
              <a:t>");</a:t>
            </a:r>
          </a:p>
          <a:p>
            <a:r>
              <a:rPr lang="en-US" altLang="zh-CN" sz="1800" b="1">
                <a:latin typeface="Arial" charset="0"/>
              </a:rPr>
              <a:t>    </a:t>
            </a:r>
            <a:r>
              <a:rPr lang="en-GB" altLang="zh-CN" sz="1800" b="1">
                <a:latin typeface="Arial" charset="0"/>
              </a:rPr>
              <a:t>this.aday.set(year, month, day);</a:t>
            </a:r>
          </a:p>
          <a:p>
            <a:r>
              <a:rPr lang="en-GB" altLang="zh-CN" sz="1800" b="1">
                <a:latin typeface="Arial" charset="0"/>
              </a:rPr>
              <a:t>}</a:t>
            </a:r>
          </a:p>
        </p:txBody>
      </p:sp>
      <p:sp>
        <p:nvSpPr>
          <p:cNvPr id="11" name="矩形标注 10"/>
          <p:cNvSpPr/>
          <p:nvPr/>
        </p:nvSpPr>
        <p:spPr>
          <a:xfrm>
            <a:off x="4427538" y="1268413"/>
            <a:ext cx="4248917" cy="1728539"/>
          </a:xfrm>
          <a:prstGeom prst="wedgeRectCallout">
            <a:avLst>
              <a:gd name="adj1" fmla="val -4633"/>
              <a:gd name="adj2" fmla="val 101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buFont typeface="Wingdings" panose="05000000000000000000" pitchFamily="2" charset="2"/>
              <a:buChar char="Ø"/>
              <a:defRPr/>
            </a:pPr>
            <a:r>
              <a:rPr lang="zh-CN" altLang="en-US" sz="2000" b="1" dirty="0">
                <a:solidFill>
                  <a:srgbClr val="C00000"/>
                </a:solidFill>
              </a:rPr>
              <a:t>当调用一个抛出异常的方法，调用者必须处理这个</a:t>
            </a:r>
            <a:r>
              <a:rPr lang="zh-CN" altLang="en-US" sz="2000" b="1">
                <a:solidFill>
                  <a:srgbClr val="C00000"/>
                </a:solidFill>
              </a:rPr>
              <a:t>异常</a:t>
            </a:r>
            <a:r>
              <a:rPr lang="zh-CN" altLang="en-US" sz="2000" b="1" smtClean="0">
                <a:solidFill>
                  <a:srgbClr val="C00000"/>
                </a:solidFill>
              </a:rPr>
              <a:t>。</a:t>
            </a:r>
            <a:endParaRPr lang="en-US" altLang="zh-CN" sz="2000" b="1">
              <a:solidFill>
                <a:srgbClr val="C00000"/>
              </a:solidFill>
            </a:endParaRPr>
          </a:p>
          <a:p>
            <a:pPr marL="342900" indent="-342900">
              <a:buFont typeface="Wingdings" panose="05000000000000000000" pitchFamily="2" charset="2"/>
              <a:buChar char="Ø"/>
              <a:defRPr/>
            </a:pPr>
            <a:r>
              <a:rPr lang="zh-CN" altLang="en-US" sz="2000" b="1" smtClean="0">
                <a:solidFill>
                  <a:srgbClr val="C00000"/>
                </a:solidFill>
              </a:rPr>
              <a:t>在</a:t>
            </a:r>
            <a:r>
              <a:rPr lang="en-US" altLang="zh-CN" sz="2000" b="1" smtClean="0">
                <a:solidFill>
                  <a:srgbClr val="C00000"/>
                </a:solidFill>
              </a:rPr>
              <a:t>DateExceptionDemo</a:t>
            </a:r>
            <a:r>
              <a:rPr lang="zh-CN" altLang="en-US" sz="2000" b="1" smtClean="0">
                <a:solidFill>
                  <a:srgbClr val="C00000"/>
                </a:solidFill>
              </a:rPr>
              <a:t>构造方法中调用了</a:t>
            </a:r>
            <a:r>
              <a:rPr lang="en-US" altLang="zh-CN" sz="2000" b="1" smtClean="0">
                <a:solidFill>
                  <a:srgbClr val="C00000"/>
                </a:solidFill>
              </a:rPr>
              <a:t>set</a:t>
            </a:r>
            <a:r>
              <a:rPr lang="zh-CN" altLang="en-US" sz="2000" b="1" smtClean="0">
                <a:solidFill>
                  <a:srgbClr val="C00000"/>
                </a:solidFill>
              </a:rPr>
              <a:t>方法，所以在</a:t>
            </a:r>
            <a:r>
              <a:rPr lang="en-US" altLang="zh-CN" sz="2000" b="1" smtClean="0">
                <a:solidFill>
                  <a:srgbClr val="C00000"/>
                </a:solidFill>
              </a:rPr>
              <a:t>new</a:t>
            </a:r>
            <a:r>
              <a:rPr lang="zh-CN" altLang="en-US" sz="2000" b="1" smtClean="0">
                <a:solidFill>
                  <a:srgbClr val="C00000"/>
                </a:solidFill>
              </a:rPr>
              <a:t>对象时就必须处理异常</a:t>
            </a:r>
            <a:endParaRPr lang="en-US" altLang="zh-CN" sz="2000" b="1" dirty="0">
              <a:solidFill>
                <a:srgbClr val="C00000"/>
              </a:solidFill>
            </a:endParaRPr>
          </a:p>
        </p:txBody>
      </p:sp>
      <p:sp>
        <p:nvSpPr>
          <p:cNvPr id="9" name="文本框 8"/>
          <p:cNvSpPr txBox="1"/>
          <p:nvPr/>
        </p:nvSpPr>
        <p:spPr>
          <a:xfrm>
            <a:off x="5076056" y="116632"/>
            <a:ext cx="4015445" cy="646331"/>
          </a:xfrm>
          <a:prstGeom prst="rect">
            <a:avLst/>
          </a:prstGeom>
          <a:solidFill>
            <a:srgbClr val="AAEFD1"/>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代码演示：</a:t>
            </a:r>
            <a:endParaRPr kumimoji="0" lang="en-US"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rPr>
              <a:t>05-Exception/DateExceptionDemo</a:t>
            </a: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150938" y="68932"/>
            <a:ext cx="7793037" cy="839788"/>
          </a:xfrm>
        </p:spPr>
        <p:txBody>
          <a:bodyPr/>
          <a:lstStyle/>
          <a:p>
            <a:pPr algn="l" eaLnBrk="1" hangingPunct="1"/>
            <a:r>
              <a:rPr lang="en-US" altLang="zh-CN" smtClean="0"/>
              <a:t>5.1.1 </a:t>
            </a:r>
            <a:r>
              <a:rPr lang="zh-CN" altLang="en-US" smtClean="0"/>
              <a:t>异常处理机制的必要性</a:t>
            </a:r>
          </a:p>
        </p:txBody>
      </p:sp>
      <p:sp>
        <p:nvSpPr>
          <p:cNvPr id="7172" name="Rectangle 3"/>
          <p:cNvSpPr>
            <a:spLocks noGrp="1" noChangeArrowheads="1"/>
          </p:cNvSpPr>
          <p:nvPr>
            <p:ph type="body" idx="1"/>
          </p:nvPr>
        </p:nvSpPr>
        <p:spPr>
          <a:xfrm>
            <a:off x="250825" y="1412875"/>
            <a:ext cx="8631238" cy="3787775"/>
          </a:xfrm>
        </p:spPr>
        <p:txBody>
          <a:bodyPr/>
          <a:lstStyle/>
          <a:p>
            <a:pPr marL="457200" indent="-457200" eaLnBrk="1" hangingPunct="1">
              <a:buFont typeface="Wingdings" pitchFamily="2" charset="2"/>
              <a:buChar char="n"/>
            </a:pPr>
            <a:r>
              <a:rPr lang="zh-CN" altLang="en-US" smtClean="0"/>
              <a:t>面向过程语言错误处理方式的缺陷</a:t>
            </a:r>
          </a:p>
          <a:p>
            <a:pPr marL="914400" lvl="1" indent="-457200" eaLnBrk="1" hangingPunct="1">
              <a:buFont typeface="Wingdings" pitchFamily="2" charset="2"/>
              <a:buChar char="Ø"/>
            </a:pPr>
            <a:r>
              <a:rPr lang="zh-CN" altLang="en-US" smtClean="0"/>
              <a:t>不进行范围检查 </a:t>
            </a:r>
          </a:p>
          <a:p>
            <a:pPr marL="914400" lvl="1" indent="-457200" eaLnBrk="1" hangingPunct="1">
              <a:buFont typeface="Wingdings" pitchFamily="2" charset="2"/>
              <a:buChar char="Ø"/>
            </a:pPr>
            <a:r>
              <a:rPr lang="zh-CN" altLang="en-US" smtClean="0"/>
              <a:t>采用</a:t>
            </a:r>
            <a:r>
              <a:rPr lang="en-GB" altLang="zh-CN" smtClean="0"/>
              <a:t>if</a:t>
            </a:r>
            <a:r>
              <a:rPr lang="zh-CN" altLang="en-GB" smtClean="0"/>
              <a:t>语句进行事先判断以防止出现错误。 </a:t>
            </a:r>
            <a:endParaRPr lang="zh-CN" altLang="en-US" smtClean="0"/>
          </a:p>
          <a:p>
            <a:pPr marL="457200" indent="-457200" eaLnBrk="1" hangingPunct="1">
              <a:buFont typeface="Wingdings" pitchFamily="2" charset="2"/>
              <a:buChar char="n"/>
            </a:pPr>
            <a:r>
              <a:rPr lang="zh-CN" altLang="en-US" smtClean="0"/>
              <a:t>面向对象语言异常处理的思想</a:t>
            </a:r>
          </a:p>
          <a:p>
            <a:pPr marL="914400" lvl="1" indent="-457200" eaLnBrk="1" hangingPunct="1">
              <a:buFont typeface="Wingdings" pitchFamily="2" charset="2"/>
              <a:buChar char="Ø"/>
            </a:pPr>
            <a:r>
              <a:rPr lang="zh-CN" altLang="en-US" smtClean="0"/>
              <a:t>将程序正常代码与错误处理代码分开。</a:t>
            </a:r>
          </a:p>
          <a:p>
            <a:pPr marL="914400" lvl="1" indent="-457200" eaLnBrk="1" hangingPunct="1">
              <a:buFont typeface="Wingdings" pitchFamily="2" charset="2"/>
              <a:buChar char="Ø"/>
            </a:pPr>
            <a:r>
              <a:rPr lang="zh-CN" altLang="en-US" smtClean="0"/>
              <a:t>使程序具有处理错误的能力。 </a:t>
            </a:r>
          </a:p>
        </p:txBody>
      </p:sp>
      <p:sp>
        <p:nvSpPr>
          <p:cNvPr id="2" name="灯片编号占位符 1"/>
          <p:cNvSpPr>
            <a:spLocks noGrp="1"/>
          </p:cNvSpPr>
          <p:nvPr>
            <p:ph type="sldNum" sz="quarter" idx="11"/>
          </p:nvPr>
        </p:nvSpPr>
        <p:spPr/>
        <p:txBody>
          <a:bodyPr/>
          <a:lstStyle/>
          <a:p>
            <a:pPr>
              <a:defRPr/>
            </a:pPr>
            <a:fld id="{4A7DDB81-1052-47B2-8CB4-D9D5DDA6F96A}" type="slidenum">
              <a:rPr lang="zh-CN" altLang="en-US"/>
              <a:pPr>
                <a:defRPr/>
              </a:pPr>
              <a:t>4</a:t>
            </a:fld>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692275" y="19050"/>
            <a:ext cx="5903913" cy="792163"/>
          </a:xfrm>
        </p:spPr>
        <p:txBody>
          <a:bodyPr/>
          <a:lstStyle/>
          <a:p>
            <a:r>
              <a:rPr lang="zh-CN" altLang="en-US" smtClean="0"/>
              <a:t>小结</a:t>
            </a:r>
            <a:endParaRPr lang="en-US" altLang="zh-CN" smtClean="0"/>
          </a:p>
        </p:txBody>
      </p:sp>
      <p:sp>
        <p:nvSpPr>
          <p:cNvPr id="39939" name="Rectangle 3"/>
          <p:cNvSpPr>
            <a:spLocks noGrp="1" noChangeArrowheads="1"/>
          </p:cNvSpPr>
          <p:nvPr>
            <p:ph type="body" idx="1"/>
          </p:nvPr>
        </p:nvSpPr>
        <p:spPr>
          <a:xfrm>
            <a:off x="0" y="1196975"/>
            <a:ext cx="9144000" cy="4608513"/>
          </a:xfrm>
        </p:spPr>
        <p:txBody>
          <a:bodyPr/>
          <a:lstStyle/>
          <a:p>
            <a:pPr marL="609600" indent="-609600"/>
            <a:r>
              <a:rPr lang="zh-CN" altLang="en-US" smtClean="0">
                <a:solidFill>
                  <a:srgbClr val="0000CC"/>
                </a:solidFill>
              </a:rPr>
              <a:t>内容和要求：</a:t>
            </a:r>
          </a:p>
          <a:p>
            <a:pPr marL="990600" lvl="1" indent="-533400">
              <a:buFontTx/>
              <a:buAutoNum type="arabicPeriod"/>
            </a:pPr>
            <a:r>
              <a:rPr lang="zh-CN" altLang="en-US" smtClean="0"/>
              <a:t>发现各种程序错误，采取不同的手段排除错误。</a:t>
            </a:r>
          </a:p>
          <a:p>
            <a:pPr marL="990600" lvl="1" indent="-533400">
              <a:buFontTx/>
              <a:buAutoNum type="arabicPeriod"/>
            </a:pPr>
            <a:r>
              <a:rPr lang="zh-CN" altLang="en-US" smtClean="0"/>
              <a:t>理解异常处理机制的运行方式，掌握</a:t>
            </a:r>
            <a:r>
              <a:rPr lang="en-US" altLang="zh-CN" smtClean="0"/>
              <a:t>Java</a:t>
            </a:r>
            <a:r>
              <a:rPr lang="zh-CN" altLang="en-US" smtClean="0"/>
              <a:t>异常的抛出、捕获及处理方法。</a:t>
            </a:r>
          </a:p>
          <a:p>
            <a:pPr marL="990600" lvl="1" indent="-533400">
              <a:buFontTx/>
              <a:buAutoNum type="arabicPeriod"/>
            </a:pPr>
            <a:r>
              <a:rPr lang="zh-CN" altLang="en-US" smtClean="0"/>
              <a:t>熟悉自定义异常在程序设计中的作用。</a:t>
            </a:r>
          </a:p>
          <a:p>
            <a:pPr marL="990600" lvl="1" indent="-533400">
              <a:buFontTx/>
              <a:buNone/>
            </a:pPr>
            <a:r>
              <a:rPr lang="zh-CN" altLang="en-US" smtClean="0">
                <a:solidFill>
                  <a:srgbClr val="000099"/>
                </a:solidFill>
              </a:rPr>
              <a:t>重点：</a:t>
            </a:r>
            <a:r>
              <a:rPr lang="zh-CN" altLang="en-US" smtClean="0"/>
              <a:t>掌握</a:t>
            </a:r>
            <a:r>
              <a:rPr lang="en-US" altLang="zh-CN" smtClean="0"/>
              <a:t>try</a:t>
            </a:r>
            <a:r>
              <a:rPr lang="zh-CN" altLang="en-US" smtClean="0"/>
              <a:t>语句捕获异常并处理。</a:t>
            </a:r>
          </a:p>
          <a:p>
            <a:pPr marL="990600" lvl="1" indent="-533400">
              <a:buFontTx/>
              <a:buNone/>
            </a:pPr>
            <a:r>
              <a:rPr lang="zh-CN" altLang="en-US" smtClean="0">
                <a:solidFill>
                  <a:srgbClr val="000099"/>
                </a:solidFill>
              </a:rPr>
              <a:t>难点：</a:t>
            </a:r>
            <a:r>
              <a:rPr lang="zh-CN" altLang="en-US" smtClean="0"/>
              <a:t>捕获并处理异常，抛出异常、使异常在方法间传递。</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88640"/>
            <a:ext cx="7402016" cy="647849"/>
          </a:xfrm>
        </p:spPr>
        <p:txBody>
          <a:bodyPr/>
          <a:lstStyle/>
          <a:p>
            <a:pPr algn="l"/>
            <a:r>
              <a:rPr lang="en-US" altLang="zh-CN" sz="3600" smtClean="0"/>
              <a:t>QQ</a:t>
            </a:r>
            <a:r>
              <a:rPr lang="zh-CN" altLang="en-US" sz="3600" smtClean="0"/>
              <a:t>作业</a:t>
            </a:r>
            <a:endParaRPr lang="zh-CN" altLang="en-US" sz="3600"/>
          </a:p>
        </p:txBody>
      </p:sp>
      <p:sp>
        <p:nvSpPr>
          <p:cNvPr id="4" name="灯片编号占位符 3"/>
          <p:cNvSpPr>
            <a:spLocks noGrp="1"/>
          </p:cNvSpPr>
          <p:nvPr>
            <p:ph type="sldNum" sz="quarter" idx="10"/>
          </p:nvPr>
        </p:nvSpPr>
        <p:spPr/>
        <p:txBody>
          <a:bodyPr/>
          <a:lstStyle/>
          <a:p>
            <a:pPr>
              <a:defRPr/>
            </a:pPr>
            <a:fld id="{364EFB64-791B-42B7-A17D-F445BA66627B}" type="slidenum">
              <a:rPr lang="en-US" altLang="zh-CN" smtClean="0"/>
              <a:pPr>
                <a:defRPr/>
              </a:pPr>
              <a:t>41</a:t>
            </a:fld>
            <a:endParaRPr lang="en-US" altLang="zh-CN"/>
          </a:p>
        </p:txBody>
      </p:sp>
      <p:sp>
        <p:nvSpPr>
          <p:cNvPr id="5" name="文本框 4"/>
          <p:cNvSpPr txBox="1"/>
          <p:nvPr/>
        </p:nvSpPr>
        <p:spPr>
          <a:xfrm>
            <a:off x="323528" y="1268760"/>
            <a:ext cx="8352928" cy="2554545"/>
          </a:xfrm>
          <a:prstGeom prst="rect">
            <a:avLst/>
          </a:prstGeom>
          <a:noFill/>
        </p:spPr>
        <p:txBody>
          <a:bodyPr wrap="square" rtlCol="0">
            <a:spAutoFit/>
          </a:bodyPr>
          <a:lstStyle/>
          <a:p>
            <a:r>
              <a:rPr lang="en-US" altLang="zh-CN" sz="2000">
                <a:latin typeface="微软雅黑" panose="020B0503020204020204" pitchFamily="34" charset="-122"/>
                <a:ea typeface="微软雅黑" panose="020B0503020204020204" pitchFamily="34" charset="-122"/>
              </a:rPr>
              <a:t>1</a:t>
            </a: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在</a:t>
            </a:r>
            <a:r>
              <a:rPr lang="zh-CN" altLang="en-US" sz="2000">
                <a:latin typeface="微软雅黑" panose="020B0503020204020204" pitchFamily="34" charset="-122"/>
                <a:ea typeface="微软雅黑" panose="020B0503020204020204" pitchFamily="34" charset="-122"/>
              </a:rPr>
              <a:t>复数</a:t>
            </a:r>
            <a:r>
              <a:rPr lang="en-US" altLang="zh-CN" sz="2000">
                <a:latin typeface="微软雅黑" panose="020B0503020204020204" pitchFamily="34" charset="-122"/>
                <a:ea typeface="微软雅黑" panose="020B0503020204020204" pitchFamily="34" charset="-122"/>
              </a:rPr>
              <a:t>Complex</a:t>
            </a:r>
            <a:r>
              <a:rPr lang="zh-CN" altLang="en-US" sz="2000">
                <a:latin typeface="微软雅黑" panose="020B0503020204020204" pitchFamily="34" charset="-122"/>
                <a:ea typeface="微软雅黑" panose="020B0503020204020204" pitchFamily="34" charset="-122"/>
              </a:rPr>
              <a:t>类中增加一个方法，由指定字符串</a:t>
            </a:r>
            <a:r>
              <a:rPr lang="en-US" altLang="zh-CN" sz="2000">
                <a:latin typeface="微软雅黑" panose="020B0503020204020204" pitchFamily="34" charset="-122"/>
                <a:ea typeface="微软雅黑" panose="020B0503020204020204" pitchFamily="34" charset="-122"/>
              </a:rPr>
              <a:t>s</a:t>
            </a:r>
            <a:r>
              <a:rPr lang="zh-CN" altLang="en-US" sz="2000">
                <a:latin typeface="微软雅黑" panose="020B0503020204020204" pitchFamily="34" charset="-122"/>
                <a:ea typeface="微软雅黑" panose="020B0503020204020204" pitchFamily="34" charset="-122"/>
              </a:rPr>
              <a:t>构造复数，当</a:t>
            </a:r>
            <a:r>
              <a:rPr lang="en-US" altLang="zh-CN" sz="2000">
                <a:latin typeface="微软雅黑" panose="020B0503020204020204" pitchFamily="34" charset="-122"/>
                <a:ea typeface="微软雅黑" panose="020B0503020204020204" pitchFamily="34" charset="-122"/>
              </a:rPr>
              <a:t>s</a:t>
            </a:r>
            <a:r>
              <a:rPr lang="zh-CN" altLang="en-US" sz="2000">
                <a:latin typeface="微软雅黑" panose="020B0503020204020204" pitchFamily="34" charset="-122"/>
                <a:ea typeface="微软雅黑" panose="020B0503020204020204" pitchFamily="34" charset="-122"/>
              </a:rPr>
              <a:t>串不能转换时，抛出自定义的异常类</a:t>
            </a:r>
            <a:r>
              <a:rPr lang="en-US" altLang="zh-CN" sz="2000">
                <a:latin typeface="微软雅黑" panose="020B0503020204020204" pitchFamily="34" charset="-122"/>
                <a:ea typeface="微软雅黑" panose="020B0503020204020204" pitchFamily="34" charset="-122"/>
              </a:rPr>
              <a:t>StrFmtException</a:t>
            </a:r>
          </a:p>
          <a:p>
            <a:r>
              <a:rPr lang="zh-CN" altLang="en-US" sz="2000">
                <a:latin typeface="微软雅黑" panose="020B0503020204020204" pitchFamily="34" charset="-122"/>
                <a:ea typeface="微软雅黑" panose="020B0503020204020204" pitchFamily="34" charset="-122"/>
              </a:rPr>
              <a:t>思路：将字符格式规定为”实部</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虚部”两部分，在构造方法里面</a:t>
            </a:r>
          </a:p>
          <a:p>
            <a:r>
              <a:rPr lang="zh-CN" altLang="en-US" sz="2000" smtClean="0">
                <a:latin typeface="微软雅黑" panose="020B0503020204020204" pitchFamily="34" charset="-122"/>
                <a:ea typeface="微软雅黑" panose="020B0503020204020204" pitchFamily="34" charset="-122"/>
              </a:rPr>
              <a:t>（</a:t>
            </a:r>
            <a:r>
              <a:rPr lang="en-US" altLang="zh-CN" sz="2000" smtClean="0">
                <a:latin typeface="微软雅黑" panose="020B0503020204020204" pitchFamily="34" charset="-122"/>
                <a:ea typeface="微软雅黑" panose="020B0503020204020204" pitchFamily="34" charset="-122"/>
              </a:rPr>
              <a:t>1</a:t>
            </a:r>
            <a:r>
              <a:rPr lang="zh-CN" altLang="en-US" sz="2000" smtClean="0">
                <a:latin typeface="微软雅黑" panose="020B0503020204020204" pitchFamily="34" charset="-122"/>
                <a:ea typeface="微软雅黑" panose="020B0503020204020204" pitchFamily="34" charset="-122"/>
              </a:rPr>
              <a:t>）首先</a:t>
            </a:r>
            <a:r>
              <a:rPr lang="zh-CN" altLang="en-US" sz="2000">
                <a:latin typeface="微软雅黑" panose="020B0503020204020204" pitchFamily="34" charset="-122"/>
                <a:ea typeface="微软雅黑" panose="020B0503020204020204" pitchFamily="34" charset="-122"/>
              </a:rPr>
              <a:t>通过</a:t>
            </a:r>
            <a:r>
              <a:rPr lang="en-US" altLang="zh-CN" sz="2000">
                <a:latin typeface="微软雅黑" panose="020B0503020204020204" pitchFamily="34" charset="-122"/>
                <a:ea typeface="微软雅黑" panose="020B0503020204020204" pitchFamily="34" charset="-122"/>
              </a:rPr>
              <a:t>string.split</a:t>
            </a:r>
            <a:r>
              <a:rPr lang="zh-CN" altLang="en-US" sz="2000">
                <a:latin typeface="微软雅黑" panose="020B0503020204020204" pitchFamily="34" charset="-122"/>
                <a:ea typeface="微软雅黑" panose="020B0503020204020204" pitchFamily="34" charset="-122"/>
              </a:rPr>
              <a:t>方法将字符串转换为数组，检查数组长度是否等于</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。不等于则抛出</a:t>
            </a:r>
            <a:r>
              <a:rPr lang="en-US" altLang="zh-CN" sz="2000">
                <a:latin typeface="微软雅黑" panose="020B0503020204020204" pitchFamily="34" charset="-122"/>
                <a:ea typeface="微软雅黑" panose="020B0503020204020204" pitchFamily="34" charset="-122"/>
              </a:rPr>
              <a:t>StrFmtException</a:t>
            </a:r>
            <a:r>
              <a:rPr lang="zh-CN" altLang="en-US" sz="2000">
                <a:latin typeface="微软雅黑" panose="020B0503020204020204" pitchFamily="34" charset="-122"/>
                <a:ea typeface="微软雅黑" panose="020B0503020204020204" pitchFamily="34" charset="-122"/>
              </a:rPr>
              <a:t>，并给</a:t>
            </a:r>
            <a:r>
              <a:rPr lang="zh-CN" altLang="en-US" sz="2000" smtClean="0">
                <a:latin typeface="微软雅黑" panose="020B0503020204020204" pitchFamily="34" charset="-122"/>
                <a:ea typeface="微软雅黑" panose="020B0503020204020204" pitchFamily="34" charset="-122"/>
              </a:rPr>
              <a:t>出明确的异常信息</a:t>
            </a:r>
            <a:r>
              <a:rPr lang="zh-CN" altLang="en-US" sz="2000">
                <a:latin typeface="微软雅黑" panose="020B0503020204020204" pitchFamily="34" charset="-122"/>
                <a:ea typeface="微软雅黑" panose="020B0503020204020204" pitchFamily="34" charset="-122"/>
              </a:rPr>
              <a:t>。</a:t>
            </a:r>
          </a:p>
          <a:p>
            <a:r>
              <a:rPr lang="zh-CN" altLang="en-US" sz="2000" smtClean="0">
                <a:latin typeface="微软雅黑" panose="020B0503020204020204" pitchFamily="34" charset="-122"/>
                <a:ea typeface="微软雅黑" panose="020B0503020204020204" pitchFamily="34" charset="-122"/>
              </a:rPr>
              <a:t>（</a:t>
            </a:r>
            <a:r>
              <a:rPr lang="en-US" altLang="zh-CN" sz="2000" smtClean="0">
                <a:latin typeface="微软雅黑" panose="020B0503020204020204" pitchFamily="34" charset="-122"/>
                <a:ea typeface="微软雅黑" panose="020B0503020204020204" pitchFamily="34" charset="-122"/>
              </a:rPr>
              <a:t>2</a:t>
            </a:r>
            <a:r>
              <a:rPr lang="zh-CN" altLang="en-US" sz="2000" smtClean="0">
                <a:latin typeface="微软雅黑" panose="020B0503020204020204" pitchFamily="34" charset="-122"/>
                <a:ea typeface="微软雅黑" panose="020B0503020204020204" pitchFamily="34" charset="-122"/>
              </a:rPr>
              <a:t>）将</a:t>
            </a:r>
            <a:r>
              <a:rPr lang="zh-CN" altLang="en-US" sz="2000">
                <a:latin typeface="微软雅黑" panose="020B0503020204020204" pitchFamily="34" charset="-122"/>
                <a:ea typeface="微软雅黑" panose="020B0503020204020204" pitchFamily="34" charset="-122"/>
              </a:rPr>
              <a:t>数组第</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项和第</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项分别是使用</a:t>
            </a:r>
            <a:r>
              <a:rPr lang="en-US" altLang="zh-CN" sz="2000">
                <a:latin typeface="微软雅黑" panose="020B0503020204020204" pitchFamily="34" charset="-122"/>
                <a:ea typeface="微软雅黑" panose="020B0503020204020204" pitchFamily="34" charset="-122"/>
              </a:rPr>
              <a:t>Double.parseDouble</a:t>
            </a:r>
            <a:r>
              <a:rPr lang="zh-CN" altLang="en-US" sz="2000">
                <a:latin typeface="微软雅黑" panose="020B0503020204020204" pitchFamily="34" charset="-122"/>
                <a:ea typeface="微软雅黑" panose="020B0503020204020204" pitchFamily="34" charset="-122"/>
              </a:rPr>
              <a:t>方法转换后赋值给实部和虚部，如果转换过程出错，则抛出</a:t>
            </a:r>
            <a:r>
              <a:rPr lang="en-US" altLang="zh-CN" sz="2000">
                <a:latin typeface="微软雅黑" panose="020B0503020204020204" pitchFamily="34" charset="-122"/>
                <a:ea typeface="微软雅黑" panose="020B0503020204020204" pitchFamily="34" charset="-122"/>
              </a:rPr>
              <a:t>StrFmtException</a:t>
            </a:r>
            <a:r>
              <a:rPr lang="zh-CN" altLang="en-US" sz="2000">
                <a:latin typeface="微软雅黑" panose="020B0503020204020204" pitchFamily="34" charset="-122"/>
                <a:ea typeface="微软雅黑" panose="020B0503020204020204" pitchFamily="34" charset="-122"/>
              </a:rPr>
              <a:t>，并给</a:t>
            </a:r>
            <a:r>
              <a:rPr lang="zh-CN" altLang="en-US" sz="2000" smtClean="0">
                <a:latin typeface="微软雅黑" panose="020B0503020204020204" pitchFamily="34" charset="-122"/>
                <a:ea typeface="微软雅黑" panose="020B0503020204020204" pitchFamily="34" charset="-122"/>
              </a:rPr>
              <a:t>出明确的异常</a:t>
            </a:r>
            <a:r>
              <a:rPr lang="zh-CN" altLang="en-US" sz="2000">
                <a:latin typeface="微软雅黑" panose="020B0503020204020204" pitchFamily="34" charset="-122"/>
                <a:ea typeface="微软雅黑" panose="020B0503020204020204" pitchFamily="34" charset="-122"/>
              </a:rPr>
              <a:t>信息</a:t>
            </a:r>
            <a:r>
              <a:rPr lang="zh-CN" altLang="en-US" sz="2000" smtClean="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6" name="文本框 5"/>
          <p:cNvSpPr txBox="1"/>
          <p:nvPr/>
        </p:nvSpPr>
        <p:spPr>
          <a:xfrm>
            <a:off x="323528" y="3984603"/>
            <a:ext cx="8352928" cy="2554545"/>
          </a:xfrm>
          <a:prstGeom prst="rect">
            <a:avLst/>
          </a:prstGeom>
          <a:noFill/>
        </p:spPr>
        <p:txBody>
          <a:bodyPr wrap="square" rtlCol="0">
            <a:spAutoFit/>
          </a:bodyPr>
          <a:lstStyle/>
          <a:p>
            <a:r>
              <a:rPr lang="en-US" altLang="zh-CN" sz="2000">
                <a:latin typeface="微软雅黑" panose="020B0503020204020204" pitchFamily="34" charset="-122"/>
                <a:ea typeface="微软雅黑" panose="020B0503020204020204" pitchFamily="34" charset="-122"/>
              </a:rPr>
              <a:t>2</a:t>
            </a: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实现</a:t>
            </a:r>
            <a:r>
              <a:rPr lang="zh-CN" altLang="en-US" sz="2000">
                <a:latin typeface="微软雅黑" panose="020B0503020204020204" pitchFamily="34" charset="-122"/>
                <a:ea typeface="微软雅黑" panose="020B0503020204020204" pitchFamily="34" charset="-122"/>
              </a:rPr>
              <a:t>将输入的成绩转换为对应的等级、或者抛出异常。</a:t>
            </a:r>
          </a:p>
          <a:p>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	在</a:t>
            </a:r>
            <a:r>
              <a:rPr lang="en-US" altLang="zh-CN" sz="2000">
                <a:latin typeface="微软雅黑" panose="020B0503020204020204" pitchFamily="34" charset="-122"/>
                <a:ea typeface="微软雅黑" panose="020B0503020204020204" pitchFamily="34" charset="-122"/>
              </a:rPr>
              <a:t>GradeDemo</a:t>
            </a:r>
            <a:r>
              <a:rPr lang="zh-CN" altLang="en-US" sz="2000">
                <a:latin typeface="微软雅黑" panose="020B0503020204020204" pitchFamily="34" charset="-122"/>
                <a:ea typeface="微软雅黑" panose="020B0503020204020204" pitchFamily="34" charset="-122"/>
              </a:rPr>
              <a:t>的</a:t>
            </a:r>
            <a:r>
              <a:rPr lang="en-US" altLang="zh-CN" sz="2000">
                <a:latin typeface="微软雅黑" panose="020B0503020204020204" pitchFamily="34" charset="-122"/>
                <a:ea typeface="微软雅黑" panose="020B0503020204020204" pitchFamily="34" charset="-122"/>
              </a:rPr>
              <a:t>main</a:t>
            </a:r>
            <a:r>
              <a:rPr lang="zh-CN" altLang="en-US" sz="2000">
                <a:latin typeface="微软雅黑" panose="020B0503020204020204" pitchFamily="34" charset="-122"/>
                <a:ea typeface="微软雅黑" panose="020B0503020204020204" pitchFamily="34" charset="-122"/>
              </a:rPr>
              <a:t>方法中，多次从键盘读取输入的整数成绩</a:t>
            </a:r>
            <a:r>
              <a:rPr lang="en-US" altLang="zh-CN" sz="2000">
                <a:latin typeface="微软雅黑" panose="020B0503020204020204" pitchFamily="34" charset="-122"/>
                <a:ea typeface="微软雅黑" panose="020B0503020204020204" pitchFamily="34" charset="-122"/>
              </a:rPr>
              <a:t>score</a:t>
            </a:r>
            <a:r>
              <a:rPr lang="zh-CN" altLang="en-US" sz="2000">
                <a:latin typeface="微软雅黑" panose="020B0503020204020204" pitchFamily="34" charset="-122"/>
                <a:ea typeface="微软雅黑" panose="020B0503020204020204" pitchFamily="34" charset="-122"/>
              </a:rPr>
              <a:t>，调用</a:t>
            </a:r>
            <a:r>
              <a:rPr lang="en-US" altLang="zh-CN" sz="2000">
                <a:latin typeface="微软雅黑" panose="020B0503020204020204" pitchFamily="34" charset="-122"/>
                <a:ea typeface="微软雅黑" panose="020B0503020204020204" pitchFamily="34" charset="-122"/>
              </a:rPr>
              <a:t>getGrade</a:t>
            </a:r>
            <a:r>
              <a:rPr lang="zh-CN" altLang="en-US" sz="2000">
                <a:latin typeface="微软雅黑" panose="020B0503020204020204" pitchFamily="34" charset="-122"/>
                <a:ea typeface="微软雅黑" panose="020B0503020204020204" pitchFamily="34" charset="-122"/>
              </a:rPr>
              <a:t>方法转换为等级字符串</a:t>
            </a:r>
          </a:p>
          <a:p>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100~90</a:t>
            </a:r>
            <a:r>
              <a:rPr lang="zh-CN" altLang="en-US" sz="2000">
                <a:latin typeface="微软雅黑" panose="020B0503020204020204" pitchFamily="34" charset="-122"/>
                <a:ea typeface="微软雅黑" panose="020B0503020204020204" pitchFamily="34" charset="-122"/>
              </a:rPr>
              <a:t>分，等级为“优秀”；</a:t>
            </a:r>
            <a:r>
              <a:rPr lang="en-US" altLang="zh-CN" sz="2000">
                <a:latin typeface="微软雅黑" panose="020B0503020204020204" pitchFamily="34" charset="-122"/>
                <a:ea typeface="微软雅黑" panose="020B0503020204020204" pitchFamily="34" charset="-122"/>
              </a:rPr>
              <a:t>89~70</a:t>
            </a:r>
            <a:r>
              <a:rPr lang="zh-CN" altLang="en-US" sz="2000">
                <a:latin typeface="微软雅黑" panose="020B0503020204020204" pitchFamily="34" charset="-122"/>
                <a:ea typeface="微软雅黑" panose="020B0503020204020204" pitchFamily="34" charset="-122"/>
              </a:rPr>
              <a:t>分，等级为“良好”；</a:t>
            </a:r>
            <a:r>
              <a:rPr lang="en-US" altLang="zh-CN" sz="2000">
                <a:latin typeface="微软雅黑" panose="020B0503020204020204" pitchFamily="34" charset="-122"/>
                <a:ea typeface="微软雅黑" panose="020B0503020204020204" pitchFamily="34" charset="-122"/>
              </a:rPr>
              <a:t>69~60</a:t>
            </a:r>
            <a:r>
              <a:rPr lang="zh-CN" altLang="en-US" sz="2000">
                <a:latin typeface="微软雅黑" panose="020B0503020204020204" pitchFamily="34" charset="-122"/>
                <a:ea typeface="微软雅黑" panose="020B0503020204020204" pitchFamily="34" charset="-122"/>
              </a:rPr>
              <a:t>分，等级为“及格”；小于</a:t>
            </a:r>
            <a:r>
              <a:rPr lang="en-US" altLang="zh-CN" sz="2000">
                <a:latin typeface="微软雅黑" panose="020B0503020204020204" pitchFamily="34" charset="-122"/>
                <a:ea typeface="微软雅黑" panose="020B0503020204020204" pitchFamily="34" charset="-122"/>
              </a:rPr>
              <a:t>60</a:t>
            </a:r>
            <a:r>
              <a:rPr lang="zh-CN" altLang="en-US" sz="2000">
                <a:latin typeface="微软雅黑" panose="020B0503020204020204" pitchFamily="34" charset="-122"/>
                <a:ea typeface="微软雅黑" panose="020B0503020204020204" pitchFamily="34" charset="-122"/>
              </a:rPr>
              <a:t>分时，抛出一个</a:t>
            </a:r>
            <a:r>
              <a:rPr lang="en-US" altLang="zh-CN" sz="2000">
                <a:latin typeface="微软雅黑" panose="020B0503020204020204" pitchFamily="34" charset="-122"/>
                <a:ea typeface="微软雅黑" panose="020B0503020204020204" pitchFamily="34" charset="-122"/>
              </a:rPr>
              <a:t>GradeWarn</a:t>
            </a:r>
            <a:r>
              <a:rPr lang="zh-CN" altLang="en-US" sz="2000">
                <a:latin typeface="微软雅黑" panose="020B0503020204020204" pitchFamily="34" charset="-122"/>
                <a:ea typeface="微软雅黑" panose="020B0503020204020204" pitchFamily="34" charset="-122"/>
              </a:rPr>
              <a:t>的异常，给出挂科告警信息</a:t>
            </a:r>
          </a:p>
          <a:p>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3</a:t>
            </a:r>
            <a:r>
              <a:rPr lang="zh-CN" altLang="en-US" sz="2000">
                <a:latin typeface="微软雅黑" panose="020B0503020204020204" pitchFamily="34" charset="-122"/>
                <a:ea typeface="微软雅黑" panose="020B0503020204020204" pitchFamily="34" charset="-122"/>
              </a:rPr>
              <a:t>）	实现继承</a:t>
            </a:r>
            <a:r>
              <a:rPr lang="en-US" altLang="zh-CN" sz="2000">
                <a:latin typeface="微软雅黑" panose="020B0503020204020204" pitchFamily="34" charset="-122"/>
                <a:ea typeface="微软雅黑" panose="020B0503020204020204" pitchFamily="34" charset="-122"/>
              </a:rPr>
              <a:t>Exception</a:t>
            </a:r>
            <a:r>
              <a:rPr lang="zh-CN" altLang="en-US" sz="2000">
                <a:latin typeface="微软雅黑" panose="020B0503020204020204" pitchFamily="34" charset="-122"/>
                <a:ea typeface="微软雅黑" panose="020B0503020204020204" pitchFamily="34" charset="-122"/>
              </a:rPr>
              <a:t>的异常类</a:t>
            </a:r>
            <a:r>
              <a:rPr lang="en-US" altLang="zh-CN" sz="2000">
                <a:latin typeface="微软雅黑" panose="020B0503020204020204" pitchFamily="34" charset="-122"/>
                <a:ea typeface="微软雅黑" panose="020B0503020204020204" pitchFamily="34" charset="-122"/>
              </a:rPr>
              <a:t>GradeWarn</a:t>
            </a:r>
            <a:r>
              <a:rPr lang="zh-CN" altLang="en-US" sz="2000">
                <a:latin typeface="微软雅黑" panose="020B0503020204020204" pitchFamily="34" charset="-122"/>
                <a:ea typeface="微软雅黑" panose="020B0503020204020204" pitchFamily="34" charset="-122"/>
              </a:rPr>
              <a:t>。</a:t>
            </a:r>
          </a:p>
          <a:p>
            <a:endParaRPr lang="zh-CN" altLang="en-US" sz="200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603127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作业</a:t>
            </a:r>
          </a:p>
        </p:txBody>
      </p:sp>
      <p:sp>
        <p:nvSpPr>
          <p:cNvPr id="4" name="灯片编号占位符 3"/>
          <p:cNvSpPr>
            <a:spLocks noGrp="1"/>
          </p:cNvSpPr>
          <p:nvPr>
            <p:ph type="sldNum" sz="quarter" idx="10"/>
          </p:nvPr>
        </p:nvSpPr>
        <p:spPr/>
        <p:txBody>
          <a:bodyPr/>
          <a:lstStyle/>
          <a:p>
            <a:pPr>
              <a:defRPr/>
            </a:pPr>
            <a:fld id="{7C3E198D-4BA0-43A9-9955-1A08A3D6693B}" type="slidenum">
              <a:rPr lang="en-US" altLang="zh-CN" smtClean="0"/>
              <a:pPr>
                <a:defRPr/>
              </a:pPr>
              <a:t>42</a:t>
            </a:fld>
            <a:endParaRPr lang="en-US" altLang="zh-CN"/>
          </a:p>
        </p:txBody>
      </p:sp>
      <p:sp>
        <p:nvSpPr>
          <p:cNvPr id="40964" name="TextBox 4"/>
          <p:cNvSpPr txBox="1">
            <a:spLocks noChangeArrowheads="1"/>
          </p:cNvSpPr>
          <p:nvPr/>
        </p:nvSpPr>
        <p:spPr bwMode="auto">
          <a:xfrm>
            <a:off x="395288" y="1125538"/>
            <a:ext cx="82804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20000"/>
              </a:lnSpc>
            </a:pPr>
            <a:r>
              <a:rPr lang="zh-CN" altLang="en-US" sz="2800" b="1" dirty="0"/>
              <a:t>    在复数</a:t>
            </a:r>
            <a:r>
              <a:rPr lang="en-US" altLang="zh-CN" sz="2800" b="1" dirty="0"/>
              <a:t>Complex</a:t>
            </a:r>
            <a:r>
              <a:rPr lang="zh-CN" altLang="en-US" sz="2800" b="1" dirty="0"/>
              <a:t>类中</a:t>
            </a:r>
            <a:r>
              <a:rPr lang="zh-CN" altLang="en-US" sz="2800" b="1" dirty="0" smtClean="0"/>
              <a:t>增加</a:t>
            </a:r>
            <a:r>
              <a:rPr lang="zh-CN" altLang="en-US" sz="2800" b="1" dirty="0"/>
              <a:t>一个</a:t>
            </a:r>
            <a:r>
              <a:rPr lang="zh-CN" altLang="en-US" sz="2800" b="1" dirty="0" smtClean="0"/>
              <a:t>方法</a:t>
            </a:r>
            <a:r>
              <a:rPr lang="zh-CN" altLang="en-US" sz="2800" b="1" dirty="0"/>
              <a:t>，由指定字符串</a:t>
            </a:r>
            <a:r>
              <a:rPr lang="en-US" altLang="zh-CN" sz="2800" b="1" dirty="0"/>
              <a:t>s</a:t>
            </a:r>
            <a:r>
              <a:rPr lang="zh-CN" altLang="en-US" sz="2800" b="1" dirty="0"/>
              <a:t>构造复数，当</a:t>
            </a:r>
            <a:r>
              <a:rPr lang="en-US" altLang="zh-CN" sz="2800" b="1" dirty="0"/>
              <a:t>s</a:t>
            </a:r>
            <a:r>
              <a:rPr lang="zh-CN" altLang="en-US" sz="2800" b="1" dirty="0"/>
              <a:t>串不能转换时，抛出自定义的异常类</a:t>
            </a:r>
            <a:r>
              <a:rPr lang="en-US" altLang="zh-CN" sz="2800" b="1" dirty="0" err="1"/>
              <a:t>StrFmtException</a:t>
            </a:r>
            <a:endParaRPr lang="zh-CN" altLang="en-US" sz="2800" b="1" dirty="0"/>
          </a:p>
        </p:txBody>
      </p:sp>
      <p:sp>
        <p:nvSpPr>
          <p:cNvPr id="40965" name="TextBox 1"/>
          <p:cNvSpPr txBox="1">
            <a:spLocks noChangeArrowheads="1"/>
          </p:cNvSpPr>
          <p:nvPr/>
        </p:nvSpPr>
        <p:spPr bwMode="auto">
          <a:xfrm>
            <a:off x="373063" y="3068638"/>
            <a:ext cx="87122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2600" b="1" dirty="0"/>
              <a:t>思路：将字符格式规定为</a:t>
            </a:r>
            <a:r>
              <a:rPr lang="en-US" altLang="zh-CN" sz="2600" b="1" dirty="0"/>
              <a:t>”</a:t>
            </a:r>
            <a:r>
              <a:rPr lang="zh-CN" altLang="en-US" sz="2600" b="1" dirty="0"/>
              <a:t>实部</a:t>
            </a:r>
            <a:r>
              <a:rPr lang="en-US" altLang="zh-CN" sz="2600" b="1" dirty="0"/>
              <a:t>:</a:t>
            </a:r>
            <a:r>
              <a:rPr lang="zh-CN" altLang="en-US" sz="2600" b="1" dirty="0"/>
              <a:t>虚部</a:t>
            </a:r>
            <a:r>
              <a:rPr lang="en-US" altLang="zh-CN" sz="2600" b="1" dirty="0"/>
              <a:t>”</a:t>
            </a:r>
            <a:r>
              <a:rPr lang="zh-CN" altLang="en-US" sz="2600" b="1" dirty="0"/>
              <a:t>两部分，在构造方法里面</a:t>
            </a:r>
            <a:endParaRPr lang="en-US" altLang="zh-CN" sz="2600" b="1" dirty="0"/>
          </a:p>
          <a:p>
            <a:pPr eaLnBrk="1" hangingPunct="1"/>
            <a:r>
              <a:rPr lang="en-US" altLang="zh-CN" sz="2600" b="1" dirty="0"/>
              <a:t>1</a:t>
            </a:r>
            <a:r>
              <a:rPr lang="zh-CN" altLang="en-US" sz="2600" b="1" dirty="0"/>
              <a:t>）首先通过</a:t>
            </a:r>
            <a:r>
              <a:rPr lang="en-US" altLang="zh-CN" sz="2600" b="1" dirty="0" err="1"/>
              <a:t>string.split</a:t>
            </a:r>
            <a:r>
              <a:rPr lang="zh-CN" altLang="en-US" sz="2600" b="1" dirty="0"/>
              <a:t>方法将字符串转换为数组，检查数组长度是否等于</a:t>
            </a:r>
            <a:r>
              <a:rPr lang="en-US" altLang="zh-CN" sz="2600" b="1" dirty="0"/>
              <a:t>2</a:t>
            </a:r>
            <a:r>
              <a:rPr lang="zh-CN" altLang="en-US" sz="2600" b="1" dirty="0"/>
              <a:t>。不等于则抛出</a:t>
            </a:r>
            <a:r>
              <a:rPr lang="en-US" altLang="zh-CN" sz="2600" b="1" dirty="0" err="1"/>
              <a:t>StrFmtException</a:t>
            </a:r>
            <a:r>
              <a:rPr lang="zh-CN" altLang="en-US" sz="2600" b="1" dirty="0"/>
              <a:t>，并给出错误信息。</a:t>
            </a:r>
            <a:endParaRPr lang="en-US" altLang="zh-CN" sz="2600" b="1" dirty="0"/>
          </a:p>
          <a:p>
            <a:pPr eaLnBrk="1" hangingPunct="1"/>
            <a:r>
              <a:rPr lang="en-US" altLang="zh-CN" sz="2600" b="1" dirty="0"/>
              <a:t>2</a:t>
            </a:r>
            <a:r>
              <a:rPr lang="zh-CN" altLang="en-US" sz="2600" b="1" dirty="0"/>
              <a:t>）将数组第</a:t>
            </a:r>
            <a:r>
              <a:rPr lang="en-US" altLang="zh-CN" sz="2600" b="1" dirty="0"/>
              <a:t>1</a:t>
            </a:r>
            <a:r>
              <a:rPr lang="zh-CN" altLang="en-US" sz="2600" b="1" dirty="0"/>
              <a:t>项和第</a:t>
            </a:r>
            <a:r>
              <a:rPr lang="en-US" altLang="zh-CN" sz="2600" b="1" dirty="0"/>
              <a:t>2</a:t>
            </a:r>
            <a:r>
              <a:rPr lang="zh-CN" altLang="en-US" sz="2600" b="1" dirty="0"/>
              <a:t>项分别是使用</a:t>
            </a:r>
            <a:r>
              <a:rPr lang="en-US" altLang="zh-CN" sz="2600" b="1" dirty="0" err="1"/>
              <a:t>Double.parseDouble</a:t>
            </a:r>
            <a:r>
              <a:rPr lang="zh-CN" altLang="en-US" sz="2600" b="1" dirty="0"/>
              <a:t>方法转换后赋值给实部和虚部，如果转换过程出错，则抛出</a:t>
            </a:r>
            <a:r>
              <a:rPr lang="en-US" altLang="zh-CN" sz="2600" b="1" dirty="0" err="1"/>
              <a:t>StrFmtException</a:t>
            </a:r>
            <a:r>
              <a:rPr lang="zh-CN" altLang="en-US" sz="2600" b="1" dirty="0"/>
              <a:t>，并给出异常信息。</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528596" y="979588"/>
            <a:ext cx="66495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1. </a:t>
            </a:r>
            <a:r>
              <a:rPr lang="zh-CN" altLang="en-US" sz="2000" b="1" dirty="0">
                <a:solidFill>
                  <a:srgbClr val="000000"/>
                </a:solidFill>
                <a:latin typeface="微软雅黑" panose="020B0503020204020204" pitchFamily="34" charset="-122"/>
                <a:ea typeface="微软雅黑" panose="020B0503020204020204" pitchFamily="34" charset="-122"/>
              </a:rPr>
              <a:t>程序中的错误有哪几种？分别能够在什么时刻被发现？</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41987" name="标题 3"/>
          <p:cNvSpPr>
            <a:spLocks noGrp="1"/>
          </p:cNvSpPr>
          <p:nvPr>
            <p:ph type="title"/>
          </p:nvPr>
        </p:nvSpPr>
        <p:spPr/>
        <p:txBody>
          <a:bodyPr/>
          <a:lstStyle/>
          <a:p>
            <a:r>
              <a:rPr lang="zh-CN" altLang="en-US" smtClean="0">
                <a:solidFill>
                  <a:schemeClr val="tx1"/>
                </a:solidFill>
              </a:rPr>
              <a:t>习   题</a:t>
            </a:r>
          </a:p>
        </p:txBody>
      </p:sp>
      <p:sp>
        <p:nvSpPr>
          <p:cNvPr id="41989"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CB39506-FA56-43B5-A679-636EADC23CA2}" type="slidenum">
              <a:rPr lang="zh-CN" altLang="en-US" sz="1400" smtClean="0">
                <a:solidFill>
                  <a:srgbClr val="000000"/>
                </a:solidFill>
                <a:latin typeface="Tahoma" pitchFamily="34" charset="0"/>
              </a:rPr>
              <a:pPr eaLnBrk="1" hangingPunct="1"/>
              <a:t>43</a:t>
            </a:fld>
            <a:endParaRPr lang="en-US" altLang="zh-CN" sz="1400" smtClean="0">
              <a:solidFill>
                <a:srgbClr val="000000"/>
              </a:solidFill>
              <a:latin typeface="Tahoma" pitchFamily="34" charset="0"/>
            </a:endParaRPr>
          </a:p>
        </p:txBody>
      </p:sp>
      <p:sp>
        <p:nvSpPr>
          <p:cNvPr id="6" name="文本框 5"/>
          <p:cNvSpPr txBox="1">
            <a:spLocks noChangeArrowheads="1"/>
          </p:cNvSpPr>
          <p:nvPr/>
        </p:nvSpPr>
        <p:spPr bwMode="auto">
          <a:xfrm>
            <a:off x="323528" y="1431900"/>
            <a:ext cx="871296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程序错误按照性质可分为</a:t>
            </a:r>
            <a:r>
              <a:rPr lang="en-US" altLang="zh-CN" sz="2000" b="1" dirty="0">
                <a:solidFill>
                  <a:srgbClr val="000000"/>
                </a:solidFill>
                <a:latin typeface="微软雅黑" panose="020B0503020204020204" pitchFamily="34" charset="-122"/>
                <a:ea typeface="微软雅黑" panose="020B0503020204020204" pitchFamily="34" charset="-122"/>
              </a:rPr>
              <a:t>3</a:t>
            </a:r>
            <a:r>
              <a:rPr lang="zh-CN" altLang="en-US" sz="2000" b="1" dirty="0">
                <a:solidFill>
                  <a:srgbClr val="000000"/>
                </a:solidFill>
                <a:latin typeface="微软雅黑" panose="020B0503020204020204" pitchFamily="34" charset="-122"/>
                <a:ea typeface="微软雅黑" panose="020B0503020204020204" pitchFamily="34" charset="-122"/>
              </a:rPr>
              <a:t>类：语法错、语义错、逻辑错。</a:t>
            </a:r>
          </a:p>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1</a:t>
            </a:r>
            <a:r>
              <a:rPr lang="zh-CN" altLang="en-US" sz="2000" b="1" dirty="0" smtClean="0">
                <a:solidFill>
                  <a:srgbClr val="000000"/>
                </a:solidFill>
                <a:latin typeface="微软雅黑" panose="020B0503020204020204" pitchFamily="34" charset="-122"/>
                <a:ea typeface="微软雅黑" panose="020B0503020204020204" pitchFamily="34" charset="-122"/>
              </a:rPr>
              <a:t>）</a:t>
            </a:r>
            <a:r>
              <a:rPr lang="en-US" altLang="zh-CN" sz="2000" b="1" dirty="0" smtClean="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rPr>
              <a:t>语法错</a:t>
            </a:r>
            <a:r>
              <a:rPr lang="zh-CN" altLang="en-US" sz="2000" b="1" dirty="0">
                <a:solidFill>
                  <a:srgbClr val="000000"/>
                </a:solidFill>
                <a:latin typeface="微软雅黑" panose="020B0503020204020204" pitchFamily="34" charset="-122"/>
                <a:ea typeface="微软雅黑" panose="020B0503020204020204" pitchFamily="34" charset="-122"/>
              </a:rPr>
              <a:t>：违反语法规范的错误成为语法错</a:t>
            </a:r>
            <a:r>
              <a:rPr lang="en-US" altLang="zh-CN" sz="2000" b="1" dirty="0">
                <a:solidFill>
                  <a:srgbClr val="000000"/>
                </a:solidFill>
                <a:latin typeface="微软雅黑" panose="020B0503020204020204" pitchFamily="34" charset="-122"/>
                <a:ea typeface="微软雅黑" panose="020B0503020204020204" pitchFamily="34" charset="-122"/>
              </a:rPr>
              <a:t>( syntax error )</a:t>
            </a:r>
            <a:r>
              <a:rPr lang="zh-CN" altLang="en-US" sz="2000" b="1" dirty="0">
                <a:solidFill>
                  <a:srgbClr val="000000"/>
                </a:solidFill>
                <a:latin typeface="微软雅黑" panose="020B0503020204020204" pitchFamily="34" charset="-122"/>
                <a:ea typeface="微软雅黑" panose="020B0503020204020204" pitchFamily="34" charset="-122"/>
              </a:rPr>
              <a:t>，这类错误通常在编译时发现，又称为编译错，如标识符未声明、表达式中运算符与操作数类型不兼容、变量赋值时的类型与声明时的类型不匹配、括号不匹配、语句末缺少分号等。</a:t>
            </a:r>
          </a:p>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2</a:t>
            </a:r>
            <a:r>
              <a:rPr lang="zh-CN" altLang="en-US" sz="2000" b="1" dirty="0" smtClean="0">
                <a:solidFill>
                  <a:srgbClr val="000000"/>
                </a:solidFill>
                <a:latin typeface="微软雅黑" panose="020B0503020204020204" pitchFamily="34" charset="-122"/>
                <a:ea typeface="微软雅黑" panose="020B0503020204020204" pitchFamily="34" charset="-122"/>
              </a:rPr>
              <a:t>）</a:t>
            </a:r>
            <a:r>
              <a:rPr lang="en-US" altLang="zh-CN" sz="2000" b="1" dirty="0" smtClean="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rPr>
              <a:t>语义错</a:t>
            </a:r>
            <a:r>
              <a:rPr lang="zh-CN" altLang="en-US" sz="2000" b="1" dirty="0">
                <a:solidFill>
                  <a:srgbClr val="000000"/>
                </a:solidFill>
                <a:latin typeface="微软雅黑" panose="020B0503020204020204" pitchFamily="34" charset="-122"/>
                <a:ea typeface="微软雅黑" panose="020B0503020204020204" pitchFamily="34" charset="-122"/>
              </a:rPr>
              <a:t>：如果在程序的语法上正确，但在语义上存在错误，则称为语义错（ </a:t>
            </a:r>
            <a:r>
              <a:rPr lang="en-US" altLang="zh-CN" sz="2000" b="1" dirty="0">
                <a:solidFill>
                  <a:srgbClr val="000000"/>
                </a:solidFill>
                <a:latin typeface="微软雅黑" panose="020B0503020204020204" pitchFamily="34" charset="-122"/>
                <a:ea typeface="微软雅黑" panose="020B0503020204020204" pitchFamily="34" charset="-122"/>
              </a:rPr>
              <a:t>semantic error</a:t>
            </a:r>
            <a:r>
              <a:rPr lang="zh-CN" altLang="en-US" sz="2000" b="1" dirty="0">
                <a:solidFill>
                  <a:srgbClr val="000000"/>
                </a:solidFill>
                <a:latin typeface="微软雅黑" panose="020B0503020204020204" pitchFamily="34" charset="-122"/>
                <a:ea typeface="微软雅黑" panose="020B0503020204020204" pitchFamily="34" charset="-122"/>
              </a:rPr>
              <a:t>），又称为运行错（</a:t>
            </a:r>
            <a:r>
              <a:rPr lang="en-US" altLang="zh-CN" sz="2000" b="1" dirty="0">
                <a:solidFill>
                  <a:srgbClr val="000000"/>
                </a:solidFill>
                <a:latin typeface="微软雅黑" panose="020B0503020204020204" pitchFamily="34" charset="-122"/>
                <a:ea typeface="微软雅黑" panose="020B0503020204020204" pitchFamily="34" charset="-122"/>
              </a:rPr>
              <a:t>run-time error</a:t>
            </a:r>
            <a:r>
              <a:rPr lang="zh-CN" altLang="en-US" sz="2000" b="1" dirty="0">
                <a:solidFill>
                  <a:srgbClr val="000000"/>
                </a:solidFill>
                <a:latin typeface="微软雅黑" panose="020B0503020204020204" pitchFamily="34" charset="-122"/>
                <a:ea typeface="微软雅黑" panose="020B0503020204020204" pitchFamily="34" charset="-122"/>
              </a:rPr>
              <a:t>），语义错不能被编译系统发现，只有到程序运行时才能被发现，如输入数据格式错、除数为</a:t>
            </a:r>
            <a:r>
              <a:rPr lang="en-US" altLang="zh-CN" sz="2000" b="1" dirty="0">
                <a:solidFill>
                  <a:srgbClr val="000000"/>
                </a:solidFill>
                <a:latin typeface="微软雅黑" panose="020B0503020204020204" pitchFamily="34" charset="-122"/>
                <a:ea typeface="微软雅黑" panose="020B0503020204020204" pitchFamily="34" charset="-122"/>
              </a:rPr>
              <a:t>0</a:t>
            </a:r>
            <a:r>
              <a:rPr lang="zh-CN" altLang="en-US" sz="2000" b="1" dirty="0">
                <a:solidFill>
                  <a:srgbClr val="000000"/>
                </a:solidFill>
                <a:latin typeface="微软雅黑" panose="020B0503020204020204" pitchFamily="34" charset="-122"/>
                <a:ea typeface="微软雅黑" panose="020B0503020204020204" pitchFamily="34" charset="-122"/>
              </a:rPr>
              <a:t>错、给变量赋予超出其范围的值错等。</a:t>
            </a:r>
          </a:p>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3</a:t>
            </a:r>
            <a:r>
              <a:rPr lang="zh-CN" altLang="en-US" sz="2000" b="1" dirty="0" smtClean="0">
                <a:solidFill>
                  <a:srgbClr val="000000"/>
                </a:solidFill>
                <a:latin typeface="微软雅黑" panose="020B0503020204020204" pitchFamily="34" charset="-122"/>
                <a:ea typeface="微软雅黑" panose="020B0503020204020204" pitchFamily="34" charset="-122"/>
              </a:rPr>
              <a:t>）</a:t>
            </a:r>
            <a:r>
              <a:rPr lang="en-US" altLang="zh-CN" sz="2000" b="1" dirty="0" smtClean="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rPr>
              <a:t>逻辑错</a:t>
            </a:r>
            <a:r>
              <a:rPr lang="zh-CN" altLang="en-US" sz="2000" b="1" dirty="0">
                <a:solidFill>
                  <a:srgbClr val="000000"/>
                </a:solidFill>
                <a:latin typeface="微软雅黑" panose="020B0503020204020204" pitchFamily="34" charset="-122"/>
                <a:ea typeface="微软雅黑" panose="020B0503020204020204" pitchFamily="34" charset="-122"/>
              </a:rPr>
              <a:t>：如果程序通过编译，可运行，但运行结果与期望值不符，则这类错误称为逻辑错（</a:t>
            </a:r>
            <a:r>
              <a:rPr lang="en-US" altLang="zh-CN" sz="2000" b="1" dirty="0">
                <a:solidFill>
                  <a:srgbClr val="000000"/>
                </a:solidFill>
                <a:latin typeface="微软雅黑" panose="020B0503020204020204" pitchFamily="34" charset="-122"/>
                <a:ea typeface="微软雅黑" panose="020B0503020204020204" pitchFamily="34" charset="-122"/>
              </a:rPr>
              <a:t>logic error</a:t>
            </a:r>
            <a:r>
              <a:rPr lang="zh-CN" altLang="en-US" sz="2000" b="1" dirty="0">
                <a:solidFill>
                  <a:srgbClr val="000000"/>
                </a:solidFill>
                <a:latin typeface="微软雅黑" panose="020B0503020204020204" pitchFamily="34" charset="-122"/>
                <a:ea typeface="微软雅黑" panose="020B0503020204020204" pitchFamily="34" charset="-122"/>
              </a:rPr>
              <a:t>），例如，由于循环条件不正确而没有结果，循环次数不对等因素导致计算结果不正确等。</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503548" y="188640"/>
            <a:ext cx="835292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2</a:t>
            </a:r>
            <a:r>
              <a:rPr lang="en-US" altLang="zh-CN" sz="2000" b="1" dirty="0" smtClean="0">
                <a:solidFill>
                  <a:srgbClr val="000000"/>
                </a:solidFill>
                <a:latin typeface="微软雅黑" panose="020B0503020204020204" pitchFamily="34" charset="-122"/>
                <a:ea typeface="微软雅黑" panose="020B0503020204020204" pitchFamily="34" charset="-122"/>
              </a:rPr>
              <a:t>. </a:t>
            </a:r>
            <a:r>
              <a:rPr lang="en-US" altLang="zh-CN" sz="2000" b="1" dirty="0">
                <a:solidFill>
                  <a:srgbClr val="000000"/>
                </a:solidFill>
                <a:latin typeface="微软雅黑" panose="020B0503020204020204" pitchFamily="34" charset="-122"/>
                <a:ea typeface="微软雅黑" panose="020B0503020204020204" pitchFamily="34" charset="-122"/>
              </a:rPr>
              <a:t>Java</a:t>
            </a:r>
            <a:r>
              <a:rPr lang="zh-CN" altLang="en-US" sz="2000" b="1" dirty="0">
                <a:solidFill>
                  <a:srgbClr val="000000"/>
                </a:solidFill>
                <a:latin typeface="微软雅黑" panose="020B0503020204020204" pitchFamily="34" charset="-122"/>
                <a:ea typeface="微软雅黑" panose="020B0503020204020204" pitchFamily="34" charset="-122"/>
              </a:rPr>
              <a:t>为什么要采用异常处理机制？</a:t>
            </a:r>
            <a:r>
              <a:rPr lang="en-US" altLang="zh-CN" sz="2000" b="1" dirty="0">
                <a:solidFill>
                  <a:srgbClr val="000000"/>
                </a:solidFill>
                <a:latin typeface="微软雅黑" panose="020B0503020204020204" pitchFamily="34" charset="-122"/>
                <a:ea typeface="微软雅黑" panose="020B0503020204020204" pitchFamily="34" charset="-122"/>
              </a:rPr>
              <a:t>Java</a:t>
            </a:r>
            <a:r>
              <a:rPr lang="zh-CN" altLang="en-US" sz="2000" b="1" dirty="0">
                <a:solidFill>
                  <a:srgbClr val="000000"/>
                </a:solidFill>
                <a:latin typeface="微软雅黑" panose="020B0503020204020204" pitchFamily="34" charset="-122"/>
                <a:ea typeface="微软雅黑" panose="020B0503020204020204" pitchFamily="34" charset="-122"/>
              </a:rPr>
              <a:t>的异常处理是怎样实现的？异常处理机制能够解决程序中遇到的所有错误吗？哪些错误不是异常处理能够解决的？</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3" name="文本框 5"/>
          <p:cNvSpPr txBox="1">
            <a:spLocks noChangeArrowheads="1"/>
          </p:cNvSpPr>
          <p:nvPr/>
        </p:nvSpPr>
        <p:spPr bwMode="auto">
          <a:xfrm>
            <a:off x="323528" y="1204303"/>
            <a:ext cx="871296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异常处理和捕获和处理运行时错误的一种机制。异常处理机制使程序具有处理错误的能力</a:t>
            </a:r>
            <a:r>
              <a:rPr lang="zh-CN" altLang="en-US" sz="2000" b="1" dirty="0" smtClean="0">
                <a:solidFill>
                  <a:srgbClr val="000000"/>
                </a:solidFill>
                <a:latin typeface="微软雅黑" panose="020B0503020204020204" pitchFamily="34" charset="-122"/>
                <a:ea typeface="微软雅黑" panose="020B0503020204020204" pitchFamily="34" charset="-122"/>
              </a:rPr>
              <a:t>。</a:t>
            </a:r>
            <a:endParaRPr lang="en-US" altLang="zh-CN" sz="2000" b="1" dirty="0" smtClean="0">
              <a:solidFill>
                <a:srgbClr val="000000"/>
              </a:solidFill>
              <a:latin typeface="微软雅黑" panose="020B0503020204020204" pitchFamily="34" charset="-122"/>
              <a:ea typeface="微软雅黑" panose="020B0503020204020204" pitchFamily="34" charset="-122"/>
            </a:endParaRPr>
          </a:p>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 </a:t>
            </a:r>
            <a:r>
              <a:rPr lang="en-US" altLang="zh-CN" sz="2000" b="1" dirty="0" smtClean="0">
                <a:solidFill>
                  <a:srgbClr val="000000"/>
                </a:solidFill>
                <a:latin typeface="微软雅黑" panose="020B0503020204020204" pitchFamily="34" charset="-122"/>
                <a:ea typeface="微软雅黑" panose="020B0503020204020204" pitchFamily="34" charset="-122"/>
              </a:rPr>
              <a:t>    </a:t>
            </a:r>
            <a:r>
              <a:rPr lang="zh-CN" altLang="en-US" sz="2000" b="1" dirty="0" smtClean="0">
                <a:solidFill>
                  <a:srgbClr val="000000"/>
                </a:solidFill>
                <a:latin typeface="微软雅黑" panose="020B0503020204020204" pitchFamily="34" charset="-122"/>
                <a:ea typeface="微软雅黑" panose="020B0503020204020204" pitchFamily="34" charset="-122"/>
              </a:rPr>
              <a:t>即使</a:t>
            </a:r>
            <a:r>
              <a:rPr lang="zh-CN" altLang="en-US" sz="2000" b="1" dirty="0">
                <a:solidFill>
                  <a:srgbClr val="000000"/>
                </a:solidFill>
                <a:latin typeface="微软雅黑" panose="020B0503020204020204" pitchFamily="34" charset="-122"/>
                <a:ea typeface="微软雅黑" panose="020B0503020204020204" pitchFamily="34" charset="-122"/>
              </a:rPr>
              <a:t>发生了运行错，应用程序能够捕获异常并及时处理异常，使程序从运行错误中很好地恢复并继续运行，而不会导致程序运行非正常终止。而且如果当前方法没有能力处理异常，还可以将异常转交给调用者处理</a:t>
            </a:r>
            <a:r>
              <a:rPr lang="zh-CN" altLang="en-US" sz="2000" b="1" dirty="0" smtClean="0">
                <a:solidFill>
                  <a:srgbClr val="000000"/>
                </a:solidFill>
                <a:latin typeface="微软雅黑" panose="020B0503020204020204" pitchFamily="34" charset="-122"/>
                <a:ea typeface="微软雅黑" panose="020B0503020204020204" pitchFamily="34" charset="-122"/>
              </a:rPr>
              <a:t>。</a:t>
            </a:r>
            <a:endParaRPr lang="en-US" altLang="zh-CN" sz="2000" b="1" dirty="0" smtClean="0">
              <a:solidFill>
                <a:srgbClr val="000000"/>
              </a:solidFill>
              <a:latin typeface="微软雅黑" panose="020B0503020204020204" pitchFamily="34" charset="-122"/>
              <a:ea typeface="微软雅黑" panose="020B0503020204020204" pitchFamily="34" charset="-122"/>
            </a:endParaRPr>
          </a:p>
          <a:p>
            <a:pPr marL="0" lvl="8" indent="0" eaLnBrk="1" hangingPunct="1">
              <a:defRPr/>
            </a:pPr>
            <a:r>
              <a:rPr lang="zh-CN" altLang="en-US" sz="2000" b="1" dirty="0" smtClean="0">
                <a:solidFill>
                  <a:srgbClr val="000000"/>
                </a:solidFill>
                <a:latin typeface="微软雅黑" panose="020B0503020204020204" pitchFamily="34" charset="-122"/>
                <a:ea typeface="微软雅黑" panose="020B0503020204020204" pitchFamily="34" charset="-122"/>
              </a:rPr>
              <a:t>    异常处理</a:t>
            </a:r>
            <a:r>
              <a:rPr lang="zh-CN" altLang="en-US" sz="2000" b="1" dirty="0">
                <a:solidFill>
                  <a:srgbClr val="000000"/>
                </a:solidFill>
                <a:latin typeface="微软雅黑" panose="020B0503020204020204" pitchFamily="34" charset="-122"/>
                <a:ea typeface="微软雅黑" panose="020B0503020204020204" pitchFamily="34" charset="-122"/>
              </a:rPr>
              <a:t>机制将运行时错误封装成若干错误类和异常类，并提供异常处理语句用于处理在程序中实现对运行时错误的发现和及时处理</a:t>
            </a:r>
            <a:r>
              <a:rPr lang="zh-CN" altLang="en-US" sz="2000" b="1" dirty="0" smtClean="0">
                <a:solidFill>
                  <a:srgbClr val="000000"/>
                </a:solidFill>
                <a:latin typeface="微软雅黑" panose="020B0503020204020204" pitchFamily="34" charset="-122"/>
                <a:ea typeface="微软雅黑" panose="020B0503020204020204" pitchFamily="34" charset="-122"/>
              </a:rPr>
              <a:t>。</a:t>
            </a:r>
            <a:endParaRPr lang="en-US" altLang="zh-CN" sz="2000" b="1" dirty="0" smtClean="0">
              <a:solidFill>
                <a:srgbClr val="000000"/>
              </a:solidFill>
              <a:latin typeface="微软雅黑" panose="020B0503020204020204" pitchFamily="34" charset="-122"/>
              <a:ea typeface="微软雅黑" panose="020B0503020204020204" pitchFamily="34" charset="-122"/>
            </a:endParaRPr>
          </a:p>
          <a:p>
            <a:pPr marL="0" lvl="8" indent="0" eaLnBrk="1" hangingPunct="1">
              <a:defRPr/>
            </a:pPr>
            <a:r>
              <a:rPr lang="zh-CN" altLang="en-US" sz="2000" b="1" dirty="0" smtClean="0">
                <a:solidFill>
                  <a:srgbClr val="000000"/>
                </a:solidFill>
                <a:latin typeface="微软雅黑" panose="020B0503020204020204" pitchFamily="34" charset="-122"/>
                <a:ea typeface="微软雅黑" panose="020B0503020204020204" pitchFamily="34" charset="-122"/>
              </a:rPr>
              <a:t>     异常处理</a:t>
            </a:r>
            <a:r>
              <a:rPr lang="zh-CN" altLang="en-US" sz="2000" b="1" dirty="0">
                <a:solidFill>
                  <a:srgbClr val="000000"/>
                </a:solidFill>
                <a:latin typeface="微软雅黑" panose="020B0503020204020204" pitchFamily="34" charset="-122"/>
                <a:ea typeface="微软雅黑" panose="020B0503020204020204" pitchFamily="34" charset="-122"/>
              </a:rPr>
              <a:t>机制并不能解决程序中的所有错误，例如内存溢出、栈溢出等。</a:t>
            </a:r>
          </a:p>
        </p:txBody>
      </p:sp>
      <p:sp>
        <p:nvSpPr>
          <p:cNvPr id="4" name="文本框 5"/>
          <p:cNvSpPr txBox="1">
            <a:spLocks noChangeArrowheads="1"/>
          </p:cNvSpPr>
          <p:nvPr/>
        </p:nvSpPr>
        <p:spPr bwMode="auto">
          <a:xfrm>
            <a:off x="323528" y="3834194"/>
            <a:ext cx="8352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3. </a:t>
            </a:r>
            <a:r>
              <a:rPr lang="zh-CN" altLang="en-US" sz="2000" b="1" dirty="0" smtClean="0">
                <a:solidFill>
                  <a:srgbClr val="000000"/>
                </a:solidFill>
                <a:latin typeface="微软雅黑" panose="020B0503020204020204" pitchFamily="34" charset="-122"/>
                <a:ea typeface="微软雅黑" panose="020B0503020204020204" pitchFamily="34" charset="-122"/>
              </a:rPr>
              <a:t>请</a:t>
            </a:r>
            <a:r>
              <a:rPr lang="zh-CN" altLang="en-US" sz="2000" b="1" dirty="0">
                <a:solidFill>
                  <a:srgbClr val="000000"/>
                </a:solidFill>
                <a:latin typeface="微软雅黑" panose="020B0503020204020204" pitchFamily="34" charset="-122"/>
                <a:ea typeface="微软雅黑" panose="020B0503020204020204" pitchFamily="34" charset="-122"/>
              </a:rPr>
              <a:t>说出</a:t>
            </a:r>
            <a:r>
              <a:rPr lang="en-US" altLang="zh-CN" sz="2000" b="1" dirty="0">
                <a:solidFill>
                  <a:srgbClr val="000000"/>
                </a:solidFill>
                <a:latin typeface="微软雅黑" panose="020B0503020204020204" pitchFamily="34" charset="-122"/>
                <a:ea typeface="微软雅黑" panose="020B0503020204020204" pitchFamily="34" charset="-122"/>
              </a:rPr>
              <a:t>5</a:t>
            </a:r>
            <a:r>
              <a:rPr lang="zh-CN" altLang="en-US" sz="2000" b="1" dirty="0">
                <a:solidFill>
                  <a:srgbClr val="000000"/>
                </a:solidFill>
                <a:latin typeface="微软雅黑" panose="020B0503020204020204" pitchFamily="34" charset="-122"/>
                <a:ea typeface="微软雅黑" panose="020B0503020204020204" pitchFamily="34" charset="-122"/>
              </a:rPr>
              <a:t>个</a:t>
            </a:r>
            <a:r>
              <a:rPr lang="en-US" altLang="zh-CN" sz="2000" b="1" dirty="0">
                <a:solidFill>
                  <a:srgbClr val="000000"/>
                </a:solidFill>
                <a:latin typeface="微软雅黑" panose="020B0503020204020204" pitchFamily="34" charset="-122"/>
                <a:ea typeface="微软雅黑" panose="020B0503020204020204" pitchFamily="34" charset="-122"/>
              </a:rPr>
              <a:t>Java</a:t>
            </a:r>
            <a:r>
              <a:rPr lang="zh-CN" altLang="en-US" sz="2000" b="1" dirty="0">
                <a:solidFill>
                  <a:srgbClr val="000000"/>
                </a:solidFill>
                <a:latin typeface="微软雅黑" panose="020B0503020204020204" pitchFamily="34" charset="-122"/>
                <a:ea typeface="微软雅黑" panose="020B0503020204020204" pitchFamily="34" charset="-122"/>
              </a:rPr>
              <a:t>的异常类。</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5" name="文本框 5"/>
          <p:cNvSpPr txBox="1">
            <a:spLocks noChangeArrowheads="1"/>
          </p:cNvSpPr>
          <p:nvPr/>
        </p:nvSpPr>
        <p:spPr bwMode="auto">
          <a:xfrm>
            <a:off x="323528" y="4325034"/>
            <a:ext cx="871296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算术异常</a:t>
            </a:r>
            <a:r>
              <a:rPr lang="en-US" altLang="zh-CN" sz="2000" b="1" dirty="0" err="1">
                <a:solidFill>
                  <a:srgbClr val="000000"/>
                </a:solidFill>
                <a:latin typeface="微软雅黑" panose="020B0503020204020204" pitchFamily="34" charset="-122"/>
                <a:ea typeface="微软雅黑" panose="020B0503020204020204" pitchFamily="34" charset="-122"/>
              </a:rPr>
              <a:t>ArithmeticException</a:t>
            </a:r>
            <a:r>
              <a:rPr lang="zh-CN" altLang="en-US" sz="2000" b="1" dirty="0">
                <a:solidFill>
                  <a:srgbClr val="000000"/>
                </a:solidFill>
                <a:latin typeface="微软雅黑" panose="020B0503020204020204" pitchFamily="34" charset="-122"/>
                <a:ea typeface="微软雅黑" panose="020B0503020204020204" pitchFamily="34" charset="-122"/>
              </a:rPr>
              <a:t>、空对象异常</a:t>
            </a:r>
            <a:r>
              <a:rPr lang="en-US" altLang="zh-CN" sz="2000" b="1" dirty="0" err="1">
                <a:solidFill>
                  <a:srgbClr val="000000"/>
                </a:solidFill>
                <a:latin typeface="微软雅黑" panose="020B0503020204020204" pitchFamily="34" charset="-122"/>
                <a:ea typeface="微软雅黑" panose="020B0503020204020204" pitchFamily="34" charset="-122"/>
              </a:rPr>
              <a:t>NullPointerException</a:t>
            </a:r>
            <a:r>
              <a:rPr lang="zh-CN" altLang="en-US" sz="2000" b="1" dirty="0">
                <a:solidFill>
                  <a:srgbClr val="000000"/>
                </a:solidFill>
                <a:latin typeface="微软雅黑" panose="020B0503020204020204" pitchFamily="34" charset="-122"/>
                <a:ea typeface="微软雅黑" panose="020B0503020204020204" pitchFamily="34" charset="-122"/>
              </a:rPr>
              <a:t>、类型强制转换异常</a:t>
            </a:r>
            <a:r>
              <a:rPr lang="en-US" altLang="zh-CN" sz="2000" b="1" dirty="0" err="1">
                <a:solidFill>
                  <a:srgbClr val="000000"/>
                </a:solidFill>
                <a:latin typeface="微软雅黑" panose="020B0503020204020204" pitchFamily="34" charset="-122"/>
                <a:ea typeface="微软雅黑" panose="020B0503020204020204" pitchFamily="34" charset="-122"/>
              </a:rPr>
              <a:t>ClassCastException</a:t>
            </a:r>
            <a:r>
              <a:rPr lang="zh-CN" altLang="en-US" sz="2000" b="1" dirty="0">
                <a:solidFill>
                  <a:srgbClr val="000000"/>
                </a:solidFill>
                <a:latin typeface="微软雅黑" panose="020B0503020204020204" pitchFamily="34" charset="-122"/>
                <a:ea typeface="微软雅黑" panose="020B0503020204020204" pitchFamily="34" charset="-122"/>
              </a:rPr>
              <a:t>、负数组长度异常</a:t>
            </a:r>
            <a:r>
              <a:rPr lang="en-US" altLang="zh-CN" sz="2000" b="1" dirty="0" err="1">
                <a:solidFill>
                  <a:srgbClr val="000000"/>
                </a:solidFill>
                <a:latin typeface="微软雅黑" panose="020B0503020204020204" pitchFamily="34" charset="-122"/>
                <a:ea typeface="微软雅黑" panose="020B0503020204020204" pitchFamily="34" charset="-122"/>
              </a:rPr>
              <a:t>NegativeArraySizeException</a:t>
            </a:r>
            <a:r>
              <a:rPr lang="zh-CN" altLang="en-US" sz="2000" b="1" dirty="0">
                <a:solidFill>
                  <a:srgbClr val="000000"/>
                </a:solidFill>
                <a:latin typeface="微软雅黑" panose="020B0503020204020204" pitchFamily="34" charset="-122"/>
                <a:ea typeface="微软雅黑" panose="020B0503020204020204" pitchFamily="34" charset="-122"/>
              </a:rPr>
              <a:t>、数组下标越界异常 </a:t>
            </a:r>
            <a:r>
              <a:rPr lang="en-US" altLang="zh-CN" sz="2000" b="1" dirty="0" err="1">
                <a:solidFill>
                  <a:srgbClr val="000000"/>
                </a:solidFill>
                <a:latin typeface="微软雅黑" panose="020B0503020204020204" pitchFamily="34" charset="-122"/>
                <a:ea typeface="微软雅黑" panose="020B0503020204020204" pitchFamily="34" charset="-122"/>
              </a:rPr>
              <a:t>ArrayIndexOutOfBundsException</a:t>
            </a:r>
            <a:r>
              <a:rPr lang="zh-CN" altLang="en-US" sz="2000" b="1" dirty="0">
                <a:solidFill>
                  <a:srgbClr val="000000"/>
                </a:solidFill>
                <a:latin typeface="微软雅黑" panose="020B0503020204020204" pitchFamily="34" charset="-122"/>
                <a:ea typeface="微软雅黑" panose="020B0503020204020204" pitchFamily="34" charset="-122"/>
              </a:rPr>
              <a:t>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503548" y="188640"/>
            <a:ext cx="8352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solidFill>
                  <a:srgbClr val="000000"/>
                </a:solidFill>
                <a:latin typeface="微软雅黑" panose="020B0503020204020204" pitchFamily="34" charset="-122"/>
                <a:ea typeface="微软雅黑" panose="020B0503020204020204" pitchFamily="34" charset="-122"/>
              </a:rPr>
              <a:t>4. </a:t>
            </a:r>
            <a:r>
              <a:rPr lang="zh-CN" altLang="en-US" sz="2000" b="1" dirty="0" smtClean="0">
                <a:solidFill>
                  <a:srgbClr val="000000"/>
                </a:solidFill>
                <a:latin typeface="微软雅黑" panose="020B0503020204020204" pitchFamily="34" charset="-122"/>
                <a:ea typeface="微软雅黑" panose="020B0503020204020204" pitchFamily="34" charset="-122"/>
              </a:rPr>
              <a:t> 为什么</a:t>
            </a:r>
            <a:r>
              <a:rPr lang="zh-CN" altLang="en-US" sz="2000" b="1" dirty="0">
                <a:solidFill>
                  <a:srgbClr val="000000"/>
                </a:solidFill>
                <a:latin typeface="微软雅黑" panose="020B0503020204020204" pitchFamily="34" charset="-122"/>
                <a:ea typeface="微软雅黑" panose="020B0503020204020204" pitchFamily="34" charset="-122"/>
              </a:rPr>
              <a:t>将字符串转换成数值类型时会抛出异常？抛出什么异常？</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3" name="文本框 5"/>
          <p:cNvSpPr txBox="1">
            <a:spLocks noChangeArrowheads="1"/>
          </p:cNvSpPr>
          <p:nvPr/>
        </p:nvSpPr>
        <p:spPr bwMode="auto">
          <a:xfrm>
            <a:off x="288896" y="650053"/>
            <a:ext cx="871296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并不是所有的字符串都能转换成数值</a:t>
            </a:r>
            <a:r>
              <a:rPr lang="zh-CN" altLang="en-US" sz="2000" b="1" dirty="0" smtClean="0">
                <a:solidFill>
                  <a:srgbClr val="000000"/>
                </a:solidFill>
                <a:latin typeface="微软雅黑" panose="020B0503020204020204" pitchFamily="34" charset="-122"/>
                <a:ea typeface="微软雅黑" panose="020B0503020204020204" pitchFamily="34" charset="-122"/>
              </a:rPr>
              <a:t>型。</a:t>
            </a:r>
            <a:endParaRPr lang="en-US" altLang="zh-CN" sz="2000" b="1" dirty="0" smtClean="0">
              <a:solidFill>
                <a:srgbClr val="000000"/>
              </a:solidFill>
              <a:latin typeface="微软雅黑" panose="020B0503020204020204" pitchFamily="34" charset="-122"/>
              <a:ea typeface="微软雅黑" panose="020B0503020204020204" pitchFamily="34" charset="-122"/>
            </a:endParaRPr>
          </a:p>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 </a:t>
            </a:r>
            <a:r>
              <a:rPr lang="en-US" altLang="zh-CN" sz="2000" b="1" dirty="0" smtClean="0">
                <a:solidFill>
                  <a:srgbClr val="000000"/>
                </a:solidFill>
                <a:latin typeface="微软雅黑" panose="020B0503020204020204" pitchFamily="34" charset="-122"/>
                <a:ea typeface="微软雅黑" panose="020B0503020204020204" pitchFamily="34" charset="-122"/>
              </a:rPr>
              <a:t>        </a:t>
            </a:r>
            <a:r>
              <a:rPr lang="zh-CN" altLang="en-US" sz="2000" b="1" dirty="0" smtClean="0">
                <a:solidFill>
                  <a:srgbClr val="000000"/>
                </a:solidFill>
                <a:latin typeface="微软雅黑" panose="020B0503020204020204" pitchFamily="34" charset="-122"/>
                <a:ea typeface="微软雅黑" panose="020B0503020204020204" pitchFamily="34" charset="-122"/>
              </a:rPr>
              <a:t>当</a:t>
            </a:r>
            <a:r>
              <a:rPr lang="zh-CN" altLang="en-US" sz="2000" b="1" dirty="0">
                <a:solidFill>
                  <a:srgbClr val="000000"/>
                </a:solidFill>
                <a:latin typeface="微软雅黑" panose="020B0503020204020204" pitchFamily="34" charset="-122"/>
                <a:ea typeface="微软雅黑" panose="020B0503020204020204" pitchFamily="34" charset="-122"/>
              </a:rPr>
              <a:t>遇到一个不能转转换成数值型的字符串时，</a:t>
            </a:r>
            <a:r>
              <a:rPr lang="en-US" altLang="zh-CN" sz="2000" b="1" dirty="0">
                <a:solidFill>
                  <a:srgbClr val="000000"/>
                </a:solidFill>
                <a:latin typeface="微软雅黑" panose="020B0503020204020204" pitchFamily="34" charset="-122"/>
                <a:ea typeface="微软雅黑" panose="020B0503020204020204" pitchFamily="34" charset="-122"/>
              </a:rPr>
              <a:t>Java</a:t>
            </a:r>
            <a:r>
              <a:rPr lang="zh-CN" altLang="en-US" sz="2000" b="1" dirty="0">
                <a:solidFill>
                  <a:srgbClr val="000000"/>
                </a:solidFill>
                <a:latin typeface="微软雅黑" panose="020B0503020204020204" pitchFamily="34" charset="-122"/>
                <a:ea typeface="微软雅黑" panose="020B0503020204020204" pitchFamily="34" charset="-122"/>
              </a:rPr>
              <a:t>抛出</a:t>
            </a:r>
            <a:r>
              <a:rPr lang="en-US" altLang="zh-CN" sz="2000" b="1" dirty="0" err="1">
                <a:solidFill>
                  <a:srgbClr val="000000"/>
                </a:solidFill>
                <a:latin typeface="微软雅黑" panose="020B0503020204020204" pitchFamily="34" charset="-122"/>
                <a:ea typeface="微软雅黑" panose="020B0503020204020204" pitchFamily="34" charset="-122"/>
              </a:rPr>
              <a:t>NumberFormatException</a:t>
            </a:r>
            <a:r>
              <a:rPr lang="zh-CN" altLang="en-US" sz="2000" b="1" dirty="0">
                <a:solidFill>
                  <a:srgbClr val="000000"/>
                </a:solidFill>
                <a:latin typeface="微软雅黑" panose="020B0503020204020204" pitchFamily="34" charset="-122"/>
                <a:ea typeface="微软雅黑" panose="020B0503020204020204" pitchFamily="34" charset="-122"/>
              </a:rPr>
              <a:t>异常。</a:t>
            </a:r>
          </a:p>
        </p:txBody>
      </p:sp>
      <p:sp>
        <p:nvSpPr>
          <p:cNvPr id="4" name="文本框 5"/>
          <p:cNvSpPr txBox="1">
            <a:spLocks noChangeArrowheads="1"/>
          </p:cNvSpPr>
          <p:nvPr/>
        </p:nvSpPr>
        <p:spPr bwMode="auto">
          <a:xfrm>
            <a:off x="340336" y="1916832"/>
            <a:ext cx="8352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5</a:t>
            </a:r>
            <a:r>
              <a:rPr lang="en-US" altLang="zh-CN" sz="2000" b="1" dirty="0" smtClean="0">
                <a:solidFill>
                  <a:srgbClr val="000000"/>
                </a:solidFill>
                <a:latin typeface="微软雅黑" panose="020B0503020204020204" pitchFamily="34" charset="-122"/>
                <a:ea typeface="微软雅黑" panose="020B0503020204020204" pitchFamily="34" charset="-122"/>
              </a:rPr>
              <a:t>. </a:t>
            </a:r>
            <a:r>
              <a:rPr lang="zh-CN" altLang="en-US" sz="2000" b="1" dirty="0" smtClean="0">
                <a:solidFill>
                  <a:srgbClr val="000000"/>
                </a:solidFill>
                <a:latin typeface="微软雅黑" panose="020B0503020204020204" pitchFamily="34" charset="-122"/>
                <a:ea typeface="微软雅黑" panose="020B0503020204020204" pitchFamily="34" charset="-122"/>
              </a:rPr>
              <a:t>什么</a:t>
            </a:r>
            <a:r>
              <a:rPr lang="zh-CN" altLang="en-US" sz="2000" b="1" dirty="0">
                <a:solidFill>
                  <a:srgbClr val="000000"/>
                </a:solidFill>
                <a:latin typeface="微软雅黑" panose="020B0503020204020204" pitchFamily="34" charset="-122"/>
                <a:ea typeface="微软雅黑" panose="020B0503020204020204" pitchFamily="34" charset="-122"/>
              </a:rPr>
              <a:t>情况下需要自定义异常类？。</a:t>
            </a:r>
            <a:endParaRPr kumimoji="1"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5" name="文本框 5"/>
          <p:cNvSpPr txBox="1">
            <a:spLocks noChangeArrowheads="1"/>
          </p:cNvSpPr>
          <p:nvPr/>
        </p:nvSpPr>
        <p:spPr bwMode="auto">
          <a:xfrm>
            <a:off x="160316" y="2329056"/>
            <a:ext cx="87129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答</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当</a:t>
            </a:r>
            <a:r>
              <a:rPr lang="en-US" altLang="zh-CN" sz="2000" b="1" dirty="0">
                <a:solidFill>
                  <a:srgbClr val="000000"/>
                </a:solidFill>
                <a:latin typeface="微软雅黑" panose="020B0503020204020204" pitchFamily="34" charset="-122"/>
                <a:ea typeface="微软雅黑" panose="020B0503020204020204" pitchFamily="34" charset="-122"/>
              </a:rPr>
              <a:t>Java</a:t>
            </a:r>
            <a:r>
              <a:rPr lang="zh-CN" altLang="en-US" sz="2000" b="1" dirty="0">
                <a:solidFill>
                  <a:srgbClr val="000000"/>
                </a:solidFill>
                <a:latin typeface="微软雅黑" panose="020B0503020204020204" pitchFamily="34" charset="-122"/>
                <a:ea typeface="微软雅黑" panose="020B0503020204020204" pitchFamily="34" charset="-122"/>
              </a:rPr>
              <a:t>提供的异常类不能满足需要时，程序需要对自己抛出的异常类进行特殊处理，则可以自定义异常类。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Box 2"/>
          <p:cNvSpPr txBox="1">
            <a:spLocks noChangeArrowheads="1"/>
          </p:cNvSpPr>
          <p:nvPr/>
        </p:nvSpPr>
        <p:spPr bwMode="auto">
          <a:xfrm>
            <a:off x="3779838" y="4509120"/>
            <a:ext cx="2090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a:latin typeface="微软雅黑" pitchFamily="34" charset="-122"/>
                <a:ea typeface="微软雅黑" pitchFamily="34" charset="-122"/>
              </a:rPr>
              <a:t>程序输出？</a:t>
            </a:r>
          </a:p>
        </p:txBody>
      </p:sp>
      <p:sp>
        <p:nvSpPr>
          <p:cNvPr id="4" name="TextBox 2"/>
          <p:cNvSpPr txBox="1">
            <a:spLocks noChangeArrowheads="1"/>
          </p:cNvSpPr>
          <p:nvPr/>
        </p:nvSpPr>
        <p:spPr bwMode="auto">
          <a:xfrm>
            <a:off x="3779838" y="5216944"/>
            <a:ext cx="46085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dirty="0">
                <a:latin typeface="微软雅黑" pitchFamily="34" charset="-122"/>
                <a:ea typeface="微软雅黑" pitchFamily="34" charset="-122"/>
              </a:rPr>
              <a:t>如果把</a:t>
            </a:r>
            <a:r>
              <a:rPr lang="en-US" altLang="zh-CN" dirty="0">
                <a:latin typeface="微软雅黑" pitchFamily="34" charset="-122"/>
                <a:ea typeface="微软雅黑" pitchFamily="34" charset="-122"/>
              </a:rPr>
              <a:t>try…catch</a:t>
            </a:r>
            <a:r>
              <a:rPr lang="zh-CN" altLang="en-US" dirty="0">
                <a:latin typeface="微软雅黑" pitchFamily="34" charset="-122"/>
                <a:ea typeface="微软雅黑" pitchFamily="34" charset="-122"/>
              </a:rPr>
              <a:t>的范围修改为</a:t>
            </a:r>
            <a:r>
              <a:rPr lang="en-US" altLang="zh-CN" dirty="0">
                <a:latin typeface="微软雅黑" pitchFamily="34" charset="-122"/>
                <a:ea typeface="微软雅黑" pitchFamily="34" charset="-122"/>
              </a:rPr>
              <a:t>while</a:t>
            </a:r>
            <a:r>
              <a:rPr lang="zh-CN" altLang="en-US" dirty="0">
                <a:latin typeface="微软雅黑" pitchFamily="34" charset="-122"/>
                <a:ea typeface="微软雅黑" pitchFamily="34" charset="-122"/>
              </a:rPr>
              <a:t>语句外部，输出结果？</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56" y="404664"/>
            <a:ext cx="897387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arn(inVertical)">
                                      <p:cBhvr>
                                        <p:cTn id="7" dur="500"/>
                                        <p:tgtEl>
                                          <p:spTgt spid="45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p:cNvSpPr txBox="1">
            <a:spLocks noChangeArrowheads="1"/>
          </p:cNvSpPr>
          <p:nvPr/>
        </p:nvSpPr>
        <p:spPr bwMode="auto">
          <a:xfrm>
            <a:off x="887397" y="5267112"/>
            <a:ext cx="3384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dirty="0">
                <a:latin typeface="微软雅黑" pitchFamily="34" charset="-122"/>
                <a:ea typeface="微软雅黑" pitchFamily="34" charset="-122"/>
              </a:rPr>
              <a:t>程序输出？</a:t>
            </a:r>
            <a:endParaRPr lang="en-US" altLang="zh-CN" dirty="0">
              <a:latin typeface="微软雅黑" pitchFamily="34" charset="-122"/>
              <a:ea typeface="微软雅黑" pitchFamily="34" charset="-122"/>
            </a:endParaRPr>
          </a:p>
        </p:txBody>
      </p:sp>
      <p:sp>
        <p:nvSpPr>
          <p:cNvPr id="4" name="TextBox 2"/>
          <p:cNvSpPr txBox="1">
            <a:spLocks noChangeArrowheads="1"/>
          </p:cNvSpPr>
          <p:nvPr/>
        </p:nvSpPr>
        <p:spPr bwMode="auto">
          <a:xfrm>
            <a:off x="3992799" y="5115099"/>
            <a:ext cx="3384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dirty="0">
                <a:latin typeface="微软雅黑" pitchFamily="34" charset="-122"/>
                <a:ea typeface="微软雅黑" pitchFamily="34" charset="-122"/>
              </a:rPr>
              <a:t>如果把</a:t>
            </a:r>
            <a:r>
              <a:rPr lang="en-US" altLang="zh-CN" dirty="0">
                <a:latin typeface="微软雅黑" pitchFamily="34" charset="-122"/>
                <a:ea typeface="微软雅黑" pitchFamily="34" charset="-122"/>
              </a:rPr>
              <a:t>try…catch</a:t>
            </a:r>
            <a:r>
              <a:rPr lang="zh-CN" altLang="en-US" dirty="0">
                <a:latin typeface="微软雅黑" pitchFamily="34" charset="-122"/>
                <a:ea typeface="微软雅黑" pitchFamily="34" charset="-122"/>
              </a:rPr>
              <a:t>的范围修改为</a:t>
            </a:r>
            <a:r>
              <a:rPr lang="en-US" altLang="zh-CN" dirty="0">
                <a:latin typeface="微软雅黑" pitchFamily="34" charset="-122"/>
                <a:ea typeface="微软雅黑" pitchFamily="34" charset="-122"/>
              </a:rPr>
              <a:t>for</a:t>
            </a:r>
            <a:r>
              <a:rPr lang="zh-CN" altLang="en-US" dirty="0">
                <a:latin typeface="微软雅黑" pitchFamily="34" charset="-122"/>
                <a:ea typeface="微软雅黑" pitchFamily="34" charset="-122"/>
              </a:rPr>
              <a:t>语句内部，输出结果？</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5313"/>
            <a:ext cx="9140848" cy="441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50939" y="260648"/>
            <a:ext cx="6229374" cy="552152"/>
          </a:xfrm>
        </p:spPr>
        <p:txBody>
          <a:bodyPr/>
          <a:lstStyle/>
          <a:p>
            <a:pPr algn="l"/>
            <a:r>
              <a:rPr lang="en-US" altLang="zh-CN" dirty="0" smtClean="0"/>
              <a:t>1. </a:t>
            </a:r>
            <a:r>
              <a:rPr lang="zh-CN" altLang="en-US" dirty="0" smtClean="0"/>
              <a:t>异常不可避免</a:t>
            </a:r>
          </a:p>
        </p:txBody>
      </p:sp>
      <p:sp>
        <p:nvSpPr>
          <p:cNvPr id="8195" name="Rectangle 3"/>
          <p:cNvSpPr>
            <a:spLocks noGrp="1" noChangeArrowheads="1"/>
          </p:cNvSpPr>
          <p:nvPr>
            <p:ph type="body" idx="1"/>
          </p:nvPr>
        </p:nvSpPr>
        <p:spPr>
          <a:xfrm>
            <a:off x="107504" y="1196752"/>
            <a:ext cx="8847138" cy="4864100"/>
          </a:xfrm>
        </p:spPr>
        <p:txBody>
          <a:bodyPr/>
          <a:lstStyle/>
          <a:p>
            <a:pPr marL="457200" indent="-457200">
              <a:buFont typeface="Wingdings" pitchFamily="2" charset="2"/>
              <a:buChar char="Ø"/>
            </a:pPr>
            <a:r>
              <a:rPr lang="zh-CN" altLang="en-US" sz="2800" dirty="0" smtClean="0"/>
              <a:t>不要指望你的程序永远不会出错</a:t>
            </a:r>
          </a:p>
          <a:p>
            <a:pPr marL="457200" indent="-457200">
              <a:buFont typeface="Wingdings" pitchFamily="2" charset="2"/>
              <a:buChar char="Ø"/>
            </a:pPr>
            <a:r>
              <a:rPr lang="en-US" altLang="zh-CN" sz="2800" dirty="0" smtClean="0"/>
              <a:t>Java</a:t>
            </a:r>
            <a:r>
              <a:rPr lang="zh-CN" altLang="en-US" sz="2800" dirty="0" smtClean="0"/>
              <a:t>程序运行过程中的异常事件可分为两类：</a:t>
            </a:r>
          </a:p>
          <a:p>
            <a:pPr lvl="1"/>
            <a:r>
              <a:rPr lang="zh-CN" altLang="en-US" sz="2400" dirty="0" smtClean="0"/>
              <a:t>错误</a:t>
            </a:r>
            <a:r>
              <a:rPr lang="en-US" altLang="zh-CN" sz="2400" dirty="0" smtClean="0"/>
              <a:t>(Error</a:t>
            </a:r>
            <a:r>
              <a:rPr lang="en-US" altLang="zh-CN" sz="2400" smtClean="0"/>
              <a:t>):JVM</a:t>
            </a:r>
            <a:r>
              <a:rPr lang="zh-CN" altLang="en-US" sz="2400" smtClean="0"/>
              <a:t>系统内部</a:t>
            </a:r>
            <a:r>
              <a:rPr lang="zh-CN" altLang="en-US" sz="2400" dirty="0" smtClean="0"/>
              <a:t>错误、资源耗尽等严重情况</a:t>
            </a:r>
          </a:p>
          <a:p>
            <a:pPr lvl="1"/>
            <a:r>
              <a:rPr lang="zh-CN" altLang="en-US" sz="2400" dirty="0" smtClean="0"/>
              <a:t>异常</a:t>
            </a:r>
            <a:r>
              <a:rPr lang="en-US" altLang="zh-CN" sz="2400" dirty="0" smtClean="0"/>
              <a:t>(Exception</a:t>
            </a:r>
            <a:r>
              <a:rPr lang="en-US" altLang="zh-CN" sz="2400" smtClean="0"/>
              <a:t>): </a:t>
            </a:r>
            <a:r>
              <a:rPr lang="zh-CN" altLang="en-US" sz="2400" smtClean="0"/>
              <a:t>其它</a:t>
            </a:r>
            <a:r>
              <a:rPr lang="zh-CN" altLang="en-US" sz="2400" dirty="0" smtClean="0"/>
              <a:t>因编程错误或偶然的外在因素导致的一般性问题，例如：</a:t>
            </a:r>
          </a:p>
          <a:p>
            <a:pPr marL="1257300" lvl="2" indent="-342900">
              <a:buFont typeface="Arial" charset="0"/>
              <a:buChar char="•"/>
            </a:pPr>
            <a:r>
              <a:rPr lang="zh-CN" altLang="en-US" sz="2000" b="1" dirty="0" smtClean="0"/>
              <a:t>对负数开平方根</a:t>
            </a:r>
          </a:p>
          <a:p>
            <a:pPr marL="1257300" lvl="2" indent="-342900">
              <a:buFont typeface="Arial" charset="0"/>
              <a:buChar char="•"/>
            </a:pPr>
            <a:r>
              <a:rPr lang="zh-CN" altLang="en-US" sz="2000" b="1" dirty="0" smtClean="0"/>
              <a:t>空指针访问</a:t>
            </a:r>
          </a:p>
          <a:p>
            <a:pPr marL="1257300" lvl="2" indent="-342900">
              <a:buFont typeface="Arial" charset="0"/>
              <a:buChar char="•"/>
            </a:pPr>
            <a:r>
              <a:rPr lang="zh-CN" altLang="en-US" sz="2000" b="1" dirty="0" smtClean="0"/>
              <a:t>试图读取不存在的文件</a:t>
            </a:r>
          </a:p>
          <a:p>
            <a:pPr marL="1257300" lvl="2" indent="-342900">
              <a:buFont typeface="Arial" charset="0"/>
              <a:buChar char="•"/>
            </a:pPr>
            <a:r>
              <a:rPr lang="zh-CN" altLang="en-US" sz="2000" b="1" dirty="0" smtClean="0"/>
              <a:t>网络连接中断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 calcmode="lin" valueType="num">
                                      <p:cBhvr additive="base">
                                        <p:cTn id="17" dur="500" fill="hold"/>
                                        <p:tgtEl>
                                          <p:spTgt spid="819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19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anim calcmode="lin" valueType="num">
                                      <p:cBhvr additive="base">
                                        <p:cTn id="21" dur="500" fill="hold"/>
                                        <p:tgtEl>
                                          <p:spTgt spid="819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19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 calcmode="lin" valueType="num">
                                      <p:cBhvr additive="base">
                                        <p:cTn id="25" dur="500" fill="hold"/>
                                        <p:tgtEl>
                                          <p:spTgt spid="81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 calcmode="lin" valueType="num">
                                      <p:cBhvr additive="base">
                                        <p:cTn id="29" dur="500" fill="hold"/>
                                        <p:tgtEl>
                                          <p:spTgt spid="819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19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8195">
                                            <p:txEl>
                                              <p:pRg st="6" end="6"/>
                                            </p:txEl>
                                          </p:spTgt>
                                        </p:tgtEl>
                                        <p:attrNameLst>
                                          <p:attrName>style.visibility</p:attrName>
                                        </p:attrNameLst>
                                      </p:cBhvr>
                                      <p:to>
                                        <p:strVal val="visible"/>
                                      </p:to>
                                    </p:set>
                                    <p:anim calcmode="lin" valueType="num">
                                      <p:cBhvr additive="base">
                                        <p:cTn id="33" dur="500" fill="hold"/>
                                        <p:tgtEl>
                                          <p:spTgt spid="819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19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8195">
                                            <p:txEl>
                                              <p:pRg st="7" end="7"/>
                                            </p:txEl>
                                          </p:spTgt>
                                        </p:tgtEl>
                                        <p:attrNameLst>
                                          <p:attrName>style.visibility</p:attrName>
                                        </p:attrNameLst>
                                      </p:cBhvr>
                                      <p:to>
                                        <p:strVal val="visible"/>
                                      </p:to>
                                    </p:set>
                                    <p:anim calcmode="lin" valueType="num">
                                      <p:cBhvr additive="base">
                                        <p:cTn id="37" dur="500" fill="hold"/>
                                        <p:tgtEl>
                                          <p:spTgt spid="819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150938" y="188640"/>
            <a:ext cx="7793037" cy="624160"/>
          </a:xfrm>
        </p:spPr>
        <p:txBody>
          <a:bodyPr/>
          <a:lstStyle/>
          <a:p>
            <a:pPr algn="l" eaLnBrk="1" hangingPunct="1"/>
            <a:r>
              <a:rPr lang="en-US" altLang="zh-CN" smtClean="0"/>
              <a:t>2. Java</a:t>
            </a:r>
            <a:r>
              <a:rPr lang="zh-CN" altLang="en-US" smtClean="0"/>
              <a:t>语言是安全的</a:t>
            </a:r>
          </a:p>
        </p:txBody>
      </p:sp>
      <p:sp>
        <p:nvSpPr>
          <p:cNvPr id="9220" name="Rectangle 3"/>
          <p:cNvSpPr>
            <a:spLocks noGrp="1" noChangeArrowheads="1"/>
          </p:cNvSpPr>
          <p:nvPr>
            <p:ph type="body" idx="1"/>
          </p:nvPr>
        </p:nvSpPr>
        <p:spPr>
          <a:xfrm>
            <a:off x="395288" y="1341438"/>
            <a:ext cx="8343900" cy="2347912"/>
          </a:xfrm>
        </p:spPr>
        <p:txBody>
          <a:bodyPr/>
          <a:lstStyle/>
          <a:p>
            <a:pPr marL="914400" lvl="1" indent="-457200" eaLnBrk="1" hangingPunct="1">
              <a:buFont typeface="Wingdings" pitchFamily="2" charset="2"/>
              <a:buChar char="Ø"/>
            </a:pPr>
            <a:r>
              <a:rPr lang="en-US" altLang="zh-CN" dirty="0" smtClean="0"/>
              <a:t>Java</a:t>
            </a:r>
            <a:r>
              <a:rPr lang="zh-CN" altLang="en-US" dirty="0" smtClean="0"/>
              <a:t>语言提供严密的语法规则。</a:t>
            </a:r>
          </a:p>
          <a:p>
            <a:pPr marL="914400" lvl="1" indent="-457200" eaLnBrk="1" hangingPunct="1">
              <a:buFont typeface="Wingdings" pitchFamily="2" charset="2"/>
              <a:buChar char="Ø"/>
            </a:pPr>
            <a:r>
              <a:rPr lang="en-US" altLang="zh-CN" dirty="0" smtClean="0"/>
              <a:t>Java</a:t>
            </a:r>
            <a:r>
              <a:rPr lang="zh-CN" altLang="en-US" dirty="0" smtClean="0"/>
              <a:t>在编译和运行时严格检查错误。 </a:t>
            </a:r>
          </a:p>
          <a:p>
            <a:pPr marL="914400" lvl="1" indent="-457200" eaLnBrk="1" hangingPunct="1">
              <a:buFont typeface="Wingdings" pitchFamily="2" charset="2"/>
              <a:buChar char="Ø"/>
            </a:pPr>
            <a:r>
              <a:rPr lang="en-US" altLang="zh-CN" dirty="0" smtClean="0"/>
              <a:t>Java</a:t>
            </a:r>
            <a:r>
              <a:rPr lang="zh-CN" altLang="en-US" dirty="0" smtClean="0"/>
              <a:t>提供异常处理机制。</a:t>
            </a:r>
          </a:p>
          <a:p>
            <a:pPr marL="914400" lvl="1" indent="-457200" eaLnBrk="1" hangingPunct="1">
              <a:buFont typeface="Wingdings" pitchFamily="2" charset="2"/>
              <a:buChar char="Ø"/>
            </a:pPr>
            <a:r>
              <a:rPr lang="en-US" altLang="zh-CN" dirty="0" smtClean="0"/>
              <a:t>Java</a:t>
            </a:r>
            <a:r>
              <a:rPr lang="zh-CN" altLang="en-US" dirty="0" smtClean="0"/>
              <a:t>提供内存自动管理方式。 </a:t>
            </a:r>
          </a:p>
        </p:txBody>
      </p:sp>
      <p:sp>
        <p:nvSpPr>
          <p:cNvPr id="2" name="灯片编号占位符 1"/>
          <p:cNvSpPr>
            <a:spLocks noGrp="1"/>
          </p:cNvSpPr>
          <p:nvPr>
            <p:ph type="sldNum" sz="quarter" idx="11"/>
          </p:nvPr>
        </p:nvSpPr>
        <p:spPr/>
        <p:txBody>
          <a:bodyPr/>
          <a:lstStyle/>
          <a:p>
            <a:pPr>
              <a:defRPr/>
            </a:pPr>
            <a:fld id="{45FB95F2-55C5-407F-B6A0-2CB9013AB85C}" type="slidenum">
              <a:rPr lang="zh-CN" altLang="en-US"/>
              <a:pPr>
                <a:defRPr/>
              </a:pPr>
              <a:t>6</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1"/>
          </p:nvPr>
        </p:nvSpPr>
        <p:spPr>
          <a:xfrm>
            <a:off x="3924300" y="6524625"/>
            <a:ext cx="5219700" cy="333375"/>
          </a:xfrm>
        </p:spPr>
        <p:txBody>
          <a:bodyPr/>
          <a:lstStyle/>
          <a:p>
            <a:pPr>
              <a:defRPr/>
            </a:pPr>
            <a:fld id="{DFFE5686-0C61-4112-943B-8C4DBF09B95B}" type="slidenum">
              <a:rPr lang="en-US" altLang="zh-CN" b="0"/>
              <a:pPr>
                <a:defRPr/>
              </a:pPr>
              <a:t>7</a:t>
            </a:fld>
            <a:endParaRPr lang="en-US" altLang="zh-CN" b="0"/>
          </a:p>
        </p:txBody>
      </p:sp>
      <p:sp>
        <p:nvSpPr>
          <p:cNvPr id="10243" name="Rectangle 2"/>
          <p:cNvSpPr>
            <a:spLocks noGrp="1" noChangeArrowheads="1"/>
          </p:cNvSpPr>
          <p:nvPr>
            <p:ph type="title"/>
          </p:nvPr>
        </p:nvSpPr>
        <p:spPr>
          <a:xfrm>
            <a:off x="1095375" y="188913"/>
            <a:ext cx="8013700" cy="792162"/>
          </a:xfrm>
        </p:spPr>
        <p:txBody>
          <a:bodyPr/>
          <a:lstStyle/>
          <a:p>
            <a:pPr algn="l"/>
            <a:r>
              <a:rPr lang="en-US" altLang="zh-CN" smtClean="0"/>
              <a:t>3. </a:t>
            </a:r>
            <a:r>
              <a:rPr lang="zh-CN" altLang="en-US" smtClean="0"/>
              <a:t>理解异常的概念</a:t>
            </a:r>
            <a:r>
              <a:rPr lang="en-US" altLang="zh-CN" smtClean="0"/>
              <a:t>-</a:t>
            </a:r>
            <a:r>
              <a:rPr lang="zh-CN" altLang="en-US" smtClean="0"/>
              <a:t>什么是异常？</a:t>
            </a:r>
          </a:p>
        </p:txBody>
      </p:sp>
      <p:sp>
        <p:nvSpPr>
          <p:cNvPr id="112646" name="Rectangle 6"/>
          <p:cNvSpPr>
            <a:spLocks noChangeArrowheads="1"/>
          </p:cNvSpPr>
          <p:nvPr/>
        </p:nvSpPr>
        <p:spPr bwMode="auto">
          <a:xfrm>
            <a:off x="611188" y="1943100"/>
            <a:ext cx="6265862" cy="3694113"/>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tLang="zh-CN" sz="1800" b="1">
                <a:latin typeface="Arial" charset="0"/>
              </a:rPr>
              <a:t>public class ExceptionRaised {</a:t>
            </a:r>
            <a:endParaRPr lang="en-US" altLang="zh-CN" sz="1800" b="1">
              <a:latin typeface="Arial" charset="0"/>
            </a:endParaRPr>
          </a:p>
          <a:p>
            <a:r>
              <a:rPr lang="en-GB" altLang="zh-CN" sz="1800" b="1">
                <a:latin typeface="Arial" charset="0"/>
              </a:rPr>
              <a:t>    public  ExceptionRaised() {</a:t>
            </a:r>
            <a:endParaRPr lang="en-US" altLang="zh-CN" sz="1800" b="1">
              <a:latin typeface="Arial" charset="0"/>
            </a:endParaRPr>
          </a:p>
          <a:p>
            <a:r>
              <a:rPr lang="en-GB" altLang="zh-CN" sz="1800" b="1">
                <a:latin typeface="Arial" charset="0"/>
              </a:rPr>
              <a:t>     }</a:t>
            </a:r>
            <a:endParaRPr lang="en-US" altLang="zh-CN" sz="1800" b="1">
              <a:latin typeface="Arial" charset="0"/>
            </a:endParaRPr>
          </a:p>
          <a:p>
            <a:r>
              <a:rPr lang="en-GB" altLang="zh-CN" sz="1800" b="1">
                <a:latin typeface="Arial" charset="0"/>
              </a:rPr>
              <a:t>    public int calculate( int operand1, int operand2) {</a:t>
            </a:r>
            <a:endParaRPr lang="en-US" altLang="zh-CN" sz="1800" b="1">
              <a:latin typeface="Arial" charset="0"/>
            </a:endParaRPr>
          </a:p>
          <a:p>
            <a:r>
              <a:rPr lang="en-GB" altLang="zh-CN" sz="1800" b="1">
                <a:latin typeface="Arial" charset="0"/>
              </a:rPr>
              <a:t>        int result = operand1 / operand2;     </a:t>
            </a:r>
            <a:endParaRPr lang="en-US" altLang="zh-CN" sz="1800" b="1">
              <a:latin typeface="Arial" charset="0"/>
            </a:endParaRPr>
          </a:p>
          <a:p>
            <a:r>
              <a:rPr lang="en-GB" altLang="zh-CN" sz="1800" b="1">
                <a:latin typeface="Arial" charset="0"/>
              </a:rPr>
              <a:t>        return result;</a:t>
            </a:r>
          </a:p>
          <a:p>
            <a:r>
              <a:rPr lang="en-GB" altLang="zh-CN" sz="1800" b="1">
                <a:latin typeface="Arial" charset="0"/>
              </a:rPr>
              <a:t>   }</a:t>
            </a:r>
            <a:endParaRPr lang="en-US" altLang="zh-CN" sz="1800" b="1">
              <a:latin typeface="Arial" charset="0"/>
            </a:endParaRPr>
          </a:p>
          <a:p>
            <a:r>
              <a:rPr lang="en-GB" altLang="zh-CN" sz="1800" b="1">
                <a:latin typeface="Arial" charset="0"/>
              </a:rPr>
              <a:t>   public static void main(String[] args) {</a:t>
            </a:r>
            <a:endParaRPr lang="en-US" altLang="zh-CN" sz="1800" b="1">
              <a:latin typeface="Arial" charset="0"/>
            </a:endParaRPr>
          </a:p>
          <a:p>
            <a:r>
              <a:rPr lang="en-GB" altLang="zh-CN" sz="1800" b="1">
                <a:latin typeface="Arial" charset="0"/>
              </a:rPr>
              <a:t>         ExceptionRaised obj = new ExceptionRaised();</a:t>
            </a:r>
            <a:endParaRPr lang="en-US" altLang="zh-CN" sz="1800" b="1">
              <a:latin typeface="Arial" charset="0"/>
            </a:endParaRPr>
          </a:p>
          <a:p>
            <a:r>
              <a:rPr lang="en-GB" altLang="zh-CN" sz="1800" b="1">
                <a:latin typeface="Arial" charset="0"/>
              </a:rPr>
              <a:t>         int result = obj.calculate(9, 0);</a:t>
            </a:r>
            <a:endParaRPr lang="en-US" altLang="zh-CN" sz="1800" b="1">
              <a:latin typeface="Arial" charset="0"/>
            </a:endParaRPr>
          </a:p>
          <a:p>
            <a:r>
              <a:rPr lang="en-GB" altLang="zh-CN" sz="1800" b="1">
                <a:latin typeface="Arial" charset="0"/>
              </a:rPr>
              <a:t>         System.out.println(result);</a:t>
            </a:r>
            <a:endParaRPr lang="en-US" altLang="zh-CN" sz="1800" b="1">
              <a:latin typeface="Arial" charset="0"/>
            </a:endParaRPr>
          </a:p>
          <a:p>
            <a:r>
              <a:rPr lang="en-GB" altLang="zh-CN" sz="1800" b="1">
                <a:latin typeface="Arial" charset="0"/>
              </a:rPr>
              <a:t>   }</a:t>
            </a:r>
            <a:endParaRPr lang="en-US" altLang="zh-CN" sz="1800" b="1">
              <a:latin typeface="Arial" charset="0"/>
            </a:endParaRPr>
          </a:p>
          <a:p>
            <a:r>
              <a:rPr lang="en-GB" altLang="zh-CN" sz="1800" b="1">
                <a:latin typeface="Arial" charset="0"/>
              </a:rPr>
              <a:t>}</a:t>
            </a:r>
          </a:p>
        </p:txBody>
      </p:sp>
      <p:grpSp>
        <p:nvGrpSpPr>
          <p:cNvPr id="112650" name="Group 10"/>
          <p:cNvGrpSpPr>
            <a:grpSpLocks/>
          </p:cNvGrpSpPr>
          <p:nvPr/>
        </p:nvGrpSpPr>
        <p:grpSpPr bwMode="auto">
          <a:xfrm>
            <a:off x="6227763" y="4724400"/>
            <a:ext cx="1944687" cy="1944688"/>
            <a:chOff x="3923" y="2976"/>
            <a:chExt cx="1225" cy="1225"/>
          </a:xfrm>
        </p:grpSpPr>
        <p:sp>
          <p:nvSpPr>
            <p:cNvPr id="10257" name="Oval 8"/>
            <p:cNvSpPr>
              <a:spLocks noChangeArrowheads="1"/>
            </p:cNvSpPr>
            <p:nvPr/>
          </p:nvSpPr>
          <p:spPr bwMode="auto">
            <a:xfrm>
              <a:off x="3923" y="2976"/>
              <a:ext cx="1225" cy="1225"/>
            </a:xfrm>
            <a:prstGeom prst="ellipse">
              <a:avLst/>
            </a:prstGeom>
            <a:gradFill rotWithShape="1">
              <a:gsLst>
                <a:gs pos="0">
                  <a:srgbClr val="3399FF"/>
                </a:gs>
                <a:gs pos="100000">
                  <a:schemeClr val="accent2"/>
                </a:gs>
              </a:gsLst>
              <a:path path="shape">
                <a:fillToRect l="50000" t="50000" r="50000" b="50000"/>
              </a:path>
            </a:gradFill>
            <a:ln w="15875">
              <a:solidFill>
                <a:srgbClr val="33CC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8" name="WordArt 9"/>
            <p:cNvSpPr>
              <a:spLocks noChangeArrowheads="1" noChangeShapeType="1" noTextEdit="1"/>
            </p:cNvSpPr>
            <p:nvPr/>
          </p:nvSpPr>
          <p:spPr bwMode="auto">
            <a:xfrm>
              <a:off x="4332" y="3352"/>
              <a:ext cx="450" cy="408"/>
            </a:xfrm>
            <a:prstGeom prst="rect">
              <a:avLst/>
            </a:prstGeom>
          </p:spPr>
          <p:txBody>
            <a:bodyPr wrap="none" fromWordArt="1">
              <a:prstTxWarp prst="textPlain">
                <a:avLst>
                  <a:gd name="adj" fmla="val 50000"/>
                </a:avLst>
              </a:prstTxWarp>
            </a:bodyPr>
            <a:lstStyle/>
            <a:p>
              <a:r>
                <a:rPr lang="en-US" altLang="zh-CN" sz="3600" kern="10">
                  <a:ln w="15875">
                    <a:solidFill>
                      <a:srgbClr val="33CCCC"/>
                    </a:solidFill>
                    <a:round/>
                    <a:headEnd/>
                    <a:tailEnd/>
                  </a:ln>
                  <a:solidFill>
                    <a:srgbClr val="FFFFFF"/>
                  </a:solidFill>
                  <a:latin typeface="Arial Black"/>
                </a:rPr>
                <a:t>OS</a:t>
              </a:r>
              <a:endParaRPr lang="zh-CN" altLang="en-US" sz="3600" kern="10">
                <a:ln w="15875">
                  <a:solidFill>
                    <a:srgbClr val="33CCCC"/>
                  </a:solidFill>
                  <a:round/>
                  <a:headEnd/>
                  <a:tailEnd/>
                </a:ln>
                <a:solidFill>
                  <a:srgbClr val="FFFFFF"/>
                </a:solidFill>
                <a:latin typeface="Arial Black"/>
              </a:endParaRPr>
            </a:p>
          </p:txBody>
        </p:sp>
      </p:grpSp>
      <p:sp>
        <p:nvSpPr>
          <p:cNvPr id="112651" name="Line 11"/>
          <p:cNvSpPr>
            <a:spLocks noChangeShapeType="1"/>
          </p:cNvSpPr>
          <p:nvPr/>
        </p:nvSpPr>
        <p:spPr bwMode="auto">
          <a:xfrm>
            <a:off x="1187450" y="3357563"/>
            <a:ext cx="324167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2654" name="Group 14"/>
          <p:cNvGrpSpPr>
            <a:grpSpLocks/>
          </p:cNvGrpSpPr>
          <p:nvPr/>
        </p:nvGrpSpPr>
        <p:grpSpPr bwMode="auto">
          <a:xfrm>
            <a:off x="3708400" y="2708275"/>
            <a:ext cx="1368425" cy="1223963"/>
            <a:chOff x="4325" y="1052"/>
            <a:chExt cx="862" cy="771"/>
          </a:xfrm>
        </p:grpSpPr>
        <p:sp>
          <p:nvSpPr>
            <p:cNvPr id="10255" name="AutoShape 12"/>
            <p:cNvSpPr>
              <a:spLocks noChangeArrowheads="1"/>
            </p:cNvSpPr>
            <p:nvPr/>
          </p:nvSpPr>
          <p:spPr bwMode="auto">
            <a:xfrm>
              <a:off x="4325" y="1052"/>
              <a:ext cx="862" cy="771"/>
            </a:xfrm>
            <a:prstGeom prst="triangle">
              <a:avLst>
                <a:gd name="adj" fmla="val 5000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6" name="WordArt 13"/>
            <p:cNvSpPr>
              <a:spLocks noChangeArrowheads="1" noChangeShapeType="1" noTextEdit="1"/>
            </p:cNvSpPr>
            <p:nvPr/>
          </p:nvSpPr>
          <p:spPr bwMode="auto">
            <a:xfrm>
              <a:off x="4668" y="1298"/>
              <a:ext cx="162" cy="3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solidFill>
                    <a:srgbClr val="000000"/>
                  </a:solidFill>
                  <a:latin typeface="Garamond"/>
                </a:rPr>
                <a:t>!</a:t>
              </a:r>
              <a:endParaRPr lang="zh-CN" altLang="en-US" sz="3600" kern="10">
                <a:ln w="9525">
                  <a:solidFill>
                    <a:srgbClr val="000000"/>
                  </a:solidFill>
                  <a:round/>
                  <a:headEnd/>
                  <a:tailEnd/>
                </a:ln>
                <a:solidFill>
                  <a:srgbClr val="000000"/>
                </a:solidFill>
                <a:latin typeface="Garamond"/>
              </a:endParaRPr>
            </a:p>
          </p:txBody>
        </p:sp>
      </p:grpSp>
      <p:sp>
        <p:nvSpPr>
          <p:cNvPr id="112655" name="Text Box 15"/>
          <p:cNvSpPr txBox="1">
            <a:spLocks noChangeArrowheads="1"/>
          </p:cNvSpPr>
          <p:nvPr/>
        </p:nvSpPr>
        <p:spPr bwMode="auto">
          <a:xfrm>
            <a:off x="4716463" y="1916113"/>
            <a:ext cx="1117600" cy="379412"/>
          </a:xfrm>
          <a:prstGeom prst="rect">
            <a:avLst/>
          </a:prstGeom>
          <a:gradFill rotWithShape="1">
            <a:gsLst>
              <a:gs pos="0">
                <a:srgbClr val="FFCC00"/>
              </a:gs>
              <a:gs pos="100000">
                <a:srgbClr val="FFFFFF"/>
              </a:gs>
            </a:gsLst>
            <a:lin ang="54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1800">
                <a:latin typeface="Arial" charset="0"/>
              </a:rPr>
              <a:t>异常情况</a:t>
            </a:r>
          </a:p>
        </p:txBody>
      </p:sp>
      <p:sp>
        <p:nvSpPr>
          <p:cNvPr id="112656" name="Text Box 16"/>
          <p:cNvSpPr txBox="1">
            <a:spLocks noChangeArrowheads="1"/>
          </p:cNvSpPr>
          <p:nvPr/>
        </p:nvSpPr>
        <p:spPr bwMode="auto">
          <a:xfrm>
            <a:off x="6516688" y="2651125"/>
            <a:ext cx="1079500" cy="379413"/>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1800">
                <a:solidFill>
                  <a:schemeClr val="bg1"/>
                </a:solidFill>
                <a:latin typeface="Arial" charset="0"/>
              </a:rPr>
              <a:t>异 常</a:t>
            </a:r>
          </a:p>
        </p:txBody>
      </p:sp>
      <p:cxnSp>
        <p:nvCxnSpPr>
          <p:cNvPr id="112657" name="AutoShape 17"/>
          <p:cNvCxnSpPr>
            <a:cxnSpLocks noChangeShapeType="1"/>
            <a:stCxn id="112655" idx="2"/>
            <a:endCxn id="112656" idx="1"/>
          </p:cNvCxnSpPr>
          <p:nvPr/>
        </p:nvCxnSpPr>
        <p:spPr bwMode="auto">
          <a:xfrm rot="16200000" flipH="1">
            <a:off x="5622926" y="1947862"/>
            <a:ext cx="546100" cy="1241425"/>
          </a:xfrm>
          <a:prstGeom prst="bentConnector2">
            <a:avLst/>
          </a:prstGeom>
          <a:noFill/>
          <a:ln w="254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658" name="Text Box 18"/>
          <p:cNvSpPr txBox="1">
            <a:spLocks noChangeArrowheads="1"/>
          </p:cNvSpPr>
          <p:nvPr/>
        </p:nvSpPr>
        <p:spPr bwMode="auto">
          <a:xfrm>
            <a:off x="5580063" y="3429000"/>
            <a:ext cx="2879725" cy="654050"/>
          </a:xfrm>
          <a:prstGeom prst="rect">
            <a:avLst/>
          </a:prstGeom>
          <a:gradFill rotWithShape="1">
            <a:gsLst>
              <a:gs pos="0">
                <a:srgbClr val="FFCC00"/>
              </a:gs>
              <a:gs pos="100000">
                <a:srgbClr val="FFFFFF"/>
              </a:gs>
            </a:gsLst>
            <a:lin ang="54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1800">
                <a:latin typeface="Arial" charset="0"/>
              </a:rPr>
              <a:t>程序突然终止并将控制交给操作系统</a:t>
            </a:r>
          </a:p>
        </p:txBody>
      </p:sp>
      <p:cxnSp>
        <p:nvCxnSpPr>
          <p:cNvPr id="112659" name="AutoShape 19"/>
          <p:cNvCxnSpPr>
            <a:cxnSpLocks noChangeShapeType="1"/>
            <a:stCxn id="10255" idx="3"/>
            <a:endCxn id="10257" idx="2"/>
          </p:cNvCxnSpPr>
          <p:nvPr/>
        </p:nvCxnSpPr>
        <p:spPr bwMode="auto">
          <a:xfrm rot="16200000" flipH="1">
            <a:off x="4430712" y="3908426"/>
            <a:ext cx="1751013" cy="1827212"/>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660" name="Text Box 20"/>
          <p:cNvSpPr txBox="1">
            <a:spLocks noChangeArrowheads="1"/>
          </p:cNvSpPr>
          <p:nvPr/>
        </p:nvSpPr>
        <p:spPr bwMode="auto">
          <a:xfrm>
            <a:off x="1476375" y="1412875"/>
            <a:ext cx="2879725" cy="379413"/>
          </a:xfrm>
          <a:prstGeom prst="rect">
            <a:avLst/>
          </a:prstGeom>
          <a:solidFill>
            <a:srgbClr val="FF00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buFontTx/>
              <a:buChar char="•"/>
            </a:pPr>
            <a:r>
              <a:rPr lang="zh-CN" altLang="en-US" sz="1800">
                <a:solidFill>
                  <a:schemeClr val="bg1"/>
                </a:solidFill>
                <a:latin typeface="Arial" charset="0"/>
                <a:ea typeface="黑体" pitchFamily="2" charset="-122"/>
              </a:rPr>
              <a:t>在运行时发生的错误 </a:t>
            </a:r>
          </a:p>
        </p:txBody>
      </p:sp>
      <p:cxnSp>
        <p:nvCxnSpPr>
          <p:cNvPr id="112661" name="AutoShape 21"/>
          <p:cNvCxnSpPr>
            <a:cxnSpLocks noChangeShapeType="1"/>
            <a:stCxn id="112656" idx="3"/>
            <a:endCxn id="112660" idx="0"/>
          </p:cNvCxnSpPr>
          <p:nvPr/>
        </p:nvCxnSpPr>
        <p:spPr bwMode="auto">
          <a:xfrm flipH="1" flipV="1">
            <a:off x="2916238" y="1412875"/>
            <a:ext cx="4679950" cy="1428750"/>
          </a:xfrm>
          <a:prstGeom prst="curvedConnector4">
            <a:avLst>
              <a:gd name="adj1" fmla="val -4884"/>
              <a:gd name="adj2" fmla="val 116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2646"/>
                                        </p:tgtEl>
                                        <p:attrNameLst>
                                          <p:attrName>style.visibility</p:attrName>
                                        </p:attrNameLst>
                                      </p:cBhvr>
                                      <p:to>
                                        <p:strVal val="visible"/>
                                      </p:to>
                                    </p:set>
                                    <p:animEffect transition="in" filter="wipe(up)">
                                      <p:cBhvr>
                                        <p:cTn id="7" dur="1000"/>
                                        <p:tgtEl>
                                          <p:spTgt spid="112646"/>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2651"/>
                                        </p:tgtEl>
                                        <p:attrNameLst>
                                          <p:attrName>style.visibility</p:attrName>
                                        </p:attrNameLst>
                                      </p:cBhvr>
                                      <p:to>
                                        <p:strVal val="visible"/>
                                      </p:to>
                                    </p:set>
                                    <p:animEffect transition="in" filter="wipe(left)">
                                      <p:cBhvr>
                                        <p:cTn id="11" dur="1000"/>
                                        <p:tgtEl>
                                          <p:spTgt spid="112651"/>
                                        </p:tgtEl>
                                      </p:cBhvr>
                                    </p:animEffect>
                                  </p:childTnLst>
                                </p:cTn>
                              </p:par>
                            </p:childTnLst>
                          </p:cTn>
                        </p:par>
                        <p:par>
                          <p:cTn id="12" fill="hold" nodeType="afterGroup">
                            <p:stCondLst>
                              <p:cond delay="2000"/>
                            </p:stCondLst>
                            <p:childTnLst>
                              <p:par>
                                <p:cTn id="13" presetID="21" presetClass="emph" presetSubtype="0" repeatCount="3000" fill="hold" grpId="1" nodeType="afterEffect">
                                  <p:stCondLst>
                                    <p:cond delay="0"/>
                                  </p:stCondLst>
                                  <p:childTnLst>
                                    <p:animClr clrSpc="hsl" dir="cw">
                                      <p:cBhvr override="childStyle">
                                        <p:cTn id="14" dur="1000" fill="hold"/>
                                        <p:tgtEl>
                                          <p:spTgt spid="112651"/>
                                        </p:tgtEl>
                                        <p:attrNameLst>
                                          <p:attrName>style.color</p:attrName>
                                        </p:attrNameLst>
                                      </p:cBhvr>
                                      <p:by>
                                        <p:hsl h="7200000" s="0" l="0"/>
                                      </p:by>
                                    </p:animClr>
                                    <p:animClr clrSpc="hsl" dir="cw">
                                      <p:cBhvr>
                                        <p:cTn id="15" dur="1000" fill="hold"/>
                                        <p:tgtEl>
                                          <p:spTgt spid="112651"/>
                                        </p:tgtEl>
                                        <p:attrNameLst>
                                          <p:attrName>fillcolor</p:attrName>
                                        </p:attrNameLst>
                                      </p:cBhvr>
                                      <p:by>
                                        <p:hsl h="7200000" s="0" l="0"/>
                                      </p:by>
                                    </p:animClr>
                                    <p:animClr clrSpc="hsl" dir="cw">
                                      <p:cBhvr>
                                        <p:cTn id="16" dur="1000" fill="hold"/>
                                        <p:tgtEl>
                                          <p:spTgt spid="112651"/>
                                        </p:tgtEl>
                                        <p:attrNameLst>
                                          <p:attrName>stroke.color</p:attrName>
                                        </p:attrNameLst>
                                      </p:cBhvr>
                                      <p:by>
                                        <p:hsl h="7200000" s="0" l="0"/>
                                      </p:by>
                                    </p:animClr>
                                    <p:set>
                                      <p:cBhvr>
                                        <p:cTn id="17" dur="1000" fill="hold"/>
                                        <p:tgtEl>
                                          <p:spTgt spid="112651"/>
                                        </p:tgtEl>
                                        <p:attrNameLst>
                                          <p:attrName>fill.type</p:attrName>
                                        </p:attrNameLst>
                                      </p:cBhvr>
                                      <p:to>
                                        <p:strVal val="solid"/>
                                      </p:to>
                                    </p:set>
                                  </p:childTnLst>
                                </p:cTn>
                              </p:par>
                            </p:childTnLst>
                          </p:cTn>
                        </p:par>
                      </p:childTnLst>
                    </p:cTn>
                  </p:par>
                  <p:par>
                    <p:cTn id="18" fill="hold">
                      <p:stCondLst>
                        <p:cond delay="indefinite"/>
                      </p:stCondLst>
                      <p:childTnLst>
                        <p:par>
                          <p:cTn id="19" fill="hold" nodeType="after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12654"/>
                                        </p:tgtEl>
                                        <p:attrNameLst>
                                          <p:attrName>style.visibility</p:attrName>
                                        </p:attrNameLst>
                                      </p:cBhvr>
                                      <p:to>
                                        <p:strVal val="visible"/>
                                      </p:to>
                                    </p:set>
                                  </p:childTnLst>
                                </p:cTn>
                              </p:par>
                            </p:childTnLst>
                          </p:cTn>
                        </p:par>
                        <p:par>
                          <p:cTn id="22" fill="hold" nodeType="afterGroup">
                            <p:stCondLst>
                              <p:cond delay="0"/>
                            </p:stCondLst>
                            <p:childTnLst>
                              <p:par>
                                <p:cTn id="23" presetID="12" presetClass="entr" presetSubtype="8" fill="hold" grpId="0" nodeType="afterEffect">
                                  <p:stCondLst>
                                    <p:cond delay="0"/>
                                  </p:stCondLst>
                                  <p:childTnLst>
                                    <p:set>
                                      <p:cBhvr>
                                        <p:cTn id="24" dur="1" fill="hold">
                                          <p:stCondLst>
                                            <p:cond delay="0"/>
                                          </p:stCondLst>
                                        </p:cTn>
                                        <p:tgtEl>
                                          <p:spTgt spid="112655"/>
                                        </p:tgtEl>
                                        <p:attrNameLst>
                                          <p:attrName>style.visibility</p:attrName>
                                        </p:attrNameLst>
                                      </p:cBhvr>
                                      <p:to>
                                        <p:strVal val="visible"/>
                                      </p:to>
                                    </p:set>
                                    <p:animEffect transition="in" filter="slide(fromLeft)">
                                      <p:cBhvr>
                                        <p:cTn id="25" dur="1000"/>
                                        <p:tgtEl>
                                          <p:spTgt spid="112655"/>
                                        </p:tgtEl>
                                      </p:cBhvr>
                                    </p:animEffect>
                                  </p:childTnLst>
                                </p:cTn>
                              </p:par>
                            </p:childTnLst>
                          </p:cTn>
                        </p:par>
                        <p:par>
                          <p:cTn id="26" fill="hold" nodeType="afterGroup">
                            <p:stCondLst>
                              <p:cond delay="1000"/>
                            </p:stCondLst>
                            <p:childTnLst>
                              <p:par>
                                <p:cTn id="27" presetID="22" presetClass="entr" presetSubtype="1" fill="hold" nodeType="afterEffect">
                                  <p:stCondLst>
                                    <p:cond delay="0"/>
                                  </p:stCondLst>
                                  <p:childTnLst>
                                    <p:set>
                                      <p:cBhvr>
                                        <p:cTn id="28" dur="1" fill="hold">
                                          <p:stCondLst>
                                            <p:cond delay="0"/>
                                          </p:stCondLst>
                                        </p:cTn>
                                        <p:tgtEl>
                                          <p:spTgt spid="112657"/>
                                        </p:tgtEl>
                                        <p:attrNameLst>
                                          <p:attrName>style.visibility</p:attrName>
                                        </p:attrNameLst>
                                      </p:cBhvr>
                                      <p:to>
                                        <p:strVal val="visible"/>
                                      </p:to>
                                    </p:set>
                                    <p:animEffect transition="in" filter="wipe(up)">
                                      <p:cBhvr>
                                        <p:cTn id="29" dur="1000"/>
                                        <p:tgtEl>
                                          <p:spTgt spid="112657"/>
                                        </p:tgtEl>
                                      </p:cBhvr>
                                    </p:animEffect>
                                  </p:childTnLst>
                                </p:cTn>
                              </p:par>
                            </p:childTnLst>
                          </p:cTn>
                        </p:par>
                        <p:par>
                          <p:cTn id="30" fill="hold" nodeType="afterGroup">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112656"/>
                                        </p:tgtEl>
                                        <p:attrNameLst>
                                          <p:attrName>style.visibility</p:attrName>
                                        </p:attrNameLst>
                                      </p:cBhvr>
                                      <p:to>
                                        <p:strVal val="visible"/>
                                      </p:to>
                                    </p:set>
                                    <p:animEffect transition="in" filter="wipe(left)">
                                      <p:cBhvr>
                                        <p:cTn id="33" dur="1000"/>
                                        <p:tgtEl>
                                          <p:spTgt spid="112656"/>
                                        </p:tgtEl>
                                      </p:cBhvr>
                                    </p:animEffect>
                                  </p:childTnLst>
                                </p:cTn>
                              </p:par>
                            </p:childTnLst>
                          </p:cTn>
                        </p:par>
                        <p:par>
                          <p:cTn id="34" fill="hold" nodeType="afterGroup">
                            <p:stCondLst>
                              <p:cond delay="3000"/>
                            </p:stCondLst>
                            <p:childTnLst>
                              <p:par>
                                <p:cTn id="35" presetID="22" presetClass="entr" presetSubtype="4" fill="hold" nodeType="afterEffect">
                                  <p:stCondLst>
                                    <p:cond delay="0"/>
                                  </p:stCondLst>
                                  <p:childTnLst>
                                    <p:set>
                                      <p:cBhvr>
                                        <p:cTn id="36" dur="1" fill="hold">
                                          <p:stCondLst>
                                            <p:cond delay="0"/>
                                          </p:stCondLst>
                                        </p:cTn>
                                        <p:tgtEl>
                                          <p:spTgt spid="112661"/>
                                        </p:tgtEl>
                                        <p:attrNameLst>
                                          <p:attrName>style.visibility</p:attrName>
                                        </p:attrNameLst>
                                      </p:cBhvr>
                                      <p:to>
                                        <p:strVal val="visible"/>
                                      </p:to>
                                    </p:set>
                                    <p:animEffect transition="in" filter="wipe(down)">
                                      <p:cBhvr>
                                        <p:cTn id="37" dur="500"/>
                                        <p:tgtEl>
                                          <p:spTgt spid="112661"/>
                                        </p:tgtEl>
                                      </p:cBhvr>
                                    </p:animEffect>
                                  </p:childTnLst>
                                </p:cTn>
                              </p:par>
                            </p:childTnLst>
                          </p:cTn>
                        </p:par>
                        <p:par>
                          <p:cTn id="38" fill="hold" nodeType="afterGroup">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112660"/>
                                        </p:tgtEl>
                                        <p:attrNameLst>
                                          <p:attrName>style.visibility</p:attrName>
                                        </p:attrNameLst>
                                      </p:cBhvr>
                                      <p:to>
                                        <p:strVal val="visible"/>
                                      </p:to>
                                    </p:set>
                                    <p:animEffect transition="in" filter="wipe(up)">
                                      <p:cBhvr>
                                        <p:cTn id="41" dur="500"/>
                                        <p:tgtEl>
                                          <p:spTgt spid="11266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112658"/>
                                        </p:tgtEl>
                                        <p:attrNameLst>
                                          <p:attrName>style.visibility</p:attrName>
                                        </p:attrNameLst>
                                      </p:cBhvr>
                                      <p:to>
                                        <p:strVal val="visible"/>
                                      </p:to>
                                    </p:set>
                                    <p:anim calcmode="discrete" valueType="clr">
                                      <p:cBhvr override="childStyle">
                                        <p:cTn id="46" dur="80"/>
                                        <p:tgtEl>
                                          <p:spTgt spid="112658"/>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112658"/>
                                        </p:tgtEl>
                                        <p:attrNameLst>
                                          <p:attrName>fillcolor</p:attrName>
                                        </p:attrNameLst>
                                      </p:cBhvr>
                                      <p:tavLst>
                                        <p:tav tm="0">
                                          <p:val>
                                            <p:clrVal>
                                              <a:schemeClr val="accent2"/>
                                            </p:clrVal>
                                          </p:val>
                                        </p:tav>
                                        <p:tav tm="50000">
                                          <p:val>
                                            <p:clrVal>
                                              <a:schemeClr val="hlink"/>
                                            </p:clrVal>
                                          </p:val>
                                        </p:tav>
                                      </p:tavLst>
                                    </p:anim>
                                    <p:set>
                                      <p:cBhvr>
                                        <p:cTn id="48" dur="80"/>
                                        <p:tgtEl>
                                          <p:spTgt spid="112658"/>
                                        </p:tgtEl>
                                        <p:attrNameLst>
                                          <p:attrName>fill.type</p:attrName>
                                        </p:attrNameLst>
                                      </p:cBhvr>
                                      <p:to>
                                        <p:strVal val="solid"/>
                                      </p:to>
                                    </p:set>
                                  </p:childTnLst>
                                </p:cTn>
                              </p:par>
                            </p:childTnLst>
                          </p:cTn>
                        </p:par>
                        <p:par>
                          <p:cTn id="49" fill="hold" nodeType="afterGroup">
                            <p:stCondLst>
                              <p:cond delay="2560"/>
                            </p:stCondLst>
                            <p:childTnLst>
                              <p:par>
                                <p:cTn id="50" presetID="20" presetClass="entr" presetSubtype="0" fill="hold" nodeType="afterEffect">
                                  <p:stCondLst>
                                    <p:cond delay="0"/>
                                  </p:stCondLst>
                                  <p:childTnLst>
                                    <p:set>
                                      <p:cBhvr>
                                        <p:cTn id="51" dur="1" fill="hold">
                                          <p:stCondLst>
                                            <p:cond delay="0"/>
                                          </p:stCondLst>
                                        </p:cTn>
                                        <p:tgtEl>
                                          <p:spTgt spid="112650"/>
                                        </p:tgtEl>
                                        <p:attrNameLst>
                                          <p:attrName>style.visibility</p:attrName>
                                        </p:attrNameLst>
                                      </p:cBhvr>
                                      <p:to>
                                        <p:strVal val="visible"/>
                                      </p:to>
                                    </p:set>
                                    <p:animEffect transition="in" filter="wedge">
                                      <p:cBhvr>
                                        <p:cTn id="52" dur="2000"/>
                                        <p:tgtEl>
                                          <p:spTgt spid="112650"/>
                                        </p:tgtEl>
                                      </p:cBhvr>
                                    </p:animEffect>
                                  </p:childTnLst>
                                </p:cTn>
                              </p:par>
                            </p:childTnLst>
                          </p:cTn>
                        </p:par>
                        <p:par>
                          <p:cTn id="53" fill="hold" nodeType="afterGroup">
                            <p:stCondLst>
                              <p:cond delay="4560"/>
                            </p:stCondLst>
                            <p:childTnLst>
                              <p:par>
                                <p:cTn id="54" presetID="22" presetClass="entr" presetSubtype="1" fill="hold" nodeType="afterEffect">
                                  <p:stCondLst>
                                    <p:cond delay="0"/>
                                  </p:stCondLst>
                                  <p:childTnLst>
                                    <p:set>
                                      <p:cBhvr>
                                        <p:cTn id="55" dur="1" fill="hold">
                                          <p:stCondLst>
                                            <p:cond delay="0"/>
                                          </p:stCondLst>
                                        </p:cTn>
                                        <p:tgtEl>
                                          <p:spTgt spid="112659"/>
                                        </p:tgtEl>
                                        <p:attrNameLst>
                                          <p:attrName>style.visibility</p:attrName>
                                        </p:attrNameLst>
                                      </p:cBhvr>
                                      <p:to>
                                        <p:strVal val="visible"/>
                                      </p:to>
                                    </p:set>
                                    <p:animEffect transition="in" filter="wipe(up)">
                                      <p:cBhvr>
                                        <p:cTn id="56" dur="500"/>
                                        <p:tgtEl>
                                          <p:spTgt spid="112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animBg="1"/>
      <p:bldP spid="112651" grpId="0" animBg="1"/>
      <p:bldP spid="112651" grpId="1" animBg="1"/>
      <p:bldP spid="112655" grpId="0" animBg="1"/>
      <p:bldP spid="112656" grpId="0" animBg="1"/>
      <p:bldP spid="112658" grpId="0" animBg="1"/>
      <p:bldP spid="1126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algn="l" eaLnBrk="1" hangingPunct="1"/>
            <a:r>
              <a:rPr lang="en-US" altLang="zh-CN" smtClean="0"/>
              <a:t>5.1.2  </a:t>
            </a:r>
            <a:r>
              <a:rPr lang="zh-CN" altLang="en-US" smtClean="0"/>
              <a:t>错误和异常</a:t>
            </a:r>
          </a:p>
        </p:txBody>
      </p:sp>
      <p:sp>
        <p:nvSpPr>
          <p:cNvPr id="11268" name="Rectangle 3"/>
          <p:cNvSpPr>
            <a:spLocks noGrp="1" noChangeArrowheads="1"/>
          </p:cNvSpPr>
          <p:nvPr>
            <p:ph type="body" idx="1"/>
          </p:nvPr>
        </p:nvSpPr>
        <p:spPr>
          <a:xfrm>
            <a:off x="179512" y="1268760"/>
            <a:ext cx="8775576" cy="2880320"/>
          </a:xfrm>
        </p:spPr>
        <p:txBody>
          <a:bodyPr/>
          <a:lstStyle/>
          <a:p>
            <a:pPr marL="457200" indent="-457200" eaLnBrk="1" hangingPunct="1">
              <a:buFont typeface="Wingdings" pitchFamily="2" charset="2"/>
              <a:buChar char="Ø"/>
            </a:pPr>
            <a:r>
              <a:rPr lang="zh-CN" altLang="en-US" dirty="0" smtClean="0"/>
              <a:t>错误（</a:t>
            </a:r>
            <a:r>
              <a:rPr lang="en-US" altLang="zh-CN" dirty="0" smtClean="0"/>
              <a:t>error</a:t>
            </a:r>
            <a:r>
              <a:rPr lang="zh-CN" altLang="en-US" dirty="0" smtClean="0"/>
              <a:t>）指程序运行时遇到的硬件或操作系统的错误。 </a:t>
            </a:r>
            <a:r>
              <a:rPr lang="en-US" altLang="zh-CN" sz="3600" dirty="0" smtClean="0"/>
              <a:t>Error</a:t>
            </a:r>
            <a:r>
              <a:rPr lang="zh-CN" altLang="en-US" sz="3600" dirty="0" smtClean="0"/>
              <a:t>错误类</a:t>
            </a:r>
            <a:endParaRPr lang="zh-CN" altLang="en-US" dirty="0" smtClean="0"/>
          </a:p>
          <a:p>
            <a:pPr marL="457200" indent="-457200" eaLnBrk="1" hangingPunct="1">
              <a:buFont typeface="Wingdings" pitchFamily="2" charset="2"/>
              <a:buChar char="Ø"/>
            </a:pPr>
            <a:r>
              <a:rPr lang="zh-CN" altLang="en-US" dirty="0" smtClean="0"/>
              <a:t>异常（</a:t>
            </a:r>
            <a:r>
              <a:rPr lang="en-US" altLang="zh-CN" dirty="0" smtClean="0"/>
              <a:t>exception</a:t>
            </a:r>
            <a:r>
              <a:rPr lang="zh-CN" altLang="en-US" dirty="0" smtClean="0"/>
              <a:t>）指在硬件和操作系统正常时，程序遇到的运行错。 </a:t>
            </a:r>
            <a:r>
              <a:rPr lang="en-US" altLang="zh-CN" dirty="0" smtClean="0"/>
              <a:t>Exception</a:t>
            </a:r>
            <a:r>
              <a:rPr lang="zh-CN" altLang="en-US" dirty="0" smtClean="0"/>
              <a:t>异常类</a:t>
            </a:r>
          </a:p>
        </p:txBody>
      </p:sp>
      <p:sp>
        <p:nvSpPr>
          <p:cNvPr id="2" name="灯片编号占位符 1"/>
          <p:cNvSpPr>
            <a:spLocks noGrp="1"/>
          </p:cNvSpPr>
          <p:nvPr>
            <p:ph type="sldNum" sz="quarter" idx="11"/>
          </p:nvPr>
        </p:nvSpPr>
        <p:spPr/>
        <p:txBody>
          <a:bodyPr/>
          <a:lstStyle/>
          <a:p>
            <a:pPr>
              <a:defRPr/>
            </a:pPr>
            <a:fld id="{B709B5E4-4772-4E14-B38D-ED0F11B739EE}" type="slidenum">
              <a:rPr lang="zh-CN" altLang="en-US"/>
              <a:pPr>
                <a:defRPr/>
              </a:pPr>
              <a:t>8</a:t>
            </a:fld>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27088" y="165100"/>
            <a:ext cx="7793037" cy="674688"/>
          </a:xfrm>
        </p:spPr>
        <p:txBody>
          <a:bodyPr/>
          <a:lstStyle/>
          <a:p>
            <a:pPr algn="l"/>
            <a:r>
              <a:rPr lang="en-US" altLang="zh-CN" smtClean="0">
                <a:latin typeface="微软雅黑" pitchFamily="34" charset="-122"/>
                <a:ea typeface="微软雅黑" pitchFamily="34" charset="-122"/>
              </a:rPr>
              <a:t>1. </a:t>
            </a:r>
            <a:r>
              <a:rPr lang="zh-CN" altLang="en-US" smtClean="0">
                <a:latin typeface="微软雅黑" pitchFamily="34" charset="-122"/>
                <a:ea typeface="微软雅黑" pitchFamily="34" charset="-122"/>
              </a:rPr>
              <a:t>错误例子</a:t>
            </a:r>
          </a:p>
        </p:txBody>
      </p:sp>
      <p:sp>
        <p:nvSpPr>
          <p:cNvPr id="5" name="Rectangle 6"/>
          <p:cNvSpPr>
            <a:spLocks noChangeArrowheads="1"/>
          </p:cNvSpPr>
          <p:nvPr/>
        </p:nvSpPr>
        <p:spPr bwMode="auto">
          <a:xfrm>
            <a:off x="395288" y="1305094"/>
            <a:ext cx="7993062" cy="3477875"/>
          </a:xfrm>
          <a:prstGeom prst="rect">
            <a:avLst/>
          </a:prstGeom>
          <a:gradFill rotWithShape="1">
            <a:gsLst>
              <a:gs pos="0">
                <a:srgbClr val="FFFFCC"/>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200" b="1">
                <a:solidFill>
                  <a:srgbClr val="7F0055"/>
                </a:solidFill>
                <a:latin typeface="Consolas" panose="020B0609020204030204" pitchFamily="49" charset="0"/>
              </a:rPr>
              <a:t>public</a:t>
            </a:r>
            <a:r>
              <a:rPr lang="en-US" altLang="zh-CN" sz="2200" b="1">
                <a:solidFill>
                  <a:srgbClr val="000000"/>
                </a:solidFill>
                <a:latin typeface="Consolas" panose="020B0609020204030204" pitchFamily="49" charset="0"/>
              </a:rPr>
              <a:t> </a:t>
            </a:r>
            <a:r>
              <a:rPr lang="en-US" altLang="zh-CN" sz="2200" b="1">
                <a:solidFill>
                  <a:srgbClr val="7F0055"/>
                </a:solidFill>
                <a:latin typeface="Consolas" panose="020B0609020204030204" pitchFamily="49" charset="0"/>
              </a:rPr>
              <a:t>class</a:t>
            </a:r>
            <a:r>
              <a:rPr lang="en-US" altLang="zh-CN" sz="2200" b="1">
                <a:solidFill>
                  <a:srgbClr val="000000"/>
                </a:solidFill>
                <a:latin typeface="Consolas" panose="020B0609020204030204" pitchFamily="49" charset="0"/>
              </a:rPr>
              <a:t> RaiseError {</a:t>
            </a:r>
          </a:p>
          <a:p>
            <a:pPr lvl="1"/>
            <a:r>
              <a:rPr lang="en-US" altLang="zh-CN" sz="2200" b="1">
                <a:solidFill>
                  <a:srgbClr val="7F0055"/>
                </a:solidFill>
                <a:latin typeface="Consolas" panose="020B0609020204030204" pitchFamily="49" charset="0"/>
              </a:rPr>
              <a:t>public</a:t>
            </a:r>
            <a:r>
              <a:rPr lang="en-US" altLang="zh-CN" sz="2200" b="1">
                <a:solidFill>
                  <a:srgbClr val="000000"/>
                </a:solidFill>
                <a:latin typeface="Consolas" panose="020B0609020204030204" pitchFamily="49" charset="0"/>
              </a:rPr>
              <a:t> </a:t>
            </a:r>
            <a:r>
              <a:rPr lang="en-US" altLang="zh-CN" sz="2200" b="1">
                <a:solidFill>
                  <a:srgbClr val="7F0055"/>
                </a:solidFill>
                <a:latin typeface="Consolas" panose="020B0609020204030204" pitchFamily="49" charset="0"/>
              </a:rPr>
              <a:t>static</a:t>
            </a:r>
            <a:r>
              <a:rPr lang="en-US" altLang="zh-CN" sz="2200" b="1">
                <a:solidFill>
                  <a:srgbClr val="000000"/>
                </a:solidFill>
                <a:latin typeface="Consolas" panose="020B0609020204030204" pitchFamily="49" charset="0"/>
              </a:rPr>
              <a:t> </a:t>
            </a:r>
            <a:r>
              <a:rPr lang="en-US" altLang="zh-CN" sz="2200" b="1">
                <a:solidFill>
                  <a:srgbClr val="7F0055"/>
                </a:solidFill>
                <a:latin typeface="Consolas" panose="020B0609020204030204" pitchFamily="49" charset="0"/>
              </a:rPr>
              <a:t>void</a:t>
            </a:r>
            <a:r>
              <a:rPr lang="en-US" altLang="zh-CN" sz="2200" b="1">
                <a:solidFill>
                  <a:srgbClr val="000000"/>
                </a:solidFill>
                <a:latin typeface="Consolas" panose="020B0609020204030204" pitchFamily="49" charset="0"/>
              </a:rPr>
              <a:t> call(</a:t>
            </a:r>
            <a:r>
              <a:rPr lang="en-US" altLang="zh-CN" sz="2200" b="1">
                <a:solidFill>
                  <a:srgbClr val="7F0055"/>
                </a:solidFill>
                <a:latin typeface="Consolas" panose="020B0609020204030204" pitchFamily="49" charset="0"/>
              </a:rPr>
              <a:t>int</a:t>
            </a:r>
            <a:r>
              <a:rPr lang="en-US" altLang="zh-CN" sz="2200" b="1">
                <a:solidFill>
                  <a:srgbClr val="000000"/>
                </a:solidFill>
                <a:latin typeface="Consolas" panose="020B0609020204030204" pitchFamily="49" charset="0"/>
              </a:rPr>
              <a:t> </a:t>
            </a:r>
            <a:r>
              <a:rPr lang="en-US" altLang="zh-CN" sz="2200" b="1">
                <a:solidFill>
                  <a:srgbClr val="6A3E3E"/>
                </a:solidFill>
                <a:latin typeface="Consolas" panose="020B0609020204030204" pitchFamily="49" charset="0"/>
              </a:rPr>
              <a:t>i</a:t>
            </a:r>
            <a:r>
              <a:rPr lang="en-US" altLang="zh-CN" sz="2200" b="1">
                <a:solidFill>
                  <a:srgbClr val="000000"/>
                </a:solidFill>
                <a:latin typeface="Consolas" panose="020B0609020204030204" pitchFamily="49" charset="0"/>
              </a:rPr>
              <a:t>)</a:t>
            </a:r>
          </a:p>
          <a:p>
            <a:pPr lvl="1"/>
            <a:r>
              <a:rPr lang="en-US" altLang="zh-CN" sz="2200">
                <a:solidFill>
                  <a:srgbClr val="000000"/>
                </a:solidFill>
                <a:latin typeface="Consolas" panose="020B0609020204030204" pitchFamily="49" charset="0"/>
              </a:rPr>
              <a:t>{</a:t>
            </a:r>
          </a:p>
          <a:p>
            <a:pPr lvl="2"/>
            <a:r>
              <a:rPr lang="en-US" altLang="zh-CN" sz="2200">
                <a:solidFill>
                  <a:srgbClr val="000000"/>
                </a:solidFill>
                <a:latin typeface="Consolas" panose="020B0609020204030204" pitchFamily="49" charset="0"/>
              </a:rPr>
              <a:t>System.</a:t>
            </a:r>
            <a:r>
              <a:rPr lang="en-US" altLang="zh-CN" sz="2200" b="1" i="1">
                <a:solidFill>
                  <a:srgbClr val="0000C0"/>
                </a:solidFill>
                <a:latin typeface="Consolas" panose="020B0609020204030204" pitchFamily="49" charset="0"/>
              </a:rPr>
              <a:t>out</a:t>
            </a:r>
            <a:r>
              <a:rPr lang="en-US" altLang="zh-CN" sz="2200" b="1" i="1">
                <a:solidFill>
                  <a:srgbClr val="000000"/>
                </a:solidFill>
                <a:latin typeface="Consolas" panose="020B0609020204030204" pitchFamily="49" charset="0"/>
              </a:rPr>
              <a:t>.println(</a:t>
            </a:r>
            <a:r>
              <a:rPr lang="en-US" altLang="zh-CN" sz="2200" b="1" i="1">
                <a:solidFill>
                  <a:srgbClr val="2A00FF"/>
                </a:solidFill>
                <a:latin typeface="Consolas" panose="020B0609020204030204" pitchFamily="49" charset="0"/>
              </a:rPr>
              <a:t>"i = "</a:t>
            </a:r>
            <a:r>
              <a:rPr lang="en-US" altLang="zh-CN" sz="2200" b="1" i="1">
                <a:solidFill>
                  <a:srgbClr val="000000"/>
                </a:solidFill>
                <a:latin typeface="Consolas" panose="020B0609020204030204" pitchFamily="49" charset="0"/>
              </a:rPr>
              <a:t> + </a:t>
            </a:r>
            <a:r>
              <a:rPr lang="en-US" altLang="zh-CN" sz="2200" b="1" i="1">
                <a:solidFill>
                  <a:srgbClr val="6A3E3E"/>
                </a:solidFill>
                <a:latin typeface="Consolas" panose="020B0609020204030204" pitchFamily="49" charset="0"/>
              </a:rPr>
              <a:t>i</a:t>
            </a:r>
            <a:r>
              <a:rPr lang="en-US" altLang="zh-CN" sz="2200" b="1" i="1">
                <a:solidFill>
                  <a:srgbClr val="000000"/>
                </a:solidFill>
                <a:latin typeface="Consolas" panose="020B0609020204030204" pitchFamily="49" charset="0"/>
              </a:rPr>
              <a:t>);</a:t>
            </a:r>
          </a:p>
          <a:p>
            <a:pPr lvl="2"/>
            <a:r>
              <a:rPr lang="en-US" altLang="zh-CN" sz="2200" i="1">
                <a:solidFill>
                  <a:srgbClr val="000000"/>
                </a:solidFill>
                <a:latin typeface="Consolas" panose="020B0609020204030204" pitchFamily="49" charset="0"/>
              </a:rPr>
              <a:t>call(</a:t>
            </a:r>
            <a:r>
              <a:rPr lang="en-US" altLang="zh-CN" sz="2200" i="1">
                <a:solidFill>
                  <a:srgbClr val="6A3E3E"/>
                </a:solidFill>
                <a:latin typeface="Consolas" panose="020B0609020204030204" pitchFamily="49" charset="0"/>
              </a:rPr>
              <a:t>i</a:t>
            </a:r>
            <a:r>
              <a:rPr lang="en-US" altLang="zh-CN" sz="2200" i="1">
                <a:solidFill>
                  <a:srgbClr val="000000"/>
                </a:solidFill>
                <a:latin typeface="Consolas" panose="020B0609020204030204" pitchFamily="49" charset="0"/>
              </a:rPr>
              <a:t>+1);</a:t>
            </a:r>
          </a:p>
          <a:p>
            <a:pPr lvl="1"/>
            <a:r>
              <a:rPr lang="en-US" altLang="zh-CN" sz="2200">
                <a:solidFill>
                  <a:srgbClr val="000000"/>
                </a:solidFill>
                <a:latin typeface="Consolas" panose="020B0609020204030204" pitchFamily="49" charset="0"/>
              </a:rPr>
              <a:t>}</a:t>
            </a:r>
          </a:p>
          <a:p>
            <a:pPr lvl="1"/>
            <a:r>
              <a:rPr lang="en-US" altLang="zh-CN" sz="2200" b="1">
                <a:solidFill>
                  <a:srgbClr val="7F0055"/>
                </a:solidFill>
                <a:latin typeface="Consolas" panose="020B0609020204030204" pitchFamily="49" charset="0"/>
              </a:rPr>
              <a:t>public</a:t>
            </a:r>
            <a:r>
              <a:rPr lang="en-US" altLang="zh-CN" sz="2200" b="1">
                <a:solidFill>
                  <a:srgbClr val="000000"/>
                </a:solidFill>
                <a:latin typeface="Consolas" panose="020B0609020204030204" pitchFamily="49" charset="0"/>
              </a:rPr>
              <a:t> </a:t>
            </a:r>
            <a:r>
              <a:rPr lang="en-US" altLang="zh-CN" sz="2200" b="1">
                <a:solidFill>
                  <a:srgbClr val="7F0055"/>
                </a:solidFill>
                <a:latin typeface="Consolas" panose="020B0609020204030204" pitchFamily="49" charset="0"/>
              </a:rPr>
              <a:t>static</a:t>
            </a:r>
            <a:r>
              <a:rPr lang="en-US" altLang="zh-CN" sz="2200" b="1">
                <a:solidFill>
                  <a:srgbClr val="000000"/>
                </a:solidFill>
                <a:latin typeface="Consolas" panose="020B0609020204030204" pitchFamily="49" charset="0"/>
              </a:rPr>
              <a:t> </a:t>
            </a:r>
            <a:r>
              <a:rPr lang="en-US" altLang="zh-CN" sz="2200" b="1">
                <a:solidFill>
                  <a:srgbClr val="7F0055"/>
                </a:solidFill>
                <a:latin typeface="Consolas" panose="020B0609020204030204" pitchFamily="49" charset="0"/>
              </a:rPr>
              <a:t>void</a:t>
            </a:r>
            <a:r>
              <a:rPr lang="en-US" altLang="zh-CN" sz="2200" b="1">
                <a:solidFill>
                  <a:srgbClr val="000000"/>
                </a:solidFill>
                <a:latin typeface="Consolas" panose="020B0609020204030204" pitchFamily="49" charset="0"/>
              </a:rPr>
              <a:t> main(String[] </a:t>
            </a:r>
            <a:r>
              <a:rPr lang="en-US" altLang="zh-CN" sz="2200" b="1">
                <a:solidFill>
                  <a:srgbClr val="6A3E3E"/>
                </a:solidFill>
                <a:latin typeface="Consolas" panose="020B0609020204030204" pitchFamily="49" charset="0"/>
              </a:rPr>
              <a:t>args</a:t>
            </a:r>
            <a:r>
              <a:rPr lang="en-US" altLang="zh-CN" sz="2200" b="1">
                <a:solidFill>
                  <a:srgbClr val="000000"/>
                </a:solidFill>
                <a:latin typeface="Consolas" panose="020B0609020204030204" pitchFamily="49" charset="0"/>
              </a:rPr>
              <a:t>) {</a:t>
            </a:r>
          </a:p>
          <a:p>
            <a:pPr lvl="1"/>
            <a:r>
              <a:rPr lang="en-US" altLang="zh-CN" sz="2200" i="1" smtClean="0">
                <a:solidFill>
                  <a:srgbClr val="000000"/>
                </a:solidFill>
                <a:latin typeface="Consolas" panose="020B0609020204030204" pitchFamily="49" charset="0"/>
              </a:rPr>
              <a:t>	call(1</a:t>
            </a:r>
            <a:r>
              <a:rPr lang="en-US" altLang="zh-CN" sz="2200" i="1">
                <a:solidFill>
                  <a:srgbClr val="000000"/>
                </a:solidFill>
                <a:latin typeface="Consolas" panose="020B0609020204030204" pitchFamily="49" charset="0"/>
              </a:rPr>
              <a:t>);</a:t>
            </a:r>
          </a:p>
          <a:p>
            <a:pPr lvl="1"/>
            <a:r>
              <a:rPr lang="en-US" altLang="zh-CN" sz="2200">
                <a:solidFill>
                  <a:srgbClr val="000000"/>
                </a:solidFill>
                <a:latin typeface="Consolas" panose="020B0609020204030204" pitchFamily="49" charset="0"/>
              </a:rPr>
              <a:t>}</a:t>
            </a:r>
          </a:p>
          <a:p>
            <a:r>
              <a:rPr lang="en-US" altLang="zh-CN" sz="2200">
                <a:solidFill>
                  <a:srgbClr val="000000"/>
                </a:solidFill>
                <a:latin typeface="Consolas" panose="020B0609020204030204" pitchFamily="49" charset="0"/>
              </a:rPr>
              <a:t>}</a:t>
            </a:r>
          </a:p>
        </p:txBody>
      </p:sp>
      <p:sp>
        <p:nvSpPr>
          <p:cNvPr id="2" name="矩形 1"/>
          <p:cNvSpPr/>
          <p:nvPr/>
        </p:nvSpPr>
        <p:spPr>
          <a:xfrm>
            <a:off x="395288" y="5246288"/>
            <a:ext cx="7993062" cy="10079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rgbClr val="C00000"/>
                </a:solidFill>
              </a:rPr>
              <a:t>Exception in thread "main" </a:t>
            </a:r>
            <a:r>
              <a:rPr lang="en-US" altLang="zh-CN" dirty="0" err="1">
                <a:solidFill>
                  <a:srgbClr val="C00000"/>
                </a:solidFill>
              </a:rPr>
              <a:t>java.lang.StackOverflowError</a:t>
            </a:r>
            <a:endParaRPr lang="en-US" altLang="zh-CN" dirty="0">
              <a:solidFill>
                <a:srgbClr val="C00000"/>
              </a:solidFill>
            </a:endParaRPr>
          </a:p>
          <a:p>
            <a:pPr>
              <a:defRPr/>
            </a:pPr>
            <a:r>
              <a:rPr lang="en-US" altLang="zh-CN">
                <a:solidFill>
                  <a:srgbClr val="C00000"/>
                </a:solidFill>
              </a:rPr>
              <a:t>at whut.info.RaiseError.call(RaiseError.java:7</a:t>
            </a:r>
            <a:r>
              <a:rPr lang="en-US" altLang="zh-CN" smtClean="0">
                <a:solidFill>
                  <a:srgbClr val="C00000"/>
                </a:solidFill>
              </a:rPr>
              <a:t>)</a:t>
            </a:r>
          </a:p>
        </p:txBody>
      </p:sp>
      <p:sp>
        <p:nvSpPr>
          <p:cNvPr id="3" name="文本框 2"/>
          <p:cNvSpPr txBox="1"/>
          <p:nvPr/>
        </p:nvSpPr>
        <p:spPr>
          <a:xfrm>
            <a:off x="5296317" y="247080"/>
            <a:ext cx="3312368" cy="707886"/>
          </a:xfrm>
          <a:prstGeom prst="rect">
            <a:avLst/>
          </a:prstGeom>
          <a:solidFill>
            <a:schemeClr val="accent5"/>
          </a:solidFill>
        </p:spPr>
        <p:txBody>
          <a:bodyPr wrap="square" rtlCol="0">
            <a:spAutoFit/>
          </a:bodyPr>
          <a:lstStyle/>
          <a:p>
            <a:r>
              <a:rPr lang="zh-CN" altLang="en-US" sz="2000" smtClean="0">
                <a:latin typeface="微软雅黑" panose="020B0503020204020204" pitchFamily="34" charset="-122"/>
                <a:ea typeface="微软雅黑" panose="020B0503020204020204" pitchFamily="34" charset="-122"/>
              </a:rPr>
              <a:t>代码演示：</a:t>
            </a:r>
            <a:endParaRPr lang="en-US" altLang="zh-CN" sz="2000" smtClean="0">
              <a:latin typeface="微软雅黑" panose="020B0503020204020204" pitchFamily="34" charset="-122"/>
              <a:ea typeface="微软雅黑" panose="020B0503020204020204" pitchFamily="34" charset="-122"/>
            </a:endParaRPr>
          </a:p>
          <a:p>
            <a:r>
              <a:rPr lang="en-US" altLang="zh-CN" sz="2000" smtClean="0">
                <a:latin typeface="微软雅黑" panose="020B0503020204020204" pitchFamily="34" charset="-122"/>
                <a:ea typeface="微软雅黑" panose="020B0503020204020204" pitchFamily="34" charset="-122"/>
              </a:rPr>
              <a:t>05-Exception/RaiseError</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defRPr dirty="0">
            <a:solidFill>
              <a:srgbClr val="C00000"/>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5"/>
        </a:solidFill>
      </a:spPr>
      <a:bodyPr wrap="square" rtlCol="0">
        <a:spAutoFit/>
      </a:bodyPr>
      <a:lstStyle>
        <a:defPPr>
          <a:defRPr sz="2000" smtClean="0">
            <a:latin typeface="微软雅黑" panose="020B0503020204020204" pitchFamily="34" charset="-122"/>
            <a:ea typeface="微软雅黑" panose="020B0503020204020204" pitchFamily="34" charset="-122"/>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a:spPr>
      <a:bodyPr rtlCol="0" anchor="ctr"/>
      <a:lstStyle>
        <a:defPPr>
          <a:defRPr dirty="0">
            <a:solidFill>
              <a:srgbClr val="C00000"/>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2469</TotalTime>
  <Words>3315</Words>
  <Application>Microsoft Office PowerPoint</Application>
  <PresentationFormat>全屏显示(4:3)</PresentationFormat>
  <Paragraphs>563</Paragraphs>
  <Slides>47</Slides>
  <Notes>18</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47</vt:i4>
      </vt:variant>
    </vt:vector>
  </HeadingPairs>
  <TitlesOfParts>
    <vt:vector size="62" baseType="lpstr">
      <vt:lpstr>黑体</vt:lpstr>
      <vt:lpstr>华文中宋</vt:lpstr>
      <vt:lpstr>宋体</vt:lpstr>
      <vt:lpstr>微软雅黑</vt:lpstr>
      <vt:lpstr>Arial</vt:lpstr>
      <vt:lpstr>Arial Black</vt:lpstr>
      <vt:lpstr>Calibri</vt:lpstr>
      <vt:lpstr>Consolas</vt:lpstr>
      <vt:lpstr>Garamond</vt:lpstr>
      <vt:lpstr>Tahoma</vt:lpstr>
      <vt:lpstr>Times New Roman</vt:lpstr>
      <vt:lpstr>Wingdings</vt:lpstr>
      <vt:lpstr>Blends</vt:lpstr>
      <vt:lpstr>自定义设计方案</vt:lpstr>
      <vt:lpstr>Visio</vt:lpstr>
      <vt:lpstr>第5章 异常处理</vt:lpstr>
      <vt:lpstr>目标</vt:lpstr>
      <vt:lpstr>5.1 异常处理基础</vt:lpstr>
      <vt:lpstr>5.1.1 异常处理机制的必要性</vt:lpstr>
      <vt:lpstr>1. 异常不可避免</vt:lpstr>
      <vt:lpstr>2. Java语言是安全的</vt:lpstr>
      <vt:lpstr>3. 理解异常的概念-什么是异常？</vt:lpstr>
      <vt:lpstr>5.1.2  错误和异常</vt:lpstr>
      <vt:lpstr>1. 错误例子</vt:lpstr>
      <vt:lpstr>2. 异常例子</vt:lpstr>
      <vt:lpstr>3. Error/Exception层次图</vt:lpstr>
      <vt:lpstr>4. Java异常类 </vt:lpstr>
      <vt:lpstr>5. 异常类定义</vt:lpstr>
      <vt:lpstr>6. RuntimeException运行异常类</vt:lpstr>
      <vt:lpstr>举例——RuntimeException运行异常类</vt:lpstr>
      <vt:lpstr>7. 程序对错误与异常的三种处理方式</vt:lpstr>
      <vt:lpstr>5.2 异常处理措施 </vt:lpstr>
      <vt:lpstr>PowerPoint 演示文稿</vt:lpstr>
      <vt:lpstr>PowerPoint 演示文稿</vt:lpstr>
      <vt:lpstr>3. 异常处理语句-try 和 catch 块 3-1</vt:lpstr>
      <vt:lpstr>try 和 catch 块 3-2</vt:lpstr>
      <vt:lpstr>try 和 catch 块 3-3：异常也可以在calculate方法中处理</vt:lpstr>
      <vt:lpstr>3. finally 块</vt:lpstr>
      <vt:lpstr>finally示例</vt:lpstr>
      <vt:lpstr>4. 异常处理块的一般形式</vt:lpstr>
      <vt:lpstr>5. 多重 catch 块3-1</vt:lpstr>
      <vt:lpstr>Try catch举例（多catch-同级别）</vt:lpstr>
      <vt:lpstr>Try catch举例（多catch-不同级别）</vt:lpstr>
      <vt:lpstr>多重catch执行流程 </vt:lpstr>
      <vt:lpstr>【例5.1】 求字符串数组元素的平均值。</vt:lpstr>
      <vt:lpstr>如果输入数据转换不会产生异常</vt:lpstr>
      <vt:lpstr>Try-catch-finally处理异常数据</vt:lpstr>
      <vt:lpstr>6. try-catch语句的范围</vt:lpstr>
      <vt:lpstr>Try catch范围举例</vt:lpstr>
      <vt:lpstr>5.2.2 抛出异常</vt:lpstr>
      <vt:lpstr>2. 方法里抛出异常举例</vt:lpstr>
      <vt:lpstr>2. 方法上抛出异常举例</vt:lpstr>
      <vt:lpstr>5.2.3 自定义异常类</vt:lpstr>
      <vt:lpstr>1. 自定义异常类例子</vt:lpstr>
      <vt:lpstr>小结</vt:lpstr>
      <vt:lpstr>QQ作业</vt:lpstr>
      <vt:lpstr>作业</vt:lpstr>
      <vt:lpstr>习   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socall</dc:creator>
  <cp:lastModifiedBy>396026631@qq.com</cp:lastModifiedBy>
  <cp:revision>351</cp:revision>
  <dcterms:created xsi:type="dcterms:W3CDTF">1601-01-01T00:00:00Z</dcterms:created>
  <dcterms:modified xsi:type="dcterms:W3CDTF">2021-06-01T00:54:52Z</dcterms:modified>
</cp:coreProperties>
</file>