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handoutMasterIdLst>
    <p:handoutMasterId r:id="rId91"/>
  </p:handoutMasterIdLst>
  <p:sldIdLst>
    <p:sldId id="261" r:id="rId2"/>
    <p:sldId id="262" r:id="rId3"/>
    <p:sldId id="521" r:id="rId4"/>
    <p:sldId id="388" r:id="rId5"/>
    <p:sldId id="392" r:id="rId6"/>
    <p:sldId id="393" r:id="rId7"/>
    <p:sldId id="426" r:id="rId8"/>
    <p:sldId id="481" r:id="rId9"/>
    <p:sldId id="482" r:id="rId10"/>
    <p:sldId id="483" r:id="rId11"/>
    <p:sldId id="431" r:id="rId12"/>
    <p:sldId id="441" r:id="rId13"/>
    <p:sldId id="399" r:id="rId14"/>
    <p:sldId id="432" r:id="rId15"/>
    <p:sldId id="400" r:id="rId16"/>
    <p:sldId id="433" r:id="rId17"/>
    <p:sldId id="402" r:id="rId18"/>
    <p:sldId id="434" r:id="rId19"/>
    <p:sldId id="492" r:id="rId20"/>
    <p:sldId id="493" r:id="rId21"/>
    <p:sldId id="494" r:id="rId22"/>
    <p:sldId id="495" r:id="rId23"/>
    <p:sldId id="496" r:id="rId24"/>
    <p:sldId id="497" r:id="rId25"/>
    <p:sldId id="524" r:id="rId26"/>
    <p:sldId id="401" r:id="rId27"/>
    <p:sldId id="435" r:id="rId28"/>
    <p:sldId id="421" r:id="rId29"/>
    <p:sldId id="422" r:id="rId30"/>
    <p:sldId id="427" r:id="rId31"/>
    <p:sldId id="499" r:id="rId32"/>
    <p:sldId id="527" r:id="rId33"/>
    <p:sldId id="528" r:id="rId34"/>
    <p:sldId id="423" r:id="rId35"/>
    <p:sldId id="487" r:id="rId36"/>
    <p:sldId id="484" r:id="rId37"/>
    <p:sldId id="500" r:id="rId38"/>
    <p:sldId id="501" r:id="rId39"/>
    <p:sldId id="502" r:id="rId40"/>
    <p:sldId id="416" r:id="rId41"/>
    <p:sldId id="417" r:id="rId42"/>
    <p:sldId id="428" r:id="rId43"/>
    <p:sldId id="418" r:id="rId44"/>
    <p:sldId id="429" r:id="rId45"/>
    <p:sldId id="419" r:id="rId46"/>
    <p:sldId id="430" r:id="rId47"/>
    <p:sldId id="529" r:id="rId48"/>
    <p:sldId id="475" r:id="rId49"/>
    <p:sldId id="507" r:id="rId50"/>
    <p:sldId id="448" r:id="rId51"/>
    <p:sldId id="449" r:id="rId52"/>
    <p:sldId id="450" r:id="rId53"/>
    <p:sldId id="452" r:id="rId54"/>
    <p:sldId id="508" r:id="rId55"/>
    <p:sldId id="476" r:id="rId56"/>
    <p:sldId id="477" r:id="rId57"/>
    <p:sldId id="478" r:id="rId58"/>
    <p:sldId id="509" r:id="rId59"/>
    <p:sldId id="510" r:id="rId60"/>
    <p:sldId id="511" r:id="rId61"/>
    <p:sldId id="513" r:id="rId62"/>
    <p:sldId id="514" r:id="rId63"/>
    <p:sldId id="506" r:id="rId64"/>
    <p:sldId id="515" r:id="rId65"/>
    <p:sldId id="456" r:id="rId66"/>
    <p:sldId id="457" r:id="rId67"/>
    <p:sldId id="516" r:id="rId68"/>
    <p:sldId id="460" r:id="rId69"/>
    <p:sldId id="461" r:id="rId70"/>
    <p:sldId id="462" r:id="rId71"/>
    <p:sldId id="463" r:id="rId72"/>
    <p:sldId id="523" r:id="rId73"/>
    <p:sldId id="517" r:id="rId74"/>
    <p:sldId id="518" r:id="rId75"/>
    <p:sldId id="519" r:id="rId76"/>
    <p:sldId id="479" r:id="rId77"/>
    <p:sldId id="469" r:id="rId78"/>
    <p:sldId id="471" r:id="rId79"/>
    <p:sldId id="472" r:id="rId80"/>
    <p:sldId id="491" r:id="rId81"/>
    <p:sldId id="468" r:id="rId82"/>
    <p:sldId id="530" r:id="rId83"/>
    <p:sldId id="526" r:id="rId84"/>
    <p:sldId id="525" r:id="rId85"/>
    <p:sldId id="488" r:id="rId86"/>
    <p:sldId id="489" r:id="rId87"/>
    <p:sldId id="490" r:id="rId88"/>
    <p:sldId id="522" r:id="rId8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2024">
          <p15:clr>
            <a:srgbClr val="A4A3A4"/>
          </p15:clr>
        </p15:guide>
        <p15:guide id="3" orient="horz" pos="2523">
          <p15:clr>
            <a:srgbClr val="A4A3A4"/>
          </p15:clr>
        </p15:guide>
        <p15:guide id="4" orient="horz" pos="799">
          <p15:clr>
            <a:srgbClr val="A4A3A4"/>
          </p15:clr>
        </p15:guide>
        <p15:guide id="5" orient="horz" pos="572">
          <p15:clr>
            <a:srgbClr val="A4A3A4"/>
          </p15:clr>
        </p15:guide>
        <p15:guide id="6" orient="horz" pos="764">
          <p15:clr>
            <a:srgbClr val="A4A3A4"/>
          </p15:clr>
        </p15:guide>
        <p15:guide id="7" pos="2880">
          <p15:clr>
            <a:srgbClr val="A4A3A4"/>
          </p15:clr>
        </p15:guide>
        <p15:guide id="8" pos="431">
          <p15:clr>
            <a:srgbClr val="A4A3A4"/>
          </p15:clr>
        </p15:guide>
        <p15:guide id="9" pos="70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CCFF66"/>
    <a:srgbClr val="339966"/>
    <a:srgbClr val="FFCC66"/>
    <a:srgbClr val="CCFFCC"/>
    <a:srgbClr val="87F3BA"/>
    <a:srgbClr val="FFCC0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63" autoAdjust="0"/>
    <p:restoredTop sz="82873" autoAdjust="0"/>
  </p:normalViewPr>
  <p:slideViewPr>
    <p:cSldViewPr>
      <p:cViewPr varScale="1">
        <p:scale>
          <a:sx n="73" d="100"/>
          <a:sy n="73" d="100"/>
        </p:scale>
        <p:origin x="810" y="78"/>
      </p:cViewPr>
      <p:guideLst>
        <p:guide orient="horz" pos="2160"/>
        <p:guide orient="horz" pos="2024"/>
        <p:guide orient="horz" pos="2523"/>
        <p:guide orient="horz" pos="799"/>
        <p:guide orient="horz" pos="572"/>
        <p:guide orient="horz" pos="764"/>
        <p:guide pos="2880"/>
        <p:guide pos="431"/>
        <p:guide pos="705"/>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936"/>
    </p:cViewPr>
  </p:sorterViewPr>
  <p:notesViewPr>
    <p:cSldViewPr>
      <p:cViewPr varScale="1">
        <p:scale>
          <a:sx n="54" d="100"/>
          <a:sy n="54"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1"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AE328F0-AA53-40D6-89CD-CFC10C67E5A2}" type="datetimeFigureOut">
              <a:rPr lang="zh-CN" altLang="en-US"/>
              <a:pPr>
                <a:defRPr/>
              </a:pPr>
              <a:t>2021-06-01</a:t>
            </a:fld>
            <a:endParaRPr lang="zh-CN" altLang="en-US"/>
          </a:p>
        </p:txBody>
      </p:sp>
      <p:sp>
        <p:nvSpPr>
          <p:cNvPr id="4" name="页脚占位符 3"/>
          <p:cNvSpPr>
            <a:spLocks noGrp="1"/>
          </p:cNvSpPr>
          <p:nvPr>
            <p:ph type="ftr" sz="quarter" idx="2"/>
          </p:nvPr>
        </p:nvSpPr>
        <p:spPr>
          <a:xfrm>
            <a:off x="0" y="8685213"/>
            <a:ext cx="3357563" cy="457200"/>
          </a:xfrm>
          <a:prstGeom prst="rect">
            <a:avLst/>
          </a:prstGeom>
        </p:spPr>
        <p:txBody>
          <a:bodyPr vert="horz" lIns="91440" tIns="45720" rIns="91440" bIns="45720" rtlCol="0" anchor="b"/>
          <a:lstStyle>
            <a:lvl1pPr algn="l">
              <a:defRPr sz="1200"/>
            </a:lvl1pPr>
          </a:lstStyle>
          <a:p>
            <a:pPr>
              <a:defRPr/>
            </a:pPr>
            <a:r>
              <a:rPr lang="zh-CN" altLang="en-US"/>
              <a:t>武汉理工大学信息学院</a:t>
            </a:r>
            <a:r>
              <a:rPr lang="en-US" altLang="zh-CN"/>
              <a:t>《</a:t>
            </a:r>
            <a:r>
              <a:rPr lang="zh-CN" altLang="en-US"/>
              <a:t>高级程序设计</a:t>
            </a:r>
            <a:r>
              <a:rPr lang="en-US" altLang="zh-CN"/>
              <a:t>》</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4E05D00-1480-4D51-A43B-C7BAAE9662B4}" type="slidenum">
              <a:rPr lang="zh-CN" altLang="en-US"/>
              <a:pPr>
                <a:defRPr/>
              </a:pPr>
              <a:t>‹#›</a:t>
            </a:fld>
            <a:endParaRPr lang="zh-CN" altLang="en-US"/>
          </a:p>
        </p:txBody>
      </p:sp>
    </p:spTree>
    <p:extLst>
      <p:ext uri="{BB962C8B-B14F-4D97-AF65-F5344CB8AC3E}">
        <p14:creationId xmlns:p14="http://schemas.microsoft.com/office/powerpoint/2010/main" val="71412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419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99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9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r>
              <a:rPr lang="zh-CN" altLang="en-US"/>
              <a:t>武汉理工大学信息学院</a:t>
            </a:r>
            <a:r>
              <a:rPr lang="en-US" altLang="zh-CN"/>
              <a:t>《</a:t>
            </a:r>
            <a:r>
              <a:rPr lang="zh-CN" altLang="en-US"/>
              <a:t>高级程序设计</a:t>
            </a:r>
            <a:r>
              <a:rPr lang="en-US" altLang="zh-CN"/>
              <a:t>》</a:t>
            </a:r>
          </a:p>
        </p:txBody>
      </p:sp>
      <p:sp>
        <p:nvSpPr>
          <p:cNvPr id="419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ECCE9BB5-DF6A-4D16-9C22-FF6165E7FAD7}" type="slidenum">
              <a:rPr lang="en-US" altLang="zh-CN"/>
              <a:pPr>
                <a:defRPr/>
              </a:pPr>
              <a:t>‹#›</a:t>
            </a:fld>
            <a:endParaRPr lang="en-US" altLang="zh-CN"/>
          </a:p>
        </p:txBody>
      </p:sp>
    </p:spTree>
    <p:extLst>
      <p:ext uri="{BB962C8B-B14F-4D97-AF65-F5344CB8AC3E}">
        <p14:creationId xmlns:p14="http://schemas.microsoft.com/office/powerpoint/2010/main" val="203806935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5FAAF8-5BDD-4419-AF73-17FA88E46255}" type="slidenum">
              <a:rPr lang="en-US" altLang="zh-CN" smtClean="0"/>
              <a:pPr eaLnBrk="1" hangingPunct="1"/>
              <a:t>1</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altLang="zh-CN" smtClean="0"/>
          </a:p>
        </p:txBody>
      </p:sp>
      <p:sp>
        <p:nvSpPr>
          <p:cNvPr id="100357" name="页脚占位符 1"/>
          <p:cNvSpPr>
            <a:spLocks noGrp="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武汉理工大学信息学院</a:t>
            </a:r>
            <a:r>
              <a:rPr lang="en-US" altLang="zh-CN" smtClean="0"/>
              <a:t>《</a:t>
            </a:r>
            <a:r>
              <a:rPr lang="zh-CN" altLang="en-US" smtClean="0"/>
              <a:t>高级程序设计</a:t>
            </a:r>
            <a:r>
              <a:rPr lang="en-US" altLang="zh-CN" smtClean="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p:spPr>
        <p:txBody>
          <a:bodyPr/>
          <a:lstStyle/>
          <a:p>
            <a:endParaRPr lang="zh-CN" altLang="en-US" smtClean="0"/>
          </a:p>
        </p:txBody>
      </p:sp>
      <p:sp>
        <p:nvSpPr>
          <p:cNvPr id="109572" name="页脚占位符 3"/>
          <p:cNvSpPr>
            <a:spLocks noGrp="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武汉理工大学信息学院</a:t>
            </a:r>
            <a:r>
              <a:rPr lang="en-US" altLang="zh-CN" smtClean="0"/>
              <a:t>《</a:t>
            </a:r>
            <a:r>
              <a:rPr lang="zh-CN" altLang="en-US" smtClean="0"/>
              <a:t>高级程序设计</a:t>
            </a:r>
            <a:r>
              <a:rPr lang="en-US" altLang="zh-CN" smtClean="0"/>
              <a:t>》</a:t>
            </a:r>
          </a:p>
        </p:txBody>
      </p:sp>
      <p:sp>
        <p:nvSpPr>
          <p:cNvPr id="109573" name="灯片编号占位符 4"/>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500283-A16A-41DE-A3F7-D2AC29E6AB90}" type="slidenum">
              <a:rPr lang="en-US" altLang="zh-CN" smtClean="0"/>
              <a:pPr eaLnBrk="1" hangingPunct="1"/>
              <a:t>61</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p:spPr>
        <p:txBody>
          <a:bodyPr/>
          <a:lstStyle/>
          <a:p>
            <a:endParaRPr lang="zh-CN" altLang="en-US" smtClean="0"/>
          </a:p>
        </p:txBody>
      </p:sp>
      <p:sp>
        <p:nvSpPr>
          <p:cNvPr id="110596" name="页脚占位符 3"/>
          <p:cNvSpPr>
            <a:spLocks noGrp="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武汉理工大学信息学院</a:t>
            </a:r>
            <a:r>
              <a:rPr lang="en-US" altLang="zh-CN" smtClean="0"/>
              <a:t>《</a:t>
            </a:r>
            <a:r>
              <a:rPr lang="zh-CN" altLang="en-US" smtClean="0"/>
              <a:t>高级程序设计</a:t>
            </a:r>
            <a:r>
              <a:rPr lang="en-US" altLang="zh-CN" smtClean="0"/>
              <a:t>》</a:t>
            </a:r>
          </a:p>
        </p:txBody>
      </p:sp>
      <p:sp>
        <p:nvSpPr>
          <p:cNvPr id="110597" name="灯片编号占位符 4"/>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7EFE64-DE10-4BFE-A13F-1CB7FE2BC768}" type="slidenum">
              <a:rPr lang="en-US" altLang="zh-CN" smtClean="0"/>
              <a:pPr eaLnBrk="1" hangingPunct="1"/>
              <a:t>62</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p:spPr>
        <p:txBody>
          <a:bodyPr/>
          <a:lstStyle/>
          <a:p>
            <a:endParaRPr lang="zh-CN" altLang="en-US" smtClean="0"/>
          </a:p>
        </p:txBody>
      </p:sp>
      <p:sp>
        <p:nvSpPr>
          <p:cNvPr id="111620" name="页脚占位符 3"/>
          <p:cNvSpPr>
            <a:spLocks noGrp="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武汉理工大学信息学院</a:t>
            </a:r>
            <a:r>
              <a:rPr lang="en-US" altLang="zh-CN" smtClean="0"/>
              <a:t>《</a:t>
            </a:r>
            <a:r>
              <a:rPr lang="zh-CN" altLang="en-US" smtClean="0"/>
              <a:t>高级程序设计</a:t>
            </a:r>
            <a:r>
              <a:rPr lang="en-US" altLang="zh-CN" smtClean="0"/>
              <a:t>》</a:t>
            </a:r>
          </a:p>
        </p:txBody>
      </p:sp>
      <p:sp>
        <p:nvSpPr>
          <p:cNvPr id="111621" name="灯片编号占位符 4"/>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4756E0F-018F-493B-A0AF-7EE4FCDC9710}" type="slidenum">
              <a:rPr lang="en-US" altLang="zh-CN" smtClean="0"/>
              <a:pPr eaLnBrk="1" hangingPunct="1"/>
              <a:t>64</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p:spPr>
        <p:txBody>
          <a:bodyPr/>
          <a:lstStyle/>
          <a:p>
            <a:endParaRPr lang="zh-CN" altLang="en-US" smtClean="0"/>
          </a:p>
        </p:txBody>
      </p:sp>
      <p:sp>
        <p:nvSpPr>
          <p:cNvPr id="112644" name="页脚占位符 3"/>
          <p:cNvSpPr>
            <a:spLocks noGrp="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武汉理工大学信息学院</a:t>
            </a:r>
            <a:r>
              <a:rPr lang="en-US" altLang="zh-CN" smtClean="0"/>
              <a:t>《</a:t>
            </a:r>
            <a:r>
              <a:rPr lang="zh-CN" altLang="en-US" smtClean="0"/>
              <a:t>高级程序设计</a:t>
            </a:r>
            <a:r>
              <a:rPr lang="en-US" altLang="zh-CN" smtClean="0"/>
              <a:t>》</a:t>
            </a:r>
          </a:p>
        </p:txBody>
      </p:sp>
      <p:sp>
        <p:nvSpPr>
          <p:cNvPr id="112645" name="灯片编号占位符 4"/>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0C675CF-057D-46F3-B1E0-3041C41C1453}" type="slidenum">
              <a:rPr lang="en-US" altLang="zh-CN" smtClean="0"/>
              <a:pPr eaLnBrk="1" hangingPunct="1"/>
              <a:t>67</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p:spPr>
        <p:txBody>
          <a:bodyPr/>
          <a:lstStyle/>
          <a:p>
            <a:endParaRPr lang="zh-CN" altLang="en-US" smtClean="0"/>
          </a:p>
        </p:txBody>
      </p:sp>
      <p:sp>
        <p:nvSpPr>
          <p:cNvPr id="113668" name="页脚占位符 3"/>
          <p:cNvSpPr>
            <a:spLocks noGrp="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武汉理工大学信息学院</a:t>
            </a:r>
            <a:r>
              <a:rPr lang="en-US" altLang="zh-CN" smtClean="0"/>
              <a:t>《</a:t>
            </a:r>
            <a:r>
              <a:rPr lang="zh-CN" altLang="en-US" smtClean="0"/>
              <a:t>高级程序设计</a:t>
            </a:r>
            <a:r>
              <a:rPr lang="en-US" altLang="zh-CN" smtClean="0"/>
              <a:t>》</a:t>
            </a:r>
          </a:p>
        </p:txBody>
      </p:sp>
      <p:sp>
        <p:nvSpPr>
          <p:cNvPr id="113669" name="灯片编号占位符 4"/>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4734AEA-F3C8-4898-9D55-35CF00A04DC2}" type="slidenum">
              <a:rPr lang="en-US" altLang="zh-CN" smtClean="0"/>
              <a:pPr eaLnBrk="1" hangingPunct="1"/>
              <a:t>72</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2ADF68A-7F6B-4DEA-B98F-411713C49E6E}" type="slidenum">
              <a:rPr lang="en-US" altLang="zh-CN" smtClean="0"/>
              <a:pPr eaLnBrk="1" hangingPunct="1"/>
              <a:t>80</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en-US" altLang="zh-CN" smtClean="0"/>
          </a:p>
        </p:txBody>
      </p:sp>
      <p:sp>
        <p:nvSpPr>
          <p:cNvPr id="114693" name="页脚占位符 1"/>
          <p:cNvSpPr>
            <a:spLocks noGrp="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武汉理工大学信息学院</a:t>
            </a:r>
            <a:r>
              <a:rPr lang="en-US" altLang="zh-CN" smtClean="0"/>
              <a:t>《</a:t>
            </a:r>
            <a:r>
              <a:rPr lang="zh-CN" altLang="en-US" smtClean="0"/>
              <a:t>高级程序设计</a:t>
            </a:r>
            <a:r>
              <a:rPr lang="en-US" altLang="zh-CN"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276A1FF-ABEC-494F-99AB-1DE400C4EAEA}" type="slidenum">
              <a:rPr lang="en-US" altLang="zh-CN" smtClean="0"/>
              <a:pPr eaLnBrk="1" hangingPunct="1"/>
              <a:t>2</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altLang="zh-CN" smtClean="0"/>
          </a:p>
        </p:txBody>
      </p:sp>
      <p:sp>
        <p:nvSpPr>
          <p:cNvPr id="101381" name="页脚占位符 1"/>
          <p:cNvSpPr>
            <a:spLocks noGrp="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武汉理工大学信息学院</a:t>
            </a:r>
            <a:r>
              <a:rPr lang="en-US" altLang="zh-CN" smtClean="0"/>
              <a:t>《</a:t>
            </a:r>
            <a:r>
              <a:rPr lang="zh-CN" altLang="en-US" smtClean="0"/>
              <a:t>高级程序设计</a:t>
            </a:r>
            <a:r>
              <a:rPr lang="en-US" altLang="zh-CN"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p:spPr>
        <p:txBody>
          <a:bodyPr/>
          <a:lstStyle/>
          <a:p>
            <a:pPr eaLnBrk="1" hangingPunct="1"/>
            <a:endParaRPr lang="zh-CN" altLang="en-US" smtClean="0"/>
          </a:p>
        </p:txBody>
      </p:sp>
      <p:sp>
        <p:nvSpPr>
          <p:cNvPr id="1024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880E37-2EAF-4F05-BF4F-C4B25BFD18DF}" type="slidenum">
              <a:rPr lang="en-US" altLang="zh-CN" smtClean="0"/>
              <a:pPr eaLnBrk="1" hangingPunct="1"/>
              <a:t>4</a:t>
            </a:fld>
            <a:endParaRPr lang="en-US" altLang="zh-CN" smtClean="0"/>
          </a:p>
        </p:txBody>
      </p:sp>
      <p:sp>
        <p:nvSpPr>
          <p:cNvPr id="102405" name="页脚占位符 4"/>
          <p:cNvSpPr>
            <a:spLocks noGrp="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武汉理工大学信息学院</a:t>
            </a:r>
            <a:r>
              <a:rPr lang="en-US" altLang="zh-CN" smtClean="0"/>
              <a:t>《</a:t>
            </a:r>
            <a:r>
              <a:rPr lang="zh-CN" altLang="en-US" smtClean="0"/>
              <a:t>高级程序设计</a:t>
            </a:r>
            <a:r>
              <a:rPr lang="en-US" altLang="zh-CN"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p:spPr>
        <p:txBody>
          <a:bodyPr/>
          <a:lstStyle/>
          <a:p>
            <a:endParaRPr lang="zh-CN" altLang="en-US" smtClean="0"/>
          </a:p>
        </p:txBody>
      </p:sp>
      <p:sp>
        <p:nvSpPr>
          <p:cNvPr id="103428" name="页脚占位符 3"/>
          <p:cNvSpPr>
            <a:spLocks noGrp="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武汉理工大学信息学院</a:t>
            </a:r>
            <a:r>
              <a:rPr lang="en-US" altLang="zh-CN" smtClean="0"/>
              <a:t>《</a:t>
            </a:r>
            <a:r>
              <a:rPr lang="zh-CN" altLang="en-US" smtClean="0"/>
              <a:t>高级程序设计</a:t>
            </a:r>
            <a:r>
              <a:rPr lang="en-US" altLang="zh-CN" smtClean="0"/>
              <a:t>》</a:t>
            </a:r>
          </a:p>
        </p:txBody>
      </p:sp>
      <p:sp>
        <p:nvSpPr>
          <p:cNvPr id="103429" name="灯片编号占位符 4"/>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DA03E53-618D-4437-B37A-D42F4933EC12}" type="slidenum">
              <a:rPr lang="en-US" altLang="zh-CN" smtClean="0"/>
              <a:pPr eaLnBrk="1" hangingPunct="1"/>
              <a:t>27</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p:spPr>
        <p:txBody>
          <a:bodyPr/>
          <a:lstStyle/>
          <a:p>
            <a:endParaRPr lang="zh-CN" altLang="en-US" smtClean="0"/>
          </a:p>
        </p:txBody>
      </p:sp>
      <p:sp>
        <p:nvSpPr>
          <p:cNvPr id="104452" name="页脚占位符 3"/>
          <p:cNvSpPr>
            <a:spLocks noGrp="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武汉理工大学信息学院</a:t>
            </a:r>
            <a:r>
              <a:rPr lang="en-US" altLang="zh-CN" smtClean="0"/>
              <a:t>《</a:t>
            </a:r>
            <a:r>
              <a:rPr lang="zh-CN" altLang="en-US" smtClean="0"/>
              <a:t>高级程序设计</a:t>
            </a:r>
            <a:r>
              <a:rPr lang="en-US" altLang="zh-CN" smtClean="0"/>
              <a:t>》</a:t>
            </a:r>
          </a:p>
        </p:txBody>
      </p:sp>
      <p:sp>
        <p:nvSpPr>
          <p:cNvPr id="104453" name="灯片编号占位符 4"/>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A49E12-A31A-4951-9ECB-42678934D090}" type="slidenum">
              <a:rPr lang="en-US" altLang="zh-CN" smtClean="0"/>
              <a:pPr eaLnBrk="1" hangingPunct="1"/>
              <a:t>33</a:t>
            </a:fld>
            <a:endParaRPr lang="en-US" altLang="zh-CN" smtClean="0"/>
          </a:p>
        </p:txBody>
      </p:sp>
    </p:spTree>
    <p:extLst>
      <p:ext uri="{BB962C8B-B14F-4D97-AF65-F5344CB8AC3E}">
        <p14:creationId xmlns:p14="http://schemas.microsoft.com/office/powerpoint/2010/main" val="2296620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idx="1"/>
          </p:nvPr>
        </p:nvSpPr>
        <p:spPr>
          <a:noFill/>
        </p:spPr>
        <p:txBody>
          <a:bodyPr/>
          <a:lstStyle/>
          <a:p>
            <a:endParaRPr lang="zh-CN" altLang="en-US" smtClean="0"/>
          </a:p>
        </p:txBody>
      </p:sp>
      <p:sp>
        <p:nvSpPr>
          <p:cNvPr id="105476" name="页脚占位符 3"/>
          <p:cNvSpPr>
            <a:spLocks noGrp="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武汉理工大学信息学院</a:t>
            </a:r>
            <a:r>
              <a:rPr lang="en-US" altLang="zh-CN" smtClean="0"/>
              <a:t>《</a:t>
            </a:r>
            <a:r>
              <a:rPr lang="zh-CN" altLang="en-US" smtClean="0"/>
              <a:t>高级程序设计</a:t>
            </a:r>
            <a:r>
              <a:rPr lang="en-US" altLang="zh-CN" smtClean="0"/>
              <a:t>》</a:t>
            </a:r>
          </a:p>
        </p:txBody>
      </p:sp>
      <p:sp>
        <p:nvSpPr>
          <p:cNvPr id="105477" name="灯片编号占位符 4"/>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496C12D-CEF3-42D0-B26E-8B9C80F9A15E}" type="slidenum">
              <a:rPr lang="en-US" altLang="zh-CN" smtClean="0"/>
              <a:pPr eaLnBrk="1" hangingPunct="1"/>
              <a:t>36</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p:spPr>
        <p:txBody>
          <a:bodyPr/>
          <a:lstStyle/>
          <a:p>
            <a:endParaRPr lang="zh-CN" altLang="en-US" smtClean="0"/>
          </a:p>
        </p:txBody>
      </p:sp>
      <p:sp>
        <p:nvSpPr>
          <p:cNvPr id="106500" name="页脚占位符 3"/>
          <p:cNvSpPr>
            <a:spLocks noGrp="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武汉理工大学信息学院</a:t>
            </a:r>
            <a:r>
              <a:rPr lang="en-US" altLang="zh-CN" smtClean="0"/>
              <a:t>《</a:t>
            </a:r>
            <a:r>
              <a:rPr lang="zh-CN" altLang="en-US" smtClean="0"/>
              <a:t>高级程序设计</a:t>
            </a:r>
            <a:r>
              <a:rPr lang="en-US" altLang="zh-CN" smtClean="0"/>
              <a:t>》</a:t>
            </a:r>
          </a:p>
        </p:txBody>
      </p:sp>
      <p:sp>
        <p:nvSpPr>
          <p:cNvPr id="106501" name="灯片编号占位符 4"/>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F351D8C-3A04-435E-88AA-0F36528E717B}" type="slidenum">
              <a:rPr lang="en-US" altLang="zh-CN" smtClean="0"/>
              <a:pPr eaLnBrk="1" hangingPunct="1"/>
              <a:t>37</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noFill/>
        </p:spPr>
        <p:txBody>
          <a:bodyPr/>
          <a:lstStyle/>
          <a:p>
            <a:endParaRPr lang="zh-CN" altLang="en-US" smtClean="0"/>
          </a:p>
        </p:txBody>
      </p:sp>
      <p:sp>
        <p:nvSpPr>
          <p:cNvPr id="107524" name="页脚占位符 3"/>
          <p:cNvSpPr>
            <a:spLocks noGrp="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武汉理工大学信息学院</a:t>
            </a:r>
            <a:r>
              <a:rPr lang="en-US" altLang="zh-CN" smtClean="0"/>
              <a:t>《</a:t>
            </a:r>
            <a:r>
              <a:rPr lang="zh-CN" altLang="en-US" smtClean="0"/>
              <a:t>高级程序设计</a:t>
            </a:r>
            <a:r>
              <a:rPr lang="en-US" altLang="zh-CN" smtClean="0"/>
              <a:t>》</a:t>
            </a:r>
          </a:p>
        </p:txBody>
      </p:sp>
      <p:sp>
        <p:nvSpPr>
          <p:cNvPr id="107525" name="灯片编号占位符 4"/>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7343E58-D7A2-49FF-8C48-BB21B7B454B3}" type="slidenum">
              <a:rPr lang="en-US" altLang="zh-CN" smtClean="0"/>
              <a:pPr eaLnBrk="1" hangingPunct="1"/>
              <a:t>38</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p:spPr>
        <p:txBody>
          <a:bodyPr/>
          <a:lstStyle/>
          <a:p>
            <a:endParaRPr lang="zh-CN" altLang="en-US" smtClean="0"/>
          </a:p>
        </p:txBody>
      </p:sp>
      <p:sp>
        <p:nvSpPr>
          <p:cNvPr id="108548" name="页脚占位符 3"/>
          <p:cNvSpPr>
            <a:spLocks noGrp="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武汉理工大学信息学院</a:t>
            </a:r>
            <a:r>
              <a:rPr lang="en-US" altLang="zh-CN" smtClean="0"/>
              <a:t>《</a:t>
            </a:r>
            <a:r>
              <a:rPr lang="zh-CN" altLang="en-US" smtClean="0"/>
              <a:t>高级程序设计</a:t>
            </a:r>
            <a:r>
              <a:rPr lang="en-US" altLang="zh-CN" smtClean="0"/>
              <a:t>》</a:t>
            </a:r>
          </a:p>
        </p:txBody>
      </p:sp>
      <p:sp>
        <p:nvSpPr>
          <p:cNvPr id="108549" name="灯片编号占位符 4"/>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7AD7922-7F0B-4B33-AF3D-4785C4B2F147}" type="slidenum">
              <a:rPr lang="en-US" altLang="zh-CN" smtClean="0"/>
              <a:pPr eaLnBrk="1" hangingPunct="1"/>
              <a:t>39</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ic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7" name="Rectangle 7"/>
          <p:cNvSpPr>
            <a:spLocks noGrp="1" noChangeArrowheads="1"/>
          </p:cNvSpPr>
          <p:nvPr>
            <p:ph type="ctrTitle"/>
          </p:nvPr>
        </p:nvSpPr>
        <p:spPr>
          <a:xfrm>
            <a:off x="755650" y="2130425"/>
            <a:ext cx="7772400" cy="1470025"/>
          </a:xfrm>
        </p:spPr>
        <p:txBody>
          <a:bodyPr/>
          <a:lstStyle>
            <a:lvl1pPr algn="ctr">
              <a:defRPr/>
            </a:lvl1pPr>
          </a:lstStyle>
          <a:p>
            <a:pPr lvl="0"/>
            <a:r>
              <a:rPr lang="zh-CN" altLang="en-US" noProof="0" smtClean="0"/>
              <a:t>单击此处编辑母版标题样式</a:t>
            </a:r>
          </a:p>
        </p:txBody>
      </p:sp>
      <p:sp>
        <p:nvSpPr>
          <p:cNvPr id="40968" name="Rectangle 8"/>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6610579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F5A49428-A34C-4A45-908B-1FBAD45E0B6F}" type="slidenum">
              <a:rPr lang="en-US" altLang="zh-CN"/>
              <a:pPr>
                <a:defRPr/>
              </a:pPr>
              <a:t>‹#›</a:t>
            </a:fld>
            <a:endParaRPr lang="en-US" altLang="zh-CN"/>
          </a:p>
        </p:txBody>
      </p:sp>
    </p:spTree>
    <p:extLst>
      <p:ext uri="{BB962C8B-B14F-4D97-AF65-F5344CB8AC3E}">
        <p14:creationId xmlns:p14="http://schemas.microsoft.com/office/powerpoint/2010/main" val="293538449"/>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75213" y="14128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875213" y="37512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p:txBody>
          <a:bodyPr/>
          <a:lstStyle>
            <a:lvl1pPr>
              <a:defRPr/>
            </a:lvl1pPr>
          </a:lstStyle>
          <a:p>
            <a:pPr>
              <a:defRPr/>
            </a:pPr>
            <a:fld id="{606D166F-D8D2-437D-BAEC-524F6C666DF4}" type="slidenum">
              <a:rPr lang="en-US" altLang="zh-CN"/>
              <a:pPr>
                <a:defRPr/>
              </a:pPr>
              <a:t>‹#›</a:t>
            </a:fld>
            <a:endParaRPr lang="en-US" altLang="zh-CN"/>
          </a:p>
        </p:txBody>
      </p:sp>
    </p:spTree>
    <p:extLst>
      <p:ext uri="{BB962C8B-B14F-4D97-AF65-F5344CB8AC3E}">
        <p14:creationId xmlns:p14="http://schemas.microsoft.com/office/powerpoint/2010/main" val="3955928618"/>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4213" y="260350"/>
            <a:ext cx="8229600" cy="79216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4213" y="14128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75213" y="14128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4213" y="37512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875213" y="37512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pPr>
              <a:defRPr/>
            </a:pPr>
            <a:fld id="{357CD792-E490-4783-8C92-E99FB018D59B}" type="slidenum">
              <a:rPr lang="en-US" altLang="zh-CN"/>
              <a:pPr>
                <a:defRPr/>
              </a:pPr>
              <a:t>‹#›</a:t>
            </a:fld>
            <a:endParaRPr lang="en-US" altLang="zh-CN"/>
          </a:p>
        </p:txBody>
      </p:sp>
    </p:spTree>
    <p:extLst>
      <p:ext uri="{BB962C8B-B14F-4D97-AF65-F5344CB8AC3E}">
        <p14:creationId xmlns:p14="http://schemas.microsoft.com/office/powerpoint/2010/main" val="378770759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4213" y="1412875"/>
            <a:ext cx="8229600" cy="4525963"/>
          </a:xfrm>
        </p:spPr>
        <p:txBody>
          <a:bodyPr/>
          <a:lstStyle/>
          <a:p>
            <a:pPr lvl="0"/>
            <a:endParaRPr lang="zh-CN" altLang="en-US" noProof="0" smtClean="0"/>
          </a:p>
        </p:txBody>
      </p:sp>
      <p:sp>
        <p:nvSpPr>
          <p:cNvPr id="4" name="灯片编号占位符 3"/>
          <p:cNvSpPr>
            <a:spLocks noGrp="1"/>
          </p:cNvSpPr>
          <p:nvPr>
            <p:ph type="sldNum" sz="quarter" idx="10"/>
          </p:nvPr>
        </p:nvSpPr>
        <p:spPr/>
        <p:txBody>
          <a:bodyPr/>
          <a:lstStyle>
            <a:lvl1pPr>
              <a:defRPr/>
            </a:lvl1pPr>
          </a:lstStyle>
          <a:p>
            <a:pPr>
              <a:defRPr/>
            </a:pPr>
            <a:fld id="{56ACA995-6505-4B56-A942-BD5608490A1E}" type="slidenum">
              <a:rPr lang="en-US" altLang="zh-CN"/>
              <a:pPr>
                <a:defRPr/>
              </a:pPr>
              <a:t>‹#›</a:t>
            </a:fld>
            <a:endParaRPr lang="en-US" altLang="zh-CN"/>
          </a:p>
        </p:txBody>
      </p:sp>
    </p:spTree>
    <p:extLst>
      <p:ext uri="{BB962C8B-B14F-4D97-AF65-F5344CB8AC3E}">
        <p14:creationId xmlns:p14="http://schemas.microsoft.com/office/powerpoint/2010/main" val="264094597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5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pPr>
              <a:defRPr/>
            </a:pPr>
            <a:fld id="{66F44BFD-7030-4B26-9C65-D39B98126529}" type="slidenum">
              <a:rPr lang="en-US" altLang="zh-CN"/>
              <a:pPr>
                <a:defRPr/>
              </a:pPr>
              <a:t>‹#›</a:t>
            </a:fld>
            <a:endParaRPr lang="en-US" altLang="zh-CN"/>
          </a:p>
        </p:txBody>
      </p:sp>
    </p:spTree>
    <p:extLst>
      <p:ext uri="{BB962C8B-B14F-4D97-AF65-F5344CB8AC3E}">
        <p14:creationId xmlns:p14="http://schemas.microsoft.com/office/powerpoint/2010/main" val="199706611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75213" y="14128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875213" y="37512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p:txBody>
          <a:bodyPr/>
          <a:lstStyle>
            <a:lvl1pPr>
              <a:defRPr/>
            </a:lvl1pPr>
          </a:lstStyle>
          <a:p>
            <a:pPr>
              <a:defRPr/>
            </a:pPr>
            <a:fld id="{F4641CCB-5BC2-463F-A41E-6C92E42DA184}" type="slidenum">
              <a:rPr lang="en-US" altLang="zh-CN"/>
              <a:pPr>
                <a:defRPr/>
              </a:pPr>
              <a:t>‹#›</a:t>
            </a:fld>
            <a:endParaRPr lang="en-US" altLang="zh-CN"/>
          </a:p>
        </p:txBody>
      </p:sp>
    </p:spTree>
    <p:extLst>
      <p:ext uri="{BB962C8B-B14F-4D97-AF65-F5344CB8AC3E}">
        <p14:creationId xmlns:p14="http://schemas.microsoft.com/office/powerpoint/2010/main" val="355048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10"/>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 name="Rectangle 14"/>
          <p:cNvSpPr>
            <a:spLocks noGrp="1" noChangeArrowheads="1"/>
          </p:cNvSpPr>
          <p:nvPr>
            <p:ph type="title"/>
          </p:nvPr>
        </p:nvSpPr>
        <p:spPr bwMode="auto">
          <a:xfrm>
            <a:off x="684213" y="11588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Rectangle 15"/>
          <p:cNvSpPr>
            <a:spLocks noGrp="1" noChangeArrowheads="1"/>
          </p:cNvSpPr>
          <p:nvPr>
            <p:ph type="body" idx="1"/>
          </p:nvPr>
        </p:nvSpPr>
        <p:spPr bwMode="auto">
          <a:xfrm>
            <a:off x="684213" y="141287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40" name="Rectangle 16"/>
          <p:cNvSpPr>
            <a:spLocks noGrp="1" noChangeArrowheads="1"/>
          </p:cNvSpPr>
          <p:nvPr>
            <p:ph type="sldNum" sz="quarter" idx="4"/>
          </p:nvPr>
        </p:nvSpPr>
        <p:spPr bwMode="auto">
          <a:xfrm>
            <a:off x="755650" y="638175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1"/>
            </a:lvl1pPr>
          </a:lstStyle>
          <a:p>
            <a:pPr>
              <a:defRPr/>
            </a:pPr>
            <a:fld id="{110A1814-1744-4742-A093-8A6C8D30F48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24" r:id="rId1"/>
    <p:sldLayoutId id="2147484125" r:id="rId2"/>
    <p:sldLayoutId id="2147484128" r:id="rId3"/>
    <p:sldLayoutId id="2147484129" r:id="rId4"/>
    <p:sldLayoutId id="2147484130" r:id="rId5"/>
    <p:sldLayoutId id="2147484131" r:id="rId6"/>
    <p:sldLayoutId id="2147484132" r:id="rId7"/>
  </p:sldLayoutIdLst>
  <p:transition/>
  <p:timing>
    <p:tnLst>
      <p:par>
        <p:cTn id="1" dur="indefinite" restart="never" nodeType="tmRoot"/>
      </p:par>
    </p:tnLst>
  </p:timing>
  <p:hf hdr="0" ftr="0" dt="0"/>
  <p:txStyles>
    <p:titleStyle>
      <a:lvl1pPr algn="r" rtl="0" eaLnBrk="0" fontAlgn="base" hangingPunct="0">
        <a:spcBef>
          <a:spcPct val="0"/>
        </a:spcBef>
        <a:spcAft>
          <a:spcPct val="0"/>
        </a:spcAft>
        <a:defRPr sz="4400">
          <a:solidFill>
            <a:srgbClr val="3333CC"/>
          </a:solidFill>
          <a:latin typeface="+mj-lt"/>
          <a:ea typeface="+mj-ea"/>
          <a:cs typeface="+mj-cs"/>
        </a:defRPr>
      </a:lvl1pPr>
      <a:lvl2pPr algn="r" rtl="0" eaLnBrk="0" fontAlgn="base" hangingPunct="0">
        <a:spcBef>
          <a:spcPct val="0"/>
        </a:spcBef>
        <a:spcAft>
          <a:spcPct val="0"/>
        </a:spcAft>
        <a:defRPr sz="4400">
          <a:solidFill>
            <a:srgbClr val="3333CC"/>
          </a:solidFill>
          <a:latin typeface="Arial" charset="0"/>
          <a:ea typeface="黑体" pitchFamily="2" charset="-122"/>
        </a:defRPr>
      </a:lvl2pPr>
      <a:lvl3pPr algn="r" rtl="0" eaLnBrk="0" fontAlgn="base" hangingPunct="0">
        <a:spcBef>
          <a:spcPct val="0"/>
        </a:spcBef>
        <a:spcAft>
          <a:spcPct val="0"/>
        </a:spcAft>
        <a:defRPr sz="4400">
          <a:solidFill>
            <a:srgbClr val="3333CC"/>
          </a:solidFill>
          <a:latin typeface="Arial" charset="0"/>
          <a:ea typeface="黑体" pitchFamily="2" charset="-122"/>
        </a:defRPr>
      </a:lvl3pPr>
      <a:lvl4pPr algn="r" rtl="0" eaLnBrk="0" fontAlgn="base" hangingPunct="0">
        <a:spcBef>
          <a:spcPct val="0"/>
        </a:spcBef>
        <a:spcAft>
          <a:spcPct val="0"/>
        </a:spcAft>
        <a:defRPr sz="4400">
          <a:solidFill>
            <a:srgbClr val="3333CC"/>
          </a:solidFill>
          <a:latin typeface="Arial" charset="0"/>
          <a:ea typeface="黑体" pitchFamily="2" charset="-122"/>
        </a:defRPr>
      </a:lvl4pPr>
      <a:lvl5pPr algn="r" rtl="0" eaLnBrk="0" fontAlgn="base" hangingPunct="0">
        <a:spcBef>
          <a:spcPct val="0"/>
        </a:spcBef>
        <a:spcAft>
          <a:spcPct val="0"/>
        </a:spcAft>
        <a:defRPr sz="4400">
          <a:solidFill>
            <a:srgbClr val="3333CC"/>
          </a:solidFill>
          <a:latin typeface="Arial" charset="0"/>
          <a:ea typeface="黑体" pitchFamily="2" charset="-122"/>
        </a:defRPr>
      </a:lvl5pPr>
      <a:lvl6pPr marL="457200" algn="r" rtl="0" fontAlgn="base">
        <a:spcBef>
          <a:spcPct val="0"/>
        </a:spcBef>
        <a:spcAft>
          <a:spcPct val="0"/>
        </a:spcAft>
        <a:defRPr sz="4400">
          <a:solidFill>
            <a:srgbClr val="3333CC"/>
          </a:solidFill>
          <a:latin typeface="Arial" charset="0"/>
          <a:ea typeface="黑体" pitchFamily="2" charset="-122"/>
        </a:defRPr>
      </a:lvl6pPr>
      <a:lvl7pPr marL="914400" algn="r" rtl="0" fontAlgn="base">
        <a:spcBef>
          <a:spcPct val="0"/>
        </a:spcBef>
        <a:spcAft>
          <a:spcPct val="0"/>
        </a:spcAft>
        <a:defRPr sz="4400">
          <a:solidFill>
            <a:srgbClr val="3333CC"/>
          </a:solidFill>
          <a:latin typeface="Arial" charset="0"/>
          <a:ea typeface="黑体" pitchFamily="2" charset="-122"/>
        </a:defRPr>
      </a:lvl7pPr>
      <a:lvl8pPr marL="1371600" algn="r" rtl="0" fontAlgn="base">
        <a:spcBef>
          <a:spcPct val="0"/>
        </a:spcBef>
        <a:spcAft>
          <a:spcPct val="0"/>
        </a:spcAft>
        <a:defRPr sz="4400">
          <a:solidFill>
            <a:srgbClr val="3333CC"/>
          </a:solidFill>
          <a:latin typeface="Arial" charset="0"/>
          <a:ea typeface="黑体" pitchFamily="2" charset="-122"/>
        </a:defRPr>
      </a:lvl8pPr>
      <a:lvl9pPr marL="1828800" algn="r" rtl="0" fontAlgn="base">
        <a:spcBef>
          <a:spcPct val="0"/>
        </a:spcBef>
        <a:spcAft>
          <a:spcPct val="0"/>
        </a:spcAft>
        <a:defRPr sz="4400">
          <a:solidFill>
            <a:srgbClr val="3333CC"/>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339966"/>
        </a:buClr>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Font typeface="Wingdings" pitchFamily="2" charset="2"/>
        <a:buChar char="q"/>
        <a:defRPr sz="2400">
          <a:solidFill>
            <a:schemeClr val="tx1"/>
          </a:solidFill>
          <a:latin typeface="+mn-lt"/>
          <a:ea typeface="+mn-ea"/>
        </a:defRPr>
      </a:lvl2pPr>
      <a:lvl3pPr marL="1143000" indent="-228600" algn="l" rtl="0" eaLnBrk="0" fontAlgn="base" hangingPunct="0">
        <a:spcBef>
          <a:spcPct val="20000"/>
        </a:spcBef>
        <a:spcAft>
          <a:spcPct val="0"/>
        </a:spcAft>
        <a:buClr>
          <a:srgbClr val="339966"/>
        </a:buClr>
        <a:buFont typeface="Wingdings" pitchFamily="2" charset="2"/>
        <a:buChar char="q"/>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hyperlink" Target="http://java.sun.com/j2se/1.4.2/docs/api/javax/swing/JOptionPane.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jingyan.baidu.com/album/358570f67d88b2ce4724fcf5.html?picindex=3" TargetMode="Externa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jingyan.baidu.com/album/358570f67d88b2ce4724fcf5.html?picindex=4"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ctrTitle"/>
          </p:nvPr>
        </p:nvSpPr>
        <p:spPr>
          <a:xfrm>
            <a:off x="684213" y="2420938"/>
            <a:ext cx="7772400" cy="1008062"/>
          </a:xfrm>
        </p:spPr>
        <p:txBody>
          <a:bodyPr/>
          <a:lstStyle/>
          <a:p>
            <a:pPr eaLnBrk="1" hangingPunct="1"/>
            <a:r>
              <a:rPr lang="zh-CN" altLang="en-US" b="1" smtClean="0">
                <a:solidFill>
                  <a:schemeClr val="accent2"/>
                </a:solidFill>
              </a:rPr>
              <a:t>第</a:t>
            </a:r>
            <a:r>
              <a:rPr lang="en-US" altLang="zh-CN" b="1" smtClean="0">
                <a:solidFill>
                  <a:schemeClr val="accent2"/>
                </a:solidFill>
              </a:rPr>
              <a:t>6</a:t>
            </a:r>
            <a:r>
              <a:rPr lang="zh-CN" altLang="en-US" b="1" smtClean="0">
                <a:solidFill>
                  <a:schemeClr val="accent2"/>
                </a:solidFill>
              </a:rPr>
              <a:t>章 用户图形界面</a:t>
            </a:r>
            <a:endParaRPr lang="zh-CN" altLang="en-US" b="1"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116DA6-38C5-415C-9330-2CFFE9363AD4}" type="slidenum">
              <a:rPr lang="en-US" altLang="zh-CN" smtClean="0"/>
              <a:pPr eaLnBrk="1" hangingPunct="1"/>
              <a:t>10</a:t>
            </a:fld>
            <a:endParaRPr lang="en-US" altLang="zh-CN" smtClean="0"/>
          </a:p>
        </p:txBody>
      </p:sp>
      <p:sp>
        <p:nvSpPr>
          <p:cNvPr id="22531" name="Rectangle 1"/>
          <p:cNvSpPr>
            <a:spLocks noChangeArrowheads="1"/>
          </p:cNvSpPr>
          <p:nvPr/>
        </p:nvSpPr>
        <p:spPr bwMode="auto">
          <a:xfrm>
            <a:off x="611188" y="115888"/>
            <a:ext cx="6667500" cy="369887"/>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nchor="ctr">
            <a:spAutoFit/>
          </a:bodyPr>
          <a:lstStyle/>
          <a:p>
            <a:pPr eaLnBrk="0" hangingPunct="0"/>
            <a:r>
              <a:rPr lang="zh-CN" b="1">
                <a:latin typeface="微软雅黑" pitchFamily="34" charset="-122"/>
                <a:ea typeface="微软雅黑" pitchFamily="34" charset="-122"/>
              </a:rPr>
              <a:t>确定后选中</a:t>
            </a:r>
            <a:r>
              <a:rPr lang="zh-CN" altLang="zh-CN" b="1">
                <a:latin typeface="微软雅黑" pitchFamily="34" charset="-122"/>
                <a:ea typeface="微软雅黑" pitchFamily="34" charset="-122"/>
              </a:rPr>
              <a:t>WindowBuilder</a:t>
            </a:r>
            <a:r>
              <a:rPr lang="zh-CN" b="1">
                <a:latin typeface="微软雅黑" pitchFamily="34" charset="-122"/>
                <a:ea typeface="微软雅黑" pitchFamily="34" charset="-122"/>
              </a:rPr>
              <a:t>的更新内容</a:t>
            </a:r>
            <a:r>
              <a:rPr lang="zh-CN" altLang="zh-CN" b="1">
                <a:latin typeface="微软雅黑" pitchFamily="34" charset="-122"/>
                <a:ea typeface="微软雅黑" pitchFamily="34" charset="-122"/>
              </a:rPr>
              <a:t>,</a:t>
            </a:r>
            <a:r>
              <a:rPr lang="zh-CN" b="1">
                <a:latin typeface="微软雅黑" pitchFamily="34" charset="-122"/>
                <a:ea typeface="微软雅黑" pitchFamily="34" charset="-122"/>
              </a:rPr>
              <a:t>然后不断下一步就行了</a:t>
            </a:r>
          </a:p>
        </p:txBody>
      </p:sp>
      <p:sp>
        <p:nvSpPr>
          <p:cNvPr id="2" name="TextBox 1"/>
          <p:cNvSpPr txBox="1">
            <a:spLocks noChangeArrowheads="1"/>
          </p:cNvSpPr>
          <p:nvPr/>
        </p:nvSpPr>
        <p:spPr bwMode="auto">
          <a:xfrm>
            <a:off x="458788" y="3602038"/>
            <a:ext cx="36814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微软雅黑" pitchFamily="34" charset="-122"/>
                <a:ea typeface="微软雅黑" pitchFamily="34" charset="-122"/>
              </a:rPr>
              <a:t>安装成功后，</a:t>
            </a:r>
            <a:r>
              <a:rPr lang="en-US" altLang="zh-CN" b="1">
                <a:latin typeface="微软雅黑" pitchFamily="34" charset="-122"/>
                <a:ea typeface="微软雅黑" pitchFamily="34" charset="-122"/>
              </a:rPr>
              <a:t>New</a:t>
            </a:r>
            <a:r>
              <a:rPr lang="en-US" altLang="zh-CN" b="1">
                <a:latin typeface="微软雅黑" pitchFamily="34" charset="-122"/>
                <a:ea typeface="微软雅黑" pitchFamily="34" charset="-122"/>
                <a:sym typeface="Wingdings" pitchFamily="2" charset="2"/>
              </a:rPr>
              <a:t>Others</a:t>
            </a:r>
          </a:p>
          <a:p>
            <a:pPr eaLnBrk="1" hangingPunct="1"/>
            <a:endParaRPr lang="en-US" altLang="zh-CN" b="1">
              <a:latin typeface="微软雅黑" pitchFamily="34" charset="-122"/>
              <a:ea typeface="微软雅黑" pitchFamily="34" charset="-122"/>
            </a:endParaRPr>
          </a:p>
          <a:p>
            <a:pPr eaLnBrk="1" hangingPunct="1"/>
            <a:r>
              <a:rPr lang="zh-CN" altLang="en-US" b="1">
                <a:latin typeface="微软雅黑" pitchFamily="34" charset="-122"/>
                <a:ea typeface="微软雅黑" pitchFamily="34" charset="-122"/>
              </a:rPr>
              <a:t>出现</a:t>
            </a:r>
            <a:r>
              <a:rPr lang="en-US" altLang="zh-CN" b="1">
                <a:latin typeface="微软雅黑" pitchFamily="34" charset="-122"/>
                <a:ea typeface="微软雅黑" pitchFamily="34" charset="-122"/>
              </a:rPr>
              <a:t>WindowBuilder-&gt;Swing Designer-&gt;JFrame</a:t>
            </a:r>
            <a:endParaRPr lang="zh-CN" altLang="en-US" b="1">
              <a:latin typeface="微软雅黑" pitchFamily="34" charset="-122"/>
              <a:ea typeface="微软雅黑" pitchFamily="34" charset="-122"/>
            </a:endParaRPr>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3613150"/>
            <a:ext cx="4933950" cy="32289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 name="图片 2"/>
          <p:cNvPicPr>
            <a:picLocks noChangeAspect="1"/>
          </p:cNvPicPr>
          <p:nvPr/>
        </p:nvPicPr>
        <p:blipFill>
          <a:blip r:embed="rId3"/>
          <a:stretch>
            <a:fillRect/>
          </a:stretch>
        </p:blipFill>
        <p:spPr>
          <a:xfrm>
            <a:off x="738188" y="485775"/>
            <a:ext cx="8124915" cy="301606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22533"/>
                                        </p:tgtEl>
                                        <p:attrNameLst>
                                          <p:attrName>style.visibility</p:attrName>
                                        </p:attrNameLst>
                                      </p:cBhvr>
                                      <p:to>
                                        <p:strVal val="visible"/>
                                      </p:to>
                                    </p:set>
                                    <p:animEffect transition="in" filter="barn(inVertical)">
                                      <p:cBhvr>
                                        <p:cTn id="10"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36513" y="-171450"/>
            <a:ext cx="9144001" cy="105251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200" smtClean="0"/>
              <a:t>使用 </a:t>
            </a:r>
            <a:r>
              <a:rPr lang="en-US" altLang="zh-CN" sz="3200" smtClean="0"/>
              <a:t>Eclipse</a:t>
            </a:r>
            <a:r>
              <a:rPr lang="zh-CN" altLang="en-US" sz="3200" smtClean="0"/>
              <a:t>的</a:t>
            </a:r>
            <a:r>
              <a:rPr lang="en-US" altLang="zh-CN" sz="3200" smtClean="0"/>
              <a:t>WB</a:t>
            </a:r>
            <a:r>
              <a:rPr lang="zh-CN" altLang="en-US" sz="3200" smtClean="0"/>
              <a:t>插件创建 </a:t>
            </a:r>
            <a:r>
              <a:rPr lang="en-US" altLang="zh-CN" sz="3200" smtClean="0"/>
              <a:t>JFrame</a:t>
            </a:r>
            <a:r>
              <a:rPr lang="zh-CN" altLang="en-US" sz="3200" smtClean="0"/>
              <a:t> </a:t>
            </a:r>
          </a:p>
        </p:txBody>
      </p:sp>
      <p:sp>
        <p:nvSpPr>
          <p:cNvPr id="5" name="TextBox 4"/>
          <p:cNvSpPr txBox="1"/>
          <p:nvPr/>
        </p:nvSpPr>
        <p:spPr>
          <a:xfrm>
            <a:off x="250825" y="749300"/>
            <a:ext cx="8208963" cy="460375"/>
          </a:xfrm>
          <a:prstGeom prst="rect">
            <a:avLst/>
          </a:prstGeom>
          <a:noFill/>
        </p:spPr>
        <p:txBody>
          <a:bodyPr>
            <a:spAutoFit/>
          </a:bodyPr>
          <a:lstStyle/>
          <a:p>
            <a:pPr marL="342900" indent="-342900">
              <a:buFontTx/>
              <a:buAutoNum type="arabicPeriod"/>
              <a:defRPr/>
            </a:pPr>
            <a:r>
              <a:rPr lang="zh-CN" altLang="en-US" sz="2400" dirty="0">
                <a:latin typeface="+mn-ea"/>
                <a:ea typeface="+mn-ea"/>
              </a:rPr>
              <a:t>在</a:t>
            </a:r>
            <a:r>
              <a:rPr lang="en-US" altLang="zh-CN" sz="2400" dirty="0">
                <a:latin typeface="+mn-ea"/>
                <a:ea typeface="+mn-ea"/>
              </a:rPr>
              <a:t>eclipse</a:t>
            </a:r>
            <a:r>
              <a:rPr lang="zh-CN" altLang="en-US" sz="2400" dirty="0">
                <a:latin typeface="+mn-ea"/>
                <a:ea typeface="+mn-ea"/>
              </a:rPr>
              <a:t>创建一个</a:t>
            </a:r>
            <a:r>
              <a:rPr lang="en-US" altLang="zh-CN" sz="2400" dirty="0" err="1">
                <a:latin typeface="+mn-ea"/>
                <a:ea typeface="+mn-ea"/>
              </a:rPr>
              <a:t>Jframe</a:t>
            </a:r>
            <a:r>
              <a:rPr lang="zh-CN" altLang="en-US" sz="2400" dirty="0">
                <a:latin typeface="+mn-ea"/>
                <a:ea typeface="+mn-ea"/>
              </a:rPr>
              <a:t>，在此容器上，依次增加组件</a:t>
            </a:r>
          </a:p>
        </p:txBody>
      </p:sp>
      <p:pic>
        <p:nvPicPr>
          <p:cNvPr id="372808" name="Picture 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692150"/>
            <a:ext cx="5981700" cy="57340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组合 10"/>
          <p:cNvGrpSpPr>
            <a:grpSpLocks/>
          </p:cNvGrpSpPr>
          <p:nvPr/>
        </p:nvGrpSpPr>
        <p:grpSpPr bwMode="auto">
          <a:xfrm>
            <a:off x="3970338" y="692150"/>
            <a:ext cx="5173662" cy="4714875"/>
            <a:chOff x="3970103" y="692696"/>
            <a:chExt cx="5174405" cy="4714875"/>
          </a:xfrm>
        </p:grpSpPr>
        <p:pic>
          <p:nvPicPr>
            <p:cNvPr id="23581" name="Picture 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103" y="692696"/>
              <a:ext cx="4819650" cy="4714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582" name="直接箭头连接符 7"/>
            <p:cNvCxnSpPr>
              <a:cxnSpLocks noChangeShapeType="1"/>
            </p:cNvCxnSpPr>
            <p:nvPr/>
          </p:nvCxnSpPr>
          <p:spPr bwMode="auto">
            <a:xfrm flipH="1">
              <a:off x="5364088" y="2924944"/>
              <a:ext cx="1656184" cy="504056"/>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83" name="TextBox 8"/>
            <p:cNvSpPr txBox="1">
              <a:spLocks noChangeArrowheads="1"/>
            </p:cNvSpPr>
            <p:nvPr/>
          </p:nvSpPr>
          <p:spPr bwMode="auto">
            <a:xfrm>
              <a:off x="6948264" y="2564904"/>
              <a:ext cx="20882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t>1. </a:t>
              </a:r>
              <a:r>
                <a:rPr lang="zh-CN" altLang="en-US" sz="2000"/>
                <a:t>选择</a:t>
              </a:r>
              <a:r>
                <a:rPr lang="en-US" altLang="zh-CN" sz="2000"/>
                <a:t>JFrame</a:t>
              </a:r>
              <a:endParaRPr lang="zh-CN" altLang="en-US" sz="2000"/>
            </a:p>
          </p:txBody>
        </p:sp>
        <p:cxnSp>
          <p:nvCxnSpPr>
            <p:cNvPr id="23584" name="直接箭头连接符 46"/>
            <p:cNvCxnSpPr>
              <a:cxnSpLocks noChangeShapeType="1"/>
            </p:cNvCxnSpPr>
            <p:nvPr/>
          </p:nvCxnSpPr>
          <p:spPr bwMode="auto">
            <a:xfrm flipH="1">
              <a:off x="6228184" y="4205119"/>
              <a:ext cx="828092" cy="664041"/>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85" name="TextBox 47"/>
            <p:cNvSpPr txBox="1">
              <a:spLocks noChangeArrowheads="1"/>
            </p:cNvSpPr>
            <p:nvPr/>
          </p:nvSpPr>
          <p:spPr bwMode="auto">
            <a:xfrm>
              <a:off x="7056276" y="3805009"/>
              <a:ext cx="20882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t>2. </a:t>
              </a:r>
              <a:r>
                <a:rPr lang="zh-CN" altLang="en-US" sz="2000"/>
                <a:t>单击</a:t>
              </a:r>
              <a:r>
                <a:rPr lang="en-US" altLang="zh-CN" sz="2000"/>
                <a:t>Next</a:t>
              </a:r>
              <a:endParaRPr lang="zh-CN" altLang="en-US" sz="2000"/>
            </a:p>
          </p:txBody>
        </p:sp>
      </p:grpSp>
      <p:grpSp>
        <p:nvGrpSpPr>
          <p:cNvPr id="17" name="组合 16"/>
          <p:cNvGrpSpPr>
            <a:grpSpLocks/>
          </p:cNvGrpSpPr>
          <p:nvPr/>
        </p:nvGrpSpPr>
        <p:grpSpPr bwMode="auto">
          <a:xfrm>
            <a:off x="468313" y="1471613"/>
            <a:ext cx="4895850" cy="4667250"/>
            <a:chOff x="468238" y="1471384"/>
            <a:chExt cx="4895850" cy="4667250"/>
          </a:xfrm>
        </p:grpSpPr>
        <p:pic>
          <p:nvPicPr>
            <p:cNvPr id="23576"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38" y="1471384"/>
              <a:ext cx="4895850" cy="4667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577" name="直接箭头连接符 12"/>
            <p:cNvCxnSpPr>
              <a:cxnSpLocks noChangeShapeType="1"/>
            </p:cNvCxnSpPr>
            <p:nvPr/>
          </p:nvCxnSpPr>
          <p:spPr bwMode="auto">
            <a:xfrm flipH="1">
              <a:off x="2123728" y="2240573"/>
              <a:ext cx="792435" cy="936399"/>
            </a:xfrm>
            <a:prstGeom prst="straightConnector1">
              <a:avLst/>
            </a:prstGeom>
            <a:noFill/>
            <a:ln w="15875"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78" name="TextBox 14"/>
            <p:cNvSpPr txBox="1">
              <a:spLocks noChangeArrowheads="1"/>
            </p:cNvSpPr>
            <p:nvPr/>
          </p:nvSpPr>
          <p:spPr bwMode="auto">
            <a:xfrm>
              <a:off x="2519945" y="1844824"/>
              <a:ext cx="17640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 </a:t>
              </a:r>
              <a:r>
                <a:rPr lang="zh-CN" altLang="en-US"/>
                <a:t>填入</a:t>
              </a:r>
              <a:r>
                <a:rPr lang="en-US" altLang="zh-CN"/>
                <a:t>Name</a:t>
              </a:r>
              <a:endParaRPr lang="zh-CN" altLang="en-US"/>
            </a:p>
          </p:txBody>
        </p:sp>
        <p:cxnSp>
          <p:nvCxnSpPr>
            <p:cNvPr id="23579" name="直接箭头连接符 55"/>
            <p:cNvCxnSpPr>
              <a:cxnSpLocks noChangeShapeType="1"/>
            </p:cNvCxnSpPr>
            <p:nvPr/>
          </p:nvCxnSpPr>
          <p:spPr bwMode="auto">
            <a:xfrm flipH="1">
              <a:off x="3635897" y="5013176"/>
              <a:ext cx="396216" cy="720080"/>
            </a:xfrm>
            <a:prstGeom prst="straightConnector1">
              <a:avLst/>
            </a:prstGeom>
            <a:noFill/>
            <a:ln w="15875"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80" name="TextBox 56"/>
            <p:cNvSpPr txBox="1">
              <a:spLocks noChangeArrowheads="1"/>
            </p:cNvSpPr>
            <p:nvPr/>
          </p:nvSpPr>
          <p:spPr bwMode="auto">
            <a:xfrm>
              <a:off x="3515233" y="4517622"/>
              <a:ext cx="17640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2. </a:t>
              </a:r>
              <a:r>
                <a:rPr lang="zh-CN" altLang="en-US"/>
                <a:t>点击</a:t>
              </a:r>
              <a:r>
                <a:rPr lang="en-US" altLang="zh-CN"/>
                <a:t>Finish</a:t>
              </a:r>
              <a:endParaRPr lang="zh-CN" altLang="en-US"/>
            </a:p>
          </p:txBody>
        </p:sp>
      </p:grpSp>
      <p:grpSp>
        <p:nvGrpSpPr>
          <p:cNvPr id="23" name="组合 22"/>
          <p:cNvGrpSpPr>
            <a:grpSpLocks/>
          </p:cNvGrpSpPr>
          <p:nvPr/>
        </p:nvGrpSpPr>
        <p:grpSpPr bwMode="auto">
          <a:xfrm>
            <a:off x="1628775" y="1214438"/>
            <a:ext cx="5886450" cy="4429125"/>
            <a:chOff x="1628775" y="1214438"/>
            <a:chExt cx="5886450" cy="4429125"/>
          </a:xfrm>
        </p:grpSpPr>
        <p:pic>
          <p:nvPicPr>
            <p:cNvPr id="23572" name="Picture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8775" y="1214438"/>
              <a:ext cx="5886450" cy="44291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73" name="矩形 17"/>
            <p:cNvSpPr>
              <a:spLocks noChangeArrowheads="1"/>
            </p:cNvSpPr>
            <p:nvPr/>
          </p:nvSpPr>
          <p:spPr bwMode="auto">
            <a:xfrm>
              <a:off x="2051720" y="1772816"/>
              <a:ext cx="3024336" cy="369332"/>
            </a:xfrm>
            <a:prstGeom prst="rect">
              <a:avLst/>
            </a:prstGeom>
            <a:noFill/>
            <a:ln w="158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23574" name="直接箭头连接符 19"/>
            <p:cNvCxnSpPr>
              <a:cxnSpLocks noChangeShapeType="1"/>
            </p:cNvCxnSpPr>
            <p:nvPr/>
          </p:nvCxnSpPr>
          <p:spPr bwMode="auto">
            <a:xfrm flipH="1">
              <a:off x="2556123" y="4999776"/>
              <a:ext cx="720080" cy="373440"/>
            </a:xfrm>
            <a:prstGeom prst="straightConnector1">
              <a:avLst/>
            </a:prstGeom>
            <a:noFill/>
            <a:ln w="15875"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75" name="TextBox 21"/>
            <p:cNvSpPr txBox="1">
              <a:spLocks noChangeArrowheads="1"/>
            </p:cNvSpPr>
            <p:nvPr/>
          </p:nvSpPr>
          <p:spPr bwMode="auto">
            <a:xfrm>
              <a:off x="3276203" y="4702288"/>
              <a:ext cx="29519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点击</a:t>
              </a:r>
              <a:r>
                <a:rPr lang="en-US" altLang="zh-CN"/>
                <a:t>Design</a:t>
              </a:r>
              <a:r>
                <a:rPr lang="zh-CN" altLang="en-US"/>
                <a:t>查看可视界面</a:t>
              </a:r>
            </a:p>
          </p:txBody>
        </p:sp>
      </p:grpSp>
      <p:grpSp>
        <p:nvGrpSpPr>
          <p:cNvPr id="70" name="组合 69"/>
          <p:cNvGrpSpPr>
            <a:grpSpLocks/>
          </p:cNvGrpSpPr>
          <p:nvPr/>
        </p:nvGrpSpPr>
        <p:grpSpPr bwMode="auto">
          <a:xfrm>
            <a:off x="323850" y="1303338"/>
            <a:ext cx="9144000" cy="4762500"/>
            <a:chOff x="1" y="1047750"/>
            <a:chExt cx="9144000" cy="4762500"/>
          </a:xfrm>
        </p:grpSpPr>
        <p:pic>
          <p:nvPicPr>
            <p:cNvPr id="2356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047750"/>
              <a:ext cx="9144000" cy="47625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566" name="直接箭头连接符 71"/>
            <p:cNvCxnSpPr>
              <a:cxnSpLocks noChangeShapeType="1"/>
            </p:cNvCxnSpPr>
            <p:nvPr/>
          </p:nvCxnSpPr>
          <p:spPr bwMode="auto">
            <a:xfrm>
              <a:off x="3965369" y="1772816"/>
              <a:ext cx="66745" cy="792088"/>
            </a:xfrm>
            <a:prstGeom prst="straightConnector1">
              <a:avLst/>
            </a:prstGeom>
            <a:noFill/>
            <a:ln w="15875"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67" name="TextBox 72"/>
            <p:cNvSpPr txBox="1">
              <a:spLocks noChangeArrowheads="1"/>
            </p:cNvSpPr>
            <p:nvPr/>
          </p:nvSpPr>
          <p:spPr bwMode="auto">
            <a:xfrm>
              <a:off x="2822285" y="1384568"/>
              <a:ext cx="22861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rgbClr val="FF0000"/>
                  </a:solidFill>
                  <a:latin typeface="黑体" pitchFamily="49" charset="-122"/>
                  <a:ea typeface="黑体" pitchFamily="49" charset="-122"/>
                  <a:cs typeface="Verdana" pitchFamily="34" charset="0"/>
                </a:rPr>
                <a:t>可视化的窗体</a:t>
              </a:r>
            </a:p>
          </p:txBody>
        </p:sp>
        <p:cxnSp>
          <p:nvCxnSpPr>
            <p:cNvPr id="23568" name="直接箭头连接符 73"/>
            <p:cNvCxnSpPr>
              <a:cxnSpLocks noChangeShapeType="1"/>
            </p:cNvCxnSpPr>
            <p:nvPr/>
          </p:nvCxnSpPr>
          <p:spPr bwMode="auto">
            <a:xfrm>
              <a:off x="7101324" y="1925216"/>
              <a:ext cx="567020" cy="792088"/>
            </a:xfrm>
            <a:prstGeom prst="straightConnector1">
              <a:avLst/>
            </a:prstGeom>
            <a:noFill/>
            <a:ln w="15875"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69" name="TextBox 74"/>
            <p:cNvSpPr txBox="1">
              <a:spLocks noChangeArrowheads="1"/>
            </p:cNvSpPr>
            <p:nvPr/>
          </p:nvSpPr>
          <p:spPr bwMode="auto">
            <a:xfrm>
              <a:off x="5958240" y="1536968"/>
              <a:ext cx="22861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rgbClr val="FF0000"/>
                  </a:solidFill>
                  <a:latin typeface="黑体" pitchFamily="49" charset="-122"/>
                  <a:ea typeface="黑体" pitchFamily="49" charset="-122"/>
                  <a:cs typeface="Verdana" pitchFamily="34" charset="0"/>
                </a:rPr>
                <a:t>可视化的各种组件</a:t>
              </a:r>
            </a:p>
          </p:txBody>
        </p:sp>
        <p:cxnSp>
          <p:nvCxnSpPr>
            <p:cNvPr id="23570" name="直接箭头连接符 75"/>
            <p:cNvCxnSpPr>
              <a:cxnSpLocks noChangeShapeType="1"/>
            </p:cNvCxnSpPr>
            <p:nvPr/>
          </p:nvCxnSpPr>
          <p:spPr bwMode="auto">
            <a:xfrm flipH="1">
              <a:off x="1034564" y="4230380"/>
              <a:ext cx="1143084" cy="792088"/>
            </a:xfrm>
            <a:prstGeom prst="straightConnector1">
              <a:avLst/>
            </a:prstGeom>
            <a:noFill/>
            <a:ln w="15875"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71" name="TextBox 76"/>
            <p:cNvSpPr txBox="1">
              <a:spLocks noChangeArrowheads="1"/>
            </p:cNvSpPr>
            <p:nvPr/>
          </p:nvSpPr>
          <p:spPr bwMode="auto">
            <a:xfrm>
              <a:off x="1767920" y="3842132"/>
              <a:ext cx="1723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rgbClr val="FF0000"/>
                  </a:solidFill>
                  <a:latin typeface="黑体" pitchFamily="49" charset="-122"/>
                  <a:ea typeface="黑体" pitchFamily="49" charset="-122"/>
                  <a:cs typeface="Verdana" pitchFamily="34" charset="0"/>
                </a:rPr>
                <a:t>组件的属性</a:t>
              </a:r>
            </a:p>
          </p:txBody>
        </p:sp>
      </p:grpSp>
      <p:sp>
        <p:nvSpPr>
          <p:cNvPr id="23561" name="灯片编号占位符 1"/>
          <p:cNvSpPr>
            <a:spLocks noGrp="1"/>
          </p:cNvSpPr>
          <p:nvPr>
            <p:ph type="sldNum" sz="quarter" idx="10"/>
          </p:nvPr>
        </p:nvSpPr>
        <p:spPr>
          <a:xfrm>
            <a:off x="523875" y="6426200"/>
            <a:ext cx="2133600" cy="21590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C09BF3A-DE98-4288-BFC7-9B9858BDB1C7}" type="slidenum">
              <a:rPr lang="en-US" altLang="zh-CN" smtClean="0"/>
              <a:pPr eaLnBrk="1" hangingPunct="1"/>
              <a:t>11</a:t>
            </a:fld>
            <a:endParaRPr lang="en-US" altLang="zh-CN" smtClean="0"/>
          </a:p>
        </p:txBody>
      </p:sp>
      <p:grpSp>
        <p:nvGrpSpPr>
          <p:cNvPr id="2" name="组合 1"/>
          <p:cNvGrpSpPr>
            <a:grpSpLocks/>
          </p:cNvGrpSpPr>
          <p:nvPr/>
        </p:nvGrpSpPr>
        <p:grpSpPr bwMode="auto">
          <a:xfrm>
            <a:off x="1412875" y="3176588"/>
            <a:ext cx="3663950" cy="1106487"/>
            <a:chOff x="1413039" y="3177201"/>
            <a:chExt cx="3663017" cy="1105185"/>
          </a:xfrm>
        </p:grpSpPr>
        <p:cxnSp>
          <p:nvCxnSpPr>
            <p:cNvPr id="23563" name="直接箭头连接符 75"/>
            <p:cNvCxnSpPr>
              <a:cxnSpLocks noChangeShapeType="1"/>
            </p:cNvCxnSpPr>
            <p:nvPr/>
          </p:nvCxnSpPr>
          <p:spPr bwMode="auto">
            <a:xfrm flipH="1">
              <a:off x="1413039" y="3490298"/>
              <a:ext cx="1143084" cy="792088"/>
            </a:xfrm>
            <a:prstGeom prst="straightConnector1">
              <a:avLst/>
            </a:prstGeom>
            <a:noFill/>
            <a:ln w="15875"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64" name="TextBox 76"/>
            <p:cNvSpPr txBox="1">
              <a:spLocks noChangeArrowheads="1"/>
            </p:cNvSpPr>
            <p:nvPr/>
          </p:nvSpPr>
          <p:spPr bwMode="auto">
            <a:xfrm>
              <a:off x="2565258" y="3177201"/>
              <a:ext cx="2510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FF0000"/>
                  </a:solidFill>
                  <a:latin typeface="黑体" pitchFamily="49" charset="-122"/>
                  <a:ea typeface="黑体" pitchFamily="49" charset="-122"/>
                  <a:cs typeface="Verdana" pitchFamily="34" charset="0"/>
                </a:rPr>
                <a:t>Layout</a:t>
              </a:r>
              <a:r>
                <a:rPr lang="zh-CN" altLang="en-US">
                  <a:solidFill>
                    <a:srgbClr val="FF0000"/>
                  </a:solidFill>
                  <a:latin typeface="黑体" pitchFamily="49" charset="-122"/>
                  <a:ea typeface="黑体" pitchFamily="49" charset="-122"/>
                  <a:cs typeface="Verdana" pitchFamily="34" charset="0"/>
                </a:rPr>
                <a:t>设置为</a:t>
              </a:r>
              <a:r>
                <a:rPr lang="en-US" altLang="zh-CN">
                  <a:solidFill>
                    <a:srgbClr val="FF0000"/>
                  </a:solidFill>
                  <a:latin typeface="黑体" pitchFamily="49" charset="-122"/>
                  <a:ea typeface="黑体" pitchFamily="49" charset="-122"/>
                  <a:cs typeface="Verdana" pitchFamily="34" charset="0"/>
                </a:rPr>
                <a:t>Absolute</a:t>
              </a:r>
              <a:endParaRPr lang="zh-CN" altLang="en-US">
                <a:solidFill>
                  <a:srgbClr val="FF0000"/>
                </a:solidFill>
                <a:latin typeface="黑体" pitchFamily="49" charset="-122"/>
                <a:ea typeface="黑体" pitchFamily="49" charset="-122"/>
                <a:cs typeface="Verdana"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72808"/>
                                        </p:tgtEl>
                                        <p:attrNameLst>
                                          <p:attrName>style.visibility</p:attrName>
                                        </p:attrNameLst>
                                      </p:cBhvr>
                                      <p:to>
                                        <p:strVal val="visible"/>
                                      </p:to>
                                    </p:set>
                                    <p:animEffect transition="in" filter="fade">
                                      <p:cBhvr>
                                        <p:cTn id="7" dur="1000"/>
                                        <p:tgtEl>
                                          <p:spTgt spid="372808"/>
                                        </p:tgtEl>
                                      </p:cBhvr>
                                    </p:animEffect>
                                    <p:anim calcmode="lin" valueType="num">
                                      <p:cBhvr>
                                        <p:cTn id="8" dur="1000" fill="hold"/>
                                        <p:tgtEl>
                                          <p:spTgt spid="372808"/>
                                        </p:tgtEl>
                                        <p:attrNameLst>
                                          <p:attrName>ppt_x</p:attrName>
                                        </p:attrNameLst>
                                      </p:cBhvr>
                                      <p:tavLst>
                                        <p:tav tm="0">
                                          <p:val>
                                            <p:strVal val="#ppt_x"/>
                                          </p:val>
                                        </p:tav>
                                        <p:tav tm="100000">
                                          <p:val>
                                            <p:strVal val="#ppt_x"/>
                                          </p:val>
                                        </p:tav>
                                      </p:tavLst>
                                    </p:anim>
                                    <p:anim calcmode="lin" valueType="num">
                                      <p:cBhvr>
                                        <p:cTn id="9" dur="1000" fill="hold"/>
                                        <p:tgtEl>
                                          <p:spTgt spid="37280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70"/>
                                        </p:tgtEl>
                                        <p:attrNameLst>
                                          <p:attrName>style.visibility</p:attrName>
                                        </p:attrNameLst>
                                      </p:cBhvr>
                                      <p:to>
                                        <p:strVal val="visible"/>
                                      </p:to>
                                    </p:set>
                                    <p:anim calcmode="lin" valueType="num">
                                      <p:cBhvr additive="base">
                                        <p:cTn id="28" dur="500" fill="hold"/>
                                        <p:tgtEl>
                                          <p:spTgt spid="70"/>
                                        </p:tgtEl>
                                        <p:attrNameLst>
                                          <p:attrName>ppt_x</p:attrName>
                                        </p:attrNameLst>
                                      </p:cBhvr>
                                      <p:tavLst>
                                        <p:tav tm="0">
                                          <p:val>
                                            <p:strVal val="#ppt_x"/>
                                          </p:val>
                                        </p:tav>
                                        <p:tav tm="100000">
                                          <p:val>
                                            <p:strVal val="#ppt_x"/>
                                          </p:val>
                                        </p:tav>
                                      </p:tavLst>
                                    </p:anim>
                                    <p:anim calcmode="lin" valueType="num">
                                      <p:cBhvr additive="base">
                                        <p:cTn id="29"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1628775"/>
            <a:ext cx="5368925" cy="4081463"/>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4579"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6145D7C-9940-4D22-8A15-9DF28398FD6C}" type="slidenum">
              <a:rPr lang="en-US" altLang="zh-CN" smtClean="0"/>
              <a:pPr eaLnBrk="1" hangingPunct="1"/>
              <a:t>12</a:t>
            </a:fld>
            <a:endParaRPr lang="en-US" altLang="zh-CN" smtClean="0"/>
          </a:p>
        </p:txBody>
      </p:sp>
      <p:sp>
        <p:nvSpPr>
          <p:cNvPr id="24580" name="Rectangle 2"/>
          <p:cNvSpPr>
            <a:spLocks noGrp="1" noChangeArrowheads="1"/>
          </p:cNvSpPr>
          <p:nvPr>
            <p:ph type="title"/>
          </p:nvPr>
        </p:nvSpPr>
        <p:spPr>
          <a:xfrm>
            <a:off x="806450" y="260350"/>
            <a:ext cx="8229600" cy="792163"/>
          </a:xfrm>
        </p:spPr>
        <p:txBody>
          <a:bodyPr/>
          <a:lstStyle/>
          <a:p>
            <a:pPr eaLnBrk="1" hangingPunct="1"/>
            <a:r>
              <a:rPr lang="en-US" altLang="zh-CN" smtClean="0"/>
              <a:t>Swing GUI </a:t>
            </a:r>
            <a:r>
              <a:rPr lang="zh-CN" altLang="en-US" smtClean="0"/>
              <a:t>组件</a:t>
            </a:r>
          </a:p>
        </p:txBody>
      </p:sp>
      <p:sp>
        <p:nvSpPr>
          <p:cNvPr id="24581" name="Line 28"/>
          <p:cNvSpPr>
            <a:spLocks noChangeShapeType="1"/>
          </p:cNvSpPr>
          <p:nvPr/>
        </p:nvSpPr>
        <p:spPr bwMode="auto">
          <a:xfrm flipV="1">
            <a:off x="3276600" y="1412875"/>
            <a:ext cx="3175" cy="8001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2" name="Rectangle 29"/>
          <p:cNvSpPr>
            <a:spLocks noChangeArrowheads="1"/>
          </p:cNvSpPr>
          <p:nvPr/>
        </p:nvSpPr>
        <p:spPr bwMode="auto">
          <a:xfrm>
            <a:off x="2700338" y="1052513"/>
            <a:ext cx="14414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000"/>
              <a:t>JTexField</a:t>
            </a:r>
          </a:p>
        </p:txBody>
      </p:sp>
      <p:sp>
        <p:nvSpPr>
          <p:cNvPr id="24583" name="Rectangle 31"/>
          <p:cNvSpPr>
            <a:spLocks noChangeArrowheads="1"/>
          </p:cNvSpPr>
          <p:nvPr/>
        </p:nvSpPr>
        <p:spPr bwMode="auto">
          <a:xfrm>
            <a:off x="7524750" y="2133600"/>
            <a:ext cx="1619250" cy="433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000"/>
              <a:t>JComboBox</a:t>
            </a:r>
          </a:p>
        </p:txBody>
      </p:sp>
      <p:sp>
        <p:nvSpPr>
          <p:cNvPr id="24584" name="Line 32"/>
          <p:cNvSpPr>
            <a:spLocks noChangeShapeType="1"/>
          </p:cNvSpPr>
          <p:nvPr/>
        </p:nvSpPr>
        <p:spPr bwMode="auto">
          <a:xfrm>
            <a:off x="6659563" y="2349500"/>
            <a:ext cx="80010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85" name="Rectangle 33"/>
          <p:cNvSpPr>
            <a:spLocks noChangeArrowheads="1"/>
          </p:cNvSpPr>
          <p:nvPr/>
        </p:nvSpPr>
        <p:spPr bwMode="auto">
          <a:xfrm>
            <a:off x="7524750" y="3068638"/>
            <a:ext cx="1619250"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000"/>
              <a:t>JCheckBox</a:t>
            </a:r>
          </a:p>
        </p:txBody>
      </p:sp>
      <p:sp>
        <p:nvSpPr>
          <p:cNvPr id="24586" name="Line 34"/>
          <p:cNvSpPr>
            <a:spLocks noChangeShapeType="1"/>
          </p:cNvSpPr>
          <p:nvPr/>
        </p:nvSpPr>
        <p:spPr bwMode="auto">
          <a:xfrm flipV="1">
            <a:off x="6300788" y="3284538"/>
            <a:ext cx="1366837"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87" name="Line 36"/>
          <p:cNvSpPr>
            <a:spLocks noChangeShapeType="1"/>
          </p:cNvSpPr>
          <p:nvPr/>
        </p:nvSpPr>
        <p:spPr bwMode="auto">
          <a:xfrm>
            <a:off x="4211638" y="3500438"/>
            <a:ext cx="3529012" cy="129698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88" name="Rectangle 37"/>
          <p:cNvSpPr>
            <a:spLocks noChangeArrowheads="1"/>
          </p:cNvSpPr>
          <p:nvPr/>
        </p:nvSpPr>
        <p:spPr bwMode="auto">
          <a:xfrm>
            <a:off x="4140200" y="6092825"/>
            <a:ext cx="1295400" cy="415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000"/>
              <a:t>JButton</a:t>
            </a:r>
          </a:p>
        </p:txBody>
      </p:sp>
      <p:sp>
        <p:nvSpPr>
          <p:cNvPr id="24589" name="Line 38"/>
          <p:cNvSpPr>
            <a:spLocks noChangeShapeType="1"/>
          </p:cNvSpPr>
          <p:nvPr/>
        </p:nvSpPr>
        <p:spPr bwMode="auto">
          <a:xfrm>
            <a:off x="3995738" y="5373688"/>
            <a:ext cx="576262" cy="79216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90" name="Line 39"/>
          <p:cNvSpPr>
            <a:spLocks noChangeShapeType="1"/>
          </p:cNvSpPr>
          <p:nvPr/>
        </p:nvSpPr>
        <p:spPr bwMode="auto">
          <a:xfrm flipH="1">
            <a:off x="4716463" y="5373688"/>
            <a:ext cx="600075" cy="719137"/>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91" name="Rectangle 40"/>
          <p:cNvSpPr>
            <a:spLocks noChangeArrowheads="1"/>
          </p:cNvSpPr>
          <p:nvPr/>
        </p:nvSpPr>
        <p:spPr bwMode="auto">
          <a:xfrm>
            <a:off x="1187450" y="6165850"/>
            <a:ext cx="2233613" cy="360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000"/>
              <a:t>JRadioButton</a:t>
            </a:r>
          </a:p>
        </p:txBody>
      </p:sp>
      <p:sp>
        <p:nvSpPr>
          <p:cNvPr id="24592" name="Line 41"/>
          <p:cNvSpPr>
            <a:spLocks noChangeShapeType="1"/>
          </p:cNvSpPr>
          <p:nvPr/>
        </p:nvSpPr>
        <p:spPr bwMode="auto">
          <a:xfrm flipH="1">
            <a:off x="2303463" y="4421188"/>
            <a:ext cx="365125" cy="174466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93" name="Rectangle 42"/>
          <p:cNvSpPr>
            <a:spLocks noChangeArrowheads="1"/>
          </p:cNvSpPr>
          <p:nvPr/>
        </p:nvSpPr>
        <p:spPr bwMode="auto">
          <a:xfrm>
            <a:off x="395288" y="2779713"/>
            <a:ext cx="936625" cy="412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000"/>
              <a:t>JLabel</a:t>
            </a:r>
          </a:p>
        </p:txBody>
      </p:sp>
      <p:sp>
        <p:nvSpPr>
          <p:cNvPr id="24594" name="Line 43"/>
          <p:cNvSpPr>
            <a:spLocks noChangeShapeType="1"/>
          </p:cNvSpPr>
          <p:nvPr/>
        </p:nvSpPr>
        <p:spPr bwMode="auto">
          <a:xfrm flipH="1">
            <a:off x="1114425" y="2420938"/>
            <a:ext cx="720725" cy="4984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95" name="Line 44"/>
          <p:cNvSpPr>
            <a:spLocks noChangeShapeType="1"/>
          </p:cNvSpPr>
          <p:nvPr/>
        </p:nvSpPr>
        <p:spPr bwMode="auto">
          <a:xfrm flipH="1">
            <a:off x="1258888" y="2995613"/>
            <a:ext cx="576262" cy="492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96" name="Line 45"/>
          <p:cNvSpPr>
            <a:spLocks noChangeShapeType="1"/>
          </p:cNvSpPr>
          <p:nvPr/>
        </p:nvSpPr>
        <p:spPr bwMode="auto">
          <a:xfrm flipH="1" flipV="1">
            <a:off x="1258888" y="3140075"/>
            <a:ext cx="576262" cy="10080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97" name="Rectangle 46"/>
          <p:cNvSpPr>
            <a:spLocks noChangeArrowheads="1"/>
          </p:cNvSpPr>
          <p:nvPr/>
        </p:nvSpPr>
        <p:spPr bwMode="auto">
          <a:xfrm>
            <a:off x="7740650" y="4627563"/>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JTexArea</a:t>
            </a:r>
          </a:p>
        </p:txBody>
      </p:sp>
      <p:sp>
        <p:nvSpPr>
          <p:cNvPr id="2" name="TextBox 1"/>
          <p:cNvSpPr txBox="1">
            <a:spLocks noChangeArrowheads="1"/>
          </p:cNvSpPr>
          <p:nvPr/>
        </p:nvSpPr>
        <p:spPr bwMode="auto">
          <a:xfrm>
            <a:off x="5724525" y="6092825"/>
            <a:ext cx="3168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latin typeface="黑体" pitchFamily="49" charset="-122"/>
                <a:ea typeface="黑体" pitchFamily="49" charset="-122"/>
              </a:rPr>
              <a:t>示例演示</a:t>
            </a:r>
          </a:p>
        </p:txBody>
      </p:sp>
      <p:graphicFrame>
        <p:nvGraphicFramePr>
          <p:cNvPr id="24599" name="对象 2"/>
          <p:cNvGraphicFramePr>
            <a:graphicFrameLocks noChangeAspect="1"/>
          </p:cNvGraphicFramePr>
          <p:nvPr>
            <p:extLst>
              <p:ext uri="{D42A27DB-BD31-4B8C-83A1-F6EECF244321}">
                <p14:modId xmlns:p14="http://schemas.microsoft.com/office/powerpoint/2010/main" val="3377340108"/>
              </p:ext>
            </p:extLst>
          </p:nvPr>
        </p:nvGraphicFramePr>
        <p:xfrm>
          <a:off x="6850063" y="5795963"/>
          <a:ext cx="2057400" cy="711200"/>
        </p:xfrm>
        <a:graphic>
          <a:graphicData uri="http://schemas.openxmlformats.org/presentationml/2006/ole">
            <mc:AlternateContent xmlns:mc="http://schemas.openxmlformats.org/markup-compatibility/2006">
              <mc:Choice xmlns:v="urn:schemas-microsoft-com:vml" Requires="v">
                <p:oleObj spid="_x0000_s24656" name="包装程序外壳对象" showAsIcon="1" r:id="rId4" imgW="2073499" imgH="708338" progId="Package">
                  <p:embed/>
                </p:oleObj>
              </mc:Choice>
              <mc:Fallback>
                <p:oleObj name="包装程序外壳对象" showAsIcon="1" r:id="rId4" imgW="2073499" imgH="708338" progId="Package">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0063" y="5795963"/>
                        <a:ext cx="20574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5602" name="Picture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966788"/>
            <a:ext cx="9324976" cy="49244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F3F992-5B32-4B5C-A183-ED5BCB47A016}" type="slidenum">
              <a:rPr lang="en-US" altLang="zh-CN" smtClean="0"/>
              <a:pPr eaLnBrk="1" hangingPunct="1"/>
              <a:t>13</a:t>
            </a:fld>
            <a:endParaRPr lang="en-US" altLang="zh-CN" smtClean="0"/>
          </a:p>
        </p:txBody>
      </p:sp>
      <p:sp>
        <p:nvSpPr>
          <p:cNvPr id="25604" name="Rectangle 2"/>
          <p:cNvSpPr>
            <a:spLocks noGrp="1" noChangeArrowheads="1"/>
          </p:cNvSpPr>
          <p:nvPr>
            <p:ph type="title"/>
          </p:nvPr>
        </p:nvSpPr>
        <p:spPr>
          <a:xfrm>
            <a:off x="-180975" y="188913"/>
            <a:ext cx="9129713" cy="792162"/>
          </a:xfrm>
        </p:spPr>
        <p:txBody>
          <a:bodyPr/>
          <a:lstStyle/>
          <a:p>
            <a:pPr eaLnBrk="1" hangingPunct="1"/>
            <a:r>
              <a:rPr lang="en-US" altLang="zh-CN" smtClean="0"/>
              <a:t>JLabel 2-1</a:t>
            </a:r>
          </a:p>
        </p:txBody>
      </p:sp>
      <p:sp>
        <p:nvSpPr>
          <p:cNvPr id="273414" name="AutoShape 6"/>
          <p:cNvSpPr>
            <a:spLocks noChangeArrowheads="1"/>
          </p:cNvSpPr>
          <p:nvPr/>
        </p:nvSpPr>
        <p:spPr bwMode="auto">
          <a:xfrm>
            <a:off x="2843213" y="1916113"/>
            <a:ext cx="792162" cy="287337"/>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p>
        </p:txBody>
      </p:sp>
      <p:sp>
        <p:nvSpPr>
          <p:cNvPr id="273431" name="Rectangle 23"/>
          <p:cNvSpPr>
            <a:spLocks noChangeArrowheads="1"/>
          </p:cNvSpPr>
          <p:nvPr/>
        </p:nvSpPr>
        <p:spPr bwMode="auto">
          <a:xfrm>
            <a:off x="2652713" y="1412875"/>
            <a:ext cx="2303462" cy="431800"/>
          </a:xfrm>
          <a:prstGeom prst="rect">
            <a:avLst/>
          </a:prstGeom>
          <a:gradFill rotWithShape="1">
            <a:gsLst>
              <a:gs pos="0">
                <a:srgbClr val="FFCC66"/>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accent2"/>
                </a:solidFill>
              </a:rPr>
              <a:t>JLabel</a:t>
            </a:r>
          </a:p>
        </p:txBody>
      </p:sp>
      <p:cxnSp>
        <p:nvCxnSpPr>
          <p:cNvPr id="5" name="直接箭头连接符 4"/>
          <p:cNvCxnSpPr>
            <a:cxnSpLocks noChangeShapeType="1"/>
          </p:cNvCxnSpPr>
          <p:nvPr/>
        </p:nvCxnSpPr>
        <p:spPr bwMode="auto">
          <a:xfrm>
            <a:off x="3635375" y="2203450"/>
            <a:ext cx="3384550" cy="361950"/>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a:cxnSpLocks noChangeShapeType="1"/>
          </p:cNvCxnSpPr>
          <p:nvPr/>
        </p:nvCxnSpPr>
        <p:spPr bwMode="auto">
          <a:xfrm flipH="1">
            <a:off x="611188" y="2203450"/>
            <a:ext cx="2376487" cy="1225550"/>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本框 8"/>
          <p:cNvSpPr txBox="1"/>
          <p:nvPr/>
        </p:nvSpPr>
        <p:spPr>
          <a:xfrm>
            <a:off x="2555776" y="5994810"/>
            <a:ext cx="3312368" cy="646331"/>
          </a:xfrm>
          <a:prstGeom prst="rect">
            <a:avLst/>
          </a:prstGeom>
          <a:solidFill>
            <a:srgbClr val="CCECFF"/>
          </a:solidFill>
        </p:spPr>
        <p:txBody>
          <a:bodyPr wrap="square" rtlCol="0">
            <a:spAutoFit/>
          </a:bodyPr>
          <a:lstStyle/>
          <a:p>
            <a:r>
              <a:rPr lang="zh-CN" altLang="en-US" smtClean="0">
                <a:ea typeface="华文细黑" panose="02010600040101010101" pitchFamily="2" charset="-122"/>
              </a:rPr>
              <a:t>演示代码：</a:t>
            </a:r>
            <a:endParaRPr lang="en-US" altLang="zh-CN" smtClean="0">
              <a:ea typeface="华文细黑" panose="02010600040101010101" pitchFamily="2" charset="-122"/>
            </a:endParaRPr>
          </a:p>
          <a:p>
            <a:r>
              <a:rPr lang="en-US" altLang="zh-CN">
                <a:ea typeface="华文细黑" panose="02010600040101010101" pitchFamily="2" charset="-122"/>
              </a:rPr>
              <a:t>06-Uidesign/ComponentDemo</a:t>
            </a:r>
            <a:endParaRPr lang="zh-CN" altLang="en-US">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73431"/>
                                        </p:tgtEl>
                                        <p:attrNameLst>
                                          <p:attrName>style.visibility</p:attrName>
                                        </p:attrNameLst>
                                      </p:cBhvr>
                                      <p:to>
                                        <p:strVal val="visible"/>
                                      </p:to>
                                    </p:set>
                                    <p:anim calcmode="lin" valueType="num">
                                      <p:cBhvr>
                                        <p:cTn id="7" dur="1000" fill="hold"/>
                                        <p:tgtEl>
                                          <p:spTgt spid="273431"/>
                                        </p:tgtEl>
                                        <p:attrNameLst>
                                          <p:attrName>ppt_w</p:attrName>
                                        </p:attrNameLst>
                                      </p:cBhvr>
                                      <p:tavLst>
                                        <p:tav tm="0">
                                          <p:val>
                                            <p:fltVal val="0"/>
                                          </p:val>
                                        </p:tav>
                                        <p:tav tm="100000">
                                          <p:val>
                                            <p:strVal val="#ppt_w"/>
                                          </p:val>
                                        </p:tav>
                                      </p:tavLst>
                                    </p:anim>
                                    <p:anim calcmode="lin" valueType="num">
                                      <p:cBhvr>
                                        <p:cTn id="8" dur="1000" fill="hold"/>
                                        <p:tgtEl>
                                          <p:spTgt spid="273431"/>
                                        </p:tgtEl>
                                        <p:attrNameLst>
                                          <p:attrName>ppt_h</p:attrName>
                                        </p:attrNameLst>
                                      </p:cBhvr>
                                      <p:tavLst>
                                        <p:tav tm="0">
                                          <p:val>
                                            <p:fltVal val="0"/>
                                          </p:val>
                                        </p:tav>
                                        <p:tav tm="100000">
                                          <p:val>
                                            <p:strVal val="#ppt_h"/>
                                          </p:val>
                                        </p:tav>
                                      </p:tavLst>
                                    </p:anim>
                                    <p:anim calcmode="lin" valueType="num">
                                      <p:cBhvr>
                                        <p:cTn id="9" dur="1000" fill="hold"/>
                                        <p:tgtEl>
                                          <p:spTgt spid="273431"/>
                                        </p:tgtEl>
                                        <p:attrNameLst>
                                          <p:attrName>style.rotation</p:attrName>
                                        </p:attrNameLst>
                                      </p:cBhvr>
                                      <p:tavLst>
                                        <p:tav tm="0">
                                          <p:val>
                                            <p:fltVal val="90"/>
                                          </p:val>
                                        </p:tav>
                                        <p:tav tm="100000">
                                          <p:val>
                                            <p:fltVal val="0"/>
                                          </p:val>
                                        </p:tav>
                                      </p:tavLst>
                                    </p:anim>
                                    <p:animEffect transition="in" filter="fade">
                                      <p:cBhvr>
                                        <p:cTn id="10" dur="1000"/>
                                        <p:tgtEl>
                                          <p:spTgt spid="2734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3414"/>
                                        </p:tgtEl>
                                        <p:attrNameLst>
                                          <p:attrName>style.visibility</p:attrName>
                                        </p:attrNameLst>
                                      </p:cBhvr>
                                      <p:to>
                                        <p:strVal val="visible"/>
                                      </p:to>
                                    </p:set>
                                    <p:animEffect transition="in" filter="wipe(left)">
                                      <p:cBhvr>
                                        <p:cTn id="15" dur="1000"/>
                                        <p:tgtEl>
                                          <p:spTgt spid="2734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animBg="1" autoUpdateAnimBg="0"/>
      <p:bldP spid="273431"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灯片编号占位符 6"/>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E25AAF6-5B91-4700-89BF-4492E3BFE1AB}" type="slidenum">
              <a:rPr lang="en-US" altLang="zh-CN" smtClean="0"/>
              <a:pPr eaLnBrk="1" hangingPunct="1"/>
              <a:t>14</a:t>
            </a:fld>
            <a:endParaRPr lang="en-US" altLang="zh-CN" smtClean="0"/>
          </a:p>
        </p:txBody>
      </p:sp>
      <p:sp>
        <p:nvSpPr>
          <p:cNvPr id="26627" name="Rectangle 2"/>
          <p:cNvSpPr>
            <a:spLocks noGrp="1" noChangeArrowheads="1"/>
          </p:cNvSpPr>
          <p:nvPr>
            <p:ph type="title" sz="quarter"/>
          </p:nvPr>
        </p:nvSpPr>
        <p:spPr>
          <a:xfrm>
            <a:off x="735013" y="188913"/>
            <a:ext cx="8229600"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 JLabel 2-2</a:t>
            </a:r>
          </a:p>
        </p:txBody>
      </p:sp>
      <p:graphicFrame>
        <p:nvGraphicFramePr>
          <p:cNvPr id="380116" name="Group 212"/>
          <p:cNvGraphicFramePr>
            <a:graphicFrameLocks noGrp="1"/>
          </p:cNvGraphicFramePr>
          <p:nvPr>
            <p:ph sz="quarter" idx="2"/>
          </p:nvPr>
        </p:nvGraphicFramePr>
        <p:xfrm>
          <a:off x="2916238" y="2420938"/>
          <a:ext cx="4038600" cy="2798762"/>
        </p:xfrm>
        <a:graphic>
          <a:graphicData uri="http://schemas.openxmlformats.org/drawingml/2006/table">
            <a:tbl>
              <a:tblPr/>
              <a:tblGrid>
                <a:gridCol w="1381125">
                  <a:extLst>
                    <a:ext uri="{9D8B030D-6E8A-4147-A177-3AD203B41FA5}">
                      <a16:colId xmlns:a16="http://schemas.microsoft.com/office/drawing/2014/main" val="20000"/>
                    </a:ext>
                  </a:extLst>
                </a:gridCol>
                <a:gridCol w="2657475">
                  <a:extLst>
                    <a:ext uri="{9D8B030D-6E8A-4147-A177-3AD203B41FA5}">
                      <a16:colId xmlns:a16="http://schemas.microsoft.com/office/drawing/2014/main" val="20001"/>
                    </a:ext>
                  </a:extLst>
                </a:gridCol>
              </a:tblGrid>
              <a:tr h="4573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ea typeface="黑体" pitchFamily="2" charset="-122"/>
                          <a:cs typeface="Times New Roman" pitchFamily="18" charset="0"/>
                        </a:rPr>
                        <a:t>Properties</a:t>
                      </a:r>
                      <a:endParaRPr kumimoji="0" lang="en-US" sz="1800" b="1" i="0" u="none" strike="noStrike" cap="none" normalizeH="0" baseline="0" smtClean="0">
                        <a:ln>
                          <a:noFill/>
                        </a:ln>
                        <a:solidFill>
                          <a:schemeClr val="bg1"/>
                        </a:solidFill>
                        <a:effectLst/>
                        <a:latin typeface="Arial" charset="0"/>
                        <a:ea typeface="黑体" pitchFamily="2" charset="-122"/>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ea typeface="黑体" pitchFamily="2" charset="-122"/>
                          <a:cs typeface="Times New Roman" pitchFamily="18" charset="0"/>
                        </a:rPr>
                        <a:t>Description</a:t>
                      </a:r>
                      <a:endParaRPr kumimoji="0" lang="en-US" sz="1800" b="1" i="0" u="none" strike="noStrike" cap="none" normalizeH="0" baseline="0" smtClean="0">
                        <a:ln>
                          <a:noFill/>
                        </a:ln>
                        <a:solidFill>
                          <a:schemeClr val="bg1"/>
                        </a:solidFill>
                        <a:effectLst/>
                        <a:latin typeface="Arial" charset="0"/>
                        <a:ea typeface="黑体" pitchFamily="2" charset="-122"/>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00"/>
                    </a:solidFill>
                  </a:tcPr>
                </a:tc>
                <a:extLst>
                  <a:ext uri="{0D108BD9-81ED-4DB2-BD59-A6C34878D82A}">
                    <a16:rowId xmlns:a16="http://schemas.microsoft.com/office/drawing/2014/main" val="10000"/>
                  </a:ext>
                </a:extLst>
              </a:tr>
              <a:tr h="234144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b="0" i="0" u="none" strike="noStrike" cap="none" normalizeH="0" baseline="0" smtClean="0">
                          <a:ln>
                            <a:noFill/>
                          </a:ln>
                          <a:solidFill>
                            <a:srgbClr val="000000"/>
                          </a:solidFill>
                          <a:effectLst/>
                          <a:latin typeface="Times New Roman" pitchFamily="18" charset="0"/>
                          <a:ea typeface="黑体" pitchFamily="2" charset="-122"/>
                          <a:cs typeface="Times New Roman" pitchFamily="18" charset="0"/>
                        </a:rPr>
                        <a:t>1. </a:t>
                      </a:r>
                      <a:r>
                        <a:rPr kumimoji="0" lang="en-US" sz="1800" b="0" i="0" u="none" strike="noStrike" cap="none" normalizeH="0" baseline="0" smtClean="0">
                          <a:ln>
                            <a:noFill/>
                          </a:ln>
                          <a:solidFill>
                            <a:schemeClr val="tx1"/>
                          </a:solidFill>
                          <a:effectLst/>
                          <a:latin typeface="Arial" charset="0"/>
                          <a:ea typeface="黑体" pitchFamily="2" charset="-122"/>
                        </a:rPr>
                        <a:t>A label is not  </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ea typeface="黑体" pitchFamily="2" charset="-122"/>
                        </a:rPr>
                        <a:t>interactive and does not respond to any input events </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457200" marR="0" lvl="0" indent="-45720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ea typeface="黑体" pitchFamily="2" charset="-122"/>
                        </a:rPr>
                        <a:t>1. Displays a label on form</a:t>
                      </a:r>
                    </a:p>
                    <a:p>
                      <a:pPr marL="457200" marR="0" lvl="0" indent="-45720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ea typeface="黑体" pitchFamily="2" charset="-122"/>
                        </a:rPr>
                        <a:t>2.  In Swing, labels can display text as well as images</a:t>
                      </a:r>
                      <a:endParaRPr kumimoji="0" lang="en-US" sz="1600" b="0" i="0" u="none" strike="noStrike" cap="none" normalizeH="0" baseline="0" smtClean="0">
                        <a:ln>
                          <a:noFill/>
                        </a:ln>
                        <a:solidFill>
                          <a:schemeClr val="tx1"/>
                        </a:solidFill>
                        <a:effectLst/>
                        <a:latin typeface="Arial" charset="0"/>
                        <a:ea typeface="黑体" pitchFamily="2" charset="-122"/>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pic>
        <p:nvPicPr>
          <p:cNvPr id="26639" name="Picture 18" descr="곀곈ø"/>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3059113" y="2276475"/>
            <a:ext cx="1028700" cy="247650"/>
          </a:xfrm>
          <a:noFill/>
          <a:ln>
            <a:solidFill>
              <a:srgbClr val="80808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40" name="AutoShape 15"/>
          <p:cNvSpPr>
            <a:spLocks noChangeArrowheads="1"/>
          </p:cNvSpPr>
          <p:nvPr/>
        </p:nvSpPr>
        <p:spPr bwMode="auto">
          <a:xfrm>
            <a:off x="1042988" y="3717925"/>
            <a:ext cx="1512887" cy="287338"/>
          </a:xfrm>
          <a:prstGeom prst="roundRect">
            <a:avLst>
              <a:gd name="adj" fmla="val 16667"/>
            </a:avLst>
          </a:prstGeom>
          <a:noFill/>
          <a:ln w="476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p>
        </p:txBody>
      </p:sp>
      <p:sp>
        <p:nvSpPr>
          <p:cNvPr id="26641" name="Rectangle 16"/>
          <p:cNvSpPr>
            <a:spLocks noChangeArrowheads="1"/>
          </p:cNvSpPr>
          <p:nvPr/>
        </p:nvSpPr>
        <p:spPr bwMode="auto">
          <a:xfrm>
            <a:off x="2916238" y="1628775"/>
            <a:ext cx="2303462" cy="4318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rPr>
              <a:t>JLabel</a:t>
            </a:r>
          </a:p>
        </p:txBody>
      </p:sp>
      <p:sp>
        <p:nvSpPr>
          <p:cNvPr id="26642" name="AutoShape 17"/>
          <p:cNvSpPr>
            <a:spLocks noChangeArrowheads="1"/>
          </p:cNvSpPr>
          <p:nvPr/>
        </p:nvSpPr>
        <p:spPr bwMode="auto">
          <a:xfrm>
            <a:off x="2268538" y="3644900"/>
            <a:ext cx="863600"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9B97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0179" name="Group 275"/>
          <p:cNvGraphicFramePr>
            <a:graphicFrameLocks noGrp="1"/>
          </p:cNvGraphicFramePr>
          <p:nvPr>
            <p:ph sz="quarter" idx="4"/>
          </p:nvPr>
        </p:nvGraphicFramePr>
        <p:xfrm>
          <a:off x="827088" y="1628775"/>
          <a:ext cx="7561262" cy="3811589"/>
        </p:xfrm>
        <a:graphic>
          <a:graphicData uri="http://schemas.openxmlformats.org/drawingml/2006/table">
            <a:tbl>
              <a:tblPr/>
              <a:tblGrid>
                <a:gridCol w="2854325">
                  <a:extLst>
                    <a:ext uri="{9D8B030D-6E8A-4147-A177-3AD203B41FA5}">
                      <a16:colId xmlns:a16="http://schemas.microsoft.com/office/drawing/2014/main" val="20000"/>
                    </a:ext>
                  </a:extLst>
                </a:gridCol>
                <a:gridCol w="4706937">
                  <a:extLst>
                    <a:ext uri="{9D8B030D-6E8A-4147-A177-3AD203B41FA5}">
                      <a16:colId xmlns:a16="http://schemas.microsoft.com/office/drawing/2014/main" val="20001"/>
                    </a:ext>
                  </a:extLst>
                </a:gridCol>
              </a:tblGrid>
              <a:tr h="4238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Arial" charset="0"/>
                          <a:ea typeface="黑体" pitchFamily="2" charset="-122"/>
                          <a:cs typeface="Times New Roman" pitchFamily="18" charset="0"/>
                        </a:rPr>
                        <a:t>方法</a:t>
                      </a:r>
                      <a:endParaRPr kumimoji="0" lang="zh-CN" altLang="en-US" sz="2000" b="0" i="0" u="none" strike="noStrike" cap="none" normalizeH="0" baseline="0" dirty="0" smtClean="0">
                        <a:ln>
                          <a:noFill/>
                        </a:ln>
                        <a:solidFill>
                          <a:schemeClr val="bg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Arial" charset="0"/>
                          <a:ea typeface="黑体" pitchFamily="2" charset="-122"/>
                          <a:cs typeface="Times New Roman" pitchFamily="18" charset="0"/>
                        </a:rPr>
                        <a:t>说明</a:t>
                      </a:r>
                      <a:endParaRPr kumimoji="0" lang="zh-CN" altLang="en-US" sz="2000" b="0" i="0" u="none" strike="noStrike" cap="none" normalizeH="0" baseline="0" smtClean="0">
                        <a:ln>
                          <a:noFill/>
                        </a:ln>
                        <a:solidFill>
                          <a:schemeClr val="bg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450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JLabel()</a:t>
                      </a:r>
                      <a:endPar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JLabel()</a:t>
                      </a:r>
                      <a:r>
                        <a:rPr kumimoji="0" lang="zh-CN" altLang="en-GB" sz="1800" b="0" i="0" u="none" strike="noStrike" cap="none" normalizeH="0" baseline="0" smtClean="0">
                          <a:ln>
                            <a:noFill/>
                          </a:ln>
                          <a:solidFill>
                            <a:schemeClr val="tx1"/>
                          </a:solidFill>
                          <a:effectLst/>
                          <a:latin typeface="Arial" charset="0"/>
                          <a:ea typeface="黑体" pitchFamily="2" charset="-122"/>
                          <a:cs typeface="Times New Roman" pitchFamily="18" charset="0"/>
                        </a:rPr>
                        <a:t>创建一个默认的 </a:t>
                      </a:r>
                      <a:r>
                        <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JLabel </a:t>
                      </a:r>
                      <a:r>
                        <a:rPr kumimoji="0" lang="zh-CN" altLang="en-GB" sz="1800" b="0" i="0" u="none" strike="noStrike" cap="none" normalizeH="0" baseline="0" smtClean="0">
                          <a:ln>
                            <a:noFill/>
                          </a:ln>
                          <a:solidFill>
                            <a:schemeClr val="tx1"/>
                          </a:solidFill>
                          <a:effectLst/>
                          <a:latin typeface="Arial" charset="0"/>
                          <a:ea typeface="黑体" pitchFamily="2" charset="-122"/>
                          <a:cs typeface="Times New Roman" pitchFamily="18" charset="0"/>
                        </a:rPr>
                        <a:t>实例</a:t>
                      </a:r>
                      <a:endPar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50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JLabel(String text)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以指定的文本创建 </a:t>
                      </a: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JLabel </a:t>
                      </a: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实例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50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JLabel</a:t>
                      </a:r>
                      <a:r>
                        <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(Icon image)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以指定的图像创建 </a:t>
                      </a: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JLabel </a:t>
                      </a: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实例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50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50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getText()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返回标签显示的文本字符串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23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setIcon(Icon icon)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定义 标签将显示的内容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709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setText(String text)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定义此组件将要显示的单行文本</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80179"/>
                                        </p:tgtEl>
                                        <p:attrNameLst>
                                          <p:attrName>style.visibility</p:attrName>
                                        </p:attrNameLst>
                                      </p:cBhvr>
                                      <p:to>
                                        <p:strVal val="visible"/>
                                      </p:to>
                                    </p:set>
                                    <p:animEffect transition="in" filter="wipe(up)">
                                      <p:cBhvr>
                                        <p:cTn id="7" dur="500"/>
                                        <p:tgtEl>
                                          <p:spTgt spid="38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6286" y="971857"/>
            <a:ext cx="8771428" cy="4914286"/>
          </a:xfrm>
          <a:prstGeom prst="rect">
            <a:avLst/>
          </a:prstGeom>
        </p:spPr>
      </p:pic>
      <p:sp>
        <p:nvSpPr>
          <p:cNvPr id="27651" name="灯片编号占位符 6"/>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4CD256F-CCB2-4A50-B042-B499DE328645}" type="slidenum">
              <a:rPr lang="en-US" altLang="zh-CN" smtClean="0"/>
              <a:pPr eaLnBrk="1" hangingPunct="1"/>
              <a:t>15</a:t>
            </a:fld>
            <a:endParaRPr lang="en-US" altLang="zh-CN" smtClean="0"/>
          </a:p>
        </p:txBody>
      </p:sp>
      <p:sp>
        <p:nvSpPr>
          <p:cNvPr id="277508" name="AutoShape 4"/>
          <p:cNvSpPr>
            <a:spLocks noChangeArrowheads="1"/>
          </p:cNvSpPr>
          <p:nvPr/>
        </p:nvSpPr>
        <p:spPr bwMode="auto">
          <a:xfrm>
            <a:off x="3347864" y="1844675"/>
            <a:ext cx="1260475" cy="431800"/>
          </a:xfrm>
          <a:prstGeom prst="roundRect">
            <a:avLst>
              <a:gd name="adj" fmla="val 16667"/>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0" name="Rectangle 16"/>
          <p:cNvSpPr>
            <a:spLocks noChangeArrowheads="1"/>
          </p:cNvSpPr>
          <p:nvPr/>
        </p:nvSpPr>
        <p:spPr bwMode="auto">
          <a:xfrm>
            <a:off x="2771775" y="1270000"/>
            <a:ext cx="2303463" cy="503238"/>
          </a:xfrm>
          <a:prstGeom prst="rect">
            <a:avLst/>
          </a:prstGeom>
          <a:gradFill rotWithShape="1">
            <a:gsLst>
              <a:gs pos="0">
                <a:srgbClr val="FFCC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accent2"/>
                </a:solidFill>
              </a:rPr>
              <a:t>JTextField</a:t>
            </a:r>
          </a:p>
        </p:txBody>
      </p:sp>
      <p:sp>
        <p:nvSpPr>
          <p:cNvPr id="27654" name="Rectangle 74"/>
          <p:cNvSpPr>
            <a:spLocks noGrp="1" noChangeArrowheads="1"/>
          </p:cNvSpPr>
          <p:nvPr>
            <p:ph type="title"/>
          </p:nvPr>
        </p:nvSpPr>
        <p:spPr>
          <a:xfrm>
            <a:off x="-165100" y="188913"/>
            <a:ext cx="9129713"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JTextField 2-1</a:t>
            </a:r>
          </a:p>
        </p:txBody>
      </p:sp>
      <p:cxnSp>
        <p:nvCxnSpPr>
          <p:cNvPr id="11" name="直接箭头连接符 10"/>
          <p:cNvCxnSpPr>
            <a:cxnSpLocks noChangeShapeType="1"/>
          </p:cNvCxnSpPr>
          <p:nvPr/>
        </p:nvCxnSpPr>
        <p:spPr bwMode="auto">
          <a:xfrm>
            <a:off x="4716016" y="2203450"/>
            <a:ext cx="3384376" cy="1297558"/>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cxnSpLocks noChangeShapeType="1"/>
          </p:cNvCxnSpPr>
          <p:nvPr/>
        </p:nvCxnSpPr>
        <p:spPr bwMode="auto">
          <a:xfrm flipH="1">
            <a:off x="1475656" y="2203450"/>
            <a:ext cx="1943820" cy="1441574"/>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77520"/>
                                        </p:tgtEl>
                                        <p:attrNameLst>
                                          <p:attrName>style.visibility</p:attrName>
                                        </p:attrNameLst>
                                      </p:cBhvr>
                                      <p:to>
                                        <p:strVal val="visible"/>
                                      </p:to>
                                    </p:set>
                                    <p:anim calcmode="lin" valueType="num">
                                      <p:cBhvr>
                                        <p:cTn id="7" dur="1000" fill="hold"/>
                                        <p:tgtEl>
                                          <p:spTgt spid="277520"/>
                                        </p:tgtEl>
                                        <p:attrNameLst>
                                          <p:attrName>ppt_w</p:attrName>
                                        </p:attrNameLst>
                                      </p:cBhvr>
                                      <p:tavLst>
                                        <p:tav tm="0">
                                          <p:val>
                                            <p:fltVal val="0"/>
                                          </p:val>
                                        </p:tav>
                                        <p:tav tm="100000">
                                          <p:val>
                                            <p:strVal val="#ppt_w"/>
                                          </p:val>
                                        </p:tav>
                                      </p:tavLst>
                                    </p:anim>
                                    <p:anim calcmode="lin" valueType="num">
                                      <p:cBhvr>
                                        <p:cTn id="8" dur="1000" fill="hold"/>
                                        <p:tgtEl>
                                          <p:spTgt spid="277520"/>
                                        </p:tgtEl>
                                        <p:attrNameLst>
                                          <p:attrName>ppt_h</p:attrName>
                                        </p:attrNameLst>
                                      </p:cBhvr>
                                      <p:tavLst>
                                        <p:tav tm="0">
                                          <p:val>
                                            <p:fltVal val="0"/>
                                          </p:val>
                                        </p:tav>
                                        <p:tav tm="100000">
                                          <p:val>
                                            <p:strVal val="#ppt_h"/>
                                          </p:val>
                                        </p:tav>
                                      </p:tavLst>
                                    </p:anim>
                                    <p:anim calcmode="lin" valueType="num">
                                      <p:cBhvr>
                                        <p:cTn id="9" dur="1000" fill="hold"/>
                                        <p:tgtEl>
                                          <p:spTgt spid="277520"/>
                                        </p:tgtEl>
                                        <p:attrNameLst>
                                          <p:attrName>style.rotation</p:attrName>
                                        </p:attrNameLst>
                                      </p:cBhvr>
                                      <p:tavLst>
                                        <p:tav tm="0">
                                          <p:val>
                                            <p:fltVal val="90"/>
                                          </p:val>
                                        </p:tav>
                                        <p:tav tm="100000">
                                          <p:val>
                                            <p:fltVal val="0"/>
                                          </p:val>
                                        </p:tav>
                                      </p:tavLst>
                                    </p:anim>
                                    <p:animEffect transition="in" filter="fade">
                                      <p:cBhvr>
                                        <p:cTn id="10" dur="1000"/>
                                        <p:tgtEl>
                                          <p:spTgt spid="27752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7508"/>
                                        </p:tgtEl>
                                        <p:attrNameLst>
                                          <p:attrName>style.visibility</p:attrName>
                                        </p:attrNameLst>
                                      </p:cBhvr>
                                      <p:to>
                                        <p:strVal val="visible"/>
                                      </p:to>
                                    </p:set>
                                    <p:animEffect transition="in" filter="wipe(left)">
                                      <p:cBhvr>
                                        <p:cTn id="15" dur="1000"/>
                                        <p:tgtEl>
                                          <p:spTgt spid="27750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P spid="27752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6"/>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FC08052-F517-4C5F-81A2-7899B12BF72E}" type="slidenum">
              <a:rPr lang="en-US" altLang="zh-CN" smtClean="0"/>
              <a:pPr eaLnBrk="1" hangingPunct="1"/>
              <a:t>16</a:t>
            </a:fld>
            <a:endParaRPr lang="en-US" altLang="zh-CN" smtClean="0"/>
          </a:p>
        </p:txBody>
      </p:sp>
      <p:sp>
        <p:nvSpPr>
          <p:cNvPr id="28675" name="Rectangle 18"/>
          <p:cNvSpPr>
            <a:spLocks noGrp="1" noChangeArrowheads="1"/>
          </p:cNvSpPr>
          <p:nvPr>
            <p:ph type="title"/>
          </p:nvPr>
        </p:nvSpPr>
        <p:spPr>
          <a:xfrm>
            <a:off x="-180975" y="188913"/>
            <a:ext cx="9129713"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JTextField 2-2</a:t>
            </a:r>
          </a:p>
        </p:txBody>
      </p:sp>
      <p:graphicFrame>
        <p:nvGraphicFramePr>
          <p:cNvPr id="381055" name="Group 127"/>
          <p:cNvGraphicFramePr>
            <a:graphicFrameLocks noGrp="1"/>
          </p:cNvGraphicFramePr>
          <p:nvPr>
            <p:ph sz="quarter" idx="3"/>
          </p:nvPr>
        </p:nvGraphicFramePr>
        <p:xfrm>
          <a:off x="468313" y="1052513"/>
          <a:ext cx="8432800" cy="4989512"/>
        </p:xfrm>
        <a:graphic>
          <a:graphicData uri="http://schemas.openxmlformats.org/drawingml/2006/table">
            <a:tbl>
              <a:tblPr/>
              <a:tblGrid>
                <a:gridCol w="3342973">
                  <a:extLst>
                    <a:ext uri="{9D8B030D-6E8A-4147-A177-3AD203B41FA5}">
                      <a16:colId xmlns:a16="http://schemas.microsoft.com/office/drawing/2014/main" val="20000"/>
                    </a:ext>
                  </a:extLst>
                </a:gridCol>
                <a:gridCol w="5089827">
                  <a:extLst>
                    <a:ext uri="{9D8B030D-6E8A-4147-A177-3AD203B41FA5}">
                      <a16:colId xmlns:a16="http://schemas.microsoft.com/office/drawing/2014/main" val="20001"/>
                    </a:ext>
                  </a:extLst>
                </a:gridCol>
              </a:tblGrid>
              <a:tr h="4556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Arial" charset="0"/>
                          <a:ea typeface="黑体" pitchFamily="2" charset="-122"/>
                          <a:cs typeface="Times New Roman" pitchFamily="18" charset="0"/>
                        </a:rPr>
                        <a:t>方法</a:t>
                      </a:r>
                      <a:endParaRPr kumimoji="0" lang="zh-CN" altLang="en-US" sz="2000" b="0" i="0" u="none" strike="noStrike" cap="none" normalizeH="0" baseline="0" dirty="0" smtClean="0">
                        <a:ln>
                          <a:noFill/>
                        </a:ln>
                        <a:solidFill>
                          <a:schemeClr val="bg1"/>
                        </a:solidFill>
                        <a:effectLst/>
                        <a:latin typeface="Arial" charset="0"/>
                        <a:ea typeface="黑体"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Arial" charset="0"/>
                          <a:ea typeface="黑体" pitchFamily="2" charset="-122"/>
                          <a:cs typeface="Times New Roman" pitchFamily="18" charset="0"/>
                        </a:rPr>
                        <a:t>说明</a:t>
                      </a:r>
                      <a:endParaRPr kumimoji="0" lang="zh-CN" altLang="en-US" sz="2000" b="0" i="0" u="none" strike="noStrike" cap="none" normalizeH="0" baseline="0" smtClean="0">
                        <a:ln>
                          <a:noFill/>
                        </a:ln>
                        <a:solidFill>
                          <a:schemeClr val="bg1"/>
                        </a:solidFill>
                        <a:effectLst/>
                        <a:latin typeface="Arial" charset="0"/>
                        <a:ea typeface="黑体"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4318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JTextField() </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构造一个新的文本输入框  </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4016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JTextField(String text) </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构造一个新的文本输入框 ，以指定文本作为初始文本</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580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setLineWrap</a:t>
                      </a:r>
                      <a:r>
                        <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a:t>
                      </a:r>
                      <a:r>
                        <a:rPr kumimoji="0" lang="en-US"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boolean</a:t>
                      </a:r>
                      <a:r>
                        <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 wrap) </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zh-CN" altLang="en-US" sz="1800" dirty="0" smtClean="0"/>
                        <a:t>设置文本区的换行策略。</a:t>
                      </a:r>
                      <a:r>
                        <a:rPr lang="en-US" altLang="zh-CN" sz="1800" dirty="0" smtClean="0"/>
                        <a:t>True- </a:t>
                      </a:r>
                      <a:r>
                        <a:rPr lang="zh-CN" altLang="en-US" sz="1800" dirty="0" smtClean="0"/>
                        <a:t>换行</a:t>
                      </a:r>
                      <a:r>
                        <a:rPr lang="en-US" altLang="zh-CN" sz="1800" dirty="0" smtClean="0"/>
                        <a:t>/false-</a:t>
                      </a:r>
                      <a:r>
                        <a:rPr lang="zh-CN" altLang="en-US" sz="1800" dirty="0" smtClean="0"/>
                        <a:t>不换行</a:t>
                      </a:r>
                      <a:endParaRPr kumimoji="0" lang="zh-CN"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3823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getColumns()</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返回文本字段中的列数</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0330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setColumns(int columns)</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设置文本字段中的列数，然后使布局无效</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02724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setHorizontalAlignment</a:t>
                      </a:r>
                      <a:r>
                        <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a:t>
                      </a:r>
                      <a:r>
                        <a:rPr kumimoji="0" lang="en-US"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int</a:t>
                      </a:r>
                      <a:r>
                        <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 value)</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设置文本字段中文本的水平对齐方式：</a:t>
                      </a:r>
                      <a:r>
                        <a:rPr kumimoji="0" lang="en-US"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JTextField</a:t>
                      </a:r>
                      <a:r>
                        <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 LEFT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JTextField.CENTER</a:t>
                      </a:r>
                      <a:r>
                        <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JTextField.RIGHT</a:t>
                      </a:r>
                      <a:endPar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02724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getText</a:t>
                      </a:r>
                      <a:r>
                        <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 </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返回此 </a:t>
                      </a:r>
                      <a:r>
                        <a:rPr kumimoji="0" lang="en-US"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TextComponent</a:t>
                      </a:r>
                      <a:r>
                        <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 </a:t>
                      </a:r>
                      <a:r>
                        <a:rPr kumimoji="0" lang="zh-CN" altLang="en-US"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中包含的文本</a:t>
                      </a:r>
                      <a:endPar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81055"/>
                                        </p:tgtEl>
                                        <p:attrNameLst>
                                          <p:attrName>style.visibility</p:attrName>
                                        </p:attrNameLst>
                                      </p:cBhvr>
                                      <p:to>
                                        <p:strVal val="visible"/>
                                      </p:to>
                                    </p:set>
                                    <p:animEffect transition="in" filter="wipe(up)">
                                      <p:cBhvr>
                                        <p:cTn id="7" dur="500"/>
                                        <p:tgtEl>
                                          <p:spTgt spid="381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7738"/>
            <a:ext cx="9439275" cy="49625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灯片编号占位符 6"/>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6FD589-E98B-4195-9A5F-CF1085FFF4AB}" type="slidenum">
              <a:rPr lang="en-US" altLang="zh-CN" smtClean="0"/>
              <a:pPr eaLnBrk="1" hangingPunct="1"/>
              <a:t>17</a:t>
            </a:fld>
            <a:endParaRPr lang="en-US" altLang="zh-CN" smtClean="0"/>
          </a:p>
        </p:txBody>
      </p:sp>
      <p:sp>
        <p:nvSpPr>
          <p:cNvPr id="286735" name="AutoShape 15"/>
          <p:cNvSpPr>
            <a:spLocks noChangeArrowheads="1"/>
          </p:cNvSpPr>
          <p:nvPr/>
        </p:nvSpPr>
        <p:spPr bwMode="auto">
          <a:xfrm>
            <a:off x="3563938" y="2276475"/>
            <a:ext cx="1157287" cy="720725"/>
          </a:xfrm>
          <a:prstGeom prst="roundRect">
            <a:avLst>
              <a:gd name="adj" fmla="val 16667"/>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36" name="Rectangle 16"/>
          <p:cNvSpPr>
            <a:spLocks noChangeArrowheads="1"/>
          </p:cNvSpPr>
          <p:nvPr/>
        </p:nvSpPr>
        <p:spPr bwMode="auto">
          <a:xfrm>
            <a:off x="2771775" y="1628775"/>
            <a:ext cx="2303463" cy="503238"/>
          </a:xfrm>
          <a:prstGeom prst="rect">
            <a:avLst/>
          </a:prstGeom>
          <a:gradFill rotWithShape="1">
            <a:gsLst>
              <a:gs pos="0">
                <a:srgbClr val="FFCC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accent2"/>
                </a:solidFill>
              </a:rPr>
              <a:t>JTextArea</a:t>
            </a:r>
          </a:p>
        </p:txBody>
      </p:sp>
      <p:sp>
        <p:nvSpPr>
          <p:cNvPr id="29702" name="Rectangle 21"/>
          <p:cNvSpPr>
            <a:spLocks noGrp="1" noChangeArrowheads="1"/>
          </p:cNvSpPr>
          <p:nvPr>
            <p:ph type="title"/>
          </p:nvPr>
        </p:nvSpPr>
        <p:spPr>
          <a:xfrm>
            <a:off x="-180975" y="188913"/>
            <a:ext cx="9129713"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JTextArea 2-1</a:t>
            </a:r>
          </a:p>
        </p:txBody>
      </p:sp>
      <p:cxnSp>
        <p:nvCxnSpPr>
          <p:cNvPr id="11" name="直接箭头连接符 10"/>
          <p:cNvCxnSpPr>
            <a:cxnSpLocks noChangeShapeType="1"/>
          </p:cNvCxnSpPr>
          <p:nvPr/>
        </p:nvCxnSpPr>
        <p:spPr bwMode="auto">
          <a:xfrm>
            <a:off x="4616450" y="2386013"/>
            <a:ext cx="3556000" cy="898525"/>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cxnSpLocks noChangeShapeType="1"/>
          </p:cNvCxnSpPr>
          <p:nvPr/>
        </p:nvCxnSpPr>
        <p:spPr bwMode="auto">
          <a:xfrm flipH="1">
            <a:off x="1258888" y="2492375"/>
            <a:ext cx="2376487" cy="936625"/>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86736"/>
                                        </p:tgtEl>
                                        <p:attrNameLst>
                                          <p:attrName>style.visibility</p:attrName>
                                        </p:attrNameLst>
                                      </p:cBhvr>
                                      <p:to>
                                        <p:strVal val="visible"/>
                                      </p:to>
                                    </p:set>
                                    <p:anim calcmode="lin" valueType="num">
                                      <p:cBhvr>
                                        <p:cTn id="7" dur="1000" fill="hold"/>
                                        <p:tgtEl>
                                          <p:spTgt spid="286736"/>
                                        </p:tgtEl>
                                        <p:attrNameLst>
                                          <p:attrName>ppt_w</p:attrName>
                                        </p:attrNameLst>
                                      </p:cBhvr>
                                      <p:tavLst>
                                        <p:tav tm="0">
                                          <p:val>
                                            <p:fltVal val="0"/>
                                          </p:val>
                                        </p:tav>
                                        <p:tav tm="100000">
                                          <p:val>
                                            <p:strVal val="#ppt_w"/>
                                          </p:val>
                                        </p:tav>
                                      </p:tavLst>
                                    </p:anim>
                                    <p:anim calcmode="lin" valueType="num">
                                      <p:cBhvr>
                                        <p:cTn id="8" dur="1000" fill="hold"/>
                                        <p:tgtEl>
                                          <p:spTgt spid="286736"/>
                                        </p:tgtEl>
                                        <p:attrNameLst>
                                          <p:attrName>ppt_h</p:attrName>
                                        </p:attrNameLst>
                                      </p:cBhvr>
                                      <p:tavLst>
                                        <p:tav tm="0">
                                          <p:val>
                                            <p:fltVal val="0"/>
                                          </p:val>
                                        </p:tav>
                                        <p:tav tm="100000">
                                          <p:val>
                                            <p:strVal val="#ppt_h"/>
                                          </p:val>
                                        </p:tav>
                                      </p:tavLst>
                                    </p:anim>
                                    <p:anim calcmode="lin" valueType="num">
                                      <p:cBhvr>
                                        <p:cTn id="9" dur="1000" fill="hold"/>
                                        <p:tgtEl>
                                          <p:spTgt spid="286736"/>
                                        </p:tgtEl>
                                        <p:attrNameLst>
                                          <p:attrName>style.rotation</p:attrName>
                                        </p:attrNameLst>
                                      </p:cBhvr>
                                      <p:tavLst>
                                        <p:tav tm="0">
                                          <p:val>
                                            <p:fltVal val="90"/>
                                          </p:val>
                                        </p:tav>
                                        <p:tav tm="100000">
                                          <p:val>
                                            <p:fltVal val="0"/>
                                          </p:val>
                                        </p:tav>
                                      </p:tavLst>
                                    </p:anim>
                                    <p:animEffect transition="in" filter="fade">
                                      <p:cBhvr>
                                        <p:cTn id="10" dur="1000"/>
                                        <p:tgtEl>
                                          <p:spTgt spid="28673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86735"/>
                                        </p:tgtEl>
                                        <p:attrNameLst>
                                          <p:attrName>style.visibility</p:attrName>
                                        </p:attrNameLst>
                                      </p:cBhvr>
                                      <p:to>
                                        <p:strVal val="visible"/>
                                      </p:to>
                                    </p:set>
                                    <p:animEffect transition="in" filter="wipe(left)">
                                      <p:cBhvr>
                                        <p:cTn id="15" dur="1000"/>
                                        <p:tgtEl>
                                          <p:spTgt spid="28673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5" grpId="0" animBg="1"/>
      <p:bldP spid="28673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22" name="Picture 3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2276872"/>
            <a:ext cx="2247900" cy="43243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3" name="灯片编号占位符 6"/>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91A05DB-CDD4-4CD1-B675-48B940375F9A}" type="slidenum">
              <a:rPr lang="en-US" altLang="zh-CN" smtClean="0"/>
              <a:pPr eaLnBrk="1" hangingPunct="1"/>
              <a:t>18</a:t>
            </a:fld>
            <a:endParaRPr lang="en-US" altLang="zh-CN" smtClean="0"/>
          </a:p>
        </p:txBody>
      </p:sp>
      <p:sp>
        <p:nvSpPr>
          <p:cNvPr id="30724" name="Rectangle 18"/>
          <p:cNvSpPr>
            <a:spLocks noGrp="1" noChangeArrowheads="1"/>
          </p:cNvSpPr>
          <p:nvPr>
            <p:ph type="title"/>
          </p:nvPr>
        </p:nvSpPr>
        <p:spPr>
          <a:xfrm>
            <a:off x="-180975" y="188913"/>
            <a:ext cx="9129713"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JTextArea 2-2</a:t>
            </a:r>
          </a:p>
        </p:txBody>
      </p:sp>
      <p:graphicFrame>
        <p:nvGraphicFramePr>
          <p:cNvPr id="384352" name="Group 352"/>
          <p:cNvGraphicFramePr>
            <a:graphicFrameLocks noGrp="1"/>
          </p:cNvGraphicFramePr>
          <p:nvPr>
            <p:ph sz="quarter" idx="4"/>
          </p:nvPr>
        </p:nvGraphicFramePr>
        <p:xfrm>
          <a:off x="3348038" y="3881438"/>
          <a:ext cx="5472112" cy="1133475"/>
        </p:xfrm>
        <a:graphic>
          <a:graphicData uri="http://schemas.openxmlformats.org/drawingml/2006/table">
            <a:tbl>
              <a:tblPr/>
              <a:tblGrid>
                <a:gridCol w="2376487">
                  <a:extLst>
                    <a:ext uri="{9D8B030D-6E8A-4147-A177-3AD203B41FA5}">
                      <a16:colId xmlns:a16="http://schemas.microsoft.com/office/drawing/2014/main" val="20000"/>
                    </a:ext>
                  </a:extLst>
                </a:gridCol>
                <a:gridCol w="3095625">
                  <a:extLst>
                    <a:ext uri="{9D8B030D-6E8A-4147-A177-3AD203B41FA5}">
                      <a16:colId xmlns:a16="http://schemas.microsoft.com/office/drawing/2014/main" val="20001"/>
                    </a:ext>
                  </a:extLst>
                </a:gridCol>
              </a:tblGrid>
              <a:tr h="39646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bg1"/>
                          </a:solidFill>
                          <a:effectLst/>
                          <a:latin typeface="Arial" charset="0"/>
                          <a:ea typeface="黑体" pitchFamily="2" charset="-122"/>
                          <a:cs typeface="Times New Roman" pitchFamily="18" charset="0"/>
                        </a:rPr>
                        <a:t>属性</a:t>
                      </a:r>
                      <a:endParaRPr kumimoji="0" lang="zh-CN" altLang="en-US" sz="2000" b="1" i="0" u="none" strike="noStrike" cap="none" normalizeH="0" baseline="0" smtClean="0">
                        <a:ln>
                          <a:noFill/>
                        </a:ln>
                        <a:solidFill>
                          <a:schemeClr val="bg1"/>
                        </a:solidFill>
                        <a:effectLst/>
                        <a:latin typeface="Arial" charset="0"/>
                        <a:ea typeface="黑体" pitchFamily="2" charset="-122"/>
                      </a:endParaRPr>
                    </a:p>
                  </a:txBody>
                  <a:tcPr marT="45746" marB="457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bg1"/>
                          </a:solidFill>
                          <a:effectLst/>
                          <a:latin typeface="Arial" charset="0"/>
                          <a:ea typeface="黑体" pitchFamily="2" charset="-122"/>
                          <a:cs typeface="Times New Roman" pitchFamily="18" charset="0"/>
                        </a:rPr>
                        <a:t>说明</a:t>
                      </a:r>
                      <a:endParaRPr kumimoji="0" lang="zh-CN" altLang="en-US" sz="2000" b="1" i="0" u="none" strike="noStrike" cap="none" normalizeH="0" baseline="0" smtClean="0">
                        <a:ln>
                          <a:noFill/>
                        </a:ln>
                        <a:solidFill>
                          <a:schemeClr val="bg1"/>
                        </a:solidFill>
                        <a:effectLst/>
                        <a:latin typeface="Arial" charset="0"/>
                        <a:ea typeface="黑体" pitchFamily="2" charset="-122"/>
                      </a:endParaRPr>
                    </a:p>
                  </a:txBody>
                  <a:tcPr marT="45746" marB="457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737013">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ea typeface="黑体" pitchFamily="2" charset="-122"/>
                        </a:rPr>
                        <a:t>JTextArea </a:t>
                      </a:r>
                      <a:r>
                        <a:rPr kumimoji="0" lang="zh-CN" altLang="en-US" sz="1800" b="0" i="0" u="none" strike="noStrike" cap="none" normalizeH="0" baseline="0" smtClean="0">
                          <a:ln>
                            <a:noFill/>
                          </a:ln>
                          <a:solidFill>
                            <a:schemeClr val="tx1"/>
                          </a:solidFill>
                          <a:effectLst/>
                          <a:latin typeface="Arial" charset="0"/>
                          <a:ea typeface="黑体" pitchFamily="2" charset="-122"/>
                        </a:rPr>
                        <a:t>组件接受用户输入的多行文本</a:t>
                      </a:r>
                      <a:endParaRPr kumimoji="0" lang="en-US" sz="1800" b="0" i="0" u="none" strike="noStrike" cap="none" normalizeH="0" baseline="0" smtClean="0">
                        <a:ln>
                          <a:noFill/>
                        </a:ln>
                        <a:solidFill>
                          <a:schemeClr val="tx1"/>
                        </a:solidFill>
                        <a:effectLst/>
                        <a:latin typeface="Arial" charset="0"/>
                        <a:ea typeface="黑体" pitchFamily="2" charset="-122"/>
                      </a:endParaRPr>
                    </a:p>
                  </a:txBody>
                  <a:tcPr marT="45746" marB="457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ea typeface="黑体" pitchFamily="2" charset="-122"/>
                        </a:rPr>
                        <a:t>JTextArea </a:t>
                      </a:r>
                      <a:r>
                        <a:rPr kumimoji="0" lang="zh-CN" altLang="en-US" sz="1800" b="0" i="0" u="none" strike="noStrike" cap="none" normalizeH="0" baseline="0" smtClean="0">
                          <a:ln>
                            <a:noFill/>
                          </a:ln>
                          <a:solidFill>
                            <a:schemeClr val="tx1"/>
                          </a:solidFill>
                          <a:effectLst/>
                          <a:latin typeface="Arial" charset="0"/>
                          <a:ea typeface="黑体" pitchFamily="2" charset="-122"/>
                        </a:rPr>
                        <a:t>允许用户编辑已输入的文本</a:t>
                      </a:r>
                      <a:endParaRPr kumimoji="0" lang="en-US" sz="1600" b="0" i="0" u="none" strike="noStrike" cap="none" normalizeH="0" baseline="0" smtClean="0">
                        <a:ln>
                          <a:noFill/>
                        </a:ln>
                        <a:solidFill>
                          <a:schemeClr val="tx1"/>
                        </a:solidFill>
                        <a:effectLst/>
                        <a:latin typeface="Arial" charset="0"/>
                        <a:ea typeface="黑体" pitchFamily="2" charset="-122"/>
                      </a:endParaRPr>
                    </a:p>
                  </a:txBody>
                  <a:tcPr marT="45746" marB="457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30736" name="AutoShape 14"/>
          <p:cNvSpPr>
            <a:spLocks noChangeArrowheads="1"/>
          </p:cNvSpPr>
          <p:nvPr/>
        </p:nvSpPr>
        <p:spPr bwMode="auto">
          <a:xfrm>
            <a:off x="1033861" y="4126720"/>
            <a:ext cx="1512887" cy="287338"/>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7" name="AutoShape 16"/>
          <p:cNvSpPr>
            <a:spLocks noChangeArrowheads="1"/>
          </p:cNvSpPr>
          <p:nvPr/>
        </p:nvSpPr>
        <p:spPr bwMode="auto">
          <a:xfrm>
            <a:off x="2385218" y="4068792"/>
            <a:ext cx="1008063"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CC00"/>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4351" name="Group 351"/>
          <p:cNvGraphicFramePr>
            <a:graphicFrameLocks noGrp="1"/>
          </p:cNvGraphicFramePr>
          <p:nvPr>
            <p:ph sz="quarter" idx="2"/>
          </p:nvPr>
        </p:nvGraphicFramePr>
        <p:xfrm>
          <a:off x="971550" y="963613"/>
          <a:ext cx="7921625" cy="2681316"/>
        </p:xfrm>
        <a:graphic>
          <a:graphicData uri="http://schemas.openxmlformats.org/drawingml/2006/table">
            <a:tbl>
              <a:tblPr/>
              <a:tblGrid>
                <a:gridCol w="2520950">
                  <a:extLst>
                    <a:ext uri="{9D8B030D-6E8A-4147-A177-3AD203B41FA5}">
                      <a16:colId xmlns:a16="http://schemas.microsoft.com/office/drawing/2014/main" val="20000"/>
                    </a:ext>
                  </a:extLst>
                </a:gridCol>
                <a:gridCol w="5400675">
                  <a:extLst>
                    <a:ext uri="{9D8B030D-6E8A-4147-A177-3AD203B41FA5}">
                      <a16:colId xmlns:a16="http://schemas.microsoft.com/office/drawing/2014/main" val="20001"/>
                    </a:ext>
                  </a:extLst>
                </a:gridCol>
              </a:tblGrid>
              <a:tr h="39610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Arial" charset="0"/>
                          <a:ea typeface="黑体" pitchFamily="2" charset="-122"/>
                          <a:cs typeface="Times New Roman" pitchFamily="18" charset="0"/>
                        </a:rPr>
                        <a:t>说明</a:t>
                      </a:r>
                      <a:endParaRPr kumimoji="0" lang="zh-CN" altLang="en-US" sz="2000" b="0" i="0" u="none" strike="noStrike" cap="none" normalizeH="0" baseline="0" dirty="0" smtClean="0">
                        <a:ln>
                          <a:noFill/>
                        </a:ln>
                        <a:solidFill>
                          <a:schemeClr val="bg1"/>
                        </a:solidFill>
                        <a:effectLst/>
                        <a:latin typeface="Arial" charset="0"/>
                        <a:ea typeface="黑体" pitchFamily="2" charset="-122"/>
                        <a:cs typeface="Times New Roman" pitchFamily="18" charset="0"/>
                      </a:endParaRP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Arial" charset="0"/>
                          <a:ea typeface="黑体" pitchFamily="2" charset="-122"/>
                          <a:cs typeface="Times New Roman" pitchFamily="18" charset="0"/>
                        </a:rPr>
                        <a:t>描述</a:t>
                      </a:r>
                      <a:endParaRPr kumimoji="0" lang="zh-CN" altLang="en-US" sz="2000" b="0" i="0" u="none" strike="noStrike" cap="none" normalizeH="0" baseline="0" smtClean="0">
                        <a:ln>
                          <a:noFill/>
                        </a:ln>
                        <a:solidFill>
                          <a:schemeClr val="bg1"/>
                        </a:solidFill>
                        <a:effectLst/>
                        <a:latin typeface="Arial" charset="0"/>
                        <a:ea typeface="黑体" pitchFamily="2" charset="-122"/>
                        <a:cs typeface="Times New Roman" pitchFamily="18" charset="0"/>
                      </a:endParaRP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457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JTextArea() </a:t>
                      </a: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构造一个新的文本区</a:t>
                      </a:r>
                      <a:r>
                        <a:rPr kumimoji="0" lang="zh-CN" altLang="en-US" sz="2400" b="0" i="0" u="none" strike="noStrike" cap="none" normalizeH="0" baseline="0" smtClean="0">
                          <a:ln>
                            <a:noFill/>
                          </a:ln>
                          <a:solidFill>
                            <a:schemeClr val="tx1"/>
                          </a:solidFill>
                          <a:effectLst/>
                          <a:latin typeface="Arial" charset="0"/>
                          <a:ea typeface="黑体" pitchFamily="2" charset="-122"/>
                          <a:cs typeface="Times New Roman" pitchFamily="18" charset="0"/>
                        </a:rPr>
                        <a:t> </a:t>
                      </a: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562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JTextArea(String text) </a:t>
                      </a: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用指定的显示文本构造一个新的文本区</a:t>
                      </a: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562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6562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setFont(Font f)</a:t>
                      </a: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设置文本区的字体</a:t>
                      </a: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562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getText</a:t>
                      </a:r>
                      <a:r>
                        <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 </a:t>
                      </a: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获取文本区中的文本字符串</a:t>
                      </a:r>
                      <a:endParaRPr kumimoji="0" lang="zh-CN" altLang="en-US" sz="2400" b="0"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6562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Append(String </a:t>
                      </a:r>
                      <a:r>
                        <a:rPr kumimoji="0" lang="en-US"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str</a:t>
                      </a:r>
                      <a:r>
                        <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a:t>
                      </a: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将给定文本追加到文档结尾</a:t>
                      </a: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84351"/>
                                        </p:tgtEl>
                                        <p:attrNameLst>
                                          <p:attrName>style.visibility</p:attrName>
                                        </p:attrNameLst>
                                      </p:cBhvr>
                                      <p:to>
                                        <p:strVal val="visible"/>
                                      </p:to>
                                    </p:set>
                                    <p:animEffect transition="in" filter="wipe(up)">
                                      <p:cBhvr>
                                        <p:cTn id="7" dur="500"/>
                                        <p:tgtEl>
                                          <p:spTgt spid="384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5809" y="1014714"/>
            <a:ext cx="8752381" cy="4828571"/>
          </a:xfrm>
          <a:prstGeom prst="rect">
            <a:avLst/>
          </a:prstGeom>
        </p:spPr>
      </p:pic>
      <p:sp>
        <p:nvSpPr>
          <p:cNvPr id="31747"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480AF60-CD23-4EAC-9BEB-6C2134BC6AEF}" type="slidenum">
              <a:rPr lang="en-US" altLang="zh-CN" smtClean="0"/>
              <a:pPr eaLnBrk="1" hangingPunct="1"/>
              <a:t>19</a:t>
            </a:fld>
            <a:endParaRPr lang="en-US" altLang="zh-CN" smtClean="0"/>
          </a:p>
        </p:txBody>
      </p:sp>
      <p:sp>
        <p:nvSpPr>
          <p:cNvPr id="292880" name="Rectangle 16"/>
          <p:cNvSpPr>
            <a:spLocks noChangeArrowheads="1"/>
          </p:cNvSpPr>
          <p:nvPr/>
        </p:nvSpPr>
        <p:spPr bwMode="auto">
          <a:xfrm>
            <a:off x="4572000" y="1485900"/>
            <a:ext cx="2520950" cy="430213"/>
          </a:xfrm>
          <a:prstGeom prst="rect">
            <a:avLst/>
          </a:prstGeom>
          <a:gradFill rotWithShape="1">
            <a:gsLst>
              <a:gs pos="0">
                <a:srgbClr val="FFCC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rPr>
              <a:t>JComboBox</a:t>
            </a:r>
          </a:p>
        </p:txBody>
      </p:sp>
      <p:sp>
        <p:nvSpPr>
          <p:cNvPr id="31749" name="Rectangle 31"/>
          <p:cNvSpPr>
            <a:spLocks noGrp="1" noChangeArrowheads="1"/>
          </p:cNvSpPr>
          <p:nvPr>
            <p:ph type="title"/>
          </p:nvPr>
        </p:nvSpPr>
        <p:spPr>
          <a:xfrm>
            <a:off x="179388" y="44450"/>
            <a:ext cx="8769350" cy="79216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JComboBox 2-1</a:t>
            </a:r>
          </a:p>
        </p:txBody>
      </p:sp>
      <p:sp>
        <p:nvSpPr>
          <p:cNvPr id="10" name="AutoShape 3"/>
          <p:cNvSpPr>
            <a:spLocks noChangeArrowheads="1"/>
          </p:cNvSpPr>
          <p:nvPr/>
        </p:nvSpPr>
        <p:spPr bwMode="auto">
          <a:xfrm>
            <a:off x="5723161" y="1989138"/>
            <a:ext cx="1081087" cy="431800"/>
          </a:xfrm>
          <a:prstGeom prst="roundRect">
            <a:avLst>
              <a:gd name="adj" fmla="val 16667"/>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1" name="直接箭头连接符 10"/>
          <p:cNvCxnSpPr>
            <a:cxnSpLocks noChangeShapeType="1"/>
          </p:cNvCxnSpPr>
          <p:nvPr/>
        </p:nvCxnSpPr>
        <p:spPr bwMode="auto">
          <a:xfrm>
            <a:off x="6588125" y="2420938"/>
            <a:ext cx="504825" cy="1368102"/>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cxnSpLocks noChangeShapeType="1"/>
            <a:stCxn id="10" idx="1"/>
          </p:cNvCxnSpPr>
          <p:nvPr/>
        </p:nvCxnSpPr>
        <p:spPr bwMode="auto">
          <a:xfrm flipH="1">
            <a:off x="1835795" y="2205038"/>
            <a:ext cx="3887366" cy="1439986"/>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92880"/>
                                        </p:tgtEl>
                                        <p:attrNameLst>
                                          <p:attrName>style.visibility</p:attrName>
                                        </p:attrNameLst>
                                      </p:cBhvr>
                                      <p:to>
                                        <p:strVal val="visible"/>
                                      </p:to>
                                    </p:set>
                                    <p:anim calcmode="lin" valueType="num">
                                      <p:cBhvr>
                                        <p:cTn id="7" dur="1000" fill="hold"/>
                                        <p:tgtEl>
                                          <p:spTgt spid="292880"/>
                                        </p:tgtEl>
                                        <p:attrNameLst>
                                          <p:attrName>ppt_w</p:attrName>
                                        </p:attrNameLst>
                                      </p:cBhvr>
                                      <p:tavLst>
                                        <p:tav tm="0">
                                          <p:val>
                                            <p:fltVal val="0"/>
                                          </p:val>
                                        </p:tav>
                                        <p:tav tm="100000">
                                          <p:val>
                                            <p:strVal val="#ppt_w"/>
                                          </p:val>
                                        </p:tav>
                                      </p:tavLst>
                                    </p:anim>
                                    <p:anim calcmode="lin" valueType="num">
                                      <p:cBhvr>
                                        <p:cTn id="8" dur="1000" fill="hold"/>
                                        <p:tgtEl>
                                          <p:spTgt spid="292880"/>
                                        </p:tgtEl>
                                        <p:attrNameLst>
                                          <p:attrName>ppt_h</p:attrName>
                                        </p:attrNameLst>
                                      </p:cBhvr>
                                      <p:tavLst>
                                        <p:tav tm="0">
                                          <p:val>
                                            <p:fltVal val="0"/>
                                          </p:val>
                                        </p:tav>
                                        <p:tav tm="100000">
                                          <p:val>
                                            <p:strVal val="#ppt_h"/>
                                          </p:val>
                                        </p:tav>
                                      </p:tavLst>
                                    </p:anim>
                                    <p:anim calcmode="lin" valueType="num">
                                      <p:cBhvr>
                                        <p:cTn id="9" dur="1000" fill="hold"/>
                                        <p:tgtEl>
                                          <p:spTgt spid="292880"/>
                                        </p:tgtEl>
                                        <p:attrNameLst>
                                          <p:attrName>style.rotation</p:attrName>
                                        </p:attrNameLst>
                                      </p:cBhvr>
                                      <p:tavLst>
                                        <p:tav tm="0">
                                          <p:val>
                                            <p:fltVal val="90"/>
                                          </p:val>
                                        </p:tav>
                                        <p:tav tm="100000">
                                          <p:val>
                                            <p:fltVal val="0"/>
                                          </p:val>
                                        </p:tav>
                                      </p:tavLst>
                                    </p:anim>
                                    <p:animEffect transition="in" filter="fade">
                                      <p:cBhvr>
                                        <p:cTn id="10" dur="1000"/>
                                        <p:tgtEl>
                                          <p:spTgt spid="2928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10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80"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28B44A0-8D35-4B80-8EAB-C2780C32B12D}" type="slidenum">
              <a:rPr lang="en-US" altLang="zh-CN" smtClean="0"/>
              <a:pPr eaLnBrk="1" hangingPunct="1"/>
              <a:t>2</a:t>
            </a:fld>
            <a:endParaRPr lang="en-US" altLang="zh-CN" smtClean="0"/>
          </a:p>
        </p:txBody>
      </p:sp>
      <p:sp>
        <p:nvSpPr>
          <p:cNvPr id="12291" name="Rectangle 2"/>
          <p:cNvSpPr>
            <a:spLocks noGrp="1" noChangeArrowheads="1"/>
          </p:cNvSpPr>
          <p:nvPr>
            <p:ph type="title"/>
          </p:nvPr>
        </p:nvSpPr>
        <p:spPr>
          <a:xfrm>
            <a:off x="684213" y="188913"/>
            <a:ext cx="8229600" cy="792162"/>
          </a:xfrm>
        </p:spPr>
        <p:txBody>
          <a:bodyPr/>
          <a:lstStyle/>
          <a:p>
            <a:pPr eaLnBrk="1" hangingPunct="1"/>
            <a:r>
              <a:rPr lang="zh-CN" altLang="en-US" smtClean="0"/>
              <a:t>本章目标</a:t>
            </a:r>
          </a:p>
        </p:txBody>
      </p:sp>
      <p:sp>
        <p:nvSpPr>
          <p:cNvPr id="12292" name="Rectangle 3"/>
          <p:cNvSpPr>
            <a:spLocks noGrp="1" noChangeArrowheads="1"/>
          </p:cNvSpPr>
          <p:nvPr>
            <p:ph type="body" idx="1"/>
          </p:nvPr>
        </p:nvSpPr>
        <p:spPr>
          <a:xfrm>
            <a:off x="663575" y="1341438"/>
            <a:ext cx="8229600" cy="4824412"/>
          </a:xfrm>
        </p:spPr>
        <p:txBody>
          <a:bodyPr/>
          <a:lstStyle/>
          <a:p>
            <a:pPr eaLnBrk="1" hangingPunct="1"/>
            <a:r>
              <a:rPr lang="zh-CN" altLang="en-US" sz="2400" smtClean="0"/>
              <a:t>了解抽象窗口工具包 </a:t>
            </a:r>
            <a:r>
              <a:rPr lang="en-US" altLang="zh-CN" sz="2400" smtClean="0"/>
              <a:t>(AWT)</a:t>
            </a:r>
            <a:r>
              <a:rPr lang="zh-CN" altLang="en-US" sz="2400" smtClean="0"/>
              <a:t>和</a:t>
            </a:r>
            <a:r>
              <a:rPr lang="en-US" altLang="zh-CN" sz="2400" smtClean="0"/>
              <a:t>Swing</a:t>
            </a:r>
            <a:r>
              <a:rPr lang="zh-CN" altLang="en-US" sz="2400" smtClean="0"/>
              <a:t>的概念及区别</a:t>
            </a:r>
          </a:p>
          <a:p>
            <a:pPr eaLnBrk="1" hangingPunct="1"/>
            <a:r>
              <a:rPr lang="zh-CN" altLang="en-US" sz="2400" smtClean="0"/>
              <a:t>掌握</a:t>
            </a:r>
            <a:r>
              <a:rPr lang="en-US" altLang="zh-CN" sz="2400" smtClean="0"/>
              <a:t>Swing</a:t>
            </a:r>
            <a:r>
              <a:rPr lang="zh-CN" altLang="en-US" sz="2400" smtClean="0"/>
              <a:t>容器组件</a:t>
            </a:r>
          </a:p>
          <a:p>
            <a:pPr marL="808038" lvl="1" indent="-274638" eaLnBrk="1" hangingPunct="1"/>
            <a:r>
              <a:rPr lang="en-US" altLang="zh-CN" sz="2000" smtClean="0"/>
              <a:t>JFrame </a:t>
            </a:r>
            <a:r>
              <a:rPr lang="zh-CN" altLang="en-US" sz="2000" smtClean="0"/>
              <a:t>、</a:t>
            </a:r>
            <a:r>
              <a:rPr lang="en-US" altLang="zh-CN" sz="2000" smtClean="0"/>
              <a:t>JPanel</a:t>
            </a:r>
            <a:r>
              <a:rPr lang="zh-CN" altLang="en-US" sz="2000" smtClean="0"/>
              <a:t>、</a:t>
            </a:r>
            <a:r>
              <a:rPr lang="en-US" altLang="zh-CN" sz="2000" smtClean="0"/>
              <a:t>JScrollPane</a:t>
            </a:r>
          </a:p>
          <a:p>
            <a:pPr eaLnBrk="1" hangingPunct="1"/>
            <a:r>
              <a:rPr lang="zh-CN" altLang="en-US" sz="2400" smtClean="0"/>
              <a:t>掌握</a:t>
            </a:r>
            <a:r>
              <a:rPr lang="en-US" altLang="zh-CN" sz="2400" smtClean="0"/>
              <a:t>Swing GUI </a:t>
            </a:r>
            <a:r>
              <a:rPr lang="zh-CN" altLang="en-US" sz="2400" smtClean="0"/>
              <a:t>组件</a:t>
            </a:r>
          </a:p>
          <a:p>
            <a:pPr marL="808038" lvl="1" indent="-274638" eaLnBrk="1" hangingPunct="1"/>
            <a:r>
              <a:rPr lang="en-US" altLang="zh-CN" sz="2000" smtClean="0"/>
              <a:t>JLabel</a:t>
            </a:r>
            <a:r>
              <a:rPr lang="zh-CN" altLang="en-US" sz="2000" smtClean="0"/>
              <a:t>、</a:t>
            </a:r>
            <a:r>
              <a:rPr lang="en-US" altLang="zh-CN" sz="2000" smtClean="0"/>
              <a:t>JTextField</a:t>
            </a:r>
            <a:r>
              <a:rPr lang="zh-CN" altLang="en-US" sz="2000" smtClean="0"/>
              <a:t>、</a:t>
            </a:r>
            <a:r>
              <a:rPr lang="en-US" altLang="zh-CN" sz="2000" smtClean="0"/>
              <a:t>JTextArea</a:t>
            </a:r>
            <a:r>
              <a:rPr lang="zh-CN" altLang="en-US" sz="2000" smtClean="0"/>
              <a:t>、</a:t>
            </a:r>
            <a:r>
              <a:rPr lang="en-US" altLang="zh-CN" sz="2000" smtClean="0"/>
              <a:t>JButton</a:t>
            </a:r>
          </a:p>
          <a:p>
            <a:pPr marL="808038" lvl="1" indent="-274638" eaLnBrk="1" hangingPunct="1"/>
            <a:r>
              <a:rPr lang="en-US" altLang="zh-CN" sz="2000" smtClean="0"/>
              <a:t>JCheckBox</a:t>
            </a:r>
            <a:r>
              <a:rPr lang="zh-CN" altLang="en-US" sz="2000" smtClean="0"/>
              <a:t>、</a:t>
            </a:r>
            <a:r>
              <a:rPr lang="en-US" altLang="zh-CN" sz="2000" smtClean="0"/>
              <a:t>JRadioButton</a:t>
            </a:r>
            <a:r>
              <a:rPr lang="zh-CN" altLang="en-US" sz="2000" smtClean="0"/>
              <a:t>、</a:t>
            </a:r>
            <a:r>
              <a:rPr lang="en-US" altLang="zh-CN" sz="2000" smtClean="0"/>
              <a:t>JComboBox</a:t>
            </a:r>
          </a:p>
          <a:p>
            <a:pPr eaLnBrk="1" hangingPunct="1"/>
            <a:r>
              <a:rPr lang="zh-CN" altLang="en-US" sz="2400" smtClean="0"/>
              <a:t>运用以上组件进行图形界面设计</a:t>
            </a:r>
          </a:p>
          <a:p>
            <a:pPr eaLnBrk="1" hangingPunct="1"/>
            <a:r>
              <a:rPr lang="zh-CN" altLang="en-US" sz="2400" smtClean="0"/>
              <a:t>理解事件监听器</a:t>
            </a:r>
          </a:p>
          <a:p>
            <a:pPr marL="808038" lvl="1" indent="-274638" eaLnBrk="1" hangingPunct="1"/>
            <a:r>
              <a:rPr lang="zh-CN" altLang="en-US" sz="2000" smtClean="0"/>
              <a:t>理解理解委托事件处理模型，掌握不同组件、不同事件的事件处理方法，</a:t>
            </a:r>
            <a:endParaRPr lang="en-US" altLang="zh-CN" sz="2000" smtClean="0"/>
          </a:p>
          <a:p>
            <a:pPr eaLnBrk="1" hangingPunct="1"/>
            <a:r>
              <a:rPr lang="zh-CN" altLang="en-US" sz="2400" smtClean="0"/>
              <a:t>理解布局管理器</a:t>
            </a:r>
          </a:p>
          <a:p>
            <a:pPr marL="808038" lvl="1" indent="-274638" eaLnBrk="1" hangingPunct="1"/>
            <a:r>
              <a:rPr lang="en-US" altLang="zh-CN" sz="2000" smtClean="0"/>
              <a:t>BorderLayout </a:t>
            </a:r>
            <a:r>
              <a:rPr lang="zh-CN" altLang="en-US" sz="2000" smtClean="0"/>
              <a:t>、</a:t>
            </a:r>
            <a:r>
              <a:rPr lang="en-US" altLang="zh-CN" sz="2000" smtClean="0"/>
              <a:t>FlowLayout</a:t>
            </a:r>
            <a:r>
              <a:rPr lang="zh-CN" altLang="en-US" sz="2000" smtClean="0"/>
              <a:t>、</a:t>
            </a:r>
            <a:r>
              <a:rPr lang="en-US" altLang="zh-CN" sz="2000" smtClean="0"/>
              <a:t>GridLayout</a:t>
            </a:r>
            <a:r>
              <a:rPr lang="zh-CN" altLang="en-US" sz="2000" smtClean="0"/>
              <a:t>、</a:t>
            </a:r>
            <a:r>
              <a:rPr lang="en-US" altLang="zh-CN" sz="2000" smtClean="0"/>
              <a:t>AbsoluteLayout</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灯片编号占位符 6"/>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407EA73-C7CE-4ED9-A59A-4B36D0B05A2A}" type="slidenum">
              <a:rPr lang="en-US" altLang="zh-CN" smtClean="0"/>
              <a:pPr eaLnBrk="1" hangingPunct="1"/>
              <a:t>20</a:t>
            </a:fld>
            <a:endParaRPr lang="en-US" altLang="zh-CN" smtClean="0"/>
          </a:p>
        </p:txBody>
      </p:sp>
      <p:pic>
        <p:nvPicPr>
          <p:cNvPr id="32771" name="Picture 15" descr="든#듨#ø"/>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3059113" y="2349500"/>
            <a:ext cx="1019175" cy="295275"/>
          </a:xfrm>
          <a:noFill/>
          <a:ln>
            <a:solidFill>
              <a:srgbClr val="80808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2" name="Rectangle 16"/>
          <p:cNvSpPr>
            <a:spLocks noGrp="1" noChangeArrowheads="1"/>
          </p:cNvSpPr>
          <p:nvPr>
            <p:ph type="title" sz="quarter"/>
          </p:nvPr>
        </p:nvSpPr>
        <p:spPr>
          <a:xfrm>
            <a:off x="2771775" y="44450"/>
            <a:ext cx="6286500" cy="72072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JComboBox 2-2</a:t>
            </a:r>
          </a:p>
        </p:txBody>
      </p:sp>
      <p:graphicFrame>
        <p:nvGraphicFramePr>
          <p:cNvPr id="390691" name="Group 547"/>
          <p:cNvGraphicFramePr>
            <a:graphicFrameLocks noGrp="1"/>
          </p:cNvGraphicFramePr>
          <p:nvPr>
            <p:ph sz="quarter" idx="2"/>
          </p:nvPr>
        </p:nvGraphicFramePr>
        <p:xfrm>
          <a:off x="1116013" y="765175"/>
          <a:ext cx="4038600" cy="2159000"/>
        </p:xfrm>
        <a:graphic>
          <a:graphicData uri="http://schemas.openxmlformats.org/drawingml/2006/table">
            <a:tbl>
              <a:tblPr/>
              <a:tblGrid>
                <a:gridCol w="1655762">
                  <a:extLst>
                    <a:ext uri="{9D8B030D-6E8A-4147-A177-3AD203B41FA5}">
                      <a16:colId xmlns:a16="http://schemas.microsoft.com/office/drawing/2014/main" val="20000"/>
                    </a:ext>
                  </a:extLst>
                </a:gridCol>
                <a:gridCol w="2382838">
                  <a:extLst>
                    <a:ext uri="{9D8B030D-6E8A-4147-A177-3AD203B41FA5}">
                      <a16:colId xmlns:a16="http://schemas.microsoft.com/office/drawing/2014/main" val="20001"/>
                    </a:ext>
                  </a:extLst>
                </a:gridCol>
              </a:tblGrid>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Arial" charset="0"/>
                          <a:ea typeface="黑体" pitchFamily="2" charset="-122"/>
                          <a:cs typeface="Times New Roman" pitchFamily="18" charset="0"/>
                        </a:rPr>
                        <a:t>属性</a:t>
                      </a:r>
                      <a:endParaRPr kumimoji="0" lang="zh-CN" altLang="en-US" sz="1800" b="1" i="0" u="none" strike="noStrike" cap="none" normalizeH="0" baseline="0" dirty="0" smtClean="0">
                        <a:ln>
                          <a:noFill/>
                        </a:ln>
                        <a:solidFill>
                          <a:schemeClr val="bg1"/>
                        </a:solidFill>
                        <a:effectLst/>
                        <a:latin typeface="Arial" charset="0"/>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bg1"/>
                          </a:solidFill>
                          <a:effectLst/>
                          <a:latin typeface="Arial" charset="0"/>
                          <a:ea typeface="黑体" pitchFamily="2" charset="-122"/>
                          <a:cs typeface="Times New Roman" pitchFamily="18" charset="0"/>
                        </a:rPr>
                        <a:t>说明</a:t>
                      </a:r>
                      <a:endParaRPr kumimoji="0" lang="zh-CN" altLang="en-US" sz="1800" b="1" i="0" u="none" strike="noStrike" cap="none" normalizeH="0" baseline="0" smtClean="0">
                        <a:ln>
                          <a:noFill/>
                        </a:ln>
                        <a:solidFill>
                          <a:schemeClr val="bg1"/>
                        </a:solidFill>
                        <a:effectLst/>
                        <a:latin typeface="Arial" charset="0"/>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1776412">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rPr>
                        <a:t>在 </a:t>
                      </a:r>
                      <a:r>
                        <a:rPr kumimoji="0" lang="en-US" sz="1800" b="0" i="0" u="none" strike="noStrike" cap="none" normalizeH="0" baseline="0" dirty="0" smtClean="0">
                          <a:ln>
                            <a:noFill/>
                          </a:ln>
                          <a:solidFill>
                            <a:schemeClr val="tx1"/>
                          </a:solidFill>
                          <a:effectLst/>
                          <a:latin typeface="Arial" charset="0"/>
                          <a:ea typeface="黑体" pitchFamily="2" charset="-122"/>
                        </a:rPr>
                        <a:t>Swing</a:t>
                      </a:r>
                      <a:r>
                        <a:rPr kumimoji="0" lang="en-US" altLang="zh-CN" sz="1800" b="0" i="0" u="none" strike="noStrike" cap="none" normalizeH="0" baseline="0" dirty="0" smtClean="0">
                          <a:ln>
                            <a:noFill/>
                          </a:ln>
                          <a:solidFill>
                            <a:schemeClr val="tx1"/>
                          </a:solidFill>
                          <a:effectLst/>
                          <a:latin typeface="Arial" charset="0"/>
                          <a:ea typeface="黑体" pitchFamily="2" charset="-122"/>
                        </a:rPr>
                        <a:t> </a:t>
                      </a:r>
                      <a:r>
                        <a:rPr kumimoji="0" lang="zh-CN" altLang="en-US" sz="1800" b="0" i="0" u="none" strike="noStrike" cap="none" normalizeH="0" baseline="0" dirty="0" smtClean="0">
                          <a:ln>
                            <a:noFill/>
                          </a:ln>
                          <a:solidFill>
                            <a:schemeClr val="tx1"/>
                          </a:solidFill>
                          <a:effectLst/>
                          <a:latin typeface="Arial" charset="0"/>
                          <a:ea typeface="黑体" pitchFamily="2" charset="-122"/>
                        </a:rPr>
                        <a:t>中，组合框由</a:t>
                      </a:r>
                      <a:r>
                        <a:rPr kumimoji="0" lang="en-US" sz="1800" b="0" i="0" u="none" strike="noStrike" cap="none" normalizeH="0" baseline="0" dirty="0" smtClean="0">
                          <a:ln>
                            <a:noFill/>
                          </a:ln>
                          <a:solidFill>
                            <a:schemeClr val="tx1"/>
                          </a:solidFill>
                          <a:effectLst/>
                          <a:latin typeface="Arial" charset="0"/>
                          <a:ea typeface="黑体" pitchFamily="2" charset="-122"/>
                        </a:rPr>
                        <a:t> </a:t>
                      </a:r>
                      <a:r>
                        <a:rPr kumimoji="0" lang="en-US" sz="1800" b="0" i="0" u="none" strike="noStrike" cap="none" normalizeH="0" baseline="0" dirty="0" err="1" smtClean="0">
                          <a:ln>
                            <a:noFill/>
                          </a:ln>
                          <a:solidFill>
                            <a:schemeClr val="tx1"/>
                          </a:solidFill>
                          <a:effectLst/>
                          <a:latin typeface="Arial" charset="0"/>
                          <a:ea typeface="黑体" pitchFamily="2" charset="-122"/>
                        </a:rPr>
                        <a:t>JComboBox</a:t>
                      </a:r>
                      <a:r>
                        <a:rPr kumimoji="0" lang="en-US" sz="1800" b="0" i="0" u="none" strike="noStrike" cap="none" normalizeH="0" baseline="0" dirty="0" smtClean="0">
                          <a:ln>
                            <a:noFill/>
                          </a:ln>
                          <a:solidFill>
                            <a:schemeClr val="tx1"/>
                          </a:solidFill>
                          <a:effectLst/>
                          <a:latin typeface="Arial" charset="0"/>
                          <a:ea typeface="黑体" pitchFamily="2" charset="-122"/>
                        </a:rPr>
                        <a:t> </a:t>
                      </a:r>
                      <a:r>
                        <a:rPr kumimoji="0" lang="zh-CN" altLang="en-US" sz="1800" b="0" i="0" u="none" strike="noStrike" cap="none" normalizeH="0" baseline="0" dirty="0" smtClean="0">
                          <a:ln>
                            <a:noFill/>
                          </a:ln>
                          <a:solidFill>
                            <a:schemeClr val="tx1"/>
                          </a:solidFill>
                          <a:effectLst/>
                          <a:latin typeface="Arial" charset="0"/>
                          <a:ea typeface="黑体" pitchFamily="2" charset="-122"/>
                        </a:rPr>
                        <a:t>类表示。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b="0" i="0" u="none" strike="noStrike" cap="none" normalizeH="0" baseline="0" dirty="0" err="1" smtClean="0">
                          <a:ln>
                            <a:noFill/>
                          </a:ln>
                          <a:solidFill>
                            <a:schemeClr val="tx1"/>
                          </a:solidFill>
                          <a:effectLst/>
                          <a:latin typeface="Arial" charset="0"/>
                          <a:ea typeface="黑体" pitchFamily="2" charset="-122"/>
                        </a:rPr>
                        <a:t>ComboBox</a:t>
                      </a:r>
                      <a:r>
                        <a:rPr kumimoji="0" lang="en-US" sz="1800" b="0" i="0" u="none" strike="noStrike" cap="none" normalizeH="0" baseline="0" dirty="0" smtClean="0">
                          <a:ln>
                            <a:noFill/>
                          </a:ln>
                          <a:solidFill>
                            <a:schemeClr val="tx1"/>
                          </a:solidFill>
                          <a:effectLst/>
                          <a:latin typeface="Arial" charset="0"/>
                          <a:ea typeface="黑体" pitchFamily="2" charset="-122"/>
                        </a:rPr>
                        <a:t> </a:t>
                      </a:r>
                      <a:r>
                        <a:rPr kumimoji="0" lang="zh-CN" altLang="en-US" sz="1800" b="0" i="0" u="none" strike="noStrike" cap="none" normalizeH="0" baseline="0" dirty="0" smtClean="0">
                          <a:ln>
                            <a:noFill/>
                          </a:ln>
                          <a:solidFill>
                            <a:schemeClr val="tx1"/>
                          </a:solidFill>
                          <a:effectLst/>
                          <a:latin typeface="Arial" charset="0"/>
                          <a:ea typeface="黑体" pitchFamily="2" charset="-122"/>
                        </a:rPr>
                        <a:t>是文本字段和下拉列表的组合，让用户可以键入值或从显示给用户的值中进行选择</a:t>
                      </a:r>
                      <a:endParaRPr kumimoji="0" lang="en-US" sz="1800" b="0" i="0" u="none" strike="noStrike" cap="none" normalizeH="0" baseline="0" dirty="0" smtClean="0">
                        <a:ln>
                          <a:noFill/>
                        </a:ln>
                        <a:solidFill>
                          <a:schemeClr val="tx1"/>
                        </a:solidFill>
                        <a:effectLst/>
                        <a:latin typeface="Arial" charset="0"/>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390697" name="Group 553"/>
          <p:cNvGraphicFramePr>
            <a:graphicFrameLocks noGrp="1"/>
          </p:cNvGraphicFramePr>
          <p:nvPr>
            <p:ph sz="quarter" idx="4"/>
          </p:nvPr>
        </p:nvGraphicFramePr>
        <p:xfrm>
          <a:off x="971550" y="1268413"/>
          <a:ext cx="7700963" cy="3860801"/>
        </p:xfrm>
        <a:graphic>
          <a:graphicData uri="http://schemas.openxmlformats.org/drawingml/2006/table">
            <a:tbl>
              <a:tblPr/>
              <a:tblGrid>
                <a:gridCol w="2444750">
                  <a:extLst>
                    <a:ext uri="{9D8B030D-6E8A-4147-A177-3AD203B41FA5}">
                      <a16:colId xmlns:a16="http://schemas.microsoft.com/office/drawing/2014/main" val="20000"/>
                    </a:ext>
                  </a:extLst>
                </a:gridCol>
                <a:gridCol w="5256213">
                  <a:extLst>
                    <a:ext uri="{9D8B030D-6E8A-4147-A177-3AD203B41FA5}">
                      <a16:colId xmlns:a16="http://schemas.microsoft.com/office/drawing/2014/main" val="20001"/>
                    </a:ext>
                  </a:extLst>
                </a:gridCol>
              </a:tblGrid>
              <a:tr h="4063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dirty="0" smtClean="0">
                          <a:ln>
                            <a:noFill/>
                          </a:ln>
                          <a:solidFill>
                            <a:schemeClr val="bg1"/>
                          </a:solidFill>
                          <a:effectLst/>
                          <a:latin typeface="Arial" charset="0"/>
                          <a:ea typeface="黑体" pitchFamily="2" charset="-122"/>
                          <a:cs typeface="Times New Roman" pitchFamily="18" charset="0"/>
                        </a:rPr>
                        <a:t>方法</a:t>
                      </a:r>
                      <a:endParaRPr kumimoji="0" lang="zh-CN" altLang="en-GB" sz="2000" b="0" i="0" u="none" strike="noStrike" cap="none" normalizeH="0" baseline="0" dirty="0" smtClean="0">
                        <a:ln>
                          <a:noFill/>
                        </a:ln>
                        <a:solidFill>
                          <a:schemeClr val="bg1"/>
                        </a:solidFill>
                        <a:effectLst/>
                        <a:latin typeface="Arial" charset="0"/>
                        <a:ea typeface="黑体" pitchFamily="2" charset="-122"/>
                        <a:cs typeface="Times New Roman" pitchFamily="18"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dirty="0" smtClean="0">
                          <a:ln>
                            <a:noFill/>
                          </a:ln>
                          <a:solidFill>
                            <a:schemeClr val="bg1"/>
                          </a:solidFill>
                          <a:effectLst/>
                          <a:latin typeface="Arial" charset="0"/>
                          <a:ea typeface="黑体" pitchFamily="2" charset="-122"/>
                          <a:cs typeface="Times New Roman" pitchFamily="18" charset="0"/>
                        </a:rPr>
                        <a:t>说明</a:t>
                      </a:r>
                      <a:endParaRPr kumimoji="0" lang="zh-CN" altLang="en-GB" sz="2000" b="0" i="0" u="none" strike="noStrike" cap="none" normalizeH="0" baseline="0" dirty="0" smtClean="0">
                        <a:ln>
                          <a:noFill/>
                        </a:ln>
                        <a:solidFill>
                          <a:schemeClr val="bg1"/>
                        </a:solidFill>
                        <a:effectLst/>
                        <a:latin typeface="Arial" charset="0"/>
                        <a:ea typeface="黑体" pitchFamily="2" charset="-122"/>
                        <a:cs typeface="Times New Roman" pitchFamily="18"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50473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JcomboBox()</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2" charset="-122"/>
                        </a:rPr>
                        <a:t>创建一个</a:t>
                      </a:r>
                      <a:r>
                        <a:rPr kumimoji="0" lang="zh-CN" altLang="en-US" sz="1800" b="0" i="0" u="none" strike="noStrike" cap="none" normalizeH="0" baseline="0" smtClean="0">
                          <a:ln>
                            <a:noFill/>
                          </a:ln>
                          <a:solidFill>
                            <a:schemeClr val="tx1"/>
                          </a:solidFill>
                          <a:effectLst/>
                          <a:latin typeface="Arial" charset="0"/>
                          <a:ea typeface="黑体" pitchFamily="2" charset="-122"/>
                        </a:rPr>
                        <a:t>下拉框实例</a:t>
                      </a:r>
                      <a:endParaRPr kumimoji="0" lang="zh-CN" altLang="en-GB" sz="1800" b="0" i="0" u="none" strike="noStrike" cap="none" normalizeH="0" baseline="0" smtClean="0">
                        <a:ln>
                          <a:noFill/>
                        </a:ln>
                        <a:solidFill>
                          <a:schemeClr val="tx1"/>
                        </a:solidFill>
                        <a:effectLst/>
                        <a:latin typeface="Arial" charset="0"/>
                        <a:ea typeface="黑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0473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altLang="zh-CN" sz="1800" b="0" i="0" u="none" strike="noStrike" cap="none" normalizeH="0" baseline="0" smtClean="0">
                        <a:ln>
                          <a:noFill/>
                        </a:ln>
                        <a:solidFill>
                          <a:schemeClr val="tx1"/>
                        </a:solidFill>
                        <a:effectLst/>
                        <a:latin typeface="Arial" charset="0"/>
                        <a:ea typeface="黑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en-GB" sz="1800" b="0" i="0" u="none" strike="noStrike" cap="none" normalizeH="0" baseline="0" smtClean="0">
                        <a:ln>
                          <a:noFill/>
                        </a:ln>
                        <a:solidFill>
                          <a:schemeClr val="tx1"/>
                        </a:solidFill>
                        <a:effectLst/>
                        <a:latin typeface="Arial" charset="0"/>
                        <a:ea typeface="黑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0473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addItem(Object obj)</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2" charset="-122"/>
                          <a:cs typeface="Times New Roman" pitchFamily="18" charset="0"/>
                        </a:rPr>
                        <a:t>将项添加至项的列表</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7934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getItemAt(int index) </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返回指定索引位置的列表项</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574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getItemCount()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2" charset="-122"/>
                          <a:cs typeface="Times New Roman" pitchFamily="18" charset="0"/>
                        </a:rPr>
                        <a:t>返回列表</a:t>
                      </a: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（作为对象）中的项数</a:t>
                      </a:r>
                      <a:endParaRPr kumimoji="0" lang="zh-CN" altLang="en-GB" sz="1800" b="0"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0949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getSelectedItem()</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2" charset="-122"/>
                          <a:cs typeface="Times New Roman" pitchFamily="18" charset="0"/>
                        </a:rPr>
                        <a:t>将当前选择的项作为一个对象返回</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8568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getSelectedIndex()</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返回当前选择项的索引位置</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48" name="TextBox 47"/>
          <p:cNvSpPr txBox="1"/>
          <p:nvPr/>
        </p:nvSpPr>
        <p:spPr>
          <a:xfrm>
            <a:off x="1042988" y="5580063"/>
            <a:ext cx="5905500" cy="646112"/>
          </a:xfrm>
          <a:prstGeom prst="rect">
            <a:avLst/>
          </a:prstGeom>
          <a:noFill/>
        </p:spPr>
        <p:txBody>
          <a:bodyPr>
            <a:spAutoFit/>
          </a:bodyPr>
          <a:lstStyle/>
          <a:p>
            <a:pPr>
              <a:defRPr/>
            </a:pPr>
            <a:r>
              <a:rPr lang="zh-CN" altLang="en-US" dirty="0">
                <a:latin typeface="+mn-ea"/>
                <a:ea typeface="+mn-ea"/>
              </a:rPr>
              <a:t>问题：如何在可视化设计器中输入列表项</a:t>
            </a:r>
            <a:endParaRPr lang="en-US" altLang="zh-CN" dirty="0">
              <a:latin typeface="+mn-ea"/>
              <a:ea typeface="+mn-ea"/>
            </a:endParaRPr>
          </a:p>
          <a:p>
            <a:pPr>
              <a:defRPr/>
            </a:pPr>
            <a:r>
              <a:rPr lang="zh-CN" altLang="en-US" dirty="0">
                <a:latin typeface="+mn-ea"/>
                <a:ea typeface="+mn-ea"/>
              </a:rPr>
              <a:t>点击</a:t>
            </a:r>
            <a:r>
              <a:rPr lang="en-US" altLang="zh-CN" dirty="0">
                <a:latin typeface="+mn-ea"/>
                <a:ea typeface="+mn-ea"/>
              </a:rPr>
              <a:t>model</a:t>
            </a:r>
            <a:r>
              <a:rPr lang="zh-CN" altLang="en-US" dirty="0">
                <a:latin typeface="+mn-ea"/>
                <a:ea typeface="+mn-ea"/>
              </a:rPr>
              <a:t>属性，在</a:t>
            </a:r>
            <a:r>
              <a:rPr lang="en-US" altLang="zh-CN" dirty="0" err="1">
                <a:latin typeface="+mn-ea"/>
                <a:ea typeface="+mn-ea"/>
              </a:rPr>
              <a:t>Combox</a:t>
            </a:r>
            <a:r>
              <a:rPr lang="en-US" altLang="zh-CN" dirty="0">
                <a:latin typeface="+mn-ea"/>
                <a:ea typeface="+mn-ea"/>
              </a:rPr>
              <a:t> Model Items</a:t>
            </a:r>
            <a:r>
              <a:rPr lang="zh-CN" altLang="en-US" dirty="0">
                <a:latin typeface="+mn-ea"/>
                <a:ea typeface="+mn-ea"/>
              </a:rPr>
              <a:t>里面输入列表项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90697"/>
                                        </p:tgtEl>
                                        <p:attrNameLst>
                                          <p:attrName>style.visibility</p:attrName>
                                        </p:attrNameLst>
                                      </p:cBhvr>
                                      <p:to>
                                        <p:strVal val="visible"/>
                                      </p:to>
                                    </p:set>
                                    <p:animEffect transition="in" filter="wipe(up)">
                                      <p:cBhvr>
                                        <p:cTn id="7" dur="500"/>
                                        <p:tgtEl>
                                          <p:spTgt spid="3906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0"/>
                                        <p:tgtEl>
                                          <p:spTgt spid="48"/>
                                        </p:tgtEl>
                                      </p:cBhvr>
                                    </p:animEffect>
                                    <p:anim calcmode="lin" valueType="num">
                                      <p:cBhvr>
                                        <p:cTn id="13" dur="1000" fill="hold"/>
                                        <p:tgtEl>
                                          <p:spTgt spid="48"/>
                                        </p:tgtEl>
                                        <p:attrNameLst>
                                          <p:attrName>ppt_x</p:attrName>
                                        </p:attrNameLst>
                                      </p:cBhvr>
                                      <p:tavLst>
                                        <p:tav tm="0">
                                          <p:val>
                                            <p:strVal val="#ppt_x"/>
                                          </p:val>
                                        </p:tav>
                                        <p:tav tm="100000">
                                          <p:val>
                                            <p:strVal val="#ppt_x"/>
                                          </p:val>
                                        </p:tav>
                                      </p:tavLst>
                                    </p:anim>
                                    <p:anim calcmode="lin" valueType="num">
                                      <p:cBhvr>
                                        <p:cTn id="1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3794" name="Picture 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0575"/>
            <a:ext cx="9515475" cy="52768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908E240-CF9F-49DA-96AC-9BA38B1497D0}" type="slidenum">
              <a:rPr lang="en-US" altLang="zh-CN" smtClean="0"/>
              <a:pPr eaLnBrk="1" hangingPunct="1"/>
              <a:t>21</a:t>
            </a:fld>
            <a:endParaRPr lang="en-US" altLang="zh-CN" smtClean="0"/>
          </a:p>
        </p:txBody>
      </p:sp>
      <p:sp>
        <p:nvSpPr>
          <p:cNvPr id="289807" name="AutoShape 15"/>
          <p:cNvSpPr>
            <a:spLocks noChangeArrowheads="1"/>
          </p:cNvSpPr>
          <p:nvPr/>
        </p:nvSpPr>
        <p:spPr bwMode="auto">
          <a:xfrm>
            <a:off x="5651500" y="2565400"/>
            <a:ext cx="1081088" cy="287338"/>
          </a:xfrm>
          <a:prstGeom prst="roundRect">
            <a:avLst>
              <a:gd name="adj" fmla="val 16667"/>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9808" name="Rectangle 16"/>
          <p:cNvSpPr>
            <a:spLocks noChangeArrowheads="1"/>
          </p:cNvSpPr>
          <p:nvPr/>
        </p:nvSpPr>
        <p:spPr bwMode="auto">
          <a:xfrm>
            <a:off x="4848225" y="1916113"/>
            <a:ext cx="2376488" cy="430212"/>
          </a:xfrm>
          <a:prstGeom prst="rect">
            <a:avLst/>
          </a:prstGeom>
          <a:gradFill rotWithShape="1">
            <a:gsLst>
              <a:gs pos="0">
                <a:srgbClr val="FFCC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rPr>
              <a:t>JCheckBox</a:t>
            </a:r>
          </a:p>
        </p:txBody>
      </p:sp>
      <p:sp>
        <p:nvSpPr>
          <p:cNvPr id="33798" name="Rectangle 98"/>
          <p:cNvSpPr>
            <a:spLocks noGrp="1" noChangeArrowheads="1"/>
          </p:cNvSpPr>
          <p:nvPr>
            <p:ph type="title"/>
          </p:nvPr>
        </p:nvSpPr>
        <p:spPr>
          <a:xfrm>
            <a:off x="-180975" y="188913"/>
            <a:ext cx="9129713"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JCheckBox 2-1</a:t>
            </a:r>
          </a:p>
        </p:txBody>
      </p:sp>
      <p:cxnSp>
        <p:nvCxnSpPr>
          <p:cNvPr id="11" name="直接箭头连接符 10"/>
          <p:cNvCxnSpPr>
            <a:cxnSpLocks noChangeShapeType="1"/>
          </p:cNvCxnSpPr>
          <p:nvPr/>
        </p:nvCxnSpPr>
        <p:spPr bwMode="auto">
          <a:xfrm>
            <a:off x="6588125" y="2852738"/>
            <a:ext cx="647700" cy="431800"/>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cxnSpLocks noChangeShapeType="1"/>
          </p:cNvCxnSpPr>
          <p:nvPr/>
        </p:nvCxnSpPr>
        <p:spPr bwMode="auto">
          <a:xfrm flipH="1">
            <a:off x="1907704" y="2709863"/>
            <a:ext cx="3527896" cy="935161"/>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矩形标注 1"/>
          <p:cNvSpPr>
            <a:spLocks noChangeArrowheads="1"/>
          </p:cNvSpPr>
          <p:nvPr/>
        </p:nvSpPr>
        <p:spPr bwMode="auto">
          <a:xfrm>
            <a:off x="3492500" y="4437063"/>
            <a:ext cx="3419475" cy="1008062"/>
          </a:xfrm>
          <a:prstGeom prst="wedgeRectCallout">
            <a:avLst>
              <a:gd name="adj1" fmla="val 26912"/>
              <a:gd name="adj2" fmla="val -130245"/>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dirty="0">
                <a:latin typeface="微软雅黑" pitchFamily="34" charset="-122"/>
                <a:ea typeface="微软雅黑" pitchFamily="34" charset="-122"/>
              </a:rPr>
              <a:t>外边的框使用</a:t>
            </a:r>
            <a:r>
              <a:rPr lang="en-US" altLang="zh-CN" dirty="0" err="1" smtClean="0">
                <a:latin typeface="微软雅黑" pitchFamily="34" charset="-122"/>
                <a:ea typeface="微软雅黑" pitchFamily="34" charset="-122"/>
              </a:rPr>
              <a:t>Jpanel</a:t>
            </a:r>
            <a:r>
              <a:rPr lang="zh-CN" altLang="en-US" dirty="0" smtClean="0">
                <a:latin typeface="微软雅黑" pitchFamily="34" charset="-122"/>
                <a:ea typeface="微软雅黑" pitchFamily="34" charset="-122"/>
              </a:rPr>
              <a:t>组件</a:t>
            </a:r>
            <a:r>
              <a:rPr lang="zh-CN" altLang="en-US" dirty="0">
                <a:latin typeface="微软雅黑" pitchFamily="34" charset="-122"/>
                <a:ea typeface="微软雅黑" pitchFamily="34" charset="-122"/>
              </a:rPr>
              <a:t>，设置</a:t>
            </a:r>
            <a:r>
              <a:rPr lang="en-US" altLang="zh-CN" dirty="0">
                <a:latin typeface="微软雅黑" pitchFamily="34" charset="-122"/>
                <a:ea typeface="微软雅黑" pitchFamily="34" charset="-122"/>
              </a:rPr>
              <a:t>border</a:t>
            </a:r>
            <a:r>
              <a:rPr lang="zh-CN" altLang="en-US" dirty="0">
                <a:latin typeface="微软雅黑" pitchFamily="34" charset="-122"/>
                <a:ea typeface="微软雅黑" pitchFamily="34" charset="-122"/>
              </a:rPr>
              <a:t>属性为</a:t>
            </a:r>
            <a:r>
              <a:rPr lang="en-US" altLang="zh-CN" dirty="0" err="1">
                <a:latin typeface="微软雅黑" pitchFamily="34" charset="-122"/>
                <a:ea typeface="微软雅黑" pitchFamily="34" charset="-122"/>
              </a:rPr>
              <a:t>LineBorder</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89808"/>
                                        </p:tgtEl>
                                        <p:attrNameLst>
                                          <p:attrName>style.visibility</p:attrName>
                                        </p:attrNameLst>
                                      </p:cBhvr>
                                      <p:to>
                                        <p:strVal val="visible"/>
                                      </p:to>
                                    </p:set>
                                    <p:anim calcmode="lin" valueType="num">
                                      <p:cBhvr>
                                        <p:cTn id="7" dur="1000" fill="hold"/>
                                        <p:tgtEl>
                                          <p:spTgt spid="289808"/>
                                        </p:tgtEl>
                                        <p:attrNameLst>
                                          <p:attrName>ppt_w</p:attrName>
                                        </p:attrNameLst>
                                      </p:cBhvr>
                                      <p:tavLst>
                                        <p:tav tm="0">
                                          <p:val>
                                            <p:fltVal val="0"/>
                                          </p:val>
                                        </p:tav>
                                        <p:tav tm="100000">
                                          <p:val>
                                            <p:strVal val="#ppt_w"/>
                                          </p:val>
                                        </p:tav>
                                      </p:tavLst>
                                    </p:anim>
                                    <p:anim calcmode="lin" valueType="num">
                                      <p:cBhvr>
                                        <p:cTn id="8" dur="1000" fill="hold"/>
                                        <p:tgtEl>
                                          <p:spTgt spid="289808"/>
                                        </p:tgtEl>
                                        <p:attrNameLst>
                                          <p:attrName>ppt_h</p:attrName>
                                        </p:attrNameLst>
                                      </p:cBhvr>
                                      <p:tavLst>
                                        <p:tav tm="0">
                                          <p:val>
                                            <p:fltVal val="0"/>
                                          </p:val>
                                        </p:tav>
                                        <p:tav tm="100000">
                                          <p:val>
                                            <p:strVal val="#ppt_h"/>
                                          </p:val>
                                        </p:tav>
                                      </p:tavLst>
                                    </p:anim>
                                    <p:anim calcmode="lin" valueType="num">
                                      <p:cBhvr>
                                        <p:cTn id="9" dur="1000" fill="hold"/>
                                        <p:tgtEl>
                                          <p:spTgt spid="289808"/>
                                        </p:tgtEl>
                                        <p:attrNameLst>
                                          <p:attrName>style.rotation</p:attrName>
                                        </p:attrNameLst>
                                      </p:cBhvr>
                                      <p:tavLst>
                                        <p:tav tm="0">
                                          <p:val>
                                            <p:fltVal val="90"/>
                                          </p:val>
                                        </p:tav>
                                        <p:tav tm="100000">
                                          <p:val>
                                            <p:fltVal val="0"/>
                                          </p:val>
                                        </p:tav>
                                      </p:tavLst>
                                    </p:anim>
                                    <p:animEffect transition="in" filter="fade">
                                      <p:cBhvr>
                                        <p:cTn id="10" dur="1000"/>
                                        <p:tgtEl>
                                          <p:spTgt spid="28980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89807"/>
                                        </p:tgtEl>
                                        <p:attrNameLst>
                                          <p:attrName>style.visibility</p:attrName>
                                        </p:attrNameLst>
                                      </p:cBhvr>
                                      <p:to>
                                        <p:strVal val="visible"/>
                                      </p:to>
                                    </p:set>
                                    <p:animEffect transition="in" filter="wipe(left)">
                                      <p:cBhvr>
                                        <p:cTn id="15" dur="1000"/>
                                        <p:tgtEl>
                                          <p:spTgt spid="28980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7" grpId="0" animBg="1"/>
      <p:bldP spid="289808" grpId="0"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44EE8E2-1697-4084-9771-D17D42A41ABA}" type="slidenum">
              <a:rPr lang="en-US" altLang="zh-CN" smtClean="0"/>
              <a:pPr eaLnBrk="1" hangingPunct="1"/>
              <a:t>22</a:t>
            </a:fld>
            <a:endParaRPr lang="en-US" altLang="zh-CN" smtClean="0"/>
          </a:p>
        </p:txBody>
      </p:sp>
      <p:sp>
        <p:nvSpPr>
          <p:cNvPr id="34819" name="Rectangle 6"/>
          <p:cNvSpPr>
            <a:spLocks noGrp="1" noChangeArrowheads="1"/>
          </p:cNvSpPr>
          <p:nvPr>
            <p:ph type="title"/>
          </p:nvPr>
        </p:nvSpPr>
        <p:spPr>
          <a:xfrm>
            <a:off x="-180975" y="188913"/>
            <a:ext cx="9129713"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JCheckBox 2-2</a:t>
            </a:r>
          </a:p>
        </p:txBody>
      </p:sp>
      <p:graphicFrame>
        <p:nvGraphicFramePr>
          <p:cNvPr id="412732" name="Group 60"/>
          <p:cNvGraphicFramePr>
            <a:graphicFrameLocks noGrp="1"/>
          </p:cNvGraphicFramePr>
          <p:nvPr>
            <p:ph sz="quarter" idx="2"/>
          </p:nvPr>
        </p:nvGraphicFramePr>
        <p:xfrm>
          <a:off x="971550" y="1700213"/>
          <a:ext cx="7200900" cy="2774949"/>
        </p:xfrm>
        <a:graphic>
          <a:graphicData uri="http://schemas.openxmlformats.org/drawingml/2006/table">
            <a:tbl>
              <a:tblPr/>
              <a:tblGrid>
                <a:gridCol w="2808287">
                  <a:extLst>
                    <a:ext uri="{9D8B030D-6E8A-4147-A177-3AD203B41FA5}">
                      <a16:colId xmlns:a16="http://schemas.microsoft.com/office/drawing/2014/main" val="20000"/>
                    </a:ext>
                  </a:extLst>
                </a:gridCol>
                <a:gridCol w="4392613">
                  <a:extLst>
                    <a:ext uri="{9D8B030D-6E8A-4147-A177-3AD203B41FA5}">
                      <a16:colId xmlns:a16="http://schemas.microsoft.com/office/drawing/2014/main" val="20001"/>
                    </a:ext>
                  </a:extLst>
                </a:gridCol>
              </a:tblGrid>
              <a:tr h="39628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Arial" charset="0"/>
                          <a:ea typeface="黑体" pitchFamily="2" charset="-122"/>
                          <a:cs typeface="Times New Roman" pitchFamily="18" charset="0"/>
                        </a:rPr>
                        <a:t>方法</a:t>
                      </a:r>
                      <a:endParaRPr kumimoji="0" lang="zh-CN" altLang="en-US" sz="2000" b="0" i="0" u="none" strike="noStrike" cap="none" normalizeH="0" baseline="0" dirty="0" smtClean="0">
                        <a:ln>
                          <a:noFill/>
                        </a:ln>
                        <a:solidFill>
                          <a:schemeClr val="bg1"/>
                        </a:solidFill>
                        <a:effectLst/>
                        <a:latin typeface="Arial"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Arial" charset="0"/>
                          <a:ea typeface="黑体" pitchFamily="2" charset="-122"/>
                          <a:cs typeface="Times New Roman" pitchFamily="18" charset="0"/>
                        </a:rPr>
                        <a:t>说明</a:t>
                      </a:r>
                      <a:endParaRPr kumimoji="0" lang="zh-CN" altLang="en-US" sz="2000" b="0" i="0" u="none" strike="noStrike" cap="none" normalizeH="0" baseline="0" smtClean="0">
                        <a:ln>
                          <a:noFill/>
                        </a:ln>
                        <a:solidFill>
                          <a:schemeClr val="bg1"/>
                        </a:solidFill>
                        <a:effectLst/>
                        <a:latin typeface="Arial"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64015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JCheckBox( )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创建初始非选中的复选框，且不带文本或</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图标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675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JCheckBox(String text)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2" charset="-122"/>
                          <a:cs typeface="Times New Roman" pitchFamily="18" charset="0"/>
                        </a:rPr>
                        <a:t>用指定的文本创建初始非选中的复选框。</a:t>
                      </a:r>
                      <a:endPar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8587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JCheckBox(String text, boolean selected)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用指定文本创建一个复选框，并指定是否</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初始选中该复选框</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8587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isSelected</a:t>
                      </a:r>
                      <a:r>
                        <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返回按钮的状态</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12732"/>
                                        </p:tgtEl>
                                        <p:attrNameLst>
                                          <p:attrName>style.visibility</p:attrName>
                                        </p:attrNameLst>
                                      </p:cBhvr>
                                      <p:to>
                                        <p:strVal val="visible"/>
                                      </p:to>
                                    </p:set>
                                    <p:animEffect transition="in" filter="wipe(up)">
                                      <p:cBhvr>
                                        <p:cTn id="7" dur="500"/>
                                        <p:tgtEl>
                                          <p:spTgt spid="412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58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0575"/>
            <a:ext cx="9515475" cy="52768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3"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45D7E7-CF81-4B7A-B92B-D1B4E5EECB29}" type="slidenum">
              <a:rPr lang="en-US" altLang="zh-CN" smtClean="0"/>
              <a:pPr eaLnBrk="1" hangingPunct="1"/>
              <a:t>23</a:t>
            </a:fld>
            <a:endParaRPr lang="en-US" altLang="zh-CN" smtClean="0"/>
          </a:p>
        </p:txBody>
      </p:sp>
      <p:sp>
        <p:nvSpPr>
          <p:cNvPr id="415747" name="AutoShape 3"/>
          <p:cNvSpPr>
            <a:spLocks noChangeArrowheads="1"/>
          </p:cNvSpPr>
          <p:nvPr/>
        </p:nvSpPr>
        <p:spPr bwMode="auto">
          <a:xfrm>
            <a:off x="3563938" y="3141663"/>
            <a:ext cx="1585912" cy="431800"/>
          </a:xfrm>
          <a:prstGeom prst="roundRect">
            <a:avLst>
              <a:gd name="adj" fmla="val 16667"/>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748" name="Rectangle 4"/>
          <p:cNvSpPr>
            <a:spLocks noChangeArrowheads="1"/>
          </p:cNvSpPr>
          <p:nvPr/>
        </p:nvSpPr>
        <p:spPr bwMode="auto">
          <a:xfrm>
            <a:off x="2987675" y="2638425"/>
            <a:ext cx="2376488" cy="430213"/>
          </a:xfrm>
          <a:prstGeom prst="rect">
            <a:avLst/>
          </a:prstGeom>
          <a:gradFill rotWithShape="1">
            <a:gsLst>
              <a:gs pos="0">
                <a:srgbClr val="FFCC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rPr>
              <a:t>JRadioButton</a:t>
            </a:r>
          </a:p>
        </p:txBody>
      </p:sp>
      <p:sp>
        <p:nvSpPr>
          <p:cNvPr id="35846" name="Rectangle 6"/>
          <p:cNvSpPr>
            <a:spLocks noGrp="1" noChangeArrowheads="1"/>
          </p:cNvSpPr>
          <p:nvPr>
            <p:ph type="title"/>
          </p:nvPr>
        </p:nvSpPr>
        <p:spPr>
          <a:xfrm>
            <a:off x="-180975" y="188913"/>
            <a:ext cx="9129713"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dirty="0" err="1" smtClean="0"/>
              <a:t>JRadioButton</a:t>
            </a:r>
            <a:r>
              <a:rPr lang="en-US" altLang="zh-CN" dirty="0" smtClean="0"/>
              <a:t> 3-1</a:t>
            </a:r>
          </a:p>
        </p:txBody>
      </p:sp>
      <p:cxnSp>
        <p:nvCxnSpPr>
          <p:cNvPr id="11" name="直接箭头连接符 10"/>
          <p:cNvCxnSpPr>
            <a:cxnSpLocks noChangeShapeType="1"/>
          </p:cNvCxnSpPr>
          <p:nvPr/>
        </p:nvCxnSpPr>
        <p:spPr bwMode="auto">
          <a:xfrm flipV="1">
            <a:off x="4757738" y="3284538"/>
            <a:ext cx="3414712" cy="144462"/>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cxnSpLocks noChangeShapeType="1"/>
            <a:stCxn id="415747" idx="1"/>
          </p:cNvCxnSpPr>
          <p:nvPr/>
        </p:nvCxnSpPr>
        <p:spPr bwMode="auto">
          <a:xfrm flipH="1">
            <a:off x="1835696" y="3357563"/>
            <a:ext cx="1728242" cy="431477"/>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415748"/>
                                        </p:tgtEl>
                                        <p:attrNameLst>
                                          <p:attrName>style.visibility</p:attrName>
                                        </p:attrNameLst>
                                      </p:cBhvr>
                                      <p:to>
                                        <p:strVal val="visible"/>
                                      </p:to>
                                    </p:set>
                                    <p:anim calcmode="lin" valueType="num">
                                      <p:cBhvr>
                                        <p:cTn id="7" dur="1000" fill="hold"/>
                                        <p:tgtEl>
                                          <p:spTgt spid="415748"/>
                                        </p:tgtEl>
                                        <p:attrNameLst>
                                          <p:attrName>ppt_w</p:attrName>
                                        </p:attrNameLst>
                                      </p:cBhvr>
                                      <p:tavLst>
                                        <p:tav tm="0">
                                          <p:val>
                                            <p:fltVal val="0"/>
                                          </p:val>
                                        </p:tav>
                                        <p:tav tm="100000">
                                          <p:val>
                                            <p:strVal val="#ppt_w"/>
                                          </p:val>
                                        </p:tav>
                                      </p:tavLst>
                                    </p:anim>
                                    <p:anim calcmode="lin" valueType="num">
                                      <p:cBhvr>
                                        <p:cTn id="8" dur="1000" fill="hold"/>
                                        <p:tgtEl>
                                          <p:spTgt spid="415748"/>
                                        </p:tgtEl>
                                        <p:attrNameLst>
                                          <p:attrName>ppt_h</p:attrName>
                                        </p:attrNameLst>
                                      </p:cBhvr>
                                      <p:tavLst>
                                        <p:tav tm="0">
                                          <p:val>
                                            <p:fltVal val="0"/>
                                          </p:val>
                                        </p:tav>
                                        <p:tav tm="100000">
                                          <p:val>
                                            <p:strVal val="#ppt_h"/>
                                          </p:val>
                                        </p:tav>
                                      </p:tavLst>
                                    </p:anim>
                                    <p:anim calcmode="lin" valueType="num">
                                      <p:cBhvr>
                                        <p:cTn id="9" dur="1000" fill="hold"/>
                                        <p:tgtEl>
                                          <p:spTgt spid="415748"/>
                                        </p:tgtEl>
                                        <p:attrNameLst>
                                          <p:attrName>style.rotation</p:attrName>
                                        </p:attrNameLst>
                                      </p:cBhvr>
                                      <p:tavLst>
                                        <p:tav tm="0">
                                          <p:val>
                                            <p:fltVal val="90"/>
                                          </p:val>
                                        </p:tav>
                                        <p:tav tm="100000">
                                          <p:val>
                                            <p:fltVal val="0"/>
                                          </p:val>
                                        </p:tav>
                                      </p:tavLst>
                                    </p:anim>
                                    <p:animEffect transition="in" filter="fade">
                                      <p:cBhvr>
                                        <p:cTn id="10" dur="1000"/>
                                        <p:tgtEl>
                                          <p:spTgt spid="41574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15747"/>
                                        </p:tgtEl>
                                        <p:attrNameLst>
                                          <p:attrName>style.visibility</p:attrName>
                                        </p:attrNameLst>
                                      </p:cBhvr>
                                      <p:to>
                                        <p:strVal val="visible"/>
                                      </p:to>
                                    </p:set>
                                    <p:animEffect transition="in" filter="wipe(left)">
                                      <p:cBhvr>
                                        <p:cTn id="15" dur="1000"/>
                                        <p:tgtEl>
                                          <p:spTgt spid="41574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animBg="1"/>
      <p:bldP spid="41574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986066B-7869-416B-B558-3E3D55A2287E}" type="slidenum">
              <a:rPr lang="en-US" altLang="zh-CN" smtClean="0"/>
              <a:pPr eaLnBrk="1" hangingPunct="1"/>
              <a:t>24</a:t>
            </a:fld>
            <a:endParaRPr lang="en-US" altLang="zh-CN" smtClean="0"/>
          </a:p>
        </p:txBody>
      </p:sp>
      <p:sp>
        <p:nvSpPr>
          <p:cNvPr id="36867" name="Rectangle 6"/>
          <p:cNvSpPr>
            <a:spLocks noGrp="1" noChangeArrowheads="1"/>
          </p:cNvSpPr>
          <p:nvPr>
            <p:ph type="title"/>
          </p:nvPr>
        </p:nvSpPr>
        <p:spPr>
          <a:xfrm>
            <a:off x="-180975" y="188913"/>
            <a:ext cx="9129713"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dirty="0" err="1" smtClean="0"/>
              <a:t>JRadioButton</a:t>
            </a:r>
            <a:r>
              <a:rPr lang="en-US" altLang="zh-CN" dirty="0" smtClean="0"/>
              <a:t> 3-2</a:t>
            </a:r>
          </a:p>
        </p:txBody>
      </p:sp>
      <p:graphicFrame>
        <p:nvGraphicFramePr>
          <p:cNvPr id="416826" name="Group 58"/>
          <p:cNvGraphicFramePr>
            <a:graphicFrameLocks noGrp="1"/>
          </p:cNvGraphicFramePr>
          <p:nvPr>
            <p:ph sz="quarter" idx="2"/>
            <p:extLst>
              <p:ext uri="{D42A27DB-BD31-4B8C-83A1-F6EECF244321}">
                <p14:modId xmlns:p14="http://schemas.microsoft.com/office/powerpoint/2010/main" val="2557705765"/>
              </p:ext>
            </p:extLst>
          </p:nvPr>
        </p:nvGraphicFramePr>
        <p:xfrm>
          <a:off x="755576" y="1268760"/>
          <a:ext cx="7345363" cy="2133600"/>
        </p:xfrm>
        <a:graphic>
          <a:graphicData uri="http://schemas.openxmlformats.org/drawingml/2006/table">
            <a:tbl>
              <a:tblPr/>
              <a:tblGrid>
                <a:gridCol w="2741613">
                  <a:extLst>
                    <a:ext uri="{9D8B030D-6E8A-4147-A177-3AD203B41FA5}">
                      <a16:colId xmlns:a16="http://schemas.microsoft.com/office/drawing/2014/main" val="20000"/>
                    </a:ext>
                  </a:extLst>
                </a:gridCol>
                <a:gridCol w="4603750">
                  <a:extLst>
                    <a:ext uri="{9D8B030D-6E8A-4147-A177-3AD203B41FA5}">
                      <a16:colId xmlns:a16="http://schemas.microsoft.com/office/drawing/2014/main" val="20001"/>
                    </a:ext>
                  </a:extLst>
                </a:gridCol>
              </a:tblGrid>
              <a:tr h="2540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Arial" charset="0"/>
                          <a:ea typeface="黑体" pitchFamily="2" charset="-122"/>
                          <a:cs typeface="Times New Roman" pitchFamily="18" charset="0"/>
                        </a:rPr>
                        <a:t>方法</a:t>
                      </a:r>
                      <a:endParaRPr kumimoji="0" lang="zh-CN" altLang="en-US" sz="2000" b="0" i="0" u="none" strike="noStrike" cap="none" normalizeH="0" baseline="0" dirty="0" smtClean="0">
                        <a:ln>
                          <a:noFill/>
                        </a:ln>
                        <a:solidFill>
                          <a:schemeClr val="bg1"/>
                        </a:solidFill>
                        <a:effectLst/>
                        <a:latin typeface="Arial" charset="0"/>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Arial" charset="0"/>
                          <a:ea typeface="黑体" pitchFamily="2" charset="-122"/>
                          <a:cs typeface="Times New Roman" pitchFamily="18" charset="0"/>
                        </a:rPr>
                        <a:t>说明</a:t>
                      </a:r>
                      <a:endParaRPr kumimoji="0" lang="zh-CN" altLang="en-US" sz="2000" b="0" i="0" u="none" strike="noStrike" cap="none" normalizeH="0" baseline="0" smtClean="0">
                        <a:ln>
                          <a:noFill/>
                        </a:ln>
                        <a:solidFill>
                          <a:schemeClr val="bg1"/>
                        </a:solidFill>
                        <a:effectLst/>
                        <a:latin typeface="Arial" charset="0"/>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2651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JRadioButton</a:t>
                      </a:r>
                      <a:r>
                        <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创建初始非选中的单选按钮，不设置其文本</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94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JRadioButton(String text)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用指定的文本创建非选中的单选按钮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9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JRadioButton(String text,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boolean selected)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用指定的文本和选择状态创建单选按钮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94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isSelected</a:t>
                      </a:r>
                      <a:r>
                        <a:rPr kumimoji="0" lang="en-US"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返回按钮的状态</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16826"/>
                                        </p:tgtEl>
                                        <p:attrNameLst>
                                          <p:attrName>style.visibility</p:attrName>
                                        </p:attrNameLst>
                                      </p:cBhvr>
                                      <p:to>
                                        <p:strVal val="visible"/>
                                      </p:to>
                                    </p:set>
                                    <p:animEffect transition="in" filter="wipe(up)">
                                      <p:cBhvr>
                                        <p:cTn id="7" dur="500"/>
                                        <p:tgtEl>
                                          <p:spTgt spid="416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11560" y="189391"/>
            <a:ext cx="8229600" cy="792163"/>
          </a:xfrm>
        </p:spPr>
        <p:txBody>
          <a:bodyPr/>
          <a:lstStyle/>
          <a:p>
            <a:r>
              <a:rPr lang="en-US" altLang="zh-CN" dirty="0" err="1" smtClean="0"/>
              <a:t>JRadioButton</a:t>
            </a:r>
            <a:r>
              <a:rPr lang="en-US" altLang="zh-CN" dirty="0" smtClean="0"/>
              <a:t> 3-2</a:t>
            </a:r>
            <a:endParaRPr lang="zh-CN" altLang="en-US" dirty="0"/>
          </a:p>
        </p:txBody>
      </p:sp>
      <p:sp>
        <p:nvSpPr>
          <p:cNvPr id="6" name="灯片编号占位符 5"/>
          <p:cNvSpPr>
            <a:spLocks noGrp="1"/>
          </p:cNvSpPr>
          <p:nvPr>
            <p:ph type="sldNum" sz="quarter" idx="10"/>
          </p:nvPr>
        </p:nvSpPr>
        <p:spPr/>
        <p:txBody>
          <a:bodyPr/>
          <a:lstStyle/>
          <a:p>
            <a:pPr>
              <a:defRPr/>
            </a:pPr>
            <a:fld id="{606D166F-D8D2-437D-BAEC-524F6C666DF4}" type="slidenum">
              <a:rPr lang="en-US" altLang="zh-CN" smtClean="0"/>
              <a:pPr>
                <a:defRPr/>
              </a:pPr>
              <a:t>25</a:t>
            </a:fld>
            <a:endParaRPr lang="en-US" altLang="zh-CN"/>
          </a:p>
        </p:txBody>
      </p:sp>
      <p:pic>
        <p:nvPicPr>
          <p:cNvPr id="96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181579"/>
            <a:ext cx="502920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39552" y="821789"/>
            <a:ext cx="5905500" cy="400050"/>
          </a:xfrm>
          <a:prstGeom prst="rect">
            <a:avLst/>
          </a:prstGeom>
          <a:noFill/>
        </p:spPr>
        <p:txBody>
          <a:bodyPr>
            <a:spAutoFit/>
          </a:bodyPr>
          <a:lstStyle/>
          <a:p>
            <a:pPr>
              <a:defRPr/>
            </a:pPr>
            <a:r>
              <a:rPr lang="zh-CN" altLang="en-US" sz="2000" dirty="0">
                <a:latin typeface="+mn-ea"/>
                <a:ea typeface="+mn-ea"/>
              </a:rPr>
              <a:t>问题：一组内多个</a:t>
            </a:r>
            <a:r>
              <a:rPr lang="en-US" altLang="zh-CN" sz="2000" dirty="0" err="1">
                <a:latin typeface="+mn-ea"/>
                <a:ea typeface="+mn-ea"/>
              </a:rPr>
              <a:t>RadioButton</a:t>
            </a:r>
            <a:r>
              <a:rPr lang="zh-CN" altLang="en-US" sz="2000" dirty="0">
                <a:latin typeface="+mn-ea"/>
                <a:ea typeface="+mn-ea"/>
              </a:rPr>
              <a:t>的互斥选中如何实现</a:t>
            </a:r>
          </a:p>
        </p:txBody>
      </p:sp>
      <p:sp>
        <p:nvSpPr>
          <p:cNvPr id="11" name="TextBox 10"/>
          <p:cNvSpPr txBox="1">
            <a:spLocks noChangeArrowheads="1"/>
          </p:cNvSpPr>
          <p:nvPr/>
        </p:nvSpPr>
        <p:spPr bwMode="auto">
          <a:xfrm>
            <a:off x="611560" y="5445224"/>
            <a:ext cx="76803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微软雅黑" pitchFamily="34" charset="-122"/>
                <a:ea typeface="微软雅黑" pitchFamily="34" charset="-122"/>
              </a:rPr>
              <a:t>ButtonGroup sexGrp = new </a:t>
            </a:r>
            <a:r>
              <a:rPr lang="en-US" altLang="zh-CN" sz="2000" smtClean="0">
                <a:latin typeface="微软雅黑" pitchFamily="34" charset="-122"/>
                <a:ea typeface="微软雅黑" pitchFamily="34" charset="-122"/>
              </a:rPr>
              <a:t>ButtonGroup ();</a:t>
            </a:r>
          </a:p>
          <a:p>
            <a:pPr eaLnBrk="1" hangingPunct="1"/>
            <a:r>
              <a:rPr lang="en-US" altLang="zh-CN" sz="2000">
                <a:latin typeface="微软雅黑" pitchFamily="34" charset="-122"/>
                <a:ea typeface="微软雅黑" pitchFamily="34" charset="-122"/>
              </a:rPr>
              <a:t>sexGrp.add (rdbtnFemale</a:t>
            </a:r>
            <a:r>
              <a:rPr lang="en-US" altLang="zh-CN" sz="2000" smtClean="0">
                <a:latin typeface="微软雅黑" pitchFamily="34" charset="-122"/>
                <a:ea typeface="微软雅黑" pitchFamily="34" charset="-122"/>
              </a:rPr>
              <a:t>);</a:t>
            </a:r>
          </a:p>
          <a:p>
            <a:pPr eaLnBrk="1" hangingPunct="1"/>
            <a:r>
              <a:rPr lang="en-US" altLang="zh-CN" sz="2000">
                <a:latin typeface="微软雅黑" pitchFamily="34" charset="-122"/>
                <a:ea typeface="微软雅黑" pitchFamily="34" charset="-122"/>
              </a:rPr>
              <a:t>sexGrp.add (rdbtnMale);</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12047284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324975" cy="48958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1"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D737E2C-9C4E-4899-A1C4-F1E35EAC3754}" type="slidenum">
              <a:rPr lang="en-US" altLang="zh-CN" smtClean="0"/>
              <a:pPr eaLnBrk="1" hangingPunct="1"/>
              <a:t>26</a:t>
            </a:fld>
            <a:endParaRPr lang="en-US" altLang="zh-CN" smtClean="0"/>
          </a:p>
        </p:txBody>
      </p:sp>
      <p:sp>
        <p:nvSpPr>
          <p:cNvPr id="285711" name="AutoShape 15"/>
          <p:cNvSpPr>
            <a:spLocks noChangeArrowheads="1"/>
          </p:cNvSpPr>
          <p:nvPr/>
        </p:nvSpPr>
        <p:spPr bwMode="auto">
          <a:xfrm>
            <a:off x="3492500" y="4005263"/>
            <a:ext cx="1169988" cy="431800"/>
          </a:xfrm>
          <a:prstGeom prst="roundRect">
            <a:avLst>
              <a:gd name="adj" fmla="val 16667"/>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12" name="Rectangle 16"/>
          <p:cNvSpPr>
            <a:spLocks noChangeArrowheads="1"/>
          </p:cNvSpPr>
          <p:nvPr/>
        </p:nvSpPr>
        <p:spPr bwMode="auto">
          <a:xfrm>
            <a:off x="3276600" y="3573463"/>
            <a:ext cx="2303463" cy="358775"/>
          </a:xfrm>
          <a:prstGeom prst="rect">
            <a:avLst/>
          </a:prstGeom>
          <a:gradFill rotWithShape="1">
            <a:gsLst>
              <a:gs pos="0">
                <a:srgbClr val="FFCC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rPr>
              <a:t>JButton</a:t>
            </a:r>
          </a:p>
        </p:txBody>
      </p:sp>
      <p:sp>
        <p:nvSpPr>
          <p:cNvPr id="37894" name="Rectangle 74"/>
          <p:cNvSpPr>
            <a:spLocks noGrp="1" noChangeArrowheads="1"/>
          </p:cNvSpPr>
          <p:nvPr>
            <p:ph type="title"/>
          </p:nvPr>
        </p:nvSpPr>
        <p:spPr>
          <a:xfrm>
            <a:off x="-180975" y="188913"/>
            <a:ext cx="9129713"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JButton 2-1 </a:t>
            </a:r>
          </a:p>
        </p:txBody>
      </p:sp>
      <p:cxnSp>
        <p:nvCxnSpPr>
          <p:cNvPr id="11" name="直接箭头连接符 10"/>
          <p:cNvCxnSpPr>
            <a:cxnSpLocks noChangeShapeType="1"/>
          </p:cNvCxnSpPr>
          <p:nvPr/>
        </p:nvCxnSpPr>
        <p:spPr bwMode="auto">
          <a:xfrm flipV="1">
            <a:off x="4787900" y="2997200"/>
            <a:ext cx="3384550" cy="1223963"/>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cxnSpLocks noChangeShapeType="1"/>
          </p:cNvCxnSpPr>
          <p:nvPr/>
        </p:nvCxnSpPr>
        <p:spPr bwMode="auto">
          <a:xfrm flipH="1" flipV="1">
            <a:off x="1619672" y="3717032"/>
            <a:ext cx="1872828" cy="504132"/>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85712"/>
                                        </p:tgtEl>
                                        <p:attrNameLst>
                                          <p:attrName>style.visibility</p:attrName>
                                        </p:attrNameLst>
                                      </p:cBhvr>
                                      <p:to>
                                        <p:strVal val="visible"/>
                                      </p:to>
                                    </p:set>
                                    <p:anim calcmode="lin" valueType="num">
                                      <p:cBhvr>
                                        <p:cTn id="7" dur="1000" fill="hold"/>
                                        <p:tgtEl>
                                          <p:spTgt spid="285712"/>
                                        </p:tgtEl>
                                        <p:attrNameLst>
                                          <p:attrName>ppt_w</p:attrName>
                                        </p:attrNameLst>
                                      </p:cBhvr>
                                      <p:tavLst>
                                        <p:tav tm="0">
                                          <p:val>
                                            <p:fltVal val="0"/>
                                          </p:val>
                                        </p:tav>
                                        <p:tav tm="100000">
                                          <p:val>
                                            <p:strVal val="#ppt_w"/>
                                          </p:val>
                                        </p:tav>
                                      </p:tavLst>
                                    </p:anim>
                                    <p:anim calcmode="lin" valueType="num">
                                      <p:cBhvr>
                                        <p:cTn id="8" dur="1000" fill="hold"/>
                                        <p:tgtEl>
                                          <p:spTgt spid="285712"/>
                                        </p:tgtEl>
                                        <p:attrNameLst>
                                          <p:attrName>ppt_h</p:attrName>
                                        </p:attrNameLst>
                                      </p:cBhvr>
                                      <p:tavLst>
                                        <p:tav tm="0">
                                          <p:val>
                                            <p:fltVal val="0"/>
                                          </p:val>
                                        </p:tav>
                                        <p:tav tm="100000">
                                          <p:val>
                                            <p:strVal val="#ppt_h"/>
                                          </p:val>
                                        </p:tav>
                                      </p:tavLst>
                                    </p:anim>
                                    <p:anim calcmode="lin" valueType="num">
                                      <p:cBhvr>
                                        <p:cTn id="9" dur="1000" fill="hold"/>
                                        <p:tgtEl>
                                          <p:spTgt spid="285712"/>
                                        </p:tgtEl>
                                        <p:attrNameLst>
                                          <p:attrName>style.rotation</p:attrName>
                                        </p:attrNameLst>
                                      </p:cBhvr>
                                      <p:tavLst>
                                        <p:tav tm="0">
                                          <p:val>
                                            <p:fltVal val="90"/>
                                          </p:val>
                                        </p:tav>
                                        <p:tav tm="100000">
                                          <p:val>
                                            <p:fltVal val="0"/>
                                          </p:val>
                                        </p:tav>
                                      </p:tavLst>
                                    </p:anim>
                                    <p:animEffect transition="in" filter="fade">
                                      <p:cBhvr>
                                        <p:cTn id="10" dur="1000"/>
                                        <p:tgtEl>
                                          <p:spTgt spid="2857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85711"/>
                                        </p:tgtEl>
                                        <p:attrNameLst>
                                          <p:attrName>style.visibility</p:attrName>
                                        </p:attrNameLst>
                                      </p:cBhvr>
                                      <p:to>
                                        <p:strVal val="visible"/>
                                      </p:to>
                                    </p:set>
                                    <p:animEffect transition="in" filter="wipe(left)">
                                      <p:cBhvr>
                                        <p:cTn id="15" dur="1000"/>
                                        <p:tgtEl>
                                          <p:spTgt spid="2857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1" grpId="0" animBg="1"/>
      <p:bldP spid="28571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6"/>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0C49C4B-21C1-4C81-B3A2-8913E9B39C2B}" type="slidenum">
              <a:rPr lang="en-US" altLang="zh-CN" smtClean="0"/>
              <a:pPr eaLnBrk="1" hangingPunct="1"/>
              <a:t>27</a:t>
            </a:fld>
            <a:endParaRPr lang="en-US" altLang="zh-CN" smtClean="0"/>
          </a:p>
        </p:txBody>
      </p:sp>
      <p:sp>
        <p:nvSpPr>
          <p:cNvPr id="38915" name="Rectangle 18"/>
          <p:cNvSpPr>
            <a:spLocks noGrp="1" noChangeArrowheads="1"/>
          </p:cNvSpPr>
          <p:nvPr>
            <p:ph type="title" sz="quarter"/>
          </p:nvPr>
        </p:nvSpPr>
        <p:spPr>
          <a:xfrm>
            <a:off x="735013" y="188913"/>
            <a:ext cx="8229600"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JButton 2-2</a:t>
            </a:r>
          </a:p>
        </p:txBody>
      </p:sp>
      <p:graphicFrame>
        <p:nvGraphicFramePr>
          <p:cNvPr id="385382" name="Group 358"/>
          <p:cNvGraphicFramePr>
            <a:graphicFrameLocks noGrp="1"/>
          </p:cNvGraphicFramePr>
          <p:nvPr>
            <p:ph sz="quarter" idx="2"/>
          </p:nvPr>
        </p:nvGraphicFramePr>
        <p:xfrm>
          <a:off x="3059113" y="1916113"/>
          <a:ext cx="4038600" cy="2378075"/>
        </p:xfrm>
        <a:graphic>
          <a:graphicData uri="http://schemas.openxmlformats.org/drawingml/2006/table">
            <a:tbl>
              <a:tblPr/>
              <a:tblGrid>
                <a:gridCol w="1558925">
                  <a:extLst>
                    <a:ext uri="{9D8B030D-6E8A-4147-A177-3AD203B41FA5}">
                      <a16:colId xmlns:a16="http://schemas.microsoft.com/office/drawing/2014/main" val="20000"/>
                    </a:ext>
                  </a:extLst>
                </a:gridCol>
                <a:gridCol w="2479675">
                  <a:extLst>
                    <a:ext uri="{9D8B030D-6E8A-4147-A177-3AD203B41FA5}">
                      <a16:colId xmlns:a16="http://schemas.microsoft.com/office/drawing/2014/main" val="20001"/>
                    </a:ext>
                  </a:extLst>
                </a:gridCol>
              </a:tblGrid>
              <a:tr h="36585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Arial" charset="0"/>
                          <a:ea typeface="黑体" pitchFamily="2" charset="-122"/>
                          <a:cs typeface="Times New Roman" pitchFamily="18" charset="0"/>
                        </a:rPr>
                        <a:t>属性</a:t>
                      </a:r>
                      <a:endParaRPr kumimoji="0" lang="zh-CN" altLang="en-US" sz="1800" b="1" i="0" u="none" strike="noStrike" cap="none" normalizeH="0" baseline="0" dirty="0" smtClean="0">
                        <a:ln>
                          <a:noFill/>
                        </a:ln>
                        <a:solidFill>
                          <a:schemeClr val="bg1"/>
                        </a:solidFill>
                        <a:effectLst/>
                        <a:latin typeface="Arial" charset="0"/>
                        <a:ea typeface="黑体" pitchFamily="2" charset="-122"/>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Arial" charset="0"/>
                          <a:ea typeface="黑体" pitchFamily="2" charset="-122"/>
                          <a:cs typeface="Times New Roman" pitchFamily="18" charset="0"/>
                        </a:rPr>
                        <a:t>说明</a:t>
                      </a:r>
                      <a:endParaRPr kumimoji="0" lang="zh-CN" altLang="en-US" sz="1800" b="1" i="0" u="none" strike="noStrike" cap="none" normalizeH="0" baseline="0" dirty="0" smtClean="0">
                        <a:ln>
                          <a:noFill/>
                        </a:ln>
                        <a:solidFill>
                          <a:schemeClr val="bg1"/>
                        </a:solidFill>
                        <a:effectLst/>
                        <a:latin typeface="Arial" charset="0"/>
                        <a:ea typeface="黑体" pitchFamily="2" charset="-122"/>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00"/>
                    </a:solidFill>
                  </a:tcPr>
                </a:tc>
                <a:extLst>
                  <a:ext uri="{0D108BD9-81ED-4DB2-BD59-A6C34878D82A}">
                    <a16:rowId xmlns:a16="http://schemas.microsoft.com/office/drawing/2014/main" val="10000"/>
                  </a:ext>
                </a:extLst>
              </a:tr>
              <a:tr h="201221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ea typeface="黑体" pitchFamily="2" charset="-122"/>
                        </a:rPr>
                        <a:t>JButton </a:t>
                      </a:r>
                      <a:r>
                        <a:rPr kumimoji="0" lang="zh-CN" altLang="en-US" sz="1800" b="0" i="0" u="none" strike="noStrike" cap="none" normalizeH="0" baseline="0" smtClean="0">
                          <a:ln>
                            <a:noFill/>
                          </a:ln>
                          <a:solidFill>
                            <a:schemeClr val="tx1"/>
                          </a:solidFill>
                          <a:effectLst/>
                          <a:latin typeface="Arial" charset="0"/>
                          <a:ea typeface="黑体" pitchFamily="2" charset="-122"/>
                        </a:rPr>
                        <a:t>类派生自 </a:t>
                      </a:r>
                      <a:r>
                        <a:rPr kumimoji="0" lang="en-US" sz="1800" b="0" i="0" u="none" strike="noStrike" cap="none" normalizeH="0" baseline="0" smtClean="0">
                          <a:ln>
                            <a:noFill/>
                          </a:ln>
                          <a:solidFill>
                            <a:schemeClr val="tx1"/>
                          </a:solidFill>
                          <a:effectLst/>
                          <a:latin typeface="Arial" charset="0"/>
                          <a:ea typeface="黑体" pitchFamily="2" charset="-122"/>
                        </a:rPr>
                        <a:t>javax.swing.AbstractButton </a:t>
                      </a:r>
                      <a:r>
                        <a:rPr kumimoji="0" lang="zh-CN" altLang="en-US" sz="1800" b="0" i="0" u="none" strike="noStrike" cap="none" normalizeH="0" baseline="0" smtClean="0">
                          <a:ln>
                            <a:noFill/>
                          </a:ln>
                          <a:solidFill>
                            <a:schemeClr val="tx1"/>
                          </a:solidFill>
                          <a:effectLst/>
                          <a:latin typeface="Arial" charset="0"/>
                          <a:ea typeface="黑体" pitchFamily="2" charset="-122"/>
                        </a:rPr>
                        <a:t>类，该类由 </a:t>
                      </a:r>
                      <a:r>
                        <a:rPr kumimoji="0" lang="en-US" sz="1800" b="0" i="0" u="none" strike="noStrike" cap="none" normalizeH="0" baseline="0" smtClean="0">
                          <a:ln>
                            <a:noFill/>
                          </a:ln>
                          <a:solidFill>
                            <a:schemeClr val="tx1"/>
                          </a:solidFill>
                          <a:effectLst/>
                          <a:latin typeface="Arial" charset="0"/>
                          <a:ea typeface="黑体" pitchFamily="2" charset="-122"/>
                        </a:rPr>
                        <a:t>JComponent </a:t>
                      </a:r>
                      <a:r>
                        <a:rPr kumimoji="0" lang="zh-CN" altLang="en-US" sz="1800" b="0" i="0" u="none" strike="noStrike" cap="none" normalizeH="0" baseline="0" smtClean="0">
                          <a:ln>
                            <a:noFill/>
                          </a:ln>
                          <a:solidFill>
                            <a:schemeClr val="tx1"/>
                          </a:solidFill>
                          <a:effectLst/>
                          <a:latin typeface="Arial" charset="0"/>
                          <a:ea typeface="黑体" pitchFamily="2" charset="-122"/>
                        </a:rPr>
                        <a:t>扩展而来</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b="0" i="0" u="none" strike="noStrike" cap="none" normalizeH="0" baseline="0" dirty="0" err="1" smtClean="0">
                          <a:ln>
                            <a:noFill/>
                          </a:ln>
                          <a:solidFill>
                            <a:schemeClr val="tx1"/>
                          </a:solidFill>
                          <a:effectLst/>
                          <a:latin typeface="Arial" charset="0"/>
                          <a:ea typeface="黑体" pitchFamily="2" charset="-122"/>
                        </a:rPr>
                        <a:t>JButton</a:t>
                      </a:r>
                      <a:r>
                        <a:rPr kumimoji="0" lang="en-US" sz="1800" b="0" i="0" u="none" strike="noStrike" cap="none" normalizeH="0" baseline="0" dirty="0" smtClean="0">
                          <a:ln>
                            <a:noFill/>
                          </a:ln>
                          <a:solidFill>
                            <a:schemeClr val="tx1"/>
                          </a:solidFill>
                          <a:effectLst/>
                          <a:latin typeface="Arial" charset="0"/>
                          <a:ea typeface="黑体" pitchFamily="2" charset="-122"/>
                        </a:rPr>
                        <a:t> </a:t>
                      </a:r>
                      <a:r>
                        <a:rPr kumimoji="0" lang="zh-CN" altLang="en-US" sz="1800" b="0" i="0" u="none" strike="noStrike" cap="none" normalizeH="0" baseline="0" dirty="0" smtClean="0">
                          <a:ln>
                            <a:noFill/>
                          </a:ln>
                          <a:solidFill>
                            <a:schemeClr val="tx1"/>
                          </a:solidFill>
                          <a:effectLst/>
                          <a:latin typeface="Arial" charset="0"/>
                          <a:ea typeface="黑体" pitchFamily="2" charset="-122"/>
                        </a:rPr>
                        <a:t>对象包含一个文本标签、图像图标或两者，描述按钮、文本</a:t>
                      </a:r>
                      <a:r>
                        <a:rPr kumimoji="0" lang="en-US" altLang="zh-CN" sz="1800" b="0" i="0" u="none" strike="noStrike" cap="none" normalizeH="0" baseline="0" dirty="0" smtClean="0">
                          <a:ln>
                            <a:noFill/>
                          </a:ln>
                          <a:solidFill>
                            <a:schemeClr val="tx1"/>
                          </a:solidFill>
                          <a:effectLst/>
                          <a:latin typeface="Arial" charset="0"/>
                          <a:ea typeface="黑体" pitchFamily="2" charset="-122"/>
                        </a:rPr>
                        <a:t>/</a:t>
                      </a:r>
                      <a:r>
                        <a:rPr kumimoji="0" lang="zh-CN" altLang="en-US" sz="1800" b="0" i="0" u="none" strike="noStrike" cap="none" normalizeH="0" baseline="0" dirty="0" smtClean="0">
                          <a:ln>
                            <a:noFill/>
                          </a:ln>
                          <a:solidFill>
                            <a:schemeClr val="tx1"/>
                          </a:solidFill>
                          <a:effectLst/>
                          <a:latin typeface="Arial" charset="0"/>
                          <a:ea typeface="黑体" pitchFamily="2" charset="-122"/>
                        </a:rPr>
                        <a:t>图标周围的空白区域和边框的用途</a:t>
                      </a:r>
                      <a:endParaRPr kumimoji="0" lang="en-US" sz="1800" b="0" i="0" u="none" strike="noStrike" cap="none" normalizeH="0" baseline="0" dirty="0" smtClean="0">
                        <a:ln>
                          <a:noFill/>
                        </a:ln>
                        <a:solidFill>
                          <a:schemeClr val="tx1"/>
                        </a:solidFill>
                        <a:effectLst/>
                        <a:latin typeface="Arial" charset="0"/>
                        <a:ea typeface="黑体" pitchFamily="2" charset="-122"/>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4" name="组合 3"/>
          <p:cNvGrpSpPr>
            <a:grpSpLocks/>
          </p:cNvGrpSpPr>
          <p:nvPr/>
        </p:nvGrpSpPr>
        <p:grpSpPr bwMode="auto">
          <a:xfrm>
            <a:off x="55563" y="46038"/>
            <a:ext cx="2630487" cy="4324350"/>
            <a:chOff x="55449" y="46415"/>
            <a:chExt cx="2631281" cy="4324350"/>
          </a:xfrm>
        </p:grpSpPr>
        <p:pic>
          <p:nvPicPr>
            <p:cNvPr id="38957" name="Picture 3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9" y="46415"/>
              <a:ext cx="2247900" cy="43243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58" name="AutoShape 3"/>
            <p:cNvSpPr>
              <a:spLocks noChangeArrowheads="1"/>
            </p:cNvSpPr>
            <p:nvPr/>
          </p:nvSpPr>
          <p:spPr bwMode="auto">
            <a:xfrm>
              <a:off x="1043609" y="1414009"/>
              <a:ext cx="1007442" cy="287337"/>
            </a:xfrm>
            <a:prstGeom prst="roundRect">
              <a:avLst>
                <a:gd name="adj" fmla="val 16667"/>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9" name="AutoShape 5"/>
            <p:cNvSpPr>
              <a:spLocks noChangeArrowheads="1"/>
            </p:cNvSpPr>
            <p:nvPr/>
          </p:nvSpPr>
          <p:spPr bwMode="auto">
            <a:xfrm rot="2124226">
              <a:off x="1919967" y="1826608"/>
              <a:ext cx="766763"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9B97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85407" name="Group 383"/>
          <p:cNvGraphicFramePr>
            <a:graphicFrameLocks noGrp="1"/>
          </p:cNvGraphicFramePr>
          <p:nvPr>
            <p:ph sz="quarter" idx="4"/>
          </p:nvPr>
        </p:nvGraphicFramePr>
        <p:xfrm>
          <a:off x="468313" y="2208213"/>
          <a:ext cx="8208962" cy="3941763"/>
        </p:xfrm>
        <a:graphic>
          <a:graphicData uri="http://schemas.openxmlformats.org/drawingml/2006/table">
            <a:tbl>
              <a:tblPr/>
              <a:tblGrid>
                <a:gridCol w="3240087">
                  <a:extLst>
                    <a:ext uri="{9D8B030D-6E8A-4147-A177-3AD203B41FA5}">
                      <a16:colId xmlns:a16="http://schemas.microsoft.com/office/drawing/2014/main" val="20000"/>
                    </a:ext>
                  </a:extLst>
                </a:gridCol>
                <a:gridCol w="4968875">
                  <a:extLst>
                    <a:ext uri="{9D8B030D-6E8A-4147-A177-3AD203B41FA5}">
                      <a16:colId xmlns:a16="http://schemas.microsoft.com/office/drawing/2014/main" val="20001"/>
                    </a:ext>
                  </a:extLst>
                </a:gridCol>
              </a:tblGrid>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Arial" charset="0"/>
                          <a:ea typeface="黑体" pitchFamily="2" charset="-122"/>
                          <a:cs typeface="Times New Roman" pitchFamily="18" charset="0"/>
                        </a:rPr>
                        <a:t>方法</a:t>
                      </a:r>
                      <a:endParaRPr kumimoji="0" lang="zh-CN" altLang="en-US" sz="2000" b="0" i="0" u="none" strike="noStrike" cap="none" normalizeH="0" baseline="0" smtClean="0">
                        <a:ln>
                          <a:noFill/>
                        </a:ln>
                        <a:solidFill>
                          <a:schemeClr val="bg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Arial" charset="0"/>
                          <a:ea typeface="黑体" pitchFamily="2" charset="-122"/>
                          <a:cs typeface="Times New Roman" pitchFamily="18" charset="0"/>
                        </a:rPr>
                        <a:t>说明</a:t>
                      </a:r>
                      <a:endParaRPr kumimoji="0" lang="zh-CN" altLang="en-US" sz="2000" b="0" i="0" u="none" strike="noStrike" cap="none" normalizeH="0" baseline="0" smtClean="0">
                        <a:ln>
                          <a:noFill/>
                        </a:ln>
                        <a:solidFill>
                          <a:schemeClr val="bg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4794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JButton(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创建不带文本和图标的按钮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03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JButton(Icon icon)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创建带图标的按钮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04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JButton(String text)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创建带文本的按钮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18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JButton(String text, Icon icon)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创建带文本和图标的按钮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826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rPr>
                        <a:t>setEnabled(boolean b)</a:t>
                      </a:r>
                      <a:endParaRPr kumimoji="0" lang="zh-CN" altLang="zh-CN" sz="1800" b="0" i="0" u="none" strike="noStrike" cap="none" normalizeH="0" baseline="0" smtClean="0">
                        <a:ln>
                          <a:noFill/>
                        </a:ln>
                        <a:solidFill>
                          <a:schemeClr val="tx1"/>
                        </a:solidFill>
                        <a:effectLst/>
                        <a:latin typeface="Arial" charset="0"/>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启用（或禁用）按钮</a:t>
                      </a:r>
                      <a:endParaRPr kumimoji="0" lang="zh-CN" altLang="zh-CN" sz="1800" b="0"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826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setRolloverIcon(Icon img)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当鼠标经过时，显示指定的图标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6000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setSelectedIcon(Icon img)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当选择按钮时，显示 </a:t>
                      </a: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img </a:t>
                      </a: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指定的图标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 presetClass="entr" presetSubtype="4" fill="hold" nodeType="afterEffect">
                                  <p:stCondLst>
                                    <p:cond delay="0"/>
                                  </p:stCondLst>
                                  <p:childTnLst>
                                    <p:set>
                                      <p:cBhvr>
                                        <p:cTn id="12" dur="1" fill="hold">
                                          <p:stCondLst>
                                            <p:cond delay="0"/>
                                          </p:stCondLst>
                                        </p:cTn>
                                        <p:tgtEl>
                                          <p:spTgt spid="385382"/>
                                        </p:tgtEl>
                                        <p:attrNameLst>
                                          <p:attrName>style.visibility</p:attrName>
                                        </p:attrNameLst>
                                      </p:cBhvr>
                                      <p:to>
                                        <p:strVal val="visible"/>
                                      </p:to>
                                    </p:set>
                                    <p:anim calcmode="lin" valueType="num">
                                      <p:cBhvr additive="base">
                                        <p:cTn id="13" dur="500" fill="hold"/>
                                        <p:tgtEl>
                                          <p:spTgt spid="385382"/>
                                        </p:tgtEl>
                                        <p:attrNameLst>
                                          <p:attrName>ppt_x</p:attrName>
                                        </p:attrNameLst>
                                      </p:cBhvr>
                                      <p:tavLst>
                                        <p:tav tm="0">
                                          <p:val>
                                            <p:strVal val="#ppt_x"/>
                                          </p:val>
                                        </p:tav>
                                        <p:tav tm="100000">
                                          <p:val>
                                            <p:strVal val="#ppt_x"/>
                                          </p:val>
                                        </p:tav>
                                      </p:tavLst>
                                    </p:anim>
                                    <p:anim calcmode="lin" valueType="num">
                                      <p:cBhvr additive="base">
                                        <p:cTn id="14" dur="500" fill="hold"/>
                                        <p:tgtEl>
                                          <p:spTgt spid="38538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385407"/>
                                        </p:tgtEl>
                                        <p:attrNameLst>
                                          <p:attrName>style.visibility</p:attrName>
                                        </p:attrNameLst>
                                      </p:cBhvr>
                                      <p:to>
                                        <p:strVal val="visible"/>
                                      </p:to>
                                    </p:set>
                                    <p:animEffect transition="in" filter="wipe(up)">
                                      <p:cBhvr>
                                        <p:cTn id="19" dur="500"/>
                                        <p:tgtEl>
                                          <p:spTgt spid="385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87ACF36-CBB7-42CA-BD1A-D1C9AC595122}" type="slidenum">
              <a:rPr lang="en-US" altLang="zh-CN" smtClean="0"/>
              <a:pPr eaLnBrk="1" hangingPunct="1"/>
              <a:t>28</a:t>
            </a:fld>
            <a:endParaRPr lang="en-US" altLang="zh-CN" smtClean="0"/>
          </a:p>
        </p:txBody>
      </p:sp>
      <p:sp>
        <p:nvSpPr>
          <p:cNvPr id="39939" name="Rectangle 2"/>
          <p:cNvSpPr>
            <a:spLocks noGrp="1" noChangeArrowheads="1"/>
          </p:cNvSpPr>
          <p:nvPr>
            <p:ph type="title"/>
          </p:nvPr>
        </p:nvSpPr>
        <p:spPr>
          <a:xfrm>
            <a:off x="420688" y="44624"/>
            <a:ext cx="8604250" cy="79216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t>事件处理程序 </a:t>
            </a:r>
            <a:r>
              <a:rPr lang="en-US" altLang="zh-CN" smtClean="0"/>
              <a:t>3-1 </a:t>
            </a:r>
          </a:p>
        </p:txBody>
      </p:sp>
      <p:grpSp>
        <p:nvGrpSpPr>
          <p:cNvPr id="340996" name="Group 4"/>
          <p:cNvGrpSpPr>
            <a:grpSpLocks/>
          </p:cNvGrpSpPr>
          <p:nvPr/>
        </p:nvGrpSpPr>
        <p:grpSpPr bwMode="auto">
          <a:xfrm>
            <a:off x="5435600" y="2419127"/>
            <a:ext cx="1368425" cy="1223962"/>
            <a:chOff x="4898" y="1979"/>
            <a:chExt cx="862" cy="771"/>
          </a:xfrm>
        </p:grpSpPr>
        <p:sp>
          <p:nvSpPr>
            <p:cNvPr id="39956" name="AutoShape 5"/>
            <p:cNvSpPr>
              <a:spLocks noChangeArrowheads="1"/>
            </p:cNvSpPr>
            <p:nvPr/>
          </p:nvSpPr>
          <p:spPr bwMode="auto">
            <a:xfrm>
              <a:off x="4898" y="1979"/>
              <a:ext cx="862" cy="771"/>
            </a:xfrm>
            <a:prstGeom prst="triangle">
              <a:avLst>
                <a:gd name="adj" fmla="val 5000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7" name="WordArt 6"/>
            <p:cNvSpPr>
              <a:spLocks noChangeArrowheads="1" noChangeShapeType="1" noTextEdit="1"/>
            </p:cNvSpPr>
            <p:nvPr/>
          </p:nvSpPr>
          <p:spPr bwMode="auto">
            <a:xfrm>
              <a:off x="5283" y="2273"/>
              <a:ext cx="84" cy="360"/>
            </a:xfrm>
            <a:prstGeom prst="rect">
              <a:avLst/>
            </a:prstGeom>
          </p:spPr>
          <p:txBody>
            <a:bodyPr wrap="none" fromWordArt="1">
              <a:prstTxWarp prst="textPlain">
                <a:avLst>
                  <a:gd name="adj" fmla="val 50000"/>
                </a:avLst>
              </a:prstTxWarp>
            </a:bodyPr>
            <a:lstStyle/>
            <a:p>
              <a:pPr algn="ctr"/>
              <a:r>
                <a:rPr lang="en-US" altLang="zh-CN" sz="3200" kern="10">
                  <a:ln w="9525">
                    <a:solidFill>
                      <a:srgbClr val="000000"/>
                    </a:solidFill>
                    <a:round/>
                    <a:headEnd/>
                    <a:tailEnd/>
                  </a:ln>
                  <a:latin typeface="Basemic Times"/>
                </a:rPr>
                <a:t>!</a:t>
              </a:r>
              <a:endParaRPr lang="zh-CN" altLang="en-US" sz="3200" kern="10">
                <a:ln w="9525">
                  <a:solidFill>
                    <a:srgbClr val="000000"/>
                  </a:solidFill>
                  <a:round/>
                  <a:headEnd/>
                  <a:tailEnd/>
                </a:ln>
                <a:latin typeface="Basemic Times"/>
              </a:endParaRPr>
            </a:p>
          </p:txBody>
        </p:sp>
      </p:grpSp>
      <p:sp>
        <p:nvSpPr>
          <p:cNvPr id="340999" name="AutoShape 7"/>
          <p:cNvSpPr>
            <a:spLocks noChangeArrowheads="1"/>
          </p:cNvSpPr>
          <p:nvPr/>
        </p:nvSpPr>
        <p:spPr bwMode="auto">
          <a:xfrm>
            <a:off x="1020763" y="979264"/>
            <a:ext cx="3838575" cy="647700"/>
          </a:xfrm>
          <a:prstGeom prst="roundRect">
            <a:avLst>
              <a:gd name="adj" fmla="val 16667"/>
            </a:avLst>
          </a:prstGeom>
          <a:gradFill rotWithShape="1">
            <a:gsLst>
              <a:gs pos="0">
                <a:srgbClr val="00CCFF"/>
              </a:gs>
              <a:gs pos="100000">
                <a:srgbClr val="FFFFFF"/>
              </a:gs>
            </a:gsLst>
            <a:path path="shape">
              <a:fillToRect l="50000" t="50000" r="50000" b="50000"/>
            </a:path>
          </a:gradFill>
          <a:ln w="12700" algn="ctr">
            <a:solidFill>
              <a:srgbClr val="000080"/>
            </a:solidFill>
            <a:round/>
            <a:headEnd/>
            <a:tailEnd/>
          </a:ln>
          <a:effectLst>
            <a:outerShdw dist="71842" dir="2700000" algn="ctr" rotWithShape="0">
              <a:schemeClr val="bg2">
                <a:alpha val="50000"/>
              </a:schemeClr>
            </a:outerShdw>
          </a:effectLst>
        </p:spPr>
        <p:txBody>
          <a:bodyPr wrap="none" anchor="ctr"/>
          <a:lstStyle/>
          <a:p>
            <a:pPr algn="ctr"/>
            <a:r>
              <a:rPr lang="zh-CN" altLang="en-US" sz="2400" b="1">
                <a:ea typeface="黑体" pitchFamily="49" charset="-122"/>
              </a:rPr>
              <a:t>用户交互</a:t>
            </a:r>
          </a:p>
        </p:txBody>
      </p:sp>
      <p:sp>
        <p:nvSpPr>
          <p:cNvPr id="341000" name="Text Box 8"/>
          <p:cNvSpPr txBox="1">
            <a:spLocks noChangeArrowheads="1"/>
          </p:cNvSpPr>
          <p:nvPr/>
        </p:nvSpPr>
        <p:spPr bwMode="auto">
          <a:xfrm>
            <a:off x="5618163" y="3768502"/>
            <a:ext cx="720725" cy="379412"/>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solidFill>
                  <a:schemeClr val="bg1"/>
                </a:solidFill>
                <a:ea typeface="黑体" pitchFamily="49" charset="-122"/>
              </a:rPr>
              <a:t>事 件</a:t>
            </a:r>
          </a:p>
        </p:txBody>
      </p:sp>
      <p:sp>
        <p:nvSpPr>
          <p:cNvPr id="341002" name="AutoShape 10"/>
          <p:cNvSpPr>
            <a:spLocks noChangeArrowheads="1"/>
          </p:cNvSpPr>
          <p:nvPr/>
        </p:nvSpPr>
        <p:spPr bwMode="auto">
          <a:xfrm>
            <a:off x="1979613" y="1626964"/>
            <a:ext cx="431800" cy="1008063"/>
          </a:xfrm>
          <a:prstGeom prst="downArrow">
            <a:avLst>
              <a:gd name="adj1" fmla="val 50000"/>
              <a:gd name="adj2" fmla="val 58364"/>
            </a:avLst>
          </a:prstGeom>
          <a:gradFill rotWithShape="1">
            <a:gsLst>
              <a:gs pos="0">
                <a:srgbClr val="FFCC00"/>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zh-CN">
              <a:ea typeface="黑体" pitchFamily="49" charset="-122"/>
            </a:endParaRPr>
          </a:p>
        </p:txBody>
      </p:sp>
      <p:sp>
        <p:nvSpPr>
          <p:cNvPr id="341003" name="AutoShape 11"/>
          <p:cNvSpPr>
            <a:spLocks noChangeArrowheads="1"/>
          </p:cNvSpPr>
          <p:nvPr/>
        </p:nvSpPr>
        <p:spPr bwMode="auto">
          <a:xfrm>
            <a:off x="3276600" y="1626964"/>
            <a:ext cx="431800" cy="1008063"/>
          </a:xfrm>
          <a:prstGeom prst="downArrow">
            <a:avLst>
              <a:gd name="adj1" fmla="val 50000"/>
              <a:gd name="adj2" fmla="val 58364"/>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zh-CN">
              <a:ea typeface="黑体" pitchFamily="49" charset="-122"/>
            </a:endParaRPr>
          </a:p>
        </p:txBody>
      </p:sp>
      <p:sp>
        <p:nvSpPr>
          <p:cNvPr id="341004" name="Text Box 12"/>
          <p:cNvSpPr txBox="1">
            <a:spLocks noChangeArrowheads="1"/>
          </p:cNvSpPr>
          <p:nvPr/>
        </p:nvSpPr>
        <p:spPr bwMode="auto">
          <a:xfrm>
            <a:off x="611188" y="1771427"/>
            <a:ext cx="1512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ea typeface="黑体" pitchFamily="49" charset="-122"/>
              </a:rPr>
              <a:t>单击鼠标 </a:t>
            </a:r>
          </a:p>
        </p:txBody>
      </p:sp>
      <p:sp>
        <p:nvSpPr>
          <p:cNvPr id="341005" name="Text Box 13"/>
          <p:cNvSpPr txBox="1">
            <a:spLocks noChangeArrowheads="1"/>
          </p:cNvSpPr>
          <p:nvPr/>
        </p:nvSpPr>
        <p:spPr bwMode="auto">
          <a:xfrm>
            <a:off x="3635375" y="1771427"/>
            <a:ext cx="2232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ea typeface="黑体" pitchFamily="49" charset="-122"/>
              </a:rPr>
              <a:t> </a:t>
            </a:r>
            <a:r>
              <a:rPr lang="zh-CN" altLang="en-US" smtClean="0">
                <a:ea typeface="黑体" pitchFamily="49" charset="-122"/>
              </a:rPr>
              <a:t>选中下拉框项目</a:t>
            </a:r>
            <a:endParaRPr lang="zh-CN" altLang="en-US">
              <a:ea typeface="黑体" pitchFamily="49" charset="-122"/>
            </a:endParaRPr>
          </a:p>
        </p:txBody>
      </p:sp>
      <p:sp>
        <p:nvSpPr>
          <p:cNvPr id="341006" name="AutoShape 14"/>
          <p:cNvSpPr>
            <a:spLocks noChangeArrowheads="1"/>
          </p:cNvSpPr>
          <p:nvPr/>
        </p:nvSpPr>
        <p:spPr bwMode="auto">
          <a:xfrm>
            <a:off x="1042988" y="2635027"/>
            <a:ext cx="3816350" cy="647700"/>
          </a:xfrm>
          <a:prstGeom prst="roundRect">
            <a:avLst>
              <a:gd name="adj" fmla="val 16667"/>
            </a:avLst>
          </a:prstGeom>
          <a:gradFill rotWithShape="1">
            <a:gsLst>
              <a:gs pos="0">
                <a:srgbClr val="00CCFF"/>
              </a:gs>
              <a:gs pos="100000">
                <a:srgbClr val="FFFFFF"/>
              </a:gs>
            </a:gsLst>
            <a:path path="shape">
              <a:fillToRect l="50000" t="50000" r="50000" b="50000"/>
            </a:path>
          </a:gradFill>
          <a:ln w="12700" algn="ctr">
            <a:solidFill>
              <a:srgbClr val="000080"/>
            </a:solidFill>
            <a:round/>
            <a:headEnd/>
            <a:tailEnd/>
          </a:ln>
          <a:effectLst>
            <a:outerShdw dist="71842" dir="2700000" algn="ctr" rotWithShape="0">
              <a:schemeClr val="bg2">
                <a:alpha val="50000"/>
              </a:schemeClr>
            </a:outerShdw>
          </a:effectLst>
        </p:spPr>
        <p:txBody>
          <a:bodyPr wrap="none" anchor="ctr"/>
          <a:lstStyle/>
          <a:p>
            <a:pPr algn="ctr"/>
            <a:r>
              <a:rPr lang="zh-CN" altLang="en-US" sz="2400" b="1">
                <a:ea typeface="黑体" pitchFamily="49" charset="-122"/>
              </a:rPr>
              <a:t>对象状态改变</a:t>
            </a:r>
          </a:p>
        </p:txBody>
      </p:sp>
      <p:cxnSp>
        <p:nvCxnSpPr>
          <p:cNvPr id="341007" name="AutoShape 15"/>
          <p:cNvCxnSpPr>
            <a:cxnSpLocks noChangeShapeType="1"/>
            <a:stCxn id="341006" idx="2"/>
            <a:endCxn id="39956" idx="1"/>
          </p:cNvCxnSpPr>
          <p:nvPr/>
        </p:nvCxnSpPr>
        <p:spPr bwMode="auto">
          <a:xfrm rot="5400000" flipH="1" flipV="1">
            <a:off x="4232275" y="1750790"/>
            <a:ext cx="250825" cy="2813050"/>
          </a:xfrm>
          <a:prstGeom prst="bentConnector4">
            <a:avLst>
              <a:gd name="adj1" fmla="val -91139"/>
              <a:gd name="adj2" fmla="val 7810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1008" name="Line 16"/>
          <p:cNvSpPr>
            <a:spLocks noChangeShapeType="1"/>
          </p:cNvSpPr>
          <p:nvPr/>
        </p:nvSpPr>
        <p:spPr bwMode="auto">
          <a:xfrm>
            <a:off x="6300788" y="2923952"/>
            <a:ext cx="71913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1009" name="Rectangle 17"/>
          <p:cNvSpPr>
            <a:spLocks noChangeArrowheads="1"/>
          </p:cNvSpPr>
          <p:nvPr/>
        </p:nvSpPr>
        <p:spPr bwMode="auto">
          <a:xfrm>
            <a:off x="7019925" y="2635027"/>
            <a:ext cx="2016125" cy="576262"/>
          </a:xfrm>
          <a:prstGeom prst="rect">
            <a:avLst/>
          </a:prstGeom>
          <a:gradFill rotWithShape="1">
            <a:gsLst>
              <a:gs pos="0">
                <a:srgbClr val="CC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调用事件处理</a:t>
            </a:r>
          </a:p>
        </p:txBody>
      </p:sp>
      <p:cxnSp>
        <p:nvCxnSpPr>
          <p:cNvPr id="341011" name="AutoShape 19"/>
          <p:cNvCxnSpPr>
            <a:cxnSpLocks noChangeShapeType="1"/>
            <a:stCxn id="341009" idx="2"/>
            <a:endCxn id="341015" idx="1"/>
          </p:cNvCxnSpPr>
          <p:nvPr/>
        </p:nvCxnSpPr>
        <p:spPr bwMode="auto">
          <a:xfrm rot="5400000">
            <a:off x="6072981" y="2948558"/>
            <a:ext cx="1692275" cy="2217738"/>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1012" name="Rectangle 20"/>
          <p:cNvSpPr>
            <a:spLocks noChangeArrowheads="1"/>
          </p:cNvSpPr>
          <p:nvPr/>
        </p:nvSpPr>
        <p:spPr bwMode="auto">
          <a:xfrm>
            <a:off x="539750" y="4003452"/>
            <a:ext cx="4392613" cy="504825"/>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确定发生的事件的类型  </a:t>
            </a:r>
          </a:p>
        </p:txBody>
      </p:sp>
      <p:sp>
        <p:nvSpPr>
          <p:cNvPr id="341013" name="Rectangle 21"/>
          <p:cNvSpPr>
            <a:spLocks noChangeArrowheads="1"/>
          </p:cNvSpPr>
          <p:nvPr/>
        </p:nvSpPr>
        <p:spPr bwMode="auto">
          <a:xfrm>
            <a:off x="538163" y="4651152"/>
            <a:ext cx="4394200" cy="504825"/>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确定生成的事件的组件 </a:t>
            </a:r>
          </a:p>
        </p:txBody>
      </p:sp>
      <p:sp>
        <p:nvSpPr>
          <p:cNvPr id="341014" name="Rectangle 22"/>
          <p:cNvSpPr>
            <a:spLocks noChangeArrowheads="1"/>
          </p:cNvSpPr>
          <p:nvPr/>
        </p:nvSpPr>
        <p:spPr bwMode="auto">
          <a:xfrm>
            <a:off x="539750" y="5300439"/>
            <a:ext cx="4392613" cy="504825"/>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编写合适的代码处理事件</a:t>
            </a:r>
          </a:p>
        </p:txBody>
      </p:sp>
      <p:sp>
        <p:nvSpPr>
          <p:cNvPr id="341015" name="AutoShape 23"/>
          <p:cNvSpPr>
            <a:spLocks/>
          </p:cNvSpPr>
          <p:nvPr/>
        </p:nvSpPr>
        <p:spPr bwMode="auto">
          <a:xfrm>
            <a:off x="4932363" y="4003452"/>
            <a:ext cx="863600" cy="1800225"/>
          </a:xfrm>
          <a:prstGeom prst="rightBrace">
            <a:avLst>
              <a:gd name="adj1" fmla="val 17371"/>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1334294" y="5946552"/>
            <a:ext cx="7344816" cy="646331"/>
          </a:xfrm>
          <a:prstGeom prst="rect">
            <a:avLst/>
          </a:prstGeom>
          <a:solidFill>
            <a:srgbClr val="CCECFF"/>
          </a:solidFill>
        </p:spPr>
        <p:txBody>
          <a:bodyPr wrap="square" rtlCol="0">
            <a:spAutoFit/>
          </a:bodyPr>
          <a:lstStyle/>
          <a:p>
            <a:r>
              <a:rPr lang="zh-CN" altLang="en-US" smtClean="0">
                <a:ea typeface="华文细黑" panose="02010600040101010101" pitchFamily="2" charset="-122"/>
              </a:rPr>
              <a:t>用户产生的事件可以想象成在一个总线上传输。只要程序事先注册了这种事件的监听器，就能捕获该事件，并进入监听器的处理函数。</a:t>
            </a:r>
            <a:endParaRPr lang="zh-CN" altLang="en-US">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0999"/>
                                        </p:tgtEl>
                                        <p:attrNameLst>
                                          <p:attrName>style.visibility</p:attrName>
                                        </p:attrNameLst>
                                      </p:cBhvr>
                                      <p:to>
                                        <p:strVal val="visible"/>
                                      </p:to>
                                    </p:set>
                                    <p:animEffect transition="in" filter="fade">
                                      <p:cBhvr>
                                        <p:cTn id="7" dur="1000"/>
                                        <p:tgtEl>
                                          <p:spTgt spid="340999"/>
                                        </p:tgtEl>
                                      </p:cBhvr>
                                    </p:animEffect>
                                  </p:childTnLst>
                                </p:cTn>
                              </p:par>
                            </p:childTnLst>
                          </p:cTn>
                        </p:par>
                        <p:par>
                          <p:cTn id="8" fill="hold" nodeType="afterGroup">
                            <p:stCondLst>
                              <p:cond delay="1000"/>
                            </p:stCondLst>
                            <p:childTnLst>
                              <p:par>
                                <p:cTn id="9" presetID="27" presetClass="entr" presetSubtype="0" fill="hold" grpId="0" nodeType="afterEffect">
                                  <p:stCondLst>
                                    <p:cond delay="0"/>
                                  </p:stCondLst>
                                  <p:iterate type="lt">
                                    <p:tmPct val="50000"/>
                                  </p:iterate>
                                  <p:childTnLst>
                                    <p:set>
                                      <p:cBhvr>
                                        <p:cTn id="10" dur="1" fill="hold">
                                          <p:stCondLst>
                                            <p:cond delay="0"/>
                                          </p:stCondLst>
                                        </p:cTn>
                                        <p:tgtEl>
                                          <p:spTgt spid="341004"/>
                                        </p:tgtEl>
                                        <p:attrNameLst>
                                          <p:attrName>style.visibility</p:attrName>
                                        </p:attrNameLst>
                                      </p:cBhvr>
                                      <p:to>
                                        <p:strVal val="visible"/>
                                      </p:to>
                                    </p:set>
                                    <p:anim calcmode="discrete" valueType="clr">
                                      <p:cBhvr override="childStyle">
                                        <p:cTn id="11" dur="80"/>
                                        <p:tgtEl>
                                          <p:spTgt spid="341004"/>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341004"/>
                                        </p:tgtEl>
                                        <p:attrNameLst>
                                          <p:attrName>fillcolor</p:attrName>
                                        </p:attrNameLst>
                                      </p:cBhvr>
                                      <p:tavLst>
                                        <p:tav tm="0">
                                          <p:val>
                                            <p:clrVal>
                                              <a:schemeClr val="accent2"/>
                                            </p:clrVal>
                                          </p:val>
                                        </p:tav>
                                        <p:tav tm="50000">
                                          <p:val>
                                            <p:clrVal>
                                              <a:schemeClr val="hlink"/>
                                            </p:clrVal>
                                          </p:val>
                                        </p:tav>
                                      </p:tavLst>
                                    </p:anim>
                                    <p:set>
                                      <p:cBhvr>
                                        <p:cTn id="13" dur="80"/>
                                        <p:tgtEl>
                                          <p:spTgt spid="341004"/>
                                        </p:tgtEl>
                                        <p:attrNameLst>
                                          <p:attrName>fill.type</p:attrName>
                                        </p:attrNameLst>
                                      </p:cBhvr>
                                      <p:to>
                                        <p:strVal val="solid"/>
                                      </p:to>
                                    </p:set>
                                  </p:childTnLst>
                                </p:cTn>
                              </p:par>
                            </p:childTnLst>
                          </p:cTn>
                        </p:par>
                        <p:par>
                          <p:cTn id="14" fill="hold" nodeType="afterGroup">
                            <p:stCondLst>
                              <p:cond delay="1200"/>
                            </p:stCondLst>
                            <p:childTnLst>
                              <p:par>
                                <p:cTn id="15" presetID="22" presetClass="entr" presetSubtype="1" fill="hold" grpId="0" nodeType="afterEffect">
                                  <p:stCondLst>
                                    <p:cond delay="0"/>
                                  </p:stCondLst>
                                  <p:childTnLst>
                                    <p:set>
                                      <p:cBhvr>
                                        <p:cTn id="16" dur="1" fill="hold">
                                          <p:stCondLst>
                                            <p:cond delay="0"/>
                                          </p:stCondLst>
                                        </p:cTn>
                                        <p:tgtEl>
                                          <p:spTgt spid="341002"/>
                                        </p:tgtEl>
                                        <p:attrNameLst>
                                          <p:attrName>style.visibility</p:attrName>
                                        </p:attrNameLst>
                                      </p:cBhvr>
                                      <p:to>
                                        <p:strVal val="visible"/>
                                      </p:to>
                                    </p:set>
                                    <p:animEffect transition="in" filter="wipe(up)">
                                      <p:cBhvr>
                                        <p:cTn id="17" dur="500"/>
                                        <p:tgtEl>
                                          <p:spTgt spid="341002"/>
                                        </p:tgtEl>
                                      </p:cBhvr>
                                    </p:animEffect>
                                  </p:childTnLst>
                                </p:cTn>
                              </p:par>
                            </p:childTnLst>
                          </p:cTn>
                        </p:par>
                        <p:par>
                          <p:cTn id="18" fill="hold" nodeType="afterGroup">
                            <p:stCondLst>
                              <p:cond delay="1700"/>
                            </p:stCondLst>
                            <p:childTnLst>
                              <p:par>
                                <p:cTn id="19" presetID="27" presetClass="entr" presetSubtype="0" fill="hold" grpId="0" nodeType="afterEffect">
                                  <p:stCondLst>
                                    <p:cond delay="0"/>
                                  </p:stCondLst>
                                  <p:iterate type="lt">
                                    <p:tmPct val="50000"/>
                                  </p:iterate>
                                  <p:childTnLst>
                                    <p:set>
                                      <p:cBhvr>
                                        <p:cTn id="20" dur="1" fill="hold">
                                          <p:stCondLst>
                                            <p:cond delay="0"/>
                                          </p:stCondLst>
                                        </p:cTn>
                                        <p:tgtEl>
                                          <p:spTgt spid="341005"/>
                                        </p:tgtEl>
                                        <p:attrNameLst>
                                          <p:attrName>style.visibility</p:attrName>
                                        </p:attrNameLst>
                                      </p:cBhvr>
                                      <p:to>
                                        <p:strVal val="visible"/>
                                      </p:to>
                                    </p:set>
                                    <p:anim calcmode="discrete" valueType="clr">
                                      <p:cBhvr override="childStyle">
                                        <p:cTn id="21" dur="80"/>
                                        <p:tgtEl>
                                          <p:spTgt spid="341005"/>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41005"/>
                                        </p:tgtEl>
                                        <p:attrNameLst>
                                          <p:attrName>fillcolor</p:attrName>
                                        </p:attrNameLst>
                                      </p:cBhvr>
                                      <p:tavLst>
                                        <p:tav tm="0">
                                          <p:val>
                                            <p:clrVal>
                                              <a:schemeClr val="accent2"/>
                                            </p:clrVal>
                                          </p:val>
                                        </p:tav>
                                        <p:tav tm="50000">
                                          <p:val>
                                            <p:clrVal>
                                              <a:schemeClr val="hlink"/>
                                            </p:clrVal>
                                          </p:val>
                                        </p:tav>
                                      </p:tavLst>
                                    </p:anim>
                                    <p:set>
                                      <p:cBhvr>
                                        <p:cTn id="23" dur="80"/>
                                        <p:tgtEl>
                                          <p:spTgt spid="341005"/>
                                        </p:tgtEl>
                                        <p:attrNameLst>
                                          <p:attrName>fill.type</p:attrName>
                                        </p:attrNameLst>
                                      </p:cBhvr>
                                      <p:to>
                                        <p:strVal val="solid"/>
                                      </p:to>
                                    </p:set>
                                  </p:childTnLst>
                                </p:cTn>
                              </p:par>
                            </p:childTnLst>
                          </p:cTn>
                        </p:par>
                        <p:par>
                          <p:cTn id="24" fill="hold" nodeType="afterGroup">
                            <p:stCondLst>
                              <p:cond delay="2020"/>
                            </p:stCondLst>
                            <p:childTnLst>
                              <p:par>
                                <p:cTn id="25" presetID="22" presetClass="entr" presetSubtype="1" fill="hold" grpId="0" nodeType="afterEffect">
                                  <p:stCondLst>
                                    <p:cond delay="0"/>
                                  </p:stCondLst>
                                  <p:childTnLst>
                                    <p:set>
                                      <p:cBhvr>
                                        <p:cTn id="26" dur="1" fill="hold">
                                          <p:stCondLst>
                                            <p:cond delay="0"/>
                                          </p:stCondLst>
                                        </p:cTn>
                                        <p:tgtEl>
                                          <p:spTgt spid="341003"/>
                                        </p:tgtEl>
                                        <p:attrNameLst>
                                          <p:attrName>style.visibility</p:attrName>
                                        </p:attrNameLst>
                                      </p:cBhvr>
                                      <p:to>
                                        <p:strVal val="visible"/>
                                      </p:to>
                                    </p:set>
                                    <p:animEffect transition="in" filter="wipe(up)">
                                      <p:cBhvr>
                                        <p:cTn id="27" dur="500"/>
                                        <p:tgtEl>
                                          <p:spTgt spid="341003"/>
                                        </p:tgtEl>
                                      </p:cBhvr>
                                    </p:animEffect>
                                  </p:childTnLst>
                                </p:cTn>
                              </p:par>
                            </p:childTnLst>
                          </p:cTn>
                        </p:par>
                        <p:par>
                          <p:cTn id="28" fill="hold" nodeType="afterGroup">
                            <p:stCondLst>
                              <p:cond delay="2520"/>
                            </p:stCondLst>
                            <p:childTnLst>
                              <p:par>
                                <p:cTn id="29" presetID="10" presetClass="entr" presetSubtype="0" fill="hold" grpId="0" nodeType="afterEffect">
                                  <p:stCondLst>
                                    <p:cond delay="0"/>
                                  </p:stCondLst>
                                  <p:childTnLst>
                                    <p:set>
                                      <p:cBhvr>
                                        <p:cTn id="30" dur="1" fill="hold">
                                          <p:stCondLst>
                                            <p:cond delay="0"/>
                                          </p:stCondLst>
                                        </p:cTn>
                                        <p:tgtEl>
                                          <p:spTgt spid="341006"/>
                                        </p:tgtEl>
                                        <p:attrNameLst>
                                          <p:attrName>style.visibility</p:attrName>
                                        </p:attrNameLst>
                                      </p:cBhvr>
                                      <p:to>
                                        <p:strVal val="visible"/>
                                      </p:to>
                                    </p:set>
                                    <p:animEffect transition="in" filter="fade">
                                      <p:cBhvr>
                                        <p:cTn id="31" dur="1000"/>
                                        <p:tgtEl>
                                          <p:spTgt spid="34100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41007"/>
                                        </p:tgtEl>
                                        <p:attrNameLst>
                                          <p:attrName>style.visibility</p:attrName>
                                        </p:attrNameLst>
                                      </p:cBhvr>
                                      <p:to>
                                        <p:strVal val="visible"/>
                                      </p:to>
                                    </p:set>
                                    <p:animEffect transition="in" filter="wipe(left)">
                                      <p:cBhvr>
                                        <p:cTn id="36" dur="500"/>
                                        <p:tgtEl>
                                          <p:spTgt spid="341007"/>
                                        </p:tgtEl>
                                      </p:cBhvr>
                                    </p:animEffect>
                                  </p:childTnLst>
                                </p:cTn>
                              </p:par>
                            </p:childTnLst>
                          </p:cTn>
                        </p:par>
                        <p:par>
                          <p:cTn id="37" fill="hold" nodeType="afterGroup">
                            <p:stCondLst>
                              <p:cond delay="500"/>
                            </p:stCondLst>
                            <p:childTnLst>
                              <p:par>
                                <p:cTn id="38" presetID="10" presetClass="entr" presetSubtype="0" fill="hold" nodeType="afterEffect">
                                  <p:stCondLst>
                                    <p:cond delay="0"/>
                                  </p:stCondLst>
                                  <p:childTnLst>
                                    <p:set>
                                      <p:cBhvr>
                                        <p:cTn id="39" dur="1" fill="hold">
                                          <p:stCondLst>
                                            <p:cond delay="0"/>
                                          </p:stCondLst>
                                        </p:cTn>
                                        <p:tgtEl>
                                          <p:spTgt spid="340996"/>
                                        </p:tgtEl>
                                        <p:attrNameLst>
                                          <p:attrName>style.visibility</p:attrName>
                                        </p:attrNameLst>
                                      </p:cBhvr>
                                      <p:to>
                                        <p:strVal val="visible"/>
                                      </p:to>
                                    </p:set>
                                    <p:animEffect transition="in" filter="fade">
                                      <p:cBhvr>
                                        <p:cTn id="40" dur="1000"/>
                                        <p:tgtEl>
                                          <p:spTgt spid="340996"/>
                                        </p:tgtEl>
                                      </p:cBhvr>
                                    </p:animEffect>
                                  </p:childTnLst>
                                </p:cTn>
                              </p:par>
                            </p:childTnLst>
                          </p:cTn>
                        </p:par>
                        <p:par>
                          <p:cTn id="41" fill="hold" nodeType="afterGroup">
                            <p:stCondLst>
                              <p:cond delay="1500"/>
                            </p:stCondLst>
                            <p:childTnLst>
                              <p:par>
                                <p:cTn id="42" presetID="35" presetClass="emph" presetSubtype="0" repeatCount="3000" fill="hold" nodeType="afterEffect">
                                  <p:stCondLst>
                                    <p:cond delay="0"/>
                                  </p:stCondLst>
                                  <p:childTnLst>
                                    <p:anim calcmode="discrete" valueType="str">
                                      <p:cBhvr>
                                        <p:cTn id="43" dur="1000" fill="hold"/>
                                        <p:tgtEl>
                                          <p:spTgt spid="340996"/>
                                        </p:tgtEl>
                                        <p:attrNameLst>
                                          <p:attrName>style.visibility</p:attrName>
                                        </p:attrNameLst>
                                      </p:cBhvr>
                                      <p:tavLst>
                                        <p:tav tm="0">
                                          <p:val>
                                            <p:strVal val="hidden"/>
                                          </p:val>
                                        </p:tav>
                                        <p:tav tm="50000">
                                          <p:val>
                                            <p:strVal val="visible"/>
                                          </p:val>
                                        </p:tav>
                                      </p:tavLst>
                                    </p:anim>
                                  </p:childTnLst>
                                </p:cTn>
                              </p:par>
                            </p:childTnLst>
                          </p:cTn>
                        </p:par>
                        <p:par>
                          <p:cTn id="44" fill="hold" nodeType="afterGroup">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341000"/>
                                        </p:tgtEl>
                                        <p:attrNameLst>
                                          <p:attrName>style.visibility</p:attrName>
                                        </p:attrNameLst>
                                      </p:cBhvr>
                                      <p:to>
                                        <p:strVal val="visible"/>
                                      </p:to>
                                    </p:set>
                                    <p:animEffect transition="in" filter="wipe(left)">
                                      <p:cBhvr>
                                        <p:cTn id="47" dur="1000"/>
                                        <p:tgtEl>
                                          <p:spTgt spid="341000"/>
                                        </p:tgtEl>
                                      </p:cBhvr>
                                    </p:animEffect>
                                  </p:childTnLst>
                                </p:cTn>
                              </p:par>
                            </p:childTnLst>
                          </p:cTn>
                        </p:par>
                        <p:par>
                          <p:cTn id="48" fill="hold" nodeType="afterGroup">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341008"/>
                                        </p:tgtEl>
                                        <p:attrNameLst>
                                          <p:attrName>style.visibility</p:attrName>
                                        </p:attrNameLst>
                                      </p:cBhvr>
                                      <p:to>
                                        <p:strVal val="visible"/>
                                      </p:to>
                                    </p:set>
                                    <p:animEffect transition="in" filter="wipe(left)">
                                      <p:cBhvr>
                                        <p:cTn id="51" dur="1000"/>
                                        <p:tgtEl>
                                          <p:spTgt spid="341008"/>
                                        </p:tgtEl>
                                      </p:cBhvr>
                                    </p:animEffect>
                                  </p:childTnLst>
                                </p:cTn>
                              </p:par>
                            </p:childTnLst>
                          </p:cTn>
                        </p:par>
                        <p:par>
                          <p:cTn id="52" fill="hold" nodeType="afterGroup">
                            <p:stCondLst>
                              <p:cond delay="6500"/>
                            </p:stCondLst>
                            <p:childTnLst>
                              <p:par>
                                <p:cTn id="53" presetID="3" presetClass="entr" presetSubtype="10" fill="hold" grpId="0" nodeType="afterEffect">
                                  <p:stCondLst>
                                    <p:cond delay="0"/>
                                  </p:stCondLst>
                                  <p:childTnLst>
                                    <p:set>
                                      <p:cBhvr>
                                        <p:cTn id="54" dur="1" fill="hold">
                                          <p:stCondLst>
                                            <p:cond delay="0"/>
                                          </p:stCondLst>
                                        </p:cTn>
                                        <p:tgtEl>
                                          <p:spTgt spid="341009"/>
                                        </p:tgtEl>
                                        <p:attrNameLst>
                                          <p:attrName>style.visibility</p:attrName>
                                        </p:attrNameLst>
                                      </p:cBhvr>
                                      <p:to>
                                        <p:strVal val="visible"/>
                                      </p:to>
                                    </p:set>
                                    <p:animEffect transition="in" filter="blinds(horizontal)">
                                      <p:cBhvr>
                                        <p:cTn id="55" dur="1000"/>
                                        <p:tgtEl>
                                          <p:spTgt spid="341009"/>
                                        </p:tgtEl>
                                      </p:cBhvr>
                                    </p:animEffect>
                                  </p:childTnLst>
                                </p:cTn>
                              </p:par>
                            </p:childTnLst>
                          </p:cTn>
                        </p:par>
                        <p:par>
                          <p:cTn id="56" fill="hold" nodeType="afterGroup">
                            <p:stCondLst>
                              <p:cond delay="7500"/>
                            </p:stCondLst>
                            <p:childTnLst>
                              <p:par>
                                <p:cTn id="57" presetID="22" presetClass="entr" presetSubtype="1" fill="hold" nodeType="afterEffect">
                                  <p:stCondLst>
                                    <p:cond delay="0"/>
                                  </p:stCondLst>
                                  <p:childTnLst>
                                    <p:set>
                                      <p:cBhvr>
                                        <p:cTn id="58" dur="1" fill="hold">
                                          <p:stCondLst>
                                            <p:cond delay="0"/>
                                          </p:stCondLst>
                                        </p:cTn>
                                        <p:tgtEl>
                                          <p:spTgt spid="341011"/>
                                        </p:tgtEl>
                                        <p:attrNameLst>
                                          <p:attrName>style.visibility</p:attrName>
                                        </p:attrNameLst>
                                      </p:cBhvr>
                                      <p:to>
                                        <p:strVal val="visible"/>
                                      </p:to>
                                    </p:set>
                                    <p:animEffect transition="in" filter="wipe(up)">
                                      <p:cBhvr>
                                        <p:cTn id="59" dur="1000"/>
                                        <p:tgtEl>
                                          <p:spTgt spid="34101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341015"/>
                                        </p:tgtEl>
                                        <p:attrNameLst>
                                          <p:attrName>style.visibility</p:attrName>
                                        </p:attrNameLst>
                                      </p:cBhvr>
                                      <p:to>
                                        <p:strVal val="visible"/>
                                      </p:to>
                                    </p:set>
                                    <p:animEffect transition="in" filter="wipe(right)">
                                      <p:cBhvr>
                                        <p:cTn id="64" dur="500"/>
                                        <p:tgtEl>
                                          <p:spTgt spid="341015"/>
                                        </p:tgtEl>
                                      </p:cBhvr>
                                    </p:animEffect>
                                  </p:childTnLst>
                                </p:cTn>
                              </p:par>
                            </p:childTnLst>
                          </p:cTn>
                        </p:par>
                        <p:par>
                          <p:cTn id="65" fill="hold" nodeType="afterGroup">
                            <p:stCondLst>
                              <p:cond delay="500"/>
                            </p:stCondLst>
                            <p:childTnLst>
                              <p:par>
                                <p:cTn id="66" presetID="3" presetClass="entr" presetSubtype="10" fill="hold" grpId="0" nodeType="afterEffect">
                                  <p:stCondLst>
                                    <p:cond delay="0"/>
                                  </p:stCondLst>
                                  <p:childTnLst>
                                    <p:set>
                                      <p:cBhvr>
                                        <p:cTn id="67" dur="1" fill="hold">
                                          <p:stCondLst>
                                            <p:cond delay="0"/>
                                          </p:stCondLst>
                                        </p:cTn>
                                        <p:tgtEl>
                                          <p:spTgt spid="341012"/>
                                        </p:tgtEl>
                                        <p:attrNameLst>
                                          <p:attrName>style.visibility</p:attrName>
                                        </p:attrNameLst>
                                      </p:cBhvr>
                                      <p:to>
                                        <p:strVal val="visible"/>
                                      </p:to>
                                    </p:set>
                                    <p:animEffect transition="in" filter="blinds(horizontal)">
                                      <p:cBhvr>
                                        <p:cTn id="68" dur="1000"/>
                                        <p:tgtEl>
                                          <p:spTgt spid="341012"/>
                                        </p:tgtEl>
                                      </p:cBhvr>
                                    </p:animEffect>
                                  </p:childTnLst>
                                </p:cTn>
                              </p:par>
                            </p:childTnLst>
                          </p:cTn>
                        </p:par>
                        <p:par>
                          <p:cTn id="69" fill="hold" nodeType="afterGroup">
                            <p:stCondLst>
                              <p:cond delay="1500"/>
                            </p:stCondLst>
                            <p:childTnLst>
                              <p:par>
                                <p:cTn id="70" presetID="3" presetClass="entr" presetSubtype="10" fill="hold" grpId="0" nodeType="afterEffect">
                                  <p:stCondLst>
                                    <p:cond delay="0"/>
                                  </p:stCondLst>
                                  <p:childTnLst>
                                    <p:set>
                                      <p:cBhvr>
                                        <p:cTn id="71" dur="1" fill="hold">
                                          <p:stCondLst>
                                            <p:cond delay="0"/>
                                          </p:stCondLst>
                                        </p:cTn>
                                        <p:tgtEl>
                                          <p:spTgt spid="341013"/>
                                        </p:tgtEl>
                                        <p:attrNameLst>
                                          <p:attrName>style.visibility</p:attrName>
                                        </p:attrNameLst>
                                      </p:cBhvr>
                                      <p:to>
                                        <p:strVal val="visible"/>
                                      </p:to>
                                    </p:set>
                                    <p:animEffect transition="in" filter="blinds(horizontal)">
                                      <p:cBhvr>
                                        <p:cTn id="72" dur="1000"/>
                                        <p:tgtEl>
                                          <p:spTgt spid="341013"/>
                                        </p:tgtEl>
                                      </p:cBhvr>
                                    </p:animEffect>
                                  </p:childTnLst>
                                </p:cTn>
                              </p:par>
                            </p:childTnLst>
                          </p:cTn>
                        </p:par>
                        <p:par>
                          <p:cTn id="73" fill="hold" nodeType="afterGroup">
                            <p:stCondLst>
                              <p:cond delay="2500"/>
                            </p:stCondLst>
                            <p:childTnLst>
                              <p:par>
                                <p:cTn id="74" presetID="3" presetClass="entr" presetSubtype="10" fill="hold" grpId="0" nodeType="afterEffect">
                                  <p:stCondLst>
                                    <p:cond delay="0"/>
                                  </p:stCondLst>
                                  <p:childTnLst>
                                    <p:set>
                                      <p:cBhvr>
                                        <p:cTn id="75" dur="1" fill="hold">
                                          <p:stCondLst>
                                            <p:cond delay="0"/>
                                          </p:stCondLst>
                                        </p:cTn>
                                        <p:tgtEl>
                                          <p:spTgt spid="341014"/>
                                        </p:tgtEl>
                                        <p:attrNameLst>
                                          <p:attrName>style.visibility</p:attrName>
                                        </p:attrNameLst>
                                      </p:cBhvr>
                                      <p:to>
                                        <p:strVal val="visible"/>
                                      </p:to>
                                    </p:set>
                                    <p:animEffect transition="in" filter="blinds(horizontal)">
                                      <p:cBhvr>
                                        <p:cTn id="76" dur="1000"/>
                                        <p:tgtEl>
                                          <p:spTgt spid="341014"/>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cBhvr additive="base">
                                        <p:cTn id="81" dur="500" fill="hold"/>
                                        <p:tgtEl>
                                          <p:spTgt spid="2"/>
                                        </p:tgtEl>
                                        <p:attrNameLst>
                                          <p:attrName>ppt_x</p:attrName>
                                        </p:attrNameLst>
                                      </p:cBhvr>
                                      <p:tavLst>
                                        <p:tav tm="0">
                                          <p:val>
                                            <p:strVal val="0-#ppt_w/2"/>
                                          </p:val>
                                        </p:tav>
                                        <p:tav tm="100000">
                                          <p:val>
                                            <p:strVal val="#ppt_x"/>
                                          </p:val>
                                        </p:tav>
                                      </p:tavLst>
                                    </p:anim>
                                    <p:anim calcmode="lin" valueType="num">
                                      <p:cBhvr additive="base">
                                        <p:cTn id="8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9" grpId="0" animBg="1"/>
      <p:bldP spid="341000" grpId="0" animBg="1"/>
      <p:bldP spid="341002" grpId="0" animBg="1"/>
      <p:bldP spid="341003" grpId="0" animBg="1"/>
      <p:bldP spid="341004" grpId="0"/>
      <p:bldP spid="341005" grpId="0"/>
      <p:bldP spid="341006" grpId="0" animBg="1"/>
      <p:bldP spid="341008" grpId="0" animBg="1"/>
      <p:bldP spid="341009" grpId="0" animBg="1"/>
      <p:bldP spid="341012" grpId="0" animBg="1"/>
      <p:bldP spid="341013" grpId="0" animBg="1"/>
      <p:bldP spid="341014" grpId="0" animBg="1"/>
      <p:bldP spid="341015" grpId="0" animBg="1"/>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9"/>
          <p:cNvSpPr txBox="1">
            <a:spLocks noChangeArrowheads="1"/>
          </p:cNvSpPr>
          <p:nvPr/>
        </p:nvSpPr>
        <p:spPr bwMode="auto">
          <a:xfrm>
            <a:off x="2484438" y="1196975"/>
            <a:ext cx="4392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400">
                <a:ea typeface="黑体" pitchFamily="49" charset="-122"/>
              </a:rPr>
              <a:t>代理事件模型</a:t>
            </a:r>
          </a:p>
        </p:txBody>
      </p:sp>
      <p:sp>
        <p:nvSpPr>
          <p:cNvPr id="40963" name="Rectangle 25"/>
          <p:cNvSpPr>
            <a:spLocks noGrp="1" noChangeArrowheads="1"/>
          </p:cNvSpPr>
          <p:nvPr>
            <p:ph type="title"/>
          </p:nvPr>
        </p:nvSpPr>
        <p:spPr>
          <a:xfrm>
            <a:off x="323850" y="260350"/>
            <a:ext cx="8604250" cy="79216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t>事件处理程序 </a:t>
            </a:r>
            <a:r>
              <a:rPr lang="en-US" altLang="zh-CN" smtClean="0"/>
              <a:t>3-2 </a:t>
            </a:r>
          </a:p>
        </p:txBody>
      </p:sp>
      <p:graphicFrame>
        <p:nvGraphicFramePr>
          <p:cNvPr id="40964" name="对象 1"/>
          <p:cNvGraphicFramePr>
            <a:graphicFrameLocks noChangeAspect="1"/>
          </p:cNvGraphicFramePr>
          <p:nvPr>
            <p:extLst>
              <p:ext uri="{D42A27DB-BD31-4B8C-83A1-F6EECF244321}">
                <p14:modId xmlns:p14="http://schemas.microsoft.com/office/powerpoint/2010/main" val="2719694802"/>
              </p:ext>
            </p:extLst>
          </p:nvPr>
        </p:nvGraphicFramePr>
        <p:xfrm>
          <a:off x="0" y="1844824"/>
          <a:ext cx="9144000" cy="2957364"/>
        </p:xfrm>
        <a:graphic>
          <a:graphicData uri="http://schemas.openxmlformats.org/presentationml/2006/ole">
            <mc:AlternateContent xmlns:mc="http://schemas.openxmlformats.org/markup-compatibility/2006">
              <mc:Choice xmlns:v="urn:schemas-microsoft-com:vml" Requires="v">
                <p:oleObj spid="_x0000_s41021" name="Visio" r:id="rId3" imgW="5500855" imgH="1477886" progId="Visio.Drawing.11">
                  <p:embed/>
                </p:oleObj>
              </mc:Choice>
              <mc:Fallback>
                <p:oleObj name="Visio" r:id="rId3" imgW="5500855" imgH="1477886" progId="Visio.Drawing.11">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824"/>
                        <a:ext cx="9144000" cy="2957364"/>
                      </a:xfrm>
                      <a:prstGeom prst="rect">
                        <a:avLst/>
                      </a:prstGeom>
                      <a:noFill/>
                      <a:ln>
                        <a:noFill/>
                      </a:ln>
                      <a:extLst/>
                    </p:spPr>
                  </p:pic>
                </p:oleObj>
              </mc:Fallback>
            </mc:AlternateContent>
          </a:graphicData>
        </a:graphic>
      </p:graphicFrame>
      <p:sp>
        <p:nvSpPr>
          <p:cNvPr id="5" name="文本框 4"/>
          <p:cNvSpPr txBox="1"/>
          <p:nvPr/>
        </p:nvSpPr>
        <p:spPr>
          <a:xfrm>
            <a:off x="251520" y="5132834"/>
            <a:ext cx="8424614" cy="923330"/>
          </a:xfrm>
          <a:prstGeom prst="rect">
            <a:avLst/>
          </a:prstGeom>
          <a:solidFill>
            <a:srgbClr val="CCECFF"/>
          </a:solidFill>
        </p:spPr>
        <p:txBody>
          <a:bodyPr wrap="square" rtlCol="0">
            <a:spAutoFit/>
          </a:bodyPr>
          <a:lstStyle/>
          <a:p>
            <a:r>
              <a:rPr lang="zh-CN" altLang="en-US" smtClean="0">
                <a:ea typeface="华文细黑" panose="02010600040101010101" pitchFamily="2" charset="-122"/>
              </a:rPr>
              <a:t>（</a:t>
            </a:r>
            <a:r>
              <a:rPr lang="en-US" altLang="zh-CN" smtClean="0">
                <a:ea typeface="华文细黑" panose="02010600040101010101" pitchFamily="2" charset="-122"/>
              </a:rPr>
              <a:t>1</a:t>
            </a:r>
            <a:r>
              <a:rPr lang="zh-CN" altLang="en-US" smtClean="0">
                <a:ea typeface="华文细黑" panose="02010600040101010101" pitchFamily="2" charset="-122"/>
              </a:rPr>
              <a:t>）</a:t>
            </a:r>
            <a:r>
              <a:rPr lang="en-US" altLang="zh-CN" smtClean="0">
                <a:ea typeface="华文细黑" panose="02010600040101010101" pitchFamily="2" charset="-122"/>
              </a:rPr>
              <a:t>button1.addActionListener()</a:t>
            </a:r>
            <a:r>
              <a:rPr lang="zh-CN" altLang="en-US" smtClean="0">
                <a:ea typeface="华文细黑" panose="02010600040101010101" pitchFamily="2" charset="-122"/>
              </a:rPr>
              <a:t>注册单击事件的监听器</a:t>
            </a:r>
            <a:endParaRPr lang="en-US" altLang="zh-CN" smtClean="0">
              <a:ea typeface="华文细黑" panose="02010600040101010101" pitchFamily="2" charset="-122"/>
            </a:endParaRPr>
          </a:p>
          <a:p>
            <a:r>
              <a:rPr lang="zh-CN" altLang="en-US" smtClean="0">
                <a:ea typeface="华文细黑" panose="02010600040101010101" pitchFamily="2" charset="-122"/>
              </a:rPr>
              <a:t>（</a:t>
            </a:r>
            <a:r>
              <a:rPr lang="en-US" altLang="zh-CN" smtClean="0">
                <a:ea typeface="华文细黑" panose="02010600040101010101" pitchFamily="2" charset="-122"/>
              </a:rPr>
              <a:t>2</a:t>
            </a:r>
            <a:r>
              <a:rPr lang="zh-CN" altLang="en-US" smtClean="0">
                <a:ea typeface="华文细黑" panose="02010600040101010101" pitchFamily="2" charset="-122"/>
              </a:rPr>
              <a:t>）用户操作产生一个单击事件</a:t>
            </a:r>
            <a:endParaRPr lang="en-US" altLang="zh-CN" smtClean="0">
              <a:ea typeface="华文细黑" panose="02010600040101010101" pitchFamily="2" charset="-122"/>
            </a:endParaRPr>
          </a:p>
          <a:p>
            <a:r>
              <a:rPr lang="zh-CN" altLang="en-US" smtClean="0">
                <a:ea typeface="华文细黑" panose="02010600040101010101" pitchFamily="2" charset="-122"/>
              </a:rPr>
              <a:t>（</a:t>
            </a:r>
            <a:r>
              <a:rPr lang="en-US" altLang="zh-CN" smtClean="0">
                <a:ea typeface="华文细黑" panose="02010600040101010101" pitchFamily="2" charset="-122"/>
              </a:rPr>
              <a:t>3</a:t>
            </a:r>
            <a:r>
              <a:rPr lang="zh-CN" altLang="en-US" smtClean="0">
                <a:ea typeface="华文细黑" panose="02010600040101010101" pitchFamily="2" charset="-122"/>
              </a:rPr>
              <a:t>）监听器捕获该事件，执行时间处理方法</a:t>
            </a:r>
            <a:endParaRPr lang="zh-CN" altLang="en-US">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AWT</a:t>
            </a:r>
            <a:r>
              <a:rPr lang="zh-CN" altLang="en-US" smtClean="0"/>
              <a:t>与</a:t>
            </a:r>
            <a:r>
              <a:rPr lang="en-US" altLang="zh-CN" smtClean="0"/>
              <a:t>Swing</a:t>
            </a:r>
            <a:endParaRPr lang="zh-CN" altLang="en-US" smtClean="0"/>
          </a:p>
        </p:txBody>
      </p:sp>
      <p:sp>
        <p:nvSpPr>
          <p:cNvPr id="13315" name="内容占位符 2"/>
          <p:cNvSpPr>
            <a:spLocks noGrp="1"/>
          </p:cNvSpPr>
          <p:nvPr>
            <p:ph idx="1"/>
          </p:nvPr>
        </p:nvSpPr>
        <p:spPr>
          <a:xfrm>
            <a:off x="179388" y="981075"/>
            <a:ext cx="8964612" cy="5616575"/>
          </a:xfrm>
        </p:spPr>
        <p:txBody>
          <a:bodyPr/>
          <a:lstStyle/>
          <a:p>
            <a:r>
              <a:rPr lang="en-US" altLang="zh-CN" dirty="0" smtClean="0"/>
              <a:t>AWT </a:t>
            </a:r>
            <a:r>
              <a:rPr lang="zh-CN" altLang="en-US" dirty="0" smtClean="0"/>
              <a:t>中的图形函数与操作系统所提供的图形函数之间有着一一对应的关系。利用 </a:t>
            </a:r>
            <a:r>
              <a:rPr lang="en-US" altLang="zh-CN" dirty="0" smtClean="0"/>
              <a:t>AWT </a:t>
            </a:r>
            <a:r>
              <a:rPr lang="zh-CN" altLang="en-US" dirty="0" smtClean="0"/>
              <a:t>来构件图形用户界面的时候，我们实际上是在利用操作系统所提供的图形库。不同系统展示结果不一致。称为重量级控件。</a:t>
            </a:r>
            <a:endParaRPr lang="en-US" altLang="zh-CN" dirty="0" smtClean="0"/>
          </a:p>
          <a:p>
            <a:r>
              <a:rPr lang="en-US" altLang="zh-CN" dirty="0" smtClean="0"/>
              <a:t>Swing </a:t>
            </a:r>
            <a:r>
              <a:rPr lang="zh-CN" altLang="en-US" dirty="0" smtClean="0"/>
              <a:t>是在</a:t>
            </a:r>
            <a:r>
              <a:rPr lang="en-US" altLang="zh-CN" dirty="0" smtClean="0"/>
              <a:t>AWT</a:t>
            </a:r>
            <a:r>
              <a:rPr lang="zh-CN" altLang="en-US" dirty="0" smtClean="0"/>
              <a:t>的基础上构建的一套新的图形界面系统，它提供了</a:t>
            </a:r>
            <a:r>
              <a:rPr lang="en-US" altLang="zh-CN" dirty="0" smtClean="0"/>
              <a:t>AWT </a:t>
            </a:r>
            <a:r>
              <a:rPr lang="zh-CN" altLang="en-US" dirty="0" smtClean="0"/>
              <a:t>所能够提供的所有功能。并且用纯粹的</a:t>
            </a:r>
            <a:r>
              <a:rPr lang="en-US" altLang="zh-CN" dirty="0" smtClean="0"/>
              <a:t>Java</a:t>
            </a:r>
            <a:r>
              <a:rPr lang="zh-CN" altLang="en-US" dirty="0" smtClean="0"/>
              <a:t>代码对</a:t>
            </a:r>
            <a:r>
              <a:rPr lang="en-US" altLang="zh-CN" dirty="0" smtClean="0"/>
              <a:t>AWT </a:t>
            </a:r>
            <a:r>
              <a:rPr lang="zh-CN" altLang="en-US" dirty="0" smtClean="0"/>
              <a:t>的功能进行了大幅度的扩充。</a:t>
            </a:r>
            <a:r>
              <a:rPr lang="en-US" altLang="zh-CN" dirty="0" smtClean="0"/>
              <a:t>Swing </a:t>
            </a:r>
            <a:r>
              <a:rPr lang="zh-CN" altLang="en-US" dirty="0" smtClean="0"/>
              <a:t>控件是用</a:t>
            </a:r>
            <a:r>
              <a:rPr lang="en-US" altLang="zh-CN" dirty="0" smtClean="0"/>
              <a:t>100%</a:t>
            </a:r>
            <a:r>
              <a:rPr lang="zh-CN" altLang="en-US" dirty="0" smtClean="0"/>
              <a:t>的</a:t>
            </a:r>
            <a:r>
              <a:rPr lang="en-US" altLang="zh-CN" dirty="0" smtClean="0"/>
              <a:t>Java</a:t>
            </a:r>
            <a:r>
              <a:rPr lang="zh-CN" altLang="en-US" dirty="0" smtClean="0"/>
              <a:t>代码来实现的，不同系统展示的结果完全相同，称为轻量级控件。</a:t>
            </a:r>
            <a:endParaRPr lang="en-US" altLang="zh-CN" dirty="0" smtClean="0"/>
          </a:p>
          <a:p>
            <a:r>
              <a:rPr lang="en-US" altLang="zh-CN" dirty="0" smtClean="0"/>
              <a:t>AWT </a:t>
            </a:r>
            <a:r>
              <a:rPr lang="zh-CN" altLang="en-US" dirty="0" smtClean="0"/>
              <a:t>是基于本地方法的</a:t>
            </a:r>
            <a:r>
              <a:rPr lang="en-US" altLang="zh-CN" dirty="0" smtClean="0"/>
              <a:t>C/C++</a:t>
            </a:r>
            <a:r>
              <a:rPr lang="zh-CN" altLang="en-US" dirty="0" smtClean="0"/>
              <a:t>程序，其运行速度比较快；</a:t>
            </a:r>
            <a:r>
              <a:rPr lang="en-US" altLang="zh-CN" dirty="0" smtClean="0"/>
              <a:t>Swing</a:t>
            </a:r>
            <a:r>
              <a:rPr lang="zh-CN" altLang="en-US" dirty="0" smtClean="0"/>
              <a:t>是基于</a:t>
            </a:r>
            <a:r>
              <a:rPr lang="en-US" altLang="zh-CN" dirty="0" smtClean="0"/>
              <a:t>AWT </a:t>
            </a:r>
            <a:r>
              <a:rPr lang="zh-CN" altLang="en-US" dirty="0" smtClean="0"/>
              <a:t>的</a:t>
            </a:r>
            <a:r>
              <a:rPr lang="en-US" altLang="zh-CN" dirty="0" smtClean="0"/>
              <a:t>Java</a:t>
            </a:r>
            <a:r>
              <a:rPr lang="zh-CN" altLang="en-US" dirty="0" smtClean="0"/>
              <a:t>程序，其运行速度比较慢。</a:t>
            </a:r>
          </a:p>
        </p:txBody>
      </p:sp>
      <p:sp>
        <p:nvSpPr>
          <p:cNvPr id="13316"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B9A449-2FD0-49DA-8627-947E866AF89D}" type="slidenum">
              <a:rPr lang="en-US" altLang="zh-CN" smtClean="0"/>
              <a:pPr eaLnBrk="1" hangingPunct="1"/>
              <a:t>3</a:t>
            </a:fld>
            <a:endParaRPr lang="en-US" altLang="zh-CN"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1"/>
          <p:cNvSpPr>
            <a:spLocks noGrp="1" noChangeArrowheads="1"/>
          </p:cNvSpPr>
          <p:nvPr>
            <p:ph type="title"/>
          </p:nvPr>
        </p:nvSpPr>
        <p:spPr>
          <a:xfrm>
            <a:off x="735013" y="260350"/>
            <a:ext cx="8229600" cy="79216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Swing</a:t>
            </a:r>
            <a:r>
              <a:rPr lang="zh-CN" altLang="en-US" smtClean="0"/>
              <a:t>事件处理程序 </a:t>
            </a:r>
            <a:r>
              <a:rPr lang="en-US" altLang="zh-CN" smtClean="0"/>
              <a:t>3-3 </a:t>
            </a:r>
          </a:p>
        </p:txBody>
      </p:sp>
      <p:graphicFrame>
        <p:nvGraphicFramePr>
          <p:cNvPr id="363784" name="Group 264"/>
          <p:cNvGraphicFramePr>
            <a:graphicFrameLocks noGrp="1"/>
          </p:cNvGraphicFramePr>
          <p:nvPr>
            <p:ph idx="1"/>
          </p:nvPr>
        </p:nvGraphicFramePr>
        <p:xfrm>
          <a:off x="971550" y="1196975"/>
          <a:ext cx="7704138" cy="4441827"/>
        </p:xfrm>
        <a:graphic>
          <a:graphicData uri="http://schemas.openxmlformats.org/drawingml/2006/table">
            <a:tbl>
              <a:tblPr/>
              <a:tblGrid>
                <a:gridCol w="3600450">
                  <a:extLst>
                    <a:ext uri="{9D8B030D-6E8A-4147-A177-3AD203B41FA5}">
                      <a16:colId xmlns:a16="http://schemas.microsoft.com/office/drawing/2014/main" val="20000"/>
                    </a:ext>
                  </a:extLst>
                </a:gridCol>
                <a:gridCol w="4103688">
                  <a:extLst>
                    <a:ext uri="{9D8B030D-6E8A-4147-A177-3AD203B41FA5}">
                      <a16:colId xmlns:a16="http://schemas.microsoft.com/office/drawing/2014/main" val="20001"/>
                    </a:ext>
                  </a:extLst>
                </a:gridCol>
              </a:tblGrid>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bg1"/>
                          </a:solidFill>
                          <a:effectLst/>
                          <a:latin typeface="Arial" charset="0"/>
                          <a:ea typeface="黑体" pitchFamily="49" charset="-122"/>
                          <a:cs typeface="Times New Roman" pitchFamily="18" charset="0"/>
                        </a:rPr>
                        <a:t>Event </a:t>
                      </a:r>
                      <a:r>
                        <a:rPr kumimoji="0" lang="zh-CN" altLang="en-US" sz="2400" b="1" i="0" u="none" strike="noStrike" cap="none" normalizeH="0" baseline="0" dirty="0" smtClean="0">
                          <a:ln>
                            <a:noFill/>
                          </a:ln>
                          <a:solidFill>
                            <a:schemeClr val="bg1"/>
                          </a:solidFill>
                          <a:effectLst/>
                          <a:latin typeface="Arial" charset="0"/>
                          <a:ea typeface="黑体" pitchFamily="49" charset="-122"/>
                          <a:cs typeface="Times New Roman" pitchFamily="18" charset="0"/>
                        </a:rPr>
                        <a:t>类</a:t>
                      </a:r>
                      <a:endParaRPr kumimoji="0" lang="zh-CN" altLang="en-US" sz="2400" b="0" i="0" u="none" strike="noStrike" cap="none" normalizeH="0" baseline="0" dirty="0" smtClean="0">
                        <a:ln>
                          <a:noFill/>
                        </a:ln>
                        <a:solidFill>
                          <a:schemeClr val="bg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Arial" charset="0"/>
                          <a:ea typeface="黑体" pitchFamily="49" charset="-122"/>
                          <a:cs typeface="Times New Roman" pitchFamily="18" charset="0"/>
                        </a:rPr>
                        <a:t>接口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4460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ActionEvent</a:t>
                      </a:r>
                      <a:endPar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ActionListener</a:t>
                      </a:r>
                      <a:endPar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44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AdjustmentEvent</a:t>
                      </a:r>
                      <a:endPar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AdjustmentListener</a:t>
                      </a:r>
                      <a:endPar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47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ComponentEvent</a:t>
                      </a:r>
                      <a:endPar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ComponentListener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460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FocusEvent</a:t>
                      </a:r>
                      <a:endPar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FocusListener</a:t>
                      </a:r>
                      <a:endPar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44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ItemEvent</a:t>
                      </a:r>
                      <a:endPar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ItemListener</a:t>
                      </a:r>
                      <a:endPar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44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WindowEvent</a:t>
                      </a:r>
                      <a:endPar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WindowListener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98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TextEvent</a:t>
                      </a:r>
                      <a:endPar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TextListener</a:t>
                      </a:r>
                      <a:endPar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98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MouseEvent</a:t>
                      </a:r>
                      <a:endPar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MouseListener</a:t>
                      </a:r>
                      <a:r>
                        <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MouseMotionListener</a:t>
                      </a:r>
                      <a:endPar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414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KeyEvent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黑体" pitchFamily="49" charset="-122"/>
                          <a:cs typeface="Times New Roman" pitchFamily="18" charset="0"/>
                        </a:rPr>
                        <a:t>KeyListener</a:t>
                      </a:r>
                      <a:endParaRPr kumimoji="0" lang="en-US" altLang="zh-CN" sz="18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4" name="文本框 3"/>
          <p:cNvSpPr txBox="1"/>
          <p:nvPr/>
        </p:nvSpPr>
        <p:spPr>
          <a:xfrm>
            <a:off x="863403" y="5783264"/>
            <a:ext cx="7812286" cy="369332"/>
          </a:xfrm>
          <a:prstGeom prst="rect">
            <a:avLst/>
          </a:prstGeom>
          <a:solidFill>
            <a:srgbClr val="CCECFF"/>
          </a:solidFill>
        </p:spPr>
        <p:txBody>
          <a:bodyPr wrap="square" rtlCol="0">
            <a:spAutoFit/>
          </a:bodyPr>
          <a:lstStyle/>
          <a:p>
            <a:r>
              <a:rPr lang="zh-CN" altLang="en-US" smtClean="0">
                <a:ea typeface="华文细黑" panose="02010600040101010101" pitchFamily="2" charset="-122"/>
              </a:rPr>
              <a:t>帮助文档</a:t>
            </a:r>
            <a:r>
              <a:rPr lang="en-US" altLang="zh-CN" smtClean="0">
                <a:ea typeface="华文细黑" panose="02010600040101010101" pitchFamily="2" charset="-122"/>
              </a:rPr>
              <a:t>java.awt.event</a:t>
            </a:r>
            <a:r>
              <a:rPr lang="zh-CN" altLang="en-US" smtClean="0">
                <a:ea typeface="华文细黑" panose="02010600040101010101" pitchFamily="2" charset="-122"/>
              </a:rPr>
              <a:t>，包含所有的</a:t>
            </a:r>
            <a:r>
              <a:rPr lang="en-US" altLang="zh-CN" smtClean="0">
                <a:ea typeface="华文细黑" panose="02010600040101010101" pitchFamily="2" charset="-122"/>
              </a:rPr>
              <a:t>Swing</a:t>
            </a:r>
            <a:r>
              <a:rPr lang="zh-CN" altLang="en-US" smtClean="0">
                <a:ea typeface="华文细黑" panose="02010600040101010101" pitchFamily="2" charset="-122"/>
              </a:rPr>
              <a:t>事件</a:t>
            </a:r>
            <a:endParaRPr lang="zh-CN" altLang="en-US">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63784"/>
                                        </p:tgtEl>
                                        <p:attrNameLst>
                                          <p:attrName>style.visibility</p:attrName>
                                        </p:attrNameLst>
                                      </p:cBhvr>
                                      <p:to>
                                        <p:strVal val="visible"/>
                                      </p:to>
                                    </p:set>
                                    <p:animEffect transition="in" filter="wipe(up)">
                                      <p:cBhvr>
                                        <p:cTn id="7" dur="500"/>
                                        <p:tgtEl>
                                          <p:spTgt spid="36378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z="3600" dirty="0" smtClean="0"/>
              <a:t>注册事件监听器的方法</a:t>
            </a:r>
          </a:p>
        </p:txBody>
      </p:sp>
      <p:sp>
        <p:nvSpPr>
          <p:cNvPr id="44035"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DB87281-D045-4A87-BAF0-B6BE863F03C2}" type="slidenum">
              <a:rPr lang="en-US" altLang="zh-CN" smtClean="0"/>
              <a:pPr eaLnBrk="1" hangingPunct="1"/>
              <a:t>31</a:t>
            </a:fld>
            <a:endParaRPr lang="en-US" altLang="zh-CN" smtClean="0"/>
          </a:p>
        </p:txBody>
      </p:sp>
      <p:sp>
        <p:nvSpPr>
          <p:cNvPr id="44036" name="Rectangle 3"/>
          <p:cNvSpPr txBox="1">
            <a:spLocks noChangeArrowheads="1"/>
          </p:cNvSpPr>
          <p:nvPr/>
        </p:nvSpPr>
        <p:spPr bwMode="auto">
          <a:xfrm>
            <a:off x="-18256" y="980728"/>
            <a:ext cx="9217026"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spcBef>
                <a:spcPct val="20000"/>
              </a:spcBef>
              <a:buClr>
                <a:srgbClr val="339966"/>
              </a:buClr>
              <a:buFont typeface="Wingdings" pitchFamily="2" charset="2"/>
              <a:buNone/>
            </a:pPr>
            <a:r>
              <a:rPr lang="en-US" altLang="zh-CN" sz="2400" dirty="0">
                <a:ea typeface="黑体" pitchFamily="49" charset="-122"/>
              </a:rPr>
              <a:t>public abstract class </a:t>
            </a:r>
            <a:r>
              <a:rPr lang="en-US" altLang="zh-CN" sz="2400" dirty="0">
                <a:solidFill>
                  <a:schemeClr val="hlink"/>
                </a:solidFill>
                <a:ea typeface="黑体" pitchFamily="49" charset="-122"/>
              </a:rPr>
              <a:t>Component</a:t>
            </a:r>
            <a:r>
              <a:rPr lang="en-US" altLang="zh-CN" sz="2400" dirty="0">
                <a:ea typeface="黑体" pitchFamily="49" charset="-122"/>
              </a:rPr>
              <a:t> extends Object</a:t>
            </a:r>
          </a:p>
          <a:p>
            <a:pPr lvl="1">
              <a:spcBef>
                <a:spcPct val="20000"/>
              </a:spcBef>
              <a:buClr>
                <a:srgbClr val="339966"/>
              </a:buClr>
              <a:buFont typeface="Wingdings" pitchFamily="2" charset="2"/>
              <a:buNone/>
            </a:pPr>
            <a:r>
              <a:rPr lang="en-US" altLang="zh-CN" sz="2400" dirty="0">
                <a:ea typeface="黑体" pitchFamily="49" charset="-122"/>
              </a:rPr>
              <a:t>        implements </a:t>
            </a:r>
            <a:r>
              <a:rPr lang="en-US" altLang="zh-CN" sz="2400" dirty="0" err="1">
                <a:ea typeface="黑体" pitchFamily="49" charset="-122"/>
              </a:rPr>
              <a:t>ImageObserver</a:t>
            </a:r>
            <a:r>
              <a:rPr lang="en-US" altLang="zh-CN" sz="2400" dirty="0">
                <a:ea typeface="黑体" pitchFamily="49" charset="-122"/>
              </a:rPr>
              <a:t>, </a:t>
            </a:r>
            <a:r>
              <a:rPr lang="en-US" altLang="zh-CN" sz="2400" dirty="0" err="1">
                <a:ea typeface="黑体" pitchFamily="49" charset="-122"/>
              </a:rPr>
              <a:t>MenuContainer</a:t>
            </a:r>
            <a:r>
              <a:rPr lang="en-US" altLang="zh-CN" sz="2400" dirty="0">
                <a:ea typeface="黑体" pitchFamily="49" charset="-122"/>
              </a:rPr>
              <a:t>, </a:t>
            </a:r>
            <a:r>
              <a:rPr lang="en-US" altLang="zh-CN" sz="2400" dirty="0" err="1">
                <a:ea typeface="黑体" pitchFamily="49" charset="-122"/>
              </a:rPr>
              <a:t>Serializable</a:t>
            </a:r>
            <a:endParaRPr lang="en-US" altLang="zh-CN" sz="2400" dirty="0">
              <a:ea typeface="黑体" pitchFamily="49" charset="-122"/>
            </a:endParaRPr>
          </a:p>
          <a:p>
            <a:pPr lvl="1">
              <a:spcBef>
                <a:spcPct val="20000"/>
              </a:spcBef>
              <a:buClr>
                <a:srgbClr val="339966"/>
              </a:buClr>
              <a:buFont typeface="Wingdings" pitchFamily="2" charset="2"/>
              <a:buNone/>
            </a:pPr>
            <a:r>
              <a:rPr lang="en-US" altLang="zh-CN" sz="2400" dirty="0">
                <a:ea typeface="黑体" pitchFamily="49" charset="-122"/>
              </a:rPr>
              <a:t>{</a:t>
            </a:r>
          </a:p>
          <a:p>
            <a:pPr lvl="1">
              <a:spcBef>
                <a:spcPct val="20000"/>
              </a:spcBef>
              <a:buClr>
                <a:srgbClr val="339966"/>
              </a:buClr>
              <a:buFont typeface="Wingdings" pitchFamily="2" charset="2"/>
              <a:buNone/>
            </a:pPr>
            <a:r>
              <a:rPr lang="en-US" altLang="zh-CN" sz="2400" dirty="0">
                <a:ea typeface="黑体" pitchFamily="49" charset="-122"/>
              </a:rPr>
              <a:t>    public void </a:t>
            </a:r>
            <a:r>
              <a:rPr lang="en-US" altLang="zh-CN" sz="2400" b="1" dirty="0" err="1">
                <a:ea typeface="黑体" pitchFamily="49" charset="-122"/>
              </a:rPr>
              <a:t>addKeyListener</a:t>
            </a:r>
            <a:r>
              <a:rPr lang="en-US" altLang="zh-CN" sz="2400" dirty="0">
                <a:ea typeface="黑体" pitchFamily="49" charset="-122"/>
              </a:rPr>
              <a:t>(</a:t>
            </a:r>
            <a:r>
              <a:rPr lang="en-US" altLang="zh-CN" sz="2400" dirty="0" err="1">
                <a:solidFill>
                  <a:srgbClr val="FF0000"/>
                </a:solidFill>
                <a:ea typeface="黑体" pitchFamily="49" charset="-122"/>
              </a:rPr>
              <a:t>KeyListener</a:t>
            </a:r>
            <a:r>
              <a:rPr lang="en-US" altLang="zh-CN" sz="2400" dirty="0">
                <a:solidFill>
                  <a:srgbClr val="FF0000"/>
                </a:solidFill>
                <a:ea typeface="黑体" pitchFamily="49" charset="-122"/>
              </a:rPr>
              <a:t> l</a:t>
            </a:r>
            <a:r>
              <a:rPr lang="en-US" altLang="zh-CN" sz="2400" dirty="0">
                <a:ea typeface="黑体" pitchFamily="49" charset="-122"/>
              </a:rPr>
              <a:t>)</a:t>
            </a:r>
            <a:endParaRPr lang="zh-CN" altLang="en-US" sz="2400" dirty="0">
              <a:ea typeface="黑体" pitchFamily="49" charset="-122"/>
            </a:endParaRPr>
          </a:p>
          <a:p>
            <a:pPr lvl="1">
              <a:spcBef>
                <a:spcPct val="20000"/>
              </a:spcBef>
              <a:buClr>
                <a:srgbClr val="339966"/>
              </a:buClr>
              <a:buFont typeface="Wingdings" pitchFamily="2" charset="2"/>
              <a:buNone/>
            </a:pPr>
            <a:r>
              <a:rPr lang="en-US" altLang="zh-CN" sz="2400" dirty="0">
                <a:ea typeface="黑体" pitchFamily="49" charset="-122"/>
              </a:rPr>
              <a:t>    public void </a:t>
            </a:r>
            <a:r>
              <a:rPr lang="en-US" altLang="zh-CN" sz="2400" b="1" dirty="0" err="1">
                <a:ea typeface="黑体" pitchFamily="49" charset="-122"/>
              </a:rPr>
              <a:t>addMouseListene</a:t>
            </a:r>
            <a:r>
              <a:rPr lang="en-US" altLang="zh-CN" sz="2400" dirty="0" err="1">
                <a:ea typeface="黑体" pitchFamily="49" charset="-122"/>
              </a:rPr>
              <a:t>r</a:t>
            </a:r>
            <a:r>
              <a:rPr lang="en-US" altLang="zh-CN" sz="2400" dirty="0">
                <a:ea typeface="黑体" pitchFamily="49" charset="-122"/>
              </a:rPr>
              <a:t>(</a:t>
            </a:r>
            <a:r>
              <a:rPr lang="en-US" altLang="zh-CN" sz="2400" dirty="0" err="1">
                <a:ea typeface="黑体" pitchFamily="49" charset="-122"/>
              </a:rPr>
              <a:t>MouseListener</a:t>
            </a:r>
            <a:r>
              <a:rPr lang="en-US" altLang="zh-CN" sz="2400" dirty="0">
                <a:ea typeface="黑体" pitchFamily="49" charset="-122"/>
              </a:rPr>
              <a:t> l)</a:t>
            </a:r>
            <a:endParaRPr lang="zh-CN" altLang="en-US" sz="2400" dirty="0">
              <a:ea typeface="黑体" pitchFamily="49" charset="-122"/>
            </a:endParaRPr>
          </a:p>
          <a:p>
            <a:pPr lvl="1">
              <a:spcBef>
                <a:spcPct val="20000"/>
              </a:spcBef>
              <a:buClr>
                <a:srgbClr val="339966"/>
              </a:buClr>
              <a:buFont typeface="Wingdings" pitchFamily="2" charset="2"/>
              <a:buNone/>
            </a:pPr>
            <a:r>
              <a:rPr lang="en-US" altLang="zh-CN" sz="2400" dirty="0">
                <a:ea typeface="黑体" pitchFamily="49" charset="-122"/>
              </a:rPr>
              <a:t>    public void </a:t>
            </a:r>
            <a:r>
              <a:rPr lang="en-US" altLang="zh-CN" sz="2400" b="1" dirty="0" err="1">
                <a:ea typeface="黑体" pitchFamily="49" charset="-122"/>
              </a:rPr>
              <a:t>addMouseMotionListener</a:t>
            </a:r>
            <a:r>
              <a:rPr lang="en-US" altLang="zh-CN" sz="2400" dirty="0">
                <a:ea typeface="黑体" pitchFamily="49" charset="-122"/>
              </a:rPr>
              <a:t>(</a:t>
            </a:r>
            <a:r>
              <a:rPr lang="en-US" altLang="zh-CN" sz="2400" dirty="0" err="1">
                <a:ea typeface="黑体" pitchFamily="49" charset="-122"/>
              </a:rPr>
              <a:t>MouseMotionListener</a:t>
            </a:r>
            <a:r>
              <a:rPr lang="en-US" altLang="zh-CN" sz="2400" dirty="0">
                <a:ea typeface="黑体" pitchFamily="49" charset="-122"/>
              </a:rPr>
              <a:t> l)</a:t>
            </a:r>
          </a:p>
          <a:p>
            <a:pPr lvl="1">
              <a:spcBef>
                <a:spcPct val="20000"/>
              </a:spcBef>
              <a:buClr>
                <a:srgbClr val="339966"/>
              </a:buClr>
              <a:buFont typeface="Wingdings" pitchFamily="2" charset="2"/>
              <a:buNone/>
            </a:pPr>
            <a:r>
              <a:rPr lang="en-US" altLang="zh-CN" sz="2400" dirty="0">
                <a:ea typeface="黑体" pitchFamily="49" charset="-122"/>
              </a:rPr>
              <a:t>}</a:t>
            </a:r>
            <a:r>
              <a:rPr lang="zh-CN" altLang="en-US" sz="2400" dirty="0">
                <a:ea typeface="黑体" pitchFamily="49" charset="-122"/>
              </a:rPr>
              <a:t> </a:t>
            </a:r>
          </a:p>
        </p:txBody>
      </p:sp>
      <p:sp>
        <p:nvSpPr>
          <p:cNvPr id="5" name="TextBox 1"/>
          <p:cNvSpPr txBox="1">
            <a:spLocks noChangeArrowheads="1"/>
          </p:cNvSpPr>
          <p:nvPr/>
        </p:nvSpPr>
        <p:spPr bwMode="auto">
          <a:xfrm>
            <a:off x="388777" y="4509120"/>
            <a:ext cx="8820472" cy="1631216"/>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dirty="0" smtClean="0">
                <a:latin typeface="微软雅黑" pitchFamily="34" charset="-122"/>
                <a:ea typeface="微软雅黑" pitchFamily="34" charset="-122"/>
              </a:rPr>
              <a:t>监听器有两种实现方式：</a:t>
            </a:r>
            <a:endParaRPr lang="en-US" altLang="zh-CN" sz="2000" dirty="0" smtClean="0">
              <a:latin typeface="微软雅黑" pitchFamily="34" charset="-122"/>
              <a:ea typeface="微软雅黑" pitchFamily="34" charset="-122"/>
            </a:endParaRPr>
          </a:p>
          <a:p>
            <a:pPr eaLnBrk="1" hangingPunct="1"/>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FirstFrameDemo</a:t>
            </a:r>
            <a:r>
              <a:rPr lang="zh-CN" altLang="en-US" sz="2000" smtClean="0">
                <a:latin typeface="微软雅黑" pitchFamily="34" charset="-122"/>
                <a:ea typeface="微软雅黑" pitchFamily="34" charset="-122"/>
              </a:rPr>
              <a:t>：窗口</a:t>
            </a:r>
            <a:r>
              <a:rPr lang="zh-CN" altLang="en-US" sz="2000" dirty="0" smtClean="0">
                <a:latin typeface="微软雅黑" pitchFamily="34" charset="-122"/>
                <a:ea typeface="微软雅黑" pitchFamily="34" charset="-122"/>
              </a:rPr>
              <a:t>类实现</a:t>
            </a:r>
            <a:r>
              <a:rPr lang="zh-CN" altLang="en-US" sz="2000" smtClean="0">
                <a:latin typeface="微软雅黑" pitchFamily="34" charset="-122"/>
                <a:ea typeface="微软雅黑" pitchFamily="34" charset="-122"/>
              </a:rPr>
              <a:t>监听接口，故窗口类就是一个监听器。</a:t>
            </a:r>
            <a:endParaRPr lang="en-US" altLang="zh-CN" sz="2000" smtClean="0">
              <a:latin typeface="微软雅黑" pitchFamily="34" charset="-122"/>
              <a:ea typeface="微软雅黑" pitchFamily="34" charset="-122"/>
            </a:endParaRPr>
          </a:p>
          <a:p>
            <a:pPr eaLnBrk="1" hangingPunct="1"/>
            <a:r>
              <a:rPr lang="en-US" altLang="zh-CN" sz="2000" b="1" smtClean="0">
                <a:solidFill>
                  <a:srgbClr val="000000"/>
                </a:solidFill>
                <a:highlight>
                  <a:srgbClr val="E8F2FE"/>
                </a:highlight>
                <a:latin typeface="Consolas" panose="020B0609020204030204" pitchFamily="49" charset="0"/>
              </a:rPr>
              <a:t>FirstFrameDemo </a:t>
            </a:r>
            <a:r>
              <a:rPr lang="en-US" altLang="zh-CN" sz="2000" b="1">
                <a:solidFill>
                  <a:srgbClr val="7F0055"/>
                </a:solidFill>
                <a:highlight>
                  <a:srgbClr val="E8F2FE"/>
                </a:highlight>
                <a:latin typeface="Consolas" panose="020B0609020204030204" pitchFamily="49" charset="0"/>
              </a:rPr>
              <a:t>extends</a:t>
            </a:r>
            <a:r>
              <a:rPr lang="en-US" altLang="zh-CN" sz="2000" b="1">
                <a:solidFill>
                  <a:srgbClr val="000000"/>
                </a:solidFill>
                <a:highlight>
                  <a:srgbClr val="E8F2FE"/>
                </a:highlight>
                <a:latin typeface="Consolas" panose="020B0609020204030204" pitchFamily="49" charset="0"/>
              </a:rPr>
              <a:t> JFrame </a:t>
            </a:r>
            <a:r>
              <a:rPr lang="en-US" altLang="zh-CN" sz="2000" b="1">
                <a:solidFill>
                  <a:srgbClr val="7F0055"/>
                </a:solidFill>
                <a:highlight>
                  <a:srgbClr val="E8F2FE"/>
                </a:highlight>
                <a:latin typeface="Consolas" panose="020B0609020204030204" pitchFamily="49" charset="0"/>
              </a:rPr>
              <a:t>implements</a:t>
            </a:r>
            <a:r>
              <a:rPr lang="en-US" altLang="zh-CN" sz="2000" b="1">
                <a:solidFill>
                  <a:srgbClr val="000000"/>
                </a:solidFill>
                <a:highlight>
                  <a:srgbClr val="E8F2FE"/>
                </a:highlight>
                <a:latin typeface="Consolas" panose="020B0609020204030204" pitchFamily="49" charset="0"/>
              </a:rPr>
              <a:t> </a:t>
            </a:r>
            <a:r>
              <a:rPr lang="en-US" altLang="zh-CN" sz="2000" b="1" smtClean="0">
                <a:solidFill>
                  <a:srgbClr val="000000"/>
                </a:solidFill>
                <a:highlight>
                  <a:srgbClr val="E8F2FE"/>
                </a:highlight>
                <a:latin typeface="Consolas" panose="020B0609020204030204" pitchFamily="49" charset="0"/>
              </a:rPr>
              <a:t>ActionListener</a:t>
            </a:r>
          </a:p>
          <a:p>
            <a:pPr eaLnBrk="1" hangingPunct="1"/>
            <a:r>
              <a:rPr lang="en-US" altLang="zh-CN" sz="2000">
                <a:solidFill>
                  <a:srgbClr val="000000"/>
                </a:solidFill>
                <a:highlight>
                  <a:srgbClr val="E8F2FE"/>
                </a:highlight>
                <a:latin typeface="Consolas" panose="020B0609020204030204" pitchFamily="49" charset="0"/>
              </a:rPr>
              <a:t>btnOk.addActionListener(</a:t>
            </a:r>
            <a:r>
              <a:rPr lang="en-US" altLang="zh-CN" sz="2000" b="1">
                <a:solidFill>
                  <a:srgbClr val="7F0055"/>
                </a:solidFill>
                <a:highlight>
                  <a:srgbClr val="E8F2FE"/>
                </a:highlight>
                <a:latin typeface="Consolas" panose="020B0609020204030204" pitchFamily="49" charset="0"/>
              </a:rPr>
              <a:t>this</a:t>
            </a:r>
            <a:r>
              <a:rPr lang="en-US" altLang="zh-CN" sz="2000" b="1">
                <a:solidFill>
                  <a:srgbClr val="000000"/>
                </a:solidFill>
                <a:highlight>
                  <a:srgbClr val="E8F2FE"/>
                </a:highlight>
                <a:latin typeface="Consolas" panose="020B0609020204030204" pitchFamily="49" charset="0"/>
              </a:rPr>
              <a:t>);</a:t>
            </a:r>
            <a:endParaRPr lang="en-US" altLang="zh-CN" sz="2000" dirty="0" smtClean="0">
              <a:latin typeface="微软雅黑" pitchFamily="34" charset="-122"/>
              <a:ea typeface="微软雅黑" pitchFamily="34" charset="-122"/>
            </a:endParaRPr>
          </a:p>
          <a:p>
            <a:pPr eaLnBrk="1" hangingPunct="1"/>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FirstFrame_Ex</a:t>
            </a:r>
            <a:r>
              <a:rPr lang="zh-CN" altLang="en-US" sz="2000" dirty="0" smtClean="0">
                <a:latin typeface="微软雅黑" pitchFamily="34" charset="-122"/>
                <a:ea typeface="微软雅黑" pitchFamily="34" charset="-122"/>
              </a:rPr>
              <a:t>：由其他类实现监听接口</a:t>
            </a:r>
            <a:endParaRPr lang="zh-CN" altLang="en-US" sz="2000"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DB87281-D045-4A87-BAF0-B6BE863F03C2}" type="slidenum">
              <a:rPr lang="en-US" altLang="zh-CN" smtClean="0"/>
              <a:pPr eaLnBrk="1" hangingPunct="1"/>
              <a:t>32</a:t>
            </a:fld>
            <a:endParaRPr lang="en-US" altLang="zh-CN" smtClean="0"/>
          </a:p>
        </p:txBody>
      </p:sp>
      <p:sp>
        <p:nvSpPr>
          <p:cNvPr id="44036" name="Rectangle 3"/>
          <p:cNvSpPr txBox="1">
            <a:spLocks noChangeArrowheads="1"/>
          </p:cNvSpPr>
          <p:nvPr/>
        </p:nvSpPr>
        <p:spPr bwMode="auto">
          <a:xfrm>
            <a:off x="291885" y="764704"/>
            <a:ext cx="8568549"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indent="0" defTabSz="360000">
              <a:spcBef>
                <a:spcPts val="0"/>
              </a:spcBef>
              <a:buClr>
                <a:srgbClr val="339966"/>
              </a:buClr>
              <a:buFont typeface="Wingdings" pitchFamily="2" charset="2"/>
              <a:buNone/>
              <a:tabLst>
                <a:tab pos="0" algn="l"/>
              </a:tabLst>
            </a:pPr>
            <a:r>
              <a:rPr lang="en-US" altLang="zh-CN" b="1" smtClean="0">
                <a:solidFill>
                  <a:srgbClr val="7F0055"/>
                </a:solidFill>
                <a:highlight>
                  <a:srgbClr val="E8F2FE"/>
                </a:highlight>
                <a:latin typeface="Consolas" panose="020B0609020204030204" pitchFamily="49" charset="0"/>
              </a:rPr>
              <a:t>public</a:t>
            </a:r>
            <a:r>
              <a:rPr lang="en-US" altLang="zh-CN" b="1" smtClean="0">
                <a:solidFill>
                  <a:srgbClr val="000000"/>
                </a:solidFill>
                <a:highlight>
                  <a:srgbClr val="E8F2FE"/>
                </a:highlight>
                <a:latin typeface="Consolas" panose="020B0609020204030204" pitchFamily="49" charset="0"/>
              </a:rPr>
              <a:t> </a:t>
            </a:r>
            <a:r>
              <a:rPr lang="en-US" altLang="zh-CN" b="1" smtClean="0">
                <a:solidFill>
                  <a:srgbClr val="7F0055"/>
                </a:solidFill>
                <a:highlight>
                  <a:srgbClr val="E8F2FE"/>
                </a:highlight>
                <a:latin typeface="Consolas" panose="020B0609020204030204" pitchFamily="49" charset="0"/>
              </a:rPr>
              <a:t>class</a:t>
            </a:r>
            <a:r>
              <a:rPr lang="en-US" altLang="zh-CN" b="1" smtClean="0">
                <a:solidFill>
                  <a:srgbClr val="000000"/>
                </a:solidFill>
                <a:highlight>
                  <a:srgbClr val="E8F2FE"/>
                </a:highlight>
                <a:latin typeface="Consolas" panose="020B0609020204030204" pitchFamily="49" charset="0"/>
              </a:rPr>
              <a:t> </a:t>
            </a:r>
            <a:r>
              <a:rPr lang="en-US" altLang="zh-CN" b="1">
                <a:solidFill>
                  <a:srgbClr val="000000"/>
                </a:solidFill>
                <a:highlight>
                  <a:srgbClr val="D4D4D4"/>
                </a:highlight>
                <a:latin typeface="Consolas" panose="020B0609020204030204" pitchFamily="49" charset="0"/>
              </a:rPr>
              <a:t>FirstFrame_Ex</a:t>
            </a:r>
            <a:r>
              <a:rPr lang="en-US" altLang="zh-CN" b="1" smtClean="0">
                <a:solidFill>
                  <a:srgbClr val="000000"/>
                </a:solidFill>
                <a:highlight>
                  <a:srgbClr val="E8F2FE"/>
                </a:highlight>
                <a:latin typeface="Consolas" panose="020B0609020204030204" pitchFamily="49" charset="0"/>
              </a:rPr>
              <a:t> </a:t>
            </a:r>
            <a:r>
              <a:rPr lang="en-US" altLang="zh-CN" b="1" smtClean="0">
                <a:solidFill>
                  <a:srgbClr val="7F0055"/>
                </a:solidFill>
                <a:highlight>
                  <a:srgbClr val="E8F2FE"/>
                </a:highlight>
                <a:latin typeface="Consolas" panose="020B0609020204030204" pitchFamily="49" charset="0"/>
              </a:rPr>
              <a:t>extends</a:t>
            </a:r>
            <a:r>
              <a:rPr lang="en-US" altLang="zh-CN" b="1" smtClean="0">
                <a:solidFill>
                  <a:srgbClr val="000000"/>
                </a:solidFill>
                <a:highlight>
                  <a:srgbClr val="E8F2FE"/>
                </a:highlight>
                <a:latin typeface="Consolas" panose="020B0609020204030204" pitchFamily="49" charset="0"/>
              </a:rPr>
              <a:t> JFrame {   //</a:t>
            </a:r>
            <a:r>
              <a:rPr lang="zh-CN" altLang="en-US" b="1" smtClean="0">
                <a:solidFill>
                  <a:srgbClr val="000000"/>
                </a:solidFill>
                <a:highlight>
                  <a:srgbClr val="E8F2FE"/>
                </a:highlight>
                <a:latin typeface="Consolas" panose="020B0609020204030204" pitchFamily="49" charset="0"/>
              </a:rPr>
              <a:t>未实现</a:t>
            </a:r>
            <a:r>
              <a:rPr lang="en-US" altLang="zh-CN" b="1" smtClean="0">
                <a:solidFill>
                  <a:srgbClr val="000000"/>
                </a:solidFill>
                <a:highlight>
                  <a:srgbClr val="E8F2FE"/>
                </a:highlight>
                <a:latin typeface="Consolas" panose="020B0609020204030204" pitchFamily="49" charset="0"/>
              </a:rPr>
              <a:t>Listener</a:t>
            </a:r>
            <a:r>
              <a:rPr lang="zh-CN" altLang="en-US" b="1" smtClean="0">
                <a:solidFill>
                  <a:srgbClr val="000000"/>
                </a:solidFill>
                <a:highlight>
                  <a:srgbClr val="E8F2FE"/>
                </a:highlight>
                <a:latin typeface="Consolas" panose="020B0609020204030204" pitchFamily="49" charset="0"/>
              </a:rPr>
              <a:t>接口</a:t>
            </a:r>
            <a:endParaRPr lang="en-US" altLang="zh-CN" b="1" smtClean="0">
              <a:solidFill>
                <a:srgbClr val="000000"/>
              </a:solidFill>
              <a:highlight>
                <a:srgbClr val="E8F2FE"/>
              </a:highlight>
              <a:latin typeface="Consolas" panose="020B0609020204030204" pitchFamily="49" charset="0"/>
            </a:endParaRPr>
          </a:p>
          <a:p>
            <a:pPr marL="400050" lvl="2" indent="0" defTabSz="360000">
              <a:spcBef>
                <a:spcPts val="0"/>
              </a:spcBef>
              <a:buClr>
                <a:srgbClr val="339966"/>
              </a:buClr>
              <a:buFont typeface="Wingdings" pitchFamily="2" charset="2"/>
              <a:buNone/>
              <a:tabLst>
                <a:tab pos="0" algn="l"/>
              </a:tabLst>
            </a:pPr>
            <a:r>
              <a:rPr lang="en-US" altLang="zh-CN" b="1">
                <a:solidFill>
                  <a:srgbClr val="7F0055"/>
                </a:solidFill>
                <a:highlight>
                  <a:srgbClr val="E8F2FE"/>
                </a:highlight>
                <a:latin typeface="Consolas" panose="020B0609020204030204" pitchFamily="49" charset="0"/>
              </a:rPr>
              <a:t>public</a:t>
            </a:r>
            <a:r>
              <a:rPr lang="en-US" altLang="zh-CN" b="1">
                <a:solidFill>
                  <a:srgbClr val="000000"/>
                </a:solidFill>
                <a:highlight>
                  <a:srgbClr val="E8F2FE"/>
                </a:highlight>
                <a:latin typeface="Consolas" panose="020B0609020204030204" pitchFamily="49" charset="0"/>
              </a:rPr>
              <a:t> FirstFrame_Ex() {</a:t>
            </a:r>
            <a:r>
              <a:rPr lang="en-US" altLang="zh-CN" smtClean="0">
                <a:solidFill>
                  <a:srgbClr val="0000C0"/>
                </a:solidFill>
                <a:highlight>
                  <a:srgbClr val="E8F2FE"/>
                </a:highlight>
                <a:latin typeface="Consolas" panose="020B0609020204030204" pitchFamily="49" charset="0"/>
              </a:rPr>
              <a:t>	</a:t>
            </a:r>
          </a:p>
          <a:p>
            <a:pPr marL="400050" lvl="2" indent="0" defTabSz="360000">
              <a:spcBef>
                <a:spcPts val="0"/>
              </a:spcBef>
              <a:buClr>
                <a:srgbClr val="339966"/>
              </a:buClr>
              <a:buFont typeface="Wingdings" pitchFamily="2" charset="2"/>
              <a:buNone/>
              <a:tabLst>
                <a:tab pos="0" algn="l"/>
              </a:tabLst>
            </a:pPr>
            <a:r>
              <a:rPr lang="en-US" altLang="zh-CN">
                <a:solidFill>
                  <a:srgbClr val="0000C0"/>
                </a:solidFill>
                <a:highlight>
                  <a:srgbClr val="E8F2FE"/>
                </a:highlight>
                <a:latin typeface="Consolas" panose="020B0609020204030204" pitchFamily="49" charset="0"/>
              </a:rPr>
              <a:t>	</a:t>
            </a:r>
            <a:r>
              <a:rPr lang="en-US" altLang="zh-CN" smtClean="0">
                <a:solidFill>
                  <a:srgbClr val="0000C0"/>
                </a:solidFill>
                <a:highlight>
                  <a:srgbClr val="E8F2FE"/>
                </a:highlight>
                <a:latin typeface="Consolas" panose="020B0609020204030204" pitchFamily="49" charset="0"/>
              </a:rPr>
              <a:t>……</a:t>
            </a:r>
          </a:p>
          <a:p>
            <a:pPr marL="857250" lvl="3" indent="0" defTabSz="360000">
              <a:spcBef>
                <a:spcPts val="0"/>
              </a:spcBef>
              <a:buClr>
                <a:srgbClr val="339966"/>
              </a:buClr>
              <a:buFont typeface="Wingdings" pitchFamily="2" charset="2"/>
              <a:buNone/>
              <a:tabLst>
                <a:tab pos="0" algn="l"/>
              </a:tabLst>
            </a:pPr>
            <a:r>
              <a:rPr lang="en-US" altLang="zh-CN" smtClean="0">
                <a:solidFill>
                  <a:srgbClr val="0000C0"/>
                </a:solidFill>
                <a:highlight>
                  <a:srgbClr val="E8F2FE"/>
                </a:highlight>
                <a:latin typeface="Consolas" panose="020B0609020204030204" pitchFamily="49" charset="0"/>
              </a:rPr>
              <a:t>btnOk</a:t>
            </a:r>
            <a:r>
              <a:rPr lang="en-US" altLang="zh-CN" smtClean="0">
                <a:solidFill>
                  <a:srgbClr val="000000"/>
                </a:solidFill>
                <a:highlight>
                  <a:srgbClr val="E8F2FE"/>
                </a:highlight>
                <a:latin typeface="Consolas" panose="020B0609020204030204" pitchFamily="49" charset="0"/>
              </a:rPr>
              <a:t>.addActionListener(</a:t>
            </a:r>
            <a:r>
              <a:rPr lang="en-US" altLang="zh-CN" b="1" smtClean="0">
                <a:solidFill>
                  <a:srgbClr val="7F0055"/>
                </a:solidFill>
                <a:highlight>
                  <a:srgbClr val="E8F2FE"/>
                </a:highlight>
                <a:latin typeface="Consolas" panose="020B0609020204030204" pitchFamily="49" charset="0"/>
              </a:rPr>
              <a:t>new</a:t>
            </a:r>
            <a:r>
              <a:rPr lang="en-US" altLang="zh-CN" b="1" smtClean="0">
                <a:solidFill>
                  <a:srgbClr val="000000"/>
                </a:solidFill>
                <a:highlight>
                  <a:srgbClr val="E8F2FE"/>
                </a:highlight>
                <a:latin typeface="Consolas" panose="020B0609020204030204" pitchFamily="49" charset="0"/>
              </a:rPr>
              <a:t> </a:t>
            </a:r>
            <a:r>
              <a:rPr lang="en-US" altLang="zh-CN" b="1">
                <a:solidFill>
                  <a:srgbClr val="000000"/>
                </a:solidFill>
                <a:highlight>
                  <a:srgbClr val="D4D4D4"/>
                </a:highlight>
                <a:latin typeface="Consolas" panose="020B0609020204030204" pitchFamily="49" charset="0"/>
              </a:rPr>
              <a:t>OkListener</a:t>
            </a:r>
            <a:r>
              <a:rPr lang="en-US" altLang="zh-CN" b="1" smtClean="0">
                <a:solidFill>
                  <a:srgbClr val="000000"/>
                </a:solidFill>
                <a:highlight>
                  <a:srgbClr val="E8F2FE"/>
                </a:highlight>
                <a:latin typeface="Consolas" panose="020B0609020204030204" pitchFamily="49" charset="0"/>
              </a:rPr>
              <a:t>());</a:t>
            </a:r>
          </a:p>
          <a:p>
            <a:pPr marL="857250" lvl="3" indent="0" defTabSz="360000">
              <a:spcBef>
                <a:spcPts val="0"/>
              </a:spcBef>
              <a:buClr>
                <a:srgbClr val="339966"/>
              </a:buClr>
              <a:buFont typeface="Wingdings" pitchFamily="2" charset="2"/>
              <a:buNone/>
              <a:tabLst>
                <a:tab pos="0" algn="l"/>
              </a:tabLst>
            </a:pPr>
            <a:r>
              <a:rPr lang="en-US" altLang="zh-CN">
                <a:ea typeface="黑体" pitchFamily="49" charset="-122"/>
              </a:rPr>
              <a:t>btnCancel.addActionListener(new CancelListener</a:t>
            </a:r>
            <a:r>
              <a:rPr lang="en-US" altLang="zh-CN" smtClean="0">
                <a:ea typeface="黑体" pitchFamily="49" charset="-122"/>
              </a:rPr>
              <a:t>());</a:t>
            </a:r>
          </a:p>
          <a:p>
            <a:pPr marL="360000" lvl="3" indent="0" defTabSz="360000">
              <a:spcBef>
                <a:spcPts val="0"/>
              </a:spcBef>
              <a:buClr>
                <a:srgbClr val="339966"/>
              </a:buClr>
              <a:buFont typeface="Wingdings" pitchFamily="2" charset="2"/>
              <a:buNone/>
              <a:tabLst>
                <a:tab pos="0" algn="l"/>
              </a:tabLst>
            </a:pPr>
            <a:r>
              <a:rPr lang="en-US" altLang="zh-CN" smtClean="0">
                <a:ea typeface="黑体" pitchFamily="49" charset="-122"/>
              </a:rPr>
              <a:t>}</a:t>
            </a:r>
          </a:p>
          <a:p>
            <a:r>
              <a:rPr lang="en-US" altLang="zh-CN" b="1">
                <a:solidFill>
                  <a:srgbClr val="7F0055"/>
                </a:solidFill>
                <a:latin typeface="Consolas" panose="020B0609020204030204" pitchFamily="49" charset="0"/>
              </a:rPr>
              <a:t>class</a:t>
            </a:r>
            <a:r>
              <a:rPr lang="en-US" altLang="zh-CN" b="1">
                <a:solidFill>
                  <a:srgbClr val="000000"/>
                </a:solidFill>
                <a:latin typeface="Consolas" panose="020B0609020204030204" pitchFamily="49" charset="0"/>
              </a:rPr>
              <a:t> OkListener </a:t>
            </a:r>
            <a:r>
              <a:rPr lang="en-US" altLang="zh-CN" b="1">
                <a:solidFill>
                  <a:srgbClr val="7F0055"/>
                </a:solidFill>
                <a:latin typeface="Consolas" panose="020B0609020204030204" pitchFamily="49" charset="0"/>
              </a:rPr>
              <a:t>implements</a:t>
            </a:r>
            <a:r>
              <a:rPr lang="en-US" altLang="zh-CN" b="1">
                <a:solidFill>
                  <a:srgbClr val="000000"/>
                </a:solidFill>
                <a:latin typeface="Consolas" panose="020B0609020204030204" pitchFamily="49" charset="0"/>
              </a:rPr>
              <a:t> ActionListener {</a:t>
            </a:r>
          </a:p>
          <a:p>
            <a:pPr lvl="1"/>
            <a:r>
              <a:rPr lang="en-US" altLang="zh-CN" b="1">
                <a:solidFill>
                  <a:srgbClr val="7F0055"/>
                </a:solidFill>
                <a:latin typeface="Consolas" panose="020B0609020204030204" pitchFamily="49" charset="0"/>
              </a:rPr>
              <a:t>public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void</a:t>
            </a:r>
            <a:r>
              <a:rPr lang="en-US" altLang="zh-CN" b="1">
                <a:solidFill>
                  <a:srgbClr val="000000"/>
                </a:solidFill>
                <a:latin typeface="Consolas" panose="020B0609020204030204" pitchFamily="49" charset="0"/>
              </a:rPr>
              <a:t> actionPerformed(ActionEvent </a:t>
            </a:r>
            <a:r>
              <a:rPr lang="en-US" altLang="zh-CN" b="1">
                <a:solidFill>
                  <a:srgbClr val="6A3E3E"/>
                </a:solidFill>
                <a:latin typeface="Consolas" panose="020B0609020204030204" pitchFamily="49" charset="0"/>
              </a:rPr>
              <a:t>e</a:t>
            </a:r>
            <a:r>
              <a:rPr lang="en-US" altLang="zh-CN" b="1">
                <a:solidFill>
                  <a:srgbClr val="000000"/>
                </a:solidFill>
                <a:latin typeface="Consolas" panose="020B0609020204030204" pitchFamily="49" charset="0"/>
              </a:rPr>
              <a:t>) {</a:t>
            </a:r>
          </a:p>
          <a:p>
            <a:pPr lvl="1"/>
            <a:r>
              <a:rPr lang="en-US" altLang="zh-CN" smtClean="0">
                <a:solidFill>
                  <a:srgbClr val="000000"/>
                </a:solidFill>
                <a:latin typeface="Consolas" panose="020B0609020204030204" pitchFamily="49" charset="0"/>
              </a:rPr>
              <a:t>	System.</a:t>
            </a:r>
            <a:r>
              <a:rPr lang="en-US" altLang="zh-CN" b="1" i="1" smtClean="0">
                <a:solidFill>
                  <a:srgbClr val="0000C0"/>
                </a:solidFill>
                <a:latin typeface="Consolas" panose="020B0609020204030204" pitchFamily="49" charset="0"/>
              </a:rPr>
              <a:t>out</a:t>
            </a:r>
            <a:r>
              <a:rPr lang="en-US" altLang="zh-CN" b="1" i="1" smtClean="0">
                <a:solidFill>
                  <a:srgbClr val="000000"/>
                </a:solidFill>
                <a:latin typeface="Consolas" panose="020B0609020204030204" pitchFamily="49" charset="0"/>
              </a:rPr>
              <a:t>.println</a:t>
            </a:r>
            <a:r>
              <a:rPr lang="en-US" altLang="zh-CN" b="1" i="1">
                <a:solidFill>
                  <a:srgbClr val="000000"/>
                </a:solidFill>
                <a:latin typeface="Consolas" panose="020B0609020204030204" pitchFamily="49" charset="0"/>
              </a:rPr>
              <a:t>(</a:t>
            </a:r>
            <a:r>
              <a:rPr lang="en-US" altLang="zh-CN" b="1" i="1">
                <a:solidFill>
                  <a:srgbClr val="2A00FF"/>
                </a:solidFill>
                <a:latin typeface="Consolas" panose="020B0609020204030204" pitchFamily="49" charset="0"/>
              </a:rPr>
              <a:t>"</a:t>
            </a:r>
            <a:r>
              <a:rPr lang="zh-CN" altLang="en-US" b="1" i="1">
                <a:solidFill>
                  <a:srgbClr val="2A00FF"/>
                </a:solidFill>
                <a:latin typeface="Consolas" panose="020B0609020204030204" pitchFamily="49" charset="0"/>
              </a:rPr>
              <a:t>确认按钮被单击</a:t>
            </a:r>
            <a:r>
              <a:rPr lang="en-US" altLang="zh-CN" b="1" i="1">
                <a:solidFill>
                  <a:srgbClr val="2A00FF"/>
                </a:solidFill>
                <a:latin typeface="Consolas" panose="020B0609020204030204" pitchFamily="49" charset="0"/>
              </a:rPr>
              <a:t>"</a:t>
            </a:r>
            <a:r>
              <a:rPr lang="en-US" altLang="zh-CN" b="1" i="1">
                <a:solidFill>
                  <a:srgbClr val="000000"/>
                </a:solidFill>
                <a:latin typeface="Consolas" panose="020B0609020204030204" pitchFamily="49" charset="0"/>
              </a:rPr>
              <a:t>);</a:t>
            </a:r>
          </a:p>
          <a:p>
            <a:pPr lvl="1"/>
            <a:r>
              <a:rPr lang="en-US" altLang="zh-CN">
                <a:solidFill>
                  <a:srgbClr val="000000"/>
                </a:solidFill>
                <a:latin typeface="Consolas" panose="020B0609020204030204" pitchFamily="49" charset="0"/>
              </a:rPr>
              <a:t>}</a:t>
            </a:r>
          </a:p>
          <a:p>
            <a:r>
              <a:rPr lang="en-US" altLang="zh-CN" smtClean="0">
                <a:solidFill>
                  <a:srgbClr val="000000"/>
                </a:solidFill>
                <a:latin typeface="Consolas" panose="020B0609020204030204" pitchFamily="49" charset="0"/>
              </a:rPr>
              <a:t>}</a:t>
            </a:r>
            <a:endParaRPr lang="zh-CN" altLang="en-US">
              <a:latin typeface="Consolas" panose="020B0609020204030204" pitchFamily="49" charset="0"/>
            </a:endParaRPr>
          </a:p>
          <a:p>
            <a:r>
              <a:rPr lang="en-US" altLang="zh-CN" b="1">
                <a:solidFill>
                  <a:srgbClr val="7F0055"/>
                </a:solidFill>
                <a:latin typeface="Consolas" panose="020B0609020204030204" pitchFamily="49" charset="0"/>
              </a:rPr>
              <a:t>class</a:t>
            </a:r>
            <a:r>
              <a:rPr lang="en-US" altLang="zh-CN" b="1">
                <a:solidFill>
                  <a:srgbClr val="000000"/>
                </a:solidFill>
                <a:latin typeface="Consolas" panose="020B0609020204030204" pitchFamily="49" charset="0"/>
              </a:rPr>
              <a:t> CancelListener </a:t>
            </a:r>
            <a:r>
              <a:rPr lang="en-US" altLang="zh-CN" b="1">
                <a:solidFill>
                  <a:srgbClr val="7F0055"/>
                </a:solidFill>
                <a:latin typeface="Consolas" panose="020B0609020204030204" pitchFamily="49" charset="0"/>
              </a:rPr>
              <a:t>implements</a:t>
            </a:r>
            <a:r>
              <a:rPr lang="en-US" altLang="zh-CN" b="1">
                <a:solidFill>
                  <a:srgbClr val="000000"/>
                </a:solidFill>
                <a:latin typeface="Consolas" panose="020B0609020204030204" pitchFamily="49" charset="0"/>
              </a:rPr>
              <a:t> ActionListener {</a:t>
            </a:r>
          </a:p>
          <a:p>
            <a:pPr lvl="1"/>
            <a:r>
              <a:rPr lang="en-US" altLang="zh-CN" b="1">
                <a:solidFill>
                  <a:srgbClr val="7F0055"/>
                </a:solidFill>
                <a:latin typeface="Consolas" panose="020B0609020204030204" pitchFamily="49" charset="0"/>
              </a:rPr>
              <a:t>public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void</a:t>
            </a:r>
            <a:r>
              <a:rPr lang="en-US" altLang="zh-CN" b="1">
                <a:solidFill>
                  <a:srgbClr val="000000"/>
                </a:solidFill>
                <a:latin typeface="Consolas" panose="020B0609020204030204" pitchFamily="49" charset="0"/>
              </a:rPr>
              <a:t> actionPerformed(ActionEvent </a:t>
            </a:r>
            <a:r>
              <a:rPr lang="en-US" altLang="zh-CN" b="1">
                <a:solidFill>
                  <a:srgbClr val="6A3E3E"/>
                </a:solidFill>
                <a:latin typeface="Consolas" panose="020B0609020204030204" pitchFamily="49" charset="0"/>
              </a:rPr>
              <a:t>e</a:t>
            </a:r>
            <a:r>
              <a:rPr lang="en-US" altLang="zh-CN" b="1">
                <a:solidFill>
                  <a:srgbClr val="000000"/>
                </a:solidFill>
                <a:latin typeface="Consolas" panose="020B0609020204030204" pitchFamily="49" charset="0"/>
              </a:rPr>
              <a:t>) {</a:t>
            </a:r>
          </a:p>
          <a:p>
            <a:pPr lvl="1"/>
            <a:r>
              <a:rPr lang="en-US" altLang="zh-CN" smtClean="0">
                <a:solidFill>
                  <a:srgbClr val="000000"/>
                </a:solidFill>
                <a:latin typeface="Consolas" panose="020B0609020204030204" pitchFamily="49" charset="0"/>
              </a:rPr>
              <a:t>S	ystem.</a:t>
            </a:r>
            <a:r>
              <a:rPr lang="en-US" altLang="zh-CN" b="1" i="1" smtClean="0">
                <a:solidFill>
                  <a:srgbClr val="0000C0"/>
                </a:solidFill>
                <a:latin typeface="Consolas" panose="020B0609020204030204" pitchFamily="49" charset="0"/>
              </a:rPr>
              <a:t>out</a:t>
            </a:r>
            <a:r>
              <a:rPr lang="en-US" altLang="zh-CN" b="1" i="1" smtClean="0">
                <a:solidFill>
                  <a:srgbClr val="000000"/>
                </a:solidFill>
                <a:latin typeface="Consolas" panose="020B0609020204030204" pitchFamily="49" charset="0"/>
              </a:rPr>
              <a:t>.println</a:t>
            </a:r>
            <a:r>
              <a:rPr lang="en-US" altLang="zh-CN" b="1" i="1">
                <a:solidFill>
                  <a:srgbClr val="000000"/>
                </a:solidFill>
                <a:latin typeface="Consolas" panose="020B0609020204030204" pitchFamily="49" charset="0"/>
              </a:rPr>
              <a:t>(</a:t>
            </a:r>
            <a:r>
              <a:rPr lang="en-US" altLang="zh-CN" b="1" i="1">
                <a:solidFill>
                  <a:srgbClr val="2A00FF"/>
                </a:solidFill>
                <a:latin typeface="Consolas" panose="020B0609020204030204" pitchFamily="49" charset="0"/>
              </a:rPr>
              <a:t>"</a:t>
            </a:r>
            <a:r>
              <a:rPr lang="zh-CN" altLang="en-US" b="1" i="1">
                <a:solidFill>
                  <a:srgbClr val="2A00FF"/>
                </a:solidFill>
                <a:latin typeface="Consolas" panose="020B0609020204030204" pitchFamily="49" charset="0"/>
              </a:rPr>
              <a:t>取消按钮被单击</a:t>
            </a:r>
            <a:r>
              <a:rPr lang="en-US" altLang="zh-CN" b="1" i="1">
                <a:solidFill>
                  <a:srgbClr val="2A00FF"/>
                </a:solidFill>
                <a:latin typeface="Consolas" panose="020B0609020204030204" pitchFamily="49" charset="0"/>
              </a:rPr>
              <a:t>"</a:t>
            </a:r>
            <a:r>
              <a:rPr lang="en-US" altLang="zh-CN" b="1" i="1">
                <a:solidFill>
                  <a:srgbClr val="000000"/>
                </a:solidFill>
                <a:latin typeface="Consolas" panose="020B0609020204030204" pitchFamily="49" charset="0"/>
              </a:rPr>
              <a:t>);</a:t>
            </a:r>
          </a:p>
          <a:p>
            <a:pPr lvl="1"/>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a:t>
            </a:r>
            <a:endParaRPr lang="en-US" altLang="zh-CN" smtClean="0">
              <a:ea typeface="黑体" pitchFamily="49" charset="-122"/>
            </a:endParaRPr>
          </a:p>
          <a:p>
            <a:pPr marL="857250" lvl="3" indent="0" defTabSz="360000">
              <a:spcBef>
                <a:spcPts val="0"/>
              </a:spcBef>
              <a:buClr>
                <a:srgbClr val="339966"/>
              </a:buClr>
              <a:buFont typeface="Wingdings" pitchFamily="2" charset="2"/>
              <a:buNone/>
              <a:tabLst>
                <a:tab pos="0" algn="l"/>
              </a:tabLst>
            </a:pPr>
            <a:endParaRPr lang="zh-CN" altLang="en-US" dirty="0">
              <a:ea typeface="黑体" pitchFamily="49" charset="-122"/>
            </a:endParaRPr>
          </a:p>
        </p:txBody>
      </p:sp>
      <p:sp>
        <p:nvSpPr>
          <p:cNvPr id="7" name="文本框 6"/>
          <p:cNvSpPr txBox="1"/>
          <p:nvPr/>
        </p:nvSpPr>
        <p:spPr>
          <a:xfrm>
            <a:off x="5292080" y="105310"/>
            <a:ext cx="3744416" cy="646331"/>
          </a:xfrm>
          <a:prstGeom prst="rect">
            <a:avLst/>
          </a:prstGeom>
          <a:solidFill>
            <a:srgbClr val="CCECFF"/>
          </a:solidFill>
        </p:spPr>
        <p:txBody>
          <a:bodyPr wrap="square" rtlCol="0">
            <a:spAutoFit/>
          </a:bodyPr>
          <a:lstStyle/>
          <a:p>
            <a:r>
              <a:rPr lang="zh-CN" altLang="en-US" smtClean="0">
                <a:ea typeface="华文细黑" panose="02010600040101010101" pitchFamily="2" charset="-122"/>
              </a:rPr>
              <a:t>演示代码：</a:t>
            </a:r>
            <a:endParaRPr lang="en-US" altLang="zh-CN" smtClean="0">
              <a:ea typeface="华文细黑" panose="02010600040101010101" pitchFamily="2" charset="-122"/>
            </a:endParaRPr>
          </a:p>
          <a:p>
            <a:r>
              <a:rPr lang="en-US" altLang="zh-CN" smtClean="0">
                <a:ea typeface="华文细黑" panose="02010600040101010101" pitchFamily="2" charset="-122"/>
              </a:rPr>
              <a:t>06-Uidesign/events.FirstFrame_Ex</a:t>
            </a:r>
            <a:endParaRPr lang="zh-CN" altLang="en-US">
              <a:ea typeface="华文细黑" panose="02010600040101010101" pitchFamily="2" charset="-122"/>
            </a:endParaRPr>
          </a:p>
        </p:txBody>
      </p:sp>
      <p:sp>
        <p:nvSpPr>
          <p:cNvPr id="8" name="TextBox 1"/>
          <p:cNvSpPr txBox="1">
            <a:spLocks noChangeArrowheads="1"/>
          </p:cNvSpPr>
          <p:nvPr/>
        </p:nvSpPr>
        <p:spPr bwMode="auto">
          <a:xfrm>
            <a:off x="744008" y="4952003"/>
            <a:ext cx="8116426" cy="1754326"/>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latin typeface="微软雅黑" pitchFamily="34" charset="-122"/>
                <a:ea typeface="微软雅黑" pitchFamily="34" charset="-122"/>
              </a:rPr>
              <a:t>FirstFrame_Ex</a:t>
            </a:r>
            <a:r>
              <a:rPr lang="zh-CN" altLang="en-US" smtClean="0">
                <a:latin typeface="微软雅黑" pitchFamily="34" charset="-122"/>
                <a:ea typeface="微软雅黑" pitchFamily="34" charset="-122"/>
              </a:rPr>
              <a:t>实现监听接口的方式：</a:t>
            </a:r>
            <a:endParaRPr lang="en-US" altLang="zh-CN" smtClean="0">
              <a:latin typeface="微软雅黑" pitchFamily="34" charset="-122"/>
              <a:ea typeface="微软雅黑" pitchFamily="34" charset="-122"/>
            </a:endParaRPr>
          </a:p>
          <a:p>
            <a:pPr eaLnBrk="1" hangingPunct="1"/>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）窗体类没有实现</a:t>
            </a:r>
            <a:r>
              <a:rPr lang="en-US" altLang="zh-CN" smtClean="0">
                <a:latin typeface="微软雅黑" pitchFamily="34" charset="-122"/>
                <a:ea typeface="微软雅黑" pitchFamily="34" charset="-122"/>
              </a:rPr>
              <a:t>Listener</a:t>
            </a:r>
            <a:r>
              <a:rPr lang="zh-CN" altLang="en-US" smtClean="0">
                <a:latin typeface="微软雅黑" pitchFamily="34" charset="-122"/>
                <a:ea typeface="微软雅黑" pitchFamily="34" charset="-122"/>
              </a:rPr>
              <a:t>接口，所以不能作为监听器</a:t>
            </a:r>
            <a:endParaRPr lang="en-US" altLang="zh-CN" smtClean="0">
              <a:latin typeface="微软雅黑" pitchFamily="34" charset="-122"/>
              <a:ea typeface="微软雅黑" pitchFamily="34" charset="-122"/>
            </a:endParaRPr>
          </a:p>
          <a:p>
            <a:pPr eaLnBrk="1" hangingPunct="1"/>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2</a:t>
            </a:r>
            <a:r>
              <a:rPr lang="zh-CN" altLang="en-US" smtClean="0">
                <a:latin typeface="微软雅黑" pitchFamily="34" charset="-122"/>
                <a:ea typeface="微软雅黑" pitchFamily="34" charset="-122"/>
              </a:rPr>
              <a:t>）定义了</a:t>
            </a:r>
            <a:r>
              <a:rPr lang="en-US" altLang="zh-CN" smtClean="0">
                <a:latin typeface="微软雅黑" pitchFamily="34" charset="-122"/>
                <a:ea typeface="微软雅黑" pitchFamily="34" charset="-122"/>
              </a:rPr>
              <a:t>OkListener</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CancelListener</a:t>
            </a:r>
            <a:r>
              <a:rPr lang="zh-CN" altLang="en-US" smtClean="0">
                <a:latin typeface="微软雅黑" pitchFamily="34" charset="-122"/>
                <a:ea typeface="微软雅黑" pitchFamily="34" charset="-122"/>
              </a:rPr>
              <a:t>两个监听器</a:t>
            </a:r>
            <a:endParaRPr lang="en-US" altLang="zh-CN" smtClean="0">
              <a:latin typeface="微软雅黑" pitchFamily="34" charset="-122"/>
              <a:ea typeface="微软雅黑" pitchFamily="34" charset="-122"/>
            </a:endParaRPr>
          </a:p>
          <a:p>
            <a:pPr eaLnBrk="1" hangingPunct="1"/>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3</a:t>
            </a:r>
            <a:r>
              <a:rPr lang="zh-CN" altLang="en-US" smtClean="0">
                <a:latin typeface="微软雅黑" pitchFamily="34" charset="-122"/>
                <a:ea typeface="微软雅黑" pitchFamily="34" charset="-122"/>
              </a:rPr>
              <a:t>）分别为</a:t>
            </a:r>
            <a:r>
              <a:rPr lang="en-US" altLang="zh-CN" smtClean="0">
                <a:latin typeface="微软雅黑" pitchFamily="34" charset="-122"/>
                <a:ea typeface="微软雅黑" pitchFamily="34" charset="-122"/>
              </a:rPr>
              <a:t>Ok</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Cancel</a:t>
            </a:r>
            <a:r>
              <a:rPr lang="zh-CN" altLang="en-US" smtClean="0">
                <a:latin typeface="微软雅黑" pitchFamily="34" charset="-122"/>
                <a:ea typeface="微软雅黑" pitchFamily="34" charset="-122"/>
              </a:rPr>
              <a:t>按钮注册监听器</a:t>
            </a:r>
            <a:endParaRPr lang="en-US" altLang="zh-CN" smtClean="0">
              <a:latin typeface="微软雅黑" pitchFamily="34" charset="-122"/>
              <a:ea typeface="微软雅黑" pitchFamily="34" charset="-122"/>
            </a:endParaRPr>
          </a:p>
          <a:p>
            <a:pPr eaLnBrk="1" hangingPunct="1"/>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4</a:t>
            </a:r>
            <a:r>
              <a:rPr lang="zh-CN" altLang="en-US" smtClean="0">
                <a:latin typeface="微软雅黑" pitchFamily="34" charset="-122"/>
                <a:ea typeface="微软雅黑" pitchFamily="34" charset="-122"/>
              </a:rPr>
              <a:t>）用户单击</a:t>
            </a:r>
            <a:r>
              <a:rPr lang="en-US" altLang="zh-CN" smtClean="0">
                <a:latin typeface="微软雅黑" pitchFamily="34" charset="-122"/>
                <a:ea typeface="微软雅黑" pitchFamily="34" charset="-122"/>
              </a:rPr>
              <a:t>OK</a:t>
            </a:r>
            <a:r>
              <a:rPr lang="zh-CN" altLang="en-US" smtClean="0">
                <a:latin typeface="微软雅黑" pitchFamily="34" charset="-122"/>
                <a:ea typeface="微软雅黑" pitchFamily="34" charset="-122"/>
              </a:rPr>
              <a:t>按钮，产生的单击事件会被</a:t>
            </a:r>
            <a:r>
              <a:rPr lang="en-US" altLang="zh-CN" smtClean="0">
                <a:latin typeface="微软雅黑" pitchFamily="34" charset="-122"/>
                <a:ea typeface="微软雅黑" pitchFamily="34" charset="-122"/>
              </a:rPr>
              <a:t>OkListener</a:t>
            </a:r>
            <a:r>
              <a:rPr lang="zh-CN" altLang="en-US" smtClean="0">
                <a:latin typeface="微软雅黑" pitchFamily="34" charset="-122"/>
                <a:ea typeface="微软雅黑" pitchFamily="34" charset="-122"/>
              </a:rPr>
              <a:t>监听器捕获；单击</a:t>
            </a:r>
            <a:r>
              <a:rPr lang="en-US" altLang="zh-CN" smtClean="0">
                <a:latin typeface="微软雅黑" pitchFamily="34" charset="-122"/>
                <a:ea typeface="微软雅黑" pitchFamily="34" charset="-122"/>
              </a:rPr>
              <a:t>cancel</a:t>
            </a:r>
            <a:r>
              <a:rPr lang="zh-CN" altLang="en-US" smtClean="0">
                <a:latin typeface="微软雅黑" pitchFamily="34" charset="-122"/>
                <a:ea typeface="微软雅黑" pitchFamily="34" charset="-122"/>
              </a:rPr>
              <a:t>按钮的事件则会被</a:t>
            </a:r>
            <a:r>
              <a:rPr lang="en-US" altLang="zh-CN" smtClean="0">
                <a:latin typeface="微软雅黑" pitchFamily="34" charset="-122"/>
                <a:ea typeface="微软雅黑" pitchFamily="34" charset="-122"/>
              </a:rPr>
              <a:t>CancelListener</a:t>
            </a:r>
            <a:r>
              <a:rPr lang="zh-CN" altLang="en-US" smtClean="0">
                <a:latin typeface="微软雅黑" pitchFamily="34" charset="-122"/>
                <a:ea typeface="微软雅黑" pitchFamily="34" charset="-122"/>
              </a:rPr>
              <a:t>监听器捕获。</a:t>
            </a:r>
            <a:endParaRPr lang="zh-CN" altLang="en-US" dirty="0">
              <a:latin typeface="微软雅黑" pitchFamily="34" charset="-122"/>
              <a:ea typeface="微软雅黑" pitchFamily="34" charset="-122"/>
            </a:endParaRPr>
          </a:p>
        </p:txBody>
      </p:sp>
      <p:sp>
        <p:nvSpPr>
          <p:cNvPr id="3" name="文本框 2"/>
          <p:cNvSpPr txBox="1"/>
          <p:nvPr/>
        </p:nvSpPr>
        <p:spPr>
          <a:xfrm>
            <a:off x="467544" y="182104"/>
            <a:ext cx="4464496" cy="461665"/>
          </a:xfrm>
          <a:prstGeom prst="rect">
            <a:avLst/>
          </a:prstGeom>
          <a:noFill/>
        </p:spPr>
        <p:txBody>
          <a:bodyPr wrap="square" rtlCol="0">
            <a:spAutoFit/>
          </a:bodyPr>
          <a:lstStyle/>
          <a:p>
            <a:r>
              <a:rPr lang="en-US" altLang="zh-CN" sz="2400" smtClean="0">
                <a:ea typeface="华文细黑" panose="02010600040101010101" pitchFamily="2" charset="-122"/>
              </a:rPr>
              <a:t>FirstFrame_ex</a:t>
            </a:r>
            <a:r>
              <a:rPr lang="zh-CN" altLang="en-US" sz="2400" smtClean="0">
                <a:ea typeface="华文细黑" panose="02010600040101010101" pitchFamily="2" charset="-122"/>
              </a:rPr>
              <a:t>监听器实现方式：</a:t>
            </a:r>
          </a:p>
        </p:txBody>
      </p:sp>
    </p:spTree>
    <p:extLst>
      <p:ext uri="{BB962C8B-B14F-4D97-AF65-F5344CB8AC3E}">
        <p14:creationId xmlns:p14="http://schemas.microsoft.com/office/powerpoint/2010/main" val="32616465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4036"/>
                                        </p:tgtEl>
                                        <p:attrNameLst>
                                          <p:attrName>style.visibility</p:attrName>
                                        </p:attrNameLst>
                                      </p:cBhvr>
                                      <p:to>
                                        <p:strVal val="visible"/>
                                      </p:to>
                                    </p:set>
                                    <p:anim calcmode="lin" valueType="num">
                                      <p:cBhvr additive="base">
                                        <p:cTn id="18" dur="500" fill="hold"/>
                                        <p:tgtEl>
                                          <p:spTgt spid="44036"/>
                                        </p:tgtEl>
                                        <p:attrNameLst>
                                          <p:attrName>ppt_x</p:attrName>
                                        </p:attrNameLst>
                                      </p:cBhvr>
                                      <p:tavLst>
                                        <p:tav tm="0">
                                          <p:val>
                                            <p:strVal val="0-#ppt_w/2"/>
                                          </p:val>
                                        </p:tav>
                                        <p:tav tm="100000">
                                          <p:val>
                                            <p:strVal val="#ppt_x"/>
                                          </p:val>
                                        </p:tav>
                                      </p:tavLst>
                                    </p:anim>
                                    <p:anim calcmode="lin" valueType="num">
                                      <p:cBhvr additive="base">
                                        <p:cTn id="19" dur="500" fill="hold"/>
                                        <p:tgtEl>
                                          <p:spTgt spid="44036"/>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P spid="7" grpId="0" animBg="1"/>
      <p:bldP spid="8" grpId="0" animBg="1"/>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19238"/>
            <a:ext cx="9144000" cy="38195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5059"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726A6D2-C494-461D-B991-59A05F919E28}" type="slidenum">
              <a:rPr lang="en-US" altLang="zh-CN" smtClean="0"/>
              <a:pPr eaLnBrk="1" hangingPunct="1"/>
              <a:t>33</a:t>
            </a:fld>
            <a:endParaRPr lang="en-US" altLang="zh-CN" smtClean="0"/>
          </a:p>
        </p:txBody>
      </p:sp>
      <p:sp>
        <p:nvSpPr>
          <p:cNvPr id="45060" name="Rectangle 2"/>
          <p:cNvSpPr>
            <a:spLocks noGrp="1" noChangeArrowheads="1"/>
          </p:cNvSpPr>
          <p:nvPr>
            <p:ph type="title"/>
          </p:nvPr>
        </p:nvSpPr>
        <p:spPr>
          <a:xfrm>
            <a:off x="491505" y="100806"/>
            <a:ext cx="5761658" cy="79216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200" smtClean="0"/>
              <a:t>实现事件处理程序（</a:t>
            </a:r>
            <a:r>
              <a:rPr lang="en-US" altLang="zh-CN" sz="3200" smtClean="0"/>
              <a:t>JButton</a:t>
            </a:r>
            <a:r>
              <a:rPr lang="zh-CN" altLang="en-US" sz="3200" smtClean="0"/>
              <a:t>）</a:t>
            </a:r>
            <a:endParaRPr lang="en-US" altLang="zh-CN" sz="3200" smtClean="0"/>
          </a:p>
        </p:txBody>
      </p:sp>
      <p:grpSp>
        <p:nvGrpSpPr>
          <p:cNvPr id="4" name="组合 3"/>
          <p:cNvGrpSpPr>
            <a:grpSpLocks/>
          </p:cNvGrpSpPr>
          <p:nvPr/>
        </p:nvGrpSpPr>
        <p:grpSpPr bwMode="auto">
          <a:xfrm>
            <a:off x="0" y="2444750"/>
            <a:ext cx="5834063" cy="865188"/>
            <a:chOff x="-3205783" y="2996630"/>
            <a:chExt cx="5834063" cy="865313"/>
          </a:xfrm>
        </p:grpSpPr>
        <p:sp>
          <p:nvSpPr>
            <p:cNvPr id="45066" name="Line 7"/>
            <p:cNvSpPr>
              <a:spLocks noChangeShapeType="1"/>
            </p:cNvSpPr>
            <p:nvPr/>
          </p:nvSpPr>
          <p:spPr bwMode="auto">
            <a:xfrm flipH="1">
              <a:off x="-2125514" y="3573464"/>
              <a:ext cx="575915" cy="28847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7" name="Rectangle 8"/>
            <p:cNvSpPr>
              <a:spLocks noChangeArrowheads="1"/>
            </p:cNvSpPr>
            <p:nvPr/>
          </p:nvSpPr>
          <p:spPr bwMode="auto">
            <a:xfrm>
              <a:off x="-3205783" y="2996630"/>
              <a:ext cx="5834063" cy="504825"/>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单击检查器的“</a:t>
              </a:r>
              <a:r>
                <a:rPr lang="en-US" altLang="zh-CN">
                  <a:ea typeface="黑体" pitchFamily="49" charset="-122"/>
                </a:rPr>
                <a:t>Events”</a:t>
              </a:r>
              <a:r>
                <a:rPr lang="zh-CN" altLang="en-US">
                  <a:ea typeface="黑体" pitchFamily="49" charset="-122"/>
                </a:rPr>
                <a:t>选项卡，显示该按钮组件的事件</a:t>
              </a:r>
            </a:p>
          </p:txBody>
        </p:sp>
      </p:grpSp>
      <p:sp>
        <p:nvSpPr>
          <p:cNvPr id="343050" name="Rectangle 10"/>
          <p:cNvSpPr>
            <a:spLocks noChangeArrowheads="1"/>
          </p:cNvSpPr>
          <p:nvPr/>
        </p:nvSpPr>
        <p:spPr bwMode="auto">
          <a:xfrm>
            <a:off x="1644650" y="3452813"/>
            <a:ext cx="4608513" cy="4318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双击 </a:t>
            </a:r>
            <a:r>
              <a:rPr lang="en-US" altLang="zh-CN">
                <a:ea typeface="黑体" pitchFamily="49" charset="-122"/>
              </a:rPr>
              <a:t>Action&gt;performed</a:t>
            </a:r>
            <a:r>
              <a:rPr lang="zh-CN" altLang="en-US">
                <a:ea typeface="黑体" pitchFamily="49" charset="-122"/>
              </a:rPr>
              <a:t>事件右边的列</a:t>
            </a:r>
          </a:p>
        </p:txBody>
      </p:sp>
      <p:sp>
        <p:nvSpPr>
          <p:cNvPr id="3" name="圆角矩形 2"/>
          <p:cNvSpPr>
            <a:spLocks noChangeArrowheads="1"/>
          </p:cNvSpPr>
          <p:nvPr/>
        </p:nvSpPr>
        <p:spPr bwMode="auto">
          <a:xfrm>
            <a:off x="2987675" y="4724400"/>
            <a:ext cx="1296988" cy="331788"/>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63" name="Rectangle 16"/>
          <p:cNvSpPr>
            <a:spLocks noChangeArrowheads="1"/>
          </p:cNvSpPr>
          <p:nvPr/>
        </p:nvSpPr>
        <p:spPr bwMode="auto">
          <a:xfrm>
            <a:off x="530225" y="4622800"/>
            <a:ext cx="8083550" cy="923925"/>
          </a:xfrm>
          <a:prstGeom prst="rect">
            <a:avLst/>
          </a:prstGeom>
          <a:solidFill>
            <a:srgbClr val="FFFFCC"/>
          </a:solidFill>
          <a:ln w="12700">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b="1"/>
              <a:t>public void actionPerformed(ActionEvent e) {</a:t>
            </a:r>
          </a:p>
          <a:p>
            <a:r>
              <a:rPr lang="en-US" altLang="zh-CN" b="1"/>
              <a:t>	txtAddress.append("</a:t>
            </a:r>
            <a:r>
              <a:rPr lang="zh-CN" altLang="en-US" b="1"/>
              <a:t>姓名：</a:t>
            </a:r>
            <a:r>
              <a:rPr lang="en-US" altLang="zh-CN" b="1"/>
              <a:t>" + nameTxtField.getText()+"\n");</a:t>
            </a:r>
          </a:p>
          <a:p>
            <a:r>
              <a:rPr lang="en-US" altLang="zh-CN" b="1"/>
              <a:t>}</a:t>
            </a:r>
            <a:endParaRPr lang="en-GB" altLang="zh-CN" b="1"/>
          </a:p>
        </p:txBody>
      </p:sp>
      <p:sp>
        <p:nvSpPr>
          <p:cNvPr id="45065" name="TextBox 1"/>
          <p:cNvSpPr txBox="1">
            <a:spLocks noChangeArrowheads="1"/>
          </p:cNvSpPr>
          <p:nvPr/>
        </p:nvSpPr>
        <p:spPr bwMode="auto">
          <a:xfrm>
            <a:off x="179388" y="5908675"/>
            <a:ext cx="882015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dirty="0">
                <a:latin typeface="微软雅黑" pitchFamily="34" charset="-122"/>
                <a:ea typeface="微软雅黑" pitchFamily="34" charset="-122"/>
              </a:rPr>
              <a:t>演示对</a:t>
            </a:r>
            <a:r>
              <a:rPr lang="en-US" altLang="zh-CN" sz="2000" dirty="0" err="1">
                <a:latin typeface="微软雅黑" pitchFamily="34" charset="-122"/>
                <a:ea typeface="微软雅黑" pitchFamily="34" charset="-122"/>
              </a:rPr>
              <a:t>TextField</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RadioButton</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CheckBox</a:t>
            </a:r>
            <a:r>
              <a:rPr lang="zh-CN" altLang="en-US" sz="2000" dirty="0">
                <a:latin typeface="微软雅黑" pitchFamily="34" charset="-122"/>
                <a:ea typeface="微软雅黑" pitchFamily="34" charset="-122"/>
              </a:rPr>
              <a:t>组件进行读或写操作。</a:t>
            </a:r>
          </a:p>
        </p:txBody>
      </p:sp>
      <p:sp>
        <p:nvSpPr>
          <p:cNvPr id="12" name="文本框 11"/>
          <p:cNvSpPr txBox="1"/>
          <p:nvPr/>
        </p:nvSpPr>
        <p:spPr>
          <a:xfrm>
            <a:off x="4843972" y="712678"/>
            <a:ext cx="4175769" cy="646331"/>
          </a:xfrm>
          <a:prstGeom prst="rect">
            <a:avLst/>
          </a:prstGeom>
          <a:solidFill>
            <a:srgbClr val="CCECFF"/>
          </a:solidFill>
        </p:spPr>
        <p:txBody>
          <a:bodyPr wrap="square" rtlCol="0">
            <a:spAutoFit/>
          </a:bodyPr>
          <a:lstStyle/>
          <a:p>
            <a:r>
              <a:rPr lang="zh-CN" altLang="en-US" smtClean="0">
                <a:ea typeface="华文细黑" panose="02010600040101010101" pitchFamily="2" charset="-122"/>
              </a:rPr>
              <a:t>演示代码：</a:t>
            </a:r>
            <a:endParaRPr lang="en-US" altLang="zh-CN" smtClean="0">
              <a:ea typeface="华文细黑" panose="02010600040101010101" pitchFamily="2" charset="-122"/>
            </a:endParaRPr>
          </a:p>
          <a:p>
            <a:r>
              <a:rPr lang="en-US" altLang="zh-CN">
                <a:ea typeface="华文细黑" panose="02010600040101010101" pitchFamily="2" charset="-122"/>
              </a:rPr>
              <a:t>06-Uidesign/events. ComponentDemo</a:t>
            </a:r>
            <a:endParaRPr lang="zh-CN" altLang="en-US">
              <a:ea typeface="华文细黑" panose="02010600040101010101" pitchFamily="2" charset="-122"/>
            </a:endParaRPr>
          </a:p>
        </p:txBody>
      </p:sp>
    </p:spTree>
    <p:extLst>
      <p:ext uri="{BB962C8B-B14F-4D97-AF65-F5344CB8AC3E}">
        <p14:creationId xmlns:p14="http://schemas.microsoft.com/office/powerpoint/2010/main" val="8197990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43050"/>
                                        </p:tgtEl>
                                        <p:attrNameLst>
                                          <p:attrName>style.visibility</p:attrName>
                                        </p:attrNameLst>
                                      </p:cBhvr>
                                      <p:to>
                                        <p:strVal val="visible"/>
                                      </p:to>
                                    </p:set>
                                    <p:anim calcmode="lin" valueType="num">
                                      <p:cBhvr additive="base">
                                        <p:cTn id="18" dur="500" fill="hold"/>
                                        <p:tgtEl>
                                          <p:spTgt spid="343050"/>
                                        </p:tgtEl>
                                        <p:attrNameLst>
                                          <p:attrName>ppt_x</p:attrName>
                                        </p:attrNameLst>
                                      </p:cBhvr>
                                      <p:tavLst>
                                        <p:tav tm="0">
                                          <p:val>
                                            <p:strVal val="#ppt_x"/>
                                          </p:val>
                                        </p:tav>
                                        <p:tav tm="100000">
                                          <p:val>
                                            <p:strVal val="#ppt_x"/>
                                          </p:val>
                                        </p:tav>
                                      </p:tavLst>
                                    </p:anim>
                                    <p:anim calcmode="lin" valueType="num">
                                      <p:cBhvr additive="base">
                                        <p:cTn id="19" dur="500" fill="hold"/>
                                        <p:tgtEl>
                                          <p:spTgt spid="34305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5063"/>
                                        </p:tgtEl>
                                        <p:attrNameLst>
                                          <p:attrName>style.visibility</p:attrName>
                                        </p:attrNameLst>
                                      </p:cBhvr>
                                      <p:to>
                                        <p:strVal val="visible"/>
                                      </p:to>
                                    </p:set>
                                    <p:animEffect transition="in" filter="barn(inVertical)">
                                      <p:cBhvr>
                                        <p:cTn id="24" dur="500"/>
                                        <p:tgtEl>
                                          <p:spTgt spid="45063"/>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0-#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0" grpId="0" animBg="1"/>
      <p:bldP spid="3" grpId="0" animBg="1"/>
      <p:bldP spid="45063"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8700"/>
            <a:ext cx="9515475" cy="48006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3"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3D76115-E084-4D56-8C8A-4711E0BABFCC}" type="slidenum">
              <a:rPr lang="en-US" altLang="zh-CN" smtClean="0"/>
              <a:pPr eaLnBrk="1" hangingPunct="1"/>
              <a:t>34</a:t>
            </a:fld>
            <a:endParaRPr lang="en-US" altLang="zh-CN" smtClean="0"/>
          </a:p>
        </p:txBody>
      </p:sp>
      <p:sp>
        <p:nvSpPr>
          <p:cNvPr id="46084" name="Rectangle 2"/>
          <p:cNvSpPr>
            <a:spLocks noGrp="1" noChangeArrowheads="1"/>
          </p:cNvSpPr>
          <p:nvPr>
            <p:ph type="title"/>
          </p:nvPr>
        </p:nvSpPr>
        <p:spPr>
          <a:xfrm>
            <a:off x="755650" y="188913"/>
            <a:ext cx="8229600"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t>实现事件处理程序</a:t>
            </a:r>
            <a:r>
              <a:rPr lang="en-US" altLang="zh-CN" smtClean="0"/>
              <a:t>(JTextField)</a:t>
            </a:r>
          </a:p>
        </p:txBody>
      </p:sp>
      <p:grpSp>
        <p:nvGrpSpPr>
          <p:cNvPr id="4" name="组合 3"/>
          <p:cNvGrpSpPr>
            <a:grpSpLocks/>
          </p:cNvGrpSpPr>
          <p:nvPr/>
        </p:nvGrpSpPr>
        <p:grpSpPr bwMode="auto">
          <a:xfrm>
            <a:off x="468313" y="2708275"/>
            <a:ext cx="5834062" cy="865188"/>
            <a:chOff x="467544" y="2708151"/>
            <a:chExt cx="5834063" cy="865312"/>
          </a:xfrm>
        </p:grpSpPr>
        <p:sp>
          <p:nvSpPr>
            <p:cNvPr id="46091" name="Line 7"/>
            <p:cNvSpPr>
              <a:spLocks noChangeShapeType="1"/>
            </p:cNvSpPr>
            <p:nvPr/>
          </p:nvSpPr>
          <p:spPr bwMode="auto">
            <a:xfrm flipH="1">
              <a:off x="1547813" y="3284984"/>
              <a:ext cx="575915" cy="28847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2" name="Rectangle 8"/>
            <p:cNvSpPr>
              <a:spLocks noChangeArrowheads="1"/>
            </p:cNvSpPr>
            <p:nvPr/>
          </p:nvSpPr>
          <p:spPr bwMode="auto">
            <a:xfrm>
              <a:off x="467544" y="2708151"/>
              <a:ext cx="5834063" cy="504825"/>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单击检查器的“</a:t>
              </a:r>
              <a:r>
                <a:rPr lang="en-US" altLang="zh-CN">
                  <a:ea typeface="黑体" pitchFamily="49" charset="-122"/>
                </a:rPr>
                <a:t>Events”</a:t>
              </a:r>
              <a:r>
                <a:rPr lang="zh-CN" altLang="en-US">
                  <a:ea typeface="黑体" pitchFamily="49" charset="-122"/>
                </a:rPr>
                <a:t>选项卡，显示该按钮组件的事件</a:t>
              </a:r>
            </a:p>
          </p:txBody>
        </p:sp>
      </p:grpSp>
      <p:sp>
        <p:nvSpPr>
          <p:cNvPr id="343050" name="Rectangle 10"/>
          <p:cNvSpPr>
            <a:spLocks noChangeArrowheads="1"/>
          </p:cNvSpPr>
          <p:nvPr/>
        </p:nvSpPr>
        <p:spPr bwMode="auto">
          <a:xfrm>
            <a:off x="-26988" y="3779838"/>
            <a:ext cx="4608513" cy="4318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双击 </a:t>
            </a:r>
            <a:r>
              <a:rPr lang="en-US" altLang="zh-CN">
                <a:ea typeface="黑体" pitchFamily="49" charset="-122"/>
              </a:rPr>
              <a:t>focus-&gt;gained</a:t>
            </a:r>
            <a:r>
              <a:rPr lang="zh-CN" altLang="en-US">
                <a:ea typeface="黑体" pitchFamily="49" charset="-122"/>
              </a:rPr>
              <a:t>事件右边的列</a:t>
            </a:r>
          </a:p>
        </p:txBody>
      </p:sp>
      <p:grpSp>
        <p:nvGrpSpPr>
          <p:cNvPr id="2" name="组合 1"/>
          <p:cNvGrpSpPr>
            <a:grpSpLocks/>
          </p:cNvGrpSpPr>
          <p:nvPr/>
        </p:nvGrpSpPr>
        <p:grpSpPr bwMode="auto">
          <a:xfrm>
            <a:off x="1835150" y="3995738"/>
            <a:ext cx="6121400" cy="925512"/>
            <a:chOff x="5292080" y="3110706"/>
            <a:chExt cx="6121400" cy="925513"/>
          </a:xfrm>
        </p:grpSpPr>
        <p:sp>
          <p:nvSpPr>
            <p:cNvPr id="46089" name="Rectangle 16"/>
            <p:cNvSpPr>
              <a:spLocks noChangeArrowheads="1"/>
            </p:cNvSpPr>
            <p:nvPr/>
          </p:nvSpPr>
          <p:spPr bwMode="auto">
            <a:xfrm>
              <a:off x="5292080" y="3110706"/>
              <a:ext cx="6121400" cy="925513"/>
            </a:xfrm>
            <a:prstGeom prst="rect">
              <a:avLst/>
            </a:prstGeom>
            <a:solidFill>
              <a:srgbClr val="FFFFCC"/>
            </a:solidFill>
            <a:ln w="12700">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a:t>public </a:t>
              </a:r>
              <a:r>
                <a:rPr lang="en-US" altLang="zh-CN" b="1"/>
                <a:t>void focusGained(FocusEvent e)</a:t>
              </a:r>
              <a:endParaRPr lang="en-US" altLang="zh-CN"/>
            </a:p>
            <a:p>
              <a:r>
                <a:rPr lang="en-US" altLang="zh-CN"/>
                <a:t>{</a:t>
              </a:r>
            </a:p>
            <a:p>
              <a:r>
                <a:rPr lang="en-US" altLang="zh-CN"/>
                <a:t>}</a:t>
              </a:r>
              <a:endParaRPr lang="en-GB" altLang="zh-CN"/>
            </a:p>
          </p:txBody>
        </p:sp>
        <p:sp>
          <p:nvSpPr>
            <p:cNvPr id="46090" name="Oval 17"/>
            <p:cNvSpPr>
              <a:spLocks noChangeArrowheads="1"/>
            </p:cNvSpPr>
            <p:nvPr/>
          </p:nvSpPr>
          <p:spPr bwMode="auto">
            <a:xfrm>
              <a:off x="7236296" y="3563711"/>
              <a:ext cx="3095625" cy="431800"/>
            </a:xfrm>
            <a:prstGeom prst="ellipse">
              <a:avLst/>
            </a:prstGeom>
            <a:noFill/>
            <a:ln w="28575">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rgbClr val="FF0000"/>
                  </a:solidFill>
                  <a:ea typeface="黑体" pitchFamily="49" charset="-122"/>
                </a:rPr>
                <a:t>实际操作</a:t>
              </a:r>
            </a:p>
          </p:txBody>
        </p:sp>
      </p:grpSp>
      <p:sp>
        <p:nvSpPr>
          <p:cNvPr id="3" name="圆角矩形 2"/>
          <p:cNvSpPr>
            <a:spLocks noChangeArrowheads="1"/>
          </p:cNvSpPr>
          <p:nvPr/>
        </p:nvSpPr>
        <p:spPr bwMode="auto">
          <a:xfrm>
            <a:off x="3708400" y="2205038"/>
            <a:ext cx="104933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43050"/>
                                        </p:tgtEl>
                                        <p:attrNameLst>
                                          <p:attrName>style.visibility</p:attrName>
                                        </p:attrNameLst>
                                      </p:cBhvr>
                                      <p:to>
                                        <p:strVal val="visible"/>
                                      </p:to>
                                    </p:set>
                                    <p:anim calcmode="lin" valueType="num">
                                      <p:cBhvr additive="base">
                                        <p:cTn id="18" dur="500" fill="hold"/>
                                        <p:tgtEl>
                                          <p:spTgt spid="343050"/>
                                        </p:tgtEl>
                                        <p:attrNameLst>
                                          <p:attrName>ppt_x</p:attrName>
                                        </p:attrNameLst>
                                      </p:cBhvr>
                                      <p:tavLst>
                                        <p:tav tm="0">
                                          <p:val>
                                            <p:strVal val="#ppt_x"/>
                                          </p:val>
                                        </p:tav>
                                        <p:tav tm="100000">
                                          <p:val>
                                            <p:strVal val="#ppt_x"/>
                                          </p:val>
                                        </p:tav>
                                      </p:tavLst>
                                    </p:anim>
                                    <p:anim calcmode="lin" valueType="num">
                                      <p:cBhvr additive="base">
                                        <p:cTn id="19" dur="500" fill="hold"/>
                                        <p:tgtEl>
                                          <p:spTgt spid="34305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0" grpId="0" animBg="1"/>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endParaRPr lang="zh-CN" altLang="en-US" smtClean="0"/>
          </a:p>
        </p:txBody>
      </p:sp>
      <p:sp>
        <p:nvSpPr>
          <p:cNvPr id="47107"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AC4E1FE-2368-4210-AFBB-2FE0812CCDFD}" type="slidenum">
              <a:rPr lang="en-US" altLang="zh-CN" smtClean="0"/>
              <a:pPr eaLnBrk="1" hangingPunct="1"/>
              <a:t>35</a:t>
            </a:fld>
            <a:endParaRPr lang="en-US" altLang="zh-CN" smtClean="0"/>
          </a:p>
        </p:txBody>
      </p:sp>
      <p:sp>
        <p:nvSpPr>
          <p:cNvPr id="47108" name="TextBox 6"/>
          <p:cNvSpPr txBox="1">
            <a:spLocks noChangeArrowheads="1"/>
          </p:cNvSpPr>
          <p:nvPr/>
        </p:nvSpPr>
        <p:spPr bwMode="auto">
          <a:xfrm>
            <a:off x="503237" y="1268760"/>
            <a:ext cx="864076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360000"/>
            <a:r>
              <a:rPr lang="en-US" altLang="zh-CN">
                <a:solidFill>
                  <a:srgbClr val="6A3E3E"/>
                </a:solidFill>
                <a:latin typeface="Consolas" panose="020B0609020204030204" pitchFamily="49" charset="0"/>
              </a:rPr>
              <a:t>txtAddress</a:t>
            </a:r>
            <a:r>
              <a:rPr lang="en-US" altLang="zh-CN">
                <a:solidFill>
                  <a:srgbClr val="000000"/>
                </a:solidFill>
                <a:latin typeface="Consolas" panose="020B0609020204030204" pitchFamily="49" charset="0"/>
              </a:rPr>
              <a:t>.addFocusListener(</a:t>
            </a:r>
            <a:r>
              <a:rPr lang="en-US" altLang="zh-CN" b="1">
                <a:solidFill>
                  <a:srgbClr val="7F0055"/>
                </a:solidFill>
                <a:latin typeface="Consolas" panose="020B0609020204030204" pitchFamily="49" charset="0"/>
              </a:rPr>
              <a:t>new</a:t>
            </a:r>
            <a:r>
              <a:rPr lang="en-US" altLang="zh-CN" b="1">
                <a:solidFill>
                  <a:srgbClr val="000000"/>
                </a:solidFill>
                <a:latin typeface="Consolas" panose="020B0609020204030204" pitchFamily="49" charset="0"/>
              </a:rPr>
              <a:t> FocusAdapter() {</a:t>
            </a:r>
          </a:p>
          <a:p>
            <a:pPr lvl="1" defTabSz="360000"/>
            <a:r>
              <a:rPr lang="en-US" altLang="zh-CN">
                <a:solidFill>
                  <a:srgbClr val="646464"/>
                </a:solidFill>
                <a:latin typeface="Consolas" panose="020B0609020204030204" pitchFamily="49" charset="0"/>
              </a:rPr>
              <a:t>@Override</a:t>
            </a:r>
          </a:p>
          <a:p>
            <a:pPr lvl="1" defTabSz="360000"/>
            <a:r>
              <a:rPr lang="en-US" altLang="zh-CN" b="1">
                <a:solidFill>
                  <a:srgbClr val="7F0055"/>
                </a:solidFill>
                <a:latin typeface="Consolas" panose="020B0609020204030204" pitchFamily="49" charset="0"/>
              </a:rPr>
              <a:t>public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void</a:t>
            </a:r>
            <a:r>
              <a:rPr lang="en-US" altLang="zh-CN" b="1">
                <a:solidFill>
                  <a:srgbClr val="000000"/>
                </a:solidFill>
                <a:latin typeface="Consolas" panose="020B0609020204030204" pitchFamily="49" charset="0"/>
              </a:rPr>
              <a:t> focusGained(FocusEvent </a:t>
            </a:r>
            <a:r>
              <a:rPr lang="en-US" altLang="zh-CN" b="1">
                <a:solidFill>
                  <a:srgbClr val="6A3E3E"/>
                </a:solidFill>
                <a:latin typeface="Consolas" panose="020B0609020204030204" pitchFamily="49" charset="0"/>
              </a:rPr>
              <a:t>e</a:t>
            </a:r>
            <a:r>
              <a:rPr lang="en-US" altLang="zh-CN" b="1">
                <a:solidFill>
                  <a:srgbClr val="000000"/>
                </a:solidFill>
                <a:latin typeface="Consolas" panose="020B0609020204030204" pitchFamily="49" charset="0"/>
              </a:rPr>
              <a:t>) {</a:t>
            </a:r>
          </a:p>
          <a:p>
            <a:pPr lvl="1" defTabSz="360000"/>
            <a:r>
              <a:rPr lang="en-US" altLang="zh-CN" smtClean="0">
                <a:solidFill>
                  <a:srgbClr val="000000"/>
                </a:solidFill>
                <a:latin typeface="Consolas" panose="020B0609020204030204" pitchFamily="49" charset="0"/>
              </a:rPr>
              <a:t>	nameTxtField.setText</a:t>
            </a:r>
            <a:r>
              <a:rPr lang="en-US" altLang="zh-CN">
                <a:solidFill>
                  <a:srgbClr val="000000"/>
                </a:solidFill>
                <a:latin typeface="Consolas" panose="020B0609020204030204" pitchFamily="49" charset="0"/>
              </a:rPr>
              <a:t>(</a:t>
            </a:r>
            <a:r>
              <a:rPr lang="en-US" altLang="zh-CN">
                <a:solidFill>
                  <a:srgbClr val="2A00FF"/>
                </a:solidFill>
                <a:latin typeface="Consolas" panose="020B0609020204030204" pitchFamily="49" charset="0"/>
              </a:rPr>
              <a:t>"Gain Focus"</a:t>
            </a:r>
            <a:r>
              <a:rPr lang="en-US" altLang="zh-CN">
                <a:solidFill>
                  <a:srgbClr val="000000"/>
                </a:solidFill>
                <a:latin typeface="Consolas" panose="020B0609020204030204" pitchFamily="49" charset="0"/>
              </a:rPr>
              <a:t>);</a:t>
            </a:r>
          </a:p>
          <a:p>
            <a:pPr lvl="1" defTabSz="360000"/>
            <a:r>
              <a:rPr lang="en-US" altLang="zh-CN">
                <a:solidFill>
                  <a:srgbClr val="000000"/>
                </a:solidFill>
                <a:latin typeface="Consolas" panose="020B0609020204030204" pitchFamily="49" charset="0"/>
              </a:rPr>
              <a:t>}</a:t>
            </a:r>
          </a:p>
          <a:p>
            <a:pPr lvl="1" defTabSz="360000"/>
            <a:r>
              <a:rPr lang="en-US" altLang="zh-CN">
                <a:solidFill>
                  <a:srgbClr val="646464"/>
                </a:solidFill>
                <a:latin typeface="Consolas" panose="020B0609020204030204" pitchFamily="49" charset="0"/>
              </a:rPr>
              <a:t>@Override</a:t>
            </a:r>
          </a:p>
          <a:p>
            <a:pPr lvl="1" defTabSz="360000"/>
            <a:r>
              <a:rPr lang="en-US" altLang="zh-CN" b="1">
                <a:solidFill>
                  <a:srgbClr val="7F0055"/>
                </a:solidFill>
                <a:latin typeface="Consolas" panose="020B0609020204030204" pitchFamily="49" charset="0"/>
              </a:rPr>
              <a:t>public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void</a:t>
            </a:r>
            <a:r>
              <a:rPr lang="en-US" altLang="zh-CN" b="1">
                <a:solidFill>
                  <a:srgbClr val="000000"/>
                </a:solidFill>
                <a:latin typeface="Consolas" panose="020B0609020204030204" pitchFamily="49" charset="0"/>
              </a:rPr>
              <a:t> focusLost(FocusEvent </a:t>
            </a:r>
            <a:r>
              <a:rPr lang="en-US" altLang="zh-CN" b="1">
                <a:solidFill>
                  <a:srgbClr val="6A3E3E"/>
                </a:solidFill>
                <a:latin typeface="Consolas" panose="020B0609020204030204" pitchFamily="49" charset="0"/>
              </a:rPr>
              <a:t>e</a:t>
            </a:r>
            <a:r>
              <a:rPr lang="en-US" altLang="zh-CN" b="1">
                <a:solidFill>
                  <a:srgbClr val="000000"/>
                </a:solidFill>
                <a:latin typeface="Consolas" panose="020B0609020204030204" pitchFamily="49" charset="0"/>
              </a:rPr>
              <a:t>) {</a:t>
            </a:r>
          </a:p>
          <a:p>
            <a:pPr lvl="1" defTabSz="360000"/>
            <a:r>
              <a:rPr lang="en-US" altLang="zh-CN" smtClean="0">
                <a:solidFill>
                  <a:srgbClr val="0000C0"/>
                </a:solidFill>
                <a:latin typeface="Consolas" panose="020B0609020204030204" pitchFamily="49" charset="0"/>
              </a:rPr>
              <a:t>	nameTxtField</a:t>
            </a:r>
            <a:r>
              <a:rPr lang="en-US" altLang="zh-CN" smtClean="0">
                <a:solidFill>
                  <a:srgbClr val="000000"/>
                </a:solidFill>
                <a:latin typeface="Consolas" panose="020B0609020204030204" pitchFamily="49" charset="0"/>
              </a:rPr>
              <a:t>.setText</a:t>
            </a:r>
            <a:r>
              <a:rPr lang="en-US" altLang="zh-CN">
                <a:solidFill>
                  <a:srgbClr val="000000"/>
                </a:solidFill>
                <a:latin typeface="Consolas" panose="020B0609020204030204" pitchFamily="49" charset="0"/>
              </a:rPr>
              <a:t>(</a:t>
            </a:r>
            <a:r>
              <a:rPr lang="en-US" altLang="zh-CN">
                <a:solidFill>
                  <a:srgbClr val="2A00FF"/>
                </a:solidFill>
                <a:latin typeface="Consolas" panose="020B0609020204030204" pitchFamily="49" charset="0"/>
              </a:rPr>
              <a:t>"Lost Focus"</a:t>
            </a:r>
            <a:r>
              <a:rPr lang="en-US" altLang="zh-CN">
                <a:solidFill>
                  <a:srgbClr val="000000"/>
                </a:solidFill>
                <a:latin typeface="Consolas" panose="020B0609020204030204" pitchFamily="49" charset="0"/>
              </a:rPr>
              <a:t>);</a:t>
            </a:r>
          </a:p>
          <a:p>
            <a:pPr lvl="1" defTabSz="360000"/>
            <a:r>
              <a:rPr lang="en-US" altLang="zh-CN">
                <a:solidFill>
                  <a:srgbClr val="000000"/>
                </a:solidFill>
                <a:latin typeface="Consolas" panose="020B0609020204030204" pitchFamily="49" charset="0"/>
              </a:rPr>
              <a:t>}</a:t>
            </a:r>
          </a:p>
          <a:p>
            <a:pPr defTabSz="360000"/>
            <a:r>
              <a:rPr lang="en-US" altLang="zh-CN">
                <a:solidFill>
                  <a:srgbClr val="000000"/>
                </a:solidFill>
                <a:latin typeface="Consolas" panose="020B0609020204030204" pitchFamily="49" charset="0"/>
              </a:rPr>
              <a:t>});</a:t>
            </a:r>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10095" y="938524"/>
            <a:ext cx="8923809" cy="4980952"/>
          </a:xfrm>
          <a:prstGeom prst="rect">
            <a:avLst/>
          </a:prstGeom>
        </p:spPr>
      </p:pic>
      <p:sp>
        <p:nvSpPr>
          <p:cNvPr id="48131"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D15ACE0-F059-40EE-8765-47278BC88E6E}" type="slidenum">
              <a:rPr lang="en-US" altLang="zh-CN" smtClean="0"/>
              <a:pPr eaLnBrk="1" hangingPunct="1"/>
              <a:t>36</a:t>
            </a:fld>
            <a:endParaRPr lang="en-US" altLang="zh-CN" smtClean="0"/>
          </a:p>
        </p:txBody>
      </p:sp>
      <p:sp>
        <p:nvSpPr>
          <p:cNvPr id="48132" name="Rectangle 2"/>
          <p:cNvSpPr>
            <a:spLocks noGrp="1" noChangeArrowheads="1"/>
          </p:cNvSpPr>
          <p:nvPr>
            <p:ph type="title"/>
          </p:nvPr>
        </p:nvSpPr>
        <p:spPr>
          <a:xfrm>
            <a:off x="817563" y="9525"/>
            <a:ext cx="8229600" cy="79216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t>实现事件处理程序（</a:t>
            </a:r>
            <a:r>
              <a:rPr lang="en-US" altLang="zh-CN" smtClean="0"/>
              <a:t>JTextArea</a:t>
            </a:r>
            <a:r>
              <a:rPr lang="zh-CN" altLang="en-US" smtClean="0"/>
              <a:t>）</a:t>
            </a:r>
            <a:endParaRPr lang="en-US" altLang="zh-CN" smtClean="0"/>
          </a:p>
        </p:txBody>
      </p:sp>
      <p:grpSp>
        <p:nvGrpSpPr>
          <p:cNvPr id="4" name="组合 3"/>
          <p:cNvGrpSpPr>
            <a:grpSpLocks/>
          </p:cNvGrpSpPr>
          <p:nvPr/>
        </p:nvGrpSpPr>
        <p:grpSpPr bwMode="auto">
          <a:xfrm>
            <a:off x="0" y="2444750"/>
            <a:ext cx="5834063" cy="865188"/>
            <a:chOff x="-3205783" y="2996630"/>
            <a:chExt cx="5834063" cy="865313"/>
          </a:xfrm>
        </p:grpSpPr>
        <p:sp>
          <p:nvSpPr>
            <p:cNvPr id="48139" name="Line 7"/>
            <p:cNvSpPr>
              <a:spLocks noChangeShapeType="1"/>
            </p:cNvSpPr>
            <p:nvPr/>
          </p:nvSpPr>
          <p:spPr bwMode="auto">
            <a:xfrm flipH="1">
              <a:off x="-2125514" y="3573464"/>
              <a:ext cx="575915" cy="28847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0" name="Rectangle 8"/>
            <p:cNvSpPr>
              <a:spLocks noChangeArrowheads="1"/>
            </p:cNvSpPr>
            <p:nvPr/>
          </p:nvSpPr>
          <p:spPr bwMode="auto">
            <a:xfrm>
              <a:off x="-3205783" y="2996630"/>
              <a:ext cx="5834063" cy="504825"/>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单击检查器的“</a:t>
              </a:r>
              <a:r>
                <a:rPr lang="en-US" altLang="zh-CN">
                  <a:ea typeface="黑体" pitchFamily="49" charset="-122"/>
                </a:rPr>
                <a:t>Events”</a:t>
              </a:r>
              <a:r>
                <a:rPr lang="zh-CN" altLang="en-US">
                  <a:ea typeface="黑体" pitchFamily="49" charset="-122"/>
                </a:rPr>
                <a:t>选项卡，显示该按钮组件的事件</a:t>
              </a:r>
            </a:p>
          </p:txBody>
        </p:sp>
      </p:grpSp>
      <p:sp>
        <p:nvSpPr>
          <p:cNvPr id="343050" name="Rectangle 10"/>
          <p:cNvSpPr>
            <a:spLocks noChangeArrowheads="1"/>
          </p:cNvSpPr>
          <p:nvPr/>
        </p:nvSpPr>
        <p:spPr bwMode="auto">
          <a:xfrm>
            <a:off x="1644650" y="3452813"/>
            <a:ext cx="4608513" cy="4318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双击 </a:t>
            </a:r>
            <a:r>
              <a:rPr lang="en-US" altLang="zh-CN">
                <a:ea typeface="黑体" pitchFamily="49" charset="-122"/>
              </a:rPr>
              <a:t>Mouse&gt;entered/exit</a:t>
            </a:r>
            <a:r>
              <a:rPr lang="zh-CN" altLang="en-US">
                <a:ea typeface="黑体" pitchFamily="49" charset="-122"/>
              </a:rPr>
              <a:t>事件右边的列</a:t>
            </a:r>
          </a:p>
        </p:txBody>
      </p:sp>
      <p:sp>
        <p:nvSpPr>
          <p:cNvPr id="45063" name="Rectangle 16"/>
          <p:cNvSpPr>
            <a:spLocks noChangeArrowheads="1"/>
          </p:cNvSpPr>
          <p:nvPr/>
        </p:nvSpPr>
        <p:spPr bwMode="auto">
          <a:xfrm>
            <a:off x="1368425" y="4102397"/>
            <a:ext cx="6121400" cy="923330"/>
          </a:xfrm>
          <a:prstGeom prst="rect">
            <a:avLst/>
          </a:prstGeom>
          <a:solidFill>
            <a:srgbClr val="FFFFCC"/>
          </a:solidFill>
          <a:ln w="12700">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b="1">
                <a:solidFill>
                  <a:srgbClr val="7F0055"/>
                </a:solidFill>
                <a:latin typeface="Consolas" panose="020B0609020204030204" pitchFamily="49" charset="0"/>
              </a:rPr>
              <a:t>public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void</a:t>
            </a:r>
            <a:r>
              <a:rPr lang="en-US" altLang="zh-CN" b="1">
                <a:solidFill>
                  <a:srgbClr val="000000"/>
                </a:solidFill>
                <a:latin typeface="Consolas" panose="020B0609020204030204" pitchFamily="49" charset="0"/>
              </a:rPr>
              <a:t> mouseEntered(MouseEvent </a:t>
            </a:r>
            <a:r>
              <a:rPr lang="en-US" altLang="zh-CN" b="1">
                <a:solidFill>
                  <a:srgbClr val="6A3E3E"/>
                </a:solidFill>
                <a:latin typeface="Consolas" panose="020B0609020204030204" pitchFamily="49" charset="0"/>
              </a:rPr>
              <a:t>e</a:t>
            </a:r>
            <a:r>
              <a:rPr lang="en-US" altLang="zh-CN" b="1">
                <a:solidFill>
                  <a:srgbClr val="000000"/>
                </a:solidFill>
                <a:latin typeface="Consolas" panose="020B0609020204030204" pitchFamily="49" charset="0"/>
              </a:rPr>
              <a:t>) {</a:t>
            </a:r>
          </a:p>
          <a:p>
            <a:r>
              <a:rPr lang="en-US" altLang="zh-CN" smtClean="0">
                <a:solidFill>
                  <a:srgbClr val="6A3E3E"/>
                </a:solidFill>
                <a:latin typeface="Consolas" panose="020B0609020204030204" pitchFamily="49" charset="0"/>
              </a:rPr>
              <a:t>    txtAddress</a:t>
            </a:r>
            <a:r>
              <a:rPr lang="en-US" altLang="zh-CN" smtClean="0">
                <a:solidFill>
                  <a:srgbClr val="000000"/>
                </a:solidFill>
                <a:latin typeface="Consolas" panose="020B0609020204030204" pitchFamily="49" charset="0"/>
              </a:rPr>
              <a:t>.</a:t>
            </a:r>
            <a:r>
              <a:rPr lang="en-US" altLang="zh-CN" smtClean="0">
                <a:solidFill>
                  <a:srgbClr val="000000"/>
                </a:solidFill>
                <a:highlight>
                  <a:srgbClr val="D4D4D4"/>
                </a:highlight>
                <a:latin typeface="Consolas" panose="020B0609020204030204" pitchFamily="49" charset="0"/>
              </a:rPr>
              <a:t>append</a:t>
            </a:r>
            <a:r>
              <a:rPr lang="en-US" altLang="zh-CN">
                <a:solidFill>
                  <a:srgbClr val="000000"/>
                </a:solidFill>
                <a:highlight>
                  <a:srgbClr val="D4D4D4"/>
                </a:highlight>
                <a:latin typeface="Consolas" panose="020B0609020204030204" pitchFamily="49" charset="0"/>
              </a:rPr>
              <a:t>(</a:t>
            </a:r>
            <a:r>
              <a:rPr lang="en-US" altLang="zh-CN">
                <a:solidFill>
                  <a:srgbClr val="2A00FF"/>
                </a:solidFill>
                <a:highlight>
                  <a:srgbClr val="D4D4D4"/>
                </a:highlight>
                <a:latin typeface="Consolas" panose="020B0609020204030204" pitchFamily="49" charset="0"/>
              </a:rPr>
              <a:t>"Mouse enter\n"</a:t>
            </a:r>
            <a:r>
              <a:rPr lang="en-US" altLang="zh-CN">
                <a:solidFill>
                  <a:srgbClr val="000000"/>
                </a:solidFill>
                <a:highlight>
                  <a:srgbClr val="D4D4D4"/>
                </a:highlight>
                <a:latin typeface="Consolas" panose="020B0609020204030204" pitchFamily="49" charset="0"/>
              </a:rPr>
              <a:t>);</a:t>
            </a:r>
          </a:p>
          <a:p>
            <a:r>
              <a:rPr lang="en-US" altLang="zh-CN" smtClean="0">
                <a:solidFill>
                  <a:srgbClr val="000000"/>
                </a:solidFill>
                <a:latin typeface="Consolas" panose="020B0609020204030204" pitchFamily="49" charset="0"/>
              </a:rPr>
              <a:t>}</a:t>
            </a:r>
            <a:endParaRPr lang="en-GB" altLang="zh-CN"/>
          </a:p>
        </p:txBody>
      </p:sp>
      <p:sp>
        <p:nvSpPr>
          <p:cNvPr id="3" name="圆角矩形 2"/>
          <p:cNvSpPr>
            <a:spLocks noChangeArrowheads="1"/>
          </p:cNvSpPr>
          <p:nvPr/>
        </p:nvSpPr>
        <p:spPr bwMode="auto">
          <a:xfrm>
            <a:off x="3275012" y="2405385"/>
            <a:ext cx="1296988" cy="731515"/>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 name="TextBox 4"/>
          <p:cNvSpPr txBox="1">
            <a:spLocks noChangeArrowheads="1"/>
          </p:cNvSpPr>
          <p:nvPr/>
        </p:nvSpPr>
        <p:spPr bwMode="auto">
          <a:xfrm>
            <a:off x="468313" y="5877272"/>
            <a:ext cx="8424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dirty="0">
                <a:latin typeface="微软雅黑" pitchFamily="34" charset="-122"/>
                <a:ea typeface="微软雅黑" pitchFamily="34" charset="-122"/>
              </a:rPr>
              <a:t>当输出的信息太多，如何增加滚动条？</a:t>
            </a:r>
            <a:endParaRPr lang="en-US" altLang="zh-CN" sz="2000" dirty="0">
              <a:latin typeface="微软雅黑" pitchFamily="34" charset="-122"/>
              <a:ea typeface="微软雅黑" pitchFamily="34" charset="-122"/>
            </a:endParaRPr>
          </a:p>
        </p:txBody>
      </p:sp>
      <p:sp>
        <p:nvSpPr>
          <p:cNvPr id="14" name="TextBox 13"/>
          <p:cNvSpPr txBox="1">
            <a:spLocks noChangeArrowheads="1"/>
          </p:cNvSpPr>
          <p:nvPr/>
        </p:nvSpPr>
        <p:spPr bwMode="auto">
          <a:xfrm>
            <a:off x="468313" y="6285260"/>
            <a:ext cx="8424862" cy="400110"/>
          </a:xfrm>
          <a:prstGeom prst="rect">
            <a:avLst/>
          </a:prstGeom>
          <a:solidFill>
            <a:schemeClr val="accent1"/>
          </a:solidFill>
          <a:ln>
            <a:noFill/>
          </a:ln>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smtClean="0">
                <a:latin typeface="微软雅黑" pitchFamily="34" charset="-122"/>
                <a:ea typeface="微软雅黑" pitchFamily="34" charset="-122"/>
              </a:rPr>
              <a:t>右键</a:t>
            </a:r>
            <a:r>
              <a:rPr lang="en-US" altLang="zh-CN" sz="2000" dirty="0" err="1">
                <a:latin typeface="微软雅黑" pitchFamily="34" charset="-122"/>
                <a:ea typeface="微软雅黑" pitchFamily="34" charset="-122"/>
              </a:rPr>
              <a:t>T</a:t>
            </a:r>
            <a:r>
              <a:rPr lang="en-US" altLang="zh-CN" sz="2000" smtClean="0">
                <a:latin typeface="微软雅黑" pitchFamily="34" charset="-122"/>
                <a:ea typeface="微软雅黑" pitchFamily="34" charset="-122"/>
              </a:rPr>
              <a:t>extArea </a:t>
            </a:r>
            <a:r>
              <a:rPr lang="en-US" altLang="zh-CN" sz="2000" dirty="0" smtClean="0">
                <a:latin typeface="微软雅黑" pitchFamily="34" charset="-122"/>
                <a:ea typeface="微软雅黑" pitchFamily="34" charset="-122"/>
                <a:sym typeface="Wingdings" panose="05000000000000000000" pitchFamily="2" charset="2"/>
              </a:rPr>
              <a:t> Surround </a:t>
            </a:r>
            <a:r>
              <a:rPr lang="en-US" altLang="zh-CN" sz="2000" smtClean="0">
                <a:latin typeface="微软雅黑" pitchFamily="34" charset="-122"/>
                <a:ea typeface="微软雅黑" pitchFamily="34" charset="-122"/>
                <a:sym typeface="Wingdings" panose="05000000000000000000" pitchFamily="2" charset="2"/>
              </a:rPr>
              <a:t>with JScrollPane</a:t>
            </a:r>
            <a:endParaRPr lang="en-US" altLang="zh-CN" sz="2000" dirty="0" smtClean="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43050"/>
                                        </p:tgtEl>
                                        <p:attrNameLst>
                                          <p:attrName>style.visibility</p:attrName>
                                        </p:attrNameLst>
                                      </p:cBhvr>
                                      <p:to>
                                        <p:strVal val="visible"/>
                                      </p:to>
                                    </p:set>
                                    <p:anim calcmode="lin" valueType="num">
                                      <p:cBhvr additive="base">
                                        <p:cTn id="18" dur="500" fill="hold"/>
                                        <p:tgtEl>
                                          <p:spTgt spid="343050"/>
                                        </p:tgtEl>
                                        <p:attrNameLst>
                                          <p:attrName>ppt_x</p:attrName>
                                        </p:attrNameLst>
                                      </p:cBhvr>
                                      <p:tavLst>
                                        <p:tav tm="0">
                                          <p:val>
                                            <p:strVal val="#ppt_x"/>
                                          </p:val>
                                        </p:tav>
                                        <p:tav tm="100000">
                                          <p:val>
                                            <p:strVal val="#ppt_x"/>
                                          </p:val>
                                        </p:tav>
                                      </p:tavLst>
                                    </p:anim>
                                    <p:anim calcmode="lin" valueType="num">
                                      <p:cBhvr additive="base">
                                        <p:cTn id="19" dur="500" fill="hold"/>
                                        <p:tgtEl>
                                          <p:spTgt spid="34305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5063"/>
                                        </p:tgtEl>
                                        <p:attrNameLst>
                                          <p:attrName>style.visibility</p:attrName>
                                        </p:attrNameLst>
                                      </p:cBhvr>
                                      <p:to>
                                        <p:strVal val="visible"/>
                                      </p:to>
                                    </p:set>
                                    <p:animEffect transition="in" filter="barn(inVertical)">
                                      <p:cBhvr>
                                        <p:cTn id="24" dur="500"/>
                                        <p:tgtEl>
                                          <p:spTgt spid="4506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0" grpId="0" animBg="1"/>
      <p:bldP spid="45063" grpId="0" animBg="1"/>
      <p:bldP spid="3" grpId="0" animBg="1"/>
      <p:bldP spid="5" grpId="0"/>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6975"/>
            <a:ext cx="9251950" cy="37623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9155"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025A8FF-995A-485B-8A02-9A03959438EF}" type="slidenum">
              <a:rPr lang="en-US" altLang="zh-CN" smtClean="0"/>
              <a:pPr eaLnBrk="1" hangingPunct="1"/>
              <a:t>37</a:t>
            </a:fld>
            <a:endParaRPr lang="en-US" altLang="zh-CN" smtClean="0"/>
          </a:p>
        </p:txBody>
      </p:sp>
      <p:sp>
        <p:nvSpPr>
          <p:cNvPr id="49156" name="Rectangle 2"/>
          <p:cNvSpPr>
            <a:spLocks noGrp="1" noChangeArrowheads="1"/>
          </p:cNvSpPr>
          <p:nvPr>
            <p:ph type="title"/>
          </p:nvPr>
        </p:nvSpPr>
        <p:spPr>
          <a:xfrm>
            <a:off x="817563" y="9525"/>
            <a:ext cx="8229600" cy="79216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t>实现事件处理程序（</a:t>
            </a:r>
            <a:r>
              <a:rPr lang="en-US" altLang="zh-CN" smtClean="0"/>
              <a:t>JCombox</a:t>
            </a:r>
            <a:r>
              <a:rPr lang="zh-CN" altLang="en-US" smtClean="0"/>
              <a:t>）</a:t>
            </a:r>
            <a:endParaRPr lang="en-US" altLang="zh-CN" smtClean="0"/>
          </a:p>
        </p:txBody>
      </p:sp>
      <p:grpSp>
        <p:nvGrpSpPr>
          <p:cNvPr id="4" name="组合 3"/>
          <p:cNvGrpSpPr>
            <a:grpSpLocks/>
          </p:cNvGrpSpPr>
          <p:nvPr/>
        </p:nvGrpSpPr>
        <p:grpSpPr bwMode="auto">
          <a:xfrm>
            <a:off x="0" y="2444750"/>
            <a:ext cx="5834063" cy="865188"/>
            <a:chOff x="-3205783" y="2996630"/>
            <a:chExt cx="5834063" cy="865313"/>
          </a:xfrm>
        </p:grpSpPr>
        <p:sp>
          <p:nvSpPr>
            <p:cNvPr id="49162" name="Line 7"/>
            <p:cNvSpPr>
              <a:spLocks noChangeShapeType="1"/>
            </p:cNvSpPr>
            <p:nvPr/>
          </p:nvSpPr>
          <p:spPr bwMode="auto">
            <a:xfrm flipH="1">
              <a:off x="-2125514" y="3573464"/>
              <a:ext cx="575915" cy="28847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3" name="Rectangle 8"/>
            <p:cNvSpPr>
              <a:spLocks noChangeArrowheads="1"/>
            </p:cNvSpPr>
            <p:nvPr/>
          </p:nvSpPr>
          <p:spPr bwMode="auto">
            <a:xfrm>
              <a:off x="-3205783" y="2996630"/>
              <a:ext cx="5834063" cy="504825"/>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单击检查器的“</a:t>
              </a:r>
              <a:r>
                <a:rPr lang="en-US" altLang="zh-CN">
                  <a:ea typeface="黑体" pitchFamily="49" charset="-122"/>
                </a:rPr>
                <a:t>Events”</a:t>
              </a:r>
              <a:r>
                <a:rPr lang="zh-CN" altLang="en-US">
                  <a:ea typeface="黑体" pitchFamily="49" charset="-122"/>
                </a:rPr>
                <a:t>选项卡，显示该按钮组件的事件</a:t>
              </a:r>
            </a:p>
          </p:txBody>
        </p:sp>
      </p:grpSp>
      <p:sp>
        <p:nvSpPr>
          <p:cNvPr id="343050" name="Rectangle 10"/>
          <p:cNvSpPr>
            <a:spLocks noChangeArrowheads="1"/>
          </p:cNvSpPr>
          <p:nvPr/>
        </p:nvSpPr>
        <p:spPr bwMode="auto">
          <a:xfrm>
            <a:off x="1644650" y="3452813"/>
            <a:ext cx="4608513" cy="4318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双击 </a:t>
            </a:r>
            <a:r>
              <a:rPr lang="en-US" altLang="zh-CN">
                <a:ea typeface="黑体" pitchFamily="49" charset="-122"/>
              </a:rPr>
              <a:t>item&gt;stateChanged</a:t>
            </a:r>
            <a:r>
              <a:rPr lang="zh-CN" altLang="en-US">
                <a:ea typeface="黑体" pitchFamily="49" charset="-122"/>
              </a:rPr>
              <a:t>事件右边的列</a:t>
            </a:r>
          </a:p>
        </p:txBody>
      </p:sp>
      <p:sp>
        <p:nvSpPr>
          <p:cNvPr id="45063" name="Rectangle 16"/>
          <p:cNvSpPr>
            <a:spLocks noChangeArrowheads="1"/>
          </p:cNvSpPr>
          <p:nvPr/>
        </p:nvSpPr>
        <p:spPr bwMode="auto">
          <a:xfrm>
            <a:off x="1368425" y="4102398"/>
            <a:ext cx="7164015" cy="923330"/>
          </a:xfrm>
          <a:prstGeom prst="rect">
            <a:avLst/>
          </a:prstGeom>
          <a:solidFill>
            <a:srgbClr val="FFFFCC"/>
          </a:solidFill>
          <a:ln w="12700">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28528" rIns="0" anchor="ctr">
            <a:spAutoFit/>
          </a:bodyPr>
          <a:lstStyle/>
          <a:p>
            <a:r>
              <a:rPr lang="en-US" altLang="zh-CN"/>
              <a:t>public void </a:t>
            </a:r>
            <a:r>
              <a:rPr lang="en-US" altLang="zh-CN" b="1"/>
              <a:t>itemStateChanged(ItemEvent e) </a:t>
            </a:r>
            <a:r>
              <a:rPr lang="en-US" altLang="zh-CN"/>
              <a:t>{</a:t>
            </a:r>
          </a:p>
          <a:p>
            <a:r>
              <a:rPr lang="en-US" altLang="zh-CN"/>
              <a:t>  txtAddress.append(qualifyCmbx.getSelectedItem().toString()+"\n");</a:t>
            </a:r>
          </a:p>
          <a:p>
            <a:r>
              <a:rPr lang="en-US" altLang="zh-CN"/>
              <a:t>}</a:t>
            </a:r>
            <a:endParaRPr lang="en-GB" altLang="zh-CN"/>
          </a:p>
        </p:txBody>
      </p:sp>
      <p:sp>
        <p:nvSpPr>
          <p:cNvPr id="3" name="圆角矩形 2"/>
          <p:cNvSpPr>
            <a:spLocks noChangeArrowheads="1"/>
          </p:cNvSpPr>
          <p:nvPr/>
        </p:nvSpPr>
        <p:spPr bwMode="auto">
          <a:xfrm>
            <a:off x="5003800" y="2505075"/>
            <a:ext cx="1296988" cy="4191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 name="Rectangle 16"/>
          <p:cNvSpPr>
            <a:spLocks noChangeArrowheads="1"/>
          </p:cNvSpPr>
          <p:nvPr/>
        </p:nvSpPr>
        <p:spPr bwMode="auto">
          <a:xfrm>
            <a:off x="38688" y="5177135"/>
            <a:ext cx="9144000" cy="1477328"/>
          </a:xfrm>
          <a:prstGeom prst="rect">
            <a:avLst/>
          </a:prstGeom>
          <a:solidFill>
            <a:srgbClr val="FFFFCC"/>
          </a:solidFill>
          <a:ln w="12700">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28528" rIns="0" anchor="ctr">
            <a:spAutoFit/>
          </a:bodyPr>
          <a:lstStyle/>
          <a:p>
            <a:pPr defTabSz="360000"/>
            <a:r>
              <a:rPr lang="en-US" altLang="zh-CN" b="1">
                <a:solidFill>
                  <a:srgbClr val="7F0055"/>
                </a:solidFill>
                <a:latin typeface="Consolas" panose="020B0609020204030204" pitchFamily="49" charset="0"/>
              </a:rPr>
              <a:t>public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void</a:t>
            </a:r>
            <a:r>
              <a:rPr lang="en-US" altLang="zh-CN" b="1">
                <a:solidFill>
                  <a:srgbClr val="000000"/>
                </a:solidFill>
                <a:latin typeface="Consolas" panose="020B0609020204030204" pitchFamily="49" charset="0"/>
              </a:rPr>
              <a:t> itemStateChanged(ItemEvent </a:t>
            </a:r>
            <a:r>
              <a:rPr lang="en-US" altLang="zh-CN" b="1">
                <a:solidFill>
                  <a:srgbClr val="6A3E3E"/>
                </a:solidFill>
                <a:latin typeface="Consolas" panose="020B0609020204030204" pitchFamily="49" charset="0"/>
              </a:rPr>
              <a:t>e</a:t>
            </a:r>
            <a:r>
              <a:rPr lang="en-US" altLang="zh-CN" b="1">
                <a:solidFill>
                  <a:srgbClr val="000000"/>
                </a:solidFill>
                <a:latin typeface="Consolas" panose="020B0609020204030204" pitchFamily="49" charset="0"/>
              </a:rPr>
              <a:t>) </a:t>
            </a:r>
            <a:r>
              <a:rPr lang="en-US" altLang="zh-CN" b="1" smtClean="0">
                <a:solidFill>
                  <a:srgbClr val="000000"/>
                </a:solidFill>
                <a:latin typeface="Consolas" panose="020B0609020204030204" pitchFamily="49" charset="0"/>
              </a:rPr>
              <a:t>{ </a:t>
            </a:r>
            <a:endParaRPr lang="en-US" altLang="zh-CN" b="1">
              <a:solidFill>
                <a:srgbClr val="000000"/>
              </a:solidFill>
              <a:latin typeface="Consolas" panose="020B0609020204030204" pitchFamily="49" charset="0"/>
            </a:endParaRPr>
          </a:p>
          <a:p>
            <a:pPr defTabSz="360000"/>
            <a:r>
              <a:rPr lang="en-US" altLang="zh-CN" b="1" smtClean="0">
                <a:solidFill>
                  <a:srgbClr val="7F0055"/>
                </a:solidFill>
                <a:latin typeface="Consolas" panose="020B0609020204030204" pitchFamily="49" charset="0"/>
              </a:rPr>
              <a:t>	if</a:t>
            </a:r>
            <a:r>
              <a:rPr lang="en-US" altLang="zh-CN" b="1" smtClean="0">
                <a:solidFill>
                  <a:srgbClr val="000000"/>
                </a:solidFill>
                <a:latin typeface="Consolas" panose="020B0609020204030204" pitchFamily="49" charset="0"/>
              </a:rPr>
              <a:t>(</a:t>
            </a:r>
            <a:r>
              <a:rPr lang="en-US" altLang="zh-CN" b="1" smtClean="0">
                <a:solidFill>
                  <a:srgbClr val="6A3E3E"/>
                </a:solidFill>
                <a:latin typeface="Consolas" panose="020B0609020204030204" pitchFamily="49" charset="0"/>
              </a:rPr>
              <a:t>e</a:t>
            </a:r>
            <a:r>
              <a:rPr lang="en-US" altLang="zh-CN" b="1" smtClean="0">
                <a:solidFill>
                  <a:srgbClr val="000000"/>
                </a:solidFill>
                <a:latin typeface="Consolas" panose="020B0609020204030204" pitchFamily="49" charset="0"/>
              </a:rPr>
              <a:t>.getStateChange</a:t>
            </a:r>
            <a:r>
              <a:rPr lang="en-US" altLang="zh-CN" b="1">
                <a:solidFill>
                  <a:srgbClr val="000000"/>
                </a:solidFill>
                <a:latin typeface="Consolas" panose="020B0609020204030204" pitchFamily="49" charset="0"/>
              </a:rPr>
              <a:t>() == ItemEvent.</a:t>
            </a:r>
            <a:r>
              <a:rPr lang="en-US" altLang="zh-CN" b="1" i="1">
                <a:solidFill>
                  <a:srgbClr val="0000C0"/>
                </a:solidFill>
                <a:latin typeface="Consolas" panose="020B0609020204030204" pitchFamily="49" charset="0"/>
              </a:rPr>
              <a:t>SELECTED</a:t>
            </a:r>
            <a:r>
              <a:rPr lang="en-US" altLang="zh-CN" b="1" i="1">
                <a:solidFill>
                  <a:srgbClr val="000000"/>
                </a:solidFill>
                <a:latin typeface="Consolas" panose="020B0609020204030204" pitchFamily="49" charset="0"/>
              </a:rPr>
              <a:t>){  </a:t>
            </a:r>
            <a:r>
              <a:rPr lang="en-US" altLang="zh-CN" b="1" i="1">
                <a:solidFill>
                  <a:srgbClr val="3F7F5F"/>
                </a:solidFill>
                <a:latin typeface="Consolas" panose="020B0609020204030204" pitchFamily="49" charset="0"/>
              </a:rPr>
              <a:t>//</a:t>
            </a:r>
            <a:r>
              <a:rPr lang="zh-CN" altLang="en-US" b="1" i="1">
                <a:solidFill>
                  <a:srgbClr val="3F7F5F"/>
                </a:solidFill>
                <a:latin typeface="Consolas" panose="020B0609020204030204" pitchFamily="49" charset="0"/>
              </a:rPr>
              <a:t>解决两次触发</a:t>
            </a:r>
          </a:p>
          <a:p>
            <a:pPr defTabSz="360000"/>
            <a:r>
              <a:rPr lang="en-US" altLang="zh-CN" smtClean="0">
                <a:solidFill>
                  <a:srgbClr val="000000"/>
                </a:solidFill>
                <a:latin typeface="Consolas" panose="020B0609020204030204" pitchFamily="49" charset="0"/>
              </a:rPr>
              <a:t>		txtAddress.append(</a:t>
            </a:r>
            <a:r>
              <a:rPr lang="en-US" altLang="zh-CN" smtClean="0">
                <a:solidFill>
                  <a:srgbClr val="6A3E3E"/>
                </a:solidFill>
                <a:latin typeface="Consolas" panose="020B0609020204030204" pitchFamily="49" charset="0"/>
              </a:rPr>
              <a:t>qualifyCmbx</a:t>
            </a:r>
            <a:r>
              <a:rPr lang="en-US" altLang="zh-CN" smtClean="0">
                <a:solidFill>
                  <a:srgbClr val="000000"/>
                </a:solidFill>
                <a:latin typeface="Consolas" panose="020B0609020204030204" pitchFamily="49" charset="0"/>
              </a:rPr>
              <a:t>.getSelectedItem</a:t>
            </a:r>
            <a:r>
              <a:rPr lang="en-US" altLang="zh-CN">
                <a:solidFill>
                  <a:srgbClr val="000000"/>
                </a:solidFill>
                <a:latin typeface="Consolas" panose="020B0609020204030204" pitchFamily="49" charset="0"/>
              </a:rPr>
              <a:t>().toString()+</a:t>
            </a:r>
            <a:r>
              <a:rPr lang="en-US" altLang="zh-CN">
                <a:solidFill>
                  <a:srgbClr val="2A00FF"/>
                </a:solidFill>
                <a:latin typeface="Consolas" panose="020B0609020204030204" pitchFamily="49" charset="0"/>
              </a:rPr>
              <a:t>"\n"</a:t>
            </a:r>
            <a:r>
              <a:rPr lang="en-US" altLang="zh-CN">
                <a:solidFill>
                  <a:srgbClr val="000000"/>
                </a:solidFill>
                <a:latin typeface="Consolas" panose="020B0609020204030204" pitchFamily="49" charset="0"/>
              </a:rPr>
              <a:t>);</a:t>
            </a:r>
          </a:p>
          <a:p>
            <a:pPr defTabSz="360000"/>
            <a:r>
              <a:rPr lang="zh-CN" altLang="en-US">
                <a:solidFill>
                  <a:srgbClr val="000000"/>
                </a:solidFill>
                <a:latin typeface="Consolas" panose="020B0609020204030204" pitchFamily="49" charset="0"/>
              </a:rPr>
              <a:t>   </a:t>
            </a:r>
            <a:r>
              <a:rPr lang="en-US" altLang="zh-CN">
                <a:solidFill>
                  <a:srgbClr val="000000"/>
                </a:solidFill>
                <a:latin typeface="Consolas" panose="020B0609020204030204" pitchFamily="49" charset="0"/>
              </a:rPr>
              <a:t>}</a:t>
            </a:r>
          </a:p>
          <a:p>
            <a:pPr defTabSz="360000"/>
            <a:r>
              <a:rPr lang="en-US" altLang="zh-CN" smtClean="0">
                <a:solidFill>
                  <a:srgbClr val="000000"/>
                </a:solidFill>
                <a:latin typeface="Consolas" panose="020B0609020204030204" pitchFamily="49" charset="0"/>
              </a:rPr>
              <a:t>}    </a:t>
            </a:r>
            <a:r>
              <a:rPr lang="en-US" altLang="zh-CN" b="1" smtClean="0">
                <a:solidFill>
                  <a:srgbClr val="000000"/>
                </a:solidFill>
                <a:latin typeface="Consolas" panose="020B0609020204030204" pitchFamily="49" charset="0"/>
              </a:rPr>
              <a:t>//</a:t>
            </a:r>
            <a:r>
              <a:rPr lang="zh-CN" altLang="en-US" b="1">
                <a:solidFill>
                  <a:srgbClr val="000000"/>
                </a:solidFill>
                <a:latin typeface="Consolas" panose="020B0609020204030204" pitchFamily="49" charset="0"/>
              </a:rPr>
              <a:t>状态改变</a:t>
            </a:r>
            <a:r>
              <a:rPr lang="zh-CN" altLang="en-US" b="1" smtClean="0">
                <a:solidFill>
                  <a:srgbClr val="000000"/>
                </a:solidFill>
                <a:latin typeface="Consolas" panose="020B0609020204030204" pitchFamily="49" charset="0"/>
              </a:rPr>
              <a:t>包括</a:t>
            </a:r>
            <a:r>
              <a:rPr lang="en-US" altLang="zh-CN" b="1" smtClean="0">
                <a:solidFill>
                  <a:srgbClr val="000000"/>
                </a:solidFill>
                <a:latin typeface="Consolas" panose="020B0609020204030204" pitchFamily="49" charset="0"/>
              </a:rPr>
              <a:t>(1)</a:t>
            </a:r>
            <a:r>
              <a:rPr lang="zh-CN" altLang="en-US" b="1" smtClean="0">
                <a:solidFill>
                  <a:srgbClr val="000000"/>
                </a:solidFill>
                <a:latin typeface="Consolas" panose="020B0609020204030204" pitchFamily="49" charset="0"/>
              </a:rPr>
              <a:t>从选中变成未选中状态，（</a:t>
            </a:r>
            <a:r>
              <a:rPr lang="en-US" altLang="zh-CN" b="1" smtClean="0">
                <a:solidFill>
                  <a:srgbClr val="000000"/>
                </a:solidFill>
                <a:latin typeface="Consolas" panose="020B0609020204030204" pitchFamily="49" charset="0"/>
              </a:rPr>
              <a:t>2</a:t>
            </a:r>
            <a:r>
              <a:rPr lang="zh-CN" altLang="en-US" b="1" smtClean="0">
                <a:solidFill>
                  <a:srgbClr val="000000"/>
                </a:solidFill>
                <a:latin typeface="Consolas" panose="020B0609020204030204" pitchFamily="49" charset="0"/>
              </a:rPr>
              <a:t>）从选中变成未选中状态</a:t>
            </a:r>
            <a:endParaRPr lang="en-GB"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43050"/>
                                        </p:tgtEl>
                                        <p:attrNameLst>
                                          <p:attrName>style.visibility</p:attrName>
                                        </p:attrNameLst>
                                      </p:cBhvr>
                                      <p:to>
                                        <p:strVal val="visible"/>
                                      </p:to>
                                    </p:set>
                                    <p:anim calcmode="lin" valueType="num">
                                      <p:cBhvr additive="base">
                                        <p:cTn id="18" dur="500" fill="hold"/>
                                        <p:tgtEl>
                                          <p:spTgt spid="343050"/>
                                        </p:tgtEl>
                                        <p:attrNameLst>
                                          <p:attrName>ppt_x</p:attrName>
                                        </p:attrNameLst>
                                      </p:cBhvr>
                                      <p:tavLst>
                                        <p:tav tm="0">
                                          <p:val>
                                            <p:strVal val="#ppt_x"/>
                                          </p:val>
                                        </p:tav>
                                        <p:tav tm="100000">
                                          <p:val>
                                            <p:strVal val="#ppt_x"/>
                                          </p:val>
                                        </p:tav>
                                      </p:tavLst>
                                    </p:anim>
                                    <p:anim calcmode="lin" valueType="num">
                                      <p:cBhvr additive="base">
                                        <p:cTn id="19" dur="500" fill="hold"/>
                                        <p:tgtEl>
                                          <p:spTgt spid="34305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5063"/>
                                        </p:tgtEl>
                                        <p:attrNameLst>
                                          <p:attrName>style.visibility</p:attrName>
                                        </p:attrNameLst>
                                      </p:cBhvr>
                                      <p:to>
                                        <p:strVal val="visible"/>
                                      </p:to>
                                    </p:set>
                                    <p:animEffect transition="in" filter="barn(inVertical)">
                                      <p:cBhvr>
                                        <p:cTn id="24" dur="500"/>
                                        <p:tgtEl>
                                          <p:spTgt spid="4506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inVertical)">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0" grpId="0" animBg="1"/>
      <p:bldP spid="45063" grpId="0" animBg="1"/>
      <p:bldP spid="3"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85888"/>
            <a:ext cx="9144000" cy="40862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50179"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32E8771-293A-4B3C-9E5D-2B1016C36297}" type="slidenum">
              <a:rPr lang="en-US" altLang="zh-CN" smtClean="0"/>
              <a:pPr eaLnBrk="1" hangingPunct="1"/>
              <a:t>38</a:t>
            </a:fld>
            <a:endParaRPr lang="en-US" altLang="zh-CN" smtClean="0"/>
          </a:p>
        </p:txBody>
      </p:sp>
      <p:sp>
        <p:nvSpPr>
          <p:cNvPr id="50180" name="Rectangle 2"/>
          <p:cNvSpPr>
            <a:spLocks noGrp="1" noChangeArrowheads="1"/>
          </p:cNvSpPr>
          <p:nvPr>
            <p:ph type="title"/>
          </p:nvPr>
        </p:nvSpPr>
        <p:spPr>
          <a:xfrm>
            <a:off x="817563" y="9525"/>
            <a:ext cx="8229600" cy="79216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t>实现事件处理程序（</a:t>
            </a:r>
            <a:r>
              <a:rPr lang="en-US" altLang="zh-CN" smtClean="0"/>
              <a:t>JCheckBox</a:t>
            </a:r>
            <a:r>
              <a:rPr lang="zh-CN" altLang="en-US" smtClean="0"/>
              <a:t>）</a:t>
            </a:r>
            <a:endParaRPr lang="en-US" altLang="zh-CN" smtClean="0"/>
          </a:p>
        </p:txBody>
      </p:sp>
      <p:grpSp>
        <p:nvGrpSpPr>
          <p:cNvPr id="4" name="组合 3"/>
          <p:cNvGrpSpPr>
            <a:grpSpLocks/>
          </p:cNvGrpSpPr>
          <p:nvPr/>
        </p:nvGrpSpPr>
        <p:grpSpPr bwMode="auto">
          <a:xfrm>
            <a:off x="0" y="2444750"/>
            <a:ext cx="5834063" cy="865188"/>
            <a:chOff x="-3205783" y="2996630"/>
            <a:chExt cx="5834063" cy="865313"/>
          </a:xfrm>
        </p:grpSpPr>
        <p:sp>
          <p:nvSpPr>
            <p:cNvPr id="50185" name="Line 7"/>
            <p:cNvSpPr>
              <a:spLocks noChangeShapeType="1"/>
            </p:cNvSpPr>
            <p:nvPr/>
          </p:nvSpPr>
          <p:spPr bwMode="auto">
            <a:xfrm flipH="1">
              <a:off x="-2125514" y="3573464"/>
              <a:ext cx="575915" cy="28847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6" name="Rectangle 8"/>
            <p:cNvSpPr>
              <a:spLocks noChangeArrowheads="1"/>
            </p:cNvSpPr>
            <p:nvPr/>
          </p:nvSpPr>
          <p:spPr bwMode="auto">
            <a:xfrm>
              <a:off x="-3205783" y="2996630"/>
              <a:ext cx="5834063" cy="504825"/>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单击检查器的“</a:t>
              </a:r>
              <a:r>
                <a:rPr lang="en-US" altLang="zh-CN">
                  <a:ea typeface="黑体" pitchFamily="49" charset="-122"/>
                </a:rPr>
                <a:t>Events”</a:t>
              </a:r>
              <a:r>
                <a:rPr lang="zh-CN" altLang="en-US">
                  <a:ea typeface="黑体" pitchFamily="49" charset="-122"/>
                </a:rPr>
                <a:t>选项卡，显示该按钮组件的事件</a:t>
              </a:r>
            </a:p>
          </p:txBody>
        </p:sp>
      </p:grpSp>
      <p:sp>
        <p:nvSpPr>
          <p:cNvPr id="343050" name="Rectangle 10"/>
          <p:cNvSpPr>
            <a:spLocks noChangeArrowheads="1"/>
          </p:cNvSpPr>
          <p:nvPr/>
        </p:nvSpPr>
        <p:spPr bwMode="auto">
          <a:xfrm>
            <a:off x="1644650" y="3452813"/>
            <a:ext cx="4608513" cy="4318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双击 </a:t>
            </a:r>
            <a:r>
              <a:rPr lang="en-US" altLang="zh-CN">
                <a:ea typeface="黑体" pitchFamily="49" charset="-122"/>
              </a:rPr>
              <a:t>Action&gt;performed</a:t>
            </a:r>
            <a:r>
              <a:rPr lang="zh-CN" altLang="en-US">
                <a:ea typeface="黑体" pitchFamily="49" charset="-122"/>
              </a:rPr>
              <a:t>事件右边的列</a:t>
            </a:r>
          </a:p>
        </p:txBody>
      </p:sp>
      <p:sp>
        <p:nvSpPr>
          <p:cNvPr id="45063" name="Rectangle 16"/>
          <p:cNvSpPr>
            <a:spLocks noChangeArrowheads="1"/>
          </p:cNvSpPr>
          <p:nvPr/>
        </p:nvSpPr>
        <p:spPr bwMode="auto">
          <a:xfrm>
            <a:off x="1243013" y="4463187"/>
            <a:ext cx="7378700" cy="1754326"/>
          </a:xfrm>
          <a:prstGeom prst="rect">
            <a:avLst/>
          </a:prstGeom>
          <a:solidFill>
            <a:srgbClr val="FFFFCC"/>
          </a:solidFill>
          <a:ln w="12700">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pPr defTabSz="360000"/>
            <a:r>
              <a:rPr lang="en-US" altLang="zh-CN" b="1">
                <a:solidFill>
                  <a:srgbClr val="7F0055"/>
                </a:solidFill>
                <a:latin typeface="Consolas" panose="020B0609020204030204" pitchFamily="49" charset="0"/>
              </a:rPr>
              <a:t>public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void</a:t>
            </a:r>
            <a:r>
              <a:rPr lang="en-US" altLang="zh-CN" b="1">
                <a:solidFill>
                  <a:srgbClr val="000000"/>
                </a:solidFill>
                <a:latin typeface="Consolas" panose="020B0609020204030204" pitchFamily="49" charset="0"/>
              </a:rPr>
              <a:t> actionPerformed(ActionEvent </a:t>
            </a:r>
            <a:r>
              <a:rPr lang="en-US" altLang="zh-CN" b="1">
                <a:solidFill>
                  <a:srgbClr val="6A3E3E"/>
                </a:solidFill>
                <a:latin typeface="Consolas" panose="020B0609020204030204" pitchFamily="49" charset="0"/>
              </a:rPr>
              <a:t>e</a:t>
            </a:r>
            <a:r>
              <a:rPr lang="en-US" altLang="zh-CN" b="1">
                <a:solidFill>
                  <a:srgbClr val="000000"/>
                </a:solidFill>
                <a:latin typeface="Consolas" panose="020B0609020204030204" pitchFamily="49" charset="0"/>
              </a:rPr>
              <a:t>) {</a:t>
            </a:r>
          </a:p>
          <a:p>
            <a:pPr defTabSz="360000"/>
            <a:r>
              <a:rPr lang="en-US" altLang="zh-CN" b="1" smtClean="0">
                <a:solidFill>
                  <a:srgbClr val="7F0055"/>
                </a:solidFill>
                <a:latin typeface="Consolas" panose="020B0609020204030204" pitchFamily="49" charset="0"/>
              </a:rPr>
              <a:t>	if</a:t>
            </a:r>
            <a:r>
              <a:rPr lang="en-US" altLang="zh-CN" b="1" smtClean="0">
                <a:solidFill>
                  <a:srgbClr val="000000"/>
                </a:solidFill>
                <a:latin typeface="Consolas" panose="020B0609020204030204" pitchFamily="49" charset="0"/>
              </a:rPr>
              <a:t>(</a:t>
            </a:r>
            <a:r>
              <a:rPr lang="en-US" altLang="zh-CN" b="1" smtClean="0">
                <a:solidFill>
                  <a:srgbClr val="6A3E3E"/>
                </a:solidFill>
                <a:latin typeface="Consolas" panose="020B0609020204030204" pitchFamily="49" charset="0"/>
              </a:rPr>
              <a:t>chckbxReading</a:t>
            </a:r>
            <a:r>
              <a:rPr lang="en-US" altLang="zh-CN" b="1" smtClean="0">
                <a:solidFill>
                  <a:srgbClr val="000000"/>
                </a:solidFill>
                <a:latin typeface="Consolas" panose="020B0609020204030204" pitchFamily="49" charset="0"/>
              </a:rPr>
              <a:t>.isSelected</a:t>
            </a:r>
            <a:r>
              <a:rPr lang="en-US" altLang="zh-CN" b="1">
                <a:solidFill>
                  <a:srgbClr val="000000"/>
                </a:solidFill>
                <a:latin typeface="Consolas" panose="020B0609020204030204" pitchFamily="49" charset="0"/>
              </a:rPr>
              <a:t>())</a:t>
            </a:r>
          </a:p>
          <a:p>
            <a:pPr defTabSz="360000"/>
            <a:r>
              <a:rPr lang="en-US" altLang="zh-CN" smtClean="0">
                <a:solidFill>
                  <a:srgbClr val="6A3E3E"/>
                </a:solidFill>
                <a:latin typeface="Consolas" panose="020B0609020204030204" pitchFamily="49" charset="0"/>
              </a:rPr>
              <a:t>		txtAddress</a:t>
            </a:r>
            <a:r>
              <a:rPr lang="en-US" altLang="zh-CN" smtClean="0">
                <a:solidFill>
                  <a:srgbClr val="000000"/>
                </a:solidFill>
                <a:latin typeface="Consolas" panose="020B0609020204030204" pitchFamily="49" charset="0"/>
              </a:rPr>
              <a:t>.append</a:t>
            </a:r>
            <a:r>
              <a:rPr lang="en-US" altLang="zh-CN">
                <a:solidFill>
                  <a:srgbClr val="000000"/>
                </a:solidFill>
                <a:latin typeface="Consolas" panose="020B0609020204030204" pitchFamily="49" charset="0"/>
              </a:rPr>
              <a:t>(</a:t>
            </a:r>
            <a:r>
              <a:rPr lang="en-US" altLang="zh-CN">
                <a:solidFill>
                  <a:srgbClr val="2A00FF"/>
                </a:solidFill>
                <a:latin typeface="Consolas" panose="020B0609020204030204" pitchFamily="49" charset="0"/>
              </a:rPr>
              <a:t>"reading is selected\n"</a:t>
            </a:r>
            <a:r>
              <a:rPr lang="en-US" altLang="zh-CN">
                <a:solidFill>
                  <a:srgbClr val="000000"/>
                </a:solidFill>
                <a:latin typeface="Consolas" panose="020B0609020204030204" pitchFamily="49" charset="0"/>
              </a:rPr>
              <a:t>);</a:t>
            </a:r>
          </a:p>
          <a:p>
            <a:pPr defTabSz="360000"/>
            <a:r>
              <a:rPr lang="en-US" altLang="zh-CN" b="1" smtClean="0">
                <a:solidFill>
                  <a:srgbClr val="7F0055"/>
                </a:solidFill>
                <a:latin typeface="Consolas" panose="020B0609020204030204" pitchFamily="49" charset="0"/>
              </a:rPr>
              <a:t>	else</a:t>
            </a:r>
            <a:endParaRPr lang="en-US" altLang="zh-CN" b="1">
              <a:solidFill>
                <a:srgbClr val="7F0055"/>
              </a:solidFill>
              <a:latin typeface="Consolas" panose="020B0609020204030204" pitchFamily="49" charset="0"/>
            </a:endParaRPr>
          </a:p>
          <a:p>
            <a:pPr defTabSz="360000"/>
            <a:r>
              <a:rPr lang="en-US" altLang="zh-CN" smtClean="0">
                <a:solidFill>
                  <a:srgbClr val="6A3E3E"/>
                </a:solidFill>
                <a:latin typeface="Consolas" panose="020B0609020204030204" pitchFamily="49" charset="0"/>
              </a:rPr>
              <a:t>		txtAddress</a:t>
            </a:r>
            <a:r>
              <a:rPr lang="en-US" altLang="zh-CN" smtClean="0">
                <a:solidFill>
                  <a:srgbClr val="000000"/>
                </a:solidFill>
                <a:latin typeface="Consolas" panose="020B0609020204030204" pitchFamily="49" charset="0"/>
              </a:rPr>
              <a:t>.append</a:t>
            </a:r>
            <a:r>
              <a:rPr lang="en-US" altLang="zh-CN">
                <a:solidFill>
                  <a:srgbClr val="000000"/>
                </a:solidFill>
                <a:latin typeface="Consolas" panose="020B0609020204030204" pitchFamily="49" charset="0"/>
              </a:rPr>
              <a:t>(</a:t>
            </a:r>
            <a:r>
              <a:rPr lang="en-US" altLang="zh-CN">
                <a:solidFill>
                  <a:srgbClr val="2A00FF"/>
                </a:solidFill>
                <a:latin typeface="Consolas" panose="020B0609020204030204" pitchFamily="49" charset="0"/>
              </a:rPr>
              <a:t>"reading is deselected\n"</a:t>
            </a:r>
            <a:r>
              <a:rPr lang="en-US" altLang="zh-CN">
                <a:solidFill>
                  <a:srgbClr val="000000"/>
                </a:solidFill>
                <a:latin typeface="Consolas" panose="020B0609020204030204" pitchFamily="49" charset="0"/>
              </a:rPr>
              <a:t>);</a:t>
            </a:r>
          </a:p>
          <a:p>
            <a:pPr defTabSz="360000"/>
            <a:r>
              <a:rPr lang="en-US" altLang="zh-CN">
                <a:solidFill>
                  <a:srgbClr val="000000"/>
                </a:solidFill>
                <a:latin typeface="Consolas" panose="020B0609020204030204" pitchFamily="49" charset="0"/>
              </a:rPr>
              <a:t>}</a:t>
            </a:r>
            <a:endParaRPr lang="en-GB" altLang="zh-CN" b="1" dirty="0"/>
          </a:p>
        </p:txBody>
      </p:sp>
      <p:sp>
        <p:nvSpPr>
          <p:cNvPr id="3" name="圆角矩形 2"/>
          <p:cNvSpPr>
            <a:spLocks noChangeArrowheads="1"/>
          </p:cNvSpPr>
          <p:nvPr/>
        </p:nvSpPr>
        <p:spPr bwMode="auto">
          <a:xfrm>
            <a:off x="5076825" y="3165475"/>
            <a:ext cx="1296988" cy="407988"/>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43050"/>
                                        </p:tgtEl>
                                        <p:attrNameLst>
                                          <p:attrName>style.visibility</p:attrName>
                                        </p:attrNameLst>
                                      </p:cBhvr>
                                      <p:to>
                                        <p:strVal val="visible"/>
                                      </p:to>
                                    </p:set>
                                    <p:anim calcmode="lin" valueType="num">
                                      <p:cBhvr additive="base">
                                        <p:cTn id="18" dur="500" fill="hold"/>
                                        <p:tgtEl>
                                          <p:spTgt spid="343050"/>
                                        </p:tgtEl>
                                        <p:attrNameLst>
                                          <p:attrName>ppt_x</p:attrName>
                                        </p:attrNameLst>
                                      </p:cBhvr>
                                      <p:tavLst>
                                        <p:tav tm="0">
                                          <p:val>
                                            <p:strVal val="#ppt_x"/>
                                          </p:val>
                                        </p:tav>
                                        <p:tav tm="100000">
                                          <p:val>
                                            <p:strVal val="#ppt_x"/>
                                          </p:val>
                                        </p:tav>
                                      </p:tavLst>
                                    </p:anim>
                                    <p:anim calcmode="lin" valueType="num">
                                      <p:cBhvr additive="base">
                                        <p:cTn id="19" dur="500" fill="hold"/>
                                        <p:tgtEl>
                                          <p:spTgt spid="34305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5063"/>
                                        </p:tgtEl>
                                        <p:attrNameLst>
                                          <p:attrName>style.visibility</p:attrName>
                                        </p:attrNameLst>
                                      </p:cBhvr>
                                      <p:to>
                                        <p:strVal val="visible"/>
                                      </p:to>
                                    </p:set>
                                    <p:animEffect transition="in" filter="barn(inVertical)">
                                      <p:cBhvr>
                                        <p:cTn id="24" dur="500"/>
                                        <p:tgtEl>
                                          <p:spTgt spid="4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0" grpId="0" animBg="1"/>
      <p:bldP spid="45063"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33142" y="809938"/>
            <a:ext cx="8771428" cy="5000000"/>
          </a:xfrm>
          <a:prstGeom prst="rect">
            <a:avLst/>
          </a:prstGeom>
        </p:spPr>
      </p:pic>
      <p:sp>
        <p:nvSpPr>
          <p:cNvPr id="51203"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2BCC69B-2205-4EF8-8680-6A8CDE24FD17}" type="slidenum">
              <a:rPr lang="en-US" altLang="zh-CN" smtClean="0"/>
              <a:pPr eaLnBrk="1" hangingPunct="1"/>
              <a:t>39</a:t>
            </a:fld>
            <a:endParaRPr lang="en-US" altLang="zh-CN" smtClean="0"/>
          </a:p>
        </p:txBody>
      </p:sp>
      <p:sp>
        <p:nvSpPr>
          <p:cNvPr id="51204" name="Rectangle 2"/>
          <p:cNvSpPr>
            <a:spLocks noGrp="1" noChangeArrowheads="1"/>
          </p:cNvSpPr>
          <p:nvPr>
            <p:ph type="title"/>
          </p:nvPr>
        </p:nvSpPr>
        <p:spPr>
          <a:xfrm>
            <a:off x="457200" y="9525"/>
            <a:ext cx="8723313" cy="79216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t>实现事件处理程序（</a:t>
            </a:r>
            <a:r>
              <a:rPr lang="en-US" altLang="zh-CN" smtClean="0"/>
              <a:t>JRadioButton</a:t>
            </a:r>
            <a:r>
              <a:rPr lang="zh-CN" altLang="en-US" smtClean="0"/>
              <a:t>）</a:t>
            </a:r>
            <a:endParaRPr lang="en-US" altLang="zh-CN" smtClean="0"/>
          </a:p>
        </p:txBody>
      </p:sp>
      <p:grpSp>
        <p:nvGrpSpPr>
          <p:cNvPr id="4" name="组合 3"/>
          <p:cNvGrpSpPr>
            <a:grpSpLocks/>
          </p:cNvGrpSpPr>
          <p:nvPr/>
        </p:nvGrpSpPr>
        <p:grpSpPr bwMode="auto">
          <a:xfrm>
            <a:off x="0" y="2444751"/>
            <a:ext cx="5834063" cy="831853"/>
            <a:chOff x="-3205783" y="2996630"/>
            <a:chExt cx="5834063" cy="831973"/>
          </a:xfrm>
        </p:grpSpPr>
        <p:sp>
          <p:nvSpPr>
            <p:cNvPr id="51209" name="Line 7"/>
            <p:cNvSpPr>
              <a:spLocks noChangeShapeType="1"/>
            </p:cNvSpPr>
            <p:nvPr/>
          </p:nvSpPr>
          <p:spPr bwMode="auto">
            <a:xfrm flipH="1">
              <a:off x="-1802136" y="3573464"/>
              <a:ext cx="252535" cy="25513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0" name="Rectangle 8"/>
            <p:cNvSpPr>
              <a:spLocks noChangeArrowheads="1"/>
            </p:cNvSpPr>
            <p:nvPr/>
          </p:nvSpPr>
          <p:spPr bwMode="auto">
            <a:xfrm>
              <a:off x="-3205783" y="2996630"/>
              <a:ext cx="5834063" cy="504825"/>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单击检查器的“</a:t>
              </a:r>
              <a:r>
                <a:rPr lang="en-US" altLang="zh-CN">
                  <a:ea typeface="黑体" pitchFamily="49" charset="-122"/>
                </a:rPr>
                <a:t>Events”</a:t>
              </a:r>
              <a:r>
                <a:rPr lang="zh-CN" altLang="en-US">
                  <a:ea typeface="黑体" pitchFamily="49" charset="-122"/>
                </a:rPr>
                <a:t>选项卡，显示该按钮组件的事件</a:t>
              </a:r>
            </a:p>
          </p:txBody>
        </p:sp>
      </p:grpSp>
      <p:sp>
        <p:nvSpPr>
          <p:cNvPr id="343050" name="Rectangle 10"/>
          <p:cNvSpPr>
            <a:spLocks noChangeArrowheads="1"/>
          </p:cNvSpPr>
          <p:nvPr/>
        </p:nvSpPr>
        <p:spPr bwMode="auto">
          <a:xfrm>
            <a:off x="1644650" y="3452813"/>
            <a:ext cx="4608513" cy="4318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双击 </a:t>
            </a:r>
            <a:r>
              <a:rPr lang="en-US" altLang="zh-CN" smtClean="0">
                <a:ea typeface="黑体" pitchFamily="49" charset="-122"/>
              </a:rPr>
              <a:t>action&gt;performed</a:t>
            </a:r>
            <a:r>
              <a:rPr lang="zh-CN" altLang="en-US" smtClean="0">
                <a:ea typeface="黑体" pitchFamily="49" charset="-122"/>
              </a:rPr>
              <a:t>事件</a:t>
            </a:r>
            <a:r>
              <a:rPr lang="zh-CN" altLang="en-US">
                <a:ea typeface="黑体" pitchFamily="49" charset="-122"/>
              </a:rPr>
              <a:t>右边的列</a:t>
            </a:r>
          </a:p>
        </p:txBody>
      </p:sp>
      <p:sp>
        <p:nvSpPr>
          <p:cNvPr id="45063" name="Rectangle 16"/>
          <p:cNvSpPr>
            <a:spLocks noChangeArrowheads="1"/>
          </p:cNvSpPr>
          <p:nvPr/>
        </p:nvSpPr>
        <p:spPr bwMode="auto">
          <a:xfrm>
            <a:off x="179512" y="4528275"/>
            <a:ext cx="8820472" cy="1754326"/>
          </a:xfrm>
          <a:prstGeom prst="rect">
            <a:avLst/>
          </a:prstGeom>
          <a:solidFill>
            <a:srgbClr val="FFFFCC"/>
          </a:solidFill>
          <a:ln w="12700">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28528" rIns="0" anchor="ctr">
            <a:spAutoFit/>
          </a:bodyPr>
          <a:lstStyle/>
          <a:p>
            <a:r>
              <a:rPr lang="en-US" altLang="zh-CN" b="1">
                <a:solidFill>
                  <a:srgbClr val="7F0055"/>
                </a:solidFill>
                <a:latin typeface="Consolas" panose="020B0609020204030204" pitchFamily="49" charset="0"/>
              </a:rPr>
              <a:t>public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void</a:t>
            </a:r>
            <a:r>
              <a:rPr lang="en-US" altLang="zh-CN" b="1">
                <a:solidFill>
                  <a:srgbClr val="000000"/>
                </a:solidFill>
                <a:latin typeface="Consolas" panose="020B0609020204030204" pitchFamily="49" charset="0"/>
              </a:rPr>
              <a:t> actionPerformed(ActionEvent </a:t>
            </a:r>
            <a:r>
              <a:rPr lang="en-US" altLang="zh-CN" b="1">
                <a:solidFill>
                  <a:srgbClr val="6A3E3E"/>
                </a:solidFill>
                <a:latin typeface="Consolas" panose="020B0609020204030204" pitchFamily="49" charset="0"/>
              </a:rPr>
              <a:t>e</a:t>
            </a:r>
            <a:r>
              <a:rPr lang="en-US" altLang="zh-CN" b="1">
                <a:solidFill>
                  <a:srgbClr val="000000"/>
                </a:solidFill>
                <a:latin typeface="Consolas" panose="020B0609020204030204" pitchFamily="49" charset="0"/>
              </a:rPr>
              <a:t>) {</a:t>
            </a:r>
          </a:p>
          <a:p>
            <a:r>
              <a:rPr lang="en-US" altLang="zh-CN" b="1">
                <a:solidFill>
                  <a:srgbClr val="7F0055"/>
                </a:solidFill>
                <a:latin typeface="Consolas" panose="020B0609020204030204" pitchFamily="49" charset="0"/>
              </a:rPr>
              <a:t> </a:t>
            </a:r>
            <a:r>
              <a:rPr lang="en-US" altLang="zh-CN" b="1" smtClean="0">
                <a:solidFill>
                  <a:srgbClr val="7F0055"/>
                </a:solidFill>
                <a:latin typeface="Consolas" panose="020B0609020204030204" pitchFamily="49" charset="0"/>
              </a:rPr>
              <a:t>  if</a:t>
            </a:r>
            <a:r>
              <a:rPr lang="en-US" altLang="zh-CN" b="1" smtClean="0">
                <a:solidFill>
                  <a:srgbClr val="000000"/>
                </a:solidFill>
                <a:latin typeface="Consolas" panose="020B0609020204030204" pitchFamily="49" charset="0"/>
              </a:rPr>
              <a:t>(</a:t>
            </a:r>
            <a:r>
              <a:rPr lang="en-US" altLang="zh-CN" b="1">
                <a:solidFill>
                  <a:srgbClr val="6A3E3E"/>
                </a:solidFill>
                <a:latin typeface="Consolas" panose="020B0609020204030204" pitchFamily="49" charset="0"/>
              </a:rPr>
              <a:t>rdbtnMale</a:t>
            </a:r>
            <a:r>
              <a:rPr lang="en-US" altLang="zh-CN" b="1" smtClean="0">
                <a:solidFill>
                  <a:srgbClr val="000000"/>
                </a:solidFill>
                <a:latin typeface="Consolas" panose="020B0609020204030204" pitchFamily="49" charset="0"/>
              </a:rPr>
              <a:t>.isSelected</a:t>
            </a:r>
            <a:r>
              <a:rPr lang="en-US" altLang="zh-CN" b="1">
                <a:solidFill>
                  <a:srgbClr val="000000"/>
                </a:solidFill>
                <a:latin typeface="Consolas" panose="020B0609020204030204" pitchFamily="49" charset="0"/>
              </a:rPr>
              <a:t>())</a:t>
            </a:r>
          </a:p>
          <a:p>
            <a:r>
              <a:rPr lang="en-US" altLang="zh-CN" smtClean="0">
                <a:solidFill>
                  <a:srgbClr val="6A3E3E"/>
                </a:solidFill>
                <a:latin typeface="Consolas" panose="020B0609020204030204" pitchFamily="49" charset="0"/>
              </a:rPr>
              <a:t>        txtAddress</a:t>
            </a:r>
            <a:r>
              <a:rPr lang="en-US" altLang="zh-CN" smtClean="0">
                <a:solidFill>
                  <a:srgbClr val="000000"/>
                </a:solidFill>
                <a:latin typeface="Consolas" panose="020B0609020204030204" pitchFamily="49" charset="0"/>
              </a:rPr>
              <a:t>.append(</a:t>
            </a:r>
            <a:r>
              <a:rPr lang="en-US" altLang="zh-CN" smtClean="0">
                <a:solidFill>
                  <a:srgbClr val="2A00FF"/>
                </a:solidFill>
                <a:latin typeface="Consolas" panose="020B0609020204030204" pitchFamily="49" charset="0"/>
              </a:rPr>
              <a:t>“Male </a:t>
            </a:r>
            <a:r>
              <a:rPr lang="en-US" altLang="zh-CN">
                <a:solidFill>
                  <a:srgbClr val="2A00FF"/>
                </a:solidFill>
                <a:latin typeface="Consolas" panose="020B0609020204030204" pitchFamily="49" charset="0"/>
              </a:rPr>
              <a:t>radio button is selected\n"</a:t>
            </a:r>
            <a:r>
              <a:rPr lang="en-US" altLang="zh-CN">
                <a:solidFill>
                  <a:srgbClr val="000000"/>
                </a:solidFill>
                <a:latin typeface="Consolas" panose="020B0609020204030204" pitchFamily="49" charset="0"/>
              </a:rPr>
              <a:t>);</a:t>
            </a:r>
          </a:p>
          <a:p>
            <a:r>
              <a:rPr lang="en-US" altLang="zh-CN" b="1" smtClean="0">
                <a:solidFill>
                  <a:srgbClr val="7F0055"/>
                </a:solidFill>
                <a:latin typeface="Consolas" panose="020B0609020204030204" pitchFamily="49" charset="0"/>
              </a:rPr>
              <a:t>   else</a:t>
            </a:r>
            <a:endParaRPr lang="en-US" altLang="zh-CN" b="1">
              <a:solidFill>
                <a:srgbClr val="7F0055"/>
              </a:solidFill>
              <a:latin typeface="Consolas" panose="020B0609020204030204" pitchFamily="49" charset="0"/>
            </a:endParaRPr>
          </a:p>
          <a:p>
            <a:r>
              <a:rPr lang="en-US" altLang="zh-CN" smtClean="0">
                <a:solidFill>
                  <a:srgbClr val="6A3E3E"/>
                </a:solidFill>
                <a:latin typeface="Consolas" panose="020B0609020204030204" pitchFamily="49" charset="0"/>
              </a:rPr>
              <a:t>        txtAddress</a:t>
            </a:r>
            <a:r>
              <a:rPr lang="en-US" altLang="zh-CN" smtClean="0">
                <a:solidFill>
                  <a:srgbClr val="000000"/>
                </a:solidFill>
                <a:latin typeface="Consolas" panose="020B0609020204030204" pitchFamily="49" charset="0"/>
              </a:rPr>
              <a:t>.append(</a:t>
            </a:r>
            <a:r>
              <a:rPr lang="en-US" altLang="zh-CN" smtClean="0">
                <a:solidFill>
                  <a:srgbClr val="2A00FF"/>
                </a:solidFill>
                <a:latin typeface="Consolas" panose="020B0609020204030204" pitchFamily="49" charset="0"/>
              </a:rPr>
              <a:t>“Male </a:t>
            </a:r>
            <a:r>
              <a:rPr lang="en-US" altLang="zh-CN">
                <a:solidFill>
                  <a:srgbClr val="2A00FF"/>
                </a:solidFill>
                <a:latin typeface="Consolas" panose="020B0609020204030204" pitchFamily="49" charset="0"/>
              </a:rPr>
              <a:t>radio button is  not selected\n"</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a:t>
            </a:r>
            <a:endParaRPr lang="en-GB" altLang="zh-CN" b="1" dirty="0"/>
          </a:p>
        </p:txBody>
      </p:sp>
      <p:sp>
        <p:nvSpPr>
          <p:cNvPr id="3" name="圆角矩形 2"/>
          <p:cNvSpPr>
            <a:spLocks noChangeArrowheads="1"/>
          </p:cNvSpPr>
          <p:nvPr/>
        </p:nvSpPr>
        <p:spPr bwMode="auto">
          <a:xfrm>
            <a:off x="3547346" y="3050301"/>
            <a:ext cx="1296987" cy="331788"/>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43050"/>
                                        </p:tgtEl>
                                        <p:attrNameLst>
                                          <p:attrName>style.visibility</p:attrName>
                                        </p:attrNameLst>
                                      </p:cBhvr>
                                      <p:to>
                                        <p:strVal val="visible"/>
                                      </p:to>
                                    </p:set>
                                    <p:anim calcmode="lin" valueType="num">
                                      <p:cBhvr additive="base">
                                        <p:cTn id="18" dur="500" fill="hold"/>
                                        <p:tgtEl>
                                          <p:spTgt spid="343050"/>
                                        </p:tgtEl>
                                        <p:attrNameLst>
                                          <p:attrName>ppt_x</p:attrName>
                                        </p:attrNameLst>
                                      </p:cBhvr>
                                      <p:tavLst>
                                        <p:tav tm="0">
                                          <p:val>
                                            <p:strVal val="#ppt_x"/>
                                          </p:val>
                                        </p:tav>
                                        <p:tav tm="100000">
                                          <p:val>
                                            <p:strVal val="#ppt_x"/>
                                          </p:val>
                                        </p:tav>
                                      </p:tavLst>
                                    </p:anim>
                                    <p:anim calcmode="lin" valueType="num">
                                      <p:cBhvr additive="base">
                                        <p:cTn id="19" dur="500" fill="hold"/>
                                        <p:tgtEl>
                                          <p:spTgt spid="34305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5063"/>
                                        </p:tgtEl>
                                        <p:attrNameLst>
                                          <p:attrName>style.visibility</p:attrName>
                                        </p:attrNameLst>
                                      </p:cBhvr>
                                      <p:to>
                                        <p:strVal val="visible"/>
                                      </p:to>
                                    </p:set>
                                    <p:animEffect transition="in" filter="barn(inVertical)">
                                      <p:cBhvr>
                                        <p:cTn id="24" dur="500"/>
                                        <p:tgtEl>
                                          <p:spTgt spid="4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0" grpId="0" animBg="1"/>
      <p:bldP spid="45063"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2BAA44-5BF4-4B28-B27D-A2C943064BBF}" type="slidenum">
              <a:rPr lang="en-US" altLang="zh-CN" smtClean="0"/>
              <a:pPr eaLnBrk="1" hangingPunct="1"/>
              <a:t>4</a:t>
            </a:fld>
            <a:endParaRPr lang="en-US" altLang="zh-CN" smtClean="0"/>
          </a:p>
        </p:txBody>
      </p:sp>
      <p:sp>
        <p:nvSpPr>
          <p:cNvPr id="14339" name="Rectangle 2"/>
          <p:cNvSpPr>
            <a:spLocks noGrp="1" noChangeArrowheads="1"/>
          </p:cNvSpPr>
          <p:nvPr>
            <p:ph type="title"/>
          </p:nvPr>
        </p:nvSpPr>
        <p:spPr/>
        <p:txBody>
          <a:bodyPr/>
          <a:lstStyle/>
          <a:p>
            <a:pPr eaLnBrk="1" hangingPunct="1"/>
            <a:r>
              <a:rPr lang="zh-CN" altLang="en-US" dirty="0" smtClean="0"/>
              <a:t>组件概述</a:t>
            </a:r>
          </a:p>
        </p:txBody>
      </p:sp>
      <p:sp>
        <p:nvSpPr>
          <p:cNvPr id="242693" name="Line 5"/>
          <p:cNvSpPr>
            <a:spLocks noChangeShapeType="1"/>
          </p:cNvSpPr>
          <p:nvPr/>
        </p:nvSpPr>
        <p:spPr bwMode="auto">
          <a:xfrm>
            <a:off x="4068763" y="1700213"/>
            <a:ext cx="22320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694" name="Rectangle 6"/>
          <p:cNvSpPr>
            <a:spLocks noChangeArrowheads="1"/>
          </p:cNvSpPr>
          <p:nvPr/>
        </p:nvSpPr>
        <p:spPr bwMode="auto">
          <a:xfrm>
            <a:off x="6300788" y="1412875"/>
            <a:ext cx="2519362" cy="720725"/>
          </a:xfrm>
          <a:prstGeom prst="rect">
            <a:avLst/>
          </a:prstGeom>
          <a:gradFill rotWithShape="1">
            <a:gsLst>
              <a:gs pos="0">
                <a:srgbClr val="3399FF"/>
              </a:gs>
              <a:gs pos="100000">
                <a:srgbClr val="FFFFFF"/>
              </a:gs>
            </a:gsLst>
            <a:lin ang="5400000" scaled="1"/>
          </a:gradFill>
          <a:ln w="9525" algn="ctr">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r>
              <a:rPr lang="zh-CN" altLang="en-US" sz="2000" b="1">
                <a:ea typeface="黑体" pitchFamily="49" charset="-122"/>
              </a:rPr>
              <a:t>创建 </a:t>
            </a:r>
            <a:r>
              <a:rPr lang="en-US" altLang="zh-CN" sz="2000" b="1">
                <a:ea typeface="黑体" pitchFamily="49" charset="-122"/>
              </a:rPr>
              <a:t>GUI</a:t>
            </a:r>
          </a:p>
        </p:txBody>
      </p:sp>
      <p:sp>
        <p:nvSpPr>
          <p:cNvPr id="242696" name="Text Box 8"/>
          <p:cNvSpPr txBox="1">
            <a:spLocks noChangeArrowheads="1"/>
          </p:cNvSpPr>
          <p:nvPr/>
        </p:nvSpPr>
        <p:spPr bwMode="auto">
          <a:xfrm>
            <a:off x="4140200" y="1268413"/>
            <a:ext cx="208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a:ea typeface="黑体" pitchFamily="49" charset="-122"/>
              </a:rPr>
              <a:t>通过</a:t>
            </a:r>
          </a:p>
        </p:txBody>
      </p:sp>
      <p:sp>
        <p:nvSpPr>
          <p:cNvPr id="242697" name="Text Box 9"/>
          <p:cNvSpPr txBox="1">
            <a:spLocks noChangeArrowheads="1"/>
          </p:cNvSpPr>
          <p:nvPr/>
        </p:nvSpPr>
        <p:spPr bwMode="auto">
          <a:xfrm>
            <a:off x="4140200" y="1700213"/>
            <a:ext cx="216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000" dirty="0" err="1">
                <a:ea typeface="黑体" pitchFamily="49" charset="-122"/>
              </a:rPr>
              <a:t>java.awt</a:t>
            </a:r>
            <a:r>
              <a:rPr lang="en-US" altLang="zh-CN" sz="2000" dirty="0">
                <a:ea typeface="黑体" pitchFamily="49" charset="-122"/>
              </a:rPr>
              <a:t> </a:t>
            </a:r>
            <a:r>
              <a:rPr lang="en-US" altLang="zh-CN" sz="2000" dirty="0" smtClean="0">
                <a:ea typeface="黑体" pitchFamily="49" charset="-122"/>
              </a:rPr>
              <a:t>/swing</a:t>
            </a:r>
            <a:r>
              <a:rPr lang="zh-CN" altLang="en-US" sz="2000" dirty="0" smtClean="0">
                <a:ea typeface="黑体" pitchFamily="49" charset="-122"/>
              </a:rPr>
              <a:t>包</a:t>
            </a:r>
            <a:endParaRPr lang="zh-CN" altLang="en-US" sz="2000" dirty="0">
              <a:ea typeface="黑体" pitchFamily="49" charset="-122"/>
            </a:endParaRPr>
          </a:p>
        </p:txBody>
      </p:sp>
      <p:sp>
        <p:nvSpPr>
          <p:cNvPr id="242700" name="Rectangle 12"/>
          <p:cNvSpPr>
            <a:spLocks noChangeArrowheads="1"/>
          </p:cNvSpPr>
          <p:nvPr/>
        </p:nvSpPr>
        <p:spPr bwMode="auto">
          <a:xfrm>
            <a:off x="1403350" y="2565400"/>
            <a:ext cx="2305050" cy="576263"/>
          </a:xfrm>
          <a:prstGeom prst="rect">
            <a:avLst/>
          </a:prstGeom>
          <a:gradFill rotWithShape="1">
            <a:gsLst>
              <a:gs pos="0">
                <a:srgbClr val="FFCC99"/>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容器</a:t>
            </a:r>
          </a:p>
        </p:txBody>
      </p:sp>
      <p:sp>
        <p:nvSpPr>
          <p:cNvPr id="242701" name="Rectangle 13"/>
          <p:cNvSpPr>
            <a:spLocks noChangeArrowheads="1"/>
          </p:cNvSpPr>
          <p:nvPr/>
        </p:nvSpPr>
        <p:spPr bwMode="auto">
          <a:xfrm>
            <a:off x="1403350" y="3213100"/>
            <a:ext cx="2305050" cy="576263"/>
          </a:xfrm>
          <a:prstGeom prst="rect">
            <a:avLst/>
          </a:prstGeom>
          <a:gradFill rotWithShape="1">
            <a:gsLst>
              <a:gs pos="0">
                <a:srgbClr val="FFCC99"/>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组件 </a:t>
            </a:r>
          </a:p>
        </p:txBody>
      </p:sp>
      <p:sp>
        <p:nvSpPr>
          <p:cNvPr id="242702" name="Rectangle 14"/>
          <p:cNvSpPr>
            <a:spLocks noChangeArrowheads="1"/>
          </p:cNvSpPr>
          <p:nvPr/>
        </p:nvSpPr>
        <p:spPr bwMode="auto">
          <a:xfrm>
            <a:off x="1403350" y="3860800"/>
            <a:ext cx="2305050" cy="576263"/>
          </a:xfrm>
          <a:prstGeom prst="rect">
            <a:avLst/>
          </a:prstGeom>
          <a:gradFill rotWithShape="1">
            <a:gsLst>
              <a:gs pos="0">
                <a:srgbClr val="FFCC99"/>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布局管理器</a:t>
            </a:r>
          </a:p>
        </p:txBody>
      </p:sp>
      <p:sp>
        <p:nvSpPr>
          <p:cNvPr id="242703" name="Rectangle 15"/>
          <p:cNvSpPr>
            <a:spLocks noChangeArrowheads="1"/>
          </p:cNvSpPr>
          <p:nvPr/>
        </p:nvSpPr>
        <p:spPr bwMode="auto">
          <a:xfrm>
            <a:off x="1403350" y="5157788"/>
            <a:ext cx="2305050" cy="576262"/>
          </a:xfrm>
          <a:prstGeom prst="rect">
            <a:avLst/>
          </a:prstGeom>
          <a:gradFill rotWithShape="1">
            <a:gsLst>
              <a:gs pos="0">
                <a:srgbClr val="FFCC99"/>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字体</a:t>
            </a:r>
          </a:p>
        </p:txBody>
      </p:sp>
      <p:sp>
        <p:nvSpPr>
          <p:cNvPr id="242704" name="Rectangle 16"/>
          <p:cNvSpPr>
            <a:spLocks noChangeArrowheads="1"/>
          </p:cNvSpPr>
          <p:nvPr/>
        </p:nvSpPr>
        <p:spPr bwMode="auto">
          <a:xfrm>
            <a:off x="1403350" y="5876925"/>
            <a:ext cx="2305050" cy="576263"/>
          </a:xfrm>
          <a:prstGeom prst="rect">
            <a:avLst/>
          </a:prstGeom>
          <a:gradFill rotWithShape="1">
            <a:gsLst>
              <a:gs pos="0">
                <a:srgbClr val="FFCC99"/>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事件</a:t>
            </a:r>
          </a:p>
        </p:txBody>
      </p:sp>
      <p:sp>
        <p:nvSpPr>
          <p:cNvPr id="242705" name="Rectangle 17"/>
          <p:cNvSpPr>
            <a:spLocks noChangeArrowheads="1"/>
          </p:cNvSpPr>
          <p:nvPr/>
        </p:nvSpPr>
        <p:spPr bwMode="auto">
          <a:xfrm>
            <a:off x="1403350" y="4508500"/>
            <a:ext cx="2305050" cy="576263"/>
          </a:xfrm>
          <a:prstGeom prst="rect">
            <a:avLst/>
          </a:prstGeom>
          <a:gradFill rotWithShape="1">
            <a:gsLst>
              <a:gs pos="0">
                <a:srgbClr val="FFCC99"/>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图形和绘制方法</a:t>
            </a:r>
          </a:p>
        </p:txBody>
      </p:sp>
      <p:sp>
        <p:nvSpPr>
          <p:cNvPr id="242706" name="Line 18"/>
          <p:cNvSpPr>
            <a:spLocks noChangeShapeType="1"/>
          </p:cNvSpPr>
          <p:nvPr/>
        </p:nvSpPr>
        <p:spPr bwMode="auto">
          <a:xfrm>
            <a:off x="3708400" y="2852738"/>
            <a:ext cx="71913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7" name="Line 19"/>
          <p:cNvSpPr>
            <a:spLocks noChangeShapeType="1"/>
          </p:cNvSpPr>
          <p:nvPr/>
        </p:nvSpPr>
        <p:spPr bwMode="auto">
          <a:xfrm>
            <a:off x="3708400" y="3500438"/>
            <a:ext cx="71913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0" name="Rectangle 22"/>
          <p:cNvSpPr>
            <a:spLocks noChangeArrowheads="1"/>
          </p:cNvSpPr>
          <p:nvPr/>
        </p:nvSpPr>
        <p:spPr bwMode="auto">
          <a:xfrm>
            <a:off x="4427538" y="2636838"/>
            <a:ext cx="4465637" cy="431800"/>
          </a:xfrm>
          <a:prstGeom prst="rect">
            <a:avLst/>
          </a:prstGeom>
          <a:gradFill rotWithShape="1">
            <a:gsLst>
              <a:gs pos="0">
                <a:srgbClr val="CCEC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ea typeface="黑体" pitchFamily="49" charset="-122"/>
              </a:rPr>
              <a:t>包含 </a:t>
            </a:r>
            <a:r>
              <a:rPr lang="en-US" altLang="zh-CN" dirty="0" smtClean="0">
                <a:ea typeface="黑体" pitchFamily="49" charset="-122"/>
              </a:rPr>
              <a:t> </a:t>
            </a:r>
            <a:r>
              <a:rPr lang="zh-CN" altLang="en-US" dirty="0">
                <a:ea typeface="黑体" pitchFamily="49" charset="-122"/>
              </a:rPr>
              <a:t>容器组件</a:t>
            </a:r>
          </a:p>
        </p:txBody>
      </p:sp>
      <p:sp>
        <p:nvSpPr>
          <p:cNvPr id="242711" name="Rectangle 23"/>
          <p:cNvSpPr>
            <a:spLocks noChangeArrowheads="1"/>
          </p:cNvSpPr>
          <p:nvPr/>
        </p:nvSpPr>
        <p:spPr bwMode="auto">
          <a:xfrm>
            <a:off x="4427538" y="3213100"/>
            <a:ext cx="4465637" cy="576263"/>
          </a:xfrm>
          <a:prstGeom prst="rect">
            <a:avLst/>
          </a:prstGeom>
          <a:gradFill rotWithShape="1">
            <a:gsLst>
              <a:gs pos="0">
                <a:srgbClr val="CCEC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ea typeface="黑体" pitchFamily="49" charset="-122"/>
              </a:rPr>
              <a:t>以图形表示的对象允许用户交互</a:t>
            </a:r>
          </a:p>
        </p:txBody>
      </p:sp>
      <p:sp>
        <p:nvSpPr>
          <p:cNvPr id="242712" name="Line 24"/>
          <p:cNvSpPr>
            <a:spLocks noChangeShapeType="1"/>
          </p:cNvSpPr>
          <p:nvPr/>
        </p:nvSpPr>
        <p:spPr bwMode="auto">
          <a:xfrm>
            <a:off x="3708400" y="4149725"/>
            <a:ext cx="71913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4" name="Line 26"/>
          <p:cNvSpPr>
            <a:spLocks noChangeShapeType="1"/>
          </p:cNvSpPr>
          <p:nvPr/>
        </p:nvSpPr>
        <p:spPr bwMode="auto">
          <a:xfrm>
            <a:off x="3708400" y="4797425"/>
            <a:ext cx="71913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5" name="Line 27"/>
          <p:cNvSpPr>
            <a:spLocks noChangeShapeType="1"/>
          </p:cNvSpPr>
          <p:nvPr/>
        </p:nvSpPr>
        <p:spPr bwMode="auto">
          <a:xfrm flipV="1">
            <a:off x="3708400" y="5445125"/>
            <a:ext cx="71913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6" name="Rectangle 28"/>
          <p:cNvSpPr>
            <a:spLocks noChangeArrowheads="1"/>
          </p:cNvSpPr>
          <p:nvPr/>
        </p:nvSpPr>
        <p:spPr bwMode="auto">
          <a:xfrm>
            <a:off x="4427538" y="5229225"/>
            <a:ext cx="4465637" cy="504825"/>
          </a:xfrm>
          <a:prstGeom prst="rect">
            <a:avLst/>
          </a:prstGeom>
          <a:gradFill rotWithShape="1">
            <a:gsLst>
              <a:gs pos="0">
                <a:srgbClr val="CCEC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ea typeface="黑体" pitchFamily="49" charset="-122"/>
              </a:rPr>
              <a:t>创建并构造用于选择新字体的对象</a:t>
            </a:r>
          </a:p>
        </p:txBody>
      </p:sp>
      <p:sp>
        <p:nvSpPr>
          <p:cNvPr id="242717" name="Rectangle 29"/>
          <p:cNvSpPr>
            <a:spLocks noChangeArrowheads="1"/>
          </p:cNvSpPr>
          <p:nvPr/>
        </p:nvSpPr>
        <p:spPr bwMode="auto">
          <a:xfrm>
            <a:off x="4427538" y="5949950"/>
            <a:ext cx="4465637" cy="504825"/>
          </a:xfrm>
          <a:prstGeom prst="rect">
            <a:avLst/>
          </a:prstGeom>
          <a:gradFill rotWithShape="1">
            <a:gsLst>
              <a:gs pos="0">
                <a:srgbClr val="CCEC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ea typeface="黑体" pitchFamily="49" charset="-122"/>
              </a:rPr>
              <a:t>用于用户和系统交互</a:t>
            </a:r>
          </a:p>
        </p:txBody>
      </p:sp>
      <p:sp>
        <p:nvSpPr>
          <p:cNvPr id="242719" name="AutoShape 31"/>
          <p:cNvSpPr>
            <a:spLocks noChangeArrowheads="1"/>
          </p:cNvSpPr>
          <p:nvPr/>
        </p:nvSpPr>
        <p:spPr bwMode="auto">
          <a:xfrm>
            <a:off x="468313" y="2349500"/>
            <a:ext cx="719137" cy="3887788"/>
          </a:xfrm>
          <a:prstGeom prst="upDownArrow">
            <a:avLst>
              <a:gd name="adj1" fmla="val 50000"/>
              <a:gd name="adj2" fmla="val 108124"/>
            </a:avLst>
          </a:prstGeom>
          <a:gradFill rotWithShape="1">
            <a:gsLst>
              <a:gs pos="0">
                <a:schemeClr val="folHlink"/>
              </a:gs>
              <a:gs pos="50000">
                <a:srgbClr val="FFFFFF"/>
              </a:gs>
              <a:gs pos="100000">
                <a:schemeClr val="folHlink"/>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defRPr/>
            </a:pPr>
            <a:r>
              <a:rPr lang="en-US" b="1" dirty="0" smtClean="0">
                <a:ea typeface="黑体" pitchFamily="2" charset="-122"/>
              </a:rPr>
              <a:t>AWT/Swing</a:t>
            </a:r>
            <a:r>
              <a:rPr lang="zh-CN" altLang="en-US" b="1" dirty="0" smtClean="0">
                <a:ea typeface="黑体" pitchFamily="2" charset="-122"/>
              </a:rPr>
              <a:t>包含</a:t>
            </a:r>
            <a:r>
              <a:rPr lang="zh-CN" altLang="en-US" b="1" dirty="0">
                <a:ea typeface="黑体" pitchFamily="2" charset="-122"/>
              </a:rPr>
              <a:t>内容 </a:t>
            </a:r>
          </a:p>
        </p:txBody>
      </p:sp>
      <p:cxnSp>
        <p:nvCxnSpPr>
          <p:cNvPr id="242720" name="AutoShape 32"/>
          <p:cNvCxnSpPr>
            <a:cxnSpLocks noChangeShapeType="1"/>
            <a:stCxn id="242692" idx="1"/>
            <a:endCxn id="242719" idx="0"/>
          </p:cNvCxnSpPr>
          <p:nvPr/>
        </p:nvCxnSpPr>
        <p:spPr bwMode="auto">
          <a:xfrm rot="10800000" flipV="1">
            <a:off x="828675" y="1773238"/>
            <a:ext cx="144463" cy="57626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2721" name="Rectangle 33"/>
          <p:cNvSpPr>
            <a:spLocks noChangeArrowheads="1"/>
          </p:cNvSpPr>
          <p:nvPr/>
        </p:nvSpPr>
        <p:spPr bwMode="auto">
          <a:xfrm>
            <a:off x="4427538" y="4579938"/>
            <a:ext cx="4465637" cy="504825"/>
          </a:xfrm>
          <a:prstGeom prst="rect">
            <a:avLst/>
          </a:prstGeom>
          <a:gradFill rotWithShape="1">
            <a:gsLst>
              <a:gs pos="0">
                <a:srgbClr val="CCEC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ea typeface="黑体" pitchFamily="49" charset="-122"/>
              </a:rPr>
              <a:t>使用 </a:t>
            </a:r>
            <a:r>
              <a:rPr lang="en-US" altLang="zh-CN" dirty="0" smtClean="0">
                <a:ea typeface="黑体" pitchFamily="49" charset="-122"/>
              </a:rPr>
              <a:t> </a:t>
            </a:r>
            <a:r>
              <a:rPr lang="zh-CN" altLang="en-US" dirty="0">
                <a:ea typeface="黑体" pitchFamily="49" charset="-122"/>
              </a:rPr>
              <a:t>图形方法相对于窗口绘制图形 </a:t>
            </a:r>
          </a:p>
        </p:txBody>
      </p:sp>
      <p:sp>
        <p:nvSpPr>
          <p:cNvPr id="242722" name="Line 34"/>
          <p:cNvSpPr>
            <a:spLocks noChangeShapeType="1"/>
          </p:cNvSpPr>
          <p:nvPr/>
        </p:nvSpPr>
        <p:spPr bwMode="auto">
          <a:xfrm flipV="1">
            <a:off x="3708400" y="6165850"/>
            <a:ext cx="71913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24" name="Rectangle 36"/>
          <p:cNvSpPr>
            <a:spLocks noChangeArrowheads="1"/>
          </p:cNvSpPr>
          <p:nvPr/>
        </p:nvSpPr>
        <p:spPr bwMode="auto">
          <a:xfrm>
            <a:off x="4427538" y="3933825"/>
            <a:ext cx="4429125" cy="504825"/>
          </a:xfrm>
          <a:prstGeom prst="rect">
            <a:avLst/>
          </a:prstGeom>
          <a:gradFill rotWithShape="1">
            <a:gsLst>
              <a:gs pos="0">
                <a:srgbClr val="CCEC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ea typeface="黑体" pitchFamily="49" charset="-122"/>
              </a:rPr>
              <a:t>定义 </a:t>
            </a:r>
            <a:r>
              <a:rPr lang="en-US" altLang="zh-CN" dirty="0">
                <a:ea typeface="黑体" pitchFamily="49" charset="-122"/>
              </a:rPr>
              <a:t>GUI </a:t>
            </a:r>
            <a:r>
              <a:rPr lang="zh-CN" altLang="en-US" dirty="0">
                <a:ea typeface="黑体" pitchFamily="49" charset="-122"/>
              </a:rPr>
              <a:t>组件的位置</a:t>
            </a:r>
          </a:p>
        </p:txBody>
      </p:sp>
      <p:sp>
        <p:nvSpPr>
          <p:cNvPr id="242692" name="Rectangle 4"/>
          <p:cNvSpPr>
            <a:spLocks noChangeArrowheads="1"/>
          </p:cNvSpPr>
          <p:nvPr/>
        </p:nvSpPr>
        <p:spPr bwMode="auto">
          <a:xfrm>
            <a:off x="973138" y="1412875"/>
            <a:ext cx="3167062" cy="720725"/>
          </a:xfrm>
          <a:prstGeom prst="rect">
            <a:avLst/>
          </a:prstGeom>
          <a:gradFill rotWithShape="1">
            <a:gsLst>
              <a:gs pos="0">
                <a:srgbClr val="3399FF"/>
              </a:gs>
              <a:gs pos="100000">
                <a:srgbClr val="FFFFFF"/>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r>
              <a:rPr lang="en-US" altLang="zh-CN" sz="2000" b="1" dirty="0" smtClean="0">
                <a:ea typeface="黑体" pitchFamily="49" charset="-122"/>
              </a:rPr>
              <a:t>AWT/Swing</a:t>
            </a:r>
            <a:endParaRPr lang="en-US" altLang="zh-CN" sz="2000" b="1" dirty="0">
              <a:ea typeface="黑体" pitchFamily="49" charset="-122"/>
            </a:endParaRPr>
          </a:p>
          <a:p>
            <a:pPr algn="ctr"/>
            <a:r>
              <a:rPr lang="zh-CN" altLang="en-US" sz="2000" dirty="0">
                <a:ea typeface="黑体" pitchFamily="49" charset="-122"/>
              </a:rPr>
              <a:t>（ </a:t>
            </a:r>
            <a:r>
              <a:rPr lang="zh-CN" altLang="en-US" sz="2000" dirty="0" smtClean="0">
                <a:ea typeface="黑体" pitchFamily="49" charset="-122"/>
              </a:rPr>
              <a:t>界面组件</a:t>
            </a:r>
            <a:r>
              <a:rPr lang="zh-CN" altLang="en-US" sz="2000" dirty="0">
                <a:ea typeface="黑体"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42692"/>
                                        </p:tgtEl>
                                        <p:attrNameLst>
                                          <p:attrName>style.visibility</p:attrName>
                                        </p:attrNameLst>
                                      </p:cBhvr>
                                      <p:to>
                                        <p:strVal val="visible"/>
                                      </p:to>
                                    </p:set>
                                    <p:anim calcmode="lin" valueType="num">
                                      <p:cBhvr>
                                        <p:cTn id="7" dur="500" fill="hold"/>
                                        <p:tgtEl>
                                          <p:spTgt spid="242692"/>
                                        </p:tgtEl>
                                        <p:attrNameLst>
                                          <p:attrName>ppt_w</p:attrName>
                                        </p:attrNameLst>
                                      </p:cBhvr>
                                      <p:tavLst>
                                        <p:tav tm="0">
                                          <p:val>
                                            <p:fltVal val="0"/>
                                          </p:val>
                                        </p:tav>
                                        <p:tav tm="100000">
                                          <p:val>
                                            <p:strVal val="#ppt_w"/>
                                          </p:val>
                                        </p:tav>
                                      </p:tavLst>
                                    </p:anim>
                                    <p:anim calcmode="lin" valueType="num">
                                      <p:cBhvr>
                                        <p:cTn id="8" dur="500" fill="hold"/>
                                        <p:tgtEl>
                                          <p:spTgt spid="242692"/>
                                        </p:tgtEl>
                                        <p:attrNameLst>
                                          <p:attrName>ppt_h</p:attrName>
                                        </p:attrNameLst>
                                      </p:cBhvr>
                                      <p:tavLst>
                                        <p:tav tm="0">
                                          <p:val>
                                            <p:fltVal val="0"/>
                                          </p:val>
                                        </p:tav>
                                        <p:tav tm="100000">
                                          <p:val>
                                            <p:strVal val="#ppt_h"/>
                                          </p:val>
                                        </p:tav>
                                      </p:tavLst>
                                    </p:anim>
                                    <p:anim calcmode="lin" valueType="num">
                                      <p:cBhvr>
                                        <p:cTn id="9" dur="500" fill="hold"/>
                                        <p:tgtEl>
                                          <p:spTgt spid="242692"/>
                                        </p:tgtEl>
                                        <p:attrNameLst>
                                          <p:attrName>style.rotation</p:attrName>
                                        </p:attrNameLst>
                                      </p:cBhvr>
                                      <p:tavLst>
                                        <p:tav tm="0">
                                          <p:val>
                                            <p:fltVal val="90"/>
                                          </p:val>
                                        </p:tav>
                                        <p:tav tm="100000">
                                          <p:val>
                                            <p:fltVal val="0"/>
                                          </p:val>
                                        </p:tav>
                                      </p:tavLst>
                                    </p:anim>
                                    <p:animEffect transition="in" filter="fade">
                                      <p:cBhvr>
                                        <p:cTn id="10" dur="500"/>
                                        <p:tgtEl>
                                          <p:spTgt spid="242692"/>
                                        </p:tgtEl>
                                      </p:cBhvr>
                                    </p:animEffect>
                                  </p:childTnLst>
                                </p:cTn>
                              </p:par>
                            </p:childTnLst>
                          </p:cTn>
                        </p:par>
                        <p:par>
                          <p:cTn id="11" fill="hold" nodeType="afterGroup">
                            <p:stCondLst>
                              <p:cond delay="850"/>
                            </p:stCondLst>
                            <p:childTnLst>
                              <p:par>
                                <p:cTn id="12" presetID="29" presetClass="entr" presetSubtype="0" fill="hold" grpId="0" nodeType="afterEffect">
                                  <p:stCondLst>
                                    <p:cond delay="0"/>
                                  </p:stCondLst>
                                  <p:childTnLst>
                                    <p:set>
                                      <p:cBhvr>
                                        <p:cTn id="13" dur="1" fill="hold">
                                          <p:stCondLst>
                                            <p:cond delay="0"/>
                                          </p:stCondLst>
                                        </p:cTn>
                                        <p:tgtEl>
                                          <p:spTgt spid="242696"/>
                                        </p:tgtEl>
                                        <p:attrNameLst>
                                          <p:attrName>style.visibility</p:attrName>
                                        </p:attrNameLst>
                                      </p:cBhvr>
                                      <p:to>
                                        <p:strVal val="visible"/>
                                      </p:to>
                                    </p:set>
                                    <p:anim calcmode="lin" valueType="num">
                                      <p:cBhvr>
                                        <p:cTn id="14" dur="1000" fill="hold"/>
                                        <p:tgtEl>
                                          <p:spTgt spid="242696"/>
                                        </p:tgtEl>
                                        <p:attrNameLst>
                                          <p:attrName>ppt_x</p:attrName>
                                        </p:attrNameLst>
                                      </p:cBhvr>
                                      <p:tavLst>
                                        <p:tav tm="0">
                                          <p:val>
                                            <p:strVal val="#ppt_x-.2"/>
                                          </p:val>
                                        </p:tav>
                                        <p:tav tm="100000">
                                          <p:val>
                                            <p:strVal val="#ppt_x"/>
                                          </p:val>
                                        </p:tav>
                                      </p:tavLst>
                                    </p:anim>
                                    <p:anim calcmode="lin" valueType="num">
                                      <p:cBhvr>
                                        <p:cTn id="15" dur="1000" fill="hold"/>
                                        <p:tgtEl>
                                          <p:spTgt spid="24269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42696"/>
                                        </p:tgtEl>
                                      </p:cBhvr>
                                    </p:animEffect>
                                  </p:childTnLst>
                                </p:cTn>
                              </p:par>
                            </p:childTnLst>
                          </p:cTn>
                        </p:par>
                        <p:par>
                          <p:cTn id="17" fill="hold" nodeType="afterGroup">
                            <p:stCondLst>
                              <p:cond delay="1850"/>
                            </p:stCondLst>
                            <p:childTnLst>
                              <p:par>
                                <p:cTn id="18" presetID="29" presetClass="entr" presetSubtype="0" fill="hold" grpId="0" nodeType="afterEffect">
                                  <p:stCondLst>
                                    <p:cond delay="0"/>
                                  </p:stCondLst>
                                  <p:childTnLst>
                                    <p:set>
                                      <p:cBhvr>
                                        <p:cTn id="19" dur="1" fill="hold">
                                          <p:stCondLst>
                                            <p:cond delay="0"/>
                                          </p:stCondLst>
                                        </p:cTn>
                                        <p:tgtEl>
                                          <p:spTgt spid="242697"/>
                                        </p:tgtEl>
                                        <p:attrNameLst>
                                          <p:attrName>style.visibility</p:attrName>
                                        </p:attrNameLst>
                                      </p:cBhvr>
                                      <p:to>
                                        <p:strVal val="visible"/>
                                      </p:to>
                                    </p:set>
                                    <p:anim calcmode="lin" valueType="num">
                                      <p:cBhvr>
                                        <p:cTn id="20" dur="1000" fill="hold"/>
                                        <p:tgtEl>
                                          <p:spTgt spid="242697"/>
                                        </p:tgtEl>
                                        <p:attrNameLst>
                                          <p:attrName>ppt_x</p:attrName>
                                        </p:attrNameLst>
                                      </p:cBhvr>
                                      <p:tavLst>
                                        <p:tav tm="0">
                                          <p:val>
                                            <p:strVal val="#ppt_x-.2"/>
                                          </p:val>
                                        </p:tav>
                                        <p:tav tm="100000">
                                          <p:val>
                                            <p:strVal val="#ppt_x"/>
                                          </p:val>
                                        </p:tav>
                                      </p:tavLst>
                                    </p:anim>
                                    <p:anim calcmode="lin" valueType="num">
                                      <p:cBhvr>
                                        <p:cTn id="21" dur="1000" fill="hold"/>
                                        <p:tgtEl>
                                          <p:spTgt spid="242697"/>
                                        </p:tgtEl>
                                        <p:attrNameLst>
                                          <p:attrName>ppt_y</p:attrName>
                                        </p:attrNameLst>
                                      </p:cBhvr>
                                      <p:tavLst>
                                        <p:tav tm="0">
                                          <p:val>
                                            <p:strVal val="#ppt_y"/>
                                          </p:val>
                                        </p:tav>
                                        <p:tav tm="100000">
                                          <p:val>
                                            <p:strVal val="#ppt_y"/>
                                          </p:val>
                                        </p:tav>
                                      </p:tavLst>
                                    </p:anim>
                                    <p:animEffect transition="in" filter="wipe(right)" prLst="gradientSize: 0.1">
                                      <p:cBhvr>
                                        <p:cTn id="22" dur="1000"/>
                                        <p:tgtEl>
                                          <p:spTgt spid="242697"/>
                                        </p:tgtEl>
                                      </p:cBhvr>
                                    </p:animEffect>
                                  </p:childTnLst>
                                </p:cTn>
                              </p:par>
                            </p:childTnLst>
                          </p:cTn>
                        </p:par>
                        <p:par>
                          <p:cTn id="23" fill="hold" nodeType="afterGroup">
                            <p:stCondLst>
                              <p:cond delay="2850"/>
                            </p:stCondLst>
                            <p:childTnLst>
                              <p:par>
                                <p:cTn id="24" presetID="22" presetClass="entr" presetSubtype="8" fill="hold" grpId="0" nodeType="afterEffect">
                                  <p:stCondLst>
                                    <p:cond delay="0"/>
                                  </p:stCondLst>
                                  <p:childTnLst>
                                    <p:set>
                                      <p:cBhvr>
                                        <p:cTn id="25" dur="1" fill="hold">
                                          <p:stCondLst>
                                            <p:cond delay="0"/>
                                          </p:stCondLst>
                                        </p:cTn>
                                        <p:tgtEl>
                                          <p:spTgt spid="242693"/>
                                        </p:tgtEl>
                                        <p:attrNameLst>
                                          <p:attrName>style.visibility</p:attrName>
                                        </p:attrNameLst>
                                      </p:cBhvr>
                                      <p:to>
                                        <p:strVal val="visible"/>
                                      </p:to>
                                    </p:set>
                                    <p:animEffect transition="in" filter="wipe(left)">
                                      <p:cBhvr>
                                        <p:cTn id="26" dur="500"/>
                                        <p:tgtEl>
                                          <p:spTgt spid="242693"/>
                                        </p:tgtEl>
                                      </p:cBhvr>
                                    </p:animEffect>
                                  </p:childTnLst>
                                </p:cTn>
                              </p:par>
                            </p:childTnLst>
                          </p:cTn>
                        </p:par>
                        <p:par>
                          <p:cTn id="27" fill="hold" nodeType="afterGroup">
                            <p:stCondLst>
                              <p:cond delay="3350"/>
                            </p:stCondLst>
                            <p:childTnLst>
                              <p:par>
                                <p:cTn id="28" presetID="31" presetClass="entr" presetSubtype="0" fill="hold" grpId="0" nodeType="afterEffect">
                                  <p:stCondLst>
                                    <p:cond delay="0"/>
                                  </p:stCondLst>
                                  <p:iterate type="lt">
                                    <p:tmPct val="5000"/>
                                  </p:iterate>
                                  <p:childTnLst>
                                    <p:set>
                                      <p:cBhvr>
                                        <p:cTn id="29" dur="1" fill="hold">
                                          <p:stCondLst>
                                            <p:cond delay="0"/>
                                          </p:stCondLst>
                                        </p:cTn>
                                        <p:tgtEl>
                                          <p:spTgt spid="242694"/>
                                        </p:tgtEl>
                                        <p:attrNameLst>
                                          <p:attrName>style.visibility</p:attrName>
                                        </p:attrNameLst>
                                      </p:cBhvr>
                                      <p:to>
                                        <p:strVal val="visible"/>
                                      </p:to>
                                    </p:set>
                                    <p:anim calcmode="lin" valueType="num">
                                      <p:cBhvr>
                                        <p:cTn id="30" dur="500" fill="hold"/>
                                        <p:tgtEl>
                                          <p:spTgt spid="242694"/>
                                        </p:tgtEl>
                                        <p:attrNameLst>
                                          <p:attrName>ppt_w</p:attrName>
                                        </p:attrNameLst>
                                      </p:cBhvr>
                                      <p:tavLst>
                                        <p:tav tm="0">
                                          <p:val>
                                            <p:fltVal val="0"/>
                                          </p:val>
                                        </p:tav>
                                        <p:tav tm="100000">
                                          <p:val>
                                            <p:strVal val="#ppt_w"/>
                                          </p:val>
                                        </p:tav>
                                      </p:tavLst>
                                    </p:anim>
                                    <p:anim calcmode="lin" valueType="num">
                                      <p:cBhvr>
                                        <p:cTn id="31" dur="500" fill="hold"/>
                                        <p:tgtEl>
                                          <p:spTgt spid="242694"/>
                                        </p:tgtEl>
                                        <p:attrNameLst>
                                          <p:attrName>ppt_h</p:attrName>
                                        </p:attrNameLst>
                                      </p:cBhvr>
                                      <p:tavLst>
                                        <p:tav tm="0">
                                          <p:val>
                                            <p:fltVal val="0"/>
                                          </p:val>
                                        </p:tav>
                                        <p:tav tm="100000">
                                          <p:val>
                                            <p:strVal val="#ppt_h"/>
                                          </p:val>
                                        </p:tav>
                                      </p:tavLst>
                                    </p:anim>
                                    <p:anim calcmode="lin" valueType="num">
                                      <p:cBhvr>
                                        <p:cTn id="32" dur="500" fill="hold"/>
                                        <p:tgtEl>
                                          <p:spTgt spid="242694"/>
                                        </p:tgtEl>
                                        <p:attrNameLst>
                                          <p:attrName>style.rotation</p:attrName>
                                        </p:attrNameLst>
                                      </p:cBhvr>
                                      <p:tavLst>
                                        <p:tav tm="0">
                                          <p:val>
                                            <p:fltVal val="90"/>
                                          </p:val>
                                        </p:tav>
                                        <p:tav tm="100000">
                                          <p:val>
                                            <p:fltVal val="0"/>
                                          </p:val>
                                        </p:tav>
                                      </p:tavLst>
                                    </p:anim>
                                    <p:animEffect transition="in" filter="fade">
                                      <p:cBhvr>
                                        <p:cTn id="33" dur="500"/>
                                        <p:tgtEl>
                                          <p:spTgt spid="24269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242720"/>
                                        </p:tgtEl>
                                        <p:attrNameLst>
                                          <p:attrName>style.visibility</p:attrName>
                                        </p:attrNameLst>
                                      </p:cBhvr>
                                      <p:to>
                                        <p:strVal val="visible"/>
                                      </p:to>
                                    </p:set>
                                    <p:animEffect transition="in" filter="wipe(up)">
                                      <p:cBhvr>
                                        <p:cTn id="38" dur="500"/>
                                        <p:tgtEl>
                                          <p:spTgt spid="242720"/>
                                        </p:tgtEl>
                                      </p:cBhvr>
                                    </p:animEffect>
                                  </p:childTnLst>
                                </p:cTn>
                              </p:par>
                            </p:childTnLst>
                          </p:cTn>
                        </p:par>
                        <p:par>
                          <p:cTn id="39" fill="hold" nodeType="afterGroup">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242719"/>
                                        </p:tgtEl>
                                        <p:attrNameLst>
                                          <p:attrName>style.visibility</p:attrName>
                                        </p:attrNameLst>
                                      </p:cBhvr>
                                      <p:to>
                                        <p:strVal val="visible"/>
                                      </p:to>
                                    </p:set>
                                    <p:animEffect transition="in" filter="wipe(down)">
                                      <p:cBhvr>
                                        <p:cTn id="42" dur="500"/>
                                        <p:tgtEl>
                                          <p:spTgt spid="242719"/>
                                        </p:tgtEl>
                                      </p:cBhvr>
                                    </p:animEffect>
                                  </p:childTnLst>
                                </p:cTn>
                              </p:par>
                            </p:childTnLst>
                          </p:cTn>
                        </p:par>
                        <p:par>
                          <p:cTn id="43" fill="hold" nodeType="afterGroup">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242700"/>
                                        </p:tgtEl>
                                        <p:attrNameLst>
                                          <p:attrName>style.visibility</p:attrName>
                                        </p:attrNameLst>
                                      </p:cBhvr>
                                      <p:to>
                                        <p:strVal val="visible"/>
                                      </p:to>
                                    </p:set>
                                    <p:animEffect transition="in" filter="wipe(left)">
                                      <p:cBhvr>
                                        <p:cTn id="46" dur="500"/>
                                        <p:tgtEl>
                                          <p:spTgt spid="242700"/>
                                        </p:tgtEl>
                                      </p:cBhvr>
                                    </p:animEffect>
                                  </p:childTnLst>
                                </p:cTn>
                              </p:par>
                            </p:childTnLst>
                          </p:cTn>
                        </p:par>
                        <p:par>
                          <p:cTn id="47" fill="hold" nodeType="afterGroup">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242706"/>
                                        </p:tgtEl>
                                        <p:attrNameLst>
                                          <p:attrName>style.visibility</p:attrName>
                                        </p:attrNameLst>
                                      </p:cBhvr>
                                      <p:to>
                                        <p:strVal val="visible"/>
                                      </p:to>
                                    </p:set>
                                    <p:animEffect transition="in" filter="wipe(left)">
                                      <p:cBhvr>
                                        <p:cTn id="50" dur="500"/>
                                        <p:tgtEl>
                                          <p:spTgt spid="242706"/>
                                        </p:tgtEl>
                                      </p:cBhvr>
                                    </p:animEffect>
                                  </p:childTnLst>
                                </p:cTn>
                              </p:par>
                            </p:childTnLst>
                          </p:cTn>
                        </p:par>
                        <p:par>
                          <p:cTn id="51" fill="hold" nodeType="afterGroup">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242710"/>
                                        </p:tgtEl>
                                        <p:attrNameLst>
                                          <p:attrName>style.visibility</p:attrName>
                                        </p:attrNameLst>
                                      </p:cBhvr>
                                      <p:to>
                                        <p:strVal val="visible"/>
                                      </p:to>
                                    </p:set>
                                    <p:animEffect transition="in" filter="wipe(left)">
                                      <p:cBhvr>
                                        <p:cTn id="54" dur="500"/>
                                        <p:tgtEl>
                                          <p:spTgt spid="242710"/>
                                        </p:tgtEl>
                                      </p:cBhvr>
                                    </p:animEffect>
                                  </p:childTnLst>
                                </p:cTn>
                              </p:par>
                            </p:childTnLst>
                          </p:cTn>
                        </p:par>
                        <p:par>
                          <p:cTn id="55" fill="hold" nodeType="afterGroup">
                            <p:stCondLst>
                              <p:cond delay="2500"/>
                            </p:stCondLst>
                            <p:childTnLst>
                              <p:par>
                                <p:cTn id="56" presetID="22" presetClass="entr" presetSubtype="8" fill="hold" grpId="0" nodeType="afterEffect">
                                  <p:stCondLst>
                                    <p:cond delay="0"/>
                                  </p:stCondLst>
                                  <p:childTnLst>
                                    <p:set>
                                      <p:cBhvr>
                                        <p:cTn id="57" dur="1" fill="hold">
                                          <p:stCondLst>
                                            <p:cond delay="0"/>
                                          </p:stCondLst>
                                        </p:cTn>
                                        <p:tgtEl>
                                          <p:spTgt spid="242701"/>
                                        </p:tgtEl>
                                        <p:attrNameLst>
                                          <p:attrName>style.visibility</p:attrName>
                                        </p:attrNameLst>
                                      </p:cBhvr>
                                      <p:to>
                                        <p:strVal val="visible"/>
                                      </p:to>
                                    </p:set>
                                    <p:animEffect transition="in" filter="wipe(left)">
                                      <p:cBhvr>
                                        <p:cTn id="58" dur="500"/>
                                        <p:tgtEl>
                                          <p:spTgt spid="242701"/>
                                        </p:tgtEl>
                                      </p:cBhvr>
                                    </p:animEffect>
                                  </p:childTnLst>
                                </p:cTn>
                              </p:par>
                            </p:childTnLst>
                          </p:cTn>
                        </p:par>
                        <p:par>
                          <p:cTn id="59" fill="hold" nodeType="afterGroup">
                            <p:stCondLst>
                              <p:cond delay="3000"/>
                            </p:stCondLst>
                            <p:childTnLst>
                              <p:par>
                                <p:cTn id="60" presetID="22" presetClass="entr" presetSubtype="8" fill="hold" grpId="0" nodeType="afterEffect">
                                  <p:stCondLst>
                                    <p:cond delay="0"/>
                                  </p:stCondLst>
                                  <p:childTnLst>
                                    <p:set>
                                      <p:cBhvr>
                                        <p:cTn id="61" dur="1" fill="hold">
                                          <p:stCondLst>
                                            <p:cond delay="0"/>
                                          </p:stCondLst>
                                        </p:cTn>
                                        <p:tgtEl>
                                          <p:spTgt spid="242707"/>
                                        </p:tgtEl>
                                        <p:attrNameLst>
                                          <p:attrName>style.visibility</p:attrName>
                                        </p:attrNameLst>
                                      </p:cBhvr>
                                      <p:to>
                                        <p:strVal val="visible"/>
                                      </p:to>
                                    </p:set>
                                    <p:animEffect transition="in" filter="wipe(left)">
                                      <p:cBhvr>
                                        <p:cTn id="62" dur="500"/>
                                        <p:tgtEl>
                                          <p:spTgt spid="242707"/>
                                        </p:tgtEl>
                                      </p:cBhvr>
                                    </p:animEffect>
                                  </p:childTnLst>
                                </p:cTn>
                              </p:par>
                            </p:childTnLst>
                          </p:cTn>
                        </p:par>
                        <p:par>
                          <p:cTn id="63" fill="hold" nodeType="afterGroup">
                            <p:stCondLst>
                              <p:cond delay="3500"/>
                            </p:stCondLst>
                            <p:childTnLst>
                              <p:par>
                                <p:cTn id="64" presetID="22" presetClass="entr" presetSubtype="8" fill="hold" grpId="0" nodeType="afterEffect">
                                  <p:stCondLst>
                                    <p:cond delay="0"/>
                                  </p:stCondLst>
                                  <p:childTnLst>
                                    <p:set>
                                      <p:cBhvr>
                                        <p:cTn id="65" dur="1" fill="hold">
                                          <p:stCondLst>
                                            <p:cond delay="0"/>
                                          </p:stCondLst>
                                        </p:cTn>
                                        <p:tgtEl>
                                          <p:spTgt spid="242711"/>
                                        </p:tgtEl>
                                        <p:attrNameLst>
                                          <p:attrName>style.visibility</p:attrName>
                                        </p:attrNameLst>
                                      </p:cBhvr>
                                      <p:to>
                                        <p:strVal val="visible"/>
                                      </p:to>
                                    </p:set>
                                    <p:animEffect transition="in" filter="wipe(left)">
                                      <p:cBhvr>
                                        <p:cTn id="66" dur="500"/>
                                        <p:tgtEl>
                                          <p:spTgt spid="242711"/>
                                        </p:tgtEl>
                                      </p:cBhvr>
                                    </p:animEffect>
                                  </p:childTnLst>
                                </p:cTn>
                              </p:par>
                            </p:childTnLst>
                          </p:cTn>
                        </p:par>
                        <p:par>
                          <p:cTn id="67" fill="hold" nodeType="afterGroup">
                            <p:stCondLst>
                              <p:cond delay="4000"/>
                            </p:stCondLst>
                            <p:childTnLst>
                              <p:par>
                                <p:cTn id="68" presetID="22" presetClass="entr" presetSubtype="8" fill="hold" grpId="0" nodeType="afterEffect">
                                  <p:stCondLst>
                                    <p:cond delay="0"/>
                                  </p:stCondLst>
                                  <p:childTnLst>
                                    <p:set>
                                      <p:cBhvr>
                                        <p:cTn id="69" dur="1" fill="hold">
                                          <p:stCondLst>
                                            <p:cond delay="0"/>
                                          </p:stCondLst>
                                        </p:cTn>
                                        <p:tgtEl>
                                          <p:spTgt spid="242702"/>
                                        </p:tgtEl>
                                        <p:attrNameLst>
                                          <p:attrName>style.visibility</p:attrName>
                                        </p:attrNameLst>
                                      </p:cBhvr>
                                      <p:to>
                                        <p:strVal val="visible"/>
                                      </p:to>
                                    </p:set>
                                    <p:animEffect transition="in" filter="wipe(left)">
                                      <p:cBhvr>
                                        <p:cTn id="70" dur="500"/>
                                        <p:tgtEl>
                                          <p:spTgt spid="242702"/>
                                        </p:tgtEl>
                                      </p:cBhvr>
                                    </p:animEffect>
                                  </p:childTnLst>
                                </p:cTn>
                              </p:par>
                            </p:childTnLst>
                          </p:cTn>
                        </p:par>
                        <p:par>
                          <p:cTn id="71" fill="hold" nodeType="afterGroup">
                            <p:stCondLst>
                              <p:cond delay="4500"/>
                            </p:stCondLst>
                            <p:childTnLst>
                              <p:par>
                                <p:cTn id="72" presetID="22" presetClass="entr" presetSubtype="8" fill="hold" grpId="0" nodeType="afterEffect">
                                  <p:stCondLst>
                                    <p:cond delay="0"/>
                                  </p:stCondLst>
                                  <p:childTnLst>
                                    <p:set>
                                      <p:cBhvr>
                                        <p:cTn id="73" dur="1" fill="hold">
                                          <p:stCondLst>
                                            <p:cond delay="0"/>
                                          </p:stCondLst>
                                        </p:cTn>
                                        <p:tgtEl>
                                          <p:spTgt spid="242712"/>
                                        </p:tgtEl>
                                        <p:attrNameLst>
                                          <p:attrName>style.visibility</p:attrName>
                                        </p:attrNameLst>
                                      </p:cBhvr>
                                      <p:to>
                                        <p:strVal val="visible"/>
                                      </p:to>
                                    </p:set>
                                    <p:animEffect transition="in" filter="wipe(left)">
                                      <p:cBhvr>
                                        <p:cTn id="74" dur="500"/>
                                        <p:tgtEl>
                                          <p:spTgt spid="242712"/>
                                        </p:tgtEl>
                                      </p:cBhvr>
                                    </p:animEffect>
                                  </p:childTnLst>
                                </p:cTn>
                              </p:par>
                            </p:childTnLst>
                          </p:cTn>
                        </p:par>
                        <p:par>
                          <p:cTn id="75" fill="hold" nodeType="afterGroup">
                            <p:stCondLst>
                              <p:cond delay="5000"/>
                            </p:stCondLst>
                            <p:childTnLst>
                              <p:par>
                                <p:cTn id="76" presetID="22" presetClass="entr" presetSubtype="8" fill="hold" grpId="0" nodeType="afterEffect">
                                  <p:stCondLst>
                                    <p:cond delay="0"/>
                                  </p:stCondLst>
                                  <p:childTnLst>
                                    <p:set>
                                      <p:cBhvr>
                                        <p:cTn id="77" dur="1" fill="hold">
                                          <p:stCondLst>
                                            <p:cond delay="0"/>
                                          </p:stCondLst>
                                        </p:cTn>
                                        <p:tgtEl>
                                          <p:spTgt spid="242724"/>
                                        </p:tgtEl>
                                        <p:attrNameLst>
                                          <p:attrName>style.visibility</p:attrName>
                                        </p:attrNameLst>
                                      </p:cBhvr>
                                      <p:to>
                                        <p:strVal val="visible"/>
                                      </p:to>
                                    </p:set>
                                    <p:animEffect transition="in" filter="wipe(left)">
                                      <p:cBhvr>
                                        <p:cTn id="78" dur="500"/>
                                        <p:tgtEl>
                                          <p:spTgt spid="242724"/>
                                        </p:tgtEl>
                                      </p:cBhvr>
                                    </p:animEffect>
                                  </p:childTnLst>
                                </p:cTn>
                              </p:par>
                            </p:childTnLst>
                          </p:cTn>
                        </p:par>
                        <p:par>
                          <p:cTn id="79" fill="hold" nodeType="afterGroup">
                            <p:stCondLst>
                              <p:cond delay="5500"/>
                            </p:stCondLst>
                            <p:childTnLst>
                              <p:par>
                                <p:cTn id="80" presetID="22" presetClass="entr" presetSubtype="8" fill="hold" grpId="0" nodeType="afterEffect">
                                  <p:stCondLst>
                                    <p:cond delay="0"/>
                                  </p:stCondLst>
                                  <p:childTnLst>
                                    <p:set>
                                      <p:cBhvr>
                                        <p:cTn id="81" dur="1" fill="hold">
                                          <p:stCondLst>
                                            <p:cond delay="0"/>
                                          </p:stCondLst>
                                        </p:cTn>
                                        <p:tgtEl>
                                          <p:spTgt spid="242705"/>
                                        </p:tgtEl>
                                        <p:attrNameLst>
                                          <p:attrName>style.visibility</p:attrName>
                                        </p:attrNameLst>
                                      </p:cBhvr>
                                      <p:to>
                                        <p:strVal val="visible"/>
                                      </p:to>
                                    </p:set>
                                    <p:animEffect transition="in" filter="wipe(left)">
                                      <p:cBhvr>
                                        <p:cTn id="82" dur="500"/>
                                        <p:tgtEl>
                                          <p:spTgt spid="242705"/>
                                        </p:tgtEl>
                                      </p:cBhvr>
                                    </p:animEffect>
                                  </p:childTnLst>
                                </p:cTn>
                              </p:par>
                            </p:childTnLst>
                          </p:cTn>
                        </p:par>
                        <p:par>
                          <p:cTn id="83" fill="hold" nodeType="afterGroup">
                            <p:stCondLst>
                              <p:cond delay="6000"/>
                            </p:stCondLst>
                            <p:childTnLst>
                              <p:par>
                                <p:cTn id="84" presetID="22" presetClass="entr" presetSubtype="8" fill="hold" grpId="0" nodeType="afterEffect">
                                  <p:stCondLst>
                                    <p:cond delay="0"/>
                                  </p:stCondLst>
                                  <p:childTnLst>
                                    <p:set>
                                      <p:cBhvr>
                                        <p:cTn id="85" dur="1" fill="hold">
                                          <p:stCondLst>
                                            <p:cond delay="0"/>
                                          </p:stCondLst>
                                        </p:cTn>
                                        <p:tgtEl>
                                          <p:spTgt spid="242714"/>
                                        </p:tgtEl>
                                        <p:attrNameLst>
                                          <p:attrName>style.visibility</p:attrName>
                                        </p:attrNameLst>
                                      </p:cBhvr>
                                      <p:to>
                                        <p:strVal val="visible"/>
                                      </p:to>
                                    </p:set>
                                    <p:animEffect transition="in" filter="wipe(left)">
                                      <p:cBhvr>
                                        <p:cTn id="86" dur="500"/>
                                        <p:tgtEl>
                                          <p:spTgt spid="242714"/>
                                        </p:tgtEl>
                                      </p:cBhvr>
                                    </p:animEffect>
                                  </p:childTnLst>
                                </p:cTn>
                              </p:par>
                            </p:childTnLst>
                          </p:cTn>
                        </p:par>
                        <p:par>
                          <p:cTn id="87" fill="hold" nodeType="afterGroup">
                            <p:stCondLst>
                              <p:cond delay="6500"/>
                            </p:stCondLst>
                            <p:childTnLst>
                              <p:par>
                                <p:cTn id="88" presetID="22" presetClass="entr" presetSubtype="8" fill="hold" grpId="0" nodeType="afterEffect">
                                  <p:stCondLst>
                                    <p:cond delay="0"/>
                                  </p:stCondLst>
                                  <p:childTnLst>
                                    <p:set>
                                      <p:cBhvr>
                                        <p:cTn id="89" dur="1" fill="hold">
                                          <p:stCondLst>
                                            <p:cond delay="0"/>
                                          </p:stCondLst>
                                        </p:cTn>
                                        <p:tgtEl>
                                          <p:spTgt spid="242721"/>
                                        </p:tgtEl>
                                        <p:attrNameLst>
                                          <p:attrName>style.visibility</p:attrName>
                                        </p:attrNameLst>
                                      </p:cBhvr>
                                      <p:to>
                                        <p:strVal val="visible"/>
                                      </p:to>
                                    </p:set>
                                    <p:animEffect transition="in" filter="wipe(left)">
                                      <p:cBhvr>
                                        <p:cTn id="90" dur="500"/>
                                        <p:tgtEl>
                                          <p:spTgt spid="242721"/>
                                        </p:tgtEl>
                                      </p:cBhvr>
                                    </p:animEffect>
                                  </p:childTnLst>
                                </p:cTn>
                              </p:par>
                            </p:childTnLst>
                          </p:cTn>
                        </p:par>
                        <p:par>
                          <p:cTn id="91" fill="hold" nodeType="afterGroup">
                            <p:stCondLst>
                              <p:cond delay="7000"/>
                            </p:stCondLst>
                            <p:childTnLst>
                              <p:par>
                                <p:cTn id="92" presetID="22" presetClass="entr" presetSubtype="8" fill="hold" grpId="0" nodeType="afterEffect">
                                  <p:stCondLst>
                                    <p:cond delay="0"/>
                                  </p:stCondLst>
                                  <p:childTnLst>
                                    <p:set>
                                      <p:cBhvr>
                                        <p:cTn id="93" dur="1" fill="hold">
                                          <p:stCondLst>
                                            <p:cond delay="0"/>
                                          </p:stCondLst>
                                        </p:cTn>
                                        <p:tgtEl>
                                          <p:spTgt spid="242703"/>
                                        </p:tgtEl>
                                        <p:attrNameLst>
                                          <p:attrName>style.visibility</p:attrName>
                                        </p:attrNameLst>
                                      </p:cBhvr>
                                      <p:to>
                                        <p:strVal val="visible"/>
                                      </p:to>
                                    </p:set>
                                    <p:animEffect transition="in" filter="wipe(left)">
                                      <p:cBhvr>
                                        <p:cTn id="94" dur="500"/>
                                        <p:tgtEl>
                                          <p:spTgt spid="242703"/>
                                        </p:tgtEl>
                                      </p:cBhvr>
                                    </p:animEffect>
                                  </p:childTnLst>
                                </p:cTn>
                              </p:par>
                            </p:childTnLst>
                          </p:cTn>
                        </p:par>
                        <p:par>
                          <p:cTn id="95" fill="hold" nodeType="afterGroup">
                            <p:stCondLst>
                              <p:cond delay="7500"/>
                            </p:stCondLst>
                            <p:childTnLst>
                              <p:par>
                                <p:cTn id="96" presetID="22" presetClass="entr" presetSubtype="8" fill="hold" grpId="0" nodeType="afterEffect">
                                  <p:stCondLst>
                                    <p:cond delay="0"/>
                                  </p:stCondLst>
                                  <p:childTnLst>
                                    <p:set>
                                      <p:cBhvr>
                                        <p:cTn id="97" dur="1" fill="hold">
                                          <p:stCondLst>
                                            <p:cond delay="0"/>
                                          </p:stCondLst>
                                        </p:cTn>
                                        <p:tgtEl>
                                          <p:spTgt spid="242715"/>
                                        </p:tgtEl>
                                        <p:attrNameLst>
                                          <p:attrName>style.visibility</p:attrName>
                                        </p:attrNameLst>
                                      </p:cBhvr>
                                      <p:to>
                                        <p:strVal val="visible"/>
                                      </p:to>
                                    </p:set>
                                    <p:animEffect transition="in" filter="wipe(left)">
                                      <p:cBhvr>
                                        <p:cTn id="98" dur="500"/>
                                        <p:tgtEl>
                                          <p:spTgt spid="242715"/>
                                        </p:tgtEl>
                                      </p:cBhvr>
                                    </p:animEffect>
                                  </p:childTnLst>
                                </p:cTn>
                              </p:par>
                            </p:childTnLst>
                          </p:cTn>
                        </p:par>
                        <p:par>
                          <p:cTn id="99" fill="hold" nodeType="afterGroup">
                            <p:stCondLst>
                              <p:cond delay="8000"/>
                            </p:stCondLst>
                            <p:childTnLst>
                              <p:par>
                                <p:cTn id="100" presetID="22" presetClass="entr" presetSubtype="8" fill="hold" grpId="0" nodeType="afterEffect">
                                  <p:stCondLst>
                                    <p:cond delay="0"/>
                                  </p:stCondLst>
                                  <p:childTnLst>
                                    <p:set>
                                      <p:cBhvr>
                                        <p:cTn id="101" dur="1" fill="hold">
                                          <p:stCondLst>
                                            <p:cond delay="0"/>
                                          </p:stCondLst>
                                        </p:cTn>
                                        <p:tgtEl>
                                          <p:spTgt spid="242716"/>
                                        </p:tgtEl>
                                        <p:attrNameLst>
                                          <p:attrName>style.visibility</p:attrName>
                                        </p:attrNameLst>
                                      </p:cBhvr>
                                      <p:to>
                                        <p:strVal val="visible"/>
                                      </p:to>
                                    </p:set>
                                    <p:animEffect transition="in" filter="wipe(left)">
                                      <p:cBhvr>
                                        <p:cTn id="102" dur="500"/>
                                        <p:tgtEl>
                                          <p:spTgt spid="242716"/>
                                        </p:tgtEl>
                                      </p:cBhvr>
                                    </p:animEffect>
                                  </p:childTnLst>
                                </p:cTn>
                              </p:par>
                            </p:childTnLst>
                          </p:cTn>
                        </p:par>
                        <p:par>
                          <p:cTn id="103" fill="hold" nodeType="afterGroup">
                            <p:stCondLst>
                              <p:cond delay="8500"/>
                            </p:stCondLst>
                            <p:childTnLst>
                              <p:par>
                                <p:cTn id="104" presetID="22" presetClass="entr" presetSubtype="8" fill="hold" grpId="0" nodeType="afterEffect">
                                  <p:stCondLst>
                                    <p:cond delay="0"/>
                                  </p:stCondLst>
                                  <p:childTnLst>
                                    <p:set>
                                      <p:cBhvr>
                                        <p:cTn id="105" dur="1" fill="hold">
                                          <p:stCondLst>
                                            <p:cond delay="0"/>
                                          </p:stCondLst>
                                        </p:cTn>
                                        <p:tgtEl>
                                          <p:spTgt spid="242704"/>
                                        </p:tgtEl>
                                        <p:attrNameLst>
                                          <p:attrName>style.visibility</p:attrName>
                                        </p:attrNameLst>
                                      </p:cBhvr>
                                      <p:to>
                                        <p:strVal val="visible"/>
                                      </p:to>
                                    </p:set>
                                    <p:animEffect transition="in" filter="wipe(left)">
                                      <p:cBhvr>
                                        <p:cTn id="106" dur="500"/>
                                        <p:tgtEl>
                                          <p:spTgt spid="242704"/>
                                        </p:tgtEl>
                                      </p:cBhvr>
                                    </p:animEffect>
                                  </p:childTnLst>
                                </p:cTn>
                              </p:par>
                            </p:childTnLst>
                          </p:cTn>
                        </p:par>
                        <p:par>
                          <p:cTn id="107" fill="hold" nodeType="afterGroup">
                            <p:stCondLst>
                              <p:cond delay="9000"/>
                            </p:stCondLst>
                            <p:childTnLst>
                              <p:par>
                                <p:cTn id="108" presetID="22" presetClass="entr" presetSubtype="8" fill="hold" grpId="0" nodeType="afterEffect">
                                  <p:stCondLst>
                                    <p:cond delay="0"/>
                                  </p:stCondLst>
                                  <p:childTnLst>
                                    <p:set>
                                      <p:cBhvr>
                                        <p:cTn id="109" dur="1" fill="hold">
                                          <p:stCondLst>
                                            <p:cond delay="0"/>
                                          </p:stCondLst>
                                        </p:cTn>
                                        <p:tgtEl>
                                          <p:spTgt spid="242722"/>
                                        </p:tgtEl>
                                        <p:attrNameLst>
                                          <p:attrName>style.visibility</p:attrName>
                                        </p:attrNameLst>
                                      </p:cBhvr>
                                      <p:to>
                                        <p:strVal val="visible"/>
                                      </p:to>
                                    </p:set>
                                    <p:animEffect transition="in" filter="wipe(left)">
                                      <p:cBhvr>
                                        <p:cTn id="110" dur="500"/>
                                        <p:tgtEl>
                                          <p:spTgt spid="242722"/>
                                        </p:tgtEl>
                                      </p:cBhvr>
                                    </p:animEffect>
                                  </p:childTnLst>
                                </p:cTn>
                              </p:par>
                            </p:childTnLst>
                          </p:cTn>
                        </p:par>
                        <p:par>
                          <p:cTn id="111" fill="hold" nodeType="afterGroup">
                            <p:stCondLst>
                              <p:cond delay="9500"/>
                            </p:stCondLst>
                            <p:childTnLst>
                              <p:par>
                                <p:cTn id="112" presetID="22" presetClass="entr" presetSubtype="8" fill="hold" grpId="0" nodeType="afterEffect">
                                  <p:stCondLst>
                                    <p:cond delay="0"/>
                                  </p:stCondLst>
                                  <p:childTnLst>
                                    <p:set>
                                      <p:cBhvr>
                                        <p:cTn id="113" dur="1" fill="hold">
                                          <p:stCondLst>
                                            <p:cond delay="0"/>
                                          </p:stCondLst>
                                        </p:cTn>
                                        <p:tgtEl>
                                          <p:spTgt spid="242717"/>
                                        </p:tgtEl>
                                        <p:attrNameLst>
                                          <p:attrName>style.visibility</p:attrName>
                                        </p:attrNameLst>
                                      </p:cBhvr>
                                      <p:to>
                                        <p:strVal val="visible"/>
                                      </p:to>
                                    </p:set>
                                    <p:animEffect transition="in" filter="wipe(left)">
                                      <p:cBhvr>
                                        <p:cTn id="114" dur="500"/>
                                        <p:tgtEl>
                                          <p:spTgt spid="242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animBg="1"/>
      <p:bldP spid="242694" grpId="0" animBg="1"/>
      <p:bldP spid="242696" grpId="0"/>
      <p:bldP spid="242697" grpId="0"/>
      <p:bldP spid="242700" grpId="0" animBg="1"/>
      <p:bldP spid="242701" grpId="0" animBg="1"/>
      <p:bldP spid="242702" grpId="0" animBg="1"/>
      <p:bldP spid="242703" grpId="0" animBg="1"/>
      <p:bldP spid="242704" grpId="0" animBg="1"/>
      <p:bldP spid="242705" grpId="0" animBg="1"/>
      <p:bldP spid="242706" grpId="0" animBg="1"/>
      <p:bldP spid="242707" grpId="0" animBg="1"/>
      <p:bldP spid="242710" grpId="0" animBg="1"/>
      <p:bldP spid="242711" grpId="0" animBg="1"/>
      <p:bldP spid="242712" grpId="0" animBg="1"/>
      <p:bldP spid="242714" grpId="0" animBg="1"/>
      <p:bldP spid="242715" grpId="0" animBg="1"/>
      <p:bldP spid="242716" grpId="0" animBg="1"/>
      <p:bldP spid="242717" grpId="0" animBg="1"/>
      <p:bldP spid="242719" grpId="0" animBg="1"/>
      <p:bldP spid="242721" grpId="0" animBg="1"/>
      <p:bldP spid="242722" grpId="0" animBg="1"/>
      <p:bldP spid="242724" grpId="0" animBg="1"/>
      <p:bldP spid="24269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06EA105-CE7E-4D06-BF69-8D1942E9EEE5}" type="slidenum">
              <a:rPr lang="en-US" altLang="zh-CN" smtClean="0"/>
              <a:pPr eaLnBrk="1" hangingPunct="1"/>
              <a:t>40</a:t>
            </a:fld>
            <a:endParaRPr lang="en-US" altLang="zh-CN" smtClean="0"/>
          </a:p>
        </p:txBody>
      </p:sp>
      <p:sp>
        <p:nvSpPr>
          <p:cNvPr id="53251" name="Rectangle 2"/>
          <p:cNvSpPr>
            <a:spLocks noGrp="1" noChangeArrowheads="1"/>
          </p:cNvSpPr>
          <p:nvPr>
            <p:ph type="title"/>
          </p:nvPr>
        </p:nvSpPr>
        <p:spPr>
          <a:xfrm>
            <a:off x="684213" y="188913"/>
            <a:ext cx="8229600"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t>布局管理器</a:t>
            </a:r>
          </a:p>
        </p:txBody>
      </p:sp>
      <p:sp>
        <p:nvSpPr>
          <p:cNvPr id="334851" name="Rectangle 3"/>
          <p:cNvSpPr>
            <a:spLocks noGrp="1" noChangeArrowheads="1"/>
          </p:cNvSpPr>
          <p:nvPr>
            <p:ph type="body" idx="1"/>
          </p:nvPr>
        </p:nvSpPr>
        <p:spPr>
          <a:xfrm>
            <a:off x="684213" y="1341438"/>
            <a:ext cx="8229600" cy="4968875"/>
          </a:xfrm>
        </p:spPr>
        <p:txBody>
          <a:bodyPr/>
          <a:lstStyle/>
          <a:p>
            <a:pPr marL="0" indent="0" eaLnBrk="1" hangingPunct="1"/>
            <a:r>
              <a:rPr lang="zh-CN" altLang="en-US" dirty="0" smtClean="0"/>
              <a:t>用户界面上的屏幕组件可以按照一定的格式布局</a:t>
            </a:r>
          </a:p>
          <a:p>
            <a:pPr marL="0" indent="0" eaLnBrk="1" hangingPunct="1">
              <a:buFont typeface="Wingdings" pitchFamily="2" charset="2"/>
              <a:buNone/>
            </a:pPr>
            <a:r>
              <a:rPr lang="zh-CN" altLang="en-US" dirty="0" smtClean="0"/>
              <a:t>   例如水平排列，或按网格方式排列</a:t>
            </a:r>
            <a:endParaRPr lang="en-US" dirty="0" smtClean="0"/>
          </a:p>
          <a:p>
            <a:pPr marL="0" indent="0" eaLnBrk="1" hangingPunct="1"/>
            <a:r>
              <a:rPr lang="zh-CN" altLang="en-US" dirty="0" smtClean="0"/>
              <a:t>布局管理器类是一组类，它</a:t>
            </a:r>
          </a:p>
          <a:p>
            <a:pPr marL="812800" lvl="2" indent="-279400" eaLnBrk="1" hangingPunct="1"/>
            <a:r>
              <a:rPr lang="zh-CN" altLang="en-US" sz="2400" dirty="0" smtClean="0"/>
              <a:t>实现 </a:t>
            </a:r>
            <a:r>
              <a:rPr lang="en-US" altLang="zh-CN" sz="2400" b="1" dirty="0" err="1" smtClean="0"/>
              <a:t>java.AWT.LayoutManager</a:t>
            </a:r>
            <a:r>
              <a:rPr lang="en-US" altLang="zh-CN" sz="2400" b="1" dirty="0" smtClean="0"/>
              <a:t> </a:t>
            </a:r>
            <a:r>
              <a:rPr lang="zh-CN" altLang="en-US" sz="2400" dirty="0" smtClean="0"/>
              <a:t>接口</a:t>
            </a:r>
          </a:p>
          <a:p>
            <a:pPr marL="812800" lvl="2" indent="-279400" eaLnBrk="1" hangingPunct="1"/>
            <a:r>
              <a:rPr lang="zh-CN" altLang="en-US" sz="2400" dirty="0" smtClean="0"/>
              <a:t>帮助在容器中放置组件</a:t>
            </a:r>
            <a:endParaRPr lang="en-US" sz="2400" dirty="0" smtClean="0"/>
          </a:p>
          <a:p>
            <a:pPr marL="0" indent="0" eaLnBrk="1" hangingPunct="1"/>
            <a:r>
              <a:rPr lang="en-US" altLang="zh-CN" dirty="0" smtClean="0"/>
              <a:t>Java </a:t>
            </a:r>
            <a:r>
              <a:rPr lang="zh-CN" altLang="en-US" dirty="0" smtClean="0"/>
              <a:t>中可用的各种布局如下：</a:t>
            </a:r>
          </a:p>
          <a:p>
            <a:pPr marL="812800" lvl="2" indent="-279400" eaLnBrk="1" hangingPunct="1"/>
            <a:r>
              <a:rPr lang="en-US" altLang="zh-CN" sz="2400" dirty="0" err="1" smtClean="0"/>
              <a:t>BorderLayout</a:t>
            </a:r>
            <a:endParaRPr lang="en-US" altLang="zh-CN" sz="2400" dirty="0" smtClean="0"/>
          </a:p>
          <a:p>
            <a:pPr marL="812800" lvl="2" indent="-279400" eaLnBrk="1" hangingPunct="1"/>
            <a:r>
              <a:rPr lang="en-US" altLang="zh-CN" sz="2400" dirty="0" err="1" smtClean="0"/>
              <a:t>FlowLayout</a:t>
            </a:r>
            <a:r>
              <a:rPr lang="en-US" altLang="zh-CN" sz="2400" dirty="0" smtClean="0"/>
              <a:t>  </a:t>
            </a:r>
          </a:p>
          <a:p>
            <a:pPr marL="812800" lvl="2" indent="-279400" eaLnBrk="1" hangingPunct="1"/>
            <a:r>
              <a:rPr lang="en-US" altLang="zh-CN" sz="2400" dirty="0" err="1" smtClean="0"/>
              <a:t>GridLayout</a:t>
            </a:r>
            <a:endParaRPr lang="en-US" altLang="zh-CN" sz="2400" dirty="0" smtClean="0"/>
          </a:p>
          <a:p>
            <a:pPr marL="812800" lvl="2" indent="-279400" eaLnBrk="1" hangingPunct="1"/>
            <a:r>
              <a:rPr lang="en-US" altLang="zh-CN" sz="2400" dirty="0" err="1" smtClean="0"/>
              <a:t>AbsoluteLayout</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34851">
                                            <p:txEl>
                                              <p:pRg st="0" end="0"/>
                                            </p:txEl>
                                          </p:spTgt>
                                        </p:tgtEl>
                                        <p:attrNameLst>
                                          <p:attrName>style.visibility</p:attrName>
                                        </p:attrNameLst>
                                      </p:cBhvr>
                                      <p:to>
                                        <p:strVal val="visible"/>
                                      </p:to>
                                    </p:set>
                                    <p:anim calcmode="lin" valueType="num">
                                      <p:cBhvr additive="base">
                                        <p:cTn id="7" dur="1000" fill="hold"/>
                                        <p:tgtEl>
                                          <p:spTgt spid="33485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485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334851">
                                            <p:txEl>
                                              <p:pRg st="1" end="1"/>
                                            </p:txEl>
                                          </p:spTgt>
                                        </p:tgtEl>
                                        <p:attrNameLst>
                                          <p:attrName>style.visibility</p:attrName>
                                        </p:attrNameLst>
                                      </p:cBhvr>
                                      <p:to>
                                        <p:strVal val="visible"/>
                                      </p:to>
                                    </p:set>
                                    <p:anim calcmode="lin" valueType="num">
                                      <p:cBhvr additive="base">
                                        <p:cTn id="12" dur="1000" fill="hold"/>
                                        <p:tgtEl>
                                          <p:spTgt spid="334851">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33485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334851">
                                            <p:txEl>
                                              <p:pRg st="2" end="2"/>
                                            </p:txEl>
                                          </p:spTgt>
                                        </p:tgtEl>
                                        <p:attrNameLst>
                                          <p:attrName>style.visibility</p:attrName>
                                        </p:attrNameLst>
                                      </p:cBhvr>
                                      <p:to>
                                        <p:strVal val="visible"/>
                                      </p:to>
                                    </p:set>
                                    <p:anim calcmode="lin" valueType="num">
                                      <p:cBhvr additive="base">
                                        <p:cTn id="17" dur="1000" fill="hold"/>
                                        <p:tgtEl>
                                          <p:spTgt spid="334851">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34851">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nodeType="afterEffect">
                                  <p:stCondLst>
                                    <p:cond delay="0"/>
                                  </p:stCondLst>
                                  <p:childTnLst>
                                    <p:set>
                                      <p:cBhvr>
                                        <p:cTn id="21" dur="1" fill="hold">
                                          <p:stCondLst>
                                            <p:cond delay="0"/>
                                          </p:stCondLst>
                                        </p:cTn>
                                        <p:tgtEl>
                                          <p:spTgt spid="334851">
                                            <p:txEl>
                                              <p:pRg st="3" end="3"/>
                                            </p:txEl>
                                          </p:spTgt>
                                        </p:tgtEl>
                                        <p:attrNameLst>
                                          <p:attrName>style.visibility</p:attrName>
                                        </p:attrNameLst>
                                      </p:cBhvr>
                                      <p:to>
                                        <p:strVal val="visible"/>
                                      </p:to>
                                    </p:set>
                                    <p:anim calcmode="lin" valueType="num">
                                      <p:cBhvr additive="base">
                                        <p:cTn id="22" dur="1000" fill="hold"/>
                                        <p:tgtEl>
                                          <p:spTgt spid="334851">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34851">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8" fill="hold" nodeType="afterEffect">
                                  <p:stCondLst>
                                    <p:cond delay="0"/>
                                  </p:stCondLst>
                                  <p:childTnLst>
                                    <p:set>
                                      <p:cBhvr>
                                        <p:cTn id="26" dur="1" fill="hold">
                                          <p:stCondLst>
                                            <p:cond delay="0"/>
                                          </p:stCondLst>
                                        </p:cTn>
                                        <p:tgtEl>
                                          <p:spTgt spid="334851">
                                            <p:txEl>
                                              <p:pRg st="4" end="4"/>
                                            </p:txEl>
                                          </p:spTgt>
                                        </p:tgtEl>
                                        <p:attrNameLst>
                                          <p:attrName>style.visibility</p:attrName>
                                        </p:attrNameLst>
                                      </p:cBhvr>
                                      <p:to>
                                        <p:strVal val="visible"/>
                                      </p:to>
                                    </p:set>
                                    <p:anim calcmode="lin" valueType="num">
                                      <p:cBhvr additive="base">
                                        <p:cTn id="27" dur="1000" fill="hold"/>
                                        <p:tgtEl>
                                          <p:spTgt spid="334851">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334851">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0"/>
                            </p:stCondLst>
                            <p:childTnLst>
                              <p:par>
                                <p:cTn id="30" presetID="2" presetClass="entr" presetSubtype="8" fill="hold" nodeType="afterEffect">
                                  <p:stCondLst>
                                    <p:cond delay="0"/>
                                  </p:stCondLst>
                                  <p:childTnLst>
                                    <p:set>
                                      <p:cBhvr>
                                        <p:cTn id="31" dur="1" fill="hold">
                                          <p:stCondLst>
                                            <p:cond delay="0"/>
                                          </p:stCondLst>
                                        </p:cTn>
                                        <p:tgtEl>
                                          <p:spTgt spid="334851">
                                            <p:txEl>
                                              <p:pRg st="5" end="5"/>
                                            </p:txEl>
                                          </p:spTgt>
                                        </p:tgtEl>
                                        <p:attrNameLst>
                                          <p:attrName>style.visibility</p:attrName>
                                        </p:attrNameLst>
                                      </p:cBhvr>
                                      <p:to>
                                        <p:strVal val="visible"/>
                                      </p:to>
                                    </p:set>
                                    <p:anim calcmode="lin" valueType="num">
                                      <p:cBhvr additive="base">
                                        <p:cTn id="32" dur="1000" fill="hold"/>
                                        <p:tgtEl>
                                          <p:spTgt spid="334851">
                                            <p:txEl>
                                              <p:pRg st="5" end="5"/>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334851">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6000"/>
                            </p:stCondLst>
                            <p:childTnLst>
                              <p:par>
                                <p:cTn id="35" presetID="2" presetClass="entr" presetSubtype="8" fill="hold" nodeType="afterEffect">
                                  <p:stCondLst>
                                    <p:cond delay="0"/>
                                  </p:stCondLst>
                                  <p:childTnLst>
                                    <p:set>
                                      <p:cBhvr>
                                        <p:cTn id="36" dur="1" fill="hold">
                                          <p:stCondLst>
                                            <p:cond delay="0"/>
                                          </p:stCondLst>
                                        </p:cTn>
                                        <p:tgtEl>
                                          <p:spTgt spid="334851">
                                            <p:txEl>
                                              <p:pRg st="6" end="6"/>
                                            </p:txEl>
                                          </p:spTgt>
                                        </p:tgtEl>
                                        <p:attrNameLst>
                                          <p:attrName>style.visibility</p:attrName>
                                        </p:attrNameLst>
                                      </p:cBhvr>
                                      <p:to>
                                        <p:strVal val="visible"/>
                                      </p:to>
                                    </p:set>
                                    <p:anim calcmode="lin" valueType="num">
                                      <p:cBhvr additive="base">
                                        <p:cTn id="37" dur="1000" fill="hold"/>
                                        <p:tgtEl>
                                          <p:spTgt spid="334851">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34851">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7000"/>
                            </p:stCondLst>
                            <p:childTnLst>
                              <p:par>
                                <p:cTn id="40" presetID="2" presetClass="entr" presetSubtype="8" fill="hold" nodeType="afterEffect">
                                  <p:stCondLst>
                                    <p:cond delay="0"/>
                                  </p:stCondLst>
                                  <p:childTnLst>
                                    <p:set>
                                      <p:cBhvr>
                                        <p:cTn id="41" dur="1" fill="hold">
                                          <p:stCondLst>
                                            <p:cond delay="0"/>
                                          </p:stCondLst>
                                        </p:cTn>
                                        <p:tgtEl>
                                          <p:spTgt spid="334851">
                                            <p:txEl>
                                              <p:pRg st="7" end="7"/>
                                            </p:txEl>
                                          </p:spTgt>
                                        </p:tgtEl>
                                        <p:attrNameLst>
                                          <p:attrName>style.visibility</p:attrName>
                                        </p:attrNameLst>
                                      </p:cBhvr>
                                      <p:to>
                                        <p:strVal val="visible"/>
                                      </p:to>
                                    </p:set>
                                    <p:anim calcmode="lin" valueType="num">
                                      <p:cBhvr additive="base">
                                        <p:cTn id="42" dur="1000" fill="hold"/>
                                        <p:tgtEl>
                                          <p:spTgt spid="334851">
                                            <p:txEl>
                                              <p:pRg st="7" end="7"/>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334851">
                                            <p:txEl>
                                              <p:pRg st="7" end="7"/>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8000"/>
                            </p:stCondLst>
                            <p:childTnLst>
                              <p:par>
                                <p:cTn id="45" presetID="2" presetClass="entr" presetSubtype="8" fill="hold" nodeType="afterEffect">
                                  <p:stCondLst>
                                    <p:cond delay="0"/>
                                  </p:stCondLst>
                                  <p:childTnLst>
                                    <p:set>
                                      <p:cBhvr>
                                        <p:cTn id="46" dur="1" fill="hold">
                                          <p:stCondLst>
                                            <p:cond delay="0"/>
                                          </p:stCondLst>
                                        </p:cTn>
                                        <p:tgtEl>
                                          <p:spTgt spid="334851">
                                            <p:txEl>
                                              <p:pRg st="8" end="8"/>
                                            </p:txEl>
                                          </p:spTgt>
                                        </p:tgtEl>
                                        <p:attrNameLst>
                                          <p:attrName>style.visibility</p:attrName>
                                        </p:attrNameLst>
                                      </p:cBhvr>
                                      <p:to>
                                        <p:strVal val="visible"/>
                                      </p:to>
                                    </p:set>
                                    <p:anim calcmode="lin" valueType="num">
                                      <p:cBhvr additive="base">
                                        <p:cTn id="47" dur="1000" fill="hold"/>
                                        <p:tgtEl>
                                          <p:spTgt spid="334851">
                                            <p:txEl>
                                              <p:pRg st="8" end="8"/>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334851">
                                            <p:txEl>
                                              <p:pRg st="8" end="8"/>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9000"/>
                            </p:stCondLst>
                            <p:childTnLst>
                              <p:par>
                                <p:cTn id="50" presetID="2" presetClass="entr" presetSubtype="8" fill="hold" nodeType="afterEffect">
                                  <p:stCondLst>
                                    <p:cond delay="0"/>
                                  </p:stCondLst>
                                  <p:childTnLst>
                                    <p:set>
                                      <p:cBhvr>
                                        <p:cTn id="51" dur="1" fill="hold">
                                          <p:stCondLst>
                                            <p:cond delay="0"/>
                                          </p:stCondLst>
                                        </p:cTn>
                                        <p:tgtEl>
                                          <p:spTgt spid="334851">
                                            <p:txEl>
                                              <p:pRg st="9" end="9"/>
                                            </p:txEl>
                                          </p:spTgt>
                                        </p:tgtEl>
                                        <p:attrNameLst>
                                          <p:attrName>style.visibility</p:attrName>
                                        </p:attrNameLst>
                                      </p:cBhvr>
                                      <p:to>
                                        <p:strVal val="visible"/>
                                      </p:to>
                                    </p:set>
                                    <p:anim calcmode="lin" valueType="num">
                                      <p:cBhvr additive="base">
                                        <p:cTn id="52" dur="1000" fill="hold"/>
                                        <p:tgtEl>
                                          <p:spTgt spid="334851">
                                            <p:txEl>
                                              <p:pRg st="9" end="9"/>
                                            </p:txEl>
                                          </p:spTgt>
                                        </p:tgtEl>
                                        <p:attrNameLst>
                                          <p:attrName>ppt_x</p:attrName>
                                        </p:attrNameLst>
                                      </p:cBhvr>
                                      <p:tavLst>
                                        <p:tav tm="0">
                                          <p:val>
                                            <p:strVal val="0-#ppt_w/2"/>
                                          </p:val>
                                        </p:tav>
                                        <p:tav tm="100000">
                                          <p:val>
                                            <p:strVal val="#ppt_x"/>
                                          </p:val>
                                        </p:tav>
                                      </p:tavLst>
                                    </p:anim>
                                    <p:anim calcmode="lin" valueType="num">
                                      <p:cBhvr additive="base">
                                        <p:cTn id="53" dur="1000" fill="hold"/>
                                        <p:tgtEl>
                                          <p:spTgt spid="33485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xfrm>
            <a:off x="755650" y="6073791"/>
            <a:ext cx="2133600" cy="21590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271370-B054-4B1E-BF29-44DF99FB4E14}" type="slidenum">
              <a:rPr lang="en-US" altLang="zh-CN" smtClean="0"/>
              <a:pPr eaLnBrk="1" hangingPunct="1"/>
              <a:t>41</a:t>
            </a:fld>
            <a:endParaRPr lang="en-US" altLang="zh-CN" smtClean="0"/>
          </a:p>
        </p:txBody>
      </p:sp>
      <p:sp>
        <p:nvSpPr>
          <p:cNvPr id="54275" name="Rectangle 2"/>
          <p:cNvSpPr>
            <a:spLocks noGrp="1" noChangeArrowheads="1"/>
          </p:cNvSpPr>
          <p:nvPr>
            <p:ph type="title"/>
          </p:nvPr>
        </p:nvSpPr>
        <p:spPr>
          <a:xfrm>
            <a:off x="630139" y="44624"/>
            <a:ext cx="8459788" cy="38594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z="3200" smtClean="0"/>
              <a:t>BorderLayout 2-1</a:t>
            </a:r>
          </a:p>
        </p:txBody>
      </p:sp>
      <p:sp>
        <p:nvSpPr>
          <p:cNvPr id="335875" name="Rectangle 3"/>
          <p:cNvSpPr>
            <a:spLocks noChangeArrowheads="1"/>
          </p:cNvSpPr>
          <p:nvPr/>
        </p:nvSpPr>
        <p:spPr bwMode="auto">
          <a:xfrm>
            <a:off x="1619250" y="673116"/>
            <a:ext cx="5545138" cy="439261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76" name="Rectangle 4"/>
          <p:cNvSpPr>
            <a:spLocks noChangeArrowheads="1"/>
          </p:cNvSpPr>
          <p:nvPr/>
        </p:nvSpPr>
        <p:spPr bwMode="auto">
          <a:xfrm>
            <a:off x="1692275" y="744554"/>
            <a:ext cx="5399088" cy="576262"/>
          </a:xfrm>
          <a:prstGeom prst="rect">
            <a:avLst/>
          </a:prstGeom>
          <a:gradFill rotWithShape="1">
            <a:gsLst>
              <a:gs pos="0">
                <a:srgbClr val="99CC00"/>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lang="en-US" altLang="zh-CN">
              <a:ea typeface="黑体" pitchFamily="49" charset="-122"/>
            </a:endParaRPr>
          </a:p>
          <a:p>
            <a:pPr algn="ctr">
              <a:spcBef>
                <a:spcPct val="50000"/>
              </a:spcBef>
            </a:pPr>
            <a:r>
              <a:rPr lang="zh-CN" altLang="en-US">
                <a:ea typeface="黑体" pitchFamily="49" charset="-122"/>
              </a:rPr>
              <a:t>上边的组件</a:t>
            </a:r>
          </a:p>
          <a:p>
            <a:pPr algn="ctr"/>
            <a:endParaRPr lang="en-US" altLang="zh-CN">
              <a:ea typeface="黑体" pitchFamily="49" charset="-122"/>
            </a:endParaRPr>
          </a:p>
        </p:txBody>
      </p:sp>
      <p:sp>
        <p:nvSpPr>
          <p:cNvPr id="335877" name="Rectangle 5"/>
          <p:cNvSpPr>
            <a:spLocks noChangeArrowheads="1"/>
          </p:cNvSpPr>
          <p:nvPr/>
        </p:nvSpPr>
        <p:spPr bwMode="auto">
          <a:xfrm>
            <a:off x="1692275" y="1392254"/>
            <a:ext cx="504825" cy="3024187"/>
          </a:xfrm>
          <a:prstGeom prst="rect">
            <a:avLst/>
          </a:prstGeom>
          <a:gradFill rotWithShape="1">
            <a:gsLst>
              <a:gs pos="0">
                <a:srgbClr val="99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en-US" altLang="zh-CN">
                <a:ea typeface="黑体" pitchFamily="49" charset="-122"/>
              </a:rPr>
              <a:t> </a:t>
            </a:r>
            <a:r>
              <a:rPr lang="zh-CN" altLang="en-US">
                <a:ea typeface="黑体" pitchFamily="49" charset="-122"/>
              </a:rPr>
              <a:t>左</a:t>
            </a:r>
          </a:p>
          <a:p>
            <a:pPr algn="ctr">
              <a:spcBef>
                <a:spcPct val="50000"/>
              </a:spcBef>
            </a:pPr>
            <a:r>
              <a:rPr lang="zh-CN" altLang="en-US">
                <a:ea typeface="黑体" pitchFamily="49" charset="-122"/>
              </a:rPr>
              <a:t>边</a:t>
            </a:r>
          </a:p>
          <a:p>
            <a:pPr algn="ctr">
              <a:spcBef>
                <a:spcPct val="50000"/>
              </a:spcBef>
            </a:pPr>
            <a:r>
              <a:rPr lang="zh-CN" altLang="en-US">
                <a:ea typeface="黑体" pitchFamily="49" charset="-122"/>
              </a:rPr>
              <a:t>的</a:t>
            </a:r>
          </a:p>
          <a:p>
            <a:pPr algn="ctr">
              <a:spcBef>
                <a:spcPct val="50000"/>
              </a:spcBef>
            </a:pPr>
            <a:r>
              <a:rPr lang="zh-CN" altLang="en-US">
                <a:ea typeface="黑体" pitchFamily="49" charset="-122"/>
              </a:rPr>
              <a:t>组</a:t>
            </a:r>
          </a:p>
          <a:p>
            <a:pPr algn="ctr">
              <a:spcBef>
                <a:spcPct val="50000"/>
              </a:spcBef>
            </a:pPr>
            <a:r>
              <a:rPr lang="zh-CN" altLang="en-US">
                <a:ea typeface="黑体" pitchFamily="49" charset="-122"/>
              </a:rPr>
              <a:t>件</a:t>
            </a:r>
            <a:endParaRPr lang="en-US">
              <a:ea typeface="黑体" pitchFamily="49" charset="-122"/>
            </a:endParaRPr>
          </a:p>
        </p:txBody>
      </p:sp>
      <p:sp>
        <p:nvSpPr>
          <p:cNvPr id="335878" name="Rectangle 6"/>
          <p:cNvSpPr>
            <a:spLocks noChangeArrowheads="1"/>
          </p:cNvSpPr>
          <p:nvPr/>
        </p:nvSpPr>
        <p:spPr bwMode="auto">
          <a:xfrm>
            <a:off x="6588125" y="1392254"/>
            <a:ext cx="503238" cy="3024187"/>
          </a:xfrm>
          <a:prstGeom prst="rect">
            <a:avLst/>
          </a:prstGeom>
          <a:gradFill rotWithShape="1">
            <a:gsLst>
              <a:gs pos="0">
                <a:srgbClr val="99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zh-CN" altLang="en-US">
                <a:ea typeface="黑体" pitchFamily="49" charset="-122"/>
              </a:rPr>
              <a:t>右</a:t>
            </a:r>
          </a:p>
          <a:p>
            <a:pPr algn="ctr">
              <a:spcBef>
                <a:spcPct val="50000"/>
              </a:spcBef>
            </a:pPr>
            <a:r>
              <a:rPr lang="zh-CN" altLang="en-US">
                <a:ea typeface="黑体" pitchFamily="49" charset="-122"/>
              </a:rPr>
              <a:t>边</a:t>
            </a:r>
          </a:p>
          <a:p>
            <a:pPr algn="ctr">
              <a:spcBef>
                <a:spcPct val="50000"/>
              </a:spcBef>
            </a:pPr>
            <a:r>
              <a:rPr lang="zh-CN" altLang="en-US">
                <a:ea typeface="黑体" pitchFamily="49" charset="-122"/>
              </a:rPr>
              <a:t>的</a:t>
            </a:r>
          </a:p>
          <a:p>
            <a:pPr algn="ctr">
              <a:spcBef>
                <a:spcPct val="50000"/>
              </a:spcBef>
            </a:pPr>
            <a:r>
              <a:rPr lang="zh-CN" altLang="en-US">
                <a:ea typeface="黑体" pitchFamily="49" charset="-122"/>
              </a:rPr>
              <a:t>组</a:t>
            </a:r>
          </a:p>
          <a:p>
            <a:pPr algn="ctr">
              <a:spcBef>
                <a:spcPct val="50000"/>
              </a:spcBef>
            </a:pPr>
            <a:r>
              <a:rPr lang="zh-CN" altLang="en-US">
                <a:ea typeface="黑体" pitchFamily="49" charset="-122"/>
              </a:rPr>
              <a:t>件</a:t>
            </a:r>
          </a:p>
        </p:txBody>
      </p:sp>
      <p:sp>
        <p:nvSpPr>
          <p:cNvPr id="335879" name="Rectangle 7"/>
          <p:cNvSpPr>
            <a:spLocks noChangeArrowheads="1"/>
          </p:cNvSpPr>
          <p:nvPr/>
        </p:nvSpPr>
        <p:spPr bwMode="auto">
          <a:xfrm>
            <a:off x="1692275" y="4489466"/>
            <a:ext cx="5399088" cy="503238"/>
          </a:xfrm>
          <a:prstGeom prst="rect">
            <a:avLst/>
          </a:prstGeom>
          <a:gradFill rotWithShape="1">
            <a:gsLst>
              <a:gs pos="0">
                <a:srgbClr val="99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lang="en-US" altLang="zh-CN">
              <a:ea typeface="黑体" pitchFamily="49" charset="-122"/>
            </a:endParaRPr>
          </a:p>
          <a:p>
            <a:pPr algn="ctr">
              <a:spcBef>
                <a:spcPct val="50000"/>
              </a:spcBef>
            </a:pPr>
            <a:r>
              <a:rPr lang="zh-CN" altLang="en-US">
                <a:ea typeface="黑体" pitchFamily="49" charset="-122"/>
              </a:rPr>
              <a:t>下边的组件</a:t>
            </a:r>
          </a:p>
          <a:p>
            <a:pPr algn="ctr">
              <a:spcBef>
                <a:spcPct val="50000"/>
              </a:spcBef>
            </a:pPr>
            <a:endParaRPr lang="en-US" altLang="zh-CN">
              <a:ea typeface="黑体" pitchFamily="49" charset="-122"/>
            </a:endParaRPr>
          </a:p>
        </p:txBody>
      </p:sp>
      <p:sp>
        <p:nvSpPr>
          <p:cNvPr id="335880" name="Rectangle 8"/>
          <p:cNvSpPr>
            <a:spLocks noChangeArrowheads="1"/>
          </p:cNvSpPr>
          <p:nvPr/>
        </p:nvSpPr>
        <p:spPr bwMode="auto">
          <a:xfrm>
            <a:off x="2268538" y="1392254"/>
            <a:ext cx="4248150" cy="3024187"/>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81" name="Text Box 9"/>
          <p:cNvSpPr txBox="1">
            <a:spLocks noChangeArrowheads="1"/>
          </p:cNvSpPr>
          <p:nvPr/>
        </p:nvSpPr>
        <p:spPr bwMode="auto">
          <a:xfrm>
            <a:off x="179388" y="3722704"/>
            <a:ext cx="1223962" cy="360362"/>
          </a:xfrm>
          <a:prstGeom prst="rect">
            <a:avLst/>
          </a:prstGeom>
          <a:solidFill>
            <a:srgbClr val="FF66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solidFill>
                  <a:schemeClr val="bg1"/>
                </a:solidFill>
                <a:effectLst>
                  <a:outerShdw blurRad="38100" dist="38100" dir="2700000" algn="tl">
                    <a:srgbClr val="000000"/>
                  </a:outerShdw>
                </a:effectLst>
                <a:ea typeface="黑体" pitchFamily="2" charset="-122"/>
              </a:rPr>
              <a:t>容器</a:t>
            </a:r>
          </a:p>
        </p:txBody>
      </p:sp>
      <p:sp>
        <p:nvSpPr>
          <p:cNvPr id="335882" name="AutoShape 10"/>
          <p:cNvSpPr>
            <a:spLocks noChangeArrowheads="1"/>
          </p:cNvSpPr>
          <p:nvPr/>
        </p:nvSpPr>
        <p:spPr bwMode="auto">
          <a:xfrm>
            <a:off x="1403350" y="3768741"/>
            <a:ext cx="217488" cy="288925"/>
          </a:xfrm>
          <a:prstGeom prst="rightArrow">
            <a:avLst>
              <a:gd name="adj1" fmla="val 50000"/>
              <a:gd name="adj2" fmla="val 25000"/>
            </a:avLst>
          </a:prstGeom>
          <a:solidFill>
            <a:srgbClr val="B9FDF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89" name="Rectangle 17"/>
          <p:cNvSpPr>
            <a:spLocks noChangeArrowheads="1"/>
          </p:cNvSpPr>
          <p:nvPr/>
        </p:nvSpPr>
        <p:spPr bwMode="auto">
          <a:xfrm>
            <a:off x="3706813" y="96854"/>
            <a:ext cx="1296987" cy="503237"/>
          </a:xfrm>
          <a:prstGeom prst="rect">
            <a:avLst/>
          </a:prstGeom>
          <a:gradFill rotWithShape="1">
            <a:gsLst>
              <a:gs pos="0">
                <a:srgbClr val="FFFFFF"/>
              </a:gs>
              <a:gs pos="50000">
                <a:srgbClr val="FFCC00"/>
              </a:gs>
              <a:gs pos="100000">
                <a:srgbClr val="FFFFFF"/>
              </a:gs>
            </a:gsLst>
            <a:lin ang="5400000" scaled="1"/>
          </a:gra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North</a:t>
            </a:r>
          </a:p>
        </p:txBody>
      </p:sp>
      <p:sp>
        <p:nvSpPr>
          <p:cNvPr id="335890" name="Rectangle 18"/>
          <p:cNvSpPr>
            <a:spLocks noChangeArrowheads="1"/>
          </p:cNvSpPr>
          <p:nvPr/>
        </p:nvSpPr>
        <p:spPr bwMode="auto">
          <a:xfrm>
            <a:off x="3708400" y="5137166"/>
            <a:ext cx="1296988" cy="503238"/>
          </a:xfrm>
          <a:prstGeom prst="rect">
            <a:avLst/>
          </a:prstGeom>
          <a:gradFill rotWithShape="1">
            <a:gsLst>
              <a:gs pos="0">
                <a:srgbClr val="FFFFFF"/>
              </a:gs>
              <a:gs pos="50000">
                <a:srgbClr val="FFCC00"/>
              </a:gs>
              <a:gs pos="100000">
                <a:srgbClr val="FFFFFF"/>
              </a:gs>
            </a:gsLst>
            <a:lin ang="5400000" scaled="1"/>
          </a:gra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South</a:t>
            </a:r>
          </a:p>
        </p:txBody>
      </p:sp>
      <p:sp>
        <p:nvSpPr>
          <p:cNvPr id="335891" name="Rectangle 19"/>
          <p:cNvSpPr>
            <a:spLocks noChangeArrowheads="1"/>
          </p:cNvSpPr>
          <p:nvPr/>
        </p:nvSpPr>
        <p:spPr bwMode="auto">
          <a:xfrm>
            <a:off x="7307263" y="2473341"/>
            <a:ext cx="1296987" cy="503238"/>
          </a:xfrm>
          <a:prstGeom prst="rect">
            <a:avLst/>
          </a:prstGeom>
          <a:gradFill rotWithShape="1">
            <a:gsLst>
              <a:gs pos="0">
                <a:srgbClr val="FFFFFF"/>
              </a:gs>
              <a:gs pos="50000">
                <a:srgbClr val="FFCC00"/>
              </a:gs>
              <a:gs pos="100000">
                <a:srgbClr val="FFFFFF"/>
              </a:gs>
            </a:gsLst>
            <a:lin ang="5400000" scaled="1"/>
          </a:gra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East</a:t>
            </a:r>
          </a:p>
        </p:txBody>
      </p:sp>
      <p:sp>
        <p:nvSpPr>
          <p:cNvPr id="335892" name="Rectangle 20"/>
          <p:cNvSpPr>
            <a:spLocks noChangeArrowheads="1"/>
          </p:cNvSpPr>
          <p:nvPr/>
        </p:nvSpPr>
        <p:spPr bwMode="auto">
          <a:xfrm>
            <a:off x="179388" y="2473341"/>
            <a:ext cx="1296987" cy="503238"/>
          </a:xfrm>
          <a:prstGeom prst="rect">
            <a:avLst/>
          </a:prstGeom>
          <a:gradFill rotWithShape="1">
            <a:gsLst>
              <a:gs pos="0">
                <a:srgbClr val="FFFFFF"/>
              </a:gs>
              <a:gs pos="50000">
                <a:srgbClr val="FFCC00"/>
              </a:gs>
              <a:gs pos="100000">
                <a:srgbClr val="FFFFFF"/>
              </a:gs>
            </a:gsLst>
            <a:lin ang="5400000" scaled="1"/>
          </a:gra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West</a:t>
            </a:r>
          </a:p>
        </p:txBody>
      </p:sp>
      <p:sp>
        <p:nvSpPr>
          <p:cNvPr id="335893" name="Rectangle 21"/>
          <p:cNvSpPr>
            <a:spLocks noChangeArrowheads="1"/>
          </p:cNvSpPr>
          <p:nvPr/>
        </p:nvSpPr>
        <p:spPr bwMode="auto">
          <a:xfrm>
            <a:off x="3706813" y="2400316"/>
            <a:ext cx="1296987" cy="647700"/>
          </a:xfrm>
          <a:prstGeom prst="rect">
            <a:avLst/>
          </a:prstGeom>
          <a:gradFill rotWithShape="1">
            <a:gsLst>
              <a:gs pos="0">
                <a:srgbClr val="FFFFFF"/>
              </a:gs>
              <a:gs pos="50000">
                <a:srgbClr val="FFCC00"/>
              </a:gs>
              <a:gs pos="100000">
                <a:srgbClr val="FFFFFF"/>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CENTER</a:t>
            </a:r>
          </a:p>
        </p:txBody>
      </p:sp>
      <p:sp>
        <p:nvSpPr>
          <p:cNvPr id="54289" name="TextBox 1"/>
          <p:cNvSpPr txBox="1">
            <a:spLocks noChangeArrowheads="1"/>
          </p:cNvSpPr>
          <p:nvPr/>
        </p:nvSpPr>
        <p:spPr bwMode="auto">
          <a:xfrm>
            <a:off x="179388" y="5711841"/>
            <a:ext cx="6840537"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微软雅黑" pitchFamily="34" charset="-122"/>
                <a:ea typeface="微软雅黑" pitchFamily="34" charset="-122"/>
              </a:rPr>
              <a:t>五个区域可以先放</a:t>
            </a:r>
            <a:r>
              <a:rPr lang="en-US" altLang="zh-CN" sz="2000">
                <a:latin typeface="微软雅黑" pitchFamily="34" charset="-122"/>
                <a:ea typeface="微软雅黑" pitchFamily="34" charset="-122"/>
              </a:rPr>
              <a:t>Pane</a:t>
            </a:r>
            <a:r>
              <a:rPr lang="zh-CN" altLang="en-US" sz="2000">
                <a:latin typeface="微软雅黑" pitchFamily="34" charset="-122"/>
                <a:ea typeface="微软雅黑" pitchFamily="34" charset="-122"/>
              </a:rPr>
              <a:t>容器，在容器里面再放组件。演示</a:t>
            </a:r>
          </a:p>
        </p:txBody>
      </p:sp>
      <p:sp>
        <p:nvSpPr>
          <p:cNvPr id="18" name="文本框 17"/>
          <p:cNvSpPr txBox="1"/>
          <p:nvPr/>
        </p:nvSpPr>
        <p:spPr>
          <a:xfrm>
            <a:off x="4716277" y="6160779"/>
            <a:ext cx="4349986" cy="646331"/>
          </a:xfrm>
          <a:prstGeom prst="rect">
            <a:avLst/>
          </a:prstGeom>
          <a:solidFill>
            <a:srgbClr val="CCECFF"/>
          </a:solidFill>
        </p:spPr>
        <p:txBody>
          <a:bodyPr wrap="square" rtlCol="0">
            <a:spAutoFit/>
          </a:bodyPr>
          <a:lstStyle/>
          <a:p>
            <a:r>
              <a:rPr lang="zh-CN" altLang="en-US" smtClean="0">
                <a:ea typeface="华文细黑" panose="02010600040101010101" pitchFamily="2" charset="-122"/>
              </a:rPr>
              <a:t>演示代码：</a:t>
            </a:r>
            <a:endParaRPr lang="en-US" altLang="zh-CN" smtClean="0">
              <a:ea typeface="华文细黑" panose="02010600040101010101" pitchFamily="2" charset="-122"/>
            </a:endParaRPr>
          </a:p>
          <a:p>
            <a:r>
              <a:rPr lang="en-US" altLang="zh-CN" smtClean="0">
                <a:ea typeface="华文细黑" panose="02010600040101010101" pitchFamily="2" charset="-122"/>
              </a:rPr>
              <a:t>06-Uidesign/layout. BorderLayoutDemo</a:t>
            </a:r>
            <a:endParaRPr lang="zh-CN" altLang="en-US">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335875"/>
                                        </p:tgtEl>
                                        <p:attrNameLst>
                                          <p:attrName>style.visibility</p:attrName>
                                        </p:attrNameLst>
                                      </p:cBhvr>
                                      <p:to>
                                        <p:strVal val="visible"/>
                                      </p:to>
                                    </p:set>
                                    <p:animEffect transition="in" filter="wedge">
                                      <p:cBhvr>
                                        <p:cTn id="7" dur="1000"/>
                                        <p:tgtEl>
                                          <p:spTgt spid="335875"/>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335881"/>
                                        </p:tgtEl>
                                        <p:attrNameLst>
                                          <p:attrName>style.visibility</p:attrName>
                                        </p:attrNameLst>
                                      </p:cBhvr>
                                      <p:to>
                                        <p:strVal val="visible"/>
                                      </p:to>
                                    </p:set>
                                    <p:animEffect transition="in" filter="blinds(horizontal)">
                                      <p:cBhvr>
                                        <p:cTn id="11" dur="1000"/>
                                        <p:tgtEl>
                                          <p:spTgt spid="335881"/>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35882"/>
                                        </p:tgtEl>
                                        <p:attrNameLst>
                                          <p:attrName>style.visibility</p:attrName>
                                        </p:attrNameLst>
                                      </p:cBhvr>
                                      <p:to>
                                        <p:strVal val="visible"/>
                                      </p:to>
                                    </p:set>
                                    <p:animEffect transition="in" filter="wipe(left)">
                                      <p:cBhvr>
                                        <p:cTn id="15" dur="1000"/>
                                        <p:tgtEl>
                                          <p:spTgt spid="3358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1" presetClass="entr" presetSubtype="0" fill="hold" grpId="0" nodeType="clickEffect">
                                  <p:stCondLst>
                                    <p:cond delay="0"/>
                                  </p:stCondLst>
                                  <p:iterate type="lt">
                                    <p:tmPct val="5000"/>
                                  </p:iterate>
                                  <p:childTnLst>
                                    <p:set>
                                      <p:cBhvr>
                                        <p:cTn id="19" dur="1" fill="hold">
                                          <p:stCondLst>
                                            <p:cond delay="0"/>
                                          </p:stCondLst>
                                        </p:cTn>
                                        <p:tgtEl>
                                          <p:spTgt spid="335889"/>
                                        </p:tgtEl>
                                        <p:attrNameLst>
                                          <p:attrName>style.visibility</p:attrName>
                                        </p:attrNameLst>
                                      </p:cBhvr>
                                      <p:to>
                                        <p:strVal val="visible"/>
                                      </p:to>
                                    </p:set>
                                    <p:anim calcmode="lin" valueType="num">
                                      <p:cBhvr>
                                        <p:cTn id="20" dur="500" fill="hold"/>
                                        <p:tgtEl>
                                          <p:spTgt spid="335889"/>
                                        </p:tgtEl>
                                        <p:attrNameLst>
                                          <p:attrName>ppt_w</p:attrName>
                                        </p:attrNameLst>
                                      </p:cBhvr>
                                      <p:tavLst>
                                        <p:tav tm="0">
                                          <p:val>
                                            <p:fltVal val="0"/>
                                          </p:val>
                                        </p:tav>
                                        <p:tav tm="100000">
                                          <p:val>
                                            <p:strVal val="#ppt_w"/>
                                          </p:val>
                                        </p:tav>
                                      </p:tavLst>
                                    </p:anim>
                                    <p:anim calcmode="lin" valueType="num">
                                      <p:cBhvr>
                                        <p:cTn id="21" dur="500" fill="hold"/>
                                        <p:tgtEl>
                                          <p:spTgt spid="335889"/>
                                        </p:tgtEl>
                                        <p:attrNameLst>
                                          <p:attrName>ppt_h</p:attrName>
                                        </p:attrNameLst>
                                      </p:cBhvr>
                                      <p:tavLst>
                                        <p:tav tm="0">
                                          <p:val>
                                            <p:fltVal val="0"/>
                                          </p:val>
                                        </p:tav>
                                        <p:tav tm="100000">
                                          <p:val>
                                            <p:strVal val="#ppt_h"/>
                                          </p:val>
                                        </p:tav>
                                      </p:tavLst>
                                    </p:anim>
                                    <p:anim calcmode="lin" valueType="num">
                                      <p:cBhvr>
                                        <p:cTn id="22" dur="500" fill="hold"/>
                                        <p:tgtEl>
                                          <p:spTgt spid="335889"/>
                                        </p:tgtEl>
                                        <p:attrNameLst>
                                          <p:attrName>style.rotation</p:attrName>
                                        </p:attrNameLst>
                                      </p:cBhvr>
                                      <p:tavLst>
                                        <p:tav tm="0">
                                          <p:val>
                                            <p:fltVal val="90"/>
                                          </p:val>
                                        </p:tav>
                                        <p:tav tm="100000">
                                          <p:val>
                                            <p:fltVal val="0"/>
                                          </p:val>
                                        </p:tav>
                                      </p:tavLst>
                                    </p:anim>
                                    <p:animEffect transition="in" filter="fade">
                                      <p:cBhvr>
                                        <p:cTn id="23" dur="500"/>
                                        <p:tgtEl>
                                          <p:spTgt spid="335889"/>
                                        </p:tgtEl>
                                      </p:cBhvr>
                                    </p:animEffect>
                                  </p:childTnLst>
                                </p:cTn>
                              </p:par>
                            </p:childTnLst>
                          </p:cTn>
                        </p:par>
                        <p:par>
                          <p:cTn id="24" fill="hold" nodeType="afterGroup">
                            <p:stCondLst>
                              <p:cond delay="600"/>
                            </p:stCondLst>
                            <p:childTnLst>
                              <p:par>
                                <p:cTn id="25" presetID="10" presetClass="entr" presetSubtype="0" fill="hold" grpId="0" nodeType="afterEffect">
                                  <p:stCondLst>
                                    <p:cond delay="0"/>
                                  </p:stCondLst>
                                  <p:childTnLst>
                                    <p:set>
                                      <p:cBhvr>
                                        <p:cTn id="26" dur="1" fill="hold">
                                          <p:stCondLst>
                                            <p:cond delay="0"/>
                                          </p:stCondLst>
                                        </p:cTn>
                                        <p:tgtEl>
                                          <p:spTgt spid="335876"/>
                                        </p:tgtEl>
                                        <p:attrNameLst>
                                          <p:attrName>style.visibility</p:attrName>
                                        </p:attrNameLst>
                                      </p:cBhvr>
                                      <p:to>
                                        <p:strVal val="visible"/>
                                      </p:to>
                                    </p:set>
                                    <p:animEffect transition="in" filter="fade">
                                      <p:cBhvr>
                                        <p:cTn id="27" dur="2000"/>
                                        <p:tgtEl>
                                          <p:spTgt spid="335876"/>
                                        </p:tgtEl>
                                      </p:cBhvr>
                                    </p:animEffect>
                                  </p:childTnLst>
                                </p:cTn>
                              </p:par>
                            </p:childTnLst>
                          </p:cTn>
                        </p:par>
                        <p:par>
                          <p:cTn id="28" fill="hold" nodeType="afterGroup">
                            <p:stCondLst>
                              <p:cond delay="2600"/>
                            </p:stCondLst>
                            <p:childTnLst>
                              <p:par>
                                <p:cTn id="29" presetID="31" presetClass="entr" presetSubtype="0" fill="hold" grpId="0" nodeType="afterEffect">
                                  <p:stCondLst>
                                    <p:cond delay="0"/>
                                  </p:stCondLst>
                                  <p:iterate type="lt">
                                    <p:tmPct val="5000"/>
                                  </p:iterate>
                                  <p:childTnLst>
                                    <p:set>
                                      <p:cBhvr>
                                        <p:cTn id="30" dur="1" fill="hold">
                                          <p:stCondLst>
                                            <p:cond delay="0"/>
                                          </p:stCondLst>
                                        </p:cTn>
                                        <p:tgtEl>
                                          <p:spTgt spid="335890"/>
                                        </p:tgtEl>
                                        <p:attrNameLst>
                                          <p:attrName>style.visibility</p:attrName>
                                        </p:attrNameLst>
                                      </p:cBhvr>
                                      <p:to>
                                        <p:strVal val="visible"/>
                                      </p:to>
                                    </p:set>
                                    <p:anim calcmode="lin" valueType="num">
                                      <p:cBhvr>
                                        <p:cTn id="31" dur="1000" fill="hold"/>
                                        <p:tgtEl>
                                          <p:spTgt spid="335890"/>
                                        </p:tgtEl>
                                        <p:attrNameLst>
                                          <p:attrName>ppt_w</p:attrName>
                                        </p:attrNameLst>
                                      </p:cBhvr>
                                      <p:tavLst>
                                        <p:tav tm="0">
                                          <p:val>
                                            <p:fltVal val="0"/>
                                          </p:val>
                                        </p:tav>
                                        <p:tav tm="100000">
                                          <p:val>
                                            <p:strVal val="#ppt_w"/>
                                          </p:val>
                                        </p:tav>
                                      </p:tavLst>
                                    </p:anim>
                                    <p:anim calcmode="lin" valueType="num">
                                      <p:cBhvr>
                                        <p:cTn id="32" dur="1000" fill="hold"/>
                                        <p:tgtEl>
                                          <p:spTgt spid="335890"/>
                                        </p:tgtEl>
                                        <p:attrNameLst>
                                          <p:attrName>ppt_h</p:attrName>
                                        </p:attrNameLst>
                                      </p:cBhvr>
                                      <p:tavLst>
                                        <p:tav tm="0">
                                          <p:val>
                                            <p:fltVal val="0"/>
                                          </p:val>
                                        </p:tav>
                                        <p:tav tm="100000">
                                          <p:val>
                                            <p:strVal val="#ppt_h"/>
                                          </p:val>
                                        </p:tav>
                                      </p:tavLst>
                                    </p:anim>
                                    <p:anim calcmode="lin" valueType="num">
                                      <p:cBhvr>
                                        <p:cTn id="33" dur="1000" fill="hold"/>
                                        <p:tgtEl>
                                          <p:spTgt spid="335890"/>
                                        </p:tgtEl>
                                        <p:attrNameLst>
                                          <p:attrName>style.rotation</p:attrName>
                                        </p:attrNameLst>
                                      </p:cBhvr>
                                      <p:tavLst>
                                        <p:tav tm="0">
                                          <p:val>
                                            <p:fltVal val="90"/>
                                          </p:val>
                                        </p:tav>
                                        <p:tav tm="100000">
                                          <p:val>
                                            <p:fltVal val="0"/>
                                          </p:val>
                                        </p:tav>
                                      </p:tavLst>
                                    </p:anim>
                                    <p:animEffect transition="in" filter="fade">
                                      <p:cBhvr>
                                        <p:cTn id="34" dur="1000"/>
                                        <p:tgtEl>
                                          <p:spTgt spid="335890"/>
                                        </p:tgtEl>
                                      </p:cBhvr>
                                    </p:animEffect>
                                  </p:childTnLst>
                                </p:cTn>
                              </p:par>
                            </p:childTnLst>
                          </p:cTn>
                        </p:par>
                        <p:par>
                          <p:cTn id="35" fill="hold" nodeType="afterGroup">
                            <p:stCondLst>
                              <p:cond delay="3800"/>
                            </p:stCondLst>
                            <p:childTnLst>
                              <p:par>
                                <p:cTn id="36" presetID="10" presetClass="entr" presetSubtype="0" fill="hold" grpId="0" nodeType="afterEffect">
                                  <p:stCondLst>
                                    <p:cond delay="0"/>
                                  </p:stCondLst>
                                  <p:childTnLst>
                                    <p:set>
                                      <p:cBhvr>
                                        <p:cTn id="37" dur="1" fill="hold">
                                          <p:stCondLst>
                                            <p:cond delay="0"/>
                                          </p:stCondLst>
                                        </p:cTn>
                                        <p:tgtEl>
                                          <p:spTgt spid="335879"/>
                                        </p:tgtEl>
                                        <p:attrNameLst>
                                          <p:attrName>style.visibility</p:attrName>
                                        </p:attrNameLst>
                                      </p:cBhvr>
                                      <p:to>
                                        <p:strVal val="visible"/>
                                      </p:to>
                                    </p:set>
                                    <p:animEffect transition="in" filter="fade">
                                      <p:cBhvr>
                                        <p:cTn id="38" dur="2000"/>
                                        <p:tgtEl>
                                          <p:spTgt spid="335879"/>
                                        </p:tgtEl>
                                      </p:cBhvr>
                                    </p:animEffect>
                                  </p:childTnLst>
                                </p:cTn>
                              </p:par>
                            </p:childTnLst>
                          </p:cTn>
                        </p:par>
                        <p:par>
                          <p:cTn id="39" fill="hold" nodeType="afterGroup">
                            <p:stCondLst>
                              <p:cond delay="5800"/>
                            </p:stCondLst>
                            <p:childTnLst>
                              <p:par>
                                <p:cTn id="40" presetID="31" presetClass="entr" presetSubtype="0" fill="hold" grpId="0" nodeType="afterEffect">
                                  <p:stCondLst>
                                    <p:cond delay="0"/>
                                  </p:stCondLst>
                                  <p:iterate type="lt">
                                    <p:tmPct val="5000"/>
                                  </p:iterate>
                                  <p:childTnLst>
                                    <p:set>
                                      <p:cBhvr>
                                        <p:cTn id="41" dur="1" fill="hold">
                                          <p:stCondLst>
                                            <p:cond delay="0"/>
                                          </p:stCondLst>
                                        </p:cTn>
                                        <p:tgtEl>
                                          <p:spTgt spid="335892"/>
                                        </p:tgtEl>
                                        <p:attrNameLst>
                                          <p:attrName>style.visibility</p:attrName>
                                        </p:attrNameLst>
                                      </p:cBhvr>
                                      <p:to>
                                        <p:strVal val="visible"/>
                                      </p:to>
                                    </p:set>
                                    <p:anim calcmode="lin" valueType="num">
                                      <p:cBhvr>
                                        <p:cTn id="42" dur="1000" fill="hold"/>
                                        <p:tgtEl>
                                          <p:spTgt spid="335892"/>
                                        </p:tgtEl>
                                        <p:attrNameLst>
                                          <p:attrName>ppt_w</p:attrName>
                                        </p:attrNameLst>
                                      </p:cBhvr>
                                      <p:tavLst>
                                        <p:tav tm="0">
                                          <p:val>
                                            <p:fltVal val="0"/>
                                          </p:val>
                                        </p:tav>
                                        <p:tav tm="100000">
                                          <p:val>
                                            <p:strVal val="#ppt_w"/>
                                          </p:val>
                                        </p:tav>
                                      </p:tavLst>
                                    </p:anim>
                                    <p:anim calcmode="lin" valueType="num">
                                      <p:cBhvr>
                                        <p:cTn id="43" dur="1000" fill="hold"/>
                                        <p:tgtEl>
                                          <p:spTgt spid="335892"/>
                                        </p:tgtEl>
                                        <p:attrNameLst>
                                          <p:attrName>ppt_h</p:attrName>
                                        </p:attrNameLst>
                                      </p:cBhvr>
                                      <p:tavLst>
                                        <p:tav tm="0">
                                          <p:val>
                                            <p:fltVal val="0"/>
                                          </p:val>
                                        </p:tav>
                                        <p:tav tm="100000">
                                          <p:val>
                                            <p:strVal val="#ppt_h"/>
                                          </p:val>
                                        </p:tav>
                                      </p:tavLst>
                                    </p:anim>
                                    <p:anim calcmode="lin" valueType="num">
                                      <p:cBhvr>
                                        <p:cTn id="44" dur="1000" fill="hold"/>
                                        <p:tgtEl>
                                          <p:spTgt spid="335892"/>
                                        </p:tgtEl>
                                        <p:attrNameLst>
                                          <p:attrName>style.rotation</p:attrName>
                                        </p:attrNameLst>
                                      </p:cBhvr>
                                      <p:tavLst>
                                        <p:tav tm="0">
                                          <p:val>
                                            <p:fltVal val="90"/>
                                          </p:val>
                                        </p:tav>
                                        <p:tav tm="100000">
                                          <p:val>
                                            <p:fltVal val="0"/>
                                          </p:val>
                                        </p:tav>
                                      </p:tavLst>
                                    </p:anim>
                                    <p:animEffect transition="in" filter="fade">
                                      <p:cBhvr>
                                        <p:cTn id="45" dur="1000"/>
                                        <p:tgtEl>
                                          <p:spTgt spid="335892"/>
                                        </p:tgtEl>
                                      </p:cBhvr>
                                    </p:animEffect>
                                  </p:childTnLst>
                                </p:cTn>
                              </p:par>
                            </p:childTnLst>
                          </p:cTn>
                        </p:par>
                        <p:par>
                          <p:cTn id="46" fill="hold" nodeType="afterGroup">
                            <p:stCondLst>
                              <p:cond delay="6950"/>
                            </p:stCondLst>
                            <p:childTnLst>
                              <p:par>
                                <p:cTn id="47" presetID="10" presetClass="entr" presetSubtype="0" fill="hold" grpId="0" nodeType="afterEffect">
                                  <p:stCondLst>
                                    <p:cond delay="0"/>
                                  </p:stCondLst>
                                  <p:childTnLst>
                                    <p:set>
                                      <p:cBhvr>
                                        <p:cTn id="48" dur="1" fill="hold">
                                          <p:stCondLst>
                                            <p:cond delay="0"/>
                                          </p:stCondLst>
                                        </p:cTn>
                                        <p:tgtEl>
                                          <p:spTgt spid="335877"/>
                                        </p:tgtEl>
                                        <p:attrNameLst>
                                          <p:attrName>style.visibility</p:attrName>
                                        </p:attrNameLst>
                                      </p:cBhvr>
                                      <p:to>
                                        <p:strVal val="visible"/>
                                      </p:to>
                                    </p:set>
                                    <p:animEffect transition="in" filter="fade">
                                      <p:cBhvr>
                                        <p:cTn id="49" dur="2000"/>
                                        <p:tgtEl>
                                          <p:spTgt spid="335877"/>
                                        </p:tgtEl>
                                      </p:cBhvr>
                                    </p:animEffect>
                                  </p:childTnLst>
                                </p:cTn>
                              </p:par>
                            </p:childTnLst>
                          </p:cTn>
                        </p:par>
                        <p:par>
                          <p:cTn id="50" fill="hold" nodeType="afterGroup">
                            <p:stCondLst>
                              <p:cond delay="8950"/>
                            </p:stCondLst>
                            <p:childTnLst>
                              <p:par>
                                <p:cTn id="51" presetID="31" presetClass="entr" presetSubtype="0" fill="hold" grpId="0" nodeType="afterEffect">
                                  <p:stCondLst>
                                    <p:cond delay="0"/>
                                  </p:stCondLst>
                                  <p:iterate type="lt">
                                    <p:tmPct val="5000"/>
                                  </p:iterate>
                                  <p:childTnLst>
                                    <p:set>
                                      <p:cBhvr>
                                        <p:cTn id="52" dur="1" fill="hold">
                                          <p:stCondLst>
                                            <p:cond delay="0"/>
                                          </p:stCondLst>
                                        </p:cTn>
                                        <p:tgtEl>
                                          <p:spTgt spid="335891"/>
                                        </p:tgtEl>
                                        <p:attrNameLst>
                                          <p:attrName>style.visibility</p:attrName>
                                        </p:attrNameLst>
                                      </p:cBhvr>
                                      <p:to>
                                        <p:strVal val="visible"/>
                                      </p:to>
                                    </p:set>
                                    <p:anim calcmode="lin" valueType="num">
                                      <p:cBhvr>
                                        <p:cTn id="53" dur="1000" fill="hold"/>
                                        <p:tgtEl>
                                          <p:spTgt spid="335891"/>
                                        </p:tgtEl>
                                        <p:attrNameLst>
                                          <p:attrName>ppt_w</p:attrName>
                                        </p:attrNameLst>
                                      </p:cBhvr>
                                      <p:tavLst>
                                        <p:tav tm="0">
                                          <p:val>
                                            <p:fltVal val="0"/>
                                          </p:val>
                                        </p:tav>
                                        <p:tav tm="100000">
                                          <p:val>
                                            <p:strVal val="#ppt_w"/>
                                          </p:val>
                                        </p:tav>
                                      </p:tavLst>
                                    </p:anim>
                                    <p:anim calcmode="lin" valueType="num">
                                      <p:cBhvr>
                                        <p:cTn id="54" dur="1000" fill="hold"/>
                                        <p:tgtEl>
                                          <p:spTgt spid="335891"/>
                                        </p:tgtEl>
                                        <p:attrNameLst>
                                          <p:attrName>ppt_h</p:attrName>
                                        </p:attrNameLst>
                                      </p:cBhvr>
                                      <p:tavLst>
                                        <p:tav tm="0">
                                          <p:val>
                                            <p:fltVal val="0"/>
                                          </p:val>
                                        </p:tav>
                                        <p:tav tm="100000">
                                          <p:val>
                                            <p:strVal val="#ppt_h"/>
                                          </p:val>
                                        </p:tav>
                                      </p:tavLst>
                                    </p:anim>
                                    <p:anim calcmode="lin" valueType="num">
                                      <p:cBhvr>
                                        <p:cTn id="55" dur="1000" fill="hold"/>
                                        <p:tgtEl>
                                          <p:spTgt spid="335891"/>
                                        </p:tgtEl>
                                        <p:attrNameLst>
                                          <p:attrName>style.rotation</p:attrName>
                                        </p:attrNameLst>
                                      </p:cBhvr>
                                      <p:tavLst>
                                        <p:tav tm="0">
                                          <p:val>
                                            <p:fltVal val="90"/>
                                          </p:val>
                                        </p:tav>
                                        <p:tav tm="100000">
                                          <p:val>
                                            <p:fltVal val="0"/>
                                          </p:val>
                                        </p:tav>
                                      </p:tavLst>
                                    </p:anim>
                                    <p:animEffect transition="in" filter="fade">
                                      <p:cBhvr>
                                        <p:cTn id="56" dur="1000"/>
                                        <p:tgtEl>
                                          <p:spTgt spid="335891"/>
                                        </p:tgtEl>
                                      </p:cBhvr>
                                    </p:animEffect>
                                  </p:childTnLst>
                                </p:cTn>
                              </p:par>
                            </p:childTnLst>
                          </p:cTn>
                        </p:par>
                        <p:par>
                          <p:cTn id="57" fill="hold" nodeType="afterGroup">
                            <p:stCondLst>
                              <p:cond delay="10100"/>
                            </p:stCondLst>
                            <p:childTnLst>
                              <p:par>
                                <p:cTn id="58" presetID="10" presetClass="entr" presetSubtype="0" fill="hold" grpId="0" nodeType="afterEffect">
                                  <p:stCondLst>
                                    <p:cond delay="0"/>
                                  </p:stCondLst>
                                  <p:childTnLst>
                                    <p:set>
                                      <p:cBhvr>
                                        <p:cTn id="59" dur="1" fill="hold">
                                          <p:stCondLst>
                                            <p:cond delay="0"/>
                                          </p:stCondLst>
                                        </p:cTn>
                                        <p:tgtEl>
                                          <p:spTgt spid="335878"/>
                                        </p:tgtEl>
                                        <p:attrNameLst>
                                          <p:attrName>style.visibility</p:attrName>
                                        </p:attrNameLst>
                                      </p:cBhvr>
                                      <p:to>
                                        <p:strVal val="visible"/>
                                      </p:to>
                                    </p:set>
                                    <p:animEffect transition="in" filter="fade">
                                      <p:cBhvr>
                                        <p:cTn id="60" dur="2000"/>
                                        <p:tgtEl>
                                          <p:spTgt spid="335878"/>
                                        </p:tgtEl>
                                      </p:cBhvr>
                                    </p:animEffect>
                                  </p:childTnLst>
                                </p:cTn>
                              </p:par>
                            </p:childTnLst>
                          </p:cTn>
                        </p:par>
                        <p:par>
                          <p:cTn id="61" fill="hold" nodeType="afterGroup">
                            <p:stCondLst>
                              <p:cond delay="12100"/>
                            </p:stCondLst>
                            <p:childTnLst>
                              <p:par>
                                <p:cTn id="62" presetID="31" presetClass="entr" presetSubtype="0" fill="hold" grpId="0" nodeType="afterEffect">
                                  <p:stCondLst>
                                    <p:cond delay="0"/>
                                  </p:stCondLst>
                                  <p:iterate type="lt">
                                    <p:tmPct val="5000"/>
                                  </p:iterate>
                                  <p:childTnLst>
                                    <p:set>
                                      <p:cBhvr>
                                        <p:cTn id="63" dur="1" fill="hold">
                                          <p:stCondLst>
                                            <p:cond delay="0"/>
                                          </p:stCondLst>
                                        </p:cTn>
                                        <p:tgtEl>
                                          <p:spTgt spid="335893"/>
                                        </p:tgtEl>
                                        <p:attrNameLst>
                                          <p:attrName>style.visibility</p:attrName>
                                        </p:attrNameLst>
                                      </p:cBhvr>
                                      <p:to>
                                        <p:strVal val="visible"/>
                                      </p:to>
                                    </p:set>
                                    <p:anim calcmode="lin" valueType="num">
                                      <p:cBhvr>
                                        <p:cTn id="64" dur="1000" fill="hold"/>
                                        <p:tgtEl>
                                          <p:spTgt spid="335893"/>
                                        </p:tgtEl>
                                        <p:attrNameLst>
                                          <p:attrName>ppt_w</p:attrName>
                                        </p:attrNameLst>
                                      </p:cBhvr>
                                      <p:tavLst>
                                        <p:tav tm="0">
                                          <p:val>
                                            <p:fltVal val="0"/>
                                          </p:val>
                                        </p:tav>
                                        <p:tav tm="100000">
                                          <p:val>
                                            <p:strVal val="#ppt_w"/>
                                          </p:val>
                                        </p:tav>
                                      </p:tavLst>
                                    </p:anim>
                                    <p:anim calcmode="lin" valueType="num">
                                      <p:cBhvr>
                                        <p:cTn id="65" dur="1000" fill="hold"/>
                                        <p:tgtEl>
                                          <p:spTgt spid="335893"/>
                                        </p:tgtEl>
                                        <p:attrNameLst>
                                          <p:attrName>ppt_h</p:attrName>
                                        </p:attrNameLst>
                                      </p:cBhvr>
                                      <p:tavLst>
                                        <p:tav tm="0">
                                          <p:val>
                                            <p:fltVal val="0"/>
                                          </p:val>
                                        </p:tav>
                                        <p:tav tm="100000">
                                          <p:val>
                                            <p:strVal val="#ppt_h"/>
                                          </p:val>
                                        </p:tav>
                                      </p:tavLst>
                                    </p:anim>
                                    <p:anim calcmode="lin" valueType="num">
                                      <p:cBhvr>
                                        <p:cTn id="66" dur="1000" fill="hold"/>
                                        <p:tgtEl>
                                          <p:spTgt spid="335893"/>
                                        </p:tgtEl>
                                        <p:attrNameLst>
                                          <p:attrName>style.rotation</p:attrName>
                                        </p:attrNameLst>
                                      </p:cBhvr>
                                      <p:tavLst>
                                        <p:tav tm="0">
                                          <p:val>
                                            <p:fltVal val="90"/>
                                          </p:val>
                                        </p:tav>
                                        <p:tav tm="100000">
                                          <p:val>
                                            <p:fltVal val="0"/>
                                          </p:val>
                                        </p:tav>
                                      </p:tavLst>
                                    </p:anim>
                                    <p:animEffect transition="in" filter="fade">
                                      <p:cBhvr>
                                        <p:cTn id="67" dur="1000"/>
                                        <p:tgtEl>
                                          <p:spTgt spid="335893"/>
                                        </p:tgtEl>
                                      </p:cBhvr>
                                    </p:animEffect>
                                  </p:childTnLst>
                                </p:cTn>
                              </p:par>
                            </p:childTnLst>
                          </p:cTn>
                        </p:par>
                        <p:par>
                          <p:cTn id="68" fill="hold" nodeType="afterGroup">
                            <p:stCondLst>
                              <p:cond delay="13350"/>
                            </p:stCondLst>
                            <p:childTnLst>
                              <p:par>
                                <p:cTn id="69" presetID="10" presetClass="entr" presetSubtype="0" fill="hold" grpId="0" nodeType="afterEffect">
                                  <p:stCondLst>
                                    <p:cond delay="0"/>
                                  </p:stCondLst>
                                  <p:childTnLst>
                                    <p:set>
                                      <p:cBhvr>
                                        <p:cTn id="70" dur="1" fill="hold">
                                          <p:stCondLst>
                                            <p:cond delay="0"/>
                                          </p:stCondLst>
                                        </p:cTn>
                                        <p:tgtEl>
                                          <p:spTgt spid="335880"/>
                                        </p:tgtEl>
                                        <p:attrNameLst>
                                          <p:attrName>style.visibility</p:attrName>
                                        </p:attrNameLst>
                                      </p:cBhvr>
                                      <p:to>
                                        <p:strVal val="visible"/>
                                      </p:to>
                                    </p:set>
                                    <p:animEffect transition="in" filter="fade">
                                      <p:cBhvr>
                                        <p:cTn id="71" dur="2000"/>
                                        <p:tgtEl>
                                          <p:spTgt spid="335880"/>
                                        </p:tgtEl>
                                      </p:cBhvr>
                                    </p:animEffect>
                                  </p:childTnLst>
                                </p:cTn>
                              </p:par>
                            </p:childTnLst>
                          </p:cTn>
                        </p:par>
                        <p:par>
                          <p:cTn id="72" fill="hold">
                            <p:stCondLst>
                              <p:cond delay="15350"/>
                            </p:stCondLst>
                            <p:childTnLst>
                              <p:par>
                                <p:cTn id="73" presetID="2" presetClass="entr" presetSubtype="8"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0-#ppt_w/2"/>
                                          </p:val>
                                        </p:tav>
                                        <p:tav tm="100000">
                                          <p:val>
                                            <p:strVal val="#ppt_x"/>
                                          </p:val>
                                        </p:tav>
                                      </p:tavLst>
                                    </p:anim>
                                    <p:anim calcmode="lin" valueType="num">
                                      <p:cBhvr additive="base">
                                        <p:cTn id="7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animBg="1"/>
      <p:bldP spid="335876" grpId="0" animBg="1"/>
      <p:bldP spid="335877" grpId="0" animBg="1"/>
      <p:bldP spid="335878" grpId="0" animBg="1"/>
      <p:bldP spid="335879" grpId="0" animBg="1"/>
      <p:bldP spid="335880" grpId="0" animBg="1"/>
      <p:bldP spid="335881" grpId="0" animBg="1"/>
      <p:bldP spid="335882" grpId="0" animBg="1"/>
      <p:bldP spid="335889" grpId="0" animBg="1"/>
      <p:bldP spid="335890" grpId="0" animBg="1"/>
      <p:bldP spid="335891" grpId="0" animBg="1"/>
      <p:bldP spid="335892" grpId="0" animBg="1"/>
      <p:bldP spid="335893"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CA2F68-3106-4052-836A-F2A761CA6374}" type="slidenum">
              <a:rPr lang="en-US" altLang="zh-CN" smtClean="0"/>
              <a:pPr eaLnBrk="1" hangingPunct="1"/>
              <a:t>42</a:t>
            </a:fld>
            <a:endParaRPr lang="en-US" altLang="zh-CN" smtClean="0"/>
          </a:p>
        </p:txBody>
      </p:sp>
      <p:sp>
        <p:nvSpPr>
          <p:cNvPr id="55299" name="Rectangle 14"/>
          <p:cNvSpPr>
            <a:spLocks noChangeArrowheads="1"/>
          </p:cNvSpPr>
          <p:nvPr/>
        </p:nvSpPr>
        <p:spPr bwMode="auto">
          <a:xfrm>
            <a:off x="539750" y="3357563"/>
            <a:ext cx="1296988" cy="503237"/>
          </a:xfrm>
          <a:prstGeom prst="rect">
            <a:avLst/>
          </a:prstGeom>
          <a:gradFill rotWithShape="1">
            <a:gsLst>
              <a:gs pos="0">
                <a:srgbClr val="FFFFFF"/>
              </a:gs>
              <a:gs pos="50000">
                <a:srgbClr val="FFCC00"/>
              </a:gs>
              <a:gs pos="100000">
                <a:srgbClr val="FFFFFF"/>
              </a:gs>
            </a:gsLst>
            <a:lin ang="5400000" scaled="1"/>
          </a:gra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West</a:t>
            </a:r>
          </a:p>
        </p:txBody>
      </p:sp>
      <p:sp>
        <p:nvSpPr>
          <p:cNvPr id="55300" name="Rectangle 13"/>
          <p:cNvSpPr>
            <a:spLocks noChangeArrowheads="1"/>
          </p:cNvSpPr>
          <p:nvPr/>
        </p:nvSpPr>
        <p:spPr bwMode="auto">
          <a:xfrm>
            <a:off x="7667625" y="3357563"/>
            <a:ext cx="1296988" cy="503237"/>
          </a:xfrm>
          <a:prstGeom prst="rect">
            <a:avLst/>
          </a:prstGeom>
          <a:gradFill rotWithShape="1">
            <a:gsLst>
              <a:gs pos="0">
                <a:srgbClr val="FFFFFF"/>
              </a:gs>
              <a:gs pos="50000">
                <a:srgbClr val="FFCC00"/>
              </a:gs>
              <a:gs pos="100000">
                <a:srgbClr val="FFFFFF"/>
              </a:gs>
            </a:gsLst>
            <a:lin ang="5400000" scaled="1"/>
          </a:gra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East</a:t>
            </a:r>
          </a:p>
        </p:txBody>
      </p:sp>
      <p:sp>
        <p:nvSpPr>
          <p:cNvPr id="55301" name="Rectangle 2"/>
          <p:cNvSpPr>
            <a:spLocks noGrp="1" noChangeArrowheads="1"/>
          </p:cNvSpPr>
          <p:nvPr>
            <p:ph type="title"/>
          </p:nvPr>
        </p:nvSpPr>
        <p:spPr>
          <a:xfrm>
            <a:off x="735013" y="188913"/>
            <a:ext cx="8229600"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BorderLayout 2-2</a:t>
            </a:r>
          </a:p>
        </p:txBody>
      </p:sp>
      <p:sp>
        <p:nvSpPr>
          <p:cNvPr id="55302" name="Rectangle 3"/>
          <p:cNvSpPr>
            <a:spLocks noChangeArrowheads="1"/>
          </p:cNvSpPr>
          <p:nvPr/>
        </p:nvSpPr>
        <p:spPr bwMode="auto">
          <a:xfrm>
            <a:off x="1979613" y="1557338"/>
            <a:ext cx="5545137" cy="4392612"/>
          </a:xfrm>
          <a:prstGeom prst="rect">
            <a:avLst/>
          </a:prstGeom>
          <a:solidFill>
            <a:srgbClr val="B9FDF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3" name="Rectangle 4"/>
          <p:cNvSpPr>
            <a:spLocks noChangeArrowheads="1"/>
          </p:cNvSpPr>
          <p:nvPr/>
        </p:nvSpPr>
        <p:spPr bwMode="auto">
          <a:xfrm>
            <a:off x="2052638" y="1628775"/>
            <a:ext cx="5399087" cy="576263"/>
          </a:xfrm>
          <a:prstGeom prst="rect">
            <a:avLst/>
          </a:prstGeom>
          <a:gradFill rotWithShape="1">
            <a:gsLst>
              <a:gs pos="0">
                <a:srgbClr val="99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lang="en-US" altLang="zh-CN">
              <a:ea typeface="黑体" pitchFamily="49" charset="-122"/>
            </a:endParaRPr>
          </a:p>
          <a:p>
            <a:pPr algn="ctr">
              <a:spcBef>
                <a:spcPct val="50000"/>
              </a:spcBef>
            </a:pPr>
            <a:r>
              <a:rPr lang="zh-CN" altLang="en-US">
                <a:ea typeface="黑体" pitchFamily="49" charset="-122"/>
              </a:rPr>
              <a:t>上边的组件</a:t>
            </a:r>
            <a:endParaRPr lang="en-US">
              <a:ea typeface="黑体" pitchFamily="49" charset="-122"/>
            </a:endParaRPr>
          </a:p>
          <a:p>
            <a:pPr algn="ctr">
              <a:spcBef>
                <a:spcPct val="50000"/>
              </a:spcBef>
            </a:pPr>
            <a:endParaRPr lang="en-US">
              <a:ea typeface="黑体" pitchFamily="49" charset="-122"/>
            </a:endParaRPr>
          </a:p>
        </p:txBody>
      </p:sp>
      <p:sp>
        <p:nvSpPr>
          <p:cNvPr id="55304" name="Rectangle 5"/>
          <p:cNvSpPr>
            <a:spLocks noChangeArrowheads="1"/>
          </p:cNvSpPr>
          <p:nvPr/>
        </p:nvSpPr>
        <p:spPr bwMode="auto">
          <a:xfrm>
            <a:off x="2052638" y="2276475"/>
            <a:ext cx="504825" cy="3024188"/>
          </a:xfrm>
          <a:prstGeom prst="rect">
            <a:avLst/>
          </a:prstGeom>
          <a:gradFill rotWithShape="1">
            <a:gsLst>
              <a:gs pos="0">
                <a:srgbClr val="99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en-US" altLang="zh-CN">
                <a:ea typeface="黑体" pitchFamily="49" charset="-122"/>
              </a:rPr>
              <a:t> </a:t>
            </a:r>
            <a:r>
              <a:rPr lang="zh-CN" altLang="en-US">
                <a:ea typeface="黑体" pitchFamily="49" charset="-122"/>
              </a:rPr>
              <a:t>右</a:t>
            </a:r>
          </a:p>
          <a:p>
            <a:pPr algn="ctr">
              <a:spcBef>
                <a:spcPct val="50000"/>
              </a:spcBef>
            </a:pPr>
            <a:r>
              <a:rPr lang="zh-CN" altLang="en-US">
                <a:ea typeface="黑体" pitchFamily="49" charset="-122"/>
              </a:rPr>
              <a:t>边</a:t>
            </a:r>
          </a:p>
          <a:p>
            <a:pPr algn="ctr">
              <a:spcBef>
                <a:spcPct val="50000"/>
              </a:spcBef>
            </a:pPr>
            <a:r>
              <a:rPr lang="zh-CN" altLang="en-US">
                <a:ea typeface="黑体" pitchFamily="49" charset="-122"/>
              </a:rPr>
              <a:t>的</a:t>
            </a:r>
          </a:p>
          <a:p>
            <a:pPr algn="ctr">
              <a:spcBef>
                <a:spcPct val="50000"/>
              </a:spcBef>
            </a:pPr>
            <a:r>
              <a:rPr lang="zh-CN" altLang="en-US">
                <a:ea typeface="黑体" pitchFamily="49" charset="-122"/>
              </a:rPr>
              <a:t>组</a:t>
            </a:r>
          </a:p>
          <a:p>
            <a:pPr algn="ctr">
              <a:spcBef>
                <a:spcPct val="50000"/>
              </a:spcBef>
            </a:pPr>
            <a:r>
              <a:rPr lang="zh-CN" altLang="en-US">
                <a:ea typeface="黑体" pitchFamily="49" charset="-122"/>
              </a:rPr>
              <a:t>件</a:t>
            </a:r>
          </a:p>
        </p:txBody>
      </p:sp>
      <p:sp>
        <p:nvSpPr>
          <p:cNvPr id="55305" name="Rectangle 6"/>
          <p:cNvSpPr>
            <a:spLocks noChangeArrowheads="1"/>
          </p:cNvSpPr>
          <p:nvPr/>
        </p:nvSpPr>
        <p:spPr bwMode="auto">
          <a:xfrm>
            <a:off x="6948488" y="2276475"/>
            <a:ext cx="503237" cy="3024188"/>
          </a:xfrm>
          <a:prstGeom prst="rect">
            <a:avLst/>
          </a:prstGeom>
          <a:gradFill rotWithShape="1">
            <a:gsLst>
              <a:gs pos="0">
                <a:srgbClr val="99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en-US" altLang="zh-CN">
                <a:ea typeface="黑体" pitchFamily="49" charset="-122"/>
              </a:rPr>
              <a:t> </a:t>
            </a:r>
            <a:r>
              <a:rPr lang="zh-CN" altLang="en-US">
                <a:ea typeface="黑体" pitchFamily="49" charset="-122"/>
              </a:rPr>
              <a:t>左</a:t>
            </a:r>
          </a:p>
          <a:p>
            <a:pPr algn="ctr">
              <a:spcBef>
                <a:spcPct val="50000"/>
              </a:spcBef>
            </a:pPr>
            <a:r>
              <a:rPr lang="zh-CN" altLang="en-US">
                <a:ea typeface="黑体" pitchFamily="49" charset="-122"/>
              </a:rPr>
              <a:t>边</a:t>
            </a:r>
          </a:p>
          <a:p>
            <a:pPr algn="ctr">
              <a:spcBef>
                <a:spcPct val="50000"/>
              </a:spcBef>
            </a:pPr>
            <a:r>
              <a:rPr lang="zh-CN" altLang="en-US">
                <a:ea typeface="黑体" pitchFamily="49" charset="-122"/>
              </a:rPr>
              <a:t>的</a:t>
            </a:r>
          </a:p>
          <a:p>
            <a:pPr algn="ctr">
              <a:spcBef>
                <a:spcPct val="50000"/>
              </a:spcBef>
            </a:pPr>
            <a:r>
              <a:rPr lang="zh-CN" altLang="en-US">
                <a:ea typeface="黑体" pitchFamily="49" charset="-122"/>
              </a:rPr>
              <a:t>组</a:t>
            </a:r>
          </a:p>
          <a:p>
            <a:pPr algn="ctr">
              <a:spcBef>
                <a:spcPct val="50000"/>
              </a:spcBef>
            </a:pPr>
            <a:r>
              <a:rPr lang="zh-CN" altLang="en-US">
                <a:ea typeface="黑体" pitchFamily="49" charset="-122"/>
              </a:rPr>
              <a:t>件</a:t>
            </a:r>
          </a:p>
          <a:p>
            <a:pPr algn="ctr">
              <a:spcBef>
                <a:spcPct val="50000"/>
              </a:spcBef>
            </a:pPr>
            <a:endParaRPr lang="en-US" altLang="zh-CN">
              <a:ea typeface="黑体" pitchFamily="49" charset="-122"/>
            </a:endParaRPr>
          </a:p>
        </p:txBody>
      </p:sp>
      <p:sp>
        <p:nvSpPr>
          <p:cNvPr id="55306" name="Rectangle 7"/>
          <p:cNvSpPr>
            <a:spLocks noChangeArrowheads="1"/>
          </p:cNvSpPr>
          <p:nvPr/>
        </p:nvSpPr>
        <p:spPr bwMode="auto">
          <a:xfrm>
            <a:off x="2052638" y="5373688"/>
            <a:ext cx="5399087" cy="503237"/>
          </a:xfrm>
          <a:prstGeom prst="rect">
            <a:avLst/>
          </a:prstGeom>
          <a:gradFill rotWithShape="1">
            <a:gsLst>
              <a:gs pos="0">
                <a:srgbClr val="99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lang="en-US" altLang="zh-CN">
              <a:ea typeface="黑体" pitchFamily="49" charset="-122"/>
            </a:endParaRPr>
          </a:p>
          <a:p>
            <a:pPr algn="ctr">
              <a:spcBef>
                <a:spcPct val="50000"/>
              </a:spcBef>
            </a:pPr>
            <a:r>
              <a:rPr lang="zh-CN" altLang="en-US">
                <a:ea typeface="黑体" pitchFamily="49" charset="-122"/>
              </a:rPr>
              <a:t>下边的组件</a:t>
            </a:r>
          </a:p>
          <a:p>
            <a:pPr algn="ctr">
              <a:spcBef>
                <a:spcPct val="50000"/>
              </a:spcBef>
            </a:pPr>
            <a:endParaRPr lang="en-US" altLang="zh-CN">
              <a:ea typeface="黑体" pitchFamily="49" charset="-122"/>
            </a:endParaRPr>
          </a:p>
        </p:txBody>
      </p:sp>
      <p:sp>
        <p:nvSpPr>
          <p:cNvPr id="55307" name="Rectangle 8"/>
          <p:cNvSpPr>
            <a:spLocks noChangeArrowheads="1"/>
          </p:cNvSpPr>
          <p:nvPr/>
        </p:nvSpPr>
        <p:spPr bwMode="auto">
          <a:xfrm>
            <a:off x="2628900" y="2276475"/>
            <a:ext cx="4248150" cy="3024188"/>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5577" name="Text Box 9"/>
          <p:cNvSpPr txBox="1">
            <a:spLocks noChangeArrowheads="1"/>
          </p:cNvSpPr>
          <p:nvPr/>
        </p:nvSpPr>
        <p:spPr bwMode="auto">
          <a:xfrm>
            <a:off x="539750" y="4606925"/>
            <a:ext cx="1223963" cy="406400"/>
          </a:xfrm>
          <a:prstGeom prst="rect">
            <a:avLst/>
          </a:prstGeom>
          <a:solidFill>
            <a:srgbClr val="FF66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solidFill>
                  <a:schemeClr val="bg1"/>
                </a:solidFill>
                <a:effectLst>
                  <a:outerShdw blurRad="38100" dist="38100" dir="2700000" algn="tl">
                    <a:srgbClr val="000000"/>
                  </a:outerShdw>
                </a:effectLst>
                <a:ea typeface="黑体" pitchFamily="2" charset="-122"/>
              </a:rPr>
              <a:t>容器</a:t>
            </a:r>
          </a:p>
        </p:txBody>
      </p:sp>
      <p:sp>
        <p:nvSpPr>
          <p:cNvPr id="55309" name="AutoShape 10"/>
          <p:cNvSpPr>
            <a:spLocks noChangeArrowheads="1"/>
          </p:cNvSpPr>
          <p:nvPr/>
        </p:nvSpPr>
        <p:spPr bwMode="auto">
          <a:xfrm>
            <a:off x="1763713" y="4652963"/>
            <a:ext cx="217487" cy="288925"/>
          </a:xfrm>
          <a:prstGeom prst="rightArrow">
            <a:avLst>
              <a:gd name="adj1" fmla="val 50000"/>
              <a:gd name="adj2" fmla="val 25000"/>
            </a:avLst>
          </a:prstGeom>
          <a:solidFill>
            <a:srgbClr val="B9FDF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0" name="Rectangle 11"/>
          <p:cNvSpPr>
            <a:spLocks noChangeArrowheads="1"/>
          </p:cNvSpPr>
          <p:nvPr/>
        </p:nvSpPr>
        <p:spPr bwMode="auto">
          <a:xfrm>
            <a:off x="4067175" y="981075"/>
            <a:ext cx="1296988" cy="503238"/>
          </a:xfrm>
          <a:prstGeom prst="rect">
            <a:avLst/>
          </a:prstGeom>
          <a:gradFill rotWithShape="1">
            <a:gsLst>
              <a:gs pos="0">
                <a:srgbClr val="FFFFFF"/>
              </a:gs>
              <a:gs pos="50000">
                <a:srgbClr val="FFCC00"/>
              </a:gs>
              <a:gs pos="100000">
                <a:srgbClr val="FFFFFF"/>
              </a:gs>
            </a:gsLst>
            <a:lin ang="5400000" scaled="1"/>
          </a:gra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North</a:t>
            </a:r>
          </a:p>
        </p:txBody>
      </p:sp>
      <p:sp>
        <p:nvSpPr>
          <p:cNvPr id="55311" name="Rectangle 12"/>
          <p:cNvSpPr>
            <a:spLocks noChangeArrowheads="1"/>
          </p:cNvSpPr>
          <p:nvPr/>
        </p:nvSpPr>
        <p:spPr bwMode="auto">
          <a:xfrm>
            <a:off x="4068763" y="6021388"/>
            <a:ext cx="1296987" cy="503237"/>
          </a:xfrm>
          <a:prstGeom prst="rect">
            <a:avLst/>
          </a:prstGeom>
          <a:gradFill rotWithShape="1">
            <a:gsLst>
              <a:gs pos="0">
                <a:srgbClr val="FFFFFF"/>
              </a:gs>
              <a:gs pos="50000">
                <a:srgbClr val="FFCC00"/>
              </a:gs>
              <a:gs pos="100000">
                <a:srgbClr val="FFFFFF"/>
              </a:gs>
            </a:gsLst>
            <a:lin ang="5400000" scaled="1"/>
          </a:gra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South</a:t>
            </a:r>
          </a:p>
        </p:txBody>
      </p:sp>
      <p:sp>
        <p:nvSpPr>
          <p:cNvPr id="55312" name="Rectangle 15"/>
          <p:cNvSpPr>
            <a:spLocks noChangeArrowheads="1"/>
          </p:cNvSpPr>
          <p:nvPr/>
        </p:nvSpPr>
        <p:spPr bwMode="auto">
          <a:xfrm>
            <a:off x="4067175" y="3357563"/>
            <a:ext cx="1296988" cy="503237"/>
          </a:xfrm>
          <a:prstGeom prst="rect">
            <a:avLst/>
          </a:prstGeom>
          <a:gradFill rotWithShape="1">
            <a:gsLst>
              <a:gs pos="0">
                <a:srgbClr val="FFFFFF"/>
              </a:gs>
              <a:gs pos="50000">
                <a:srgbClr val="FFCC00"/>
              </a:gs>
              <a:gs pos="100000">
                <a:srgbClr val="FFFFFF"/>
              </a:gs>
            </a:gsLst>
            <a:lin ang="5400000" scaled="1"/>
          </a:gra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Center</a:t>
            </a:r>
          </a:p>
        </p:txBody>
      </p:sp>
      <p:graphicFrame>
        <p:nvGraphicFramePr>
          <p:cNvPr id="365678" name="Group 110"/>
          <p:cNvGraphicFramePr>
            <a:graphicFrameLocks noGrp="1"/>
          </p:cNvGraphicFramePr>
          <p:nvPr>
            <p:ph idx="1"/>
          </p:nvPr>
        </p:nvGraphicFramePr>
        <p:xfrm>
          <a:off x="539750" y="1844675"/>
          <a:ext cx="8229600" cy="2490788"/>
        </p:xfrm>
        <a:graphic>
          <a:graphicData uri="http://schemas.openxmlformats.org/drawingml/2006/table">
            <a:tbl>
              <a:tblPr/>
              <a:tblGrid>
                <a:gridCol w="2016125">
                  <a:extLst>
                    <a:ext uri="{9D8B030D-6E8A-4147-A177-3AD203B41FA5}">
                      <a16:colId xmlns:a16="http://schemas.microsoft.com/office/drawing/2014/main" val="20000"/>
                    </a:ext>
                  </a:extLst>
                </a:gridCol>
                <a:gridCol w="6213475">
                  <a:extLst>
                    <a:ext uri="{9D8B030D-6E8A-4147-A177-3AD203B41FA5}">
                      <a16:colId xmlns:a16="http://schemas.microsoft.com/office/drawing/2014/main" val="20001"/>
                    </a:ext>
                  </a:extLst>
                </a:gridCol>
              </a:tblGrid>
              <a:tr h="39634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bg1"/>
                          </a:solidFill>
                          <a:effectLst/>
                          <a:latin typeface="Arial" charset="0"/>
                          <a:ea typeface="黑体" pitchFamily="2" charset="-122"/>
                          <a:cs typeface="Times New Roman" pitchFamily="18" charset="0"/>
                        </a:rPr>
                        <a:t>方法</a:t>
                      </a:r>
                      <a:endParaRPr kumimoji="0" lang="zh-CN" altLang="en-GB" sz="2000" b="0" i="0" u="none" strike="noStrike" cap="none" normalizeH="0" baseline="0" smtClean="0">
                        <a:ln>
                          <a:noFill/>
                        </a:ln>
                        <a:solidFill>
                          <a:schemeClr val="bg1"/>
                        </a:solidFill>
                        <a:effectLst/>
                        <a:latin typeface="Arial" charset="0"/>
                        <a:ea typeface="黑体" pitchFamily="2" charset="-122"/>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800" b="1" i="0" u="none" strike="noStrike" cap="none" normalizeH="0" baseline="0" smtClean="0">
                          <a:ln>
                            <a:noFill/>
                          </a:ln>
                          <a:solidFill>
                            <a:schemeClr val="bg1"/>
                          </a:solidFill>
                          <a:effectLst/>
                          <a:latin typeface="Arial" charset="0"/>
                          <a:ea typeface="黑体" pitchFamily="2" charset="-122"/>
                          <a:cs typeface="Times New Roman" pitchFamily="18" charset="0"/>
                        </a:rPr>
                        <a:t>说明</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50336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BorderLayout( ) </a:t>
                      </a:r>
                      <a:endPar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2" charset="-122"/>
                          <a:cs typeface="Times New Roman" pitchFamily="18" charset="0"/>
                        </a:rPr>
                        <a:t>创建新的</a:t>
                      </a:r>
                      <a:r>
                        <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BorderLayout</a:t>
                      </a: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，组件之间没有间距</a:t>
                      </a:r>
                      <a:r>
                        <a:rPr kumimoji="0" lang="zh-CN" altLang="en-US" sz="1800" b="1" i="0" u="none" strike="noStrike" cap="none" normalizeH="0" baseline="0" smtClean="0">
                          <a:ln>
                            <a:noFill/>
                          </a:ln>
                          <a:solidFill>
                            <a:schemeClr val="tx1"/>
                          </a:solidFill>
                          <a:effectLst/>
                          <a:latin typeface="Arial" charset="0"/>
                          <a:ea typeface="黑体" pitchFamily="2" charset="-122"/>
                          <a:cs typeface="Times New Roman" pitchFamily="18" charset="0"/>
                        </a:rPr>
                        <a:t> </a:t>
                      </a:r>
                      <a:endParaRPr kumimoji="0" lang="zh-CN" altLang="en-GB"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0336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GB" altLang="zh-CN" sz="1800" b="0" i="0" u="none" strike="noStrike" cap="none" normalizeH="0" baseline="0" smtClean="0">
                        <a:ln>
                          <a:noFill/>
                        </a:ln>
                        <a:solidFill>
                          <a:schemeClr val="tx1"/>
                        </a:solidFill>
                        <a:effectLst/>
                        <a:latin typeface="Arial" charset="0"/>
                        <a:ea typeface="黑体" pitchFamily="2" charset="-122"/>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GB" sz="1800" b="1" i="0" u="none" strike="noStrike" cap="none" normalizeH="0" baseline="0" smtClean="0">
                        <a:ln>
                          <a:noFill/>
                        </a:ln>
                        <a:solidFill>
                          <a:schemeClr val="tx1"/>
                        </a:solidFill>
                        <a:effectLst/>
                        <a:latin typeface="Arial" charset="0"/>
                        <a:ea typeface="黑体" pitchFamily="2" charset="-122"/>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0336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setHgap(int hgap)</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2" charset="-122"/>
                          <a:cs typeface="Times New Roman" pitchFamily="18" charset="0"/>
                        </a:rPr>
                        <a:t>将组件间的水平间距设置为指定的值</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8434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setVgap(int vgap)</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2" charset="-122"/>
                          <a:cs typeface="Times New Roman" pitchFamily="18" charset="0"/>
                        </a:rPr>
                        <a:t>将组件间的垂直间距设置为指定的值</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65678"/>
                                        </p:tgtEl>
                                        <p:attrNameLst>
                                          <p:attrName>style.visibility</p:attrName>
                                        </p:attrNameLst>
                                      </p:cBhvr>
                                      <p:to>
                                        <p:strVal val="visible"/>
                                      </p:to>
                                    </p:set>
                                    <p:animEffect transition="in" filter="wipe(up)">
                                      <p:cBhvr>
                                        <p:cTn id="7" dur="500"/>
                                        <p:tgtEl>
                                          <p:spTgt spid="365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xfrm>
            <a:off x="621548" y="6462546"/>
            <a:ext cx="2133600" cy="21590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EA98C88-61A4-45D7-8A97-F701F578FA4F}" type="slidenum">
              <a:rPr lang="en-US" altLang="zh-CN" smtClean="0"/>
              <a:pPr eaLnBrk="1" hangingPunct="1"/>
              <a:t>43</a:t>
            </a:fld>
            <a:endParaRPr lang="en-US" altLang="zh-CN" smtClean="0"/>
          </a:p>
        </p:txBody>
      </p:sp>
      <p:sp>
        <p:nvSpPr>
          <p:cNvPr id="56323" name="Rectangle 2"/>
          <p:cNvSpPr>
            <a:spLocks noGrp="1" noChangeArrowheads="1"/>
          </p:cNvSpPr>
          <p:nvPr>
            <p:ph type="title"/>
          </p:nvPr>
        </p:nvSpPr>
        <p:spPr>
          <a:xfrm>
            <a:off x="457448" y="0"/>
            <a:ext cx="8604250" cy="503881"/>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z="2800" smtClean="0"/>
              <a:t>FlowLayout 2-1</a:t>
            </a:r>
          </a:p>
        </p:txBody>
      </p:sp>
      <p:sp>
        <p:nvSpPr>
          <p:cNvPr id="336899" name="Rectangle 3"/>
          <p:cNvSpPr>
            <a:spLocks noChangeArrowheads="1"/>
          </p:cNvSpPr>
          <p:nvPr/>
        </p:nvSpPr>
        <p:spPr bwMode="auto">
          <a:xfrm>
            <a:off x="1331913" y="1149202"/>
            <a:ext cx="6119812" cy="3313112"/>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00" name="Rectangle 4"/>
          <p:cNvSpPr>
            <a:spLocks noChangeArrowheads="1"/>
          </p:cNvSpPr>
          <p:nvPr/>
        </p:nvSpPr>
        <p:spPr bwMode="auto">
          <a:xfrm>
            <a:off x="1403350" y="1293664"/>
            <a:ext cx="2376488" cy="431800"/>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01" name="Rectangle 5"/>
          <p:cNvSpPr>
            <a:spLocks noChangeArrowheads="1"/>
          </p:cNvSpPr>
          <p:nvPr/>
        </p:nvSpPr>
        <p:spPr bwMode="auto">
          <a:xfrm>
            <a:off x="1403350" y="2301727"/>
            <a:ext cx="4032250" cy="431800"/>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02" name="Rectangle 6"/>
          <p:cNvSpPr>
            <a:spLocks noChangeArrowheads="1"/>
          </p:cNvSpPr>
          <p:nvPr/>
        </p:nvSpPr>
        <p:spPr bwMode="auto">
          <a:xfrm>
            <a:off x="1403350" y="1798489"/>
            <a:ext cx="2952750" cy="431800"/>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03" name="Rectangle 7"/>
          <p:cNvSpPr>
            <a:spLocks noChangeArrowheads="1"/>
          </p:cNvSpPr>
          <p:nvPr/>
        </p:nvSpPr>
        <p:spPr bwMode="auto">
          <a:xfrm>
            <a:off x="1403350" y="2806552"/>
            <a:ext cx="3816350" cy="431800"/>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04" name="Rectangle 8"/>
          <p:cNvSpPr>
            <a:spLocks noChangeArrowheads="1"/>
          </p:cNvSpPr>
          <p:nvPr/>
        </p:nvSpPr>
        <p:spPr bwMode="auto">
          <a:xfrm>
            <a:off x="1403350" y="3309789"/>
            <a:ext cx="4752975" cy="433388"/>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05" name="Rectangle 9"/>
          <p:cNvSpPr>
            <a:spLocks noChangeArrowheads="1"/>
          </p:cNvSpPr>
          <p:nvPr/>
        </p:nvSpPr>
        <p:spPr bwMode="auto">
          <a:xfrm>
            <a:off x="3851275" y="1293664"/>
            <a:ext cx="3529013" cy="433388"/>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06" name="Rectangle 10"/>
          <p:cNvSpPr>
            <a:spLocks noChangeArrowheads="1"/>
          </p:cNvSpPr>
          <p:nvPr/>
        </p:nvSpPr>
        <p:spPr bwMode="auto">
          <a:xfrm>
            <a:off x="4427538" y="1798489"/>
            <a:ext cx="2952750" cy="431800"/>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07" name="Rectangle 11"/>
          <p:cNvSpPr>
            <a:spLocks noChangeArrowheads="1"/>
          </p:cNvSpPr>
          <p:nvPr/>
        </p:nvSpPr>
        <p:spPr bwMode="auto">
          <a:xfrm>
            <a:off x="5507038" y="2301727"/>
            <a:ext cx="1873250" cy="433387"/>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08" name="Rectangle 12"/>
          <p:cNvSpPr>
            <a:spLocks noChangeArrowheads="1"/>
          </p:cNvSpPr>
          <p:nvPr/>
        </p:nvSpPr>
        <p:spPr bwMode="auto">
          <a:xfrm>
            <a:off x="5291138" y="2806552"/>
            <a:ext cx="1368425" cy="431800"/>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09" name="Rectangle 13"/>
          <p:cNvSpPr>
            <a:spLocks noChangeArrowheads="1"/>
          </p:cNvSpPr>
          <p:nvPr/>
        </p:nvSpPr>
        <p:spPr bwMode="auto">
          <a:xfrm>
            <a:off x="6732588" y="2806552"/>
            <a:ext cx="647700" cy="431800"/>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10" name="Rectangle 14"/>
          <p:cNvSpPr>
            <a:spLocks noChangeArrowheads="1"/>
          </p:cNvSpPr>
          <p:nvPr/>
        </p:nvSpPr>
        <p:spPr bwMode="auto">
          <a:xfrm>
            <a:off x="6227763" y="3309789"/>
            <a:ext cx="1152525" cy="433388"/>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11" name="Rectangle 15"/>
          <p:cNvSpPr>
            <a:spLocks noChangeArrowheads="1"/>
          </p:cNvSpPr>
          <p:nvPr/>
        </p:nvSpPr>
        <p:spPr bwMode="auto">
          <a:xfrm>
            <a:off x="1403350" y="3814614"/>
            <a:ext cx="2160588" cy="503238"/>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12" name="Rectangle 16"/>
          <p:cNvSpPr>
            <a:spLocks noChangeArrowheads="1"/>
          </p:cNvSpPr>
          <p:nvPr/>
        </p:nvSpPr>
        <p:spPr bwMode="auto">
          <a:xfrm>
            <a:off x="3635375" y="3814614"/>
            <a:ext cx="2736850" cy="503238"/>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13" name="Rectangle 17"/>
          <p:cNvSpPr>
            <a:spLocks noChangeArrowheads="1"/>
          </p:cNvSpPr>
          <p:nvPr/>
        </p:nvSpPr>
        <p:spPr bwMode="auto">
          <a:xfrm>
            <a:off x="6443663" y="3814614"/>
            <a:ext cx="936625" cy="503238"/>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14" name="Text Box 18"/>
          <p:cNvSpPr txBox="1">
            <a:spLocks noChangeArrowheads="1"/>
          </p:cNvSpPr>
          <p:nvPr/>
        </p:nvSpPr>
        <p:spPr bwMode="auto">
          <a:xfrm>
            <a:off x="3419475" y="5254477"/>
            <a:ext cx="1439863" cy="406400"/>
          </a:xfrm>
          <a:prstGeom prst="rect">
            <a:avLst/>
          </a:prstGeom>
          <a:solidFill>
            <a:srgbClr val="FF66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solidFill>
                  <a:schemeClr val="bg1"/>
                </a:solidFill>
                <a:effectLst>
                  <a:outerShdw blurRad="38100" dist="38100" dir="2700000" algn="tl">
                    <a:srgbClr val="000000"/>
                  </a:outerShdw>
                </a:effectLst>
                <a:ea typeface="黑体" pitchFamily="2" charset="-122"/>
              </a:rPr>
              <a:t>容器</a:t>
            </a:r>
          </a:p>
        </p:txBody>
      </p:sp>
      <p:sp>
        <p:nvSpPr>
          <p:cNvPr id="336915" name="AutoShape 19"/>
          <p:cNvSpPr>
            <a:spLocks noChangeArrowheads="1"/>
          </p:cNvSpPr>
          <p:nvPr/>
        </p:nvSpPr>
        <p:spPr bwMode="auto">
          <a:xfrm>
            <a:off x="3995738" y="4462314"/>
            <a:ext cx="287337" cy="719138"/>
          </a:xfrm>
          <a:prstGeom prst="upArrow">
            <a:avLst>
              <a:gd name="adj1" fmla="val 50000"/>
              <a:gd name="adj2" fmla="val 62569"/>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18" name="Rectangle 22"/>
          <p:cNvSpPr>
            <a:spLocks noChangeArrowheads="1"/>
          </p:cNvSpPr>
          <p:nvPr/>
        </p:nvSpPr>
        <p:spPr bwMode="auto">
          <a:xfrm>
            <a:off x="2843213" y="476102"/>
            <a:ext cx="3816350" cy="433387"/>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流布局是面板的默认布局管理器</a:t>
            </a:r>
          </a:p>
        </p:txBody>
      </p:sp>
      <p:sp>
        <p:nvSpPr>
          <p:cNvPr id="336919" name="AutoShape 23"/>
          <p:cNvSpPr>
            <a:spLocks noChangeArrowheads="1"/>
          </p:cNvSpPr>
          <p:nvPr/>
        </p:nvSpPr>
        <p:spPr bwMode="auto">
          <a:xfrm rot="2597773">
            <a:off x="1042988" y="1052364"/>
            <a:ext cx="431800" cy="287338"/>
          </a:xfrm>
          <a:prstGeom prst="notchedRightArrow">
            <a:avLst>
              <a:gd name="adj1" fmla="val 50000"/>
              <a:gd name="adj2" fmla="val 37569"/>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22" name="Oval 26"/>
          <p:cNvSpPr>
            <a:spLocks noChangeArrowheads="1"/>
          </p:cNvSpPr>
          <p:nvPr/>
        </p:nvSpPr>
        <p:spPr bwMode="auto">
          <a:xfrm>
            <a:off x="576263" y="404664"/>
            <a:ext cx="1547812" cy="647700"/>
          </a:xfrm>
          <a:prstGeom prst="ellipse">
            <a:avLst/>
          </a:prstGeom>
          <a:gradFill rotWithShape="1">
            <a:gsLst>
              <a:gs pos="0">
                <a:srgbClr val="CCFFCC"/>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左上角</a:t>
            </a:r>
          </a:p>
        </p:txBody>
      </p:sp>
      <p:sp>
        <p:nvSpPr>
          <p:cNvPr id="336923" name="Oval 27"/>
          <p:cNvSpPr>
            <a:spLocks noChangeArrowheads="1"/>
          </p:cNvSpPr>
          <p:nvPr/>
        </p:nvSpPr>
        <p:spPr bwMode="auto">
          <a:xfrm>
            <a:off x="7596188" y="4294039"/>
            <a:ext cx="1439862" cy="647700"/>
          </a:xfrm>
          <a:prstGeom prst="ellipse">
            <a:avLst/>
          </a:prstGeom>
          <a:gradFill rotWithShape="1">
            <a:gsLst>
              <a:gs pos="0">
                <a:srgbClr val="CCFFCC"/>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右下角</a:t>
            </a:r>
          </a:p>
        </p:txBody>
      </p:sp>
      <p:sp>
        <p:nvSpPr>
          <p:cNvPr id="336925" name="Rectangle 29"/>
          <p:cNvSpPr>
            <a:spLocks noChangeArrowheads="1"/>
          </p:cNvSpPr>
          <p:nvPr/>
        </p:nvSpPr>
        <p:spPr bwMode="auto">
          <a:xfrm>
            <a:off x="4572000" y="1771502"/>
            <a:ext cx="3095625" cy="504825"/>
          </a:xfrm>
          <a:prstGeom prst="rect">
            <a:avLst/>
          </a:prstGeom>
          <a:gradFill rotWithShape="1">
            <a:gsLst>
              <a:gs pos="0">
                <a:srgbClr val="CC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依次排序的组件</a:t>
            </a:r>
          </a:p>
        </p:txBody>
      </p:sp>
      <p:sp>
        <p:nvSpPr>
          <p:cNvPr id="336926" name="Rectangle 30"/>
          <p:cNvSpPr>
            <a:spLocks noChangeArrowheads="1"/>
          </p:cNvSpPr>
          <p:nvPr/>
        </p:nvSpPr>
        <p:spPr bwMode="auto">
          <a:xfrm>
            <a:off x="900113" y="4724252"/>
            <a:ext cx="2376487" cy="503237"/>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垂直或水平间距</a:t>
            </a:r>
          </a:p>
        </p:txBody>
      </p:sp>
      <p:sp>
        <p:nvSpPr>
          <p:cNvPr id="336927" name="Line 31"/>
          <p:cNvSpPr>
            <a:spLocks noChangeShapeType="1"/>
          </p:cNvSpPr>
          <p:nvPr/>
        </p:nvSpPr>
        <p:spPr bwMode="auto">
          <a:xfrm flipH="1">
            <a:off x="1835150" y="4365477"/>
            <a:ext cx="215900" cy="35877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6928" name="Line 32"/>
          <p:cNvSpPr>
            <a:spLocks noChangeShapeType="1"/>
          </p:cNvSpPr>
          <p:nvPr/>
        </p:nvSpPr>
        <p:spPr bwMode="auto">
          <a:xfrm flipH="1" flipV="1">
            <a:off x="1331913" y="4149577"/>
            <a:ext cx="503237" cy="574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文本框 28"/>
          <p:cNvSpPr txBox="1"/>
          <p:nvPr/>
        </p:nvSpPr>
        <p:spPr>
          <a:xfrm>
            <a:off x="4612813" y="5880136"/>
            <a:ext cx="4349986" cy="646331"/>
          </a:xfrm>
          <a:prstGeom prst="rect">
            <a:avLst/>
          </a:prstGeom>
          <a:solidFill>
            <a:srgbClr val="CCECFF"/>
          </a:solidFill>
        </p:spPr>
        <p:txBody>
          <a:bodyPr wrap="square" rtlCol="0">
            <a:spAutoFit/>
          </a:bodyPr>
          <a:lstStyle/>
          <a:p>
            <a:r>
              <a:rPr lang="zh-CN" altLang="en-US" smtClean="0">
                <a:ea typeface="华文细黑" panose="02010600040101010101" pitchFamily="2" charset="-122"/>
              </a:rPr>
              <a:t>演示代码：</a:t>
            </a:r>
            <a:endParaRPr lang="en-US" altLang="zh-CN" smtClean="0">
              <a:ea typeface="华文细黑" panose="02010600040101010101" pitchFamily="2" charset="-122"/>
            </a:endParaRPr>
          </a:p>
          <a:p>
            <a:r>
              <a:rPr lang="en-US" altLang="zh-CN" smtClean="0">
                <a:ea typeface="华文细黑" panose="02010600040101010101" pitchFamily="2" charset="-122"/>
              </a:rPr>
              <a:t>06-Uidesign/layout.FlowLayoutDemo</a:t>
            </a:r>
            <a:endParaRPr lang="zh-CN" altLang="en-US">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36918"/>
                                        </p:tgtEl>
                                        <p:attrNameLst>
                                          <p:attrName>style.visibility</p:attrName>
                                        </p:attrNameLst>
                                      </p:cBhvr>
                                      <p:to>
                                        <p:strVal val="visible"/>
                                      </p:to>
                                    </p:set>
                                    <p:animEffect transition="in" filter="blinds(horizontal)">
                                      <p:cBhvr>
                                        <p:cTn id="7" dur="1000"/>
                                        <p:tgtEl>
                                          <p:spTgt spid="336918"/>
                                        </p:tgtEl>
                                      </p:cBhvr>
                                    </p:animEffect>
                                  </p:childTnLst>
                                </p:cTn>
                              </p:par>
                            </p:childTnLst>
                          </p:cTn>
                        </p:par>
                        <p:par>
                          <p:cTn id="8" fill="hold" nodeType="afterGroup">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336899"/>
                                        </p:tgtEl>
                                        <p:attrNameLst>
                                          <p:attrName>style.visibility</p:attrName>
                                        </p:attrNameLst>
                                      </p:cBhvr>
                                      <p:to>
                                        <p:strVal val="visible"/>
                                      </p:to>
                                    </p:set>
                                    <p:animEffect transition="in" filter="wedge">
                                      <p:cBhvr>
                                        <p:cTn id="11" dur="2000"/>
                                        <p:tgtEl>
                                          <p:spTgt spid="336899"/>
                                        </p:tgtEl>
                                      </p:cBhvr>
                                    </p:animEffect>
                                  </p:childTnLst>
                                </p:cTn>
                              </p:par>
                            </p:childTnLst>
                          </p:cTn>
                        </p:par>
                        <p:par>
                          <p:cTn id="12" fill="hold" nodeType="afterGroup">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36900"/>
                                        </p:tgtEl>
                                        <p:attrNameLst>
                                          <p:attrName>style.visibility</p:attrName>
                                        </p:attrNameLst>
                                      </p:cBhvr>
                                      <p:to>
                                        <p:strVal val="visible"/>
                                      </p:to>
                                    </p:set>
                                    <p:animEffect transition="in" filter="wipe(left)">
                                      <p:cBhvr>
                                        <p:cTn id="15" dur="500"/>
                                        <p:tgtEl>
                                          <p:spTgt spid="336900"/>
                                        </p:tgtEl>
                                      </p:cBhvr>
                                    </p:animEffect>
                                  </p:childTnLst>
                                </p:cTn>
                              </p:par>
                            </p:childTnLst>
                          </p:cTn>
                        </p:par>
                        <p:par>
                          <p:cTn id="16" fill="hold" nodeType="afterGroup">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336905"/>
                                        </p:tgtEl>
                                        <p:attrNameLst>
                                          <p:attrName>style.visibility</p:attrName>
                                        </p:attrNameLst>
                                      </p:cBhvr>
                                      <p:to>
                                        <p:strVal val="visible"/>
                                      </p:to>
                                    </p:set>
                                    <p:animEffect transition="in" filter="wipe(left)">
                                      <p:cBhvr>
                                        <p:cTn id="19" dur="500"/>
                                        <p:tgtEl>
                                          <p:spTgt spid="336905"/>
                                        </p:tgtEl>
                                      </p:cBhvr>
                                    </p:animEffect>
                                  </p:childTnLst>
                                </p:cTn>
                              </p:par>
                            </p:childTnLst>
                          </p:cTn>
                        </p:par>
                        <p:par>
                          <p:cTn id="20" fill="hold" nodeType="afterGroup">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336902"/>
                                        </p:tgtEl>
                                        <p:attrNameLst>
                                          <p:attrName>style.visibility</p:attrName>
                                        </p:attrNameLst>
                                      </p:cBhvr>
                                      <p:to>
                                        <p:strVal val="visible"/>
                                      </p:to>
                                    </p:set>
                                    <p:animEffect transition="in" filter="wipe(left)">
                                      <p:cBhvr>
                                        <p:cTn id="23" dur="500"/>
                                        <p:tgtEl>
                                          <p:spTgt spid="336902"/>
                                        </p:tgtEl>
                                      </p:cBhvr>
                                    </p:animEffect>
                                  </p:childTnLst>
                                </p:cTn>
                              </p:par>
                            </p:childTnLst>
                          </p:cTn>
                        </p:par>
                        <p:par>
                          <p:cTn id="24" fill="hold" nodeType="afterGroup">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336906"/>
                                        </p:tgtEl>
                                        <p:attrNameLst>
                                          <p:attrName>style.visibility</p:attrName>
                                        </p:attrNameLst>
                                      </p:cBhvr>
                                      <p:to>
                                        <p:strVal val="visible"/>
                                      </p:to>
                                    </p:set>
                                    <p:animEffect transition="in" filter="wipe(left)">
                                      <p:cBhvr>
                                        <p:cTn id="27" dur="500"/>
                                        <p:tgtEl>
                                          <p:spTgt spid="336906"/>
                                        </p:tgtEl>
                                      </p:cBhvr>
                                    </p:animEffect>
                                  </p:childTnLst>
                                </p:cTn>
                              </p:par>
                            </p:childTnLst>
                          </p:cTn>
                        </p:par>
                        <p:par>
                          <p:cTn id="28" fill="hold" nodeType="afterGroup">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336901"/>
                                        </p:tgtEl>
                                        <p:attrNameLst>
                                          <p:attrName>style.visibility</p:attrName>
                                        </p:attrNameLst>
                                      </p:cBhvr>
                                      <p:to>
                                        <p:strVal val="visible"/>
                                      </p:to>
                                    </p:set>
                                    <p:animEffect transition="in" filter="wipe(left)">
                                      <p:cBhvr>
                                        <p:cTn id="31" dur="500"/>
                                        <p:tgtEl>
                                          <p:spTgt spid="336901"/>
                                        </p:tgtEl>
                                      </p:cBhvr>
                                    </p:animEffect>
                                  </p:childTnLst>
                                </p:cTn>
                              </p:par>
                            </p:childTnLst>
                          </p:cTn>
                        </p:par>
                        <p:par>
                          <p:cTn id="32" fill="hold" nodeType="afterGroup">
                            <p:stCondLst>
                              <p:cond delay="5500"/>
                            </p:stCondLst>
                            <p:childTnLst>
                              <p:par>
                                <p:cTn id="33" presetID="22" presetClass="entr" presetSubtype="8" fill="hold" grpId="0" nodeType="afterEffect">
                                  <p:stCondLst>
                                    <p:cond delay="0"/>
                                  </p:stCondLst>
                                  <p:childTnLst>
                                    <p:set>
                                      <p:cBhvr>
                                        <p:cTn id="34" dur="1" fill="hold">
                                          <p:stCondLst>
                                            <p:cond delay="0"/>
                                          </p:stCondLst>
                                        </p:cTn>
                                        <p:tgtEl>
                                          <p:spTgt spid="336907"/>
                                        </p:tgtEl>
                                        <p:attrNameLst>
                                          <p:attrName>style.visibility</p:attrName>
                                        </p:attrNameLst>
                                      </p:cBhvr>
                                      <p:to>
                                        <p:strVal val="visible"/>
                                      </p:to>
                                    </p:set>
                                    <p:animEffect transition="in" filter="wipe(left)">
                                      <p:cBhvr>
                                        <p:cTn id="35" dur="500"/>
                                        <p:tgtEl>
                                          <p:spTgt spid="336907"/>
                                        </p:tgtEl>
                                      </p:cBhvr>
                                    </p:animEffect>
                                  </p:childTnLst>
                                </p:cTn>
                              </p:par>
                            </p:childTnLst>
                          </p:cTn>
                        </p:par>
                        <p:par>
                          <p:cTn id="36" fill="hold" nodeType="afterGroup">
                            <p:stCondLst>
                              <p:cond delay="6000"/>
                            </p:stCondLst>
                            <p:childTnLst>
                              <p:par>
                                <p:cTn id="37" presetID="22" presetClass="entr" presetSubtype="8" fill="hold" grpId="0" nodeType="afterEffect">
                                  <p:stCondLst>
                                    <p:cond delay="0"/>
                                  </p:stCondLst>
                                  <p:childTnLst>
                                    <p:set>
                                      <p:cBhvr>
                                        <p:cTn id="38" dur="1" fill="hold">
                                          <p:stCondLst>
                                            <p:cond delay="0"/>
                                          </p:stCondLst>
                                        </p:cTn>
                                        <p:tgtEl>
                                          <p:spTgt spid="336903"/>
                                        </p:tgtEl>
                                        <p:attrNameLst>
                                          <p:attrName>style.visibility</p:attrName>
                                        </p:attrNameLst>
                                      </p:cBhvr>
                                      <p:to>
                                        <p:strVal val="visible"/>
                                      </p:to>
                                    </p:set>
                                    <p:animEffect transition="in" filter="wipe(left)">
                                      <p:cBhvr>
                                        <p:cTn id="39" dur="500"/>
                                        <p:tgtEl>
                                          <p:spTgt spid="336903"/>
                                        </p:tgtEl>
                                      </p:cBhvr>
                                    </p:animEffect>
                                  </p:childTnLst>
                                </p:cTn>
                              </p:par>
                            </p:childTnLst>
                          </p:cTn>
                        </p:par>
                        <p:par>
                          <p:cTn id="40" fill="hold" nodeType="afterGroup">
                            <p:stCondLst>
                              <p:cond delay="6500"/>
                            </p:stCondLst>
                            <p:childTnLst>
                              <p:par>
                                <p:cTn id="41" presetID="22" presetClass="entr" presetSubtype="8" fill="hold" grpId="0" nodeType="afterEffect">
                                  <p:stCondLst>
                                    <p:cond delay="0"/>
                                  </p:stCondLst>
                                  <p:childTnLst>
                                    <p:set>
                                      <p:cBhvr>
                                        <p:cTn id="42" dur="1" fill="hold">
                                          <p:stCondLst>
                                            <p:cond delay="0"/>
                                          </p:stCondLst>
                                        </p:cTn>
                                        <p:tgtEl>
                                          <p:spTgt spid="336908"/>
                                        </p:tgtEl>
                                        <p:attrNameLst>
                                          <p:attrName>style.visibility</p:attrName>
                                        </p:attrNameLst>
                                      </p:cBhvr>
                                      <p:to>
                                        <p:strVal val="visible"/>
                                      </p:to>
                                    </p:set>
                                    <p:animEffect transition="in" filter="wipe(left)">
                                      <p:cBhvr>
                                        <p:cTn id="43" dur="500"/>
                                        <p:tgtEl>
                                          <p:spTgt spid="336908"/>
                                        </p:tgtEl>
                                      </p:cBhvr>
                                    </p:animEffect>
                                  </p:childTnLst>
                                </p:cTn>
                              </p:par>
                            </p:childTnLst>
                          </p:cTn>
                        </p:par>
                        <p:par>
                          <p:cTn id="44" fill="hold" nodeType="afterGroup">
                            <p:stCondLst>
                              <p:cond delay="7000"/>
                            </p:stCondLst>
                            <p:childTnLst>
                              <p:par>
                                <p:cTn id="45" presetID="22" presetClass="entr" presetSubtype="8" fill="hold" grpId="0" nodeType="afterEffect">
                                  <p:stCondLst>
                                    <p:cond delay="0"/>
                                  </p:stCondLst>
                                  <p:childTnLst>
                                    <p:set>
                                      <p:cBhvr>
                                        <p:cTn id="46" dur="1" fill="hold">
                                          <p:stCondLst>
                                            <p:cond delay="0"/>
                                          </p:stCondLst>
                                        </p:cTn>
                                        <p:tgtEl>
                                          <p:spTgt spid="336909"/>
                                        </p:tgtEl>
                                        <p:attrNameLst>
                                          <p:attrName>style.visibility</p:attrName>
                                        </p:attrNameLst>
                                      </p:cBhvr>
                                      <p:to>
                                        <p:strVal val="visible"/>
                                      </p:to>
                                    </p:set>
                                    <p:animEffect transition="in" filter="wipe(left)">
                                      <p:cBhvr>
                                        <p:cTn id="47" dur="500"/>
                                        <p:tgtEl>
                                          <p:spTgt spid="336909"/>
                                        </p:tgtEl>
                                      </p:cBhvr>
                                    </p:animEffect>
                                  </p:childTnLst>
                                </p:cTn>
                              </p:par>
                            </p:childTnLst>
                          </p:cTn>
                        </p:par>
                        <p:par>
                          <p:cTn id="48" fill="hold" nodeType="afterGroup">
                            <p:stCondLst>
                              <p:cond delay="7500"/>
                            </p:stCondLst>
                            <p:childTnLst>
                              <p:par>
                                <p:cTn id="49" presetID="22" presetClass="entr" presetSubtype="8" fill="hold" grpId="0" nodeType="afterEffect">
                                  <p:stCondLst>
                                    <p:cond delay="0"/>
                                  </p:stCondLst>
                                  <p:childTnLst>
                                    <p:set>
                                      <p:cBhvr>
                                        <p:cTn id="50" dur="1" fill="hold">
                                          <p:stCondLst>
                                            <p:cond delay="0"/>
                                          </p:stCondLst>
                                        </p:cTn>
                                        <p:tgtEl>
                                          <p:spTgt spid="336904"/>
                                        </p:tgtEl>
                                        <p:attrNameLst>
                                          <p:attrName>style.visibility</p:attrName>
                                        </p:attrNameLst>
                                      </p:cBhvr>
                                      <p:to>
                                        <p:strVal val="visible"/>
                                      </p:to>
                                    </p:set>
                                    <p:animEffect transition="in" filter="wipe(left)">
                                      <p:cBhvr>
                                        <p:cTn id="51" dur="500"/>
                                        <p:tgtEl>
                                          <p:spTgt spid="336904"/>
                                        </p:tgtEl>
                                      </p:cBhvr>
                                    </p:animEffect>
                                  </p:childTnLst>
                                </p:cTn>
                              </p:par>
                            </p:childTnLst>
                          </p:cTn>
                        </p:par>
                        <p:par>
                          <p:cTn id="52" fill="hold" nodeType="afterGroup">
                            <p:stCondLst>
                              <p:cond delay="8000"/>
                            </p:stCondLst>
                            <p:childTnLst>
                              <p:par>
                                <p:cTn id="53" presetID="22" presetClass="entr" presetSubtype="8" fill="hold" grpId="0" nodeType="afterEffect">
                                  <p:stCondLst>
                                    <p:cond delay="0"/>
                                  </p:stCondLst>
                                  <p:childTnLst>
                                    <p:set>
                                      <p:cBhvr>
                                        <p:cTn id="54" dur="1" fill="hold">
                                          <p:stCondLst>
                                            <p:cond delay="0"/>
                                          </p:stCondLst>
                                        </p:cTn>
                                        <p:tgtEl>
                                          <p:spTgt spid="336910"/>
                                        </p:tgtEl>
                                        <p:attrNameLst>
                                          <p:attrName>style.visibility</p:attrName>
                                        </p:attrNameLst>
                                      </p:cBhvr>
                                      <p:to>
                                        <p:strVal val="visible"/>
                                      </p:to>
                                    </p:set>
                                    <p:animEffect transition="in" filter="wipe(left)">
                                      <p:cBhvr>
                                        <p:cTn id="55" dur="500"/>
                                        <p:tgtEl>
                                          <p:spTgt spid="336910"/>
                                        </p:tgtEl>
                                      </p:cBhvr>
                                    </p:animEffect>
                                  </p:childTnLst>
                                </p:cTn>
                              </p:par>
                            </p:childTnLst>
                          </p:cTn>
                        </p:par>
                        <p:par>
                          <p:cTn id="56" fill="hold" nodeType="afterGroup">
                            <p:stCondLst>
                              <p:cond delay="8500"/>
                            </p:stCondLst>
                            <p:childTnLst>
                              <p:par>
                                <p:cTn id="57" presetID="22" presetClass="entr" presetSubtype="8" fill="hold" grpId="0" nodeType="afterEffect">
                                  <p:stCondLst>
                                    <p:cond delay="0"/>
                                  </p:stCondLst>
                                  <p:childTnLst>
                                    <p:set>
                                      <p:cBhvr>
                                        <p:cTn id="58" dur="1" fill="hold">
                                          <p:stCondLst>
                                            <p:cond delay="0"/>
                                          </p:stCondLst>
                                        </p:cTn>
                                        <p:tgtEl>
                                          <p:spTgt spid="336911"/>
                                        </p:tgtEl>
                                        <p:attrNameLst>
                                          <p:attrName>style.visibility</p:attrName>
                                        </p:attrNameLst>
                                      </p:cBhvr>
                                      <p:to>
                                        <p:strVal val="visible"/>
                                      </p:to>
                                    </p:set>
                                    <p:animEffect transition="in" filter="wipe(left)">
                                      <p:cBhvr>
                                        <p:cTn id="59" dur="500"/>
                                        <p:tgtEl>
                                          <p:spTgt spid="336911"/>
                                        </p:tgtEl>
                                      </p:cBhvr>
                                    </p:animEffect>
                                  </p:childTnLst>
                                </p:cTn>
                              </p:par>
                            </p:childTnLst>
                          </p:cTn>
                        </p:par>
                        <p:par>
                          <p:cTn id="60" fill="hold" nodeType="afterGroup">
                            <p:stCondLst>
                              <p:cond delay="9000"/>
                            </p:stCondLst>
                            <p:childTnLst>
                              <p:par>
                                <p:cTn id="61" presetID="22" presetClass="entr" presetSubtype="8" fill="hold" grpId="0" nodeType="afterEffect">
                                  <p:stCondLst>
                                    <p:cond delay="0"/>
                                  </p:stCondLst>
                                  <p:childTnLst>
                                    <p:set>
                                      <p:cBhvr>
                                        <p:cTn id="62" dur="1" fill="hold">
                                          <p:stCondLst>
                                            <p:cond delay="0"/>
                                          </p:stCondLst>
                                        </p:cTn>
                                        <p:tgtEl>
                                          <p:spTgt spid="336912"/>
                                        </p:tgtEl>
                                        <p:attrNameLst>
                                          <p:attrName>style.visibility</p:attrName>
                                        </p:attrNameLst>
                                      </p:cBhvr>
                                      <p:to>
                                        <p:strVal val="visible"/>
                                      </p:to>
                                    </p:set>
                                    <p:animEffect transition="in" filter="wipe(left)">
                                      <p:cBhvr>
                                        <p:cTn id="63" dur="500"/>
                                        <p:tgtEl>
                                          <p:spTgt spid="336912"/>
                                        </p:tgtEl>
                                      </p:cBhvr>
                                    </p:animEffect>
                                  </p:childTnLst>
                                </p:cTn>
                              </p:par>
                            </p:childTnLst>
                          </p:cTn>
                        </p:par>
                        <p:par>
                          <p:cTn id="64" fill="hold" nodeType="afterGroup">
                            <p:stCondLst>
                              <p:cond delay="9500"/>
                            </p:stCondLst>
                            <p:childTnLst>
                              <p:par>
                                <p:cTn id="65" presetID="22" presetClass="entr" presetSubtype="8" fill="hold" grpId="0" nodeType="afterEffect">
                                  <p:stCondLst>
                                    <p:cond delay="0"/>
                                  </p:stCondLst>
                                  <p:childTnLst>
                                    <p:set>
                                      <p:cBhvr>
                                        <p:cTn id="66" dur="1" fill="hold">
                                          <p:stCondLst>
                                            <p:cond delay="0"/>
                                          </p:stCondLst>
                                        </p:cTn>
                                        <p:tgtEl>
                                          <p:spTgt spid="336913"/>
                                        </p:tgtEl>
                                        <p:attrNameLst>
                                          <p:attrName>style.visibility</p:attrName>
                                        </p:attrNameLst>
                                      </p:cBhvr>
                                      <p:to>
                                        <p:strVal val="visible"/>
                                      </p:to>
                                    </p:set>
                                    <p:animEffect transition="in" filter="wipe(left)">
                                      <p:cBhvr>
                                        <p:cTn id="67" dur="500"/>
                                        <p:tgtEl>
                                          <p:spTgt spid="336913"/>
                                        </p:tgtEl>
                                      </p:cBhvr>
                                    </p:animEffect>
                                  </p:childTnLst>
                                </p:cTn>
                              </p:par>
                            </p:childTnLst>
                          </p:cTn>
                        </p:par>
                        <p:par>
                          <p:cTn id="68" fill="hold" nodeType="afterGroup">
                            <p:stCondLst>
                              <p:cond delay="10000"/>
                            </p:stCondLst>
                            <p:childTnLst>
                              <p:par>
                                <p:cTn id="69" presetID="31" presetClass="entr" presetSubtype="0" fill="hold" grpId="0" nodeType="afterEffect">
                                  <p:stCondLst>
                                    <p:cond delay="0"/>
                                  </p:stCondLst>
                                  <p:iterate type="lt">
                                    <p:tmPct val="5000"/>
                                  </p:iterate>
                                  <p:childTnLst>
                                    <p:set>
                                      <p:cBhvr>
                                        <p:cTn id="70" dur="1" fill="hold">
                                          <p:stCondLst>
                                            <p:cond delay="0"/>
                                          </p:stCondLst>
                                        </p:cTn>
                                        <p:tgtEl>
                                          <p:spTgt spid="336914"/>
                                        </p:tgtEl>
                                        <p:attrNameLst>
                                          <p:attrName>style.visibility</p:attrName>
                                        </p:attrNameLst>
                                      </p:cBhvr>
                                      <p:to>
                                        <p:strVal val="visible"/>
                                      </p:to>
                                    </p:set>
                                    <p:anim calcmode="lin" valueType="num">
                                      <p:cBhvr>
                                        <p:cTn id="71" dur="500" fill="hold"/>
                                        <p:tgtEl>
                                          <p:spTgt spid="336914"/>
                                        </p:tgtEl>
                                        <p:attrNameLst>
                                          <p:attrName>ppt_w</p:attrName>
                                        </p:attrNameLst>
                                      </p:cBhvr>
                                      <p:tavLst>
                                        <p:tav tm="0">
                                          <p:val>
                                            <p:fltVal val="0"/>
                                          </p:val>
                                        </p:tav>
                                        <p:tav tm="100000">
                                          <p:val>
                                            <p:strVal val="#ppt_w"/>
                                          </p:val>
                                        </p:tav>
                                      </p:tavLst>
                                    </p:anim>
                                    <p:anim calcmode="lin" valueType="num">
                                      <p:cBhvr>
                                        <p:cTn id="72" dur="500" fill="hold"/>
                                        <p:tgtEl>
                                          <p:spTgt spid="336914"/>
                                        </p:tgtEl>
                                        <p:attrNameLst>
                                          <p:attrName>ppt_h</p:attrName>
                                        </p:attrNameLst>
                                      </p:cBhvr>
                                      <p:tavLst>
                                        <p:tav tm="0">
                                          <p:val>
                                            <p:fltVal val="0"/>
                                          </p:val>
                                        </p:tav>
                                        <p:tav tm="100000">
                                          <p:val>
                                            <p:strVal val="#ppt_h"/>
                                          </p:val>
                                        </p:tav>
                                      </p:tavLst>
                                    </p:anim>
                                    <p:anim calcmode="lin" valueType="num">
                                      <p:cBhvr>
                                        <p:cTn id="73" dur="500" fill="hold"/>
                                        <p:tgtEl>
                                          <p:spTgt spid="336914"/>
                                        </p:tgtEl>
                                        <p:attrNameLst>
                                          <p:attrName>style.rotation</p:attrName>
                                        </p:attrNameLst>
                                      </p:cBhvr>
                                      <p:tavLst>
                                        <p:tav tm="0">
                                          <p:val>
                                            <p:fltVal val="90"/>
                                          </p:val>
                                        </p:tav>
                                        <p:tav tm="100000">
                                          <p:val>
                                            <p:fltVal val="0"/>
                                          </p:val>
                                        </p:tav>
                                      </p:tavLst>
                                    </p:anim>
                                    <p:animEffect transition="in" filter="fade">
                                      <p:cBhvr>
                                        <p:cTn id="74" dur="500"/>
                                        <p:tgtEl>
                                          <p:spTgt spid="336914"/>
                                        </p:tgtEl>
                                      </p:cBhvr>
                                    </p:animEffect>
                                  </p:childTnLst>
                                </p:cTn>
                              </p:par>
                            </p:childTnLst>
                          </p:cTn>
                        </p:par>
                        <p:par>
                          <p:cTn id="75" fill="hold" nodeType="afterGroup">
                            <p:stCondLst>
                              <p:cond delay="10525"/>
                            </p:stCondLst>
                            <p:childTnLst>
                              <p:par>
                                <p:cTn id="76" presetID="22" presetClass="entr" presetSubtype="4" fill="hold" grpId="0" nodeType="afterEffect">
                                  <p:stCondLst>
                                    <p:cond delay="0"/>
                                  </p:stCondLst>
                                  <p:childTnLst>
                                    <p:set>
                                      <p:cBhvr>
                                        <p:cTn id="77" dur="1" fill="hold">
                                          <p:stCondLst>
                                            <p:cond delay="0"/>
                                          </p:stCondLst>
                                        </p:cTn>
                                        <p:tgtEl>
                                          <p:spTgt spid="336915"/>
                                        </p:tgtEl>
                                        <p:attrNameLst>
                                          <p:attrName>style.visibility</p:attrName>
                                        </p:attrNameLst>
                                      </p:cBhvr>
                                      <p:to>
                                        <p:strVal val="visible"/>
                                      </p:to>
                                    </p:set>
                                    <p:animEffect transition="in" filter="wipe(down)">
                                      <p:cBhvr>
                                        <p:cTn id="78" dur="500"/>
                                        <p:tgtEl>
                                          <p:spTgt spid="336915"/>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1" presetClass="entr" presetSubtype="0" fill="hold" grpId="0" nodeType="clickEffect">
                                  <p:stCondLst>
                                    <p:cond delay="0"/>
                                  </p:stCondLst>
                                  <p:iterate type="lt">
                                    <p:tmPct val="5000"/>
                                  </p:iterate>
                                  <p:childTnLst>
                                    <p:set>
                                      <p:cBhvr>
                                        <p:cTn id="82" dur="1" fill="hold">
                                          <p:stCondLst>
                                            <p:cond delay="0"/>
                                          </p:stCondLst>
                                        </p:cTn>
                                        <p:tgtEl>
                                          <p:spTgt spid="336922"/>
                                        </p:tgtEl>
                                        <p:attrNameLst>
                                          <p:attrName>style.visibility</p:attrName>
                                        </p:attrNameLst>
                                      </p:cBhvr>
                                      <p:to>
                                        <p:strVal val="visible"/>
                                      </p:to>
                                    </p:set>
                                    <p:anim calcmode="lin" valueType="num">
                                      <p:cBhvr>
                                        <p:cTn id="83" dur="1000" fill="hold"/>
                                        <p:tgtEl>
                                          <p:spTgt spid="336922"/>
                                        </p:tgtEl>
                                        <p:attrNameLst>
                                          <p:attrName>ppt_w</p:attrName>
                                        </p:attrNameLst>
                                      </p:cBhvr>
                                      <p:tavLst>
                                        <p:tav tm="0">
                                          <p:val>
                                            <p:fltVal val="0"/>
                                          </p:val>
                                        </p:tav>
                                        <p:tav tm="100000">
                                          <p:val>
                                            <p:strVal val="#ppt_w"/>
                                          </p:val>
                                        </p:tav>
                                      </p:tavLst>
                                    </p:anim>
                                    <p:anim calcmode="lin" valueType="num">
                                      <p:cBhvr>
                                        <p:cTn id="84" dur="1000" fill="hold"/>
                                        <p:tgtEl>
                                          <p:spTgt spid="336922"/>
                                        </p:tgtEl>
                                        <p:attrNameLst>
                                          <p:attrName>ppt_h</p:attrName>
                                        </p:attrNameLst>
                                      </p:cBhvr>
                                      <p:tavLst>
                                        <p:tav tm="0">
                                          <p:val>
                                            <p:fltVal val="0"/>
                                          </p:val>
                                        </p:tav>
                                        <p:tav tm="100000">
                                          <p:val>
                                            <p:strVal val="#ppt_h"/>
                                          </p:val>
                                        </p:tav>
                                      </p:tavLst>
                                    </p:anim>
                                    <p:anim calcmode="lin" valueType="num">
                                      <p:cBhvr>
                                        <p:cTn id="85" dur="1000" fill="hold"/>
                                        <p:tgtEl>
                                          <p:spTgt spid="336922"/>
                                        </p:tgtEl>
                                        <p:attrNameLst>
                                          <p:attrName>style.rotation</p:attrName>
                                        </p:attrNameLst>
                                      </p:cBhvr>
                                      <p:tavLst>
                                        <p:tav tm="0">
                                          <p:val>
                                            <p:fltVal val="90"/>
                                          </p:val>
                                        </p:tav>
                                        <p:tav tm="100000">
                                          <p:val>
                                            <p:fltVal val="0"/>
                                          </p:val>
                                        </p:tav>
                                      </p:tavLst>
                                    </p:anim>
                                    <p:animEffect transition="in" filter="fade">
                                      <p:cBhvr>
                                        <p:cTn id="86" dur="1000"/>
                                        <p:tgtEl>
                                          <p:spTgt spid="336922"/>
                                        </p:tgtEl>
                                      </p:cBhvr>
                                    </p:animEffect>
                                  </p:childTnLst>
                                </p:cTn>
                              </p:par>
                            </p:childTnLst>
                          </p:cTn>
                        </p:par>
                        <p:par>
                          <p:cTn id="87" fill="hold" nodeType="afterGroup">
                            <p:stCondLst>
                              <p:cond delay="1100"/>
                            </p:stCondLst>
                            <p:childTnLst>
                              <p:par>
                                <p:cTn id="88" presetID="10" presetClass="entr" presetSubtype="0" fill="hold" grpId="0" nodeType="afterEffect">
                                  <p:stCondLst>
                                    <p:cond delay="0"/>
                                  </p:stCondLst>
                                  <p:childTnLst>
                                    <p:set>
                                      <p:cBhvr>
                                        <p:cTn id="89" dur="1" fill="hold">
                                          <p:stCondLst>
                                            <p:cond delay="0"/>
                                          </p:stCondLst>
                                        </p:cTn>
                                        <p:tgtEl>
                                          <p:spTgt spid="336919"/>
                                        </p:tgtEl>
                                        <p:attrNameLst>
                                          <p:attrName>style.visibility</p:attrName>
                                        </p:attrNameLst>
                                      </p:cBhvr>
                                      <p:to>
                                        <p:strVal val="visible"/>
                                      </p:to>
                                    </p:set>
                                    <p:animEffect transition="in" filter="fade">
                                      <p:cBhvr>
                                        <p:cTn id="90" dur="2000"/>
                                        <p:tgtEl>
                                          <p:spTgt spid="336919"/>
                                        </p:tgtEl>
                                      </p:cBhvr>
                                    </p:animEffect>
                                  </p:childTnLst>
                                </p:cTn>
                              </p:par>
                            </p:childTnLst>
                          </p:cTn>
                        </p:par>
                        <p:par>
                          <p:cTn id="91" fill="hold" nodeType="afterGroup">
                            <p:stCondLst>
                              <p:cond delay="3100"/>
                            </p:stCondLst>
                            <p:childTnLst>
                              <p:par>
                                <p:cTn id="92" presetID="49" presetClass="path" presetSubtype="0" accel="50000" decel="50000" fill="hold" grpId="1" nodeType="afterEffect">
                                  <p:stCondLst>
                                    <p:cond delay="0"/>
                                  </p:stCondLst>
                                  <p:childTnLst>
                                    <p:animMotion origin="layout" path="M -3.61111E-6 -4.81481E-6 L 0.66945 0.46227 " pathEditMode="relative" rAng="0" ptsTypes="AA">
                                      <p:cBhvr>
                                        <p:cTn id="93" dur="2000" fill="hold"/>
                                        <p:tgtEl>
                                          <p:spTgt spid="336919"/>
                                        </p:tgtEl>
                                        <p:attrNameLst>
                                          <p:attrName>ppt_x</p:attrName>
                                          <p:attrName>ppt_y</p:attrName>
                                        </p:attrNameLst>
                                      </p:cBhvr>
                                      <p:rCtr x="33472" y="23102"/>
                                    </p:animMotion>
                                  </p:childTnLst>
                                </p:cTn>
                              </p:par>
                            </p:childTnLst>
                          </p:cTn>
                        </p:par>
                        <p:par>
                          <p:cTn id="94" fill="hold" nodeType="afterGroup">
                            <p:stCondLst>
                              <p:cond delay="5100"/>
                            </p:stCondLst>
                            <p:childTnLst>
                              <p:par>
                                <p:cTn id="95" presetID="31" presetClass="entr" presetSubtype="0" fill="hold" grpId="0" nodeType="afterEffect">
                                  <p:stCondLst>
                                    <p:cond delay="0"/>
                                  </p:stCondLst>
                                  <p:iterate type="lt">
                                    <p:tmPct val="5000"/>
                                  </p:iterate>
                                  <p:childTnLst>
                                    <p:set>
                                      <p:cBhvr>
                                        <p:cTn id="96" dur="1" fill="hold">
                                          <p:stCondLst>
                                            <p:cond delay="0"/>
                                          </p:stCondLst>
                                        </p:cTn>
                                        <p:tgtEl>
                                          <p:spTgt spid="336923"/>
                                        </p:tgtEl>
                                        <p:attrNameLst>
                                          <p:attrName>style.visibility</p:attrName>
                                        </p:attrNameLst>
                                      </p:cBhvr>
                                      <p:to>
                                        <p:strVal val="visible"/>
                                      </p:to>
                                    </p:set>
                                    <p:anim calcmode="lin" valueType="num">
                                      <p:cBhvr>
                                        <p:cTn id="97" dur="1000" fill="hold"/>
                                        <p:tgtEl>
                                          <p:spTgt spid="336923"/>
                                        </p:tgtEl>
                                        <p:attrNameLst>
                                          <p:attrName>ppt_w</p:attrName>
                                        </p:attrNameLst>
                                      </p:cBhvr>
                                      <p:tavLst>
                                        <p:tav tm="0">
                                          <p:val>
                                            <p:fltVal val="0"/>
                                          </p:val>
                                        </p:tav>
                                        <p:tav tm="100000">
                                          <p:val>
                                            <p:strVal val="#ppt_w"/>
                                          </p:val>
                                        </p:tav>
                                      </p:tavLst>
                                    </p:anim>
                                    <p:anim calcmode="lin" valueType="num">
                                      <p:cBhvr>
                                        <p:cTn id="98" dur="1000" fill="hold"/>
                                        <p:tgtEl>
                                          <p:spTgt spid="336923"/>
                                        </p:tgtEl>
                                        <p:attrNameLst>
                                          <p:attrName>ppt_h</p:attrName>
                                        </p:attrNameLst>
                                      </p:cBhvr>
                                      <p:tavLst>
                                        <p:tav tm="0">
                                          <p:val>
                                            <p:fltVal val="0"/>
                                          </p:val>
                                        </p:tav>
                                        <p:tav tm="100000">
                                          <p:val>
                                            <p:strVal val="#ppt_h"/>
                                          </p:val>
                                        </p:tav>
                                      </p:tavLst>
                                    </p:anim>
                                    <p:anim calcmode="lin" valueType="num">
                                      <p:cBhvr>
                                        <p:cTn id="99" dur="1000" fill="hold"/>
                                        <p:tgtEl>
                                          <p:spTgt spid="336923"/>
                                        </p:tgtEl>
                                        <p:attrNameLst>
                                          <p:attrName>style.rotation</p:attrName>
                                        </p:attrNameLst>
                                      </p:cBhvr>
                                      <p:tavLst>
                                        <p:tav tm="0">
                                          <p:val>
                                            <p:fltVal val="90"/>
                                          </p:val>
                                        </p:tav>
                                        <p:tav tm="100000">
                                          <p:val>
                                            <p:fltVal val="0"/>
                                          </p:val>
                                        </p:tav>
                                      </p:tavLst>
                                    </p:anim>
                                    <p:animEffect transition="in" filter="fade">
                                      <p:cBhvr>
                                        <p:cTn id="100" dur="1000"/>
                                        <p:tgtEl>
                                          <p:spTgt spid="336923"/>
                                        </p:tgtEl>
                                      </p:cBhvr>
                                    </p:animEffect>
                                  </p:childTnLst>
                                </p:cTn>
                              </p:par>
                            </p:childTnLst>
                          </p:cTn>
                        </p:par>
                        <p:par>
                          <p:cTn id="101" fill="hold" nodeType="afterGroup">
                            <p:stCondLst>
                              <p:cond delay="6200"/>
                            </p:stCondLst>
                            <p:childTnLst>
                              <p:par>
                                <p:cTn id="102" presetID="3" presetClass="entr" presetSubtype="10" fill="hold" grpId="0" nodeType="afterEffect">
                                  <p:stCondLst>
                                    <p:cond delay="0"/>
                                  </p:stCondLst>
                                  <p:childTnLst>
                                    <p:set>
                                      <p:cBhvr>
                                        <p:cTn id="103" dur="1" fill="hold">
                                          <p:stCondLst>
                                            <p:cond delay="0"/>
                                          </p:stCondLst>
                                        </p:cTn>
                                        <p:tgtEl>
                                          <p:spTgt spid="336925"/>
                                        </p:tgtEl>
                                        <p:attrNameLst>
                                          <p:attrName>style.visibility</p:attrName>
                                        </p:attrNameLst>
                                      </p:cBhvr>
                                      <p:to>
                                        <p:strVal val="visible"/>
                                      </p:to>
                                    </p:set>
                                    <p:animEffect transition="in" filter="blinds(horizontal)">
                                      <p:cBhvr>
                                        <p:cTn id="104" dur="1000"/>
                                        <p:tgtEl>
                                          <p:spTgt spid="336925"/>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336926"/>
                                        </p:tgtEl>
                                        <p:attrNameLst>
                                          <p:attrName>style.visibility</p:attrName>
                                        </p:attrNameLst>
                                      </p:cBhvr>
                                      <p:to>
                                        <p:strVal val="visible"/>
                                      </p:to>
                                    </p:set>
                                    <p:animEffect transition="in" filter="blinds(horizontal)">
                                      <p:cBhvr>
                                        <p:cTn id="109" dur="1000"/>
                                        <p:tgtEl>
                                          <p:spTgt spid="336926"/>
                                        </p:tgtEl>
                                      </p:cBhvr>
                                    </p:animEffect>
                                  </p:childTnLst>
                                </p:cTn>
                              </p:par>
                            </p:childTnLst>
                          </p:cTn>
                        </p:par>
                        <p:par>
                          <p:cTn id="110" fill="hold" nodeType="afterGroup">
                            <p:stCondLst>
                              <p:cond delay="1000"/>
                            </p:stCondLst>
                            <p:childTnLst>
                              <p:par>
                                <p:cTn id="111" presetID="22" presetClass="entr" presetSubtype="4" fill="hold" grpId="0" nodeType="afterEffect">
                                  <p:stCondLst>
                                    <p:cond delay="0"/>
                                  </p:stCondLst>
                                  <p:childTnLst>
                                    <p:set>
                                      <p:cBhvr>
                                        <p:cTn id="112" dur="1" fill="hold">
                                          <p:stCondLst>
                                            <p:cond delay="0"/>
                                          </p:stCondLst>
                                        </p:cTn>
                                        <p:tgtEl>
                                          <p:spTgt spid="336927"/>
                                        </p:tgtEl>
                                        <p:attrNameLst>
                                          <p:attrName>style.visibility</p:attrName>
                                        </p:attrNameLst>
                                      </p:cBhvr>
                                      <p:to>
                                        <p:strVal val="visible"/>
                                      </p:to>
                                    </p:set>
                                    <p:animEffect transition="in" filter="wipe(down)">
                                      <p:cBhvr>
                                        <p:cTn id="113" dur="1000"/>
                                        <p:tgtEl>
                                          <p:spTgt spid="336927"/>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336928"/>
                                        </p:tgtEl>
                                        <p:attrNameLst>
                                          <p:attrName>style.visibility</p:attrName>
                                        </p:attrNameLst>
                                      </p:cBhvr>
                                      <p:to>
                                        <p:strVal val="visible"/>
                                      </p:to>
                                    </p:set>
                                    <p:animEffect transition="in" filter="wipe(down)">
                                      <p:cBhvr>
                                        <p:cTn id="116" dur="1000"/>
                                        <p:tgtEl>
                                          <p:spTgt spid="336928"/>
                                        </p:tgtEl>
                                      </p:cBhvr>
                                    </p:animEffect>
                                  </p:childTnLst>
                                </p:cTn>
                              </p:par>
                            </p:childTnLst>
                          </p:cTn>
                        </p:par>
                        <p:par>
                          <p:cTn id="117" fill="hold">
                            <p:stCondLst>
                              <p:cond delay="2000"/>
                            </p:stCondLst>
                            <p:childTnLst>
                              <p:par>
                                <p:cTn id="118" presetID="2" presetClass="entr" presetSubtype="8" fill="hold" grpId="0" nodeType="afterEffect">
                                  <p:stCondLst>
                                    <p:cond delay="0"/>
                                  </p:stCondLst>
                                  <p:childTnLst>
                                    <p:set>
                                      <p:cBhvr>
                                        <p:cTn id="119" dur="1" fill="hold">
                                          <p:stCondLst>
                                            <p:cond delay="0"/>
                                          </p:stCondLst>
                                        </p:cTn>
                                        <p:tgtEl>
                                          <p:spTgt spid="29"/>
                                        </p:tgtEl>
                                        <p:attrNameLst>
                                          <p:attrName>style.visibility</p:attrName>
                                        </p:attrNameLst>
                                      </p:cBhvr>
                                      <p:to>
                                        <p:strVal val="visible"/>
                                      </p:to>
                                    </p:set>
                                    <p:anim calcmode="lin" valueType="num">
                                      <p:cBhvr additive="base">
                                        <p:cTn id="120" dur="500" fill="hold"/>
                                        <p:tgtEl>
                                          <p:spTgt spid="29"/>
                                        </p:tgtEl>
                                        <p:attrNameLst>
                                          <p:attrName>ppt_x</p:attrName>
                                        </p:attrNameLst>
                                      </p:cBhvr>
                                      <p:tavLst>
                                        <p:tav tm="0">
                                          <p:val>
                                            <p:strVal val="0-#ppt_w/2"/>
                                          </p:val>
                                        </p:tav>
                                        <p:tav tm="100000">
                                          <p:val>
                                            <p:strVal val="#ppt_x"/>
                                          </p:val>
                                        </p:tav>
                                      </p:tavLst>
                                    </p:anim>
                                    <p:anim calcmode="lin" valueType="num">
                                      <p:cBhvr additive="base">
                                        <p:cTn id="121"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animBg="1"/>
      <p:bldP spid="336900" grpId="0" animBg="1"/>
      <p:bldP spid="336901" grpId="0" animBg="1"/>
      <p:bldP spid="336902" grpId="0" animBg="1"/>
      <p:bldP spid="336903" grpId="0" animBg="1"/>
      <p:bldP spid="336904" grpId="0" animBg="1"/>
      <p:bldP spid="336905" grpId="0" animBg="1"/>
      <p:bldP spid="336906" grpId="0" animBg="1"/>
      <p:bldP spid="336907" grpId="0" animBg="1"/>
      <p:bldP spid="336908" grpId="0" animBg="1"/>
      <p:bldP spid="336909" grpId="0" animBg="1"/>
      <p:bldP spid="336910" grpId="0" animBg="1"/>
      <p:bldP spid="336911" grpId="0" animBg="1"/>
      <p:bldP spid="336912" grpId="0" animBg="1"/>
      <p:bldP spid="336913" grpId="0" animBg="1"/>
      <p:bldP spid="336914" grpId="0" animBg="1"/>
      <p:bldP spid="336915" grpId="0" animBg="1"/>
      <p:bldP spid="336918" grpId="0" animBg="1"/>
      <p:bldP spid="336919" grpId="0" animBg="1"/>
      <p:bldP spid="336919" grpId="1" animBg="1"/>
      <p:bldP spid="336922" grpId="0" animBg="1"/>
      <p:bldP spid="336923" grpId="0" animBg="1"/>
      <p:bldP spid="336925" grpId="0" animBg="1"/>
      <p:bldP spid="336926" grpId="0" animBg="1"/>
      <p:bldP spid="336927" grpId="0" animBg="1"/>
      <p:bldP spid="336928" grpId="0" animBg="1"/>
      <p:bldP spid="2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78BC8E-1A46-45E0-905C-17231C4ED277}" type="slidenum">
              <a:rPr lang="en-US" altLang="zh-CN" smtClean="0"/>
              <a:pPr eaLnBrk="1" hangingPunct="1"/>
              <a:t>44</a:t>
            </a:fld>
            <a:endParaRPr lang="en-US" altLang="zh-CN" smtClean="0"/>
          </a:p>
        </p:txBody>
      </p:sp>
      <p:sp>
        <p:nvSpPr>
          <p:cNvPr id="57347" name="Rectangle 2"/>
          <p:cNvSpPr>
            <a:spLocks noGrp="1" noChangeArrowheads="1"/>
          </p:cNvSpPr>
          <p:nvPr>
            <p:ph type="title"/>
          </p:nvPr>
        </p:nvSpPr>
        <p:spPr>
          <a:xfrm>
            <a:off x="735013" y="188913"/>
            <a:ext cx="8229600"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FlowLayout 2-2</a:t>
            </a:r>
          </a:p>
        </p:txBody>
      </p:sp>
      <p:sp>
        <p:nvSpPr>
          <p:cNvPr id="57348" name="Rectangle 3"/>
          <p:cNvSpPr>
            <a:spLocks noChangeArrowheads="1"/>
          </p:cNvSpPr>
          <p:nvPr/>
        </p:nvSpPr>
        <p:spPr bwMode="auto">
          <a:xfrm>
            <a:off x="1331913" y="1941513"/>
            <a:ext cx="6119812" cy="3313112"/>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9" name="Rectangle 4"/>
          <p:cNvSpPr>
            <a:spLocks noChangeArrowheads="1"/>
          </p:cNvSpPr>
          <p:nvPr/>
        </p:nvSpPr>
        <p:spPr bwMode="auto">
          <a:xfrm>
            <a:off x="1403350" y="2085975"/>
            <a:ext cx="2376488" cy="431800"/>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0" name="Rectangle 5"/>
          <p:cNvSpPr>
            <a:spLocks noChangeArrowheads="1"/>
          </p:cNvSpPr>
          <p:nvPr/>
        </p:nvSpPr>
        <p:spPr bwMode="auto">
          <a:xfrm>
            <a:off x="1403350" y="3094038"/>
            <a:ext cx="4032250" cy="431800"/>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1" name="Rectangle 6"/>
          <p:cNvSpPr>
            <a:spLocks noChangeArrowheads="1"/>
          </p:cNvSpPr>
          <p:nvPr/>
        </p:nvSpPr>
        <p:spPr bwMode="auto">
          <a:xfrm>
            <a:off x="1403350" y="2590800"/>
            <a:ext cx="2952750" cy="431800"/>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2" name="Rectangle 7"/>
          <p:cNvSpPr>
            <a:spLocks noChangeArrowheads="1"/>
          </p:cNvSpPr>
          <p:nvPr/>
        </p:nvSpPr>
        <p:spPr bwMode="auto">
          <a:xfrm>
            <a:off x="1403350" y="3598863"/>
            <a:ext cx="3816350" cy="431800"/>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3" name="Rectangle 8"/>
          <p:cNvSpPr>
            <a:spLocks noChangeArrowheads="1"/>
          </p:cNvSpPr>
          <p:nvPr/>
        </p:nvSpPr>
        <p:spPr bwMode="auto">
          <a:xfrm>
            <a:off x="1403350" y="4102100"/>
            <a:ext cx="4752975" cy="433388"/>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4" name="Rectangle 9"/>
          <p:cNvSpPr>
            <a:spLocks noChangeArrowheads="1"/>
          </p:cNvSpPr>
          <p:nvPr/>
        </p:nvSpPr>
        <p:spPr bwMode="auto">
          <a:xfrm>
            <a:off x="3851275" y="2085975"/>
            <a:ext cx="3529013" cy="433388"/>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5" name="Rectangle 10"/>
          <p:cNvSpPr>
            <a:spLocks noChangeArrowheads="1"/>
          </p:cNvSpPr>
          <p:nvPr/>
        </p:nvSpPr>
        <p:spPr bwMode="auto">
          <a:xfrm>
            <a:off x="4427538" y="2590800"/>
            <a:ext cx="2952750" cy="431800"/>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6" name="Rectangle 11"/>
          <p:cNvSpPr>
            <a:spLocks noChangeArrowheads="1"/>
          </p:cNvSpPr>
          <p:nvPr/>
        </p:nvSpPr>
        <p:spPr bwMode="auto">
          <a:xfrm>
            <a:off x="5507038" y="3094038"/>
            <a:ext cx="1873250" cy="433387"/>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7" name="Rectangle 12"/>
          <p:cNvSpPr>
            <a:spLocks noChangeArrowheads="1"/>
          </p:cNvSpPr>
          <p:nvPr/>
        </p:nvSpPr>
        <p:spPr bwMode="auto">
          <a:xfrm>
            <a:off x="5291138" y="3598863"/>
            <a:ext cx="1368425" cy="431800"/>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8" name="Rectangle 13"/>
          <p:cNvSpPr>
            <a:spLocks noChangeArrowheads="1"/>
          </p:cNvSpPr>
          <p:nvPr/>
        </p:nvSpPr>
        <p:spPr bwMode="auto">
          <a:xfrm>
            <a:off x="6732588" y="3598863"/>
            <a:ext cx="647700" cy="431800"/>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9" name="Rectangle 14"/>
          <p:cNvSpPr>
            <a:spLocks noChangeArrowheads="1"/>
          </p:cNvSpPr>
          <p:nvPr/>
        </p:nvSpPr>
        <p:spPr bwMode="auto">
          <a:xfrm>
            <a:off x="6227763" y="4102100"/>
            <a:ext cx="1152525" cy="433388"/>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0" name="Rectangle 15"/>
          <p:cNvSpPr>
            <a:spLocks noChangeArrowheads="1"/>
          </p:cNvSpPr>
          <p:nvPr/>
        </p:nvSpPr>
        <p:spPr bwMode="auto">
          <a:xfrm>
            <a:off x="1403350" y="4606925"/>
            <a:ext cx="2160588" cy="503238"/>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1" name="Rectangle 16"/>
          <p:cNvSpPr>
            <a:spLocks noChangeArrowheads="1"/>
          </p:cNvSpPr>
          <p:nvPr/>
        </p:nvSpPr>
        <p:spPr bwMode="auto">
          <a:xfrm>
            <a:off x="3635375" y="4606925"/>
            <a:ext cx="2736850" cy="503238"/>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2" name="Rectangle 17"/>
          <p:cNvSpPr>
            <a:spLocks noChangeArrowheads="1"/>
          </p:cNvSpPr>
          <p:nvPr/>
        </p:nvSpPr>
        <p:spPr bwMode="auto">
          <a:xfrm>
            <a:off x="6443663" y="4606925"/>
            <a:ext cx="936625" cy="503238"/>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4" name="Text Box 18"/>
          <p:cNvSpPr txBox="1">
            <a:spLocks noChangeArrowheads="1"/>
          </p:cNvSpPr>
          <p:nvPr/>
        </p:nvSpPr>
        <p:spPr bwMode="auto">
          <a:xfrm>
            <a:off x="3419475" y="6046788"/>
            <a:ext cx="1439863" cy="406400"/>
          </a:xfrm>
          <a:prstGeom prst="rect">
            <a:avLst/>
          </a:prstGeom>
          <a:solidFill>
            <a:srgbClr val="FF66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solidFill>
                  <a:schemeClr val="bg1"/>
                </a:solidFill>
                <a:effectLst>
                  <a:outerShdw blurRad="38100" dist="38100" dir="2700000" algn="tl">
                    <a:srgbClr val="000000"/>
                  </a:outerShdw>
                </a:effectLst>
                <a:ea typeface="黑体" pitchFamily="2" charset="-122"/>
              </a:rPr>
              <a:t>容器</a:t>
            </a:r>
          </a:p>
        </p:txBody>
      </p:sp>
      <p:sp>
        <p:nvSpPr>
          <p:cNvPr id="57364" name="AutoShape 19"/>
          <p:cNvSpPr>
            <a:spLocks noChangeArrowheads="1"/>
          </p:cNvSpPr>
          <p:nvPr/>
        </p:nvSpPr>
        <p:spPr bwMode="auto">
          <a:xfrm>
            <a:off x="3995738" y="5254625"/>
            <a:ext cx="287337" cy="719138"/>
          </a:xfrm>
          <a:prstGeom prst="upArrow">
            <a:avLst>
              <a:gd name="adj1" fmla="val 50000"/>
              <a:gd name="adj2" fmla="val 62569"/>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5" name="Rectangle 20"/>
          <p:cNvSpPr>
            <a:spLocks noChangeArrowheads="1"/>
          </p:cNvSpPr>
          <p:nvPr/>
        </p:nvSpPr>
        <p:spPr bwMode="auto">
          <a:xfrm>
            <a:off x="2843213" y="1196975"/>
            <a:ext cx="3529012" cy="503238"/>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流布局是面板的默认布局管理器</a:t>
            </a:r>
          </a:p>
        </p:txBody>
      </p:sp>
      <p:sp>
        <p:nvSpPr>
          <p:cNvPr id="57366" name="AutoShape 21"/>
          <p:cNvSpPr>
            <a:spLocks noChangeArrowheads="1"/>
          </p:cNvSpPr>
          <p:nvPr/>
        </p:nvSpPr>
        <p:spPr bwMode="auto">
          <a:xfrm rot="2597773">
            <a:off x="1042988" y="1844675"/>
            <a:ext cx="431800" cy="287338"/>
          </a:xfrm>
          <a:prstGeom prst="notchedRightArrow">
            <a:avLst>
              <a:gd name="adj1" fmla="val 50000"/>
              <a:gd name="adj2" fmla="val 37569"/>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7" name="Oval 22"/>
          <p:cNvSpPr>
            <a:spLocks noChangeArrowheads="1"/>
          </p:cNvSpPr>
          <p:nvPr/>
        </p:nvSpPr>
        <p:spPr bwMode="auto">
          <a:xfrm>
            <a:off x="576263" y="1196975"/>
            <a:ext cx="1547812" cy="647700"/>
          </a:xfrm>
          <a:prstGeom prst="ellipse">
            <a:avLst/>
          </a:prstGeom>
          <a:gradFill rotWithShape="1">
            <a:gsLst>
              <a:gs pos="0">
                <a:srgbClr val="CCFFCC"/>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左上角</a:t>
            </a:r>
          </a:p>
        </p:txBody>
      </p:sp>
      <p:sp>
        <p:nvSpPr>
          <p:cNvPr id="57368" name="Oval 23"/>
          <p:cNvSpPr>
            <a:spLocks noChangeArrowheads="1"/>
          </p:cNvSpPr>
          <p:nvPr/>
        </p:nvSpPr>
        <p:spPr bwMode="auto">
          <a:xfrm>
            <a:off x="7596188" y="5086350"/>
            <a:ext cx="1439862" cy="647700"/>
          </a:xfrm>
          <a:prstGeom prst="ellipse">
            <a:avLst/>
          </a:prstGeom>
          <a:gradFill rotWithShape="1">
            <a:gsLst>
              <a:gs pos="0">
                <a:srgbClr val="CCFFCC"/>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右下角</a:t>
            </a:r>
          </a:p>
        </p:txBody>
      </p:sp>
      <p:sp>
        <p:nvSpPr>
          <p:cNvPr id="57369" name="Rectangle 24"/>
          <p:cNvSpPr>
            <a:spLocks noChangeArrowheads="1"/>
          </p:cNvSpPr>
          <p:nvPr/>
        </p:nvSpPr>
        <p:spPr bwMode="auto">
          <a:xfrm>
            <a:off x="4787900" y="2563813"/>
            <a:ext cx="3600450" cy="504825"/>
          </a:xfrm>
          <a:prstGeom prst="rect">
            <a:avLst/>
          </a:prstGeom>
          <a:gradFill rotWithShape="1">
            <a:gsLst>
              <a:gs pos="0">
                <a:srgbClr val="CC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顺序排列的组件</a:t>
            </a:r>
            <a:endParaRPr lang="en-US">
              <a:ea typeface="黑体" pitchFamily="49" charset="-122"/>
            </a:endParaRPr>
          </a:p>
        </p:txBody>
      </p:sp>
      <p:sp>
        <p:nvSpPr>
          <p:cNvPr id="57370" name="Rectangle 25"/>
          <p:cNvSpPr>
            <a:spLocks noChangeArrowheads="1"/>
          </p:cNvSpPr>
          <p:nvPr/>
        </p:nvSpPr>
        <p:spPr bwMode="auto">
          <a:xfrm>
            <a:off x="900113" y="5516563"/>
            <a:ext cx="2376487" cy="503237"/>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垂直或水平间距</a:t>
            </a:r>
          </a:p>
        </p:txBody>
      </p:sp>
      <p:sp>
        <p:nvSpPr>
          <p:cNvPr id="57371" name="Line 26"/>
          <p:cNvSpPr>
            <a:spLocks noChangeShapeType="1"/>
          </p:cNvSpPr>
          <p:nvPr/>
        </p:nvSpPr>
        <p:spPr bwMode="auto">
          <a:xfrm flipH="1">
            <a:off x="1835150" y="5157788"/>
            <a:ext cx="215900" cy="35877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2" name="Line 27"/>
          <p:cNvSpPr>
            <a:spLocks noChangeShapeType="1"/>
          </p:cNvSpPr>
          <p:nvPr/>
        </p:nvSpPr>
        <p:spPr bwMode="auto">
          <a:xfrm flipH="1" flipV="1">
            <a:off x="1331913" y="4941888"/>
            <a:ext cx="503237" cy="574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67779" name="Group 163"/>
          <p:cNvGraphicFramePr>
            <a:graphicFrameLocks noGrp="1"/>
          </p:cNvGraphicFramePr>
          <p:nvPr>
            <p:ph idx="1"/>
          </p:nvPr>
        </p:nvGraphicFramePr>
        <p:xfrm>
          <a:off x="755650" y="2060575"/>
          <a:ext cx="7920038" cy="2727325"/>
        </p:xfrm>
        <a:graphic>
          <a:graphicData uri="http://schemas.openxmlformats.org/drawingml/2006/table">
            <a:tbl>
              <a:tblPr/>
              <a:tblGrid>
                <a:gridCol w="2779713">
                  <a:extLst>
                    <a:ext uri="{9D8B030D-6E8A-4147-A177-3AD203B41FA5}">
                      <a16:colId xmlns:a16="http://schemas.microsoft.com/office/drawing/2014/main" val="20000"/>
                    </a:ext>
                  </a:extLst>
                </a:gridCol>
                <a:gridCol w="5140325">
                  <a:extLst>
                    <a:ext uri="{9D8B030D-6E8A-4147-A177-3AD203B41FA5}">
                      <a16:colId xmlns:a16="http://schemas.microsoft.com/office/drawing/2014/main" val="20001"/>
                    </a:ext>
                  </a:extLst>
                </a:gridCol>
              </a:tblGrid>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bg1"/>
                          </a:solidFill>
                          <a:effectLst/>
                          <a:latin typeface="Arial" charset="0"/>
                          <a:ea typeface="黑体" pitchFamily="49" charset="-122"/>
                          <a:cs typeface="Times New Roman" pitchFamily="18" charset="0"/>
                        </a:rPr>
                        <a:t>方法</a:t>
                      </a:r>
                      <a:endParaRPr kumimoji="0" lang="zh-CN" altLang="en-GB" sz="2000" b="0" i="0" u="none" strike="noStrike" cap="none" normalizeH="0" baseline="0" smtClean="0">
                        <a:ln>
                          <a:noFill/>
                        </a:ln>
                        <a:solidFill>
                          <a:schemeClr val="bg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bg1"/>
                          </a:solidFill>
                          <a:effectLst/>
                          <a:latin typeface="Arial" charset="0"/>
                          <a:ea typeface="黑体" pitchFamily="49" charset="-122"/>
                          <a:cs typeface="Times New Roman" pitchFamily="18" charset="0"/>
                        </a:rPr>
                        <a:t>说明</a:t>
                      </a:r>
                      <a:endParaRPr kumimoji="0" lang="zh-CN" altLang="en-GB" sz="2000" b="0" i="0" u="none" strike="noStrike" cap="none" normalizeH="0" baseline="0" smtClean="0">
                        <a:ln>
                          <a:noFill/>
                        </a:ln>
                        <a:solidFill>
                          <a:schemeClr val="bg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4206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FlowLayout( ) </a:t>
                      </a:r>
                      <a:endParaRPr kumimoji="0" lang="en-GB"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49" charset="-122"/>
                          <a:cs typeface="Times New Roman" pitchFamily="18" charset="0"/>
                        </a:rPr>
                        <a:t>构造新的中间对齐的</a:t>
                      </a:r>
                      <a:r>
                        <a:rPr kumimoji="0" lang="en-GB"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FlowLayout</a:t>
                      </a:r>
                      <a:r>
                        <a:rPr kumimoji="0" lang="zh-CN" altLang="en-US" sz="1800" b="0" i="0" u="none" strike="noStrike" cap="none" normalizeH="0" baseline="0" smtClean="0">
                          <a:ln>
                            <a:noFill/>
                          </a:ln>
                          <a:solidFill>
                            <a:schemeClr val="tx1"/>
                          </a:solidFill>
                          <a:effectLst/>
                          <a:latin typeface="Arial" charset="0"/>
                          <a:ea typeface="黑体" pitchFamily="49" charset="-122"/>
                          <a:cs typeface="Times New Roman" pitchFamily="18" charset="0"/>
                        </a:rPr>
                        <a:t>，</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49" charset="-122"/>
                          <a:cs typeface="Times New Roman" pitchFamily="18" charset="0"/>
                        </a:rPr>
                        <a:t>将垂直和水平间距保留为 </a:t>
                      </a:r>
                      <a:r>
                        <a:rPr kumimoji="0" lang="en-US"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5 </a:t>
                      </a:r>
                      <a:r>
                        <a:rPr kumimoji="0" lang="zh-CN" altLang="en-US" sz="1800" b="0" i="0" u="none" strike="noStrike" cap="none" normalizeH="0" baseline="0" smtClean="0">
                          <a:ln>
                            <a:noFill/>
                          </a:ln>
                          <a:solidFill>
                            <a:schemeClr val="tx1"/>
                          </a:solidFill>
                          <a:effectLst/>
                          <a:latin typeface="Arial" charset="0"/>
                          <a:ea typeface="黑体" pitchFamily="49" charset="-122"/>
                          <a:cs typeface="Times New Roman" pitchFamily="18" charset="0"/>
                        </a:rPr>
                        <a:t>个像素</a:t>
                      </a:r>
                      <a:endParaRPr kumimoji="0" lang="zh-CN" altLang="en-GB"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540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GB" altLang="zh-CN" sz="1800" b="0" i="0" u="none" strike="noStrike" cap="none" normalizeH="0" baseline="0" smtClean="0">
                        <a:ln>
                          <a:noFill/>
                        </a:ln>
                        <a:solidFill>
                          <a:schemeClr val="tx1"/>
                        </a:solidFill>
                        <a:effectLst/>
                        <a:latin typeface="Arial"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zh-CN" altLang="en-GB" sz="1800" b="0" i="0" u="none" strike="noStrike" cap="none" normalizeH="0" baseline="0" smtClean="0">
                        <a:ln>
                          <a:noFill/>
                        </a:ln>
                        <a:solidFill>
                          <a:schemeClr val="tx1"/>
                        </a:solidFill>
                        <a:effectLst/>
                        <a:latin typeface="Arial"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540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setAlignment( int align)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49" charset="-122"/>
                          <a:cs typeface="Times New Roman" pitchFamily="18" charset="0"/>
                        </a:rPr>
                        <a:t>设置指定布局的对齐方式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238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setHgap(int hgap)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49" charset="-122"/>
                          <a:cs typeface="Times New Roman" pitchFamily="18" charset="0"/>
                        </a:rPr>
                        <a:t>设置指定布局的水平间距</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937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setVgap(int vgap)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49" charset="-122"/>
                          <a:cs typeface="Times New Roman" pitchFamily="18" charset="0"/>
                        </a:rPr>
                        <a:t>设置指定布局的垂直间距</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67779"/>
                                        </p:tgtEl>
                                        <p:attrNameLst>
                                          <p:attrName>style.visibility</p:attrName>
                                        </p:attrNameLst>
                                      </p:cBhvr>
                                      <p:to>
                                        <p:strVal val="visible"/>
                                      </p:to>
                                    </p:set>
                                    <p:animEffect transition="in" filter="wipe(up)">
                                      <p:cBhvr>
                                        <p:cTn id="7" dur="500"/>
                                        <p:tgtEl>
                                          <p:spTgt spid="367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2E71B39-DB82-41FA-9CA4-9738DF991ACF}" type="slidenum">
              <a:rPr lang="en-US" altLang="zh-CN" smtClean="0"/>
              <a:pPr eaLnBrk="1" hangingPunct="1"/>
              <a:t>45</a:t>
            </a:fld>
            <a:endParaRPr lang="en-US" altLang="zh-CN" smtClean="0"/>
          </a:p>
        </p:txBody>
      </p:sp>
      <p:sp>
        <p:nvSpPr>
          <p:cNvPr id="58371" name="Rectangle 2"/>
          <p:cNvSpPr>
            <a:spLocks noGrp="1" noChangeArrowheads="1"/>
          </p:cNvSpPr>
          <p:nvPr>
            <p:ph type="title"/>
          </p:nvPr>
        </p:nvSpPr>
        <p:spPr>
          <a:xfrm>
            <a:off x="323850" y="188913"/>
            <a:ext cx="8604250"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GridLayout 2-1</a:t>
            </a:r>
          </a:p>
        </p:txBody>
      </p:sp>
      <p:sp>
        <p:nvSpPr>
          <p:cNvPr id="337923" name="Rectangle 3"/>
          <p:cNvSpPr>
            <a:spLocks noChangeArrowheads="1"/>
          </p:cNvSpPr>
          <p:nvPr/>
        </p:nvSpPr>
        <p:spPr bwMode="auto">
          <a:xfrm>
            <a:off x="1981200" y="2276128"/>
            <a:ext cx="3744913" cy="3457575"/>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24" name="Rectangle 4"/>
          <p:cNvSpPr>
            <a:spLocks noChangeArrowheads="1"/>
          </p:cNvSpPr>
          <p:nvPr/>
        </p:nvSpPr>
        <p:spPr bwMode="auto">
          <a:xfrm>
            <a:off x="1981200" y="2276128"/>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25" name="Rectangle 5"/>
          <p:cNvSpPr>
            <a:spLocks noChangeArrowheads="1"/>
          </p:cNvSpPr>
          <p:nvPr/>
        </p:nvSpPr>
        <p:spPr bwMode="auto">
          <a:xfrm>
            <a:off x="2341563" y="2276128"/>
            <a:ext cx="431800"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26" name="Rectangle 6"/>
          <p:cNvSpPr>
            <a:spLocks noChangeArrowheads="1"/>
          </p:cNvSpPr>
          <p:nvPr/>
        </p:nvSpPr>
        <p:spPr bwMode="auto">
          <a:xfrm>
            <a:off x="2773363" y="2276128"/>
            <a:ext cx="431800"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27" name="Rectangle 7"/>
          <p:cNvSpPr>
            <a:spLocks noChangeArrowheads="1"/>
          </p:cNvSpPr>
          <p:nvPr/>
        </p:nvSpPr>
        <p:spPr bwMode="auto">
          <a:xfrm>
            <a:off x="3205163" y="2276128"/>
            <a:ext cx="360362"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28" name="Rectangle 8"/>
          <p:cNvSpPr>
            <a:spLocks noChangeArrowheads="1"/>
          </p:cNvSpPr>
          <p:nvPr/>
        </p:nvSpPr>
        <p:spPr bwMode="auto">
          <a:xfrm>
            <a:off x="3565525" y="2276128"/>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29" name="Rectangle 9"/>
          <p:cNvSpPr>
            <a:spLocks noChangeArrowheads="1"/>
          </p:cNvSpPr>
          <p:nvPr/>
        </p:nvSpPr>
        <p:spPr bwMode="auto">
          <a:xfrm>
            <a:off x="3925888" y="2276128"/>
            <a:ext cx="360362"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0" name="Rectangle 10"/>
          <p:cNvSpPr>
            <a:spLocks noChangeArrowheads="1"/>
          </p:cNvSpPr>
          <p:nvPr/>
        </p:nvSpPr>
        <p:spPr bwMode="auto">
          <a:xfrm>
            <a:off x="4286250" y="2276128"/>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1" name="Rectangle 11"/>
          <p:cNvSpPr>
            <a:spLocks noChangeArrowheads="1"/>
          </p:cNvSpPr>
          <p:nvPr/>
        </p:nvSpPr>
        <p:spPr bwMode="auto">
          <a:xfrm>
            <a:off x="4645025" y="2276128"/>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2" name="Rectangle 12"/>
          <p:cNvSpPr>
            <a:spLocks noChangeArrowheads="1"/>
          </p:cNvSpPr>
          <p:nvPr/>
        </p:nvSpPr>
        <p:spPr bwMode="auto">
          <a:xfrm>
            <a:off x="5005388" y="2276128"/>
            <a:ext cx="360362"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3" name="Rectangle 13"/>
          <p:cNvSpPr>
            <a:spLocks noChangeArrowheads="1"/>
          </p:cNvSpPr>
          <p:nvPr/>
        </p:nvSpPr>
        <p:spPr bwMode="auto">
          <a:xfrm>
            <a:off x="5365750" y="2276128"/>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4" name="Rectangle 14"/>
          <p:cNvSpPr>
            <a:spLocks noChangeArrowheads="1"/>
          </p:cNvSpPr>
          <p:nvPr/>
        </p:nvSpPr>
        <p:spPr bwMode="auto">
          <a:xfrm>
            <a:off x="1981200" y="2852391"/>
            <a:ext cx="360363"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5" name="Rectangle 15"/>
          <p:cNvSpPr>
            <a:spLocks noChangeArrowheads="1"/>
          </p:cNvSpPr>
          <p:nvPr/>
        </p:nvSpPr>
        <p:spPr bwMode="auto">
          <a:xfrm>
            <a:off x="1981200" y="3428653"/>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6" name="Rectangle 16"/>
          <p:cNvSpPr>
            <a:spLocks noChangeArrowheads="1"/>
          </p:cNvSpPr>
          <p:nvPr/>
        </p:nvSpPr>
        <p:spPr bwMode="auto">
          <a:xfrm>
            <a:off x="1981200" y="4004916"/>
            <a:ext cx="360363"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7" name="Rectangle 17"/>
          <p:cNvSpPr>
            <a:spLocks noChangeArrowheads="1"/>
          </p:cNvSpPr>
          <p:nvPr/>
        </p:nvSpPr>
        <p:spPr bwMode="auto">
          <a:xfrm>
            <a:off x="1981200" y="4581178"/>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8" name="Rectangle 18"/>
          <p:cNvSpPr>
            <a:spLocks noChangeArrowheads="1"/>
          </p:cNvSpPr>
          <p:nvPr/>
        </p:nvSpPr>
        <p:spPr bwMode="auto">
          <a:xfrm>
            <a:off x="1981200" y="5157441"/>
            <a:ext cx="360363"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39" name="Rectangle 19"/>
          <p:cNvSpPr>
            <a:spLocks noChangeArrowheads="1"/>
          </p:cNvSpPr>
          <p:nvPr/>
        </p:nvSpPr>
        <p:spPr bwMode="auto">
          <a:xfrm>
            <a:off x="2341563" y="2852391"/>
            <a:ext cx="431800"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0" name="Rectangle 20"/>
          <p:cNvSpPr>
            <a:spLocks noChangeArrowheads="1"/>
          </p:cNvSpPr>
          <p:nvPr/>
        </p:nvSpPr>
        <p:spPr bwMode="auto">
          <a:xfrm>
            <a:off x="5005388" y="2852391"/>
            <a:ext cx="360362"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1" name="Rectangle 21"/>
          <p:cNvSpPr>
            <a:spLocks noChangeArrowheads="1"/>
          </p:cNvSpPr>
          <p:nvPr/>
        </p:nvSpPr>
        <p:spPr bwMode="auto">
          <a:xfrm>
            <a:off x="5365750" y="2852391"/>
            <a:ext cx="360363"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2" name="Rectangle 22"/>
          <p:cNvSpPr>
            <a:spLocks noChangeArrowheads="1"/>
          </p:cNvSpPr>
          <p:nvPr/>
        </p:nvSpPr>
        <p:spPr bwMode="auto">
          <a:xfrm>
            <a:off x="2773363" y="2852391"/>
            <a:ext cx="431800"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3" name="Rectangle 23"/>
          <p:cNvSpPr>
            <a:spLocks noChangeArrowheads="1"/>
          </p:cNvSpPr>
          <p:nvPr/>
        </p:nvSpPr>
        <p:spPr bwMode="auto">
          <a:xfrm>
            <a:off x="3925888" y="2852391"/>
            <a:ext cx="360362"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4" name="Rectangle 24"/>
          <p:cNvSpPr>
            <a:spLocks noChangeArrowheads="1"/>
          </p:cNvSpPr>
          <p:nvPr/>
        </p:nvSpPr>
        <p:spPr bwMode="auto">
          <a:xfrm>
            <a:off x="4286250" y="2852391"/>
            <a:ext cx="360363"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5" name="Rectangle 25"/>
          <p:cNvSpPr>
            <a:spLocks noChangeArrowheads="1"/>
          </p:cNvSpPr>
          <p:nvPr/>
        </p:nvSpPr>
        <p:spPr bwMode="auto">
          <a:xfrm>
            <a:off x="4645025" y="2852391"/>
            <a:ext cx="360363"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6" name="Rectangle 26"/>
          <p:cNvSpPr>
            <a:spLocks noChangeArrowheads="1"/>
          </p:cNvSpPr>
          <p:nvPr/>
        </p:nvSpPr>
        <p:spPr bwMode="auto">
          <a:xfrm>
            <a:off x="3565525" y="2852391"/>
            <a:ext cx="360363"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7" name="Rectangle 27"/>
          <p:cNvSpPr>
            <a:spLocks noChangeArrowheads="1"/>
          </p:cNvSpPr>
          <p:nvPr/>
        </p:nvSpPr>
        <p:spPr bwMode="auto">
          <a:xfrm>
            <a:off x="3205163" y="2852391"/>
            <a:ext cx="360362"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9" name="AutoShape 29"/>
          <p:cNvSpPr>
            <a:spLocks noChangeArrowheads="1"/>
          </p:cNvSpPr>
          <p:nvPr/>
        </p:nvSpPr>
        <p:spPr bwMode="auto">
          <a:xfrm>
            <a:off x="4425950" y="1774478"/>
            <a:ext cx="1296988" cy="287338"/>
          </a:xfrm>
          <a:prstGeom prst="rightArrow">
            <a:avLst>
              <a:gd name="adj1" fmla="val 50000"/>
              <a:gd name="adj2" fmla="val 112845"/>
            </a:avLst>
          </a:prstGeom>
          <a:gradFill rotWithShape="1">
            <a:gsLst>
              <a:gs pos="0">
                <a:srgbClr val="FFCC00"/>
              </a:gs>
              <a:gs pos="100000">
                <a:srgbClr val="FFFFFF"/>
              </a:gs>
            </a:gsLst>
            <a:lin ang="5400000" scaled="1"/>
          </a:gra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37950" name="Rectangle 30"/>
          <p:cNvSpPr>
            <a:spLocks noChangeArrowheads="1"/>
          </p:cNvSpPr>
          <p:nvPr/>
        </p:nvSpPr>
        <p:spPr bwMode="auto">
          <a:xfrm>
            <a:off x="2341563" y="3428653"/>
            <a:ext cx="431800"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1" name="Rectangle 31"/>
          <p:cNvSpPr>
            <a:spLocks noChangeArrowheads="1"/>
          </p:cNvSpPr>
          <p:nvPr/>
        </p:nvSpPr>
        <p:spPr bwMode="auto">
          <a:xfrm>
            <a:off x="2341563" y="4004916"/>
            <a:ext cx="431800"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2" name="Rectangle 32"/>
          <p:cNvSpPr>
            <a:spLocks noChangeArrowheads="1"/>
          </p:cNvSpPr>
          <p:nvPr/>
        </p:nvSpPr>
        <p:spPr bwMode="auto">
          <a:xfrm>
            <a:off x="2341563" y="4581178"/>
            <a:ext cx="431800"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3" name="Rectangle 33"/>
          <p:cNvSpPr>
            <a:spLocks noChangeArrowheads="1"/>
          </p:cNvSpPr>
          <p:nvPr/>
        </p:nvSpPr>
        <p:spPr bwMode="auto">
          <a:xfrm>
            <a:off x="2341563" y="5157441"/>
            <a:ext cx="431800"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4" name="Rectangle 34"/>
          <p:cNvSpPr>
            <a:spLocks noChangeArrowheads="1"/>
          </p:cNvSpPr>
          <p:nvPr/>
        </p:nvSpPr>
        <p:spPr bwMode="auto">
          <a:xfrm>
            <a:off x="2773363" y="3428653"/>
            <a:ext cx="431800"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5" name="Rectangle 35"/>
          <p:cNvSpPr>
            <a:spLocks noChangeArrowheads="1"/>
          </p:cNvSpPr>
          <p:nvPr/>
        </p:nvSpPr>
        <p:spPr bwMode="auto">
          <a:xfrm>
            <a:off x="2773363" y="4004916"/>
            <a:ext cx="431800"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6" name="Rectangle 36"/>
          <p:cNvSpPr>
            <a:spLocks noChangeArrowheads="1"/>
          </p:cNvSpPr>
          <p:nvPr/>
        </p:nvSpPr>
        <p:spPr bwMode="auto">
          <a:xfrm>
            <a:off x="2773363" y="4581178"/>
            <a:ext cx="431800"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7" name="Rectangle 37"/>
          <p:cNvSpPr>
            <a:spLocks noChangeArrowheads="1"/>
          </p:cNvSpPr>
          <p:nvPr/>
        </p:nvSpPr>
        <p:spPr bwMode="auto">
          <a:xfrm>
            <a:off x="2773363" y="5157441"/>
            <a:ext cx="431800"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8" name="Rectangle 38"/>
          <p:cNvSpPr>
            <a:spLocks noChangeArrowheads="1"/>
          </p:cNvSpPr>
          <p:nvPr/>
        </p:nvSpPr>
        <p:spPr bwMode="auto">
          <a:xfrm>
            <a:off x="3205163" y="3428653"/>
            <a:ext cx="431800"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9" name="Rectangle 39"/>
          <p:cNvSpPr>
            <a:spLocks noChangeArrowheads="1"/>
          </p:cNvSpPr>
          <p:nvPr/>
        </p:nvSpPr>
        <p:spPr bwMode="auto">
          <a:xfrm>
            <a:off x="3565525" y="3428653"/>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0" name="Rectangle 40"/>
          <p:cNvSpPr>
            <a:spLocks noChangeArrowheads="1"/>
          </p:cNvSpPr>
          <p:nvPr/>
        </p:nvSpPr>
        <p:spPr bwMode="auto">
          <a:xfrm>
            <a:off x="3925888" y="3428653"/>
            <a:ext cx="360362"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1" name="Rectangle 41"/>
          <p:cNvSpPr>
            <a:spLocks noChangeArrowheads="1"/>
          </p:cNvSpPr>
          <p:nvPr/>
        </p:nvSpPr>
        <p:spPr bwMode="auto">
          <a:xfrm>
            <a:off x="4286250" y="3428653"/>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2" name="Rectangle 42"/>
          <p:cNvSpPr>
            <a:spLocks noChangeArrowheads="1"/>
          </p:cNvSpPr>
          <p:nvPr/>
        </p:nvSpPr>
        <p:spPr bwMode="auto">
          <a:xfrm>
            <a:off x="4645025" y="3428653"/>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3" name="Rectangle 43"/>
          <p:cNvSpPr>
            <a:spLocks noChangeArrowheads="1"/>
          </p:cNvSpPr>
          <p:nvPr/>
        </p:nvSpPr>
        <p:spPr bwMode="auto">
          <a:xfrm>
            <a:off x="5005388" y="3428653"/>
            <a:ext cx="360362"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4" name="Rectangle 44"/>
          <p:cNvSpPr>
            <a:spLocks noChangeArrowheads="1"/>
          </p:cNvSpPr>
          <p:nvPr/>
        </p:nvSpPr>
        <p:spPr bwMode="auto">
          <a:xfrm>
            <a:off x="5365750" y="3428653"/>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5" name="Rectangle 45"/>
          <p:cNvSpPr>
            <a:spLocks noChangeArrowheads="1"/>
          </p:cNvSpPr>
          <p:nvPr/>
        </p:nvSpPr>
        <p:spPr bwMode="auto">
          <a:xfrm>
            <a:off x="612775" y="3430241"/>
            <a:ext cx="1296988" cy="503237"/>
          </a:xfrm>
          <a:prstGeom prst="rect">
            <a:avLst/>
          </a:prstGeom>
          <a:gradFill rotWithShape="1">
            <a:gsLst>
              <a:gs pos="0">
                <a:srgbClr val="CCFFCC"/>
              </a:gs>
              <a:gs pos="100000">
                <a:srgbClr val="FFFFFF"/>
              </a:gs>
            </a:gsLst>
            <a:lin ang="5400000" scaled="1"/>
          </a:gradFill>
          <a:ln w="9525" algn="ctr">
            <a:solidFill>
              <a:srgbClr val="008000"/>
            </a:solidFill>
            <a:miter lim="800000"/>
            <a:headEnd/>
            <a:tailEnd/>
          </a:ln>
          <a:effectLst>
            <a:outerShdw dist="53882" dir="2700000" algn="ctr" rotWithShape="0">
              <a:schemeClr val="bg2">
                <a:alpha val="50000"/>
              </a:schemeClr>
            </a:outerShdw>
          </a:effectLst>
        </p:spPr>
        <p:txBody>
          <a:bodyPr wrap="none" anchor="ctr"/>
          <a:lstStyle/>
          <a:p>
            <a:pPr algn="ctr"/>
            <a:r>
              <a:rPr lang="zh-CN" altLang="en-US" b="1">
                <a:ea typeface="黑体" pitchFamily="49" charset="-122"/>
              </a:rPr>
              <a:t>行</a:t>
            </a:r>
          </a:p>
        </p:txBody>
      </p:sp>
      <p:sp>
        <p:nvSpPr>
          <p:cNvPr id="337966" name="Rectangle 46"/>
          <p:cNvSpPr>
            <a:spLocks noChangeArrowheads="1"/>
          </p:cNvSpPr>
          <p:nvPr/>
        </p:nvSpPr>
        <p:spPr bwMode="auto">
          <a:xfrm>
            <a:off x="2916238" y="1630016"/>
            <a:ext cx="1296987" cy="503237"/>
          </a:xfrm>
          <a:prstGeom prst="rect">
            <a:avLst/>
          </a:prstGeom>
          <a:gradFill rotWithShape="1">
            <a:gsLst>
              <a:gs pos="0">
                <a:srgbClr val="CCFFCC"/>
              </a:gs>
              <a:gs pos="100000">
                <a:srgbClr val="FFFFFF"/>
              </a:gs>
            </a:gsLst>
            <a:lin ang="5400000" scaled="1"/>
          </a:gradFill>
          <a:ln w="9525" algn="ctr">
            <a:solidFill>
              <a:srgbClr val="008000"/>
            </a:solidFill>
            <a:miter lim="800000"/>
            <a:headEnd/>
            <a:tailEnd/>
          </a:ln>
          <a:effectLst>
            <a:outerShdw dist="53882" dir="2700000" algn="ctr" rotWithShape="0">
              <a:schemeClr val="bg2">
                <a:alpha val="50000"/>
              </a:schemeClr>
            </a:outerShdw>
          </a:effectLst>
        </p:spPr>
        <p:txBody>
          <a:bodyPr wrap="none" anchor="ctr"/>
          <a:lstStyle/>
          <a:p>
            <a:pPr algn="ctr"/>
            <a:r>
              <a:rPr lang="zh-CN" altLang="en-US" b="1">
                <a:ea typeface="黑体" pitchFamily="49" charset="-122"/>
              </a:rPr>
              <a:t>列</a:t>
            </a:r>
          </a:p>
        </p:txBody>
      </p:sp>
      <p:sp>
        <p:nvSpPr>
          <p:cNvPr id="337967" name="Rectangle 47"/>
          <p:cNvSpPr>
            <a:spLocks noChangeArrowheads="1"/>
          </p:cNvSpPr>
          <p:nvPr/>
        </p:nvSpPr>
        <p:spPr bwMode="auto">
          <a:xfrm>
            <a:off x="6300788" y="2493616"/>
            <a:ext cx="2447925" cy="503237"/>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组件大小相同</a:t>
            </a:r>
          </a:p>
        </p:txBody>
      </p:sp>
      <p:sp>
        <p:nvSpPr>
          <p:cNvPr id="337968" name="Line 48"/>
          <p:cNvSpPr>
            <a:spLocks noChangeShapeType="1"/>
          </p:cNvSpPr>
          <p:nvPr/>
        </p:nvSpPr>
        <p:spPr bwMode="auto">
          <a:xfrm>
            <a:off x="5724525" y="2565053"/>
            <a:ext cx="576263"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69" name="Line 49"/>
          <p:cNvSpPr>
            <a:spLocks noChangeShapeType="1"/>
          </p:cNvSpPr>
          <p:nvPr/>
        </p:nvSpPr>
        <p:spPr bwMode="auto">
          <a:xfrm flipV="1">
            <a:off x="5724525" y="2780953"/>
            <a:ext cx="576263"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70" name="AutoShape 50"/>
          <p:cNvSpPr>
            <a:spLocks noChangeArrowheads="1"/>
          </p:cNvSpPr>
          <p:nvPr/>
        </p:nvSpPr>
        <p:spPr bwMode="auto">
          <a:xfrm>
            <a:off x="1258888" y="4149378"/>
            <a:ext cx="288925" cy="1081088"/>
          </a:xfrm>
          <a:prstGeom prst="downArrow">
            <a:avLst>
              <a:gd name="adj1" fmla="val 50000"/>
              <a:gd name="adj2" fmla="val 93544"/>
            </a:avLst>
          </a:prstGeom>
          <a:gradFill rotWithShape="1">
            <a:gsLst>
              <a:gs pos="0">
                <a:srgbClr val="FFCC00"/>
              </a:gs>
              <a:gs pos="100000">
                <a:srgbClr val="FFFFFF"/>
              </a:gs>
            </a:gsLst>
            <a:lin ang="5400000" scaled="1"/>
          </a:gra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37971" name="Rectangle 51"/>
          <p:cNvSpPr>
            <a:spLocks noChangeArrowheads="1"/>
          </p:cNvSpPr>
          <p:nvPr/>
        </p:nvSpPr>
        <p:spPr bwMode="auto">
          <a:xfrm>
            <a:off x="6300788" y="3141316"/>
            <a:ext cx="2447925" cy="719137"/>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重新调整组件大小</a:t>
            </a:r>
          </a:p>
          <a:p>
            <a:pPr algn="ctr"/>
            <a:r>
              <a:rPr lang="zh-CN" altLang="en-US">
                <a:ea typeface="黑体" pitchFamily="49" charset="-122"/>
              </a:rPr>
              <a:t>以适合各自的单元</a:t>
            </a:r>
          </a:p>
        </p:txBody>
      </p:sp>
      <p:sp>
        <p:nvSpPr>
          <p:cNvPr id="337972" name="Line 52"/>
          <p:cNvSpPr>
            <a:spLocks noChangeShapeType="1"/>
          </p:cNvSpPr>
          <p:nvPr/>
        </p:nvSpPr>
        <p:spPr bwMode="auto">
          <a:xfrm>
            <a:off x="5724525" y="3212753"/>
            <a:ext cx="576263"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73" name="Line 53"/>
          <p:cNvSpPr>
            <a:spLocks noChangeShapeType="1"/>
          </p:cNvSpPr>
          <p:nvPr/>
        </p:nvSpPr>
        <p:spPr bwMode="auto">
          <a:xfrm flipV="1">
            <a:off x="5724525" y="3428653"/>
            <a:ext cx="576263"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96" name="Rectangle 76"/>
          <p:cNvSpPr>
            <a:spLocks noChangeArrowheads="1"/>
          </p:cNvSpPr>
          <p:nvPr/>
        </p:nvSpPr>
        <p:spPr bwMode="auto">
          <a:xfrm>
            <a:off x="1692275" y="980728"/>
            <a:ext cx="5472113" cy="4318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指定网格中的行数和列数，创建网格布局</a:t>
            </a:r>
          </a:p>
        </p:txBody>
      </p:sp>
      <p:sp>
        <p:nvSpPr>
          <p:cNvPr id="55" name="文本框 54"/>
          <p:cNvSpPr txBox="1"/>
          <p:nvPr/>
        </p:nvSpPr>
        <p:spPr>
          <a:xfrm>
            <a:off x="4612813" y="5880136"/>
            <a:ext cx="4349986" cy="646331"/>
          </a:xfrm>
          <a:prstGeom prst="rect">
            <a:avLst/>
          </a:prstGeom>
          <a:solidFill>
            <a:srgbClr val="CCECFF"/>
          </a:solidFill>
        </p:spPr>
        <p:txBody>
          <a:bodyPr wrap="square" rtlCol="0">
            <a:spAutoFit/>
          </a:bodyPr>
          <a:lstStyle/>
          <a:p>
            <a:r>
              <a:rPr lang="zh-CN" altLang="en-US" smtClean="0">
                <a:ea typeface="华文细黑" panose="02010600040101010101" pitchFamily="2" charset="-122"/>
              </a:rPr>
              <a:t>演示代码：</a:t>
            </a:r>
            <a:endParaRPr lang="en-US" altLang="zh-CN" smtClean="0">
              <a:ea typeface="华文细黑" panose="02010600040101010101" pitchFamily="2" charset="-122"/>
            </a:endParaRPr>
          </a:p>
          <a:p>
            <a:r>
              <a:rPr lang="en-US" altLang="zh-CN" smtClean="0">
                <a:ea typeface="华文细黑" panose="02010600040101010101" pitchFamily="2" charset="-122"/>
              </a:rPr>
              <a:t>06-Uidesign/layout.GridLayoutDemo</a:t>
            </a:r>
            <a:endParaRPr lang="zh-CN" altLang="en-US">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337923"/>
                                        </p:tgtEl>
                                        <p:attrNameLst>
                                          <p:attrName>style.visibility</p:attrName>
                                        </p:attrNameLst>
                                      </p:cBhvr>
                                      <p:to>
                                        <p:strVal val="visible"/>
                                      </p:to>
                                    </p:set>
                                    <p:animEffect transition="in" filter="wedge">
                                      <p:cBhvr>
                                        <p:cTn id="7" dur="1000"/>
                                        <p:tgtEl>
                                          <p:spTgt spid="337923"/>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337924"/>
                                        </p:tgtEl>
                                        <p:attrNameLst>
                                          <p:attrName>style.visibility</p:attrName>
                                        </p:attrNameLst>
                                      </p:cBhvr>
                                      <p:to>
                                        <p:strVal val="visible"/>
                                      </p:to>
                                    </p:set>
                                    <p:animEffect transition="in" filter="blinds(horizontal)">
                                      <p:cBhvr>
                                        <p:cTn id="11" dur="500"/>
                                        <p:tgtEl>
                                          <p:spTgt spid="337924"/>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337925"/>
                                        </p:tgtEl>
                                        <p:attrNameLst>
                                          <p:attrName>style.visibility</p:attrName>
                                        </p:attrNameLst>
                                      </p:cBhvr>
                                      <p:to>
                                        <p:strVal val="visible"/>
                                      </p:to>
                                    </p:set>
                                    <p:animEffect transition="in" filter="blinds(horizontal)">
                                      <p:cBhvr>
                                        <p:cTn id="14" dur="500"/>
                                        <p:tgtEl>
                                          <p:spTgt spid="337925"/>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37926"/>
                                        </p:tgtEl>
                                        <p:attrNameLst>
                                          <p:attrName>style.visibility</p:attrName>
                                        </p:attrNameLst>
                                      </p:cBhvr>
                                      <p:to>
                                        <p:strVal val="visible"/>
                                      </p:to>
                                    </p:set>
                                    <p:animEffect transition="in" filter="blinds(horizontal)">
                                      <p:cBhvr>
                                        <p:cTn id="17" dur="500"/>
                                        <p:tgtEl>
                                          <p:spTgt spid="33792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37927"/>
                                        </p:tgtEl>
                                        <p:attrNameLst>
                                          <p:attrName>style.visibility</p:attrName>
                                        </p:attrNameLst>
                                      </p:cBhvr>
                                      <p:to>
                                        <p:strVal val="visible"/>
                                      </p:to>
                                    </p:set>
                                    <p:animEffect transition="in" filter="blinds(horizontal)">
                                      <p:cBhvr>
                                        <p:cTn id="20" dur="500"/>
                                        <p:tgtEl>
                                          <p:spTgt spid="33792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7928"/>
                                        </p:tgtEl>
                                        <p:attrNameLst>
                                          <p:attrName>style.visibility</p:attrName>
                                        </p:attrNameLst>
                                      </p:cBhvr>
                                      <p:to>
                                        <p:strVal val="visible"/>
                                      </p:to>
                                    </p:set>
                                    <p:animEffect transition="in" filter="blinds(horizontal)">
                                      <p:cBhvr>
                                        <p:cTn id="23" dur="500"/>
                                        <p:tgtEl>
                                          <p:spTgt spid="33792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37929"/>
                                        </p:tgtEl>
                                        <p:attrNameLst>
                                          <p:attrName>style.visibility</p:attrName>
                                        </p:attrNameLst>
                                      </p:cBhvr>
                                      <p:to>
                                        <p:strVal val="visible"/>
                                      </p:to>
                                    </p:set>
                                    <p:animEffect transition="in" filter="blinds(horizontal)">
                                      <p:cBhvr>
                                        <p:cTn id="26" dur="500"/>
                                        <p:tgtEl>
                                          <p:spTgt spid="33792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37930"/>
                                        </p:tgtEl>
                                        <p:attrNameLst>
                                          <p:attrName>style.visibility</p:attrName>
                                        </p:attrNameLst>
                                      </p:cBhvr>
                                      <p:to>
                                        <p:strVal val="visible"/>
                                      </p:to>
                                    </p:set>
                                    <p:animEffect transition="in" filter="blinds(horizontal)">
                                      <p:cBhvr>
                                        <p:cTn id="29" dur="500"/>
                                        <p:tgtEl>
                                          <p:spTgt spid="33793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37931"/>
                                        </p:tgtEl>
                                        <p:attrNameLst>
                                          <p:attrName>style.visibility</p:attrName>
                                        </p:attrNameLst>
                                      </p:cBhvr>
                                      <p:to>
                                        <p:strVal val="visible"/>
                                      </p:to>
                                    </p:set>
                                    <p:animEffect transition="in" filter="blinds(horizontal)">
                                      <p:cBhvr>
                                        <p:cTn id="32" dur="500"/>
                                        <p:tgtEl>
                                          <p:spTgt spid="33793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37932"/>
                                        </p:tgtEl>
                                        <p:attrNameLst>
                                          <p:attrName>style.visibility</p:attrName>
                                        </p:attrNameLst>
                                      </p:cBhvr>
                                      <p:to>
                                        <p:strVal val="visible"/>
                                      </p:to>
                                    </p:set>
                                    <p:animEffect transition="in" filter="blinds(horizontal)">
                                      <p:cBhvr>
                                        <p:cTn id="35" dur="500"/>
                                        <p:tgtEl>
                                          <p:spTgt spid="33793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37933"/>
                                        </p:tgtEl>
                                        <p:attrNameLst>
                                          <p:attrName>style.visibility</p:attrName>
                                        </p:attrNameLst>
                                      </p:cBhvr>
                                      <p:to>
                                        <p:strVal val="visible"/>
                                      </p:to>
                                    </p:set>
                                    <p:animEffect transition="in" filter="blinds(horizontal)">
                                      <p:cBhvr>
                                        <p:cTn id="38" dur="500"/>
                                        <p:tgtEl>
                                          <p:spTgt spid="33793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37934"/>
                                        </p:tgtEl>
                                        <p:attrNameLst>
                                          <p:attrName>style.visibility</p:attrName>
                                        </p:attrNameLst>
                                      </p:cBhvr>
                                      <p:to>
                                        <p:strVal val="visible"/>
                                      </p:to>
                                    </p:set>
                                    <p:animEffect transition="in" filter="blinds(horizontal)">
                                      <p:cBhvr>
                                        <p:cTn id="41" dur="500"/>
                                        <p:tgtEl>
                                          <p:spTgt spid="33793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37939"/>
                                        </p:tgtEl>
                                        <p:attrNameLst>
                                          <p:attrName>style.visibility</p:attrName>
                                        </p:attrNameLst>
                                      </p:cBhvr>
                                      <p:to>
                                        <p:strVal val="visible"/>
                                      </p:to>
                                    </p:set>
                                    <p:animEffect transition="in" filter="blinds(horizontal)">
                                      <p:cBhvr>
                                        <p:cTn id="44" dur="500"/>
                                        <p:tgtEl>
                                          <p:spTgt spid="33793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37942"/>
                                        </p:tgtEl>
                                        <p:attrNameLst>
                                          <p:attrName>style.visibility</p:attrName>
                                        </p:attrNameLst>
                                      </p:cBhvr>
                                      <p:to>
                                        <p:strVal val="visible"/>
                                      </p:to>
                                    </p:set>
                                    <p:animEffect transition="in" filter="blinds(horizontal)">
                                      <p:cBhvr>
                                        <p:cTn id="47" dur="500"/>
                                        <p:tgtEl>
                                          <p:spTgt spid="33794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37947"/>
                                        </p:tgtEl>
                                        <p:attrNameLst>
                                          <p:attrName>style.visibility</p:attrName>
                                        </p:attrNameLst>
                                      </p:cBhvr>
                                      <p:to>
                                        <p:strVal val="visible"/>
                                      </p:to>
                                    </p:set>
                                    <p:animEffect transition="in" filter="blinds(horizontal)">
                                      <p:cBhvr>
                                        <p:cTn id="50" dur="500"/>
                                        <p:tgtEl>
                                          <p:spTgt spid="337947"/>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37946"/>
                                        </p:tgtEl>
                                        <p:attrNameLst>
                                          <p:attrName>style.visibility</p:attrName>
                                        </p:attrNameLst>
                                      </p:cBhvr>
                                      <p:to>
                                        <p:strVal val="visible"/>
                                      </p:to>
                                    </p:set>
                                    <p:animEffect transition="in" filter="blinds(horizontal)">
                                      <p:cBhvr>
                                        <p:cTn id="53" dur="500"/>
                                        <p:tgtEl>
                                          <p:spTgt spid="337946"/>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37943"/>
                                        </p:tgtEl>
                                        <p:attrNameLst>
                                          <p:attrName>style.visibility</p:attrName>
                                        </p:attrNameLst>
                                      </p:cBhvr>
                                      <p:to>
                                        <p:strVal val="visible"/>
                                      </p:to>
                                    </p:set>
                                    <p:animEffect transition="in" filter="blinds(horizontal)">
                                      <p:cBhvr>
                                        <p:cTn id="56" dur="500"/>
                                        <p:tgtEl>
                                          <p:spTgt spid="33794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37944"/>
                                        </p:tgtEl>
                                        <p:attrNameLst>
                                          <p:attrName>style.visibility</p:attrName>
                                        </p:attrNameLst>
                                      </p:cBhvr>
                                      <p:to>
                                        <p:strVal val="visible"/>
                                      </p:to>
                                    </p:set>
                                    <p:animEffect transition="in" filter="blinds(horizontal)">
                                      <p:cBhvr>
                                        <p:cTn id="59" dur="500"/>
                                        <p:tgtEl>
                                          <p:spTgt spid="33794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37945"/>
                                        </p:tgtEl>
                                        <p:attrNameLst>
                                          <p:attrName>style.visibility</p:attrName>
                                        </p:attrNameLst>
                                      </p:cBhvr>
                                      <p:to>
                                        <p:strVal val="visible"/>
                                      </p:to>
                                    </p:set>
                                    <p:animEffect transition="in" filter="blinds(horizontal)">
                                      <p:cBhvr>
                                        <p:cTn id="62" dur="500"/>
                                        <p:tgtEl>
                                          <p:spTgt spid="337945"/>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37940"/>
                                        </p:tgtEl>
                                        <p:attrNameLst>
                                          <p:attrName>style.visibility</p:attrName>
                                        </p:attrNameLst>
                                      </p:cBhvr>
                                      <p:to>
                                        <p:strVal val="visible"/>
                                      </p:to>
                                    </p:set>
                                    <p:animEffect transition="in" filter="blinds(horizontal)">
                                      <p:cBhvr>
                                        <p:cTn id="65" dur="500"/>
                                        <p:tgtEl>
                                          <p:spTgt spid="33794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37941"/>
                                        </p:tgtEl>
                                        <p:attrNameLst>
                                          <p:attrName>style.visibility</p:attrName>
                                        </p:attrNameLst>
                                      </p:cBhvr>
                                      <p:to>
                                        <p:strVal val="visible"/>
                                      </p:to>
                                    </p:set>
                                    <p:animEffect transition="in" filter="blinds(horizontal)">
                                      <p:cBhvr>
                                        <p:cTn id="68" dur="500"/>
                                        <p:tgtEl>
                                          <p:spTgt spid="337941"/>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37935"/>
                                        </p:tgtEl>
                                        <p:attrNameLst>
                                          <p:attrName>style.visibility</p:attrName>
                                        </p:attrNameLst>
                                      </p:cBhvr>
                                      <p:to>
                                        <p:strVal val="visible"/>
                                      </p:to>
                                    </p:set>
                                    <p:animEffect transition="in" filter="blinds(horizontal)">
                                      <p:cBhvr>
                                        <p:cTn id="71" dur="500"/>
                                        <p:tgtEl>
                                          <p:spTgt spid="337935"/>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337950"/>
                                        </p:tgtEl>
                                        <p:attrNameLst>
                                          <p:attrName>style.visibility</p:attrName>
                                        </p:attrNameLst>
                                      </p:cBhvr>
                                      <p:to>
                                        <p:strVal val="visible"/>
                                      </p:to>
                                    </p:set>
                                    <p:animEffect transition="in" filter="blinds(horizontal)">
                                      <p:cBhvr>
                                        <p:cTn id="74" dur="500"/>
                                        <p:tgtEl>
                                          <p:spTgt spid="337950"/>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337954"/>
                                        </p:tgtEl>
                                        <p:attrNameLst>
                                          <p:attrName>style.visibility</p:attrName>
                                        </p:attrNameLst>
                                      </p:cBhvr>
                                      <p:to>
                                        <p:strVal val="visible"/>
                                      </p:to>
                                    </p:set>
                                    <p:animEffect transition="in" filter="blinds(horizontal)">
                                      <p:cBhvr>
                                        <p:cTn id="77" dur="500"/>
                                        <p:tgtEl>
                                          <p:spTgt spid="337954"/>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337958"/>
                                        </p:tgtEl>
                                        <p:attrNameLst>
                                          <p:attrName>style.visibility</p:attrName>
                                        </p:attrNameLst>
                                      </p:cBhvr>
                                      <p:to>
                                        <p:strVal val="visible"/>
                                      </p:to>
                                    </p:set>
                                    <p:animEffect transition="in" filter="blinds(horizontal)">
                                      <p:cBhvr>
                                        <p:cTn id="80" dur="500"/>
                                        <p:tgtEl>
                                          <p:spTgt spid="337958"/>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337959"/>
                                        </p:tgtEl>
                                        <p:attrNameLst>
                                          <p:attrName>style.visibility</p:attrName>
                                        </p:attrNameLst>
                                      </p:cBhvr>
                                      <p:to>
                                        <p:strVal val="visible"/>
                                      </p:to>
                                    </p:set>
                                    <p:animEffect transition="in" filter="blinds(horizontal)">
                                      <p:cBhvr>
                                        <p:cTn id="83" dur="500"/>
                                        <p:tgtEl>
                                          <p:spTgt spid="337959"/>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337960"/>
                                        </p:tgtEl>
                                        <p:attrNameLst>
                                          <p:attrName>style.visibility</p:attrName>
                                        </p:attrNameLst>
                                      </p:cBhvr>
                                      <p:to>
                                        <p:strVal val="visible"/>
                                      </p:to>
                                    </p:set>
                                    <p:animEffect transition="in" filter="blinds(horizontal)">
                                      <p:cBhvr>
                                        <p:cTn id="86" dur="500"/>
                                        <p:tgtEl>
                                          <p:spTgt spid="337960"/>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337961"/>
                                        </p:tgtEl>
                                        <p:attrNameLst>
                                          <p:attrName>style.visibility</p:attrName>
                                        </p:attrNameLst>
                                      </p:cBhvr>
                                      <p:to>
                                        <p:strVal val="visible"/>
                                      </p:to>
                                    </p:set>
                                    <p:animEffect transition="in" filter="blinds(horizontal)">
                                      <p:cBhvr>
                                        <p:cTn id="89" dur="500"/>
                                        <p:tgtEl>
                                          <p:spTgt spid="337961"/>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337962"/>
                                        </p:tgtEl>
                                        <p:attrNameLst>
                                          <p:attrName>style.visibility</p:attrName>
                                        </p:attrNameLst>
                                      </p:cBhvr>
                                      <p:to>
                                        <p:strVal val="visible"/>
                                      </p:to>
                                    </p:set>
                                    <p:animEffect transition="in" filter="blinds(horizontal)">
                                      <p:cBhvr>
                                        <p:cTn id="92" dur="500"/>
                                        <p:tgtEl>
                                          <p:spTgt spid="337962"/>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337963"/>
                                        </p:tgtEl>
                                        <p:attrNameLst>
                                          <p:attrName>style.visibility</p:attrName>
                                        </p:attrNameLst>
                                      </p:cBhvr>
                                      <p:to>
                                        <p:strVal val="visible"/>
                                      </p:to>
                                    </p:set>
                                    <p:animEffect transition="in" filter="blinds(horizontal)">
                                      <p:cBhvr>
                                        <p:cTn id="95" dur="500"/>
                                        <p:tgtEl>
                                          <p:spTgt spid="337963"/>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337964"/>
                                        </p:tgtEl>
                                        <p:attrNameLst>
                                          <p:attrName>style.visibility</p:attrName>
                                        </p:attrNameLst>
                                      </p:cBhvr>
                                      <p:to>
                                        <p:strVal val="visible"/>
                                      </p:to>
                                    </p:set>
                                    <p:animEffect transition="in" filter="blinds(horizontal)">
                                      <p:cBhvr>
                                        <p:cTn id="98" dur="500"/>
                                        <p:tgtEl>
                                          <p:spTgt spid="337964"/>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337936"/>
                                        </p:tgtEl>
                                        <p:attrNameLst>
                                          <p:attrName>style.visibility</p:attrName>
                                        </p:attrNameLst>
                                      </p:cBhvr>
                                      <p:to>
                                        <p:strVal val="visible"/>
                                      </p:to>
                                    </p:set>
                                    <p:animEffect transition="in" filter="blinds(horizontal)">
                                      <p:cBhvr>
                                        <p:cTn id="101" dur="500"/>
                                        <p:tgtEl>
                                          <p:spTgt spid="337936"/>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337951"/>
                                        </p:tgtEl>
                                        <p:attrNameLst>
                                          <p:attrName>style.visibility</p:attrName>
                                        </p:attrNameLst>
                                      </p:cBhvr>
                                      <p:to>
                                        <p:strVal val="visible"/>
                                      </p:to>
                                    </p:set>
                                    <p:animEffect transition="in" filter="blinds(horizontal)">
                                      <p:cBhvr>
                                        <p:cTn id="104" dur="500"/>
                                        <p:tgtEl>
                                          <p:spTgt spid="337951"/>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337955"/>
                                        </p:tgtEl>
                                        <p:attrNameLst>
                                          <p:attrName>style.visibility</p:attrName>
                                        </p:attrNameLst>
                                      </p:cBhvr>
                                      <p:to>
                                        <p:strVal val="visible"/>
                                      </p:to>
                                    </p:set>
                                    <p:animEffect transition="in" filter="blinds(horizontal)">
                                      <p:cBhvr>
                                        <p:cTn id="107" dur="500"/>
                                        <p:tgtEl>
                                          <p:spTgt spid="337955"/>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337956"/>
                                        </p:tgtEl>
                                        <p:attrNameLst>
                                          <p:attrName>style.visibility</p:attrName>
                                        </p:attrNameLst>
                                      </p:cBhvr>
                                      <p:to>
                                        <p:strVal val="visible"/>
                                      </p:to>
                                    </p:set>
                                    <p:animEffect transition="in" filter="blinds(horizontal)">
                                      <p:cBhvr>
                                        <p:cTn id="110" dur="500"/>
                                        <p:tgtEl>
                                          <p:spTgt spid="337956"/>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337937"/>
                                        </p:tgtEl>
                                        <p:attrNameLst>
                                          <p:attrName>style.visibility</p:attrName>
                                        </p:attrNameLst>
                                      </p:cBhvr>
                                      <p:to>
                                        <p:strVal val="visible"/>
                                      </p:to>
                                    </p:set>
                                    <p:animEffect transition="in" filter="blinds(horizontal)">
                                      <p:cBhvr>
                                        <p:cTn id="113" dur="500"/>
                                        <p:tgtEl>
                                          <p:spTgt spid="337937"/>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337952"/>
                                        </p:tgtEl>
                                        <p:attrNameLst>
                                          <p:attrName>style.visibility</p:attrName>
                                        </p:attrNameLst>
                                      </p:cBhvr>
                                      <p:to>
                                        <p:strVal val="visible"/>
                                      </p:to>
                                    </p:set>
                                    <p:animEffect transition="in" filter="blinds(horizontal)">
                                      <p:cBhvr>
                                        <p:cTn id="116" dur="500"/>
                                        <p:tgtEl>
                                          <p:spTgt spid="337952"/>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337938"/>
                                        </p:tgtEl>
                                        <p:attrNameLst>
                                          <p:attrName>style.visibility</p:attrName>
                                        </p:attrNameLst>
                                      </p:cBhvr>
                                      <p:to>
                                        <p:strVal val="visible"/>
                                      </p:to>
                                    </p:set>
                                    <p:animEffect transition="in" filter="blinds(horizontal)">
                                      <p:cBhvr>
                                        <p:cTn id="119" dur="500"/>
                                        <p:tgtEl>
                                          <p:spTgt spid="337938"/>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337953"/>
                                        </p:tgtEl>
                                        <p:attrNameLst>
                                          <p:attrName>style.visibility</p:attrName>
                                        </p:attrNameLst>
                                      </p:cBhvr>
                                      <p:to>
                                        <p:strVal val="visible"/>
                                      </p:to>
                                    </p:set>
                                    <p:animEffect transition="in" filter="blinds(horizontal)">
                                      <p:cBhvr>
                                        <p:cTn id="122" dur="500"/>
                                        <p:tgtEl>
                                          <p:spTgt spid="337953"/>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337957"/>
                                        </p:tgtEl>
                                        <p:attrNameLst>
                                          <p:attrName>style.visibility</p:attrName>
                                        </p:attrNameLst>
                                      </p:cBhvr>
                                      <p:to>
                                        <p:strVal val="visible"/>
                                      </p:to>
                                    </p:set>
                                    <p:animEffect transition="in" filter="blinds(horizontal)">
                                      <p:cBhvr>
                                        <p:cTn id="125" dur="500"/>
                                        <p:tgtEl>
                                          <p:spTgt spid="337957"/>
                                        </p:tgtEl>
                                      </p:cBhvr>
                                    </p:animEffect>
                                  </p:childTnLst>
                                </p:cTn>
                              </p:par>
                            </p:childTnLst>
                          </p:cTn>
                        </p:par>
                        <p:par>
                          <p:cTn id="126" fill="hold" nodeType="afterGroup">
                            <p:stCondLst>
                              <p:cond delay="1500"/>
                            </p:stCondLst>
                            <p:childTnLst>
                              <p:par>
                                <p:cTn id="127" presetID="31" presetClass="entr" presetSubtype="0" fill="hold" grpId="0" nodeType="afterEffect">
                                  <p:stCondLst>
                                    <p:cond delay="0"/>
                                  </p:stCondLst>
                                  <p:iterate type="lt">
                                    <p:tmPct val="5000"/>
                                  </p:iterate>
                                  <p:childTnLst>
                                    <p:set>
                                      <p:cBhvr>
                                        <p:cTn id="128" dur="1" fill="hold">
                                          <p:stCondLst>
                                            <p:cond delay="0"/>
                                          </p:stCondLst>
                                        </p:cTn>
                                        <p:tgtEl>
                                          <p:spTgt spid="337965"/>
                                        </p:tgtEl>
                                        <p:attrNameLst>
                                          <p:attrName>style.visibility</p:attrName>
                                        </p:attrNameLst>
                                      </p:cBhvr>
                                      <p:to>
                                        <p:strVal val="visible"/>
                                      </p:to>
                                    </p:set>
                                    <p:anim calcmode="lin" valueType="num">
                                      <p:cBhvr>
                                        <p:cTn id="129" dur="1000" fill="hold"/>
                                        <p:tgtEl>
                                          <p:spTgt spid="337965"/>
                                        </p:tgtEl>
                                        <p:attrNameLst>
                                          <p:attrName>ppt_w</p:attrName>
                                        </p:attrNameLst>
                                      </p:cBhvr>
                                      <p:tavLst>
                                        <p:tav tm="0">
                                          <p:val>
                                            <p:fltVal val="0"/>
                                          </p:val>
                                        </p:tav>
                                        <p:tav tm="100000">
                                          <p:val>
                                            <p:strVal val="#ppt_w"/>
                                          </p:val>
                                        </p:tav>
                                      </p:tavLst>
                                    </p:anim>
                                    <p:anim calcmode="lin" valueType="num">
                                      <p:cBhvr>
                                        <p:cTn id="130" dur="1000" fill="hold"/>
                                        <p:tgtEl>
                                          <p:spTgt spid="337965"/>
                                        </p:tgtEl>
                                        <p:attrNameLst>
                                          <p:attrName>ppt_h</p:attrName>
                                        </p:attrNameLst>
                                      </p:cBhvr>
                                      <p:tavLst>
                                        <p:tav tm="0">
                                          <p:val>
                                            <p:fltVal val="0"/>
                                          </p:val>
                                        </p:tav>
                                        <p:tav tm="100000">
                                          <p:val>
                                            <p:strVal val="#ppt_h"/>
                                          </p:val>
                                        </p:tav>
                                      </p:tavLst>
                                    </p:anim>
                                    <p:anim calcmode="lin" valueType="num">
                                      <p:cBhvr>
                                        <p:cTn id="131" dur="1000" fill="hold"/>
                                        <p:tgtEl>
                                          <p:spTgt spid="337965"/>
                                        </p:tgtEl>
                                        <p:attrNameLst>
                                          <p:attrName>style.rotation</p:attrName>
                                        </p:attrNameLst>
                                      </p:cBhvr>
                                      <p:tavLst>
                                        <p:tav tm="0">
                                          <p:val>
                                            <p:fltVal val="90"/>
                                          </p:val>
                                        </p:tav>
                                        <p:tav tm="100000">
                                          <p:val>
                                            <p:fltVal val="0"/>
                                          </p:val>
                                        </p:tav>
                                      </p:tavLst>
                                    </p:anim>
                                    <p:animEffect transition="in" filter="fade">
                                      <p:cBhvr>
                                        <p:cTn id="132" dur="1000"/>
                                        <p:tgtEl>
                                          <p:spTgt spid="337965"/>
                                        </p:tgtEl>
                                      </p:cBhvr>
                                    </p:animEffect>
                                  </p:childTnLst>
                                </p:cTn>
                              </p:par>
                            </p:childTnLst>
                          </p:cTn>
                        </p:par>
                        <p:par>
                          <p:cTn id="133" fill="hold" nodeType="afterGroup">
                            <p:stCondLst>
                              <p:cond delay="2500"/>
                            </p:stCondLst>
                            <p:childTnLst>
                              <p:par>
                                <p:cTn id="134" presetID="22" presetClass="entr" presetSubtype="1" fill="hold" grpId="0" nodeType="afterEffect">
                                  <p:stCondLst>
                                    <p:cond delay="0"/>
                                  </p:stCondLst>
                                  <p:childTnLst>
                                    <p:set>
                                      <p:cBhvr>
                                        <p:cTn id="135" dur="1" fill="hold">
                                          <p:stCondLst>
                                            <p:cond delay="0"/>
                                          </p:stCondLst>
                                        </p:cTn>
                                        <p:tgtEl>
                                          <p:spTgt spid="337970"/>
                                        </p:tgtEl>
                                        <p:attrNameLst>
                                          <p:attrName>style.visibility</p:attrName>
                                        </p:attrNameLst>
                                      </p:cBhvr>
                                      <p:to>
                                        <p:strVal val="visible"/>
                                      </p:to>
                                    </p:set>
                                    <p:animEffect transition="in" filter="wipe(up)">
                                      <p:cBhvr>
                                        <p:cTn id="136" dur="500"/>
                                        <p:tgtEl>
                                          <p:spTgt spid="337970"/>
                                        </p:tgtEl>
                                      </p:cBhvr>
                                    </p:animEffect>
                                  </p:childTnLst>
                                </p:cTn>
                              </p:par>
                            </p:childTnLst>
                          </p:cTn>
                        </p:par>
                        <p:par>
                          <p:cTn id="137" fill="hold" nodeType="afterGroup">
                            <p:stCondLst>
                              <p:cond delay="3000"/>
                            </p:stCondLst>
                            <p:childTnLst>
                              <p:par>
                                <p:cTn id="138" presetID="31" presetClass="entr" presetSubtype="0" fill="hold" grpId="0" nodeType="afterEffect">
                                  <p:stCondLst>
                                    <p:cond delay="0"/>
                                  </p:stCondLst>
                                  <p:iterate type="lt">
                                    <p:tmPct val="5000"/>
                                  </p:iterate>
                                  <p:childTnLst>
                                    <p:set>
                                      <p:cBhvr>
                                        <p:cTn id="139" dur="1" fill="hold">
                                          <p:stCondLst>
                                            <p:cond delay="0"/>
                                          </p:stCondLst>
                                        </p:cTn>
                                        <p:tgtEl>
                                          <p:spTgt spid="337966"/>
                                        </p:tgtEl>
                                        <p:attrNameLst>
                                          <p:attrName>style.visibility</p:attrName>
                                        </p:attrNameLst>
                                      </p:cBhvr>
                                      <p:to>
                                        <p:strVal val="visible"/>
                                      </p:to>
                                    </p:set>
                                    <p:anim calcmode="lin" valueType="num">
                                      <p:cBhvr>
                                        <p:cTn id="140" dur="1000" fill="hold"/>
                                        <p:tgtEl>
                                          <p:spTgt spid="337966"/>
                                        </p:tgtEl>
                                        <p:attrNameLst>
                                          <p:attrName>ppt_w</p:attrName>
                                        </p:attrNameLst>
                                      </p:cBhvr>
                                      <p:tavLst>
                                        <p:tav tm="0">
                                          <p:val>
                                            <p:fltVal val="0"/>
                                          </p:val>
                                        </p:tav>
                                        <p:tav tm="100000">
                                          <p:val>
                                            <p:strVal val="#ppt_w"/>
                                          </p:val>
                                        </p:tav>
                                      </p:tavLst>
                                    </p:anim>
                                    <p:anim calcmode="lin" valueType="num">
                                      <p:cBhvr>
                                        <p:cTn id="141" dur="1000" fill="hold"/>
                                        <p:tgtEl>
                                          <p:spTgt spid="337966"/>
                                        </p:tgtEl>
                                        <p:attrNameLst>
                                          <p:attrName>ppt_h</p:attrName>
                                        </p:attrNameLst>
                                      </p:cBhvr>
                                      <p:tavLst>
                                        <p:tav tm="0">
                                          <p:val>
                                            <p:fltVal val="0"/>
                                          </p:val>
                                        </p:tav>
                                        <p:tav tm="100000">
                                          <p:val>
                                            <p:strVal val="#ppt_h"/>
                                          </p:val>
                                        </p:tav>
                                      </p:tavLst>
                                    </p:anim>
                                    <p:anim calcmode="lin" valueType="num">
                                      <p:cBhvr>
                                        <p:cTn id="142" dur="1000" fill="hold"/>
                                        <p:tgtEl>
                                          <p:spTgt spid="337966"/>
                                        </p:tgtEl>
                                        <p:attrNameLst>
                                          <p:attrName>style.rotation</p:attrName>
                                        </p:attrNameLst>
                                      </p:cBhvr>
                                      <p:tavLst>
                                        <p:tav tm="0">
                                          <p:val>
                                            <p:fltVal val="90"/>
                                          </p:val>
                                        </p:tav>
                                        <p:tav tm="100000">
                                          <p:val>
                                            <p:fltVal val="0"/>
                                          </p:val>
                                        </p:tav>
                                      </p:tavLst>
                                    </p:anim>
                                    <p:animEffect transition="in" filter="fade">
                                      <p:cBhvr>
                                        <p:cTn id="143" dur="1000"/>
                                        <p:tgtEl>
                                          <p:spTgt spid="337966"/>
                                        </p:tgtEl>
                                      </p:cBhvr>
                                    </p:animEffect>
                                  </p:childTnLst>
                                </p:cTn>
                              </p:par>
                            </p:childTnLst>
                          </p:cTn>
                        </p:par>
                        <p:par>
                          <p:cTn id="144" fill="hold" nodeType="afterGroup">
                            <p:stCondLst>
                              <p:cond delay="4000"/>
                            </p:stCondLst>
                            <p:childTnLst>
                              <p:par>
                                <p:cTn id="145" presetID="22" presetClass="entr" presetSubtype="8" fill="hold" grpId="0" nodeType="afterEffect">
                                  <p:stCondLst>
                                    <p:cond delay="0"/>
                                  </p:stCondLst>
                                  <p:childTnLst>
                                    <p:set>
                                      <p:cBhvr>
                                        <p:cTn id="146" dur="1" fill="hold">
                                          <p:stCondLst>
                                            <p:cond delay="0"/>
                                          </p:stCondLst>
                                        </p:cTn>
                                        <p:tgtEl>
                                          <p:spTgt spid="337949"/>
                                        </p:tgtEl>
                                        <p:attrNameLst>
                                          <p:attrName>style.visibility</p:attrName>
                                        </p:attrNameLst>
                                      </p:cBhvr>
                                      <p:to>
                                        <p:strVal val="visible"/>
                                      </p:to>
                                    </p:set>
                                    <p:animEffect transition="in" filter="wipe(left)">
                                      <p:cBhvr>
                                        <p:cTn id="147" dur="1000"/>
                                        <p:tgtEl>
                                          <p:spTgt spid="337949"/>
                                        </p:tgtEl>
                                      </p:cBhvr>
                                    </p:animEffect>
                                  </p:childTnLst>
                                </p:cTn>
                              </p:par>
                            </p:childTnLst>
                          </p:cTn>
                        </p:par>
                        <p:par>
                          <p:cTn id="148" fill="hold" nodeType="afterGroup">
                            <p:stCondLst>
                              <p:cond delay="5000"/>
                            </p:stCondLst>
                            <p:childTnLst>
                              <p:par>
                                <p:cTn id="149" presetID="3" presetClass="entr" presetSubtype="10" fill="hold" grpId="0" nodeType="afterEffect">
                                  <p:stCondLst>
                                    <p:cond delay="0"/>
                                  </p:stCondLst>
                                  <p:childTnLst>
                                    <p:set>
                                      <p:cBhvr>
                                        <p:cTn id="150" dur="1" fill="hold">
                                          <p:stCondLst>
                                            <p:cond delay="0"/>
                                          </p:stCondLst>
                                        </p:cTn>
                                        <p:tgtEl>
                                          <p:spTgt spid="337996"/>
                                        </p:tgtEl>
                                        <p:attrNameLst>
                                          <p:attrName>style.visibility</p:attrName>
                                        </p:attrNameLst>
                                      </p:cBhvr>
                                      <p:to>
                                        <p:strVal val="visible"/>
                                      </p:to>
                                    </p:set>
                                    <p:animEffect transition="in" filter="blinds(horizontal)">
                                      <p:cBhvr>
                                        <p:cTn id="151" dur="1000"/>
                                        <p:tgtEl>
                                          <p:spTgt spid="337996"/>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337969"/>
                                        </p:tgtEl>
                                        <p:attrNameLst>
                                          <p:attrName>style.visibility</p:attrName>
                                        </p:attrNameLst>
                                      </p:cBhvr>
                                      <p:to>
                                        <p:strVal val="visible"/>
                                      </p:to>
                                    </p:set>
                                    <p:animEffect transition="in" filter="wipe(left)">
                                      <p:cBhvr>
                                        <p:cTn id="156" dur="1000"/>
                                        <p:tgtEl>
                                          <p:spTgt spid="337969"/>
                                        </p:tgtEl>
                                      </p:cBhvr>
                                    </p:animEffect>
                                  </p:childTnLst>
                                </p:cTn>
                              </p:par>
                              <p:par>
                                <p:cTn id="157" presetID="22" presetClass="entr" presetSubtype="8" fill="hold" grpId="0" nodeType="withEffect">
                                  <p:stCondLst>
                                    <p:cond delay="0"/>
                                  </p:stCondLst>
                                  <p:childTnLst>
                                    <p:set>
                                      <p:cBhvr>
                                        <p:cTn id="158" dur="1" fill="hold">
                                          <p:stCondLst>
                                            <p:cond delay="0"/>
                                          </p:stCondLst>
                                        </p:cTn>
                                        <p:tgtEl>
                                          <p:spTgt spid="337968"/>
                                        </p:tgtEl>
                                        <p:attrNameLst>
                                          <p:attrName>style.visibility</p:attrName>
                                        </p:attrNameLst>
                                      </p:cBhvr>
                                      <p:to>
                                        <p:strVal val="visible"/>
                                      </p:to>
                                    </p:set>
                                    <p:animEffect transition="in" filter="wipe(left)">
                                      <p:cBhvr>
                                        <p:cTn id="159" dur="1000"/>
                                        <p:tgtEl>
                                          <p:spTgt spid="337968"/>
                                        </p:tgtEl>
                                      </p:cBhvr>
                                    </p:animEffect>
                                  </p:childTnLst>
                                </p:cTn>
                              </p:par>
                            </p:childTnLst>
                          </p:cTn>
                        </p:par>
                        <p:par>
                          <p:cTn id="160" fill="hold" nodeType="afterGroup">
                            <p:stCondLst>
                              <p:cond delay="1000"/>
                            </p:stCondLst>
                            <p:childTnLst>
                              <p:par>
                                <p:cTn id="161" presetID="3" presetClass="entr" presetSubtype="10" fill="hold" grpId="0" nodeType="afterEffect">
                                  <p:stCondLst>
                                    <p:cond delay="0"/>
                                  </p:stCondLst>
                                  <p:childTnLst>
                                    <p:set>
                                      <p:cBhvr>
                                        <p:cTn id="162" dur="1" fill="hold">
                                          <p:stCondLst>
                                            <p:cond delay="0"/>
                                          </p:stCondLst>
                                        </p:cTn>
                                        <p:tgtEl>
                                          <p:spTgt spid="337967"/>
                                        </p:tgtEl>
                                        <p:attrNameLst>
                                          <p:attrName>style.visibility</p:attrName>
                                        </p:attrNameLst>
                                      </p:cBhvr>
                                      <p:to>
                                        <p:strVal val="visible"/>
                                      </p:to>
                                    </p:set>
                                    <p:animEffect transition="in" filter="blinds(horizontal)">
                                      <p:cBhvr>
                                        <p:cTn id="163" dur="1000"/>
                                        <p:tgtEl>
                                          <p:spTgt spid="337967"/>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337973"/>
                                        </p:tgtEl>
                                        <p:attrNameLst>
                                          <p:attrName>style.visibility</p:attrName>
                                        </p:attrNameLst>
                                      </p:cBhvr>
                                      <p:to>
                                        <p:strVal val="visible"/>
                                      </p:to>
                                    </p:set>
                                    <p:animEffect transition="in" filter="wipe(left)">
                                      <p:cBhvr>
                                        <p:cTn id="168" dur="1000"/>
                                        <p:tgtEl>
                                          <p:spTgt spid="337973"/>
                                        </p:tgtEl>
                                      </p:cBhvr>
                                    </p:animEffect>
                                  </p:childTnLst>
                                </p:cTn>
                              </p:par>
                              <p:par>
                                <p:cTn id="169" presetID="22" presetClass="entr" presetSubtype="8" fill="hold" grpId="0" nodeType="withEffect">
                                  <p:stCondLst>
                                    <p:cond delay="0"/>
                                  </p:stCondLst>
                                  <p:childTnLst>
                                    <p:set>
                                      <p:cBhvr>
                                        <p:cTn id="170" dur="1" fill="hold">
                                          <p:stCondLst>
                                            <p:cond delay="0"/>
                                          </p:stCondLst>
                                        </p:cTn>
                                        <p:tgtEl>
                                          <p:spTgt spid="337972"/>
                                        </p:tgtEl>
                                        <p:attrNameLst>
                                          <p:attrName>style.visibility</p:attrName>
                                        </p:attrNameLst>
                                      </p:cBhvr>
                                      <p:to>
                                        <p:strVal val="visible"/>
                                      </p:to>
                                    </p:set>
                                    <p:animEffect transition="in" filter="wipe(left)">
                                      <p:cBhvr>
                                        <p:cTn id="171" dur="1000"/>
                                        <p:tgtEl>
                                          <p:spTgt spid="337972"/>
                                        </p:tgtEl>
                                      </p:cBhvr>
                                    </p:animEffect>
                                  </p:childTnLst>
                                </p:cTn>
                              </p:par>
                            </p:childTnLst>
                          </p:cTn>
                        </p:par>
                        <p:par>
                          <p:cTn id="172" fill="hold" nodeType="afterGroup">
                            <p:stCondLst>
                              <p:cond delay="1000"/>
                            </p:stCondLst>
                            <p:childTnLst>
                              <p:par>
                                <p:cTn id="173" presetID="3" presetClass="entr" presetSubtype="10" fill="hold" grpId="0" nodeType="afterEffect">
                                  <p:stCondLst>
                                    <p:cond delay="0"/>
                                  </p:stCondLst>
                                  <p:childTnLst>
                                    <p:set>
                                      <p:cBhvr>
                                        <p:cTn id="174" dur="1" fill="hold">
                                          <p:stCondLst>
                                            <p:cond delay="0"/>
                                          </p:stCondLst>
                                        </p:cTn>
                                        <p:tgtEl>
                                          <p:spTgt spid="337971"/>
                                        </p:tgtEl>
                                        <p:attrNameLst>
                                          <p:attrName>style.visibility</p:attrName>
                                        </p:attrNameLst>
                                      </p:cBhvr>
                                      <p:to>
                                        <p:strVal val="visible"/>
                                      </p:to>
                                    </p:set>
                                    <p:animEffect transition="in" filter="blinds(horizontal)">
                                      <p:cBhvr>
                                        <p:cTn id="175" dur="1000"/>
                                        <p:tgtEl>
                                          <p:spTgt spid="337971"/>
                                        </p:tgtEl>
                                      </p:cBhvr>
                                    </p:animEffect>
                                  </p:childTnLst>
                                </p:cTn>
                              </p:par>
                            </p:childTnLst>
                          </p:cTn>
                        </p:par>
                        <p:par>
                          <p:cTn id="176" fill="hold">
                            <p:stCondLst>
                              <p:cond delay="2000"/>
                            </p:stCondLst>
                            <p:childTnLst>
                              <p:par>
                                <p:cTn id="177" presetID="2" presetClass="entr" presetSubtype="8" fill="hold" grpId="0" nodeType="after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0-#ppt_w/2"/>
                                          </p:val>
                                        </p:tav>
                                        <p:tav tm="100000">
                                          <p:val>
                                            <p:strVal val="#ppt_x"/>
                                          </p:val>
                                        </p:tav>
                                      </p:tavLst>
                                    </p:anim>
                                    <p:anim calcmode="lin" valueType="num">
                                      <p:cBhvr additive="base">
                                        <p:cTn id="180"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animBg="1"/>
      <p:bldP spid="337924" grpId="0" animBg="1"/>
      <p:bldP spid="337925" grpId="0" animBg="1"/>
      <p:bldP spid="337926" grpId="0" animBg="1"/>
      <p:bldP spid="337927" grpId="0" animBg="1"/>
      <p:bldP spid="337928" grpId="0" animBg="1"/>
      <p:bldP spid="337929" grpId="0" animBg="1"/>
      <p:bldP spid="337930" grpId="0" animBg="1"/>
      <p:bldP spid="337931" grpId="0" animBg="1"/>
      <p:bldP spid="337932" grpId="0" animBg="1"/>
      <p:bldP spid="337933" grpId="0" animBg="1"/>
      <p:bldP spid="337934" grpId="0" animBg="1"/>
      <p:bldP spid="337935" grpId="0" animBg="1"/>
      <p:bldP spid="337936" grpId="0" animBg="1"/>
      <p:bldP spid="337937" grpId="0" animBg="1"/>
      <p:bldP spid="337938" grpId="0" animBg="1"/>
      <p:bldP spid="337939" grpId="0" animBg="1"/>
      <p:bldP spid="337940" grpId="0" animBg="1"/>
      <p:bldP spid="337941" grpId="0" animBg="1"/>
      <p:bldP spid="337942" grpId="0" animBg="1"/>
      <p:bldP spid="337943" grpId="0" animBg="1"/>
      <p:bldP spid="337944" grpId="0" animBg="1"/>
      <p:bldP spid="337945" grpId="0" animBg="1"/>
      <p:bldP spid="337946" grpId="0" animBg="1"/>
      <p:bldP spid="337947" grpId="0" animBg="1"/>
      <p:bldP spid="337949" grpId="0" animBg="1"/>
      <p:bldP spid="337950" grpId="0" animBg="1"/>
      <p:bldP spid="337951" grpId="0" animBg="1"/>
      <p:bldP spid="337952" grpId="0" animBg="1"/>
      <p:bldP spid="337953" grpId="0" animBg="1"/>
      <p:bldP spid="337954" grpId="0" animBg="1"/>
      <p:bldP spid="337955" grpId="0" animBg="1"/>
      <p:bldP spid="337956" grpId="0" animBg="1"/>
      <p:bldP spid="337957" grpId="0" animBg="1"/>
      <p:bldP spid="337958" grpId="0" animBg="1"/>
      <p:bldP spid="337959" grpId="0" animBg="1"/>
      <p:bldP spid="337960" grpId="0" animBg="1"/>
      <p:bldP spid="337961" grpId="0" animBg="1"/>
      <p:bldP spid="337962" grpId="0" animBg="1"/>
      <p:bldP spid="337963" grpId="0" animBg="1"/>
      <p:bldP spid="337964" grpId="0" animBg="1"/>
      <p:bldP spid="337965" grpId="0" animBg="1"/>
      <p:bldP spid="337966" grpId="0" animBg="1"/>
      <p:bldP spid="337967" grpId="0" animBg="1"/>
      <p:bldP spid="337968" grpId="0" animBg="1"/>
      <p:bldP spid="337969" grpId="0" animBg="1"/>
      <p:bldP spid="337970" grpId="0" animBg="1"/>
      <p:bldP spid="337971" grpId="0" animBg="1"/>
      <p:bldP spid="337972" grpId="0" animBg="1"/>
      <p:bldP spid="337973" grpId="0" animBg="1"/>
      <p:bldP spid="337996" grpId="0" animBg="1"/>
      <p:bldP spid="55"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xfrm>
            <a:off x="173723" y="6536909"/>
            <a:ext cx="2133600" cy="21590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425958F-EA6E-4917-874D-477FCB639988}" type="slidenum">
              <a:rPr lang="en-US" altLang="zh-CN" smtClean="0"/>
              <a:pPr eaLnBrk="1" hangingPunct="1"/>
              <a:t>46</a:t>
            </a:fld>
            <a:endParaRPr lang="en-US" altLang="zh-CN" smtClean="0"/>
          </a:p>
        </p:txBody>
      </p:sp>
      <p:sp>
        <p:nvSpPr>
          <p:cNvPr id="59395" name="Rectangle 2"/>
          <p:cNvSpPr>
            <a:spLocks noGrp="1" noChangeArrowheads="1"/>
          </p:cNvSpPr>
          <p:nvPr>
            <p:ph type="title"/>
          </p:nvPr>
        </p:nvSpPr>
        <p:spPr>
          <a:xfrm>
            <a:off x="735013" y="44624"/>
            <a:ext cx="8229600" cy="433908"/>
          </a:xfrm>
        </p:spPr>
        <p:txBody>
          <a:bodyPr/>
          <a:lstStyle/>
          <a:p>
            <a:pPr eaLnBrk="1" hangingPunct="1"/>
            <a:r>
              <a:rPr lang="en-US" altLang="zh-CN" sz="3200" smtClean="0"/>
              <a:t>GridLayout 2-2</a:t>
            </a:r>
          </a:p>
        </p:txBody>
      </p:sp>
      <p:sp>
        <p:nvSpPr>
          <p:cNvPr id="59396" name="Rectangle 3"/>
          <p:cNvSpPr>
            <a:spLocks noChangeArrowheads="1"/>
          </p:cNvSpPr>
          <p:nvPr/>
        </p:nvSpPr>
        <p:spPr bwMode="auto">
          <a:xfrm>
            <a:off x="1981200" y="1844080"/>
            <a:ext cx="3744913" cy="3457575"/>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7" name="Rectangle 4"/>
          <p:cNvSpPr>
            <a:spLocks noChangeArrowheads="1"/>
          </p:cNvSpPr>
          <p:nvPr/>
        </p:nvSpPr>
        <p:spPr bwMode="auto">
          <a:xfrm>
            <a:off x="1981200" y="1844080"/>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8" name="Rectangle 5"/>
          <p:cNvSpPr>
            <a:spLocks noChangeArrowheads="1"/>
          </p:cNvSpPr>
          <p:nvPr/>
        </p:nvSpPr>
        <p:spPr bwMode="auto">
          <a:xfrm>
            <a:off x="2341563" y="1844080"/>
            <a:ext cx="431800"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9" name="Rectangle 6"/>
          <p:cNvSpPr>
            <a:spLocks noChangeArrowheads="1"/>
          </p:cNvSpPr>
          <p:nvPr/>
        </p:nvSpPr>
        <p:spPr bwMode="auto">
          <a:xfrm>
            <a:off x="2773363" y="1844080"/>
            <a:ext cx="431800"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0" name="Rectangle 7"/>
          <p:cNvSpPr>
            <a:spLocks noChangeArrowheads="1"/>
          </p:cNvSpPr>
          <p:nvPr/>
        </p:nvSpPr>
        <p:spPr bwMode="auto">
          <a:xfrm>
            <a:off x="3205163" y="1844080"/>
            <a:ext cx="360362"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1" name="Rectangle 8"/>
          <p:cNvSpPr>
            <a:spLocks noChangeArrowheads="1"/>
          </p:cNvSpPr>
          <p:nvPr/>
        </p:nvSpPr>
        <p:spPr bwMode="auto">
          <a:xfrm>
            <a:off x="3565525" y="1844080"/>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2" name="Rectangle 9"/>
          <p:cNvSpPr>
            <a:spLocks noChangeArrowheads="1"/>
          </p:cNvSpPr>
          <p:nvPr/>
        </p:nvSpPr>
        <p:spPr bwMode="auto">
          <a:xfrm>
            <a:off x="3925888" y="1844080"/>
            <a:ext cx="360362"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3" name="Rectangle 10"/>
          <p:cNvSpPr>
            <a:spLocks noChangeArrowheads="1"/>
          </p:cNvSpPr>
          <p:nvPr/>
        </p:nvSpPr>
        <p:spPr bwMode="auto">
          <a:xfrm>
            <a:off x="4286250" y="1844080"/>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4" name="Rectangle 11"/>
          <p:cNvSpPr>
            <a:spLocks noChangeArrowheads="1"/>
          </p:cNvSpPr>
          <p:nvPr/>
        </p:nvSpPr>
        <p:spPr bwMode="auto">
          <a:xfrm>
            <a:off x="4645025" y="1844080"/>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5" name="Rectangle 12"/>
          <p:cNvSpPr>
            <a:spLocks noChangeArrowheads="1"/>
          </p:cNvSpPr>
          <p:nvPr/>
        </p:nvSpPr>
        <p:spPr bwMode="auto">
          <a:xfrm>
            <a:off x="5005388" y="1844080"/>
            <a:ext cx="360362"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6" name="Rectangle 13"/>
          <p:cNvSpPr>
            <a:spLocks noChangeArrowheads="1"/>
          </p:cNvSpPr>
          <p:nvPr/>
        </p:nvSpPr>
        <p:spPr bwMode="auto">
          <a:xfrm>
            <a:off x="5365750" y="1844080"/>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7" name="Rectangle 14"/>
          <p:cNvSpPr>
            <a:spLocks noChangeArrowheads="1"/>
          </p:cNvSpPr>
          <p:nvPr/>
        </p:nvSpPr>
        <p:spPr bwMode="auto">
          <a:xfrm>
            <a:off x="1981200" y="2420343"/>
            <a:ext cx="360363"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8" name="Rectangle 15"/>
          <p:cNvSpPr>
            <a:spLocks noChangeArrowheads="1"/>
          </p:cNvSpPr>
          <p:nvPr/>
        </p:nvSpPr>
        <p:spPr bwMode="auto">
          <a:xfrm>
            <a:off x="1981200" y="2996605"/>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9" name="Rectangle 16"/>
          <p:cNvSpPr>
            <a:spLocks noChangeArrowheads="1"/>
          </p:cNvSpPr>
          <p:nvPr/>
        </p:nvSpPr>
        <p:spPr bwMode="auto">
          <a:xfrm>
            <a:off x="1981200" y="3572868"/>
            <a:ext cx="360363"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0" name="Rectangle 17"/>
          <p:cNvSpPr>
            <a:spLocks noChangeArrowheads="1"/>
          </p:cNvSpPr>
          <p:nvPr/>
        </p:nvSpPr>
        <p:spPr bwMode="auto">
          <a:xfrm>
            <a:off x="1981200" y="4149130"/>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1" name="Rectangle 18"/>
          <p:cNvSpPr>
            <a:spLocks noChangeArrowheads="1"/>
          </p:cNvSpPr>
          <p:nvPr/>
        </p:nvSpPr>
        <p:spPr bwMode="auto">
          <a:xfrm>
            <a:off x="1981200" y="4725393"/>
            <a:ext cx="360363"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2" name="Rectangle 19"/>
          <p:cNvSpPr>
            <a:spLocks noChangeArrowheads="1"/>
          </p:cNvSpPr>
          <p:nvPr/>
        </p:nvSpPr>
        <p:spPr bwMode="auto">
          <a:xfrm>
            <a:off x="2341563" y="2420343"/>
            <a:ext cx="431800"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3" name="Rectangle 20"/>
          <p:cNvSpPr>
            <a:spLocks noChangeArrowheads="1"/>
          </p:cNvSpPr>
          <p:nvPr/>
        </p:nvSpPr>
        <p:spPr bwMode="auto">
          <a:xfrm>
            <a:off x="5005388" y="2420343"/>
            <a:ext cx="360362"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4" name="Rectangle 21"/>
          <p:cNvSpPr>
            <a:spLocks noChangeArrowheads="1"/>
          </p:cNvSpPr>
          <p:nvPr/>
        </p:nvSpPr>
        <p:spPr bwMode="auto">
          <a:xfrm>
            <a:off x="5365750" y="2420343"/>
            <a:ext cx="360363"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5" name="Rectangle 22"/>
          <p:cNvSpPr>
            <a:spLocks noChangeArrowheads="1"/>
          </p:cNvSpPr>
          <p:nvPr/>
        </p:nvSpPr>
        <p:spPr bwMode="auto">
          <a:xfrm>
            <a:off x="2773363" y="2420343"/>
            <a:ext cx="431800"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6" name="Rectangle 23"/>
          <p:cNvSpPr>
            <a:spLocks noChangeArrowheads="1"/>
          </p:cNvSpPr>
          <p:nvPr/>
        </p:nvSpPr>
        <p:spPr bwMode="auto">
          <a:xfrm>
            <a:off x="3925888" y="2420343"/>
            <a:ext cx="360362"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7" name="Rectangle 24"/>
          <p:cNvSpPr>
            <a:spLocks noChangeArrowheads="1"/>
          </p:cNvSpPr>
          <p:nvPr/>
        </p:nvSpPr>
        <p:spPr bwMode="auto">
          <a:xfrm>
            <a:off x="4286250" y="2420343"/>
            <a:ext cx="360363"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8" name="Rectangle 25"/>
          <p:cNvSpPr>
            <a:spLocks noChangeArrowheads="1"/>
          </p:cNvSpPr>
          <p:nvPr/>
        </p:nvSpPr>
        <p:spPr bwMode="auto">
          <a:xfrm>
            <a:off x="4645025" y="2420343"/>
            <a:ext cx="360363"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9" name="Rectangle 26"/>
          <p:cNvSpPr>
            <a:spLocks noChangeArrowheads="1"/>
          </p:cNvSpPr>
          <p:nvPr/>
        </p:nvSpPr>
        <p:spPr bwMode="auto">
          <a:xfrm>
            <a:off x="3565525" y="2420343"/>
            <a:ext cx="360363"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0" name="Rectangle 27"/>
          <p:cNvSpPr>
            <a:spLocks noChangeArrowheads="1"/>
          </p:cNvSpPr>
          <p:nvPr/>
        </p:nvSpPr>
        <p:spPr bwMode="auto">
          <a:xfrm>
            <a:off x="3205163" y="2420343"/>
            <a:ext cx="360362"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1" name="AutoShape 28"/>
          <p:cNvSpPr>
            <a:spLocks noChangeArrowheads="1"/>
          </p:cNvSpPr>
          <p:nvPr/>
        </p:nvSpPr>
        <p:spPr bwMode="auto">
          <a:xfrm>
            <a:off x="4425950" y="1342430"/>
            <a:ext cx="1296988" cy="287338"/>
          </a:xfrm>
          <a:prstGeom prst="rightArrow">
            <a:avLst>
              <a:gd name="adj1" fmla="val 50000"/>
              <a:gd name="adj2" fmla="val 112845"/>
            </a:avLst>
          </a:prstGeom>
          <a:gradFill rotWithShape="1">
            <a:gsLst>
              <a:gs pos="0">
                <a:srgbClr val="FFCC00"/>
              </a:gs>
              <a:gs pos="100000">
                <a:srgbClr val="FFFFFF"/>
              </a:gs>
            </a:gsLst>
            <a:lin ang="5400000" scaled="1"/>
          </a:gra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422" name="Rectangle 29"/>
          <p:cNvSpPr>
            <a:spLocks noChangeArrowheads="1"/>
          </p:cNvSpPr>
          <p:nvPr/>
        </p:nvSpPr>
        <p:spPr bwMode="auto">
          <a:xfrm>
            <a:off x="2341563" y="2996605"/>
            <a:ext cx="431800"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3" name="Rectangle 30"/>
          <p:cNvSpPr>
            <a:spLocks noChangeArrowheads="1"/>
          </p:cNvSpPr>
          <p:nvPr/>
        </p:nvSpPr>
        <p:spPr bwMode="auto">
          <a:xfrm>
            <a:off x="2341563" y="3572868"/>
            <a:ext cx="431800"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4" name="Rectangle 31"/>
          <p:cNvSpPr>
            <a:spLocks noChangeArrowheads="1"/>
          </p:cNvSpPr>
          <p:nvPr/>
        </p:nvSpPr>
        <p:spPr bwMode="auto">
          <a:xfrm>
            <a:off x="2341563" y="4149130"/>
            <a:ext cx="431800"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5" name="Rectangle 32"/>
          <p:cNvSpPr>
            <a:spLocks noChangeArrowheads="1"/>
          </p:cNvSpPr>
          <p:nvPr/>
        </p:nvSpPr>
        <p:spPr bwMode="auto">
          <a:xfrm>
            <a:off x="2341563" y="4725393"/>
            <a:ext cx="431800"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6" name="Rectangle 33"/>
          <p:cNvSpPr>
            <a:spLocks noChangeArrowheads="1"/>
          </p:cNvSpPr>
          <p:nvPr/>
        </p:nvSpPr>
        <p:spPr bwMode="auto">
          <a:xfrm>
            <a:off x="2773363" y="2996605"/>
            <a:ext cx="431800"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7" name="Rectangle 34"/>
          <p:cNvSpPr>
            <a:spLocks noChangeArrowheads="1"/>
          </p:cNvSpPr>
          <p:nvPr/>
        </p:nvSpPr>
        <p:spPr bwMode="auto">
          <a:xfrm>
            <a:off x="2773363" y="3572868"/>
            <a:ext cx="431800"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8" name="Rectangle 35"/>
          <p:cNvSpPr>
            <a:spLocks noChangeArrowheads="1"/>
          </p:cNvSpPr>
          <p:nvPr/>
        </p:nvSpPr>
        <p:spPr bwMode="auto">
          <a:xfrm>
            <a:off x="2773363" y="4149130"/>
            <a:ext cx="431800"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9" name="Rectangle 36"/>
          <p:cNvSpPr>
            <a:spLocks noChangeArrowheads="1"/>
          </p:cNvSpPr>
          <p:nvPr/>
        </p:nvSpPr>
        <p:spPr bwMode="auto">
          <a:xfrm>
            <a:off x="2773363" y="4725393"/>
            <a:ext cx="431800" cy="576262"/>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0" name="Rectangle 37"/>
          <p:cNvSpPr>
            <a:spLocks noChangeArrowheads="1"/>
          </p:cNvSpPr>
          <p:nvPr/>
        </p:nvSpPr>
        <p:spPr bwMode="auto">
          <a:xfrm>
            <a:off x="3205163" y="2996605"/>
            <a:ext cx="431800"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1" name="Rectangle 38"/>
          <p:cNvSpPr>
            <a:spLocks noChangeArrowheads="1"/>
          </p:cNvSpPr>
          <p:nvPr/>
        </p:nvSpPr>
        <p:spPr bwMode="auto">
          <a:xfrm>
            <a:off x="3565525" y="2996605"/>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2" name="Rectangle 39"/>
          <p:cNvSpPr>
            <a:spLocks noChangeArrowheads="1"/>
          </p:cNvSpPr>
          <p:nvPr/>
        </p:nvSpPr>
        <p:spPr bwMode="auto">
          <a:xfrm>
            <a:off x="3925888" y="2996605"/>
            <a:ext cx="360362"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3" name="Rectangle 40"/>
          <p:cNvSpPr>
            <a:spLocks noChangeArrowheads="1"/>
          </p:cNvSpPr>
          <p:nvPr/>
        </p:nvSpPr>
        <p:spPr bwMode="auto">
          <a:xfrm>
            <a:off x="4286250" y="2996605"/>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4" name="Rectangle 41"/>
          <p:cNvSpPr>
            <a:spLocks noChangeArrowheads="1"/>
          </p:cNvSpPr>
          <p:nvPr/>
        </p:nvSpPr>
        <p:spPr bwMode="auto">
          <a:xfrm>
            <a:off x="4645025" y="2996605"/>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5" name="Rectangle 42"/>
          <p:cNvSpPr>
            <a:spLocks noChangeArrowheads="1"/>
          </p:cNvSpPr>
          <p:nvPr/>
        </p:nvSpPr>
        <p:spPr bwMode="auto">
          <a:xfrm>
            <a:off x="5005388" y="2996605"/>
            <a:ext cx="360362"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6" name="Rectangle 43"/>
          <p:cNvSpPr>
            <a:spLocks noChangeArrowheads="1"/>
          </p:cNvSpPr>
          <p:nvPr/>
        </p:nvSpPr>
        <p:spPr bwMode="auto">
          <a:xfrm>
            <a:off x="5365750" y="2996605"/>
            <a:ext cx="360363" cy="576263"/>
          </a:xfrm>
          <a:prstGeom prst="rect">
            <a:avLst/>
          </a:prstGeom>
          <a:gradFill rotWithShape="1">
            <a:gsLst>
              <a:gs pos="0">
                <a:srgbClr val="CCFF66"/>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7" name="Rectangle 44"/>
          <p:cNvSpPr>
            <a:spLocks noChangeArrowheads="1"/>
          </p:cNvSpPr>
          <p:nvPr/>
        </p:nvSpPr>
        <p:spPr bwMode="auto">
          <a:xfrm>
            <a:off x="612775" y="2998193"/>
            <a:ext cx="1296988" cy="503237"/>
          </a:xfrm>
          <a:prstGeom prst="rect">
            <a:avLst/>
          </a:prstGeom>
          <a:gradFill rotWithShape="1">
            <a:gsLst>
              <a:gs pos="0">
                <a:srgbClr val="CCFFCC"/>
              </a:gs>
              <a:gs pos="100000">
                <a:srgbClr val="FFFFFF"/>
              </a:gs>
            </a:gsLst>
            <a:lin ang="5400000" scaled="1"/>
          </a:gradFill>
          <a:ln w="9525" algn="ctr">
            <a:solidFill>
              <a:srgbClr val="008000"/>
            </a:solidFill>
            <a:miter lim="800000"/>
            <a:headEnd/>
            <a:tailEnd/>
          </a:ln>
          <a:effectLst>
            <a:outerShdw dist="53882" dir="2700000" algn="ctr" rotWithShape="0">
              <a:schemeClr val="bg2">
                <a:alpha val="50000"/>
              </a:schemeClr>
            </a:outerShdw>
          </a:effectLst>
        </p:spPr>
        <p:txBody>
          <a:bodyPr wrap="none" anchor="ctr"/>
          <a:lstStyle/>
          <a:p>
            <a:pPr algn="ctr"/>
            <a:r>
              <a:rPr lang="zh-CN" altLang="en-US" b="1">
                <a:ea typeface="黑体" pitchFamily="49" charset="-122"/>
              </a:rPr>
              <a:t>行</a:t>
            </a:r>
          </a:p>
        </p:txBody>
      </p:sp>
      <p:sp>
        <p:nvSpPr>
          <p:cNvPr id="59438" name="Rectangle 45"/>
          <p:cNvSpPr>
            <a:spLocks noChangeArrowheads="1"/>
          </p:cNvSpPr>
          <p:nvPr/>
        </p:nvSpPr>
        <p:spPr bwMode="auto">
          <a:xfrm>
            <a:off x="2916238" y="1197968"/>
            <a:ext cx="1296987" cy="503237"/>
          </a:xfrm>
          <a:prstGeom prst="rect">
            <a:avLst/>
          </a:prstGeom>
          <a:gradFill rotWithShape="1">
            <a:gsLst>
              <a:gs pos="0">
                <a:srgbClr val="CCFFCC"/>
              </a:gs>
              <a:gs pos="100000">
                <a:srgbClr val="FFFFFF"/>
              </a:gs>
            </a:gsLst>
            <a:lin ang="5400000" scaled="1"/>
          </a:gradFill>
          <a:ln w="9525" algn="ctr">
            <a:solidFill>
              <a:srgbClr val="008000"/>
            </a:solidFill>
            <a:miter lim="800000"/>
            <a:headEnd/>
            <a:tailEnd/>
          </a:ln>
          <a:effectLst>
            <a:outerShdw dist="53882" dir="2700000" algn="ctr" rotWithShape="0">
              <a:schemeClr val="bg2">
                <a:alpha val="50000"/>
              </a:schemeClr>
            </a:outerShdw>
          </a:effectLst>
        </p:spPr>
        <p:txBody>
          <a:bodyPr wrap="none" anchor="ctr"/>
          <a:lstStyle/>
          <a:p>
            <a:pPr algn="ctr"/>
            <a:r>
              <a:rPr lang="zh-CN" altLang="en-US" b="1">
                <a:ea typeface="黑体" pitchFamily="49" charset="-122"/>
              </a:rPr>
              <a:t>列</a:t>
            </a:r>
          </a:p>
        </p:txBody>
      </p:sp>
      <p:sp>
        <p:nvSpPr>
          <p:cNvPr id="59439" name="Rectangle 46"/>
          <p:cNvSpPr>
            <a:spLocks noChangeArrowheads="1"/>
          </p:cNvSpPr>
          <p:nvPr/>
        </p:nvSpPr>
        <p:spPr bwMode="auto">
          <a:xfrm>
            <a:off x="6340475" y="2061568"/>
            <a:ext cx="2536825" cy="503237"/>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组件大小相同</a:t>
            </a:r>
            <a:endParaRPr lang="en-US">
              <a:ea typeface="黑体" pitchFamily="49" charset="-122"/>
            </a:endParaRPr>
          </a:p>
        </p:txBody>
      </p:sp>
      <p:sp>
        <p:nvSpPr>
          <p:cNvPr id="59440" name="Line 47"/>
          <p:cNvSpPr>
            <a:spLocks noChangeShapeType="1"/>
          </p:cNvSpPr>
          <p:nvPr/>
        </p:nvSpPr>
        <p:spPr bwMode="auto">
          <a:xfrm>
            <a:off x="5724525" y="2133005"/>
            <a:ext cx="576263"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41" name="Line 48"/>
          <p:cNvSpPr>
            <a:spLocks noChangeShapeType="1"/>
          </p:cNvSpPr>
          <p:nvPr/>
        </p:nvSpPr>
        <p:spPr bwMode="auto">
          <a:xfrm flipV="1">
            <a:off x="5724525" y="2348905"/>
            <a:ext cx="576263"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42" name="AutoShape 49"/>
          <p:cNvSpPr>
            <a:spLocks noChangeArrowheads="1"/>
          </p:cNvSpPr>
          <p:nvPr/>
        </p:nvSpPr>
        <p:spPr bwMode="auto">
          <a:xfrm>
            <a:off x="1258888" y="3717330"/>
            <a:ext cx="288925" cy="1081088"/>
          </a:xfrm>
          <a:prstGeom prst="downArrow">
            <a:avLst>
              <a:gd name="adj1" fmla="val 50000"/>
              <a:gd name="adj2" fmla="val 93544"/>
            </a:avLst>
          </a:prstGeom>
          <a:gradFill rotWithShape="1">
            <a:gsLst>
              <a:gs pos="0">
                <a:srgbClr val="FFCC00"/>
              </a:gs>
              <a:gs pos="100000">
                <a:srgbClr val="FFFFFF"/>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443" name="Rectangle 50"/>
          <p:cNvSpPr>
            <a:spLocks noChangeArrowheads="1"/>
          </p:cNvSpPr>
          <p:nvPr/>
        </p:nvSpPr>
        <p:spPr bwMode="auto">
          <a:xfrm>
            <a:off x="6300788" y="2782293"/>
            <a:ext cx="2592387" cy="6477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重新调整组件大小</a:t>
            </a:r>
          </a:p>
          <a:p>
            <a:pPr algn="ctr"/>
            <a:r>
              <a:rPr lang="zh-CN" altLang="en-US">
                <a:ea typeface="黑体" pitchFamily="49" charset="-122"/>
              </a:rPr>
              <a:t>以适合各自的单元</a:t>
            </a:r>
            <a:endParaRPr lang="en-US">
              <a:ea typeface="黑体" pitchFamily="49" charset="-122"/>
            </a:endParaRPr>
          </a:p>
        </p:txBody>
      </p:sp>
      <p:sp>
        <p:nvSpPr>
          <p:cNvPr id="59444" name="Line 51"/>
          <p:cNvSpPr>
            <a:spLocks noChangeShapeType="1"/>
          </p:cNvSpPr>
          <p:nvPr/>
        </p:nvSpPr>
        <p:spPr bwMode="auto">
          <a:xfrm>
            <a:off x="5724525" y="2780705"/>
            <a:ext cx="576263"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45" name="Line 52"/>
          <p:cNvSpPr>
            <a:spLocks noChangeShapeType="1"/>
          </p:cNvSpPr>
          <p:nvPr/>
        </p:nvSpPr>
        <p:spPr bwMode="auto">
          <a:xfrm flipV="1">
            <a:off x="5724525" y="2996605"/>
            <a:ext cx="576263"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46" name="Rectangle 53"/>
          <p:cNvSpPr>
            <a:spLocks noChangeArrowheads="1"/>
          </p:cNvSpPr>
          <p:nvPr/>
        </p:nvSpPr>
        <p:spPr bwMode="auto">
          <a:xfrm>
            <a:off x="1692275" y="548680"/>
            <a:ext cx="5472113" cy="4318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指定网格中的行数和列数，创建网格布局</a:t>
            </a:r>
            <a:endParaRPr lang="en-US">
              <a:ea typeface="黑体" pitchFamily="49" charset="-122"/>
            </a:endParaRPr>
          </a:p>
        </p:txBody>
      </p:sp>
      <p:graphicFrame>
        <p:nvGraphicFramePr>
          <p:cNvPr id="369967" name="Group 303"/>
          <p:cNvGraphicFramePr>
            <a:graphicFrameLocks noGrp="1"/>
          </p:cNvGraphicFramePr>
          <p:nvPr>
            <p:ph idx="1"/>
            <p:extLst>
              <p:ext uri="{D42A27DB-BD31-4B8C-83A1-F6EECF244321}">
                <p14:modId xmlns:p14="http://schemas.microsoft.com/office/powerpoint/2010/main" val="2545371579"/>
              </p:ext>
            </p:extLst>
          </p:nvPr>
        </p:nvGraphicFramePr>
        <p:xfrm>
          <a:off x="663575" y="1056680"/>
          <a:ext cx="8229600" cy="4102100"/>
        </p:xfrm>
        <a:graphic>
          <a:graphicData uri="http://schemas.openxmlformats.org/drawingml/2006/table">
            <a:tbl>
              <a:tblPr/>
              <a:tblGrid>
                <a:gridCol w="3116263">
                  <a:extLst>
                    <a:ext uri="{9D8B030D-6E8A-4147-A177-3AD203B41FA5}">
                      <a16:colId xmlns:a16="http://schemas.microsoft.com/office/drawing/2014/main" val="20000"/>
                    </a:ext>
                  </a:extLst>
                </a:gridCol>
                <a:gridCol w="5113337">
                  <a:extLst>
                    <a:ext uri="{9D8B030D-6E8A-4147-A177-3AD203B41FA5}">
                      <a16:colId xmlns:a16="http://schemas.microsoft.com/office/drawing/2014/main" val="20001"/>
                    </a:ext>
                  </a:extLst>
                </a:gridCol>
              </a:tblGrid>
              <a:tr h="39627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bg1"/>
                          </a:solidFill>
                          <a:effectLst/>
                          <a:latin typeface="Arial" charset="0"/>
                          <a:ea typeface="黑体" pitchFamily="49" charset="-122"/>
                          <a:cs typeface="Times New Roman" pitchFamily="18" charset="0"/>
                        </a:rPr>
                        <a:t>方法</a:t>
                      </a:r>
                      <a:endParaRPr kumimoji="0" lang="zh-CN" altLang="en-GB" sz="2000" b="0" i="0" u="none" strike="noStrike" cap="none" normalizeH="0" baseline="0" smtClean="0">
                        <a:ln>
                          <a:noFill/>
                        </a:ln>
                        <a:solidFill>
                          <a:schemeClr val="bg1"/>
                        </a:solidFill>
                        <a:effectLst/>
                        <a:latin typeface="Arial" charset="0"/>
                        <a:ea typeface="黑体" pitchFamily="49"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bg1"/>
                          </a:solidFill>
                          <a:effectLst/>
                          <a:latin typeface="Arial" charset="0"/>
                          <a:ea typeface="黑体" pitchFamily="49" charset="-122"/>
                          <a:cs typeface="Times New Roman" pitchFamily="18" charset="0"/>
                        </a:rPr>
                        <a:t>描述</a:t>
                      </a:r>
                      <a:endParaRPr kumimoji="0" lang="zh-CN" altLang="en-GB" sz="2000" b="0" i="0" u="none" strike="noStrike" cap="none" normalizeH="0" baseline="0" smtClean="0">
                        <a:ln>
                          <a:noFill/>
                        </a:ln>
                        <a:solidFill>
                          <a:schemeClr val="bg1"/>
                        </a:solidFill>
                        <a:effectLst/>
                        <a:latin typeface="Arial" charset="0"/>
                        <a:ea typeface="黑体" pitchFamily="49"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64012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GridLayout( ) </a:t>
                      </a:r>
                      <a:endParaRPr kumimoji="0" lang="en-GB"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49" charset="-122"/>
                          <a:cs typeface="Times New Roman" pitchFamily="18" charset="0"/>
                        </a:rPr>
                        <a:t>创建网格布局</a:t>
                      </a:r>
                      <a:r>
                        <a:rPr kumimoji="0" lang="zh-CN" altLang="en-US" sz="1800" b="0" i="0" u="none" strike="noStrike" cap="none" normalizeH="0" baseline="0" smtClean="0">
                          <a:ln>
                            <a:noFill/>
                          </a:ln>
                          <a:solidFill>
                            <a:schemeClr val="tx1"/>
                          </a:solidFill>
                          <a:effectLst/>
                          <a:latin typeface="Arial" charset="0"/>
                          <a:ea typeface="黑体" pitchFamily="49" charset="-122"/>
                          <a:cs typeface="Times New Roman" pitchFamily="18" charset="0"/>
                        </a:rPr>
                        <a:t>，默认为每个组件占用一整列和一单行</a:t>
                      </a:r>
                      <a:endParaRPr kumimoji="0" lang="zh-CN" altLang="en-GB"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896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GridLayout(int rows, int cols) </a:t>
                      </a:r>
                      <a:endParaRPr kumimoji="0" lang="en-GB"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49" charset="-122"/>
                          <a:cs typeface="Times New Roman" pitchFamily="18" charset="0"/>
                        </a:rPr>
                        <a:t>用指定的行数和列数创建网格布局。 </a:t>
                      </a:r>
                      <a:endParaRPr kumimoji="0" lang="zh-CN" altLang="en-GB"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6521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GridLayout(int rows, int cols, int hgap, int vgap) </a:t>
                      </a:r>
                      <a:endParaRPr kumimoji="0" lang="en-GB"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49" charset="-122"/>
                          <a:cs typeface="Times New Roman" pitchFamily="18" charset="0"/>
                        </a:rPr>
                        <a:t>用指定的行数和列数、指定的水平和垂直间距创建网格布局</a:t>
                      </a:r>
                      <a:endParaRPr kumimoji="0" lang="zh-CN" altLang="en-GB"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896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altLang="zh-CN" sz="1800" b="0" i="0" u="none" strike="noStrike" cap="none" normalizeH="0" baseline="0" smtClean="0">
                        <a:ln>
                          <a:noFill/>
                        </a:ln>
                        <a:solidFill>
                          <a:schemeClr val="tx1"/>
                        </a:solidFill>
                        <a:effectLst/>
                        <a:latin typeface="Arial" charset="0"/>
                        <a:ea typeface="黑体" pitchFamily="49"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en-GB"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896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setColumns(int cols)</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49" charset="-122"/>
                          <a:cs typeface="Times New Roman" pitchFamily="18" charset="0"/>
                        </a:rPr>
                        <a:t>将相应布局中的列数设置为指定值</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8896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setHgap(int hgap)</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49" charset="-122"/>
                          <a:cs typeface="Times New Roman" pitchFamily="18" charset="0"/>
                        </a:rPr>
                        <a:t>将相应布局中的水平间距设置为指定值</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905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setVgap(int vgap)</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49" charset="-122"/>
                          <a:cs typeface="Times New Roman" pitchFamily="18" charset="0"/>
                        </a:rPr>
                        <a:t>将相应布局中的垂直间距设置为指定值</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540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49" charset="-122"/>
                          <a:cs typeface="Times New Roman" pitchFamily="18" charset="0"/>
                        </a:rPr>
                        <a:t>setRows(int rows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GB" sz="1800" b="0" i="0" u="none" strike="noStrike" cap="none" normalizeH="0" baseline="0" smtClean="0">
                          <a:ln>
                            <a:noFill/>
                          </a:ln>
                          <a:solidFill>
                            <a:schemeClr val="tx1"/>
                          </a:solidFill>
                          <a:effectLst/>
                          <a:latin typeface="Arial" charset="0"/>
                          <a:ea typeface="黑体" pitchFamily="49" charset="-122"/>
                          <a:cs typeface="Times New Roman" pitchFamily="18" charset="0"/>
                        </a:rPr>
                        <a:t>将相应布局中的行数设置为指定值</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2" name="文本框 1"/>
          <p:cNvSpPr txBox="1"/>
          <p:nvPr/>
        </p:nvSpPr>
        <p:spPr>
          <a:xfrm>
            <a:off x="162781" y="5351571"/>
            <a:ext cx="8964488" cy="1477328"/>
          </a:xfrm>
          <a:prstGeom prst="rect">
            <a:avLst/>
          </a:prstGeom>
          <a:solidFill>
            <a:srgbClr val="CCECFF"/>
          </a:solidFill>
        </p:spPr>
        <p:txBody>
          <a:bodyPr wrap="square" rtlCol="0">
            <a:spAutoFit/>
          </a:bodyPr>
          <a:lstStyle/>
          <a:p>
            <a:pPr marL="285750" indent="-285750">
              <a:buFont typeface="Wingdings" panose="05000000000000000000" pitchFamily="2" charset="2"/>
              <a:buChar char="ü"/>
            </a:pPr>
            <a:r>
              <a:rPr lang="zh-CN" altLang="en-US">
                <a:ea typeface="华文细黑" panose="02010600040101010101" pitchFamily="2" charset="-122"/>
              </a:rPr>
              <a:t>通过构造方法或 </a:t>
            </a:r>
            <a:r>
              <a:rPr lang="en-US" altLang="zh-CN">
                <a:ea typeface="华文细黑" panose="02010600040101010101" pitchFamily="2" charset="-122"/>
              </a:rPr>
              <a:t>setRows </a:t>
            </a:r>
            <a:r>
              <a:rPr lang="zh-CN" altLang="en-US">
                <a:ea typeface="华文细黑" panose="02010600040101010101" pitchFamily="2" charset="-122"/>
              </a:rPr>
              <a:t>和 </a:t>
            </a:r>
            <a:r>
              <a:rPr lang="en-US" altLang="zh-CN">
                <a:ea typeface="华文细黑" panose="02010600040101010101" pitchFamily="2" charset="-122"/>
              </a:rPr>
              <a:t>setColumns </a:t>
            </a:r>
            <a:r>
              <a:rPr lang="zh-CN" altLang="en-US">
                <a:ea typeface="华文细黑" panose="02010600040101010101" pitchFamily="2" charset="-122"/>
              </a:rPr>
              <a:t>方法将行数和列数</a:t>
            </a:r>
            <a:r>
              <a:rPr lang="zh-CN" altLang="en-US">
                <a:solidFill>
                  <a:srgbClr val="FF0000"/>
                </a:solidFill>
                <a:ea typeface="华文细黑" panose="02010600040101010101" pitchFamily="2" charset="-122"/>
              </a:rPr>
              <a:t>都设置为非零值</a:t>
            </a:r>
            <a:r>
              <a:rPr lang="zh-CN" altLang="en-US">
                <a:ea typeface="华文细黑" panose="02010600040101010101" pitchFamily="2" charset="-122"/>
              </a:rPr>
              <a:t>时，指定的</a:t>
            </a:r>
            <a:r>
              <a:rPr lang="zh-CN" altLang="en-US">
                <a:solidFill>
                  <a:srgbClr val="FF0000"/>
                </a:solidFill>
                <a:ea typeface="华文细黑" panose="02010600040101010101" pitchFamily="2" charset="-122"/>
              </a:rPr>
              <a:t>列数将被忽略</a:t>
            </a:r>
            <a:r>
              <a:rPr lang="zh-CN" altLang="en-US" smtClean="0">
                <a:ea typeface="华文细黑" panose="02010600040101010101" pitchFamily="2" charset="-122"/>
              </a:rPr>
              <a:t>。</a:t>
            </a:r>
            <a:endParaRPr lang="en-US" altLang="zh-CN" smtClean="0">
              <a:ea typeface="华文细黑" panose="02010600040101010101" pitchFamily="2" charset="-122"/>
            </a:endParaRPr>
          </a:p>
          <a:p>
            <a:pPr marL="285750" indent="-285750">
              <a:buFont typeface="Wingdings" panose="05000000000000000000" pitchFamily="2" charset="2"/>
              <a:buChar char="ü"/>
            </a:pPr>
            <a:r>
              <a:rPr lang="zh-CN" altLang="en-US" smtClean="0">
                <a:ea typeface="华文细黑" panose="02010600040101010101" pitchFamily="2" charset="-122"/>
              </a:rPr>
              <a:t>列</a:t>
            </a:r>
            <a:r>
              <a:rPr lang="zh-CN" altLang="en-US">
                <a:ea typeface="华文细黑" panose="02010600040101010101" pitchFamily="2" charset="-122"/>
              </a:rPr>
              <a:t>数通过指定的行数和布局中的组件总数来确定。因此，例如，如果指定了三行和两列，在布局中添加了九个组件，则它们将显示为三行三列。仅当将行数设置为零时，指定列数才对布局有效。</a:t>
            </a:r>
            <a:endParaRPr lang="zh-CN" altLang="en-US" smtClean="0">
              <a:ea typeface="华文细黑" panose="0201060004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69967"/>
                                        </p:tgtEl>
                                        <p:attrNameLst>
                                          <p:attrName>style.visibility</p:attrName>
                                        </p:attrNameLst>
                                      </p:cBhvr>
                                      <p:to>
                                        <p:strVal val="visible"/>
                                      </p:to>
                                    </p:set>
                                    <p:animEffect transition="in" filter="wipe(up)">
                                      <p:cBhvr>
                                        <p:cTn id="7" dur="500"/>
                                        <p:tgtEl>
                                          <p:spTgt spid="369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GridBagLayout</a:t>
            </a:r>
            <a:endParaRPr lang="zh-CN" altLang="en-US"/>
          </a:p>
        </p:txBody>
      </p:sp>
      <p:sp>
        <p:nvSpPr>
          <p:cNvPr id="4" name="灯片编号占位符 3"/>
          <p:cNvSpPr>
            <a:spLocks noGrp="1"/>
          </p:cNvSpPr>
          <p:nvPr>
            <p:ph type="sldNum" sz="quarter" idx="10"/>
          </p:nvPr>
        </p:nvSpPr>
        <p:spPr/>
        <p:txBody>
          <a:bodyPr/>
          <a:lstStyle/>
          <a:p>
            <a:pPr>
              <a:defRPr/>
            </a:pPr>
            <a:fld id="{56ACA995-6505-4B56-A942-BD5608490A1E}" type="slidenum">
              <a:rPr lang="en-US" altLang="zh-CN" smtClean="0"/>
              <a:pPr>
                <a:defRPr/>
              </a:pPr>
              <a:t>47</a:t>
            </a:fld>
            <a:endParaRPr lang="en-US" altLang="zh-CN"/>
          </a:p>
        </p:txBody>
      </p:sp>
      <p:sp>
        <p:nvSpPr>
          <p:cNvPr id="5" name="文本框 4"/>
          <p:cNvSpPr txBox="1"/>
          <p:nvPr/>
        </p:nvSpPr>
        <p:spPr>
          <a:xfrm>
            <a:off x="1041079" y="1165742"/>
            <a:ext cx="7272808" cy="369332"/>
          </a:xfrm>
          <a:prstGeom prst="rect">
            <a:avLst/>
          </a:prstGeom>
          <a:solidFill>
            <a:srgbClr val="CCECFF"/>
          </a:solidFill>
        </p:spPr>
        <p:txBody>
          <a:bodyPr wrap="square" rtlCol="0">
            <a:spAutoFit/>
          </a:bodyPr>
          <a:lstStyle/>
          <a:p>
            <a:r>
              <a:rPr lang="zh-CN" altLang="en-US" smtClean="0">
                <a:ea typeface="华文细黑" panose="02010600040101010101" pitchFamily="2" charset="-122"/>
              </a:rPr>
              <a:t>示例修改自</a:t>
            </a:r>
            <a:r>
              <a:rPr lang="en-US" altLang="zh-CN" smtClean="0">
                <a:ea typeface="华文细黑" panose="02010600040101010101" pitchFamily="2" charset="-122"/>
              </a:rPr>
              <a:t>JDK API 1.6</a:t>
            </a:r>
            <a:r>
              <a:rPr lang="zh-CN" altLang="en-US" smtClean="0">
                <a:ea typeface="华文细黑" panose="02010600040101010101" pitchFamily="2" charset="-122"/>
              </a:rPr>
              <a:t>帮助文档中</a:t>
            </a:r>
            <a:r>
              <a:rPr lang="en-US" altLang="zh-CN" smtClean="0">
                <a:ea typeface="华文细黑" panose="02010600040101010101" pitchFamily="2" charset="-122"/>
              </a:rPr>
              <a:t>GridBagLayout</a:t>
            </a:r>
            <a:r>
              <a:rPr lang="zh-CN" altLang="en-US" smtClean="0">
                <a:ea typeface="华文细黑" panose="02010600040101010101" pitchFamily="2" charset="-122"/>
              </a:rPr>
              <a:t>的自带例子</a:t>
            </a:r>
            <a:endParaRPr lang="en-US" altLang="zh-CN" smtClean="0">
              <a:ea typeface="华文细黑" panose="02010600040101010101" pitchFamily="2" charset="-122"/>
            </a:endParaRPr>
          </a:p>
        </p:txBody>
      </p:sp>
      <p:pic>
        <p:nvPicPr>
          <p:cNvPr id="6" name="图片 5"/>
          <p:cNvPicPr>
            <a:picLocks noChangeAspect="1"/>
          </p:cNvPicPr>
          <p:nvPr/>
        </p:nvPicPr>
        <p:blipFill>
          <a:blip r:embed="rId2"/>
          <a:stretch>
            <a:fillRect/>
          </a:stretch>
        </p:blipFill>
        <p:spPr>
          <a:xfrm>
            <a:off x="2071155" y="1663695"/>
            <a:ext cx="5455715" cy="2476160"/>
          </a:xfrm>
          <a:prstGeom prst="rect">
            <a:avLst/>
          </a:prstGeom>
        </p:spPr>
      </p:pic>
      <p:sp>
        <p:nvSpPr>
          <p:cNvPr id="7" name="文本框 6"/>
          <p:cNvSpPr txBox="1"/>
          <p:nvPr/>
        </p:nvSpPr>
        <p:spPr>
          <a:xfrm>
            <a:off x="1041078" y="4474245"/>
            <a:ext cx="7707385" cy="1323439"/>
          </a:xfrm>
          <a:prstGeom prst="rect">
            <a:avLst/>
          </a:prstGeom>
          <a:solidFill>
            <a:srgbClr val="CCECFF"/>
          </a:solidFill>
        </p:spPr>
        <p:txBody>
          <a:bodyPr wrap="square" rtlCol="0">
            <a:spAutoFit/>
          </a:bodyPr>
          <a:lstStyle/>
          <a:p>
            <a:pPr marL="342900" indent="-342900">
              <a:buFont typeface="Wingdings" panose="05000000000000000000" pitchFamily="2" charset="2"/>
              <a:buChar char="ü"/>
            </a:pPr>
            <a:r>
              <a:rPr lang="zh-CN" altLang="en-US" sz="2000" smtClean="0">
                <a:ea typeface="华文细黑" panose="02010600040101010101" pitchFamily="2" charset="-122"/>
              </a:rPr>
              <a:t>这种布局方式和当前网页常见布局方式有些类似。</a:t>
            </a:r>
            <a:endParaRPr lang="en-US" altLang="zh-CN" sz="2000" smtClean="0">
              <a:ea typeface="华文细黑" panose="02010600040101010101" pitchFamily="2" charset="-122"/>
            </a:endParaRPr>
          </a:p>
          <a:p>
            <a:pPr marL="342900" indent="-342900">
              <a:buFont typeface="Wingdings" panose="05000000000000000000" pitchFamily="2" charset="2"/>
              <a:buChar char="ü"/>
            </a:pPr>
            <a:r>
              <a:rPr lang="zh-CN" altLang="en-US" sz="2000" smtClean="0">
                <a:ea typeface="华文细黑" panose="02010600040101010101" pitchFamily="2" charset="-122"/>
              </a:rPr>
              <a:t>网页的前端框架如</a:t>
            </a:r>
            <a:r>
              <a:rPr lang="en-US" altLang="zh-CN" sz="2000" smtClean="0">
                <a:ea typeface="华文细黑" panose="02010600040101010101" pitchFamily="2" charset="-122"/>
              </a:rPr>
              <a:t>bootstrap/Element/Ant design</a:t>
            </a:r>
            <a:r>
              <a:rPr lang="zh-CN" altLang="en-US" sz="2000" smtClean="0">
                <a:ea typeface="华文细黑" panose="02010600040101010101" pitchFamily="2" charset="-122"/>
              </a:rPr>
              <a:t>通常是固定将一个容器分隔成</a:t>
            </a:r>
            <a:r>
              <a:rPr lang="en-US" altLang="zh-CN" sz="2000" smtClean="0">
                <a:ea typeface="华文细黑" panose="02010600040101010101" pitchFamily="2" charset="-122"/>
              </a:rPr>
              <a:t>12</a:t>
            </a:r>
            <a:r>
              <a:rPr lang="zh-CN" altLang="en-US" sz="2000" smtClean="0">
                <a:ea typeface="华文细黑" panose="02010600040101010101" pitchFamily="2" charset="-122"/>
              </a:rPr>
              <a:t>或</a:t>
            </a:r>
            <a:r>
              <a:rPr lang="en-US" altLang="zh-CN" sz="2000" smtClean="0">
                <a:ea typeface="华文细黑" panose="02010600040101010101" pitchFamily="2" charset="-122"/>
              </a:rPr>
              <a:t>24</a:t>
            </a:r>
            <a:r>
              <a:rPr lang="zh-CN" altLang="en-US" sz="2000" smtClean="0">
                <a:ea typeface="华文细黑" panose="02010600040101010101" pitchFamily="2" charset="-122"/>
              </a:rPr>
              <a:t>列，每个网页元素（组件）可以设置其占几列。</a:t>
            </a:r>
            <a:endParaRPr lang="en-US" altLang="zh-CN" sz="2000" smtClean="0">
              <a:ea typeface="华文细黑" panose="02010600040101010101" pitchFamily="2" charset="-122"/>
            </a:endParaRPr>
          </a:p>
        </p:txBody>
      </p:sp>
      <p:sp>
        <p:nvSpPr>
          <p:cNvPr id="8" name="文本框 7"/>
          <p:cNvSpPr txBox="1"/>
          <p:nvPr/>
        </p:nvSpPr>
        <p:spPr>
          <a:xfrm>
            <a:off x="4612813" y="5880136"/>
            <a:ext cx="4349986" cy="646331"/>
          </a:xfrm>
          <a:prstGeom prst="rect">
            <a:avLst/>
          </a:prstGeom>
          <a:solidFill>
            <a:srgbClr val="CCECFF"/>
          </a:solidFill>
        </p:spPr>
        <p:txBody>
          <a:bodyPr wrap="square" rtlCol="0">
            <a:spAutoFit/>
          </a:bodyPr>
          <a:lstStyle/>
          <a:p>
            <a:r>
              <a:rPr lang="zh-CN" altLang="en-US" smtClean="0">
                <a:ea typeface="华文细黑" panose="02010600040101010101" pitchFamily="2" charset="-122"/>
              </a:rPr>
              <a:t>演示代码：</a:t>
            </a:r>
            <a:endParaRPr lang="en-US" altLang="zh-CN" smtClean="0">
              <a:ea typeface="华文细黑" panose="02010600040101010101" pitchFamily="2" charset="-122"/>
            </a:endParaRPr>
          </a:p>
          <a:p>
            <a:r>
              <a:rPr lang="en-US" altLang="zh-CN" smtClean="0">
                <a:ea typeface="华文细黑" panose="02010600040101010101" pitchFamily="2" charset="-122"/>
              </a:rPr>
              <a:t>06-Uidesign/layout.GridBagLayoutDemo</a:t>
            </a:r>
            <a:endParaRPr lang="zh-CN" altLang="en-US">
              <a:ea typeface="华文细黑" panose="02010600040101010101" pitchFamily="2" charset="-122"/>
            </a:endParaRPr>
          </a:p>
        </p:txBody>
      </p:sp>
    </p:spTree>
    <p:extLst>
      <p:ext uri="{BB962C8B-B14F-4D97-AF65-F5344CB8AC3E}">
        <p14:creationId xmlns:p14="http://schemas.microsoft.com/office/powerpoint/2010/main" val="30845563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5568893-6520-4C94-BC14-AE34472F535D}" type="slidenum">
              <a:rPr lang="en-US" altLang="zh-CN" smtClean="0"/>
              <a:pPr eaLnBrk="1" hangingPunct="1"/>
              <a:t>48</a:t>
            </a:fld>
            <a:endParaRPr lang="en-US" altLang="zh-CN" smtClean="0"/>
          </a:p>
        </p:txBody>
      </p:sp>
      <p:sp>
        <p:nvSpPr>
          <p:cNvPr id="60419" name="Rectangle 2"/>
          <p:cNvSpPr>
            <a:spLocks noGrp="1" noChangeArrowheads="1"/>
          </p:cNvSpPr>
          <p:nvPr>
            <p:ph type="title"/>
          </p:nvPr>
        </p:nvSpPr>
        <p:spPr>
          <a:xfrm>
            <a:off x="323850" y="188913"/>
            <a:ext cx="8604250"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Absolute Layout</a:t>
            </a:r>
          </a:p>
        </p:txBody>
      </p:sp>
      <p:sp>
        <p:nvSpPr>
          <p:cNvPr id="337996" name="Rectangle 76"/>
          <p:cNvSpPr>
            <a:spLocks noChangeArrowheads="1"/>
          </p:cNvSpPr>
          <p:nvPr/>
        </p:nvSpPr>
        <p:spPr bwMode="auto">
          <a:xfrm>
            <a:off x="1042988" y="1412875"/>
            <a:ext cx="6121400" cy="1800225"/>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ea typeface="黑体" pitchFamily="49" charset="-122"/>
              </a:rPr>
              <a:t>可以任意调节组件的位置和大小，布局灵活</a:t>
            </a:r>
            <a:endParaRPr lang="en-US" altLang="zh-CN" sz="2400">
              <a:ea typeface="黑体" pitchFamily="49" charset="-122"/>
            </a:endParaRPr>
          </a:p>
          <a:p>
            <a:r>
              <a:rPr lang="zh-CN" altLang="en-US" sz="2400">
                <a:ea typeface="黑体" pitchFamily="49" charset="-122"/>
              </a:rPr>
              <a:t>通常会使用这种布局方式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37996"/>
                                        </p:tgtEl>
                                        <p:attrNameLst>
                                          <p:attrName>style.visibility</p:attrName>
                                        </p:attrNameLst>
                                      </p:cBhvr>
                                      <p:to>
                                        <p:strVal val="visible"/>
                                      </p:to>
                                    </p:set>
                                    <p:animEffect transition="in" filter="blinds(horizontal)">
                                      <p:cBhvr>
                                        <p:cTn id="7" dur="1000"/>
                                        <p:tgtEl>
                                          <p:spTgt spid="337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C7BEEA-8899-4CFC-8421-37DE9BFE612F}" type="slidenum">
              <a:rPr lang="en-US" altLang="zh-CN" smtClean="0"/>
              <a:pPr eaLnBrk="1" hangingPunct="1"/>
              <a:t>49</a:t>
            </a:fld>
            <a:endParaRPr lang="en-US" altLang="zh-CN" smtClean="0"/>
          </a:p>
        </p:txBody>
      </p:sp>
      <p:sp>
        <p:nvSpPr>
          <p:cNvPr id="61443" name="Rectangle 2"/>
          <p:cNvSpPr>
            <a:spLocks noGrp="1" noChangeArrowheads="1"/>
          </p:cNvSpPr>
          <p:nvPr>
            <p:ph type="title"/>
          </p:nvPr>
        </p:nvSpPr>
        <p:spPr>
          <a:xfrm>
            <a:off x="1157288" y="260350"/>
            <a:ext cx="7793037" cy="839788"/>
          </a:xfrm>
        </p:spPr>
        <p:txBody>
          <a:bodyPr/>
          <a:lstStyle/>
          <a:p>
            <a:r>
              <a:rPr lang="zh-CN" altLang="en-US" smtClean="0"/>
              <a:t>菜单组件</a:t>
            </a:r>
          </a:p>
        </p:txBody>
      </p:sp>
      <p:sp>
        <p:nvSpPr>
          <p:cNvPr id="61444" name="Rectangle 3"/>
          <p:cNvSpPr txBox="1">
            <a:spLocks noChangeArrowheads="1"/>
          </p:cNvSpPr>
          <p:nvPr/>
        </p:nvSpPr>
        <p:spPr bwMode="auto">
          <a:xfrm>
            <a:off x="1042988" y="1268413"/>
            <a:ext cx="7772400"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Char char="q"/>
            </a:pPr>
            <a:r>
              <a:rPr lang="zh-CN" altLang="en-US" sz="2800">
                <a:ea typeface="黑体" pitchFamily="49" charset="-122"/>
              </a:rPr>
              <a:t>使用菜单的两种方式</a:t>
            </a:r>
          </a:p>
          <a:p>
            <a:pPr lvl="1">
              <a:spcBef>
                <a:spcPct val="20000"/>
              </a:spcBef>
              <a:buClr>
                <a:srgbClr val="339966"/>
              </a:buClr>
              <a:buFont typeface="Wingdings" pitchFamily="2" charset="2"/>
              <a:buChar char="q"/>
            </a:pPr>
            <a:r>
              <a:rPr lang="zh-CN" altLang="en-US" sz="2400">
                <a:ea typeface="黑体" pitchFamily="49" charset="-122"/>
              </a:rPr>
              <a:t>窗口菜单</a:t>
            </a:r>
          </a:p>
          <a:p>
            <a:pPr lvl="1">
              <a:spcBef>
                <a:spcPct val="20000"/>
              </a:spcBef>
              <a:buClr>
                <a:srgbClr val="339966"/>
              </a:buClr>
              <a:buFont typeface="Wingdings" pitchFamily="2" charset="2"/>
              <a:buChar char="q"/>
            </a:pPr>
            <a:r>
              <a:rPr lang="zh-CN" altLang="en-US" sz="2400">
                <a:ea typeface="黑体" pitchFamily="49" charset="-122"/>
              </a:rPr>
              <a:t>快捷菜单</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8BA01E7-9A18-4F82-BDCB-128119833F2D}" type="slidenum">
              <a:rPr lang="en-US" altLang="zh-CN" smtClean="0"/>
              <a:pPr eaLnBrk="1" hangingPunct="1"/>
              <a:t>5</a:t>
            </a:fld>
            <a:endParaRPr lang="en-US" altLang="zh-CN" smtClean="0"/>
          </a:p>
        </p:txBody>
      </p:sp>
      <p:sp>
        <p:nvSpPr>
          <p:cNvPr id="16387" name="Rectangle 2"/>
          <p:cNvSpPr>
            <a:spLocks noGrp="1" noChangeArrowheads="1"/>
          </p:cNvSpPr>
          <p:nvPr>
            <p:ph type="title"/>
          </p:nvPr>
        </p:nvSpPr>
        <p:spPr>
          <a:xfrm>
            <a:off x="431800" y="188913"/>
            <a:ext cx="8532813"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dirty="0" smtClean="0"/>
              <a:t>容器组件 </a:t>
            </a:r>
            <a:r>
              <a:rPr lang="en-US" altLang="zh-CN" dirty="0" smtClean="0"/>
              <a:t>3-1 </a:t>
            </a:r>
          </a:p>
        </p:txBody>
      </p:sp>
      <p:sp>
        <p:nvSpPr>
          <p:cNvPr id="247827" name="AutoShape 19"/>
          <p:cNvSpPr>
            <a:spLocks noChangeArrowheads="1"/>
          </p:cNvSpPr>
          <p:nvPr/>
        </p:nvSpPr>
        <p:spPr bwMode="auto">
          <a:xfrm>
            <a:off x="1012825" y="1412875"/>
            <a:ext cx="3889375" cy="4537075"/>
          </a:xfrm>
          <a:prstGeom prst="flowChartAlternateProcess">
            <a:avLst/>
          </a:prstGeom>
          <a:gradFill rotWithShape="1">
            <a:gsLst>
              <a:gs pos="0">
                <a:srgbClr val="FFFFFF"/>
              </a:gs>
              <a:gs pos="100000">
                <a:srgbClr val="CCECFF"/>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b="1">
                <a:ea typeface="黑体" pitchFamily="49" charset="-122"/>
              </a:rPr>
              <a:t>主窗口</a:t>
            </a:r>
          </a:p>
          <a:p>
            <a:endParaRPr lang="en-US" altLang="zh-CN" b="1">
              <a:ea typeface="黑体" pitchFamily="49" charset="-122"/>
            </a:endParaRPr>
          </a:p>
        </p:txBody>
      </p:sp>
      <p:sp>
        <p:nvSpPr>
          <p:cNvPr id="247828" name="Text Box 20"/>
          <p:cNvSpPr txBox="1">
            <a:spLocks noChangeArrowheads="1"/>
          </p:cNvSpPr>
          <p:nvPr/>
        </p:nvSpPr>
        <p:spPr bwMode="auto">
          <a:xfrm>
            <a:off x="1979613" y="1016000"/>
            <a:ext cx="2592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ea typeface="黑体" pitchFamily="49" charset="-122"/>
              </a:rPr>
              <a:t>Swing </a:t>
            </a:r>
            <a:r>
              <a:rPr lang="zh-CN" altLang="en-US" sz="2000" b="1">
                <a:ea typeface="黑体" pitchFamily="49" charset="-122"/>
              </a:rPr>
              <a:t>应用程序</a:t>
            </a:r>
          </a:p>
        </p:txBody>
      </p:sp>
      <p:sp>
        <p:nvSpPr>
          <p:cNvPr id="247829" name="AutoShape 21"/>
          <p:cNvSpPr>
            <a:spLocks noChangeArrowheads="1"/>
          </p:cNvSpPr>
          <p:nvPr/>
        </p:nvSpPr>
        <p:spPr bwMode="auto">
          <a:xfrm>
            <a:off x="5724525" y="3644900"/>
            <a:ext cx="647700"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CC00"/>
              </a:gs>
              <a:gs pos="50000">
                <a:srgbClr val="FFFFFF"/>
              </a:gs>
              <a:gs pos="100000">
                <a:srgbClr val="FFCC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30" name="Rectangle 22"/>
          <p:cNvSpPr>
            <a:spLocks noChangeArrowheads="1"/>
          </p:cNvSpPr>
          <p:nvPr/>
        </p:nvSpPr>
        <p:spPr bwMode="auto">
          <a:xfrm>
            <a:off x="6445250" y="3571875"/>
            <a:ext cx="2519363" cy="576263"/>
          </a:xfrm>
          <a:prstGeom prst="rect">
            <a:avLst/>
          </a:prstGeom>
          <a:gradFill rotWithShape="1">
            <a:gsLst>
              <a:gs pos="0">
                <a:srgbClr val="CCFFCC"/>
              </a:gs>
              <a:gs pos="100000">
                <a:srgbClr val="FFFFFF"/>
              </a:gs>
            </a:gsLst>
            <a:lin ang="540000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创建容器</a:t>
            </a:r>
          </a:p>
        </p:txBody>
      </p:sp>
      <p:sp>
        <p:nvSpPr>
          <p:cNvPr id="247832" name="Rectangle 24"/>
          <p:cNvSpPr>
            <a:spLocks noChangeArrowheads="1"/>
          </p:cNvSpPr>
          <p:nvPr/>
        </p:nvSpPr>
        <p:spPr bwMode="auto">
          <a:xfrm>
            <a:off x="6443663" y="4365625"/>
            <a:ext cx="2519362" cy="636588"/>
          </a:xfrm>
          <a:prstGeom prst="rect">
            <a:avLst/>
          </a:prstGeom>
          <a:gradFill rotWithShape="1">
            <a:gsLst>
              <a:gs pos="0">
                <a:srgbClr val="CCFFCC"/>
              </a:gs>
              <a:gs pos="100000">
                <a:srgbClr val="FFFFFF"/>
              </a:gs>
            </a:gsLst>
            <a:lin ang="5400000" scaled="1"/>
          </a:gradFill>
          <a:ln w="952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设置容器大小</a:t>
            </a:r>
          </a:p>
          <a:p>
            <a:pPr algn="ctr"/>
            <a:r>
              <a:rPr lang="zh-CN" altLang="en-US">
                <a:ea typeface="黑体" pitchFamily="49" charset="-122"/>
              </a:rPr>
              <a:t>（对框架及面板而言）</a:t>
            </a:r>
          </a:p>
        </p:txBody>
      </p:sp>
      <p:sp>
        <p:nvSpPr>
          <p:cNvPr id="247833" name="Rectangle 25"/>
          <p:cNvSpPr>
            <a:spLocks noChangeArrowheads="1"/>
          </p:cNvSpPr>
          <p:nvPr/>
        </p:nvSpPr>
        <p:spPr bwMode="auto">
          <a:xfrm>
            <a:off x="6445250" y="5240338"/>
            <a:ext cx="2519363" cy="622300"/>
          </a:xfrm>
          <a:prstGeom prst="rect">
            <a:avLst/>
          </a:prstGeom>
          <a:gradFill rotWithShape="1">
            <a:gsLst>
              <a:gs pos="0">
                <a:srgbClr val="CCFFCC"/>
              </a:gs>
              <a:gs pos="100000">
                <a:srgbClr val="FFFFFF"/>
              </a:gs>
            </a:gsLst>
            <a:lin ang="5400000" scaled="1"/>
          </a:gradFill>
          <a:ln w="952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设置容器可见度</a:t>
            </a:r>
          </a:p>
          <a:p>
            <a:pPr algn="ctr"/>
            <a:r>
              <a:rPr lang="zh-CN" altLang="en-US">
                <a:ea typeface="黑体" pitchFamily="49" charset="-122"/>
              </a:rPr>
              <a:t>（对框架及面板而言）</a:t>
            </a:r>
          </a:p>
        </p:txBody>
      </p:sp>
      <p:sp>
        <p:nvSpPr>
          <p:cNvPr id="247835" name="Text Box 27"/>
          <p:cNvSpPr txBox="1">
            <a:spLocks noChangeArrowheads="1"/>
          </p:cNvSpPr>
          <p:nvPr/>
        </p:nvSpPr>
        <p:spPr bwMode="auto">
          <a:xfrm>
            <a:off x="5399088" y="3084513"/>
            <a:ext cx="3744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9900"/>
                </a:solidFill>
                <a:ea typeface="黑体" pitchFamily="49" charset="-122"/>
              </a:rPr>
              <a:t>创建顶层容器的步骤</a:t>
            </a:r>
          </a:p>
        </p:txBody>
      </p:sp>
      <p:sp>
        <p:nvSpPr>
          <p:cNvPr id="247836" name="Rectangle 28"/>
          <p:cNvSpPr>
            <a:spLocks noChangeArrowheads="1"/>
          </p:cNvSpPr>
          <p:nvPr/>
        </p:nvSpPr>
        <p:spPr bwMode="auto">
          <a:xfrm>
            <a:off x="1404938" y="1989138"/>
            <a:ext cx="3095625" cy="3311525"/>
          </a:xfrm>
          <a:prstGeom prst="rect">
            <a:avLst/>
          </a:prstGeom>
          <a:gradFill rotWithShape="1">
            <a:gsLst>
              <a:gs pos="0">
                <a:srgbClr val="FFFFFF"/>
              </a:gs>
              <a:gs pos="100000">
                <a:srgbClr val="9999FF">
                  <a:alpha val="73000"/>
                </a:srgbClr>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ltLang="zh-CN">
              <a:ea typeface="黑体" pitchFamily="49" charset="-122"/>
            </a:endParaRPr>
          </a:p>
          <a:p>
            <a:pPr algn="ctr"/>
            <a:endParaRPr lang="en-US" altLang="zh-CN">
              <a:ea typeface="黑体" pitchFamily="49" charset="-122"/>
            </a:endParaRPr>
          </a:p>
        </p:txBody>
      </p:sp>
      <p:cxnSp>
        <p:nvCxnSpPr>
          <p:cNvPr id="247838" name="AutoShape 30"/>
          <p:cNvCxnSpPr>
            <a:cxnSpLocks noChangeShapeType="1"/>
          </p:cNvCxnSpPr>
          <p:nvPr/>
        </p:nvCxnSpPr>
        <p:spPr bwMode="auto">
          <a:xfrm flipV="1">
            <a:off x="4643438" y="1449388"/>
            <a:ext cx="1512887" cy="976312"/>
          </a:xfrm>
          <a:prstGeom prst="bentConnector3">
            <a:avLst>
              <a:gd name="adj1" fmla="val 49949"/>
            </a:avLst>
          </a:prstGeom>
          <a:noFill/>
          <a:ln w="222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7840" name="Oval 32"/>
          <p:cNvSpPr>
            <a:spLocks noChangeArrowheads="1"/>
          </p:cNvSpPr>
          <p:nvPr/>
        </p:nvSpPr>
        <p:spPr bwMode="auto">
          <a:xfrm>
            <a:off x="6156325" y="1052513"/>
            <a:ext cx="2987675" cy="871537"/>
          </a:xfrm>
          <a:prstGeom prst="ellipse">
            <a:avLst/>
          </a:prstGeom>
          <a:gradFill rotWithShape="1">
            <a:gsLst>
              <a:gs pos="0">
                <a:srgbClr val="FFFF00"/>
              </a:gs>
              <a:gs pos="100000">
                <a:srgbClr val="FFFFFF"/>
              </a:gs>
            </a:gsLst>
            <a:lin ang="540000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顶层容器（每个应用</a:t>
            </a:r>
          </a:p>
          <a:p>
            <a:pPr algn="ctr"/>
            <a:r>
              <a:rPr lang="zh-CN" altLang="en-US">
                <a:ea typeface="黑体" pitchFamily="49" charset="-122"/>
              </a:rPr>
              <a:t>程序中至少有一个）</a:t>
            </a:r>
          </a:p>
        </p:txBody>
      </p:sp>
      <p:sp>
        <p:nvSpPr>
          <p:cNvPr id="247841" name="Rectangle 33"/>
          <p:cNvSpPr>
            <a:spLocks noChangeArrowheads="1"/>
          </p:cNvSpPr>
          <p:nvPr/>
        </p:nvSpPr>
        <p:spPr bwMode="auto">
          <a:xfrm>
            <a:off x="1662113" y="2205038"/>
            <a:ext cx="2592387" cy="2879725"/>
          </a:xfrm>
          <a:prstGeom prst="rect">
            <a:avLst/>
          </a:prstGeom>
          <a:gradFill rotWithShape="1">
            <a:gsLst>
              <a:gs pos="0">
                <a:srgbClr val="FFFFFF"/>
              </a:gs>
              <a:gs pos="100000">
                <a:srgbClr val="CCFFCC"/>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ea typeface="黑体" pitchFamily="49" charset="-122"/>
              </a:rPr>
              <a:t>内容面板</a:t>
            </a:r>
          </a:p>
        </p:txBody>
      </p:sp>
      <p:sp>
        <p:nvSpPr>
          <p:cNvPr id="247844" name="Line 36"/>
          <p:cNvSpPr>
            <a:spLocks noChangeShapeType="1"/>
          </p:cNvSpPr>
          <p:nvPr/>
        </p:nvSpPr>
        <p:spPr bwMode="auto">
          <a:xfrm>
            <a:off x="3924300" y="2997200"/>
            <a:ext cx="438150" cy="17462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247846" name="AutoShape 38"/>
          <p:cNvCxnSpPr>
            <a:cxnSpLocks noChangeShapeType="1"/>
            <a:endCxn id="247847" idx="2"/>
          </p:cNvCxnSpPr>
          <p:nvPr/>
        </p:nvCxnSpPr>
        <p:spPr bwMode="auto">
          <a:xfrm rot="-5400000">
            <a:off x="4920457" y="1867693"/>
            <a:ext cx="742950" cy="1871663"/>
          </a:xfrm>
          <a:prstGeom prst="bentConnector2">
            <a:avLst/>
          </a:prstGeom>
          <a:noFill/>
          <a:ln w="222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7847" name="Oval 39"/>
          <p:cNvSpPr>
            <a:spLocks noChangeArrowheads="1"/>
          </p:cNvSpPr>
          <p:nvPr/>
        </p:nvSpPr>
        <p:spPr bwMode="auto">
          <a:xfrm>
            <a:off x="6227763" y="1989138"/>
            <a:ext cx="2916237" cy="884237"/>
          </a:xfrm>
          <a:prstGeom prst="ellipse">
            <a:avLst/>
          </a:prstGeom>
          <a:gradFill rotWithShape="1">
            <a:gsLst>
              <a:gs pos="0">
                <a:srgbClr val="FFFF00"/>
              </a:gs>
              <a:gs pos="100000">
                <a:srgbClr val="FFFFFF"/>
              </a:gs>
            </a:gsLst>
            <a:lin ang="540000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主要显示区域</a:t>
            </a:r>
            <a:endParaRPr lang="en-US" altLang="zh-CN">
              <a:ea typeface="黑体" pitchFamily="49" charset="-122"/>
            </a:endParaRPr>
          </a:p>
          <a:p>
            <a:pPr algn="ctr"/>
            <a:r>
              <a:rPr lang="zh-CN" altLang="en-US">
                <a:ea typeface="黑体" pitchFamily="49" charset="-122"/>
              </a:rPr>
              <a:t>包含 </a:t>
            </a:r>
            <a:r>
              <a:rPr lang="en-US" altLang="zh-CN">
                <a:ea typeface="黑体" pitchFamily="49" charset="-122"/>
              </a:rPr>
              <a:t>GUI </a:t>
            </a:r>
            <a:r>
              <a:rPr lang="zh-CN" altLang="en-US">
                <a:ea typeface="黑体" pitchFamily="49" charset="-122"/>
              </a:rPr>
              <a:t>中的可视组件</a:t>
            </a:r>
          </a:p>
        </p:txBody>
      </p:sp>
      <p:sp>
        <p:nvSpPr>
          <p:cNvPr id="247849" name="AutoShape 41"/>
          <p:cNvSpPr>
            <a:spLocks noChangeArrowheads="1"/>
          </p:cNvSpPr>
          <p:nvPr/>
        </p:nvSpPr>
        <p:spPr bwMode="auto">
          <a:xfrm>
            <a:off x="5724525" y="4510088"/>
            <a:ext cx="647700"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CC00"/>
              </a:gs>
              <a:gs pos="50000">
                <a:srgbClr val="FFFFFF"/>
              </a:gs>
              <a:gs pos="100000">
                <a:srgbClr val="FFCC00"/>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0" name="AutoShape 42"/>
          <p:cNvSpPr>
            <a:spLocks noChangeArrowheads="1"/>
          </p:cNvSpPr>
          <p:nvPr/>
        </p:nvSpPr>
        <p:spPr bwMode="auto">
          <a:xfrm>
            <a:off x="5724525" y="5300663"/>
            <a:ext cx="647700"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CC00"/>
              </a:gs>
              <a:gs pos="50000">
                <a:srgbClr val="FFFFFF"/>
              </a:gs>
              <a:gs pos="100000">
                <a:srgbClr val="FFCC00"/>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a:spLocks noChangeArrowheads="1"/>
          </p:cNvSpPr>
          <p:nvPr/>
        </p:nvSpPr>
        <p:spPr bwMode="auto">
          <a:xfrm>
            <a:off x="1012825" y="6237288"/>
            <a:ext cx="7015163"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微软雅黑" pitchFamily="34" charset="-122"/>
                <a:ea typeface="微软雅黑" pitchFamily="34" charset="-122"/>
              </a:rPr>
              <a:t>容器是包含一组组件的东西，容器还可以包含于其他容器中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nodeType="afterGroup">
                            <p:stCondLst>
                              <p:cond delay="500"/>
                            </p:stCondLst>
                            <p:childTnLst>
                              <p:par>
                                <p:cTn id="9" presetID="27" presetClass="entr" presetSubtype="0" fill="hold" nodeType="afterEffect">
                                  <p:stCondLst>
                                    <p:cond delay="0"/>
                                  </p:stCondLst>
                                  <p:iterate type="lt">
                                    <p:tmPct val="50000"/>
                                  </p:iterate>
                                  <p:childTnLst>
                                    <p:set>
                                      <p:cBhvr>
                                        <p:cTn id="10" dur="1" fill="hold">
                                          <p:stCondLst>
                                            <p:cond delay="0"/>
                                          </p:stCondLst>
                                        </p:cTn>
                                        <p:tgtEl>
                                          <p:spTgt spid="247828">
                                            <p:txEl>
                                              <p:pRg st="0" end="0"/>
                                            </p:txEl>
                                          </p:spTgt>
                                        </p:tgtEl>
                                        <p:attrNameLst>
                                          <p:attrName>style.visibility</p:attrName>
                                        </p:attrNameLst>
                                      </p:cBhvr>
                                      <p:to>
                                        <p:strVal val="visible"/>
                                      </p:to>
                                    </p:set>
                                    <p:anim calcmode="discrete" valueType="clr">
                                      <p:cBhvr override="childStyle">
                                        <p:cTn id="11" dur="80"/>
                                        <p:tgtEl>
                                          <p:spTgt spid="24782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47828">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247828">
                                            <p:txEl>
                                              <p:pRg st="0" end="0"/>
                                            </p:txEl>
                                          </p:spTgt>
                                        </p:tgtEl>
                                        <p:attrNameLst>
                                          <p:attrName>fill.type</p:attrName>
                                        </p:attrNameLst>
                                      </p:cBhvr>
                                      <p:to>
                                        <p:strVal val="solid"/>
                                      </p:to>
                                    </p:set>
                                  </p:childTnLst>
                                </p:cTn>
                              </p:par>
                            </p:childTnLst>
                          </p:cTn>
                        </p:par>
                        <p:par>
                          <p:cTn id="14" fill="hold" nodeType="afterGroup">
                            <p:stCondLst>
                              <p:cond delay="900"/>
                            </p:stCondLst>
                            <p:childTnLst>
                              <p:par>
                                <p:cTn id="15" presetID="20" presetClass="entr" presetSubtype="0" fill="hold" grpId="0" nodeType="afterEffect">
                                  <p:stCondLst>
                                    <p:cond delay="0"/>
                                  </p:stCondLst>
                                  <p:childTnLst>
                                    <p:set>
                                      <p:cBhvr>
                                        <p:cTn id="16" dur="1" fill="hold">
                                          <p:stCondLst>
                                            <p:cond delay="0"/>
                                          </p:stCondLst>
                                        </p:cTn>
                                        <p:tgtEl>
                                          <p:spTgt spid="247827"/>
                                        </p:tgtEl>
                                        <p:attrNameLst>
                                          <p:attrName>style.visibility</p:attrName>
                                        </p:attrNameLst>
                                      </p:cBhvr>
                                      <p:to>
                                        <p:strVal val="visible"/>
                                      </p:to>
                                    </p:set>
                                    <p:animEffect transition="in" filter="wedge">
                                      <p:cBhvr>
                                        <p:cTn id="17" dur="1000"/>
                                        <p:tgtEl>
                                          <p:spTgt spid="247827"/>
                                        </p:tgtEl>
                                      </p:cBhvr>
                                    </p:animEffect>
                                  </p:childTnLst>
                                </p:cTn>
                              </p:par>
                            </p:childTnLst>
                          </p:cTn>
                        </p:par>
                        <p:par>
                          <p:cTn id="18" fill="hold" nodeType="afterGroup">
                            <p:stCondLst>
                              <p:cond delay="1900"/>
                            </p:stCondLst>
                            <p:childTnLst>
                              <p:par>
                                <p:cTn id="19" presetID="20" presetClass="entr" presetSubtype="0" fill="hold" grpId="0" nodeType="afterEffect">
                                  <p:stCondLst>
                                    <p:cond delay="0"/>
                                  </p:stCondLst>
                                  <p:childTnLst>
                                    <p:set>
                                      <p:cBhvr>
                                        <p:cTn id="20" dur="1" fill="hold">
                                          <p:stCondLst>
                                            <p:cond delay="0"/>
                                          </p:stCondLst>
                                        </p:cTn>
                                        <p:tgtEl>
                                          <p:spTgt spid="247836"/>
                                        </p:tgtEl>
                                        <p:attrNameLst>
                                          <p:attrName>style.visibility</p:attrName>
                                        </p:attrNameLst>
                                      </p:cBhvr>
                                      <p:to>
                                        <p:strVal val="visible"/>
                                      </p:to>
                                    </p:set>
                                    <p:animEffect transition="in" filter="wedge">
                                      <p:cBhvr>
                                        <p:cTn id="21" dur="1000"/>
                                        <p:tgtEl>
                                          <p:spTgt spid="2478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47838"/>
                                        </p:tgtEl>
                                        <p:attrNameLst>
                                          <p:attrName>style.visibility</p:attrName>
                                        </p:attrNameLst>
                                      </p:cBhvr>
                                      <p:to>
                                        <p:strVal val="visible"/>
                                      </p:to>
                                    </p:set>
                                    <p:animEffect transition="in" filter="wipe(left)">
                                      <p:cBhvr>
                                        <p:cTn id="26" dur="1000"/>
                                        <p:tgtEl>
                                          <p:spTgt spid="247838"/>
                                        </p:tgtEl>
                                      </p:cBhvr>
                                    </p:animEffect>
                                  </p:childTnLst>
                                </p:cTn>
                              </p:par>
                            </p:childTnLst>
                          </p:cTn>
                        </p:par>
                        <p:par>
                          <p:cTn id="27" fill="hold" nodeType="afterGroup">
                            <p:stCondLst>
                              <p:cond delay="1000"/>
                            </p:stCondLst>
                            <p:childTnLst>
                              <p:par>
                                <p:cTn id="28" presetID="20" presetClass="entr" presetSubtype="0" fill="hold" grpId="0" nodeType="afterEffect">
                                  <p:stCondLst>
                                    <p:cond delay="0"/>
                                  </p:stCondLst>
                                  <p:childTnLst>
                                    <p:set>
                                      <p:cBhvr>
                                        <p:cTn id="29" dur="1" fill="hold">
                                          <p:stCondLst>
                                            <p:cond delay="0"/>
                                          </p:stCondLst>
                                        </p:cTn>
                                        <p:tgtEl>
                                          <p:spTgt spid="247840"/>
                                        </p:tgtEl>
                                        <p:attrNameLst>
                                          <p:attrName>style.visibility</p:attrName>
                                        </p:attrNameLst>
                                      </p:cBhvr>
                                      <p:to>
                                        <p:strVal val="visible"/>
                                      </p:to>
                                    </p:set>
                                    <p:animEffect transition="in" filter="wedge">
                                      <p:cBhvr>
                                        <p:cTn id="30" dur="1000"/>
                                        <p:tgtEl>
                                          <p:spTgt spid="247840"/>
                                        </p:tgtEl>
                                      </p:cBhvr>
                                    </p:animEffect>
                                  </p:childTnLst>
                                </p:cTn>
                              </p:par>
                            </p:childTnLst>
                          </p:cTn>
                        </p:par>
                        <p:par>
                          <p:cTn id="31" fill="hold" nodeType="afterGroup">
                            <p:stCondLst>
                              <p:cond delay="2000"/>
                            </p:stCondLst>
                            <p:childTnLst>
                              <p:par>
                                <p:cTn id="32" presetID="12" presetClass="entr" presetSubtype="1" fill="hold" grpId="0" nodeType="afterEffect">
                                  <p:stCondLst>
                                    <p:cond delay="0"/>
                                  </p:stCondLst>
                                  <p:childTnLst>
                                    <p:set>
                                      <p:cBhvr>
                                        <p:cTn id="33" dur="1" fill="hold">
                                          <p:stCondLst>
                                            <p:cond delay="0"/>
                                          </p:stCondLst>
                                        </p:cTn>
                                        <p:tgtEl>
                                          <p:spTgt spid="247841"/>
                                        </p:tgtEl>
                                        <p:attrNameLst>
                                          <p:attrName>style.visibility</p:attrName>
                                        </p:attrNameLst>
                                      </p:cBhvr>
                                      <p:to>
                                        <p:strVal val="visible"/>
                                      </p:to>
                                    </p:set>
                                    <p:animEffect transition="in" filter="slide(fromTop)">
                                      <p:cBhvr>
                                        <p:cTn id="34" dur="1000"/>
                                        <p:tgtEl>
                                          <p:spTgt spid="247841"/>
                                        </p:tgtEl>
                                      </p:cBhvr>
                                    </p:animEffect>
                                  </p:childTnLst>
                                </p:cTn>
                              </p:par>
                            </p:childTnLst>
                          </p:cTn>
                        </p:par>
                        <p:par>
                          <p:cTn id="35" fill="hold" nodeType="afterGroup">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247844"/>
                                        </p:tgtEl>
                                        <p:attrNameLst>
                                          <p:attrName>style.visibility</p:attrName>
                                        </p:attrNameLst>
                                      </p:cBhvr>
                                      <p:to>
                                        <p:strVal val="visible"/>
                                      </p:to>
                                    </p:set>
                                    <p:animEffect transition="in" filter="wipe(left)">
                                      <p:cBhvr>
                                        <p:cTn id="38" dur="500"/>
                                        <p:tgtEl>
                                          <p:spTgt spid="247844"/>
                                        </p:tgtEl>
                                      </p:cBhvr>
                                    </p:animEffect>
                                  </p:childTnLst>
                                </p:cTn>
                              </p:par>
                            </p:childTnLst>
                          </p:cTn>
                        </p:par>
                        <p:par>
                          <p:cTn id="39" fill="hold" nodeType="afterGroup">
                            <p:stCondLst>
                              <p:cond delay="3500"/>
                            </p:stCondLst>
                            <p:childTnLst>
                              <p:par>
                                <p:cTn id="40" presetID="22" presetClass="entr" presetSubtype="4" fill="hold" nodeType="afterEffect">
                                  <p:stCondLst>
                                    <p:cond delay="0"/>
                                  </p:stCondLst>
                                  <p:childTnLst>
                                    <p:set>
                                      <p:cBhvr>
                                        <p:cTn id="41" dur="1" fill="hold">
                                          <p:stCondLst>
                                            <p:cond delay="0"/>
                                          </p:stCondLst>
                                        </p:cTn>
                                        <p:tgtEl>
                                          <p:spTgt spid="247846"/>
                                        </p:tgtEl>
                                        <p:attrNameLst>
                                          <p:attrName>style.visibility</p:attrName>
                                        </p:attrNameLst>
                                      </p:cBhvr>
                                      <p:to>
                                        <p:strVal val="visible"/>
                                      </p:to>
                                    </p:set>
                                    <p:animEffect transition="in" filter="wipe(down)">
                                      <p:cBhvr>
                                        <p:cTn id="42" dur="1000"/>
                                        <p:tgtEl>
                                          <p:spTgt spid="247846"/>
                                        </p:tgtEl>
                                      </p:cBhvr>
                                    </p:animEffect>
                                  </p:childTnLst>
                                </p:cTn>
                              </p:par>
                              <p:par>
                                <p:cTn id="43" presetID="3" presetClass="exit" presetSubtype="10" fill="hold" nodeType="withEffect">
                                  <p:stCondLst>
                                    <p:cond delay="0"/>
                                  </p:stCondLst>
                                  <p:childTnLst>
                                    <p:animEffect transition="out" filter="blinds(horizontal)">
                                      <p:cBhvr>
                                        <p:cTn id="44" dur="500"/>
                                        <p:tgtEl>
                                          <p:spTgt spid="247838"/>
                                        </p:tgtEl>
                                      </p:cBhvr>
                                    </p:animEffect>
                                    <p:set>
                                      <p:cBhvr>
                                        <p:cTn id="45" dur="1" fill="hold">
                                          <p:stCondLst>
                                            <p:cond delay="499"/>
                                          </p:stCondLst>
                                        </p:cTn>
                                        <p:tgtEl>
                                          <p:spTgt spid="247838"/>
                                        </p:tgtEl>
                                        <p:attrNameLst>
                                          <p:attrName>style.visibility</p:attrName>
                                        </p:attrNameLst>
                                      </p:cBhvr>
                                      <p:to>
                                        <p:strVal val="hidden"/>
                                      </p:to>
                                    </p:set>
                                  </p:childTnLst>
                                </p:cTn>
                              </p:par>
                            </p:childTnLst>
                          </p:cTn>
                        </p:par>
                        <p:par>
                          <p:cTn id="46" fill="hold" nodeType="afterGroup">
                            <p:stCondLst>
                              <p:cond delay="4500"/>
                            </p:stCondLst>
                            <p:childTnLst>
                              <p:par>
                                <p:cTn id="47" presetID="20" presetClass="entr" presetSubtype="0" fill="hold" grpId="0" nodeType="afterEffect">
                                  <p:stCondLst>
                                    <p:cond delay="0"/>
                                  </p:stCondLst>
                                  <p:childTnLst>
                                    <p:set>
                                      <p:cBhvr>
                                        <p:cTn id="48" dur="1" fill="hold">
                                          <p:stCondLst>
                                            <p:cond delay="0"/>
                                          </p:stCondLst>
                                        </p:cTn>
                                        <p:tgtEl>
                                          <p:spTgt spid="247847"/>
                                        </p:tgtEl>
                                        <p:attrNameLst>
                                          <p:attrName>style.visibility</p:attrName>
                                        </p:attrNameLst>
                                      </p:cBhvr>
                                      <p:to>
                                        <p:strVal val="visible"/>
                                      </p:to>
                                    </p:set>
                                    <p:animEffect transition="in" filter="wedge">
                                      <p:cBhvr>
                                        <p:cTn id="49" dur="1000"/>
                                        <p:tgtEl>
                                          <p:spTgt spid="24784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7" presetClass="entr" presetSubtype="0" fill="hold" grpId="0" nodeType="clickEffect">
                                  <p:stCondLst>
                                    <p:cond delay="0"/>
                                  </p:stCondLst>
                                  <p:iterate type="lt">
                                    <p:tmPct val="50000"/>
                                  </p:iterate>
                                  <p:childTnLst>
                                    <p:set>
                                      <p:cBhvr>
                                        <p:cTn id="53" dur="1" fill="hold">
                                          <p:stCondLst>
                                            <p:cond delay="0"/>
                                          </p:stCondLst>
                                        </p:cTn>
                                        <p:tgtEl>
                                          <p:spTgt spid="247835"/>
                                        </p:tgtEl>
                                        <p:attrNameLst>
                                          <p:attrName>style.visibility</p:attrName>
                                        </p:attrNameLst>
                                      </p:cBhvr>
                                      <p:to>
                                        <p:strVal val="visible"/>
                                      </p:to>
                                    </p:set>
                                    <p:anim calcmode="discrete" valueType="clr">
                                      <p:cBhvr override="childStyle">
                                        <p:cTn id="54" dur="80"/>
                                        <p:tgtEl>
                                          <p:spTgt spid="247835"/>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247835"/>
                                        </p:tgtEl>
                                        <p:attrNameLst>
                                          <p:attrName>fillcolor</p:attrName>
                                        </p:attrNameLst>
                                      </p:cBhvr>
                                      <p:tavLst>
                                        <p:tav tm="0">
                                          <p:val>
                                            <p:clrVal>
                                              <a:schemeClr val="accent2"/>
                                            </p:clrVal>
                                          </p:val>
                                        </p:tav>
                                        <p:tav tm="50000">
                                          <p:val>
                                            <p:clrVal>
                                              <a:schemeClr val="hlink"/>
                                            </p:clrVal>
                                          </p:val>
                                        </p:tav>
                                      </p:tavLst>
                                    </p:anim>
                                    <p:set>
                                      <p:cBhvr>
                                        <p:cTn id="56" dur="80"/>
                                        <p:tgtEl>
                                          <p:spTgt spid="247835"/>
                                        </p:tgtEl>
                                        <p:attrNameLst>
                                          <p:attrName>fill.type</p:attrName>
                                        </p:attrNameLst>
                                      </p:cBhvr>
                                      <p:to>
                                        <p:strVal val="solid"/>
                                      </p:to>
                                    </p:set>
                                  </p:childTnLst>
                                </p:cTn>
                              </p:par>
                            </p:childTnLst>
                          </p:cTn>
                        </p:par>
                        <p:par>
                          <p:cTn id="57" fill="hold" nodeType="afterGroup">
                            <p:stCondLst>
                              <p:cond delay="400"/>
                            </p:stCondLst>
                            <p:childTnLst>
                              <p:par>
                                <p:cTn id="58" presetID="22" presetClass="entr" presetSubtype="8" fill="hold" grpId="0" nodeType="afterEffect">
                                  <p:stCondLst>
                                    <p:cond delay="0"/>
                                  </p:stCondLst>
                                  <p:childTnLst>
                                    <p:set>
                                      <p:cBhvr>
                                        <p:cTn id="59" dur="1" fill="hold">
                                          <p:stCondLst>
                                            <p:cond delay="0"/>
                                          </p:stCondLst>
                                        </p:cTn>
                                        <p:tgtEl>
                                          <p:spTgt spid="247829"/>
                                        </p:tgtEl>
                                        <p:attrNameLst>
                                          <p:attrName>style.visibility</p:attrName>
                                        </p:attrNameLst>
                                      </p:cBhvr>
                                      <p:to>
                                        <p:strVal val="visible"/>
                                      </p:to>
                                    </p:set>
                                    <p:animEffect transition="in" filter="wipe(left)">
                                      <p:cBhvr>
                                        <p:cTn id="60" dur="500"/>
                                        <p:tgtEl>
                                          <p:spTgt spid="247829"/>
                                        </p:tgtEl>
                                      </p:cBhvr>
                                    </p:animEffect>
                                  </p:childTnLst>
                                </p:cTn>
                              </p:par>
                            </p:childTnLst>
                          </p:cTn>
                        </p:par>
                        <p:par>
                          <p:cTn id="61" fill="hold" nodeType="afterGroup">
                            <p:stCondLst>
                              <p:cond delay="900"/>
                            </p:stCondLst>
                            <p:childTnLst>
                              <p:par>
                                <p:cTn id="62" presetID="22" presetClass="entr" presetSubtype="8" fill="hold" grpId="0" nodeType="afterEffect">
                                  <p:stCondLst>
                                    <p:cond delay="0"/>
                                  </p:stCondLst>
                                  <p:childTnLst>
                                    <p:set>
                                      <p:cBhvr>
                                        <p:cTn id="63" dur="1" fill="hold">
                                          <p:stCondLst>
                                            <p:cond delay="0"/>
                                          </p:stCondLst>
                                        </p:cTn>
                                        <p:tgtEl>
                                          <p:spTgt spid="247830"/>
                                        </p:tgtEl>
                                        <p:attrNameLst>
                                          <p:attrName>style.visibility</p:attrName>
                                        </p:attrNameLst>
                                      </p:cBhvr>
                                      <p:to>
                                        <p:strVal val="visible"/>
                                      </p:to>
                                    </p:set>
                                    <p:animEffect transition="in" filter="wipe(left)">
                                      <p:cBhvr>
                                        <p:cTn id="64" dur="500"/>
                                        <p:tgtEl>
                                          <p:spTgt spid="247830"/>
                                        </p:tgtEl>
                                      </p:cBhvr>
                                    </p:animEffect>
                                  </p:childTnLst>
                                </p:cTn>
                              </p:par>
                            </p:childTnLst>
                          </p:cTn>
                        </p:par>
                        <p:par>
                          <p:cTn id="65" fill="hold" nodeType="afterGroup">
                            <p:stCondLst>
                              <p:cond delay="1400"/>
                            </p:stCondLst>
                            <p:childTnLst>
                              <p:par>
                                <p:cTn id="66" presetID="22" presetClass="entr" presetSubtype="8" fill="hold" grpId="0" nodeType="afterEffect">
                                  <p:stCondLst>
                                    <p:cond delay="0"/>
                                  </p:stCondLst>
                                  <p:childTnLst>
                                    <p:set>
                                      <p:cBhvr>
                                        <p:cTn id="67" dur="1" fill="hold">
                                          <p:stCondLst>
                                            <p:cond delay="0"/>
                                          </p:stCondLst>
                                        </p:cTn>
                                        <p:tgtEl>
                                          <p:spTgt spid="247849"/>
                                        </p:tgtEl>
                                        <p:attrNameLst>
                                          <p:attrName>style.visibility</p:attrName>
                                        </p:attrNameLst>
                                      </p:cBhvr>
                                      <p:to>
                                        <p:strVal val="visible"/>
                                      </p:to>
                                    </p:set>
                                    <p:animEffect transition="in" filter="wipe(left)">
                                      <p:cBhvr>
                                        <p:cTn id="68" dur="500"/>
                                        <p:tgtEl>
                                          <p:spTgt spid="247849"/>
                                        </p:tgtEl>
                                      </p:cBhvr>
                                    </p:animEffect>
                                  </p:childTnLst>
                                </p:cTn>
                              </p:par>
                            </p:childTnLst>
                          </p:cTn>
                        </p:par>
                        <p:par>
                          <p:cTn id="69" fill="hold" nodeType="afterGroup">
                            <p:stCondLst>
                              <p:cond delay="1900"/>
                            </p:stCondLst>
                            <p:childTnLst>
                              <p:par>
                                <p:cTn id="70" presetID="22" presetClass="entr" presetSubtype="8" fill="hold" grpId="0" nodeType="afterEffect">
                                  <p:stCondLst>
                                    <p:cond delay="0"/>
                                  </p:stCondLst>
                                  <p:childTnLst>
                                    <p:set>
                                      <p:cBhvr>
                                        <p:cTn id="71" dur="1" fill="hold">
                                          <p:stCondLst>
                                            <p:cond delay="0"/>
                                          </p:stCondLst>
                                        </p:cTn>
                                        <p:tgtEl>
                                          <p:spTgt spid="247832"/>
                                        </p:tgtEl>
                                        <p:attrNameLst>
                                          <p:attrName>style.visibility</p:attrName>
                                        </p:attrNameLst>
                                      </p:cBhvr>
                                      <p:to>
                                        <p:strVal val="visible"/>
                                      </p:to>
                                    </p:set>
                                    <p:animEffect transition="in" filter="wipe(left)">
                                      <p:cBhvr>
                                        <p:cTn id="72" dur="500"/>
                                        <p:tgtEl>
                                          <p:spTgt spid="247832"/>
                                        </p:tgtEl>
                                      </p:cBhvr>
                                    </p:animEffect>
                                  </p:childTnLst>
                                </p:cTn>
                              </p:par>
                            </p:childTnLst>
                          </p:cTn>
                        </p:par>
                        <p:par>
                          <p:cTn id="73" fill="hold" nodeType="afterGroup">
                            <p:stCondLst>
                              <p:cond delay="2400"/>
                            </p:stCondLst>
                            <p:childTnLst>
                              <p:par>
                                <p:cTn id="74" presetID="22" presetClass="entr" presetSubtype="8" fill="hold" grpId="0" nodeType="afterEffect">
                                  <p:stCondLst>
                                    <p:cond delay="0"/>
                                  </p:stCondLst>
                                  <p:childTnLst>
                                    <p:set>
                                      <p:cBhvr>
                                        <p:cTn id="75" dur="1" fill="hold">
                                          <p:stCondLst>
                                            <p:cond delay="0"/>
                                          </p:stCondLst>
                                        </p:cTn>
                                        <p:tgtEl>
                                          <p:spTgt spid="247850"/>
                                        </p:tgtEl>
                                        <p:attrNameLst>
                                          <p:attrName>style.visibility</p:attrName>
                                        </p:attrNameLst>
                                      </p:cBhvr>
                                      <p:to>
                                        <p:strVal val="visible"/>
                                      </p:to>
                                    </p:set>
                                    <p:animEffect transition="in" filter="wipe(left)">
                                      <p:cBhvr>
                                        <p:cTn id="76" dur="500"/>
                                        <p:tgtEl>
                                          <p:spTgt spid="247850"/>
                                        </p:tgtEl>
                                      </p:cBhvr>
                                    </p:animEffect>
                                  </p:childTnLst>
                                </p:cTn>
                              </p:par>
                            </p:childTnLst>
                          </p:cTn>
                        </p:par>
                        <p:par>
                          <p:cTn id="77" fill="hold" nodeType="afterGroup">
                            <p:stCondLst>
                              <p:cond delay="2900"/>
                            </p:stCondLst>
                            <p:childTnLst>
                              <p:par>
                                <p:cTn id="78" presetID="22" presetClass="entr" presetSubtype="8" fill="hold" grpId="0" nodeType="afterEffect">
                                  <p:stCondLst>
                                    <p:cond delay="0"/>
                                  </p:stCondLst>
                                  <p:childTnLst>
                                    <p:set>
                                      <p:cBhvr>
                                        <p:cTn id="79" dur="1" fill="hold">
                                          <p:stCondLst>
                                            <p:cond delay="0"/>
                                          </p:stCondLst>
                                        </p:cTn>
                                        <p:tgtEl>
                                          <p:spTgt spid="247833"/>
                                        </p:tgtEl>
                                        <p:attrNameLst>
                                          <p:attrName>style.visibility</p:attrName>
                                        </p:attrNameLst>
                                      </p:cBhvr>
                                      <p:to>
                                        <p:strVal val="visible"/>
                                      </p:to>
                                    </p:set>
                                    <p:animEffect transition="in" filter="wipe(left)">
                                      <p:cBhvr>
                                        <p:cTn id="80" dur="500"/>
                                        <p:tgtEl>
                                          <p:spTgt spid="247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7" grpId="0" animBg="1"/>
      <p:bldP spid="247829" grpId="0" animBg="1"/>
      <p:bldP spid="247830" grpId="0" animBg="1"/>
      <p:bldP spid="247832" grpId="0" animBg="1"/>
      <p:bldP spid="247833" grpId="0" animBg="1"/>
      <p:bldP spid="247835" grpId="0"/>
      <p:bldP spid="247836" grpId="0" animBg="1"/>
      <p:bldP spid="247840" grpId="0" animBg="1"/>
      <p:bldP spid="247841" grpId="0" animBg="1"/>
      <p:bldP spid="247844" grpId="0" animBg="1"/>
      <p:bldP spid="247847" grpId="0" animBg="1"/>
      <p:bldP spid="247849" grpId="0" animBg="1"/>
      <p:bldP spid="247850" grpId="0" animBg="1"/>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4AD971A-DA6B-4834-802C-2A8D05DF5006}" type="slidenum">
              <a:rPr lang="en-US" altLang="zh-CN" smtClean="0"/>
              <a:pPr eaLnBrk="1" hangingPunct="1"/>
              <a:t>50</a:t>
            </a:fld>
            <a:endParaRPr lang="en-US" altLang="zh-CN" smtClean="0"/>
          </a:p>
        </p:txBody>
      </p:sp>
      <p:sp>
        <p:nvSpPr>
          <p:cNvPr id="62467" name="Rectangle 2"/>
          <p:cNvSpPr>
            <a:spLocks noGrp="1" noChangeArrowheads="1"/>
          </p:cNvSpPr>
          <p:nvPr>
            <p:ph type="title"/>
          </p:nvPr>
        </p:nvSpPr>
        <p:spPr/>
        <p:txBody>
          <a:bodyPr/>
          <a:lstStyle/>
          <a:p>
            <a:pPr eaLnBrk="1" hangingPunct="1"/>
            <a:r>
              <a:rPr lang="zh-CN" altLang="en-US" smtClean="0"/>
              <a:t>菜单 </a:t>
            </a:r>
            <a:r>
              <a:rPr lang="en-US" altLang="zh-CN" smtClean="0"/>
              <a:t>2-1</a:t>
            </a:r>
          </a:p>
        </p:txBody>
      </p:sp>
      <p:sp>
        <p:nvSpPr>
          <p:cNvPr id="48131" name="Rectangle 3"/>
          <p:cNvSpPr>
            <a:spLocks noGrp="1" noChangeArrowheads="1"/>
          </p:cNvSpPr>
          <p:nvPr>
            <p:ph type="body" idx="1"/>
          </p:nvPr>
        </p:nvSpPr>
        <p:spPr>
          <a:xfrm>
            <a:off x="663575" y="1341438"/>
            <a:ext cx="8229600" cy="936625"/>
          </a:xfrm>
        </p:spPr>
        <p:txBody>
          <a:bodyPr/>
          <a:lstStyle/>
          <a:p>
            <a:pPr eaLnBrk="1" hangingPunct="1">
              <a:lnSpc>
                <a:spcPct val="90000"/>
              </a:lnSpc>
            </a:pPr>
            <a:r>
              <a:rPr lang="zh-CN" altLang="en-US" sz="2400" smtClean="0"/>
              <a:t>显示一个项目列表，指明用户可以执行的各项操作 </a:t>
            </a:r>
            <a:r>
              <a:rPr lang="en-US" sz="2400" smtClean="0"/>
              <a:t> </a:t>
            </a:r>
          </a:p>
        </p:txBody>
      </p:sp>
      <p:sp>
        <p:nvSpPr>
          <p:cNvPr id="48132" name="Rectangle 4"/>
          <p:cNvSpPr>
            <a:spLocks noChangeArrowheads="1"/>
          </p:cNvSpPr>
          <p:nvPr/>
        </p:nvSpPr>
        <p:spPr bwMode="auto">
          <a:xfrm>
            <a:off x="1403350" y="2420938"/>
            <a:ext cx="6769100" cy="3887787"/>
          </a:xfrm>
          <a:prstGeom prst="rect">
            <a:avLst/>
          </a:prstGeom>
          <a:gradFill rotWithShape="1">
            <a:gsLst>
              <a:gs pos="0">
                <a:srgbClr val="FFFFFF"/>
              </a:gs>
              <a:gs pos="50000">
                <a:srgbClr val="FCFEB4"/>
              </a:gs>
              <a:gs pos="100000">
                <a:srgbClr val="FFFFFF"/>
              </a:gs>
            </a:gsLst>
            <a:lin ang="5400000" scaled="1"/>
          </a:gradFill>
          <a:ln w="9525" algn="ctr">
            <a:solidFill>
              <a:schemeClr val="tx1"/>
            </a:solidFill>
            <a:miter lim="800000"/>
            <a:headEnd/>
            <a:tailEnd/>
          </a:ln>
          <a:effectLst>
            <a:outerShdw dist="71842" dir="2700000" algn="ctr" rotWithShape="0">
              <a:schemeClr val="bg2">
                <a:alpha val="50000"/>
              </a:schemeClr>
            </a:outerShdw>
          </a:effectLst>
        </p:spPr>
        <p:txBody>
          <a:bodyPr wrap="none" anchor="ctr"/>
          <a:lstStyle/>
          <a:p>
            <a:endParaRPr lang="zh-CN" altLang="en-US"/>
          </a:p>
        </p:txBody>
      </p:sp>
      <p:grpSp>
        <p:nvGrpSpPr>
          <p:cNvPr id="48143" name="Group 15"/>
          <p:cNvGrpSpPr>
            <a:grpSpLocks/>
          </p:cNvGrpSpPr>
          <p:nvPr/>
        </p:nvGrpSpPr>
        <p:grpSpPr bwMode="auto">
          <a:xfrm>
            <a:off x="1403350" y="2420938"/>
            <a:ext cx="4752975" cy="503237"/>
            <a:chOff x="884" y="1525"/>
            <a:chExt cx="2903" cy="317"/>
          </a:xfrm>
        </p:grpSpPr>
        <p:sp>
          <p:nvSpPr>
            <p:cNvPr id="62486" name="Rectangle 5"/>
            <p:cNvSpPr>
              <a:spLocks noChangeArrowheads="1"/>
            </p:cNvSpPr>
            <p:nvPr/>
          </p:nvSpPr>
          <p:spPr bwMode="auto">
            <a:xfrm>
              <a:off x="884" y="1525"/>
              <a:ext cx="726" cy="317"/>
            </a:xfrm>
            <a:prstGeom prst="rect">
              <a:avLst/>
            </a:prstGeom>
            <a:gradFill rotWithShape="1">
              <a:gsLst>
                <a:gs pos="0">
                  <a:srgbClr val="FAC0BC"/>
                </a:gs>
                <a:gs pos="50000">
                  <a:srgbClr val="FFFFFF"/>
                </a:gs>
                <a:gs pos="100000">
                  <a:srgbClr val="FAC0BC"/>
                </a:gs>
              </a:gsLst>
              <a:lin ang="5400000" scaled="1"/>
            </a:gradFill>
            <a:ln w="12700" algn="ctr">
              <a:solidFill>
                <a:srgbClr val="666699"/>
              </a:solidFill>
              <a:miter lim="800000"/>
              <a:headEnd/>
              <a:tailEnd/>
            </a:ln>
            <a:effectLst>
              <a:outerShdw dist="56796" dir="3806097" algn="ctr" rotWithShape="0">
                <a:schemeClr val="bg2">
                  <a:alpha val="50000"/>
                </a:schemeClr>
              </a:outerShdw>
            </a:effectLst>
          </p:spPr>
          <p:txBody>
            <a:bodyPr wrap="none" anchor="ctr"/>
            <a:lstStyle/>
            <a:p>
              <a:r>
                <a:rPr lang="zh-CN" altLang="en-US" sz="2000"/>
                <a:t>文件</a:t>
              </a:r>
            </a:p>
          </p:txBody>
        </p:sp>
        <p:sp>
          <p:nvSpPr>
            <p:cNvPr id="62487" name="Rectangle 6"/>
            <p:cNvSpPr>
              <a:spLocks noChangeArrowheads="1"/>
            </p:cNvSpPr>
            <p:nvPr/>
          </p:nvSpPr>
          <p:spPr bwMode="auto">
            <a:xfrm>
              <a:off x="1610" y="1525"/>
              <a:ext cx="726" cy="317"/>
            </a:xfrm>
            <a:prstGeom prst="rect">
              <a:avLst/>
            </a:prstGeom>
            <a:gradFill rotWithShape="1">
              <a:gsLst>
                <a:gs pos="0">
                  <a:srgbClr val="FAC0BC"/>
                </a:gs>
                <a:gs pos="50000">
                  <a:srgbClr val="FFFFFF"/>
                </a:gs>
                <a:gs pos="100000">
                  <a:srgbClr val="FAC0BC"/>
                </a:gs>
              </a:gsLst>
              <a:lin ang="5400000" scaled="1"/>
            </a:gradFill>
            <a:ln w="12700" algn="ctr">
              <a:solidFill>
                <a:srgbClr val="666699"/>
              </a:solidFill>
              <a:miter lim="800000"/>
              <a:headEnd/>
              <a:tailEnd/>
            </a:ln>
            <a:effectLst>
              <a:outerShdw dist="56796" dir="3806097" algn="ctr" rotWithShape="0">
                <a:schemeClr val="bg2">
                  <a:alpha val="50000"/>
                </a:schemeClr>
              </a:outerShdw>
            </a:effectLst>
          </p:spPr>
          <p:txBody>
            <a:bodyPr wrap="none" anchor="ctr"/>
            <a:lstStyle/>
            <a:p>
              <a:r>
                <a:rPr lang="zh-CN" altLang="en-US" sz="2000"/>
                <a:t>编辑</a:t>
              </a:r>
            </a:p>
          </p:txBody>
        </p:sp>
        <p:sp>
          <p:nvSpPr>
            <p:cNvPr id="62488" name="Rectangle 7"/>
            <p:cNvSpPr>
              <a:spLocks noChangeArrowheads="1"/>
            </p:cNvSpPr>
            <p:nvPr/>
          </p:nvSpPr>
          <p:spPr bwMode="auto">
            <a:xfrm>
              <a:off x="2336" y="1525"/>
              <a:ext cx="726" cy="317"/>
            </a:xfrm>
            <a:prstGeom prst="rect">
              <a:avLst/>
            </a:prstGeom>
            <a:gradFill rotWithShape="1">
              <a:gsLst>
                <a:gs pos="0">
                  <a:srgbClr val="FAC0BC"/>
                </a:gs>
                <a:gs pos="50000">
                  <a:srgbClr val="FFFFFF"/>
                </a:gs>
                <a:gs pos="100000">
                  <a:srgbClr val="FAC0BC"/>
                </a:gs>
              </a:gsLst>
              <a:lin ang="5400000" scaled="1"/>
            </a:gradFill>
            <a:ln w="12700" algn="ctr">
              <a:solidFill>
                <a:srgbClr val="666699"/>
              </a:solidFill>
              <a:miter lim="800000"/>
              <a:headEnd/>
              <a:tailEnd/>
            </a:ln>
            <a:effectLst>
              <a:outerShdw dist="56796" dir="3806097" algn="ctr" rotWithShape="0">
                <a:schemeClr val="bg2">
                  <a:alpha val="50000"/>
                </a:schemeClr>
              </a:outerShdw>
            </a:effectLst>
          </p:spPr>
          <p:txBody>
            <a:bodyPr wrap="none" anchor="ctr"/>
            <a:lstStyle/>
            <a:p>
              <a:r>
                <a:rPr lang="zh-CN" altLang="en-US" sz="2000"/>
                <a:t>格式</a:t>
              </a:r>
            </a:p>
          </p:txBody>
        </p:sp>
        <p:sp>
          <p:nvSpPr>
            <p:cNvPr id="62489" name="Rectangle 8"/>
            <p:cNvSpPr>
              <a:spLocks noChangeArrowheads="1"/>
            </p:cNvSpPr>
            <p:nvPr/>
          </p:nvSpPr>
          <p:spPr bwMode="auto">
            <a:xfrm>
              <a:off x="3061" y="1525"/>
              <a:ext cx="726" cy="317"/>
            </a:xfrm>
            <a:prstGeom prst="rect">
              <a:avLst/>
            </a:prstGeom>
            <a:gradFill rotWithShape="1">
              <a:gsLst>
                <a:gs pos="0">
                  <a:srgbClr val="FAC0BC"/>
                </a:gs>
                <a:gs pos="50000">
                  <a:srgbClr val="FFFFFF"/>
                </a:gs>
                <a:gs pos="100000">
                  <a:srgbClr val="FAC0BC"/>
                </a:gs>
              </a:gsLst>
              <a:lin ang="5400000" scaled="1"/>
            </a:gradFill>
            <a:ln w="12700" algn="ctr">
              <a:solidFill>
                <a:srgbClr val="666699"/>
              </a:solidFill>
              <a:miter lim="800000"/>
              <a:headEnd/>
              <a:tailEnd/>
            </a:ln>
            <a:effectLst>
              <a:outerShdw dist="56796" dir="3806097" algn="ctr" rotWithShape="0">
                <a:schemeClr val="bg2">
                  <a:alpha val="50000"/>
                </a:schemeClr>
              </a:outerShdw>
            </a:effectLst>
          </p:spPr>
          <p:txBody>
            <a:bodyPr wrap="none" anchor="ctr"/>
            <a:lstStyle/>
            <a:p>
              <a:r>
                <a:rPr lang="zh-CN" altLang="en-US" sz="2000"/>
                <a:t>帮助</a:t>
              </a:r>
            </a:p>
          </p:txBody>
        </p:sp>
      </p:grpSp>
      <p:sp>
        <p:nvSpPr>
          <p:cNvPr id="48148" name="AutoShape 20"/>
          <p:cNvSpPr>
            <a:spLocks noChangeArrowheads="1"/>
          </p:cNvSpPr>
          <p:nvPr/>
        </p:nvSpPr>
        <p:spPr bwMode="auto">
          <a:xfrm>
            <a:off x="3995738" y="2708275"/>
            <a:ext cx="360362" cy="576263"/>
          </a:xfrm>
          <a:prstGeom prst="upArrow">
            <a:avLst>
              <a:gd name="adj1" fmla="val 50000"/>
              <a:gd name="adj2" fmla="val 39978"/>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8151" name="Group 23"/>
          <p:cNvGrpSpPr>
            <a:grpSpLocks/>
          </p:cNvGrpSpPr>
          <p:nvPr/>
        </p:nvGrpSpPr>
        <p:grpSpPr bwMode="auto">
          <a:xfrm>
            <a:off x="3779838" y="2924175"/>
            <a:ext cx="2303462" cy="1873250"/>
            <a:chOff x="2381" y="1842"/>
            <a:chExt cx="1451" cy="1180"/>
          </a:xfrm>
        </p:grpSpPr>
        <p:grpSp>
          <p:nvGrpSpPr>
            <p:cNvPr id="62479" name="Group 14"/>
            <p:cNvGrpSpPr>
              <a:grpSpLocks/>
            </p:cNvGrpSpPr>
            <p:nvPr/>
          </p:nvGrpSpPr>
          <p:grpSpPr bwMode="auto">
            <a:xfrm>
              <a:off x="2381" y="1842"/>
              <a:ext cx="1451" cy="1180"/>
              <a:chOff x="2336" y="1842"/>
              <a:chExt cx="1452" cy="1180"/>
            </a:xfrm>
          </p:grpSpPr>
          <p:sp>
            <p:nvSpPr>
              <p:cNvPr id="62482" name="Rectangle 9"/>
              <p:cNvSpPr>
                <a:spLocks noChangeArrowheads="1"/>
              </p:cNvSpPr>
              <p:nvPr/>
            </p:nvSpPr>
            <p:spPr bwMode="auto">
              <a:xfrm>
                <a:off x="2336" y="1842"/>
                <a:ext cx="1452" cy="273"/>
              </a:xfrm>
              <a:prstGeom prst="rect">
                <a:avLst/>
              </a:prstGeom>
              <a:gradFill rotWithShape="1">
                <a:gsLst>
                  <a:gs pos="0">
                    <a:srgbClr val="CCFFCC"/>
                  </a:gs>
                  <a:gs pos="50000">
                    <a:srgbClr val="FFFFFF"/>
                  </a:gs>
                  <a:gs pos="100000">
                    <a:srgbClr val="CCFFCC"/>
                  </a:gs>
                </a:gsLst>
                <a:lin ang="5400000" scaled="1"/>
              </a:gradFill>
              <a:ln w="12700" algn="ctr">
                <a:solidFill>
                  <a:srgbClr val="666699"/>
                </a:solidFill>
                <a:miter lim="800000"/>
                <a:headEnd/>
                <a:tailEnd/>
              </a:ln>
              <a:effectLst>
                <a:outerShdw dist="56796" dir="3806097" algn="ctr" rotWithShape="0">
                  <a:schemeClr val="bg2"/>
                </a:outerShdw>
              </a:effectLst>
            </p:spPr>
            <p:txBody>
              <a:bodyPr wrap="none" anchor="ctr"/>
              <a:lstStyle/>
              <a:p>
                <a:r>
                  <a:rPr lang="zh-CN" altLang="en-US" sz="2000"/>
                  <a:t>字体</a:t>
                </a:r>
                <a:endParaRPr lang="en-US" sz="2000"/>
              </a:p>
            </p:txBody>
          </p:sp>
          <p:sp>
            <p:nvSpPr>
              <p:cNvPr id="62483" name="Rectangle 10"/>
              <p:cNvSpPr>
                <a:spLocks noChangeArrowheads="1"/>
              </p:cNvSpPr>
              <p:nvPr/>
            </p:nvSpPr>
            <p:spPr bwMode="auto">
              <a:xfrm>
                <a:off x="2336" y="2115"/>
                <a:ext cx="1452" cy="318"/>
              </a:xfrm>
              <a:prstGeom prst="rect">
                <a:avLst/>
              </a:prstGeom>
              <a:gradFill rotWithShape="1">
                <a:gsLst>
                  <a:gs pos="0">
                    <a:srgbClr val="CCFFCC"/>
                  </a:gs>
                  <a:gs pos="50000">
                    <a:srgbClr val="FFFFFF"/>
                  </a:gs>
                  <a:gs pos="100000">
                    <a:srgbClr val="CCFFCC"/>
                  </a:gs>
                </a:gsLst>
                <a:lin ang="5400000" scaled="1"/>
              </a:gradFill>
              <a:ln w="12700" algn="ctr">
                <a:solidFill>
                  <a:srgbClr val="666699"/>
                </a:solidFill>
                <a:miter lim="800000"/>
                <a:headEnd/>
                <a:tailEnd/>
              </a:ln>
              <a:effectLst>
                <a:outerShdw dist="56796" dir="3806097" algn="ctr" rotWithShape="0">
                  <a:schemeClr val="bg2"/>
                </a:outerShdw>
              </a:effectLst>
            </p:spPr>
            <p:txBody>
              <a:bodyPr wrap="none" anchor="ctr"/>
              <a:lstStyle/>
              <a:p>
                <a:r>
                  <a:rPr lang="zh-CN" altLang="en-US" sz="2000"/>
                  <a:t>段落</a:t>
                </a:r>
              </a:p>
            </p:txBody>
          </p:sp>
          <p:sp>
            <p:nvSpPr>
              <p:cNvPr id="62484" name="Rectangle 11"/>
              <p:cNvSpPr>
                <a:spLocks noChangeArrowheads="1"/>
              </p:cNvSpPr>
              <p:nvPr/>
            </p:nvSpPr>
            <p:spPr bwMode="auto">
              <a:xfrm>
                <a:off x="2336" y="2432"/>
                <a:ext cx="1452" cy="317"/>
              </a:xfrm>
              <a:prstGeom prst="rect">
                <a:avLst/>
              </a:prstGeom>
              <a:gradFill rotWithShape="1">
                <a:gsLst>
                  <a:gs pos="0">
                    <a:srgbClr val="CCFFCC"/>
                  </a:gs>
                  <a:gs pos="50000">
                    <a:srgbClr val="FFFFFF"/>
                  </a:gs>
                  <a:gs pos="100000">
                    <a:srgbClr val="CCFFCC"/>
                  </a:gs>
                </a:gsLst>
                <a:lin ang="5400000" scaled="1"/>
              </a:gradFill>
              <a:ln w="12700" algn="ctr">
                <a:solidFill>
                  <a:srgbClr val="666699"/>
                </a:solidFill>
                <a:miter lim="800000"/>
                <a:headEnd/>
                <a:tailEnd/>
              </a:ln>
              <a:effectLst>
                <a:outerShdw dist="56796" dir="3806097" algn="ctr" rotWithShape="0">
                  <a:schemeClr val="bg2"/>
                </a:outerShdw>
              </a:effectLst>
            </p:spPr>
            <p:txBody>
              <a:bodyPr wrap="none" anchor="ctr"/>
              <a:lstStyle/>
              <a:p>
                <a:r>
                  <a:rPr lang="zh-CN" altLang="en-US" sz="2000"/>
                  <a:t>项目符号和编号</a:t>
                </a:r>
                <a:endParaRPr lang="en-US" sz="2000"/>
              </a:p>
            </p:txBody>
          </p:sp>
          <p:sp>
            <p:nvSpPr>
              <p:cNvPr id="62485" name="Rectangle 12"/>
              <p:cNvSpPr>
                <a:spLocks noChangeArrowheads="1"/>
              </p:cNvSpPr>
              <p:nvPr/>
            </p:nvSpPr>
            <p:spPr bwMode="auto">
              <a:xfrm>
                <a:off x="2336" y="2750"/>
                <a:ext cx="1452" cy="272"/>
              </a:xfrm>
              <a:prstGeom prst="rect">
                <a:avLst/>
              </a:prstGeom>
              <a:gradFill rotWithShape="1">
                <a:gsLst>
                  <a:gs pos="0">
                    <a:srgbClr val="CCFFCC"/>
                  </a:gs>
                  <a:gs pos="50000">
                    <a:srgbClr val="FFFFFF"/>
                  </a:gs>
                  <a:gs pos="100000">
                    <a:srgbClr val="CCFFCC"/>
                  </a:gs>
                </a:gsLst>
                <a:lin ang="5400000" scaled="1"/>
              </a:gradFill>
              <a:ln w="12700" algn="ctr">
                <a:solidFill>
                  <a:srgbClr val="666699"/>
                </a:solidFill>
                <a:miter lim="800000"/>
                <a:headEnd/>
                <a:tailEnd/>
              </a:ln>
              <a:effectLst>
                <a:outerShdw dist="56796" dir="3806097" algn="ctr" rotWithShape="0">
                  <a:schemeClr val="bg2">
                    <a:alpha val="50000"/>
                  </a:schemeClr>
                </a:outerShdw>
              </a:effectLst>
            </p:spPr>
            <p:txBody>
              <a:bodyPr wrap="none" anchor="ctr"/>
              <a:lstStyle/>
              <a:p>
                <a:r>
                  <a:rPr lang="zh-CN" altLang="en-US" sz="2000"/>
                  <a:t>背景色</a:t>
                </a:r>
              </a:p>
            </p:txBody>
          </p:sp>
        </p:grpSp>
        <p:sp>
          <p:nvSpPr>
            <p:cNvPr id="62480" name="AutoShape 21"/>
            <p:cNvSpPr>
              <a:spLocks noChangeArrowheads="1"/>
            </p:cNvSpPr>
            <p:nvPr/>
          </p:nvSpPr>
          <p:spPr bwMode="auto">
            <a:xfrm rot="5400000">
              <a:off x="3673" y="1911"/>
              <a:ext cx="137" cy="91"/>
            </a:xfrm>
            <a:prstGeom prst="triangle">
              <a:avLst>
                <a:gd name="adj" fmla="val 50000"/>
              </a:avLst>
            </a:prstGeom>
            <a:gradFill rotWithShape="1">
              <a:gsLst>
                <a:gs pos="0">
                  <a:srgbClr val="CCFFCC"/>
                </a:gs>
                <a:gs pos="50000">
                  <a:srgbClr val="FFFFFF"/>
                </a:gs>
                <a:gs pos="100000">
                  <a:srgbClr val="CCFFCC"/>
                </a:gs>
              </a:gsLst>
              <a:lin ang="5400000" scaled="1"/>
            </a:gradFill>
            <a:ln w="19050" algn="ctr">
              <a:solidFill>
                <a:srgbClr val="666699"/>
              </a:solidFill>
              <a:miter lim="800000"/>
              <a:headEnd/>
              <a:tailEnd/>
            </a:ln>
            <a:effectLst>
              <a:outerShdw dist="56796" dir="3806097" algn="ctr" rotWithShape="0">
                <a:schemeClr val="bg2">
                  <a:alpha val="50000"/>
                </a:schemeClr>
              </a:outerShdw>
            </a:effectLst>
          </p:spPr>
          <p:txBody>
            <a:bodyPr wrap="none" anchor="ctr"/>
            <a:lstStyle/>
            <a:p>
              <a:endParaRPr lang="zh-CN" altLang="en-US"/>
            </a:p>
          </p:txBody>
        </p:sp>
        <p:sp>
          <p:nvSpPr>
            <p:cNvPr id="62481" name="AutoShape 22"/>
            <p:cNvSpPr>
              <a:spLocks noChangeArrowheads="1"/>
            </p:cNvSpPr>
            <p:nvPr/>
          </p:nvSpPr>
          <p:spPr bwMode="auto">
            <a:xfrm rot="5400000">
              <a:off x="3673" y="2818"/>
              <a:ext cx="137" cy="91"/>
            </a:xfrm>
            <a:prstGeom prst="triangle">
              <a:avLst>
                <a:gd name="adj" fmla="val 50000"/>
              </a:avLst>
            </a:prstGeom>
            <a:gradFill rotWithShape="1">
              <a:gsLst>
                <a:gs pos="0">
                  <a:srgbClr val="CCFFCC"/>
                </a:gs>
                <a:gs pos="50000">
                  <a:srgbClr val="FFFFFF"/>
                </a:gs>
                <a:gs pos="100000">
                  <a:srgbClr val="CCFFCC"/>
                </a:gs>
              </a:gsLst>
              <a:lin ang="5400000" scaled="1"/>
            </a:gradFill>
            <a:ln w="19050" algn="ctr">
              <a:solidFill>
                <a:srgbClr val="666699"/>
              </a:solidFill>
              <a:miter lim="800000"/>
              <a:headEnd/>
              <a:tailEnd/>
            </a:ln>
            <a:effectLst>
              <a:outerShdw dist="56796" dir="3806097" algn="ctr" rotWithShape="0">
                <a:schemeClr val="bg2">
                  <a:alpha val="50000"/>
                </a:schemeClr>
              </a:outerShdw>
            </a:effectLst>
          </p:spPr>
          <p:txBody>
            <a:bodyPr wrap="none" anchor="ctr"/>
            <a:lstStyle/>
            <a:p>
              <a:endParaRPr lang="zh-CN" altLang="en-US"/>
            </a:p>
          </p:txBody>
        </p:sp>
      </p:grpSp>
      <p:sp>
        <p:nvSpPr>
          <p:cNvPr id="48152" name="AutoShape 24"/>
          <p:cNvSpPr>
            <a:spLocks noChangeArrowheads="1"/>
          </p:cNvSpPr>
          <p:nvPr/>
        </p:nvSpPr>
        <p:spPr bwMode="auto">
          <a:xfrm>
            <a:off x="3995738" y="4581525"/>
            <a:ext cx="360362" cy="576263"/>
          </a:xfrm>
          <a:prstGeom prst="upArrow">
            <a:avLst>
              <a:gd name="adj1" fmla="val 50000"/>
              <a:gd name="adj2" fmla="val 39978"/>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3" name="Rectangle 25"/>
          <p:cNvSpPr>
            <a:spLocks noChangeArrowheads="1"/>
          </p:cNvSpPr>
          <p:nvPr/>
        </p:nvSpPr>
        <p:spPr bwMode="auto">
          <a:xfrm>
            <a:off x="6084888" y="4365625"/>
            <a:ext cx="1439862" cy="1150938"/>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2000"/>
              <a:t>红色</a:t>
            </a:r>
          </a:p>
          <a:p>
            <a:r>
              <a:rPr lang="zh-CN" altLang="en-US" sz="2000"/>
              <a:t>绿色</a:t>
            </a:r>
          </a:p>
          <a:p>
            <a:r>
              <a:rPr lang="zh-CN" altLang="en-US" sz="2000"/>
              <a:t>黑色</a:t>
            </a:r>
          </a:p>
        </p:txBody>
      </p:sp>
      <p:sp>
        <p:nvSpPr>
          <p:cNvPr id="48155" name="Text Box 27"/>
          <p:cNvSpPr txBox="1">
            <a:spLocks noChangeArrowheads="1"/>
          </p:cNvSpPr>
          <p:nvPr/>
        </p:nvSpPr>
        <p:spPr bwMode="auto">
          <a:xfrm>
            <a:off x="4140200" y="1700213"/>
            <a:ext cx="1152525" cy="406400"/>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a:t>菜单</a:t>
            </a:r>
          </a:p>
        </p:txBody>
      </p:sp>
      <p:sp>
        <p:nvSpPr>
          <p:cNvPr id="48160" name="Line 32"/>
          <p:cNvSpPr>
            <a:spLocks noChangeShapeType="1"/>
          </p:cNvSpPr>
          <p:nvPr/>
        </p:nvSpPr>
        <p:spPr bwMode="auto">
          <a:xfrm flipV="1">
            <a:off x="3995738" y="2108200"/>
            <a:ext cx="220662"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1" name="Text Box 33"/>
          <p:cNvSpPr txBox="1">
            <a:spLocks noChangeArrowheads="1"/>
          </p:cNvSpPr>
          <p:nvPr/>
        </p:nvSpPr>
        <p:spPr bwMode="auto">
          <a:xfrm>
            <a:off x="5795963" y="1844675"/>
            <a:ext cx="1296987" cy="4064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a:t>子菜单</a:t>
            </a:r>
          </a:p>
        </p:txBody>
      </p:sp>
      <p:sp>
        <p:nvSpPr>
          <p:cNvPr id="48162" name="Line 34"/>
          <p:cNvSpPr>
            <a:spLocks noChangeShapeType="1"/>
          </p:cNvSpPr>
          <p:nvPr/>
        </p:nvSpPr>
        <p:spPr bwMode="auto">
          <a:xfrm flipV="1">
            <a:off x="5148263" y="2247900"/>
            <a:ext cx="828675" cy="820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10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mph" presetSubtype="0" nodeType="clickEffect">
                                  <p:stCondLst>
                                    <p:cond delay="0"/>
                                  </p:stCondLst>
                                  <p:childTnLst>
                                    <p:set>
                                      <p:cBhvr rctx="PPT">
                                        <p:cTn id="12" dur="indefinite"/>
                                        <p:tgtEl>
                                          <p:spTgt spid="48131">
                                            <p:txEl>
                                              <p:pRg st="0" end="0"/>
                                            </p:txEl>
                                          </p:spTgt>
                                        </p:tgtEl>
                                        <p:attrNameLst>
                                          <p:attrName>style.opacity</p:attrName>
                                        </p:attrNameLst>
                                      </p:cBhvr>
                                      <p:to>
                                        <p:strVal val="0.1"/>
                                      </p:to>
                                    </p:set>
                                    <p:animEffect filter="image" prLst="opacity: 0.1">
                                      <p:cBhvr rctx="IE">
                                        <p:cTn id="13" dur="indefinite"/>
                                        <p:tgtEl>
                                          <p:spTgt spid="48131">
                                            <p:txEl>
                                              <p:pRg st="0" end="0"/>
                                            </p:txEl>
                                          </p:spTgt>
                                        </p:tgtEl>
                                      </p:cBhvr>
                                    </p:animEffect>
                                  </p:childTnLst>
                                </p:cTn>
                              </p:par>
                            </p:childTnLst>
                          </p:cTn>
                        </p:par>
                        <p:par>
                          <p:cTn id="14" fill="hold" nodeType="afterGroup">
                            <p:stCondLst>
                              <p:cond delay="0"/>
                            </p:stCondLst>
                            <p:childTnLst>
                              <p:par>
                                <p:cTn id="15" presetID="10" presetClass="entr" presetSubtype="0" fill="hold" grpId="0" nodeType="afterEffect">
                                  <p:stCondLst>
                                    <p:cond delay="0"/>
                                  </p:stCondLst>
                                  <p:childTnLst>
                                    <p:set>
                                      <p:cBhvr>
                                        <p:cTn id="16" dur="1" fill="hold">
                                          <p:stCondLst>
                                            <p:cond delay="0"/>
                                          </p:stCondLst>
                                        </p:cTn>
                                        <p:tgtEl>
                                          <p:spTgt spid="48132"/>
                                        </p:tgtEl>
                                        <p:attrNameLst>
                                          <p:attrName>style.visibility</p:attrName>
                                        </p:attrNameLst>
                                      </p:cBhvr>
                                      <p:to>
                                        <p:strVal val="visible"/>
                                      </p:to>
                                    </p:set>
                                    <p:animEffect transition="in" filter="fade">
                                      <p:cBhvr>
                                        <p:cTn id="17" dur="1000"/>
                                        <p:tgtEl>
                                          <p:spTgt spid="48132"/>
                                        </p:tgtEl>
                                      </p:cBhvr>
                                    </p:animEffect>
                                  </p:childTnLst>
                                </p:cTn>
                              </p:par>
                              <p:par>
                                <p:cTn id="18" presetID="10" presetClass="entr" presetSubtype="0" fill="hold" nodeType="withEffect">
                                  <p:stCondLst>
                                    <p:cond delay="0"/>
                                  </p:stCondLst>
                                  <p:childTnLst>
                                    <p:set>
                                      <p:cBhvr>
                                        <p:cTn id="19" dur="1" fill="hold">
                                          <p:stCondLst>
                                            <p:cond delay="0"/>
                                          </p:stCondLst>
                                        </p:cTn>
                                        <p:tgtEl>
                                          <p:spTgt spid="48143"/>
                                        </p:tgtEl>
                                        <p:attrNameLst>
                                          <p:attrName>style.visibility</p:attrName>
                                        </p:attrNameLst>
                                      </p:cBhvr>
                                      <p:to>
                                        <p:strVal val="visible"/>
                                      </p:to>
                                    </p:set>
                                    <p:animEffect transition="in" filter="fade">
                                      <p:cBhvr>
                                        <p:cTn id="20" dur="1000"/>
                                        <p:tgtEl>
                                          <p:spTgt spid="48143"/>
                                        </p:tgtEl>
                                      </p:cBhvr>
                                    </p:animEffect>
                                  </p:childTnLst>
                                </p:cTn>
                              </p:par>
                            </p:childTnLst>
                          </p:cTn>
                        </p:par>
                        <p:par>
                          <p:cTn id="21" fill="hold" nodeType="afterGroup">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48160"/>
                                        </p:tgtEl>
                                        <p:attrNameLst>
                                          <p:attrName>style.visibility</p:attrName>
                                        </p:attrNameLst>
                                      </p:cBhvr>
                                      <p:to>
                                        <p:strVal val="visible"/>
                                      </p:to>
                                    </p:set>
                                    <p:animEffect transition="in" filter="wipe(down)">
                                      <p:cBhvr>
                                        <p:cTn id="24" dur="1000"/>
                                        <p:tgtEl>
                                          <p:spTgt spid="48160"/>
                                        </p:tgtEl>
                                      </p:cBhvr>
                                    </p:animEffect>
                                  </p:childTnLst>
                                </p:cTn>
                              </p:par>
                            </p:childTnLst>
                          </p:cTn>
                        </p:par>
                        <p:par>
                          <p:cTn id="25" fill="hold" nodeType="afterGroup">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48155"/>
                                        </p:tgtEl>
                                        <p:attrNameLst>
                                          <p:attrName>style.visibility</p:attrName>
                                        </p:attrNameLst>
                                      </p:cBhvr>
                                      <p:to>
                                        <p:strVal val="visible"/>
                                      </p:to>
                                    </p:set>
                                    <p:animEffect transition="in" filter="fade">
                                      <p:cBhvr>
                                        <p:cTn id="28" dur="1000"/>
                                        <p:tgtEl>
                                          <p:spTgt spid="48155"/>
                                        </p:tgtEl>
                                      </p:cBhvr>
                                    </p:animEffect>
                                  </p:childTnLst>
                                </p:cTn>
                              </p:par>
                            </p:childTnLst>
                          </p:cTn>
                        </p:par>
                        <p:par>
                          <p:cTn id="29" fill="hold" nodeType="afterGroup">
                            <p:stCondLst>
                              <p:cond delay="3000"/>
                            </p:stCondLst>
                            <p:childTnLst>
                              <p:par>
                                <p:cTn id="30" presetID="2" presetClass="entr" presetSubtype="4" fill="hold" grpId="0" nodeType="afterEffect">
                                  <p:stCondLst>
                                    <p:cond delay="0"/>
                                  </p:stCondLst>
                                  <p:childTnLst>
                                    <p:set>
                                      <p:cBhvr>
                                        <p:cTn id="31" dur="1" fill="hold">
                                          <p:stCondLst>
                                            <p:cond delay="0"/>
                                          </p:stCondLst>
                                        </p:cTn>
                                        <p:tgtEl>
                                          <p:spTgt spid="48148"/>
                                        </p:tgtEl>
                                        <p:attrNameLst>
                                          <p:attrName>style.visibility</p:attrName>
                                        </p:attrNameLst>
                                      </p:cBhvr>
                                      <p:to>
                                        <p:strVal val="visible"/>
                                      </p:to>
                                    </p:set>
                                    <p:anim calcmode="lin" valueType="num">
                                      <p:cBhvr additive="base">
                                        <p:cTn id="32" dur="1000" fill="hold"/>
                                        <p:tgtEl>
                                          <p:spTgt spid="48148"/>
                                        </p:tgtEl>
                                        <p:attrNameLst>
                                          <p:attrName>ppt_x</p:attrName>
                                        </p:attrNameLst>
                                      </p:cBhvr>
                                      <p:tavLst>
                                        <p:tav tm="0">
                                          <p:val>
                                            <p:strVal val="#ppt_x"/>
                                          </p:val>
                                        </p:tav>
                                        <p:tav tm="100000">
                                          <p:val>
                                            <p:strVal val="#ppt_x"/>
                                          </p:val>
                                        </p:tav>
                                      </p:tavLst>
                                    </p:anim>
                                    <p:anim calcmode="lin" valueType="num">
                                      <p:cBhvr additive="base">
                                        <p:cTn id="33" dur="1000" fill="hold"/>
                                        <p:tgtEl>
                                          <p:spTgt spid="48148"/>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4000"/>
                            </p:stCondLst>
                            <p:childTnLst>
                              <p:par>
                                <p:cTn id="35" presetID="10" presetClass="exit" presetSubtype="0" fill="hold" grpId="1" nodeType="afterEffect">
                                  <p:stCondLst>
                                    <p:cond delay="0"/>
                                  </p:stCondLst>
                                  <p:childTnLst>
                                    <p:animEffect transition="out" filter="fade">
                                      <p:cBhvr>
                                        <p:cTn id="36" dur="1000"/>
                                        <p:tgtEl>
                                          <p:spTgt spid="48148"/>
                                        </p:tgtEl>
                                      </p:cBhvr>
                                    </p:animEffect>
                                    <p:set>
                                      <p:cBhvr>
                                        <p:cTn id="37" dur="1" fill="hold">
                                          <p:stCondLst>
                                            <p:cond delay="999"/>
                                          </p:stCondLst>
                                        </p:cTn>
                                        <p:tgtEl>
                                          <p:spTgt spid="48148"/>
                                        </p:tgtEl>
                                        <p:attrNameLst>
                                          <p:attrName>style.visibility</p:attrName>
                                        </p:attrNameLst>
                                      </p:cBhvr>
                                      <p:to>
                                        <p:strVal val="hidden"/>
                                      </p:to>
                                    </p:set>
                                  </p:childTnLst>
                                </p:cTn>
                              </p:par>
                              <p:par>
                                <p:cTn id="38" presetID="12" presetClass="entr" presetSubtype="1" fill="hold" nodeType="withEffect">
                                  <p:stCondLst>
                                    <p:cond delay="0"/>
                                  </p:stCondLst>
                                  <p:childTnLst>
                                    <p:set>
                                      <p:cBhvr>
                                        <p:cTn id="39" dur="1" fill="hold">
                                          <p:stCondLst>
                                            <p:cond delay="0"/>
                                          </p:stCondLst>
                                        </p:cTn>
                                        <p:tgtEl>
                                          <p:spTgt spid="48151"/>
                                        </p:tgtEl>
                                        <p:attrNameLst>
                                          <p:attrName>style.visibility</p:attrName>
                                        </p:attrNameLst>
                                      </p:cBhvr>
                                      <p:to>
                                        <p:strVal val="visible"/>
                                      </p:to>
                                    </p:set>
                                    <p:animEffect transition="in" filter="slide(fromTop)">
                                      <p:cBhvr>
                                        <p:cTn id="40" dur="1000"/>
                                        <p:tgtEl>
                                          <p:spTgt spid="48151"/>
                                        </p:tgtEl>
                                      </p:cBhvr>
                                    </p:animEffect>
                                  </p:childTnLst>
                                </p:cTn>
                              </p:par>
                            </p:childTnLst>
                          </p:cTn>
                        </p:par>
                        <p:par>
                          <p:cTn id="41" fill="hold" nodeType="afterGroup">
                            <p:stCondLst>
                              <p:cond delay="5000"/>
                            </p:stCondLst>
                            <p:childTnLst>
                              <p:par>
                                <p:cTn id="42" presetID="22" presetClass="entr" presetSubtype="4" fill="hold" grpId="0" nodeType="afterEffect">
                                  <p:stCondLst>
                                    <p:cond delay="0"/>
                                  </p:stCondLst>
                                  <p:childTnLst>
                                    <p:set>
                                      <p:cBhvr>
                                        <p:cTn id="43" dur="1" fill="hold">
                                          <p:stCondLst>
                                            <p:cond delay="0"/>
                                          </p:stCondLst>
                                        </p:cTn>
                                        <p:tgtEl>
                                          <p:spTgt spid="48162"/>
                                        </p:tgtEl>
                                        <p:attrNameLst>
                                          <p:attrName>style.visibility</p:attrName>
                                        </p:attrNameLst>
                                      </p:cBhvr>
                                      <p:to>
                                        <p:strVal val="visible"/>
                                      </p:to>
                                    </p:set>
                                    <p:animEffect transition="in" filter="wipe(down)">
                                      <p:cBhvr>
                                        <p:cTn id="44" dur="1000"/>
                                        <p:tgtEl>
                                          <p:spTgt spid="48162"/>
                                        </p:tgtEl>
                                      </p:cBhvr>
                                    </p:animEffect>
                                  </p:childTnLst>
                                </p:cTn>
                              </p:par>
                            </p:childTnLst>
                          </p:cTn>
                        </p:par>
                        <p:par>
                          <p:cTn id="45" fill="hold" nodeType="afterGroup">
                            <p:stCondLst>
                              <p:cond delay="6000"/>
                            </p:stCondLst>
                            <p:childTnLst>
                              <p:par>
                                <p:cTn id="46" presetID="10" presetClass="entr" presetSubtype="0" fill="hold" grpId="0" nodeType="afterEffect">
                                  <p:stCondLst>
                                    <p:cond delay="0"/>
                                  </p:stCondLst>
                                  <p:childTnLst>
                                    <p:set>
                                      <p:cBhvr>
                                        <p:cTn id="47" dur="1" fill="hold">
                                          <p:stCondLst>
                                            <p:cond delay="0"/>
                                          </p:stCondLst>
                                        </p:cTn>
                                        <p:tgtEl>
                                          <p:spTgt spid="48161"/>
                                        </p:tgtEl>
                                        <p:attrNameLst>
                                          <p:attrName>style.visibility</p:attrName>
                                        </p:attrNameLst>
                                      </p:cBhvr>
                                      <p:to>
                                        <p:strVal val="visible"/>
                                      </p:to>
                                    </p:set>
                                    <p:animEffect transition="in" filter="fade">
                                      <p:cBhvr>
                                        <p:cTn id="48" dur="2000"/>
                                        <p:tgtEl>
                                          <p:spTgt spid="4816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8152"/>
                                        </p:tgtEl>
                                        <p:attrNameLst>
                                          <p:attrName>style.visibility</p:attrName>
                                        </p:attrNameLst>
                                      </p:cBhvr>
                                      <p:to>
                                        <p:strVal val="visible"/>
                                      </p:to>
                                    </p:set>
                                    <p:anim calcmode="lin" valueType="num">
                                      <p:cBhvr additive="base">
                                        <p:cTn id="53" dur="1000" fill="hold"/>
                                        <p:tgtEl>
                                          <p:spTgt spid="48152"/>
                                        </p:tgtEl>
                                        <p:attrNameLst>
                                          <p:attrName>ppt_x</p:attrName>
                                        </p:attrNameLst>
                                      </p:cBhvr>
                                      <p:tavLst>
                                        <p:tav tm="0">
                                          <p:val>
                                            <p:strVal val="#ppt_x"/>
                                          </p:val>
                                        </p:tav>
                                        <p:tav tm="100000">
                                          <p:val>
                                            <p:strVal val="#ppt_x"/>
                                          </p:val>
                                        </p:tav>
                                      </p:tavLst>
                                    </p:anim>
                                    <p:anim calcmode="lin" valueType="num">
                                      <p:cBhvr additive="base">
                                        <p:cTn id="54" dur="1000" fill="hold"/>
                                        <p:tgtEl>
                                          <p:spTgt spid="48152"/>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1000"/>
                            </p:stCondLst>
                            <p:childTnLst>
                              <p:par>
                                <p:cTn id="56" presetID="10" presetClass="exit" presetSubtype="0" fill="hold" grpId="1" nodeType="afterEffect">
                                  <p:stCondLst>
                                    <p:cond delay="0"/>
                                  </p:stCondLst>
                                  <p:childTnLst>
                                    <p:animEffect transition="out" filter="fade">
                                      <p:cBhvr>
                                        <p:cTn id="57" dur="1000"/>
                                        <p:tgtEl>
                                          <p:spTgt spid="48152"/>
                                        </p:tgtEl>
                                      </p:cBhvr>
                                    </p:animEffect>
                                    <p:set>
                                      <p:cBhvr>
                                        <p:cTn id="58" dur="1" fill="hold">
                                          <p:stCondLst>
                                            <p:cond delay="999"/>
                                          </p:stCondLst>
                                        </p:cTn>
                                        <p:tgtEl>
                                          <p:spTgt spid="48152"/>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48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P spid="48148" grpId="0" animBg="1"/>
      <p:bldP spid="48148" grpId="1" animBg="1"/>
      <p:bldP spid="48152" grpId="0" animBg="1"/>
      <p:bldP spid="48152" grpId="1" animBg="1"/>
      <p:bldP spid="48153" grpId="0" animBg="1"/>
      <p:bldP spid="48155" grpId="0" animBg="1"/>
      <p:bldP spid="48160" grpId="0" animBg="1"/>
      <p:bldP spid="48161" grpId="0" animBg="1"/>
      <p:bldP spid="4816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D277D3-9172-4E05-ACEA-D08155168598}" type="slidenum">
              <a:rPr lang="en-US" altLang="zh-CN" smtClean="0"/>
              <a:pPr eaLnBrk="1" hangingPunct="1"/>
              <a:t>51</a:t>
            </a:fld>
            <a:endParaRPr lang="en-US" altLang="zh-CN" smtClean="0"/>
          </a:p>
        </p:txBody>
      </p:sp>
      <p:sp>
        <p:nvSpPr>
          <p:cNvPr id="63491" name="Rectangle 2"/>
          <p:cNvSpPr>
            <a:spLocks noGrp="1" noChangeArrowheads="1"/>
          </p:cNvSpPr>
          <p:nvPr>
            <p:ph type="title"/>
          </p:nvPr>
        </p:nvSpPr>
        <p:spPr/>
        <p:txBody>
          <a:bodyPr/>
          <a:lstStyle/>
          <a:p>
            <a:pPr eaLnBrk="1" hangingPunct="1"/>
            <a:r>
              <a:rPr lang="zh-CN" altLang="en-US" smtClean="0"/>
              <a:t>菜单 </a:t>
            </a:r>
            <a:r>
              <a:rPr lang="en-US" altLang="zh-CN" smtClean="0"/>
              <a:t>2-2</a:t>
            </a:r>
          </a:p>
        </p:txBody>
      </p:sp>
      <p:sp>
        <p:nvSpPr>
          <p:cNvPr id="49155" name="Rectangle 3"/>
          <p:cNvSpPr>
            <a:spLocks noGrp="1" noChangeArrowheads="1"/>
          </p:cNvSpPr>
          <p:nvPr>
            <p:ph type="body" idx="1"/>
          </p:nvPr>
        </p:nvSpPr>
        <p:spPr>
          <a:xfrm>
            <a:off x="684213" y="1341438"/>
            <a:ext cx="8229600" cy="1008062"/>
          </a:xfrm>
        </p:spPr>
        <p:txBody>
          <a:bodyPr/>
          <a:lstStyle/>
          <a:p>
            <a:pPr eaLnBrk="1" hangingPunct="1"/>
            <a:r>
              <a:rPr lang="zh-CN" altLang="en-US" smtClean="0"/>
              <a:t>包含 </a:t>
            </a:r>
            <a:r>
              <a:rPr lang="en-US" altLang="zh-CN" smtClean="0"/>
              <a:t>javax.swing </a:t>
            </a:r>
            <a:r>
              <a:rPr lang="zh-CN" altLang="en-US" smtClean="0"/>
              <a:t>包的菜单类的类层次结构</a:t>
            </a:r>
            <a:endParaRPr lang="en-US" smtClean="0"/>
          </a:p>
        </p:txBody>
      </p:sp>
      <p:grpSp>
        <p:nvGrpSpPr>
          <p:cNvPr id="49216" name="Group 64"/>
          <p:cNvGrpSpPr>
            <a:grpSpLocks/>
          </p:cNvGrpSpPr>
          <p:nvPr/>
        </p:nvGrpSpPr>
        <p:grpSpPr bwMode="auto">
          <a:xfrm>
            <a:off x="898525" y="1268413"/>
            <a:ext cx="7345363" cy="5049837"/>
            <a:chOff x="521" y="436"/>
            <a:chExt cx="4627" cy="3181"/>
          </a:xfrm>
        </p:grpSpPr>
        <p:sp>
          <p:nvSpPr>
            <p:cNvPr id="63494" name="Rectangle 65"/>
            <p:cNvSpPr>
              <a:spLocks noChangeArrowheads="1"/>
            </p:cNvSpPr>
            <p:nvPr/>
          </p:nvSpPr>
          <p:spPr bwMode="auto">
            <a:xfrm>
              <a:off x="521" y="1975"/>
              <a:ext cx="4627" cy="1642"/>
            </a:xfrm>
            <a:prstGeom prst="rect">
              <a:avLst/>
            </a:prstGeom>
            <a:solidFill>
              <a:schemeClr val="bg1">
                <a:alpha val="79999"/>
              </a:schemeClr>
            </a:solidFill>
            <a:ln w="31750" cap="rnd">
              <a:solidFill>
                <a:srgbClr val="000000"/>
              </a:solidFill>
              <a:prstDash val="sysDot"/>
              <a:miter lim="800000"/>
              <a:headEnd/>
              <a:tailEnd/>
            </a:ln>
          </p:spPr>
          <p:txBody>
            <a:bodyPr/>
            <a:lstStyle/>
            <a:p>
              <a:endParaRPr lang="zh-CN" altLang="en-US"/>
            </a:p>
          </p:txBody>
        </p:sp>
        <p:sp>
          <p:nvSpPr>
            <p:cNvPr id="63495" name="Rectangle 66"/>
            <p:cNvSpPr>
              <a:spLocks noChangeArrowheads="1"/>
            </p:cNvSpPr>
            <p:nvPr/>
          </p:nvSpPr>
          <p:spPr bwMode="auto">
            <a:xfrm>
              <a:off x="2096" y="436"/>
              <a:ext cx="1182" cy="205"/>
            </a:xfrm>
            <a:prstGeom prst="rect">
              <a:avLst/>
            </a:prstGeom>
            <a:gradFill rotWithShape="1">
              <a:gsLst>
                <a:gs pos="0">
                  <a:srgbClr val="FAC0B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nchor="ctr"/>
            <a:lstStyle/>
            <a:p>
              <a:r>
                <a:rPr lang="en-US" altLang="zh-CN"/>
                <a:t>Object</a:t>
              </a:r>
              <a:endParaRPr lang="en-US" altLang="zh-CN" sz="2000"/>
            </a:p>
          </p:txBody>
        </p:sp>
        <p:sp>
          <p:nvSpPr>
            <p:cNvPr id="63496" name="Rectangle 67"/>
            <p:cNvSpPr>
              <a:spLocks noChangeArrowheads="1"/>
            </p:cNvSpPr>
            <p:nvPr/>
          </p:nvSpPr>
          <p:spPr bwMode="auto">
            <a:xfrm>
              <a:off x="2096" y="846"/>
              <a:ext cx="1182" cy="205"/>
            </a:xfrm>
            <a:prstGeom prst="rect">
              <a:avLst/>
            </a:prstGeom>
            <a:gradFill rotWithShape="1">
              <a:gsLst>
                <a:gs pos="0">
                  <a:srgbClr val="FAC0BC"/>
                </a:gs>
                <a:gs pos="100000">
                  <a:srgbClr val="FFFFFF"/>
                </a:gs>
              </a:gsLst>
              <a:lin ang="5400000" scaled="1"/>
            </a:gradFill>
            <a:ln w="9525" algn="ctr">
              <a:solidFill>
                <a:srgbClr val="000000"/>
              </a:solidFill>
              <a:miter lim="800000"/>
              <a:headEnd/>
              <a:tailEnd/>
            </a:ln>
            <a:effectLst>
              <a:outerShdw dist="35921" dir="2700000" algn="ctr" rotWithShape="0">
                <a:srgbClr val="808080"/>
              </a:outerShdw>
            </a:effectLst>
          </p:spPr>
          <p:txBody>
            <a:bodyPr anchor="ctr"/>
            <a:lstStyle/>
            <a:p>
              <a:r>
                <a:rPr lang="en-US" altLang="zh-CN"/>
                <a:t>Component</a:t>
              </a:r>
            </a:p>
          </p:txBody>
        </p:sp>
        <p:sp>
          <p:nvSpPr>
            <p:cNvPr id="63497" name="Rectangle 68"/>
            <p:cNvSpPr>
              <a:spLocks noChangeArrowheads="1"/>
            </p:cNvSpPr>
            <p:nvPr/>
          </p:nvSpPr>
          <p:spPr bwMode="auto">
            <a:xfrm>
              <a:off x="2096" y="1257"/>
              <a:ext cx="1182" cy="205"/>
            </a:xfrm>
            <a:prstGeom prst="rect">
              <a:avLst/>
            </a:prstGeom>
            <a:gradFill rotWithShape="1">
              <a:gsLst>
                <a:gs pos="0">
                  <a:srgbClr val="FAC0BC"/>
                </a:gs>
                <a:gs pos="100000">
                  <a:srgbClr val="FFFFFF"/>
                </a:gs>
              </a:gsLst>
              <a:lin ang="5400000" scaled="1"/>
            </a:gradFill>
            <a:ln w="9525" algn="ctr">
              <a:solidFill>
                <a:srgbClr val="000000"/>
              </a:solidFill>
              <a:miter lim="800000"/>
              <a:headEnd/>
              <a:tailEnd/>
            </a:ln>
            <a:effectLst>
              <a:outerShdw dist="35921" dir="2700000" algn="ctr" rotWithShape="0">
                <a:srgbClr val="808080"/>
              </a:outerShdw>
            </a:effectLst>
          </p:spPr>
          <p:txBody>
            <a:bodyPr anchor="ctr"/>
            <a:lstStyle/>
            <a:p>
              <a:r>
                <a:rPr lang="en-US" altLang="zh-CN"/>
                <a:t>Container</a:t>
              </a:r>
            </a:p>
          </p:txBody>
        </p:sp>
        <p:sp>
          <p:nvSpPr>
            <p:cNvPr id="63498" name="Rectangle 69"/>
            <p:cNvSpPr>
              <a:spLocks noChangeArrowheads="1"/>
            </p:cNvSpPr>
            <p:nvPr/>
          </p:nvSpPr>
          <p:spPr bwMode="auto">
            <a:xfrm>
              <a:off x="2096" y="1667"/>
              <a:ext cx="1182" cy="206"/>
            </a:xfrm>
            <a:prstGeom prst="rect">
              <a:avLst/>
            </a:prstGeom>
            <a:gradFill rotWithShape="1">
              <a:gsLst>
                <a:gs pos="0">
                  <a:srgbClr val="FAC0BC"/>
                </a:gs>
                <a:gs pos="100000">
                  <a:srgbClr val="FFFFFF"/>
                </a:gs>
              </a:gsLst>
              <a:lin ang="5400000" scaled="1"/>
            </a:gradFill>
            <a:ln w="9525" algn="ctr">
              <a:solidFill>
                <a:srgbClr val="000000"/>
              </a:solidFill>
              <a:miter lim="800000"/>
              <a:headEnd/>
              <a:tailEnd/>
            </a:ln>
            <a:effectLst>
              <a:outerShdw dist="35921" dir="2700000" algn="ctr" rotWithShape="0">
                <a:srgbClr val="808080"/>
              </a:outerShdw>
            </a:effectLst>
          </p:spPr>
          <p:txBody>
            <a:bodyPr anchor="ctr"/>
            <a:lstStyle/>
            <a:p>
              <a:r>
                <a:rPr lang="en-US" altLang="zh-CN">
                  <a:cs typeface="Mangal" pitchFamily="18" charset="0"/>
                </a:rPr>
                <a:t>JComponent</a:t>
              </a:r>
              <a:endParaRPr lang="en-US" altLang="zh-CN"/>
            </a:p>
          </p:txBody>
        </p:sp>
        <p:cxnSp>
          <p:nvCxnSpPr>
            <p:cNvPr id="63499" name="AutoShape 70"/>
            <p:cNvCxnSpPr>
              <a:cxnSpLocks noChangeShapeType="1"/>
              <a:stCxn id="63495" idx="2"/>
              <a:endCxn id="63496" idx="0"/>
            </p:cNvCxnSpPr>
            <p:nvPr/>
          </p:nvCxnSpPr>
          <p:spPr bwMode="auto">
            <a:xfrm>
              <a:off x="2687" y="641"/>
              <a:ext cx="0" cy="205"/>
            </a:xfrm>
            <a:prstGeom prst="straightConnector1">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3500" name="AutoShape 71"/>
            <p:cNvCxnSpPr>
              <a:cxnSpLocks noChangeShapeType="1"/>
              <a:stCxn id="63496" idx="2"/>
              <a:endCxn id="63497" idx="0"/>
            </p:cNvCxnSpPr>
            <p:nvPr/>
          </p:nvCxnSpPr>
          <p:spPr bwMode="auto">
            <a:xfrm>
              <a:off x="2687" y="1051"/>
              <a:ext cx="0" cy="206"/>
            </a:xfrm>
            <a:prstGeom prst="straightConnector1">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501" name="AutoShape 72"/>
            <p:cNvCxnSpPr>
              <a:cxnSpLocks noChangeShapeType="1"/>
              <a:stCxn id="63497" idx="2"/>
              <a:endCxn id="63498" idx="0"/>
            </p:cNvCxnSpPr>
            <p:nvPr/>
          </p:nvCxnSpPr>
          <p:spPr bwMode="auto">
            <a:xfrm>
              <a:off x="2687" y="1462"/>
              <a:ext cx="0" cy="205"/>
            </a:xfrm>
            <a:prstGeom prst="straightConnector1">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3502" name="AutoShape 73"/>
            <p:cNvCxnSpPr>
              <a:cxnSpLocks noChangeShapeType="1"/>
              <a:stCxn id="63498" idx="2"/>
            </p:cNvCxnSpPr>
            <p:nvPr/>
          </p:nvCxnSpPr>
          <p:spPr bwMode="auto">
            <a:xfrm>
              <a:off x="2687" y="1873"/>
              <a:ext cx="0" cy="204"/>
            </a:xfrm>
            <a:prstGeom prst="straightConnector1">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3503" name="AutoShape 74"/>
            <p:cNvCxnSpPr>
              <a:cxnSpLocks noChangeShapeType="1"/>
            </p:cNvCxnSpPr>
            <p:nvPr/>
          </p:nvCxnSpPr>
          <p:spPr bwMode="auto">
            <a:xfrm>
              <a:off x="1112" y="2077"/>
              <a:ext cx="3445" cy="1"/>
            </a:xfrm>
            <a:prstGeom prst="straightConnector1">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63504" name="Rectangle 75"/>
            <p:cNvSpPr>
              <a:spLocks noChangeArrowheads="1"/>
            </p:cNvSpPr>
            <p:nvPr/>
          </p:nvSpPr>
          <p:spPr bwMode="auto">
            <a:xfrm>
              <a:off x="619" y="2283"/>
              <a:ext cx="985" cy="205"/>
            </a:xfrm>
            <a:prstGeom prst="rect">
              <a:avLst/>
            </a:prstGeom>
            <a:gradFill rotWithShape="1">
              <a:gsLst>
                <a:gs pos="0">
                  <a:srgbClr val="FFFFFF"/>
                </a:gs>
                <a:gs pos="50000">
                  <a:srgbClr val="B8FED9"/>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r>
                <a:rPr lang="en-US" altLang="zh-CN" sz="1600" dirty="0" err="1">
                  <a:cs typeface="Mangal" pitchFamily="18" charset="0"/>
                </a:rPr>
                <a:t>JMenuBar</a:t>
              </a:r>
              <a:endParaRPr lang="en-US" altLang="zh-CN" sz="1600" dirty="0"/>
            </a:p>
          </p:txBody>
        </p:sp>
        <p:sp>
          <p:nvSpPr>
            <p:cNvPr id="63505" name="Rectangle 76"/>
            <p:cNvSpPr>
              <a:spLocks noChangeArrowheads="1"/>
            </p:cNvSpPr>
            <p:nvPr/>
          </p:nvSpPr>
          <p:spPr bwMode="auto">
            <a:xfrm>
              <a:off x="4065" y="2283"/>
              <a:ext cx="985" cy="205"/>
            </a:xfrm>
            <a:prstGeom prst="rect">
              <a:avLst/>
            </a:prstGeom>
            <a:gradFill rotWithShape="1">
              <a:gsLst>
                <a:gs pos="0">
                  <a:srgbClr val="FFFFFF"/>
                </a:gs>
                <a:gs pos="50000">
                  <a:srgbClr val="B8FED9"/>
                </a:gs>
                <a:gs pos="100000">
                  <a:srgbClr val="FFFFFF"/>
                </a:gs>
              </a:gsLst>
              <a:lin ang="5400000" scaled="1"/>
            </a:gradFill>
            <a:ln w="9525" algn="ctr">
              <a:solidFill>
                <a:srgbClr val="000000"/>
              </a:solidFill>
              <a:miter lim="800000"/>
              <a:headEnd/>
              <a:tailEnd/>
            </a:ln>
            <a:effectLst>
              <a:outerShdw dist="35921" dir="2700000" algn="ctr" rotWithShape="0">
                <a:srgbClr val="808080"/>
              </a:outerShdw>
            </a:effectLst>
          </p:spPr>
          <p:txBody>
            <a:bodyPr/>
            <a:lstStyle/>
            <a:p>
              <a:r>
                <a:rPr lang="en-US" altLang="zh-CN" sz="1600">
                  <a:cs typeface="Mangal" pitchFamily="18" charset="0"/>
                </a:rPr>
                <a:t>JSeparator</a:t>
              </a:r>
            </a:p>
          </p:txBody>
        </p:sp>
        <p:cxnSp>
          <p:nvCxnSpPr>
            <p:cNvPr id="63506" name="AutoShape 77"/>
            <p:cNvCxnSpPr>
              <a:cxnSpLocks noChangeShapeType="1"/>
              <a:endCxn id="63504" idx="0"/>
            </p:cNvCxnSpPr>
            <p:nvPr/>
          </p:nvCxnSpPr>
          <p:spPr bwMode="auto">
            <a:xfrm>
              <a:off x="1111" y="2077"/>
              <a:ext cx="1" cy="206"/>
            </a:xfrm>
            <a:prstGeom prst="straightConnector1">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3507" name="AutoShape 78"/>
            <p:cNvCxnSpPr>
              <a:cxnSpLocks noChangeShapeType="1"/>
              <a:endCxn id="63505" idx="0"/>
            </p:cNvCxnSpPr>
            <p:nvPr/>
          </p:nvCxnSpPr>
          <p:spPr bwMode="auto">
            <a:xfrm>
              <a:off x="4558" y="2077"/>
              <a:ext cx="0" cy="206"/>
            </a:xfrm>
            <a:prstGeom prst="straightConnector1">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63508" name="Rectangle 79"/>
            <p:cNvSpPr>
              <a:spLocks noChangeArrowheads="1"/>
            </p:cNvSpPr>
            <p:nvPr/>
          </p:nvSpPr>
          <p:spPr bwMode="auto">
            <a:xfrm>
              <a:off x="2982" y="2283"/>
              <a:ext cx="1035" cy="215"/>
            </a:xfrm>
            <a:prstGeom prst="rect">
              <a:avLst/>
            </a:prstGeom>
            <a:gradFill rotWithShape="1">
              <a:gsLst>
                <a:gs pos="0">
                  <a:srgbClr val="FFFFFF"/>
                </a:gs>
                <a:gs pos="50000">
                  <a:srgbClr val="B8FED9"/>
                </a:gs>
                <a:gs pos="100000">
                  <a:srgbClr val="FFFFFF"/>
                </a:gs>
              </a:gsLst>
              <a:lin ang="5400000" scaled="1"/>
            </a:gradFill>
            <a:ln w="9525" algn="ctr">
              <a:solidFill>
                <a:srgbClr val="000000"/>
              </a:solidFill>
              <a:miter lim="800000"/>
              <a:headEnd/>
              <a:tailEnd/>
            </a:ln>
            <a:effectLst>
              <a:outerShdw dist="35921" dir="2700000" algn="ctr" rotWithShape="0">
                <a:srgbClr val="808080"/>
              </a:outerShdw>
            </a:effectLst>
          </p:spPr>
          <p:txBody>
            <a:bodyPr/>
            <a:lstStyle/>
            <a:p>
              <a:r>
                <a:rPr lang="en-US" altLang="zh-CN" sz="1600">
                  <a:cs typeface="Mangal" pitchFamily="18" charset="0"/>
                </a:rPr>
                <a:t>AbstractButton</a:t>
              </a:r>
            </a:p>
          </p:txBody>
        </p:sp>
        <p:sp>
          <p:nvSpPr>
            <p:cNvPr id="63509" name="Rectangle 80"/>
            <p:cNvSpPr>
              <a:spLocks noChangeArrowheads="1"/>
            </p:cNvSpPr>
            <p:nvPr/>
          </p:nvSpPr>
          <p:spPr bwMode="auto">
            <a:xfrm>
              <a:off x="1801" y="2283"/>
              <a:ext cx="1083" cy="205"/>
            </a:xfrm>
            <a:prstGeom prst="rect">
              <a:avLst/>
            </a:prstGeom>
            <a:gradFill rotWithShape="1">
              <a:gsLst>
                <a:gs pos="0">
                  <a:srgbClr val="FFFFFF"/>
                </a:gs>
                <a:gs pos="50000">
                  <a:srgbClr val="B8FED9"/>
                </a:gs>
                <a:gs pos="100000">
                  <a:srgbClr val="FFFFFF"/>
                </a:gs>
              </a:gsLst>
              <a:lin ang="5400000" scaled="1"/>
            </a:gradFill>
            <a:ln w="9525" algn="ctr">
              <a:solidFill>
                <a:srgbClr val="000000"/>
              </a:solidFill>
              <a:miter lim="800000"/>
              <a:headEnd/>
              <a:tailEnd/>
            </a:ln>
            <a:effectLst>
              <a:outerShdw dist="35921" dir="2700000" algn="ctr" rotWithShape="0">
                <a:srgbClr val="808080"/>
              </a:outerShdw>
            </a:effectLst>
          </p:spPr>
          <p:txBody>
            <a:bodyPr/>
            <a:lstStyle/>
            <a:p>
              <a:r>
                <a:rPr lang="en-US" altLang="zh-CN" sz="1600">
                  <a:cs typeface="Mangal" pitchFamily="18" charset="0"/>
                </a:rPr>
                <a:t>JPopupMenu</a:t>
              </a:r>
            </a:p>
          </p:txBody>
        </p:sp>
        <p:sp>
          <p:nvSpPr>
            <p:cNvPr id="63510" name="Line 81"/>
            <p:cNvSpPr>
              <a:spLocks noChangeShapeType="1"/>
            </p:cNvSpPr>
            <p:nvPr/>
          </p:nvSpPr>
          <p:spPr bwMode="auto">
            <a:xfrm>
              <a:off x="2293" y="2077"/>
              <a:ext cx="0" cy="20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3511" name="AutoShape 82"/>
            <p:cNvCxnSpPr>
              <a:cxnSpLocks noChangeShapeType="1"/>
              <a:stCxn id="63508" idx="0"/>
            </p:cNvCxnSpPr>
            <p:nvPr/>
          </p:nvCxnSpPr>
          <p:spPr bwMode="auto">
            <a:xfrm flipV="1">
              <a:off x="3500" y="2077"/>
              <a:ext cx="0" cy="206"/>
            </a:xfrm>
            <a:prstGeom prst="straightConnector1">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63512" name="Rectangle 83"/>
            <p:cNvSpPr>
              <a:spLocks noChangeArrowheads="1"/>
            </p:cNvSpPr>
            <p:nvPr/>
          </p:nvSpPr>
          <p:spPr bwMode="auto">
            <a:xfrm>
              <a:off x="657" y="3206"/>
              <a:ext cx="984" cy="206"/>
            </a:xfrm>
            <a:prstGeom prst="rect">
              <a:avLst/>
            </a:prstGeom>
            <a:gradFill rotWithShape="1">
              <a:gsLst>
                <a:gs pos="0">
                  <a:srgbClr val="CC66FF"/>
                </a:gs>
                <a:gs pos="100000">
                  <a:srgbClr val="FFFFFF"/>
                </a:gs>
              </a:gsLst>
              <a:path path="rect">
                <a:fillToRect r="100000" b="100000"/>
              </a:path>
            </a:gradFill>
            <a:ln w="9525">
              <a:solidFill>
                <a:srgbClr val="000000"/>
              </a:solidFill>
              <a:miter lim="800000"/>
              <a:headEnd/>
              <a:tailEnd/>
            </a:ln>
            <a:effectLst>
              <a:outerShdw dist="35921" dir="2700000" algn="ctr" rotWithShape="0">
                <a:srgbClr val="808080"/>
              </a:outerShdw>
            </a:effectLst>
          </p:spPr>
          <p:txBody>
            <a:bodyPr anchor="ctr"/>
            <a:lstStyle/>
            <a:p>
              <a:r>
                <a:rPr lang="en-US" altLang="zh-CN">
                  <a:cs typeface="Mangal" pitchFamily="18" charset="0"/>
                </a:rPr>
                <a:t>JMenu</a:t>
              </a:r>
              <a:endParaRPr lang="en-US" altLang="zh-CN"/>
            </a:p>
          </p:txBody>
        </p:sp>
        <p:sp>
          <p:nvSpPr>
            <p:cNvPr id="63513" name="Rectangle 84"/>
            <p:cNvSpPr>
              <a:spLocks noChangeArrowheads="1"/>
            </p:cNvSpPr>
            <p:nvPr/>
          </p:nvSpPr>
          <p:spPr bwMode="auto">
            <a:xfrm>
              <a:off x="1746" y="3206"/>
              <a:ext cx="1587" cy="207"/>
            </a:xfrm>
            <a:prstGeom prst="rect">
              <a:avLst/>
            </a:prstGeom>
            <a:gradFill rotWithShape="1">
              <a:gsLst>
                <a:gs pos="0">
                  <a:srgbClr val="CC66FF"/>
                </a:gs>
                <a:gs pos="100000">
                  <a:srgbClr val="FFFFFF"/>
                </a:gs>
              </a:gsLst>
              <a:path path="rect">
                <a:fillToRect r="100000" b="100000"/>
              </a:path>
            </a:gradFill>
            <a:ln w="9525" algn="ctr">
              <a:solidFill>
                <a:srgbClr val="000000"/>
              </a:solidFill>
              <a:miter lim="800000"/>
              <a:headEnd/>
              <a:tailEnd/>
            </a:ln>
            <a:effectLst>
              <a:outerShdw dist="35921" dir="2700000" algn="ctr" rotWithShape="0">
                <a:srgbClr val="808080"/>
              </a:outerShdw>
            </a:effectLst>
          </p:spPr>
          <p:txBody>
            <a:bodyPr anchor="ctr"/>
            <a:lstStyle/>
            <a:p>
              <a:r>
                <a:rPr lang="en-US" altLang="zh-CN">
                  <a:cs typeface="Mangal" pitchFamily="18" charset="0"/>
                </a:rPr>
                <a:t>JCheckboxMenuItem</a:t>
              </a:r>
            </a:p>
          </p:txBody>
        </p:sp>
        <p:sp>
          <p:nvSpPr>
            <p:cNvPr id="63514" name="Rectangle 85"/>
            <p:cNvSpPr>
              <a:spLocks noChangeArrowheads="1"/>
            </p:cNvSpPr>
            <p:nvPr/>
          </p:nvSpPr>
          <p:spPr bwMode="auto">
            <a:xfrm>
              <a:off x="3424" y="3206"/>
              <a:ext cx="1679" cy="207"/>
            </a:xfrm>
            <a:prstGeom prst="rect">
              <a:avLst/>
            </a:prstGeom>
            <a:gradFill rotWithShape="1">
              <a:gsLst>
                <a:gs pos="0">
                  <a:srgbClr val="CC66FF"/>
                </a:gs>
                <a:gs pos="100000">
                  <a:srgbClr val="FFFFFF"/>
                </a:gs>
              </a:gsLst>
              <a:path path="rect">
                <a:fillToRect r="100000" b="100000"/>
              </a:path>
            </a:gradFill>
            <a:ln w="9525" algn="ctr">
              <a:solidFill>
                <a:srgbClr val="000000"/>
              </a:solidFill>
              <a:miter lim="800000"/>
              <a:headEnd/>
              <a:tailEnd/>
            </a:ln>
            <a:effectLst>
              <a:outerShdw dist="35921" dir="2700000" algn="ctr" rotWithShape="0">
                <a:srgbClr val="808080"/>
              </a:outerShdw>
            </a:effectLst>
          </p:spPr>
          <p:txBody>
            <a:bodyPr anchor="ctr"/>
            <a:lstStyle/>
            <a:p>
              <a:r>
                <a:rPr lang="en-US" altLang="zh-CN" dirty="0" err="1">
                  <a:cs typeface="Mangal" pitchFamily="18" charset="0"/>
                </a:rPr>
                <a:t>JRadioButtonMenuItem</a:t>
              </a:r>
              <a:endParaRPr lang="en-US" altLang="zh-CN" dirty="0">
                <a:cs typeface="Mangal" pitchFamily="18" charset="0"/>
              </a:endParaRPr>
            </a:p>
          </p:txBody>
        </p:sp>
        <p:cxnSp>
          <p:nvCxnSpPr>
            <p:cNvPr id="63515" name="AutoShape 86"/>
            <p:cNvCxnSpPr>
              <a:cxnSpLocks noChangeShapeType="1"/>
              <a:stCxn id="63521" idx="2"/>
            </p:cNvCxnSpPr>
            <p:nvPr/>
          </p:nvCxnSpPr>
          <p:spPr bwMode="auto">
            <a:xfrm>
              <a:off x="3475" y="2898"/>
              <a:ext cx="0" cy="103"/>
            </a:xfrm>
            <a:prstGeom prst="straightConnector1">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3516" name="AutoShape 87"/>
            <p:cNvCxnSpPr>
              <a:cxnSpLocks noChangeShapeType="1"/>
              <a:stCxn id="63512" idx="0"/>
            </p:cNvCxnSpPr>
            <p:nvPr/>
          </p:nvCxnSpPr>
          <p:spPr bwMode="auto">
            <a:xfrm flipV="1">
              <a:off x="1149" y="3001"/>
              <a:ext cx="0" cy="205"/>
            </a:xfrm>
            <a:prstGeom prst="straightConnector1">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3517" name="AutoShape 88"/>
            <p:cNvCxnSpPr>
              <a:cxnSpLocks noChangeShapeType="1"/>
              <a:stCxn id="63513" idx="0"/>
            </p:cNvCxnSpPr>
            <p:nvPr/>
          </p:nvCxnSpPr>
          <p:spPr bwMode="auto">
            <a:xfrm flipV="1">
              <a:off x="2540" y="3001"/>
              <a:ext cx="0" cy="205"/>
            </a:xfrm>
            <a:prstGeom prst="straightConnector1">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63518" name="Line 89"/>
            <p:cNvSpPr>
              <a:spLocks noChangeShapeType="1"/>
            </p:cNvSpPr>
            <p:nvPr/>
          </p:nvSpPr>
          <p:spPr bwMode="auto">
            <a:xfrm>
              <a:off x="4459" y="3001"/>
              <a:ext cx="0" cy="20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3519" name="AutoShape 90"/>
            <p:cNvCxnSpPr>
              <a:cxnSpLocks noChangeShapeType="1"/>
            </p:cNvCxnSpPr>
            <p:nvPr/>
          </p:nvCxnSpPr>
          <p:spPr bwMode="auto">
            <a:xfrm flipV="1">
              <a:off x="3470" y="2498"/>
              <a:ext cx="0" cy="206"/>
            </a:xfrm>
            <a:prstGeom prst="straightConnector1">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63520" name="Line 91"/>
            <p:cNvSpPr>
              <a:spLocks noChangeShapeType="1"/>
            </p:cNvSpPr>
            <p:nvPr/>
          </p:nvSpPr>
          <p:spPr bwMode="auto">
            <a:xfrm>
              <a:off x="1150" y="3006"/>
              <a:ext cx="3312"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21" name="Rectangle 92"/>
            <p:cNvSpPr>
              <a:spLocks noChangeArrowheads="1"/>
            </p:cNvSpPr>
            <p:nvPr/>
          </p:nvSpPr>
          <p:spPr bwMode="auto">
            <a:xfrm>
              <a:off x="2982" y="2693"/>
              <a:ext cx="985" cy="205"/>
            </a:xfrm>
            <a:prstGeom prst="rect">
              <a:avLst/>
            </a:prstGeom>
            <a:gradFill rotWithShape="1">
              <a:gsLst>
                <a:gs pos="0">
                  <a:srgbClr val="D4F337"/>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nchor="ctr"/>
            <a:lstStyle/>
            <a:p>
              <a:r>
                <a:rPr lang="en-US" altLang="zh-CN">
                  <a:cs typeface="Mangal" pitchFamily="18" charset="0"/>
                </a:rPr>
                <a:t>JMenuItem</a:t>
              </a:r>
              <a:endParaRPr lang="en-US" altLang="zh-CN"/>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10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9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mph" presetSubtype="0" nodeType="clickEffect">
                                  <p:stCondLst>
                                    <p:cond delay="0"/>
                                  </p:stCondLst>
                                  <p:childTnLst>
                                    <p:set>
                                      <p:cBhvr rctx="PPT">
                                        <p:cTn id="12" dur="indefinite"/>
                                        <p:tgtEl>
                                          <p:spTgt spid="49155">
                                            <p:txEl>
                                              <p:pRg st="0" end="0"/>
                                            </p:txEl>
                                          </p:spTgt>
                                        </p:tgtEl>
                                        <p:attrNameLst>
                                          <p:attrName>style.opacity</p:attrName>
                                        </p:attrNameLst>
                                      </p:cBhvr>
                                      <p:to>
                                        <p:strVal val="0.1"/>
                                      </p:to>
                                    </p:set>
                                    <p:animEffect filter="image" prLst="opacity: 0.1">
                                      <p:cBhvr rctx="IE">
                                        <p:cTn id="13" dur="indefinite"/>
                                        <p:tgtEl>
                                          <p:spTgt spid="49155">
                                            <p:txEl>
                                              <p:pRg st="0" end="0"/>
                                            </p:txEl>
                                          </p:spTgt>
                                        </p:tgtEl>
                                      </p:cBhvr>
                                    </p:animEffect>
                                  </p:childTnLst>
                                </p:cTn>
                              </p:par>
                            </p:childTnLst>
                          </p:cTn>
                        </p:par>
                        <p:par>
                          <p:cTn id="14" fill="hold" nodeType="afterGroup">
                            <p:stCondLst>
                              <p:cond delay="0"/>
                            </p:stCondLst>
                            <p:childTnLst>
                              <p:par>
                                <p:cTn id="15" presetID="10" presetClass="entr" presetSubtype="0" fill="hold" nodeType="afterEffect">
                                  <p:stCondLst>
                                    <p:cond delay="0"/>
                                  </p:stCondLst>
                                  <p:childTnLst>
                                    <p:set>
                                      <p:cBhvr>
                                        <p:cTn id="16" dur="1" fill="hold">
                                          <p:stCondLst>
                                            <p:cond delay="0"/>
                                          </p:stCondLst>
                                        </p:cTn>
                                        <p:tgtEl>
                                          <p:spTgt spid="49216"/>
                                        </p:tgtEl>
                                        <p:attrNameLst>
                                          <p:attrName>style.visibility</p:attrName>
                                        </p:attrNameLst>
                                      </p:cBhvr>
                                      <p:to>
                                        <p:strVal val="visible"/>
                                      </p:to>
                                    </p:set>
                                    <p:animEffect transition="in" filter="fade">
                                      <p:cBhvr>
                                        <p:cTn id="17" dur="2000"/>
                                        <p:tgtEl>
                                          <p:spTgt spid="49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E6C1ABE-E0BE-4C93-A914-1063D341E71F}" type="slidenum">
              <a:rPr lang="en-US" altLang="zh-CN" smtClean="0"/>
              <a:pPr eaLnBrk="1" hangingPunct="1"/>
              <a:t>52</a:t>
            </a:fld>
            <a:endParaRPr lang="en-US" altLang="zh-CN" smtClean="0"/>
          </a:p>
        </p:txBody>
      </p:sp>
      <p:sp>
        <p:nvSpPr>
          <p:cNvPr id="64515" name="Rectangle 2"/>
          <p:cNvSpPr>
            <a:spLocks noGrp="1" noChangeArrowheads="1"/>
          </p:cNvSpPr>
          <p:nvPr>
            <p:ph type="title"/>
          </p:nvPr>
        </p:nvSpPr>
        <p:spPr/>
        <p:txBody>
          <a:bodyPr/>
          <a:lstStyle/>
          <a:p>
            <a:pPr eaLnBrk="1" hangingPunct="1"/>
            <a:r>
              <a:rPr lang="zh-CN" altLang="en-US" smtClean="0"/>
              <a:t>菜单栏</a:t>
            </a:r>
            <a:r>
              <a:rPr lang="en-US" altLang="zh-CN" smtClean="0"/>
              <a:t>JMenuBar </a:t>
            </a:r>
            <a:r>
              <a:rPr lang="zh-CN" altLang="en-US" smtClean="0"/>
              <a:t>类</a:t>
            </a:r>
            <a:endParaRPr lang="en-US" altLang="zh-CN" smtClean="0"/>
          </a:p>
        </p:txBody>
      </p:sp>
      <p:sp>
        <p:nvSpPr>
          <p:cNvPr id="50191" name="Text Box 15"/>
          <p:cNvSpPr txBox="1">
            <a:spLocks noChangeArrowheads="1"/>
          </p:cNvSpPr>
          <p:nvPr/>
        </p:nvSpPr>
        <p:spPr bwMode="auto">
          <a:xfrm>
            <a:off x="3779838" y="1557338"/>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JMenuBar</a:t>
            </a:r>
          </a:p>
        </p:txBody>
      </p:sp>
      <p:grpSp>
        <p:nvGrpSpPr>
          <p:cNvPr id="50201" name="Group 25"/>
          <p:cNvGrpSpPr>
            <a:grpSpLocks/>
          </p:cNvGrpSpPr>
          <p:nvPr/>
        </p:nvGrpSpPr>
        <p:grpSpPr bwMode="auto">
          <a:xfrm>
            <a:off x="1331913" y="2162175"/>
            <a:ext cx="6119812" cy="3025775"/>
            <a:chOff x="839" y="1207"/>
            <a:chExt cx="3855" cy="2449"/>
          </a:xfrm>
        </p:grpSpPr>
        <p:sp>
          <p:nvSpPr>
            <p:cNvPr id="64537" name="Rectangle 4"/>
            <p:cNvSpPr>
              <a:spLocks noChangeArrowheads="1"/>
            </p:cNvSpPr>
            <p:nvPr/>
          </p:nvSpPr>
          <p:spPr bwMode="auto">
            <a:xfrm>
              <a:off x="839" y="1207"/>
              <a:ext cx="3855" cy="2449"/>
            </a:xfrm>
            <a:prstGeom prst="rect">
              <a:avLst/>
            </a:prstGeom>
            <a:gradFill rotWithShape="1">
              <a:gsLst>
                <a:gs pos="0">
                  <a:srgbClr val="FFFFFF"/>
                </a:gs>
                <a:gs pos="50000">
                  <a:srgbClr val="FCFEB4"/>
                </a:gs>
                <a:gs pos="100000">
                  <a:srgbClr val="FFFFFF"/>
                </a:gs>
              </a:gsLst>
              <a:lin ang="5400000" scaled="1"/>
            </a:gradFill>
            <a:ln w="19050" algn="ctr">
              <a:solidFill>
                <a:srgbClr val="666699"/>
              </a:solidFill>
              <a:miter lim="800000"/>
              <a:headEnd/>
              <a:tailEnd/>
            </a:ln>
            <a:effectLst>
              <a:outerShdw dist="56796" dir="3806097" algn="ctr" rotWithShape="0">
                <a:schemeClr val="bg2">
                  <a:alpha val="50000"/>
                </a:schemeClr>
              </a:outerShdw>
            </a:effectLst>
          </p:spPr>
          <p:txBody>
            <a:bodyPr wrap="none" anchor="ctr"/>
            <a:lstStyle/>
            <a:p>
              <a:endParaRPr lang="zh-CN" altLang="en-US"/>
            </a:p>
          </p:txBody>
        </p:sp>
        <p:grpSp>
          <p:nvGrpSpPr>
            <p:cNvPr id="64538" name="Group 10"/>
            <p:cNvGrpSpPr>
              <a:grpSpLocks/>
            </p:cNvGrpSpPr>
            <p:nvPr/>
          </p:nvGrpSpPr>
          <p:grpSpPr bwMode="auto">
            <a:xfrm>
              <a:off x="839" y="1207"/>
              <a:ext cx="3039" cy="363"/>
              <a:chOff x="884" y="1525"/>
              <a:chExt cx="2903" cy="317"/>
            </a:xfrm>
          </p:grpSpPr>
          <p:sp>
            <p:nvSpPr>
              <p:cNvPr id="64543" name="Rectangle 11"/>
              <p:cNvSpPr>
                <a:spLocks noChangeArrowheads="1"/>
              </p:cNvSpPr>
              <p:nvPr/>
            </p:nvSpPr>
            <p:spPr bwMode="auto">
              <a:xfrm>
                <a:off x="884" y="1525"/>
                <a:ext cx="726" cy="317"/>
              </a:xfrm>
              <a:prstGeom prst="rect">
                <a:avLst/>
              </a:prstGeom>
              <a:gradFill rotWithShape="1">
                <a:gsLst>
                  <a:gs pos="0">
                    <a:srgbClr val="FAC0BC"/>
                  </a:gs>
                  <a:gs pos="50000">
                    <a:srgbClr val="FFFFFF"/>
                  </a:gs>
                  <a:gs pos="100000">
                    <a:srgbClr val="FAC0BC"/>
                  </a:gs>
                </a:gsLst>
                <a:lin ang="5400000" scaled="1"/>
              </a:gradFill>
              <a:ln w="12700" algn="ctr">
                <a:solidFill>
                  <a:srgbClr val="666699"/>
                </a:solidFill>
                <a:miter lim="800000"/>
                <a:headEnd/>
                <a:tailEnd/>
              </a:ln>
              <a:effectLst>
                <a:outerShdw dist="56796" dir="3806097" algn="ctr" rotWithShape="0">
                  <a:schemeClr val="bg2">
                    <a:alpha val="50000"/>
                  </a:schemeClr>
                </a:outerShdw>
              </a:effectLst>
            </p:spPr>
            <p:txBody>
              <a:bodyPr wrap="none" anchor="ctr"/>
              <a:lstStyle/>
              <a:p>
                <a:r>
                  <a:rPr lang="zh-CN" altLang="en-US" sz="2000"/>
                  <a:t>文件</a:t>
                </a:r>
              </a:p>
            </p:txBody>
          </p:sp>
          <p:sp>
            <p:nvSpPr>
              <p:cNvPr id="64544" name="Rectangle 12"/>
              <p:cNvSpPr>
                <a:spLocks noChangeArrowheads="1"/>
              </p:cNvSpPr>
              <p:nvPr/>
            </p:nvSpPr>
            <p:spPr bwMode="auto">
              <a:xfrm>
                <a:off x="1610" y="1525"/>
                <a:ext cx="726" cy="317"/>
              </a:xfrm>
              <a:prstGeom prst="rect">
                <a:avLst/>
              </a:prstGeom>
              <a:gradFill rotWithShape="1">
                <a:gsLst>
                  <a:gs pos="0">
                    <a:srgbClr val="FAC0BC"/>
                  </a:gs>
                  <a:gs pos="50000">
                    <a:srgbClr val="FFFFFF"/>
                  </a:gs>
                  <a:gs pos="100000">
                    <a:srgbClr val="FAC0BC"/>
                  </a:gs>
                </a:gsLst>
                <a:lin ang="5400000" scaled="1"/>
              </a:gradFill>
              <a:ln w="12700" algn="ctr">
                <a:solidFill>
                  <a:srgbClr val="666699"/>
                </a:solidFill>
                <a:miter lim="800000"/>
                <a:headEnd/>
                <a:tailEnd/>
              </a:ln>
              <a:effectLst>
                <a:outerShdw dist="56796" dir="3806097" algn="ctr" rotWithShape="0">
                  <a:schemeClr val="bg2">
                    <a:alpha val="50000"/>
                  </a:schemeClr>
                </a:outerShdw>
              </a:effectLst>
            </p:spPr>
            <p:txBody>
              <a:bodyPr wrap="none" anchor="ctr"/>
              <a:lstStyle/>
              <a:p>
                <a:r>
                  <a:rPr lang="zh-CN" altLang="en-US" sz="2000"/>
                  <a:t>编辑</a:t>
                </a:r>
              </a:p>
            </p:txBody>
          </p:sp>
          <p:sp>
            <p:nvSpPr>
              <p:cNvPr id="64545" name="Rectangle 13"/>
              <p:cNvSpPr>
                <a:spLocks noChangeArrowheads="1"/>
              </p:cNvSpPr>
              <p:nvPr/>
            </p:nvSpPr>
            <p:spPr bwMode="auto">
              <a:xfrm>
                <a:off x="2336" y="1525"/>
                <a:ext cx="726" cy="317"/>
              </a:xfrm>
              <a:prstGeom prst="rect">
                <a:avLst/>
              </a:prstGeom>
              <a:gradFill rotWithShape="1">
                <a:gsLst>
                  <a:gs pos="0">
                    <a:srgbClr val="FAC0BC"/>
                  </a:gs>
                  <a:gs pos="50000">
                    <a:srgbClr val="FFFFFF"/>
                  </a:gs>
                  <a:gs pos="100000">
                    <a:srgbClr val="FAC0BC"/>
                  </a:gs>
                </a:gsLst>
                <a:lin ang="5400000" scaled="1"/>
              </a:gradFill>
              <a:ln w="12700" algn="ctr">
                <a:solidFill>
                  <a:srgbClr val="666699"/>
                </a:solidFill>
                <a:miter lim="800000"/>
                <a:headEnd/>
                <a:tailEnd/>
              </a:ln>
              <a:effectLst>
                <a:outerShdw dist="56796" dir="3806097" algn="ctr" rotWithShape="0">
                  <a:schemeClr val="bg2">
                    <a:alpha val="50000"/>
                  </a:schemeClr>
                </a:outerShdw>
              </a:effectLst>
            </p:spPr>
            <p:txBody>
              <a:bodyPr wrap="none" anchor="ctr"/>
              <a:lstStyle/>
              <a:p>
                <a:r>
                  <a:rPr lang="zh-CN" altLang="en-US" sz="2000"/>
                  <a:t>格式</a:t>
                </a:r>
              </a:p>
            </p:txBody>
          </p:sp>
          <p:sp>
            <p:nvSpPr>
              <p:cNvPr id="64546" name="Rectangle 14"/>
              <p:cNvSpPr>
                <a:spLocks noChangeArrowheads="1"/>
              </p:cNvSpPr>
              <p:nvPr/>
            </p:nvSpPr>
            <p:spPr bwMode="auto">
              <a:xfrm>
                <a:off x="3061" y="1525"/>
                <a:ext cx="726" cy="317"/>
              </a:xfrm>
              <a:prstGeom prst="rect">
                <a:avLst/>
              </a:prstGeom>
              <a:gradFill rotWithShape="1">
                <a:gsLst>
                  <a:gs pos="0">
                    <a:srgbClr val="FAC0BC"/>
                  </a:gs>
                  <a:gs pos="50000">
                    <a:srgbClr val="FFFFFF"/>
                  </a:gs>
                  <a:gs pos="100000">
                    <a:srgbClr val="FAC0BC"/>
                  </a:gs>
                </a:gsLst>
                <a:lin ang="5400000" scaled="1"/>
              </a:gradFill>
              <a:ln w="12700" algn="ctr">
                <a:solidFill>
                  <a:srgbClr val="666699"/>
                </a:solidFill>
                <a:miter lim="800000"/>
                <a:headEnd/>
                <a:tailEnd/>
              </a:ln>
              <a:effectLst>
                <a:outerShdw dist="56796" dir="3806097" algn="ctr" rotWithShape="0">
                  <a:schemeClr val="bg2">
                    <a:alpha val="50000"/>
                  </a:schemeClr>
                </a:outerShdw>
              </a:effectLst>
            </p:spPr>
            <p:txBody>
              <a:bodyPr wrap="none" anchor="ctr"/>
              <a:lstStyle/>
              <a:p>
                <a:r>
                  <a:rPr lang="zh-CN" altLang="en-US" sz="2000"/>
                  <a:t>帮助</a:t>
                </a:r>
              </a:p>
            </p:txBody>
          </p:sp>
        </p:grpSp>
        <p:grpSp>
          <p:nvGrpSpPr>
            <p:cNvPr id="64539" name="Group 22"/>
            <p:cNvGrpSpPr>
              <a:grpSpLocks/>
            </p:cNvGrpSpPr>
            <p:nvPr/>
          </p:nvGrpSpPr>
          <p:grpSpPr bwMode="auto">
            <a:xfrm>
              <a:off x="839" y="1570"/>
              <a:ext cx="816" cy="817"/>
              <a:chOff x="839" y="1570"/>
              <a:chExt cx="816" cy="817"/>
            </a:xfrm>
          </p:grpSpPr>
          <p:sp>
            <p:nvSpPr>
              <p:cNvPr id="64540" name="Rectangle 18"/>
              <p:cNvSpPr>
                <a:spLocks noChangeArrowheads="1"/>
              </p:cNvSpPr>
              <p:nvPr/>
            </p:nvSpPr>
            <p:spPr bwMode="auto">
              <a:xfrm>
                <a:off x="839" y="1570"/>
                <a:ext cx="816" cy="272"/>
              </a:xfrm>
              <a:prstGeom prst="rect">
                <a:avLst/>
              </a:prstGeom>
              <a:gradFill rotWithShape="1">
                <a:gsLst>
                  <a:gs pos="0">
                    <a:srgbClr val="CCFFCC"/>
                  </a:gs>
                  <a:gs pos="50000">
                    <a:srgbClr val="FFFFFF"/>
                  </a:gs>
                  <a:gs pos="100000">
                    <a:srgbClr val="CCFFCC"/>
                  </a:gs>
                </a:gsLst>
                <a:lin ang="5400000" scaled="1"/>
              </a:gradFill>
              <a:ln w="12700" algn="ctr">
                <a:solidFill>
                  <a:srgbClr val="666699"/>
                </a:solidFill>
                <a:miter lim="800000"/>
                <a:headEnd/>
                <a:tailEnd/>
              </a:ln>
              <a:effectLst>
                <a:outerShdw dist="56796" dir="3806097" algn="ctr" rotWithShape="0">
                  <a:schemeClr val="bg2">
                    <a:alpha val="50000"/>
                  </a:schemeClr>
                </a:outerShdw>
              </a:effectLst>
            </p:spPr>
            <p:txBody>
              <a:bodyPr wrap="none" anchor="ctr"/>
              <a:lstStyle/>
              <a:p>
                <a:r>
                  <a:rPr lang="zh-CN" altLang="en-US" sz="2000"/>
                  <a:t>新建</a:t>
                </a:r>
              </a:p>
            </p:txBody>
          </p:sp>
          <p:sp>
            <p:nvSpPr>
              <p:cNvPr id="64541" name="Rectangle 19"/>
              <p:cNvSpPr>
                <a:spLocks noChangeArrowheads="1"/>
              </p:cNvSpPr>
              <p:nvPr/>
            </p:nvSpPr>
            <p:spPr bwMode="auto">
              <a:xfrm>
                <a:off x="839" y="1842"/>
                <a:ext cx="816" cy="273"/>
              </a:xfrm>
              <a:prstGeom prst="rect">
                <a:avLst/>
              </a:prstGeom>
              <a:gradFill rotWithShape="1">
                <a:gsLst>
                  <a:gs pos="0">
                    <a:srgbClr val="CCFFCC"/>
                  </a:gs>
                  <a:gs pos="50000">
                    <a:srgbClr val="FFFFFF"/>
                  </a:gs>
                  <a:gs pos="100000">
                    <a:srgbClr val="CCFFCC"/>
                  </a:gs>
                </a:gsLst>
                <a:lin ang="5400000" scaled="1"/>
              </a:gradFill>
              <a:ln w="12700" algn="ctr">
                <a:solidFill>
                  <a:srgbClr val="666699"/>
                </a:solidFill>
                <a:miter lim="800000"/>
                <a:headEnd/>
                <a:tailEnd/>
              </a:ln>
              <a:effectLst>
                <a:outerShdw dist="56796" dir="3806097" algn="ctr" rotWithShape="0">
                  <a:schemeClr val="bg2">
                    <a:alpha val="50000"/>
                  </a:schemeClr>
                </a:outerShdw>
              </a:effectLst>
            </p:spPr>
            <p:txBody>
              <a:bodyPr wrap="none" anchor="ctr"/>
              <a:lstStyle/>
              <a:p>
                <a:r>
                  <a:rPr lang="zh-CN" altLang="en-US" sz="2000"/>
                  <a:t>打开</a:t>
                </a:r>
              </a:p>
            </p:txBody>
          </p:sp>
          <p:sp>
            <p:nvSpPr>
              <p:cNvPr id="64542" name="Rectangle 20"/>
              <p:cNvSpPr>
                <a:spLocks noChangeArrowheads="1"/>
              </p:cNvSpPr>
              <p:nvPr/>
            </p:nvSpPr>
            <p:spPr bwMode="auto">
              <a:xfrm>
                <a:off x="839" y="2115"/>
                <a:ext cx="816" cy="272"/>
              </a:xfrm>
              <a:prstGeom prst="rect">
                <a:avLst/>
              </a:prstGeom>
              <a:gradFill rotWithShape="1">
                <a:gsLst>
                  <a:gs pos="0">
                    <a:srgbClr val="CCFFCC"/>
                  </a:gs>
                  <a:gs pos="50000">
                    <a:srgbClr val="FFFFFF"/>
                  </a:gs>
                  <a:gs pos="100000">
                    <a:srgbClr val="CCFFCC"/>
                  </a:gs>
                </a:gsLst>
                <a:lin ang="5400000" scaled="1"/>
              </a:gradFill>
              <a:ln w="12700" algn="ctr">
                <a:solidFill>
                  <a:srgbClr val="666699"/>
                </a:solidFill>
                <a:miter lim="800000"/>
                <a:headEnd/>
                <a:tailEnd/>
              </a:ln>
              <a:effectLst>
                <a:outerShdw dist="56796" dir="3806097" algn="ctr" rotWithShape="0">
                  <a:schemeClr val="bg2">
                    <a:alpha val="50000"/>
                  </a:schemeClr>
                </a:outerShdw>
              </a:effectLst>
            </p:spPr>
            <p:txBody>
              <a:bodyPr wrap="none" anchor="ctr"/>
              <a:lstStyle/>
              <a:p>
                <a:r>
                  <a:rPr lang="zh-CN" altLang="en-US" sz="2000"/>
                  <a:t>关闭</a:t>
                </a:r>
              </a:p>
            </p:txBody>
          </p:sp>
        </p:grpSp>
      </p:grpSp>
      <p:sp>
        <p:nvSpPr>
          <p:cNvPr id="50200" name="Rectangle 24"/>
          <p:cNvSpPr>
            <a:spLocks noChangeArrowheads="1"/>
          </p:cNvSpPr>
          <p:nvPr/>
        </p:nvSpPr>
        <p:spPr bwMode="auto">
          <a:xfrm>
            <a:off x="1331913" y="2162175"/>
            <a:ext cx="4824412" cy="43338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3" name="Text Box 17"/>
          <p:cNvSpPr txBox="1">
            <a:spLocks noChangeArrowheads="1"/>
          </p:cNvSpPr>
          <p:nvPr/>
        </p:nvSpPr>
        <p:spPr bwMode="auto">
          <a:xfrm>
            <a:off x="5148263" y="2738438"/>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a:t>JMenu</a:t>
            </a:r>
          </a:p>
        </p:txBody>
      </p:sp>
      <p:sp>
        <p:nvSpPr>
          <p:cNvPr id="50203" name="Rectangle 27"/>
          <p:cNvSpPr>
            <a:spLocks noChangeArrowheads="1"/>
          </p:cNvSpPr>
          <p:nvPr/>
        </p:nvSpPr>
        <p:spPr bwMode="auto">
          <a:xfrm>
            <a:off x="1331913" y="2593975"/>
            <a:ext cx="1295400" cy="360363"/>
          </a:xfrm>
          <a:prstGeom prst="rect">
            <a:avLst/>
          </a:prstGeom>
          <a:noFill/>
          <a:ln w="222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4" name="Text Box 28"/>
          <p:cNvSpPr txBox="1">
            <a:spLocks noChangeArrowheads="1"/>
          </p:cNvSpPr>
          <p:nvPr/>
        </p:nvSpPr>
        <p:spPr bwMode="auto">
          <a:xfrm>
            <a:off x="2090738" y="3783013"/>
            <a:ext cx="143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a:t>JMenuItem</a:t>
            </a:r>
          </a:p>
        </p:txBody>
      </p:sp>
      <p:sp>
        <p:nvSpPr>
          <p:cNvPr id="50214" name="Rectangle 38"/>
          <p:cNvSpPr>
            <a:spLocks noChangeArrowheads="1"/>
          </p:cNvSpPr>
          <p:nvPr/>
        </p:nvSpPr>
        <p:spPr bwMode="auto">
          <a:xfrm>
            <a:off x="1328738" y="2162175"/>
            <a:ext cx="1223962" cy="4318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5" name="Rectangle 39"/>
          <p:cNvSpPr>
            <a:spLocks noChangeArrowheads="1"/>
          </p:cNvSpPr>
          <p:nvPr/>
        </p:nvSpPr>
        <p:spPr bwMode="auto">
          <a:xfrm>
            <a:off x="2555875" y="2162175"/>
            <a:ext cx="1182688" cy="4318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6" name="Rectangle 40"/>
          <p:cNvSpPr>
            <a:spLocks noChangeArrowheads="1"/>
          </p:cNvSpPr>
          <p:nvPr/>
        </p:nvSpPr>
        <p:spPr bwMode="auto">
          <a:xfrm>
            <a:off x="3730625" y="2162175"/>
            <a:ext cx="1223963" cy="4318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7" name="Rectangle 41"/>
          <p:cNvSpPr>
            <a:spLocks noChangeArrowheads="1"/>
          </p:cNvSpPr>
          <p:nvPr/>
        </p:nvSpPr>
        <p:spPr bwMode="auto">
          <a:xfrm>
            <a:off x="4932363" y="2162175"/>
            <a:ext cx="1223962" cy="4318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 name="Group 23"/>
          <p:cNvGrpSpPr>
            <a:grpSpLocks/>
          </p:cNvGrpSpPr>
          <p:nvPr/>
        </p:nvGrpSpPr>
        <p:grpSpPr bwMode="auto">
          <a:xfrm>
            <a:off x="3708400" y="2593975"/>
            <a:ext cx="2303463" cy="1873250"/>
            <a:chOff x="2381" y="1842"/>
            <a:chExt cx="1451" cy="1180"/>
          </a:xfrm>
        </p:grpSpPr>
        <p:grpSp>
          <p:nvGrpSpPr>
            <p:cNvPr id="64530" name="Group 14"/>
            <p:cNvGrpSpPr>
              <a:grpSpLocks/>
            </p:cNvGrpSpPr>
            <p:nvPr/>
          </p:nvGrpSpPr>
          <p:grpSpPr bwMode="auto">
            <a:xfrm>
              <a:off x="2381" y="1842"/>
              <a:ext cx="1451" cy="1180"/>
              <a:chOff x="2336" y="1842"/>
              <a:chExt cx="1452" cy="1180"/>
            </a:xfrm>
          </p:grpSpPr>
          <p:sp>
            <p:nvSpPr>
              <p:cNvPr id="64533" name="Rectangle 9"/>
              <p:cNvSpPr>
                <a:spLocks noChangeArrowheads="1"/>
              </p:cNvSpPr>
              <p:nvPr/>
            </p:nvSpPr>
            <p:spPr bwMode="auto">
              <a:xfrm>
                <a:off x="2336" y="1842"/>
                <a:ext cx="1452" cy="273"/>
              </a:xfrm>
              <a:prstGeom prst="rect">
                <a:avLst/>
              </a:prstGeom>
              <a:gradFill rotWithShape="1">
                <a:gsLst>
                  <a:gs pos="0">
                    <a:srgbClr val="CCFFCC"/>
                  </a:gs>
                  <a:gs pos="50000">
                    <a:srgbClr val="FFFFFF"/>
                  </a:gs>
                  <a:gs pos="100000">
                    <a:srgbClr val="CCFFCC"/>
                  </a:gs>
                </a:gsLst>
                <a:lin ang="5400000" scaled="1"/>
              </a:gradFill>
              <a:ln w="12700" algn="ctr">
                <a:solidFill>
                  <a:srgbClr val="666699"/>
                </a:solidFill>
                <a:miter lim="800000"/>
                <a:headEnd/>
                <a:tailEnd/>
              </a:ln>
              <a:effectLst>
                <a:outerShdw dist="56796" dir="3806097" algn="ctr" rotWithShape="0">
                  <a:schemeClr val="bg2"/>
                </a:outerShdw>
              </a:effectLst>
            </p:spPr>
            <p:txBody>
              <a:bodyPr wrap="none" anchor="ctr"/>
              <a:lstStyle/>
              <a:p>
                <a:r>
                  <a:rPr lang="zh-CN" altLang="en-US" sz="2000"/>
                  <a:t>字体</a:t>
                </a:r>
                <a:endParaRPr lang="en-US" sz="2000"/>
              </a:p>
            </p:txBody>
          </p:sp>
          <p:sp>
            <p:nvSpPr>
              <p:cNvPr id="64534" name="Rectangle 10"/>
              <p:cNvSpPr>
                <a:spLocks noChangeArrowheads="1"/>
              </p:cNvSpPr>
              <p:nvPr/>
            </p:nvSpPr>
            <p:spPr bwMode="auto">
              <a:xfrm>
                <a:off x="2336" y="2115"/>
                <a:ext cx="1452" cy="318"/>
              </a:xfrm>
              <a:prstGeom prst="rect">
                <a:avLst/>
              </a:prstGeom>
              <a:gradFill rotWithShape="1">
                <a:gsLst>
                  <a:gs pos="0">
                    <a:srgbClr val="CCFFCC"/>
                  </a:gs>
                  <a:gs pos="50000">
                    <a:srgbClr val="FFFFFF"/>
                  </a:gs>
                  <a:gs pos="100000">
                    <a:srgbClr val="CCFFCC"/>
                  </a:gs>
                </a:gsLst>
                <a:lin ang="5400000" scaled="1"/>
              </a:gradFill>
              <a:ln w="12700" algn="ctr">
                <a:solidFill>
                  <a:srgbClr val="666699"/>
                </a:solidFill>
                <a:miter lim="800000"/>
                <a:headEnd/>
                <a:tailEnd/>
              </a:ln>
              <a:effectLst>
                <a:outerShdw dist="56796" dir="3806097" algn="ctr" rotWithShape="0">
                  <a:schemeClr val="bg2"/>
                </a:outerShdw>
              </a:effectLst>
            </p:spPr>
            <p:txBody>
              <a:bodyPr wrap="none" anchor="ctr"/>
              <a:lstStyle/>
              <a:p>
                <a:r>
                  <a:rPr lang="zh-CN" altLang="en-US" sz="2000"/>
                  <a:t>段落</a:t>
                </a:r>
              </a:p>
            </p:txBody>
          </p:sp>
          <p:sp>
            <p:nvSpPr>
              <p:cNvPr id="64535" name="Rectangle 11"/>
              <p:cNvSpPr>
                <a:spLocks noChangeArrowheads="1"/>
              </p:cNvSpPr>
              <p:nvPr/>
            </p:nvSpPr>
            <p:spPr bwMode="auto">
              <a:xfrm>
                <a:off x="2336" y="2432"/>
                <a:ext cx="1452" cy="317"/>
              </a:xfrm>
              <a:prstGeom prst="rect">
                <a:avLst/>
              </a:prstGeom>
              <a:gradFill rotWithShape="1">
                <a:gsLst>
                  <a:gs pos="0">
                    <a:srgbClr val="CCFFCC"/>
                  </a:gs>
                  <a:gs pos="50000">
                    <a:srgbClr val="FFFFFF"/>
                  </a:gs>
                  <a:gs pos="100000">
                    <a:srgbClr val="CCFFCC"/>
                  </a:gs>
                </a:gsLst>
                <a:lin ang="5400000" scaled="1"/>
              </a:gradFill>
              <a:ln w="12700" algn="ctr">
                <a:solidFill>
                  <a:srgbClr val="666699"/>
                </a:solidFill>
                <a:miter lim="800000"/>
                <a:headEnd/>
                <a:tailEnd/>
              </a:ln>
              <a:effectLst>
                <a:outerShdw dist="56796" dir="3806097" algn="ctr" rotWithShape="0">
                  <a:schemeClr val="bg2"/>
                </a:outerShdw>
              </a:effectLst>
            </p:spPr>
            <p:txBody>
              <a:bodyPr wrap="none" anchor="ctr"/>
              <a:lstStyle/>
              <a:p>
                <a:r>
                  <a:rPr lang="zh-CN" altLang="en-US" sz="2000"/>
                  <a:t>项目符号和编号</a:t>
                </a:r>
                <a:endParaRPr lang="en-US" sz="2000"/>
              </a:p>
            </p:txBody>
          </p:sp>
          <p:sp>
            <p:nvSpPr>
              <p:cNvPr id="64536" name="Rectangle 12"/>
              <p:cNvSpPr>
                <a:spLocks noChangeArrowheads="1"/>
              </p:cNvSpPr>
              <p:nvPr/>
            </p:nvSpPr>
            <p:spPr bwMode="auto">
              <a:xfrm>
                <a:off x="2336" y="2750"/>
                <a:ext cx="1452" cy="272"/>
              </a:xfrm>
              <a:prstGeom prst="rect">
                <a:avLst/>
              </a:prstGeom>
              <a:gradFill rotWithShape="1">
                <a:gsLst>
                  <a:gs pos="0">
                    <a:srgbClr val="CCFFCC"/>
                  </a:gs>
                  <a:gs pos="50000">
                    <a:srgbClr val="FFFFFF"/>
                  </a:gs>
                  <a:gs pos="100000">
                    <a:srgbClr val="CCFFCC"/>
                  </a:gs>
                </a:gsLst>
                <a:lin ang="5400000" scaled="1"/>
              </a:gradFill>
              <a:ln w="12700" algn="ctr">
                <a:solidFill>
                  <a:srgbClr val="666699"/>
                </a:solidFill>
                <a:miter lim="800000"/>
                <a:headEnd/>
                <a:tailEnd/>
              </a:ln>
              <a:effectLst>
                <a:outerShdw dist="56796" dir="3806097" algn="ctr" rotWithShape="0">
                  <a:schemeClr val="bg2">
                    <a:alpha val="50000"/>
                  </a:schemeClr>
                </a:outerShdw>
              </a:effectLst>
            </p:spPr>
            <p:txBody>
              <a:bodyPr wrap="none" anchor="ctr"/>
              <a:lstStyle/>
              <a:p>
                <a:r>
                  <a:rPr lang="zh-CN" altLang="en-US" sz="2000"/>
                  <a:t>背景色</a:t>
                </a:r>
              </a:p>
            </p:txBody>
          </p:sp>
        </p:grpSp>
        <p:sp>
          <p:nvSpPr>
            <p:cNvPr id="64531" name="AutoShape 21"/>
            <p:cNvSpPr>
              <a:spLocks noChangeArrowheads="1"/>
            </p:cNvSpPr>
            <p:nvPr/>
          </p:nvSpPr>
          <p:spPr bwMode="auto">
            <a:xfrm rot="5400000">
              <a:off x="3673" y="1911"/>
              <a:ext cx="137" cy="91"/>
            </a:xfrm>
            <a:prstGeom prst="triangle">
              <a:avLst>
                <a:gd name="adj" fmla="val 50000"/>
              </a:avLst>
            </a:prstGeom>
            <a:gradFill rotWithShape="1">
              <a:gsLst>
                <a:gs pos="0">
                  <a:srgbClr val="CCFFCC"/>
                </a:gs>
                <a:gs pos="50000">
                  <a:srgbClr val="FFFFFF"/>
                </a:gs>
                <a:gs pos="100000">
                  <a:srgbClr val="CCFFCC"/>
                </a:gs>
              </a:gsLst>
              <a:lin ang="5400000" scaled="1"/>
            </a:gradFill>
            <a:ln w="19050" algn="ctr">
              <a:solidFill>
                <a:srgbClr val="666699"/>
              </a:solidFill>
              <a:miter lim="800000"/>
              <a:headEnd/>
              <a:tailEnd/>
            </a:ln>
            <a:effectLst>
              <a:outerShdw dist="56796" dir="3806097" algn="ctr" rotWithShape="0">
                <a:schemeClr val="bg2">
                  <a:alpha val="50000"/>
                </a:schemeClr>
              </a:outerShdw>
            </a:effectLst>
          </p:spPr>
          <p:txBody>
            <a:bodyPr wrap="none" anchor="ctr"/>
            <a:lstStyle/>
            <a:p>
              <a:endParaRPr lang="zh-CN" altLang="en-US"/>
            </a:p>
          </p:txBody>
        </p:sp>
        <p:sp>
          <p:nvSpPr>
            <p:cNvPr id="64532" name="AutoShape 22"/>
            <p:cNvSpPr>
              <a:spLocks noChangeArrowheads="1"/>
            </p:cNvSpPr>
            <p:nvPr/>
          </p:nvSpPr>
          <p:spPr bwMode="auto">
            <a:xfrm rot="5400000">
              <a:off x="3673" y="2818"/>
              <a:ext cx="137" cy="91"/>
            </a:xfrm>
            <a:prstGeom prst="triangle">
              <a:avLst>
                <a:gd name="adj" fmla="val 50000"/>
              </a:avLst>
            </a:prstGeom>
            <a:gradFill rotWithShape="1">
              <a:gsLst>
                <a:gs pos="0">
                  <a:srgbClr val="CCFFCC"/>
                </a:gs>
                <a:gs pos="50000">
                  <a:srgbClr val="FFFFFF"/>
                </a:gs>
                <a:gs pos="100000">
                  <a:srgbClr val="CCFFCC"/>
                </a:gs>
              </a:gsLst>
              <a:lin ang="5400000" scaled="1"/>
            </a:gradFill>
            <a:ln w="19050" algn="ctr">
              <a:solidFill>
                <a:srgbClr val="666699"/>
              </a:solidFill>
              <a:miter lim="800000"/>
              <a:headEnd/>
              <a:tailEnd/>
            </a:ln>
            <a:effectLst>
              <a:outerShdw dist="56796" dir="3806097" algn="ctr" rotWithShape="0">
                <a:schemeClr val="bg2">
                  <a:alpha val="50000"/>
                </a:schemeClr>
              </a:outerShdw>
            </a:effectLst>
          </p:spPr>
          <p:txBody>
            <a:bodyPr wrap="none" anchor="ctr"/>
            <a:lstStyle/>
            <a:p>
              <a:endParaRPr lang="zh-CN" altLang="en-US"/>
            </a:p>
          </p:txBody>
        </p:sp>
      </p:grpSp>
      <p:sp>
        <p:nvSpPr>
          <p:cNvPr id="33" name="AutoShape 24"/>
          <p:cNvSpPr>
            <a:spLocks noChangeArrowheads="1"/>
          </p:cNvSpPr>
          <p:nvPr/>
        </p:nvSpPr>
        <p:spPr bwMode="auto">
          <a:xfrm>
            <a:off x="3924300" y="4251325"/>
            <a:ext cx="360363" cy="576263"/>
          </a:xfrm>
          <a:prstGeom prst="upArrow">
            <a:avLst>
              <a:gd name="adj1" fmla="val 50000"/>
              <a:gd name="adj2" fmla="val 39978"/>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Rectangle 25"/>
          <p:cNvSpPr>
            <a:spLocks noChangeArrowheads="1"/>
          </p:cNvSpPr>
          <p:nvPr/>
        </p:nvSpPr>
        <p:spPr bwMode="auto">
          <a:xfrm>
            <a:off x="6013450" y="4035425"/>
            <a:ext cx="1439863" cy="1150938"/>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2000">
                <a:latin typeface="宋体" pitchFamily="2" charset="-122"/>
              </a:rPr>
              <a:t>⊙</a:t>
            </a:r>
            <a:r>
              <a:rPr lang="zh-CN" altLang="en-US" sz="2000"/>
              <a:t>红色</a:t>
            </a:r>
          </a:p>
          <a:p>
            <a:r>
              <a:rPr lang="zh-CN" altLang="en-US" sz="2000">
                <a:latin typeface="宋体" pitchFamily="2" charset="-122"/>
              </a:rPr>
              <a:t>⊙</a:t>
            </a:r>
            <a:r>
              <a:rPr lang="zh-CN" altLang="en-US" sz="2000"/>
              <a:t>绿色</a:t>
            </a:r>
          </a:p>
          <a:p>
            <a:r>
              <a:rPr lang="zh-CN" altLang="en-US" sz="2000">
                <a:latin typeface="宋体" pitchFamily="2" charset="-122"/>
              </a:rPr>
              <a:t>⊙</a:t>
            </a:r>
            <a:r>
              <a:rPr lang="zh-CN" altLang="en-US" sz="2000"/>
              <a:t>黑色</a:t>
            </a:r>
          </a:p>
        </p:txBody>
      </p:sp>
      <p:sp>
        <p:nvSpPr>
          <p:cNvPr id="35" name="Rectangle 25"/>
          <p:cNvSpPr>
            <a:spLocks noChangeArrowheads="1"/>
          </p:cNvSpPr>
          <p:nvPr/>
        </p:nvSpPr>
        <p:spPr bwMode="auto">
          <a:xfrm>
            <a:off x="5940425" y="2667000"/>
            <a:ext cx="1439863" cy="784225"/>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2000">
                <a:latin typeface="宋体" pitchFamily="2" charset="-122"/>
              </a:rPr>
              <a:t>□</a:t>
            </a:r>
            <a:r>
              <a:rPr lang="zh-CN" altLang="en-US" sz="2000"/>
              <a:t>粗体</a:t>
            </a:r>
          </a:p>
          <a:p>
            <a:r>
              <a:rPr lang="zh-CN" altLang="en-US" sz="2000">
                <a:latin typeface="宋体" pitchFamily="2" charset="-122"/>
              </a:rPr>
              <a:t>□</a:t>
            </a:r>
            <a:r>
              <a:rPr lang="zh-CN" altLang="en-US" sz="2000"/>
              <a:t>斜体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0201"/>
                                        </p:tgtEl>
                                        <p:attrNameLst>
                                          <p:attrName>style.visibility</p:attrName>
                                        </p:attrNameLst>
                                      </p:cBhvr>
                                      <p:to>
                                        <p:strVal val="visible"/>
                                      </p:to>
                                    </p:set>
                                    <p:animEffect transition="in" filter="fade">
                                      <p:cBhvr>
                                        <p:cTn id="7" dur="1000"/>
                                        <p:tgtEl>
                                          <p:spTgt spid="50201"/>
                                        </p:tgtEl>
                                      </p:cBhvr>
                                    </p:animEffect>
                                  </p:childTnLst>
                                </p:cTn>
                              </p:par>
                            </p:childTnLst>
                          </p:cTn>
                        </p:par>
                        <p:par>
                          <p:cTn id="8" fill="hold" nodeType="afterGroup">
                            <p:stCondLst>
                              <p:cond delay="1000"/>
                            </p:stCondLst>
                            <p:childTnLst>
                              <p:par>
                                <p:cTn id="9" presetID="21" presetClass="entr" presetSubtype="1" repeatCount="3000" fill="hold" grpId="0" nodeType="afterEffect">
                                  <p:stCondLst>
                                    <p:cond delay="0"/>
                                  </p:stCondLst>
                                  <p:childTnLst>
                                    <p:set>
                                      <p:cBhvr>
                                        <p:cTn id="10" dur="1" fill="hold">
                                          <p:stCondLst>
                                            <p:cond delay="0"/>
                                          </p:stCondLst>
                                        </p:cTn>
                                        <p:tgtEl>
                                          <p:spTgt spid="50200"/>
                                        </p:tgtEl>
                                        <p:attrNameLst>
                                          <p:attrName>style.visibility</p:attrName>
                                        </p:attrNameLst>
                                      </p:cBhvr>
                                      <p:to>
                                        <p:strVal val="visible"/>
                                      </p:to>
                                    </p:set>
                                    <p:animEffect transition="in" filter="wheel(1)">
                                      <p:cBhvr>
                                        <p:cTn id="11" dur="1000"/>
                                        <p:tgtEl>
                                          <p:spTgt spid="5020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0191"/>
                                        </p:tgtEl>
                                        <p:attrNameLst>
                                          <p:attrName>style.visibility</p:attrName>
                                        </p:attrNameLst>
                                      </p:cBhvr>
                                      <p:to>
                                        <p:strVal val="visible"/>
                                      </p:to>
                                    </p:set>
                                    <p:animEffect transition="in" filter="fade">
                                      <p:cBhvr>
                                        <p:cTn id="14" dur="1000"/>
                                        <p:tgtEl>
                                          <p:spTgt spid="5019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xit" presetSubtype="0" fill="hold" grpId="1" nodeType="clickEffect">
                                  <p:stCondLst>
                                    <p:cond delay="0"/>
                                  </p:stCondLst>
                                  <p:childTnLst>
                                    <p:animEffect transition="out" filter="fade">
                                      <p:cBhvr>
                                        <p:cTn id="18" dur="1000"/>
                                        <p:tgtEl>
                                          <p:spTgt spid="50200"/>
                                        </p:tgtEl>
                                      </p:cBhvr>
                                    </p:animEffect>
                                    <p:set>
                                      <p:cBhvr>
                                        <p:cTn id="19" dur="1" fill="hold">
                                          <p:stCondLst>
                                            <p:cond delay="999"/>
                                          </p:stCondLst>
                                        </p:cTn>
                                        <p:tgtEl>
                                          <p:spTgt spid="50200"/>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1000"/>
                                        <p:tgtEl>
                                          <p:spTgt spid="50191"/>
                                        </p:tgtEl>
                                      </p:cBhvr>
                                    </p:animEffect>
                                    <p:set>
                                      <p:cBhvr>
                                        <p:cTn id="22" dur="1" fill="hold">
                                          <p:stCondLst>
                                            <p:cond delay="999"/>
                                          </p:stCondLst>
                                        </p:cTn>
                                        <p:tgtEl>
                                          <p:spTgt spid="50191"/>
                                        </p:tgtEl>
                                        <p:attrNameLst>
                                          <p:attrName>style.visibility</p:attrName>
                                        </p:attrNameLst>
                                      </p:cBhvr>
                                      <p:to>
                                        <p:strVal val="hidden"/>
                                      </p:to>
                                    </p:set>
                                  </p:childTnLst>
                                </p:cTn>
                              </p:par>
                            </p:childTnLst>
                          </p:cTn>
                        </p:par>
                        <p:par>
                          <p:cTn id="23" fill="hold" nodeType="afterGroup">
                            <p:stCondLst>
                              <p:cond delay="1000"/>
                            </p:stCondLst>
                            <p:childTnLst>
                              <p:par>
                                <p:cTn id="24" presetID="21" presetClass="entr" presetSubtype="1" fill="hold" grpId="0" nodeType="afterEffect">
                                  <p:stCondLst>
                                    <p:cond delay="0"/>
                                  </p:stCondLst>
                                  <p:childTnLst>
                                    <p:set>
                                      <p:cBhvr>
                                        <p:cTn id="25" dur="1" fill="hold">
                                          <p:stCondLst>
                                            <p:cond delay="0"/>
                                          </p:stCondLst>
                                        </p:cTn>
                                        <p:tgtEl>
                                          <p:spTgt spid="50214"/>
                                        </p:tgtEl>
                                        <p:attrNameLst>
                                          <p:attrName>style.visibility</p:attrName>
                                        </p:attrNameLst>
                                      </p:cBhvr>
                                      <p:to>
                                        <p:strVal val="visible"/>
                                      </p:to>
                                    </p:set>
                                    <p:animEffect transition="in" filter="wheel(1)">
                                      <p:cBhvr>
                                        <p:cTn id="26" dur="1000"/>
                                        <p:tgtEl>
                                          <p:spTgt spid="50214"/>
                                        </p:tgtEl>
                                      </p:cBhvr>
                                    </p:animEffect>
                                  </p:childTnLst>
                                </p:cTn>
                              </p:par>
                            </p:childTnLst>
                          </p:cTn>
                        </p:par>
                        <p:par>
                          <p:cTn id="27" fill="hold" nodeType="afterGroup">
                            <p:stCondLst>
                              <p:cond delay="2000"/>
                            </p:stCondLst>
                            <p:childTnLst>
                              <p:par>
                                <p:cTn id="28" presetID="10" presetClass="exit" presetSubtype="0" fill="hold" grpId="1" nodeType="afterEffect">
                                  <p:stCondLst>
                                    <p:cond delay="0"/>
                                  </p:stCondLst>
                                  <p:childTnLst>
                                    <p:animEffect transition="out" filter="fade">
                                      <p:cBhvr>
                                        <p:cTn id="29" dur="1000"/>
                                        <p:tgtEl>
                                          <p:spTgt spid="50214"/>
                                        </p:tgtEl>
                                      </p:cBhvr>
                                    </p:animEffect>
                                    <p:set>
                                      <p:cBhvr>
                                        <p:cTn id="30" dur="1" fill="hold">
                                          <p:stCondLst>
                                            <p:cond delay="999"/>
                                          </p:stCondLst>
                                        </p:cTn>
                                        <p:tgtEl>
                                          <p:spTgt spid="50214"/>
                                        </p:tgtEl>
                                        <p:attrNameLst>
                                          <p:attrName>style.visibility</p:attrName>
                                        </p:attrNameLst>
                                      </p:cBhvr>
                                      <p:to>
                                        <p:strVal val="hidden"/>
                                      </p:to>
                                    </p:set>
                                  </p:childTnLst>
                                </p:cTn>
                              </p:par>
                              <p:par>
                                <p:cTn id="31" presetID="21" presetClass="entr" presetSubtype="1" fill="hold" grpId="0" nodeType="withEffect">
                                  <p:stCondLst>
                                    <p:cond delay="0"/>
                                  </p:stCondLst>
                                  <p:childTnLst>
                                    <p:set>
                                      <p:cBhvr>
                                        <p:cTn id="32" dur="1" fill="hold">
                                          <p:stCondLst>
                                            <p:cond delay="0"/>
                                          </p:stCondLst>
                                        </p:cTn>
                                        <p:tgtEl>
                                          <p:spTgt spid="50215"/>
                                        </p:tgtEl>
                                        <p:attrNameLst>
                                          <p:attrName>style.visibility</p:attrName>
                                        </p:attrNameLst>
                                      </p:cBhvr>
                                      <p:to>
                                        <p:strVal val="visible"/>
                                      </p:to>
                                    </p:set>
                                    <p:animEffect transition="in" filter="wheel(1)">
                                      <p:cBhvr>
                                        <p:cTn id="33" dur="1000"/>
                                        <p:tgtEl>
                                          <p:spTgt spid="50215"/>
                                        </p:tgtEl>
                                      </p:cBhvr>
                                    </p:animEffect>
                                  </p:childTnLst>
                                </p:cTn>
                              </p:par>
                            </p:childTnLst>
                          </p:cTn>
                        </p:par>
                        <p:par>
                          <p:cTn id="34" fill="hold" nodeType="afterGroup">
                            <p:stCondLst>
                              <p:cond delay="3000"/>
                            </p:stCondLst>
                            <p:childTnLst>
                              <p:par>
                                <p:cTn id="35" presetID="10" presetClass="exit" presetSubtype="0" fill="hold" grpId="1" nodeType="afterEffect">
                                  <p:stCondLst>
                                    <p:cond delay="0"/>
                                  </p:stCondLst>
                                  <p:childTnLst>
                                    <p:animEffect transition="out" filter="fade">
                                      <p:cBhvr>
                                        <p:cTn id="36" dur="1000"/>
                                        <p:tgtEl>
                                          <p:spTgt spid="50215"/>
                                        </p:tgtEl>
                                      </p:cBhvr>
                                    </p:animEffect>
                                    <p:set>
                                      <p:cBhvr>
                                        <p:cTn id="37" dur="1" fill="hold">
                                          <p:stCondLst>
                                            <p:cond delay="999"/>
                                          </p:stCondLst>
                                        </p:cTn>
                                        <p:tgtEl>
                                          <p:spTgt spid="50215"/>
                                        </p:tgtEl>
                                        <p:attrNameLst>
                                          <p:attrName>style.visibility</p:attrName>
                                        </p:attrNameLst>
                                      </p:cBhvr>
                                      <p:to>
                                        <p:strVal val="hidden"/>
                                      </p:to>
                                    </p:set>
                                  </p:childTnLst>
                                </p:cTn>
                              </p:par>
                              <p:par>
                                <p:cTn id="38" presetID="21" presetClass="entr" presetSubtype="1" fill="hold" grpId="0" nodeType="withEffect">
                                  <p:stCondLst>
                                    <p:cond delay="0"/>
                                  </p:stCondLst>
                                  <p:childTnLst>
                                    <p:set>
                                      <p:cBhvr>
                                        <p:cTn id="39" dur="1" fill="hold">
                                          <p:stCondLst>
                                            <p:cond delay="0"/>
                                          </p:stCondLst>
                                        </p:cTn>
                                        <p:tgtEl>
                                          <p:spTgt spid="50216"/>
                                        </p:tgtEl>
                                        <p:attrNameLst>
                                          <p:attrName>style.visibility</p:attrName>
                                        </p:attrNameLst>
                                      </p:cBhvr>
                                      <p:to>
                                        <p:strVal val="visible"/>
                                      </p:to>
                                    </p:set>
                                    <p:animEffect transition="in" filter="wheel(1)">
                                      <p:cBhvr>
                                        <p:cTn id="40" dur="1000"/>
                                        <p:tgtEl>
                                          <p:spTgt spid="50216"/>
                                        </p:tgtEl>
                                      </p:cBhvr>
                                    </p:animEffect>
                                  </p:childTnLst>
                                </p:cTn>
                              </p:par>
                            </p:childTnLst>
                          </p:cTn>
                        </p:par>
                        <p:par>
                          <p:cTn id="41" fill="hold" nodeType="afterGroup">
                            <p:stCondLst>
                              <p:cond delay="4000"/>
                            </p:stCondLst>
                            <p:childTnLst>
                              <p:par>
                                <p:cTn id="42" presetID="10" presetClass="exit" presetSubtype="0" fill="hold" grpId="1" nodeType="afterEffect">
                                  <p:stCondLst>
                                    <p:cond delay="0"/>
                                  </p:stCondLst>
                                  <p:childTnLst>
                                    <p:animEffect transition="out" filter="fade">
                                      <p:cBhvr>
                                        <p:cTn id="43" dur="1000"/>
                                        <p:tgtEl>
                                          <p:spTgt spid="50216"/>
                                        </p:tgtEl>
                                      </p:cBhvr>
                                    </p:animEffect>
                                    <p:set>
                                      <p:cBhvr>
                                        <p:cTn id="44" dur="1" fill="hold">
                                          <p:stCondLst>
                                            <p:cond delay="999"/>
                                          </p:stCondLst>
                                        </p:cTn>
                                        <p:tgtEl>
                                          <p:spTgt spid="50216"/>
                                        </p:tgtEl>
                                        <p:attrNameLst>
                                          <p:attrName>style.visibility</p:attrName>
                                        </p:attrNameLst>
                                      </p:cBhvr>
                                      <p:to>
                                        <p:strVal val="hidden"/>
                                      </p:to>
                                    </p:set>
                                  </p:childTnLst>
                                </p:cTn>
                              </p:par>
                              <p:par>
                                <p:cTn id="45" presetID="21" presetClass="entr" presetSubtype="1" fill="hold" grpId="0" nodeType="withEffect">
                                  <p:stCondLst>
                                    <p:cond delay="0"/>
                                  </p:stCondLst>
                                  <p:childTnLst>
                                    <p:set>
                                      <p:cBhvr>
                                        <p:cTn id="46" dur="1" fill="hold">
                                          <p:stCondLst>
                                            <p:cond delay="0"/>
                                          </p:stCondLst>
                                        </p:cTn>
                                        <p:tgtEl>
                                          <p:spTgt spid="50217"/>
                                        </p:tgtEl>
                                        <p:attrNameLst>
                                          <p:attrName>style.visibility</p:attrName>
                                        </p:attrNameLst>
                                      </p:cBhvr>
                                      <p:to>
                                        <p:strVal val="visible"/>
                                      </p:to>
                                    </p:set>
                                    <p:animEffect transition="in" filter="wheel(1)">
                                      <p:cBhvr>
                                        <p:cTn id="47" dur="1000"/>
                                        <p:tgtEl>
                                          <p:spTgt spid="502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193"/>
                                        </p:tgtEl>
                                        <p:attrNameLst>
                                          <p:attrName>style.visibility</p:attrName>
                                        </p:attrNameLst>
                                      </p:cBhvr>
                                      <p:to>
                                        <p:strVal val="visible"/>
                                      </p:to>
                                    </p:set>
                                    <p:animEffect transition="in" filter="fade">
                                      <p:cBhvr>
                                        <p:cTn id="50" dur="1000"/>
                                        <p:tgtEl>
                                          <p:spTgt spid="50193"/>
                                        </p:tgtEl>
                                      </p:cBhvr>
                                    </p:animEffect>
                                  </p:childTnLst>
                                </p:cTn>
                              </p:par>
                            </p:childTnLst>
                          </p:cTn>
                        </p:par>
                        <p:par>
                          <p:cTn id="51" fill="hold" nodeType="afterGroup">
                            <p:stCondLst>
                              <p:cond delay="5000"/>
                            </p:stCondLst>
                            <p:childTnLst>
                              <p:par>
                                <p:cTn id="52" presetID="21" presetClass="entr" presetSubtype="1" repeatCount="3000" fill="hold" grpId="0" nodeType="afterEffect">
                                  <p:stCondLst>
                                    <p:cond delay="0"/>
                                  </p:stCondLst>
                                  <p:childTnLst>
                                    <p:set>
                                      <p:cBhvr>
                                        <p:cTn id="53" dur="1" fill="hold">
                                          <p:stCondLst>
                                            <p:cond delay="0"/>
                                          </p:stCondLst>
                                        </p:cTn>
                                        <p:tgtEl>
                                          <p:spTgt spid="50203"/>
                                        </p:tgtEl>
                                        <p:attrNameLst>
                                          <p:attrName>style.visibility</p:attrName>
                                        </p:attrNameLst>
                                      </p:cBhvr>
                                      <p:to>
                                        <p:strVal val="visible"/>
                                      </p:to>
                                    </p:set>
                                    <p:animEffect transition="in" filter="wheel(1)">
                                      <p:cBhvr>
                                        <p:cTn id="54" dur="1000"/>
                                        <p:tgtEl>
                                          <p:spTgt spid="5020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0204"/>
                                        </p:tgtEl>
                                        <p:attrNameLst>
                                          <p:attrName>style.visibility</p:attrName>
                                        </p:attrNameLst>
                                      </p:cBhvr>
                                      <p:to>
                                        <p:strVal val="visible"/>
                                      </p:to>
                                    </p:set>
                                    <p:animEffect transition="in" filter="fade">
                                      <p:cBhvr>
                                        <p:cTn id="57" dur="1000"/>
                                        <p:tgtEl>
                                          <p:spTgt spid="50204"/>
                                        </p:tgtEl>
                                      </p:cBhvr>
                                    </p:animEffect>
                                  </p:childTnLst>
                                </p:cTn>
                              </p:par>
                              <p:par>
                                <p:cTn id="58" presetID="12" presetClass="entr" presetSubtype="1"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slide(fromTop)">
                                      <p:cBhvr>
                                        <p:cTn id="60" dur="1000"/>
                                        <p:tgtEl>
                                          <p:spTgt spid="2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1000" fill="hold"/>
                                        <p:tgtEl>
                                          <p:spTgt spid="33"/>
                                        </p:tgtEl>
                                        <p:attrNameLst>
                                          <p:attrName>ppt_x</p:attrName>
                                        </p:attrNameLst>
                                      </p:cBhvr>
                                      <p:tavLst>
                                        <p:tav tm="0">
                                          <p:val>
                                            <p:strVal val="#ppt_x"/>
                                          </p:val>
                                        </p:tav>
                                        <p:tav tm="100000">
                                          <p:val>
                                            <p:strVal val="#ppt_x"/>
                                          </p:val>
                                        </p:tav>
                                      </p:tavLst>
                                    </p:anim>
                                    <p:anim calcmode="lin" valueType="num">
                                      <p:cBhvr additive="base">
                                        <p:cTn id="70"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1" grpId="0"/>
      <p:bldP spid="50191" grpId="1"/>
      <p:bldP spid="50200" grpId="0" animBg="1"/>
      <p:bldP spid="50200" grpId="1" animBg="1"/>
      <p:bldP spid="50193" grpId="0"/>
      <p:bldP spid="50203" grpId="0" animBg="1"/>
      <p:bldP spid="50204" grpId="0"/>
      <p:bldP spid="50214" grpId="0" animBg="1"/>
      <p:bldP spid="50214" grpId="1" animBg="1"/>
      <p:bldP spid="50215" grpId="0" animBg="1"/>
      <p:bldP spid="50215" grpId="1" animBg="1"/>
      <p:bldP spid="50216" grpId="0" animBg="1"/>
      <p:bldP spid="50216" grpId="1" animBg="1"/>
      <p:bldP spid="50217" grpId="0" animBg="1"/>
      <p:bldP spid="33" grpId="0" animBg="1"/>
      <p:bldP spid="34" grpId="0" animBg="1"/>
      <p:bldP spid="3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1454E9B-2EF5-4D0E-88BF-9437A4ACB8C6}" type="slidenum">
              <a:rPr lang="en-US" altLang="zh-CN" smtClean="0"/>
              <a:pPr eaLnBrk="1" hangingPunct="1"/>
              <a:t>53</a:t>
            </a:fld>
            <a:endParaRPr lang="en-US" altLang="zh-CN" smtClean="0"/>
          </a:p>
        </p:txBody>
      </p:sp>
      <p:sp>
        <p:nvSpPr>
          <p:cNvPr id="65539" name="Rectangle 2"/>
          <p:cNvSpPr>
            <a:spLocks noGrp="1" noChangeArrowheads="1"/>
          </p:cNvSpPr>
          <p:nvPr>
            <p:ph type="title"/>
          </p:nvPr>
        </p:nvSpPr>
        <p:spPr>
          <a:xfrm>
            <a:off x="735013" y="260350"/>
            <a:ext cx="8229600" cy="792163"/>
          </a:xfrm>
        </p:spPr>
        <p:txBody>
          <a:bodyPr/>
          <a:lstStyle/>
          <a:p>
            <a:pPr eaLnBrk="1" hangingPunct="1"/>
            <a:r>
              <a:rPr lang="zh-CN" altLang="en-US" smtClean="0"/>
              <a:t>菜单</a:t>
            </a:r>
            <a:r>
              <a:rPr lang="en-US" altLang="zh-CN" smtClean="0"/>
              <a:t>JMenu </a:t>
            </a:r>
            <a:r>
              <a:rPr lang="zh-CN" altLang="en-US" smtClean="0"/>
              <a:t>类</a:t>
            </a:r>
            <a:endParaRPr lang="en-US" altLang="zh-CN" smtClean="0"/>
          </a:p>
        </p:txBody>
      </p:sp>
      <p:sp>
        <p:nvSpPr>
          <p:cNvPr id="51203" name="Rectangle 3"/>
          <p:cNvSpPr>
            <a:spLocks noGrp="1" noChangeArrowheads="1"/>
          </p:cNvSpPr>
          <p:nvPr>
            <p:ph type="body" idx="1"/>
          </p:nvPr>
        </p:nvSpPr>
        <p:spPr>
          <a:xfrm>
            <a:off x="684213" y="1341438"/>
            <a:ext cx="8229600" cy="2087562"/>
          </a:xfrm>
        </p:spPr>
        <p:txBody>
          <a:bodyPr/>
          <a:lstStyle/>
          <a:p>
            <a:pPr eaLnBrk="1" hangingPunct="1"/>
            <a:r>
              <a:rPr lang="en-US" altLang="zh-CN" smtClean="0"/>
              <a:t>JMenu </a:t>
            </a:r>
            <a:r>
              <a:rPr lang="zh-CN" altLang="en-US" smtClean="0"/>
              <a:t>组件有两个用途 </a:t>
            </a:r>
            <a:endParaRPr lang="en-US" smtClean="0"/>
          </a:p>
          <a:p>
            <a:pPr marL="812800" lvl="1" indent="-276225" eaLnBrk="1" hangingPunct="1"/>
            <a:r>
              <a:rPr lang="zh-CN" altLang="en-US" smtClean="0"/>
              <a:t>当它添加至 </a:t>
            </a:r>
            <a:r>
              <a:rPr lang="en-US" altLang="zh-CN" sz="2800" smtClean="0"/>
              <a:t>JMenuBar</a:t>
            </a:r>
            <a:r>
              <a:rPr lang="en-US" altLang="zh-CN" smtClean="0"/>
              <a:t> </a:t>
            </a:r>
            <a:r>
              <a:rPr lang="zh-CN" altLang="en-US" smtClean="0"/>
              <a:t>时，将显示为文本字符串 </a:t>
            </a:r>
            <a:endParaRPr lang="en-US" smtClean="0"/>
          </a:p>
          <a:p>
            <a:pPr marL="812800" lvl="1" indent="-276225" eaLnBrk="1" hangingPunct="1"/>
            <a:r>
              <a:rPr lang="zh-CN" altLang="en-US" smtClean="0"/>
              <a:t>当用户单击此菜单项时，则显示一个弹出式菜单</a:t>
            </a:r>
            <a:r>
              <a:rPr lang="en-US" smtClean="0"/>
              <a:t>  </a:t>
            </a:r>
          </a:p>
        </p:txBody>
      </p:sp>
      <p:sp>
        <p:nvSpPr>
          <p:cNvPr id="51204" name="Rectangle 4"/>
          <p:cNvSpPr>
            <a:spLocks noChangeArrowheads="1"/>
          </p:cNvSpPr>
          <p:nvPr/>
        </p:nvSpPr>
        <p:spPr bwMode="auto">
          <a:xfrm>
            <a:off x="3708400" y="4106863"/>
            <a:ext cx="2303463" cy="406400"/>
          </a:xfrm>
          <a:prstGeom prst="rect">
            <a:avLst/>
          </a:prstGeom>
          <a:gradFill rotWithShape="1">
            <a:gsLst>
              <a:gs pos="0">
                <a:srgbClr val="6699FF"/>
              </a:gs>
              <a:gs pos="100000">
                <a:schemeClr val="accent2"/>
              </a:gs>
            </a:gsLst>
            <a:path path="shape">
              <a:fillToRect l="50000" t="50000" r="50000" b="50000"/>
            </a:path>
          </a:gradFill>
          <a:ln w="9525" algn="ctr">
            <a:solidFill>
              <a:schemeClr val="tx1"/>
            </a:solidFill>
            <a:miter lim="800000"/>
            <a:headEnd/>
            <a:tailEnd/>
          </a:ln>
          <a:effectLst>
            <a:prstShdw prst="shdw13" dist="63500" dir="18412194">
              <a:schemeClr val="bg2">
                <a:alpha val="50000"/>
              </a:schemeClr>
            </a:prstShdw>
          </a:effectLst>
        </p:spPr>
        <p:txBody>
          <a:bodyPr anchor="ctr"/>
          <a:lstStyle/>
          <a:p>
            <a:r>
              <a:rPr lang="en-US" altLang="zh-CN">
                <a:solidFill>
                  <a:schemeClr val="bg1"/>
                </a:solidFill>
              </a:rPr>
              <a:t>JMenu</a:t>
            </a:r>
          </a:p>
        </p:txBody>
      </p:sp>
      <p:sp>
        <p:nvSpPr>
          <p:cNvPr id="51205" name="Rectangle 5"/>
          <p:cNvSpPr>
            <a:spLocks noChangeArrowheads="1"/>
          </p:cNvSpPr>
          <p:nvPr/>
        </p:nvSpPr>
        <p:spPr bwMode="auto">
          <a:xfrm>
            <a:off x="971550" y="4113213"/>
            <a:ext cx="2016125" cy="406400"/>
          </a:xfrm>
          <a:prstGeom prst="rect">
            <a:avLst/>
          </a:prstGeom>
          <a:gradFill rotWithShape="1">
            <a:gsLst>
              <a:gs pos="0">
                <a:srgbClr val="FFFFFF"/>
              </a:gs>
              <a:gs pos="50000">
                <a:srgbClr val="00CCFF"/>
              </a:gs>
              <a:gs pos="100000">
                <a:srgbClr val="FFFFFF"/>
              </a:gs>
            </a:gsLst>
            <a:lin ang="5400000" scaled="1"/>
          </a:gradFill>
          <a:ln w="9525" algn="ctr">
            <a:solidFill>
              <a:srgbClr val="003366"/>
            </a:solidFill>
            <a:miter lim="800000"/>
            <a:headEnd/>
            <a:tailEnd/>
          </a:ln>
          <a:effectLst>
            <a:outerShdw dist="71842" dir="2700000" algn="ctr" rotWithShape="0">
              <a:schemeClr val="bg2">
                <a:alpha val="50000"/>
              </a:schemeClr>
            </a:outerShdw>
          </a:effectLst>
        </p:spPr>
        <p:txBody>
          <a:bodyPr anchor="ctr"/>
          <a:lstStyle/>
          <a:p>
            <a:r>
              <a:rPr lang="en-US" altLang="zh-CN" sz="2000"/>
              <a:t>JMenuItem </a:t>
            </a:r>
          </a:p>
        </p:txBody>
      </p:sp>
      <p:sp>
        <p:nvSpPr>
          <p:cNvPr id="51206" name="Rectangle 6"/>
          <p:cNvSpPr>
            <a:spLocks noChangeArrowheads="1"/>
          </p:cNvSpPr>
          <p:nvPr/>
        </p:nvSpPr>
        <p:spPr bwMode="auto">
          <a:xfrm>
            <a:off x="6732588" y="4076700"/>
            <a:ext cx="2089150" cy="406400"/>
          </a:xfrm>
          <a:prstGeom prst="rect">
            <a:avLst/>
          </a:prstGeom>
          <a:gradFill rotWithShape="1">
            <a:gsLst>
              <a:gs pos="0">
                <a:srgbClr val="FFFFFF"/>
              </a:gs>
              <a:gs pos="50000">
                <a:srgbClr val="00CCFF"/>
              </a:gs>
              <a:gs pos="100000">
                <a:srgbClr val="FFFFFF"/>
              </a:gs>
            </a:gsLst>
            <a:lin ang="5400000" scaled="1"/>
          </a:gradFill>
          <a:ln w="9525" algn="ctr">
            <a:solidFill>
              <a:srgbClr val="003366"/>
            </a:solidFill>
            <a:miter lim="800000"/>
            <a:headEnd/>
            <a:tailEnd/>
          </a:ln>
          <a:effectLst>
            <a:outerShdw dist="71842" dir="2700000" algn="ctr" rotWithShape="0">
              <a:schemeClr val="bg2">
                <a:alpha val="50000"/>
              </a:schemeClr>
            </a:outerShdw>
          </a:effectLst>
        </p:spPr>
        <p:txBody>
          <a:bodyPr anchor="ctr"/>
          <a:lstStyle/>
          <a:p>
            <a:r>
              <a:rPr lang="en-US" altLang="zh-CN" sz="2000"/>
              <a:t>JSeparator </a:t>
            </a:r>
          </a:p>
        </p:txBody>
      </p:sp>
      <p:sp>
        <p:nvSpPr>
          <p:cNvPr id="51207" name="Rectangle 7"/>
          <p:cNvSpPr>
            <a:spLocks noChangeArrowheads="1"/>
          </p:cNvSpPr>
          <p:nvPr/>
        </p:nvSpPr>
        <p:spPr bwMode="auto">
          <a:xfrm>
            <a:off x="3132138" y="3068638"/>
            <a:ext cx="3168650" cy="406400"/>
          </a:xfrm>
          <a:prstGeom prst="rect">
            <a:avLst/>
          </a:prstGeom>
          <a:gradFill rotWithShape="1">
            <a:gsLst>
              <a:gs pos="0">
                <a:srgbClr val="FFFFFF"/>
              </a:gs>
              <a:gs pos="50000">
                <a:srgbClr val="00CCFF"/>
              </a:gs>
              <a:gs pos="100000">
                <a:srgbClr val="FFFFFF"/>
              </a:gs>
            </a:gsLst>
            <a:lin ang="5400000" scaled="1"/>
          </a:gradFill>
          <a:ln w="9525" algn="ctr">
            <a:solidFill>
              <a:srgbClr val="003366"/>
            </a:solidFill>
            <a:miter lim="800000"/>
            <a:headEnd/>
            <a:tailEnd/>
          </a:ln>
          <a:effectLst>
            <a:outerShdw dist="71842" dir="2700000" algn="ctr" rotWithShape="0">
              <a:schemeClr val="bg2">
                <a:alpha val="50000"/>
              </a:schemeClr>
            </a:outerShdw>
          </a:effectLst>
        </p:spPr>
        <p:txBody>
          <a:bodyPr anchor="ctr"/>
          <a:lstStyle/>
          <a:p>
            <a:r>
              <a:rPr lang="en-US" altLang="zh-CN" sz="2000"/>
              <a:t>JCheckBoxMenuItem </a:t>
            </a:r>
          </a:p>
        </p:txBody>
      </p:sp>
      <p:sp>
        <p:nvSpPr>
          <p:cNvPr id="51208" name="Rectangle 8"/>
          <p:cNvSpPr>
            <a:spLocks noChangeArrowheads="1"/>
          </p:cNvSpPr>
          <p:nvPr/>
        </p:nvSpPr>
        <p:spPr bwMode="auto">
          <a:xfrm>
            <a:off x="3348038" y="5086350"/>
            <a:ext cx="3025775" cy="406400"/>
          </a:xfrm>
          <a:prstGeom prst="rect">
            <a:avLst/>
          </a:prstGeom>
          <a:gradFill rotWithShape="1">
            <a:gsLst>
              <a:gs pos="0">
                <a:srgbClr val="FFFFFF"/>
              </a:gs>
              <a:gs pos="50000">
                <a:srgbClr val="00CCFF"/>
              </a:gs>
              <a:gs pos="100000">
                <a:srgbClr val="FFFFFF"/>
              </a:gs>
            </a:gsLst>
            <a:lin ang="5400000" scaled="1"/>
          </a:gradFill>
          <a:ln w="9525" algn="ctr">
            <a:solidFill>
              <a:srgbClr val="003366"/>
            </a:solidFill>
            <a:miter lim="800000"/>
            <a:headEnd/>
            <a:tailEnd/>
          </a:ln>
          <a:effectLst>
            <a:outerShdw dist="71842" dir="2700000" algn="ctr" rotWithShape="0">
              <a:schemeClr val="bg2">
                <a:alpha val="50000"/>
              </a:schemeClr>
            </a:outerShdw>
          </a:effectLst>
        </p:spPr>
        <p:txBody>
          <a:bodyPr anchor="ctr"/>
          <a:lstStyle/>
          <a:p>
            <a:r>
              <a:rPr lang="en-US" altLang="zh-CN" sz="2000"/>
              <a:t>JRadioButtonMenuItem </a:t>
            </a:r>
          </a:p>
        </p:txBody>
      </p:sp>
      <p:cxnSp>
        <p:nvCxnSpPr>
          <p:cNvPr id="51209" name="AutoShape 9"/>
          <p:cNvCxnSpPr>
            <a:cxnSpLocks noChangeShapeType="1"/>
            <a:stCxn id="51204" idx="0"/>
          </p:cNvCxnSpPr>
          <p:nvPr/>
        </p:nvCxnSpPr>
        <p:spPr bwMode="auto">
          <a:xfrm flipV="1">
            <a:off x="4860925" y="3473450"/>
            <a:ext cx="0" cy="633413"/>
          </a:xfrm>
          <a:prstGeom prst="straightConnector1">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0" name="AutoShape 10"/>
          <p:cNvCxnSpPr>
            <a:cxnSpLocks noChangeShapeType="1"/>
            <a:stCxn id="51204" idx="3"/>
          </p:cNvCxnSpPr>
          <p:nvPr/>
        </p:nvCxnSpPr>
        <p:spPr bwMode="auto">
          <a:xfrm flipV="1">
            <a:off x="6011863" y="4308475"/>
            <a:ext cx="750887" cy="158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1" name="AutoShape 11"/>
          <p:cNvCxnSpPr>
            <a:cxnSpLocks noChangeShapeType="1"/>
            <a:stCxn id="51204" idx="2"/>
            <a:endCxn id="51208" idx="0"/>
          </p:cNvCxnSpPr>
          <p:nvPr/>
        </p:nvCxnSpPr>
        <p:spPr bwMode="auto">
          <a:xfrm>
            <a:off x="4860925" y="4513263"/>
            <a:ext cx="0" cy="573087"/>
          </a:xfrm>
          <a:prstGeom prst="straightConnector1">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3" name="AutoShape 13"/>
          <p:cNvCxnSpPr>
            <a:cxnSpLocks noChangeShapeType="1"/>
            <a:stCxn id="51204" idx="1"/>
            <a:endCxn id="51205" idx="3"/>
          </p:cNvCxnSpPr>
          <p:nvPr/>
        </p:nvCxnSpPr>
        <p:spPr bwMode="auto">
          <a:xfrm flipH="1">
            <a:off x="2987675" y="4310063"/>
            <a:ext cx="720725" cy="63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1000" fill="hold"/>
                                        <p:tgtEl>
                                          <p:spTgt spid="5120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0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 calcmode="lin" valueType="num">
                                      <p:cBhvr additive="base">
                                        <p:cTn id="12" dur="1000" fill="hold"/>
                                        <p:tgtEl>
                                          <p:spTgt spid="51203">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5120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 calcmode="lin" valueType="num">
                                      <p:cBhvr additive="base">
                                        <p:cTn id="17" dur="1000" fill="hold"/>
                                        <p:tgtEl>
                                          <p:spTgt spid="51203">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51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mph" presetSubtype="0" nodeType="clickEffect">
                                  <p:stCondLst>
                                    <p:cond delay="0"/>
                                  </p:stCondLst>
                                  <p:childTnLst>
                                    <p:set>
                                      <p:cBhvr rctx="PPT">
                                        <p:cTn id="22" dur="indefinite"/>
                                        <p:tgtEl>
                                          <p:spTgt spid="51203">
                                            <p:txEl>
                                              <p:pRg st="0" end="0"/>
                                            </p:txEl>
                                          </p:spTgt>
                                        </p:tgtEl>
                                        <p:attrNameLst>
                                          <p:attrName>style.opacity</p:attrName>
                                        </p:attrNameLst>
                                      </p:cBhvr>
                                      <p:to>
                                        <p:strVal val="0.1"/>
                                      </p:to>
                                    </p:set>
                                    <p:animEffect filter="image" prLst="opacity: 0.1">
                                      <p:cBhvr rctx="IE">
                                        <p:cTn id="23" dur="indefinite"/>
                                        <p:tgtEl>
                                          <p:spTgt spid="51203">
                                            <p:txEl>
                                              <p:pRg st="0" end="0"/>
                                            </p:txEl>
                                          </p:spTgt>
                                        </p:tgtEl>
                                      </p:cBhvr>
                                    </p:animEffect>
                                  </p:childTnLst>
                                </p:cTn>
                              </p:par>
                              <p:par>
                                <p:cTn id="24" presetID="9" presetClass="emph" presetSubtype="0" nodeType="withEffect">
                                  <p:stCondLst>
                                    <p:cond delay="0"/>
                                  </p:stCondLst>
                                  <p:childTnLst>
                                    <p:set>
                                      <p:cBhvr rctx="PPT">
                                        <p:cTn id="25" dur="indefinite"/>
                                        <p:tgtEl>
                                          <p:spTgt spid="51203">
                                            <p:txEl>
                                              <p:pRg st="1" end="1"/>
                                            </p:txEl>
                                          </p:spTgt>
                                        </p:tgtEl>
                                        <p:attrNameLst>
                                          <p:attrName>style.opacity</p:attrName>
                                        </p:attrNameLst>
                                      </p:cBhvr>
                                      <p:to>
                                        <p:strVal val="0.1"/>
                                      </p:to>
                                    </p:set>
                                    <p:animEffect filter="image" prLst="opacity: 0.1">
                                      <p:cBhvr rctx="IE">
                                        <p:cTn id="26" dur="indefinite"/>
                                        <p:tgtEl>
                                          <p:spTgt spid="51203">
                                            <p:txEl>
                                              <p:pRg st="1" end="1"/>
                                            </p:txEl>
                                          </p:spTgt>
                                        </p:tgtEl>
                                      </p:cBhvr>
                                    </p:animEffect>
                                  </p:childTnLst>
                                </p:cTn>
                              </p:par>
                              <p:par>
                                <p:cTn id="27" presetID="9" presetClass="emph" presetSubtype="0" nodeType="withEffect">
                                  <p:stCondLst>
                                    <p:cond delay="0"/>
                                  </p:stCondLst>
                                  <p:childTnLst>
                                    <p:set>
                                      <p:cBhvr rctx="PPT">
                                        <p:cTn id="28" dur="indefinite"/>
                                        <p:tgtEl>
                                          <p:spTgt spid="51203">
                                            <p:txEl>
                                              <p:pRg st="2" end="2"/>
                                            </p:txEl>
                                          </p:spTgt>
                                        </p:tgtEl>
                                        <p:attrNameLst>
                                          <p:attrName>style.opacity</p:attrName>
                                        </p:attrNameLst>
                                      </p:cBhvr>
                                      <p:to>
                                        <p:strVal val="0.1"/>
                                      </p:to>
                                    </p:set>
                                    <p:animEffect filter="image" prLst="opacity: 0.1">
                                      <p:cBhvr rctx="IE">
                                        <p:cTn id="29" dur="indefinite"/>
                                        <p:tgtEl>
                                          <p:spTgt spid="51203">
                                            <p:txEl>
                                              <p:pRg st="2" end="2"/>
                                            </p:txEl>
                                          </p:spTgt>
                                        </p:tgtEl>
                                      </p:cBhvr>
                                    </p:animEffect>
                                  </p:childTnLst>
                                </p:cTn>
                              </p:par>
                            </p:childTnLst>
                          </p:cTn>
                        </p:par>
                        <p:par>
                          <p:cTn id="30" fill="hold" nodeType="afterGroup">
                            <p:stCondLst>
                              <p:cond delay="0"/>
                            </p:stCondLst>
                            <p:childTnLst>
                              <p:par>
                                <p:cTn id="31" presetID="10" presetClass="entr" presetSubtype="0" fill="hold" grpId="0" nodeType="afterEffect">
                                  <p:stCondLst>
                                    <p:cond delay="0"/>
                                  </p:stCondLst>
                                  <p:childTnLst>
                                    <p:set>
                                      <p:cBhvr>
                                        <p:cTn id="32" dur="1" fill="hold">
                                          <p:stCondLst>
                                            <p:cond delay="0"/>
                                          </p:stCondLst>
                                        </p:cTn>
                                        <p:tgtEl>
                                          <p:spTgt spid="51204"/>
                                        </p:tgtEl>
                                        <p:attrNameLst>
                                          <p:attrName>style.visibility</p:attrName>
                                        </p:attrNameLst>
                                      </p:cBhvr>
                                      <p:to>
                                        <p:strVal val="visible"/>
                                      </p:to>
                                    </p:set>
                                    <p:animEffect transition="in" filter="fade">
                                      <p:cBhvr>
                                        <p:cTn id="33" dur="1000"/>
                                        <p:tgtEl>
                                          <p:spTgt spid="51204"/>
                                        </p:tgtEl>
                                      </p:cBhvr>
                                    </p:animEffect>
                                  </p:childTnLst>
                                </p:cTn>
                              </p:par>
                            </p:childTnLst>
                          </p:cTn>
                        </p:par>
                        <p:par>
                          <p:cTn id="34" fill="hold" nodeType="afterGroup">
                            <p:stCondLst>
                              <p:cond delay="1000"/>
                            </p:stCondLst>
                            <p:childTnLst>
                              <p:par>
                                <p:cTn id="35" presetID="22" presetClass="entr" presetSubtype="4" fill="hold" nodeType="afterEffect">
                                  <p:stCondLst>
                                    <p:cond delay="0"/>
                                  </p:stCondLst>
                                  <p:childTnLst>
                                    <p:set>
                                      <p:cBhvr>
                                        <p:cTn id="36" dur="1" fill="hold">
                                          <p:stCondLst>
                                            <p:cond delay="0"/>
                                          </p:stCondLst>
                                        </p:cTn>
                                        <p:tgtEl>
                                          <p:spTgt spid="51209"/>
                                        </p:tgtEl>
                                        <p:attrNameLst>
                                          <p:attrName>style.visibility</p:attrName>
                                        </p:attrNameLst>
                                      </p:cBhvr>
                                      <p:to>
                                        <p:strVal val="visible"/>
                                      </p:to>
                                    </p:set>
                                    <p:animEffect transition="in" filter="wipe(down)">
                                      <p:cBhvr>
                                        <p:cTn id="37" dur="1000"/>
                                        <p:tgtEl>
                                          <p:spTgt spid="51209"/>
                                        </p:tgtEl>
                                      </p:cBhvr>
                                    </p:animEffect>
                                  </p:childTnLst>
                                </p:cTn>
                              </p:par>
                              <p:par>
                                <p:cTn id="38" presetID="22" presetClass="entr" presetSubtype="8" fill="hold" nodeType="withEffect">
                                  <p:stCondLst>
                                    <p:cond delay="0"/>
                                  </p:stCondLst>
                                  <p:childTnLst>
                                    <p:set>
                                      <p:cBhvr>
                                        <p:cTn id="39" dur="1" fill="hold">
                                          <p:stCondLst>
                                            <p:cond delay="0"/>
                                          </p:stCondLst>
                                        </p:cTn>
                                        <p:tgtEl>
                                          <p:spTgt spid="51210"/>
                                        </p:tgtEl>
                                        <p:attrNameLst>
                                          <p:attrName>style.visibility</p:attrName>
                                        </p:attrNameLst>
                                      </p:cBhvr>
                                      <p:to>
                                        <p:strVal val="visible"/>
                                      </p:to>
                                    </p:set>
                                    <p:animEffect transition="in" filter="wipe(left)">
                                      <p:cBhvr>
                                        <p:cTn id="40" dur="1000"/>
                                        <p:tgtEl>
                                          <p:spTgt spid="51210"/>
                                        </p:tgtEl>
                                      </p:cBhvr>
                                    </p:animEffect>
                                  </p:childTnLst>
                                </p:cTn>
                              </p:par>
                              <p:par>
                                <p:cTn id="41" presetID="22" presetClass="entr" presetSubtype="1" fill="hold" nodeType="withEffect">
                                  <p:stCondLst>
                                    <p:cond delay="0"/>
                                  </p:stCondLst>
                                  <p:childTnLst>
                                    <p:set>
                                      <p:cBhvr>
                                        <p:cTn id="42" dur="1" fill="hold">
                                          <p:stCondLst>
                                            <p:cond delay="0"/>
                                          </p:stCondLst>
                                        </p:cTn>
                                        <p:tgtEl>
                                          <p:spTgt spid="51211"/>
                                        </p:tgtEl>
                                        <p:attrNameLst>
                                          <p:attrName>style.visibility</p:attrName>
                                        </p:attrNameLst>
                                      </p:cBhvr>
                                      <p:to>
                                        <p:strVal val="visible"/>
                                      </p:to>
                                    </p:set>
                                    <p:animEffect transition="in" filter="wipe(up)">
                                      <p:cBhvr>
                                        <p:cTn id="43" dur="1000"/>
                                        <p:tgtEl>
                                          <p:spTgt spid="51211"/>
                                        </p:tgtEl>
                                      </p:cBhvr>
                                    </p:animEffect>
                                  </p:childTnLst>
                                </p:cTn>
                              </p:par>
                              <p:par>
                                <p:cTn id="44" presetID="22" presetClass="entr" presetSubtype="2" fill="hold" nodeType="withEffect">
                                  <p:stCondLst>
                                    <p:cond delay="0"/>
                                  </p:stCondLst>
                                  <p:childTnLst>
                                    <p:set>
                                      <p:cBhvr>
                                        <p:cTn id="45" dur="1" fill="hold">
                                          <p:stCondLst>
                                            <p:cond delay="0"/>
                                          </p:stCondLst>
                                        </p:cTn>
                                        <p:tgtEl>
                                          <p:spTgt spid="51213"/>
                                        </p:tgtEl>
                                        <p:attrNameLst>
                                          <p:attrName>style.visibility</p:attrName>
                                        </p:attrNameLst>
                                      </p:cBhvr>
                                      <p:to>
                                        <p:strVal val="visible"/>
                                      </p:to>
                                    </p:set>
                                    <p:animEffect transition="in" filter="wipe(right)">
                                      <p:cBhvr>
                                        <p:cTn id="46" dur="1000"/>
                                        <p:tgtEl>
                                          <p:spTgt spid="51213"/>
                                        </p:tgtEl>
                                      </p:cBhvr>
                                    </p:animEffect>
                                  </p:childTnLst>
                                </p:cTn>
                              </p:par>
                            </p:childTnLst>
                          </p:cTn>
                        </p:par>
                        <p:par>
                          <p:cTn id="47" fill="hold" nodeType="afterGroup">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51207"/>
                                        </p:tgtEl>
                                        <p:attrNameLst>
                                          <p:attrName>style.visibility</p:attrName>
                                        </p:attrNameLst>
                                      </p:cBhvr>
                                      <p:to>
                                        <p:strVal val="visible"/>
                                      </p:to>
                                    </p:set>
                                    <p:animEffect transition="in" filter="fade">
                                      <p:cBhvr>
                                        <p:cTn id="50" dur="1000"/>
                                        <p:tgtEl>
                                          <p:spTgt spid="51207"/>
                                        </p:tgtEl>
                                      </p:cBhvr>
                                    </p:animEffect>
                                  </p:childTnLst>
                                </p:cTn>
                              </p:par>
                            </p:childTnLst>
                          </p:cTn>
                        </p:par>
                        <p:par>
                          <p:cTn id="51" fill="hold" nodeType="afterGroup">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51205"/>
                                        </p:tgtEl>
                                        <p:attrNameLst>
                                          <p:attrName>style.visibility</p:attrName>
                                        </p:attrNameLst>
                                      </p:cBhvr>
                                      <p:to>
                                        <p:strVal val="visible"/>
                                      </p:to>
                                    </p:set>
                                    <p:animEffect transition="in" filter="fade">
                                      <p:cBhvr>
                                        <p:cTn id="54" dur="1000"/>
                                        <p:tgtEl>
                                          <p:spTgt spid="51205"/>
                                        </p:tgtEl>
                                      </p:cBhvr>
                                    </p:animEffect>
                                  </p:childTnLst>
                                </p:cTn>
                              </p:par>
                            </p:childTnLst>
                          </p:cTn>
                        </p:par>
                        <p:par>
                          <p:cTn id="55" fill="hold" nodeType="afterGroup">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51206"/>
                                        </p:tgtEl>
                                        <p:attrNameLst>
                                          <p:attrName>style.visibility</p:attrName>
                                        </p:attrNameLst>
                                      </p:cBhvr>
                                      <p:to>
                                        <p:strVal val="visible"/>
                                      </p:to>
                                    </p:set>
                                    <p:animEffect transition="in" filter="fade">
                                      <p:cBhvr>
                                        <p:cTn id="58" dur="1000"/>
                                        <p:tgtEl>
                                          <p:spTgt spid="51206"/>
                                        </p:tgtEl>
                                      </p:cBhvr>
                                    </p:animEffect>
                                  </p:childTnLst>
                                </p:cTn>
                              </p:par>
                            </p:childTnLst>
                          </p:cTn>
                        </p:par>
                        <p:par>
                          <p:cTn id="59" fill="hold" nodeType="afterGroup">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51208"/>
                                        </p:tgtEl>
                                        <p:attrNameLst>
                                          <p:attrName>style.visibility</p:attrName>
                                        </p:attrNameLst>
                                      </p:cBhvr>
                                      <p:to>
                                        <p:strVal val="visible"/>
                                      </p:to>
                                    </p:set>
                                    <p:animEffect transition="in" filter="fade">
                                      <p:cBhvr>
                                        <p:cTn id="62" dur="1000"/>
                                        <p:tgtEl>
                                          <p:spTgt spid="5120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xit" presetSubtype="0" fill="hold" grpId="1" nodeType="clickEffect">
                                  <p:stCondLst>
                                    <p:cond delay="0"/>
                                  </p:stCondLst>
                                  <p:childTnLst>
                                    <p:animEffect transition="out" filter="fade">
                                      <p:cBhvr>
                                        <p:cTn id="66" dur="1000"/>
                                        <p:tgtEl>
                                          <p:spTgt spid="51207"/>
                                        </p:tgtEl>
                                      </p:cBhvr>
                                    </p:animEffect>
                                    <p:set>
                                      <p:cBhvr>
                                        <p:cTn id="67" dur="1" fill="hold">
                                          <p:stCondLst>
                                            <p:cond delay="999"/>
                                          </p:stCondLst>
                                        </p:cTn>
                                        <p:tgtEl>
                                          <p:spTgt spid="51207"/>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1000"/>
                                        <p:tgtEl>
                                          <p:spTgt spid="51209"/>
                                        </p:tgtEl>
                                      </p:cBhvr>
                                    </p:animEffect>
                                    <p:set>
                                      <p:cBhvr>
                                        <p:cTn id="70" dur="1" fill="hold">
                                          <p:stCondLst>
                                            <p:cond delay="999"/>
                                          </p:stCondLst>
                                        </p:cTn>
                                        <p:tgtEl>
                                          <p:spTgt spid="51209"/>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1000"/>
                                        <p:tgtEl>
                                          <p:spTgt spid="51210"/>
                                        </p:tgtEl>
                                      </p:cBhvr>
                                    </p:animEffect>
                                    <p:set>
                                      <p:cBhvr>
                                        <p:cTn id="73" dur="1" fill="hold">
                                          <p:stCondLst>
                                            <p:cond delay="999"/>
                                          </p:stCondLst>
                                        </p:cTn>
                                        <p:tgtEl>
                                          <p:spTgt spid="51210"/>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1000"/>
                                        <p:tgtEl>
                                          <p:spTgt spid="51206"/>
                                        </p:tgtEl>
                                      </p:cBhvr>
                                    </p:animEffect>
                                    <p:set>
                                      <p:cBhvr>
                                        <p:cTn id="76" dur="1" fill="hold">
                                          <p:stCondLst>
                                            <p:cond delay="999"/>
                                          </p:stCondLst>
                                        </p:cTn>
                                        <p:tgtEl>
                                          <p:spTgt spid="51206"/>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1000"/>
                                        <p:tgtEl>
                                          <p:spTgt spid="51211"/>
                                        </p:tgtEl>
                                      </p:cBhvr>
                                    </p:animEffect>
                                    <p:set>
                                      <p:cBhvr>
                                        <p:cTn id="79" dur="1" fill="hold">
                                          <p:stCondLst>
                                            <p:cond delay="999"/>
                                          </p:stCondLst>
                                        </p:cTn>
                                        <p:tgtEl>
                                          <p:spTgt spid="51211"/>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1000"/>
                                        <p:tgtEl>
                                          <p:spTgt spid="51208"/>
                                        </p:tgtEl>
                                      </p:cBhvr>
                                    </p:animEffect>
                                    <p:set>
                                      <p:cBhvr>
                                        <p:cTn id="82" dur="1" fill="hold">
                                          <p:stCondLst>
                                            <p:cond delay="999"/>
                                          </p:stCondLst>
                                        </p:cTn>
                                        <p:tgtEl>
                                          <p:spTgt spid="51208"/>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1000"/>
                                        <p:tgtEl>
                                          <p:spTgt spid="51213"/>
                                        </p:tgtEl>
                                      </p:cBhvr>
                                    </p:animEffect>
                                    <p:set>
                                      <p:cBhvr>
                                        <p:cTn id="85" dur="1" fill="hold">
                                          <p:stCondLst>
                                            <p:cond delay="999"/>
                                          </p:stCondLst>
                                        </p:cTn>
                                        <p:tgtEl>
                                          <p:spTgt spid="51213"/>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1000"/>
                                        <p:tgtEl>
                                          <p:spTgt spid="51204"/>
                                        </p:tgtEl>
                                      </p:cBhvr>
                                    </p:animEffect>
                                    <p:set>
                                      <p:cBhvr>
                                        <p:cTn id="88" dur="1" fill="hold">
                                          <p:stCondLst>
                                            <p:cond delay="999"/>
                                          </p:stCondLst>
                                        </p:cTn>
                                        <p:tgtEl>
                                          <p:spTgt spid="51204"/>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1000"/>
                                        <p:tgtEl>
                                          <p:spTgt spid="51205"/>
                                        </p:tgtEl>
                                      </p:cBhvr>
                                    </p:animEffect>
                                    <p:set>
                                      <p:cBhvr>
                                        <p:cTn id="91" dur="1" fill="hold">
                                          <p:stCondLst>
                                            <p:cond delay="999"/>
                                          </p:stCondLst>
                                        </p:cTn>
                                        <p:tgtEl>
                                          <p:spTgt spid="512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4" grpId="1" animBg="1"/>
      <p:bldP spid="51205" grpId="0" animBg="1"/>
      <p:bldP spid="51205" grpId="1" animBg="1"/>
      <p:bldP spid="51206" grpId="0" animBg="1"/>
      <p:bldP spid="51206" grpId="1" animBg="1"/>
      <p:bldP spid="51207" grpId="0" animBg="1"/>
      <p:bldP spid="51207" grpId="1" animBg="1"/>
      <p:bldP spid="51208" grpId="0" animBg="1"/>
      <p:bldP spid="51208"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t>菜单项</a:t>
            </a:r>
            <a:r>
              <a:rPr lang="en-US" altLang="zh-CN" smtClean="0"/>
              <a:t>JMenuItem</a:t>
            </a:r>
            <a:r>
              <a:rPr lang="zh-CN" altLang="en-US" smtClean="0"/>
              <a:t>类</a:t>
            </a:r>
          </a:p>
        </p:txBody>
      </p:sp>
      <p:sp>
        <p:nvSpPr>
          <p:cNvPr id="66563"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64DB984-0B7B-486C-B303-A6951B0E28AB}" type="slidenum">
              <a:rPr lang="en-US" altLang="zh-CN" smtClean="0"/>
              <a:pPr eaLnBrk="1" hangingPunct="1"/>
              <a:t>54</a:t>
            </a:fld>
            <a:endParaRPr lang="en-US" altLang="zh-CN" smtClean="0"/>
          </a:p>
        </p:txBody>
      </p:sp>
      <p:sp>
        <p:nvSpPr>
          <p:cNvPr id="6" name="Rectangle 3"/>
          <p:cNvSpPr txBox="1">
            <a:spLocks noChangeArrowheads="1"/>
          </p:cNvSpPr>
          <p:nvPr/>
        </p:nvSpPr>
        <p:spPr bwMode="auto">
          <a:xfrm>
            <a:off x="601663" y="3363913"/>
            <a:ext cx="82296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rgbClr val="339966"/>
              </a:buClr>
              <a:buFont typeface="Wingdings" pitchFamily="2" charset="2"/>
              <a:buChar char="q"/>
            </a:pPr>
            <a:r>
              <a:rPr lang="zh-CN" altLang="en-US" sz="2800">
                <a:ea typeface="黑体" pitchFamily="49" charset="-122"/>
              </a:rPr>
              <a:t>只要选中 </a:t>
            </a:r>
            <a:r>
              <a:rPr lang="en-US" altLang="zh-CN" sz="2800">
                <a:ea typeface="黑体" pitchFamily="49" charset="-122"/>
              </a:rPr>
              <a:t>JMenuItem</a:t>
            </a:r>
            <a:r>
              <a:rPr lang="zh-CN" altLang="en-US" sz="2800">
                <a:ea typeface="黑体" pitchFamily="49" charset="-122"/>
              </a:rPr>
              <a:t>，就会产生通过重写 </a:t>
            </a:r>
            <a:r>
              <a:rPr lang="en-US" altLang="zh-CN" sz="2800">
                <a:ea typeface="黑体" pitchFamily="49" charset="-122"/>
              </a:rPr>
              <a:t>actionPerformed()</a:t>
            </a:r>
            <a:r>
              <a:rPr lang="zh-CN" altLang="en-US" sz="2800">
                <a:ea typeface="黑体" pitchFamily="49" charset="-122"/>
              </a:rPr>
              <a:t>方法进行处理的 </a:t>
            </a:r>
            <a:r>
              <a:rPr lang="en-US" altLang="zh-CN" sz="2800">
                <a:ea typeface="黑体" pitchFamily="49" charset="-122"/>
              </a:rPr>
              <a:t>ActionEvent </a:t>
            </a:r>
          </a:p>
        </p:txBody>
      </p:sp>
      <p:sp>
        <p:nvSpPr>
          <p:cNvPr id="7" name="Rectangle 4"/>
          <p:cNvSpPr txBox="1">
            <a:spLocks noChangeArrowheads="1"/>
          </p:cNvSpPr>
          <p:nvPr/>
        </p:nvSpPr>
        <p:spPr bwMode="auto">
          <a:xfrm>
            <a:off x="766763" y="1196975"/>
            <a:ext cx="806450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spcBef>
                <a:spcPct val="20000"/>
              </a:spcBef>
              <a:buClr>
                <a:srgbClr val="339966"/>
              </a:buClr>
              <a:buFont typeface="Wingdings" pitchFamily="2" charset="2"/>
              <a:buChar char="q"/>
            </a:pPr>
            <a:r>
              <a:rPr lang="en-US" altLang="zh-CN" sz="2400">
                <a:ea typeface="黑体" pitchFamily="49" charset="-122"/>
              </a:rPr>
              <a:t>JMenuItem </a:t>
            </a:r>
            <a:r>
              <a:rPr lang="zh-CN" altLang="en-US" sz="2400">
                <a:ea typeface="黑体" pitchFamily="49" charset="-122"/>
              </a:rPr>
              <a:t>组件通常是 </a:t>
            </a:r>
            <a:r>
              <a:rPr lang="en-US" altLang="zh-CN" sz="2400">
                <a:ea typeface="黑体" pitchFamily="49" charset="-122"/>
              </a:rPr>
              <a:t>JMenu </a:t>
            </a:r>
            <a:r>
              <a:rPr lang="zh-CN" altLang="en-US" sz="2400">
                <a:ea typeface="黑体" pitchFamily="49" charset="-122"/>
              </a:rPr>
              <a:t>或 </a:t>
            </a:r>
            <a:r>
              <a:rPr lang="en-US" altLang="zh-CN" sz="2400">
                <a:ea typeface="黑体" pitchFamily="49" charset="-122"/>
              </a:rPr>
              <a:t>JPopupMenu </a:t>
            </a:r>
            <a:r>
              <a:rPr lang="zh-CN" altLang="en-US" sz="2400">
                <a:ea typeface="黑体" pitchFamily="49" charset="-122"/>
              </a:rPr>
              <a:t>中选项的标题 </a:t>
            </a:r>
            <a:r>
              <a:rPr lang="en-US" sz="2400">
                <a:ea typeface="黑体" pitchFamily="49" charset="-122"/>
              </a:rPr>
              <a:t> </a:t>
            </a:r>
          </a:p>
          <a:p>
            <a:pPr eaLnBrk="1" hangingPunct="1">
              <a:lnSpc>
                <a:spcPct val="110000"/>
              </a:lnSpc>
              <a:spcBef>
                <a:spcPct val="20000"/>
              </a:spcBef>
              <a:buClr>
                <a:srgbClr val="339966"/>
              </a:buClr>
              <a:buFont typeface="Wingdings" pitchFamily="2" charset="2"/>
              <a:buChar char="q"/>
            </a:pPr>
            <a:r>
              <a:rPr lang="zh-CN" altLang="en-US" sz="2400">
                <a:ea typeface="黑体" pitchFamily="49" charset="-122"/>
              </a:rPr>
              <a:t>在 </a:t>
            </a:r>
            <a:r>
              <a:rPr lang="en-US" altLang="zh-CN" sz="2400">
                <a:ea typeface="黑体" pitchFamily="49" charset="-122"/>
              </a:rPr>
              <a:t>JMenuItem </a:t>
            </a:r>
            <a:r>
              <a:rPr lang="zh-CN" altLang="en-US" sz="2400">
                <a:ea typeface="黑体" pitchFamily="49" charset="-122"/>
              </a:rPr>
              <a:t>中除了可以添加字符串外，还可添加图标</a:t>
            </a:r>
            <a:endParaRPr lang="en-US" sz="2400">
              <a:ea typeface="黑体" pitchFamily="49" charset="-122"/>
            </a:endParaRPr>
          </a:p>
        </p:txBody>
      </p:sp>
      <p:sp>
        <p:nvSpPr>
          <p:cNvPr id="8" name="TextBox 7"/>
          <p:cNvSpPr txBox="1"/>
          <p:nvPr/>
        </p:nvSpPr>
        <p:spPr>
          <a:xfrm>
            <a:off x="900113" y="4805363"/>
            <a:ext cx="7272337" cy="461962"/>
          </a:xfrm>
          <a:prstGeom prst="rect">
            <a:avLst/>
          </a:prstGeom>
          <a:noFill/>
        </p:spPr>
        <p:txBody>
          <a:bodyPr>
            <a:spAutoFit/>
          </a:bodyPr>
          <a:lstStyle/>
          <a:p>
            <a:pPr>
              <a:defRPr/>
            </a:pPr>
            <a:r>
              <a:rPr lang="zh-CN" altLang="en-US" sz="2400" dirty="0">
                <a:latin typeface="+mj-ea"/>
                <a:ea typeface="+mj-ea"/>
              </a:rPr>
              <a:t>问题：如何生成二级子菜单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1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10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在</a:t>
            </a:r>
            <a:r>
              <a:rPr lang="en-US" altLang="zh-CN" smtClean="0"/>
              <a:t>JFrame</a:t>
            </a:r>
            <a:r>
              <a:rPr lang="zh-CN" altLang="en-US" smtClean="0"/>
              <a:t>中添加</a:t>
            </a:r>
            <a:r>
              <a:rPr lang="en-US" altLang="zh-CN" smtClean="0"/>
              <a:t>JMenuBar</a:t>
            </a:r>
            <a:endParaRPr lang="zh-CN" altLang="en-US" smtClean="0"/>
          </a:p>
        </p:txBody>
      </p:sp>
      <p:sp>
        <p:nvSpPr>
          <p:cNvPr id="67587"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6EB256E-8607-440F-8E50-A78927E2D7CF}" type="slidenum">
              <a:rPr lang="en-US" altLang="zh-CN" smtClean="0"/>
              <a:pPr eaLnBrk="1" hangingPunct="1"/>
              <a:t>55</a:t>
            </a:fld>
            <a:endParaRPr lang="en-US" altLang="zh-CN" smtClean="0"/>
          </a:p>
        </p:txBody>
      </p:sp>
      <p:pic>
        <p:nvPicPr>
          <p:cNvPr id="675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976313"/>
            <a:ext cx="7972425" cy="49053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7" name="组合 6"/>
          <p:cNvGrpSpPr>
            <a:grpSpLocks/>
          </p:cNvGrpSpPr>
          <p:nvPr/>
        </p:nvGrpSpPr>
        <p:grpSpPr bwMode="auto">
          <a:xfrm>
            <a:off x="3957638" y="4540250"/>
            <a:ext cx="3494087" cy="369888"/>
            <a:chOff x="3957637" y="4540478"/>
            <a:chExt cx="3494683" cy="369332"/>
          </a:xfrm>
        </p:grpSpPr>
        <p:sp>
          <p:nvSpPr>
            <p:cNvPr id="67593" name="矩形 4"/>
            <p:cNvSpPr>
              <a:spLocks noChangeArrowheads="1"/>
            </p:cNvSpPr>
            <p:nvPr/>
          </p:nvSpPr>
          <p:spPr bwMode="auto">
            <a:xfrm>
              <a:off x="6300192" y="4581128"/>
              <a:ext cx="1152128" cy="288032"/>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 name="TextBox 5"/>
            <p:cNvSpPr txBox="1"/>
            <p:nvPr/>
          </p:nvSpPr>
          <p:spPr>
            <a:xfrm>
              <a:off x="3957637" y="4540478"/>
              <a:ext cx="2160956" cy="369332"/>
            </a:xfrm>
            <a:prstGeom prst="rect">
              <a:avLst/>
            </a:prstGeom>
            <a:noFill/>
          </p:spPr>
          <p:txBody>
            <a:bodyPr>
              <a:spAutoFit/>
            </a:bodyPr>
            <a:lstStyle/>
            <a:p>
              <a:pPr>
                <a:defRPr/>
              </a:pPr>
              <a:r>
                <a:rPr lang="en-US" altLang="zh-CN" dirty="0">
                  <a:latin typeface="+mn-ea"/>
                  <a:ea typeface="+mn-ea"/>
                </a:rPr>
                <a:t>1. </a:t>
              </a:r>
              <a:r>
                <a:rPr lang="zh-CN" altLang="en-US" dirty="0">
                  <a:latin typeface="+mn-ea"/>
                  <a:ea typeface="+mn-ea"/>
                </a:rPr>
                <a:t>选中</a:t>
              </a:r>
              <a:r>
                <a:rPr lang="en-US" altLang="zh-CN" dirty="0" err="1">
                  <a:latin typeface="+mn-ea"/>
                  <a:ea typeface="+mn-ea"/>
                </a:rPr>
                <a:t>JMenuBar</a:t>
              </a:r>
              <a:endParaRPr lang="zh-CN" altLang="en-US" dirty="0">
                <a:latin typeface="+mn-ea"/>
                <a:ea typeface="+mn-ea"/>
              </a:endParaRPr>
            </a:p>
          </p:txBody>
        </p:sp>
      </p:grpSp>
      <p:grpSp>
        <p:nvGrpSpPr>
          <p:cNvPr id="11" name="组合 10"/>
          <p:cNvGrpSpPr>
            <a:grpSpLocks/>
          </p:cNvGrpSpPr>
          <p:nvPr/>
        </p:nvGrpSpPr>
        <p:grpSpPr bwMode="auto">
          <a:xfrm>
            <a:off x="614363" y="2420938"/>
            <a:ext cx="2449512" cy="1089025"/>
            <a:chOff x="615009" y="2420888"/>
            <a:chExt cx="2448272" cy="1089412"/>
          </a:xfrm>
        </p:grpSpPr>
        <p:sp>
          <p:nvSpPr>
            <p:cNvPr id="8" name="TextBox 7"/>
            <p:cNvSpPr txBox="1"/>
            <p:nvPr/>
          </p:nvSpPr>
          <p:spPr>
            <a:xfrm>
              <a:off x="615009" y="3140281"/>
              <a:ext cx="2448272" cy="370019"/>
            </a:xfrm>
            <a:prstGeom prst="rect">
              <a:avLst/>
            </a:prstGeom>
            <a:noFill/>
          </p:spPr>
          <p:txBody>
            <a:bodyPr>
              <a:spAutoFit/>
            </a:bodyPr>
            <a:lstStyle/>
            <a:p>
              <a:pPr>
                <a:defRPr/>
              </a:pPr>
              <a:r>
                <a:rPr lang="en-US" altLang="zh-CN" dirty="0">
                  <a:latin typeface="+mj-ea"/>
                  <a:ea typeface="+mj-ea"/>
                </a:rPr>
                <a:t>2. </a:t>
              </a:r>
              <a:r>
                <a:rPr lang="zh-CN" altLang="en-US" dirty="0">
                  <a:latin typeface="+mj-ea"/>
                  <a:ea typeface="+mj-ea"/>
                </a:rPr>
                <a:t>放到</a:t>
              </a:r>
              <a:r>
                <a:rPr lang="en-US" altLang="zh-CN" dirty="0">
                  <a:latin typeface="+mj-ea"/>
                  <a:ea typeface="+mj-ea"/>
                </a:rPr>
                <a:t>Frame</a:t>
              </a:r>
              <a:r>
                <a:rPr lang="zh-CN" altLang="en-US" dirty="0">
                  <a:latin typeface="+mj-ea"/>
                  <a:ea typeface="+mj-ea"/>
                </a:rPr>
                <a:t>的顶端</a:t>
              </a:r>
            </a:p>
          </p:txBody>
        </p:sp>
        <p:cxnSp>
          <p:nvCxnSpPr>
            <p:cNvPr id="67592" name="直接箭头连接符 9"/>
            <p:cNvCxnSpPr>
              <a:cxnSpLocks noChangeShapeType="1"/>
            </p:cNvCxnSpPr>
            <p:nvPr/>
          </p:nvCxnSpPr>
          <p:spPr bwMode="auto">
            <a:xfrm flipV="1">
              <a:off x="2339752" y="2420888"/>
              <a:ext cx="360040" cy="720080"/>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在</a:t>
            </a:r>
            <a:r>
              <a:rPr lang="en-US" altLang="zh-CN" smtClean="0"/>
              <a:t>JMenuBar</a:t>
            </a:r>
            <a:r>
              <a:rPr lang="zh-CN" altLang="en-US" smtClean="0"/>
              <a:t>上添加</a:t>
            </a:r>
            <a:r>
              <a:rPr lang="en-US" altLang="zh-CN" smtClean="0"/>
              <a:t>JMenu</a:t>
            </a:r>
            <a:endParaRPr lang="zh-CN" altLang="en-US" smtClean="0"/>
          </a:p>
        </p:txBody>
      </p:sp>
      <p:sp>
        <p:nvSpPr>
          <p:cNvPr id="68611"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586DE56-45C4-4A6D-9883-6D4810C0C8C1}" type="slidenum">
              <a:rPr lang="en-US" altLang="zh-CN" smtClean="0"/>
              <a:pPr eaLnBrk="1" hangingPunct="1"/>
              <a:t>56</a:t>
            </a:fld>
            <a:endParaRPr lang="en-US" altLang="zh-CN" smtClean="0"/>
          </a:p>
        </p:txBody>
      </p:sp>
      <p:pic>
        <p:nvPicPr>
          <p:cNvPr id="686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1628775"/>
            <a:ext cx="7991475" cy="489585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7" name="组合 6"/>
          <p:cNvGrpSpPr>
            <a:grpSpLocks/>
          </p:cNvGrpSpPr>
          <p:nvPr/>
        </p:nvGrpSpPr>
        <p:grpSpPr bwMode="auto">
          <a:xfrm>
            <a:off x="4356100" y="5435600"/>
            <a:ext cx="2879725" cy="369888"/>
            <a:chOff x="4572000" y="4540478"/>
            <a:chExt cx="2880320" cy="369332"/>
          </a:xfrm>
        </p:grpSpPr>
        <p:sp>
          <p:nvSpPr>
            <p:cNvPr id="68617" name="矩形 7"/>
            <p:cNvSpPr>
              <a:spLocks noChangeArrowheads="1"/>
            </p:cNvSpPr>
            <p:nvPr/>
          </p:nvSpPr>
          <p:spPr bwMode="auto">
            <a:xfrm>
              <a:off x="6300192" y="4581128"/>
              <a:ext cx="1152128" cy="288032"/>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 name="TextBox 8"/>
            <p:cNvSpPr txBox="1"/>
            <p:nvPr/>
          </p:nvSpPr>
          <p:spPr>
            <a:xfrm>
              <a:off x="4572000" y="4540478"/>
              <a:ext cx="1694213" cy="369332"/>
            </a:xfrm>
            <a:prstGeom prst="rect">
              <a:avLst/>
            </a:prstGeom>
            <a:noFill/>
          </p:spPr>
          <p:txBody>
            <a:bodyPr>
              <a:spAutoFit/>
            </a:bodyPr>
            <a:lstStyle/>
            <a:p>
              <a:pPr>
                <a:defRPr/>
              </a:pPr>
              <a:r>
                <a:rPr lang="en-US" altLang="zh-CN" dirty="0">
                  <a:latin typeface="+mn-ea"/>
                  <a:ea typeface="+mn-ea"/>
                </a:rPr>
                <a:t>1. </a:t>
              </a:r>
              <a:r>
                <a:rPr lang="zh-CN" altLang="en-US" dirty="0">
                  <a:latin typeface="+mn-ea"/>
                  <a:ea typeface="+mn-ea"/>
                </a:rPr>
                <a:t>选中</a:t>
              </a:r>
              <a:r>
                <a:rPr lang="en-US" altLang="zh-CN" dirty="0" err="1">
                  <a:latin typeface="+mn-ea"/>
                  <a:ea typeface="+mn-ea"/>
                </a:rPr>
                <a:t>JMenu</a:t>
              </a:r>
              <a:endParaRPr lang="zh-CN" altLang="en-US" dirty="0">
                <a:latin typeface="+mn-ea"/>
                <a:ea typeface="+mn-ea"/>
              </a:endParaRPr>
            </a:p>
          </p:txBody>
        </p:sp>
      </p:grpSp>
      <p:grpSp>
        <p:nvGrpSpPr>
          <p:cNvPr id="10" name="组合 9"/>
          <p:cNvGrpSpPr>
            <a:grpSpLocks/>
          </p:cNvGrpSpPr>
          <p:nvPr/>
        </p:nvGrpSpPr>
        <p:grpSpPr bwMode="auto">
          <a:xfrm>
            <a:off x="395288" y="3068638"/>
            <a:ext cx="2447925" cy="1265237"/>
            <a:chOff x="615009" y="2245514"/>
            <a:chExt cx="2448272" cy="1264786"/>
          </a:xfrm>
        </p:grpSpPr>
        <p:sp>
          <p:nvSpPr>
            <p:cNvPr id="11" name="TextBox 10"/>
            <p:cNvSpPr txBox="1"/>
            <p:nvPr/>
          </p:nvSpPr>
          <p:spPr>
            <a:xfrm>
              <a:off x="615009" y="3140545"/>
              <a:ext cx="2448272" cy="369755"/>
            </a:xfrm>
            <a:prstGeom prst="rect">
              <a:avLst/>
            </a:prstGeom>
            <a:noFill/>
          </p:spPr>
          <p:txBody>
            <a:bodyPr>
              <a:spAutoFit/>
            </a:bodyPr>
            <a:lstStyle/>
            <a:p>
              <a:pPr>
                <a:defRPr/>
              </a:pPr>
              <a:r>
                <a:rPr lang="en-US" altLang="zh-CN" dirty="0">
                  <a:latin typeface="+mj-ea"/>
                  <a:ea typeface="+mj-ea"/>
                </a:rPr>
                <a:t>2. </a:t>
              </a:r>
              <a:r>
                <a:rPr lang="zh-CN" altLang="en-US" dirty="0">
                  <a:latin typeface="+mj-ea"/>
                  <a:ea typeface="+mj-ea"/>
                </a:rPr>
                <a:t>放到</a:t>
              </a:r>
              <a:r>
                <a:rPr lang="en-US" altLang="zh-CN" dirty="0" err="1">
                  <a:latin typeface="+mj-ea"/>
                  <a:ea typeface="+mj-ea"/>
                </a:rPr>
                <a:t>JMenuBar</a:t>
              </a:r>
              <a:endParaRPr lang="zh-CN" altLang="en-US" dirty="0">
                <a:latin typeface="+mj-ea"/>
                <a:ea typeface="+mj-ea"/>
              </a:endParaRPr>
            </a:p>
          </p:txBody>
        </p:sp>
        <p:cxnSp>
          <p:nvCxnSpPr>
            <p:cNvPr id="68616" name="直接箭头连接符 11"/>
            <p:cNvCxnSpPr>
              <a:cxnSpLocks noChangeShapeType="1"/>
            </p:cNvCxnSpPr>
            <p:nvPr/>
          </p:nvCxnSpPr>
          <p:spPr bwMode="auto">
            <a:xfrm flipV="1">
              <a:off x="1479105" y="2245514"/>
              <a:ext cx="360040" cy="720080"/>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smtClean="0"/>
              <a:t>JMenuItem </a:t>
            </a:r>
            <a:r>
              <a:rPr lang="zh-CN" altLang="en-US" smtClean="0"/>
              <a:t>类 </a:t>
            </a:r>
            <a:r>
              <a:rPr lang="en-US" altLang="zh-CN" smtClean="0"/>
              <a:t>3-2</a:t>
            </a:r>
            <a:endParaRPr lang="zh-CN" altLang="en-US" smtClean="0"/>
          </a:p>
        </p:txBody>
      </p:sp>
      <p:sp>
        <p:nvSpPr>
          <p:cNvPr id="69635"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0F9AC94-F96B-4B46-B6C1-E191A75454BE}" type="slidenum">
              <a:rPr lang="en-US" altLang="zh-CN" smtClean="0"/>
              <a:pPr eaLnBrk="1" hangingPunct="1"/>
              <a:t>57</a:t>
            </a:fld>
            <a:endParaRPr lang="en-US" altLang="zh-CN" smtClean="0"/>
          </a:p>
        </p:txBody>
      </p:sp>
      <p:pic>
        <p:nvPicPr>
          <p:cNvPr id="696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263650"/>
            <a:ext cx="8210550" cy="49022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8" name="组合 7"/>
          <p:cNvGrpSpPr>
            <a:grpSpLocks/>
          </p:cNvGrpSpPr>
          <p:nvPr/>
        </p:nvGrpSpPr>
        <p:grpSpPr bwMode="auto">
          <a:xfrm>
            <a:off x="4427538" y="5003800"/>
            <a:ext cx="4248150" cy="369888"/>
            <a:chOff x="3203848" y="4540478"/>
            <a:chExt cx="4248472" cy="369332"/>
          </a:xfrm>
        </p:grpSpPr>
        <p:sp>
          <p:nvSpPr>
            <p:cNvPr id="69641" name="矩形 8"/>
            <p:cNvSpPr>
              <a:spLocks noChangeArrowheads="1"/>
            </p:cNvSpPr>
            <p:nvPr/>
          </p:nvSpPr>
          <p:spPr bwMode="auto">
            <a:xfrm>
              <a:off x="6300192" y="4581128"/>
              <a:ext cx="1152128" cy="288032"/>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TextBox 9"/>
            <p:cNvSpPr txBox="1"/>
            <p:nvPr/>
          </p:nvSpPr>
          <p:spPr>
            <a:xfrm>
              <a:off x="3203848" y="4540478"/>
              <a:ext cx="2160751" cy="369332"/>
            </a:xfrm>
            <a:prstGeom prst="rect">
              <a:avLst/>
            </a:prstGeom>
            <a:noFill/>
          </p:spPr>
          <p:txBody>
            <a:bodyPr>
              <a:spAutoFit/>
            </a:bodyPr>
            <a:lstStyle/>
            <a:p>
              <a:pPr>
                <a:defRPr/>
              </a:pPr>
              <a:r>
                <a:rPr lang="en-US" altLang="zh-CN" dirty="0">
                  <a:latin typeface="+mn-ea"/>
                  <a:ea typeface="+mn-ea"/>
                </a:rPr>
                <a:t>1. </a:t>
              </a:r>
              <a:r>
                <a:rPr lang="zh-CN" altLang="en-US" dirty="0">
                  <a:latin typeface="+mn-ea"/>
                  <a:ea typeface="+mn-ea"/>
                </a:rPr>
                <a:t>选中</a:t>
              </a:r>
              <a:r>
                <a:rPr lang="en-US" altLang="zh-CN" dirty="0" err="1">
                  <a:latin typeface="+mn-ea"/>
                  <a:ea typeface="+mn-ea"/>
                </a:rPr>
                <a:t>JMenuItem</a:t>
              </a:r>
              <a:endParaRPr lang="zh-CN" altLang="en-US" dirty="0">
                <a:latin typeface="+mn-ea"/>
                <a:ea typeface="+mn-ea"/>
              </a:endParaRPr>
            </a:p>
          </p:txBody>
        </p:sp>
      </p:grpSp>
      <p:grpSp>
        <p:nvGrpSpPr>
          <p:cNvPr id="11" name="组合 10"/>
          <p:cNvGrpSpPr>
            <a:grpSpLocks/>
          </p:cNvGrpSpPr>
          <p:nvPr/>
        </p:nvGrpSpPr>
        <p:grpSpPr bwMode="auto">
          <a:xfrm>
            <a:off x="323850" y="2636838"/>
            <a:ext cx="2447925" cy="1265237"/>
            <a:chOff x="615009" y="2245514"/>
            <a:chExt cx="2448272" cy="1264786"/>
          </a:xfrm>
        </p:grpSpPr>
        <p:sp>
          <p:nvSpPr>
            <p:cNvPr id="12" name="TextBox 11"/>
            <p:cNvSpPr txBox="1"/>
            <p:nvPr/>
          </p:nvSpPr>
          <p:spPr>
            <a:xfrm>
              <a:off x="615009" y="3140545"/>
              <a:ext cx="2448272" cy="369755"/>
            </a:xfrm>
            <a:prstGeom prst="rect">
              <a:avLst/>
            </a:prstGeom>
            <a:noFill/>
          </p:spPr>
          <p:txBody>
            <a:bodyPr>
              <a:spAutoFit/>
            </a:bodyPr>
            <a:lstStyle/>
            <a:p>
              <a:pPr>
                <a:defRPr/>
              </a:pPr>
              <a:r>
                <a:rPr lang="en-US" altLang="zh-CN" dirty="0">
                  <a:latin typeface="+mj-ea"/>
                  <a:ea typeface="+mj-ea"/>
                </a:rPr>
                <a:t>2. </a:t>
              </a:r>
              <a:r>
                <a:rPr lang="zh-CN" altLang="en-US" dirty="0">
                  <a:latin typeface="+mj-ea"/>
                  <a:ea typeface="+mj-ea"/>
                </a:rPr>
                <a:t>放到文件</a:t>
              </a:r>
              <a:r>
                <a:rPr lang="en-US" altLang="zh-CN" dirty="0" err="1">
                  <a:latin typeface="+mj-ea"/>
                  <a:ea typeface="+mj-ea"/>
                </a:rPr>
                <a:t>JMenu</a:t>
              </a:r>
              <a:r>
                <a:rPr lang="zh-CN" altLang="en-US" dirty="0">
                  <a:latin typeface="+mj-ea"/>
                  <a:ea typeface="+mj-ea"/>
                </a:rPr>
                <a:t>下</a:t>
              </a:r>
            </a:p>
          </p:txBody>
        </p:sp>
        <p:cxnSp>
          <p:nvCxnSpPr>
            <p:cNvPr id="69640" name="直接箭头连接符 12"/>
            <p:cNvCxnSpPr>
              <a:cxnSpLocks noChangeShapeType="1"/>
            </p:cNvCxnSpPr>
            <p:nvPr/>
          </p:nvCxnSpPr>
          <p:spPr bwMode="auto">
            <a:xfrm flipV="1">
              <a:off x="1479105" y="2245514"/>
              <a:ext cx="360040" cy="720080"/>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6"/>
          <p:cNvSpPr>
            <a:spLocks noGrp="1"/>
          </p:cNvSpPr>
          <p:nvPr>
            <p:ph type="title"/>
          </p:nvPr>
        </p:nvSpPr>
        <p:spPr/>
        <p:txBody>
          <a:bodyPr/>
          <a:lstStyle/>
          <a:p>
            <a:r>
              <a:rPr lang="zh-CN" altLang="en-US" smtClean="0"/>
              <a:t>文件菜单设计</a:t>
            </a:r>
          </a:p>
        </p:txBody>
      </p:sp>
      <p:sp>
        <p:nvSpPr>
          <p:cNvPr id="70659"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DD35320-536B-4AAA-B300-279B3E77FEC6}" type="slidenum">
              <a:rPr lang="en-US" altLang="zh-CN" smtClean="0"/>
              <a:pPr eaLnBrk="1" hangingPunct="1"/>
              <a:t>58</a:t>
            </a:fld>
            <a:endParaRPr lang="en-US" altLang="zh-CN" smtClean="0"/>
          </a:p>
        </p:txBody>
      </p:sp>
      <p:pic>
        <p:nvPicPr>
          <p:cNvPr id="706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628775"/>
            <a:ext cx="4286250" cy="28575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6"/>
          <p:cNvSpPr>
            <a:spLocks noGrp="1"/>
          </p:cNvSpPr>
          <p:nvPr>
            <p:ph type="title"/>
          </p:nvPr>
        </p:nvSpPr>
        <p:spPr/>
        <p:txBody>
          <a:bodyPr/>
          <a:lstStyle/>
          <a:p>
            <a:r>
              <a:rPr lang="zh-CN" altLang="en-US" smtClean="0"/>
              <a:t>格式菜单（字体）设计</a:t>
            </a:r>
          </a:p>
        </p:txBody>
      </p:sp>
      <p:sp>
        <p:nvSpPr>
          <p:cNvPr id="71683"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78794EB-24FE-450C-AF9F-A82812EBB423}" type="slidenum">
              <a:rPr lang="en-US" altLang="zh-CN" smtClean="0"/>
              <a:pPr eaLnBrk="1" hangingPunct="1"/>
              <a:t>59</a:t>
            </a:fld>
            <a:endParaRPr lang="en-US" altLang="zh-CN" smtClean="0"/>
          </a:p>
        </p:txBody>
      </p:sp>
      <p:pic>
        <p:nvPicPr>
          <p:cNvPr id="716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1412875"/>
            <a:ext cx="6264275" cy="4176713"/>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71685" name="矩形 1"/>
          <p:cNvSpPr>
            <a:spLocks noChangeArrowheads="1"/>
          </p:cNvSpPr>
          <p:nvPr/>
        </p:nvSpPr>
        <p:spPr bwMode="auto">
          <a:xfrm>
            <a:off x="1835150" y="5859463"/>
            <a:ext cx="5400675" cy="79216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r>
              <a:rPr lang="en-US" altLang="zh-CN" sz="2400">
                <a:latin typeface="微软雅黑" pitchFamily="34" charset="-122"/>
                <a:ea typeface="微软雅黑" pitchFamily="34" charset="-122"/>
              </a:rPr>
              <a:t>JCheckBoxMenuItem</a:t>
            </a:r>
            <a:endParaRPr lang="zh-CN" altLang="en-US" sz="240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0A5973B-F7C1-4F72-BF65-2A8A80ED2FF5}" type="slidenum">
              <a:rPr lang="en-US" altLang="zh-CN" smtClean="0"/>
              <a:pPr eaLnBrk="1" hangingPunct="1"/>
              <a:t>6</a:t>
            </a:fld>
            <a:endParaRPr lang="en-US" altLang="zh-CN" smtClean="0"/>
          </a:p>
        </p:txBody>
      </p:sp>
      <p:sp>
        <p:nvSpPr>
          <p:cNvPr id="248853" name="AutoShape 21"/>
          <p:cNvSpPr>
            <a:spLocks noChangeArrowheads="1"/>
          </p:cNvSpPr>
          <p:nvPr/>
        </p:nvSpPr>
        <p:spPr bwMode="auto">
          <a:xfrm>
            <a:off x="2843213" y="1268413"/>
            <a:ext cx="3384550" cy="576262"/>
          </a:xfrm>
          <a:prstGeom prst="flowChartAlternateProcess">
            <a:avLst/>
          </a:prstGeom>
          <a:gradFill rotWithShape="1">
            <a:gsLst>
              <a:gs pos="0">
                <a:srgbClr val="3399FF"/>
              </a:gs>
              <a:gs pos="100000">
                <a:schemeClr val="accent2"/>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r>
              <a:rPr lang="en-US" altLang="zh-CN" sz="2400">
                <a:solidFill>
                  <a:schemeClr val="bg1"/>
                </a:solidFill>
                <a:ea typeface="黑体" pitchFamily="49" charset="-122"/>
              </a:rPr>
              <a:t>                </a:t>
            </a:r>
          </a:p>
          <a:p>
            <a:pPr algn="ctr"/>
            <a:r>
              <a:rPr lang="en-US" altLang="zh-CN" sz="2400" b="1">
                <a:solidFill>
                  <a:schemeClr val="bg1"/>
                </a:solidFill>
                <a:ea typeface="黑体" pitchFamily="49" charset="-122"/>
              </a:rPr>
              <a:t>javax.swing </a:t>
            </a:r>
            <a:r>
              <a:rPr lang="zh-CN" altLang="en-US" sz="2400" b="1">
                <a:solidFill>
                  <a:schemeClr val="bg1"/>
                </a:solidFill>
                <a:ea typeface="黑体" pitchFamily="49" charset="-122"/>
              </a:rPr>
              <a:t>包</a:t>
            </a:r>
            <a:r>
              <a:rPr lang="zh-CN" altLang="en-US" sz="2400">
                <a:solidFill>
                  <a:schemeClr val="bg1"/>
                </a:solidFill>
                <a:ea typeface="黑体" pitchFamily="49" charset="-122"/>
              </a:rPr>
              <a:t> </a:t>
            </a:r>
            <a:endParaRPr lang="zh-CN" altLang="en-US" sz="2400" b="1">
              <a:solidFill>
                <a:schemeClr val="bg1"/>
              </a:solidFill>
              <a:ea typeface="黑体" pitchFamily="49" charset="-122"/>
            </a:endParaRPr>
          </a:p>
          <a:p>
            <a:pPr algn="ctr"/>
            <a:endParaRPr lang="en-US" sz="2400" b="1">
              <a:solidFill>
                <a:schemeClr val="bg1"/>
              </a:solidFill>
              <a:ea typeface="黑体" pitchFamily="49" charset="-122"/>
            </a:endParaRPr>
          </a:p>
        </p:txBody>
      </p:sp>
      <p:sp>
        <p:nvSpPr>
          <p:cNvPr id="248855" name="Line 23"/>
          <p:cNvSpPr>
            <a:spLocks noChangeShapeType="1"/>
          </p:cNvSpPr>
          <p:nvPr/>
        </p:nvSpPr>
        <p:spPr bwMode="auto">
          <a:xfrm>
            <a:off x="4500563" y="1844675"/>
            <a:ext cx="0" cy="863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8856" name="Text Box 24"/>
          <p:cNvSpPr txBox="1">
            <a:spLocks noChangeArrowheads="1"/>
          </p:cNvSpPr>
          <p:nvPr/>
        </p:nvSpPr>
        <p:spPr bwMode="auto">
          <a:xfrm>
            <a:off x="3924300" y="1989138"/>
            <a:ext cx="2519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b="1">
                <a:solidFill>
                  <a:srgbClr val="009900"/>
                </a:solidFill>
                <a:ea typeface="黑体" pitchFamily="49" charset="-122"/>
              </a:rPr>
              <a:t>常见容器</a:t>
            </a:r>
          </a:p>
        </p:txBody>
      </p:sp>
      <p:sp>
        <p:nvSpPr>
          <p:cNvPr id="248857" name="Rectangle 25"/>
          <p:cNvSpPr>
            <a:spLocks noChangeArrowheads="1"/>
          </p:cNvSpPr>
          <p:nvPr/>
        </p:nvSpPr>
        <p:spPr bwMode="auto">
          <a:xfrm>
            <a:off x="1187450" y="3357563"/>
            <a:ext cx="2016125" cy="574675"/>
          </a:xfrm>
          <a:prstGeom prst="rect">
            <a:avLst/>
          </a:prstGeom>
          <a:gradFill rotWithShape="1">
            <a:gsLst>
              <a:gs pos="0">
                <a:srgbClr val="CCCCFF"/>
              </a:gs>
              <a:gs pos="50000">
                <a:schemeClr val="accent2"/>
              </a:gs>
              <a:gs pos="100000">
                <a:srgbClr val="CCCCFF"/>
              </a:gs>
            </a:gsLst>
            <a:lin ang="18900000" scaled="1"/>
          </a:gradFill>
          <a:ln w="9525">
            <a:solidFill>
              <a:schemeClr val="tx1"/>
            </a:solidFill>
            <a:miter lim="800000"/>
            <a:headEnd/>
            <a:tailEnd/>
          </a:ln>
          <a:effectLst>
            <a:outerShdw dist="63500" dir="3187806" algn="ctr" rotWithShape="0">
              <a:schemeClr val="bg2">
                <a:alpha val="50000"/>
              </a:schemeClr>
            </a:outerShdw>
          </a:effectLst>
        </p:spPr>
        <p:txBody>
          <a:bodyPr wrap="none" anchor="ctr"/>
          <a:lstStyle/>
          <a:p>
            <a:pPr algn="ctr">
              <a:defRPr/>
            </a:pPr>
            <a:r>
              <a:rPr lang="en-US" sz="2000" b="1" dirty="0" err="1">
                <a:solidFill>
                  <a:schemeClr val="bg1"/>
                </a:solidFill>
              </a:rPr>
              <a:t>JFrame</a:t>
            </a:r>
            <a:r>
              <a:rPr lang="en-US" sz="2000" b="1" dirty="0">
                <a:solidFill>
                  <a:schemeClr val="bg1"/>
                </a:solidFill>
              </a:rPr>
              <a:t> </a:t>
            </a:r>
          </a:p>
        </p:txBody>
      </p:sp>
      <p:sp>
        <p:nvSpPr>
          <p:cNvPr id="248859" name="Rectangle 27"/>
          <p:cNvSpPr>
            <a:spLocks noChangeArrowheads="1"/>
          </p:cNvSpPr>
          <p:nvPr/>
        </p:nvSpPr>
        <p:spPr bwMode="auto">
          <a:xfrm>
            <a:off x="5867400" y="3357563"/>
            <a:ext cx="2016125" cy="574675"/>
          </a:xfrm>
          <a:prstGeom prst="rect">
            <a:avLst/>
          </a:prstGeom>
          <a:gradFill rotWithShape="1">
            <a:gsLst>
              <a:gs pos="0">
                <a:srgbClr val="CCCCFF"/>
              </a:gs>
              <a:gs pos="50000">
                <a:schemeClr val="accent2"/>
              </a:gs>
              <a:gs pos="100000">
                <a:srgbClr val="CCCCFF"/>
              </a:gs>
            </a:gsLst>
            <a:lin ang="18900000" scaled="1"/>
          </a:gradFill>
          <a:ln w="9525" algn="ctr">
            <a:solidFill>
              <a:schemeClr val="tx1"/>
            </a:solidFill>
            <a:miter lim="800000"/>
            <a:headEnd/>
            <a:tailEnd/>
          </a:ln>
          <a:effectLst>
            <a:outerShdw dist="63500" dir="3187806" algn="ctr" rotWithShape="0">
              <a:schemeClr val="bg2">
                <a:alpha val="50000"/>
              </a:schemeClr>
            </a:outerShdw>
          </a:effectLst>
        </p:spPr>
        <p:txBody>
          <a:bodyPr wrap="none" anchor="ctr"/>
          <a:lstStyle/>
          <a:p>
            <a:pPr algn="ctr">
              <a:defRPr/>
            </a:pPr>
            <a:r>
              <a:rPr lang="en-US" sz="2000" b="1" dirty="0" err="1">
                <a:solidFill>
                  <a:schemeClr val="bg1"/>
                </a:solidFill>
              </a:rPr>
              <a:t>JScrollPane</a:t>
            </a:r>
            <a:r>
              <a:rPr lang="en-US" sz="2000" b="1" dirty="0">
                <a:solidFill>
                  <a:schemeClr val="bg1"/>
                </a:solidFill>
              </a:rPr>
              <a:t> </a:t>
            </a:r>
          </a:p>
        </p:txBody>
      </p:sp>
      <p:sp>
        <p:nvSpPr>
          <p:cNvPr id="248860" name="Rectangle 28"/>
          <p:cNvSpPr>
            <a:spLocks noChangeArrowheads="1"/>
          </p:cNvSpPr>
          <p:nvPr/>
        </p:nvSpPr>
        <p:spPr bwMode="auto">
          <a:xfrm>
            <a:off x="3489325" y="3359150"/>
            <a:ext cx="2162175" cy="574675"/>
          </a:xfrm>
          <a:prstGeom prst="rect">
            <a:avLst/>
          </a:prstGeom>
          <a:gradFill rotWithShape="1">
            <a:gsLst>
              <a:gs pos="0">
                <a:srgbClr val="CCCCFF"/>
              </a:gs>
              <a:gs pos="50000">
                <a:schemeClr val="accent2"/>
              </a:gs>
              <a:gs pos="100000">
                <a:srgbClr val="CCCCFF"/>
              </a:gs>
            </a:gsLst>
            <a:lin ang="18900000" scaled="1"/>
          </a:gradFill>
          <a:ln w="9525" algn="ctr">
            <a:solidFill>
              <a:schemeClr val="tx1"/>
            </a:solidFill>
            <a:miter lim="800000"/>
            <a:headEnd/>
            <a:tailEnd/>
          </a:ln>
          <a:effectLst>
            <a:outerShdw dist="63500" dir="3187806" algn="ctr" rotWithShape="0">
              <a:schemeClr val="bg2">
                <a:alpha val="50000"/>
              </a:schemeClr>
            </a:outerShdw>
          </a:effectLst>
        </p:spPr>
        <p:txBody>
          <a:bodyPr wrap="none" anchor="ctr"/>
          <a:lstStyle/>
          <a:p>
            <a:pPr algn="ctr">
              <a:defRPr/>
            </a:pPr>
            <a:r>
              <a:rPr lang="en-US" sz="2000" b="1" dirty="0" err="1">
                <a:solidFill>
                  <a:schemeClr val="bg1"/>
                </a:solidFill>
              </a:rPr>
              <a:t>JPanel</a:t>
            </a:r>
            <a:r>
              <a:rPr lang="en-US" sz="2000" b="1" dirty="0">
                <a:solidFill>
                  <a:schemeClr val="bg1"/>
                </a:solidFill>
              </a:rPr>
              <a:t> </a:t>
            </a:r>
          </a:p>
        </p:txBody>
      </p:sp>
      <p:sp>
        <p:nvSpPr>
          <p:cNvPr id="248861" name="Line 29"/>
          <p:cNvSpPr>
            <a:spLocks noChangeShapeType="1"/>
          </p:cNvSpPr>
          <p:nvPr/>
        </p:nvSpPr>
        <p:spPr bwMode="auto">
          <a:xfrm>
            <a:off x="4500563" y="2565400"/>
            <a:ext cx="0" cy="792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8862" name="Line 30"/>
          <p:cNvSpPr>
            <a:spLocks noChangeShapeType="1"/>
          </p:cNvSpPr>
          <p:nvPr/>
        </p:nvSpPr>
        <p:spPr bwMode="auto">
          <a:xfrm flipH="1">
            <a:off x="2843213" y="2708275"/>
            <a:ext cx="1657350" cy="649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8863" name="Line 31"/>
          <p:cNvSpPr>
            <a:spLocks noChangeShapeType="1"/>
          </p:cNvSpPr>
          <p:nvPr/>
        </p:nvSpPr>
        <p:spPr bwMode="auto">
          <a:xfrm>
            <a:off x="4500563" y="2708275"/>
            <a:ext cx="1943100" cy="649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8864" name="AutoShape 32"/>
          <p:cNvSpPr>
            <a:spLocks noChangeArrowheads="1"/>
          </p:cNvSpPr>
          <p:nvPr/>
        </p:nvSpPr>
        <p:spPr bwMode="auto">
          <a:xfrm rot="5400000">
            <a:off x="1223963" y="4113213"/>
            <a:ext cx="647700"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CC00"/>
              </a:gs>
              <a:gs pos="100000">
                <a:srgbClr val="FFFFFF"/>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5" name="AutoShape 33"/>
          <p:cNvSpPr>
            <a:spLocks noChangeArrowheads="1"/>
          </p:cNvSpPr>
          <p:nvPr/>
        </p:nvSpPr>
        <p:spPr bwMode="auto">
          <a:xfrm rot="5400000">
            <a:off x="3671888" y="4113213"/>
            <a:ext cx="647700"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CC00"/>
              </a:gs>
              <a:gs pos="100000">
                <a:srgbClr val="FFFFFF"/>
              </a:gs>
            </a:gsLst>
            <a:lin ang="5400000" scaled="1"/>
          </a:gra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6" name="AutoShape 34"/>
          <p:cNvSpPr>
            <a:spLocks noChangeArrowheads="1"/>
          </p:cNvSpPr>
          <p:nvPr/>
        </p:nvSpPr>
        <p:spPr bwMode="auto">
          <a:xfrm rot="5400000">
            <a:off x="5903913" y="4113213"/>
            <a:ext cx="647700"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CC00"/>
              </a:gs>
              <a:gs pos="100000">
                <a:srgbClr val="FFFFFF"/>
              </a:gs>
            </a:gsLst>
            <a:lin ang="5400000" scaled="1"/>
          </a:gra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7" name="Rectangle 35"/>
          <p:cNvSpPr>
            <a:spLocks noChangeArrowheads="1"/>
          </p:cNvSpPr>
          <p:nvPr/>
        </p:nvSpPr>
        <p:spPr bwMode="auto">
          <a:xfrm>
            <a:off x="539750" y="4652963"/>
            <a:ext cx="3168650" cy="1584325"/>
          </a:xfrm>
          <a:prstGeom prst="rect">
            <a:avLst/>
          </a:prstGeom>
          <a:gradFill rotWithShape="1">
            <a:gsLst>
              <a:gs pos="0">
                <a:schemeClr val="accent1">
                  <a:alpha val="43999"/>
                </a:schemeClr>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en-US" altLang="zh-CN">
                <a:ea typeface="黑体" pitchFamily="49" charset="-122"/>
              </a:rPr>
              <a:t>1. </a:t>
            </a:r>
            <a:r>
              <a:rPr lang="zh-CN" altLang="en-US">
                <a:ea typeface="黑体" pitchFamily="49" charset="-122"/>
              </a:rPr>
              <a:t>扩展 </a:t>
            </a:r>
            <a:r>
              <a:rPr lang="en-US" altLang="zh-CN">
                <a:ea typeface="黑体" pitchFamily="49" charset="-122"/>
              </a:rPr>
              <a:t>java.awt.Frame </a:t>
            </a:r>
            <a:r>
              <a:rPr lang="zh-CN" altLang="en-US">
                <a:ea typeface="黑体" pitchFamily="49" charset="-122"/>
              </a:rPr>
              <a:t>类</a:t>
            </a:r>
          </a:p>
          <a:p>
            <a:pPr marL="342900" indent="-342900"/>
            <a:r>
              <a:rPr lang="en-US" altLang="zh-CN">
                <a:ea typeface="黑体" pitchFamily="49" charset="-122"/>
              </a:rPr>
              <a:t>2. </a:t>
            </a:r>
            <a:r>
              <a:rPr lang="zh-CN" altLang="en-US">
                <a:ea typeface="黑体" pitchFamily="49" charset="-122"/>
              </a:rPr>
              <a:t>用于在 </a:t>
            </a:r>
            <a:r>
              <a:rPr lang="en-US" altLang="zh-CN">
                <a:ea typeface="黑体" pitchFamily="49" charset="-122"/>
              </a:rPr>
              <a:t>Swing </a:t>
            </a:r>
            <a:r>
              <a:rPr lang="zh-CN" altLang="en-US">
                <a:ea typeface="黑体" pitchFamily="49" charset="-122"/>
              </a:rPr>
              <a:t>程序中创建窗口</a:t>
            </a:r>
          </a:p>
          <a:p>
            <a:pPr marL="342900" indent="-342900"/>
            <a:r>
              <a:rPr lang="en-US" altLang="zh-CN">
                <a:ea typeface="黑体" pitchFamily="49" charset="-122"/>
              </a:rPr>
              <a:t>3. </a:t>
            </a:r>
            <a:r>
              <a:rPr lang="zh-CN" altLang="en-US">
                <a:ea typeface="黑体" pitchFamily="49" charset="-122"/>
              </a:rPr>
              <a:t>包含边框、标题和用于关闭和图标化窗口的按钮</a:t>
            </a:r>
          </a:p>
        </p:txBody>
      </p:sp>
      <p:sp>
        <p:nvSpPr>
          <p:cNvPr id="248868" name="Rectangle 36"/>
          <p:cNvSpPr>
            <a:spLocks noChangeArrowheads="1"/>
          </p:cNvSpPr>
          <p:nvPr/>
        </p:nvSpPr>
        <p:spPr bwMode="auto">
          <a:xfrm>
            <a:off x="2771775" y="4652963"/>
            <a:ext cx="3168650" cy="1584325"/>
          </a:xfrm>
          <a:prstGeom prst="rect">
            <a:avLst/>
          </a:prstGeom>
          <a:gradFill rotWithShape="1">
            <a:gsLst>
              <a:gs pos="0">
                <a:schemeClr val="accent1">
                  <a:alpha val="43999"/>
                </a:schemeClr>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en-US" altLang="zh-CN">
                <a:ea typeface="黑体" pitchFamily="49" charset="-122"/>
              </a:rPr>
              <a:t>1. </a:t>
            </a:r>
            <a:r>
              <a:rPr lang="zh-CN" altLang="en-US">
                <a:ea typeface="黑体" pitchFamily="49" charset="-122"/>
              </a:rPr>
              <a:t>中间容器</a:t>
            </a:r>
          </a:p>
          <a:p>
            <a:pPr marL="342900" indent="-342900"/>
            <a:r>
              <a:rPr lang="en-US" altLang="zh-CN">
                <a:ea typeface="黑体" pitchFamily="49" charset="-122"/>
              </a:rPr>
              <a:t>2. </a:t>
            </a:r>
            <a:r>
              <a:rPr lang="zh-CN" altLang="en-US">
                <a:ea typeface="黑体" pitchFamily="49" charset="-122"/>
              </a:rPr>
              <a:t>用于将较小的轻量级组件组合在一起</a:t>
            </a:r>
          </a:p>
          <a:p>
            <a:pPr marL="342900" indent="-342900"/>
            <a:r>
              <a:rPr lang="en-US" altLang="zh-CN">
                <a:ea typeface="黑体" pitchFamily="49" charset="-122"/>
              </a:rPr>
              <a:t>3. </a:t>
            </a:r>
            <a:r>
              <a:rPr lang="zh-CN" altLang="en-US">
                <a:ea typeface="黑体" pitchFamily="49" charset="-122"/>
              </a:rPr>
              <a:t>与内容窗格相似，面板在默认情况下不透明</a:t>
            </a:r>
          </a:p>
        </p:txBody>
      </p:sp>
      <p:sp>
        <p:nvSpPr>
          <p:cNvPr id="248869" name="Rectangle 37"/>
          <p:cNvSpPr>
            <a:spLocks noChangeArrowheads="1"/>
          </p:cNvSpPr>
          <p:nvPr/>
        </p:nvSpPr>
        <p:spPr bwMode="auto">
          <a:xfrm>
            <a:off x="5435600" y="4652963"/>
            <a:ext cx="2881313" cy="1584325"/>
          </a:xfrm>
          <a:prstGeom prst="rect">
            <a:avLst/>
          </a:prstGeom>
          <a:gradFill rotWithShape="1">
            <a:gsLst>
              <a:gs pos="0">
                <a:schemeClr val="accent1">
                  <a:alpha val="43999"/>
                </a:schemeClr>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AutoNum type="arabicPeriod"/>
            </a:pPr>
            <a:r>
              <a:rPr lang="zh-CN" altLang="en-US">
                <a:ea typeface="黑体" pitchFamily="49" charset="-122"/>
              </a:rPr>
              <a:t>管理视区、滚动条及可选的行和列的标题视区</a:t>
            </a:r>
            <a:endParaRPr lang="en-US">
              <a:ea typeface="黑体" pitchFamily="49" charset="-122"/>
            </a:endParaRPr>
          </a:p>
        </p:txBody>
      </p:sp>
      <p:sp>
        <p:nvSpPr>
          <p:cNvPr id="17426" name="Rectangle 40"/>
          <p:cNvSpPr>
            <a:spLocks noGrp="1" noChangeArrowheads="1"/>
          </p:cNvSpPr>
          <p:nvPr>
            <p:ph type="title"/>
          </p:nvPr>
        </p:nvSpPr>
        <p:spPr>
          <a:xfrm>
            <a:off x="431800" y="188913"/>
            <a:ext cx="8532813"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dirty="0" smtClean="0"/>
              <a:t>Swing </a:t>
            </a:r>
            <a:r>
              <a:rPr lang="zh-CN" altLang="en-US" dirty="0" smtClean="0"/>
              <a:t>容器组件 </a:t>
            </a:r>
            <a:r>
              <a:rPr lang="en-US" altLang="zh-CN" dirty="0" smtClean="0"/>
              <a:t>3-2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48853"/>
                                        </p:tgtEl>
                                        <p:attrNameLst>
                                          <p:attrName>style.visibility</p:attrName>
                                        </p:attrNameLst>
                                      </p:cBhvr>
                                      <p:to>
                                        <p:strVal val="visible"/>
                                      </p:to>
                                    </p:set>
                                    <p:animEffect transition="in" filter="wedge">
                                      <p:cBhvr>
                                        <p:cTn id="7" dur="1000"/>
                                        <p:tgtEl>
                                          <p:spTgt spid="248853"/>
                                        </p:tgtEl>
                                      </p:cBhvr>
                                    </p:animEffect>
                                  </p:childTnLst>
                                </p:cTn>
                              </p:par>
                            </p:childTnLst>
                          </p:cTn>
                        </p:par>
                        <p:par>
                          <p:cTn id="8" fill="hold" nodeType="afterGroup">
                            <p:stCondLst>
                              <p:cond delay="1000"/>
                            </p:stCondLst>
                            <p:childTnLst>
                              <p:par>
                                <p:cTn id="9" presetID="27" presetClass="entr" presetSubtype="0" fill="hold" grpId="0" nodeType="afterEffect">
                                  <p:stCondLst>
                                    <p:cond delay="0"/>
                                  </p:stCondLst>
                                  <p:iterate type="lt">
                                    <p:tmPct val="50000"/>
                                  </p:iterate>
                                  <p:childTnLst>
                                    <p:set>
                                      <p:cBhvr>
                                        <p:cTn id="10" dur="1" fill="hold">
                                          <p:stCondLst>
                                            <p:cond delay="0"/>
                                          </p:stCondLst>
                                        </p:cTn>
                                        <p:tgtEl>
                                          <p:spTgt spid="248856"/>
                                        </p:tgtEl>
                                        <p:attrNameLst>
                                          <p:attrName>style.visibility</p:attrName>
                                        </p:attrNameLst>
                                      </p:cBhvr>
                                      <p:to>
                                        <p:strVal val="visible"/>
                                      </p:to>
                                    </p:set>
                                    <p:anim calcmode="discrete" valueType="clr">
                                      <p:cBhvr override="childStyle">
                                        <p:cTn id="11" dur="100"/>
                                        <p:tgtEl>
                                          <p:spTgt spid="248856"/>
                                        </p:tgtEl>
                                        <p:attrNameLst>
                                          <p:attrName>style.color</p:attrName>
                                        </p:attrNameLst>
                                      </p:cBhvr>
                                      <p:tavLst>
                                        <p:tav tm="0">
                                          <p:val>
                                            <p:clrVal>
                                              <a:srgbClr val="FF0000"/>
                                            </p:clrVal>
                                          </p:val>
                                        </p:tav>
                                        <p:tav tm="50000">
                                          <p:val>
                                            <p:clrVal>
                                              <a:srgbClr val="F9B979"/>
                                            </p:clrVal>
                                          </p:val>
                                        </p:tav>
                                      </p:tavLst>
                                    </p:anim>
                                    <p:anim calcmode="discrete" valueType="clr">
                                      <p:cBhvr>
                                        <p:cTn id="12" dur="100"/>
                                        <p:tgtEl>
                                          <p:spTgt spid="248856"/>
                                        </p:tgtEl>
                                        <p:attrNameLst>
                                          <p:attrName>fillcolor</p:attrName>
                                        </p:attrNameLst>
                                      </p:cBhvr>
                                      <p:tavLst>
                                        <p:tav tm="0">
                                          <p:val>
                                            <p:clrVal>
                                              <a:schemeClr val="accent2"/>
                                            </p:clrVal>
                                          </p:val>
                                        </p:tav>
                                        <p:tav tm="50000">
                                          <p:val>
                                            <p:clrVal>
                                              <a:schemeClr val="hlink"/>
                                            </p:clrVal>
                                          </p:val>
                                        </p:tav>
                                      </p:tavLst>
                                    </p:anim>
                                    <p:set>
                                      <p:cBhvr>
                                        <p:cTn id="13" dur="100"/>
                                        <p:tgtEl>
                                          <p:spTgt spid="248856"/>
                                        </p:tgtEl>
                                        <p:attrNameLst>
                                          <p:attrName>fill.type</p:attrName>
                                        </p:attrNameLst>
                                      </p:cBhvr>
                                      <p:to>
                                        <p:strVal val="solid"/>
                                      </p:to>
                                    </p:set>
                                  </p:childTnLst>
                                </p:cTn>
                              </p:par>
                            </p:childTnLst>
                          </p:cTn>
                        </p:par>
                        <p:par>
                          <p:cTn id="14" fill="hold" nodeType="afterGroup">
                            <p:stCondLst>
                              <p:cond delay="1250"/>
                            </p:stCondLst>
                            <p:childTnLst>
                              <p:par>
                                <p:cTn id="15" presetID="22" presetClass="entr" presetSubtype="1" fill="hold" grpId="0" nodeType="afterEffect">
                                  <p:stCondLst>
                                    <p:cond delay="0"/>
                                  </p:stCondLst>
                                  <p:childTnLst>
                                    <p:set>
                                      <p:cBhvr>
                                        <p:cTn id="16" dur="1" fill="hold">
                                          <p:stCondLst>
                                            <p:cond delay="0"/>
                                          </p:stCondLst>
                                        </p:cTn>
                                        <p:tgtEl>
                                          <p:spTgt spid="248855"/>
                                        </p:tgtEl>
                                        <p:attrNameLst>
                                          <p:attrName>style.visibility</p:attrName>
                                        </p:attrNameLst>
                                      </p:cBhvr>
                                      <p:to>
                                        <p:strVal val="visible"/>
                                      </p:to>
                                    </p:set>
                                    <p:animEffect transition="in" filter="wipe(up)">
                                      <p:cBhvr>
                                        <p:cTn id="17" dur="1000"/>
                                        <p:tgtEl>
                                          <p:spTgt spid="248855"/>
                                        </p:tgtEl>
                                      </p:cBhvr>
                                    </p:animEffect>
                                  </p:childTnLst>
                                </p:cTn>
                              </p:par>
                            </p:childTnLst>
                          </p:cTn>
                        </p:par>
                        <p:par>
                          <p:cTn id="18" fill="hold" nodeType="afterGroup">
                            <p:stCondLst>
                              <p:cond delay="2250"/>
                            </p:stCondLst>
                            <p:childTnLst>
                              <p:par>
                                <p:cTn id="19" presetID="22" presetClass="entr" presetSubtype="1" fill="hold" grpId="0" nodeType="afterEffect">
                                  <p:stCondLst>
                                    <p:cond delay="0"/>
                                  </p:stCondLst>
                                  <p:childTnLst>
                                    <p:set>
                                      <p:cBhvr>
                                        <p:cTn id="20" dur="1" fill="hold">
                                          <p:stCondLst>
                                            <p:cond delay="0"/>
                                          </p:stCondLst>
                                        </p:cTn>
                                        <p:tgtEl>
                                          <p:spTgt spid="248862"/>
                                        </p:tgtEl>
                                        <p:attrNameLst>
                                          <p:attrName>style.visibility</p:attrName>
                                        </p:attrNameLst>
                                      </p:cBhvr>
                                      <p:to>
                                        <p:strVal val="visible"/>
                                      </p:to>
                                    </p:set>
                                    <p:animEffect transition="in" filter="wipe(up)">
                                      <p:cBhvr>
                                        <p:cTn id="21" dur="1000"/>
                                        <p:tgtEl>
                                          <p:spTgt spid="24886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48861"/>
                                        </p:tgtEl>
                                        <p:attrNameLst>
                                          <p:attrName>style.visibility</p:attrName>
                                        </p:attrNameLst>
                                      </p:cBhvr>
                                      <p:to>
                                        <p:strVal val="visible"/>
                                      </p:to>
                                    </p:set>
                                    <p:animEffect transition="in" filter="wipe(up)">
                                      <p:cBhvr>
                                        <p:cTn id="24" dur="1000"/>
                                        <p:tgtEl>
                                          <p:spTgt spid="248861"/>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48863"/>
                                        </p:tgtEl>
                                        <p:attrNameLst>
                                          <p:attrName>style.visibility</p:attrName>
                                        </p:attrNameLst>
                                      </p:cBhvr>
                                      <p:to>
                                        <p:strVal val="visible"/>
                                      </p:to>
                                    </p:set>
                                    <p:animEffect transition="in" filter="wipe(up)">
                                      <p:cBhvr>
                                        <p:cTn id="27" dur="1000"/>
                                        <p:tgtEl>
                                          <p:spTgt spid="248863"/>
                                        </p:tgtEl>
                                      </p:cBhvr>
                                    </p:animEffect>
                                  </p:childTnLst>
                                </p:cTn>
                              </p:par>
                            </p:childTnLst>
                          </p:cTn>
                        </p:par>
                        <p:par>
                          <p:cTn id="28" fill="hold" nodeType="afterGroup">
                            <p:stCondLst>
                              <p:cond delay="3250"/>
                            </p:stCondLst>
                            <p:childTnLst>
                              <p:par>
                                <p:cTn id="29" presetID="3" presetClass="entr" presetSubtype="10" fill="hold" grpId="0" nodeType="afterEffect">
                                  <p:stCondLst>
                                    <p:cond delay="0"/>
                                  </p:stCondLst>
                                  <p:childTnLst>
                                    <p:set>
                                      <p:cBhvr>
                                        <p:cTn id="30" dur="1" fill="hold">
                                          <p:stCondLst>
                                            <p:cond delay="0"/>
                                          </p:stCondLst>
                                        </p:cTn>
                                        <p:tgtEl>
                                          <p:spTgt spid="248857"/>
                                        </p:tgtEl>
                                        <p:attrNameLst>
                                          <p:attrName>style.visibility</p:attrName>
                                        </p:attrNameLst>
                                      </p:cBhvr>
                                      <p:to>
                                        <p:strVal val="visible"/>
                                      </p:to>
                                    </p:set>
                                    <p:animEffect transition="in" filter="blinds(horizontal)">
                                      <p:cBhvr>
                                        <p:cTn id="31" dur="1000"/>
                                        <p:tgtEl>
                                          <p:spTgt spid="24885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48859"/>
                                        </p:tgtEl>
                                        <p:attrNameLst>
                                          <p:attrName>style.visibility</p:attrName>
                                        </p:attrNameLst>
                                      </p:cBhvr>
                                      <p:to>
                                        <p:strVal val="visible"/>
                                      </p:to>
                                    </p:set>
                                    <p:animEffect transition="in" filter="blinds(horizontal)">
                                      <p:cBhvr>
                                        <p:cTn id="34" dur="1000"/>
                                        <p:tgtEl>
                                          <p:spTgt spid="24885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48860"/>
                                        </p:tgtEl>
                                        <p:attrNameLst>
                                          <p:attrName>style.visibility</p:attrName>
                                        </p:attrNameLst>
                                      </p:cBhvr>
                                      <p:to>
                                        <p:strVal val="visible"/>
                                      </p:to>
                                    </p:set>
                                    <p:animEffect transition="in" filter="blinds(horizontal)">
                                      <p:cBhvr>
                                        <p:cTn id="37" dur="1000"/>
                                        <p:tgtEl>
                                          <p:spTgt spid="2488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48864"/>
                                        </p:tgtEl>
                                        <p:attrNameLst>
                                          <p:attrName>style.visibility</p:attrName>
                                        </p:attrNameLst>
                                      </p:cBhvr>
                                      <p:to>
                                        <p:strVal val="visible"/>
                                      </p:to>
                                    </p:set>
                                    <p:animEffect transition="in" filter="wipe(up)">
                                      <p:cBhvr>
                                        <p:cTn id="42" dur="1000"/>
                                        <p:tgtEl>
                                          <p:spTgt spid="248864"/>
                                        </p:tgtEl>
                                      </p:cBhvr>
                                    </p:animEffect>
                                  </p:childTnLst>
                                </p:cTn>
                              </p:par>
                            </p:childTnLst>
                          </p:cTn>
                        </p:par>
                        <p:par>
                          <p:cTn id="43" fill="hold" nodeType="afterGroup">
                            <p:stCondLst>
                              <p:cond delay="1000"/>
                            </p:stCondLst>
                            <p:childTnLst>
                              <p:par>
                                <p:cTn id="44" presetID="20" presetClass="entr" presetSubtype="0" fill="hold" grpId="0" nodeType="afterEffect">
                                  <p:stCondLst>
                                    <p:cond delay="0"/>
                                  </p:stCondLst>
                                  <p:childTnLst>
                                    <p:set>
                                      <p:cBhvr>
                                        <p:cTn id="45" dur="1" fill="hold">
                                          <p:stCondLst>
                                            <p:cond delay="0"/>
                                          </p:stCondLst>
                                        </p:cTn>
                                        <p:tgtEl>
                                          <p:spTgt spid="248867"/>
                                        </p:tgtEl>
                                        <p:attrNameLst>
                                          <p:attrName>style.visibility</p:attrName>
                                        </p:attrNameLst>
                                      </p:cBhvr>
                                      <p:to>
                                        <p:strVal val="visible"/>
                                      </p:to>
                                    </p:set>
                                    <p:animEffect transition="in" filter="wedge">
                                      <p:cBhvr>
                                        <p:cTn id="46" dur="1000"/>
                                        <p:tgtEl>
                                          <p:spTgt spid="24886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48865"/>
                                        </p:tgtEl>
                                        <p:attrNameLst>
                                          <p:attrName>style.visibility</p:attrName>
                                        </p:attrNameLst>
                                      </p:cBhvr>
                                      <p:to>
                                        <p:strVal val="visible"/>
                                      </p:to>
                                    </p:set>
                                    <p:animEffect transition="in" filter="wipe(up)">
                                      <p:cBhvr>
                                        <p:cTn id="51" dur="1000"/>
                                        <p:tgtEl>
                                          <p:spTgt spid="248865"/>
                                        </p:tgtEl>
                                      </p:cBhvr>
                                    </p:animEffect>
                                  </p:childTnLst>
                                </p:cTn>
                              </p:par>
                            </p:childTnLst>
                          </p:cTn>
                        </p:par>
                        <p:par>
                          <p:cTn id="52" fill="hold" nodeType="afterGroup">
                            <p:stCondLst>
                              <p:cond delay="1000"/>
                            </p:stCondLst>
                            <p:childTnLst>
                              <p:par>
                                <p:cTn id="53" presetID="20" presetClass="entr" presetSubtype="0" fill="hold" grpId="0" nodeType="afterEffect">
                                  <p:stCondLst>
                                    <p:cond delay="0"/>
                                  </p:stCondLst>
                                  <p:childTnLst>
                                    <p:set>
                                      <p:cBhvr>
                                        <p:cTn id="54" dur="1" fill="hold">
                                          <p:stCondLst>
                                            <p:cond delay="0"/>
                                          </p:stCondLst>
                                        </p:cTn>
                                        <p:tgtEl>
                                          <p:spTgt spid="248868"/>
                                        </p:tgtEl>
                                        <p:attrNameLst>
                                          <p:attrName>style.visibility</p:attrName>
                                        </p:attrNameLst>
                                      </p:cBhvr>
                                      <p:to>
                                        <p:strVal val="visible"/>
                                      </p:to>
                                    </p:set>
                                    <p:animEffect transition="in" filter="wedge">
                                      <p:cBhvr>
                                        <p:cTn id="55" dur="1000"/>
                                        <p:tgtEl>
                                          <p:spTgt spid="248868"/>
                                        </p:tgtEl>
                                      </p:cBhvr>
                                    </p:animEffect>
                                  </p:childTnLst>
                                </p:cTn>
                              </p:par>
                              <p:par>
                                <p:cTn id="56" presetID="3" presetClass="exit" presetSubtype="10" fill="hold" grpId="1" nodeType="withEffect">
                                  <p:stCondLst>
                                    <p:cond delay="0"/>
                                  </p:stCondLst>
                                  <p:childTnLst>
                                    <p:animEffect transition="out" filter="blinds(horizontal)">
                                      <p:cBhvr>
                                        <p:cTn id="57" dur="1000"/>
                                        <p:tgtEl>
                                          <p:spTgt spid="248867"/>
                                        </p:tgtEl>
                                      </p:cBhvr>
                                    </p:animEffect>
                                    <p:set>
                                      <p:cBhvr>
                                        <p:cTn id="58" dur="1" fill="hold">
                                          <p:stCondLst>
                                            <p:cond delay="999"/>
                                          </p:stCondLst>
                                        </p:cTn>
                                        <p:tgtEl>
                                          <p:spTgt spid="248867"/>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48866"/>
                                        </p:tgtEl>
                                        <p:attrNameLst>
                                          <p:attrName>style.visibility</p:attrName>
                                        </p:attrNameLst>
                                      </p:cBhvr>
                                      <p:to>
                                        <p:strVal val="visible"/>
                                      </p:to>
                                    </p:set>
                                    <p:animEffect transition="in" filter="wipe(up)">
                                      <p:cBhvr>
                                        <p:cTn id="63" dur="1000"/>
                                        <p:tgtEl>
                                          <p:spTgt spid="248866"/>
                                        </p:tgtEl>
                                      </p:cBhvr>
                                    </p:animEffect>
                                  </p:childTnLst>
                                </p:cTn>
                              </p:par>
                            </p:childTnLst>
                          </p:cTn>
                        </p:par>
                        <p:par>
                          <p:cTn id="64" fill="hold" nodeType="afterGroup">
                            <p:stCondLst>
                              <p:cond delay="1000"/>
                            </p:stCondLst>
                            <p:childTnLst>
                              <p:par>
                                <p:cTn id="65" presetID="20" presetClass="entr" presetSubtype="0" fill="hold" grpId="0" nodeType="afterEffect">
                                  <p:stCondLst>
                                    <p:cond delay="0"/>
                                  </p:stCondLst>
                                  <p:childTnLst>
                                    <p:set>
                                      <p:cBhvr>
                                        <p:cTn id="66" dur="1" fill="hold">
                                          <p:stCondLst>
                                            <p:cond delay="0"/>
                                          </p:stCondLst>
                                        </p:cTn>
                                        <p:tgtEl>
                                          <p:spTgt spid="248869"/>
                                        </p:tgtEl>
                                        <p:attrNameLst>
                                          <p:attrName>style.visibility</p:attrName>
                                        </p:attrNameLst>
                                      </p:cBhvr>
                                      <p:to>
                                        <p:strVal val="visible"/>
                                      </p:to>
                                    </p:set>
                                    <p:animEffect transition="in" filter="wedge">
                                      <p:cBhvr>
                                        <p:cTn id="67" dur="1000"/>
                                        <p:tgtEl>
                                          <p:spTgt spid="248869"/>
                                        </p:tgtEl>
                                      </p:cBhvr>
                                    </p:animEffect>
                                  </p:childTnLst>
                                </p:cTn>
                              </p:par>
                              <p:par>
                                <p:cTn id="68" presetID="3" presetClass="exit" presetSubtype="10" fill="hold" grpId="1" nodeType="withEffect">
                                  <p:stCondLst>
                                    <p:cond delay="0"/>
                                  </p:stCondLst>
                                  <p:childTnLst>
                                    <p:animEffect transition="out" filter="blinds(horizontal)">
                                      <p:cBhvr>
                                        <p:cTn id="69" dur="1000"/>
                                        <p:tgtEl>
                                          <p:spTgt spid="248868"/>
                                        </p:tgtEl>
                                      </p:cBhvr>
                                    </p:animEffect>
                                    <p:set>
                                      <p:cBhvr>
                                        <p:cTn id="70" dur="1" fill="hold">
                                          <p:stCondLst>
                                            <p:cond delay="999"/>
                                          </p:stCondLst>
                                        </p:cTn>
                                        <p:tgtEl>
                                          <p:spTgt spid="2488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53" grpId="0" animBg="1"/>
      <p:bldP spid="248855" grpId="0" animBg="1"/>
      <p:bldP spid="248856" grpId="0"/>
      <p:bldP spid="248857" grpId="0" animBg="1"/>
      <p:bldP spid="248859" grpId="0" animBg="1"/>
      <p:bldP spid="248860" grpId="0" animBg="1"/>
      <p:bldP spid="248861" grpId="0" animBg="1"/>
      <p:bldP spid="248862" grpId="0" animBg="1"/>
      <p:bldP spid="248863" grpId="0" animBg="1"/>
      <p:bldP spid="248864" grpId="0" animBg="1"/>
      <p:bldP spid="248865" grpId="0" animBg="1"/>
      <p:bldP spid="248866" grpId="0" animBg="1"/>
      <p:bldP spid="248867" grpId="0" animBg="1"/>
      <p:bldP spid="248867" grpId="1" animBg="1"/>
      <p:bldP spid="248868" grpId="0" animBg="1"/>
      <p:bldP spid="248868" grpId="1" animBg="1"/>
      <p:bldP spid="24886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6"/>
          <p:cNvSpPr>
            <a:spLocks noGrp="1"/>
          </p:cNvSpPr>
          <p:nvPr>
            <p:ph type="title"/>
          </p:nvPr>
        </p:nvSpPr>
        <p:spPr/>
        <p:txBody>
          <a:bodyPr/>
          <a:lstStyle/>
          <a:p>
            <a:r>
              <a:rPr lang="zh-CN" altLang="en-US" smtClean="0"/>
              <a:t>格式菜单（背景色）设计</a:t>
            </a:r>
          </a:p>
        </p:txBody>
      </p:sp>
      <p:sp>
        <p:nvSpPr>
          <p:cNvPr id="72707"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3F6F123-656A-42CC-8042-E4653B4CFCB1}" type="slidenum">
              <a:rPr lang="en-US" altLang="zh-CN" smtClean="0"/>
              <a:pPr eaLnBrk="1" hangingPunct="1"/>
              <a:t>60</a:t>
            </a:fld>
            <a:endParaRPr lang="en-US" altLang="zh-CN" smtClean="0"/>
          </a:p>
        </p:txBody>
      </p:sp>
      <p:sp>
        <p:nvSpPr>
          <p:cNvPr id="72708" name="矩形 1"/>
          <p:cNvSpPr>
            <a:spLocks noChangeArrowheads="1"/>
          </p:cNvSpPr>
          <p:nvPr/>
        </p:nvSpPr>
        <p:spPr bwMode="auto">
          <a:xfrm>
            <a:off x="1835150" y="5732463"/>
            <a:ext cx="5400675" cy="79216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r>
              <a:rPr lang="en-US" altLang="zh-CN" sz="2400">
                <a:latin typeface="微软雅黑" pitchFamily="34" charset="-122"/>
                <a:ea typeface="微软雅黑" pitchFamily="34" charset="-122"/>
              </a:rPr>
              <a:t>JRadioButtonMenuItem</a:t>
            </a:r>
            <a:endParaRPr lang="zh-CN" altLang="en-US" sz="2400">
              <a:latin typeface="微软雅黑" pitchFamily="34" charset="-122"/>
              <a:ea typeface="微软雅黑" pitchFamily="34" charset="-122"/>
            </a:endParaRPr>
          </a:p>
        </p:txBody>
      </p:sp>
      <p:pic>
        <p:nvPicPr>
          <p:cNvPr id="727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412875"/>
            <a:ext cx="5959475" cy="3973513"/>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3" y="900113"/>
            <a:ext cx="7877175" cy="50577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73731"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ED4600-D81A-416A-9662-AFE8CAAAFD83}" type="slidenum">
              <a:rPr lang="en-US" altLang="zh-CN" smtClean="0"/>
              <a:pPr eaLnBrk="1" hangingPunct="1"/>
              <a:t>61</a:t>
            </a:fld>
            <a:endParaRPr lang="en-US" altLang="zh-CN" smtClean="0"/>
          </a:p>
        </p:txBody>
      </p:sp>
      <p:sp>
        <p:nvSpPr>
          <p:cNvPr id="73732" name="Rectangle 2"/>
          <p:cNvSpPr>
            <a:spLocks noGrp="1" noChangeArrowheads="1"/>
          </p:cNvSpPr>
          <p:nvPr>
            <p:ph type="title"/>
          </p:nvPr>
        </p:nvSpPr>
        <p:spPr>
          <a:xfrm>
            <a:off x="395288" y="188913"/>
            <a:ext cx="8651875" cy="61277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200" smtClean="0"/>
              <a:t>实现事件处理程序（</a:t>
            </a:r>
            <a:r>
              <a:rPr lang="en-US" altLang="zh-CN" sz="3200" smtClean="0"/>
              <a:t>JCheckBoxMenuItem</a:t>
            </a:r>
            <a:r>
              <a:rPr lang="zh-CN" altLang="en-US" sz="3200" smtClean="0"/>
              <a:t>）</a:t>
            </a:r>
            <a:endParaRPr lang="en-US" altLang="zh-CN" sz="3200" smtClean="0"/>
          </a:p>
        </p:txBody>
      </p:sp>
      <p:grpSp>
        <p:nvGrpSpPr>
          <p:cNvPr id="4" name="组合 3"/>
          <p:cNvGrpSpPr>
            <a:grpSpLocks/>
          </p:cNvGrpSpPr>
          <p:nvPr/>
        </p:nvGrpSpPr>
        <p:grpSpPr bwMode="auto">
          <a:xfrm>
            <a:off x="0" y="2444750"/>
            <a:ext cx="5834063" cy="865188"/>
            <a:chOff x="-3205783" y="2996630"/>
            <a:chExt cx="5834063" cy="865313"/>
          </a:xfrm>
        </p:grpSpPr>
        <p:sp>
          <p:nvSpPr>
            <p:cNvPr id="73738" name="Line 7"/>
            <p:cNvSpPr>
              <a:spLocks noChangeShapeType="1"/>
            </p:cNvSpPr>
            <p:nvPr/>
          </p:nvSpPr>
          <p:spPr bwMode="auto">
            <a:xfrm flipH="1">
              <a:off x="-2125514" y="3573464"/>
              <a:ext cx="575915" cy="28847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9" name="Rectangle 8"/>
            <p:cNvSpPr>
              <a:spLocks noChangeArrowheads="1"/>
            </p:cNvSpPr>
            <p:nvPr/>
          </p:nvSpPr>
          <p:spPr bwMode="auto">
            <a:xfrm>
              <a:off x="-3205783" y="2996630"/>
              <a:ext cx="5834063" cy="504825"/>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单击检查器的“</a:t>
              </a:r>
              <a:r>
                <a:rPr lang="en-US" altLang="zh-CN">
                  <a:ea typeface="黑体" pitchFamily="49" charset="-122"/>
                </a:rPr>
                <a:t>Events”</a:t>
              </a:r>
              <a:r>
                <a:rPr lang="zh-CN" altLang="en-US">
                  <a:ea typeface="黑体" pitchFamily="49" charset="-122"/>
                </a:rPr>
                <a:t>选项卡，显示该按钮组件的事件</a:t>
              </a:r>
            </a:p>
          </p:txBody>
        </p:sp>
      </p:grpSp>
      <p:sp>
        <p:nvSpPr>
          <p:cNvPr id="343050" name="Rectangle 10"/>
          <p:cNvSpPr>
            <a:spLocks noChangeArrowheads="1"/>
          </p:cNvSpPr>
          <p:nvPr/>
        </p:nvSpPr>
        <p:spPr bwMode="auto">
          <a:xfrm>
            <a:off x="1644650" y="3452813"/>
            <a:ext cx="4608513" cy="4318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双击 </a:t>
            </a:r>
            <a:r>
              <a:rPr lang="en-US" altLang="zh-CN">
                <a:ea typeface="黑体" pitchFamily="49" charset="-122"/>
              </a:rPr>
              <a:t>actoin&gt;performed</a:t>
            </a:r>
            <a:r>
              <a:rPr lang="zh-CN" altLang="en-US">
                <a:ea typeface="黑体" pitchFamily="49" charset="-122"/>
              </a:rPr>
              <a:t>事件右边的列</a:t>
            </a:r>
          </a:p>
        </p:txBody>
      </p:sp>
      <p:sp>
        <p:nvSpPr>
          <p:cNvPr id="45063" name="Rectangle 16"/>
          <p:cNvSpPr>
            <a:spLocks noChangeArrowheads="1"/>
          </p:cNvSpPr>
          <p:nvPr/>
        </p:nvSpPr>
        <p:spPr bwMode="auto">
          <a:xfrm>
            <a:off x="85725" y="3546475"/>
            <a:ext cx="8807450" cy="2032000"/>
          </a:xfrm>
          <a:prstGeom prst="rect">
            <a:avLst/>
          </a:prstGeom>
          <a:solidFill>
            <a:srgbClr val="FFFFCC"/>
          </a:solidFill>
          <a:ln w="12700">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b="1" dirty="0"/>
              <a:t>public void </a:t>
            </a:r>
            <a:r>
              <a:rPr lang="en-US" altLang="zh-CN" b="1" dirty="0" err="1"/>
              <a:t>actionPerformed</a:t>
            </a:r>
            <a:r>
              <a:rPr lang="en-US" altLang="zh-CN" b="1" dirty="0"/>
              <a:t>(</a:t>
            </a:r>
            <a:r>
              <a:rPr lang="en-US" altLang="zh-CN" b="1" dirty="0" err="1"/>
              <a:t>ActionEvent</a:t>
            </a:r>
            <a:r>
              <a:rPr lang="en-US" altLang="zh-CN" b="1" dirty="0"/>
              <a:t> e) {</a:t>
            </a:r>
          </a:p>
          <a:p>
            <a:r>
              <a:rPr lang="en-US" altLang="zh-CN" b="1" dirty="0"/>
              <a:t>       Font f = </a:t>
            </a:r>
            <a:r>
              <a:rPr lang="en-US" altLang="zh-CN" b="1" dirty="0" err="1"/>
              <a:t>textArea.getFont</a:t>
            </a:r>
            <a:r>
              <a:rPr lang="en-US" altLang="zh-CN" b="1" dirty="0"/>
              <a:t>();</a:t>
            </a:r>
          </a:p>
          <a:p>
            <a:r>
              <a:rPr lang="en-US" altLang="zh-CN" b="1" dirty="0"/>
              <a:t>       if (</a:t>
            </a:r>
            <a:r>
              <a:rPr lang="en-US" altLang="zh-CN" b="1" dirty="0" err="1"/>
              <a:t>checkBoxMenuItem.isSelected</a:t>
            </a:r>
            <a:r>
              <a:rPr lang="en-US" altLang="zh-CN" b="1" dirty="0"/>
              <a:t>())</a:t>
            </a:r>
          </a:p>
          <a:p>
            <a:r>
              <a:rPr lang="en-US" altLang="zh-CN" b="1" dirty="0"/>
              <a:t>	</a:t>
            </a:r>
            <a:r>
              <a:rPr lang="en-US" altLang="zh-CN" b="1" dirty="0" err="1"/>
              <a:t>textArea.setFont</a:t>
            </a:r>
            <a:r>
              <a:rPr lang="en-US" altLang="zh-CN" b="1" dirty="0"/>
              <a:t>(new Font(</a:t>
            </a:r>
            <a:r>
              <a:rPr lang="en-US" altLang="zh-CN" b="1" dirty="0" err="1"/>
              <a:t>f.getFontName</a:t>
            </a:r>
            <a:r>
              <a:rPr lang="en-US" altLang="zh-CN" b="1" dirty="0"/>
              <a:t>(), </a:t>
            </a:r>
            <a:r>
              <a:rPr lang="en-US" altLang="zh-CN" b="1" dirty="0" err="1"/>
              <a:t>Font.BOLD</a:t>
            </a:r>
            <a:r>
              <a:rPr lang="en-US" altLang="zh-CN" b="1" dirty="0"/>
              <a:t>, </a:t>
            </a:r>
            <a:r>
              <a:rPr lang="en-US" altLang="zh-CN" b="1" dirty="0" err="1"/>
              <a:t>f.getSize</a:t>
            </a:r>
            <a:r>
              <a:rPr lang="en-US" altLang="zh-CN" b="1" dirty="0"/>
              <a:t>()));</a:t>
            </a:r>
          </a:p>
          <a:p>
            <a:r>
              <a:rPr lang="en-US" altLang="zh-CN" b="1" dirty="0"/>
              <a:t>       else</a:t>
            </a:r>
          </a:p>
          <a:p>
            <a:r>
              <a:rPr lang="en-US" altLang="zh-CN" b="1" dirty="0"/>
              <a:t>	</a:t>
            </a:r>
            <a:r>
              <a:rPr lang="en-US" altLang="zh-CN" b="1" dirty="0" err="1"/>
              <a:t>textArea.setFont</a:t>
            </a:r>
            <a:r>
              <a:rPr lang="en-US" altLang="zh-CN" b="1" dirty="0"/>
              <a:t>(new Font(</a:t>
            </a:r>
            <a:r>
              <a:rPr lang="en-US" altLang="zh-CN" b="1" dirty="0" err="1"/>
              <a:t>f.getFontName</a:t>
            </a:r>
            <a:r>
              <a:rPr lang="en-US" altLang="zh-CN" b="1" dirty="0"/>
              <a:t>(), </a:t>
            </a:r>
            <a:r>
              <a:rPr lang="en-US" altLang="zh-CN" b="1" dirty="0" err="1"/>
              <a:t>Font.PLAIN</a:t>
            </a:r>
            <a:r>
              <a:rPr lang="en-US" altLang="zh-CN" b="1" dirty="0"/>
              <a:t>, </a:t>
            </a:r>
            <a:r>
              <a:rPr lang="en-US" altLang="zh-CN" b="1" dirty="0" err="1"/>
              <a:t>f.getSize</a:t>
            </a:r>
            <a:r>
              <a:rPr lang="en-US" altLang="zh-CN" b="1" dirty="0"/>
              <a:t>()));</a:t>
            </a:r>
          </a:p>
          <a:p>
            <a:r>
              <a:rPr lang="en-US" altLang="zh-CN" b="1" dirty="0"/>
              <a:t>}</a:t>
            </a:r>
            <a:endParaRPr lang="en-GB" altLang="zh-CN" b="1" dirty="0"/>
          </a:p>
        </p:txBody>
      </p:sp>
      <p:sp>
        <p:nvSpPr>
          <p:cNvPr id="3" name="圆角矩形 2"/>
          <p:cNvSpPr>
            <a:spLocks noChangeArrowheads="1"/>
          </p:cNvSpPr>
          <p:nvPr/>
        </p:nvSpPr>
        <p:spPr bwMode="auto">
          <a:xfrm>
            <a:off x="4956175" y="2235200"/>
            <a:ext cx="1296988" cy="4191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37" name="矩形 1"/>
          <p:cNvSpPr>
            <a:spLocks noChangeArrowheads="1"/>
          </p:cNvSpPr>
          <p:nvPr/>
        </p:nvSpPr>
        <p:spPr bwMode="auto">
          <a:xfrm>
            <a:off x="1079500" y="6021388"/>
            <a:ext cx="7524750" cy="7651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a:latin typeface="微软雅黑" pitchFamily="34" charset="-122"/>
                <a:ea typeface="微软雅黑" pitchFamily="34" charset="-122"/>
              </a:rPr>
              <a:t>以字体里的“粗体”菜单项为例子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43050"/>
                                        </p:tgtEl>
                                        <p:attrNameLst>
                                          <p:attrName>style.visibility</p:attrName>
                                        </p:attrNameLst>
                                      </p:cBhvr>
                                      <p:to>
                                        <p:strVal val="visible"/>
                                      </p:to>
                                    </p:set>
                                    <p:anim calcmode="lin" valueType="num">
                                      <p:cBhvr additive="base">
                                        <p:cTn id="18" dur="500" fill="hold"/>
                                        <p:tgtEl>
                                          <p:spTgt spid="343050"/>
                                        </p:tgtEl>
                                        <p:attrNameLst>
                                          <p:attrName>ppt_x</p:attrName>
                                        </p:attrNameLst>
                                      </p:cBhvr>
                                      <p:tavLst>
                                        <p:tav tm="0">
                                          <p:val>
                                            <p:strVal val="#ppt_x"/>
                                          </p:val>
                                        </p:tav>
                                        <p:tav tm="100000">
                                          <p:val>
                                            <p:strVal val="#ppt_x"/>
                                          </p:val>
                                        </p:tav>
                                      </p:tavLst>
                                    </p:anim>
                                    <p:anim calcmode="lin" valueType="num">
                                      <p:cBhvr additive="base">
                                        <p:cTn id="19" dur="500" fill="hold"/>
                                        <p:tgtEl>
                                          <p:spTgt spid="34305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5063"/>
                                        </p:tgtEl>
                                        <p:attrNameLst>
                                          <p:attrName>style.visibility</p:attrName>
                                        </p:attrNameLst>
                                      </p:cBhvr>
                                      <p:to>
                                        <p:strVal val="visible"/>
                                      </p:to>
                                    </p:set>
                                    <p:animEffect transition="in" filter="barn(inVertical)">
                                      <p:cBhvr>
                                        <p:cTn id="24" dur="500"/>
                                        <p:tgtEl>
                                          <p:spTgt spid="4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0" grpId="0" animBg="1"/>
      <p:bldP spid="45063" grpId="0" animBg="1"/>
      <p:bldP spid="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75" y="1046163"/>
            <a:ext cx="8535988" cy="38068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74755"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53BB83-F96A-4810-BDF2-2497815F52C7}" type="slidenum">
              <a:rPr lang="en-US" altLang="zh-CN" smtClean="0"/>
              <a:pPr eaLnBrk="1" hangingPunct="1"/>
              <a:t>62</a:t>
            </a:fld>
            <a:endParaRPr lang="en-US" altLang="zh-CN" smtClean="0"/>
          </a:p>
        </p:txBody>
      </p:sp>
      <p:sp>
        <p:nvSpPr>
          <p:cNvPr id="74756" name="Rectangle 2"/>
          <p:cNvSpPr>
            <a:spLocks noGrp="1" noChangeArrowheads="1"/>
          </p:cNvSpPr>
          <p:nvPr>
            <p:ph type="title"/>
          </p:nvPr>
        </p:nvSpPr>
        <p:spPr>
          <a:xfrm>
            <a:off x="395288" y="188913"/>
            <a:ext cx="8651875" cy="61277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200" smtClean="0"/>
              <a:t>实现事件处理程序（</a:t>
            </a:r>
            <a:r>
              <a:rPr lang="en-US" altLang="zh-CN" sz="3200" smtClean="0"/>
              <a:t>JRadioMenuItem</a:t>
            </a:r>
            <a:r>
              <a:rPr lang="zh-CN" altLang="en-US" sz="3200" smtClean="0"/>
              <a:t>）</a:t>
            </a:r>
            <a:endParaRPr lang="en-US" altLang="zh-CN" sz="3200" smtClean="0"/>
          </a:p>
        </p:txBody>
      </p:sp>
      <p:grpSp>
        <p:nvGrpSpPr>
          <p:cNvPr id="4" name="组合 3"/>
          <p:cNvGrpSpPr>
            <a:grpSpLocks/>
          </p:cNvGrpSpPr>
          <p:nvPr/>
        </p:nvGrpSpPr>
        <p:grpSpPr bwMode="auto">
          <a:xfrm>
            <a:off x="0" y="2444750"/>
            <a:ext cx="5834063" cy="865188"/>
            <a:chOff x="-3205783" y="2996630"/>
            <a:chExt cx="5834063" cy="865313"/>
          </a:xfrm>
        </p:grpSpPr>
        <p:sp>
          <p:nvSpPr>
            <p:cNvPr id="74762" name="Line 7"/>
            <p:cNvSpPr>
              <a:spLocks noChangeShapeType="1"/>
            </p:cNvSpPr>
            <p:nvPr/>
          </p:nvSpPr>
          <p:spPr bwMode="auto">
            <a:xfrm flipH="1">
              <a:off x="-2125514" y="3573464"/>
              <a:ext cx="575915" cy="28847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3" name="Rectangle 8"/>
            <p:cNvSpPr>
              <a:spLocks noChangeArrowheads="1"/>
            </p:cNvSpPr>
            <p:nvPr/>
          </p:nvSpPr>
          <p:spPr bwMode="auto">
            <a:xfrm>
              <a:off x="-3205783" y="2996630"/>
              <a:ext cx="5834063" cy="504825"/>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单击检查器的“</a:t>
              </a:r>
              <a:r>
                <a:rPr lang="en-US" altLang="zh-CN">
                  <a:ea typeface="黑体" pitchFamily="49" charset="-122"/>
                </a:rPr>
                <a:t>Events”</a:t>
              </a:r>
              <a:r>
                <a:rPr lang="zh-CN" altLang="en-US">
                  <a:ea typeface="黑体" pitchFamily="49" charset="-122"/>
                </a:rPr>
                <a:t>选项卡，显示该按钮组件的事件</a:t>
              </a:r>
            </a:p>
          </p:txBody>
        </p:sp>
      </p:grpSp>
      <p:sp>
        <p:nvSpPr>
          <p:cNvPr id="343050" name="Rectangle 10"/>
          <p:cNvSpPr>
            <a:spLocks noChangeArrowheads="1"/>
          </p:cNvSpPr>
          <p:nvPr/>
        </p:nvSpPr>
        <p:spPr bwMode="auto">
          <a:xfrm>
            <a:off x="1644650" y="3452813"/>
            <a:ext cx="4608513" cy="4318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双击 </a:t>
            </a:r>
            <a:r>
              <a:rPr lang="en-US" altLang="zh-CN">
                <a:ea typeface="黑体" pitchFamily="49" charset="-122"/>
              </a:rPr>
              <a:t>actoin&gt;performed</a:t>
            </a:r>
            <a:r>
              <a:rPr lang="zh-CN" altLang="en-US">
                <a:ea typeface="黑体" pitchFamily="49" charset="-122"/>
              </a:rPr>
              <a:t>事件右边的列</a:t>
            </a:r>
          </a:p>
        </p:txBody>
      </p:sp>
      <p:sp>
        <p:nvSpPr>
          <p:cNvPr id="45063" name="Rectangle 16"/>
          <p:cNvSpPr>
            <a:spLocks noChangeArrowheads="1"/>
          </p:cNvSpPr>
          <p:nvPr/>
        </p:nvSpPr>
        <p:spPr bwMode="auto">
          <a:xfrm>
            <a:off x="85725" y="4100513"/>
            <a:ext cx="8807450" cy="923925"/>
          </a:xfrm>
          <a:prstGeom prst="rect">
            <a:avLst/>
          </a:prstGeom>
          <a:solidFill>
            <a:srgbClr val="FFFFCC"/>
          </a:solidFill>
          <a:ln w="12700">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b="1" dirty="0"/>
              <a:t>public void </a:t>
            </a:r>
            <a:r>
              <a:rPr lang="en-US" altLang="zh-CN" b="1" dirty="0" err="1"/>
              <a:t>actionPerformed</a:t>
            </a:r>
            <a:r>
              <a:rPr lang="en-US" altLang="zh-CN" b="1" dirty="0"/>
              <a:t>(</a:t>
            </a:r>
            <a:r>
              <a:rPr lang="en-US" altLang="zh-CN" b="1" dirty="0" err="1"/>
              <a:t>ActionEvent</a:t>
            </a:r>
            <a:r>
              <a:rPr lang="en-US" altLang="zh-CN" b="1" dirty="0"/>
              <a:t> e) {</a:t>
            </a:r>
          </a:p>
          <a:p>
            <a:r>
              <a:rPr lang="en-US" altLang="zh-CN" b="1" dirty="0"/>
              <a:t>       </a:t>
            </a:r>
            <a:r>
              <a:rPr lang="en-US" altLang="zh-CN" b="1" dirty="0" err="1"/>
              <a:t>textArea.setBackground</a:t>
            </a:r>
            <a:r>
              <a:rPr lang="en-US" altLang="zh-CN" b="1" dirty="0"/>
              <a:t>(</a:t>
            </a:r>
            <a:r>
              <a:rPr lang="en-US" altLang="zh-CN" b="1" dirty="0" err="1"/>
              <a:t>Color.RED</a:t>
            </a:r>
            <a:r>
              <a:rPr lang="en-US" altLang="zh-CN" b="1" dirty="0"/>
              <a:t>);</a:t>
            </a:r>
          </a:p>
          <a:p>
            <a:r>
              <a:rPr lang="en-US" altLang="zh-CN" b="1" dirty="0"/>
              <a:t>}</a:t>
            </a:r>
            <a:endParaRPr lang="en-GB" altLang="zh-CN" b="1" dirty="0"/>
          </a:p>
        </p:txBody>
      </p:sp>
      <p:sp>
        <p:nvSpPr>
          <p:cNvPr id="3" name="圆角矩形 2"/>
          <p:cNvSpPr>
            <a:spLocks noChangeArrowheads="1"/>
          </p:cNvSpPr>
          <p:nvPr/>
        </p:nvSpPr>
        <p:spPr bwMode="auto">
          <a:xfrm>
            <a:off x="4875213" y="3240088"/>
            <a:ext cx="1296987" cy="4191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761" name="矩形 1"/>
          <p:cNvSpPr>
            <a:spLocks noChangeArrowheads="1"/>
          </p:cNvSpPr>
          <p:nvPr/>
        </p:nvSpPr>
        <p:spPr bwMode="auto">
          <a:xfrm>
            <a:off x="1079500" y="6021388"/>
            <a:ext cx="7524750" cy="7651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a:latin typeface="微软雅黑" pitchFamily="34" charset="-122"/>
                <a:ea typeface="微软雅黑" pitchFamily="34" charset="-122"/>
              </a:rPr>
              <a:t>首先将三个</a:t>
            </a:r>
            <a:r>
              <a:rPr lang="en-US" altLang="zh-CN">
                <a:latin typeface="微软雅黑" pitchFamily="34" charset="-122"/>
                <a:ea typeface="微软雅黑" pitchFamily="34" charset="-122"/>
              </a:rPr>
              <a:t>RadioMenuItem</a:t>
            </a:r>
            <a:r>
              <a:rPr lang="zh-CN" altLang="en-US">
                <a:latin typeface="微软雅黑" pitchFamily="34" charset="-122"/>
                <a:ea typeface="微软雅黑" pitchFamily="34" charset="-122"/>
              </a:rPr>
              <a:t>使用</a:t>
            </a:r>
            <a:r>
              <a:rPr lang="en-US" altLang="zh-CN">
                <a:latin typeface="微软雅黑" pitchFamily="34" charset="-122"/>
                <a:ea typeface="微软雅黑" pitchFamily="34" charset="-122"/>
              </a:rPr>
              <a:t>ButtongGroup</a:t>
            </a:r>
            <a:r>
              <a:rPr lang="zh-CN" altLang="en-US">
                <a:latin typeface="微软雅黑" pitchFamily="34" charset="-122"/>
                <a:ea typeface="微软雅黑" pitchFamily="34" charset="-122"/>
              </a:rPr>
              <a:t>方式设置为同一组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43050"/>
                                        </p:tgtEl>
                                        <p:attrNameLst>
                                          <p:attrName>style.visibility</p:attrName>
                                        </p:attrNameLst>
                                      </p:cBhvr>
                                      <p:to>
                                        <p:strVal val="visible"/>
                                      </p:to>
                                    </p:set>
                                    <p:anim calcmode="lin" valueType="num">
                                      <p:cBhvr additive="base">
                                        <p:cTn id="18" dur="500" fill="hold"/>
                                        <p:tgtEl>
                                          <p:spTgt spid="343050"/>
                                        </p:tgtEl>
                                        <p:attrNameLst>
                                          <p:attrName>ppt_x</p:attrName>
                                        </p:attrNameLst>
                                      </p:cBhvr>
                                      <p:tavLst>
                                        <p:tav tm="0">
                                          <p:val>
                                            <p:strVal val="#ppt_x"/>
                                          </p:val>
                                        </p:tav>
                                        <p:tav tm="100000">
                                          <p:val>
                                            <p:strVal val="#ppt_x"/>
                                          </p:val>
                                        </p:tav>
                                      </p:tavLst>
                                    </p:anim>
                                    <p:anim calcmode="lin" valueType="num">
                                      <p:cBhvr additive="base">
                                        <p:cTn id="19" dur="500" fill="hold"/>
                                        <p:tgtEl>
                                          <p:spTgt spid="34305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5063"/>
                                        </p:tgtEl>
                                        <p:attrNameLst>
                                          <p:attrName>style.visibility</p:attrName>
                                        </p:attrNameLst>
                                      </p:cBhvr>
                                      <p:to>
                                        <p:strVal val="visible"/>
                                      </p:to>
                                    </p:set>
                                    <p:animEffect transition="in" filter="barn(inVertical)">
                                      <p:cBhvr>
                                        <p:cTn id="24" dur="500"/>
                                        <p:tgtEl>
                                          <p:spTgt spid="4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0" grpId="0" animBg="1"/>
      <p:bldP spid="45063" grpId="0" animBg="1"/>
      <p:bldP spid="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mtClean="0"/>
              <a:t>工具栏设计</a:t>
            </a:r>
          </a:p>
        </p:txBody>
      </p:sp>
      <p:sp>
        <p:nvSpPr>
          <p:cNvPr id="75779"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927103-02F0-4990-B5F6-B07F7C884581}" type="slidenum">
              <a:rPr lang="en-US" altLang="zh-CN" smtClean="0"/>
              <a:pPr eaLnBrk="1" hangingPunct="1"/>
              <a:t>63</a:t>
            </a:fld>
            <a:endParaRPr lang="en-US" altLang="zh-CN" smtClean="0"/>
          </a:p>
        </p:txBody>
      </p:sp>
      <p:pic>
        <p:nvPicPr>
          <p:cNvPr id="757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981075"/>
            <a:ext cx="8893175" cy="36099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6" name="组合 5"/>
          <p:cNvGrpSpPr>
            <a:grpSpLocks/>
          </p:cNvGrpSpPr>
          <p:nvPr/>
        </p:nvGrpSpPr>
        <p:grpSpPr bwMode="auto">
          <a:xfrm>
            <a:off x="4859338" y="1920875"/>
            <a:ext cx="3240087" cy="504825"/>
            <a:chOff x="4572000" y="4540478"/>
            <a:chExt cx="2880320" cy="645359"/>
          </a:xfrm>
        </p:grpSpPr>
        <p:sp>
          <p:nvSpPr>
            <p:cNvPr id="75786" name="矩形 7"/>
            <p:cNvSpPr>
              <a:spLocks noChangeArrowheads="1"/>
            </p:cNvSpPr>
            <p:nvPr/>
          </p:nvSpPr>
          <p:spPr bwMode="auto">
            <a:xfrm>
              <a:off x="6300192" y="4581128"/>
              <a:ext cx="1152128" cy="288032"/>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TextBox 7"/>
            <p:cNvSpPr txBox="1"/>
            <p:nvPr/>
          </p:nvSpPr>
          <p:spPr>
            <a:xfrm>
              <a:off x="4572000" y="4540478"/>
              <a:ext cx="1694887" cy="645359"/>
            </a:xfrm>
            <a:prstGeom prst="rect">
              <a:avLst/>
            </a:prstGeom>
            <a:noFill/>
          </p:spPr>
          <p:txBody>
            <a:bodyPr>
              <a:spAutoFit/>
            </a:bodyPr>
            <a:lstStyle/>
            <a:p>
              <a:pPr>
                <a:defRPr/>
              </a:pPr>
              <a:r>
                <a:rPr lang="en-US" altLang="zh-CN" dirty="0">
                  <a:latin typeface="+mn-ea"/>
                  <a:ea typeface="+mn-ea"/>
                </a:rPr>
                <a:t>1. </a:t>
              </a:r>
              <a:r>
                <a:rPr lang="zh-CN" altLang="en-US" dirty="0">
                  <a:latin typeface="+mn-ea"/>
                  <a:ea typeface="+mn-ea"/>
                </a:rPr>
                <a:t>选中</a:t>
              </a:r>
              <a:r>
                <a:rPr lang="en-US" altLang="zh-CN" dirty="0" err="1">
                  <a:latin typeface="+mn-ea"/>
                  <a:ea typeface="+mn-ea"/>
                </a:rPr>
                <a:t>JToolBar</a:t>
              </a:r>
              <a:endParaRPr lang="zh-CN" altLang="en-US" dirty="0">
                <a:latin typeface="+mn-ea"/>
                <a:ea typeface="+mn-ea"/>
              </a:endParaRPr>
            </a:p>
          </p:txBody>
        </p:sp>
      </p:grpSp>
      <p:grpSp>
        <p:nvGrpSpPr>
          <p:cNvPr id="9" name="组合 8"/>
          <p:cNvGrpSpPr>
            <a:grpSpLocks/>
          </p:cNvGrpSpPr>
          <p:nvPr/>
        </p:nvGrpSpPr>
        <p:grpSpPr bwMode="auto">
          <a:xfrm>
            <a:off x="1439863" y="2490788"/>
            <a:ext cx="2447925" cy="1265237"/>
            <a:chOff x="615009" y="2245514"/>
            <a:chExt cx="2448272" cy="1264786"/>
          </a:xfrm>
        </p:grpSpPr>
        <p:sp>
          <p:nvSpPr>
            <p:cNvPr id="10" name="TextBox 9"/>
            <p:cNvSpPr txBox="1"/>
            <p:nvPr/>
          </p:nvSpPr>
          <p:spPr>
            <a:xfrm>
              <a:off x="615009" y="3140545"/>
              <a:ext cx="2448272" cy="369755"/>
            </a:xfrm>
            <a:prstGeom prst="rect">
              <a:avLst/>
            </a:prstGeom>
            <a:noFill/>
          </p:spPr>
          <p:txBody>
            <a:bodyPr>
              <a:spAutoFit/>
            </a:bodyPr>
            <a:lstStyle/>
            <a:p>
              <a:pPr>
                <a:defRPr/>
              </a:pPr>
              <a:r>
                <a:rPr lang="en-US" altLang="zh-CN" dirty="0">
                  <a:latin typeface="+mj-ea"/>
                  <a:ea typeface="+mj-ea"/>
                </a:rPr>
                <a:t>2. </a:t>
              </a:r>
              <a:r>
                <a:rPr lang="zh-CN" altLang="en-US" dirty="0">
                  <a:latin typeface="+mj-ea"/>
                  <a:ea typeface="+mj-ea"/>
                </a:rPr>
                <a:t>放到菜单栏下面</a:t>
              </a:r>
            </a:p>
          </p:txBody>
        </p:sp>
        <p:cxnSp>
          <p:nvCxnSpPr>
            <p:cNvPr id="75785" name="直接箭头连接符 11"/>
            <p:cNvCxnSpPr>
              <a:cxnSpLocks noChangeShapeType="1"/>
            </p:cNvCxnSpPr>
            <p:nvPr/>
          </p:nvCxnSpPr>
          <p:spPr bwMode="auto">
            <a:xfrm flipV="1">
              <a:off x="1479105" y="2245514"/>
              <a:ext cx="360040" cy="720080"/>
            </a:xfrm>
            <a:prstGeom prst="straightConnector1">
              <a:avLst/>
            </a:prstGeom>
            <a:noFill/>
            <a:ln w="222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5783" name="TextBox 4"/>
          <p:cNvSpPr txBox="1">
            <a:spLocks noChangeArrowheads="1"/>
          </p:cNvSpPr>
          <p:nvPr/>
        </p:nvSpPr>
        <p:spPr bwMode="auto">
          <a:xfrm>
            <a:off x="323850" y="4941888"/>
            <a:ext cx="8280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latin typeface="微软雅黑" pitchFamily="34" charset="-122"/>
                <a:ea typeface="微软雅黑" pitchFamily="34" charset="-122"/>
              </a:rPr>
              <a:t>在将</a:t>
            </a:r>
            <a:r>
              <a:rPr lang="en-US" altLang="zh-CN" sz="2400">
                <a:latin typeface="微软雅黑" pitchFamily="34" charset="-122"/>
                <a:ea typeface="微软雅黑" pitchFamily="34" charset="-122"/>
              </a:rPr>
              <a:t>Jbutton</a:t>
            </a:r>
            <a:r>
              <a:rPr lang="zh-CN" altLang="en-US" sz="2400">
                <a:latin typeface="微软雅黑" pitchFamily="34" charset="-122"/>
                <a:ea typeface="微软雅黑" pitchFamily="34" charset="-122"/>
              </a:rPr>
              <a:t>拖入到</a:t>
            </a:r>
            <a:r>
              <a:rPr lang="en-US" altLang="zh-CN" sz="2400">
                <a:latin typeface="微软雅黑" pitchFamily="34" charset="-122"/>
                <a:ea typeface="微软雅黑" pitchFamily="34" charset="-122"/>
              </a:rPr>
              <a:t>ToolBar</a:t>
            </a:r>
            <a:r>
              <a:rPr lang="zh-CN" altLang="en-US" sz="2400">
                <a:latin typeface="微软雅黑" pitchFamily="34" charset="-122"/>
                <a:ea typeface="微软雅黑" pitchFamily="34" charset="-122"/>
              </a:rPr>
              <a:t>中，如可以使用工具栏设置</a:t>
            </a:r>
            <a:r>
              <a:rPr lang="en-US" altLang="zh-CN" sz="2400">
                <a:latin typeface="微软雅黑" pitchFamily="34" charset="-122"/>
                <a:ea typeface="微软雅黑" pitchFamily="34" charset="-122"/>
              </a:rPr>
              <a:t>TextArea</a:t>
            </a:r>
            <a:r>
              <a:rPr lang="zh-CN" altLang="en-US" sz="2400">
                <a:latin typeface="微软雅黑" pitchFamily="34" charset="-122"/>
                <a:ea typeface="微软雅黑" pitchFamily="34" charset="-122"/>
              </a:rPr>
              <a:t>的背景色。</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1671638"/>
            <a:ext cx="7981950" cy="35147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76803"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9709CC-BD6D-4B25-A55D-EE1E124871F9}" type="slidenum">
              <a:rPr lang="en-US" altLang="zh-CN" smtClean="0"/>
              <a:pPr eaLnBrk="1" hangingPunct="1"/>
              <a:t>64</a:t>
            </a:fld>
            <a:endParaRPr lang="en-US" altLang="zh-CN" smtClean="0"/>
          </a:p>
        </p:txBody>
      </p:sp>
      <p:sp>
        <p:nvSpPr>
          <p:cNvPr id="76804" name="Rectangle 2"/>
          <p:cNvSpPr>
            <a:spLocks noGrp="1" noChangeArrowheads="1"/>
          </p:cNvSpPr>
          <p:nvPr>
            <p:ph type="title"/>
          </p:nvPr>
        </p:nvSpPr>
        <p:spPr>
          <a:xfrm>
            <a:off x="395288" y="188913"/>
            <a:ext cx="8651875" cy="61277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200" smtClean="0"/>
              <a:t>实现事件处理程序（工具栏）</a:t>
            </a:r>
            <a:endParaRPr lang="en-US" altLang="zh-CN" sz="3200" smtClean="0"/>
          </a:p>
        </p:txBody>
      </p:sp>
      <p:grpSp>
        <p:nvGrpSpPr>
          <p:cNvPr id="4" name="组合 3"/>
          <p:cNvGrpSpPr>
            <a:grpSpLocks/>
          </p:cNvGrpSpPr>
          <p:nvPr/>
        </p:nvGrpSpPr>
        <p:grpSpPr bwMode="auto">
          <a:xfrm>
            <a:off x="0" y="2444750"/>
            <a:ext cx="5834063" cy="865188"/>
            <a:chOff x="-3205783" y="2996630"/>
            <a:chExt cx="5834063" cy="865313"/>
          </a:xfrm>
        </p:grpSpPr>
        <p:sp>
          <p:nvSpPr>
            <p:cNvPr id="76809" name="Line 7"/>
            <p:cNvSpPr>
              <a:spLocks noChangeShapeType="1"/>
            </p:cNvSpPr>
            <p:nvPr/>
          </p:nvSpPr>
          <p:spPr bwMode="auto">
            <a:xfrm flipH="1">
              <a:off x="-2125514" y="3573464"/>
              <a:ext cx="575915" cy="28847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0" name="Rectangle 8"/>
            <p:cNvSpPr>
              <a:spLocks noChangeArrowheads="1"/>
            </p:cNvSpPr>
            <p:nvPr/>
          </p:nvSpPr>
          <p:spPr bwMode="auto">
            <a:xfrm>
              <a:off x="-3205783" y="2996630"/>
              <a:ext cx="5834063" cy="504825"/>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单击检查器的“</a:t>
              </a:r>
              <a:r>
                <a:rPr lang="en-US" altLang="zh-CN">
                  <a:ea typeface="黑体" pitchFamily="49" charset="-122"/>
                </a:rPr>
                <a:t>Events”</a:t>
              </a:r>
              <a:r>
                <a:rPr lang="zh-CN" altLang="en-US">
                  <a:ea typeface="黑体" pitchFamily="49" charset="-122"/>
                </a:rPr>
                <a:t>选项卡，显示该按钮组件的事件</a:t>
              </a:r>
            </a:p>
          </p:txBody>
        </p:sp>
      </p:grpSp>
      <p:sp>
        <p:nvSpPr>
          <p:cNvPr id="343050" name="Rectangle 10"/>
          <p:cNvSpPr>
            <a:spLocks noChangeArrowheads="1"/>
          </p:cNvSpPr>
          <p:nvPr/>
        </p:nvSpPr>
        <p:spPr bwMode="auto">
          <a:xfrm>
            <a:off x="1644650" y="3452813"/>
            <a:ext cx="4608513" cy="4318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双击 </a:t>
            </a:r>
            <a:r>
              <a:rPr lang="en-US" altLang="zh-CN">
                <a:ea typeface="黑体" pitchFamily="49" charset="-122"/>
              </a:rPr>
              <a:t>actoin&gt;performed</a:t>
            </a:r>
            <a:r>
              <a:rPr lang="zh-CN" altLang="en-US">
                <a:ea typeface="黑体" pitchFamily="49" charset="-122"/>
              </a:rPr>
              <a:t>事件右边的列</a:t>
            </a:r>
          </a:p>
        </p:txBody>
      </p:sp>
      <p:sp>
        <p:nvSpPr>
          <p:cNvPr id="45063" name="Rectangle 16"/>
          <p:cNvSpPr>
            <a:spLocks noChangeArrowheads="1"/>
          </p:cNvSpPr>
          <p:nvPr/>
        </p:nvSpPr>
        <p:spPr bwMode="auto">
          <a:xfrm>
            <a:off x="85725" y="4100513"/>
            <a:ext cx="8807450" cy="923925"/>
          </a:xfrm>
          <a:prstGeom prst="rect">
            <a:avLst/>
          </a:prstGeom>
          <a:solidFill>
            <a:srgbClr val="FFFFCC"/>
          </a:solidFill>
          <a:ln w="12700">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b="1"/>
              <a:t>public void actionPerformed(ActionEvent e) {</a:t>
            </a:r>
          </a:p>
          <a:p>
            <a:r>
              <a:rPr lang="en-US" altLang="zh-CN" b="1"/>
              <a:t>       textArea.setBackground(Color.RED);</a:t>
            </a:r>
          </a:p>
          <a:p>
            <a:r>
              <a:rPr lang="en-US" altLang="zh-CN" b="1"/>
              <a:t>}</a:t>
            </a:r>
            <a:endParaRPr lang="en-GB" altLang="zh-CN" b="1"/>
          </a:p>
        </p:txBody>
      </p:sp>
      <p:sp>
        <p:nvSpPr>
          <p:cNvPr id="3" name="圆角矩形 2"/>
          <p:cNvSpPr>
            <a:spLocks noChangeArrowheads="1"/>
          </p:cNvSpPr>
          <p:nvPr/>
        </p:nvSpPr>
        <p:spPr bwMode="auto">
          <a:xfrm>
            <a:off x="3276600" y="3030538"/>
            <a:ext cx="454025" cy="4191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43050"/>
                                        </p:tgtEl>
                                        <p:attrNameLst>
                                          <p:attrName>style.visibility</p:attrName>
                                        </p:attrNameLst>
                                      </p:cBhvr>
                                      <p:to>
                                        <p:strVal val="visible"/>
                                      </p:to>
                                    </p:set>
                                    <p:anim calcmode="lin" valueType="num">
                                      <p:cBhvr additive="base">
                                        <p:cTn id="18" dur="500" fill="hold"/>
                                        <p:tgtEl>
                                          <p:spTgt spid="343050"/>
                                        </p:tgtEl>
                                        <p:attrNameLst>
                                          <p:attrName>ppt_x</p:attrName>
                                        </p:attrNameLst>
                                      </p:cBhvr>
                                      <p:tavLst>
                                        <p:tav tm="0">
                                          <p:val>
                                            <p:strVal val="#ppt_x"/>
                                          </p:val>
                                        </p:tav>
                                        <p:tav tm="100000">
                                          <p:val>
                                            <p:strVal val="#ppt_x"/>
                                          </p:val>
                                        </p:tav>
                                      </p:tavLst>
                                    </p:anim>
                                    <p:anim calcmode="lin" valueType="num">
                                      <p:cBhvr additive="base">
                                        <p:cTn id="19" dur="500" fill="hold"/>
                                        <p:tgtEl>
                                          <p:spTgt spid="34305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5063"/>
                                        </p:tgtEl>
                                        <p:attrNameLst>
                                          <p:attrName>style.visibility</p:attrName>
                                        </p:attrNameLst>
                                      </p:cBhvr>
                                      <p:to>
                                        <p:strVal val="visible"/>
                                      </p:to>
                                    </p:set>
                                    <p:animEffect transition="in" filter="barn(inVertical)">
                                      <p:cBhvr>
                                        <p:cTn id="24" dur="500"/>
                                        <p:tgtEl>
                                          <p:spTgt spid="4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0" grpId="0" animBg="1"/>
      <p:bldP spid="45063" grpId="0" animBg="1"/>
      <p:bldP spid="3"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灯片编号占位符 4"/>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BC97714-E9D1-4830-85ED-3507B6EAB33E}" type="slidenum">
              <a:rPr lang="en-US" altLang="zh-CN" smtClean="0"/>
              <a:pPr eaLnBrk="1" hangingPunct="1"/>
              <a:t>65</a:t>
            </a:fld>
            <a:endParaRPr lang="en-US" altLang="zh-CN" smtClean="0"/>
          </a:p>
        </p:txBody>
      </p:sp>
      <p:sp>
        <p:nvSpPr>
          <p:cNvPr id="77827" name="Rectangle 2"/>
          <p:cNvSpPr>
            <a:spLocks noGrp="1" noChangeArrowheads="1"/>
          </p:cNvSpPr>
          <p:nvPr>
            <p:ph type="title"/>
          </p:nvPr>
        </p:nvSpPr>
        <p:spPr>
          <a:xfrm>
            <a:off x="735013" y="260350"/>
            <a:ext cx="8229600" cy="792163"/>
          </a:xfrm>
        </p:spPr>
        <p:txBody>
          <a:bodyPr/>
          <a:lstStyle/>
          <a:p>
            <a:pPr eaLnBrk="1" hangingPunct="1"/>
            <a:r>
              <a:rPr lang="en-US" altLang="zh-CN" smtClean="0"/>
              <a:t>JPopupMenu </a:t>
            </a:r>
            <a:r>
              <a:rPr lang="zh-CN" altLang="en-US" smtClean="0"/>
              <a:t>类 </a:t>
            </a:r>
            <a:r>
              <a:rPr lang="en-US" altLang="zh-CN" smtClean="0"/>
              <a:t>2-1</a:t>
            </a:r>
          </a:p>
        </p:txBody>
      </p:sp>
      <p:sp>
        <p:nvSpPr>
          <p:cNvPr id="77828" name="Rectangle 3"/>
          <p:cNvSpPr>
            <a:spLocks noGrp="1" noChangeArrowheads="1"/>
          </p:cNvSpPr>
          <p:nvPr>
            <p:ph type="body" sz="half" idx="1"/>
          </p:nvPr>
        </p:nvSpPr>
        <p:spPr>
          <a:xfrm>
            <a:off x="684213" y="1412875"/>
            <a:ext cx="8064500" cy="4525963"/>
          </a:xfrm>
        </p:spPr>
        <p:txBody>
          <a:bodyPr/>
          <a:lstStyle/>
          <a:p>
            <a:pPr eaLnBrk="1" hangingPunct="1">
              <a:lnSpc>
                <a:spcPct val="110000"/>
              </a:lnSpc>
            </a:pPr>
            <a:r>
              <a:rPr lang="zh-CN" altLang="en-US" smtClean="0"/>
              <a:t>用于显示展开形式的菜单</a:t>
            </a:r>
            <a:endParaRPr lang="en-US" smtClean="0"/>
          </a:p>
          <a:p>
            <a:pPr eaLnBrk="1" hangingPunct="1">
              <a:lnSpc>
                <a:spcPct val="110000"/>
              </a:lnSpc>
            </a:pPr>
            <a:r>
              <a:rPr lang="zh-CN" altLang="en-US" smtClean="0"/>
              <a:t>可显示在屏幕的任何地方 </a:t>
            </a:r>
            <a:endParaRPr lang="en-US" smtClean="0"/>
          </a:p>
          <a:p>
            <a:pPr eaLnBrk="1" hangingPunct="1">
              <a:lnSpc>
                <a:spcPct val="110000"/>
              </a:lnSpc>
            </a:pPr>
            <a:r>
              <a:rPr lang="zh-CN" altLang="en-US" smtClean="0"/>
              <a:t>通常是由单击鼠标右键触发的</a:t>
            </a:r>
            <a:endParaRPr lang="en-US" smtClean="0"/>
          </a:p>
          <a:p>
            <a:pPr eaLnBrk="1" hangingPunct="1">
              <a:lnSpc>
                <a:spcPct val="110000"/>
              </a:lnSpc>
            </a:pPr>
            <a:r>
              <a:rPr lang="zh-CN" altLang="en-US" smtClean="0"/>
              <a:t>激活弹出式菜单项之一所执行的操作总是依赖于上下文</a:t>
            </a:r>
            <a:endParaRPr lang="en-US" smtClean="0"/>
          </a:p>
          <a:p>
            <a:pPr eaLnBrk="1" hangingPunct="1">
              <a:lnSpc>
                <a:spcPct val="110000"/>
              </a:lnSpc>
            </a:pPr>
            <a:r>
              <a:rPr lang="zh-CN" altLang="en-US" smtClean="0"/>
              <a:t>可供 </a:t>
            </a:r>
            <a:r>
              <a:rPr lang="en-US" altLang="zh-CN" smtClean="0"/>
              <a:t>JPopupMenu </a:t>
            </a:r>
            <a:r>
              <a:rPr lang="zh-CN" altLang="en-US" smtClean="0"/>
              <a:t>类使用的方法</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558A933-DE4D-47E0-B154-E7EDCF7A0F28}" type="slidenum">
              <a:rPr lang="en-US" altLang="zh-CN" smtClean="0"/>
              <a:pPr eaLnBrk="1" hangingPunct="1"/>
              <a:t>66</a:t>
            </a:fld>
            <a:endParaRPr lang="en-US" altLang="zh-CN" smtClean="0"/>
          </a:p>
        </p:txBody>
      </p:sp>
      <p:sp>
        <p:nvSpPr>
          <p:cNvPr id="78851" name="Rectangle 2"/>
          <p:cNvSpPr>
            <a:spLocks noGrp="1" noChangeArrowheads="1"/>
          </p:cNvSpPr>
          <p:nvPr>
            <p:ph type="title"/>
          </p:nvPr>
        </p:nvSpPr>
        <p:spPr>
          <a:xfrm>
            <a:off x="735013" y="260350"/>
            <a:ext cx="8229600" cy="792163"/>
          </a:xfrm>
        </p:spPr>
        <p:txBody>
          <a:bodyPr/>
          <a:lstStyle/>
          <a:p>
            <a:pPr eaLnBrk="1" hangingPunct="1"/>
            <a:r>
              <a:rPr lang="en-US" altLang="zh-CN" smtClean="0"/>
              <a:t>JPopupMenu </a:t>
            </a:r>
            <a:r>
              <a:rPr lang="zh-CN" altLang="en-US" smtClean="0"/>
              <a:t>类 </a:t>
            </a:r>
            <a:r>
              <a:rPr lang="en-US" altLang="zh-CN" smtClean="0"/>
              <a:t>2-2</a:t>
            </a:r>
          </a:p>
        </p:txBody>
      </p:sp>
      <p:sp>
        <p:nvSpPr>
          <p:cNvPr id="3" name="TextBox 2"/>
          <p:cNvSpPr txBox="1"/>
          <p:nvPr/>
        </p:nvSpPr>
        <p:spPr>
          <a:xfrm>
            <a:off x="611188" y="4941888"/>
            <a:ext cx="6840537" cy="1260475"/>
          </a:xfrm>
          <a:prstGeom prst="rect">
            <a:avLst/>
          </a:prstGeom>
          <a:noFill/>
        </p:spPr>
        <p:txBody>
          <a:bodyPr>
            <a:spAutoFit/>
          </a:bodyPr>
          <a:lstStyle/>
          <a:p>
            <a:pPr>
              <a:defRPr/>
            </a:pPr>
            <a:r>
              <a:rPr lang="zh-CN" altLang="en-US" sz="2400" dirty="0">
                <a:latin typeface="+mj-ea"/>
                <a:ea typeface="+mj-ea"/>
              </a:rPr>
              <a:t>加入</a:t>
            </a:r>
            <a:r>
              <a:rPr lang="en-US" altLang="zh-CN" sz="2800" dirty="0" err="1">
                <a:latin typeface="+mj-ea"/>
                <a:ea typeface="+mj-ea"/>
              </a:rPr>
              <a:t>PopupMenu</a:t>
            </a:r>
            <a:r>
              <a:rPr lang="zh-CN" altLang="en-US" sz="2400" dirty="0">
                <a:latin typeface="+mj-ea"/>
                <a:ea typeface="+mj-ea"/>
              </a:rPr>
              <a:t>的步骤</a:t>
            </a:r>
            <a:endParaRPr lang="en-US" altLang="zh-CN" sz="2400" dirty="0">
              <a:latin typeface="+mj-ea"/>
              <a:ea typeface="+mj-ea"/>
            </a:endParaRPr>
          </a:p>
          <a:p>
            <a:pPr marL="342900" indent="-342900">
              <a:buFontTx/>
              <a:buAutoNum type="arabicPeriod"/>
              <a:defRPr/>
            </a:pPr>
            <a:r>
              <a:rPr lang="zh-CN" altLang="en-US" sz="2400" dirty="0">
                <a:latin typeface="+mj-ea"/>
                <a:ea typeface="+mj-ea"/>
              </a:rPr>
              <a:t>把</a:t>
            </a:r>
            <a:r>
              <a:rPr lang="en-US" altLang="zh-CN" sz="2400" dirty="0" err="1">
                <a:latin typeface="+mj-ea"/>
                <a:ea typeface="+mj-ea"/>
              </a:rPr>
              <a:t>JPopupMenu</a:t>
            </a:r>
            <a:r>
              <a:rPr lang="zh-CN" altLang="en-US" sz="2400" dirty="0">
                <a:latin typeface="+mj-ea"/>
                <a:ea typeface="+mj-ea"/>
              </a:rPr>
              <a:t>的添加到目标区域</a:t>
            </a:r>
            <a:endParaRPr lang="en-US" altLang="zh-CN" sz="2400" dirty="0">
              <a:latin typeface="+mj-ea"/>
              <a:ea typeface="+mj-ea"/>
            </a:endParaRPr>
          </a:p>
          <a:p>
            <a:pPr marL="342900" indent="-342900">
              <a:buFontTx/>
              <a:buAutoNum type="arabicPeriod"/>
              <a:defRPr/>
            </a:pPr>
            <a:r>
              <a:rPr lang="zh-CN" altLang="en-US" sz="2400" dirty="0">
                <a:latin typeface="+mj-ea"/>
                <a:ea typeface="+mj-ea"/>
              </a:rPr>
              <a:t>在</a:t>
            </a:r>
            <a:r>
              <a:rPr lang="en-US" altLang="zh-CN" sz="2400" dirty="0" err="1">
                <a:latin typeface="+mj-ea"/>
                <a:ea typeface="+mj-ea"/>
              </a:rPr>
              <a:t>PopupMenu</a:t>
            </a:r>
            <a:r>
              <a:rPr lang="zh-CN" altLang="en-US" sz="2400" dirty="0">
                <a:latin typeface="+mj-ea"/>
                <a:ea typeface="+mj-ea"/>
              </a:rPr>
              <a:t>添加新的</a:t>
            </a:r>
            <a:r>
              <a:rPr lang="en-US" altLang="zh-CN" sz="2400" dirty="0" err="1">
                <a:latin typeface="+mj-ea"/>
                <a:ea typeface="+mj-ea"/>
              </a:rPr>
              <a:t>JMenuItem</a:t>
            </a:r>
            <a:endParaRPr lang="en-US" altLang="zh-CN" sz="2400" dirty="0">
              <a:latin typeface="+mj-ea"/>
              <a:ea typeface="+mj-ea"/>
            </a:endParaRPr>
          </a:p>
        </p:txBody>
      </p:sp>
      <p:pic>
        <p:nvPicPr>
          <p:cNvPr id="96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24744"/>
            <a:ext cx="528637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25" y="1916832"/>
            <a:ext cx="528637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5"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1C99AF-EF91-47A0-A29E-54BE84A2D0F2}" type="slidenum">
              <a:rPr lang="en-US" altLang="zh-CN" smtClean="0"/>
              <a:pPr eaLnBrk="1" hangingPunct="1"/>
              <a:t>67</a:t>
            </a:fld>
            <a:endParaRPr lang="en-US" altLang="zh-CN" smtClean="0"/>
          </a:p>
        </p:txBody>
      </p:sp>
      <p:sp>
        <p:nvSpPr>
          <p:cNvPr id="79876" name="Rectangle 2"/>
          <p:cNvSpPr>
            <a:spLocks noGrp="1" noChangeArrowheads="1"/>
          </p:cNvSpPr>
          <p:nvPr>
            <p:ph type="title"/>
          </p:nvPr>
        </p:nvSpPr>
        <p:spPr>
          <a:xfrm>
            <a:off x="395288" y="188913"/>
            <a:ext cx="8651875" cy="61277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200" smtClean="0"/>
              <a:t>实现事件处理程序（快捷菜单）</a:t>
            </a:r>
            <a:endParaRPr lang="en-US" altLang="zh-CN" sz="3200" smtClean="0"/>
          </a:p>
        </p:txBody>
      </p:sp>
      <p:sp>
        <p:nvSpPr>
          <p:cNvPr id="79882" name="Rectangle 8"/>
          <p:cNvSpPr>
            <a:spLocks noChangeArrowheads="1"/>
          </p:cNvSpPr>
          <p:nvPr/>
        </p:nvSpPr>
        <p:spPr bwMode="auto">
          <a:xfrm>
            <a:off x="0" y="2444750"/>
            <a:ext cx="5834063" cy="504752"/>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单击检查器的“</a:t>
            </a:r>
            <a:r>
              <a:rPr lang="en-US" altLang="zh-CN">
                <a:ea typeface="黑体" pitchFamily="49" charset="-122"/>
              </a:rPr>
              <a:t>Events”</a:t>
            </a:r>
            <a:r>
              <a:rPr lang="zh-CN" altLang="en-US">
                <a:ea typeface="黑体" pitchFamily="49" charset="-122"/>
              </a:rPr>
              <a:t>选项卡，显示该按钮组件的事件</a:t>
            </a:r>
          </a:p>
        </p:txBody>
      </p:sp>
      <p:sp>
        <p:nvSpPr>
          <p:cNvPr id="343050" name="Rectangle 10"/>
          <p:cNvSpPr>
            <a:spLocks noChangeArrowheads="1"/>
          </p:cNvSpPr>
          <p:nvPr/>
        </p:nvSpPr>
        <p:spPr bwMode="auto">
          <a:xfrm>
            <a:off x="1644650" y="3452813"/>
            <a:ext cx="4608513" cy="4318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双击 </a:t>
            </a:r>
            <a:r>
              <a:rPr lang="en-US" altLang="zh-CN">
                <a:ea typeface="黑体" pitchFamily="49" charset="-122"/>
              </a:rPr>
              <a:t>actoin&gt;performed</a:t>
            </a:r>
            <a:r>
              <a:rPr lang="zh-CN" altLang="en-US">
                <a:ea typeface="黑体" pitchFamily="49" charset="-122"/>
              </a:rPr>
              <a:t>事件右边的列</a:t>
            </a:r>
          </a:p>
        </p:txBody>
      </p:sp>
      <p:sp>
        <p:nvSpPr>
          <p:cNvPr id="45063" name="Rectangle 16"/>
          <p:cNvSpPr>
            <a:spLocks noChangeArrowheads="1"/>
          </p:cNvSpPr>
          <p:nvPr/>
        </p:nvSpPr>
        <p:spPr bwMode="auto">
          <a:xfrm>
            <a:off x="85725" y="4100811"/>
            <a:ext cx="8807450" cy="923330"/>
          </a:xfrm>
          <a:prstGeom prst="rect">
            <a:avLst/>
          </a:prstGeom>
          <a:solidFill>
            <a:srgbClr val="FFFFCC"/>
          </a:solidFill>
          <a:ln w="12700">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b="1" dirty="0"/>
              <a:t>public void </a:t>
            </a:r>
            <a:r>
              <a:rPr lang="en-US" altLang="zh-CN" b="1" dirty="0" err="1"/>
              <a:t>actionPerformed</a:t>
            </a:r>
            <a:r>
              <a:rPr lang="en-US" altLang="zh-CN" b="1" dirty="0"/>
              <a:t>(</a:t>
            </a:r>
            <a:r>
              <a:rPr lang="en-US" altLang="zh-CN" b="1" dirty="0" err="1"/>
              <a:t>ActionEvent</a:t>
            </a:r>
            <a:r>
              <a:rPr lang="en-US" altLang="zh-CN" b="1" dirty="0"/>
              <a:t> e) {</a:t>
            </a:r>
          </a:p>
          <a:p>
            <a:r>
              <a:rPr lang="en-US" altLang="zh-CN" b="1" dirty="0"/>
              <a:t>	</a:t>
            </a:r>
            <a:r>
              <a:rPr lang="en-US" altLang="zh-CN" b="1" dirty="0" err="1"/>
              <a:t>textArea.setSelectedTextColor</a:t>
            </a:r>
            <a:r>
              <a:rPr lang="en-US" altLang="zh-CN" b="1" dirty="0"/>
              <a:t>(</a:t>
            </a:r>
            <a:r>
              <a:rPr lang="en-US" altLang="zh-CN" b="1" dirty="0" err="1"/>
              <a:t>Color.RED</a:t>
            </a:r>
            <a:r>
              <a:rPr lang="en-US" altLang="zh-CN" b="1" dirty="0" smtClean="0"/>
              <a:t>);</a:t>
            </a:r>
          </a:p>
          <a:p>
            <a:r>
              <a:rPr lang="en-US" altLang="zh-CN" b="1" dirty="0" smtClean="0"/>
              <a:t>}</a:t>
            </a:r>
            <a:endParaRPr lang="en-GB" altLang="zh-CN" b="1" dirty="0"/>
          </a:p>
        </p:txBody>
      </p:sp>
      <p:sp>
        <p:nvSpPr>
          <p:cNvPr id="3" name="圆角矩形 2"/>
          <p:cNvSpPr>
            <a:spLocks noChangeArrowheads="1"/>
          </p:cNvSpPr>
          <p:nvPr/>
        </p:nvSpPr>
        <p:spPr bwMode="auto">
          <a:xfrm>
            <a:off x="3276600" y="3030538"/>
            <a:ext cx="454025" cy="4191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43050"/>
                                        </p:tgtEl>
                                        <p:attrNameLst>
                                          <p:attrName>style.visibility</p:attrName>
                                        </p:attrNameLst>
                                      </p:cBhvr>
                                      <p:to>
                                        <p:strVal val="visible"/>
                                      </p:to>
                                    </p:set>
                                    <p:anim calcmode="lin" valueType="num">
                                      <p:cBhvr additive="base">
                                        <p:cTn id="12" dur="500" fill="hold"/>
                                        <p:tgtEl>
                                          <p:spTgt spid="343050"/>
                                        </p:tgtEl>
                                        <p:attrNameLst>
                                          <p:attrName>ppt_x</p:attrName>
                                        </p:attrNameLst>
                                      </p:cBhvr>
                                      <p:tavLst>
                                        <p:tav tm="0">
                                          <p:val>
                                            <p:strVal val="#ppt_x"/>
                                          </p:val>
                                        </p:tav>
                                        <p:tav tm="100000">
                                          <p:val>
                                            <p:strVal val="#ppt_x"/>
                                          </p:val>
                                        </p:tav>
                                      </p:tavLst>
                                    </p:anim>
                                    <p:anim calcmode="lin" valueType="num">
                                      <p:cBhvr additive="base">
                                        <p:cTn id="13" dur="500" fill="hold"/>
                                        <p:tgtEl>
                                          <p:spTgt spid="34305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5063"/>
                                        </p:tgtEl>
                                        <p:attrNameLst>
                                          <p:attrName>style.visibility</p:attrName>
                                        </p:attrNameLst>
                                      </p:cBhvr>
                                      <p:to>
                                        <p:strVal val="visible"/>
                                      </p:to>
                                    </p:set>
                                    <p:animEffect transition="in" filter="barn(inVertical)">
                                      <p:cBhvr>
                                        <p:cTn id="18" dur="500"/>
                                        <p:tgtEl>
                                          <p:spTgt spid="4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0" grpId="0" animBg="1"/>
      <p:bldP spid="45063" grpId="0" animBg="1"/>
      <p:bldP spid="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E3CBE96-5EE7-4554-9A6A-FE7314A9D58C}" type="slidenum">
              <a:rPr lang="en-US" altLang="zh-CN" smtClean="0"/>
              <a:pPr eaLnBrk="1" hangingPunct="1"/>
              <a:t>68</a:t>
            </a:fld>
            <a:endParaRPr lang="en-US" altLang="zh-CN" smtClean="0"/>
          </a:p>
        </p:txBody>
      </p:sp>
      <p:sp>
        <p:nvSpPr>
          <p:cNvPr id="80899" name="Rectangle 2"/>
          <p:cNvSpPr>
            <a:spLocks noGrp="1" noChangeArrowheads="1"/>
          </p:cNvSpPr>
          <p:nvPr>
            <p:ph type="title"/>
          </p:nvPr>
        </p:nvSpPr>
        <p:spPr/>
        <p:txBody>
          <a:bodyPr/>
          <a:lstStyle/>
          <a:p>
            <a:pPr eaLnBrk="1" hangingPunct="1"/>
            <a:r>
              <a:rPr lang="zh-CN" altLang="en-US" smtClean="0"/>
              <a:t>对话框 </a:t>
            </a:r>
            <a:r>
              <a:rPr lang="en-US" altLang="zh-CN" smtClean="0"/>
              <a:t>4-1</a:t>
            </a:r>
          </a:p>
        </p:txBody>
      </p:sp>
      <p:sp>
        <p:nvSpPr>
          <p:cNvPr id="65539" name="Rectangle 3"/>
          <p:cNvSpPr>
            <a:spLocks noGrp="1" noChangeArrowheads="1"/>
          </p:cNvSpPr>
          <p:nvPr>
            <p:ph type="body" sz="half" idx="1"/>
          </p:nvPr>
        </p:nvSpPr>
        <p:spPr>
          <a:xfrm>
            <a:off x="973138" y="1555750"/>
            <a:ext cx="7920037" cy="3960813"/>
          </a:xfrm>
        </p:spPr>
        <p:txBody>
          <a:bodyPr/>
          <a:lstStyle/>
          <a:p>
            <a:pPr eaLnBrk="1" hangingPunct="1"/>
            <a:r>
              <a:rPr lang="en-US" altLang="zh-CN" sz="2400" smtClean="0"/>
              <a:t>Java </a:t>
            </a:r>
            <a:r>
              <a:rPr lang="zh-CN" altLang="en-US" sz="2400" smtClean="0"/>
              <a:t>中的对话框是一个容器，它充当父容器的子容器</a:t>
            </a:r>
            <a:endParaRPr lang="en-US" sz="2400" smtClean="0"/>
          </a:p>
          <a:p>
            <a:pPr eaLnBrk="1" hangingPunct="1"/>
            <a:r>
              <a:rPr lang="en-US" altLang="zh-CN" sz="2400" smtClean="0"/>
              <a:t>JOptionPane </a:t>
            </a:r>
            <a:r>
              <a:rPr lang="zh-CN" altLang="en-US" sz="2400" smtClean="0"/>
              <a:t>这个类支持的功能有：</a:t>
            </a:r>
            <a:endParaRPr lang="en-US" sz="2400" smtClean="0"/>
          </a:p>
          <a:p>
            <a:pPr marL="781050" lvl="1" indent="-247650" eaLnBrk="1" hangingPunct="1">
              <a:lnSpc>
                <a:spcPct val="105000"/>
              </a:lnSpc>
            </a:pPr>
            <a:r>
              <a:rPr lang="zh-CN" altLang="en-US" sz="2000" smtClean="0"/>
              <a:t>布局标准对话框</a:t>
            </a:r>
            <a:endParaRPr lang="en-US" sz="2000" smtClean="0"/>
          </a:p>
          <a:p>
            <a:pPr marL="781050" lvl="1" indent="-247650" eaLnBrk="1" hangingPunct="1">
              <a:lnSpc>
                <a:spcPct val="105000"/>
              </a:lnSpc>
            </a:pPr>
            <a:r>
              <a:rPr lang="zh-CN" altLang="en-US" sz="2000" smtClean="0"/>
              <a:t>指定对话框的标题和文本</a:t>
            </a:r>
            <a:endParaRPr lang="en-US" sz="2000" smtClean="0"/>
          </a:p>
          <a:p>
            <a:pPr marL="781050" lvl="1" indent="-247650" eaLnBrk="1" hangingPunct="1">
              <a:lnSpc>
                <a:spcPct val="105000"/>
              </a:lnSpc>
            </a:pPr>
            <a:r>
              <a:rPr lang="zh-CN" altLang="en-US" sz="2000" smtClean="0"/>
              <a:t>提供图标和自定义按钮文本</a:t>
            </a:r>
            <a:endParaRPr lang="en-US" sz="2000" smtClean="0"/>
          </a:p>
          <a:p>
            <a:pPr eaLnBrk="1" hangingPunct="1"/>
            <a:r>
              <a:rPr lang="en-US" altLang="zh-CN" sz="2400" smtClean="0"/>
              <a:t>JOptionPane </a:t>
            </a:r>
            <a:r>
              <a:rPr lang="zh-CN" altLang="en-US" sz="2400" smtClean="0"/>
              <a:t>可用于显示各种图标，如用于警告消息、问题、错误和信息等的图标</a:t>
            </a:r>
            <a:endParaRPr lang="en-US" sz="2400" smtClean="0"/>
          </a:p>
        </p:txBody>
      </p:sp>
      <p:pic>
        <p:nvPicPr>
          <p:cNvPr id="65541" name="Picture 5"/>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2843213" y="3429000"/>
            <a:ext cx="3311525" cy="1420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44" name="Text Box 8"/>
          <p:cNvSpPr txBox="1">
            <a:spLocks noChangeArrowheads="1"/>
          </p:cNvSpPr>
          <p:nvPr/>
        </p:nvSpPr>
        <p:spPr bwMode="auto">
          <a:xfrm>
            <a:off x="2700338" y="2295525"/>
            <a:ext cx="3743325" cy="466725"/>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outerShdw dist="45791" dir="3378596" algn="ctr" rotWithShape="0">
              <a:schemeClr val="bg2"/>
            </a:outerShdw>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t>
            </a:r>
            <a:r>
              <a:rPr lang="zh-CN" altLang="en-US"/>
              <a:t>消息”对话框</a:t>
            </a:r>
            <a:endParaRPr lang="en-US"/>
          </a:p>
        </p:txBody>
      </p:sp>
      <p:sp>
        <p:nvSpPr>
          <p:cNvPr id="65545" name="Text Box 9"/>
          <p:cNvSpPr txBox="1">
            <a:spLocks noChangeArrowheads="1"/>
          </p:cNvSpPr>
          <p:nvPr/>
        </p:nvSpPr>
        <p:spPr bwMode="auto">
          <a:xfrm>
            <a:off x="2700338" y="2241550"/>
            <a:ext cx="3743325" cy="466725"/>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outerShdw dist="45791" dir="3378596" algn="ctr" rotWithShape="0">
              <a:schemeClr val="bg2"/>
            </a:outerShdw>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t>
            </a:r>
            <a:r>
              <a:rPr lang="zh-CN" altLang="en-US"/>
              <a:t>错误”对话框 </a:t>
            </a:r>
            <a:endParaRPr lang="en-US"/>
          </a:p>
        </p:txBody>
      </p:sp>
      <p:pic>
        <p:nvPicPr>
          <p:cNvPr id="65546" name="Picture 10"/>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2843213" y="3429000"/>
            <a:ext cx="3311525" cy="1406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48" name="Text Box 12"/>
          <p:cNvSpPr txBox="1">
            <a:spLocks noChangeArrowheads="1"/>
          </p:cNvSpPr>
          <p:nvPr/>
        </p:nvSpPr>
        <p:spPr bwMode="auto">
          <a:xfrm>
            <a:off x="2700338" y="2276475"/>
            <a:ext cx="3743325" cy="466725"/>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outerShdw dist="45791" dir="3378596" algn="ctr" rotWithShape="0">
              <a:schemeClr val="bg2"/>
            </a:outerShdw>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dirty="0"/>
              <a:t>“</a:t>
            </a:r>
            <a:r>
              <a:rPr lang="zh-CN" altLang="en-US" dirty="0"/>
              <a:t>问题”对话框 </a:t>
            </a:r>
            <a:endParaRPr lang="en-US" dirty="0"/>
          </a:p>
        </p:txBody>
      </p:sp>
      <p:pic>
        <p:nvPicPr>
          <p:cNvPr id="6554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429000"/>
            <a:ext cx="331152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10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 calcmode="lin" valueType="num">
                                      <p:cBhvr additive="base">
                                        <p:cTn id="12" dur="10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 calcmode="lin" valueType="num">
                                      <p:cBhvr additive="base">
                                        <p:cTn id="17" dur="10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6553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nodeType="after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 calcmode="lin" valueType="num">
                                      <p:cBhvr additive="base">
                                        <p:cTn id="22" dur="1000" fill="hold"/>
                                        <p:tgtEl>
                                          <p:spTgt spid="65539">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65539">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8" fill="hold" nodeType="after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 calcmode="lin" valueType="num">
                                      <p:cBhvr additive="base">
                                        <p:cTn id="27" dur="1000" fill="hold"/>
                                        <p:tgtEl>
                                          <p:spTgt spid="65539">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65539">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0"/>
                            </p:stCondLst>
                            <p:childTnLst>
                              <p:par>
                                <p:cTn id="30" presetID="2" presetClass="entr" presetSubtype="8" fill="hold" nodeType="afterEffect">
                                  <p:stCondLst>
                                    <p:cond delay="0"/>
                                  </p:stCondLst>
                                  <p:childTnLst>
                                    <p:set>
                                      <p:cBhvr>
                                        <p:cTn id="31" dur="1" fill="hold">
                                          <p:stCondLst>
                                            <p:cond delay="0"/>
                                          </p:stCondLst>
                                        </p:cTn>
                                        <p:tgtEl>
                                          <p:spTgt spid="65539">
                                            <p:txEl>
                                              <p:pRg st="5" end="5"/>
                                            </p:txEl>
                                          </p:spTgt>
                                        </p:tgtEl>
                                        <p:attrNameLst>
                                          <p:attrName>style.visibility</p:attrName>
                                        </p:attrNameLst>
                                      </p:cBhvr>
                                      <p:to>
                                        <p:strVal val="visible"/>
                                      </p:to>
                                    </p:set>
                                    <p:anim calcmode="lin" valueType="num">
                                      <p:cBhvr additive="base">
                                        <p:cTn id="32" dur="1000" fill="hold"/>
                                        <p:tgtEl>
                                          <p:spTgt spid="65539">
                                            <p:txEl>
                                              <p:pRg st="5" end="5"/>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655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mph" presetSubtype="0" nodeType="clickEffect">
                                  <p:stCondLst>
                                    <p:cond delay="0"/>
                                  </p:stCondLst>
                                  <p:childTnLst>
                                    <p:set>
                                      <p:cBhvr rctx="PPT">
                                        <p:cTn id="37" dur="indefinite"/>
                                        <p:tgtEl>
                                          <p:spTgt spid="65539">
                                            <p:txEl>
                                              <p:pRg st="0" end="0"/>
                                            </p:txEl>
                                          </p:spTgt>
                                        </p:tgtEl>
                                        <p:attrNameLst>
                                          <p:attrName>style.opacity</p:attrName>
                                        </p:attrNameLst>
                                      </p:cBhvr>
                                      <p:to>
                                        <p:strVal val="0"/>
                                      </p:to>
                                    </p:set>
                                    <p:animEffect filter="image" prLst="opacity: 0">
                                      <p:cBhvr rctx="IE">
                                        <p:cTn id="38" dur="indefinite"/>
                                        <p:tgtEl>
                                          <p:spTgt spid="65539">
                                            <p:txEl>
                                              <p:pRg st="0" end="0"/>
                                            </p:txEl>
                                          </p:spTgt>
                                        </p:tgtEl>
                                      </p:cBhvr>
                                    </p:animEffect>
                                  </p:childTnLst>
                                </p:cTn>
                              </p:par>
                              <p:par>
                                <p:cTn id="39" presetID="9" presetClass="emph" presetSubtype="0" nodeType="withEffect">
                                  <p:stCondLst>
                                    <p:cond delay="0"/>
                                  </p:stCondLst>
                                  <p:childTnLst>
                                    <p:set>
                                      <p:cBhvr rctx="PPT">
                                        <p:cTn id="40" dur="indefinite"/>
                                        <p:tgtEl>
                                          <p:spTgt spid="65539">
                                            <p:txEl>
                                              <p:pRg st="1" end="1"/>
                                            </p:txEl>
                                          </p:spTgt>
                                        </p:tgtEl>
                                        <p:attrNameLst>
                                          <p:attrName>style.opacity</p:attrName>
                                        </p:attrNameLst>
                                      </p:cBhvr>
                                      <p:to>
                                        <p:strVal val="0"/>
                                      </p:to>
                                    </p:set>
                                    <p:animEffect filter="image" prLst="opacity: 0">
                                      <p:cBhvr rctx="IE">
                                        <p:cTn id="41" dur="indefinite"/>
                                        <p:tgtEl>
                                          <p:spTgt spid="65539">
                                            <p:txEl>
                                              <p:pRg st="1" end="1"/>
                                            </p:txEl>
                                          </p:spTgt>
                                        </p:tgtEl>
                                      </p:cBhvr>
                                    </p:animEffect>
                                  </p:childTnLst>
                                </p:cTn>
                              </p:par>
                              <p:par>
                                <p:cTn id="42" presetID="9" presetClass="emph" presetSubtype="0" nodeType="withEffect">
                                  <p:stCondLst>
                                    <p:cond delay="0"/>
                                  </p:stCondLst>
                                  <p:childTnLst>
                                    <p:set>
                                      <p:cBhvr rctx="PPT">
                                        <p:cTn id="43" dur="indefinite"/>
                                        <p:tgtEl>
                                          <p:spTgt spid="65539">
                                            <p:txEl>
                                              <p:pRg st="2" end="2"/>
                                            </p:txEl>
                                          </p:spTgt>
                                        </p:tgtEl>
                                        <p:attrNameLst>
                                          <p:attrName>style.opacity</p:attrName>
                                        </p:attrNameLst>
                                      </p:cBhvr>
                                      <p:to>
                                        <p:strVal val="0"/>
                                      </p:to>
                                    </p:set>
                                    <p:animEffect filter="image" prLst="opacity: 0">
                                      <p:cBhvr rctx="IE">
                                        <p:cTn id="44" dur="indefinite"/>
                                        <p:tgtEl>
                                          <p:spTgt spid="65539">
                                            <p:txEl>
                                              <p:pRg st="2" end="2"/>
                                            </p:txEl>
                                          </p:spTgt>
                                        </p:tgtEl>
                                      </p:cBhvr>
                                    </p:animEffect>
                                  </p:childTnLst>
                                </p:cTn>
                              </p:par>
                              <p:par>
                                <p:cTn id="45" presetID="9" presetClass="emph" presetSubtype="0" nodeType="withEffect">
                                  <p:stCondLst>
                                    <p:cond delay="0"/>
                                  </p:stCondLst>
                                  <p:childTnLst>
                                    <p:set>
                                      <p:cBhvr rctx="PPT">
                                        <p:cTn id="46" dur="indefinite"/>
                                        <p:tgtEl>
                                          <p:spTgt spid="65539">
                                            <p:txEl>
                                              <p:pRg st="3" end="3"/>
                                            </p:txEl>
                                          </p:spTgt>
                                        </p:tgtEl>
                                        <p:attrNameLst>
                                          <p:attrName>style.opacity</p:attrName>
                                        </p:attrNameLst>
                                      </p:cBhvr>
                                      <p:to>
                                        <p:strVal val="0"/>
                                      </p:to>
                                    </p:set>
                                    <p:animEffect filter="image" prLst="opacity: 0">
                                      <p:cBhvr rctx="IE">
                                        <p:cTn id="47" dur="indefinite"/>
                                        <p:tgtEl>
                                          <p:spTgt spid="65539">
                                            <p:txEl>
                                              <p:pRg st="3" end="3"/>
                                            </p:txEl>
                                          </p:spTgt>
                                        </p:tgtEl>
                                      </p:cBhvr>
                                    </p:animEffect>
                                  </p:childTnLst>
                                </p:cTn>
                              </p:par>
                              <p:par>
                                <p:cTn id="48" presetID="9" presetClass="emph" presetSubtype="0" nodeType="withEffect">
                                  <p:stCondLst>
                                    <p:cond delay="0"/>
                                  </p:stCondLst>
                                  <p:childTnLst>
                                    <p:set>
                                      <p:cBhvr rctx="PPT">
                                        <p:cTn id="49" dur="indefinite"/>
                                        <p:tgtEl>
                                          <p:spTgt spid="65539">
                                            <p:txEl>
                                              <p:pRg st="4" end="4"/>
                                            </p:txEl>
                                          </p:spTgt>
                                        </p:tgtEl>
                                        <p:attrNameLst>
                                          <p:attrName>style.opacity</p:attrName>
                                        </p:attrNameLst>
                                      </p:cBhvr>
                                      <p:to>
                                        <p:strVal val="0"/>
                                      </p:to>
                                    </p:set>
                                    <p:animEffect filter="image" prLst="opacity: 0">
                                      <p:cBhvr rctx="IE">
                                        <p:cTn id="50" dur="indefinite"/>
                                        <p:tgtEl>
                                          <p:spTgt spid="65539">
                                            <p:txEl>
                                              <p:pRg st="4" end="4"/>
                                            </p:txEl>
                                          </p:spTgt>
                                        </p:tgtEl>
                                      </p:cBhvr>
                                    </p:animEffect>
                                  </p:childTnLst>
                                </p:cTn>
                              </p:par>
                              <p:par>
                                <p:cTn id="51" presetID="9" presetClass="emph" presetSubtype="0" nodeType="withEffect">
                                  <p:stCondLst>
                                    <p:cond delay="0"/>
                                  </p:stCondLst>
                                  <p:childTnLst>
                                    <p:set>
                                      <p:cBhvr rctx="PPT">
                                        <p:cTn id="52" dur="indefinite"/>
                                        <p:tgtEl>
                                          <p:spTgt spid="65539">
                                            <p:txEl>
                                              <p:pRg st="5" end="5"/>
                                            </p:txEl>
                                          </p:spTgt>
                                        </p:tgtEl>
                                        <p:attrNameLst>
                                          <p:attrName>style.opacity</p:attrName>
                                        </p:attrNameLst>
                                      </p:cBhvr>
                                      <p:to>
                                        <p:strVal val="0"/>
                                      </p:to>
                                    </p:set>
                                    <p:animEffect filter="image" prLst="opacity: 0">
                                      <p:cBhvr rctx="IE">
                                        <p:cTn id="53" dur="indefinite"/>
                                        <p:tgtEl>
                                          <p:spTgt spid="65539">
                                            <p:txEl>
                                              <p:pRg st="5" end="5"/>
                                            </p:txEl>
                                          </p:spTgt>
                                        </p:tgtEl>
                                      </p:cBhvr>
                                    </p:animEffect>
                                  </p:childTnLst>
                                </p:cTn>
                              </p:par>
                            </p:childTnLst>
                          </p:cTn>
                        </p:par>
                        <p:par>
                          <p:cTn id="54" fill="hold" nodeType="afterGroup">
                            <p:stCondLst>
                              <p:cond delay="0"/>
                            </p:stCondLst>
                            <p:childTnLst>
                              <p:par>
                                <p:cTn id="55" presetID="10" presetClass="entr" presetSubtype="0" fill="hold" grpId="0" nodeType="afterEffect">
                                  <p:stCondLst>
                                    <p:cond delay="0"/>
                                  </p:stCondLst>
                                  <p:childTnLst>
                                    <p:set>
                                      <p:cBhvr>
                                        <p:cTn id="56" dur="1" fill="hold">
                                          <p:stCondLst>
                                            <p:cond delay="0"/>
                                          </p:stCondLst>
                                        </p:cTn>
                                        <p:tgtEl>
                                          <p:spTgt spid="65544"/>
                                        </p:tgtEl>
                                        <p:attrNameLst>
                                          <p:attrName>style.visibility</p:attrName>
                                        </p:attrNameLst>
                                      </p:cBhvr>
                                      <p:to>
                                        <p:strVal val="visible"/>
                                      </p:to>
                                    </p:set>
                                    <p:animEffect transition="in" filter="fade">
                                      <p:cBhvr>
                                        <p:cTn id="57" dur="500"/>
                                        <p:tgtEl>
                                          <p:spTgt spid="65544"/>
                                        </p:tgtEl>
                                      </p:cBhvr>
                                    </p:animEffect>
                                  </p:childTnLst>
                                </p:cTn>
                              </p:par>
                            </p:childTnLst>
                          </p:cTn>
                        </p:par>
                        <p:par>
                          <p:cTn id="58" fill="hold" nodeType="afterGroup">
                            <p:stCondLst>
                              <p:cond delay="500"/>
                            </p:stCondLst>
                            <p:childTnLst>
                              <p:par>
                                <p:cTn id="59" presetID="10" presetClass="entr" presetSubtype="0" fill="hold" nodeType="afterEffect">
                                  <p:stCondLst>
                                    <p:cond delay="0"/>
                                  </p:stCondLst>
                                  <p:childTnLst>
                                    <p:set>
                                      <p:cBhvr>
                                        <p:cTn id="60" dur="1" fill="hold">
                                          <p:stCondLst>
                                            <p:cond delay="0"/>
                                          </p:stCondLst>
                                        </p:cTn>
                                        <p:tgtEl>
                                          <p:spTgt spid="65541"/>
                                        </p:tgtEl>
                                        <p:attrNameLst>
                                          <p:attrName>style.visibility</p:attrName>
                                        </p:attrNameLst>
                                      </p:cBhvr>
                                      <p:to>
                                        <p:strVal val="visible"/>
                                      </p:to>
                                    </p:set>
                                    <p:animEffect transition="in" filter="fade">
                                      <p:cBhvr>
                                        <p:cTn id="61" dur="500"/>
                                        <p:tgtEl>
                                          <p:spTgt spid="6554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xit" presetSubtype="0" fill="hold" nodeType="clickEffect">
                                  <p:stCondLst>
                                    <p:cond delay="0"/>
                                  </p:stCondLst>
                                  <p:childTnLst>
                                    <p:animEffect transition="out" filter="fade">
                                      <p:cBhvr>
                                        <p:cTn id="65" dur="500"/>
                                        <p:tgtEl>
                                          <p:spTgt spid="65541"/>
                                        </p:tgtEl>
                                      </p:cBhvr>
                                    </p:animEffect>
                                    <p:set>
                                      <p:cBhvr>
                                        <p:cTn id="66" dur="1" fill="hold">
                                          <p:stCondLst>
                                            <p:cond delay="499"/>
                                          </p:stCondLst>
                                        </p:cTn>
                                        <p:tgtEl>
                                          <p:spTgt spid="65541"/>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65544"/>
                                        </p:tgtEl>
                                      </p:cBhvr>
                                    </p:animEffect>
                                    <p:set>
                                      <p:cBhvr>
                                        <p:cTn id="69" dur="1" fill="hold">
                                          <p:stCondLst>
                                            <p:cond delay="499"/>
                                          </p:stCondLst>
                                        </p:cTn>
                                        <p:tgtEl>
                                          <p:spTgt spid="65544"/>
                                        </p:tgtEl>
                                        <p:attrNameLst>
                                          <p:attrName>style.visibility</p:attrName>
                                        </p:attrNameLst>
                                      </p:cBhvr>
                                      <p:to>
                                        <p:strVal val="hidden"/>
                                      </p:to>
                                    </p:set>
                                  </p:childTnLst>
                                </p:cTn>
                              </p:par>
                            </p:childTnLst>
                          </p:cTn>
                        </p:par>
                        <p:par>
                          <p:cTn id="70" fill="hold" nodeType="afterGroup">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65545"/>
                                        </p:tgtEl>
                                        <p:attrNameLst>
                                          <p:attrName>style.visibility</p:attrName>
                                        </p:attrNameLst>
                                      </p:cBhvr>
                                      <p:to>
                                        <p:strVal val="visible"/>
                                      </p:to>
                                    </p:set>
                                    <p:animEffect transition="in" filter="fade">
                                      <p:cBhvr>
                                        <p:cTn id="73" dur="500"/>
                                        <p:tgtEl>
                                          <p:spTgt spid="65545"/>
                                        </p:tgtEl>
                                      </p:cBhvr>
                                    </p:animEffect>
                                  </p:childTnLst>
                                </p:cTn>
                              </p:par>
                            </p:childTnLst>
                          </p:cTn>
                        </p:par>
                        <p:par>
                          <p:cTn id="74" fill="hold" nodeType="afterGroup">
                            <p:stCondLst>
                              <p:cond delay="1000"/>
                            </p:stCondLst>
                            <p:childTnLst>
                              <p:par>
                                <p:cTn id="75" presetID="10" presetClass="entr" presetSubtype="0" fill="hold" nodeType="afterEffect">
                                  <p:stCondLst>
                                    <p:cond delay="0"/>
                                  </p:stCondLst>
                                  <p:childTnLst>
                                    <p:set>
                                      <p:cBhvr>
                                        <p:cTn id="76" dur="1" fill="hold">
                                          <p:stCondLst>
                                            <p:cond delay="0"/>
                                          </p:stCondLst>
                                        </p:cTn>
                                        <p:tgtEl>
                                          <p:spTgt spid="65546"/>
                                        </p:tgtEl>
                                        <p:attrNameLst>
                                          <p:attrName>style.visibility</p:attrName>
                                        </p:attrNameLst>
                                      </p:cBhvr>
                                      <p:to>
                                        <p:strVal val="visible"/>
                                      </p:to>
                                    </p:set>
                                    <p:animEffect transition="in" filter="fade">
                                      <p:cBhvr>
                                        <p:cTn id="77" dur="500"/>
                                        <p:tgtEl>
                                          <p:spTgt spid="6554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xit" presetSubtype="0" fill="hold" nodeType="clickEffect">
                                  <p:stCondLst>
                                    <p:cond delay="0"/>
                                  </p:stCondLst>
                                  <p:childTnLst>
                                    <p:animEffect transition="out" filter="fade">
                                      <p:cBhvr>
                                        <p:cTn id="81" dur="500"/>
                                        <p:tgtEl>
                                          <p:spTgt spid="65546"/>
                                        </p:tgtEl>
                                      </p:cBhvr>
                                    </p:animEffect>
                                    <p:set>
                                      <p:cBhvr>
                                        <p:cTn id="82" dur="1" fill="hold">
                                          <p:stCondLst>
                                            <p:cond delay="499"/>
                                          </p:stCondLst>
                                        </p:cTn>
                                        <p:tgtEl>
                                          <p:spTgt spid="65546"/>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65545"/>
                                        </p:tgtEl>
                                      </p:cBhvr>
                                    </p:animEffect>
                                    <p:set>
                                      <p:cBhvr>
                                        <p:cTn id="85" dur="1" fill="hold">
                                          <p:stCondLst>
                                            <p:cond delay="499"/>
                                          </p:stCondLst>
                                        </p:cTn>
                                        <p:tgtEl>
                                          <p:spTgt spid="65545"/>
                                        </p:tgtEl>
                                        <p:attrNameLst>
                                          <p:attrName>style.visibility</p:attrName>
                                        </p:attrNameLst>
                                      </p:cBhvr>
                                      <p:to>
                                        <p:strVal val="hidden"/>
                                      </p:to>
                                    </p:set>
                                  </p:childTnLst>
                                </p:cTn>
                              </p:par>
                            </p:childTnLst>
                          </p:cTn>
                        </p:par>
                        <p:par>
                          <p:cTn id="86" fill="hold" nodeType="afterGroup">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65548"/>
                                        </p:tgtEl>
                                        <p:attrNameLst>
                                          <p:attrName>style.visibility</p:attrName>
                                        </p:attrNameLst>
                                      </p:cBhvr>
                                      <p:to>
                                        <p:strVal val="visible"/>
                                      </p:to>
                                    </p:set>
                                    <p:animEffect transition="in" filter="fade">
                                      <p:cBhvr>
                                        <p:cTn id="89" dur="500"/>
                                        <p:tgtEl>
                                          <p:spTgt spid="65548"/>
                                        </p:tgtEl>
                                      </p:cBhvr>
                                    </p:animEffect>
                                  </p:childTnLst>
                                </p:cTn>
                              </p:par>
                            </p:childTnLst>
                          </p:cTn>
                        </p:par>
                        <p:par>
                          <p:cTn id="90" fill="hold" nodeType="afterGroup">
                            <p:stCondLst>
                              <p:cond delay="1000"/>
                            </p:stCondLst>
                            <p:childTnLst>
                              <p:par>
                                <p:cTn id="91" presetID="10" presetClass="entr" presetSubtype="0" fill="hold" nodeType="afterEffect">
                                  <p:stCondLst>
                                    <p:cond delay="0"/>
                                  </p:stCondLst>
                                  <p:childTnLst>
                                    <p:set>
                                      <p:cBhvr>
                                        <p:cTn id="92" dur="1" fill="hold">
                                          <p:stCondLst>
                                            <p:cond delay="0"/>
                                          </p:stCondLst>
                                        </p:cTn>
                                        <p:tgtEl>
                                          <p:spTgt spid="65549"/>
                                        </p:tgtEl>
                                        <p:attrNameLst>
                                          <p:attrName>style.visibility</p:attrName>
                                        </p:attrNameLst>
                                      </p:cBhvr>
                                      <p:to>
                                        <p:strVal val="visible"/>
                                      </p:to>
                                    </p:set>
                                    <p:animEffect transition="in" filter="fade">
                                      <p:cBhvr>
                                        <p:cTn id="93" dur="500"/>
                                        <p:tgtEl>
                                          <p:spTgt spid="65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4" grpId="0" animBg="1"/>
      <p:bldP spid="65544" grpId="1" animBg="1"/>
      <p:bldP spid="65545" grpId="0" animBg="1"/>
      <p:bldP spid="65545" grpId="1" animBg="1"/>
      <p:bldP spid="6554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7B2C8E7-AF79-4D7B-8CBF-78E170452EFB}" type="slidenum">
              <a:rPr lang="en-US" altLang="zh-CN" smtClean="0"/>
              <a:pPr eaLnBrk="1" hangingPunct="1"/>
              <a:t>69</a:t>
            </a:fld>
            <a:endParaRPr lang="en-US" altLang="zh-CN" smtClean="0"/>
          </a:p>
        </p:txBody>
      </p:sp>
      <p:sp>
        <p:nvSpPr>
          <p:cNvPr id="81923" name="Rectangle 2"/>
          <p:cNvSpPr>
            <a:spLocks noGrp="1" noChangeArrowheads="1"/>
          </p:cNvSpPr>
          <p:nvPr>
            <p:ph type="title"/>
          </p:nvPr>
        </p:nvSpPr>
        <p:spPr/>
        <p:txBody>
          <a:bodyPr/>
          <a:lstStyle/>
          <a:p>
            <a:pPr eaLnBrk="1" hangingPunct="1"/>
            <a:r>
              <a:rPr lang="zh-CN" altLang="en-US" smtClean="0"/>
              <a:t>对话框 </a:t>
            </a:r>
            <a:r>
              <a:rPr lang="en-US" altLang="zh-CN" smtClean="0"/>
              <a:t>4-2</a:t>
            </a:r>
          </a:p>
        </p:txBody>
      </p:sp>
      <p:sp>
        <p:nvSpPr>
          <p:cNvPr id="90116" name="Rectangle 4"/>
          <p:cNvSpPr>
            <a:spLocks noGrp="1" noChangeArrowheads="1"/>
          </p:cNvSpPr>
          <p:nvPr>
            <p:ph type="body" idx="1"/>
          </p:nvPr>
        </p:nvSpPr>
        <p:spPr>
          <a:xfrm>
            <a:off x="684213" y="1341438"/>
            <a:ext cx="8229600" cy="4525962"/>
          </a:xfrm>
          <a:noFill/>
        </p:spPr>
        <p:txBody>
          <a:bodyPr/>
          <a:lstStyle/>
          <a:p>
            <a:pPr eaLnBrk="1" hangingPunct="1"/>
            <a:r>
              <a:rPr lang="zh-CN" altLang="en-US" dirty="0" smtClean="0"/>
              <a:t>以下是一些可供 </a:t>
            </a:r>
            <a:r>
              <a:rPr lang="en-US" altLang="zh-CN" dirty="0" err="1" smtClean="0"/>
              <a:t>JOptionPane</a:t>
            </a:r>
            <a:r>
              <a:rPr lang="en-US" altLang="zh-CN" dirty="0" smtClean="0"/>
              <a:t> </a:t>
            </a:r>
            <a:r>
              <a:rPr lang="zh-CN" altLang="en-US" dirty="0" smtClean="0"/>
              <a:t>类使用的构造方法： </a:t>
            </a:r>
            <a:endParaRPr lang="en-US" dirty="0" smtClean="0"/>
          </a:p>
          <a:p>
            <a:pPr lvl="1" eaLnBrk="1" hangingPunct="1"/>
            <a:r>
              <a:rPr lang="en-US" altLang="zh-CN" dirty="0" err="1" smtClean="0"/>
              <a:t>JOptionPane</a:t>
            </a:r>
            <a:r>
              <a:rPr lang="en-US" altLang="zh-CN" dirty="0" smtClean="0"/>
              <a:t>() </a:t>
            </a:r>
          </a:p>
          <a:p>
            <a:pPr lvl="1" eaLnBrk="1" hangingPunct="1"/>
            <a:r>
              <a:rPr lang="en-US" altLang="zh-CN" dirty="0" err="1" smtClean="0"/>
              <a:t>JOptionPane</a:t>
            </a:r>
            <a:r>
              <a:rPr lang="en-US" altLang="zh-CN" dirty="0" smtClean="0"/>
              <a:t>(Object message) </a:t>
            </a:r>
          </a:p>
          <a:p>
            <a:pPr lvl="1" eaLnBrk="1" hangingPunct="1"/>
            <a:r>
              <a:rPr lang="en-US" altLang="zh-CN" dirty="0" err="1" smtClean="0"/>
              <a:t>JOptionPane</a:t>
            </a:r>
            <a:r>
              <a:rPr lang="en-US" altLang="zh-CN" dirty="0" smtClean="0"/>
              <a:t>(Object message, </a:t>
            </a:r>
            <a:r>
              <a:rPr lang="en-US" altLang="zh-CN" dirty="0" err="1" smtClean="0"/>
              <a:t>int</a:t>
            </a:r>
            <a:r>
              <a:rPr lang="en-US" altLang="zh-CN" dirty="0" smtClean="0"/>
              <a:t> </a:t>
            </a:r>
            <a:r>
              <a:rPr lang="en-US" altLang="zh-CN" dirty="0" err="1" smtClean="0"/>
              <a:t>messageType</a:t>
            </a:r>
            <a:r>
              <a:rPr lang="en-US" altLang="zh-CN" dirty="0" smtClean="0"/>
              <a:t>) </a:t>
            </a:r>
          </a:p>
          <a:p>
            <a:pPr lvl="1" eaLnBrk="1" hangingPunct="1"/>
            <a:r>
              <a:rPr lang="en-US" altLang="zh-CN" dirty="0" err="1" smtClean="0"/>
              <a:t>JOptionPane</a:t>
            </a:r>
            <a:r>
              <a:rPr lang="en-US" altLang="zh-CN" dirty="0" smtClean="0"/>
              <a:t>(Object message, </a:t>
            </a:r>
            <a:r>
              <a:rPr lang="en-US" altLang="zh-CN" dirty="0" err="1" smtClean="0"/>
              <a:t>int</a:t>
            </a:r>
            <a:r>
              <a:rPr lang="en-US" altLang="zh-CN" dirty="0" smtClean="0"/>
              <a:t> </a:t>
            </a:r>
            <a:r>
              <a:rPr lang="en-US" altLang="zh-CN" dirty="0" err="1" smtClean="0"/>
              <a:t>messageType</a:t>
            </a:r>
            <a:r>
              <a:rPr lang="en-US" altLang="zh-CN" dirty="0" smtClean="0"/>
              <a:t>, </a:t>
            </a:r>
            <a:r>
              <a:rPr lang="en-US" altLang="zh-CN" dirty="0" err="1" smtClean="0"/>
              <a:t>int</a:t>
            </a:r>
            <a:r>
              <a:rPr lang="en-US" altLang="zh-CN" dirty="0" smtClean="0"/>
              <a:t> </a:t>
            </a:r>
            <a:r>
              <a:rPr lang="en-US" altLang="zh-CN" dirty="0" err="1" smtClean="0"/>
              <a:t>optionType</a:t>
            </a:r>
            <a:r>
              <a:rPr lang="en-US" altLang="zh-CN" dirty="0" smtClean="0"/>
              <a:t>) </a:t>
            </a:r>
          </a:p>
          <a:p>
            <a:pPr lvl="1" eaLnBrk="1" hangingPunct="1"/>
            <a:r>
              <a:rPr lang="en-US" altLang="zh-CN" dirty="0" err="1" smtClean="0"/>
              <a:t>JOptionPane</a:t>
            </a:r>
            <a:r>
              <a:rPr lang="en-US" altLang="zh-CN" dirty="0" smtClean="0"/>
              <a:t>(Object message, </a:t>
            </a:r>
            <a:r>
              <a:rPr lang="en-US" altLang="zh-CN" dirty="0" err="1" smtClean="0"/>
              <a:t>int</a:t>
            </a:r>
            <a:r>
              <a:rPr lang="en-US" altLang="zh-CN" dirty="0" smtClean="0"/>
              <a:t> </a:t>
            </a:r>
            <a:r>
              <a:rPr lang="en-US" altLang="zh-CN" dirty="0" err="1" smtClean="0"/>
              <a:t>messageType</a:t>
            </a:r>
            <a:r>
              <a:rPr lang="en-US" altLang="zh-CN" dirty="0" smtClean="0"/>
              <a:t>, </a:t>
            </a:r>
            <a:r>
              <a:rPr lang="en-US" altLang="zh-CN" dirty="0" err="1" smtClean="0"/>
              <a:t>int</a:t>
            </a:r>
            <a:r>
              <a:rPr lang="en-US" altLang="zh-CN" dirty="0" smtClean="0"/>
              <a:t> </a:t>
            </a:r>
            <a:r>
              <a:rPr lang="en-US" altLang="zh-CN" dirty="0" err="1" smtClean="0"/>
              <a:t>optionType</a:t>
            </a:r>
            <a:r>
              <a:rPr lang="en-US" altLang="zh-CN" dirty="0" smtClean="0"/>
              <a:t>, Icon icon) </a:t>
            </a:r>
          </a:p>
          <a:p>
            <a:pPr lvl="1" eaLnBrk="1" hangingPunct="1"/>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90116">
                                            <p:txEl>
                                              <p:pRg st="0" end="0"/>
                                            </p:txEl>
                                          </p:spTgt>
                                        </p:tgtEl>
                                        <p:attrNameLst>
                                          <p:attrName>style.visibility</p:attrName>
                                        </p:attrNameLst>
                                      </p:cBhvr>
                                      <p:to>
                                        <p:strVal val="visible"/>
                                      </p:to>
                                    </p:set>
                                    <p:anim calcmode="lin" valueType="num">
                                      <p:cBhvr additive="base">
                                        <p:cTn id="7" dur="1000" fill="hold"/>
                                        <p:tgtEl>
                                          <p:spTgt spid="9011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011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90116">
                                            <p:txEl>
                                              <p:pRg st="1" end="1"/>
                                            </p:txEl>
                                          </p:spTgt>
                                        </p:tgtEl>
                                        <p:attrNameLst>
                                          <p:attrName>style.visibility</p:attrName>
                                        </p:attrNameLst>
                                      </p:cBhvr>
                                      <p:to>
                                        <p:strVal val="visible"/>
                                      </p:to>
                                    </p:set>
                                    <p:anim calcmode="lin" valueType="num">
                                      <p:cBhvr additive="base">
                                        <p:cTn id="12" dur="1000" fill="hold"/>
                                        <p:tgtEl>
                                          <p:spTgt spid="90116">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90116">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90116">
                                            <p:txEl>
                                              <p:pRg st="2" end="2"/>
                                            </p:txEl>
                                          </p:spTgt>
                                        </p:tgtEl>
                                        <p:attrNameLst>
                                          <p:attrName>style.visibility</p:attrName>
                                        </p:attrNameLst>
                                      </p:cBhvr>
                                      <p:to>
                                        <p:strVal val="visible"/>
                                      </p:to>
                                    </p:set>
                                    <p:anim calcmode="lin" valueType="num">
                                      <p:cBhvr additive="base">
                                        <p:cTn id="17" dur="1000" fill="hold"/>
                                        <p:tgtEl>
                                          <p:spTgt spid="90116">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90116">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nodeType="afterEffect">
                                  <p:stCondLst>
                                    <p:cond delay="0"/>
                                  </p:stCondLst>
                                  <p:childTnLst>
                                    <p:set>
                                      <p:cBhvr>
                                        <p:cTn id="21" dur="1" fill="hold">
                                          <p:stCondLst>
                                            <p:cond delay="0"/>
                                          </p:stCondLst>
                                        </p:cTn>
                                        <p:tgtEl>
                                          <p:spTgt spid="90116">
                                            <p:txEl>
                                              <p:pRg st="3" end="3"/>
                                            </p:txEl>
                                          </p:spTgt>
                                        </p:tgtEl>
                                        <p:attrNameLst>
                                          <p:attrName>style.visibility</p:attrName>
                                        </p:attrNameLst>
                                      </p:cBhvr>
                                      <p:to>
                                        <p:strVal val="visible"/>
                                      </p:to>
                                    </p:set>
                                    <p:anim calcmode="lin" valueType="num">
                                      <p:cBhvr additive="base">
                                        <p:cTn id="22" dur="1000" fill="hold"/>
                                        <p:tgtEl>
                                          <p:spTgt spid="90116">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90116">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8" fill="hold" nodeType="afterEffect">
                                  <p:stCondLst>
                                    <p:cond delay="0"/>
                                  </p:stCondLst>
                                  <p:childTnLst>
                                    <p:set>
                                      <p:cBhvr>
                                        <p:cTn id="26" dur="1" fill="hold">
                                          <p:stCondLst>
                                            <p:cond delay="0"/>
                                          </p:stCondLst>
                                        </p:cTn>
                                        <p:tgtEl>
                                          <p:spTgt spid="90116">
                                            <p:txEl>
                                              <p:pRg st="4" end="4"/>
                                            </p:txEl>
                                          </p:spTgt>
                                        </p:tgtEl>
                                        <p:attrNameLst>
                                          <p:attrName>style.visibility</p:attrName>
                                        </p:attrNameLst>
                                      </p:cBhvr>
                                      <p:to>
                                        <p:strVal val="visible"/>
                                      </p:to>
                                    </p:set>
                                    <p:anim calcmode="lin" valueType="num">
                                      <p:cBhvr additive="base">
                                        <p:cTn id="27" dur="1000" fill="hold"/>
                                        <p:tgtEl>
                                          <p:spTgt spid="90116">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90116">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0"/>
                            </p:stCondLst>
                            <p:childTnLst>
                              <p:par>
                                <p:cTn id="30" presetID="2" presetClass="entr" presetSubtype="8" fill="hold" nodeType="afterEffect">
                                  <p:stCondLst>
                                    <p:cond delay="0"/>
                                  </p:stCondLst>
                                  <p:childTnLst>
                                    <p:set>
                                      <p:cBhvr>
                                        <p:cTn id="31" dur="1" fill="hold">
                                          <p:stCondLst>
                                            <p:cond delay="0"/>
                                          </p:stCondLst>
                                        </p:cTn>
                                        <p:tgtEl>
                                          <p:spTgt spid="90116">
                                            <p:txEl>
                                              <p:pRg st="5" end="5"/>
                                            </p:txEl>
                                          </p:spTgt>
                                        </p:tgtEl>
                                        <p:attrNameLst>
                                          <p:attrName>style.visibility</p:attrName>
                                        </p:attrNameLst>
                                      </p:cBhvr>
                                      <p:to>
                                        <p:strVal val="visible"/>
                                      </p:to>
                                    </p:set>
                                    <p:anim calcmode="lin" valueType="num">
                                      <p:cBhvr additive="base">
                                        <p:cTn id="32" dur="1000" fill="hold"/>
                                        <p:tgtEl>
                                          <p:spTgt spid="90116">
                                            <p:txEl>
                                              <p:pRg st="5" end="5"/>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9011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15FF83D-2B19-48C0-A8AF-DA9DC3EE7164}" type="slidenum">
              <a:rPr lang="en-US" altLang="zh-CN" smtClean="0"/>
              <a:pPr eaLnBrk="1" hangingPunct="1"/>
              <a:t>7</a:t>
            </a:fld>
            <a:endParaRPr lang="en-US" altLang="zh-CN" smtClean="0"/>
          </a:p>
        </p:txBody>
      </p:sp>
      <p:sp>
        <p:nvSpPr>
          <p:cNvPr id="18435" name="Rectangle 17"/>
          <p:cNvSpPr>
            <a:spLocks noGrp="1" noChangeArrowheads="1"/>
          </p:cNvSpPr>
          <p:nvPr>
            <p:ph type="title"/>
          </p:nvPr>
        </p:nvSpPr>
        <p:spPr>
          <a:xfrm>
            <a:off x="735013" y="188913"/>
            <a:ext cx="8229600" cy="7921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Swing </a:t>
            </a:r>
            <a:r>
              <a:rPr lang="zh-CN" altLang="en-US" smtClean="0"/>
              <a:t>容器组件 </a:t>
            </a:r>
            <a:r>
              <a:rPr lang="en-US" altLang="zh-CN" smtClean="0"/>
              <a:t>3-3 </a:t>
            </a:r>
          </a:p>
        </p:txBody>
      </p:sp>
      <p:graphicFrame>
        <p:nvGraphicFramePr>
          <p:cNvPr id="348606" name="Group 446"/>
          <p:cNvGraphicFramePr>
            <a:graphicFrameLocks noGrp="1"/>
          </p:cNvGraphicFramePr>
          <p:nvPr>
            <p:ph sz="half" idx="1"/>
          </p:nvPr>
        </p:nvGraphicFramePr>
        <p:xfrm>
          <a:off x="827088" y="1989138"/>
          <a:ext cx="5832475" cy="4592636"/>
        </p:xfrm>
        <a:graphic>
          <a:graphicData uri="http://schemas.openxmlformats.org/drawingml/2006/table">
            <a:tbl>
              <a:tblPr/>
              <a:tblGrid>
                <a:gridCol w="5832475">
                  <a:extLst>
                    <a:ext uri="{9D8B030D-6E8A-4147-A177-3AD203B41FA5}">
                      <a16:colId xmlns:a16="http://schemas.microsoft.com/office/drawing/2014/main" val="20000"/>
                    </a:ext>
                  </a:extLst>
                </a:gridCol>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dirty="0" err="1" smtClean="0">
                          <a:ln>
                            <a:noFill/>
                          </a:ln>
                          <a:solidFill>
                            <a:schemeClr val="bg1"/>
                          </a:solidFill>
                          <a:effectLst/>
                          <a:latin typeface="Arial" charset="0"/>
                          <a:ea typeface="黑体" pitchFamily="2" charset="-122"/>
                          <a:cs typeface="Times New Roman" pitchFamily="18" charset="0"/>
                        </a:rPr>
                        <a:t>JFrame</a:t>
                      </a:r>
                      <a:r>
                        <a:rPr kumimoji="0" lang="en-GB" altLang="zh-CN" sz="2000" b="1" i="0" u="none" strike="noStrike" cap="none" normalizeH="0" baseline="0" dirty="0" smtClean="0">
                          <a:ln>
                            <a:noFill/>
                          </a:ln>
                          <a:solidFill>
                            <a:schemeClr val="bg1"/>
                          </a:solidFill>
                          <a:effectLst/>
                          <a:latin typeface="Arial" charset="0"/>
                          <a:ea typeface="黑体" pitchFamily="2" charset="-122"/>
                          <a:cs typeface="Times New Roman" pitchFamily="18" charset="0"/>
                        </a:rPr>
                        <a:t> </a:t>
                      </a:r>
                      <a:r>
                        <a:rPr kumimoji="0" lang="zh-CN" altLang="en-GB" sz="2000" b="1" i="0" u="none" strike="noStrike" cap="none" normalizeH="0" baseline="0" dirty="0" smtClean="0">
                          <a:ln>
                            <a:noFill/>
                          </a:ln>
                          <a:solidFill>
                            <a:schemeClr val="bg1"/>
                          </a:solidFill>
                          <a:effectLst/>
                          <a:latin typeface="Arial" charset="0"/>
                          <a:ea typeface="黑体" pitchFamily="2" charset="-122"/>
                          <a:cs typeface="Times New Roman" pitchFamily="18" charset="0"/>
                        </a:rPr>
                        <a:t>类的方法</a:t>
                      </a:r>
                      <a:endParaRPr kumimoji="0" lang="zh-CN" altLang="en-US" sz="2000" b="1" i="0" u="none" strike="noStrike" cap="none" normalizeH="0" baseline="0" dirty="0" smtClean="0">
                        <a:ln>
                          <a:noFill/>
                        </a:ln>
                        <a:solidFill>
                          <a:schemeClr val="bg1"/>
                        </a:solidFill>
                        <a:effectLst/>
                        <a:latin typeface="Arial" charset="0"/>
                        <a:ea typeface="黑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620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JFrame() </a:t>
                      </a:r>
                      <a:endPar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20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JFrame(String title)</a:t>
                      </a:r>
                      <a:endPar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20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0483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void pack()</a:t>
                      </a:r>
                      <a:endParaRPr kumimoji="0" lang="en-GB"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953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void setSize(int width, int height)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98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smtClean="0">
                          <a:ln>
                            <a:noFill/>
                          </a:ln>
                          <a:solidFill>
                            <a:schemeClr val="tx1"/>
                          </a:solidFill>
                          <a:effectLst/>
                          <a:latin typeface="Arial" charset="0"/>
                          <a:ea typeface="黑体" pitchFamily="2" charset="-122"/>
                          <a:cs typeface="Times New Roman" pitchFamily="18" charset="0"/>
                        </a:rPr>
                        <a:t>Dimension getSize()</a:t>
                      </a:r>
                      <a:endParaRPr kumimoji="0" lang="en-GB"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746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void </a:t>
                      </a:r>
                      <a:r>
                        <a:rPr kumimoji="0" lang="en-GB" altLang="zh-CN" sz="1800" b="0" i="0" u="none" strike="noStrike" cap="none" normalizeH="0" baseline="0" dirty="0" err="1" smtClean="0">
                          <a:ln>
                            <a:noFill/>
                          </a:ln>
                          <a:solidFill>
                            <a:schemeClr val="tx1"/>
                          </a:solidFill>
                          <a:effectLst/>
                          <a:latin typeface="Arial" charset="0"/>
                          <a:ea typeface="黑体" pitchFamily="2" charset="-122"/>
                          <a:cs typeface="Times New Roman" pitchFamily="18" charset="0"/>
                        </a:rPr>
                        <a:t>setTitle</a:t>
                      </a:r>
                      <a:r>
                        <a:rPr kumimoji="0" lang="en-GB" altLang="zh-CN" sz="1800" b="0" i="0" u="none" strike="noStrike" cap="none" normalizeH="0" baseline="0" dirty="0" smtClean="0">
                          <a:ln>
                            <a:noFill/>
                          </a:ln>
                          <a:solidFill>
                            <a:schemeClr val="tx1"/>
                          </a:solidFill>
                          <a:effectLst/>
                          <a:latin typeface="Arial" charset="0"/>
                          <a:ea typeface="黑体" pitchFamily="2" charset="-122"/>
                          <a:cs typeface="Times New Roman" pitchFamily="18" charset="0"/>
                        </a:rPr>
                        <a:t>(String name)</a:t>
                      </a:r>
                      <a:endParaRPr kumimoji="0" lang="en-GB"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348533" name="Group 373"/>
          <p:cNvGraphicFramePr>
            <a:graphicFrameLocks noGrp="1"/>
          </p:cNvGraphicFramePr>
          <p:nvPr>
            <p:ph sz="quarter" idx="2"/>
          </p:nvPr>
        </p:nvGraphicFramePr>
        <p:xfrm>
          <a:off x="1547813" y="1125538"/>
          <a:ext cx="6265862" cy="2586038"/>
        </p:xfrm>
        <a:graphic>
          <a:graphicData uri="http://schemas.openxmlformats.org/drawingml/2006/table">
            <a:tbl>
              <a:tblPr/>
              <a:tblGrid>
                <a:gridCol w="6265862">
                  <a:extLst>
                    <a:ext uri="{9D8B030D-6E8A-4147-A177-3AD203B41FA5}">
                      <a16:colId xmlns:a16="http://schemas.microsoft.com/office/drawing/2014/main" val="20000"/>
                    </a:ext>
                  </a:extLst>
                </a:gridCol>
              </a:tblGrid>
              <a:tr h="414389">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2000" b="1" i="0" u="none" strike="noStrike" cap="none" normalizeH="0" baseline="0" dirty="0" err="1" smtClean="0">
                          <a:ln>
                            <a:noFill/>
                          </a:ln>
                          <a:solidFill>
                            <a:schemeClr val="bg1"/>
                          </a:solidFill>
                          <a:effectLst/>
                          <a:latin typeface="Arial" charset="0"/>
                          <a:ea typeface="黑体" pitchFamily="2" charset="-122"/>
                        </a:rPr>
                        <a:t>JPanel</a:t>
                      </a:r>
                      <a:r>
                        <a:rPr kumimoji="0" lang="en-US" altLang="zh-CN" sz="2000" b="1" i="0" u="none" strike="noStrike" cap="none" normalizeH="0" baseline="0" dirty="0" smtClean="0">
                          <a:ln>
                            <a:noFill/>
                          </a:ln>
                          <a:solidFill>
                            <a:schemeClr val="bg1"/>
                          </a:solidFill>
                          <a:effectLst/>
                          <a:latin typeface="Arial" charset="0"/>
                          <a:ea typeface="黑体" pitchFamily="2" charset="-122"/>
                        </a:rPr>
                        <a:t> </a:t>
                      </a:r>
                      <a:r>
                        <a:rPr kumimoji="0" lang="zh-CN" altLang="en-US" sz="2000" b="1" i="0" u="none" strike="noStrike" cap="none" normalizeH="0" baseline="0" dirty="0" smtClean="0">
                          <a:ln>
                            <a:noFill/>
                          </a:ln>
                          <a:solidFill>
                            <a:schemeClr val="bg1"/>
                          </a:solidFill>
                          <a:effectLst/>
                          <a:latin typeface="Arial" charset="0"/>
                          <a:ea typeface="黑体" pitchFamily="2" charset="-122"/>
                        </a:rPr>
                        <a:t>类的方法</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339966"/>
                    </a:solidFill>
                  </a:tcPr>
                </a:tc>
                <a:extLst>
                  <a:ext uri="{0D108BD9-81ED-4DB2-BD59-A6C34878D82A}">
                    <a16:rowId xmlns:a16="http://schemas.microsoft.com/office/drawing/2014/main" val="10000"/>
                  </a:ext>
                </a:extLst>
              </a:tr>
              <a:tr h="417564">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黑体" pitchFamily="2" charset="-122"/>
                        </a:rPr>
                        <a:t>JPanel()</a:t>
                      </a:r>
                      <a:endParaRPr kumimoji="0" lang="en-US" sz="1800" b="0" i="0" u="none" strike="noStrike" cap="none" normalizeH="0" baseline="0" smtClean="0">
                        <a:ln>
                          <a:noFill/>
                        </a:ln>
                        <a:solidFill>
                          <a:schemeClr val="tx1"/>
                        </a:solidFill>
                        <a:effectLst/>
                        <a:latin typeface="Arial" charset="0"/>
                        <a:ea typeface="黑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365805">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黑体" pitchFamily="2" charset="-122"/>
                        </a:rPr>
                        <a:t>JPanel(LayoutManager layout) </a:t>
                      </a:r>
                      <a:endParaRPr kumimoji="0" lang="en-US" sz="1800" b="0" i="0" u="none" strike="noStrike" cap="none" normalizeH="0" baseline="0" smtClean="0">
                        <a:ln>
                          <a:noFill/>
                        </a:ln>
                        <a:solidFill>
                          <a:schemeClr val="tx1"/>
                        </a:solidFill>
                        <a:effectLst/>
                        <a:latin typeface="Arial" charset="0"/>
                        <a:ea typeface="黑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65805">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a typeface="黑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415976">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GB" sz="1800" b="0" i="0" u="none" strike="noStrike" cap="none" normalizeH="0" baseline="0" smtClean="0">
                          <a:ln>
                            <a:noFill/>
                          </a:ln>
                          <a:solidFill>
                            <a:schemeClr val="tx1"/>
                          </a:solidFill>
                          <a:effectLst/>
                          <a:latin typeface="Arial" charset="0"/>
                          <a:ea typeface="黑体" pitchFamily="2" charset="-122"/>
                        </a:rPr>
                        <a:t>void add(Component comp)</a:t>
                      </a:r>
                      <a:endParaRPr kumimoji="0" lang="en-US" sz="1800" b="0" i="0" u="none" strike="noStrike" cap="none" normalizeH="0" baseline="0" smtClean="0">
                        <a:ln>
                          <a:noFill/>
                        </a:ln>
                        <a:solidFill>
                          <a:schemeClr val="tx1"/>
                        </a:solidFill>
                        <a:effectLst/>
                        <a:latin typeface="Arial" charset="0"/>
                        <a:ea typeface="黑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606499">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GB" sz="1800" b="0" i="0" u="none" strike="noStrike" cap="none" normalizeH="0" baseline="0" dirty="0" smtClean="0">
                          <a:ln>
                            <a:noFill/>
                          </a:ln>
                          <a:solidFill>
                            <a:schemeClr val="tx1"/>
                          </a:solidFill>
                          <a:effectLst/>
                          <a:latin typeface="Arial" charset="0"/>
                          <a:ea typeface="黑体" pitchFamily="2" charset="-122"/>
                        </a:rPr>
                        <a:t>Void </a:t>
                      </a:r>
                      <a:r>
                        <a:rPr kumimoji="0" lang="en-GB" sz="1800" b="0" i="0" u="none" strike="noStrike" cap="none" normalizeH="0" baseline="0" dirty="0" err="1" smtClean="0">
                          <a:ln>
                            <a:noFill/>
                          </a:ln>
                          <a:solidFill>
                            <a:schemeClr val="tx1"/>
                          </a:solidFill>
                          <a:effectLst/>
                          <a:latin typeface="Arial" charset="0"/>
                          <a:ea typeface="黑体" pitchFamily="2" charset="-122"/>
                        </a:rPr>
                        <a:t>setLayout</a:t>
                      </a:r>
                      <a:r>
                        <a:rPr kumimoji="0" lang="en-GB" sz="1800" b="0" i="0" u="none" strike="noStrike" cap="none" normalizeH="0" baseline="0" dirty="0" smtClean="0">
                          <a:ln>
                            <a:noFill/>
                          </a:ln>
                          <a:solidFill>
                            <a:schemeClr val="tx1"/>
                          </a:solidFill>
                          <a:effectLst/>
                          <a:latin typeface="Arial" charset="0"/>
                          <a:ea typeface="黑体" pitchFamily="2" charset="-122"/>
                        </a:rPr>
                        <a:t>(</a:t>
                      </a:r>
                      <a:r>
                        <a:rPr kumimoji="0" lang="en-GB" sz="1800" b="0" i="0" u="none" strike="noStrike" cap="none" normalizeH="0" baseline="0" dirty="0" err="1" smtClean="0">
                          <a:ln>
                            <a:noFill/>
                          </a:ln>
                          <a:solidFill>
                            <a:schemeClr val="tx1"/>
                          </a:solidFill>
                          <a:effectLst/>
                          <a:latin typeface="Arial" charset="0"/>
                          <a:ea typeface="黑体" pitchFamily="2" charset="-122"/>
                        </a:rPr>
                        <a:t>LayoutManager</a:t>
                      </a:r>
                      <a:r>
                        <a:rPr kumimoji="0" lang="en-GB" sz="1800" b="0" i="0" u="none" strike="noStrike" cap="none" normalizeH="0" baseline="0" dirty="0" smtClean="0">
                          <a:ln>
                            <a:noFill/>
                          </a:ln>
                          <a:solidFill>
                            <a:schemeClr val="tx1"/>
                          </a:solidFill>
                          <a:effectLst/>
                          <a:latin typeface="Arial" charset="0"/>
                          <a:ea typeface="黑体" pitchFamily="2" charset="-122"/>
                        </a:rPr>
                        <a:t> layout)</a:t>
                      </a:r>
                      <a:endParaRPr kumimoji="0" lang="en-US" sz="1800" b="0" i="0" u="none" strike="noStrike" cap="none" normalizeH="0" baseline="0" dirty="0" smtClean="0">
                        <a:ln>
                          <a:noFill/>
                        </a:ln>
                        <a:solidFill>
                          <a:schemeClr val="tx1"/>
                        </a:solidFill>
                        <a:effectLst/>
                        <a:latin typeface="Arial" charset="0"/>
                        <a:ea typeface="黑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348605" name="Group 445"/>
          <p:cNvGraphicFramePr>
            <a:graphicFrameLocks noGrp="1"/>
          </p:cNvGraphicFramePr>
          <p:nvPr>
            <p:ph sz="quarter" idx="3"/>
          </p:nvPr>
        </p:nvGraphicFramePr>
        <p:xfrm>
          <a:off x="2195513" y="2322513"/>
          <a:ext cx="6192837" cy="3222626"/>
        </p:xfrm>
        <a:graphic>
          <a:graphicData uri="http://schemas.openxmlformats.org/drawingml/2006/table">
            <a:tbl>
              <a:tblPr/>
              <a:tblGrid>
                <a:gridCol w="6192837">
                  <a:extLst>
                    <a:ext uri="{9D8B030D-6E8A-4147-A177-3AD203B41FA5}">
                      <a16:colId xmlns:a16="http://schemas.microsoft.com/office/drawing/2014/main" val="20000"/>
                    </a:ext>
                  </a:extLst>
                </a:gridCol>
              </a:tblGrid>
              <a:tr h="396318">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2000" b="1" i="0" u="none" strike="noStrike" cap="none" normalizeH="0" baseline="0" dirty="0" err="1" smtClean="0">
                          <a:ln>
                            <a:noFill/>
                          </a:ln>
                          <a:solidFill>
                            <a:schemeClr val="bg1"/>
                          </a:solidFill>
                          <a:effectLst/>
                          <a:latin typeface="Arial" charset="0"/>
                          <a:ea typeface="黑体" pitchFamily="2" charset="-122"/>
                        </a:rPr>
                        <a:t>JScrollPane</a:t>
                      </a:r>
                      <a:r>
                        <a:rPr kumimoji="0" lang="en-US" altLang="zh-CN" sz="2000" b="1" i="0" u="none" strike="noStrike" cap="none" normalizeH="0" baseline="0" dirty="0" smtClean="0">
                          <a:ln>
                            <a:noFill/>
                          </a:ln>
                          <a:solidFill>
                            <a:schemeClr val="bg1"/>
                          </a:solidFill>
                          <a:effectLst/>
                          <a:latin typeface="Arial" charset="0"/>
                          <a:ea typeface="黑体" pitchFamily="2" charset="-122"/>
                        </a:rPr>
                        <a:t> </a:t>
                      </a:r>
                      <a:r>
                        <a:rPr kumimoji="0" lang="zh-CN" altLang="en-US" sz="2000" b="1" i="0" u="none" strike="noStrike" cap="none" normalizeH="0" baseline="0" dirty="0" smtClean="0">
                          <a:ln>
                            <a:noFill/>
                          </a:ln>
                          <a:solidFill>
                            <a:schemeClr val="bg1"/>
                          </a:solidFill>
                          <a:effectLst/>
                          <a:latin typeface="Arial" charset="0"/>
                          <a:ea typeface="黑体" pitchFamily="2" charset="-122"/>
                        </a:rPr>
                        <a:t>类的方法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520803">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1800" b="0" i="0" u="none" strike="noStrike" cap="none" normalizeH="0" baseline="0" smtClean="0">
                          <a:ln>
                            <a:noFill/>
                          </a:ln>
                          <a:solidFill>
                            <a:srgbClr val="000000"/>
                          </a:solidFill>
                          <a:effectLst/>
                          <a:latin typeface="Arial" charset="0"/>
                          <a:ea typeface="黑体" pitchFamily="2" charset="-122"/>
                          <a:cs typeface="Times New Roman" pitchFamily="18" charset="0"/>
                        </a:rPr>
                        <a:t>JScrollPane() </a:t>
                      </a:r>
                      <a:endParaRPr kumimoji="0" lang="en-US" sz="1800" b="0" i="0" u="none" strike="noStrike" cap="none" normalizeH="0" baseline="0" smtClean="0">
                        <a:ln>
                          <a:noFill/>
                        </a:ln>
                        <a:solidFill>
                          <a:srgbClr val="000000"/>
                        </a:solidFill>
                        <a:effectLst/>
                        <a:latin typeface="Arial" charset="0"/>
                        <a:ea typeface="黑体" pitchFamily="2" charset="-122"/>
                        <a:cs typeface="Times New Roman"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803">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1800" b="0" i="0" u="none" strike="noStrike" cap="none" normalizeH="0" baseline="0" smtClean="0">
                          <a:ln>
                            <a:noFill/>
                          </a:ln>
                          <a:solidFill>
                            <a:srgbClr val="000000"/>
                          </a:solidFill>
                          <a:effectLst/>
                          <a:latin typeface="Arial" charset="0"/>
                          <a:ea typeface="黑体" pitchFamily="2" charset="-122"/>
                          <a:cs typeface="Times New Roman" pitchFamily="18" charset="0"/>
                        </a:rPr>
                        <a:t>JScrollPane(Component view)</a:t>
                      </a:r>
                      <a:endParaRPr kumimoji="0" lang="en-US" sz="1800" b="0" i="0" u="none" strike="noStrike" cap="none" normalizeH="0" baseline="0" smtClean="0">
                        <a:ln>
                          <a:noFill/>
                        </a:ln>
                        <a:solidFill>
                          <a:srgbClr val="000000"/>
                        </a:solidFill>
                        <a:effectLst/>
                        <a:latin typeface="Arial" charset="0"/>
                        <a:ea typeface="黑体" pitchFamily="2" charset="-122"/>
                        <a:cs typeface="Times New Roman"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20803">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ea typeface="黑体" pitchFamily="2" charset="-122"/>
                        <a:cs typeface="Times New Roman"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35125">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b="0" i="0" u="none" strike="noStrike" cap="none" normalizeH="0" baseline="0" dirty="0" smtClean="0">
                          <a:ln>
                            <a:noFill/>
                          </a:ln>
                          <a:solidFill>
                            <a:srgbClr val="000000"/>
                          </a:solidFill>
                          <a:effectLst/>
                          <a:latin typeface="Arial" charset="0"/>
                          <a:ea typeface="黑体" pitchFamily="2" charset="-122"/>
                          <a:cs typeface="Times New Roman" pitchFamily="18" charset="0"/>
                        </a:rPr>
                        <a:t>void </a:t>
                      </a:r>
                      <a:r>
                        <a:rPr kumimoji="0" lang="en-US" sz="1800" b="0" i="0" u="none" strike="noStrike" cap="none" normalizeH="0" baseline="0" dirty="0" err="1" smtClean="0">
                          <a:ln>
                            <a:noFill/>
                          </a:ln>
                          <a:solidFill>
                            <a:srgbClr val="000000"/>
                          </a:solidFill>
                          <a:effectLst/>
                          <a:latin typeface="Arial" charset="0"/>
                          <a:ea typeface="黑体" pitchFamily="2" charset="-122"/>
                          <a:cs typeface="Times New Roman" pitchFamily="18" charset="0"/>
                        </a:rPr>
                        <a:t>setVerticalScrollBarPolicy</a:t>
                      </a:r>
                      <a:r>
                        <a:rPr kumimoji="0" lang="en-US" sz="1800" b="0" i="0" u="none" strike="noStrike" cap="none" normalizeH="0" baseline="0" dirty="0" smtClean="0">
                          <a:ln>
                            <a:noFill/>
                          </a:ln>
                          <a:solidFill>
                            <a:srgbClr val="000000"/>
                          </a:solidFill>
                          <a:effectLst/>
                          <a:latin typeface="Arial" charset="0"/>
                          <a:ea typeface="黑体" pitchFamily="2" charset="-122"/>
                          <a:cs typeface="Times New Roman" pitchFamily="18" charset="0"/>
                        </a:rPr>
                        <a:t>(</a:t>
                      </a:r>
                      <a:r>
                        <a:rPr kumimoji="0" lang="en-US" sz="1800" b="0" i="0" u="none" strike="noStrike" cap="none" normalizeH="0" baseline="0" dirty="0" err="1" smtClean="0">
                          <a:ln>
                            <a:noFill/>
                          </a:ln>
                          <a:solidFill>
                            <a:srgbClr val="000000"/>
                          </a:solidFill>
                          <a:effectLst/>
                          <a:latin typeface="Arial" charset="0"/>
                          <a:ea typeface="黑体" pitchFamily="2" charset="-122"/>
                          <a:cs typeface="Times New Roman" pitchFamily="18" charset="0"/>
                        </a:rPr>
                        <a:t>int</a:t>
                      </a:r>
                      <a:r>
                        <a:rPr kumimoji="0" lang="en-US" sz="1800" b="0" i="0" u="none" strike="noStrike" cap="none" normalizeH="0" baseline="0" dirty="0" smtClean="0">
                          <a:ln>
                            <a:noFill/>
                          </a:ln>
                          <a:solidFill>
                            <a:srgbClr val="000000"/>
                          </a:solidFill>
                          <a:effectLst/>
                          <a:latin typeface="Arial" charset="0"/>
                          <a:ea typeface="黑体" pitchFamily="2" charset="-122"/>
                          <a:cs typeface="Times New Roman" pitchFamily="18" charset="0"/>
                        </a:rPr>
                        <a:t> </a:t>
                      </a:r>
                      <a:r>
                        <a:rPr kumimoji="0" lang="en-US" sz="1800" b="0" i="0" u="none" strike="noStrike" cap="none" normalizeH="0" baseline="0" dirty="0" err="1" smtClean="0">
                          <a:ln>
                            <a:noFill/>
                          </a:ln>
                          <a:solidFill>
                            <a:srgbClr val="000000"/>
                          </a:solidFill>
                          <a:effectLst/>
                          <a:latin typeface="Arial" charset="0"/>
                          <a:ea typeface="黑体" pitchFamily="2" charset="-122"/>
                          <a:cs typeface="Times New Roman" pitchFamily="18" charset="0"/>
                        </a:rPr>
                        <a:t>const</a:t>
                      </a:r>
                      <a:r>
                        <a:rPr kumimoji="0" lang="en-US" sz="1800" b="0" i="0" u="none" strike="noStrike" cap="none" normalizeH="0" baseline="0" dirty="0" smtClean="0">
                          <a:ln>
                            <a:noFill/>
                          </a:ln>
                          <a:solidFill>
                            <a:srgbClr val="000000"/>
                          </a:solidFill>
                          <a:effectLst/>
                          <a:latin typeface="Arial" charset="0"/>
                          <a:ea typeface="黑体" pitchFamily="2" charset="-122"/>
                          <a:cs typeface="Times New Roman" pitchFamily="18" charset="0"/>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28774">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b="0" i="0" u="none" strike="noStrike" cap="none" normalizeH="0" baseline="0" dirty="0" smtClean="0">
                          <a:ln>
                            <a:noFill/>
                          </a:ln>
                          <a:solidFill>
                            <a:srgbClr val="000000"/>
                          </a:solidFill>
                          <a:effectLst/>
                          <a:latin typeface="Arial" charset="0"/>
                          <a:ea typeface="黑体" pitchFamily="2" charset="-122"/>
                          <a:cs typeface="Times New Roman" pitchFamily="18" charset="0"/>
                        </a:rPr>
                        <a:t>void </a:t>
                      </a:r>
                      <a:r>
                        <a:rPr kumimoji="0" lang="en-US" sz="1800" b="0" i="0" u="none" strike="noStrike" cap="none" normalizeH="0" baseline="0" dirty="0" err="1" smtClean="0">
                          <a:ln>
                            <a:noFill/>
                          </a:ln>
                          <a:solidFill>
                            <a:srgbClr val="000000"/>
                          </a:solidFill>
                          <a:effectLst/>
                          <a:latin typeface="Arial" charset="0"/>
                          <a:ea typeface="黑体" pitchFamily="2" charset="-122"/>
                          <a:cs typeface="Times New Roman" pitchFamily="18" charset="0"/>
                        </a:rPr>
                        <a:t>setHorizontalScrollBarPolicy</a:t>
                      </a:r>
                      <a:r>
                        <a:rPr kumimoji="0" lang="en-US" sz="1800" b="0" i="0" u="none" strike="noStrike" cap="none" normalizeH="0" baseline="0" dirty="0" smtClean="0">
                          <a:ln>
                            <a:noFill/>
                          </a:ln>
                          <a:solidFill>
                            <a:srgbClr val="000000"/>
                          </a:solidFill>
                          <a:effectLst/>
                          <a:latin typeface="Arial" charset="0"/>
                          <a:ea typeface="黑体" pitchFamily="2" charset="-122"/>
                          <a:cs typeface="Times New Roman" pitchFamily="18" charset="0"/>
                        </a:rPr>
                        <a:t>(</a:t>
                      </a:r>
                      <a:r>
                        <a:rPr kumimoji="0" lang="en-US" sz="1800" b="0" i="0" u="none" strike="noStrike" cap="none" normalizeH="0" baseline="0" dirty="0" err="1" smtClean="0">
                          <a:ln>
                            <a:noFill/>
                          </a:ln>
                          <a:solidFill>
                            <a:srgbClr val="000000"/>
                          </a:solidFill>
                          <a:effectLst/>
                          <a:latin typeface="Arial" charset="0"/>
                          <a:ea typeface="黑体" pitchFamily="2" charset="-122"/>
                          <a:cs typeface="Times New Roman" pitchFamily="18" charset="0"/>
                        </a:rPr>
                        <a:t>int</a:t>
                      </a:r>
                      <a:r>
                        <a:rPr kumimoji="0" lang="en-US" sz="1800" b="0" i="0" u="none" strike="noStrike" cap="none" normalizeH="0" baseline="0" dirty="0" smtClean="0">
                          <a:ln>
                            <a:noFill/>
                          </a:ln>
                          <a:solidFill>
                            <a:srgbClr val="000000"/>
                          </a:solidFill>
                          <a:effectLst/>
                          <a:latin typeface="Arial" charset="0"/>
                          <a:ea typeface="黑体" pitchFamily="2" charset="-122"/>
                          <a:cs typeface="Times New Roman" pitchFamily="18" charset="0"/>
                        </a:rPr>
                        <a:t> </a:t>
                      </a:r>
                      <a:r>
                        <a:rPr kumimoji="0" lang="en-US" sz="1800" b="0" i="0" u="none" strike="noStrike" cap="none" normalizeH="0" baseline="0" dirty="0" err="1" smtClean="0">
                          <a:ln>
                            <a:noFill/>
                          </a:ln>
                          <a:solidFill>
                            <a:srgbClr val="000000"/>
                          </a:solidFill>
                          <a:effectLst/>
                          <a:latin typeface="Arial" charset="0"/>
                          <a:ea typeface="黑体" pitchFamily="2" charset="-122"/>
                          <a:cs typeface="Times New Roman" pitchFamily="18" charset="0"/>
                        </a:rPr>
                        <a:t>const</a:t>
                      </a:r>
                      <a:r>
                        <a:rPr kumimoji="0" lang="en-US" sz="1800" b="0" i="0" u="none" strike="noStrike" cap="none" normalizeH="0" baseline="0" dirty="0" smtClean="0">
                          <a:ln>
                            <a:noFill/>
                          </a:ln>
                          <a:solidFill>
                            <a:srgbClr val="000000"/>
                          </a:solidFill>
                          <a:effectLst/>
                          <a:latin typeface="Arial" charset="0"/>
                          <a:ea typeface="黑体" pitchFamily="2" charset="-122"/>
                          <a:cs typeface="Times New Roman" pitchFamily="18" charset="0"/>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3" name="文本框 2"/>
          <p:cNvSpPr txBox="1"/>
          <p:nvPr/>
        </p:nvSpPr>
        <p:spPr>
          <a:xfrm>
            <a:off x="430957" y="157869"/>
            <a:ext cx="3312368" cy="923330"/>
          </a:xfrm>
          <a:prstGeom prst="rect">
            <a:avLst/>
          </a:prstGeom>
          <a:solidFill>
            <a:srgbClr val="CCECFF"/>
          </a:solidFill>
        </p:spPr>
        <p:txBody>
          <a:bodyPr wrap="square" rtlCol="0">
            <a:spAutoFit/>
          </a:bodyPr>
          <a:lstStyle/>
          <a:p>
            <a:r>
              <a:rPr lang="zh-CN" altLang="en-US" smtClean="0">
                <a:ea typeface="华文细黑" panose="02010600040101010101" pitchFamily="2" charset="-122"/>
              </a:rPr>
              <a:t>演示代码：</a:t>
            </a:r>
            <a:endParaRPr lang="en-US" altLang="zh-CN" smtClean="0">
              <a:ea typeface="华文细黑" panose="02010600040101010101" pitchFamily="2" charset="-122"/>
            </a:endParaRPr>
          </a:p>
          <a:p>
            <a:r>
              <a:rPr lang="en-US" altLang="zh-CN" smtClean="0">
                <a:ea typeface="华文细黑" panose="02010600040101010101" pitchFamily="2" charset="-122"/>
              </a:rPr>
              <a:t>06-Uidesign/FirstFrameDemo</a:t>
            </a:r>
            <a:r>
              <a:rPr lang="zh-CN" altLang="en-US" smtClean="0">
                <a:ea typeface="华文细黑" panose="02010600040101010101" pitchFamily="2" charset="-122"/>
              </a:rPr>
              <a:t>、</a:t>
            </a:r>
            <a:endParaRPr lang="en-US" altLang="zh-CN" smtClean="0">
              <a:ea typeface="华文细黑" panose="02010600040101010101" pitchFamily="2" charset="-122"/>
            </a:endParaRPr>
          </a:p>
          <a:p>
            <a:r>
              <a:rPr lang="en-US" altLang="zh-CN" smtClean="0">
                <a:ea typeface="华文细黑" panose="02010600040101010101" pitchFamily="2" charset="-122"/>
              </a:rPr>
              <a:t>FirstFrameDemo2</a:t>
            </a:r>
            <a:endParaRPr lang="zh-CN" altLang="en-US">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48606"/>
                                        </p:tgtEl>
                                        <p:attrNameLst>
                                          <p:attrName>style.visibility</p:attrName>
                                        </p:attrNameLst>
                                      </p:cBhvr>
                                      <p:to>
                                        <p:strVal val="visible"/>
                                      </p:to>
                                    </p:set>
                                    <p:animEffect transition="in" filter="wipe(up)">
                                      <p:cBhvr>
                                        <p:cTn id="7" dur="500"/>
                                        <p:tgtEl>
                                          <p:spTgt spid="348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48533"/>
                                        </p:tgtEl>
                                        <p:attrNameLst>
                                          <p:attrName>style.visibility</p:attrName>
                                        </p:attrNameLst>
                                      </p:cBhvr>
                                      <p:to>
                                        <p:strVal val="visible"/>
                                      </p:to>
                                    </p:set>
                                    <p:animEffect transition="in" filter="wipe(up)">
                                      <p:cBhvr>
                                        <p:cTn id="12" dur="500"/>
                                        <p:tgtEl>
                                          <p:spTgt spid="3485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48605"/>
                                        </p:tgtEl>
                                        <p:attrNameLst>
                                          <p:attrName>style.visibility</p:attrName>
                                        </p:attrNameLst>
                                      </p:cBhvr>
                                      <p:to>
                                        <p:strVal val="visible"/>
                                      </p:to>
                                    </p:set>
                                    <p:animEffect transition="in" filter="wipe(up)">
                                      <p:cBhvr>
                                        <p:cTn id="17" dur="500"/>
                                        <p:tgtEl>
                                          <p:spTgt spid="34860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0-#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9F1D4F0-40B6-47E6-8D18-ACE4F285470E}" type="slidenum">
              <a:rPr lang="en-US" altLang="zh-CN" smtClean="0"/>
              <a:pPr eaLnBrk="1" hangingPunct="1"/>
              <a:t>70</a:t>
            </a:fld>
            <a:endParaRPr lang="en-US" altLang="zh-CN" smtClean="0"/>
          </a:p>
        </p:txBody>
      </p:sp>
      <p:sp>
        <p:nvSpPr>
          <p:cNvPr id="82947" name="Rectangle 20"/>
          <p:cNvSpPr>
            <a:spLocks noGrp="1" noChangeArrowheads="1"/>
          </p:cNvSpPr>
          <p:nvPr>
            <p:ph type="title"/>
          </p:nvPr>
        </p:nvSpPr>
        <p:spPr/>
        <p:txBody>
          <a:bodyPr/>
          <a:lstStyle/>
          <a:p>
            <a:pPr eaLnBrk="1" hangingPunct="1"/>
            <a:r>
              <a:rPr lang="zh-CN" altLang="en-US" smtClean="0"/>
              <a:t>对话框 </a:t>
            </a:r>
            <a:r>
              <a:rPr lang="en-US" altLang="zh-CN" smtClean="0"/>
              <a:t>4-3</a:t>
            </a:r>
          </a:p>
        </p:txBody>
      </p:sp>
      <p:sp>
        <p:nvSpPr>
          <p:cNvPr id="79893" name="Rectangle 21"/>
          <p:cNvSpPr>
            <a:spLocks noGrp="1" noChangeArrowheads="1"/>
          </p:cNvSpPr>
          <p:nvPr>
            <p:ph type="body" sz="half" idx="1"/>
          </p:nvPr>
        </p:nvSpPr>
        <p:spPr>
          <a:xfrm>
            <a:off x="684213" y="1412875"/>
            <a:ext cx="8135937" cy="1295400"/>
          </a:xfrm>
        </p:spPr>
        <p:txBody>
          <a:bodyPr/>
          <a:lstStyle/>
          <a:p>
            <a:pPr eaLnBrk="1" hangingPunct="1"/>
            <a:r>
              <a:rPr lang="en-US" altLang="zh-CN" sz="2400" smtClean="0"/>
              <a:t>JOptionPane </a:t>
            </a:r>
            <a:r>
              <a:rPr lang="zh-CN" altLang="en-US" sz="2400" smtClean="0"/>
              <a:t>类的 </a:t>
            </a:r>
            <a:r>
              <a:rPr lang="en-US" altLang="zh-CN" sz="2400" smtClean="0"/>
              <a:t>showXxxDialog </a:t>
            </a:r>
            <a:r>
              <a:rPr lang="zh-CN" altLang="en-US" sz="2400" smtClean="0"/>
              <a:t>方法是显示模式对话框最常用的方法</a:t>
            </a:r>
            <a:endParaRPr lang="en-US" sz="2400" smtClean="0"/>
          </a:p>
        </p:txBody>
      </p:sp>
      <p:sp>
        <p:nvSpPr>
          <p:cNvPr id="79894" name="Rectangle 22"/>
          <p:cNvSpPr>
            <a:spLocks noChangeArrowheads="1"/>
          </p:cNvSpPr>
          <p:nvPr/>
        </p:nvSpPr>
        <p:spPr bwMode="auto">
          <a:xfrm>
            <a:off x="2916238" y="2708275"/>
            <a:ext cx="3240087" cy="461963"/>
          </a:xfrm>
          <a:prstGeom prst="rect">
            <a:avLst/>
          </a:prstGeom>
          <a:gradFill rotWithShape="1">
            <a:gsLst>
              <a:gs pos="0">
                <a:srgbClr val="6699FF"/>
              </a:gs>
              <a:gs pos="100000">
                <a:schemeClr val="accent2"/>
              </a:gs>
            </a:gsLst>
            <a:path path="shape">
              <a:fillToRect l="50000" t="50000" r="50000" b="50000"/>
            </a:path>
          </a:gradFill>
          <a:ln w="9525" algn="ctr">
            <a:solidFill>
              <a:schemeClr val="tx1"/>
            </a:solidFill>
            <a:miter lim="800000"/>
            <a:headEnd/>
            <a:tailEnd/>
          </a:ln>
          <a:effectLst>
            <a:prstShdw prst="shdw13" dist="63500" dir="18412194">
              <a:schemeClr val="bg2">
                <a:alpha val="50000"/>
              </a:schemeClr>
            </a:prstShdw>
          </a:effectLst>
        </p:spPr>
        <p:txBody>
          <a:bodyPr anchor="ctr"/>
          <a:lstStyle/>
          <a:p>
            <a:r>
              <a:rPr lang="en-US" altLang="zh-CN">
                <a:solidFill>
                  <a:schemeClr val="bg1"/>
                </a:solidFill>
              </a:rPr>
              <a:t>showXxxDialog </a:t>
            </a:r>
          </a:p>
        </p:txBody>
      </p:sp>
      <p:sp>
        <p:nvSpPr>
          <p:cNvPr id="79895" name="AutoShape 23"/>
          <p:cNvSpPr>
            <a:spLocks noChangeArrowheads="1"/>
          </p:cNvSpPr>
          <p:nvPr/>
        </p:nvSpPr>
        <p:spPr bwMode="auto">
          <a:xfrm>
            <a:off x="490538" y="4164013"/>
            <a:ext cx="2779712" cy="488950"/>
          </a:xfrm>
          <a:prstGeom prst="roundRect">
            <a:avLst>
              <a:gd name="adj" fmla="val 16667"/>
            </a:avLst>
          </a:prstGeom>
          <a:gradFill rotWithShape="1">
            <a:gsLst>
              <a:gs pos="0">
                <a:srgbClr val="FFFFFF"/>
              </a:gs>
              <a:gs pos="50000">
                <a:srgbClr val="00CCFF"/>
              </a:gs>
              <a:gs pos="100000">
                <a:srgbClr val="FFFFFF"/>
              </a:gs>
            </a:gsLst>
            <a:lin ang="5400000" scaled="1"/>
          </a:gradFill>
          <a:ln w="9525" algn="ctr">
            <a:solidFill>
              <a:srgbClr val="003366"/>
            </a:solidFill>
            <a:round/>
            <a:headEnd/>
            <a:tailEnd/>
          </a:ln>
          <a:effectLst>
            <a:outerShdw dist="71842" dir="2700000" algn="ctr" rotWithShape="0">
              <a:schemeClr val="bg2">
                <a:alpha val="50000"/>
              </a:schemeClr>
            </a:outerShdw>
          </a:effectLst>
        </p:spPr>
        <p:txBody>
          <a:bodyPr anchor="ctr"/>
          <a:lstStyle/>
          <a:p>
            <a:r>
              <a:rPr lang="en-US" altLang="zh-CN" sz="2000"/>
              <a:t>showMessageDialog() </a:t>
            </a:r>
          </a:p>
        </p:txBody>
      </p:sp>
      <p:sp>
        <p:nvSpPr>
          <p:cNvPr id="79896" name="AutoShape 24"/>
          <p:cNvSpPr>
            <a:spLocks noChangeArrowheads="1"/>
          </p:cNvSpPr>
          <p:nvPr/>
        </p:nvSpPr>
        <p:spPr bwMode="auto">
          <a:xfrm>
            <a:off x="3478213" y="4133850"/>
            <a:ext cx="2665412" cy="504825"/>
          </a:xfrm>
          <a:prstGeom prst="roundRect">
            <a:avLst>
              <a:gd name="adj" fmla="val 16667"/>
            </a:avLst>
          </a:prstGeom>
          <a:gradFill rotWithShape="1">
            <a:gsLst>
              <a:gs pos="0">
                <a:srgbClr val="FFFFFF"/>
              </a:gs>
              <a:gs pos="50000">
                <a:srgbClr val="00CCFF"/>
              </a:gs>
              <a:gs pos="100000">
                <a:srgbClr val="FFFFFF"/>
              </a:gs>
            </a:gsLst>
            <a:lin ang="5400000" scaled="1"/>
          </a:gradFill>
          <a:ln w="9525" algn="ctr">
            <a:solidFill>
              <a:srgbClr val="003366"/>
            </a:solidFill>
            <a:round/>
            <a:headEnd/>
            <a:tailEnd/>
          </a:ln>
          <a:effectLst>
            <a:outerShdw dist="71842" dir="2700000" algn="ctr" rotWithShape="0">
              <a:schemeClr val="bg2">
                <a:alpha val="50000"/>
              </a:schemeClr>
            </a:outerShdw>
          </a:effectLst>
        </p:spPr>
        <p:txBody>
          <a:bodyPr anchor="ctr"/>
          <a:lstStyle/>
          <a:p>
            <a:r>
              <a:rPr lang="en-US" altLang="zh-CN" sz="2000"/>
              <a:t>showConfirmDialog() </a:t>
            </a:r>
          </a:p>
        </p:txBody>
      </p:sp>
      <p:cxnSp>
        <p:nvCxnSpPr>
          <p:cNvPr id="79897" name="AutoShape 25"/>
          <p:cNvCxnSpPr>
            <a:cxnSpLocks noChangeShapeType="1"/>
            <a:stCxn id="79894" idx="2"/>
            <a:endCxn id="79895" idx="0"/>
          </p:cNvCxnSpPr>
          <p:nvPr/>
        </p:nvCxnSpPr>
        <p:spPr bwMode="auto">
          <a:xfrm flipH="1">
            <a:off x="1879600" y="3170238"/>
            <a:ext cx="2657475" cy="9937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98" name="AutoShape 26"/>
          <p:cNvCxnSpPr>
            <a:cxnSpLocks noChangeShapeType="1"/>
            <a:stCxn id="79894" idx="2"/>
            <a:endCxn id="79896" idx="0"/>
          </p:cNvCxnSpPr>
          <p:nvPr/>
        </p:nvCxnSpPr>
        <p:spPr bwMode="auto">
          <a:xfrm>
            <a:off x="4537075" y="3170238"/>
            <a:ext cx="274638" cy="9636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899" name="Rectangle 27"/>
          <p:cNvSpPr>
            <a:spLocks noChangeArrowheads="1"/>
          </p:cNvSpPr>
          <p:nvPr/>
        </p:nvSpPr>
        <p:spPr bwMode="auto">
          <a:xfrm>
            <a:off x="490538" y="5013325"/>
            <a:ext cx="8640762"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339966"/>
              </a:buClr>
              <a:buFont typeface="Wingdings" pitchFamily="2" charset="2"/>
              <a:buChar char="q"/>
            </a:pPr>
            <a:r>
              <a:rPr lang="en-US" altLang="zh-CN" sz="2300"/>
              <a:t>showXxxDialog() </a:t>
            </a:r>
            <a:r>
              <a:rPr lang="zh-CN" altLang="en-US" sz="2300"/>
              <a:t>方法的一些重载版本</a:t>
            </a:r>
            <a:endParaRPr lang="en-US" sz="2300"/>
          </a:p>
        </p:txBody>
      </p:sp>
      <p:sp>
        <p:nvSpPr>
          <p:cNvPr id="17" name="AutoShape 24"/>
          <p:cNvSpPr>
            <a:spLocks noChangeArrowheads="1"/>
          </p:cNvSpPr>
          <p:nvPr/>
        </p:nvSpPr>
        <p:spPr bwMode="auto">
          <a:xfrm>
            <a:off x="6378575" y="4189413"/>
            <a:ext cx="2663825" cy="504825"/>
          </a:xfrm>
          <a:prstGeom prst="roundRect">
            <a:avLst>
              <a:gd name="adj" fmla="val 16667"/>
            </a:avLst>
          </a:prstGeom>
          <a:gradFill rotWithShape="1">
            <a:gsLst>
              <a:gs pos="0">
                <a:srgbClr val="FFFFFF"/>
              </a:gs>
              <a:gs pos="50000">
                <a:srgbClr val="00CCFF"/>
              </a:gs>
              <a:gs pos="100000">
                <a:srgbClr val="FFFFFF"/>
              </a:gs>
            </a:gsLst>
            <a:lin ang="5400000" scaled="1"/>
          </a:gradFill>
          <a:ln w="9525" algn="ctr">
            <a:solidFill>
              <a:srgbClr val="003366"/>
            </a:solidFill>
            <a:round/>
            <a:headEnd/>
            <a:tailEnd/>
          </a:ln>
          <a:effectLst>
            <a:outerShdw dist="71842" dir="2700000" algn="ctr" rotWithShape="0">
              <a:schemeClr val="bg2">
                <a:alpha val="50000"/>
              </a:schemeClr>
            </a:outerShdw>
          </a:effectLst>
        </p:spPr>
        <p:txBody>
          <a:bodyPr anchor="ctr"/>
          <a:lstStyle/>
          <a:p>
            <a:r>
              <a:rPr lang="en-US" altLang="zh-CN" sz="2000"/>
              <a:t>showInputDialog() </a:t>
            </a:r>
          </a:p>
        </p:txBody>
      </p:sp>
      <p:cxnSp>
        <p:nvCxnSpPr>
          <p:cNvPr id="18" name="AutoShape 26"/>
          <p:cNvCxnSpPr>
            <a:cxnSpLocks noChangeShapeType="1"/>
            <a:stCxn id="79894" idx="2"/>
            <a:endCxn id="17" idx="0"/>
          </p:cNvCxnSpPr>
          <p:nvPr/>
        </p:nvCxnSpPr>
        <p:spPr bwMode="auto">
          <a:xfrm>
            <a:off x="4537075" y="3170238"/>
            <a:ext cx="3173413" cy="1019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9893">
                                            <p:txEl>
                                              <p:pRg st="0" end="0"/>
                                            </p:txEl>
                                          </p:spTgt>
                                        </p:tgtEl>
                                        <p:attrNameLst>
                                          <p:attrName>style.visibility</p:attrName>
                                        </p:attrNameLst>
                                      </p:cBhvr>
                                      <p:to>
                                        <p:strVal val="visible"/>
                                      </p:to>
                                    </p:set>
                                    <p:anim calcmode="lin" valueType="num">
                                      <p:cBhvr additive="base">
                                        <p:cTn id="7" dur="1000" fill="hold"/>
                                        <p:tgtEl>
                                          <p:spTgt spid="7989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989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xit" presetSubtype="0" fill="hold" nodeType="clickEffect">
                                  <p:stCondLst>
                                    <p:cond delay="0"/>
                                  </p:stCondLst>
                                  <p:childTnLst>
                                    <p:animEffect transition="out" filter="fade">
                                      <p:cBhvr>
                                        <p:cTn id="12" dur="1000"/>
                                        <p:tgtEl>
                                          <p:spTgt spid="79893">
                                            <p:txEl>
                                              <p:pRg st="0" end="0"/>
                                            </p:txEl>
                                          </p:spTgt>
                                        </p:tgtEl>
                                      </p:cBhvr>
                                    </p:animEffect>
                                    <p:set>
                                      <p:cBhvr>
                                        <p:cTn id="13" dur="1" fill="hold">
                                          <p:stCondLst>
                                            <p:cond delay="999"/>
                                          </p:stCondLst>
                                        </p:cTn>
                                        <p:tgtEl>
                                          <p:spTgt spid="79893">
                                            <p:txEl>
                                              <p:pRg st="0" end="0"/>
                                            </p:txEl>
                                          </p:spTgt>
                                        </p:tgtEl>
                                        <p:attrNameLst>
                                          <p:attrName>style.visibility</p:attrName>
                                        </p:attrNameLst>
                                      </p:cBhvr>
                                      <p:to>
                                        <p:strVal val="hidden"/>
                                      </p:to>
                                    </p:set>
                                  </p:childTnLst>
                                </p:cTn>
                              </p:par>
                            </p:childTnLst>
                          </p:cTn>
                        </p:par>
                        <p:par>
                          <p:cTn id="14" fill="hold" nodeType="afterGroup">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9894"/>
                                        </p:tgtEl>
                                        <p:attrNameLst>
                                          <p:attrName>style.visibility</p:attrName>
                                        </p:attrNameLst>
                                      </p:cBhvr>
                                      <p:to>
                                        <p:strVal val="visible"/>
                                      </p:to>
                                    </p:set>
                                    <p:animEffect transition="in" filter="fade">
                                      <p:cBhvr>
                                        <p:cTn id="17" dur="1000"/>
                                        <p:tgtEl>
                                          <p:spTgt spid="79894"/>
                                        </p:tgtEl>
                                      </p:cBhvr>
                                    </p:animEffect>
                                  </p:childTnLst>
                                </p:cTn>
                              </p:par>
                            </p:childTnLst>
                          </p:cTn>
                        </p:par>
                        <p:par>
                          <p:cTn id="18" fill="hold" nodeType="afterGroup">
                            <p:stCondLst>
                              <p:cond delay="2000"/>
                            </p:stCondLst>
                            <p:childTnLst>
                              <p:par>
                                <p:cTn id="19" presetID="22" presetClass="entr" presetSubtype="1" fill="hold" nodeType="afterEffect">
                                  <p:stCondLst>
                                    <p:cond delay="0"/>
                                  </p:stCondLst>
                                  <p:childTnLst>
                                    <p:set>
                                      <p:cBhvr>
                                        <p:cTn id="20" dur="1" fill="hold">
                                          <p:stCondLst>
                                            <p:cond delay="0"/>
                                          </p:stCondLst>
                                        </p:cTn>
                                        <p:tgtEl>
                                          <p:spTgt spid="79897"/>
                                        </p:tgtEl>
                                        <p:attrNameLst>
                                          <p:attrName>style.visibility</p:attrName>
                                        </p:attrNameLst>
                                      </p:cBhvr>
                                      <p:to>
                                        <p:strVal val="visible"/>
                                      </p:to>
                                    </p:set>
                                    <p:animEffect transition="in" filter="wipe(up)">
                                      <p:cBhvr>
                                        <p:cTn id="21" dur="500"/>
                                        <p:tgtEl>
                                          <p:spTgt spid="79897"/>
                                        </p:tgtEl>
                                      </p:cBhvr>
                                    </p:animEffect>
                                  </p:childTnLst>
                                </p:cTn>
                              </p:par>
                            </p:childTnLst>
                          </p:cTn>
                        </p:par>
                        <p:par>
                          <p:cTn id="22" fill="hold" nodeType="afterGroup">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79895"/>
                                        </p:tgtEl>
                                        <p:attrNameLst>
                                          <p:attrName>style.visibility</p:attrName>
                                        </p:attrNameLst>
                                      </p:cBhvr>
                                      <p:to>
                                        <p:strVal val="visible"/>
                                      </p:to>
                                    </p:set>
                                    <p:animEffect transition="in" filter="fade">
                                      <p:cBhvr>
                                        <p:cTn id="25" dur="1000"/>
                                        <p:tgtEl>
                                          <p:spTgt spid="79895"/>
                                        </p:tgtEl>
                                      </p:cBhvr>
                                    </p:animEffect>
                                  </p:childTnLst>
                                </p:cTn>
                              </p:par>
                            </p:childTnLst>
                          </p:cTn>
                        </p:par>
                        <p:par>
                          <p:cTn id="26" fill="hold" nodeType="afterGroup">
                            <p:stCondLst>
                              <p:cond delay="3500"/>
                            </p:stCondLst>
                            <p:childTnLst>
                              <p:par>
                                <p:cTn id="27" presetID="22" presetClass="entr" presetSubtype="1" fill="hold" nodeType="afterEffect">
                                  <p:stCondLst>
                                    <p:cond delay="0"/>
                                  </p:stCondLst>
                                  <p:childTnLst>
                                    <p:set>
                                      <p:cBhvr>
                                        <p:cTn id="28" dur="1" fill="hold">
                                          <p:stCondLst>
                                            <p:cond delay="0"/>
                                          </p:stCondLst>
                                        </p:cTn>
                                        <p:tgtEl>
                                          <p:spTgt spid="79898"/>
                                        </p:tgtEl>
                                        <p:attrNameLst>
                                          <p:attrName>style.visibility</p:attrName>
                                        </p:attrNameLst>
                                      </p:cBhvr>
                                      <p:to>
                                        <p:strVal val="visible"/>
                                      </p:to>
                                    </p:set>
                                    <p:animEffect transition="in" filter="wipe(up)">
                                      <p:cBhvr>
                                        <p:cTn id="29" dur="500"/>
                                        <p:tgtEl>
                                          <p:spTgt spid="79898"/>
                                        </p:tgtEl>
                                      </p:cBhvr>
                                    </p:animEffect>
                                  </p:childTnLst>
                                </p:cTn>
                              </p:par>
                            </p:childTnLst>
                          </p:cTn>
                        </p:par>
                        <p:par>
                          <p:cTn id="30" fill="hold" nodeType="afterGroup">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79896"/>
                                        </p:tgtEl>
                                        <p:attrNameLst>
                                          <p:attrName>style.visibility</p:attrName>
                                        </p:attrNameLst>
                                      </p:cBhvr>
                                      <p:to>
                                        <p:strVal val="visible"/>
                                      </p:to>
                                    </p:set>
                                    <p:animEffect transition="in" filter="fade">
                                      <p:cBhvr>
                                        <p:cTn id="33" dur="1000"/>
                                        <p:tgtEl>
                                          <p:spTgt spid="7989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xit" presetSubtype="0" fill="hold" grpId="1" nodeType="clickEffect">
                                  <p:stCondLst>
                                    <p:cond delay="0"/>
                                  </p:stCondLst>
                                  <p:childTnLst>
                                    <p:animEffect transition="out" filter="fade">
                                      <p:cBhvr>
                                        <p:cTn id="37" dur="1000"/>
                                        <p:tgtEl>
                                          <p:spTgt spid="79894"/>
                                        </p:tgtEl>
                                      </p:cBhvr>
                                    </p:animEffect>
                                    <p:set>
                                      <p:cBhvr>
                                        <p:cTn id="38" dur="1" fill="hold">
                                          <p:stCondLst>
                                            <p:cond delay="999"/>
                                          </p:stCondLst>
                                        </p:cTn>
                                        <p:tgtEl>
                                          <p:spTgt spid="79894"/>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1000"/>
                                        <p:tgtEl>
                                          <p:spTgt spid="79897"/>
                                        </p:tgtEl>
                                      </p:cBhvr>
                                    </p:animEffect>
                                    <p:set>
                                      <p:cBhvr>
                                        <p:cTn id="41" dur="1" fill="hold">
                                          <p:stCondLst>
                                            <p:cond delay="999"/>
                                          </p:stCondLst>
                                        </p:cTn>
                                        <p:tgtEl>
                                          <p:spTgt spid="7989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1000"/>
                                        <p:tgtEl>
                                          <p:spTgt spid="79898"/>
                                        </p:tgtEl>
                                      </p:cBhvr>
                                    </p:animEffect>
                                    <p:set>
                                      <p:cBhvr>
                                        <p:cTn id="44" dur="1" fill="hold">
                                          <p:stCondLst>
                                            <p:cond delay="999"/>
                                          </p:stCondLst>
                                        </p:cTn>
                                        <p:tgtEl>
                                          <p:spTgt spid="79898"/>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1000"/>
                                        <p:tgtEl>
                                          <p:spTgt spid="79895"/>
                                        </p:tgtEl>
                                      </p:cBhvr>
                                    </p:animEffect>
                                    <p:set>
                                      <p:cBhvr>
                                        <p:cTn id="47" dur="1" fill="hold">
                                          <p:stCondLst>
                                            <p:cond delay="999"/>
                                          </p:stCondLst>
                                        </p:cTn>
                                        <p:tgtEl>
                                          <p:spTgt spid="79895"/>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1000"/>
                                        <p:tgtEl>
                                          <p:spTgt spid="79896"/>
                                        </p:tgtEl>
                                      </p:cBhvr>
                                    </p:animEffect>
                                    <p:set>
                                      <p:cBhvr>
                                        <p:cTn id="50" dur="1" fill="hold">
                                          <p:stCondLst>
                                            <p:cond delay="999"/>
                                          </p:stCondLst>
                                        </p:cTn>
                                        <p:tgtEl>
                                          <p:spTgt spid="79896"/>
                                        </p:tgtEl>
                                        <p:attrNameLst>
                                          <p:attrName>style.visibility</p:attrName>
                                        </p:attrNameLst>
                                      </p:cBhvr>
                                      <p:to>
                                        <p:strVal val="hidden"/>
                                      </p:to>
                                    </p:set>
                                  </p:childTnLst>
                                </p:cTn>
                              </p:par>
                            </p:childTnLst>
                          </p:cTn>
                        </p:par>
                        <p:par>
                          <p:cTn id="51" fill="hold" nodeType="afterGroup">
                            <p:stCondLst>
                              <p:cond delay="1000"/>
                            </p:stCondLst>
                            <p:childTnLst>
                              <p:par>
                                <p:cTn id="52" presetID="2" presetClass="entr" presetSubtype="8" fill="hold" nodeType="afterEffect">
                                  <p:stCondLst>
                                    <p:cond delay="0"/>
                                  </p:stCondLst>
                                  <p:childTnLst>
                                    <p:set>
                                      <p:cBhvr>
                                        <p:cTn id="53" dur="1" fill="hold">
                                          <p:stCondLst>
                                            <p:cond delay="0"/>
                                          </p:stCondLst>
                                        </p:cTn>
                                        <p:tgtEl>
                                          <p:spTgt spid="79899">
                                            <p:txEl>
                                              <p:pRg st="0" end="0"/>
                                            </p:txEl>
                                          </p:spTgt>
                                        </p:tgtEl>
                                        <p:attrNameLst>
                                          <p:attrName>style.visibility</p:attrName>
                                        </p:attrNameLst>
                                      </p:cBhvr>
                                      <p:to>
                                        <p:strVal val="visible"/>
                                      </p:to>
                                    </p:set>
                                    <p:anim calcmode="lin" valueType="num">
                                      <p:cBhvr additive="base">
                                        <p:cTn id="54" dur="1000" fill="hold"/>
                                        <p:tgtEl>
                                          <p:spTgt spid="79899">
                                            <p:txEl>
                                              <p:pRg st="0" end="0"/>
                                            </p:txEl>
                                          </p:spTgt>
                                        </p:tgtEl>
                                        <p:attrNameLst>
                                          <p:attrName>ppt_x</p:attrName>
                                        </p:attrNameLst>
                                      </p:cBhvr>
                                      <p:tavLst>
                                        <p:tav tm="0">
                                          <p:val>
                                            <p:strVal val="0-#ppt_w/2"/>
                                          </p:val>
                                        </p:tav>
                                        <p:tav tm="100000">
                                          <p:val>
                                            <p:strVal val="#ppt_x"/>
                                          </p:val>
                                        </p:tav>
                                      </p:tavLst>
                                    </p:anim>
                                    <p:anim calcmode="lin" valueType="num">
                                      <p:cBhvr additive="base">
                                        <p:cTn id="55" dur="1000" fill="hold"/>
                                        <p:tgtEl>
                                          <p:spTgt spid="79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mph" presetSubtype="0" nodeType="clickEffect">
                                  <p:stCondLst>
                                    <p:cond delay="0"/>
                                  </p:stCondLst>
                                  <p:childTnLst>
                                    <p:set>
                                      <p:cBhvr rctx="PPT">
                                        <p:cTn id="59" dur="indefinite"/>
                                        <p:tgtEl>
                                          <p:spTgt spid="79899">
                                            <p:txEl>
                                              <p:pRg st="0" end="0"/>
                                            </p:txEl>
                                          </p:spTgt>
                                        </p:tgtEl>
                                        <p:attrNameLst>
                                          <p:attrName>style.opacity</p:attrName>
                                        </p:attrNameLst>
                                      </p:cBhvr>
                                      <p:to>
                                        <p:strVal val="0"/>
                                      </p:to>
                                    </p:set>
                                    <p:animEffect filter="image" prLst="opacity: 0">
                                      <p:cBhvr rctx="IE">
                                        <p:cTn id="60" dur="indefinite"/>
                                        <p:tgtEl>
                                          <p:spTgt spid="79899">
                                            <p:txEl>
                                              <p:pRg st="0" end="0"/>
                                            </p:txEl>
                                          </p:spTgt>
                                        </p:tgtEl>
                                      </p:cBhvr>
                                    </p:animEffect>
                                  </p:childTnLst>
                                </p:cTn>
                              </p:par>
                            </p:childTnLst>
                          </p:cTn>
                        </p:par>
                        <p:par>
                          <p:cTn id="61" fill="hold" nodeType="afterGroup">
                            <p:stCondLst>
                              <p:cond delay="0"/>
                            </p:stCondLst>
                            <p:childTnLst>
                              <p:par>
                                <p:cTn id="62" presetID="22" presetClass="entr" presetSubtype="1"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500"/>
                                        <p:tgtEl>
                                          <p:spTgt spid="18"/>
                                        </p:tgtEl>
                                      </p:cBhvr>
                                    </p:animEffect>
                                  </p:childTnLst>
                                </p:cTn>
                              </p:par>
                            </p:childTnLst>
                          </p:cTn>
                        </p:par>
                        <p:par>
                          <p:cTn id="65" fill="hold" nodeType="afterGroup">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childTnLst>
                                </p:cTn>
                              </p:par>
                              <p:par>
                                <p:cTn id="69" presetID="10" presetClass="exit" presetSubtype="0" fill="hold" nodeType="withEffect">
                                  <p:stCondLst>
                                    <p:cond delay="0"/>
                                  </p:stCondLst>
                                  <p:childTnLst>
                                    <p:animEffect transition="out" filter="fade">
                                      <p:cBhvr>
                                        <p:cTn id="70" dur="1000"/>
                                        <p:tgtEl>
                                          <p:spTgt spid="18"/>
                                        </p:tgtEl>
                                      </p:cBhvr>
                                    </p:animEffect>
                                    <p:set>
                                      <p:cBhvr>
                                        <p:cTn id="71" dur="1" fill="hold">
                                          <p:stCondLst>
                                            <p:cond delay="999"/>
                                          </p:stCondLst>
                                        </p:cTn>
                                        <p:tgtEl>
                                          <p:spTgt spid="18"/>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1000"/>
                                        <p:tgtEl>
                                          <p:spTgt spid="17"/>
                                        </p:tgtEl>
                                      </p:cBhvr>
                                    </p:animEffect>
                                    <p:set>
                                      <p:cBhvr>
                                        <p:cTn id="74" dur="1" fill="hold">
                                          <p:stCondLst>
                                            <p:cond delay="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94" grpId="0" animBg="1"/>
      <p:bldP spid="79894" grpId="1" animBg="1"/>
      <p:bldP spid="79895" grpId="0" animBg="1"/>
      <p:bldP spid="79895" grpId="1" animBg="1"/>
      <p:bldP spid="79896" grpId="0" animBg="1"/>
      <p:bldP spid="79896" grpId="1" animBg="1"/>
      <p:bldP spid="17" grpId="0" animBg="1"/>
      <p:bldP spid="17"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7F1058-293E-43BF-96A8-2C66AACEA68E}" type="slidenum">
              <a:rPr lang="en-US" altLang="zh-CN" smtClean="0"/>
              <a:pPr eaLnBrk="1" hangingPunct="1"/>
              <a:t>71</a:t>
            </a:fld>
            <a:endParaRPr lang="en-US" altLang="zh-CN" smtClean="0"/>
          </a:p>
        </p:txBody>
      </p:sp>
      <p:sp>
        <p:nvSpPr>
          <p:cNvPr id="83971" name="Rectangle 2"/>
          <p:cNvSpPr>
            <a:spLocks noGrp="1" noChangeArrowheads="1"/>
          </p:cNvSpPr>
          <p:nvPr>
            <p:ph type="title"/>
          </p:nvPr>
        </p:nvSpPr>
        <p:spPr/>
        <p:txBody>
          <a:bodyPr/>
          <a:lstStyle/>
          <a:p>
            <a:pPr eaLnBrk="1" hangingPunct="1"/>
            <a:r>
              <a:rPr lang="zh-CN" altLang="en-US" smtClean="0"/>
              <a:t>对话框 </a:t>
            </a:r>
            <a:r>
              <a:rPr lang="en-US" altLang="zh-CN" smtClean="0"/>
              <a:t>4-4</a:t>
            </a:r>
          </a:p>
        </p:txBody>
      </p:sp>
      <p:sp>
        <p:nvSpPr>
          <p:cNvPr id="83972" name="Rectangle 3"/>
          <p:cNvSpPr>
            <a:spLocks noGrp="1" noChangeArrowheads="1"/>
          </p:cNvSpPr>
          <p:nvPr>
            <p:ph type="body" idx="1"/>
          </p:nvPr>
        </p:nvSpPr>
        <p:spPr/>
        <p:txBody>
          <a:bodyPr/>
          <a:lstStyle/>
          <a:p>
            <a:pPr eaLnBrk="1" hangingPunct="1"/>
            <a:endParaRPr lang="zh-CN" altLang="zh-CN" smtClean="0"/>
          </a:p>
        </p:txBody>
      </p:sp>
      <p:graphicFrame>
        <p:nvGraphicFramePr>
          <p:cNvPr id="85042" name="Group 50"/>
          <p:cNvGraphicFramePr>
            <a:graphicFrameLocks noGrp="1"/>
          </p:cNvGraphicFramePr>
          <p:nvPr/>
        </p:nvGraphicFramePr>
        <p:xfrm>
          <a:off x="684213" y="1196975"/>
          <a:ext cx="8086725" cy="4937125"/>
        </p:xfrm>
        <a:graphic>
          <a:graphicData uri="http://schemas.openxmlformats.org/drawingml/2006/table">
            <a:tbl>
              <a:tblPr/>
              <a:tblGrid>
                <a:gridCol w="3816350">
                  <a:extLst>
                    <a:ext uri="{9D8B030D-6E8A-4147-A177-3AD203B41FA5}">
                      <a16:colId xmlns:a16="http://schemas.microsoft.com/office/drawing/2014/main" val="20000"/>
                    </a:ext>
                  </a:extLst>
                </a:gridCol>
                <a:gridCol w="4270375">
                  <a:extLst>
                    <a:ext uri="{9D8B030D-6E8A-4147-A177-3AD203B41FA5}">
                      <a16:colId xmlns:a16="http://schemas.microsoft.com/office/drawing/2014/main" val="20001"/>
                    </a:ext>
                  </a:extLst>
                </a:gridCol>
              </a:tblGrid>
              <a:tr h="396111">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000" b="1" i="0" u="none" strike="noStrike" cap="none" normalizeH="0" baseline="0" dirty="0" smtClean="0">
                          <a:ln>
                            <a:noFill/>
                          </a:ln>
                          <a:solidFill>
                            <a:schemeClr val="bg1"/>
                          </a:solidFill>
                          <a:effectLst/>
                          <a:latin typeface="Arial" pitchFamily="34" charset="0"/>
                          <a:ea typeface="宋体" pitchFamily="2" charset="-122"/>
                        </a:rPr>
                        <a:t>Methods</a:t>
                      </a:r>
                    </a:p>
                  </a:txBody>
                  <a:tcPr marT="45656" marB="4565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000" b="1" i="0" u="none" strike="noStrike" cap="none" normalizeH="0" baseline="0" smtClean="0">
                          <a:ln>
                            <a:noFill/>
                          </a:ln>
                          <a:solidFill>
                            <a:schemeClr val="bg1"/>
                          </a:solidFill>
                          <a:effectLst/>
                          <a:latin typeface="Arial" pitchFamily="34" charset="0"/>
                          <a:ea typeface="宋体" pitchFamily="2" charset="-122"/>
                        </a:rPr>
                        <a:t>Description</a:t>
                      </a:r>
                    </a:p>
                  </a:txBody>
                  <a:tcPr marT="45656" marB="4565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131047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pitchFamily="34" charset="0"/>
                          <a:ea typeface="黑体" pitchFamily="49" charset="-122"/>
                        </a:rPr>
                        <a:t>void </a:t>
                      </a:r>
                      <a:r>
                        <a:rPr kumimoji="0" lang="en-US" altLang="zh-CN" sz="2000" b="0" i="0" u="none" strike="noStrike" cap="none" normalizeH="0" baseline="0" dirty="0" err="1" smtClean="0">
                          <a:ln>
                            <a:noFill/>
                          </a:ln>
                          <a:solidFill>
                            <a:schemeClr val="tx1"/>
                          </a:solidFill>
                          <a:effectLst/>
                          <a:latin typeface="Arial" pitchFamily="34" charset="0"/>
                          <a:ea typeface="黑体" pitchFamily="49" charset="-122"/>
                          <a:hlinkClick r:id="rId2"/>
                        </a:rPr>
                        <a:t>showMessageDialog</a:t>
                      </a:r>
                      <a:r>
                        <a:rPr kumimoji="0" lang="hi-IN" altLang="zh-CN" sz="2000" b="0" i="0" u="none" strike="noStrike" cap="none" normalizeH="0" baseline="0" dirty="0" smtClean="0">
                          <a:ln>
                            <a:noFill/>
                          </a:ln>
                          <a:solidFill>
                            <a:schemeClr val="tx1"/>
                          </a:solidFill>
                          <a:effectLst/>
                          <a:latin typeface="Arial" pitchFamily="34" charset="0"/>
                          <a:ea typeface="黑体" pitchFamily="49" charset="-122"/>
                        </a:rPr>
                        <a:t>(</a:t>
                      </a:r>
                      <a:r>
                        <a:rPr kumimoji="0" lang="en-US" altLang="zh-CN" sz="2000" b="0" i="0" u="none" strike="noStrike" cap="none" normalizeH="0" baseline="0" dirty="0" smtClean="0">
                          <a:ln>
                            <a:noFill/>
                          </a:ln>
                          <a:solidFill>
                            <a:schemeClr val="tx1"/>
                          </a:solidFill>
                          <a:effectLst/>
                          <a:latin typeface="Arial" pitchFamily="34" charset="0"/>
                          <a:ea typeface="黑体" pitchFamily="49" charset="-122"/>
                        </a:rPr>
                        <a:t>)</a:t>
                      </a:r>
                    </a:p>
                  </a:txBody>
                  <a:tcPr marT="45656" marB="4565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黑体" pitchFamily="49" charset="-122"/>
                        </a:rPr>
                        <a:t>消息对话框</a:t>
                      </a:r>
                    </a:p>
                  </a:txBody>
                  <a:tcPr marT="45656" marB="4565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1526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000" b="0" i="0" u="none" strike="noStrike" cap="none" normalizeH="0" baseline="0" dirty="0" err="1" smtClean="0">
                          <a:ln>
                            <a:noFill/>
                          </a:ln>
                          <a:solidFill>
                            <a:schemeClr val="tx1"/>
                          </a:solidFill>
                          <a:effectLst/>
                          <a:latin typeface="Arial" pitchFamily="34" charset="0"/>
                          <a:ea typeface="黑体" pitchFamily="49" charset="-122"/>
                        </a:rPr>
                        <a:t>Int</a:t>
                      </a:r>
                      <a:r>
                        <a:rPr kumimoji="0" lang="en-US" altLang="zh-CN" sz="2000" b="0" i="0" u="none" strike="noStrike" cap="none" normalizeH="0" baseline="0" dirty="0" smtClean="0">
                          <a:ln>
                            <a:noFill/>
                          </a:ln>
                          <a:solidFill>
                            <a:schemeClr val="tx1"/>
                          </a:solidFill>
                          <a:effectLst/>
                          <a:latin typeface="Arial" pitchFamily="34" charset="0"/>
                          <a:ea typeface="黑体" pitchFamily="49" charset="-122"/>
                        </a:rPr>
                        <a:t> </a:t>
                      </a:r>
                      <a:r>
                        <a:rPr kumimoji="0" lang="en-US" altLang="zh-CN" sz="2000" b="0" i="0" u="none" strike="noStrike" cap="none" normalizeH="0" baseline="0" dirty="0" err="1" smtClean="0">
                          <a:ln>
                            <a:noFill/>
                          </a:ln>
                          <a:solidFill>
                            <a:schemeClr val="tx1"/>
                          </a:solidFill>
                          <a:effectLst/>
                          <a:latin typeface="Arial" pitchFamily="34" charset="0"/>
                          <a:ea typeface="黑体" pitchFamily="49" charset="-122"/>
                        </a:rPr>
                        <a:t>showConfirmDialog</a:t>
                      </a:r>
                      <a:r>
                        <a:rPr kumimoji="0" lang="en-US" altLang="zh-CN" sz="2000" b="0" i="0" u="none" strike="noStrike" cap="none" normalizeH="0" baseline="0" dirty="0" smtClean="0">
                          <a:ln>
                            <a:noFill/>
                          </a:ln>
                          <a:solidFill>
                            <a:schemeClr val="tx1"/>
                          </a:solidFill>
                          <a:effectLst/>
                          <a:latin typeface="Arial" pitchFamily="34" charset="0"/>
                          <a:ea typeface="黑体" pitchFamily="49" charset="-122"/>
                        </a:rPr>
                        <a:t>()</a:t>
                      </a:r>
                    </a:p>
                  </a:txBody>
                  <a:tcPr marT="45656" marB="4565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黑体" pitchFamily="49" charset="-122"/>
                        </a:rPr>
                        <a:t>确认对话框</a:t>
                      </a:r>
                    </a:p>
                  </a:txBody>
                  <a:tcPr marT="45656" marB="4565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1526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pitchFamily="34" charset="0"/>
                          <a:ea typeface="黑体" pitchFamily="49" charset="-122"/>
                          <a:hlinkClick r:id="rId2"/>
                        </a:rPr>
                        <a:t>String </a:t>
                      </a:r>
                      <a:r>
                        <a:rPr kumimoji="0" lang="en-US" altLang="zh-CN" sz="2000" b="0" i="0" u="none" strike="noStrike" cap="none" normalizeH="0" baseline="0" dirty="0" err="1" smtClean="0">
                          <a:ln>
                            <a:noFill/>
                          </a:ln>
                          <a:solidFill>
                            <a:schemeClr val="tx1"/>
                          </a:solidFill>
                          <a:effectLst/>
                          <a:latin typeface="Arial" pitchFamily="34" charset="0"/>
                          <a:ea typeface="黑体" pitchFamily="49" charset="-122"/>
                          <a:hlinkClick r:id="rId2"/>
                        </a:rPr>
                        <a:t>showInputDialog</a:t>
                      </a:r>
                      <a:r>
                        <a:rPr kumimoji="0" lang="hi-IN" altLang="zh-CN" sz="2000" b="0" i="0" u="none" strike="noStrike" cap="none" normalizeH="0" baseline="0" dirty="0" smtClean="0">
                          <a:ln>
                            <a:noFill/>
                          </a:ln>
                          <a:solidFill>
                            <a:schemeClr val="tx1"/>
                          </a:solidFill>
                          <a:effectLst/>
                          <a:latin typeface="Arial" pitchFamily="34" charset="0"/>
                          <a:ea typeface="黑体" pitchFamily="49" charset="-122"/>
                        </a:rPr>
                        <a:t>(</a:t>
                      </a:r>
                      <a:r>
                        <a:rPr kumimoji="0" lang="en-US" altLang="zh-CN" sz="2000" b="0" i="0" u="none" strike="noStrike" cap="none" normalizeH="0" baseline="0" dirty="0" smtClean="0">
                          <a:ln>
                            <a:noFill/>
                          </a:ln>
                          <a:solidFill>
                            <a:schemeClr val="tx1"/>
                          </a:solidFill>
                          <a:effectLst/>
                          <a:latin typeface="Arial" pitchFamily="34" charset="0"/>
                          <a:ea typeface="黑体" pitchFamily="49" charset="-122"/>
                        </a:rPr>
                        <a:t>) </a:t>
                      </a:r>
                    </a:p>
                  </a:txBody>
                  <a:tcPr marT="45656" marB="4565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黑体" pitchFamily="49" charset="-122"/>
                        </a:rPr>
                        <a:t>输入对话框</a:t>
                      </a:r>
                    </a:p>
                  </a:txBody>
                  <a:tcPr marT="45656" marB="4565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85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900113"/>
            <a:ext cx="8891587" cy="50577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84995"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9F0598-42EC-42F7-AEA8-11692A614F74}" type="slidenum">
              <a:rPr lang="en-US" altLang="zh-CN" smtClean="0"/>
              <a:pPr eaLnBrk="1" hangingPunct="1"/>
              <a:t>72</a:t>
            </a:fld>
            <a:endParaRPr lang="en-US" altLang="zh-CN" smtClean="0"/>
          </a:p>
        </p:txBody>
      </p:sp>
      <p:sp>
        <p:nvSpPr>
          <p:cNvPr id="84996" name="Rectangle 2"/>
          <p:cNvSpPr>
            <a:spLocks noGrp="1" noChangeArrowheads="1"/>
          </p:cNvSpPr>
          <p:nvPr>
            <p:ph type="title"/>
          </p:nvPr>
        </p:nvSpPr>
        <p:spPr>
          <a:xfrm>
            <a:off x="817563" y="9525"/>
            <a:ext cx="8229600" cy="79216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t>对话框</a:t>
            </a:r>
            <a:endParaRPr lang="en-US" altLang="zh-CN" smtClean="0"/>
          </a:p>
        </p:txBody>
      </p:sp>
      <p:grpSp>
        <p:nvGrpSpPr>
          <p:cNvPr id="4" name="组合 3"/>
          <p:cNvGrpSpPr>
            <a:grpSpLocks/>
          </p:cNvGrpSpPr>
          <p:nvPr/>
        </p:nvGrpSpPr>
        <p:grpSpPr bwMode="auto">
          <a:xfrm>
            <a:off x="0" y="2444750"/>
            <a:ext cx="5834063" cy="865188"/>
            <a:chOff x="-3205783" y="2996630"/>
            <a:chExt cx="5834063" cy="865313"/>
          </a:xfrm>
        </p:grpSpPr>
        <p:sp>
          <p:nvSpPr>
            <p:cNvPr id="85002" name="Line 7"/>
            <p:cNvSpPr>
              <a:spLocks noChangeShapeType="1"/>
            </p:cNvSpPr>
            <p:nvPr/>
          </p:nvSpPr>
          <p:spPr bwMode="auto">
            <a:xfrm flipH="1">
              <a:off x="-2125514" y="3573464"/>
              <a:ext cx="575915" cy="28847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3" name="Rectangle 8"/>
            <p:cNvSpPr>
              <a:spLocks noChangeArrowheads="1"/>
            </p:cNvSpPr>
            <p:nvPr/>
          </p:nvSpPr>
          <p:spPr bwMode="auto">
            <a:xfrm>
              <a:off x="-3205783" y="2996630"/>
              <a:ext cx="5834063" cy="504825"/>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单击检查器的“</a:t>
              </a:r>
              <a:r>
                <a:rPr lang="en-US" altLang="zh-CN">
                  <a:ea typeface="黑体" pitchFamily="49" charset="-122"/>
                </a:rPr>
                <a:t>Events”</a:t>
              </a:r>
              <a:r>
                <a:rPr lang="zh-CN" altLang="en-US">
                  <a:ea typeface="黑体" pitchFamily="49" charset="-122"/>
                </a:rPr>
                <a:t>选项卡，显示该按钮组件的事件</a:t>
              </a:r>
            </a:p>
          </p:txBody>
        </p:sp>
      </p:grpSp>
      <p:sp>
        <p:nvSpPr>
          <p:cNvPr id="343050" name="Rectangle 10"/>
          <p:cNvSpPr>
            <a:spLocks noChangeArrowheads="1"/>
          </p:cNvSpPr>
          <p:nvPr/>
        </p:nvSpPr>
        <p:spPr bwMode="auto">
          <a:xfrm>
            <a:off x="1644650" y="3452813"/>
            <a:ext cx="4608513" cy="4318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黑体" pitchFamily="49" charset="-122"/>
              </a:rPr>
              <a:t>双击 </a:t>
            </a:r>
            <a:r>
              <a:rPr lang="en-US" altLang="zh-CN">
                <a:ea typeface="黑体" pitchFamily="49" charset="-122"/>
              </a:rPr>
              <a:t>actoin&gt;performed</a:t>
            </a:r>
            <a:r>
              <a:rPr lang="zh-CN" altLang="en-US">
                <a:ea typeface="黑体" pitchFamily="49" charset="-122"/>
              </a:rPr>
              <a:t>事件右边的列</a:t>
            </a:r>
          </a:p>
        </p:txBody>
      </p:sp>
      <p:sp>
        <p:nvSpPr>
          <p:cNvPr id="45063" name="Rectangle 16"/>
          <p:cNvSpPr>
            <a:spLocks noChangeArrowheads="1"/>
          </p:cNvSpPr>
          <p:nvPr/>
        </p:nvSpPr>
        <p:spPr bwMode="auto">
          <a:xfrm>
            <a:off x="1368425" y="3963988"/>
            <a:ext cx="6659563" cy="1200150"/>
          </a:xfrm>
          <a:prstGeom prst="rect">
            <a:avLst/>
          </a:prstGeom>
          <a:solidFill>
            <a:srgbClr val="FFFFCC"/>
          </a:solidFill>
          <a:ln w="12700">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b="1" dirty="0"/>
              <a:t>public void </a:t>
            </a:r>
            <a:r>
              <a:rPr lang="en-US" altLang="zh-CN" b="1" dirty="0" err="1"/>
              <a:t>actionPerformed</a:t>
            </a:r>
            <a:r>
              <a:rPr lang="en-US" altLang="zh-CN" b="1" dirty="0"/>
              <a:t>(</a:t>
            </a:r>
            <a:r>
              <a:rPr lang="en-US" altLang="zh-CN" b="1" dirty="0" err="1"/>
              <a:t>ActionEvent</a:t>
            </a:r>
            <a:r>
              <a:rPr lang="en-US" altLang="zh-CN" b="1" dirty="0"/>
              <a:t> e) {   </a:t>
            </a:r>
          </a:p>
          <a:p>
            <a:r>
              <a:rPr lang="en-US" altLang="zh-CN" b="1" dirty="0"/>
              <a:t>      </a:t>
            </a:r>
            <a:r>
              <a:rPr lang="en-US" altLang="zh-CN" b="1" dirty="0" err="1"/>
              <a:t>JOptionPane.showMessageDialog</a:t>
            </a:r>
            <a:r>
              <a:rPr lang="en-US" altLang="zh-CN" b="1" dirty="0"/>
              <a:t>(null, "</a:t>
            </a:r>
            <a:r>
              <a:rPr lang="zh-CN" altLang="en-US" b="1" dirty="0"/>
              <a:t>高级程序设计第</a:t>
            </a:r>
            <a:r>
              <a:rPr lang="en-US" altLang="zh-CN" b="1" dirty="0"/>
              <a:t>6</a:t>
            </a:r>
            <a:r>
              <a:rPr lang="zh-CN" altLang="en-US" b="1" dirty="0"/>
              <a:t>章菜单示例</a:t>
            </a:r>
            <a:r>
              <a:rPr lang="en-US" altLang="zh-CN" b="1" dirty="0"/>
              <a:t>");</a:t>
            </a:r>
          </a:p>
          <a:p>
            <a:r>
              <a:rPr lang="en-US" altLang="zh-CN" b="1" dirty="0"/>
              <a:t>}</a:t>
            </a:r>
            <a:endParaRPr lang="en-GB" altLang="zh-CN" b="1" dirty="0"/>
          </a:p>
        </p:txBody>
      </p:sp>
      <p:sp>
        <p:nvSpPr>
          <p:cNvPr id="3" name="圆角矩形 2"/>
          <p:cNvSpPr>
            <a:spLocks noChangeArrowheads="1"/>
          </p:cNvSpPr>
          <p:nvPr/>
        </p:nvSpPr>
        <p:spPr bwMode="auto">
          <a:xfrm>
            <a:off x="3170238" y="2235200"/>
            <a:ext cx="1296987" cy="4191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5001" name="矩形 1"/>
          <p:cNvSpPr>
            <a:spLocks noChangeArrowheads="1"/>
          </p:cNvSpPr>
          <p:nvPr/>
        </p:nvSpPr>
        <p:spPr bwMode="auto">
          <a:xfrm>
            <a:off x="1079500" y="6021388"/>
            <a:ext cx="7524750" cy="7651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a:latin typeface="微软雅黑" pitchFamily="34" charset="-122"/>
                <a:ea typeface="微软雅黑" pitchFamily="34" charset="-122"/>
              </a:rPr>
              <a:t>以帮助菜单里面的“关于”菜单项为例子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43050"/>
                                        </p:tgtEl>
                                        <p:attrNameLst>
                                          <p:attrName>style.visibility</p:attrName>
                                        </p:attrNameLst>
                                      </p:cBhvr>
                                      <p:to>
                                        <p:strVal val="visible"/>
                                      </p:to>
                                    </p:set>
                                    <p:anim calcmode="lin" valueType="num">
                                      <p:cBhvr additive="base">
                                        <p:cTn id="18" dur="500" fill="hold"/>
                                        <p:tgtEl>
                                          <p:spTgt spid="343050"/>
                                        </p:tgtEl>
                                        <p:attrNameLst>
                                          <p:attrName>ppt_x</p:attrName>
                                        </p:attrNameLst>
                                      </p:cBhvr>
                                      <p:tavLst>
                                        <p:tav tm="0">
                                          <p:val>
                                            <p:strVal val="#ppt_x"/>
                                          </p:val>
                                        </p:tav>
                                        <p:tav tm="100000">
                                          <p:val>
                                            <p:strVal val="#ppt_x"/>
                                          </p:val>
                                        </p:tav>
                                      </p:tavLst>
                                    </p:anim>
                                    <p:anim calcmode="lin" valueType="num">
                                      <p:cBhvr additive="base">
                                        <p:cTn id="19" dur="500" fill="hold"/>
                                        <p:tgtEl>
                                          <p:spTgt spid="34305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5063"/>
                                        </p:tgtEl>
                                        <p:attrNameLst>
                                          <p:attrName>style.visibility</p:attrName>
                                        </p:attrNameLst>
                                      </p:cBhvr>
                                      <p:to>
                                        <p:strVal val="visible"/>
                                      </p:to>
                                    </p:set>
                                    <p:animEffect transition="in" filter="barn(inVertical)">
                                      <p:cBhvr>
                                        <p:cTn id="24" dur="500"/>
                                        <p:tgtEl>
                                          <p:spTgt spid="4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0" grpId="0" animBg="1"/>
      <p:bldP spid="45063" grpId="0" animBg="1"/>
      <p:bldP spid="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smtClean="0"/>
              <a:t>JColorChooser</a:t>
            </a:r>
            <a:r>
              <a:rPr lang="zh-CN" altLang="en-US" smtClean="0"/>
              <a:t>颜色选择</a:t>
            </a:r>
          </a:p>
        </p:txBody>
      </p:sp>
      <p:sp>
        <p:nvSpPr>
          <p:cNvPr id="3" name="内容占位符 2"/>
          <p:cNvSpPr>
            <a:spLocks noGrp="1"/>
          </p:cNvSpPr>
          <p:nvPr>
            <p:ph idx="1"/>
          </p:nvPr>
        </p:nvSpPr>
        <p:spPr/>
        <p:txBody>
          <a:bodyPr/>
          <a:lstStyle/>
          <a:p>
            <a:pPr>
              <a:defRPr/>
            </a:pPr>
            <a:r>
              <a:rPr lang="zh-CN" altLang="en-US" dirty="0" smtClean="0"/>
              <a:t>对工具栏中的选择颜色按钮，添加单击事件</a:t>
            </a:r>
            <a:endParaRPr lang="en-US" altLang="zh-CN" dirty="0" smtClean="0"/>
          </a:p>
          <a:p>
            <a:pPr marL="0" indent="0">
              <a:buFont typeface="Wingdings" pitchFamily="2" charset="2"/>
              <a:buNone/>
              <a:defRPr/>
            </a:pPr>
            <a:endParaRPr lang="en-US" altLang="zh-CN" dirty="0" smtClean="0"/>
          </a:p>
          <a:p>
            <a:pPr marL="0" indent="0">
              <a:buFont typeface="Wingdings" pitchFamily="2" charset="2"/>
              <a:buNone/>
              <a:defRPr/>
            </a:pPr>
            <a:r>
              <a:rPr lang="en-US" altLang="zh-CN" dirty="0" smtClean="0"/>
              <a:t>public void </a:t>
            </a:r>
            <a:r>
              <a:rPr lang="en-US" altLang="zh-CN" dirty="0" err="1" smtClean="0"/>
              <a:t>actionPerformed</a:t>
            </a:r>
            <a:r>
              <a:rPr lang="en-US" altLang="zh-CN" dirty="0" smtClean="0"/>
              <a:t>(</a:t>
            </a:r>
            <a:r>
              <a:rPr lang="en-US" altLang="zh-CN" dirty="0" err="1" smtClean="0"/>
              <a:t>ActionEvent</a:t>
            </a:r>
            <a:r>
              <a:rPr lang="en-US" altLang="zh-CN" dirty="0" smtClean="0"/>
              <a:t> e) {</a:t>
            </a:r>
          </a:p>
          <a:p>
            <a:pPr marL="0" indent="0">
              <a:buFont typeface="Wingdings" pitchFamily="2" charset="2"/>
              <a:buNone/>
              <a:defRPr/>
            </a:pPr>
            <a:r>
              <a:rPr lang="en-US" altLang="zh-CN" dirty="0" smtClean="0"/>
              <a:t>	Color c = </a:t>
            </a:r>
            <a:r>
              <a:rPr lang="en-US" altLang="zh-CN" dirty="0" err="1" smtClean="0"/>
              <a:t>JColorChooser.showDialog</a:t>
            </a:r>
            <a:r>
              <a:rPr lang="en-US" altLang="zh-CN" dirty="0" smtClean="0"/>
              <a:t>(null, "</a:t>
            </a:r>
            <a:r>
              <a:rPr lang="zh-CN" altLang="en-US" dirty="0" smtClean="0"/>
              <a:t>选择颜色</a:t>
            </a:r>
            <a:r>
              <a:rPr lang="en-US" altLang="zh-CN" dirty="0" smtClean="0"/>
              <a:t>", </a:t>
            </a:r>
            <a:r>
              <a:rPr lang="en-US" altLang="zh-CN" dirty="0" err="1" smtClean="0"/>
              <a:t>Color.BLUE</a:t>
            </a:r>
            <a:r>
              <a:rPr lang="en-US" altLang="zh-CN" dirty="0" smtClean="0"/>
              <a:t>);</a:t>
            </a:r>
          </a:p>
          <a:p>
            <a:pPr marL="0" indent="0">
              <a:buFont typeface="Wingdings" pitchFamily="2" charset="2"/>
              <a:buNone/>
              <a:defRPr/>
            </a:pPr>
            <a:r>
              <a:rPr lang="en-US" altLang="zh-CN" dirty="0" smtClean="0"/>
              <a:t>	</a:t>
            </a:r>
            <a:r>
              <a:rPr lang="en-US" altLang="zh-CN" dirty="0" err="1" smtClean="0"/>
              <a:t>textArea.setBackground</a:t>
            </a:r>
            <a:r>
              <a:rPr lang="en-US" altLang="zh-CN" dirty="0" smtClean="0"/>
              <a:t>(c);</a:t>
            </a:r>
          </a:p>
          <a:p>
            <a:pPr marL="0" indent="0">
              <a:buFont typeface="Wingdings" pitchFamily="2" charset="2"/>
              <a:buNone/>
              <a:defRPr/>
            </a:pPr>
            <a:r>
              <a:rPr lang="en-US" altLang="zh-CN" dirty="0" smtClean="0"/>
              <a:t>}</a:t>
            </a:r>
            <a:endParaRPr lang="zh-CN" altLang="en-US" dirty="0"/>
          </a:p>
        </p:txBody>
      </p:sp>
      <p:sp>
        <p:nvSpPr>
          <p:cNvPr id="86020"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6F4EB89-B187-430C-ABC2-874C65C3E144}" type="slidenum">
              <a:rPr lang="en-US" altLang="zh-CN" smtClean="0"/>
              <a:pPr eaLnBrk="1" hangingPunct="1"/>
              <a:t>73</a:t>
            </a:fld>
            <a:endParaRPr lang="en-US" altLang="zh-CN" smtClean="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mtClean="0"/>
              <a:t>JFileChooser</a:t>
            </a:r>
            <a:r>
              <a:rPr lang="zh-CN" altLang="en-US" smtClean="0"/>
              <a:t>文件选择</a:t>
            </a:r>
          </a:p>
        </p:txBody>
      </p:sp>
      <p:sp>
        <p:nvSpPr>
          <p:cNvPr id="3" name="内容占位符 2"/>
          <p:cNvSpPr>
            <a:spLocks noGrp="1"/>
          </p:cNvSpPr>
          <p:nvPr>
            <p:ph idx="1"/>
          </p:nvPr>
        </p:nvSpPr>
        <p:spPr/>
        <p:txBody>
          <a:bodyPr/>
          <a:lstStyle/>
          <a:p>
            <a:pPr>
              <a:defRPr/>
            </a:pPr>
            <a:r>
              <a:rPr lang="zh-CN" altLang="en-US" dirty="0"/>
              <a:t>对</a:t>
            </a:r>
            <a:r>
              <a:rPr lang="zh-CN" altLang="en-US" dirty="0" smtClean="0"/>
              <a:t>文件</a:t>
            </a:r>
            <a:r>
              <a:rPr lang="en-US" altLang="zh-CN" dirty="0" smtClean="0"/>
              <a:t>-&gt;</a:t>
            </a:r>
            <a:r>
              <a:rPr lang="zh-CN" altLang="en-US" dirty="0" smtClean="0"/>
              <a:t>打开 菜单项，处理单击事件</a:t>
            </a:r>
            <a:endParaRPr lang="en-US" altLang="zh-CN" dirty="0" smtClean="0"/>
          </a:p>
          <a:p>
            <a:pPr marL="0" indent="0">
              <a:buFont typeface="Wingdings" pitchFamily="2" charset="2"/>
              <a:buNone/>
              <a:defRPr/>
            </a:pPr>
            <a:endParaRPr lang="en-US" altLang="zh-CN" dirty="0"/>
          </a:p>
          <a:p>
            <a:pPr marL="0" indent="0">
              <a:buFont typeface="Wingdings" pitchFamily="2" charset="2"/>
              <a:buNone/>
              <a:defRPr/>
            </a:pPr>
            <a:r>
              <a:rPr lang="en-US" altLang="zh-CN" dirty="0" err="1" smtClean="0"/>
              <a:t>JFileChooser</a:t>
            </a:r>
            <a:r>
              <a:rPr lang="en-US" altLang="zh-CN" dirty="0" smtClean="0"/>
              <a:t> fc = new </a:t>
            </a:r>
            <a:r>
              <a:rPr lang="en-US" altLang="zh-CN" dirty="0" err="1" smtClean="0"/>
              <a:t>JFileChooser</a:t>
            </a:r>
            <a:r>
              <a:rPr lang="en-US" altLang="zh-CN" dirty="0" smtClean="0"/>
              <a:t>();</a:t>
            </a:r>
          </a:p>
          <a:p>
            <a:pPr marL="0" indent="0">
              <a:buFont typeface="Wingdings" pitchFamily="2" charset="2"/>
              <a:buNone/>
              <a:defRPr/>
            </a:pPr>
            <a:r>
              <a:rPr lang="en-US" altLang="zh-CN" dirty="0" err="1" smtClean="0"/>
              <a:t>int</a:t>
            </a:r>
            <a:r>
              <a:rPr lang="en-US" altLang="zh-CN" dirty="0" smtClean="0"/>
              <a:t> </a:t>
            </a:r>
            <a:r>
              <a:rPr lang="en-US" altLang="zh-CN" dirty="0" err="1" smtClean="0"/>
              <a:t>rv</a:t>
            </a:r>
            <a:r>
              <a:rPr lang="en-US" altLang="zh-CN" dirty="0" smtClean="0"/>
              <a:t> = </a:t>
            </a:r>
            <a:r>
              <a:rPr lang="en-US" altLang="zh-CN" dirty="0" err="1" smtClean="0"/>
              <a:t>fc.showOpenDialog</a:t>
            </a:r>
            <a:r>
              <a:rPr lang="en-US" altLang="zh-CN" dirty="0" smtClean="0"/>
              <a:t>(fc);</a:t>
            </a:r>
          </a:p>
          <a:p>
            <a:pPr marL="0" indent="0">
              <a:buFont typeface="Wingdings" pitchFamily="2" charset="2"/>
              <a:buNone/>
              <a:defRPr/>
            </a:pPr>
            <a:r>
              <a:rPr lang="en-US" altLang="zh-CN" dirty="0" smtClean="0"/>
              <a:t>String </a:t>
            </a:r>
            <a:r>
              <a:rPr lang="en-US" altLang="zh-CN" dirty="0" err="1" smtClean="0"/>
              <a:t>str</a:t>
            </a:r>
            <a:r>
              <a:rPr lang="en-US" altLang="zh-CN" dirty="0" smtClean="0"/>
              <a:t> = </a:t>
            </a:r>
            <a:r>
              <a:rPr lang="en-US" altLang="zh-CN" dirty="0" err="1" smtClean="0"/>
              <a:t>fc.getSelectedFile</a:t>
            </a:r>
            <a:r>
              <a:rPr lang="en-US" altLang="zh-CN" dirty="0" smtClean="0"/>
              <a:t>().</a:t>
            </a:r>
            <a:r>
              <a:rPr lang="en-US" altLang="zh-CN" dirty="0" err="1" smtClean="0"/>
              <a:t>getAbsolutePath</a:t>
            </a:r>
            <a:r>
              <a:rPr lang="en-US" altLang="zh-CN" dirty="0" smtClean="0"/>
              <a:t>();</a:t>
            </a:r>
          </a:p>
          <a:p>
            <a:pPr marL="0" indent="0">
              <a:buFont typeface="Wingdings" pitchFamily="2" charset="2"/>
              <a:buNone/>
              <a:defRPr/>
            </a:pPr>
            <a:r>
              <a:rPr lang="en-US" altLang="zh-CN" dirty="0" err="1" smtClean="0"/>
              <a:t>System.out.println</a:t>
            </a:r>
            <a:r>
              <a:rPr lang="en-US" altLang="zh-CN" dirty="0" smtClean="0"/>
              <a:t>(</a:t>
            </a:r>
            <a:r>
              <a:rPr lang="en-US" altLang="zh-CN" dirty="0" err="1" smtClean="0"/>
              <a:t>str</a:t>
            </a:r>
            <a:r>
              <a:rPr lang="en-US" altLang="zh-CN" dirty="0" smtClean="0"/>
              <a:t>);</a:t>
            </a:r>
            <a:endParaRPr lang="zh-CN" altLang="en-US" dirty="0"/>
          </a:p>
        </p:txBody>
      </p:sp>
      <p:sp>
        <p:nvSpPr>
          <p:cNvPr id="87044"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048DC12-916C-4564-A610-CCF6A12CA274}" type="slidenum">
              <a:rPr lang="en-US" altLang="zh-CN" smtClean="0"/>
              <a:pPr eaLnBrk="1" hangingPunct="1"/>
              <a:t>74</a:t>
            </a:fld>
            <a:endParaRPr lang="en-US" altLang="zh-CN" smtClean="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en-US" altLang="zh-CN" smtClean="0"/>
              <a:t>Java</a:t>
            </a:r>
            <a:r>
              <a:rPr lang="zh-CN" altLang="en-US" smtClean="0"/>
              <a:t>没有字体选择器</a:t>
            </a:r>
          </a:p>
        </p:txBody>
      </p:sp>
      <p:sp>
        <p:nvSpPr>
          <p:cNvPr id="88067" name="内容占位符 2"/>
          <p:cNvSpPr>
            <a:spLocks noGrp="1"/>
          </p:cNvSpPr>
          <p:nvPr>
            <p:ph idx="1"/>
          </p:nvPr>
        </p:nvSpPr>
        <p:spPr>
          <a:xfrm>
            <a:off x="684213" y="1412875"/>
            <a:ext cx="8229600" cy="936625"/>
          </a:xfrm>
        </p:spPr>
        <p:txBody>
          <a:bodyPr/>
          <a:lstStyle/>
          <a:p>
            <a:r>
              <a:rPr lang="zh-CN" altLang="en-US" smtClean="0"/>
              <a:t>自定义</a:t>
            </a:r>
            <a:r>
              <a:rPr lang="en-US" altLang="zh-CN" smtClean="0"/>
              <a:t>Java</a:t>
            </a:r>
            <a:r>
              <a:rPr lang="zh-CN" altLang="en-US" smtClean="0"/>
              <a:t>字体选择器</a:t>
            </a:r>
          </a:p>
        </p:txBody>
      </p:sp>
      <p:sp>
        <p:nvSpPr>
          <p:cNvPr id="88068"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A26D77-D828-4C16-886A-854AEE3A23EE}" type="slidenum">
              <a:rPr lang="en-US" altLang="zh-CN" smtClean="0"/>
              <a:pPr eaLnBrk="1" hangingPunct="1"/>
              <a:t>75</a:t>
            </a:fld>
            <a:endParaRPr lang="en-US" altLang="zh-CN" smtClean="0"/>
          </a:p>
        </p:txBody>
      </p:sp>
      <p:pic>
        <p:nvPicPr>
          <p:cNvPr id="880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2157413"/>
            <a:ext cx="3616325" cy="2751137"/>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539750" y="188913"/>
            <a:ext cx="8229600" cy="792162"/>
          </a:xfrm>
        </p:spPr>
        <p:txBody>
          <a:bodyPr/>
          <a:lstStyle/>
          <a:p>
            <a:r>
              <a:rPr lang="zh-CN" altLang="en-US" smtClean="0"/>
              <a:t>简单文本编辑器的实现</a:t>
            </a:r>
          </a:p>
        </p:txBody>
      </p:sp>
      <p:sp>
        <p:nvSpPr>
          <p:cNvPr id="89091"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1883820-1E53-4A66-A35A-BC80E39408D2}" type="slidenum">
              <a:rPr lang="en-US" altLang="zh-CN" smtClean="0"/>
              <a:pPr eaLnBrk="1" hangingPunct="1"/>
              <a:t>76</a:t>
            </a:fld>
            <a:endParaRPr lang="en-US" altLang="zh-CN" smtClean="0"/>
          </a:p>
        </p:txBody>
      </p:sp>
      <p:sp>
        <p:nvSpPr>
          <p:cNvPr id="7" name="TextBox 6"/>
          <p:cNvSpPr txBox="1"/>
          <p:nvPr/>
        </p:nvSpPr>
        <p:spPr>
          <a:xfrm>
            <a:off x="684213" y="1052513"/>
            <a:ext cx="7920037" cy="1384300"/>
          </a:xfrm>
          <a:prstGeom prst="rect">
            <a:avLst/>
          </a:prstGeom>
          <a:noFill/>
        </p:spPr>
        <p:txBody>
          <a:bodyPr>
            <a:spAutoFit/>
          </a:bodyPr>
          <a:lstStyle/>
          <a:p>
            <a:pPr marL="342900" indent="-342900">
              <a:lnSpc>
                <a:spcPct val="150000"/>
              </a:lnSpc>
              <a:buFontTx/>
              <a:buAutoNum type="arabicPeriod"/>
              <a:defRPr/>
            </a:pPr>
            <a:r>
              <a:rPr lang="zh-CN" altLang="en-US" sz="2800" dirty="0">
                <a:latin typeface="+mn-ea"/>
                <a:ea typeface="+mn-ea"/>
              </a:rPr>
              <a:t>通过可视化组件完成界面设计</a:t>
            </a:r>
            <a:endParaRPr lang="en-US" altLang="zh-CN" sz="2800" dirty="0">
              <a:latin typeface="+mn-ea"/>
              <a:ea typeface="+mn-ea"/>
            </a:endParaRPr>
          </a:p>
          <a:p>
            <a:pPr marL="342900" indent="-342900">
              <a:lnSpc>
                <a:spcPct val="150000"/>
              </a:lnSpc>
              <a:buFontTx/>
              <a:buAutoNum type="arabicPeriod"/>
              <a:defRPr/>
            </a:pPr>
            <a:r>
              <a:rPr lang="zh-CN" altLang="en-US" sz="2800" dirty="0">
                <a:latin typeface="+mn-ea"/>
                <a:ea typeface="+mn-ea"/>
              </a:rPr>
              <a:t>给各个组件添加事件处理</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mtClean="0"/>
              <a:t>图形图像</a:t>
            </a:r>
          </a:p>
        </p:txBody>
      </p:sp>
      <p:sp>
        <p:nvSpPr>
          <p:cNvPr id="90115" name="Rectangle 3"/>
          <p:cNvSpPr txBox="1">
            <a:spLocks noChangeArrowheads="1"/>
          </p:cNvSpPr>
          <p:nvPr/>
        </p:nvSpPr>
        <p:spPr bwMode="auto">
          <a:xfrm>
            <a:off x="466725" y="2017713"/>
            <a:ext cx="70580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rgbClr val="339966"/>
              </a:buClr>
              <a:buFont typeface="Wingdings" pitchFamily="2" charset="2"/>
              <a:buChar char="q"/>
            </a:pPr>
            <a:r>
              <a:rPr lang="zh-CN" altLang="en-US" sz="2800">
                <a:ea typeface="黑体" pitchFamily="49" charset="-122"/>
              </a:rPr>
              <a:t>绘图坐标系</a:t>
            </a:r>
          </a:p>
          <a:p>
            <a:pPr eaLnBrk="1" hangingPunct="1">
              <a:spcBef>
                <a:spcPct val="20000"/>
              </a:spcBef>
              <a:buClr>
                <a:srgbClr val="339966"/>
              </a:buClr>
              <a:buFont typeface="Wingdings" pitchFamily="2" charset="2"/>
              <a:buChar char="q"/>
            </a:pPr>
            <a:r>
              <a:rPr lang="zh-CN" altLang="en-US" sz="2800">
                <a:ea typeface="黑体" pitchFamily="49" charset="-122"/>
              </a:rPr>
              <a:t>绘图类</a:t>
            </a:r>
          </a:p>
          <a:p>
            <a:pPr eaLnBrk="1" hangingPunct="1">
              <a:spcBef>
                <a:spcPct val="20000"/>
              </a:spcBef>
              <a:buClr>
                <a:srgbClr val="339966"/>
              </a:buClr>
              <a:buFont typeface="Wingdings" pitchFamily="2" charset="2"/>
              <a:buChar char="q"/>
            </a:pPr>
            <a:r>
              <a:rPr lang="zh-CN" altLang="en-US" sz="2800">
                <a:ea typeface="黑体" pitchFamily="49" charset="-122"/>
              </a:rPr>
              <a:t>组件绘图方法</a:t>
            </a:r>
          </a:p>
          <a:p>
            <a:pPr eaLnBrk="1" hangingPunct="1">
              <a:spcBef>
                <a:spcPct val="20000"/>
              </a:spcBef>
              <a:buClr>
                <a:srgbClr val="339966"/>
              </a:buClr>
              <a:buFont typeface="Wingdings" pitchFamily="2" charset="2"/>
              <a:buChar char="q"/>
            </a:pPr>
            <a:r>
              <a:rPr lang="zh-CN" altLang="en-US" sz="2800">
                <a:ea typeface="黑体" pitchFamily="49" charset="-122"/>
              </a:rPr>
              <a:t>画布</a:t>
            </a:r>
          </a:p>
          <a:p>
            <a:pPr eaLnBrk="1" hangingPunct="1">
              <a:spcBef>
                <a:spcPct val="20000"/>
              </a:spcBef>
              <a:buClr>
                <a:srgbClr val="339966"/>
              </a:buClr>
              <a:buFont typeface="Wingdings" pitchFamily="2" charset="2"/>
              <a:buChar char="q"/>
            </a:pPr>
            <a:r>
              <a:rPr lang="zh-CN" altLang="en-US" sz="2800">
                <a:ea typeface="黑体" pitchFamily="49" charset="-122"/>
              </a:rPr>
              <a:t>重新绘制图形</a:t>
            </a:r>
          </a:p>
        </p:txBody>
      </p:sp>
      <p:pic>
        <p:nvPicPr>
          <p:cNvPr id="90116" name="Picture 4" descr="B6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0200" y="1916113"/>
            <a:ext cx="467995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Rectangle 2"/>
          <p:cNvSpPr txBox="1">
            <a:spLocks noChangeArrowheads="1"/>
          </p:cNvSpPr>
          <p:nvPr/>
        </p:nvSpPr>
        <p:spPr bwMode="auto">
          <a:xfrm>
            <a:off x="684213" y="836613"/>
            <a:ext cx="7793037"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4400">
                <a:solidFill>
                  <a:srgbClr val="3333CC"/>
                </a:solidFill>
                <a:ea typeface="黑体" pitchFamily="49" charset="-122"/>
              </a:rPr>
              <a:t>图形设计</a:t>
            </a:r>
          </a:p>
        </p:txBody>
      </p:sp>
      <p:sp>
        <p:nvSpPr>
          <p:cNvPr id="90118" name="灯片编号占位符 2"/>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0CC5F41-82E3-4311-B573-C956FCD2E89E}" type="slidenum">
              <a:rPr lang="en-US" altLang="zh-CN" smtClean="0"/>
              <a:pPr eaLnBrk="1" hangingPunct="1"/>
              <a:t>77</a:t>
            </a:fld>
            <a:endParaRPr lang="en-US" altLang="zh-CN" smtClean="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39750" y="0"/>
            <a:ext cx="2159000" cy="839788"/>
          </a:xfrm>
        </p:spPr>
        <p:txBody>
          <a:bodyPr/>
          <a:lstStyle/>
          <a:p>
            <a:pPr eaLnBrk="1" hangingPunct="1"/>
            <a:r>
              <a:rPr lang="zh-CN" altLang="en-US" smtClean="0"/>
              <a:t>绘图类</a:t>
            </a:r>
          </a:p>
        </p:txBody>
      </p:sp>
      <p:sp>
        <p:nvSpPr>
          <p:cNvPr id="91139" name="Rectangle 3"/>
          <p:cNvSpPr>
            <a:spLocks noGrp="1" noChangeArrowheads="1"/>
          </p:cNvSpPr>
          <p:nvPr>
            <p:ph type="body" idx="1"/>
          </p:nvPr>
        </p:nvSpPr>
        <p:spPr>
          <a:xfrm>
            <a:off x="0" y="836613"/>
            <a:ext cx="9144000" cy="3529012"/>
          </a:xfrm>
        </p:spPr>
        <p:txBody>
          <a:bodyPr/>
          <a:lstStyle/>
          <a:p>
            <a:pPr eaLnBrk="1" hangingPunct="1">
              <a:lnSpc>
                <a:spcPct val="80000"/>
              </a:lnSpc>
              <a:buFont typeface="Wingdings" pitchFamily="2" charset="2"/>
              <a:buNone/>
            </a:pPr>
            <a:r>
              <a:rPr lang="en-US" altLang="zh-CN" sz="2000" b="1" smtClean="0"/>
              <a:t>public abstract class </a:t>
            </a:r>
            <a:r>
              <a:rPr lang="en-US" altLang="zh-CN" sz="2000" b="1" smtClean="0">
                <a:solidFill>
                  <a:schemeClr val="hlink"/>
                </a:solidFill>
              </a:rPr>
              <a:t>Graphics</a:t>
            </a:r>
            <a:r>
              <a:rPr lang="en-US" altLang="zh-CN" sz="2000" b="1" smtClean="0"/>
              <a:t> extends Object</a:t>
            </a:r>
          </a:p>
          <a:p>
            <a:pPr eaLnBrk="1" hangingPunct="1">
              <a:lnSpc>
                <a:spcPct val="80000"/>
              </a:lnSpc>
              <a:buFont typeface="Wingdings" pitchFamily="2" charset="2"/>
              <a:buNone/>
            </a:pPr>
            <a:r>
              <a:rPr lang="en-US" altLang="zh-CN" sz="2000" b="1" smtClean="0"/>
              <a:t>{</a:t>
            </a:r>
          </a:p>
          <a:p>
            <a:pPr eaLnBrk="1" hangingPunct="1">
              <a:lnSpc>
                <a:spcPct val="80000"/>
              </a:lnSpc>
              <a:buFont typeface="Wingdings" pitchFamily="2" charset="2"/>
              <a:buNone/>
            </a:pPr>
            <a:r>
              <a:rPr lang="en-US" altLang="zh-CN" sz="2000" b="1" smtClean="0"/>
              <a:t>    public abstract Color getColor();                          	//</a:t>
            </a:r>
            <a:r>
              <a:rPr lang="zh-CN" altLang="en-US" sz="2000" b="1" smtClean="0"/>
              <a:t>获取当前颜色</a:t>
            </a:r>
          </a:p>
          <a:p>
            <a:pPr eaLnBrk="1" hangingPunct="1">
              <a:lnSpc>
                <a:spcPct val="80000"/>
              </a:lnSpc>
              <a:buFont typeface="Wingdings" pitchFamily="2" charset="2"/>
              <a:buNone/>
            </a:pPr>
            <a:r>
              <a:rPr lang="zh-CN" altLang="en-US" sz="2000" b="1" smtClean="0"/>
              <a:t>    </a:t>
            </a:r>
            <a:r>
              <a:rPr lang="en-US" altLang="zh-CN" sz="2000" b="1" smtClean="0"/>
              <a:t>public abstract void setColor(Color c);                     	//</a:t>
            </a:r>
            <a:r>
              <a:rPr lang="zh-CN" altLang="en-US" sz="2000" b="1" smtClean="0"/>
              <a:t>设置颜色</a:t>
            </a:r>
          </a:p>
          <a:p>
            <a:pPr eaLnBrk="1" hangingPunct="1">
              <a:lnSpc>
                <a:spcPct val="80000"/>
              </a:lnSpc>
              <a:buFont typeface="Wingdings" pitchFamily="2" charset="2"/>
              <a:buNone/>
            </a:pPr>
            <a:r>
              <a:rPr lang="zh-CN" altLang="en-US" sz="2000" b="1" smtClean="0"/>
              <a:t>    </a:t>
            </a:r>
            <a:r>
              <a:rPr lang="en-US" altLang="zh-CN" sz="2000" b="1" smtClean="0"/>
              <a:t>public abstract void </a:t>
            </a:r>
            <a:r>
              <a:rPr lang="en-US" altLang="zh-CN" sz="2000" b="1" smtClean="0">
                <a:solidFill>
                  <a:srgbClr val="FF0000"/>
                </a:solidFill>
              </a:rPr>
              <a:t>drawLine(int </a:t>
            </a:r>
            <a:r>
              <a:rPr lang="en-US" altLang="zh-CN" sz="2000" b="1" smtClean="0"/>
              <a:t>x1, int y1, int x2, int y2);      //</a:t>
            </a:r>
            <a:r>
              <a:rPr lang="zh-CN" altLang="en-US" sz="2000" b="1" smtClean="0"/>
              <a:t>画直线</a:t>
            </a:r>
          </a:p>
          <a:p>
            <a:pPr eaLnBrk="1" hangingPunct="1">
              <a:lnSpc>
                <a:spcPct val="80000"/>
              </a:lnSpc>
              <a:buFont typeface="Wingdings" pitchFamily="2" charset="2"/>
              <a:buNone/>
            </a:pPr>
            <a:r>
              <a:rPr lang="zh-CN" altLang="en-US" sz="2000" b="1" smtClean="0"/>
              <a:t>    </a:t>
            </a:r>
            <a:r>
              <a:rPr lang="en-US" altLang="zh-CN" sz="2000" b="1" smtClean="0"/>
              <a:t>public void </a:t>
            </a:r>
            <a:r>
              <a:rPr lang="en-US" altLang="zh-CN" sz="2000" b="1" smtClean="0">
                <a:solidFill>
                  <a:srgbClr val="FF0000"/>
                </a:solidFill>
              </a:rPr>
              <a:t>drawRect(int </a:t>
            </a:r>
            <a:r>
              <a:rPr lang="en-US" altLang="zh-CN" sz="2000" b="1" smtClean="0"/>
              <a:t>x, int y, int width, int height) //</a:t>
            </a:r>
            <a:r>
              <a:rPr lang="zh-CN" altLang="en-US" sz="2000" b="1" smtClean="0"/>
              <a:t>画矩形</a:t>
            </a:r>
          </a:p>
          <a:p>
            <a:pPr eaLnBrk="1" hangingPunct="1">
              <a:lnSpc>
                <a:spcPct val="80000"/>
              </a:lnSpc>
              <a:buFont typeface="Wingdings" pitchFamily="2" charset="2"/>
              <a:buNone/>
            </a:pPr>
            <a:r>
              <a:rPr lang="zh-CN" altLang="en-US" sz="2000" b="1" smtClean="0"/>
              <a:t>    </a:t>
            </a:r>
            <a:r>
              <a:rPr lang="en-US" altLang="zh-CN" sz="2000" b="1" smtClean="0"/>
              <a:t>public abstract void </a:t>
            </a:r>
            <a:r>
              <a:rPr lang="en-US" altLang="zh-CN" sz="2000" b="1" smtClean="0">
                <a:solidFill>
                  <a:srgbClr val="FF0000"/>
                </a:solidFill>
              </a:rPr>
              <a:t>fillRect(int </a:t>
            </a:r>
            <a:r>
              <a:rPr lang="en-US" altLang="zh-CN" sz="2000" b="1" smtClean="0"/>
              <a:t>x, int y, int width, int height);  //</a:t>
            </a:r>
            <a:r>
              <a:rPr lang="zh-CN" altLang="en-US" sz="2000" b="1" smtClean="0"/>
              <a:t>填充矩形</a:t>
            </a:r>
          </a:p>
          <a:p>
            <a:pPr eaLnBrk="1" hangingPunct="1">
              <a:lnSpc>
                <a:spcPct val="80000"/>
              </a:lnSpc>
              <a:buFont typeface="Wingdings" pitchFamily="2" charset="2"/>
              <a:buNone/>
            </a:pPr>
            <a:r>
              <a:rPr lang="en-US" altLang="zh-CN" sz="2000" b="1" smtClean="0"/>
              <a:t>    public abstract void drawOval(int x, int y, int width, int height); //</a:t>
            </a:r>
            <a:r>
              <a:rPr lang="zh-CN" altLang="en-US" sz="2000" b="1" smtClean="0"/>
              <a:t>画椭圆</a:t>
            </a:r>
          </a:p>
          <a:p>
            <a:pPr eaLnBrk="1" hangingPunct="1">
              <a:lnSpc>
                <a:spcPct val="80000"/>
              </a:lnSpc>
              <a:buFont typeface="Wingdings" pitchFamily="2" charset="2"/>
              <a:buNone/>
            </a:pPr>
            <a:r>
              <a:rPr lang="en-US" altLang="zh-CN" sz="2000" b="1" smtClean="0"/>
              <a:t>    public abstract void drawString(String str, int x, int y);        //</a:t>
            </a:r>
            <a:r>
              <a:rPr lang="zh-CN" altLang="en-US" sz="2000" b="1" smtClean="0"/>
              <a:t>显示字符串</a:t>
            </a:r>
          </a:p>
          <a:p>
            <a:pPr eaLnBrk="1" hangingPunct="1">
              <a:lnSpc>
                <a:spcPct val="80000"/>
              </a:lnSpc>
              <a:buFont typeface="Wingdings" pitchFamily="2" charset="2"/>
              <a:buNone/>
            </a:pPr>
            <a:r>
              <a:rPr lang="zh-CN" altLang="en-US" sz="2000" b="1" smtClean="0"/>
              <a:t>    </a:t>
            </a:r>
            <a:r>
              <a:rPr lang="en-US" altLang="zh-CN" sz="2000" b="1" smtClean="0"/>
              <a:t>public abstract Font getFont();                                       //</a:t>
            </a:r>
            <a:r>
              <a:rPr lang="zh-CN" altLang="en-US" sz="2000" b="1" smtClean="0"/>
              <a:t>获得颜色</a:t>
            </a:r>
          </a:p>
          <a:p>
            <a:pPr eaLnBrk="1" hangingPunct="1">
              <a:lnSpc>
                <a:spcPct val="80000"/>
              </a:lnSpc>
              <a:buFont typeface="Wingdings" pitchFamily="2" charset="2"/>
              <a:buNone/>
            </a:pPr>
            <a:r>
              <a:rPr lang="zh-CN" altLang="en-US" sz="2000" b="1" smtClean="0"/>
              <a:t>    </a:t>
            </a:r>
            <a:r>
              <a:rPr lang="en-US" altLang="zh-CN" sz="2000" b="1" smtClean="0"/>
              <a:t>public abstract void setFont(Font font);                     	//</a:t>
            </a:r>
            <a:r>
              <a:rPr lang="zh-CN" altLang="en-US" sz="2000" b="1" smtClean="0"/>
              <a:t>设置颜色</a:t>
            </a:r>
          </a:p>
          <a:p>
            <a:pPr eaLnBrk="1" hangingPunct="1">
              <a:lnSpc>
                <a:spcPct val="80000"/>
              </a:lnSpc>
              <a:buFont typeface="Wingdings" pitchFamily="2" charset="2"/>
              <a:buNone/>
            </a:pPr>
            <a:r>
              <a:rPr lang="en-US" altLang="zh-CN" sz="2000" b="1" smtClean="0"/>
              <a:t>}</a:t>
            </a:r>
            <a:endParaRPr lang="zh-CN" altLang="en-US" sz="2000" b="1" smtClean="0"/>
          </a:p>
        </p:txBody>
      </p:sp>
      <p:pic>
        <p:nvPicPr>
          <p:cNvPr id="91140" name="Picture 5" descr="B6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797425"/>
            <a:ext cx="9144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灯片编号占位符 1"/>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FC26B6-A00C-4D5B-AD51-E4960168D93E}" type="slidenum">
              <a:rPr lang="en-US" altLang="zh-CN" smtClean="0"/>
              <a:pPr eaLnBrk="1" hangingPunct="1"/>
              <a:t>78</a:t>
            </a:fld>
            <a:endParaRPr lang="en-US" altLang="zh-CN"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smtClean="0"/>
              <a:t>组件绘图方法</a:t>
            </a:r>
          </a:p>
        </p:txBody>
      </p:sp>
      <p:sp>
        <p:nvSpPr>
          <p:cNvPr id="92163" name="Rectangle 3"/>
          <p:cNvSpPr>
            <a:spLocks noGrp="1" noChangeArrowheads="1"/>
          </p:cNvSpPr>
          <p:nvPr>
            <p:ph type="body" idx="1"/>
          </p:nvPr>
        </p:nvSpPr>
        <p:spPr>
          <a:xfrm>
            <a:off x="283501" y="3818190"/>
            <a:ext cx="8172450" cy="2019161"/>
          </a:xfrm>
        </p:spPr>
        <p:txBody>
          <a:bodyPr/>
          <a:lstStyle/>
          <a:p>
            <a:pPr lvl="1" eaLnBrk="1" hangingPunct="1">
              <a:buFont typeface="Wingdings" pitchFamily="2" charset="2"/>
              <a:buNone/>
            </a:pPr>
            <a:r>
              <a:rPr lang="en-US" altLang="zh-CN" dirty="0" smtClean="0"/>
              <a:t>public void paint(Graphics g)   //</a:t>
            </a:r>
            <a:r>
              <a:rPr lang="zh-CN" altLang="en-US" dirty="0" smtClean="0"/>
              <a:t>组件</a:t>
            </a:r>
            <a:r>
              <a:rPr lang="zh-CN" altLang="en-US" smtClean="0"/>
              <a:t>绘制图形</a:t>
            </a:r>
            <a:endParaRPr lang="zh-CN" altLang="en-US" dirty="0" smtClean="0"/>
          </a:p>
          <a:p>
            <a:pPr lvl="1" eaLnBrk="1" hangingPunct="1">
              <a:buFont typeface="Wingdings" pitchFamily="2" charset="2"/>
              <a:buNone/>
            </a:pPr>
            <a:r>
              <a:rPr lang="en-US" altLang="zh-CN" dirty="0" smtClean="0"/>
              <a:t>public Canvas() </a:t>
            </a:r>
            <a:endParaRPr lang="zh-CN" altLang="en-US" dirty="0" smtClean="0"/>
          </a:p>
          <a:p>
            <a:pPr lvl="1" eaLnBrk="1" hangingPunct="1">
              <a:buFont typeface="Wingdings" pitchFamily="2" charset="2"/>
              <a:buNone/>
            </a:pPr>
            <a:r>
              <a:rPr lang="en-US" altLang="zh-CN" smtClean="0"/>
              <a:t>public </a:t>
            </a:r>
            <a:r>
              <a:rPr lang="en-US" altLang="zh-CN" dirty="0" smtClean="0"/>
              <a:t>void repaint()   //</a:t>
            </a:r>
            <a:r>
              <a:rPr lang="zh-CN" altLang="en-US" dirty="0" smtClean="0"/>
              <a:t>调用</a:t>
            </a:r>
            <a:r>
              <a:rPr lang="en-US" altLang="zh-CN" dirty="0" smtClean="0"/>
              <a:t>paint()</a:t>
            </a:r>
            <a:r>
              <a:rPr lang="zh-CN" altLang="en-US" dirty="0" smtClean="0"/>
              <a:t>方法刷新图形</a:t>
            </a:r>
          </a:p>
          <a:p>
            <a:pPr lvl="1" eaLnBrk="1" hangingPunct="1">
              <a:buFont typeface="Wingdings" pitchFamily="2" charset="2"/>
              <a:buNone/>
            </a:pPr>
            <a:r>
              <a:rPr lang="zh-CN" altLang="en-US" dirty="0" smtClean="0"/>
              <a:t>四叶玫瑰线的图形设计。</a:t>
            </a:r>
          </a:p>
        </p:txBody>
      </p:sp>
      <p:sp>
        <p:nvSpPr>
          <p:cNvPr id="92164" name="灯片编号占位符 1"/>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791313-B8D2-45AC-9AAF-3E2092289474}" type="slidenum">
              <a:rPr lang="en-US" altLang="zh-CN" smtClean="0"/>
              <a:pPr eaLnBrk="1" hangingPunct="1"/>
              <a:t>79</a:t>
            </a:fld>
            <a:endParaRPr lang="en-US" altLang="zh-CN" smtClean="0"/>
          </a:p>
        </p:txBody>
      </p:sp>
      <p:sp>
        <p:nvSpPr>
          <p:cNvPr id="6" name="Rectangle 3"/>
          <p:cNvSpPr txBox="1">
            <a:spLocks noChangeArrowheads="1"/>
          </p:cNvSpPr>
          <p:nvPr/>
        </p:nvSpPr>
        <p:spPr bwMode="auto">
          <a:xfrm>
            <a:off x="251520" y="908050"/>
            <a:ext cx="8172450" cy="352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9966"/>
              </a:buClr>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Font typeface="Wingdings" pitchFamily="2" charset="2"/>
              <a:buChar char="q"/>
              <a:defRPr sz="2400">
                <a:solidFill>
                  <a:schemeClr val="tx1"/>
                </a:solidFill>
                <a:latin typeface="+mn-lt"/>
                <a:ea typeface="+mn-ea"/>
              </a:defRPr>
            </a:lvl2pPr>
            <a:lvl3pPr marL="1143000" indent="-228600" algn="l" rtl="0" eaLnBrk="0" fontAlgn="base" hangingPunct="0">
              <a:spcBef>
                <a:spcPct val="20000"/>
              </a:spcBef>
              <a:spcAft>
                <a:spcPct val="0"/>
              </a:spcAft>
              <a:buClr>
                <a:srgbClr val="339966"/>
              </a:buClr>
              <a:buFont typeface="Wingdings" pitchFamily="2" charset="2"/>
              <a:buChar char="q"/>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a:lstStyle>
          <a:p>
            <a:pPr lvl="1" eaLnBrk="1" hangingPunct="1">
              <a:buFont typeface="Wingdings" panose="05000000000000000000" pitchFamily="2" charset="2"/>
              <a:buChar char="ü"/>
            </a:pPr>
            <a:r>
              <a:rPr lang="en-US" altLang="zh-CN" sz="2200" kern="0"/>
              <a:t>public class </a:t>
            </a:r>
            <a:r>
              <a:rPr lang="en-US" altLang="zh-CN" sz="2200" kern="0" smtClean="0"/>
              <a:t>Canvas extends </a:t>
            </a:r>
            <a:r>
              <a:rPr lang="en-US" altLang="zh-CN" sz="2200" kern="0"/>
              <a:t>Componentimplements </a:t>
            </a:r>
            <a:r>
              <a:rPr lang="en-US" altLang="zh-CN" sz="2200" kern="0" smtClean="0"/>
              <a:t>Accessible</a:t>
            </a:r>
          </a:p>
          <a:p>
            <a:pPr lvl="1" eaLnBrk="1" hangingPunct="1">
              <a:buFont typeface="Wingdings" panose="05000000000000000000" pitchFamily="2" charset="2"/>
              <a:buChar char="ü"/>
            </a:pPr>
            <a:r>
              <a:rPr lang="en-US" altLang="zh-CN" sz="2200" kern="0" smtClean="0"/>
              <a:t>Canvas </a:t>
            </a:r>
            <a:r>
              <a:rPr lang="zh-CN" altLang="en-US" sz="2200" kern="0" smtClean="0"/>
              <a:t>组件</a:t>
            </a:r>
            <a:r>
              <a:rPr lang="zh-CN" altLang="en-US" sz="2200" kern="0"/>
              <a:t>表示屏幕上一个空白矩形区域，应用程序可以在该区域内绘图，或者可以从该区域捕获用户的输入事件。 </a:t>
            </a:r>
          </a:p>
          <a:p>
            <a:pPr lvl="1" eaLnBrk="1" hangingPunct="1">
              <a:buFont typeface="Wingdings" panose="05000000000000000000" pitchFamily="2" charset="2"/>
              <a:buChar char="ü"/>
            </a:pPr>
            <a:r>
              <a:rPr lang="zh-CN" altLang="en-US" sz="2200" kern="0"/>
              <a:t>应用程序必须为 </a:t>
            </a:r>
            <a:r>
              <a:rPr lang="en-US" altLang="zh-CN" sz="2200" kern="0"/>
              <a:t>Canvas </a:t>
            </a:r>
            <a:r>
              <a:rPr lang="zh-CN" altLang="en-US" sz="2200" kern="0"/>
              <a:t>类创建子类，以获得有用的功能（如创建自定义组件）。必须重写 </a:t>
            </a:r>
            <a:r>
              <a:rPr lang="en-US" altLang="zh-CN" sz="2200" kern="0"/>
              <a:t>paint </a:t>
            </a:r>
            <a:r>
              <a:rPr lang="zh-CN" altLang="en-US" sz="2200" kern="0"/>
              <a:t>方法，以便在 </a:t>
            </a:r>
            <a:r>
              <a:rPr lang="en-US" altLang="zh-CN" sz="2200" kern="0"/>
              <a:t>canvas </a:t>
            </a:r>
            <a:r>
              <a:rPr lang="zh-CN" altLang="en-US" sz="2200" kern="0"/>
              <a:t>上执行自定义图形。</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CCE71D5-9446-4C09-AD24-28A7F7EA0049}" type="slidenum">
              <a:rPr lang="en-US" altLang="zh-CN" smtClean="0"/>
              <a:pPr eaLnBrk="1" hangingPunct="1"/>
              <a:t>8</a:t>
            </a:fld>
            <a:endParaRPr lang="en-US" altLang="zh-CN" smtClean="0"/>
          </a:p>
        </p:txBody>
      </p:sp>
      <p:sp>
        <p:nvSpPr>
          <p:cNvPr id="20483" name="Rectangle 1"/>
          <p:cNvSpPr>
            <a:spLocks noChangeArrowheads="1"/>
          </p:cNvSpPr>
          <p:nvPr/>
        </p:nvSpPr>
        <p:spPr bwMode="auto">
          <a:xfrm>
            <a:off x="330993" y="1814241"/>
            <a:ext cx="9128125" cy="9239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nchor="ctr">
            <a:spAutoFit/>
          </a:bodyPr>
          <a:lstStyle/>
          <a:p>
            <a:pPr eaLnBrk="0" hangingPunct="0"/>
            <a:r>
              <a:rPr lang="en-US" altLang="zh-CN" b="1" dirty="0">
                <a:latin typeface="微软雅黑" pitchFamily="34" charset="-122"/>
                <a:ea typeface="微软雅黑" pitchFamily="34" charset="-122"/>
              </a:rPr>
              <a:t>2. </a:t>
            </a:r>
            <a:r>
              <a:rPr lang="zh-CN" altLang="en-US" b="1" dirty="0">
                <a:latin typeface="微软雅黑" pitchFamily="34" charset="-122"/>
                <a:ea typeface="微软雅黑" pitchFamily="34" charset="-122"/>
              </a:rPr>
              <a:t>在线安装</a:t>
            </a:r>
            <a:endParaRPr lang="en-US" altLang="zh-CN" b="1" dirty="0">
              <a:latin typeface="微软雅黑" pitchFamily="34" charset="-122"/>
              <a:ea typeface="微软雅黑" pitchFamily="34" charset="-122"/>
            </a:endParaRPr>
          </a:p>
          <a:p>
            <a:pPr eaLnBrk="0" hangingPunct="0"/>
            <a:r>
              <a:rPr lang="zh-CN" altLang="zh-CN" b="1" dirty="0"/>
              <a:t>Select "Help &gt; Install New Software..." in the main menu to open the "Install" dialog</a:t>
            </a:r>
          </a:p>
        </p:txBody>
      </p:sp>
      <p:pic>
        <p:nvPicPr>
          <p:cNvPr id="20484" name="Picture 2" descr="Eclipse 可视化插件WindowBuilder安装">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913015"/>
            <a:ext cx="7167562"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8"/>
          <p:cNvSpPr>
            <a:spLocks noChangeArrowheads="1"/>
          </p:cNvSpPr>
          <p:nvPr/>
        </p:nvSpPr>
        <p:spPr bwMode="auto">
          <a:xfrm>
            <a:off x="827088" y="981075"/>
            <a:ext cx="81359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t>在线</a:t>
            </a:r>
            <a:r>
              <a:rPr lang="zh-CN" altLang="en-US" b="1" dirty="0" smtClean="0"/>
              <a:t>安装</a:t>
            </a:r>
            <a:r>
              <a:rPr lang="zh-CN" altLang="en-US" b="1" dirty="0"/>
              <a:t>参考：</a:t>
            </a:r>
            <a:r>
              <a:rPr lang="en-US" altLang="zh-CN" b="1" dirty="0"/>
              <a:t>http://jingyan.baidu.com/article/358570f67d88b2ce4724fcf5.html</a:t>
            </a:r>
            <a:endParaRPr lang="zh-CN" altLang="en-US" b="1" dirty="0"/>
          </a:p>
        </p:txBody>
      </p:sp>
      <p:sp>
        <p:nvSpPr>
          <p:cNvPr id="6" name="标题 1"/>
          <p:cNvSpPr>
            <a:spLocks noGrp="1"/>
          </p:cNvSpPr>
          <p:nvPr>
            <p:ph type="title"/>
          </p:nvPr>
        </p:nvSpPr>
        <p:spPr>
          <a:xfrm>
            <a:off x="695325" y="188913"/>
            <a:ext cx="8229600" cy="792162"/>
          </a:xfrm>
        </p:spPr>
        <p:txBody>
          <a:bodyPr/>
          <a:lstStyle/>
          <a:p>
            <a:r>
              <a:rPr lang="en-US" altLang="zh-CN" smtClean="0"/>
              <a:t>Eclipse</a:t>
            </a:r>
            <a:r>
              <a:rPr lang="zh-CN" altLang="en-US" smtClean="0"/>
              <a:t>安装</a:t>
            </a:r>
            <a:r>
              <a:rPr lang="en-US" altLang="zh-CN" smtClean="0"/>
              <a:t>WindowBuilder</a:t>
            </a:r>
            <a:r>
              <a:rPr lang="zh-CN" altLang="en-US" smtClean="0"/>
              <a:t>插件</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7F8F222-5897-4433-89CE-53DE4664FC62}" type="slidenum">
              <a:rPr lang="en-US" altLang="zh-CN" smtClean="0"/>
              <a:pPr eaLnBrk="1" hangingPunct="1"/>
              <a:t>80</a:t>
            </a:fld>
            <a:endParaRPr lang="en-US" altLang="zh-CN" smtClean="0"/>
          </a:p>
        </p:txBody>
      </p:sp>
      <p:sp>
        <p:nvSpPr>
          <p:cNvPr id="93187" name="Rectangle 2"/>
          <p:cNvSpPr>
            <a:spLocks noGrp="1" noChangeArrowheads="1"/>
          </p:cNvSpPr>
          <p:nvPr>
            <p:ph type="title"/>
          </p:nvPr>
        </p:nvSpPr>
        <p:spPr>
          <a:xfrm>
            <a:off x="684213" y="188913"/>
            <a:ext cx="8229600" cy="792162"/>
          </a:xfrm>
        </p:spPr>
        <p:txBody>
          <a:bodyPr/>
          <a:lstStyle/>
          <a:p>
            <a:pPr eaLnBrk="1" hangingPunct="1"/>
            <a:r>
              <a:rPr lang="zh-CN" altLang="en-US" smtClean="0"/>
              <a:t>小结</a:t>
            </a:r>
          </a:p>
        </p:txBody>
      </p:sp>
      <p:sp>
        <p:nvSpPr>
          <p:cNvPr id="93188" name="Rectangle 3"/>
          <p:cNvSpPr>
            <a:spLocks noGrp="1" noChangeArrowheads="1"/>
          </p:cNvSpPr>
          <p:nvPr>
            <p:ph type="body" idx="1"/>
          </p:nvPr>
        </p:nvSpPr>
        <p:spPr>
          <a:xfrm>
            <a:off x="519113" y="1150938"/>
            <a:ext cx="8589962" cy="5014912"/>
          </a:xfrm>
        </p:spPr>
        <p:txBody>
          <a:bodyPr/>
          <a:lstStyle/>
          <a:p>
            <a:pPr eaLnBrk="1" hangingPunct="1">
              <a:lnSpc>
                <a:spcPct val="105000"/>
              </a:lnSpc>
            </a:pPr>
            <a:r>
              <a:rPr lang="en-US" altLang="zh-CN" sz="2400" smtClean="0"/>
              <a:t>Swing </a:t>
            </a:r>
            <a:r>
              <a:rPr lang="zh-CN" altLang="en-US" sz="2400" smtClean="0"/>
              <a:t>是在</a:t>
            </a:r>
            <a:r>
              <a:rPr lang="en-US" altLang="zh-CN" sz="2400" smtClean="0"/>
              <a:t>AWT</a:t>
            </a:r>
            <a:r>
              <a:rPr lang="zh-CN" altLang="en-US" sz="2400" smtClean="0"/>
              <a:t>基础上发展起来的轻量级组件，用于开发</a:t>
            </a:r>
            <a:r>
              <a:rPr lang="en-US" altLang="zh-CN" sz="2400" smtClean="0"/>
              <a:t>Java GUI </a:t>
            </a:r>
            <a:r>
              <a:rPr lang="zh-CN" altLang="en-US" sz="2400" smtClean="0"/>
              <a:t>应用程序</a:t>
            </a:r>
            <a:endParaRPr lang="en-GB" sz="2400" smtClean="0"/>
          </a:p>
          <a:p>
            <a:pPr eaLnBrk="1" hangingPunct="1">
              <a:lnSpc>
                <a:spcPct val="105000"/>
              </a:lnSpc>
            </a:pPr>
            <a:r>
              <a:rPr lang="zh-CN" altLang="en-GB" sz="2400" smtClean="0"/>
              <a:t>容器对象是能够容纳其他 </a:t>
            </a:r>
            <a:r>
              <a:rPr lang="en-GB" altLang="zh-CN" sz="2400" smtClean="0"/>
              <a:t>Swing </a:t>
            </a:r>
            <a:r>
              <a:rPr lang="zh-CN" altLang="en-GB" sz="2400" smtClean="0"/>
              <a:t>组件的一种组件。</a:t>
            </a:r>
            <a:r>
              <a:rPr lang="zh-CN" sz="2400" smtClean="0"/>
              <a:t>容器负</a:t>
            </a:r>
            <a:endParaRPr lang="zh-CN" altLang="en-US" sz="2400" smtClean="0"/>
          </a:p>
          <a:p>
            <a:pPr eaLnBrk="1" hangingPunct="1">
              <a:lnSpc>
                <a:spcPct val="105000"/>
              </a:lnSpc>
              <a:buFont typeface="Wingdings" pitchFamily="2" charset="2"/>
              <a:buNone/>
            </a:pPr>
            <a:r>
              <a:rPr lang="zh-CN" altLang="en-US" sz="2400" smtClean="0"/>
              <a:t>    </a:t>
            </a:r>
            <a:r>
              <a:rPr lang="zh-CN" sz="2400" smtClean="0"/>
              <a:t>责对它包含的组件进行布局。常用的容器有</a:t>
            </a:r>
            <a:r>
              <a:rPr lang="zh-CN" altLang="en-GB" sz="2400" smtClean="0"/>
              <a:t> </a:t>
            </a:r>
            <a:r>
              <a:rPr lang="en-GB" altLang="zh-CN" sz="2400" smtClean="0"/>
              <a:t>JFrame</a:t>
            </a:r>
            <a:r>
              <a:rPr lang="zh-CN" altLang="en-GB" sz="2400" smtClean="0"/>
              <a:t>、</a:t>
            </a:r>
            <a:r>
              <a:rPr lang="en-GB" altLang="zh-CN" sz="2400" smtClean="0"/>
              <a:t>JPanel </a:t>
            </a:r>
            <a:r>
              <a:rPr lang="zh-CN" altLang="en-GB" sz="2400" smtClean="0"/>
              <a:t>和 </a:t>
            </a:r>
            <a:r>
              <a:rPr lang="en-GB" altLang="zh-CN" sz="2400" smtClean="0"/>
              <a:t>JScrollPane</a:t>
            </a:r>
          </a:p>
          <a:p>
            <a:pPr eaLnBrk="1" hangingPunct="1">
              <a:lnSpc>
                <a:spcPct val="105000"/>
              </a:lnSpc>
            </a:pPr>
            <a:r>
              <a:rPr lang="zh-CN" altLang="en-US" sz="2400" smtClean="0"/>
              <a:t>组件可置于用户界面上，并可使其显示或改变大小。</a:t>
            </a:r>
            <a:r>
              <a:rPr lang="zh-CN" sz="2400" smtClean="0"/>
              <a:t>常用</a:t>
            </a:r>
            <a:endParaRPr lang="zh-CN" altLang="en-US" sz="2400" smtClean="0"/>
          </a:p>
          <a:p>
            <a:pPr eaLnBrk="1" hangingPunct="1">
              <a:lnSpc>
                <a:spcPct val="105000"/>
              </a:lnSpc>
              <a:buFont typeface="Wingdings" pitchFamily="2" charset="2"/>
              <a:buNone/>
            </a:pPr>
            <a:r>
              <a:rPr lang="zh-CN" altLang="en-US" sz="2400" smtClean="0"/>
              <a:t>    </a:t>
            </a:r>
            <a:r>
              <a:rPr lang="zh-CN" sz="2400" smtClean="0"/>
              <a:t>的组件有 </a:t>
            </a:r>
            <a:r>
              <a:rPr lang="zh-CN" altLang="zh-CN" sz="2400" smtClean="0"/>
              <a:t>JLabel</a:t>
            </a:r>
            <a:r>
              <a:rPr lang="zh-CN" sz="2400" smtClean="0"/>
              <a:t>、</a:t>
            </a:r>
            <a:r>
              <a:rPr lang="zh-CN" altLang="zh-CN" sz="2400" smtClean="0"/>
              <a:t>JTextField</a:t>
            </a:r>
            <a:r>
              <a:rPr lang="zh-CN" sz="2400" smtClean="0"/>
              <a:t>、</a:t>
            </a:r>
            <a:r>
              <a:rPr lang="zh-CN" altLang="zh-CN" sz="2400" smtClean="0"/>
              <a:t>JTextArea</a:t>
            </a:r>
            <a:r>
              <a:rPr lang="zh-CN" sz="2400" smtClean="0"/>
              <a:t>、</a:t>
            </a:r>
            <a:r>
              <a:rPr lang="zh-CN" altLang="zh-CN" sz="2400" smtClean="0"/>
              <a:t>JButton</a:t>
            </a:r>
            <a:r>
              <a:rPr lang="zh-CN" sz="2400" smtClean="0"/>
              <a:t>、</a:t>
            </a:r>
            <a:r>
              <a:rPr lang="zh-CN" altLang="zh-CN" sz="2400" smtClean="0"/>
              <a:t>JCheckBox</a:t>
            </a:r>
            <a:r>
              <a:rPr lang="zh-CN" sz="2400" smtClean="0"/>
              <a:t>、</a:t>
            </a:r>
            <a:r>
              <a:rPr lang="zh-CN" altLang="zh-CN" sz="2400" smtClean="0"/>
              <a:t>JRadioButton </a:t>
            </a:r>
            <a:r>
              <a:rPr lang="zh-CN" sz="2400" smtClean="0"/>
              <a:t>和 </a:t>
            </a:r>
            <a:r>
              <a:rPr lang="zh-CN" altLang="zh-CN" sz="2400" smtClean="0"/>
              <a:t>JComboBox</a:t>
            </a:r>
            <a:endParaRPr lang="en-US" altLang="zh-CN" sz="2400" smtClean="0"/>
          </a:p>
          <a:p>
            <a:pPr eaLnBrk="1" hangingPunct="1">
              <a:lnSpc>
                <a:spcPct val="105000"/>
              </a:lnSpc>
            </a:pPr>
            <a:r>
              <a:rPr lang="zh-CN" altLang="en-GB" sz="2400" smtClean="0"/>
              <a:t>要处理事件，可使用事件处理程序，以执行所需操作</a:t>
            </a:r>
            <a:r>
              <a:rPr lang="zh-CN" altLang="en-US" sz="2400" smtClean="0"/>
              <a:t> </a:t>
            </a:r>
            <a:endParaRPr lang="en-GB" sz="2400" smtClean="0"/>
          </a:p>
          <a:p>
            <a:pPr eaLnBrk="1" hangingPunct="1">
              <a:lnSpc>
                <a:spcPct val="105000"/>
              </a:lnSpc>
            </a:pPr>
            <a:r>
              <a:rPr lang="zh-CN" altLang="en-US" sz="2400" smtClean="0"/>
              <a:t>标准事件适配器或匿名内部类适配器可用于处理事件 </a:t>
            </a:r>
            <a:endParaRPr lang="en-US" sz="2400" smtClean="0"/>
          </a:p>
          <a:p>
            <a:pPr eaLnBrk="1" hangingPunct="1">
              <a:lnSpc>
                <a:spcPct val="105000"/>
              </a:lnSpc>
            </a:pPr>
            <a:r>
              <a:rPr lang="zh-CN" altLang="en-US" sz="2400" smtClean="0"/>
              <a:t>布局管理器可在容器中自动定位组件</a:t>
            </a:r>
            <a:endParaRPr lang="en-US" sz="2400" smtClean="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9502AB5-9DA6-45BB-AD0E-11DA783A3490}" type="slidenum">
              <a:rPr lang="en-US" altLang="zh-CN" smtClean="0"/>
              <a:pPr eaLnBrk="1" hangingPunct="1"/>
              <a:t>81</a:t>
            </a:fld>
            <a:endParaRPr lang="en-US" altLang="zh-CN" smtClean="0"/>
          </a:p>
        </p:txBody>
      </p:sp>
      <p:sp>
        <p:nvSpPr>
          <p:cNvPr id="94211" name="Rectangle 3"/>
          <p:cNvSpPr>
            <a:spLocks noGrp="1" noChangeArrowheads="1"/>
          </p:cNvSpPr>
          <p:nvPr>
            <p:ph type="body" idx="1"/>
          </p:nvPr>
        </p:nvSpPr>
        <p:spPr>
          <a:xfrm>
            <a:off x="611188" y="1341438"/>
            <a:ext cx="8229600" cy="4679950"/>
          </a:xfrm>
        </p:spPr>
        <p:txBody>
          <a:bodyPr/>
          <a:lstStyle/>
          <a:p>
            <a:pPr eaLnBrk="1" hangingPunct="1">
              <a:lnSpc>
                <a:spcPct val="110000"/>
              </a:lnSpc>
            </a:pPr>
            <a:r>
              <a:rPr lang="en-GB" altLang="zh-CN" sz="2400" smtClean="0"/>
              <a:t>Swing </a:t>
            </a:r>
            <a:r>
              <a:rPr lang="zh-CN" altLang="en-GB" sz="2400" smtClean="0"/>
              <a:t>菜单由 </a:t>
            </a:r>
            <a:r>
              <a:rPr lang="en-GB" altLang="zh-CN" sz="2400" smtClean="0"/>
              <a:t>JMenubar</a:t>
            </a:r>
            <a:r>
              <a:rPr lang="zh-CN" altLang="en-GB" sz="2400" smtClean="0"/>
              <a:t>、</a:t>
            </a:r>
            <a:r>
              <a:rPr lang="en-GB" altLang="zh-CN" sz="2400" smtClean="0"/>
              <a:t>JMenuItem </a:t>
            </a:r>
            <a:r>
              <a:rPr lang="zh-CN" altLang="en-GB" sz="2400" smtClean="0"/>
              <a:t>和 </a:t>
            </a:r>
            <a:r>
              <a:rPr lang="en-GB" altLang="zh-CN" sz="2400" smtClean="0"/>
              <a:t>JMenu </a:t>
            </a:r>
            <a:r>
              <a:rPr lang="zh-CN" altLang="en-GB" sz="2400" smtClean="0"/>
              <a:t>组成</a:t>
            </a:r>
            <a:endParaRPr lang="en-GB" sz="2400" smtClean="0"/>
          </a:p>
          <a:p>
            <a:pPr eaLnBrk="1" hangingPunct="1">
              <a:lnSpc>
                <a:spcPct val="110000"/>
              </a:lnSpc>
            </a:pPr>
            <a:r>
              <a:rPr lang="en-GB" altLang="zh-CN" sz="2400" smtClean="0"/>
              <a:t>AbstractButton </a:t>
            </a:r>
            <a:r>
              <a:rPr lang="zh-CN" altLang="en-GB" sz="2400" smtClean="0"/>
              <a:t>是 </a:t>
            </a:r>
            <a:r>
              <a:rPr lang="en-GB" altLang="zh-CN" sz="2400" smtClean="0"/>
              <a:t>JMenu </a:t>
            </a:r>
            <a:r>
              <a:rPr lang="zh-CN" altLang="en-GB" sz="2400" smtClean="0"/>
              <a:t>类的父类</a:t>
            </a:r>
            <a:endParaRPr lang="en-GB" sz="2400" smtClean="0"/>
          </a:p>
          <a:p>
            <a:pPr eaLnBrk="1" hangingPunct="1">
              <a:lnSpc>
                <a:spcPct val="110000"/>
              </a:lnSpc>
            </a:pPr>
            <a:r>
              <a:rPr lang="zh-CN" altLang="en-GB" sz="2400" smtClean="0"/>
              <a:t>创建 </a:t>
            </a:r>
            <a:r>
              <a:rPr lang="en-GB" altLang="zh-CN" sz="2400" smtClean="0"/>
              <a:t>JMenuBar </a:t>
            </a:r>
            <a:r>
              <a:rPr lang="zh-CN" altLang="en-GB" sz="2400" smtClean="0"/>
              <a:t>的实例以创建菜单</a:t>
            </a:r>
            <a:r>
              <a:rPr lang="zh-CN" altLang="en-US" sz="2400" smtClean="0"/>
              <a:t> </a:t>
            </a:r>
            <a:endParaRPr lang="en-GB" sz="2400" smtClean="0"/>
          </a:p>
          <a:p>
            <a:pPr eaLnBrk="1" hangingPunct="1">
              <a:lnSpc>
                <a:spcPct val="110000"/>
              </a:lnSpc>
            </a:pPr>
            <a:r>
              <a:rPr lang="zh-CN" altLang="en-GB" sz="2400" smtClean="0"/>
              <a:t>与 </a:t>
            </a:r>
            <a:r>
              <a:rPr lang="en-GB" altLang="zh-CN" sz="2400" smtClean="0"/>
              <a:t>JMenuItem </a:t>
            </a:r>
            <a:r>
              <a:rPr lang="zh-CN" altLang="en-GB" sz="2400" smtClean="0"/>
              <a:t>及其与菜单栏关联的子类不同，</a:t>
            </a:r>
            <a:r>
              <a:rPr lang="en-GB" altLang="zh-CN" sz="2400" smtClean="0"/>
              <a:t>JPopupMenu </a:t>
            </a:r>
            <a:r>
              <a:rPr lang="zh-CN" altLang="en-GB" sz="2400" smtClean="0"/>
              <a:t>可显示在屏幕的任何地方</a:t>
            </a:r>
            <a:endParaRPr lang="en-GB" sz="2400" smtClean="0"/>
          </a:p>
          <a:p>
            <a:pPr eaLnBrk="1" hangingPunct="1">
              <a:lnSpc>
                <a:spcPct val="110000"/>
              </a:lnSpc>
            </a:pPr>
            <a:r>
              <a:rPr lang="en-GB" altLang="zh-CN" sz="2400" smtClean="0"/>
              <a:t>JCheckBoxMenuItem </a:t>
            </a:r>
            <a:r>
              <a:rPr lang="zh-CN" altLang="en-GB" sz="2400" smtClean="0"/>
              <a:t>和 </a:t>
            </a:r>
            <a:r>
              <a:rPr lang="en-GB" altLang="zh-CN" sz="2400" smtClean="0"/>
              <a:t>JRadioButtonMenuItem </a:t>
            </a:r>
            <a:r>
              <a:rPr lang="zh-CN" altLang="en-GB" sz="2400" smtClean="0"/>
              <a:t>用于实现菜单栏中的复选框和单选按钮</a:t>
            </a:r>
            <a:r>
              <a:rPr lang="zh-CN" altLang="en-US" sz="2400" smtClean="0"/>
              <a:t> </a:t>
            </a:r>
            <a:endParaRPr lang="en-GB" sz="2400" smtClean="0"/>
          </a:p>
          <a:p>
            <a:pPr eaLnBrk="1" hangingPunct="1">
              <a:lnSpc>
                <a:spcPct val="110000"/>
              </a:lnSpc>
            </a:pPr>
            <a:r>
              <a:rPr lang="en-US" altLang="zh-CN" sz="2400" smtClean="0"/>
              <a:t>JOptionPane </a:t>
            </a:r>
            <a:r>
              <a:rPr lang="zh-CN" altLang="en-US" sz="2400" smtClean="0"/>
              <a:t>类用于显示对话框</a:t>
            </a:r>
            <a:endParaRPr lang="en-US" sz="2400" smtClean="0"/>
          </a:p>
          <a:p>
            <a:pPr eaLnBrk="1" hangingPunct="1"/>
            <a:endParaRPr lang="en-US" sz="2400"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77A6E87-9A15-4B08-BC19-3EF5B3DEEE3D}" type="slidenum">
              <a:rPr lang="en-US" altLang="zh-CN" smtClean="0"/>
              <a:pPr eaLnBrk="1" hangingPunct="1"/>
              <a:t>82</a:t>
            </a:fld>
            <a:endParaRPr lang="en-US" altLang="zh-CN" smtClean="0"/>
          </a:p>
        </p:txBody>
      </p:sp>
      <p:sp>
        <p:nvSpPr>
          <p:cNvPr id="5" name="Rectangle 2"/>
          <p:cNvSpPr txBox="1">
            <a:spLocks noChangeArrowheads="1"/>
          </p:cNvSpPr>
          <p:nvPr/>
        </p:nvSpPr>
        <p:spPr bwMode="auto">
          <a:xfrm>
            <a:off x="407826" y="1294122"/>
            <a:ext cx="8723313" cy="237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rtl="0" eaLnBrk="0" fontAlgn="base" hangingPunct="0">
              <a:spcBef>
                <a:spcPct val="0"/>
              </a:spcBef>
              <a:spcAft>
                <a:spcPct val="0"/>
              </a:spcAft>
              <a:defRPr sz="4400">
                <a:solidFill>
                  <a:srgbClr val="3333CC"/>
                </a:solidFill>
                <a:latin typeface="+mj-lt"/>
                <a:ea typeface="+mj-ea"/>
                <a:cs typeface="+mj-cs"/>
              </a:defRPr>
            </a:lvl1pPr>
            <a:lvl2pPr algn="r" rtl="0" eaLnBrk="0" fontAlgn="base" hangingPunct="0">
              <a:spcBef>
                <a:spcPct val="0"/>
              </a:spcBef>
              <a:spcAft>
                <a:spcPct val="0"/>
              </a:spcAft>
              <a:defRPr sz="4400">
                <a:solidFill>
                  <a:srgbClr val="3333CC"/>
                </a:solidFill>
                <a:latin typeface="Arial" charset="0"/>
                <a:ea typeface="黑体" pitchFamily="2" charset="-122"/>
              </a:defRPr>
            </a:lvl2pPr>
            <a:lvl3pPr algn="r" rtl="0" eaLnBrk="0" fontAlgn="base" hangingPunct="0">
              <a:spcBef>
                <a:spcPct val="0"/>
              </a:spcBef>
              <a:spcAft>
                <a:spcPct val="0"/>
              </a:spcAft>
              <a:defRPr sz="4400">
                <a:solidFill>
                  <a:srgbClr val="3333CC"/>
                </a:solidFill>
                <a:latin typeface="Arial" charset="0"/>
                <a:ea typeface="黑体" pitchFamily="2" charset="-122"/>
              </a:defRPr>
            </a:lvl3pPr>
            <a:lvl4pPr algn="r" rtl="0" eaLnBrk="0" fontAlgn="base" hangingPunct="0">
              <a:spcBef>
                <a:spcPct val="0"/>
              </a:spcBef>
              <a:spcAft>
                <a:spcPct val="0"/>
              </a:spcAft>
              <a:defRPr sz="4400">
                <a:solidFill>
                  <a:srgbClr val="3333CC"/>
                </a:solidFill>
                <a:latin typeface="Arial" charset="0"/>
                <a:ea typeface="黑体" pitchFamily="2" charset="-122"/>
              </a:defRPr>
            </a:lvl4pPr>
            <a:lvl5pPr algn="r" rtl="0" eaLnBrk="0" fontAlgn="base" hangingPunct="0">
              <a:spcBef>
                <a:spcPct val="0"/>
              </a:spcBef>
              <a:spcAft>
                <a:spcPct val="0"/>
              </a:spcAft>
              <a:defRPr sz="4400">
                <a:solidFill>
                  <a:srgbClr val="3333CC"/>
                </a:solidFill>
                <a:latin typeface="Arial" charset="0"/>
                <a:ea typeface="黑体" pitchFamily="2" charset="-122"/>
              </a:defRPr>
            </a:lvl5pPr>
            <a:lvl6pPr marL="457200" algn="r" rtl="0" fontAlgn="base">
              <a:spcBef>
                <a:spcPct val="0"/>
              </a:spcBef>
              <a:spcAft>
                <a:spcPct val="0"/>
              </a:spcAft>
              <a:defRPr sz="4400">
                <a:solidFill>
                  <a:srgbClr val="3333CC"/>
                </a:solidFill>
                <a:latin typeface="Arial" charset="0"/>
                <a:ea typeface="黑体" pitchFamily="2" charset="-122"/>
              </a:defRPr>
            </a:lvl6pPr>
            <a:lvl7pPr marL="914400" algn="r" rtl="0" fontAlgn="base">
              <a:spcBef>
                <a:spcPct val="0"/>
              </a:spcBef>
              <a:spcAft>
                <a:spcPct val="0"/>
              </a:spcAft>
              <a:defRPr sz="4400">
                <a:solidFill>
                  <a:srgbClr val="3333CC"/>
                </a:solidFill>
                <a:latin typeface="Arial" charset="0"/>
                <a:ea typeface="黑体" pitchFamily="2" charset="-122"/>
              </a:defRPr>
            </a:lvl7pPr>
            <a:lvl8pPr marL="1371600" algn="r" rtl="0" fontAlgn="base">
              <a:spcBef>
                <a:spcPct val="0"/>
              </a:spcBef>
              <a:spcAft>
                <a:spcPct val="0"/>
              </a:spcAft>
              <a:defRPr sz="4400">
                <a:solidFill>
                  <a:srgbClr val="3333CC"/>
                </a:solidFill>
                <a:latin typeface="Arial" charset="0"/>
                <a:ea typeface="黑体" pitchFamily="2" charset="-122"/>
              </a:defRPr>
            </a:lvl8pPr>
            <a:lvl9pPr marL="1828800" algn="r" rtl="0" fontAlgn="base">
              <a:spcBef>
                <a:spcPct val="0"/>
              </a:spcBef>
              <a:spcAft>
                <a:spcPct val="0"/>
              </a:spcAft>
              <a:defRPr sz="4400">
                <a:solidFill>
                  <a:srgbClr val="3333CC"/>
                </a:solidFill>
                <a:latin typeface="Arial" charset="0"/>
                <a:ea typeface="黑体" pitchFamily="2" charset="-122"/>
              </a:defRPr>
            </a:lvl9pPr>
          </a:lstStyle>
          <a:p>
            <a:pPr algn="l" eaLnBrk="1" hangingPunct="1">
              <a:defRPr/>
            </a:pPr>
            <a:r>
              <a:rPr lang="zh-CN" altLang="en-US" sz="3200" dirty="0" smtClean="0"/>
              <a:t>设计用户</a:t>
            </a:r>
            <a:r>
              <a:rPr lang="zh-CN" altLang="en-US" sz="3200" smtClean="0"/>
              <a:t>登录界面（</a:t>
            </a:r>
            <a:r>
              <a:rPr lang="en-US" altLang="zh-CN" sz="2000"/>
              <a:t>public class LoginDlg extends </a:t>
            </a:r>
            <a:r>
              <a:rPr lang="en-US" altLang="zh-CN" sz="2000">
                <a:solidFill>
                  <a:srgbClr val="FF0000"/>
                </a:solidFill>
              </a:rPr>
              <a:t>JDialog</a:t>
            </a:r>
            <a:r>
              <a:rPr lang="zh-CN" altLang="en-US" sz="3200" smtClean="0"/>
              <a:t>）</a:t>
            </a:r>
            <a:endParaRPr lang="en-US" altLang="zh-CN" sz="3200" dirty="0" smtClean="0"/>
          </a:p>
          <a:p>
            <a:pPr marL="457200" indent="-457200" algn="l" eaLnBrk="1" hangingPunct="1">
              <a:buFont typeface="Wingdings" panose="05000000000000000000" pitchFamily="2" charset="2"/>
              <a:buChar char="Ø"/>
              <a:defRPr/>
            </a:pPr>
            <a:r>
              <a:rPr lang="zh-CN" altLang="en-US" sz="3200" smtClean="0"/>
              <a:t>登录成功（用户名：</a:t>
            </a:r>
            <a:r>
              <a:rPr lang="en-US" altLang="zh-CN" sz="3200" smtClean="0"/>
              <a:t>admin</a:t>
            </a:r>
            <a:r>
              <a:rPr lang="zh-CN" altLang="en-US" sz="3200" smtClean="0"/>
              <a:t>； 密码：</a:t>
            </a:r>
            <a:r>
              <a:rPr lang="en-US" altLang="zh-CN" sz="3200" smtClean="0"/>
              <a:t>admin</a:t>
            </a:r>
            <a:r>
              <a:rPr lang="zh-CN" altLang="en-US" sz="3200" smtClean="0"/>
              <a:t>），</a:t>
            </a:r>
            <a:r>
              <a:rPr lang="zh-CN" altLang="en-US" sz="3200" dirty="0" smtClean="0"/>
              <a:t>显示</a:t>
            </a:r>
            <a:r>
              <a:rPr lang="zh-CN" altLang="en-US" sz="3200" smtClean="0"/>
              <a:t>前面的</a:t>
            </a:r>
            <a:r>
              <a:rPr lang="en-US" altLang="zh-CN" sz="3200"/>
              <a:t>ComponentDemo</a:t>
            </a:r>
            <a:r>
              <a:rPr lang="zh-CN" altLang="en-US" sz="3200" smtClean="0"/>
              <a:t>界面，同时登陆对话框消失。</a:t>
            </a:r>
            <a:endParaRPr lang="en-US" altLang="zh-CN" sz="3200" dirty="0" smtClean="0"/>
          </a:p>
          <a:p>
            <a:pPr marL="457200" indent="-457200" algn="l" eaLnBrk="1" hangingPunct="1">
              <a:buFont typeface="Wingdings" panose="05000000000000000000" pitchFamily="2" charset="2"/>
              <a:buChar char="Ø"/>
              <a:defRPr/>
            </a:pPr>
            <a:r>
              <a:rPr lang="zh-CN" altLang="en-US" sz="3200" dirty="0" smtClean="0"/>
              <a:t>登录失败，弹出</a:t>
            </a:r>
            <a:r>
              <a:rPr lang="zh-CN" altLang="en-US" sz="3200" smtClean="0"/>
              <a:t>消息框</a:t>
            </a:r>
            <a:endParaRPr lang="en-US" altLang="zh-CN" sz="3200" smtClean="0"/>
          </a:p>
        </p:txBody>
      </p:sp>
      <p:sp>
        <p:nvSpPr>
          <p:cNvPr id="2" name="文本框 1"/>
          <p:cNvSpPr txBox="1"/>
          <p:nvPr/>
        </p:nvSpPr>
        <p:spPr>
          <a:xfrm>
            <a:off x="611560" y="188640"/>
            <a:ext cx="806489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zh-CN"/>
            </a:defPPr>
            <a:lvl1pPr algn="r" eaLnBrk="0" hangingPunct="0">
              <a:defRPr sz="4400">
                <a:solidFill>
                  <a:srgbClr val="3333CC"/>
                </a:solidFill>
                <a:latin typeface="+mj-lt"/>
                <a:ea typeface="+mj-ea"/>
                <a:cs typeface="+mj-cs"/>
              </a:defRPr>
            </a:lvl1pPr>
            <a:lvl2pPr algn="r" eaLnBrk="0" hangingPunct="0">
              <a:defRPr sz="4400">
                <a:solidFill>
                  <a:srgbClr val="3333CC"/>
                </a:solidFill>
                <a:ea typeface="黑体" pitchFamily="2" charset="-122"/>
              </a:defRPr>
            </a:lvl2pPr>
            <a:lvl3pPr algn="r" eaLnBrk="0" hangingPunct="0">
              <a:defRPr sz="4400">
                <a:solidFill>
                  <a:srgbClr val="3333CC"/>
                </a:solidFill>
                <a:ea typeface="黑体" pitchFamily="2" charset="-122"/>
              </a:defRPr>
            </a:lvl3pPr>
            <a:lvl4pPr algn="r" eaLnBrk="0" hangingPunct="0">
              <a:defRPr sz="4400">
                <a:solidFill>
                  <a:srgbClr val="3333CC"/>
                </a:solidFill>
                <a:ea typeface="黑体" pitchFamily="2" charset="-122"/>
              </a:defRPr>
            </a:lvl4pPr>
            <a:lvl5pPr algn="r" eaLnBrk="0" hangingPunct="0">
              <a:defRPr sz="4400">
                <a:solidFill>
                  <a:srgbClr val="3333CC"/>
                </a:solidFill>
                <a:ea typeface="黑体" pitchFamily="2" charset="-122"/>
              </a:defRPr>
            </a:lvl5pPr>
            <a:lvl6pPr marL="457200" algn="r" fontAlgn="base">
              <a:spcBef>
                <a:spcPct val="0"/>
              </a:spcBef>
              <a:spcAft>
                <a:spcPct val="0"/>
              </a:spcAft>
              <a:defRPr sz="4400">
                <a:solidFill>
                  <a:srgbClr val="3333CC"/>
                </a:solidFill>
                <a:ea typeface="黑体" pitchFamily="2" charset="-122"/>
              </a:defRPr>
            </a:lvl6pPr>
            <a:lvl7pPr marL="914400" algn="r" fontAlgn="base">
              <a:spcBef>
                <a:spcPct val="0"/>
              </a:spcBef>
              <a:spcAft>
                <a:spcPct val="0"/>
              </a:spcAft>
              <a:defRPr sz="4400">
                <a:solidFill>
                  <a:srgbClr val="3333CC"/>
                </a:solidFill>
                <a:ea typeface="黑体" pitchFamily="2" charset="-122"/>
              </a:defRPr>
            </a:lvl7pPr>
            <a:lvl8pPr marL="1371600" algn="r" fontAlgn="base">
              <a:spcBef>
                <a:spcPct val="0"/>
              </a:spcBef>
              <a:spcAft>
                <a:spcPct val="0"/>
              </a:spcAft>
              <a:defRPr sz="4400">
                <a:solidFill>
                  <a:srgbClr val="3333CC"/>
                </a:solidFill>
                <a:ea typeface="黑体" pitchFamily="2" charset="-122"/>
              </a:defRPr>
            </a:lvl8pPr>
            <a:lvl9pPr marL="1828800" algn="r" fontAlgn="base">
              <a:spcBef>
                <a:spcPct val="0"/>
              </a:spcBef>
              <a:spcAft>
                <a:spcPct val="0"/>
              </a:spcAft>
              <a:defRPr sz="4400">
                <a:solidFill>
                  <a:srgbClr val="3333CC"/>
                </a:solidFill>
                <a:ea typeface="黑体" pitchFamily="2" charset="-122"/>
              </a:defRPr>
            </a:lvl9pPr>
          </a:lstStyle>
          <a:p>
            <a:r>
              <a:rPr lang="en-US" altLang="zh-CN"/>
              <a:t>QQ</a:t>
            </a:r>
            <a:r>
              <a:rPr lang="zh-CN" altLang="en-US"/>
              <a:t>作业</a:t>
            </a:r>
            <a:r>
              <a:rPr lang="en-US" altLang="zh-CN"/>
              <a:t>-1</a:t>
            </a:r>
            <a:endParaRPr lang="zh-CN" altLang="en-US"/>
          </a:p>
        </p:txBody>
      </p:sp>
      <p:pic>
        <p:nvPicPr>
          <p:cNvPr id="3" name="图片 2"/>
          <p:cNvPicPr>
            <a:picLocks noChangeAspect="1"/>
          </p:cNvPicPr>
          <p:nvPr/>
        </p:nvPicPr>
        <p:blipFill>
          <a:blip r:embed="rId2"/>
          <a:stretch>
            <a:fillRect/>
          </a:stretch>
        </p:blipFill>
        <p:spPr>
          <a:xfrm>
            <a:off x="407826" y="3972001"/>
            <a:ext cx="2923809" cy="1514286"/>
          </a:xfrm>
          <a:prstGeom prst="rect">
            <a:avLst/>
          </a:prstGeom>
        </p:spPr>
      </p:pic>
      <p:pic>
        <p:nvPicPr>
          <p:cNvPr id="4" name="图片 3"/>
          <p:cNvPicPr>
            <a:picLocks noChangeAspect="1"/>
          </p:cNvPicPr>
          <p:nvPr/>
        </p:nvPicPr>
        <p:blipFill>
          <a:blip r:embed="rId3"/>
          <a:stretch>
            <a:fillRect/>
          </a:stretch>
        </p:blipFill>
        <p:spPr>
          <a:xfrm>
            <a:off x="3635896" y="4167239"/>
            <a:ext cx="2552381" cy="1123810"/>
          </a:xfrm>
          <a:prstGeom prst="rect">
            <a:avLst/>
          </a:prstGeom>
        </p:spPr>
      </p:pic>
    </p:spTree>
    <p:extLst>
      <p:ext uri="{BB962C8B-B14F-4D97-AF65-F5344CB8AC3E}">
        <p14:creationId xmlns:p14="http://schemas.microsoft.com/office/powerpoint/2010/main" val="2916996887"/>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5A49428-A34C-4A45-908B-1FBAD45E0B6F}" type="slidenum">
              <a:rPr lang="en-US" altLang="zh-CN" smtClean="0"/>
              <a:pPr>
                <a:defRPr/>
              </a:pPr>
              <a:t>83</a:t>
            </a:fld>
            <a:endParaRPr lang="en-US" altLang="zh-CN"/>
          </a:p>
        </p:txBody>
      </p:sp>
      <p:sp>
        <p:nvSpPr>
          <p:cNvPr id="5" name="标题 1"/>
          <p:cNvSpPr txBox="1">
            <a:spLocks/>
          </p:cNvSpPr>
          <p:nvPr/>
        </p:nvSpPr>
        <p:spPr bwMode="auto">
          <a:xfrm>
            <a:off x="611560" y="26064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a:solidFill>
                  <a:srgbClr val="3333CC"/>
                </a:solidFill>
                <a:latin typeface="+mj-lt"/>
                <a:ea typeface="+mj-ea"/>
                <a:cs typeface="+mj-cs"/>
              </a:defRPr>
            </a:lvl1pPr>
            <a:lvl2pPr algn="r" rtl="0" eaLnBrk="0" fontAlgn="base" hangingPunct="0">
              <a:spcBef>
                <a:spcPct val="0"/>
              </a:spcBef>
              <a:spcAft>
                <a:spcPct val="0"/>
              </a:spcAft>
              <a:defRPr sz="4400">
                <a:solidFill>
                  <a:srgbClr val="3333CC"/>
                </a:solidFill>
                <a:latin typeface="Arial" charset="0"/>
                <a:ea typeface="黑体" pitchFamily="2" charset="-122"/>
              </a:defRPr>
            </a:lvl2pPr>
            <a:lvl3pPr algn="r" rtl="0" eaLnBrk="0" fontAlgn="base" hangingPunct="0">
              <a:spcBef>
                <a:spcPct val="0"/>
              </a:spcBef>
              <a:spcAft>
                <a:spcPct val="0"/>
              </a:spcAft>
              <a:defRPr sz="4400">
                <a:solidFill>
                  <a:srgbClr val="3333CC"/>
                </a:solidFill>
                <a:latin typeface="Arial" charset="0"/>
                <a:ea typeface="黑体" pitchFamily="2" charset="-122"/>
              </a:defRPr>
            </a:lvl3pPr>
            <a:lvl4pPr algn="r" rtl="0" eaLnBrk="0" fontAlgn="base" hangingPunct="0">
              <a:spcBef>
                <a:spcPct val="0"/>
              </a:spcBef>
              <a:spcAft>
                <a:spcPct val="0"/>
              </a:spcAft>
              <a:defRPr sz="4400">
                <a:solidFill>
                  <a:srgbClr val="3333CC"/>
                </a:solidFill>
                <a:latin typeface="Arial" charset="0"/>
                <a:ea typeface="黑体" pitchFamily="2" charset="-122"/>
              </a:defRPr>
            </a:lvl4pPr>
            <a:lvl5pPr algn="r" rtl="0" eaLnBrk="0" fontAlgn="base" hangingPunct="0">
              <a:spcBef>
                <a:spcPct val="0"/>
              </a:spcBef>
              <a:spcAft>
                <a:spcPct val="0"/>
              </a:spcAft>
              <a:defRPr sz="4400">
                <a:solidFill>
                  <a:srgbClr val="3333CC"/>
                </a:solidFill>
                <a:latin typeface="Arial" charset="0"/>
                <a:ea typeface="黑体" pitchFamily="2" charset="-122"/>
              </a:defRPr>
            </a:lvl5pPr>
            <a:lvl6pPr marL="457200" algn="r" rtl="0" fontAlgn="base">
              <a:spcBef>
                <a:spcPct val="0"/>
              </a:spcBef>
              <a:spcAft>
                <a:spcPct val="0"/>
              </a:spcAft>
              <a:defRPr sz="4400">
                <a:solidFill>
                  <a:srgbClr val="3333CC"/>
                </a:solidFill>
                <a:latin typeface="Arial" charset="0"/>
                <a:ea typeface="黑体" pitchFamily="2" charset="-122"/>
              </a:defRPr>
            </a:lvl6pPr>
            <a:lvl7pPr marL="914400" algn="r" rtl="0" fontAlgn="base">
              <a:spcBef>
                <a:spcPct val="0"/>
              </a:spcBef>
              <a:spcAft>
                <a:spcPct val="0"/>
              </a:spcAft>
              <a:defRPr sz="4400">
                <a:solidFill>
                  <a:srgbClr val="3333CC"/>
                </a:solidFill>
                <a:latin typeface="Arial" charset="0"/>
                <a:ea typeface="黑体" pitchFamily="2" charset="-122"/>
              </a:defRPr>
            </a:lvl7pPr>
            <a:lvl8pPr marL="1371600" algn="r" rtl="0" fontAlgn="base">
              <a:spcBef>
                <a:spcPct val="0"/>
              </a:spcBef>
              <a:spcAft>
                <a:spcPct val="0"/>
              </a:spcAft>
              <a:defRPr sz="4400">
                <a:solidFill>
                  <a:srgbClr val="3333CC"/>
                </a:solidFill>
                <a:latin typeface="Arial" charset="0"/>
                <a:ea typeface="黑体" pitchFamily="2" charset="-122"/>
              </a:defRPr>
            </a:lvl8pPr>
            <a:lvl9pPr marL="1828800" algn="r" rtl="0" fontAlgn="base">
              <a:spcBef>
                <a:spcPct val="0"/>
              </a:spcBef>
              <a:spcAft>
                <a:spcPct val="0"/>
              </a:spcAft>
              <a:defRPr sz="4400">
                <a:solidFill>
                  <a:srgbClr val="3333CC"/>
                </a:solidFill>
                <a:latin typeface="Arial" charset="0"/>
                <a:ea typeface="黑体" pitchFamily="2" charset="-122"/>
              </a:defRPr>
            </a:lvl9pPr>
          </a:lstStyle>
          <a:p>
            <a:r>
              <a:rPr lang="en-US" altLang="zh-CN" smtClean="0"/>
              <a:t>QQ</a:t>
            </a:r>
            <a:r>
              <a:rPr lang="zh-CN" altLang="en-US" smtClean="0"/>
              <a:t>作业</a:t>
            </a:r>
            <a:r>
              <a:rPr lang="en-US" altLang="zh-CN" smtClean="0"/>
              <a:t>-2</a:t>
            </a:r>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564904"/>
            <a:ext cx="5256584" cy="360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p:cNvSpPr>
            <a:spLocks noGrp="1"/>
          </p:cNvSpPr>
          <p:nvPr>
            <p:ph idx="1"/>
          </p:nvPr>
        </p:nvSpPr>
        <p:spPr>
          <a:xfrm>
            <a:off x="611560" y="1268760"/>
            <a:ext cx="8229600" cy="1652808"/>
          </a:xfrm>
        </p:spPr>
        <p:txBody>
          <a:bodyPr/>
          <a:lstStyle/>
          <a:p>
            <a:r>
              <a:rPr lang="zh-CN" altLang="en-US" sz="2400" dirty="0" smtClean="0"/>
              <a:t>完成一个简易的计算器功能：要求实现两个数的加、减、乘和除的</a:t>
            </a:r>
            <a:r>
              <a:rPr lang="zh-CN" altLang="en-US" sz="2400" smtClean="0"/>
              <a:t>功能。（通过单击按钮输入操作数或运算符，单击“</a:t>
            </a:r>
            <a:r>
              <a:rPr lang="en-US" altLang="zh-CN" sz="2400" smtClean="0"/>
              <a:t>=</a:t>
            </a:r>
            <a:r>
              <a:rPr lang="zh-CN" altLang="en-US" sz="2400" smtClean="0"/>
              <a:t>”时，计算并显示正确结果）</a:t>
            </a:r>
            <a:endParaRPr lang="en-US" altLang="zh-CN" sz="2400" dirty="0" smtClean="0"/>
          </a:p>
          <a:p>
            <a:endParaRPr lang="en-US" altLang="zh-CN" sz="2400" dirty="0"/>
          </a:p>
        </p:txBody>
      </p:sp>
    </p:spTree>
    <p:extLst>
      <p:ext uri="{BB962C8B-B14F-4D97-AF65-F5344CB8AC3E}">
        <p14:creationId xmlns:p14="http://schemas.microsoft.com/office/powerpoint/2010/main" val="3680937538"/>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46970"/>
            <a:ext cx="8229600" cy="5030302"/>
          </a:xfrm>
        </p:spPr>
        <p:txBody>
          <a:bodyPr/>
          <a:lstStyle/>
          <a:p>
            <a:r>
              <a:rPr lang="zh-CN" altLang="en-US" sz="2400" dirty="0" smtClean="0"/>
              <a:t>思路</a:t>
            </a:r>
            <a:endParaRPr lang="en-US" altLang="zh-CN" sz="2400" dirty="0" smtClean="0"/>
          </a:p>
          <a:p>
            <a:pPr marL="0" indent="0">
              <a:buNone/>
            </a:pPr>
            <a:r>
              <a:rPr lang="zh-CN" altLang="en-US" sz="2400" dirty="0" smtClean="0"/>
              <a:t>（</a:t>
            </a:r>
            <a:r>
              <a:rPr lang="en-US" altLang="zh-CN" sz="2400" dirty="0" smtClean="0"/>
              <a:t>1</a:t>
            </a:r>
            <a:r>
              <a:rPr lang="zh-CN" altLang="en-US" sz="2400" dirty="0" smtClean="0"/>
              <a:t>）上门一个</a:t>
            </a:r>
            <a:r>
              <a:rPr lang="en-US" altLang="zh-CN" sz="2400" dirty="0" err="1" smtClean="0"/>
              <a:t>textField</a:t>
            </a:r>
            <a:r>
              <a:rPr lang="zh-CN" altLang="en-US" sz="2400" dirty="0" smtClean="0"/>
              <a:t>用户存用户输入和计算结果</a:t>
            </a:r>
            <a:endParaRPr lang="en-US" altLang="zh-CN" sz="2400" dirty="0" smtClean="0"/>
          </a:p>
          <a:p>
            <a:pPr marL="0" indent="0">
              <a:buNone/>
            </a:pPr>
            <a:r>
              <a:rPr lang="zh-CN" altLang="en-US" sz="2400" dirty="0" smtClean="0"/>
              <a:t>（</a:t>
            </a:r>
            <a:r>
              <a:rPr lang="en-US" altLang="zh-CN" sz="2400" dirty="0" smtClean="0"/>
              <a:t>2</a:t>
            </a:r>
            <a:r>
              <a:rPr lang="zh-CN" altLang="en-US" sz="2400" dirty="0" smtClean="0"/>
              <a:t>）按下</a:t>
            </a:r>
            <a:r>
              <a:rPr lang="en-US" altLang="zh-CN" sz="2400" dirty="0" smtClean="0"/>
              <a:t>0~9</a:t>
            </a:r>
            <a:r>
              <a:rPr lang="zh-CN" altLang="en-US" sz="2400" dirty="0" smtClean="0"/>
              <a:t>数字键，直接在文字后面添加数字；按下运行运算符时，添加运算符，同时在运算符前后添加空格</a:t>
            </a:r>
            <a:endParaRPr lang="en-US" altLang="zh-CN" sz="2400" dirty="0" smtClean="0"/>
          </a:p>
          <a:p>
            <a:pPr marL="0" indent="0">
              <a:buNone/>
            </a:pPr>
            <a:r>
              <a:rPr lang="zh-CN" altLang="en-US" sz="2400" dirty="0" smtClean="0"/>
              <a:t>（</a:t>
            </a:r>
            <a:r>
              <a:rPr lang="en-US" altLang="zh-CN" sz="2400" dirty="0" smtClean="0"/>
              <a:t>3</a:t>
            </a:r>
            <a:r>
              <a:rPr lang="zh-CN" altLang="en-US" sz="2400" dirty="0" smtClean="0"/>
              <a:t>）按下</a:t>
            </a:r>
            <a:r>
              <a:rPr lang="en-US" altLang="zh-CN" sz="2400" dirty="0" smtClean="0"/>
              <a:t>Del</a:t>
            </a:r>
            <a:r>
              <a:rPr lang="zh-CN" altLang="en-US" sz="2400" dirty="0" smtClean="0"/>
              <a:t>，删除最后一个字符；按下</a:t>
            </a:r>
            <a:r>
              <a:rPr lang="en-US" altLang="zh-CN" sz="2400" dirty="0" smtClean="0"/>
              <a:t>CE</a:t>
            </a:r>
            <a:r>
              <a:rPr lang="zh-CN" altLang="en-US" sz="2400" dirty="0" smtClean="0"/>
              <a:t>，清除所有字符</a:t>
            </a:r>
            <a:endParaRPr lang="en-US" altLang="zh-CN" sz="2400" dirty="0" smtClean="0"/>
          </a:p>
          <a:p>
            <a:pPr marL="0" indent="0">
              <a:buNone/>
            </a:pPr>
            <a:r>
              <a:rPr lang="zh-CN" altLang="en-US" sz="2400" dirty="0" smtClean="0"/>
              <a:t>（</a:t>
            </a:r>
            <a:r>
              <a:rPr lang="en-US" altLang="zh-CN" sz="2400" dirty="0" smtClean="0"/>
              <a:t>4</a:t>
            </a:r>
            <a:r>
              <a:rPr lang="zh-CN" altLang="en-US" sz="2400" dirty="0" smtClean="0"/>
              <a:t>）按下</a:t>
            </a:r>
            <a:r>
              <a:rPr lang="en-US" altLang="zh-CN" sz="2400" dirty="0" smtClean="0"/>
              <a:t>=</a:t>
            </a:r>
            <a:r>
              <a:rPr lang="zh-CN" altLang="en-US" sz="2400" dirty="0" smtClean="0"/>
              <a:t>，读取</a:t>
            </a:r>
            <a:r>
              <a:rPr lang="en-US" altLang="zh-CN" sz="2400" dirty="0" err="1" smtClean="0"/>
              <a:t>textfield</a:t>
            </a:r>
            <a:r>
              <a:rPr lang="zh-CN" altLang="en-US" sz="2400" dirty="0" smtClean="0"/>
              <a:t>中字符串，通过空格将字符串分割成</a:t>
            </a:r>
            <a:r>
              <a:rPr lang="en-US" altLang="zh-CN" sz="2400" dirty="0" smtClean="0"/>
              <a:t>3</a:t>
            </a:r>
            <a:r>
              <a:rPr lang="zh-CN" altLang="en-US" sz="2400" dirty="0" smtClean="0"/>
              <a:t>部分，根据中间运算符计算出结果后，添加到</a:t>
            </a:r>
            <a:r>
              <a:rPr lang="en-US" altLang="zh-CN" sz="2400" dirty="0" err="1" smtClean="0"/>
              <a:t>textfield</a:t>
            </a:r>
            <a:r>
              <a:rPr lang="zh-CN" altLang="en-US" sz="2400" dirty="0" smtClean="0"/>
              <a:t>中。</a:t>
            </a:r>
            <a:endParaRPr lang="en-US" altLang="zh-CN" sz="2400" dirty="0" smtClean="0"/>
          </a:p>
          <a:p>
            <a:pPr marL="0" indent="0">
              <a:buNone/>
            </a:pPr>
            <a:endParaRPr lang="en-US" altLang="zh-CN" sz="2400" dirty="0"/>
          </a:p>
          <a:p>
            <a:pPr marL="0" indent="0">
              <a:buNone/>
            </a:pPr>
            <a:r>
              <a:rPr lang="zh-CN" altLang="en-US" sz="2400" i="1" dirty="0" smtClean="0"/>
              <a:t>注：完整代码比较长，手写的同学可以省略中间给</a:t>
            </a:r>
            <a:r>
              <a:rPr lang="en-US" altLang="zh-CN" sz="2400" i="1" dirty="0" smtClean="0"/>
              <a:t>0~9</a:t>
            </a:r>
            <a:r>
              <a:rPr lang="zh-CN" altLang="en-US" sz="2400" i="1" dirty="0" smtClean="0"/>
              <a:t>数字添加事件处理的重复的类似代码。</a:t>
            </a:r>
            <a:endParaRPr lang="zh-CN" altLang="en-US" sz="2400" i="1" dirty="0"/>
          </a:p>
        </p:txBody>
      </p:sp>
      <p:sp>
        <p:nvSpPr>
          <p:cNvPr id="4" name="灯片编号占位符 3"/>
          <p:cNvSpPr>
            <a:spLocks noGrp="1"/>
          </p:cNvSpPr>
          <p:nvPr>
            <p:ph type="sldNum" sz="quarter" idx="10"/>
          </p:nvPr>
        </p:nvSpPr>
        <p:spPr/>
        <p:txBody>
          <a:bodyPr/>
          <a:lstStyle/>
          <a:p>
            <a:pPr>
              <a:defRPr/>
            </a:pPr>
            <a:fld id="{F5A49428-A34C-4A45-908B-1FBAD45E0B6F}" type="slidenum">
              <a:rPr lang="en-US" altLang="zh-CN" smtClean="0"/>
              <a:pPr>
                <a:defRPr/>
              </a:pPr>
              <a:t>84</a:t>
            </a:fld>
            <a:endParaRPr lang="en-US" altLang="zh-CN"/>
          </a:p>
        </p:txBody>
      </p:sp>
      <p:sp>
        <p:nvSpPr>
          <p:cNvPr id="7" name="标题 1"/>
          <p:cNvSpPr txBox="1">
            <a:spLocks/>
          </p:cNvSpPr>
          <p:nvPr/>
        </p:nvSpPr>
        <p:spPr bwMode="auto">
          <a:xfrm>
            <a:off x="611560" y="75076"/>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a:solidFill>
                  <a:srgbClr val="3333CC"/>
                </a:solidFill>
                <a:latin typeface="+mj-lt"/>
                <a:ea typeface="+mj-ea"/>
                <a:cs typeface="+mj-cs"/>
              </a:defRPr>
            </a:lvl1pPr>
            <a:lvl2pPr algn="r" rtl="0" eaLnBrk="0" fontAlgn="base" hangingPunct="0">
              <a:spcBef>
                <a:spcPct val="0"/>
              </a:spcBef>
              <a:spcAft>
                <a:spcPct val="0"/>
              </a:spcAft>
              <a:defRPr sz="4400">
                <a:solidFill>
                  <a:srgbClr val="3333CC"/>
                </a:solidFill>
                <a:latin typeface="Arial" charset="0"/>
                <a:ea typeface="黑体" pitchFamily="2" charset="-122"/>
              </a:defRPr>
            </a:lvl2pPr>
            <a:lvl3pPr algn="r" rtl="0" eaLnBrk="0" fontAlgn="base" hangingPunct="0">
              <a:spcBef>
                <a:spcPct val="0"/>
              </a:spcBef>
              <a:spcAft>
                <a:spcPct val="0"/>
              </a:spcAft>
              <a:defRPr sz="4400">
                <a:solidFill>
                  <a:srgbClr val="3333CC"/>
                </a:solidFill>
                <a:latin typeface="Arial" charset="0"/>
                <a:ea typeface="黑体" pitchFamily="2" charset="-122"/>
              </a:defRPr>
            </a:lvl3pPr>
            <a:lvl4pPr algn="r" rtl="0" eaLnBrk="0" fontAlgn="base" hangingPunct="0">
              <a:spcBef>
                <a:spcPct val="0"/>
              </a:spcBef>
              <a:spcAft>
                <a:spcPct val="0"/>
              </a:spcAft>
              <a:defRPr sz="4400">
                <a:solidFill>
                  <a:srgbClr val="3333CC"/>
                </a:solidFill>
                <a:latin typeface="Arial" charset="0"/>
                <a:ea typeface="黑体" pitchFamily="2" charset="-122"/>
              </a:defRPr>
            </a:lvl4pPr>
            <a:lvl5pPr algn="r" rtl="0" eaLnBrk="0" fontAlgn="base" hangingPunct="0">
              <a:spcBef>
                <a:spcPct val="0"/>
              </a:spcBef>
              <a:spcAft>
                <a:spcPct val="0"/>
              </a:spcAft>
              <a:defRPr sz="4400">
                <a:solidFill>
                  <a:srgbClr val="3333CC"/>
                </a:solidFill>
                <a:latin typeface="Arial" charset="0"/>
                <a:ea typeface="黑体" pitchFamily="2" charset="-122"/>
              </a:defRPr>
            </a:lvl5pPr>
            <a:lvl6pPr marL="457200" algn="r" rtl="0" fontAlgn="base">
              <a:spcBef>
                <a:spcPct val="0"/>
              </a:spcBef>
              <a:spcAft>
                <a:spcPct val="0"/>
              </a:spcAft>
              <a:defRPr sz="4400">
                <a:solidFill>
                  <a:srgbClr val="3333CC"/>
                </a:solidFill>
                <a:latin typeface="Arial" charset="0"/>
                <a:ea typeface="黑体" pitchFamily="2" charset="-122"/>
              </a:defRPr>
            </a:lvl6pPr>
            <a:lvl7pPr marL="914400" algn="r" rtl="0" fontAlgn="base">
              <a:spcBef>
                <a:spcPct val="0"/>
              </a:spcBef>
              <a:spcAft>
                <a:spcPct val="0"/>
              </a:spcAft>
              <a:defRPr sz="4400">
                <a:solidFill>
                  <a:srgbClr val="3333CC"/>
                </a:solidFill>
                <a:latin typeface="Arial" charset="0"/>
                <a:ea typeface="黑体" pitchFamily="2" charset="-122"/>
              </a:defRPr>
            </a:lvl7pPr>
            <a:lvl8pPr marL="1371600" algn="r" rtl="0" fontAlgn="base">
              <a:spcBef>
                <a:spcPct val="0"/>
              </a:spcBef>
              <a:spcAft>
                <a:spcPct val="0"/>
              </a:spcAft>
              <a:defRPr sz="4400">
                <a:solidFill>
                  <a:srgbClr val="3333CC"/>
                </a:solidFill>
                <a:latin typeface="Arial" charset="0"/>
                <a:ea typeface="黑体" pitchFamily="2" charset="-122"/>
              </a:defRPr>
            </a:lvl8pPr>
            <a:lvl9pPr marL="1828800" algn="r" rtl="0" fontAlgn="base">
              <a:spcBef>
                <a:spcPct val="0"/>
              </a:spcBef>
              <a:spcAft>
                <a:spcPct val="0"/>
              </a:spcAft>
              <a:defRPr sz="4400">
                <a:solidFill>
                  <a:srgbClr val="3333CC"/>
                </a:solidFill>
                <a:latin typeface="Arial" charset="0"/>
                <a:ea typeface="黑体" pitchFamily="2" charset="-122"/>
              </a:defRPr>
            </a:lvl9pPr>
          </a:lstStyle>
          <a:p>
            <a:r>
              <a:rPr lang="zh-CN" altLang="en-US" dirty="0" smtClean="0"/>
              <a:t>作业</a:t>
            </a:r>
            <a:endParaRPr lang="zh-CN" altLang="en-US" dirty="0"/>
          </a:p>
        </p:txBody>
      </p:sp>
    </p:spTree>
    <p:extLst>
      <p:ext uri="{BB962C8B-B14F-4D97-AF65-F5344CB8AC3E}">
        <p14:creationId xmlns:p14="http://schemas.microsoft.com/office/powerpoint/2010/main" val="3916123640"/>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smtClean="0"/>
              <a:t>习题</a:t>
            </a:r>
          </a:p>
        </p:txBody>
      </p:sp>
      <p:sp>
        <p:nvSpPr>
          <p:cNvPr id="3" name="内容占位符 2"/>
          <p:cNvSpPr>
            <a:spLocks noGrp="1"/>
          </p:cNvSpPr>
          <p:nvPr>
            <p:ph idx="1"/>
          </p:nvPr>
        </p:nvSpPr>
        <p:spPr>
          <a:xfrm>
            <a:off x="468313" y="908050"/>
            <a:ext cx="8445500" cy="576263"/>
          </a:xfrm>
        </p:spPr>
        <p:txBody>
          <a:bodyPr/>
          <a:lstStyle/>
          <a:p>
            <a:pPr marL="0" indent="0">
              <a:buFont typeface="Wingdings" pitchFamily="2" charset="2"/>
              <a:buNone/>
            </a:pPr>
            <a:r>
              <a:rPr lang="en-US" altLang="zh-CN" sz="2000" smtClean="0"/>
              <a:t>1.  </a:t>
            </a:r>
            <a:r>
              <a:rPr lang="zh-CN" altLang="en-US" sz="2000" smtClean="0"/>
              <a:t>什么是组件？组件类与普通类有什么不同？</a:t>
            </a:r>
          </a:p>
        </p:txBody>
      </p:sp>
      <p:sp>
        <p:nvSpPr>
          <p:cNvPr id="95236"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71A928-9115-4605-A66D-CBC3F843B54A}" type="slidenum">
              <a:rPr lang="en-US" altLang="zh-CN" smtClean="0"/>
              <a:pPr eaLnBrk="1" hangingPunct="1"/>
              <a:t>85</a:t>
            </a:fld>
            <a:endParaRPr lang="en-US" altLang="zh-CN" smtClean="0"/>
          </a:p>
        </p:txBody>
      </p:sp>
      <p:sp>
        <p:nvSpPr>
          <p:cNvPr id="5" name="内容占位符 2"/>
          <p:cNvSpPr txBox="1">
            <a:spLocks/>
          </p:cNvSpPr>
          <p:nvPr/>
        </p:nvSpPr>
        <p:spPr bwMode="auto">
          <a:xfrm>
            <a:off x="468313" y="1268413"/>
            <a:ext cx="8640762"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None/>
            </a:pPr>
            <a:r>
              <a:rPr lang="en-US" altLang="zh-CN" sz="2000">
                <a:ea typeface="黑体" pitchFamily="49" charset="-122"/>
              </a:rPr>
              <a:t>【</a:t>
            </a:r>
            <a:r>
              <a:rPr lang="zh-CN" altLang="en-US" sz="2000">
                <a:ea typeface="黑体" pitchFamily="49" charset="-122"/>
              </a:rPr>
              <a:t>答</a:t>
            </a:r>
            <a:r>
              <a:rPr lang="en-US" altLang="zh-CN" sz="2000">
                <a:ea typeface="黑体" pitchFamily="49" charset="-122"/>
              </a:rPr>
              <a:t>】</a:t>
            </a:r>
            <a:r>
              <a:rPr lang="zh-CN" altLang="en-US" sz="2000">
                <a:ea typeface="黑体" pitchFamily="49" charset="-122"/>
              </a:rPr>
              <a:t>组件是构成图形用户界面的基本成分和核心元素；组件是具有以下特性的对象：运行时可见，能拥有并管理其他组件，在窗口中可操纵，可获得输入焦点等。</a:t>
            </a:r>
          </a:p>
        </p:txBody>
      </p:sp>
      <p:sp>
        <p:nvSpPr>
          <p:cNvPr id="6" name="内容占位符 2"/>
          <p:cNvSpPr txBox="1">
            <a:spLocks/>
          </p:cNvSpPr>
          <p:nvPr/>
        </p:nvSpPr>
        <p:spPr bwMode="auto">
          <a:xfrm>
            <a:off x="468313" y="2349500"/>
            <a:ext cx="84455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None/>
            </a:pPr>
            <a:r>
              <a:rPr lang="en-US" altLang="zh-CN" sz="2000">
                <a:ea typeface="黑体" pitchFamily="49" charset="-122"/>
              </a:rPr>
              <a:t>2. </a:t>
            </a:r>
            <a:r>
              <a:rPr lang="zh-CN" altLang="en-US" sz="2000">
                <a:ea typeface="黑体" pitchFamily="49" charset="-122"/>
              </a:rPr>
              <a:t>什么是容器组件？它有什么特点？</a:t>
            </a:r>
            <a:r>
              <a:rPr lang="en-US" altLang="zh-CN" sz="2000">
                <a:ea typeface="黑体" pitchFamily="49" charset="-122"/>
              </a:rPr>
              <a:t>Java</a:t>
            </a:r>
            <a:r>
              <a:rPr lang="zh-CN" altLang="en-US" sz="2000">
                <a:ea typeface="黑体" pitchFamily="49" charset="-122"/>
              </a:rPr>
              <a:t>提供了哪些容器组件？</a:t>
            </a:r>
          </a:p>
        </p:txBody>
      </p:sp>
      <p:sp>
        <p:nvSpPr>
          <p:cNvPr id="7" name="内容占位符 2"/>
          <p:cNvSpPr txBox="1">
            <a:spLocks/>
          </p:cNvSpPr>
          <p:nvPr/>
        </p:nvSpPr>
        <p:spPr bwMode="auto">
          <a:xfrm>
            <a:off x="468313" y="2781300"/>
            <a:ext cx="864076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None/>
            </a:pPr>
            <a:r>
              <a:rPr lang="en-US" altLang="zh-CN" sz="2000">
                <a:ea typeface="黑体" pitchFamily="49" charset="-122"/>
              </a:rPr>
              <a:t>【</a:t>
            </a:r>
            <a:r>
              <a:rPr lang="zh-CN" altLang="en-US" sz="2000">
                <a:ea typeface="黑体" pitchFamily="49" charset="-122"/>
              </a:rPr>
              <a:t>答</a:t>
            </a:r>
            <a:r>
              <a:rPr lang="en-US" altLang="zh-CN" sz="2000">
                <a:ea typeface="黑体" pitchFamily="49" charset="-122"/>
              </a:rPr>
              <a:t>】</a:t>
            </a:r>
            <a:r>
              <a:rPr lang="zh-CN" altLang="en-US" sz="2000">
                <a:ea typeface="黑体" pitchFamily="49" charset="-122"/>
              </a:rPr>
              <a:t>容器组件是一种能够容纳其他组件的特殊组件。特点：能容纳其他组件，并在其可视区域内显示这些组件。</a:t>
            </a:r>
            <a:r>
              <a:rPr lang="en-US" altLang="zh-CN" sz="2000">
                <a:ea typeface="黑体" pitchFamily="49" charset="-122"/>
              </a:rPr>
              <a:t>Java</a:t>
            </a:r>
            <a:r>
              <a:rPr lang="zh-CN" altLang="en-US" sz="2000">
                <a:ea typeface="黑体" pitchFamily="49" charset="-122"/>
              </a:rPr>
              <a:t>提供了窗口</a:t>
            </a:r>
            <a:r>
              <a:rPr lang="en-US" altLang="zh-CN" sz="2000">
                <a:ea typeface="黑体" pitchFamily="49" charset="-122"/>
              </a:rPr>
              <a:t>(window)</a:t>
            </a:r>
            <a:r>
              <a:rPr lang="zh-CN" altLang="en-US" sz="2000">
                <a:ea typeface="黑体" pitchFamily="49" charset="-122"/>
              </a:rPr>
              <a:t>和面板</a:t>
            </a:r>
            <a:r>
              <a:rPr lang="en-US" altLang="zh-CN" sz="2000">
                <a:ea typeface="黑体" pitchFamily="49" charset="-122"/>
              </a:rPr>
              <a:t>(panel)</a:t>
            </a:r>
            <a:r>
              <a:rPr lang="zh-CN" altLang="en-US" sz="2000">
                <a:ea typeface="黑体" pitchFamily="49" charset="-122"/>
              </a:rPr>
              <a:t>两种容器。</a:t>
            </a:r>
          </a:p>
        </p:txBody>
      </p:sp>
      <p:sp>
        <p:nvSpPr>
          <p:cNvPr id="8" name="内容占位符 2"/>
          <p:cNvSpPr txBox="1">
            <a:spLocks/>
          </p:cNvSpPr>
          <p:nvPr/>
        </p:nvSpPr>
        <p:spPr bwMode="auto">
          <a:xfrm>
            <a:off x="468313" y="3860800"/>
            <a:ext cx="84455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None/>
            </a:pPr>
            <a:r>
              <a:rPr lang="en-US" altLang="zh-CN" sz="2000">
                <a:ea typeface="黑体" pitchFamily="49" charset="-122"/>
              </a:rPr>
              <a:t>3.</a:t>
            </a:r>
            <a:r>
              <a:rPr lang="zh-CN" altLang="en-US" sz="2000">
                <a:ea typeface="黑体" pitchFamily="49" charset="-122"/>
              </a:rPr>
              <a:t>窗口与对话框有什么不同？框架与面板有什么不同？</a:t>
            </a:r>
          </a:p>
        </p:txBody>
      </p:sp>
      <p:sp>
        <p:nvSpPr>
          <p:cNvPr id="9" name="内容占位符 2"/>
          <p:cNvSpPr txBox="1">
            <a:spLocks/>
          </p:cNvSpPr>
          <p:nvPr/>
        </p:nvSpPr>
        <p:spPr bwMode="auto">
          <a:xfrm>
            <a:off x="468313" y="4221163"/>
            <a:ext cx="8640762"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None/>
            </a:pPr>
            <a:r>
              <a:rPr lang="en-US" altLang="zh-CN" sz="2000">
                <a:ea typeface="黑体" pitchFamily="49" charset="-122"/>
              </a:rPr>
              <a:t>【</a:t>
            </a:r>
            <a:r>
              <a:rPr lang="zh-CN" altLang="en-US" sz="2000">
                <a:ea typeface="黑体" pitchFamily="49" charset="-122"/>
              </a:rPr>
              <a:t>答</a:t>
            </a:r>
            <a:r>
              <a:rPr lang="en-US" altLang="zh-CN" sz="2000">
                <a:ea typeface="黑体" pitchFamily="49" charset="-122"/>
              </a:rPr>
              <a:t>】</a:t>
            </a:r>
            <a:r>
              <a:rPr lang="zh-CN" altLang="en-US" sz="2000">
                <a:solidFill>
                  <a:srgbClr val="C00000"/>
                </a:solidFill>
                <a:ea typeface="黑体" pitchFamily="49" charset="-122"/>
              </a:rPr>
              <a:t>对话框是窗口类的子类</a:t>
            </a:r>
            <a:r>
              <a:rPr lang="zh-CN" altLang="en-US" sz="2000">
                <a:ea typeface="黑体" pitchFamily="49" charset="-122"/>
              </a:rPr>
              <a:t>，对话框也是一种可移动的窗口，不能作为应用程序的主窗口，它</a:t>
            </a:r>
            <a:r>
              <a:rPr lang="zh-CN" altLang="en-US" sz="2000">
                <a:solidFill>
                  <a:srgbClr val="C00000"/>
                </a:solidFill>
                <a:ea typeface="黑体" pitchFamily="49" charset="-122"/>
              </a:rPr>
              <a:t>依赖于一个框架窗口而存在，当框架窗口关闭时，对话框也关闭</a:t>
            </a:r>
            <a:r>
              <a:rPr lang="zh-CN" altLang="en-US" sz="2000">
                <a:ea typeface="黑体" pitchFamily="49" charset="-122"/>
              </a:rPr>
              <a:t>。</a:t>
            </a:r>
            <a:endParaRPr lang="en-US" altLang="zh-CN" sz="2000">
              <a:ea typeface="黑体" pitchFamily="49" charset="-122"/>
            </a:endParaRPr>
          </a:p>
          <a:p>
            <a:pPr>
              <a:spcBef>
                <a:spcPct val="20000"/>
              </a:spcBef>
              <a:buClr>
                <a:srgbClr val="339966"/>
              </a:buClr>
              <a:buFont typeface="Wingdings" pitchFamily="2" charset="2"/>
              <a:buNone/>
            </a:pPr>
            <a:r>
              <a:rPr lang="en-US" altLang="zh-CN" sz="2000">
                <a:ea typeface="黑体" pitchFamily="49" charset="-122"/>
              </a:rPr>
              <a:t>      </a:t>
            </a:r>
            <a:r>
              <a:rPr lang="zh-CN" altLang="en-US" sz="2000">
                <a:solidFill>
                  <a:srgbClr val="C00000"/>
                </a:solidFill>
                <a:ea typeface="黑体" pitchFamily="49" charset="-122"/>
              </a:rPr>
              <a:t>框架类是一种带标题栏并且可以改变大小的窗口</a:t>
            </a:r>
            <a:r>
              <a:rPr lang="zh-CN" altLang="en-US" sz="2000">
                <a:ea typeface="黑体" pitchFamily="49" charset="-122"/>
              </a:rPr>
              <a:t>；它是窗口类的子类，所以</a:t>
            </a:r>
            <a:r>
              <a:rPr lang="zh-CN" altLang="en-US" sz="2000">
                <a:solidFill>
                  <a:srgbClr val="C00000"/>
                </a:solidFill>
                <a:ea typeface="黑体" pitchFamily="49" charset="-122"/>
              </a:rPr>
              <a:t>它可以独立存在，可被移动</a:t>
            </a:r>
            <a:r>
              <a:rPr lang="zh-CN" altLang="en-US" sz="2000">
                <a:ea typeface="黑体" pitchFamily="49" charset="-122"/>
              </a:rPr>
              <a:t>，可被最大化和最小化，有标题栏、边框、可添加菜单栏；而</a:t>
            </a:r>
            <a:r>
              <a:rPr lang="zh-CN" altLang="en-US" sz="2000">
                <a:solidFill>
                  <a:srgbClr val="C00000"/>
                </a:solidFill>
                <a:ea typeface="黑体" pitchFamily="49" charset="-122"/>
              </a:rPr>
              <a:t>面板不能独立存在，必须包含在另一个容器里</a:t>
            </a:r>
            <a:r>
              <a:rPr lang="zh-CN" altLang="en-US" sz="2000">
                <a:ea typeface="黑体" pitchFamily="49" charset="-122"/>
              </a:rPr>
              <a:t>，面板没有标题，没有边框，不可添加菜单栏。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arn(inVertical)">
                                      <p:cBhvr>
                                        <p:cTn id="17" dur="5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barn(inVertical)">
                                      <p:cBhvr>
                                        <p:cTn id="27" dur="500"/>
                                        <p:tgtEl>
                                          <p:spTgt spid="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build="p"/>
      <p:bldP spid="7" grpId="0"/>
      <p:bldP spid="8" grpId="0" build="p"/>
      <p:bldP spid="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DB39643-25DC-4594-9D23-80982D94ECEC}" type="slidenum">
              <a:rPr lang="en-US" altLang="zh-CN" smtClean="0"/>
              <a:pPr eaLnBrk="1" hangingPunct="1"/>
              <a:t>86</a:t>
            </a:fld>
            <a:endParaRPr lang="en-US" altLang="zh-CN" smtClean="0"/>
          </a:p>
        </p:txBody>
      </p:sp>
      <p:sp>
        <p:nvSpPr>
          <p:cNvPr id="5" name="内容占位符 2"/>
          <p:cNvSpPr>
            <a:spLocks noGrp="1"/>
          </p:cNvSpPr>
          <p:nvPr>
            <p:ph idx="1"/>
          </p:nvPr>
        </p:nvSpPr>
        <p:spPr>
          <a:xfrm>
            <a:off x="468313" y="188913"/>
            <a:ext cx="8445500" cy="576262"/>
          </a:xfrm>
        </p:spPr>
        <p:txBody>
          <a:bodyPr/>
          <a:lstStyle/>
          <a:p>
            <a:pPr marL="0" indent="0">
              <a:buFont typeface="Wingdings" pitchFamily="2" charset="2"/>
              <a:buNone/>
            </a:pPr>
            <a:r>
              <a:rPr lang="en-US" altLang="zh-CN" sz="2000" smtClean="0"/>
              <a:t>4.</a:t>
            </a:r>
            <a:r>
              <a:rPr lang="zh-CN" altLang="en-US" sz="2000" smtClean="0"/>
              <a:t>什么是事件？什么是事件源？事件处理程序写在哪里？</a:t>
            </a:r>
          </a:p>
        </p:txBody>
      </p:sp>
      <p:sp>
        <p:nvSpPr>
          <p:cNvPr id="6" name="内容占位符 2"/>
          <p:cNvSpPr txBox="1">
            <a:spLocks/>
          </p:cNvSpPr>
          <p:nvPr/>
        </p:nvSpPr>
        <p:spPr bwMode="auto">
          <a:xfrm>
            <a:off x="468313" y="549275"/>
            <a:ext cx="8640762"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None/>
            </a:pPr>
            <a:r>
              <a:rPr lang="en-US" altLang="zh-CN" sz="2000">
                <a:ea typeface="黑体" pitchFamily="49" charset="-122"/>
              </a:rPr>
              <a:t>【</a:t>
            </a:r>
            <a:r>
              <a:rPr lang="zh-CN" altLang="en-US" sz="2000">
                <a:ea typeface="黑体" pitchFamily="49" charset="-122"/>
              </a:rPr>
              <a:t>答</a:t>
            </a:r>
            <a:r>
              <a:rPr lang="en-US" altLang="zh-CN" sz="2000">
                <a:ea typeface="黑体" pitchFamily="49" charset="-122"/>
              </a:rPr>
              <a:t>】</a:t>
            </a:r>
            <a:r>
              <a:rPr lang="zh-CN" altLang="en-US" sz="2000">
                <a:ea typeface="黑体" pitchFamily="49" charset="-122"/>
              </a:rPr>
              <a:t>事件是指一个状态的改变，或者一个活动的发生。</a:t>
            </a:r>
            <a:endParaRPr lang="en-US" altLang="zh-CN" sz="2000">
              <a:ea typeface="黑体" pitchFamily="49" charset="-122"/>
            </a:endParaRPr>
          </a:p>
          <a:p>
            <a:pPr>
              <a:spcBef>
                <a:spcPct val="20000"/>
              </a:spcBef>
              <a:buClr>
                <a:srgbClr val="339966"/>
              </a:buClr>
              <a:buFont typeface="Wingdings" pitchFamily="2" charset="2"/>
              <a:buNone/>
            </a:pPr>
            <a:r>
              <a:rPr lang="en-US" altLang="zh-CN" sz="2000">
                <a:ea typeface="黑体" pitchFamily="49" charset="-122"/>
              </a:rPr>
              <a:t>          </a:t>
            </a:r>
            <a:r>
              <a:rPr lang="zh-CN" altLang="en-US" sz="2000">
                <a:ea typeface="黑体" pitchFamily="49" charset="-122"/>
              </a:rPr>
              <a:t>产生事件的组件称为事件源。</a:t>
            </a:r>
            <a:endParaRPr lang="en-US" altLang="zh-CN" sz="2000">
              <a:ea typeface="黑体" pitchFamily="49" charset="-122"/>
            </a:endParaRPr>
          </a:p>
          <a:p>
            <a:pPr>
              <a:spcBef>
                <a:spcPct val="20000"/>
              </a:spcBef>
              <a:buClr>
                <a:srgbClr val="339966"/>
              </a:buClr>
              <a:buFont typeface="Wingdings" pitchFamily="2" charset="2"/>
              <a:buNone/>
            </a:pPr>
            <a:r>
              <a:rPr lang="en-US" altLang="zh-CN" sz="2000">
                <a:ea typeface="黑体" pitchFamily="49" charset="-122"/>
              </a:rPr>
              <a:t>          </a:t>
            </a:r>
            <a:r>
              <a:rPr lang="zh-CN" altLang="en-US" sz="2000">
                <a:ea typeface="黑体" pitchFamily="49" charset="-122"/>
              </a:rPr>
              <a:t>事件处理程序写在事件监听器接口中声明的方法中。如：单击事件的事件处理程序由</a:t>
            </a:r>
            <a:r>
              <a:rPr lang="en-US" altLang="zh-CN" sz="2000">
                <a:ea typeface="黑体" pitchFamily="49" charset="-122"/>
              </a:rPr>
              <a:t>ActionListener</a:t>
            </a:r>
            <a:r>
              <a:rPr lang="zh-CN" altLang="en-US" sz="2000">
                <a:ea typeface="黑体" pitchFamily="49" charset="-122"/>
              </a:rPr>
              <a:t>接口中的</a:t>
            </a:r>
            <a:r>
              <a:rPr lang="en-US" altLang="zh-CN" sz="2000">
                <a:ea typeface="黑体" pitchFamily="49" charset="-122"/>
              </a:rPr>
              <a:t>actionPerformed()</a:t>
            </a:r>
            <a:r>
              <a:rPr lang="zh-CN" altLang="en-US" sz="2000">
                <a:ea typeface="黑体" pitchFamily="49" charset="-122"/>
              </a:rPr>
              <a:t>方法实现。</a:t>
            </a:r>
          </a:p>
        </p:txBody>
      </p:sp>
      <p:sp>
        <p:nvSpPr>
          <p:cNvPr id="7" name="内容占位符 2"/>
          <p:cNvSpPr txBox="1">
            <a:spLocks/>
          </p:cNvSpPr>
          <p:nvPr/>
        </p:nvSpPr>
        <p:spPr bwMode="auto">
          <a:xfrm>
            <a:off x="468313" y="2060575"/>
            <a:ext cx="84455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None/>
            </a:pPr>
            <a:r>
              <a:rPr lang="en-US" altLang="zh-CN" sz="2000">
                <a:ea typeface="黑体" pitchFamily="49" charset="-122"/>
              </a:rPr>
              <a:t>5.</a:t>
            </a:r>
            <a:r>
              <a:rPr lang="zh-CN" altLang="en-US" sz="2000">
                <a:ea typeface="黑体" pitchFamily="49" charset="-122"/>
              </a:rPr>
              <a:t> 说明</a:t>
            </a:r>
            <a:r>
              <a:rPr lang="en-US" altLang="zh-CN" sz="2000">
                <a:ea typeface="黑体" pitchFamily="49" charset="-122"/>
              </a:rPr>
              <a:t>Java</a:t>
            </a:r>
            <a:r>
              <a:rPr lang="zh-CN" altLang="en-US" sz="2000">
                <a:ea typeface="黑体" pitchFamily="49" charset="-122"/>
              </a:rPr>
              <a:t>的委托事件模型。</a:t>
            </a:r>
          </a:p>
        </p:txBody>
      </p:sp>
      <p:sp>
        <p:nvSpPr>
          <p:cNvPr id="8" name="内容占位符 2"/>
          <p:cNvSpPr txBox="1">
            <a:spLocks/>
          </p:cNvSpPr>
          <p:nvPr/>
        </p:nvSpPr>
        <p:spPr bwMode="auto">
          <a:xfrm>
            <a:off x="468313" y="2492375"/>
            <a:ext cx="8640762"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None/>
            </a:pPr>
            <a:r>
              <a:rPr lang="en-US" altLang="zh-CN" sz="2000">
                <a:ea typeface="黑体" pitchFamily="49" charset="-122"/>
              </a:rPr>
              <a:t>【</a:t>
            </a:r>
            <a:r>
              <a:rPr lang="zh-CN" altLang="en-US" sz="2000">
                <a:ea typeface="黑体" pitchFamily="49" charset="-122"/>
              </a:rPr>
              <a:t>答</a:t>
            </a:r>
            <a:r>
              <a:rPr lang="en-US" altLang="zh-CN" sz="2000">
                <a:ea typeface="黑体" pitchFamily="49" charset="-122"/>
              </a:rPr>
              <a:t>】</a:t>
            </a:r>
            <a:r>
              <a:rPr lang="zh-CN" altLang="en-US" sz="2000">
                <a:ea typeface="黑体" pitchFamily="49" charset="-122"/>
              </a:rPr>
              <a:t>事件源产生一个事件，并把这个事件发送到一个或多个监听程序，监听程序只是等待这个事件并处理它，然后返回。即程序把事件的处理“委托”给一段“代码”。</a:t>
            </a:r>
          </a:p>
        </p:txBody>
      </p:sp>
      <p:sp>
        <p:nvSpPr>
          <p:cNvPr id="9" name="内容占位符 2"/>
          <p:cNvSpPr txBox="1">
            <a:spLocks/>
          </p:cNvSpPr>
          <p:nvPr/>
        </p:nvSpPr>
        <p:spPr bwMode="auto">
          <a:xfrm>
            <a:off x="468313" y="3500438"/>
            <a:ext cx="84455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None/>
            </a:pPr>
            <a:r>
              <a:rPr lang="en-US" altLang="zh-CN" sz="2000">
                <a:ea typeface="黑体" pitchFamily="49" charset="-122"/>
              </a:rPr>
              <a:t>6.</a:t>
            </a:r>
            <a:r>
              <a:rPr lang="zh-CN" altLang="en-US" sz="2000">
                <a:ea typeface="黑体" pitchFamily="49" charset="-122"/>
              </a:rPr>
              <a:t>按钮组件能够注册哪些事件监听器？文本行组件能够注册哪些事件监听器？文本行和文本区组件能够响应的事件有什么不同？</a:t>
            </a:r>
          </a:p>
        </p:txBody>
      </p:sp>
      <p:sp>
        <p:nvSpPr>
          <p:cNvPr id="10" name="内容占位符 2"/>
          <p:cNvSpPr txBox="1">
            <a:spLocks/>
          </p:cNvSpPr>
          <p:nvPr/>
        </p:nvSpPr>
        <p:spPr bwMode="auto">
          <a:xfrm>
            <a:off x="468313" y="4221163"/>
            <a:ext cx="8640762"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None/>
            </a:pPr>
            <a:r>
              <a:rPr lang="en-US" altLang="zh-CN" sz="2000">
                <a:ea typeface="黑体" pitchFamily="49" charset="-122"/>
              </a:rPr>
              <a:t>【</a:t>
            </a:r>
            <a:r>
              <a:rPr lang="zh-CN" altLang="en-US" sz="2000">
                <a:ea typeface="黑体" pitchFamily="49" charset="-122"/>
              </a:rPr>
              <a:t>答</a:t>
            </a:r>
            <a:r>
              <a:rPr lang="en-US" altLang="zh-CN" sz="2000">
                <a:ea typeface="黑体" pitchFamily="49" charset="-122"/>
              </a:rPr>
              <a:t>】</a:t>
            </a:r>
            <a:r>
              <a:rPr lang="zh-CN" altLang="en-US" sz="2000">
                <a:ea typeface="黑体" pitchFamily="49" charset="-122"/>
              </a:rPr>
              <a:t>按钮组件能够注册的事件监听器有</a:t>
            </a:r>
            <a:r>
              <a:rPr lang="en-US" altLang="zh-CN" sz="2000">
                <a:ea typeface="黑体" pitchFamily="49" charset="-122"/>
              </a:rPr>
              <a:t>ActionListener</a:t>
            </a:r>
            <a:r>
              <a:rPr lang="zh-CN" altLang="en-US" sz="2000">
                <a:ea typeface="黑体" pitchFamily="49" charset="-122"/>
              </a:rPr>
              <a:t>、</a:t>
            </a:r>
            <a:r>
              <a:rPr lang="en-US" altLang="zh-CN" sz="2000">
                <a:ea typeface="黑体" pitchFamily="49" charset="-122"/>
              </a:rPr>
              <a:t>ComponentListener</a:t>
            </a:r>
            <a:r>
              <a:rPr lang="zh-CN" altLang="en-US" sz="2000">
                <a:ea typeface="黑体" pitchFamily="49" charset="-122"/>
              </a:rPr>
              <a:t>、</a:t>
            </a:r>
            <a:r>
              <a:rPr lang="en-US" altLang="zh-CN" sz="2000">
                <a:ea typeface="黑体" pitchFamily="49" charset="-122"/>
              </a:rPr>
              <a:t>ItemListener</a:t>
            </a:r>
            <a:r>
              <a:rPr lang="zh-CN" altLang="en-US" sz="2000">
                <a:ea typeface="黑体" pitchFamily="49" charset="-122"/>
              </a:rPr>
              <a:t>等。</a:t>
            </a:r>
            <a:endParaRPr lang="en-US" altLang="zh-CN" sz="2000">
              <a:ea typeface="黑体" pitchFamily="49" charset="-122"/>
            </a:endParaRPr>
          </a:p>
          <a:p>
            <a:pPr>
              <a:spcBef>
                <a:spcPct val="20000"/>
              </a:spcBef>
              <a:buClr>
                <a:srgbClr val="339966"/>
              </a:buClr>
              <a:buFont typeface="Wingdings" pitchFamily="2" charset="2"/>
              <a:buNone/>
            </a:pPr>
            <a:r>
              <a:rPr lang="en-US" altLang="zh-CN" sz="2000">
                <a:ea typeface="黑体" pitchFamily="49" charset="-122"/>
              </a:rPr>
              <a:t>     </a:t>
            </a:r>
            <a:r>
              <a:rPr lang="zh-CN" altLang="en-US" sz="2000">
                <a:ea typeface="黑体" pitchFamily="49" charset="-122"/>
              </a:rPr>
              <a:t>文本行组件能够注册的事件监听器有</a:t>
            </a:r>
            <a:r>
              <a:rPr lang="en-US" altLang="zh-CN" sz="2000">
                <a:ea typeface="黑体" pitchFamily="49" charset="-122"/>
              </a:rPr>
              <a:t>ActionListener</a:t>
            </a:r>
            <a:r>
              <a:rPr lang="zh-CN" altLang="en-US" sz="2000">
                <a:ea typeface="黑体" pitchFamily="49" charset="-122"/>
              </a:rPr>
              <a:t>、</a:t>
            </a:r>
            <a:r>
              <a:rPr lang="en-US" altLang="zh-CN" sz="2000">
                <a:ea typeface="黑体" pitchFamily="49" charset="-122"/>
              </a:rPr>
              <a:t>ComponentListener</a:t>
            </a:r>
            <a:r>
              <a:rPr lang="zh-CN" altLang="en-US" sz="2000">
                <a:ea typeface="黑体" pitchFamily="49" charset="-122"/>
              </a:rPr>
              <a:t>、</a:t>
            </a:r>
            <a:r>
              <a:rPr lang="en-US" altLang="zh-CN" sz="2000">
                <a:ea typeface="黑体" pitchFamily="49" charset="-122"/>
              </a:rPr>
              <a:t>TextListener</a:t>
            </a:r>
            <a:r>
              <a:rPr lang="zh-CN" altLang="en-US" sz="2000">
                <a:ea typeface="黑体" pitchFamily="49" charset="-122"/>
              </a:rPr>
              <a:t>等。</a:t>
            </a:r>
            <a:endParaRPr lang="en-US" altLang="zh-CN" sz="2000">
              <a:ea typeface="黑体" pitchFamily="49" charset="-122"/>
            </a:endParaRPr>
          </a:p>
          <a:p>
            <a:pPr>
              <a:spcBef>
                <a:spcPct val="20000"/>
              </a:spcBef>
              <a:buClr>
                <a:srgbClr val="339966"/>
              </a:buClr>
              <a:buFont typeface="Wingdings" pitchFamily="2" charset="2"/>
              <a:buNone/>
            </a:pPr>
            <a:r>
              <a:rPr lang="en-US" altLang="zh-CN" sz="2000">
                <a:ea typeface="黑体" pitchFamily="49" charset="-122"/>
              </a:rPr>
              <a:t>    </a:t>
            </a:r>
            <a:r>
              <a:rPr lang="zh-CN" altLang="en-US" sz="2000">
                <a:ea typeface="黑体" pitchFamily="49" charset="-122"/>
              </a:rPr>
              <a:t>文本行是单行文本编辑框，用于编辑一行字符串，文本区是一个多行文本编辑框，它的基本操作与文本行类似，增加的是滚动条的显示和操作。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arn(inVertical)">
                                      <p:cBhvr>
                                        <p:cTn id="17" dur="500"/>
                                        <p:tgtEl>
                                          <p:spTgt spid="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barn(inVertical)">
                                      <p:cBhvr>
                                        <p:cTn id="27" dur="500"/>
                                        <p:tgtEl>
                                          <p:spTgt spid="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build="p"/>
      <p:bldP spid="8" grpId="0"/>
      <p:bldP spid="9" grpId="0" build="p"/>
      <p:bldP spid="1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68313" y="188913"/>
            <a:ext cx="8445500" cy="576262"/>
          </a:xfrm>
        </p:spPr>
        <p:txBody>
          <a:bodyPr/>
          <a:lstStyle/>
          <a:p>
            <a:pPr marL="0" indent="0">
              <a:buFont typeface="Wingdings" pitchFamily="2" charset="2"/>
              <a:buNone/>
            </a:pPr>
            <a:r>
              <a:rPr lang="en-US" altLang="zh-CN" sz="2000" smtClean="0"/>
              <a:t>7.  </a:t>
            </a:r>
            <a:r>
              <a:rPr lang="zh-CN" altLang="en-US" sz="2000" smtClean="0"/>
              <a:t>是否可以对一个组件注册多个事件监听器？</a:t>
            </a:r>
          </a:p>
        </p:txBody>
      </p:sp>
      <p:sp>
        <p:nvSpPr>
          <p:cNvPr id="6" name="内容占位符 2"/>
          <p:cNvSpPr txBox="1">
            <a:spLocks/>
          </p:cNvSpPr>
          <p:nvPr/>
        </p:nvSpPr>
        <p:spPr bwMode="auto">
          <a:xfrm>
            <a:off x="468313" y="549275"/>
            <a:ext cx="89995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None/>
            </a:pPr>
            <a:r>
              <a:rPr lang="en-US" altLang="zh-CN" sz="2000">
                <a:ea typeface="黑体" pitchFamily="49" charset="-122"/>
              </a:rPr>
              <a:t>【</a:t>
            </a:r>
            <a:r>
              <a:rPr lang="zh-CN" altLang="en-US" sz="2000">
                <a:ea typeface="黑体" pitchFamily="49" charset="-122"/>
              </a:rPr>
              <a:t>答</a:t>
            </a:r>
            <a:r>
              <a:rPr lang="en-US" altLang="zh-CN" sz="2000">
                <a:ea typeface="黑体" pitchFamily="49" charset="-122"/>
              </a:rPr>
              <a:t>】</a:t>
            </a:r>
            <a:r>
              <a:rPr lang="zh-CN" altLang="en-US" sz="2000">
                <a:ea typeface="黑体" pitchFamily="49" charset="-122"/>
              </a:rPr>
              <a:t>可以。如果一个组件需要响应多个事件，则可以注册多个事件监听器。</a:t>
            </a:r>
          </a:p>
        </p:txBody>
      </p:sp>
      <p:sp>
        <p:nvSpPr>
          <p:cNvPr id="11" name="内容占位符 2"/>
          <p:cNvSpPr txBox="1">
            <a:spLocks/>
          </p:cNvSpPr>
          <p:nvPr/>
        </p:nvSpPr>
        <p:spPr bwMode="auto">
          <a:xfrm>
            <a:off x="468313" y="981075"/>
            <a:ext cx="84455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None/>
            </a:pPr>
            <a:r>
              <a:rPr lang="en-US" altLang="zh-CN" sz="2000">
                <a:ea typeface="黑体" pitchFamily="49" charset="-122"/>
              </a:rPr>
              <a:t>8.</a:t>
            </a:r>
            <a:r>
              <a:rPr lang="zh-CN" altLang="en-US" sz="2000">
                <a:ea typeface="黑体" pitchFamily="49" charset="-122"/>
              </a:rPr>
              <a:t>在事件处理方法中，怎样区分不同的事件源组件？</a:t>
            </a:r>
          </a:p>
        </p:txBody>
      </p:sp>
      <p:sp>
        <p:nvSpPr>
          <p:cNvPr id="12" name="内容占位符 2"/>
          <p:cNvSpPr txBox="1">
            <a:spLocks/>
          </p:cNvSpPr>
          <p:nvPr/>
        </p:nvSpPr>
        <p:spPr bwMode="auto">
          <a:xfrm>
            <a:off x="468313" y="1341438"/>
            <a:ext cx="86756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None/>
            </a:pPr>
            <a:r>
              <a:rPr lang="en-US" altLang="zh-CN" sz="2000">
                <a:ea typeface="黑体" pitchFamily="49" charset="-122"/>
              </a:rPr>
              <a:t>【</a:t>
            </a:r>
            <a:r>
              <a:rPr lang="zh-CN" altLang="en-US" sz="2000">
                <a:ea typeface="黑体" pitchFamily="49" charset="-122"/>
              </a:rPr>
              <a:t>答</a:t>
            </a:r>
            <a:r>
              <a:rPr lang="en-US" altLang="zh-CN" sz="2000">
                <a:ea typeface="黑体" pitchFamily="49" charset="-122"/>
              </a:rPr>
              <a:t>】</a:t>
            </a:r>
            <a:r>
              <a:rPr lang="zh-CN" altLang="en-US" sz="2000">
                <a:ea typeface="黑体" pitchFamily="49" charset="-122"/>
              </a:rPr>
              <a:t>事件接口中的所有事件处理方法，都采用相应的事件对象</a:t>
            </a:r>
            <a:r>
              <a:rPr lang="en-US" altLang="zh-CN" sz="2000">
                <a:ea typeface="黑体" pitchFamily="49" charset="-122"/>
              </a:rPr>
              <a:t>e</a:t>
            </a:r>
            <a:r>
              <a:rPr lang="zh-CN" altLang="en-US" sz="2000">
                <a:ea typeface="黑体" pitchFamily="49" charset="-122"/>
              </a:rPr>
              <a:t>作为参数，用</a:t>
            </a:r>
            <a:r>
              <a:rPr lang="en-US" altLang="zh-CN" sz="2000">
                <a:ea typeface="黑体" pitchFamily="49" charset="-122"/>
              </a:rPr>
              <a:t>e.getSource()</a:t>
            </a:r>
            <a:r>
              <a:rPr lang="zh-CN" altLang="en-US" sz="2000">
                <a:ea typeface="黑体" pitchFamily="49" charset="-122"/>
              </a:rPr>
              <a:t>方法可返回产生当前事件对象的事件源组件。</a:t>
            </a:r>
          </a:p>
        </p:txBody>
      </p:sp>
      <p:sp>
        <p:nvSpPr>
          <p:cNvPr id="13" name="内容占位符 2"/>
          <p:cNvSpPr txBox="1">
            <a:spLocks/>
          </p:cNvSpPr>
          <p:nvPr/>
        </p:nvSpPr>
        <p:spPr bwMode="auto">
          <a:xfrm>
            <a:off x="468313" y="2276475"/>
            <a:ext cx="84455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None/>
            </a:pPr>
            <a:r>
              <a:rPr lang="en-US" altLang="zh-CN" sz="2000">
                <a:ea typeface="黑体" pitchFamily="49" charset="-122"/>
              </a:rPr>
              <a:t>9.</a:t>
            </a:r>
            <a:r>
              <a:rPr lang="zh-CN" altLang="en-US" sz="2000">
                <a:ea typeface="黑体" pitchFamily="49" charset="-122"/>
              </a:rPr>
              <a:t>窗口上有哪些事件？每种事件在什么时候被触发？</a:t>
            </a:r>
          </a:p>
        </p:txBody>
      </p:sp>
      <p:sp>
        <p:nvSpPr>
          <p:cNvPr id="14" name="内容占位符 2"/>
          <p:cNvSpPr txBox="1">
            <a:spLocks/>
          </p:cNvSpPr>
          <p:nvPr/>
        </p:nvSpPr>
        <p:spPr bwMode="auto">
          <a:xfrm>
            <a:off x="468313" y="2708275"/>
            <a:ext cx="8675687"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339966"/>
              </a:buClr>
              <a:buFont typeface="Wingdings" pitchFamily="2" charset="2"/>
              <a:buNone/>
            </a:pPr>
            <a:r>
              <a:rPr lang="en-US" altLang="zh-CN" sz="2000">
                <a:ea typeface="黑体" pitchFamily="49" charset="-122"/>
              </a:rPr>
              <a:t>【</a:t>
            </a:r>
            <a:r>
              <a:rPr lang="zh-CN" altLang="en-US" sz="2000">
                <a:ea typeface="黑体" pitchFamily="49" charset="-122"/>
              </a:rPr>
              <a:t>答</a:t>
            </a:r>
            <a:r>
              <a:rPr lang="en-US" altLang="zh-CN" sz="2000">
                <a:ea typeface="黑体" pitchFamily="49" charset="-122"/>
              </a:rPr>
              <a:t>】</a:t>
            </a:r>
            <a:r>
              <a:rPr lang="zh-CN" altLang="en-US" sz="2000">
                <a:ea typeface="黑体" pitchFamily="49" charset="-122"/>
              </a:rPr>
              <a:t>窗口上的事件有：</a:t>
            </a:r>
          </a:p>
          <a:p>
            <a:pPr>
              <a:spcBef>
                <a:spcPct val="20000"/>
              </a:spcBef>
              <a:buClr>
                <a:srgbClr val="339966"/>
              </a:buClr>
              <a:buFont typeface="Wingdings" pitchFamily="2" charset="2"/>
              <a:buNone/>
            </a:pPr>
            <a:r>
              <a:rPr lang="en-US" altLang="zh-CN" sz="2000">
                <a:ea typeface="黑体" pitchFamily="49" charset="-122"/>
              </a:rPr>
              <a:t>windowOPend,windowActivated,windowDeactivated,windowIconified,windowDeiconified,windowClosing,windowClosed</a:t>
            </a:r>
            <a:r>
              <a:rPr lang="zh-CN" altLang="en-US" sz="2000">
                <a:ea typeface="黑体" pitchFamily="49" charset="-122"/>
              </a:rPr>
              <a:t>。每种事件的触发分别在：打开窗口、激活窗口、窗口失去焦点、窗口最小化、窗口恢复、关闭窗口时、关闭窗口后。</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arn(inVertical)">
                                      <p:cBhvr>
                                        <p:cTn id="17" dur="500"/>
                                        <p:tgtEl>
                                          <p:spTgt spid="1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barn(inVertical)">
                                      <p:cBhvr>
                                        <p:cTn id="27" dur="500"/>
                                        <p:tgtEl>
                                          <p:spTgt spid="1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11" grpId="0" build="p"/>
      <p:bldP spid="12" grpId="0"/>
      <p:bldP spid="13" grpId="0" build="p"/>
      <p:bldP spid="1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B848C0A-5194-4D26-A95C-975804F348E8}" type="slidenum">
              <a:rPr lang="en-US" altLang="zh-CN" smtClean="0"/>
              <a:pPr eaLnBrk="1" hangingPunct="1"/>
              <a:t>88</a:t>
            </a:fld>
            <a:endParaRPr lang="en-US" altLang="zh-CN" smtClean="0"/>
          </a:p>
        </p:txBody>
      </p:sp>
      <p:sp>
        <p:nvSpPr>
          <p:cNvPr id="98307" name="TextBox 4"/>
          <p:cNvSpPr txBox="1">
            <a:spLocks noChangeArrowheads="1"/>
          </p:cNvSpPr>
          <p:nvPr/>
        </p:nvSpPr>
        <p:spPr bwMode="auto">
          <a:xfrm>
            <a:off x="468313" y="44450"/>
            <a:ext cx="8064500"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a:t>    import java.awt.*;</a:t>
            </a:r>
          </a:p>
          <a:p>
            <a:pPr eaLnBrk="1" hangingPunct="1"/>
            <a:r>
              <a:rPr lang="en-US" altLang="zh-CN" sz="2000" b="1"/>
              <a:t>    import javax.swing.*;</a:t>
            </a:r>
          </a:p>
          <a:p>
            <a:pPr eaLnBrk="1" hangingPunct="1"/>
            <a:r>
              <a:rPr lang="en-US" altLang="zh-CN" sz="2000" b="1"/>
              <a:t>    public class T extends JFrame {</a:t>
            </a:r>
          </a:p>
          <a:p>
            <a:pPr eaLnBrk="1" hangingPunct="1"/>
            <a:r>
              <a:rPr lang="en-US" altLang="zh-CN" sz="2000" b="1"/>
              <a:t>        public T ( ) {</a:t>
            </a:r>
          </a:p>
          <a:p>
            <a:pPr eaLnBrk="1" hangingPunct="1"/>
            <a:r>
              <a:rPr lang="en-US" altLang="zh-CN" sz="2000" b="1"/>
              <a:t>            super("GridLayout");</a:t>
            </a:r>
          </a:p>
          <a:p>
            <a:pPr eaLnBrk="1" hangingPunct="1"/>
            <a:r>
              <a:rPr lang="en-US" altLang="zh-CN" sz="2000" b="1"/>
              <a:t>            Container  con=this.getContentPane();</a:t>
            </a:r>
          </a:p>
          <a:p>
            <a:pPr eaLnBrk="1" hangingPunct="1"/>
            <a:r>
              <a:rPr lang="en-US" altLang="zh-CN" sz="2000" b="1"/>
              <a:t>            con.setLayout(new GridLayout(2,3));</a:t>
            </a:r>
          </a:p>
          <a:p>
            <a:pPr eaLnBrk="1" hangingPunct="1"/>
            <a:r>
              <a:rPr lang="en-US" altLang="zh-CN" sz="2000" b="1"/>
              <a:t>            con.add(new JButton("a"));  </a:t>
            </a:r>
          </a:p>
          <a:p>
            <a:pPr eaLnBrk="1" hangingPunct="1"/>
            <a:r>
              <a:rPr lang="en-US" altLang="zh-CN" sz="2000" b="1"/>
              <a:t>            con.add(new JButton("b"));</a:t>
            </a:r>
          </a:p>
          <a:p>
            <a:pPr eaLnBrk="1" hangingPunct="1"/>
            <a:r>
              <a:rPr lang="en-US" altLang="zh-CN" sz="2000" b="1"/>
              <a:t>            con.add(new JButton("c"));  </a:t>
            </a:r>
          </a:p>
          <a:p>
            <a:pPr eaLnBrk="1" hangingPunct="1"/>
            <a:r>
              <a:rPr lang="en-US" altLang="zh-CN" sz="2000" b="1"/>
              <a:t>            con.add(new JButton("d"));</a:t>
            </a:r>
          </a:p>
          <a:p>
            <a:pPr eaLnBrk="1" hangingPunct="1"/>
            <a:r>
              <a:rPr lang="en-US" altLang="zh-CN" sz="2000" b="1"/>
              <a:t>            con.add(new JButton("e"));</a:t>
            </a:r>
          </a:p>
          <a:p>
            <a:pPr eaLnBrk="1" hangingPunct="1"/>
            <a:r>
              <a:rPr lang="en-US" altLang="zh-CN" sz="2000" b="1"/>
              <a:t>            con.add(new JButton("f"));</a:t>
            </a:r>
          </a:p>
          <a:p>
            <a:pPr eaLnBrk="1" hangingPunct="1"/>
            <a:r>
              <a:rPr lang="en-US" altLang="zh-CN" sz="2000" b="1"/>
              <a:t>            setSize(200, 80);</a:t>
            </a:r>
          </a:p>
          <a:p>
            <a:pPr eaLnBrk="1" hangingPunct="1"/>
            <a:r>
              <a:rPr lang="en-US" altLang="zh-CN" sz="2000" b="1"/>
              <a:t>            setVisible(true);</a:t>
            </a:r>
          </a:p>
          <a:p>
            <a:pPr eaLnBrk="1" hangingPunct="1"/>
            <a:r>
              <a:rPr lang="en-US" altLang="zh-CN" sz="2000" b="1"/>
              <a:t>        }</a:t>
            </a:r>
          </a:p>
          <a:p>
            <a:pPr eaLnBrk="1" hangingPunct="1"/>
            <a:r>
              <a:rPr lang="en-US" altLang="zh-CN" sz="2000" b="1"/>
              <a:t>        public static void main(String args[]) {</a:t>
            </a:r>
          </a:p>
          <a:p>
            <a:pPr eaLnBrk="1" hangingPunct="1"/>
            <a:r>
              <a:rPr lang="en-US" altLang="zh-CN" sz="2000" b="1"/>
              <a:t>           new T();        </a:t>
            </a:r>
          </a:p>
          <a:p>
            <a:pPr eaLnBrk="1" hangingPunct="1"/>
            <a:r>
              <a:rPr lang="en-US" altLang="zh-CN" sz="2000" b="1"/>
              <a:t>        }</a:t>
            </a:r>
          </a:p>
          <a:p>
            <a:pPr eaLnBrk="1" hangingPunct="1"/>
            <a:r>
              <a:rPr lang="en-US" altLang="zh-CN" sz="2000" b="1"/>
              <a:t>   }</a:t>
            </a:r>
          </a:p>
          <a:p>
            <a:pPr eaLnBrk="1" hangingPunct="1"/>
            <a:endParaRPr lang="zh-CN" altLang="en-US" sz="2000" b="1"/>
          </a:p>
        </p:txBody>
      </p:sp>
      <p:sp>
        <p:nvSpPr>
          <p:cNvPr id="98308" name="TextBox 5"/>
          <p:cNvSpPr txBox="1">
            <a:spLocks noChangeArrowheads="1"/>
          </p:cNvSpPr>
          <p:nvPr/>
        </p:nvSpPr>
        <p:spPr bwMode="auto">
          <a:xfrm>
            <a:off x="5003800" y="2349500"/>
            <a:ext cx="37449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画图表示程序运行后的图形界面。</a:t>
            </a:r>
          </a:p>
          <a:p>
            <a:pPr eaLnBrk="1" hangingPunct="1"/>
            <a:r>
              <a:rPr lang="en-US" altLang="zh-CN" b="1">
                <a:latin typeface="微软雅黑" pitchFamily="34" charset="-122"/>
                <a:ea typeface="微软雅黑" pitchFamily="34" charset="-122"/>
              </a:rPr>
              <a:t>2)</a:t>
            </a:r>
            <a:r>
              <a:rPr lang="zh-CN" altLang="en-US" b="1">
                <a:latin typeface="微软雅黑" pitchFamily="34" charset="-122"/>
                <a:ea typeface="微软雅黑" pitchFamily="34" charset="-122"/>
              </a:rPr>
              <a:t>如果程序实现处理按钮</a:t>
            </a:r>
            <a:r>
              <a:rPr lang="en-US" altLang="zh-CN" b="1">
                <a:latin typeface="微软雅黑" pitchFamily="34" charset="-122"/>
                <a:ea typeface="微软雅黑" pitchFamily="34" charset="-122"/>
              </a:rPr>
              <a:t>a</a:t>
            </a:r>
            <a:r>
              <a:rPr lang="zh-CN" altLang="en-US" b="1">
                <a:latin typeface="微软雅黑" pitchFamily="34" charset="-122"/>
                <a:ea typeface="微软雅黑" pitchFamily="34" charset="-122"/>
              </a:rPr>
              <a:t>和</a:t>
            </a:r>
            <a:r>
              <a:rPr lang="en-US" altLang="zh-CN" b="1">
                <a:latin typeface="微软雅黑" pitchFamily="34" charset="-122"/>
                <a:ea typeface="微软雅黑" pitchFamily="34" charset="-122"/>
              </a:rPr>
              <a:t>b</a:t>
            </a:r>
            <a:r>
              <a:rPr lang="zh-CN" altLang="en-US" b="1">
                <a:latin typeface="微软雅黑" pitchFamily="34" charset="-122"/>
                <a:ea typeface="微软雅黑" pitchFamily="34" charset="-122"/>
              </a:rPr>
              <a:t>的动作事件，在其单击时在控制台分别输出“</a:t>
            </a:r>
            <a:r>
              <a:rPr lang="en-US" altLang="zh-CN" b="1">
                <a:latin typeface="微软雅黑" pitchFamily="34" charset="-122"/>
                <a:ea typeface="微软雅黑" pitchFamily="34" charset="-122"/>
              </a:rPr>
              <a:t>a Button is click</a:t>
            </a:r>
            <a:r>
              <a:rPr lang="zh-CN" altLang="en-US" b="1">
                <a:latin typeface="微软雅黑" pitchFamily="34" charset="-122"/>
                <a:ea typeface="微软雅黑" pitchFamily="34" charset="-122"/>
              </a:rPr>
              <a:t>”和“</a:t>
            </a:r>
            <a:r>
              <a:rPr lang="en-US" altLang="zh-CN" b="1">
                <a:latin typeface="微软雅黑" pitchFamily="34" charset="-122"/>
                <a:ea typeface="微软雅黑" pitchFamily="34" charset="-122"/>
              </a:rPr>
              <a:t>b Button is click</a:t>
            </a:r>
            <a:r>
              <a:rPr lang="zh-CN" altLang="en-US" b="1">
                <a:latin typeface="微软雅黑" pitchFamily="34" charset="-122"/>
                <a:ea typeface="微软雅黑" pitchFamily="34" charset="-122"/>
              </a:rPr>
              <a:t>”，如何实现？</a:t>
            </a:r>
            <a:endParaRPr lang="en-US" altLang="zh-CN" b="1">
              <a:latin typeface="微软雅黑" pitchFamily="34" charset="-122"/>
              <a:ea typeface="微软雅黑" pitchFamily="34" charset="-122"/>
            </a:endParaRPr>
          </a:p>
          <a:p>
            <a:pPr eaLnBrk="1" hangingPunct="1"/>
            <a:r>
              <a:rPr lang="en-US" altLang="zh-CN" b="1">
                <a:latin typeface="微软雅黑" pitchFamily="34" charset="-122"/>
                <a:ea typeface="微软雅黑" pitchFamily="34" charset="-122"/>
              </a:rPr>
              <a:t>3</a:t>
            </a:r>
            <a:r>
              <a:rPr lang="zh-CN" altLang="en-US" b="1">
                <a:latin typeface="微软雅黑" pitchFamily="34" charset="-122"/>
                <a:ea typeface="微软雅黑" pitchFamily="34" charset="-122"/>
              </a:rPr>
              <a:t>）在按钮</a:t>
            </a:r>
            <a:r>
              <a:rPr lang="en-US" altLang="zh-CN" b="1">
                <a:latin typeface="微软雅黑" pitchFamily="34" charset="-122"/>
                <a:ea typeface="微软雅黑" pitchFamily="34" charset="-122"/>
              </a:rPr>
              <a:t>c</a:t>
            </a:r>
            <a:r>
              <a:rPr lang="zh-CN" altLang="en-US" b="1">
                <a:latin typeface="微软雅黑" pitchFamily="34" charset="-122"/>
                <a:ea typeface="微软雅黑" pitchFamily="34" charset="-122"/>
              </a:rPr>
              <a:t>单击时，弹出消息对话框，显示</a:t>
            </a:r>
            <a:r>
              <a:rPr lang="en-US" altLang="zh-CN" b="1">
                <a:latin typeface="微软雅黑" pitchFamily="34" charset="-122"/>
                <a:ea typeface="微软雅黑" pitchFamily="34" charset="-122"/>
              </a:rPr>
              <a:t>”c Button is click”</a:t>
            </a:r>
            <a:r>
              <a:rPr lang="zh-CN" altLang="en-US" b="1">
                <a:latin typeface="微软雅黑" pitchFamily="34" charset="-122"/>
                <a:ea typeface="微软雅黑" pitchFamily="34" charset="-122"/>
              </a:rPr>
              <a:t>，如何实现。</a:t>
            </a:r>
          </a:p>
        </p:txBody>
      </p:sp>
      <p:pic>
        <p:nvPicPr>
          <p:cNvPr id="1249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5632450"/>
            <a:ext cx="2563812" cy="11525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7" name="TextBox 6"/>
          <p:cNvSpPr txBox="1">
            <a:spLocks noChangeArrowheads="1"/>
          </p:cNvSpPr>
          <p:nvPr/>
        </p:nvSpPr>
        <p:spPr bwMode="auto">
          <a:xfrm>
            <a:off x="5291138" y="5886450"/>
            <a:ext cx="29098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）增加监听器</a:t>
            </a:r>
            <a:endParaRPr lang="en-US" altLang="zh-CN">
              <a:latin typeface="微软雅黑" pitchFamily="34" charset="-122"/>
              <a:ea typeface="微软雅黑" pitchFamily="34" charset="-122"/>
            </a:endParaRPr>
          </a:p>
          <a:p>
            <a:pPr eaLnBrk="1" hangingPunct="1"/>
            <a:r>
              <a:rPr lang="en-US" altLang="zh-CN">
                <a:latin typeface="微软雅黑" pitchFamily="34" charset="-122"/>
                <a:ea typeface="微软雅黑" pitchFamily="34" charset="-122"/>
              </a:rPr>
              <a:t>2</a:t>
            </a:r>
            <a:r>
              <a:rPr lang="zh-CN" altLang="en-US">
                <a:latin typeface="微软雅黑" pitchFamily="34" charset="-122"/>
                <a:ea typeface="微软雅黑" pitchFamily="34" charset="-122"/>
              </a:rPr>
              <a:t>）实现处理方法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4930"/>
                                        </p:tgtEl>
                                        <p:attrNameLst>
                                          <p:attrName>style.visibility</p:attrName>
                                        </p:attrNameLst>
                                      </p:cBhvr>
                                      <p:to>
                                        <p:strVal val="visible"/>
                                      </p:to>
                                    </p:set>
                                    <p:anim calcmode="lin" valueType="num">
                                      <p:cBhvr additive="base">
                                        <p:cTn id="7" dur="500" fill="hold"/>
                                        <p:tgtEl>
                                          <p:spTgt spid="124930"/>
                                        </p:tgtEl>
                                        <p:attrNameLst>
                                          <p:attrName>ppt_x</p:attrName>
                                        </p:attrNameLst>
                                      </p:cBhvr>
                                      <p:tavLst>
                                        <p:tav tm="0">
                                          <p:val>
                                            <p:strVal val="#ppt_x"/>
                                          </p:val>
                                        </p:tav>
                                        <p:tav tm="100000">
                                          <p:val>
                                            <p:strVal val="#ppt_x"/>
                                          </p:val>
                                        </p:tav>
                                      </p:tavLst>
                                    </p:anim>
                                    <p:anim calcmode="lin" valueType="num">
                                      <p:cBhvr additive="base">
                                        <p:cTn id="8" dur="500" fill="hold"/>
                                        <p:tgtEl>
                                          <p:spTgt spid="1249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DB00B46-ACD1-4C92-8E98-6510B5907BD3}" type="slidenum">
              <a:rPr lang="en-US" altLang="zh-CN" smtClean="0"/>
              <a:pPr eaLnBrk="1" hangingPunct="1"/>
              <a:t>9</a:t>
            </a:fld>
            <a:endParaRPr lang="en-US" altLang="zh-CN" smtClean="0"/>
          </a:p>
        </p:txBody>
      </p:sp>
      <p:sp>
        <p:nvSpPr>
          <p:cNvPr id="21507" name="Rectangle 1"/>
          <p:cNvSpPr>
            <a:spLocks noChangeArrowheads="1"/>
          </p:cNvSpPr>
          <p:nvPr/>
        </p:nvSpPr>
        <p:spPr bwMode="auto">
          <a:xfrm>
            <a:off x="107950" y="193675"/>
            <a:ext cx="2774950" cy="36988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nchor="ctr">
            <a:spAutoFit/>
          </a:bodyPr>
          <a:lstStyle/>
          <a:p>
            <a:pPr eaLnBrk="0" hangingPunct="0"/>
            <a:r>
              <a:rPr lang="zh-CN">
                <a:latin typeface="微软雅黑" pitchFamily="34" charset="-122"/>
                <a:ea typeface="微软雅黑" pitchFamily="34" charset="-122"/>
              </a:rPr>
              <a:t>再弹出的窗口中单击</a:t>
            </a:r>
            <a:r>
              <a:rPr lang="zh-CN" altLang="zh-CN">
                <a:latin typeface="微软雅黑" pitchFamily="34" charset="-122"/>
                <a:ea typeface="微软雅黑" pitchFamily="34" charset="-122"/>
              </a:rPr>
              <a:t>Add:</a:t>
            </a:r>
          </a:p>
        </p:txBody>
      </p:sp>
      <p:pic>
        <p:nvPicPr>
          <p:cNvPr id="21508" name="Picture 2" descr="Eclipse 可视化插件WindowBuilder安装">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193675"/>
            <a:ext cx="47625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3"/>
          <p:cNvSpPr>
            <a:spLocks noChangeArrowheads="1"/>
          </p:cNvSpPr>
          <p:nvPr/>
        </p:nvSpPr>
        <p:spPr bwMode="auto">
          <a:xfrm>
            <a:off x="63500" y="3644791"/>
            <a:ext cx="9063038" cy="646331"/>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nchor="ctr">
            <a:spAutoFit/>
          </a:bodyPr>
          <a:lstStyle/>
          <a:p>
            <a:pPr eaLnBrk="0" hangingPunct="0"/>
            <a:r>
              <a:rPr lang="zh-CN">
                <a:latin typeface="微软雅黑" pitchFamily="34" charset="-122"/>
                <a:ea typeface="微软雅黑" pitchFamily="34" charset="-122"/>
              </a:rPr>
              <a:t>在新窗口中，</a:t>
            </a:r>
            <a:r>
              <a:rPr lang="zh-CN" altLang="zh-CN">
                <a:latin typeface="微软雅黑" pitchFamily="34" charset="-122"/>
                <a:ea typeface="微软雅黑" pitchFamily="34" charset="-122"/>
              </a:rPr>
              <a:t>Name</a:t>
            </a:r>
            <a:r>
              <a:rPr lang="zh-CN">
                <a:latin typeface="微软雅黑" pitchFamily="34" charset="-122"/>
                <a:ea typeface="微软雅黑" pitchFamily="34" charset="-122"/>
              </a:rPr>
              <a:t>一栏填写要添加的插件名称</a:t>
            </a:r>
            <a:r>
              <a:rPr lang="zh-CN" altLang="zh-CN">
                <a:latin typeface="微软雅黑" pitchFamily="34" charset="-122"/>
                <a:ea typeface="微软雅黑" pitchFamily="34" charset="-122"/>
              </a:rPr>
              <a:t>WindowBuilder,Location</a:t>
            </a:r>
            <a:r>
              <a:rPr lang="zh-CN">
                <a:latin typeface="微软雅黑" pitchFamily="34" charset="-122"/>
                <a:ea typeface="微软雅黑" pitchFamily="34" charset="-122"/>
              </a:rPr>
              <a:t>填写</a:t>
            </a:r>
            <a:r>
              <a:rPr lang="zh-CN" altLang="zh-CN" smtClean="0">
                <a:latin typeface="微软雅黑" pitchFamily="34" charset="-122"/>
                <a:ea typeface="微软雅黑" pitchFamily="34" charset="-122"/>
              </a:rPr>
              <a:t>WindowBuilder</a:t>
            </a:r>
            <a:r>
              <a:rPr lang="zh-CN" smtClean="0">
                <a:latin typeface="微软雅黑" pitchFamily="34" charset="-122"/>
                <a:ea typeface="微软雅黑" pitchFamily="34" charset="-122"/>
              </a:rPr>
              <a:t>的</a:t>
            </a:r>
            <a:r>
              <a:rPr lang="zh-CN">
                <a:latin typeface="微软雅黑" pitchFamily="34" charset="-122"/>
                <a:ea typeface="微软雅黑" pitchFamily="34" charset="-122"/>
              </a:rPr>
              <a:t>更新</a:t>
            </a:r>
            <a:r>
              <a:rPr lang="zh-CN" smtClean="0">
                <a:latin typeface="微软雅黑" pitchFamily="34" charset="-122"/>
                <a:ea typeface="微软雅黑" pitchFamily="34" charset="-122"/>
              </a:rPr>
              <a:t>地址</a:t>
            </a:r>
            <a:r>
              <a:rPr lang="en-US" altLang="zh-CN" smtClean="0">
                <a:latin typeface="微软雅黑" pitchFamily="34" charset="-122"/>
                <a:ea typeface="微软雅黑" pitchFamily="34" charset="-122"/>
              </a:rPr>
              <a:t> http</a:t>
            </a:r>
            <a:r>
              <a:rPr lang="en-US" altLang="zh-CN">
                <a:latin typeface="微软雅黑" pitchFamily="34" charset="-122"/>
                <a:ea typeface="微软雅黑" pitchFamily="34" charset="-122"/>
              </a:rPr>
              <a:t>://download.eclipse.org/windowbuilder/1.9.6/</a:t>
            </a:r>
            <a:endParaRPr lang="zh-CN">
              <a:latin typeface="微软雅黑" pitchFamily="34" charset="-122"/>
              <a:ea typeface="微软雅黑" pitchFamily="34" charset="-122"/>
            </a:endParaRPr>
          </a:p>
        </p:txBody>
      </p:sp>
      <p:pic>
        <p:nvPicPr>
          <p:cNvPr id="2" name="图片 1"/>
          <p:cNvPicPr>
            <a:picLocks noChangeAspect="1"/>
          </p:cNvPicPr>
          <p:nvPr/>
        </p:nvPicPr>
        <p:blipFill>
          <a:blip r:embed="rId4"/>
          <a:stretch>
            <a:fillRect/>
          </a:stretch>
        </p:blipFill>
        <p:spPr>
          <a:xfrm>
            <a:off x="1786707" y="4367659"/>
            <a:ext cx="5616624" cy="2239615"/>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spPr>
      <a:bodyPr vert="horz" wrap="squar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solidFill>
          <a:srgbClr val="CCE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txDef>
      <a:spPr>
        <a:solidFill>
          <a:srgbClr val="CCECFF"/>
        </a:solidFill>
      </a:spPr>
      <a:bodyPr wrap="square" rtlCol="0">
        <a:spAutoFit/>
      </a:bodyPr>
      <a:lstStyle>
        <a:defPPr>
          <a:defRPr smtClean="0">
            <a:ea typeface="华文细黑" panose="02010600040101010101" pitchFamily="2"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13219</TotalTime>
  <Words>5015</Words>
  <Application>Microsoft Office PowerPoint</Application>
  <PresentationFormat>全屏显示(4:3)</PresentationFormat>
  <Paragraphs>940</Paragraphs>
  <Slides>88</Slides>
  <Notes>15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88</vt:i4>
      </vt:variant>
    </vt:vector>
  </HeadingPairs>
  <TitlesOfParts>
    <vt:vector size="102" baseType="lpstr">
      <vt:lpstr>Basemic Times</vt:lpstr>
      <vt:lpstr>黑体</vt:lpstr>
      <vt:lpstr>华文细黑</vt:lpstr>
      <vt:lpstr>宋体</vt:lpstr>
      <vt:lpstr>微软雅黑</vt:lpstr>
      <vt:lpstr>Arial</vt:lpstr>
      <vt:lpstr>Consolas</vt:lpstr>
      <vt:lpstr>Mangal</vt:lpstr>
      <vt:lpstr>Times New Roman</vt:lpstr>
      <vt:lpstr>Verdana</vt:lpstr>
      <vt:lpstr>Wingdings</vt:lpstr>
      <vt:lpstr>默认设计模板</vt:lpstr>
      <vt:lpstr>包装程序外壳对象</vt:lpstr>
      <vt:lpstr>Visio</vt:lpstr>
      <vt:lpstr>第6章 用户图形界面</vt:lpstr>
      <vt:lpstr>本章目标</vt:lpstr>
      <vt:lpstr>AWT与Swing</vt:lpstr>
      <vt:lpstr>组件概述</vt:lpstr>
      <vt:lpstr>容器组件 3-1 </vt:lpstr>
      <vt:lpstr>Swing 容器组件 3-2 </vt:lpstr>
      <vt:lpstr>Swing 容器组件 3-3 </vt:lpstr>
      <vt:lpstr>Eclipse安装WindowBuilder插件</vt:lpstr>
      <vt:lpstr>PowerPoint 演示文稿</vt:lpstr>
      <vt:lpstr>PowerPoint 演示文稿</vt:lpstr>
      <vt:lpstr>使用 Eclipse的WB插件创建 JFrame </vt:lpstr>
      <vt:lpstr>Swing GUI 组件</vt:lpstr>
      <vt:lpstr>JLabel 2-1</vt:lpstr>
      <vt:lpstr> JLabel 2-2</vt:lpstr>
      <vt:lpstr>JTextField 2-1</vt:lpstr>
      <vt:lpstr>JTextField 2-2</vt:lpstr>
      <vt:lpstr>JTextArea 2-1</vt:lpstr>
      <vt:lpstr>JTextArea 2-2</vt:lpstr>
      <vt:lpstr>JComboBox 2-1</vt:lpstr>
      <vt:lpstr>JComboBox 2-2</vt:lpstr>
      <vt:lpstr>JCheckBox 2-1</vt:lpstr>
      <vt:lpstr>JCheckBox 2-2</vt:lpstr>
      <vt:lpstr>JRadioButton 3-1</vt:lpstr>
      <vt:lpstr>JRadioButton 3-2</vt:lpstr>
      <vt:lpstr>JRadioButton 3-2</vt:lpstr>
      <vt:lpstr>JButton 2-1 </vt:lpstr>
      <vt:lpstr>JButton 2-2</vt:lpstr>
      <vt:lpstr>事件处理程序 3-1 </vt:lpstr>
      <vt:lpstr>事件处理程序 3-2 </vt:lpstr>
      <vt:lpstr>Swing事件处理程序 3-3 </vt:lpstr>
      <vt:lpstr>注册事件监听器的方法</vt:lpstr>
      <vt:lpstr>PowerPoint 演示文稿</vt:lpstr>
      <vt:lpstr>实现事件处理程序（JButton）</vt:lpstr>
      <vt:lpstr>实现事件处理程序(JTextField)</vt:lpstr>
      <vt:lpstr>PowerPoint 演示文稿</vt:lpstr>
      <vt:lpstr>实现事件处理程序（JTextArea）</vt:lpstr>
      <vt:lpstr>实现事件处理程序（JCombox）</vt:lpstr>
      <vt:lpstr>实现事件处理程序（JCheckBox）</vt:lpstr>
      <vt:lpstr>实现事件处理程序（JRadioButton）</vt:lpstr>
      <vt:lpstr>布局管理器</vt:lpstr>
      <vt:lpstr>BorderLayout 2-1</vt:lpstr>
      <vt:lpstr>BorderLayout 2-2</vt:lpstr>
      <vt:lpstr>FlowLayout 2-1</vt:lpstr>
      <vt:lpstr>FlowLayout 2-2</vt:lpstr>
      <vt:lpstr>GridLayout 2-1</vt:lpstr>
      <vt:lpstr>GridLayout 2-2</vt:lpstr>
      <vt:lpstr>GridBagLayout</vt:lpstr>
      <vt:lpstr>Absolute Layout</vt:lpstr>
      <vt:lpstr>菜单组件</vt:lpstr>
      <vt:lpstr>菜单 2-1</vt:lpstr>
      <vt:lpstr>菜单 2-2</vt:lpstr>
      <vt:lpstr>菜单栏JMenuBar 类</vt:lpstr>
      <vt:lpstr>菜单JMenu 类</vt:lpstr>
      <vt:lpstr>菜单项JMenuItem类</vt:lpstr>
      <vt:lpstr>在JFrame中添加JMenuBar</vt:lpstr>
      <vt:lpstr>在JMenuBar上添加JMenu</vt:lpstr>
      <vt:lpstr>JMenuItem 类 3-2</vt:lpstr>
      <vt:lpstr>文件菜单设计</vt:lpstr>
      <vt:lpstr>格式菜单（字体）设计</vt:lpstr>
      <vt:lpstr>格式菜单（背景色）设计</vt:lpstr>
      <vt:lpstr>实现事件处理程序（JCheckBoxMenuItem）</vt:lpstr>
      <vt:lpstr>实现事件处理程序（JRadioMenuItem）</vt:lpstr>
      <vt:lpstr>工具栏设计</vt:lpstr>
      <vt:lpstr>实现事件处理程序（工具栏）</vt:lpstr>
      <vt:lpstr>JPopupMenu 类 2-1</vt:lpstr>
      <vt:lpstr>JPopupMenu 类 2-2</vt:lpstr>
      <vt:lpstr>实现事件处理程序（快捷菜单）</vt:lpstr>
      <vt:lpstr>对话框 4-1</vt:lpstr>
      <vt:lpstr>对话框 4-2</vt:lpstr>
      <vt:lpstr>对话框 4-3</vt:lpstr>
      <vt:lpstr>对话框 4-4</vt:lpstr>
      <vt:lpstr>对话框</vt:lpstr>
      <vt:lpstr>JColorChooser颜色选择</vt:lpstr>
      <vt:lpstr>JFileChooser文件选择</vt:lpstr>
      <vt:lpstr>Java没有字体选择器</vt:lpstr>
      <vt:lpstr>简单文本编辑器的实现</vt:lpstr>
      <vt:lpstr>图形图像</vt:lpstr>
      <vt:lpstr>绘图类</vt:lpstr>
      <vt:lpstr>组件绘图方法</vt:lpstr>
      <vt:lpstr>小结</vt:lpstr>
      <vt:lpstr>PowerPoint 演示文稿</vt:lpstr>
      <vt:lpstr>PowerPoint 演示文稿</vt:lpstr>
      <vt:lpstr>PowerPoint 演示文稿</vt:lpstr>
      <vt:lpstr>PowerPoint 演示文稿</vt:lpstr>
      <vt:lpstr>习题</vt:lpstr>
      <vt:lpstr>PowerPoint 演示文稿</vt:lpstr>
      <vt:lpstr>PowerPoint 演示文稿</vt:lpstr>
      <vt:lpstr>PowerPoint 演示文稿</vt:lpstr>
    </vt:vector>
  </TitlesOfParts>
  <Company>BeiJing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YAOYUAN</dc:creator>
  <cp:lastModifiedBy>396026631@qq.com</cp:lastModifiedBy>
  <cp:revision>994</cp:revision>
  <dcterms:created xsi:type="dcterms:W3CDTF">2005-06-22T06:00:03Z</dcterms:created>
  <dcterms:modified xsi:type="dcterms:W3CDTF">2021-06-01T13:32:13Z</dcterms:modified>
</cp:coreProperties>
</file>