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2A60-3E1A-47BB-BF23-362DC27240C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244C-AADF-4633-A5A7-FCCB34A9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3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2A60-3E1A-47BB-BF23-362DC27240C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244C-AADF-4633-A5A7-FCCB34A9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6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2A60-3E1A-47BB-BF23-362DC27240C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244C-AADF-4633-A5A7-FCCB34A9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2A60-3E1A-47BB-BF23-362DC27240C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244C-AADF-4633-A5A7-FCCB34A9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4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2A60-3E1A-47BB-BF23-362DC27240C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244C-AADF-4633-A5A7-FCCB34A9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2A60-3E1A-47BB-BF23-362DC27240C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244C-AADF-4633-A5A7-FCCB34A9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0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2A60-3E1A-47BB-BF23-362DC27240C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244C-AADF-4633-A5A7-FCCB34A9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3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2A60-3E1A-47BB-BF23-362DC27240C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244C-AADF-4633-A5A7-FCCB34A9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6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2A60-3E1A-47BB-BF23-362DC27240C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244C-AADF-4633-A5A7-FCCB34A9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6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2A60-3E1A-47BB-BF23-362DC27240C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244C-AADF-4633-A5A7-FCCB34A9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4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2A60-3E1A-47BB-BF23-362DC27240C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244C-AADF-4633-A5A7-FCCB34A9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62A60-3E1A-47BB-BF23-362DC27240C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F244C-AADF-4633-A5A7-FCCB34A9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4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213" y="2335663"/>
            <a:ext cx="959815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 to Face Detection and Recognition using OpenCV</a:t>
            </a:r>
          </a:p>
          <a:p>
            <a:pPr algn="ctr"/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835" y="5710620"/>
            <a:ext cx="334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By : </a:t>
            </a:r>
            <a:r>
              <a:rPr lang="en-US" dirty="0" err="1" smtClean="0">
                <a:solidFill>
                  <a:schemeClr val="bg1"/>
                </a:solidFill>
              </a:rPr>
              <a:t>Hrithik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Jerath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102383014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06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5516" y="641837"/>
            <a:ext cx="7917682" cy="574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sng" dirty="0" smtClean="0">
                <a:effectLst/>
                <a:latin typeface="Bahnschrift SemiLight SemiConde" panose="020B0502040204020203" pitchFamily="34" charset="0"/>
              </a:rPr>
              <a:t>Introduction</a:t>
            </a:r>
            <a:r>
              <a:rPr lang="en-US" sz="2000" b="1" u="sng" dirty="0">
                <a:latin typeface="Bahnschrift SemiLight SemiConde" panose="020B0502040204020203" pitchFamily="34" charset="0"/>
              </a:rPr>
              <a:t> </a:t>
            </a:r>
            <a:r>
              <a:rPr lang="en-US" sz="2000" b="1" i="0" u="sng" dirty="0" smtClean="0">
                <a:effectLst/>
                <a:latin typeface="Bahnschrift SemiLight SemiConde" panose="020B0502040204020203" pitchFamily="34" charset="0"/>
              </a:rPr>
              <a:t>Importance of Face Recognition</a:t>
            </a:r>
          </a:p>
          <a:p>
            <a:endParaRPr lang="en-US" sz="2000" b="1" i="0" u="sng" dirty="0" smtClean="0">
              <a:effectLst/>
              <a:latin typeface="Bahnschrift SemiLight SemiConde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 SemiLight SemiConde" panose="020B0502040204020203" pitchFamily="34" charset="0"/>
              </a:rPr>
              <a:t>Implementation of Face Detection and Recognition by simply using laptop’s webcam.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ahnschrift SemiLight SemiConde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 SemiLight SemiConde" panose="020B0502040204020203" pitchFamily="34" charset="0"/>
              </a:rPr>
              <a:t>We are using video feed from a webcam which are sequence of frames of still images being updated one after the other to recognize and predict faces.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ahnschrift SemiLight SemiConde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 SemiLight SemiConde" panose="020B0502040204020203" pitchFamily="34" charset="0"/>
              </a:rPr>
              <a:t>Furthermore, An Image source of Hollywood Actor named Robert Downey JR. is used for face recognition sample.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Bahnschrift SemiLight SemiConde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Bahnschrift SemiLight SemiConde" panose="020B0502040204020203" pitchFamily="34" charset="0"/>
            </a:endParaRPr>
          </a:p>
          <a:p>
            <a:r>
              <a:rPr lang="en-US" sz="2000" b="1" i="0" u="sng" dirty="0" smtClean="0">
                <a:effectLst/>
                <a:latin typeface="Bahnschrift SemiLight SemiConde" panose="020B0502040204020203" pitchFamily="34" charset="0"/>
              </a:rPr>
              <a:t>Goals</a:t>
            </a:r>
          </a:p>
          <a:p>
            <a:endParaRPr lang="en-US" sz="2000" b="1" u="sng" dirty="0">
              <a:latin typeface="Bahnschrift SemiLight SemiConde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i="0" dirty="0" smtClean="0">
                <a:effectLst/>
                <a:latin typeface="Bahnschrift SemiLight SemiConde" panose="020B0502040204020203" pitchFamily="34" charset="0"/>
              </a:rPr>
              <a:t>To Train the image dataset and store them with proper face ID.</a:t>
            </a:r>
          </a:p>
          <a:p>
            <a:endParaRPr lang="en-US" i="0" dirty="0" smtClean="0">
              <a:effectLst/>
              <a:latin typeface="Bahnschrift SemiLight SemiConde" panose="020B0502040204020203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 SemiLight SemiConde" panose="020B0502040204020203" pitchFamily="34" charset="0"/>
              </a:rPr>
              <a:t>Passing the frames captured by webcam one by one to detect faces.</a:t>
            </a:r>
          </a:p>
          <a:p>
            <a:pPr marL="2171700" lvl="4" indent="-342900">
              <a:buFont typeface="Wingdings" panose="05000000000000000000" pitchFamily="2" charset="2"/>
              <a:buChar char="Ø"/>
            </a:pPr>
            <a:endParaRPr lang="en-US" dirty="0">
              <a:latin typeface="Bahnschrift SemiLight SemiConde" panose="020B0502040204020203" pitchFamily="34" charset="0"/>
            </a:endParaRPr>
          </a:p>
          <a:p>
            <a:pPr marL="2171700" lvl="4" indent="-342900"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 SemiLight SemiConde" panose="020B0502040204020203" pitchFamily="34" charset="0"/>
              </a:rPr>
              <a:t>Validating the test results with multiple test cases.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i="0" dirty="0" smtClean="0">
              <a:effectLst/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83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2250" y="1305951"/>
            <a:ext cx="806196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Bahnschrift SemiLight SemiConde" panose="020B0502040204020203" pitchFamily="34" charset="0"/>
              </a:rPr>
              <a:t>Implementation</a:t>
            </a:r>
          </a:p>
          <a:p>
            <a:endParaRPr lang="en-US" sz="2000" b="1" u="sng" dirty="0">
              <a:latin typeface="Bahnschrift SemiLight SemiConde" panose="020B0502040204020203" pitchFamily="34" charset="0"/>
            </a:endParaRPr>
          </a:p>
          <a:p>
            <a:r>
              <a:rPr lang="en-US" b="0" i="0" dirty="0" smtClean="0">
                <a:solidFill>
                  <a:srgbClr val="1F1F1F"/>
                </a:solidFill>
                <a:effectLst/>
                <a:latin typeface="Bahnschrift SemiBold" panose="020B0502040204020203" pitchFamily="34" charset="0"/>
              </a:rPr>
              <a:t>Biometric identification is the automated technique of measuring the biological data. The term biometrics is commonly used today to recognize a person by analyzing his/her physical characteristics and comparing these characteristics to a database such as fingerprint recognition, retinal scanning, face recognition etc. Face recognition is one of the biometric techniques that are used for identifying and verifying the identity of a person. This paper presents the design and implementation of a face recognition system for Android mobile phone platform.</a:t>
            </a:r>
            <a:r>
              <a:rPr lang="en-US" sz="2000" b="0" i="0" dirty="0" smtClean="0">
                <a:solidFill>
                  <a:srgbClr val="1F1F1F"/>
                </a:solidFill>
                <a:effectLst/>
                <a:latin typeface="ElsevierGulliver"/>
              </a:rPr>
              <a:t> </a:t>
            </a:r>
            <a:r>
              <a:rPr lang="en-US" sz="2000" b="0" i="0" dirty="0" smtClean="0">
                <a:solidFill>
                  <a:srgbClr val="1F1F1F"/>
                </a:solidFill>
                <a:effectLst/>
                <a:latin typeface="Bahnschrift SemiCondensed" panose="020B0502040204020203" pitchFamily="34" charset="0"/>
              </a:rPr>
              <a:t>The design methodology includes two main steps. The first step is the extraction of the image’s features and the second one is the recognition according to the classification of patterns.</a:t>
            </a:r>
            <a:endParaRPr lang="en-US" sz="2000" b="1" u="sng" dirty="0">
              <a:latin typeface="Bahnschrift SemiCondensed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4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990" t="27677" r="59571" b="26572"/>
          <a:stretch/>
        </p:blipFill>
        <p:spPr>
          <a:xfrm>
            <a:off x="4983640" y="1722119"/>
            <a:ext cx="3017360" cy="4617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8040" y="1171136"/>
            <a:ext cx="752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Bahnschrift SemiLight SemiConde" panose="020B0502040204020203" pitchFamily="34" charset="0"/>
              </a:rPr>
              <a:t>Pictorial Representation Of Face Detection On An Image</a:t>
            </a:r>
            <a:endParaRPr lang="en-US" sz="2400" u="sng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7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7752" y="1154298"/>
            <a:ext cx="9347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Bahnschrift SemiLight SemiConde" panose="020B0502040204020203" pitchFamily="34" charset="0"/>
              </a:rPr>
              <a:t>Demonstration Clip for Real Time Face detection on webcam</a:t>
            </a:r>
            <a:endParaRPr lang="en-US" sz="2800" b="1" u="sng" dirty="0">
              <a:latin typeface="Bahnschrift SemiLight SemiConde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645"/>
          <a:stretch/>
        </p:blipFill>
        <p:spPr>
          <a:xfrm>
            <a:off x="1279432" y="1809403"/>
            <a:ext cx="9709133" cy="45484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330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1746" y="712176"/>
            <a:ext cx="7323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Bahnschrift SemiLight SemiConde" panose="020B0502040204020203" pitchFamily="34" charset="0"/>
              </a:rPr>
              <a:t>Real Life Applications On The Face Recognition and Detection</a:t>
            </a:r>
            <a:endParaRPr lang="en-US" sz="2000" b="1" u="sng" dirty="0">
              <a:latin typeface="Bahnschrift SemiLight SemiConde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9139" y="1248507"/>
            <a:ext cx="89241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Why do we need computer vision when human vision is a relatively trivial task for most humans to accomplish?</a:t>
            </a:r>
          </a:p>
          <a:p>
            <a:r>
              <a:rPr lang="en-US" dirty="0">
                <a:latin typeface="Bahnschrift SemiBold SemiConden" panose="020B0502040204020203" pitchFamily="34" charset="0"/>
              </a:rPr>
              <a:t>While it is true that humans can perform visual tasks with ease and require only a few data samples, AI is highly scalable. Computer vision models can process millions of data points when deployed in surveillance and autonomous vehicles. This is a scale that simply cannot be achieved by human vision.</a:t>
            </a:r>
          </a:p>
          <a:p>
            <a:r>
              <a:rPr lang="en-US" dirty="0">
                <a:latin typeface="Bahnschrift SemiBold SemiConden" panose="020B0502040204020203" pitchFamily="34" charset="0"/>
              </a:rPr>
              <a:t>Furthermore, computer vision applications can be integrated into sensors, cameras, and intelligent devices for real-time image processing that involves 24/7 operation. Again, this is an incredibly challenging feat for humans to achieve.</a:t>
            </a:r>
          </a:p>
          <a:p>
            <a:r>
              <a:rPr lang="en-US" dirty="0">
                <a:latin typeface="Bahnschrift SemiBold SemiConden" panose="020B0502040204020203" pitchFamily="34" charset="0"/>
              </a:rPr>
              <a:t>Finally, AI is not susceptible to biases, fatigue, and inattention. While humans may get tired and overlook a security breach, a computer vision application will never falter, thereby reducing the risk of missed incidents</a:t>
            </a:r>
            <a:r>
              <a:rPr lang="en-US" dirty="0" smtClean="0">
                <a:latin typeface="Bahnschrift SemiBold SemiConden" panose="020B0502040204020203" pitchFamily="34" charset="0"/>
              </a:rPr>
              <a:t>.</a:t>
            </a:r>
          </a:p>
          <a:p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1)Surveillance	2)Retail	3)Autonomous Vehicle 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63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6777" y="1037492"/>
            <a:ext cx="56182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ahnschrift SemiLight SemiConde" panose="020B0502040204020203" pitchFamily="34" charset="0"/>
              </a:rPr>
              <a:t>Summary</a:t>
            </a:r>
          </a:p>
          <a:p>
            <a:pPr algn="ctr"/>
            <a:endParaRPr lang="en-US" sz="2400" dirty="0">
              <a:latin typeface="Bahnschrift SemiLight SemiConde" panose="020B0502040204020203" pitchFamily="34" charset="0"/>
            </a:endParaRPr>
          </a:p>
          <a:p>
            <a:pPr algn="ctr"/>
            <a:endParaRPr lang="en-US" sz="2400" dirty="0" smtClean="0">
              <a:latin typeface="Bahnschrift SemiLight SemiConde" panose="020B0502040204020203" pitchFamily="34" charset="0"/>
            </a:endParaRPr>
          </a:p>
          <a:p>
            <a:r>
              <a:rPr lang="en-US" dirty="0" smtClean="0">
                <a:latin typeface="Bahnschrift SemiLight SemiConde" panose="020B0502040204020203" pitchFamily="34" charset="0"/>
              </a:rPr>
              <a:t>In summary, real-time face detection is a technology that plays a pivotal role in enabling swift and accurate identification of faces within video streams, offering a wide array of applications across various industries and sectors.</a:t>
            </a:r>
          </a:p>
          <a:p>
            <a:endParaRPr lang="en-US" dirty="0">
              <a:latin typeface="Bahnschrift SemiLight SemiConde" panose="020B0502040204020203" pitchFamily="34" charset="0"/>
            </a:endParaRPr>
          </a:p>
          <a:p>
            <a:r>
              <a:rPr lang="en-US" dirty="0" smtClean="0">
                <a:latin typeface="Bahnschrift SemiLight SemiConde" panose="020B0502040204020203" pitchFamily="34" charset="0"/>
              </a:rPr>
              <a:t>In this activity, we learned about the most important topic under Computer Vision “Face Detection", which was able to create a very innovative technology used by the famous car industry named Tesla,</a:t>
            </a:r>
          </a:p>
          <a:p>
            <a:r>
              <a:rPr lang="en-US" dirty="0" smtClean="0">
                <a:latin typeface="Bahnschrift SemiLight SemiConde" panose="020B0502040204020203" pitchFamily="34" charset="0"/>
              </a:rPr>
              <a:t>Which was able to bring their project on their automobiles.</a:t>
            </a:r>
          </a:p>
          <a:p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endParaRPr lang="en-US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72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1190" y="2967335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219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471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Bahnschrift SemiBold</vt:lpstr>
      <vt:lpstr>Bahnschrift SemiBold SemiConden</vt:lpstr>
      <vt:lpstr>Bahnschrift SemiCondensed</vt:lpstr>
      <vt:lpstr>Bahnschrift SemiLight SemiConde</vt:lpstr>
      <vt:lpstr>Calibri</vt:lpstr>
      <vt:lpstr>Calibri Light</vt:lpstr>
      <vt:lpstr>ElsevierGulliver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8</cp:revision>
  <dcterms:created xsi:type="dcterms:W3CDTF">2023-11-19T07:35:01Z</dcterms:created>
  <dcterms:modified xsi:type="dcterms:W3CDTF">2024-08-13T04:08:54Z</dcterms:modified>
</cp:coreProperties>
</file>