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1"/>
  </p:sldMasterIdLst>
  <p:notesMasterIdLst>
    <p:notesMasterId r:id="rId17"/>
  </p:notesMasterIdLst>
  <p:sldIdLst>
    <p:sldId id="264" r:id="rId2"/>
    <p:sldId id="265" r:id="rId3"/>
    <p:sldId id="266" r:id="rId4"/>
    <p:sldId id="267" r:id="rId5"/>
    <p:sldId id="268" r:id="rId6"/>
    <p:sldId id="269" r:id="rId7"/>
    <p:sldId id="270" r:id="rId8"/>
    <p:sldId id="271" r:id="rId9"/>
    <p:sldId id="272" r:id="rId10"/>
    <p:sldId id="273" r:id="rId11"/>
    <p:sldId id="274" r:id="rId12"/>
    <p:sldId id="275" r:id="rId13"/>
    <p:sldId id="276" r:id="rId14"/>
    <p:sldId id="277" r:id="rId15"/>
    <p:sldId id="263"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5294" autoAdjust="0"/>
    <p:restoredTop sz="77080" autoAdjust="0"/>
  </p:normalViewPr>
  <p:slideViewPr>
    <p:cSldViewPr snapToGrid="0">
      <p:cViewPr varScale="1">
        <p:scale>
          <a:sx n="76" d="100"/>
          <a:sy n="76" d="100"/>
        </p:scale>
        <p:origin x="120" y="1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45B099-F657-42CF-9F78-EB94E2B1ABBD}" type="datetimeFigureOut">
              <a:rPr lang="en-US" smtClean="0"/>
              <a:t>7/4/2017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029222-2D42-47B7-975E-DC4B3C6C22F7}" type="slidenum">
              <a:rPr lang="en-US" smtClean="0"/>
              <a:t>‹#›</a:t>
            </a:fld>
            <a:endParaRPr lang="en-US"/>
          </a:p>
        </p:txBody>
      </p:sp>
    </p:spTree>
    <p:extLst>
      <p:ext uri="{BB962C8B-B14F-4D97-AF65-F5344CB8AC3E}">
        <p14:creationId xmlns:p14="http://schemas.microsoft.com/office/powerpoint/2010/main" val="24228979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Scheduling</a:t>
            </a:r>
            <a:r>
              <a:rPr lang="en-US" baseline="0" dirty="0"/>
              <a:t> – SCH R1(current time) R2(required time). </a:t>
            </a:r>
          </a:p>
          <a:p>
            <a:r>
              <a:rPr lang="en-US" baseline="0" dirty="0"/>
              <a:t>Mapping – </a:t>
            </a:r>
          </a:p>
          <a:p>
            <a:r>
              <a:rPr lang="en-US" baseline="0" dirty="0"/>
              <a:t>Navigation – </a:t>
            </a:r>
          </a:p>
          <a:p>
            <a:endParaRPr lang="en-US" baseline="0" dirty="0"/>
          </a:p>
        </p:txBody>
      </p:sp>
      <p:sp>
        <p:nvSpPr>
          <p:cNvPr id="4" name="Slide Number Placeholder 3"/>
          <p:cNvSpPr>
            <a:spLocks noGrp="1"/>
          </p:cNvSpPr>
          <p:nvPr>
            <p:ph type="sldNum" sz="quarter" idx="10"/>
          </p:nvPr>
        </p:nvSpPr>
        <p:spPr/>
        <p:txBody>
          <a:bodyPr/>
          <a:lstStyle/>
          <a:p>
            <a:fld id="{A5029222-2D42-47B7-975E-DC4B3C6C22F7}" type="slidenum">
              <a:rPr lang="en-US" smtClean="0"/>
              <a:t>7</a:t>
            </a:fld>
            <a:endParaRPr lang="en-US"/>
          </a:p>
        </p:txBody>
      </p:sp>
    </p:spTree>
    <p:extLst>
      <p:ext uri="{BB962C8B-B14F-4D97-AF65-F5344CB8AC3E}">
        <p14:creationId xmlns:p14="http://schemas.microsoft.com/office/powerpoint/2010/main" val="22925418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7/4/2017</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212070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749880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7/4/2017</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559059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67179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7/4/2017</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274277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7/4/2017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839373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7/4/2017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794876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7/4/2017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311067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7/4/2017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060690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7/4/2017</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175499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404102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7/4/2017</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33066241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9215211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Segoe UI" panose="020B0502040204020203" pitchFamily="34" charset="0"/>
                <a:cs typeface="Segoe UI" panose="020B0502040204020203" pitchFamily="34" charset="0"/>
              </a:rPr>
              <a:t>INSTRUCTION DESIGN</a:t>
            </a:r>
            <a:endParaRPr lang="en-US" dirty="0">
              <a:latin typeface="Segoe UI" panose="020B0502040204020203" pitchFamily="34" charset="0"/>
              <a:cs typeface="Segoe UI" panose="020B0502040204020203" pitchFamily="34" charset="0"/>
            </a:endParaRPr>
          </a:p>
        </p:txBody>
      </p:sp>
      <p:graphicFrame>
        <p:nvGraphicFramePr>
          <p:cNvPr id="5" name="Table 4"/>
          <p:cNvGraphicFramePr>
            <a:graphicFrameLocks noGrp="1"/>
          </p:cNvGraphicFramePr>
          <p:nvPr>
            <p:extLst/>
          </p:nvPr>
        </p:nvGraphicFramePr>
        <p:xfrm>
          <a:off x="2105192" y="2311400"/>
          <a:ext cx="7989752" cy="4079240"/>
        </p:xfrm>
        <a:graphic>
          <a:graphicData uri="http://schemas.openxmlformats.org/drawingml/2006/table">
            <a:tbl>
              <a:tblPr firstRow="1" bandRow="1">
                <a:tableStyleId>{5DA37D80-6434-44D0-A028-1B22A696006F}</a:tableStyleId>
              </a:tblPr>
              <a:tblGrid>
                <a:gridCol w="1997438">
                  <a:extLst>
                    <a:ext uri="{9D8B030D-6E8A-4147-A177-3AD203B41FA5}">
                      <a16:colId xmlns:a16="http://schemas.microsoft.com/office/drawing/2014/main" val="1746348380"/>
                    </a:ext>
                  </a:extLst>
                </a:gridCol>
                <a:gridCol w="1152122">
                  <a:extLst>
                    <a:ext uri="{9D8B030D-6E8A-4147-A177-3AD203B41FA5}">
                      <a16:colId xmlns:a16="http://schemas.microsoft.com/office/drawing/2014/main" val="4015249793"/>
                    </a:ext>
                  </a:extLst>
                </a:gridCol>
                <a:gridCol w="1548384">
                  <a:extLst>
                    <a:ext uri="{9D8B030D-6E8A-4147-A177-3AD203B41FA5}">
                      <a16:colId xmlns:a16="http://schemas.microsoft.com/office/drawing/2014/main" val="3358410315"/>
                    </a:ext>
                  </a:extLst>
                </a:gridCol>
                <a:gridCol w="3291808">
                  <a:extLst>
                    <a:ext uri="{9D8B030D-6E8A-4147-A177-3AD203B41FA5}">
                      <a16:colId xmlns:a16="http://schemas.microsoft.com/office/drawing/2014/main" val="920612552"/>
                    </a:ext>
                  </a:extLst>
                </a:gridCol>
              </a:tblGrid>
              <a:tr h="370840">
                <a:tc>
                  <a:txBody>
                    <a:bodyPr/>
                    <a:lstStyle/>
                    <a:p>
                      <a:r>
                        <a:rPr lang="en-US" sz="1600" dirty="0">
                          <a:latin typeface="Segoe UI" panose="020B0502040204020203" pitchFamily="34" charset="0"/>
                          <a:cs typeface="Segoe UI" panose="020B0502040204020203" pitchFamily="34" charset="0"/>
                        </a:rPr>
                        <a:t>TASK</a:t>
                      </a:r>
                    </a:p>
                  </a:txBody>
                  <a:tcPr/>
                </a:tc>
                <a:tc>
                  <a:txBody>
                    <a:bodyPr/>
                    <a:lstStyle/>
                    <a:p>
                      <a:r>
                        <a:rPr lang="en-US" sz="1600" dirty="0">
                          <a:latin typeface="Segoe UI" panose="020B0502040204020203" pitchFamily="34" charset="0"/>
                          <a:cs typeface="Segoe UI" panose="020B0502040204020203" pitchFamily="34" charset="0"/>
                        </a:rPr>
                        <a:t>OPCODE</a:t>
                      </a:r>
                    </a:p>
                  </a:txBody>
                  <a:tcPr/>
                </a:tc>
                <a:tc>
                  <a:txBody>
                    <a:bodyPr/>
                    <a:lstStyle/>
                    <a:p>
                      <a:r>
                        <a:rPr lang="en-US" sz="1600" dirty="0">
                          <a:latin typeface="Segoe UI" panose="020B0502040204020203" pitchFamily="34" charset="0"/>
                          <a:cs typeface="Segoe UI" panose="020B0502040204020203" pitchFamily="34" charset="0"/>
                        </a:rPr>
                        <a:t>BINARY CODE</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ADDRESSING TYPE</a:t>
                      </a:r>
                    </a:p>
                  </a:txBody>
                  <a:tcPr/>
                </a:tc>
                <a:extLst>
                  <a:ext uri="{0D108BD9-81ED-4DB2-BD59-A6C34878D82A}">
                    <a16:rowId xmlns:a16="http://schemas.microsoft.com/office/drawing/2014/main" val="3900557507"/>
                  </a:ext>
                </a:extLst>
              </a:tr>
              <a:tr h="370840">
                <a:tc>
                  <a:txBody>
                    <a:bodyPr/>
                    <a:lstStyle/>
                    <a:p>
                      <a:r>
                        <a:rPr lang="en-US" sz="1600" dirty="0">
                          <a:latin typeface="Segoe UI" panose="020B0502040204020203" pitchFamily="34" charset="0"/>
                          <a:cs typeface="Segoe UI" panose="020B0502040204020203" pitchFamily="34" charset="0"/>
                        </a:rPr>
                        <a:t>Compare</a:t>
                      </a:r>
                    </a:p>
                  </a:txBody>
                  <a:tcPr/>
                </a:tc>
                <a:tc>
                  <a:txBody>
                    <a:bodyPr/>
                    <a:lstStyle/>
                    <a:p>
                      <a:r>
                        <a:rPr lang="en-US" sz="1600" dirty="0">
                          <a:latin typeface="Segoe UI" panose="020B0502040204020203" pitchFamily="34" charset="0"/>
                          <a:cs typeface="Segoe UI" panose="020B0502040204020203" pitchFamily="34" charset="0"/>
                        </a:rPr>
                        <a:t>CMP</a:t>
                      </a:r>
                    </a:p>
                  </a:txBody>
                  <a:tcPr/>
                </a:tc>
                <a:tc>
                  <a:txBody>
                    <a:bodyPr/>
                    <a:lstStyle/>
                    <a:p>
                      <a:r>
                        <a:rPr lang="en-IN" sz="1600" b="0" i="0" u="none" strike="noStrike" kern="1200" dirty="0">
                          <a:solidFill>
                            <a:schemeClr val="tx1"/>
                          </a:solidFill>
                          <a:effectLst/>
                          <a:latin typeface="Calibri" panose="020F0502020204030204" pitchFamily="34" charset="0"/>
                          <a:ea typeface="+mn-ea"/>
                          <a:cs typeface="Calibri" panose="020F0502020204030204" pitchFamily="34" charset="0"/>
                        </a:rPr>
                        <a:t>11110000</a:t>
                      </a:r>
                      <a:r>
                        <a:rPr lang="en-IN" sz="1800" b="0" i="0" u="none" strike="noStrike" kern="1200" dirty="0">
                          <a:solidFill>
                            <a:schemeClr val="tx1"/>
                          </a:solidFill>
                          <a:effectLst/>
                          <a:latin typeface="+mn-lt"/>
                          <a:ea typeface="+mn-ea"/>
                          <a:cs typeface="+mn-cs"/>
                        </a:rPr>
                        <a:t> </a:t>
                      </a:r>
                      <a:endParaRPr lang="en-US" sz="1600" dirty="0">
                        <a:latin typeface="Segoe UI" panose="020B0502040204020203" pitchFamily="34" charset="0"/>
                        <a:cs typeface="Segoe UI" panose="020B0502040204020203" pitchFamily="34" charset="0"/>
                      </a:endParaRPr>
                    </a:p>
                  </a:txBody>
                  <a:tcPr/>
                </a:tc>
                <a:tc>
                  <a:txBody>
                    <a:bodyPr/>
                    <a:lstStyle/>
                    <a:p>
                      <a:r>
                        <a:rPr lang="en-US" sz="1600" dirty="0">
                          <a:latin typeface="Segoe UI" panose="020B0502040204020203" pitchFamily="34" charset="0"/>
                          <a:cs typeface="Segoe UI" panose="020B0502040204020203" pitchFamily="34" charset="0"/>
                        </a:rPr>
                        <a:t>Register Value</a:t>
                      </a:r>
                    </a:p>
                  </a:txBody>
                  <a:tcPr/>
                </a:tc>
                <a:extLst>
                  <a:ext uri="{0D108BD9-81ED-4DB2-BD59-A6C34878D82A}">
                    <a16:rowId xmlns:a16="http://schemas.microsoft.com/office/drawing/2014/main" val="792712624"/>
                  </a:ext>
                </a:extLst>
              </a:tr>
              <a:tr h="370840">
                <a:tc>
                  <a:txBody>
                    <a:bodyPr/>
                    <a:lstStyle/>
                    <a:p>
                      <a:r>
                        <a:rPr lang="en-US" sz="1600" dirty="0">
                          <a:latin typeface="Segoe UI" panose="020B0502040204020203" pitchFamily="34" charset="0"/>
                          <a:cs typeface="Segoe UI" panose="020B0502040204020203" pitchFamily="34" charset="0"/>
                        </a:rPr>
                        <a:t>Divide</a:t>
                      </a:r>
                    </a:p>
                  </a:txBody>
                  <a:tcPr/>
                </a:tc>
                <a:tc>
                  <a:txBody>
                    <a:bodyPr/>
                    <a:lstStyle/>
                    <a:p>
                      <a:r>
                        <a:rPr lang="en-US" sz="1600" dirty="0">
                          <a:latin typeface="Segoe UI" panose="020B0502040204020203" pitchFamily="34" charset="0"/>
                          <a:cs typeface="Segoe UI" panose="020B0502040204020203" pitchFamily="34" charset="0"/>
                        </a:rPr>
                        <a:t>DIV</a:t>
                      </a:r>
                    </a:p>
                  </a:txBody>
                  <a:tcPr/>
                </a:tc>
                <a:tc>
                  <a:txBody>
                    <a:bodyPr/>
                    <a:lstStyle/>
                    <a:p>
                      <a:r>
                        <a:rPr lang="en-IN" sz="1600" b="0" i="0" u="none" strike="noStrike" kern="1200" dirty="0">
                          <a:solidFill>
                            <a:schemeClr val="tx1"/>
                          </a:solidFill>
                          <a:effectLst/>
                          <a:latin typeface="Calibri" panose="020F0502020204030204" pitchFamily="34" charset="0"/>
                          <a:ea typeface="+mn-ea"/>
                          <a:cs typeface="Calibri" panose="020F0502020204030204" pitchFamily="34" charset="0"/>
                        </a:rPr>
                        <a:t>11110001</a:t>
                      </a:r>
                      <a:endParaRPr lang="en-US" sz="1600" dirty="0">
                        <a:latin typeface="Segoe UI" panose="020B0502040204020203" pitchFamily="34" charset="0"/>
                        <a:cs typeface="Segoe UI" panose="020B0502040204020203" pitchFamily="34" charset="0"/>
                      </a:endParaRPr>
                    </a:p>
                  </a:txBody>
                  <a:tcPr/>
                </a:tc>
                <a:tc>
                  <a:txBody>
                    <a:bodyPr/>
                    <a:lstStyle/>
                    <a:p>
                      <a:r>
                        <a:rPr lang="en-US" sz="1600" dirty="0">
                          <a:latin typeface="Segoe UI" panose="020B0502040204020203" pitchFamily="34" charset="0"/>
                          <a:cs typeface="Segoe UI" panose="020B0502040204020203" pitchFamily="34" charset="0"/>
                        </a:rPr>
                        <a:t>Register Reg</a:t>
                      </a:r>
                    </a:p>
                  </a:txBody>
                  <a:tcPr/>
                </a:tc>
                <a:extLst>
                  <a:ext uri="{0D108BD9-81ED-4DB2-BD59-A6C34878D82A}">
                    <a16:rowId xmlns:a16="http://schemas.microsoft.com/office/drawing/2014/main" val="1313835532"/>
                  </a:ext>
                </a:extLst>
              </a:tr>
              <a:tr h="370840">
                <a:tc>
                  <a:txBody>
                    <a:bodyPr/>
                    <a:lstStyle/>
                    <a:p>
                      <a:r>
                        <a:rPr lang="en-US" sz="1600" dirty="0">
                          <a:latin typeface="Segoe UI" panose="020B0502040204020203" pitchFamily="34" charset="0"/>
                          <a:cs typeface="Segoe UI" panose="020B0502040204020203" pitchFamily="34" charset="0"/>
                        </a:rPr>
                        <a:t>Move</a:t>
                      </a:r>
                    </a:p>
                  </a:txBody>
                  <a:tcPr/>
                </a:tc>
                <a:tc>
                  <a:txBody>
                    <a:bodyPr/>
                    <a:lstStyle/>
                    <a:p>
                      <a:r>
                        <a:rPr lang="en-US" sz="1600" dirty="0">
                          <a:latin typeface="Segoe UI" panose="020B0502040204020203" pitchFamily="34" charset="0"/>
                          <a:cs typeface="Segoe UI" panose="020B0502040204020203" pitchFamily="34" charset="0"/>
                        </a:rPr>
                        <a:t>MOV</a:t>
                      </a:r>
                    </a:p>
                  </a:txBody>
                  <a:tcPr/>
                </a:tc>
                <a:tc>
                  <a:txBody>
                    <a:bodyPr/>
                    <a:lstStyle/>
                    <a:p>
                      <a:r>
                        <a:rPr lang="en-IN" sz="1600" b="0" i="0" u="none" strike="noStrike" kern="1200" dirty="0">
                          <a:solidFill>
                            <a:schemeClr val="tx1"/>
                          </a:solidFill>
                          <a:effectLst/>
                          <a:latin typeface="Calibri" panose="020F0502020204030204" pitchFamily="34" charset="0"/>
                          <a:ea typeface="+mn-ea"/>
                          <a:cs typeface="Calibri" panose="020F0502020204030204" pitchFamily="34" charset="0"/>
                        </a:rPr>
                        <a:t>11110010</a:t>
                      </a:r>
                      <a:endParaRPr lang="en-US" sz="1600" dirty="0">
                        <a:latin typeface="Segoe UI" panose="020B0502040204020203" pitchFamily="34" charset="0"/>
                        <a:cs typeface="Segoe UI" panose="020B0502040204020203" pitchFamily="34" charset="0"/>
                      </a:endParaRPr>
                    </a:p>
                  </a:txBody>
                  <a:tcPr/>
                </a:tc>
                <a:tc>
                  <a:txBody>
                    <a:bodyPr/>
                    <a:lstStyle/>
                    <a:p>
                      <a:r>
                        <a:rPr lang="en-US" sz="1600" dirty="0">
                          <a:latin typeface="Segoe UI" panose="020B0502040204020203" pitchFamily="34" charset="0"/>
                          <a:cs typeface="Segoe UI" panose="020B0502040204020203" pitchFamily="34" charset="0"/>
                        </a:rPr>
                        <a:t>Register Value</a:t>
                      </a:r>
                    </a:p>
                  </a:txBody>
                  <a:tcPr/>
                </a:tc>
                <a:extLst>
                  <a:ext uri="{0D108BD9-81ED-4DB2-BD59-A6C34878D82A}">
                    <a16:rowId xmlns:a16="http://schemas.microsoft.com/office/drawing/2014/main" val="3345351005"/>
                  </a:ext>
                </a:extLst>
              </a:tr>
              <a:tr h="370840">
                <a:tc>
                  <a:txBody>
                    <a:bodyPr/>
                    <a:lstStyle/>
                    <a:p>
                      <a:r>
                        <a:rPr lang="en-US" sz="1600" dirty="0">
                          <a:latin typeface="Segoe UI" panose="020B0502040204020203" pitchFamily="34" charset="0"/>
                          <a:cs typeface="Segoe UI" panose="020B0502040204020203" pitchFamily="34" charset="0"/>
                        </a:rPr>
                        <a:t>Subtract</a:t>
                      </a:r>
                    </a:p>
                  </a:txBody>
                  <a:tcPr/>
                </a:tc>
                <a:tc>
                  <a:txBody>
                    <a:bodyPr/>
                    <a:lstStyle/>
                    <a:p>
                      <a:r>
                        <a:rPr lang="en-US" sz="1600" dirty="0">
                          <a:latin typeface="Segoe UI" panose="020B0502040204020203" pitchFamily="34" charset="0"/>
                          <a:cs typeface="Segoe UI" panose="020B0502040204020203" pitchFamily="34" charset="0"/>
                        </a:rPr>
                        <a:t>SUB</a:t>
                      </a:r>
                    </a:p>
                  </a:txBody>
                  <a:tcPr/>
                </a:tc>
                <a:tc>
                  <a:txBody>
                    <a:bodyPr/>
                    <a:lstStyle/>
                    <a:p>
                      <a:r>
                        <a:rPr lang="en-IN" sz="1600" b="0" i="0" u="none" strike="noStrike" kern="1200" dirty="0">
                          <a:solidFill>
                            <a:schemeClr val="tx1"/>
                          </a:solidFill>
                          <a:effectLst/>
                          <a:latin typeface="Calibri" panose="020F0502020204030204" pitchFamily="34" charset="0"/>
                          <a:ea typeface="+mn-ea"/>
                          <a:cs typeface="Calibri" panose="020F0502020204030204" pitchFamily="34" charset="0"/>
                        </a:rPr>
                        <a:t>11110011</a:t>
                      </a:r>
                      <a:endParaRPr lang="en-US" sz="1600" dirty="0">
                        <a:latin typeface="Segoe UI" panose="020B0502040204020203" pitchFamily="34" charset="0"/>
                        <a:cs typeface="Segoe UI" panose="020B0502040204020203" pitchFamily="34" charset="0"/>
                      </a:endParaRPr>
                    </a:p>
                  </a:txBody>
                  <a:tcPr/>
                </a:tc>
                <a:tc>
                  <a:txBody>
                    <a:bodyPr/>
                    <a:lstStyle/>
                    <a:p>
                      <a:r>
                        <a:rPr lang="en-US" sz="1600" dirty="0">
                          <a:latin typeface="Segoe UI" panose="020B0502040204020203" pitchFamily="34" charset="0"/>
                          <a:cs typeface="Segoe UI" panose="020B0502040204020203" pitchFamily="34" charset="0"/>
                        </a:rPr>
                        <a:t>Register Reg</a:t>
                      </a:r>
                    </a:p>
                  </a:txBody>
                  <a:tcPr/>
                </a:tc>
                <a:extLst>
                  <a:ext uri="{0D108BD9-81ED-4DB2-BD59-A6C34878D82A}">
                    <a16:rowId xmlns:a16="http://schemas.microsoft.com/office/drawing/2014/main" val="1086117208"/>
                  </a:ext>
                </a:extLst>
              </a:tr>
              <a:tr h="370840">
                <a:tc>
                  <a:txBody>
                    <a:bodyPr/>
                    <a:lstStyle/>
                    <a:p>
                      <a:r>
                        <a:rPr lang="en-US" sz="1600" dirty="0">
                          <a:latin typeface="Segoe UI" panose="020B0502040204020203" pitchFamily="34" charset="0"/>
                          <a:cs typeface="Segoe UI" panose="020B0502040204020203" pitchFamily="34" charset="0"/>
                        </a:rPr>
                        <a:t>Add</a:t>
                      </a:r>
                    </a:p>
                  </a:txBody>
                  <a:tcPr/>
                </a:tc>
                <a:tc>
                  <a:txBody>
                    <a:bodyPr/>
                    <a:lstStyle/>
                    <a:p>
                      <a:r>
                        <a:rPr lang="en-US" sz="1600" dirty="0">
                          <a:latin typeface="Segoe UI" panose="020B0502040204020203" pitchFamily="34" charset="0"/>
                          <a:cs typeface="Segoe UI" panose="020B0502040204020203" pitchFamily="34" charset="0"/>
                        </a:rPr>
                        <a:t>ADD</a:t>
                      </a:r>
                    </a:p>
                  </a:txBody>
                  <a:tcPr/>
                </a:tc>
                <a:tc>
                  <a:txBody>
                    <a:bodyPr/>
                    <a:lstStyle/>
                    <a:p>
                      <a:r>
                        <a:rPr lang="en-IN" sz="1600" b="0" i="0" u="none" strike="noStrike" kern="1200" dirty="0">
                          <a:solidFill>
                            <a:schemeClr val="tx1"/>
                          </a:solidFill>
                          <a:effectLst/>
                          <a:latin typeface="Calibri" panose="020F0502020204030204" pitchFamily="34" charset="0"/>
                          <a:ea typeface="+mn-ea"/>
                          <a:cs typeface="Calibri" panose="020F0502020204030204" pitchFamily="34" charset="0"/>
                        </a:rPr>
                        <a:t>11110100</a:t>
                      </a:r>
                      <a:endParaRPr lang="en-US" sz="1600" dirty="0">
                        <a:latin typeface="Segoe UI" panose="020B0502040204020203" pitchFamily="34" charset="0"/>
                        <a:cs typeface="Segoe UI" panose="020B0502040204020203" pitchFamily="34" charset="0"/>
                      </a:endParaRPr>
                    </a:p>
                  </a:txBody>
                  <a:tcPr/>
                </a:tc>
                <a:tc>
                  <a:txBody>
                    <a:bodyPr/>
                    <a:lstStyle/>
                    <a:p>
                      <a:r>
                        <a:rPr lang="en-US" sz="1600" dirty="0">
                          <a:latin typeface="Segoe UI" panose="020B0502040204020203" pitchFamily="34" charset="0"/>
                          <a:cs typeface="Segoe UI" panose="020B0502040204020203" pitchFamily="34" charset="0"/>
                        </a:rPr>
                        <a:t>Register </a:t>
                      </a:r>
                      <a:r>
                        <a:rPr lang="en-US" sz="1600" dirty="0" err="1">
                          <a:latin typeface="Segoe UI" panose="020B0502040204020203" pitchFamily="34" charset="0"/>
                          <a:cs typeface="Segoe UI" panose="020B0502040204020203" pitchFamily="34" charset="0"/>
                        </a:rPr>
                        <a:t>Register</a:t>
                      </a:r>
                      <a:endParaRPr lang="en-US" sz="1600" dirty="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713307244"/>
                  </a:ext>
                </a:extLst>
              </a:tr>
              <a:tr h="370840">
                <a:tc>
                  <a:txBody>
                    <a:bodyPr/>
                    <a:lstStyle/>
                    <a:p>
                      <a:r>
                        <a:rPr lang="en-US" sz="1600" dirty="0">
                          <a:latin typeface="Segoe UI" panose="020B0502040204020203" pitchFamily="34" charset="0"/>
                          <a:cs typeface="Segoe UI" panose="020B0502040204020203" pitchFamily="34" charset="0"/>
                        </a:rPr>
                        <a:t>Multiply</a:t>
                      </a:r>
                    </a:p>
                  </a:txBody>
                  <a:tcPr/>
                </a:tc>
                <a:tc>
                  <a:txBody>
                    <a:bodyPr/>
                    <a:lstStyle/>
                    <a:p>
                      <a:r>
                        <a:rPr lang="en-US" sz="1600" dirty="0">
                          <a:latin typeface="Segoe UI" panose="020B0502040204020203" pitchFamily="34" charset="0"/>
                          <a:cs typeface="Segoe UI" panose="020B0502040204020203" pitchFamily="34" charset="0"/>
                        </a:rPr>
                        <a:t>MUL</a:t>
                      </a:r>
                    </a:p>
                  </a:txBody>
                  <a:tcPr/>
                </a:tc>
                <a:tc>
                  <a:txBody>
                    <a:bodyPr/>
                    <a:lstStyle/>
                    <a:p>
                      <a:r>
                        <a:rPr lang="en-IN" sz="1600" b="0" i="0" u="none" strike="noStrike" kern="1200" dirty="0">
                          <a:solidFill>
                            <a:schemeClr val="tx1"/>
                          </a:solidFill>
                          <a:effectLst/>
                          <a:latin typeface="Calibri" panose="020F0502020204030204" pitchFamily="34" charset="0"/>
                          <a:ea typeface="+mn-ea"/>
                          <a:cs typeface="Calibri" panose="020F0502020204030204" pitchFamily="34" charset="0"/>
                        </a:rPr>
                        <a:t>11110101</a:t>
                      </a:r>
                      <a:endParaRPr lang="en-US" sz="1600" dirty="0">
                        <a:latin typeface="Segoe UI" panose="020B0502040204020203" pitchFamily="34" charset="0"/>
                        <a:cs typeface="Segoe UI" panose="020B0502040204020203" pitchFamily="34" charset="0"/>
                      </a:endParaRPr>
                    </a:p>
                  </a:txBody>
                  <a:tcPr/>
                </a:tc>
                <a:tc>
                  <a:txBody>
                    <a:bodyPr/>
                    <a:lstStyle/>
                    <a:p>
                      <a:r>
                        <a:rPr lang="en-US" sz="1600" dirty="0">
                          <a:latin typeface="Segoe UI" panose="020B0502040204020203" pitchFamily="34" charset="0"/>
                          <a:cs typeface="Segoe UI" panose="020B0502040204020203" pitchFamily="34" charset="0"/>
                        </a:rPr>
                        <a:t>Register </a:t>
                      </a:r>
                      <a:r>
                        <a:rPr lang="en-US" sz="1600" dirty="0" err="1">
                          <a:latin typeface="Segoe UI" panose="020B0502040204020203" pitchFamily="34" charset="0"/>
                          <a:cs typeface="Segoe UI" panose="020B0502040204020203" pitchFamily="34" charset="0"/>
                        </a:rPr>
                        <a:t>Register</a:t>
                      </a:r>
                      <a:endParaRPr lang="en-US" sz="1600" dirty="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935669662"/>
                  </a:ext>
                </a:extLst>
              </a:tr>
              <a:tr h="370840">
                <a:tc>
                  <a:txBody>
                    <a:bodyPr/>
                    <a:lstStyle/>
                    <a:p>
                      <a:r>
                        <a:rPr lang="en-US" sz="1600" dirty="0">
                          <a:latin typeface="Segoe UI" panose="020B0502040204020203" pitchFamily="34" charset="0"/>
                          <a:cs typeface="Segoe UI" panose="020B0502040204020203" pitchFamily="34" charset="0"/>
                        </a:rPr>
                        <a:t>Clean</a:t>
                      </a:r>
                    </a:p>
                  </a:txBody>
                  <a:tcPr/>
                </a:tc>
                <a:tc>
                  <a:txBody>
                    <a:bodyPr/>
                    <a:lstStyle/>
                    <a:p>
                      <a:r>
                        <a:rPr lang="en-US" sz="1600" dirty="0">
                          <a:latin typeface="Segoe UI" panose="020B0502040204020203" pitchFamily="34" charset="0"/>
                          <a:cs typeface="Segoe UI" panose="020B0502040204020203" pitchFamily="34" charset="0"/>
                        </a:rPr>
                        <a:t>CLN</a:t>
                      </a:r>
                    </a:p>
                  </a:txBody>
                  <a:tcPr/>
                </a:tc>
                <a:tc>
                  <a:txBody>
                    <a:bodyPr/>
                    <a:lstStyle/>
                    <a:p>
                      <a:r>
                        <a:rPr lang="en-IN" sz="1600" b="0" i="0" u="none" strike="noStrike" kern="1200" dirty="0">
                          <a:solidFill>
                            <a:schemeClr val="tx1"/>
                          </a:solidFill>
                          <a:effectLst/>
                          <a:latin typeface="Calibri" panose="020F0502020204030204" pitchFamily="34" charset="0"/>
                          <a:ea typeface="+mn-ea"/>
                          <a:cs typeface="Calibri" panose="020F0502020204030204" pitchFamily="34" charset="0"/>
                        </a:rPr>
                        <a:t>11110110</a:t>
                      </a:r>
                      <a:endParaRPr lang="en-US" sz="1600" dirty="0">
                        <a:latin typeface="Segoe UI" panose="020B0502040204020203" pitchFamily="34" charset="0"/>
                        <a:cs typeface="Segoe UI" panose="020B0502040204020203" pitchFamily="34" charset="0"/>
                      </a:endParaRPr>
                    </a:p>
                  </a:txBody>
                  <a:tcPr/>
                </a:tc>
                <a:tc>
                  <a:txBody>
                    <a:bodyPr/>
                    <a:lstStyle/>
                    <a:p>
                      <a:r>
                        <a:rPr lang="en-US" sz="1600" dirty="0">
                          <a:latin typeface="Segoe UI" panose="020B0502040204020203" pitchFamily="34" charset="0"/>
                          <a:cs typeface="Segoe UI" panose="020B0502040204020203" pitchFamily="34" charset="0"/>
                        </a:rPr>
                        <a:t>Value </a:t>
                      </a:r>
                      <a:r>
                        <a:rPr lang="en-US" sz="1600" dirty="0" err="1">
                          <a:latin typeface="Segoe UI" panose="020B0502040204020203" pitchFamily="34" charset="0"/>
                          <a:cs typeface="Segoe UI" panose="020B0502040204020203" pitchFamily="34" charset="0"/>
                        </a:rPr>
                        <a:t>Value</a:t>
                      </a:r>
                      <a:endParaRPr lang="en-US" sz="1600" dirty="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4008032262"/>
                  </a:ext>
                </a:extLst>
              </a:tr>
              <a:tr h="370840">
                <a:tc>
                  <a:txBody>
                    <a:bodyPr/>
                    <a:lstStyle/>
                    <a:p>
                      <a:r>
                        <a:rPr lang="en-US" sz="1600" dirty="0">
                          <a:latin typeface="Segoe UI" panose="020B0502040204020203" pitchFamily="34" charset="0"/>
                          <a:cs typeface="Segoe UI" panose="020B0502040204020203" pitchFamily="34" charset="0"/>
                        </a:rPr>
                        <a:t>Current Time</a:t>
                      </a:r>
                    </a:p>
                  </a:txBody>
                  <a:tcPr/>
                </a:tc>
                <a:tc>
                  <a:txBody>
                    <a:bodyPr/>
                    <a:lstStyle/>
                    <a:p>
                      <a:r>
                        <a:rPr lang="en-US" sz="1600" dirty="0">
                          <a:latin typeface="Segoe UI" panose="020B0502040204020203" pitchFamily="34" charset="0"/>
                          <a:cs typeface="Segoe UI" panose="020B0502040204020203" pitchFamily="34" charset="0"/>
                        </a:rPr>
                        <a:t>TYM</a:t>
                      </a:r>
                    </a:p>
                  </a:txBody>
                  <a:tcPr/>
                </a:tc>
                <a:tc>
                  <a:txBody>
                    <a:bodyPr/>
                    <a:lstStyle/>
                    <a:p>
                      <a:r>
                        <a:rPr lang="en-IN" sz="1600" b="0" i="0" u="none" strike="noStrike" kern="1200" dirty="0">
                          <a:solidFill>
                            <a:schemeClr val="tx1"/>
                          </a:solidFill>
                          <a:effectLst/>
                          <a:latin typeface="Calibri" panose="020F0502020204030204" pitchFamily="34" charset="0"/>
                          <a:ea typeface="+mn-ea"/>
                          <a:cs typeface="Calibri" panose="020F0502020204030204" pitchFamily="34" charset="0"/>
                        </a:rPr>
                        <a:t>11110111</a:t>
                      </a:r>
                      <a:endParaRPr lang="en-US" sz="1600" dirty="0">
                        <a:latin typeface="Segoe UI" panose="020B0502040204020203" pitchFamily="34" charset="0"/>
                        <a:cs typeface="Segoe UI" panose="020B0502040204020203" pitchFamily="34" charset="0"/>
                      </a:endParaRPr>
                    </a:p>
                  </a:txBody>
                  <a:tcPr/>
                </a:tc>
                <a:tc>
                  <a:txBody>
                    <a:bodyPr/>
                    <a:lstStyle/>
                    <a:p>
                      <a:r>
                        <a:rPr lang="en-US" sz="1600" dirty="0">
                          <a:latin typeface="Segoe UI" panose="020B0502040204020203" pitchFamily="34" charset="0"/>
                          <a:cs typeface="Segoe UI" panose="020B0502040204020203" pitchFamily="34" charset="0"/>
                        </a:rPr>
                        <a:t>Register Value(0)</a:t>
                      </a:r>
                    </a:p>
                  </a:txBody>
                  <a:tcPr/>
                </a:tc>
                <a:extLst>
                  <a:ext uri="{0D108BD9-81ED-4DB2-BD59-A6C34878D82A}">
                    <a16:rowId xmlns:a16="http://schemas.microsoft.com/office/drawing/2014/main" val="615210218"/>
                  </a:ext>
                </a:extLst>
              </a:tr>
              <a:tr h="370840">
                <a:tc>
                  <a:txBody>
                    <a:bodyPr/>
                    <a:lstStyle/>
                    <a:p>
                      <a:r>
                        <a:rPr lang="en-US" sz="1600" dirty="0">
                          <a:latin typeface="Segoe UI" panose="020B0502040204020203" pitchFamily="34" charset="0"/>
                          <a:cs typeface="Segoe UI" panose="020B0502040204020203" pitchFamily="34" charset="0"/>
                        </a:rPr>
                        <a:t>Suction Power</a:t>
                      </a:r>
                    </a:p>
                  </a:txBody>
                  <a:tcPr/>
                </a:tc>
                <a:tc>
                  <a:txBody>
                    <a:bodyPr/>
                    <a:lstStyle/>
                    <a:p>
                      <a:r>
                        <a:rPr lang="en-US" sz="1600" dirty="0">
                          <a:latin typeface="Segoe UI" panose="020B0502040204020203" pitchFamily="34" charset="0"/>
                          <a:cs typeface="Segoe UI" panose="020B0502040204020203" pitchFamily="34" charset="0"/>
                        </a:rPr>
                        <a:t>SUP</a:t>
                      </a:r>
                    </a:p>
                  </a:txBody>
                  <a:tcPr/>
                </a:tc>
                <a:tc>
                  <a:txBody>
                    <a:bodyPr/>
                    <a:lstStyle/>
                    <a:p>
                      <a:r>
                        <a:rPr lang="en-IN" sz="1600" b="0" i="0" u="none" strike="noStrike" kern="1200" dirty="0">
                          <a:solidFill>
                            <a:schemeClr val="tx1"/>
                          </a:solidFill>
                          <a:effectLst/>
                          <a:latin typeface="Calibri" panose="020F0502020204030204" pitchFamily="34" charset="0"/>
                          <a:ea typeface="+mn-ea"/>
                          <a:cs typeface="Calibri" panose="020F0502020204030204" pitchFamily="34" charset="0"/>
                        </a:rPr>
                        <a:t>11111000</a:t>
                      </a:r>
                      <a:endParaRPr lang="en-US" sz="1600" dirty="0">
                        <a:latin typeface="Segoe UI" panose="020B0502040204020203" pitchFamily="34" charset="0"/>
                        <a:cs typeface="Segoe UI" panose="020B0502040204020203" pitchFamily="34" charset="0"/>
                      </a:endParaRPr>
                    </a:p>
                  </a:txBody>
                  <a:tcPr/>
                </a:tc>
                <a:tc>
                  <a:txBody>
                    <a:bodyPr/>
                    <a:lstStyle/>
                    <a:p>
                      <a:r>
                        <a:rPr lang="en-US" sz="1600" dirty="0">
                          <a:latin typeface="Segoe UI" panose="020B0502040204020203" pitchFamily="34" charset="0"/>
                          <a:cs typeface="Segoe UI" panose="020B0502040204020203" pitchFamily="34" charset="0"/>
                        </a:rPr>
                        <a:t>Register Value</a:t>
                      </a:r>
                    </a:p>
                  </a:txBody>
                  <a:tcPr/>
                </a:tc>
                <a:extLst>
                  <a:ext uri="{0D108BD9-81ED-4DB2-BD59-A6C34878D82A}">
                    <a16:rowId xmlns:a16="http://schemas.microsoft.com/office/drawing/2014/main" val="945343270"/>
                  </a:ext>
                </a:extLst>
              </a:tr>
              <a:tr h="370840">
                <a:tc>
                  <a:txBody>
                    <a:bodyPr/>
                    <a:lstStyle/>
                    <a:p>
                      <a:r>
                        <a:rPr lang="en-US" sz="1600" dirty="0">
                          <a:latin typeface="Segoe UI" panose="020B0502040204020203" pitchFamily="34" charset="0"/>
                          <a:cs typeface="Segoe UI" panose="020B0502040204020203" pitchFamily="34" charset="0"/>
                        </a:rPr>
                        <a:t>Set Power</a:t>
                      </a:r>
                    </a:p>
                  </a:txBody>
                  <a:tcPr/>
                </a:tc>
                <a:tc>
                  <a:txBody>
                    <a:bodyPr/>
                    <a:lstStyle/>
                    <a:p>
                      <a:r>
                        <a:rPr lang="en-US" sz="1600" dirty="0">
                          <a:latin typeface="Segoe UI" panose="020B0502040204020203" pitchFamily="34" charset="0"/>
                          <a:cs typeface="Segoe UI" panose="020B0502040204020203" pitchFamily="34" charset="0"/>
                        </a:rPr>
                        <a:t>SETP</a:t>
                      </a:r>
                    </a:p>
                  </a:txBody>
                  <a:tcPr/>
                </a:tc>
                <a:tc>
                  <a:txBody>
                    <a:bodyPr/>
                    <a:lstStyle/>
                    <a:p>
                      <a:r>
                        <a:rPr lang="en-IN" sz="1600" b="0" i="0" u="none" strike="noStrike" kern="1200" dirty="0">
                          <a:solidFill>
                            <a:schemeClr val="tx1"/>
                          </a:solidFill>
                          <a:effectLst/>
                          <a:latin typeface="Calibri" panose="020F0502020204030204" pitchFamily="34" charset="0"/>
                          <a:ea typeface="+mn-ea"/>
                          <a:cs typeface="Calibri" panose="020F0502020204030204" pitchFamily="34" charset="0"/>
                        </a:rPr>
                        <a:t>11111001</a:t>
                      </a:r>
                      <a:endParaRPr lang="en-US" sz="1600" dirty="0">
                        <a:latin typeface="Segoe UI" panose="020B0502040204020203" pitchFamily="34" charset="0"/>
                        <a:cs typeface="Segoe UI" panose="020B0502040204020203" pitchFamily="34" charset="0"/>
                      </a:endParaRPr>
                    </a:p>
                  </a:txBody>
                  <a:tcPr/>
                </a:tc>
                <a:tc>
                  <a:txBody>
                    <a:bodyPr/>
                    <a:lstStyle/>
                    <a:p>
                      <a:r>
                        <a:rPr lang="en-US" sz="1600" dirty="0">
                          <a:latin typeface="Segoe UI" panose="020B0502040204020203" pitchFamily="34" charset="0"/>
                          <a:cs typeface="Segoe UI" panose="020B0502040204020203" pitchFamily="34" charset="0"/>
                        </a:rPr>
                        <a:t>Register Value</a:t>
                      </a:r>
                    </a:p>
                  </a:txBody>
                  <a:tcPr/>
                </a:tc>
                <a:extLst>
                  <a:ext uri="{0D108BD9-81ED-4DB2-BD59-A6C34878D82A}">
                    <a16:rowId xmlns:a16="http://schemas.microsoft.com/office/drawing/2014/main" val="2109600684"/>
                  </a:ext>
                </a:extLst>
              </a:tr>
            </a:tbl>
          </a:graphicData>
        </a:graphic>
      </p:graphicFrame>
    </p:spTree>
    <p:extLst>
      <p:ext uri="{BB962C8B-B14F-4D97-AF65-F5344CB8AC3E}">
        <p14:creationId xmlns:p14="http://schemas.microsoft.com/office/powerpoint/2010/main" val="27314287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192" y="1914144"/>
            <a:ext cx="7989752" cy="4651248"/>
          </a:xfrm>
        </p:spPr>
        <p:txBody>
          <a:bodyPr>
            <a:normAutofit/>
          </a:bodyPr>
          <a:lstStyle/>
          <a:p>
            <a:pPr marL="0" indent="0">
              <a:buNone/>
            </a:pPr>
            <a:r>
              <a:rPr lang="en-US" b="1" dirty="0">
                <a:latin typeface="Segoe UI" panose="020B0502040204020203" pitchFamily="34" charset="0"/>
                <a:cs typeface="Segoe UI" panose="020B0502040204020203" pitchFamily="34" charset="0"/>
              </a:rPr>
              <a:t>Data Transfer</a:t>
            </a:r>
          </a:p>
          <a:p>
            <a:r>
              <a:rPr lang="en-US" dirty="0">
                <a:latin typeface="Segoe UI" panose="020B0502040204020203" pitchFamily="34" charset="0"/>
                <a:cs typeface="Segoe UI" panose="020B0502040204020203" pitchFamily="34" charset="0"/>
              </a:rPr>
              <a:t>MOV-Move data to register; move register to register. </a:t>
            </a:r>
          </a:p>
          <a:p>
            <a:pPr marL="0" indent="0">
              <a:buNone/>
            </a:pPr>
            <a:endParaRPr lang="en-US" dirty="0">
              <a:latin typeface="Segoe UI" panose="020B0502040204020203" pitchFamily="34" charset="0"/>
              <a:cs typeface="Segoe UI" panose="020B0502040204020203" pitchFamily="34" charset="0"/>
            </a:endParaRPr>
          </a:p>
          <a:p>
            <a:pPr marL="0" indent="0">
              <a:buNone/>
            </a:pPr>
            <a:r>
              <a:rPr lang="en-US" b="1" dirty="0">
                <a:latin typeface="Segoe UI" panose="020B0502040204020203" pitchFamily="34" charset="0"/>
                <a:cs typeface="Segoe UI" panose="020B0502040204020203" pitchFamily="34" charset="0"/>
              </a:rPr>
              <a:t>Program Flow Control</a:t>
            </a:r>
          </a:p>
          <a:p>
            <a:r>
              <a:rPr lang="en-US" dirty="0">
                <a:latin typeface="Segoe UI" panose="020B0502040204020203" pitchFamily="34" charset="0"/>
                <a:cs typeface="Segoe UI" panose="020B0502040204020203" pitchFamily="34" charset="0"/>
              </a:rPr>
              <a:t>HLT- Stops the Program.</a:t>
            </a:r>
          </a:p>
          <a:p>
            <a:r>
              <a:rPr lang="en-US" dirty="0">
                <a:latin typeface="Segoe UI" panose="020B0502040204020203" pitchFamily="34" charset="0"/>
                <a:cs typeface="Segoe UI" panose="020B0502040204020203" pitchFamily="34" charset="0"/>
              </a:rPr>
              <a:t>JMP – Jump to a Specific Address.</a:t>
            </a:r>
          </a:p>
          <a:p>
            <a:r>
              <a:rPr lang="en-US" dirty="0">
                <a:latin typeface="Segoe UI" panose="020B0502040204020203" pitchFamily="34" charset="0"/>
                <a:cs typeface="Segoe UI" panose="020B0502040204020203" pitchFamily="34" charset="0"/>
              </a:rPr>
              <a:t>Label – For reference to a particular</a:t>
            </a:r>
          </a:p>
        </p:txBody>
      </p:sp>
      <p:sp>
        <p:nvSpPr>
          <p:cNvPr id="6" name="Title 1"/>
          <p:cNvSpPr>
            <a:spLocks noGrp="1"/>
          </p:cNvSpPr>
          <p:nvPr>
            <p:ph type="title"/>
          </p:nvPr>
        </p:nvSpPr>
        <p:spPr>
          <a:xfrm>
            <a:off x="581192" y="702156"/>
            <a:ext cx="11029616" cy="1013800"/>
          </a:xfrm>
        </p:spPr>
        <p:txBody>
          <a:bodyPr/>
          <a:lstStyle/>
          <a:p>
            <a:r>
              <a:rPr lang="en-US" dirty="0" smtClean="0">
                <a:latin typeface="Segoe UI" panose="020B0502040204020203" pitchFamily="34" charset="0"/>
                <a:cs typeface="Segoe UI" panose="020B0502040204020203" pitchFamily="34" charset="0"/>
              </a:rPr>
              <a:t>INSTRUCTION DESIGN</a:t>
            </a:r>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9204706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5055" y="627157"/>
            <a:ext cx="7989752" cy="1083329"/>
          </a:xfrm>
        </p:spPr>
        <p:txBody>
          <a:bodyPr/>
          <a:lstStyle/>
          <a:p>
            <a:r>
              <a:rPr lang="en-US" dirty="0">
                <a:latin typeface="Segoe UI" panose="020B0502040204020203" pitchFamily="34" charset="0"/>
                <a:cs typeface="Segoe UI" panose="020B0502040204020203" pitchFamily="34" charset="0"/>
              </a:rPr>
              <a:t>INSTRUCTION TYPES …</a:t>
            </a:r>
          </a:p>
        </p:txBody>
      </p:sp>
      <p:sp>
        <p:nvSpPr>
          <p:cNvPr id="3" name="Content Placeholder 2"/>
          <p:cNvSpPr>
            <a:spLocks noGrp="1"/>
          </p:cNvSpPr>
          <p:nvPr>
            <p:ph idx="1"/>
          </p:nvPr>
        </p:nvSpPr>
        <p:spPr>
          <a:xfrm>
            <a:off x="841248" y="2353056"/>
            <a:ext cx="10826496" cy="4120896"/>
          </a:xfrm>
        </p:spPr>
        <p:txBody>
          <a:bodyPr numCol="2">
            <a:noAutofit/>
          </a:bodyPr>
          <a:lstStyle/>
          <a:p>
            <a:pPr marL="0" indent="0">
              <a:buNone/>
            </a:pPr>
            <a:r>
              <a:rPr lang="en-US" sz="1600" b="1" dirty="0">
                <a:latin typeface="Segoe UI" panose="020B0502040204020203" pitchFamily="34" charset="0"/>
                <a:cs typeface="Segoe UI" panose="020B0502040204020203" pitchFamily="34" charset="0"/>
              </a:rPr>
              <a:t>Machine Specific Instructions</a:t>
            </a:r>
          </a:p>
          <a:p>
            <a:r>
              <a:rPr lang="en-US" sz="1600" dirty="0">
                <a:latin typeface="Segoe UI" panose="020B0502040204020203" pitchFamily="34" charset="0"/>
                <a:cs typeface="Segoe UI" panose="020B0502040204020203" pitchFamily="34" charset="0"/>
              </a:rPr>
              <a:t>GST – Returns Scheduled time.</a:t>
            </a:r>
          </a:p>
          <a:p>
            <a:r>
              <a:rPr lang="en-US" sz="1600" dirty="0">
                <a:latin typeface="Segoe UI" panose="020B0502040204020203" pitchFamily="34" charset="0"/>
                <a:cs typeface="Segoe UI" panose="020B0502040204020203" pitchFamily="34" charset="0"/>
              </a:rPr>
              <a:t>GCC – Returns Current coordinate of ROBOVAC.</a:t>
            </a:r>
          </a:p>
          <a:p>
            <a:r>
              <a:rPr lang="en-US" sz="1600" dirty="0">
                <a:latin typeface="Segoe UI" panose="020B0502040204020203" pitchFamily="34" charset="0"/>
                <a:cs typeface="Segoe UI" panose="020B0502040204020203" pitchFamily="34" charset="0"/>
              </a:rPr>
              <a:t>TIMER – Counter for time.</a:t>
            </a:r>
          </a:p>
          <a:p>
            <a:r>
              <a:rPr lang="en-US" sz="1600" dirty="0">
                <a:latin typeface="Segoe UI" panose="020B0502040204020203" pitchFamily="34" charset="0"/>
                <a:cs typeface="Segoe UI" panose="020B0502040204020203" pitchFamily="34" charset="0"/>
              </a:rPr>
              <a:t>SUP – Adjustment of intensity of suction.</a:t>
            </a:r>
          </a:p>
          <a:p>
            <a:r>
              <a:rPr lang="en-US" sz="1600" dirty="0">
                <a:latin typeface="Segoe UI" panose="020B0502040204020203" pitchFamily="34" charset="0"/>
                <a:cs typeface="Segoe UI" panose="020B0502040204020203" pitchFamily="34" charset="0"/>
              </a:rPr>
              <a:t>DIMD – Detects the Diameter of Dust particles via sensor</a:t>
            </a:r>
          </a:p>
          <a:p>
            <a:r>
              <a:rPr lang="en-US" sz="1600" dirty="0">
                <a:latin typeface="Segoe UI" panose="020B0502040204020203" pitchFamily="34" charset="0"/>
                <a:cs typeface="Segoe UI" panose="020B0502040204020203" pitchFamily="34" charset="0"/>
              </a:rPr>
              <a:t>SETP -  Set Power.</a:t>
            </a:r>
          </a:p>
          <a:p>
            <a:r>
              <a:rPr lang="en-US" sz="1600" dirty="0">
                <a:latin typeface="Segoe UI" panose="020B0502040204020203" pitchFamily="34" charset="0"/>
                <a:cs typeface="Segoe UI" panose="020B0502040204020203" pitchFamily="34" charset="0"/>
              </a:rPr>
              <a:t>SFC – Cleans itself.</a:t>
            </a:r>
          </a:p>
          <a:p>
            <a:r>
              <a:rPr lang="en-US" sz="1600" dirty="0">
                <a:latin typeface="Segoe UI" panose="020B0502040204020203" pitchFamily="34" charset="0"/>
                <a:cs typeface="Segoe UI" panose="020B0502040204020203" pitchFamily="34" charset="0"/>
              </a:rPr>
              <a:t>GETD – Returns the Density  of the surface.</a:t>
            </a:r>
          </a:p>
          <a:p>
            <a:r>
              <a:rPr lang="en-US" sz="1600" dirty="0">
                <a:latin typeface="Segoe UI" panose="020B0502040204020203" pitchFamily="34" charset="0"/>
                <a:cs typeface="Segoe UI" panose="020B0502040204020203" pitchFamily="34" charset="0"/>
              </a:rPr>
              <a:t>ODET – Detects obstacle in the path</a:t>
            </a:r>
            <a:r>
              <a:rPr lang="en-US" sz="1600" dirty="0" smtClean="0">
                <a:latin typeface="Segoe UI" panose="020B0502040204020203" pitchFamily="34" charset="0"/>
                <a:cs typeface="Segoe UI" panose="020B0502040204020203" pitchFamily="34" charset="0"/>
              </a:rPr>
              <a:t>.</a:t>
            </a:r>
          </a:p>
          <a:p>
            <a:endParaRPr lang="en-US" sz="1600" dirty="0">
              <a:latin typeface="Segoe UI" panose="020B0502040204020203" pitchFamily="34" charset="0"/>
              <a:cs typeface="Segoe UI" panose="020B0502040204020203" pitchFamily="34" charset="0"/>
            </a:endParaRPr>
          </a:p>
          <a:p>
            <a:r>
              <a:rPr lang="en-US" sz="1600" dirty="0">
                <a:latin typeface="Segoe UI" panose="020B0502040204020203" pitchFamily="34" charset="0"/>
                <a:cs typeface="Segoe UI" panose="020B0502040204020203" pitchFamily="34" charset="0"/>
              </a:rPr>
              <a:t>CLT – Returns No of Cleaned Tiles</a:t>
            </a:r>
            <a:r>
              <a:rPr lang="en-US" sz="1600" dirty="0" smtClean="0">
                <a:latin typeface="Segoe UI" panose="020B0502040204020203" pitchFamily="34" charset="0"/>
                <a:cs typeface="Segoe UI" panose="020B0502040204020203" pitchFamily="34" charset="0"/>
              </a:rPr>
              <a:t>,</a:t>
            </a:r>
            <a:endParaRPr lang="en-US" sz="1600" dirty="0">
              <a:latin typeface="Segoe UI" panose="020B0502040204020203" pitchFamily="34" charset="0"/>
              <a:cs typeface="Segoe UI" panose="020B0502040204020203" pitchFamily="34" charset="0"/>
            </a:endParaRPr>
          </a:p>
          <a:p>
            <a:r>
              <a:rPr lang="en-US" sz="1600" dirty="0" smtClean="0">
                <a:latin typeface="Segoe UI" panose="020B0502040204020203" pitchFamily="34" charset="0"/>
                <a:cs typeface="Segoe UI" panose="020B0502040204020203" pitchFamily="34" charset="0"/>
              </a:rPr>
              <a:t>TOT </a:t>
            </a:r>
            <a:r>
              <a:rPr lang="en-US" sz="1600" dirty="0">
                <a:latin typeface="Segoe UI" panose="020B0502040204020203" pitchFamily="34" charset="0"/>
                <a:cs typeface="Segoe UI" panose="020B0502040204020203" pitchFamily="34" charset="0"/>
              </a:rPr>
              <a:t>- Returns Total no of Tiles,</a:t>
            </a:r>
          </a:p>
          <a:p>
            <a:r>
              <a:rPr lang="en-US" sz="1600" dirty="0">
                <a:latin typeface="Segoe UI" panose="020B0502040204020203" pitchFamily="34" charset="0"/>
                <a:cs typeface="Segoe UI" panose="020B0502040204020203" pitchFamily="34" charset="0"/>
              </a:rPr>
              <a:t>CGL –  Displays battery level.</a:t>
            </a:r>
          </a:p>
          <a:p>
            <a:r>
              <a:rPr lang="en-US" sz="1600" dirty="0">
                <a:latin typeface="Segoe UI" panose="020B0502040204020203" pitchFamily="34" charset="0"/>
                <a:cs typeface="Segoe UI" panose="020B0502040204020203" pitchFamily="34" charset="0"/>
              </a:rPr>
              <a:t>SLG -  Notification from Apps and output from logs.</a:t>
            </a:r>
          </a:p>
          <a:p>
            <a:r>
              <a:rPr lang="en-US" sz="1600" dirty="0">
                <a:latin typeface="Segoe UI" panose="020B0502040204020203" pitchFamily="34" charset="0"/>
                <a:cs typeface="Segoe UI" panose="020B0502040204020203" pitchFamily="34" charset="0"/>
              </a:rPr>
              <a:t>RTM – Retreats its Motion</a:t>
            </a:r>
          </a:p>
          <a:p>
            <a:r>
              <a:rPr lang="en-US" sz="1600" dirty="0">
                <a:latin typeface="Segoe UI" panose="020B0502040204020203" pitchFamily="34" charset="0"/>
                <a:cs typeface="Segoe UI" panose="020B0502040204020203" pitchFamily="34" charset="0"/>
              </a:rPr>
              <a:t>MOVU, MOVR, MOVD – Move the ROBOVAC in a specific direction.</a:t>
            </a:r>
          </a:p>
          <a:p>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7141865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Data TYPEs</a:t>
            </a:r>
          </a:p>
        </p:txBody>
      </p:sp>
      <p:sp>
        <p:nvSpPr>
          <p:cNvPr id="4" name="Content Placeholder 3"/>
          <p:cNvSpPr>
            <a:spLocks noGrp="1"/>
          </p:cNvSpPr>
          <p:nvPr>
            <p:ph idx="1"/>
          </p:nvPr>
        </p:nvSpPr>
        <p:spPr>
          <a:xfrm>
            <a:off x="581192" y="2215812"/>
            <a:ext cx="9513752" cy="3965533"/>
          </a:xfrm>
        </p:spPr>
        <p:txBody>
          <a:bodyPr>
            <a:normAutofit/>
          </a:bodyPr>
          <a:lstStyle/>
          <a:p>
            <a:r>
              <a:rPr lang="en-US" b="1" dirty="0">
                <a:latin typeface="Segoe UI" panose="020B0502040204020203" pitchFamily="34" charset="0"/>
                <a:cs typeface="Segoe UI" panose="020B0502040204020203" pitchFamily="34" charset="0"/>
              </a:rPr>
              <a:t>Numeric data types.</a:t>
            </a:r>
          </a:p>
          <a:p>
            <a:pPr marL="324000" lvl="1" indent="0">
              <a:buNone/>
            </a:pPr>
            <a:r>
              <a:rPr lang="en-US" sz="1800" dirty="0">
                <a:latin typeface="Segoe UI" panose="020B0502040204020203" pitchFamily="34" charset="0"/>
                <a:cs typeface="Segoe UI" panose="020B0502040204020203" pitchFamily="34" charset="0"/>
              </a:rPr>
              <a:t>– Integer types: 8 bits (counting and identification).</a:t>
            </a:r>
          </a:p>
          <a:p>
            <a:pPr marL="324000" lvl="1" indent="0">
              <a:buNone/>
            </a:pPr>
            <a:r>
              <a:rPr lang="en-US" sz="1800" dirty="0">
                <a:latin typeface="Segoe UI" panose="020B0502040204020203" pitchFamily="34" charset="0"/>
                <a:cs typeface="Segoe UI" panose="020B0502040204020203" pitchFamily="34" charset="0"/>
              </a:rPr>
              <a:t>– Floating-point types: 16 bits (measuring).</a:t>
            </a:r>
          </a:p>
          <a:p>
            <a:r>
              <a:rPr lang="en-US" b="1" dirty="0">
                <a:latin typeface="Segoe UI" panose="020B0502040204020203" pitchFamily="34" charset="0"/>
                <a:cs typeface="Segoe UI" panose="020B0502040204020203" pitchFamily="34" charset="0"/>
              </a:rPr>
              <a:t>Nonnumeric data types.</a:t>
            </a:r>
          </a:p>
          <a:p>
            <a:pPr marL="324000" lvl="1" indent="0">
              <a:buNone/>
            </a:pPr>
            <a:r>
              <a:rPr lang="en-US" sz="1800" dirty="0">
                <a:latin typeface="Segoe UI" panose="020B0502040204020203" pitchFamily="34" charset="0"/>
                <a:cs typeface="Segoe UI" panose="020B0502040204020203" pitchFamily="34" charset="0"/>
              </a:rPr>
              <a:t>– Characters: ASCII (7 bits)</a:t>
            </a:r>
          </a:p>
          <a:p>
            <a:pPr marL="324000" lvl="1" indent="0">
              <a:buNone/>
            </a:pPr>
            <a:r>
              <a:rPr lang="en-US" sz="1800" dirty="0">
                <a:latin typeface="Segoe UI" panose="020B0502040204020203" pitchFamily="34" charset="0"/>
                <a:cs typeface="Segoe UI" panose="020B0502040204020203" pitchFamily="34" charset="0"/>
              </a:rPr>
              <a:t>– Boolean values: bytes 0 and 1.</a:t>
            </a:r>
          </a:p>
          <a:p>
            <a:pPr marL="324000" lvl="1" indent="0">
              <a:buNone/>
            </a:pPr>
            <a:r>
              <a:rPr lang="en-US" sz="1800" dirty="0">
                <a:latin typeface="Segoe UI" panose="020B0502040204020203" pitchFamily="34" charset="0"/>
                <a:cs typeface="Segoe UI" panose="020B0502040204020203" pitchFamily="34" charset="0"/>
              </a:rPr>
              <a:t>– Pointers: machine address.</a:t>
            </a:r>
          </a:p>
        </p:txBody>
      </p:sp>
    </p:spTree>
    <p:extLst>
      <p:ext uri="{BB962C8B-B14F-4D97-AF65-F5344CB8AC3E}">
        <p14:creationId xmlns:p14="http://schemas.microsoft.com/office/powerpoint/2010/main" val="12962977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Addressing mode</a:t>
            </a:r>
          </a:p>
        </p:txBody>
      </p:sp>
      <p:sp>
        <p:nvSpPr>
          <p:cNvPr id="5" name="Content Placeholder 3"/>
          <p:cNvSpPr>
            <a:spLocks noGrp="1"/>
          </p:cNvSpPr>
          <p:nvPr>
            <p:ph idx="1"/>
          </p:nvPr>
        </p:nvSpPr>
        <p:spPr>
          <a:xfrm>
            <a:off x="581192" y="2474298"/>
            <a:ext cx="7989752" cy="3768006"/>
          </a:xfrm>
        </p:spPr>
        <p:txBody>
          <a:bodyPr>
            <a:normAutofit/>
          </a:bodyPr>
          <a:lstStyle/>
          <a:p>
            <a:pPr marL="285750" indent="-285750">
              <a:buFont typeface="Wingdings" panose="05000000000000000000" pitchFamily="2" charset="2"/>
              <a:buChar char="v"/>
            </a:pPr>
            <a:r>
              <a:rPr lang="en-US" dirty="0">
                <a:latin typeface="Segoe UI" panose="020B0502040204020203" pitchFamily="34" charset="0"/>
                <a:cs typeface="Segoe UI" panose="020B0502040204020203" pitchFamily="34" charset="0"/>
              </a:rPr>
              <a:t>Immediate</a:t>
            </a:r>
          </a:p>
          <a:p>
            <a:pPr marL="285750" indent="-285750">
              <a:buFont typeface="Wingdings" panose="05000000000000000000" pitchFamily="2" charset="2"/>
              <a:buChar char="v"/>
            </a:pPr>
            <a:r>
              <a:rPr lang="en-US" dirty="0">
                <a:latin typeface="Segoe UI" panose="020B0502040204020203" pitchFamily="34" charset="0"/>
                <a:cs typeface="Segoe UI" panose="020B0502040204020203" pitchFamily="34" charset="0"/>
              </a:rPr>
              <a:t>Register</a:t>
            </a:r>
          </a:p>
          <a:p>
            <a:pPr marL="285750" indent="-285750">
              <a:buFont typeface="Wingdings" panose="05000000000000000000" pitchFamily="2" charset="2"/>
              <a:buChar char="v"/>
            </a:pPr>
            <a:r>
              <a:rPr lang="en-US" dirty="0">
                <a:latin typeface="Segoe UI" panose="020B0502040204020203" pitchFamily="34" charset="0"/>
                <a:cs typeface="Segoe UI" panose="020B0502040204020203" pitchFamily="34" charset="0"/>
              </a:rPr>
              <a:t>Direct</a:t>
            </a:r>
          </a:p>
          <a:p>
            <a:pPr marL="285750" indent="-285750">
              <a:buFont typeface="Wingdings" panose="05000000000000000000" pitchFamily="2" charset="2"/>
              <a:buChar char="v"/>
            </a:pPr>
            <a:r>
              <a:rPr lang="en-US" dirty="0">
                <a:latin typeface="Segoe UI" panose="020B0502040204020203" pitchFamily="34" charset="0"/>
                <a:cs typeface="Segoe UI" panose="020B0502040204020203" pitchFamily="34" charset="0"/>
              </a:rPr>
              <a:t>Stack Based</a:t>
            </a:r>
          </a:p>
          <a:p>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2319151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Segoe UI" panose="020B0502040204020203" pitchFamily="34" charset="0"/>
                <a:cs typeface="Segoe UI" panose="020B0502040204020203" pitchFamily="34" charset="0"/>
              </a:rPr>
              <a:t>Flow of control handling</a:t>
            </a:r>
            <a:endParaRPr lang="en-US"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p:txBody>
          <a:bodyPr/>
          <a:lstStyle/>
          <a:p>
            <a:r>
              <a:rPr lang="en-US" dirty="0">
                <a:latin typeface="Segoe UI" panose="020B0502040204020203" pitchFamily="34" charset="0"/>
                <a:cs typeface="Segoe UI" panose="020B0502040204020203" pitchFamily="34" charset="0"/>
              </a:rPr>
              <a:t>Input Handler</a:t>
            </a:r>
          </a:p>
          <a:p>
            <a:r>
              <a:rPr lang="en-US" dirty="0" smtClean="0">
                <a:latin typeface="Segoe UI" panose="020B0502040204020203" pitchFamily="34" charset="0"/>
                <a:cs typeface="Segoe UI" panose="020B0502040204020203" pitchFamily="34" charset="0"/>
              </a:rPr>
              <a:t>Output Handler</a:t>
            </a:r>
            <a:endParaRPr lang="en-US" dirty="0">
              <a:latin typeface="Segoe UI" panose="020B0502040204020203" pitchFamily="34" charset="0"/>
              <a:cs typeface="Segoe UI" panose="020B0502040204020203" pitchFamily="34" charset="0"/>
            </a:endParaRPr>
          </a:p>
          <a:p>
            <a:r>
              <a:rPr lang="en-US" dirty="0" smtClean="0">
                <a:latin typeface="Segoe UI" panose="020B0502040204020203" pitchFamily="34" charset="0"/>
                <a:cs typeface="Segoe UI" panose="020B0502040204020203" pitchFamily="34" charset="0"/>
              </a:rPr>
              <a:t>Error </a:t>
            </a:r>
            <a:r>
              <a:rPr lang="en-US" dirty="0">
                <a:latin typeface="Segoe UI" panose="020B0502040204020203" pitchFamily="34" charset="0"/>
                <a:cs typeface="Segoe UI" panose="020B0502040204020203" pitchFamily="34" charset="0"/>
              </a:rPr>
              <a:t>Handler</a:t>
            </a:r>
          </a:p>
        </p:txBody>
      </p:sp>
    </p:spTree>
    <p:extLst>
      <p:ext uri="{BB962C8B-B14F-4D97-AF65-F5344CB8AC3E}">
        <p14:creationId xmlns:p14="http://schemas.microsoft.com/office/powerpoint/2010/main" val="36137478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77180" y="536448"/>
            <a:ext cx="10973135" cy="871246"/>
          </a:xfrm>
        </p:spPr>
        <p:txBody>
          <a:bodyPr/>
          <a:lstStyle/>
          <a:p>
            <a:r>
              <a:rPr lang="en-US" dirty="0">
                <a:latin typeface="Segoe UI" panose="020B0502040204020203" pitchFamily="34" charset="0"/>
                <a:cs typeface="Segoe UI" panose="020B0502040204020203" pitchFamily="34" charset="0"/>
              </a:rPr>
              <a:t>ROBOVAC</a:t>
            </a:r>
          </a:p>
        </p:txBody>
      </p:sp>
      <p:sp>
        <p:nvSpPr>
          <p:cNvPr id="5" name="Subtitle 4"/>
          <p:cNvSpPr>
            <a:spLocks noGrp="1"/>
          </p:cNvSpPr>
          <p:nvPr>
            <p:ph type="subTitle" idx="1"/>
          </p:nvPr>
        </p:nvSpPr>
        <p:spPr>
          <a:xfrm>
            <a:off x="577180" y="1564105"/>
            <a:ext cx="10973135" cy="1508278"/>
          </a:xfrm>
        </p:spPr>
        <p:txBody>
          <a:bodyPr numCol="2">
            <a:normAutofit/>
          </a:bodyPr>
          <a:lstStyle/>
          <a:p>
            <a:pPr>
              <a:lnSpc>
                <a:spcPct val="120000"/>
              </a:lnSpc>
            </a:pPr>
            <a:r>
              <a:rPr lang="en-US" dirty="0">
                <a:solidFill>
                  <a:schemeClr val="tx1"/>
                </a:solidFill>
                <a:latin typeface="Segoe UI" panose="020B0502040204020203" pitchFamily="34" charset="0"/>
                <a:cs typeface="Segoe UI" panose="020B0502040204020203" pitchFamily="34" charset="0"/>
              </a:rPr>
              <a:t>COA LAB PROJECT (2016-17)</a:t>
            </a:r>
            <a:r>
              <a:rPr lang="en-US" dirty="0">
                <a:latin typeface="Segoe UI" panose="020B0502040204020203" pitchFamily="34" charset="0"/>
                <a:cs typeface="Segoe UI" panose="020B0502040204020203" pitchFamily="34" charset="0"/>
              </a:rPr>
              <a:t>		</a:t>
            </a:r>
            <a:endParaRPr lang="en-US" sz="1400" dirty="0">
              <a:latin typeface="Segoe UI" panose="020B0502040204020203" pitchFamily="34" charset="0"/>
              <a:cs typeface="Segoe UI" panose="020B0502040204020203" pitchFamily="34" charset="0"/>
            </a:endParaRPr>
          </a:p>
          <a:p>
            <a:pPr marL="285750" indent="-285750">
              <a:lnSpc>
                <a:spcPct val="120000"/>
              </a:lnSpc>
              <a:buFont typeface="Wingdings" panose="05000000000000000000" pitchFamily="2" charset="2"/>
              <a:buChar char="v"/>
            </a:pPr>
            <a:r>
              <a:rPr lang="en-US" sz="1400" b="1" dirty="0">
                <a:latin typeface="Segoe UI" panose="020B0502040204020203" pitchFamily="34" charset="0"/>
                <a:cs typeface="Segoe UI" panose="020B0502040204020203" pitchFamily="34" charset="0"/>
              </a:rPr>
              <a:t>Himesh jain 	(15UCS172)	</a:t>
            </a:r>
            <a:r>
              <a:rPr lang="en-US" sz="1400" b="1" dirty="0" smtClean="0">
                <a:latin typeface="Segoe UI" panose="020B0502040204020203" pitchFamily="34" charset="0"/>
                <a:cs typeface="Segoe UI" panose="020B0502040204020203" pitchFamily="34" charset="0"/>
              </a:rPr>
              <a:t>				</a:t>
            </a:r>
            <a:endParaRPr lang="en-US" sz="1400" b="1" dirty="0">
              <a:latin typeface="Segoe UI" panose="020B0502040204020203" pitchFamily="34" charset="0"/>
              <a:cs typeface="Segoe UI" panose="020B0502040204020203" pitchFamily="34" charset="0"/>
            </a:endParaRPr>
          </a:p>
          <a:p>
            <a:pPr marL="285750" indent="-285750">
              <a:spcBef>
                <a:spcPts val="0"/>
              </a:spcBef>
              <a:buFont typeface="Wingdings" panose="05000000000000000000" pitchFamily="2" charset="2"/>
              <a:buChar char="v"/>
            </a:pPr>
            <a:r>
              <a:rPr lang="en-US" sz="1400" b="1" dirty="0">
                <a:latin typeface="Segoe UI" panose="020B0502040204020203" pitchFamily="34" charset="0"/>
                <a:cs typeface="Segoe UI" panose="020B0502040204020203" pitchFamily="34" charset="0"/>
              </a:rPr>
              <a:t>Riya Bagaria 	(15UCS109)</a:t>
            </a:r>
          </a:p>
          <a:p>
            <a:pPr marL="285750" indent="-285750">
              <a:spcBef>
                <a:spcPts val="0"/>
              </a:spcBef>
              <a:buFont typeface="Wingdings" panose="05000000000000000000" pitchFamily="2" charset="2"/>
              <a:buChar char="v"/>
            </a:pPr>
            <a:endParaRPr lang="en-US" sz="1400" b="1" dirty="0">
              <a:latin typeface="Segoe UI" panose="020B0502040204020203" pitchFamily="34" charset="0"/>
              <a:cs typeface="Segoe UI" panose="020B0502040204020203" pitchFamily="34" charset="0"/>
            </a:endParaRPr>
          </a:p>
          <a:p>
            <a:pPr algn="r">
              <a:spcBef>
                <a:spcPts val="600"/>
              </a:spcBef>
              <a:spcAft>
                <a:spcPts val="1200"/>
              </a:spcAft>
            </a:pPr>
            <a:r>
              <a:rPr lang="en-US" sz="1400" dirty="0">
                <a:latin typeface="Segoe UI" panose="020B0502040204020203" pitchFamily="34" charset="0"/>
                <a:cs typeface="Segoe UI" panose="020B0502040204020203" pitchFamily="34" charset="0"/>
              </a:rPr>
              <a:t>				</a:t>
            </a:r>
            <a:r>
              <a:rPr lang="en-US" dirty="0">
                <a:solidFill>
                  <a:schemeClr val="tx1"/>
                </a:solidFill>
                <a:latin typeface="Segoe UI" panose="020B0502040204020203" pitchFamily="34" charset="0"/>
                <a:cs typeface="Segoe UI" panose="020B0502040204020203" pitchFamily="34" charset="0"/>
              </a:rPr>
              <a:t>- LNMIIT, JAIPUR</a:t>
            </a:r>
            <a:endParaRPr lang="en-US" sz="1400" dirty="0">
              <a:solidFill>
                <a:schemeClr val="tx1"/>
              </a:solidFill>
              <a:latin typeface="Segoe UI" panose="020B0502040204020203" pitchFamily="34" charset="0"/>
              <a:cs typeface="Segoe UI" panose="020B0502040204020203" pitchFamily="34" charset="0"/>
            </a:endParaRPr>
          </a:p>
          <a:p>
            <a:pPr marL="285750" indent="-285750" algn="r">
              <a:spcBef>
                <a:spcPts val="0"/>
              </a:spcBef>
              <a:buFont typeface="Wingdings" panose="05000000000000000000" pitchFamily="2" charset="2"/>
              <a:buChar char="v"/>
            </a:pPr>
            <a:r>
              <a:rPr lang="en-US" sz="1400" b="1" dirty="0">
                <a:latin typeface="Segoe UI" panose="020B0502040204020203" pitchFamily="34" charset="0"/>
                <a:cs typeface="Segoe UI" panose="020B0502040204020203" pitchFamily="34" charset="0"/>
              </a:rPr>
              <a:t>SHANTANU GAUTAM 	(15UCS123)</a:t>
            </a:r>
          </a:p>
          <a:p>
            <a:pPr marL="285750" indent="-285750" algn="r">
              <a:spcBef>
                <a:spcPts val="0"/>
              </a:spcBef>
              <a:buFont typeface="Wingdings" panose="05000000000000000000" pitchFamily="2" charset="2"/>
              <a:buChar char="v"/>
            </a:pPr>
            <a:r>
              <a:rPr lang="en-US" sz="1400" b="1" dirty="0">
                <a:latin typeface="Segoe UI" panose="020B0502040204020203" pitchFamily="34" charset="0"/>
                <a:cs typeface="Segoe UI" panose="020B0502040204020203" pitchFamily="34" charset="0"/>
              </a:rPr>
              <a:t>YASH NAG 			(15UCS173)</a:t>
            </a:r>
          </a:p>
        </p:txBody>
      </p:sp>
      <p:pic>
        <p:nvPicPr>
          <p:cNvPr id="1026" name="Picture 2" descr="http://vignette4.wikia.nocookie.net/bioshock/images/e/e6/Blueprint_Vacuum_Bot.jpg/revision/latest?cb=20110601205759"/>
          <p:cNvPicPr>
            <a:picLocks noChangeAspect="1" noChangeArrowheads="1"/>
          </p:cNvPicPr>
          <p:nvPr/>
        </p:nvPicPr>
        <p:blipFill rotWithShape="1">
          <a:blip r:embed="rId2">
            <a:duotone>
              <a:prstClr val="black"/>
              <a:schemeClr val="accent2">
                <a:tint val="45000"/>
                <a:satMod val="400000"/>
              </a:schemeClr>
            </a:duotone>
            <a:extLst>
              <a:ext uri="{28A0092B-C50C-407E-A947-70E740481C1C}">
                <a14:useLocalDpi xmlns:a14="http://schemas.microsoft.com/office/drawing/2010/main" val="0"/>
              </a:ext>
            </a:extLst>
          </a:blip>
          <a:srcRect l="-995" t="25289" r="200" b="42637"/>
          <a:stretch/>
        </p:blipFill>
        <p:spPr bwMode="auto">
          <a:xfrm>
            <a:off x="-134112" y="3072383"/>
            <a:ext cx="12326112" cy="39222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54195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INTRODUCTION</a:t>
            </a:r>
          </a:p>
        </p:txBody>
      </p:sp>
      <p:sp>
        <p:nvSpPr>
          <p:cNvPr id="4" name="TextBox 3"/>
          <p:cNvSpPr txBox="1"/>
          <p:nvPr/>
        </p:nvSpPr>
        <p:spPr>
          <a:xfrm>
            <a:off x="581192" y="2189426"/>
            <a:ext cx="11029616" cy="2308324"/>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The </a:t>
            </a:r>
            <a:r>
              <a:rPr lang="en-US" b="1" dirty="0">
                <a:latin typeface="Segoe UI" panose="020B0502040204020203" pitchFamily="34" charset="0"/>
                <a:cs typeface="Segoe UI" panose="020B0502040204020203" pitchFamily="34" charset="0"/>
              </a:rPr>
              <a:t>ROBOVAC</a:t>
            </a:r>
            <a:r>
              <a:rPr lang="en-US" dirty="0">
                <a:latin typeface="Segoe UI" panose="020B0502040204020203" pitchFamily="34" charset="0"/>
                <a:cs typeface="Segoe UI" panose="020B0502040204020203" pitchFamily="34" charset="0"/>
              </a:rPr>
              <a:t> project will include a basic simulation of functionalities of a robotic vacuum cleaner. The project will include basic functionalities of robotic vacuum cleaner like automated cleaning with some specific features.</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It will be a mini model of a full fledged and with many possibilities to grow in future, automated cleaning technology.</a:t>
            </a:r>
          </a:p>
          <a:p>
            <a:endParaRPr lang="en-US" dirty="0">
              <a:latin typeface="Segoe UI" panose="020B0502040204020203" pitchFamily="34" charset="0"/>
              <a:cs typeface="Segoe UI" panose="020B0502040204020203" pitchFamily="34" charset="0"/>
            </a:endParaRPr>
          </a:p>
          <a:p>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0481777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Functions</a:t>
            </a:r>
          </a:p>
        </p:txBody>
      </p:sp>
      <p:sp>
        <p:nvSpPr>
          <p:cNvPr id="4" name="TextBox 3"/>
          <p:cNvSpPr txBox="1"/>
          <p:nvPr/>
        </p:nvSpPr>
        <p:spPr>
          <a:xfrm>
            <a:off x="581192" y="2091891"/>
            <a:ext cx="7989751" cy="5078313"/>
          </a:xfrm>
          <a:prstGeom prst="rect">
            <a:avLst/>
          </a:prstGeom>
          <a:noFill/>
        </p:spPr>
        <p:txBody>
          <a:bodyPr wrap="square" rtlCol="0">
            <a:spAutoFit/>
          </a:bodyPr>
          <a:lstStyle/>
          <a:p>
            <a:pPr marL="285750" indent="-285750">
              <a:lnSpc>
                <a:spcPct val="150000"/>
              </a:lnSpc>
              <a:buFont typeface="Wingdings" panose="05000000000000000000" pitchFamily="2" charset="2"/>
              <a:buChar char="v"/>
            </a:pPr>
            <a:r>
              <a:rPr lang="en-US" dirty="0">
                <a:latin typeface="Segoe UI" panose="020B0502040204020203" pitchFamily="34" charset="0"/>
                <a:cs typeface="Segoe UI" panose="020B0502040204020203" pitchFamily="34" charset="0"/>
              </a:rPr>
              <a:t>Scheduling</a:t>
            </a:r>
          </a:p>
          <a:p>
            <a:pPr marL="285750" indent="-285750">
              <a:lnSpc>
                <a:spcPct val="150000"/>
              </a:lnSpc>
              <a:buFont typeface="Wingdings" panose="05000000000000000000" pitchFamily="2" charset="2"/>
              <a:buChar char="v"/>
            </a:pPr>
            <a:r>
              <a:rPr lang="en-US" dirty="0">
                <a:latin typeface="Segoe UI" panose="020B0502040204020203" pitchFamily="34" charset="0"/>
                <a:cs typeface="Segoe UI" panose="020B0502040204020203" pitchFamily="34" charset="0"/>
              </a:rPr>
              <a:t>Mapping</a:t>
            </a:r>
          </a:p>
          <a:p>
            <a:pPr marL="285750" indent="-285750">
              <a:lnSpc>
                <a:spcPct val="150000"/>
              </a:lnSpc>
              <a:buFont typeface="Wingdings" panose="05000000000000000000" pitchFamily="2" charset="2"/>
              <a:buChar char="v"/>
            </a:pPr>
            <a:r>
              <a:rPr lang="en-US" dirty="0">
                <a:latin typeface="Segoe UI" panose="020B0502040204020203" pitchFamily="34" charset="0"/>
                <a:cs typeface="Segoe UI" panose="020B0502040204020203" pitchFamily="34" charset="0"/>
              </a:rPr>
              <a:t>Navigation</a:t>
            </a:r>
          </a:p>
          <a:p>
            <a:pPr marL="285750" indent="-285750">
              <a:lnSpc>
                <a:spcPct val="150000"/>
              </a:lnSpc>
              <a:buFont typeface="Wingdings" panose="05000000000000000000" pitchFamily="2" charset="2"/>
              <a:buChar char="v"/>
            </a:pPr>
            <a:r>
              <a:rPr lang="en-US" dirty="0">
                <a:latin typeface="Segoe UI" panose="020B0502040204020203" pitchFamily="34" charset="0"/>
                <a:cs typeface="Segoe UI" panose="020B0502040204020203" pitchFamily="34" charset="0"/>
              </a:rPr>
              <a:t>Visual Localization</a:t>
            </a:r>
          </a:p>
          <a:p>
            <a:pPr marL="285750" indent="-285750">
              <a:lnSpc>
                <a:spcPct val="150000"/>
              </a:lnSpc>
              <a:buFont typeface="Wingdings" panose="05000000000000000000" pitchFamily="2" charset="2"/>
              <a:buChar char="v"/>
            </a:pPr>
            <a:r>
              <a:rPr lang="en-US" dirty="0">
                <a:latin typeface="Segoe UI" panose="020B0502040204020203" pitchFamily="34" charset="0"/>
                <a:cs typeface="Segoe UI" panose="020B0502040204020203" pitchFamily="34" charset="0"/>
              </a:rPr>
              <a:t>Dust Detection</a:t>
            </a:r>
          </a:p>
          <a:p>
            <a:pPr marL="285750" indent="-285750">
              <a:lnSpc>
                <a:spcPct val="150000"/>
              </a:lnSpc>
              <a:buFont typeface="Wingdings" panose="05000000000000000000" pitchFamily="2" charset="2"/>
              <a:buChar char="v"/>
            </a:pPr>
            <a:r>
              <a:rPr lang="en-US" dirty="0">
                <a:latin typeface="Segoe UI" panose="020B0502040204020203" pitchFamily="34" charset="0"/>
                <a:cs typeface="Segoe UI" panose="020B0502040204020203" pitchFamily="34" charset="0"/>
              </a:rPr>
              <a:t>Surface Boost</a:t>
            </a:r>
          </a:p>
          <a:p>
            <a:pPr marL="285750" indent="-285750">
              <a:lnSpc>
                <a:spcPct val="150000"/>
              </a:lnSpc>
              <a:buFont typeface="Wingdings" panose="05000000000000000000" pitchFamily="2" charset="2"/>
              <a:buChar char="v"/>
            </a:pPr>
            <a:r>
              <a:rPr lang="en-US" dirty="0">
                <a:latin typeface="Segoe UI" panose="020B0502040204020203" pitchFamily="34" charset="0"/>
                <a:cs typeface="Segoe UI" panose="020B0502040204020203" pitchFamily="34" charset="0"/>
              </a:rPr>
              <a:t>Virtual Guard</a:t>
            </a:r>
          </a:p>
          <a:p>
            <a:pPr marL="285750" indent="-285750">
              <a:lnSpc>
                <a:spcPct val="150000"/>
              </a:lnSpc>
              <a:buFont typeface="Wingdings" panose="05000000000000000000" pitchFamily="2" charset="2"/>
              <a:buChar char="v"/>
            </a:pPr>
            <a:r>
              <a:rPr lang="en-US" dirty="0">
                <a:latin typeface="Segoe UI" panose="020B0502040204020203" pitchFamily="34" charset="0"/>
                <a:cs typeface="Segoe UI" panose="020B0502040204020203" pitchFamily="34" charset="0"/>
              </a:rPr>
              <a:t>Self Maintenance</a:t>
            </a:r>
          </a:p>
          <a:p>
            <a:pPr marL="285750" indent="-285750">
              <a:lnSpc>
                <a:spcPct val="150000"/>
              </a:lnSpc>
              <a:buFont typeface="Wingdings" panose="05000000000000000000" pitchFamily="2" charset="2"/>
              <a:buChar char="v"/>
            </a:pPr>
            <a:r>
              <a:rPr lang="en-US" dirty="0">
                <a:latin typeface="Segoe UI" panose="020B0502040204020203" pitchFamily="34" charset="0"/>
                <a:cs typeface="Segoe UI" panose="020B0502040204020203" pitchFamily="34" charset="0"/>
              </a:rPr>
              <a:t>Charging</a:t>
            </a:r>
          </a:p>
          <a:p>
            <a:pPr marL="285750" indent="-285750">
              <a:lnSpc>
                <a:spcPct val="150000"/>
              </a:lnSpc>
              <a:buFont typeface="Wingdings" panose="05000000000000000000" pitchFamily="2" charset="2"/>
              <a:buChar char="v"/>
            </a:pPr>
            <a:r>
              <a:rPr lang="en-US" dirty="0">
                <a:latin typeface="Segoe UI" panose="020B0502040204020203" pitchFamily="34" charset="0"/>
                <a:cs typeface="Segoe UI" panose="020B0502040204020203" pitchFamily="34" charset="0"/>
              </a:rPr>
              <a:t>App Updates</a:t>
            </a:r>
          </a:p>
          <a:p>
            <a:endParaRPr lang="en-US" dirty="0">
              <a:latin typeface="Segoe UI" panose="020B0502040204020203" pitchFamily="34" charset="0"/>
              <a:cs typeface="Segoe UI" panose="020B0502040204020203" pitchFamily="34" charset="0"/>
            </a:endParaRPr>
          </a:p>
          <a:p>
            <a:endParaRPr lang="en-US" dirty="0">
              <a:latin typeface="Segoe UI" panose="020B0502040204020203" pitchFamily="34" charset="0"/>
              <a:cs typeface="Segoe UI" panose="020B0502040204020203" pitchFamily="34" charset="0"/>
            </a:endParaRPr>
          </a:p>
          <a:p>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2528729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Memory model</a:t>
            </a:r>
          </a:p>
        </p:txBody>
      </p:sp>
      <p:sp>
        <p:nvSpPr>
          <p:cNvPr id="4" name="TextBox 3"/>
          <p:cNvSpPr txBox="1"/>
          <p:nvPr/>
        </p:nvSpPr>
        <p:spPr>
          <a:xfrm>
            <a:off x="581192" y="2189426"/>
            <a:ext cx="11029616" cy="2031325"/>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The memory model will be </a:t>
            </a:r>
            <a:r>
              <a:rPr lang="en-US" b="1" dirty="0">
                <a:latin typeface="Segoe UI" panose="020B0502040204020203" pitchFamily="34" charset="0"/>
                <a:cs typeface="Segoe UI" panose="020B0502040204020203" pitchFamily="34" charset="0"/>
              </a:rPr>
              <a:t>Byte Addressable</a:t>
            </a:r>
            <a:r>
              <a:rPr lang="en-US" dirty="0">
                <a:latin typeface="Segoe UI" panose="020B0502040204020203" pitchFamily="34" charset="0"/>
                <a:cs typeface="Segoe UI" panose="020B0502040204020203" pitchFamily="34" charset="0"/>
              </a:rPr>
              <a:t>, with </a:t>
            </a:r>
            <a:r>
              <a:rPr lang="en-US" u="sng" dirty="0">
                <a:latin typeface="Segoe UI" panose="020B0502040204020203" pitchFamily="34" charset="0"/>
                <a:cs typeface="Segoe UI" panose="020B0502040204020203" pitchFamily="34" charset="0"/>
              </a:rPr>
              <a:t>Cell Size: 16 Bits</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We will further be using </a:t>
            </a:r>
            <a:r>
              <a:rPr lang="en-US" b="1" dirty="0">
                <a:latin typeface="Segoe UI" panose="020B0502040204020203" pitchFamily="34" charset="0"/>
                <a:cs typeface="Segoe UI" panose="020B0502040204020203" pitchFamily="34" charset="0"/>
              </a:rPr>
              <a:t>Little Endian, Aligned Memory Instruction</a:t>
            </a:r>
            <a:r>
              <a:rPr lang="en-US" dirty="0">
                <a:latin typeface="Segoe UI" panose="020B0502040204020203" pitchFamily="34" charset="0"/>
                <a:cs typeface="Segoe UI" panose="020B0502040204020203" pitchFamily="34" charset="0"/>
              </a:rPr>
              <a:t>.</a:t>
            </a:r>
          </a:p>
          <a:p>
            <a:r>
              <a:rPr lang="en-US" dirty="0">
                <a:latin typeface="Segoe UI" panose="020B0502040204020203" pitchFamily="34" charset="0"/>
                <a:cs typeface="Segoe UI" panose="020B0502040204020203" pitchFamily="34" charset="0"/>
              </a:rPr>
              <a:t>16-bit system that fetches bytes sequentially from memory. If it fetches the least significant byte first, it can start doing the addition while the most significant byte is being fetched from memory. This parallelism is why performance is better in little endian and the reason why we chose it. </a:t>
            </a:r>
            <a:endParaRPr lang="en-US" b="1" dirty="0">
              <a:latin typeface="Segoe UI" panose="020B0502040204020203" pitchFamily="34" charset="0"/>
              <a:cs typeface="Segoe UI" panose="020B0502040204020203" pitchFamily="34" charset="0"/>
            </a:endParaRPr>
          </a:p>
          <a:p>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5120602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registers</a:t>
            </a:r>
          </a:p>
        </p:txBody>
      </p:sp>
      <p:sp>
        <p:nvSpPr>
          <p:cNvPr id="4" name="TextBox 3"/>
          <p:cNvSpPr txBox="1"/>
          <p:nvPr/>
        </p:nvSpPr>
        <p:spPr>
          <a:xfrm>
            <a:off x="581192" y="2067507"/>
            <a:ext cx="11029616" cy="4247317"/>
          </a:xfrm>
          <a:prstGeom prst="rect">
            <a:avLst/>
          </a:prstGeom>
          <a:noFill/>
        </p:spPr>
        <p:txBody>
          <a:bodyPr wrap="square" rtlCol="0">
            <a:spAutoFit/>
          </a:bodyPr>
          <a:lstStyle/>
          <a:p>
            <a:r>
              <a:rPr lang="en-US" b="1" dirty="0">
                <a:latin typeface="Segoe UI" panose="020B0502040204020203" pitchFamily="34" charset="0"/>
                <a:cs typeface="Segoe UI" panose="020B0502040204020203" pitchFamily="34" charset="0"/>
              </a:rPr>
              <a:t>We will be using 16 general purpose registers.</a:t>
            </a:r>
          </a:p>
          <a:p>
            <a:r>
              <a:rPr lang="en-US" dirty="0">
                <a:latin typeface="Segoe UI" panose="020B0502040204020203" pitchFamily="34" charset="0"/>
                <a:cs typeface="Segoe UI" panose="020B0502040204020203" pitchFamily="34" charset="0"/>
              </a:rPr>
              <a:t>R0-R15, will hold key local variables and intermediate results of calculations.</a:t>
            </a:r>
          </a:p>
          <a:p>
            <a:pPr marL="742950" lvl="1" indent="-285750">
              <a:buFont typeface="Arial" panose="020B0604020202020204" pitchFamily="34" charset="0"/>
              <a:buChar char="•"/>
            </a:pPr>
            <a:r>
              <a:rPr lang="en-US" dirty="0">
                <a:latin typeface="Segoe UI" panose="020B0502040204020203" pitchFamily="34" charset="0"/>
                <a:cs typeface="Segoe UI" panose="020B0502040204020203" pitchFamily="34" charset="0"/>
              </a:rPr>
              <a:t>R0-0000</a:t>
            </a:r>
          </a:p>
          <a:p>
            <a:pPr marL="742950" lvl="1" indent="-285750">
              <a:buFont typeface="Arial" panose="020B0604020202020204" pitchFamily="34" charset="0"/>
              <a:buChar char="•"/>
            </a:pPr>
            <a:r>
              <a:rPr lang="en-US" dirty="0">
                <a:latin typeface="Segoe UI" panose="020B0502040204020203" pitchFamily="34" charset="0"/>
                <a:cs typeface="Segoe UI" panose="020B0502040204020203" pitchFamily="34" charset="0"/>
              </a:rPr>
              <a:t>R1-0001</a:t>
            </a:r>
          </a:p>
          <a:p>
            <a:pPr lvl="1"/>
            <a:r>
              <a:rPr lang="en-US" dirty="0">
                <a:latin typeface="Segoe UI" panose="020B0502040204020203" pitchFamily="34" charset="0"/>
                <a:cs typeface="Segoe UI" panose="020B0502040204020203" pitchFamily="34" charset="0"/>
              </a:rPr>
              <a:t>	....</a:t>
            </a:r>
          </a:p>
          <a:p>
            <a:pPr marL="742950" lvl="1" indent="-285750">
              <a:buFont typeface="Arial" panose="020B0604020202020204" pitchFamily="34" charset="0"/>
              <a:buChar char="•"/>
            </a:pPr>
            <a:r>
              <a:rPr lang="en-US" dirty="0">
                <a:latin typeface="Segoe UI" panose="020B0502040204020203" pitchFamily="34" charset="0"/>
                <a:cs typeface="Segoe UI" panose="020B0502040204020203" pitchFamily="34" charset="0"/>
              </a:rPr>
              <a:t>R15-1111</a:t>
            </a:r>
          </a:p>
          <a:p>
            <a:pPr>
              <a:lnSpc>
                <a:spcPct val="200000"/>
              </a:lnSpc>
            </a:pPr>
            <a:r>
              <a:rPr lang="en-US" b="1" dirty="0">
                <a:latin typeface="Segoe UI" panose="020B0502040204020203" pitchFamily="34" charset="0"/>
                <a:cs typeface="Segoe UI" panose="020B0502040204020203" pitchFamily="34" charset="0"/>
              </a:rPr>
              <a:t>Special Registers</a:t>
            </a:r>
            <a:endParaRPr lang="en-US" dirty="0">
              <a:latin typeface="Segoe UI" panose="020B0502040204020203" pitchFamily="34" charset="0"/>
              <a:cs typeface="Segoe UI" panose="020B0502040204020203" pitchFamily="34" charset="0"/>
            </a:endParaRPr>
          </a:p>
          <a:p>
            <a:pPr marL="742950" lvl="1" indent="-285750">
              <a:buFont typeface="Arial" panose="020B0604020202020204" pitchFamily="34" charset="0"/>
              <a:buChar char="•"/>
            </a:pPr>
            <a:r>
              <a:rPr lang="en-US" dirty="0">
                <a:latin typeface="Segoe UI" panose="020B0502040204020203" pitchFamily="34" charset="0"/>
                <a:cs typeface="Segoe UI" panose="020B0502040204020203" pitchFamily="34" charset="0"/>
              </a:rPr>
              <a:t>Program Counter</a:t>
            </a:r>
          </a:p>
          <a:p>
            <a:pPr marL="742950" lvl="1" indent="-285750">
              <a:buFont typeface="Arial" panose="020B0604020202020204" pitchFamily="34" charset="0"/>
              <a:buChar char="•"/>
            </a:pPr>
            <a:r>
              <a:rPr lang="en-US" dirty="0">
                <a:latin typeface="Segoe UI" panose="020B0502040204020203" pitchFamily="34" charset="0"/>
                <a:cs typeface="Segoe UI" panose="020B0502040204020203" pitchFamily="34" charset="0"/>
              </a:rPr>
              <a:t>Stack Pointer</a:t>
            </a:r>
          </a:p>
          <a:p>
            <a:pPr marL="742950" lvl="1" indent="-285750">
              <a:buFont typeface="Arial" panose="020B0604020202020204" pitchFamily="34" charset="0"/>
              <a:buChar char="•"/>
            </a:pPr>
            <a:r>
              <a:rPr lang="en-US" dirty="0">
                <a:latin typeface="Segoe UI" panose="020B0502040204020203" pitchFamily="34" charset="0"/>
                <a:cs typeface="Segoe UI" panose="020B0502040204020203" pitchFamily="34" charset="0"/>
              </a:rPr>
              <a:t>Instruction Register</a:t>
            </a:r>
          </a:p>
          <a:p>
            <a:pPr marL="742950" lvl="1" indent="-285750">
              <a:buFont typeface="Arial" panose="020B0604020202020204" pitchFamily="34" charset="0"/>
              <a:buChar char="•"/>
            </a:pPr>
            <a:r>
              <a:rPr lang="en-US" dirty="0">
                <a:latin typeface="Segoe UI" panose="020B0502040204020203" pitchFamily="34" charset="0"/>
                <a:cs typeface="Segoe UI" panose="020B0502040204020203" pitchFamily="34" charset="0"/>
              </a:rPr>
              <a:t>Input Handler Register</a:t>
            </a:r>
          </a:p>
          <a:p>
            <a:pPr marL="742950" lvl="1" indent="-285750">
              <a:buFont typeface="Arial" panose="020B0604020202020204" pitchFamily="34" charset="0"/>
              <a:buChar char="•"/>
            </a:pPr>
            <a:r>
              <a:rPr lang="en-US" dirty="0">
                <a:latin typeface="Segoe UI" panose="020B0502040204020203" pitchFamily="34" charset="0"/>
                <a:cs typeface="Segoe UI" panose="020B0502040204020203" pitchFamily="34" charset="0"/>
              </a:rPr>
              <a:t>Output Handler Register</a:t>
            </a:r>
          </a:p>
          <a:p>
            <a:pPr marL="742950" lvl="1" indent="-285750">
              <a:buFont typeface="Arial" panose="020B0604020202020204" pitchFamily="34" charset="0"/>
              <a:buChar char="•"/>
            </a:pPr>
            <a:r>
              <a:rPr lang="en-US" dirty="0">
                <a:latin typeface="Segoe UI" panose="020B0502040204020203" pitchFamily="34" charset="0"/>
                <a:cs typeface="Segoe UI" panose="020B0502040204020203" pitchFamily="34" charset="0"/>
              </a:rPr>
              <a:t>Flag Register</a:t>
            </a:r>
          </a:p>
          <a:p>
            <a:pPr marL="285750" indent="-285750">
              <a:buFont typeface="Arial" panose="020B0604020202020204" pitchFamily="34" charset="0"/>
              <a:buChar char="•"/>
            </a:pPr>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2074798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Instruction Format</a:t>
            </a:r>
          </a:p>
        </p:txBody>
      </p:sp>
      <p:sp>
        <p:nvSpPr>
          <p:cNvPr id="8" name="Content Placeholder 2"/>
          <p:cNvSpPr>
            <a:spLocks noGrp="1"/>
          </p:cNvSpPr>
          <p:nvPr>
            <p:ph idx="1"/>
          </p:nvPr>
        </p:nvSpPr>
        <p:spPr>
          <a:xfrm>
            <a:off x="581192" y="3455691"/>
            <a:ext cx="7989752" cy="3420498"/>
          </a:xfrm>
        </p:spPr>
        <p:txBody>
          <a:bodyPr>
            <a:normAutofit/>
          </a:bodyPr>
          <a:lstStyle/>
          <a:p>
            <a:pPr marL="285750" indent="-285750">
              <a:spcBef>
                <a:spcPts val="0"/>
              </a:spcBef>
              <a:spcAft>
                <a:spcPts val="300"/>
              </a:spcAft>
              <a:buFont typeface="Wingdings" panose="05000000000000000000" pitchFamily="2" charset="2"/>
              <a:buChar char="v"/>
            </a:pPr>
            <a:r>
              <a:rPr lang="en-US" sz="1600" dirty="0">
                <a:solidFill>
                  <a:schemeClr val="tx1"/>
                </a:solidFill>
                <a:latin typeface="Segoe UI" panose="020B0502040204020203" pitchFamily="34" charset="0"/>
                <a:cs typeface="Segoe UI" panose="020B0502040204020203" pitchFamily="34" charset="0"/>
              </a:rPr>
              <a:t>Scheduling – 2 Address Instruction</a:t>
            </a:r>
          </a:p>
          <a:p>
            <a:pPr marL="285750" indent="-285750">
              <a:spcBef>
                <a:spcPts val="0"/>
              </a:spcBef>
              <a:spcAft>
                <a:spcPts val="300"/>
              </a:spcAft>
              <a:buFont typeface="Wingdings" panose="05000000000000000000" pitchFamily="2" charset="2"/>
              <a:buChar char="v"/>
            </a:pPr>
            <a:r>
              <a:rPr lang="en-US" sz="1600" dirty="0">
                <a:solidFill>
                  <a:schemeClr val="tx1"/>
                </a:solidFill>
                <a:latin typeface="Segoe UI" panose="020B0502040204020203" pitchFamily="34" charset="0"/>
                <a:cs typeface="Segoe UI" panose="020B0502040204020203" pitchFamily="34" charset="0"/>
              </a:rPr>
              <a:t>Mapping – 3 Address Instruction</a:t>
            </a:r>
          </a:p>
          <a:p>
            <a:pPr marL="285750" indent="-285750">
              <a:spcBef>
                <a:spcPts val="0"/>
              </a:spcBef>
              <a:spcAft>
                <a:spcPts val="300"/>
              </a:spcAft>
              <a:buFont typeface="Wingdings" panose="05000000000000000000" pitchFamily="2" charset="2"/>
              <a:buChar char="v"/>
            </a:pPr>
            <a:r>
              <a:rPr lang="en-US" sz="1600" dirty="0">
                <a:solidFill>
                  <a:schemeClr val="tx1"/>
                </a:solidFill>
                <a:latin typeface="Segoe UI" panose="020B0502040204020203" pitchFamily="34" charset="0"/>
                <a:cs typeface="Segoe UI" panose="020B0502040204020203" pitchFamily="34" charset="0"/>
              </a:rPr>
              <a:t>Navigation – 2 Address Instruction</a:t>
            </a:r>
          </a:p>
          <a:p>
            <a:pPr marL="285750" indent="-285750">
              <a:spcBef>
                <a:spcPts val="0"/>
              </a:spcBef>
              <a:spcAft>
                <a:spcPts val="300"/>
              </a:spcAft>
              <a:buFont typeface="Wingdings" panose="05000000000000000000" pitchFamily="2" charset="2"/>
              <a:buChar char="v"/>
            </a:pPr>
            <a:r>
              <a:rPr lang="en-US" sz="1600" dirty="0">
                <a:solidFill>
                  <a:schemeClr val="tx1"/>
                </a:solidFill>
                <a:latin typeface="Segoe UI" panose="020B0502040204020203" pitchFamily="34" charset="0"/>
                <a:cs typeface="Segoe UI" panose="020B0502040204020203" pitchFamily="34" charset="0"/>
              </a:rPr>
              <a:t>Visual Localization – 2 Address Instruction </a:t>
            </a:r>
          </a:p>
          <a:p>
            <a:pPr marL="285750" indent="-285750">
              <a:spcBef>
                <a:spcPts val="0"/>
              </a:spcBef>
              <a:spcAft>
                <a:spcPts val="300"/>
              </a:spcAft>
              <a:buFont typeface="Wingdings" panose="05000000000000000000" pitchFamily="2" charset="2"/>
              <a:buChar char="v"/>
            </a:pPr>
            <a:r>
              <a:rPr lang="en-US" sz="1600" dirty="0">
                <a:solidFill>
                  <a:schemeClr val="tx1"/>
                </a:solidFill>
                <a:latin typeface="Segoe UI" panose="020B0502040204020203" pitchFamily="34" charset="0"/>
                <a:cs typeface="Segoe UI" panose="020B0502040204020203" pitchFamily="34" charset="0"/>
              </a:rPr>
              <a:t>Dust Detection – 2 Address Instruction </a:t>
            </a:r>
          </a:p>
          <a:p>
            <a:pPr marL="285750" indent="-285750">
              <a:spcBef>
                <a:spcPts val="0"/>
              </a:spcBef>
              <a:spcAft>
                <a:spcPts val="300"/>
              </a:spcAft>
              <a:buFont typeface="Wingdings" panose="05000000000000000000" pitchFamily="2" charset="2"/>
              <a:buChar char="v"/>
            </a:pPr>
            <a:r>
              <a:rPr lang="en-US" sz="1600" dirty="0">
                <a:solidFill>
                  <a:schemeClr val="tx1"/>
                </a:solidFill>
                <a:latin typeface="Segoe UI" panose="020B0502040204020203" pitchFamily="34" charset="0"/>
                <a:cs typeface="Segoe UI" panose="020B0502040204020203" pitchFamily="34" charset="0"/>
              </a:rPr>
              <a:t>Surface Boost – 2 Address Instruction</a:t>
            </a:r>
          </a:p>
          <a:p>
            <a:pPr marL="285750" indent="-285750">
              <a:spcBef>
                <a:spcPts val="0"/>
              </a:spcBef>
              <a:spcAft>
                <a:spcPts val="300"/>
              </a:spcAft>
              <a:buFont typeface="Wingdings" panose="05000000000000000000" pitchFamily="2" charset="2"/>
              <a:buChar char="v"/>
            </a:pPr>
            <a:r>
              <a:rPr lang="en-US" sz="1600" dirty="0">
                <a:solidFill>
                  <a:schemeClr val="tx1"/>
                </a:solidFill>
                <a:latin typeface="Segoe UI" panose="020B0502040204020203" pitchFamily="34" charset="0"/>
                <a:cs typeface="Segoe UI" panose="020B0502040204020203" pitchFamily="34" charset="0"/>
              </a:rPr>
              <a:t>Virtual Guard – 2 Address Instruction</a:t>
            </a:r>
          </a:p>
          <a:p>
            <a:pPr marL="285750" indent="-285750">
              <a:spcBef>
                <a:spcPts val="0"/>
              </a:spcBef>
              <a:spcAft>
                <a:spcPts val="300"/>
              </a:spcAft>
              <a:buFont typeface="Wingdings" panose="05000000000000000000" pitchFamily="2" charset="2"/>
              <a:buChar char="v"/>
            </a:pPr>
            <a:r>
              <a:rPr lang="en-US" sz="1600" dirty="0">
                <a:solidFill>
                  <a:schemeClr val="tx1"/>
                </a:solidFill>
                <a:latin typeface="Segoe UI" panose="020B0502040204020203" pitchFamily="34" charset="0"/>
                <a:cs typeface="Segoe UI" panose="020B0502040204020203" pitchFamily="34" charset="0"/>
              </a:rPr>
              <a:t>Self Maintenance – 0 Address Instruction</a:t>
            </a:r>
          </a:p>
          <a:p>
            <a:pPr marL="285750" indent="-285750">
              <a:spcBef>
                <a:spcPts val="0"/>
              </a:spcBef>
              <a:spcAft>
                <a:spcPts val="300"/>
              </a:spcAft>
              <a:buFont typeface="Wingdings" panose="05000000000000000000" pitchFamily="2" charset="2"/>
              <a:buChar char="v"/>
            </a:pPr>
            <a:r>
              <a:rPr lang="en-US" sz="1600" dirty="0">
                <a:solidFill>
                  <a:schemeClr val="tx1"/>
                </a:solidFill>
                <a:latin typeface="Segoe UI" panose="020B0502040204020203" pitchFamily="34" charset="0"/>
                <a:cs typeface="Segoe UI" panose="020B0502040204020203" pitchFamily="34" charset="0"/>
              </a:rPr>
              <a:t>Charging – 1 Address Instruction</a:t>
            </a:r>
          </a:p>
          <a:p>
            <a:pPr marL="285750" indent="-285750">
              <a:spcBef>
                <a:spcPts val="0"/>
              </a:spcBef>
              <a:spcAft>
                <a:spcPts val="300"/>
              </a:spcAft>
              <a:buFont typeface="Wingdings" panose="05000000000000000000" pitchFamily="2" charset="2"/>
              <a:buChar char="v"/>
            </a:pPr>
            <a:r>
              <a:rPr lang="en-US" sz="1600" dirty="0">
                <a:solidFill>
                  <a:schemeClr val="tx1"/>
                </a:solidFill>
                <a:latin typeface="Segoe UI" panose="020B0502040204020203" pitchFamily="34" charset="0"/>
                <a:cs typeface="Segoe UI" panose="020B0502040204020203" pitchFamily="34" charset="0"/>
              </a:rPr>
              <a:t>App Updates – 1 Address Instruction</a:t>
            </a:r>
          </a:p>
          <a:p>
            <a:endParaRPr lang="en-US" dirty="0"/>
          </a:p>
        </p:txBody>
      </p:sp>
      <p:sp>
        <p:nvSpPr>
          <p:cNvPr id="5" name="TextBox 4"/>
          <p:cNvSpPr txBox="1"/>
          <p:nvPr/>
        </p:nvSpPr>
        <p:spPr>
          <a:xfrm>
            <a:off x="581192" y="2036319"/>
            <a:ext cx="7989751" cy="2446824"/>
          </a:xfrm>
          <a:prstGeom prst="rect">
            <a:avLst/>
          </a:prstGeom>
          <a:noFill/>
        </p:spPr>
        <p:txBody>
          <a:bodyPr wrap="square" rtlCol="0">
            <a:spAutoFit/>
          </a:bodyPr>
          <a:lstStyle/>
          <a:p>
            <a:pPr>
              <a:lnSpc>
                <a:spcPct val="150000"/>
              </a:lnSpc>
            </a:pPr>
            <a:r>
              <a:rPr lang="en-US" dirty="0">
                <a:latin typeface="Segoe UI" panose="020B0502040204020203" pitchFamily="34" charset="0"/>
                <a:cs typeface="Segoe UI" panose="020B0502040204020203" pitchFamily="34" charset="0"/>
              </a:rPr>
              <a:t>0 address instruction:</a:t>
            </a:r>
          </a:p>
          <a:p>
            <a:pPr>
              <a:lnSpc>
                <a:spcPct val="150000"/>
              </a:lnSpc>
            </a:pPr>
            <a:r>
              <a:rPr lang="en-US" dirty="0">
                <a:latin typeface="Segoe UI" panose="020B0502040204020203" pitchFamily="34" charset="0"/>
                <a:cs typeface="Segoe UI" panose="020B0502040204020203" pitchFamily="34" charset="0"/>
              </a:rPr>
              <a:t>1 address instruction: </a:t>
            </a:r>
          </a:p>
          <a:p>
            <a:pPr>
              <a:lnSpc>
                <a:spcPct val="150000"/>
              </a:lnSpc>
            </a:pPr>
            <a:r>
              <a:rPr lang="en-US" dirty="0">
                <a:latin typeface="Segoe UI" panose="020B0502040204020203" pitchFamily="34" charset="0"/>
                <a:cs typeface="Segoe UI" panose="020B0502040204020203" pitchFamily="34" charset="0"/>
              </a:rPr>
              <a:t>2 address instruction:</a:t>
            </a:r>
          </a:p>
          <a:p>
            <a:endParaRPr lang="en-US" dirty="0">
              <a:latin typeface="Segoe UI" panose="020B0502040204020203" pitchFamily="34" charset="0"/>
              <a:cs typeface="Segoe UI" panose="020B0502040204020203" pitchFamily="34" charset="0"/>
            </a:endParaRPr>
          </a:p>
          <a:p>
            <a:endParaRPr lang="en-US" dirty="0">
              <a:latin typeface="Segoe UI" panose="020B0502040204020203" pitchFamily="34" charset="0"/>
              <a:cs typeface="Segoe UI" panose="020B0502040204020203" pitchFamily="34" charset="0"/>
            </a:endParaRP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a:t>
            </a:r>
          </a:p>
        </p:txBody>
      </p:sp>
      <p:graphicFrame>
        <p:nvGraphicFramePr>
          <p:cNvPr id="3" name="Table 2"/>
          <p:cNvGraphicFramePr>
            <a:graphicFrameLocks noGrp="1"/>
          </p:cNvGraphicFramePr>
          <p:nvPr>
            <p:extLst/>
          </p:nvPr>
        </p:nvGraphicFramePr>
        <p:xfrm>
          <a:off x="2926080" y="3005229"/>
          <a:ext cx="4425696" cy="304800"/>
        </p:xfrm>
        <a:graphic>
          <a:graphicData uri="http://schemas.openxmlformats.org/drawingml/2006/table">
            <a:tbl>
              <a:tblPr firstRow="1" bandRow="1">
                <a:tableStyleId>{2D5ABB26-0587-4C30-8999-92F81FD0307C}</a:tableStyleId>
              </a:tblPr>
              <a:tblGrid>
                <a:gridCol w="1475232">
                  <a:extLst>
                    <a:ext uri="{9D8B030D-6E8A-4147-A177-3AD203B41FA5}">
                      <a16:colId xmlns:a16="http://schemas.microsoft.com/office/drawing/2014/main" val="1361946557"/>
                    </a:ext>
                  </a:extLst>
                </a:gridCol>
                <a:gridCol w="1475232">
                  <a:extLst>
                    <a:ext uri="{9D8B030D-6E8A-4147-A177-3AD203B41FA5}">
                      <a16:colId xmlns:a16="http://schemas.microsoft.com/office/drawing/2014/main" val="2538276711"/>
                    </a:ext>
                  </a:extLst>
                </a:gridCol>
                <a:gridCol w="1475232">
                  <a:extLst>
                    <a:ext uri="{9D8B030D-6E8A-4147-A177-3AD203B41FA5}">
                      <a16:colId xmlns:a16="http://schemas.microsoft.com/office/drawing/2014/main" val="332793318"/>
                    </a:ext>
                  </a:extLst>
                </a:gridCol>
              </a:tblGrid>
              <a:tr h="250578">
                <a:tc>
                  <a:txBody>
                    <a:bodyPr/>
                    <a:lstStyle/>
                    <a:p>
                      <a:pPr algn="ctr"/>
                      <a:r>
                        <a:rPr lang="en-US" sz="1400" dirty="0">
                          <a:latin typeface="Segoe UI" panose="020B0502040204020203" pitchFamily="34" charset="0"/>
                          <a:cs typeface="Segoe UI" panose="020B0502040204020203" pitchFamily="34" charset="0"/>
                        </a:rPr>
                        <a:t>opcode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latin typeface="Segoe UI" panose="020B0502040204020203" pitchFamily="34" charset="0"/>
                          <a:cs typeface="Segoe UI" panose="020B0502040204020203" pitchFamily="34" charset="0"/>
                        </a:rPr>
                        <a:t>Address1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latin typeface="Segoe UI" panose="020B0502040204020203" pitchFamily="34" charset="0"/>
                          <a:cs typeface="Segoe UI" panose="020B0502040204020203" pitchFamily="34" charset="0"/>
                        </a:rPr>
                        <a:t>Address2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87444037"/>
                  </a:ext>
                </a:extLst>
              </a:tr>
            </a:tbl>
          </a:graphicData>
        </a:graphic>
      </p:graphicFrame>
      <p:graphicFrame>
        <p:nvGraphicFramePr>
          <p:cNvPr id="6" name="Table 5"/>
          <p:cNvGraphicFramePr>
            <a:graphicFrameLocks noGrp="1"/>
          </p:cNvGraphicFramePr>
          <p:nvPr>
            <p:extLst/>
          </p:nvPr>
        </p:nvGraphicFramePr>
        <p:xfrm>
          <a:off x="2926080" y="2596719"/>
          <a:ext cx="4425696" cy="304800"/>
        </p:xfrm>
        <a:graphic>
          <a:graphicData uri="http://schemas.openxmlformats.org/drawingml/2006/table">
            <a:tbl>
              <a:tblPr firstRow="1" bandRow="1">
                <a:tableStyleId>{2D5ABB26-0587-4C30-8999-92F81FD0307C}</a:tableStyleId>
              </a:tblPr>
              <a:tblGrid>
                <a:gridCol w="2182368">
                  <a:extLst>
                    <a:ext uri="{9D8B030D-6E8A-4147-A177-3AD203B41FA5}">
                      <a16:colId xmlns:a16="http://schemas.microsoft.com/office/drawing/2014/main" val="1361946557"/>
                    </a:ext>
                  </a:extLst>
                </a:gridCol>
                <a:gridCol w="2243328">
                  <a:extLst>
                    <a:ext uri="{9D8B030D-6E8A-4147-A177-3AD203B41FA5}">
                      <a16:colId xmlns:a16="http://schemas.microsoft.com/office/drawing/2014/main" val="2538276711"/>
                    </a:ext>
                  </a:extLst>
                </a:gridCol>
              </a:tblGrid>
              <a:tr h="250578">
                <a:tc>
                  <a:txBody>
                    <a:bodyPr/>
                    <a:lstStyle/>
                    <a:p>
                      <a:pPr algn="ctr"/>
                      <a:r>
                        <a:rPr lang="en-US" sz="1400" dirty="0">
                          <a:latin typeface="Segoe UI" panose="020B0502040204020203" pitchFamily="34" charset="0"/>
                          <a:cs typeface="Segoe UI" panose="020B0502040204020203" pitchFamily="34" charset="0"/>
                        </a:rPr>
                        <a:t>opcode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Segoe UI" panose="020B0502040204020203" pitchFamily="34" charset="0"/>
                          <a:cs typeface="Segoe UI" panose="020B0502040204020203" pitchFamily="34" charset="0"/>
                        </a:rPr>
                        <a:t>Address1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87444037"/>
                  </a:ext>
                </a:extLst>
              </a:tr>
            </a:tbl>
          </a:graphicData>
        </a:graphic>
      </p:graphicFrame>
      <p:graphicFrame>
        <p:nvGraphicFramePr>
          <p:cNvPr id="7" name="Table 6"/>
          <p:cNvGraphicFramePr>
            <a:graphicFrameLocks noGrp="1"/>
          </p:cNvGraphicFramePr>
          <p:nvPr>
            <p:extLst/>
          </p:nvPr>
        </p:nvGraphicFramePr>
        <p:xfrm>
          <a:off x="2926080" y="2158239"/>
          <a:ext cx="4425696" cy="304800"/>
        </p:xfrm>
        <a:graphic>
          <a:graphicData uri="http://schemas.openxmlformats.org/drawingml/2006/table">
            <a:tbl>
              <a:tblPr firstRow="1" bandRow="1">
                <a:tableStyleId>{2D5ABB26-0587-4C30-8999-92F81FD0307C}</a:tableStyleId>
              </a:tblPr>
              <a:tblGrid>
                <a:gridCol w="4425696">
                  <a:extLst>
                    <a:ext uri="{9D8B030D-6E8A-4147-A177-3AD203B41FA5}">
                      <a16:colId xmlns:a16="http://schemas.microsoft.com/office/drawing/2014/main" val="1361946557"/>
                    </a:ext>
                  </a:extLst>
                </a:gridCol>
              </a:tblGrid>
              <a:tr h="250578">
                <a:tc>
                  <a:txBody>
                    <a:bodyPr/>
                    <a:lstStyle/>
                    <a:p>
                      <a:pPr algn="ctr"/>
                      <a:r>
                        <a:rPr lang="en-US" sz="1400" dirty="0">
                          <a:latin typeface="Segoe UI" panose="020B0502040204020203" pitchFamily="34" charset="0"/>
                          <a:cs typeface="Segoe UI" panose="020B0502040204020203" pitchFamily="34" charset="0"/>
                        </a:rPr>
                        <a:t>Opcode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87444037"/>
                  </a:ext>
                </a:extLst>
              </a:tr>
            </a:tbl>
          </a:graphicData>
        </a:graphic>
      </p:graphicFrame>
    </p:spTree>
    <p:extLst>
      <p:ext uri="{BB962C8B-B14F-4D97-AF65-F5344CB8AC3E}">
        <p14:creationId xmlns:p14="http://schemas.microsoft.com/office/powerpoint/2010/main" val="36494722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Segoe UI" panose="020B0502040204020203" pitchFamily="34" charset="0"/>
                <a:cs typeface="Segoe UI" panose="020B0502040204020203" pitchFamily="34" charset="0"/>
              </a:rPr>
              <a:t>INSTRUCTION DESIGN</a:t>
            </a:r>
            <a:endParaRPr lang="en-US"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2200727" y="2823934"/>
            <a:ext cx="7989752" cy="3780066"/>
          </a:xfrm>
        </p:spPr>
        <p:txBody>
          <a:bodyPr/>
          <a:lstStyle/>
          <a:p>
            <a:pPr marL="0" indent="0">
              <a:buNone/>
            </a:pPr>
            <a:endParaRPr lang="en-US" dirty="0">
              <a:latin typeface="Segoe UI" panose="020B0502040204020203" pitchFamily="34" charset="0"/>
              <a:cs typeface="Segoe UI" panose="020B0502040204020203" pitchFamily="34" charset="0"/>
            </a:endParaRPr>
          </a:p>
          <a:p>
            <a:pPr marL="0" indent="0">
              <a:buNone/>
            </a:pPr>
            <a:endParaRPr lang="en-US" dirty="0">
              <a:latin typeface="Segoe UI" panose="020B0502040204020203" pitchFamily="34" charset="0"/>
              <a:cs typeface="Segoe UI" panose="020B0502040204020203" pitchFamily="34" charset="0"/>
            </a:endParaRPr>
          </a:p>
          <a:p>
            <a:pPr marL="0" indent="0">
              <a:buNone/>
            </a:pPr>
            <a:endParaRPr lang="en-US" dirty="0">
              <a:latin typeface="Segoe UI" panose="020B0502040204020203" pitchFamily="34" charset="0"/>
              <a:cs typeface="Segoe UI" panose="020B0502040204020203" pitchFamily="34" charset="0"/>
            </a:endParaRPr>
          </a:p>
          <a:p>
            <a:pPr marL="0" indent="0">
              <a:buNone/>
            </a:pPr>
            <a:endParaRPr lang="en-US" dirty="0">
              <a:latin typeface="Segoe UI" panose="020B0502040204020203" pitchFamily="34" charset="0"/>
              <a:cs typeface="Segoe UI" panose="020B0502040204020203" pitchFamily="34" charset="0"/>
            </a:endParaRPr>
          </a:p>
          <a:p>
            <a:pPr marL="0" indent="0">
              <a:buNone/>
            </a:pPr>
            <a:endParaRPr lang="en-US" dirty="0">
              <a:latin typeface="Segoe UI" panose="020B0502040204020203" pitchFamily="34" charset="0"/>
              <a:cs typeface="Segoe UI" panose="020B0502040204020203" pitchFamily="34" charset="0"/>
            </a:endParaRPr>
          </a:p>
          <a:p>
            <a:pPr marL="0" indent="0">
              <a:buNone/>
            </a:pPr>
            <a:endParaRPr lang="en-US" dirty="0">
              <a:latin typeface="Segoe UI" panose="020B0502040204020203" pitchFamily="34" charset="0"/>
              <a:cs typeface="Segoe UI" panose="020B0502040204020203" pitchFamily="34" charset="0"/>
            </a:endParaRPr>
          </a:p>
          <a:p>
            <a:pPr marL="0" indent="0">
              <a:buNone/>
            </a:pPr>
            <a:endParaRPr lang="en-US" dirty="0">
              <a:latin typeface="Segoe UI" panose="020B0502040204020203" pitchFamily="34" charset="0"/>
              <a:cs typeface="Segoe UI" panose="020B0502040204020203" pitchFamily="34" charset="0"/>
            </a:endParaRPr>
          </a:p>
          <a:p>
            <a:pPr marL="0" indent="0">
              <a:buNone/>
            </a:pPr>
            <a:endParaRPr lang="en-US" dirty="0">
              <a:latin typeface="Segoe UI" panose="020B0502040204020203" pitchFamily="34" charset="0"/>
              <a:cs typeface="Segoe UI" panose="020B0502040204020203" pitchFamily="34" charset="0"/>
            </a:endParaRPr>
          </a:p>
        </p:txBody>
      </p:sp>
      <p:graphicFrame>
        <p:nvGraphicFramePr>
          <p:cNvPr id="7" name="Table 6"/>
          <p:cNvGraphicFramePr>
            <a:graphicFrameLocks noGrp="1"/>
          </p:cNvGraphicFramePr>
          <p:nvPr>
            <p:extLst/>
          </p:nvPr>
        </p:nvGraphicFramePr>
        <p:xfrm>
          <a:off x="581192" y="2204720"/>
          <a:ext cx="11029616" cy="3855810"/>
        </p:xfrm>
        <a:graphic>
          <a:graphicData uri="http://schemas.openxmlformats.org/drawingml/2006/table">
            <a:tbl>
              <a:tblPr firstRow="1" bandRow="1">
                <a:tableStyleId>{5DA37D80-6434-44D0-A028-1B22A696006F}</a:tableStyleId>
              </a:tblPr>
              <a:tblGrid>
                <a:gridCol w="4846075">
                  <a:extLst>
                    <a:ext uri="{9D8B030D-6E8A-4147-A177-3AD203B41FA5}">
                      <a16:colId xmlns:a16="http://schemas.microsoft.com/office/drawing/2014/main" val="3110319404"/>
                    </a:ext>
                  </a:extLst>
                </a:gridCol>
                <a:gridCol w="2318430">
                  <a:extLst>
                    <a:ext uri="{9D8B030D-6E8A-4147-A177-3AD203B41FA5}">
                      <a16:colId xmlns:a16="http://schemas.microsoft.com/office/drawing/2014/main" val="4003090009"/>
                    </a:ext>
                  </a:extLst>
                </a:gridCol>
                <a:gridCol w="3865111">
                  <a:extLst>
                    <a:ext uri="{9D8B030D-6E8A-4147-A177-3AD203B41FA5}">
                      <a16:colId xmlns:a16="http://schemas.microsoft.com/office/drawing/2014/main" val="2844309552"/>
                    </a:ext>
                  </a:extLst>
                </a:gridCol>
              </a:tblGrid>
              <a:tr h="402695">
                <a:tc>
                  <a:txBody>
                    <a:bodyPr/>
                    <a:lstStyle/>
                    <a:p>
                      <a:r>
                        <a:rPr lang="en-US" sz="1600" dirty="0">
                          <a:latin typeface="Segoe UI" panose="020B0502040204020203" pitchFamily="34" charset="0"/>
                          <a:cs typeface="Segoe UI" panose="020B0502040204020203" pitchFamily="34" charset="0"/>
                        </a:rPr>
                        <a:t>TASK</a:t>
                      </a:r>
                    </a:p>
                  </a:txBody>
                  <a:tcPr/>
                </a:tc>
                <a:tc>
                  <a:txBody>
                    <a:bodyPr/>
                    <a:lstStyle/>
                    <a:p>
                      <a:r>
                        <a:rPr lang="en-US" sz="1600" dirty="0">
                          <a:latin typeface="Segoe UI" panose="020B0502040204020203" pitchFamily="34" charset="0"/>
                          <a:cs typeface="Segoe UI" panose="020B0502040204020203" pitchFamily="34" charset="0"/>
                        </a:rPr>
                        <a:t>OPCODE</a:t>
                      </a:r>
                    </a:p>
                  </a:txBody>
                  <a:tcPr/>
                </a:tc>
                <a:tc>
                  <a:txBody>
                    <a:bodyPr/>
                    <a:lstStyle/>
                    <a:p>
                      <a:r>
                        <a:rPr lang="en-US" sz="1600" dirty="0">
                          <a:latin typeface="Segoe UI" panose="020B0502040204020203" pitchFamily="34" charset="0"/>
                          <a:cs typeface="Segoe UI" panose="020B0502040204020203" pitchFamily="34" charset="0"/>
                        </a:rPr>
                        <a:t>BINARY CODE</a:t>
                      </a:r>
                    </a:p>
                  </a:txBody>
                  <a:tcPr/>
                </a:tc>
                <a:extLst>
                  <a:ext uri="{0D108BD9-81ED-4DB2-BD59-A6C34878D82A}">
                    <a16:rowId xmlns:a16="http://schemas.microsoft.com/office/drawing/2014/main" val="1106584016"/>
                  </a:ext>
                </a:extLst>
              </a:tr>
              <a:tr h="445405">
                <a:tc>
                  <a:txBody>
                    <a:bodyPr/>
                    <a:lstStyle/>
                    <a:p>
                      <a:r>
                        <a:rPr lang="en-US" sz="1600" dirty="0">
                          <a:latin typeface="Segoe UI" panose="020B0502040204020203" pitchFamily="34" charset="0"/>
                          <a:cs typeface="Segoe UI" panose="020B0502040204020203" pitchFamily="34" charset="0"/>
                        </a:rPr>
                        <a:t>Halt</a:t>
                      </a:r>
                    </a:p>
                  </a:txBody>
                  <a:tcPr/>
                </a:tc>
                <a:tc>
                  <a:txBody>
                    <a:bodyPr/>
                    <a:lstStyle/>
                    <a:p>
                      <a:r>
                        <a:rPr lang="en-US" sz="1600" b="0" dirty="0">
                          <a:latin typeface="Segoe UI" panose="020B0502040204020203" pitchFamily="34" charset="0"/>
                          <a:cs typeface="Segoe UI" panose="020B0502040204020203" pitchFamily="34" charset="0"/>
                        </a:rPr>
                        <a:t>HLT</a:t>
                      </a:r>
                    </a:p>
                  </a:txBody>
                  <a:tcPr/>
                </a:tc>
                <a:tc>
                  <a:txBody>
                    <a:bodyPr/>
                    <a:lstStyle/>
                    <a:p>
                      <a:r>
                        <a:rPr lang="en-IN" sz="1600" b="0" i="0" u="none" strike="noStrike" kern="1200" dirty="0">
                          <a:solidFill>
                            <a:schemeClr val="tx1"/>
                          </a:solidFill>
                          <a:effectLst/>
                          <a:latin typeface="Calibri" panose="020F0502020204030204" pitchFamily="34" charset="0"/>
                          <a:ea typeface="+mn-ea"/>
                          <a:cs typeface="Calibri" panose="020F0502020204030204" pitchFamily="34" charset="0"/>
                        </a:rPr>
                        <a:t>1111111111110000</a:t>
                      </a:r>
                      <a:r>
                        <a:rPr lang="en-IN" sz="1600" b="0" i="0" u="none" strike="noStrike" kern="1200" dirty="0">
                          <a:solidFill>
                            <a:schemeClr val="tx1"/>
                          </a:solidFill>
                          <a:effectLst/>
                          <a:latin typeface="+mn-lt"/>
                          <a:ea typeface="+mn-ea"/>
                          <a:cs typeface="+mn-cs"/>
                        </a:rPr>
                        <a:t> </a:t>
                      </a:r>
                      <a:endParaRPr lang="en-US" sz="1600" b="0" dirty="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19661203"/>
                  </a:ext>
                </a:extLst>
              </a:tr>
              <a:tr h="445405">
                <a:tc>
                  <a:txBody>
                    <a:bodyPr/>
                    <a:lstStyle/>
                    <a:p>
                      <a:r>
                        <a:rPr lang="en-US" sz="1600" dirty="0">
                          <a:latin typeface="Segoe UI" panose="020B0502040204020203" pitchFamily="34" charset="0"/>
                          <a:cs typeface="Segoe UI" panose="020B0502040204020203" pitchFamily="34" charset="0"/>
                        </a:rPr>
                        <a:t>Retreat Motion</a:t>
                      </a:r>
                    </a:p>
                  </a:txBody>
                  <a:tcPr/>
                </a:tc>
                <a:tc>
                  <a:txBody>
                    <a:bodyPr/>
                    <a:lstStyle/>
                    <a:p>
                      <a:r>
                        <a:rPr lang="en-IN" sz="1800" b="0" i="0" u="none" strike="noStrike" kern="1200" dirty="0">
                          <a:solidFill>
                            <a:schemeClr val="tx1"/>
                          </a:solidFill>
                          <a:effectLst/>
                          <a:latin typeface="Segoe UI" panose="020B0502040204020203" pitchFamily="34" charset="0"/>
                          <a:ea typeface="+mn-ea"/>
                          <a:cs typeface="Segoe UI" panose="020B0502040204020203" pitchFamily="34" charset="0"/>
                        </a:rPr>
                        <a:t>RTM</a:t>
                      </a:r>
                      <a:r>
                        <a:rPr lang="en-IN" sz="1800" b="0" i="0" u="none" strike="noStrike" kern="1200" dirty="0">
                          <a:solidFill>
                            <a:schemeClr val="tx1"/>
                          </a:solidFill>
                          <a:effectLst/>
                          <a:latin typeface="+mn-lt"/>
                          <a:ea typeface="+mn-ea"/>
                          <a:cs typeface="+mn-cs"/>
                        </a:rPr>
                        <a:t> </a:t>
                      </a:r>
                      <a:endParaRPr lang="en-US" sz="1600" dirty="0">
                        <a:latin typeface="Segoe UI" panose="020B0502040204020203" pitchFamily="34" charset="0"/>
                        <a:cs typeface="Segoe UI" panose="020B0502040204020203" pitchFamily="34" charset="0"/>
                      </a:endParaRPr>
                    </a:p>
                  </a:txBody>
                  <a:tcPr/>
                </a:tc>
                <a:tc>
                  <a:txBody>
                    <a:bodyPr/>
                    <a:lstStyle/>
                    <a:p>
                      <a:r>
                        <a:rPr lang="en-IN" sz="1600" b="0" i="0" u="none" strike="noStrike" kern="1200" dirty="0">
                          <a:solidFill>
                            <a:schemeClr val="tx1"/>
                          </a:solidFill>
                          <a:effectLst/>
                          <a:latin typeface="Calibri" panose="020F0502020204030204" pitchFamily="34" charset="0"/>
                          <a:ea typeface="+mn-ea"/>
                          <a:cs typeface="Calibri" panose="020F0502020204030204" pitchFamily="34" charset="0"/>
                        </a:rPr>
                        <a:t>1111111111110001</a:t>
                      </a:r>
                      <a:endParaRPr lang="en-US" sz="16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232793591"/>
                  </a:ext>
                </a:extLst>
              </a:tr>
              <a:tr h="445405">
                <a:tc>
                  <a:txBody>
                    <a:bodyPr/>
                    <a:lstStyle/>
                    <a:p>
                      <a:r>
                        <a:rPr lang="en-US" sz="1600" dirty="0">
                          <a:latin typeface="Segoe UI" panose="020B0502040204020203" pitchFamily="34" charset="0"/>
                          <a:cs typeface="Segoe UI" panose="020B0502040204020203" pitchFamily="34" charset="0"/>
                        </a:rPr>
                        <a:t>Move Up</a:t>
                      </a:r>
                    </a:p>
                  </a:txBody>
                  <a:tcPr/>
                </a:tc>
                <a:tc>
                  <a:txBody>
                    <a:bodyPr/>
                    <a:lstStyle/>
                    <a:p>
                      <a:r>
                        <a:rPr lang="en-US" sz="1600" dirty="0">
                          <a:latin typeface="Segoe UI" panose="020B0502040204020203" pitchFamily="34" charset="0"/>
                          <a:cs typeface="Segoe UI" panose="020B0502040204020203" pitchFamily="34" charset="0"/>
                        </a:rPr>
                        <a:t>MOVU</a:t>
                      </a:r>
                    </a:p>
                  </a:txBody>
                  <a:tcPr/>
                </a:tc>
                <a:tc>
                  <a:txBody>
                    <a:bodyPr/>
                    <a:lstStyle/>
                    <a:p>
                      <a:r>
                        <a:rPr lang="en-IN" sz="1600" b="0" i="0" u="none" strike="noStrike" kern="1200" dirty="0">
                          <a:solidFill>
                            <a:schemeClr val="tx1"/>
                          </a:solidFill>
                          <a:effectLst/>
                          <a:latin typeface="Calibri" panose="020F0502020204030204" pitchFamily="34" charset="0"/>
                          <a:ea typeface="+mn-ea"/>
                          <a:cs typeface="Calibri" panose="020F0502020204030204" pitchFamily="34" charset="0"/>
                        </a:rPr>
                        <a:t>1111111111110010 </a:t>
                      </a:r>
                      <a:endParaRPr lang="en-US" sz="16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791805212"/>
                  </a:ext>
                </a:extLst>
              </a:tr>
              <a:tr h="445405">
                <a:tc>
                  <a:txBody>
                    <a:bodyPr/>
                    <a:lstStyle/>
                    <a:p>
                      <a:r>
                        <a:rPr lang="en-US" sz="1600" dirty="0">
                          <a:latin typeface="Segoe UI" panose="020B0502040204020203" pitchFamily="34" charset="0"/>
                          <a:cs typeface="Segoe UI" panose="020B0502040204020203" pitchFamily="34" charset="0"/>
                        </a:rPr>
                        <a:t>Move Right</a:t>
                      </a:r>
                    </a:p>
                  </a:txBody>
                  <a:tcPr/>
                </a:tc>
                <a:tc>
                  <a:txBody>
                    <a:bodyPr/>
                    <a:lstStyle/>
                    <a:p>
                      <a:r>
                        <a:rPr lang="en-US" sz="1600" dirty="0">
                          <a:latin typeface="Segoe UI" panose="020B0502040204020203" pitchFamily="34" charset="0"/>
                          <a:cs typeface="Segoe UI" panose="020B0502040204020203" pitchFamily="34" charset="0"/>
                        </a:rPr>
                        <a:t>MOVR</a:t>
                      </a:r>
                    </a:p>
                  </a:txBody>
                  <a:tcPr/>
                </a:tc>
                <a:tc>
                  <a:txBody>
                    <a:bodyPr/>
                    <a:lstStyle/>
                    <a:p>
                      <a:r>
                        <a:rPr lang="en-IN" sz="1600" b="0" i="0" u="none" strike="noStrike" kern="1200" dirty="0">
                          <a:solidFill>
                            <a:schemeClr val="tx1"/>
                          </a:solidFill>
                          <a:effectLst/>
                          <a:latin typeface="Calibri" panose="020F0502020204030204" pitchFamily="34" charset="0"/>
                          <a:ea typeface="+mn-ea"/>
                          <a:cs typeface="Calibri" panose="020F0502020204030204" pitchFamily="34" charset="0"/>
                        </a:rPr>
                        <a:t>1111111111110011</a:t>
                      </a:r>
                      <a:endParaRPr lang="en-US" sz="1600" dirty="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956658465"/>
                  </a:ext>
                </a:extLst>
              </a:tr>
              <a:tr h="329269">
                <a:tc>
                  <a:txBody>
                    <a:bodyPr/>
                    <a:lstStyle/>
                    <a:p>
                      <a:r>
                        <a:rPr lang="en-US" sz="1600" dirty="0">
                          <a:latin typeface="Segoe UI" panose="020B0502040204020203" pitchFamily="34" charset="0"/>
                          <a:cs typeface="Segoe UI" panose="020B0502040204020203" pitchFamily="34" charset="0"/>
                        </a:rPr>
                        <a:t>Get Current Coordinate</a:t>
                      </a:r>
                    </a:p>
                  </a:txBody>
                  <a:tcPr/>
                </a:tc>
                <a:tc>
                  <a:txBody>
                    <a:bodyPr/>
                    <a:lstStyle/>
                    <a:p>
                      <a:r>
                        <a:rPr lang="en-US" sz="1600" dirty="0">
                          <a:latin typeface="Segoe UI" panose="020B0502040204020203" pitchFamily="34" charset="0"/>
                          <a:cs typeface="Segoe UI" panose="020B0502040204020203" pitchFamily="34" charset="0"/>
                        </a:rPr>
                        <a:t>GCC</a:t>
                      </a:r>
                    </a:p>
                  </a:txBody>
                  <a:tcPr/>
                </a:tc>
                <a:tc>
                  <a:txBody>
                    <a:bodyPr/>
                    <a:lstStyle/>
                    <a:p>
                      <a:r>
                        <a:rPr lang="en-IN" sz="1600" b="0" i="0" u="none" strike="noStrike" kern="1200" dirty="0">
                          <a:solidFill>
                            <a:schemeClr val="tx1"/>
                          </a:solidFill>
                          <a:effectLst/>
                          <a:latin typeface="Calibri" panose="020F0502020204030204" pitchFamily="34" charset="0"/>
                          <a:ea typeface="+mn-ea"/>
                          <a:cs typeface="Calibri" panose="020F0502020204030204" pitchFamily="34" charset="0"/>
                        </a:rPr>
                        <a:t>1111111111110100</a:t>
                      </a:r>
                      <a:endParaRPr lang="en-US" sz="1600" dirty="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2862064775"/>
                  </a:ext>
                </a:extLst>
              </a:tr>
              <a:tr h="445405">
                <a:tc>
                  <a:txBody>
                    <a:bodyPr/>
                    <a:lstStyle/>
                    <a:p>
                      <a:r>
                        <a:rPr lang="en-US" sz="1600" dirty="0">
                          <a:latin typeface="Segoe UI" panose="020B0502040204020203" pitchFamily="34" charset="0"/>
                          <a:cs typeface="Segoe UI" panose="020B0502040204020203" pitchFamily="34" charset="0"/>
                        </a:rPr>
                        <a:t>Move Down</a:t>
                      </a:r>
                    </a:p>
                  </a:txBody>
                  <a:tcPr/>
                </a:tc>
                <a:tc>
                  <a:txBody>
                    <a:bodyPr/>
                    <a:lstStyle/>
                    <a:p>
                      <a:r>
                        <a:rPr lang="en-US" sz="1600" dirty="0">
                          <a:latin typeface="Segoe UI" panose="020B0502040204020203" pitchFamily="34" charset="0"/>
                          <a:cs typeface="Segoe UI" panose="020B0502040204020203" pitchFamily="34" charset="0"/>
                        </a:rPr>
                        <a:t>MOVD</a:t>
                      </a:r>
                    </a:p>
                  </a:txBody>
                  <a:tcPr/>
                </a:tc>
                <a:tc>
                  <a:txBody>
                    <a:bodyPr/>
                    <a:lstStyle/>
                    <a:p>
                      <a:r>
                        <a:rPr lang="en-IN" sz="1600" b="0" i="0" u="none" strike="noStrike" kern="1200" dirty="0">
                          <a:solidFill>
                            <a:schemeClr val="tx1"/>
                          </a:solidFill>
                          <a:effectLst/>
                          <a:latin typeface="Calibri" panose="020F0502020204030204" pitchFamily="34" charset="0"/>
                          <a:ea typeface="+mn-ea"/>
                          <a:cs typeface="Calibri" panose="020F0502020204030204" pitchFamily="34" charset="0"/>
                        </a:rPr>
                        <a:t>1111111111110101</a:t>
                      </a:r>
                      <a:endParaRPr lang="en-US" sz="1600" dirty="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3475104855"/>
                  </a:ext>
                </a:extLst>
              </a:tr>
              <a:tr h="445405">
                <a:tc>
                  <a:txBody>
                    <a:bodyPr/>
                    <a:lstStyle/>
                    <a:p>
                      <a:r>
                        <a:rPr lang="en-US" sz="1600" dirty="0" smtClean="0">
                          <a:latin typeface="Segoe UI" panose="020B0502040204020203" pitchFamily="34" charset="0"/>
                          <a:cs typeface="Segoe UI" panose="020B0502040204020203" pitchFamily="34" charset="0"/>
                        </a:rPr>
                        <a:t>Send</a:t>
                      </a:r>
                      <a:r>
                        <a:rPr lang="en-US" sz="1600" baseline="0" dirty="0" smtClean="0">
                          <a:latin typeface="Segoe UI" panose="020B0502040204020203" pitchFamily="34" charset="0"/>
                          <a:cs typeface="Segoe UI" panose="020B0502040204020203" pitchFamily="34" charset="0"/>
                        </a:rPr>
                        <a:t> Log</a:t>
                      </a:r>
                      <a:endParaRPr lang="en-US" sz="1600" dirty="0">
                        <a:latin typeface="Segoe UI" panose="020B0502040204020203" pitchFamily="34" charset="0"/>
                        <a:cs typeface="Segoe UI" panose="020B0502040204020203" pitchFamily="34" charset="0"/>
                      </a:endParaRPr>
                    </a:p>
                  </a:txBody>
                  <a:tcPr/>
                </a:tc>
                <a:tc>
                  <a:txBody>
                    <a:bodyPr/>
                    <a:lstStyle/>
                    <a:p>
                      <a:r>
                        <a:rPr lang="en-US" sz="1600" dirty="0">
                          <a:latin typeface="Segoe UI" panose="020B0502040204020203" pitchFamily="34" charset="0"/>
                          <a:cs typeface="Segoe UI" panose="020B0502040204020203" pitchFamily="34" charset="0"/>
                        </a:rPr>
                        <a:t>SLG</a:t>
                      </a:r>
                    </a:p>
                  </a:txBody>
                  <a:tcPr/>
                </a:tc>
                <a:tc>
                  <a:txBody>
                    <a:bodyPr/>
                    <a:lstStyle/>
                    <a:p>
                      <a:r>
                        <a:rPr lang="en-IN" sz="1600" b="0" i="0" u="none" strike="noStrike" kern="1200" dirty="0">
                          <a:solidFill>
                            <a:schemeClr val="tx1"/>
                          </a:solidFill>
                          <a:effectLst/>
                          <a:latin typeface="Calibri" panose="020F0502020204030204" pitchFamily="34" charset="0"/>
                          <a:ea typeface="+mn-ea"/>
                          <a:cs typeface="Calibri" panose="020F0502020204030204" pitchFamily="34" charset="0"/>
                        </a:rPr>
                        <a:t>1111111111110110</a:t>
                      </a:r>
                      <a:endParaRPr lang="en-US" sz="1600" dirty="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378951687"/>
                  </a:ext>
                </a:extLst>
              </a:tr>
              <a:tr h="445405">
                <a:tc>
                  <a:txBody>
                    <a:bodyPr/>
                    <a:lstStyle/>
                    <a:p>
                      <a:r>
                        <a:rPr lang="en-US" sz="1600" dirty="0">
                          <a:latin typeface="Segoe UI" panose="020B0502040204020203" pitchFamily="34" charset="0"/>
                          <a:cs typeface="Segoe UI" panose="020B0502040204020203" pitchFamily="34" charset="0"/>
                        </a:rPr>
                        <a:t>Self Charge</a:t>
                      </a:r>
                    </a:p>
                  </a:txBody>
                  <a:tcPr/>
                </a:tc>
                <a:tc>
                  <a:txBody>
                    <a:bodyPr/>
                    <a:lstStyle/>
                    <a:p>
                      <a:r>
                        <a:rPr lang="en-US" sz="1600" dirty="0">
                          <a:latin typeface="Segoe UI" panose="020B0502040204020203" pitchFamily="34" charset="0"/>
                          <a:cs typeface="Segoe UI" panose="020B0502040204020203" pitchFamily="34" charset="0"/>
                        </a:rPr>
                        <a:t>SFC</a:t>
                      </a:r>
                    </a:p>
                  </a:txBody>
                  <a:tcPr/>
                </a:tc>
                <a:tc>
                  <a:txBody>
                    <a:bodyPr/>
                    <a:lstStyle/>
                    <a:p>
                      <a:r>
                        <a:rPr lang="en-IN" sz="1600" b="0" i="0" u="none" strike="noStrike" kern="1200" dirty="0">
                          <a:solidFill>
                            <a:schemeClr val="tx1"/>
                          </a:solidFill>
                          <a:effectLst/>
                          <a:latin typeface="Calibri" panose="020F0502020204030204" pitchFamily="34" charset="0"/>
                          <a:ea typeface="+mn-ea"/>
                          <a:cs typeface="Calibri" panose="020F0502020204030204" pitchFamily="34" charset="0"/>
                        </a:rPr>
                        <a:t>1111111111110111</a:t>
                      </a:r>
                      <a:endParaRPr lang="en-US" sz="1600" dirty="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1386932074"/>
                  </a:ext>
                </a:extLst>
              </a:tr>
            </a:tbl>
          </a:graphicData>
        </a:graphic>
      </p:graphicFrame>
    </p:spTree>
    <p:extLst>
      <p:ext uri="{BB962C8B-B14F-4D97-AF65-F5344CB8AC3E}">
        <p14:creationId xmlns:p14="http://schemas.microsoft.com/office/powerpoint/2010/main" val="6795868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Segoe UI" panose="020B0502040204020203" pitchFamily="34" charset="0"/>
                <a:cs typeface="Segoe UI" panose="020B0502040204020203" pitchFamily="34" charset="0"/>
              </a:rPr>
              <a:t>INSTRUCTION DESIGN</a:t>
            </a:r>
            <a:endParaRPr lang="en-US" dirty="0">
              <a:latin typeface="Segoe UI" panose="020B0502040204020203" pitchFamily="34" charset="0"/>
              <a:cs typeface="Segoe UI" panose="020B0502040204020203" pitchFamily="34" charset="0"/>
            </a:endParaRPr>
          </a:p>
        </p:txBody>
      </p:sp>
      <p:graphicFrame>
        <p:nvGraphicFramePr>
          <p:cNvPr id="5" name="Table 4"/>
          <p:cNvGraphicFramePr>
            <a:graphicFrameLocks noGrp="1"/>
          </p:cNvGraphicFramePr>
          <p:nvPr>
            <p:extLst/>
          </p:nvPr>
        </p:nvGraphicFramePr>
        <p:xfrm>
          <a:off x="581192" y="1980381"/>
          <a:ext cx="11029615" cy="4778391"/>
        </p:xfrm>
        <a:graphic>
          <a:graphicData uri="http://schemas.openxmlformats.org/drawingml/2006/table">
            <a:tbl>
              <a:tblPr firstRow="1" bandRow="1">
                <a:tableStyleId>{5DA37D80-6434-44D0-A028-1B22A696006F}</a:tableStyleId>
              </a:tblPr>
              <a:tblGrid>
                <a:gridCol w="4903056">
                  <a:extLst>
                    <a:ext uri="{9D8B030D-6E8A-4147-A177-3AD203B41FA5}">
                      <a16:colId xmlns:a16="http://schemas.microsoft.com/office/drawing/2014/main" val="1746348380"/>
                    </a:ext>
                  </a:extLst>
                </a:gridCol>
                <a:gridCol w="1484585">
                  <a:extLst>
                    <a:ext uri="{9D8B030D-6E8A-4147-A177-3AD203B41FA5}">
                      <a16:colId xmlns:a16="http://schemas.microsoft.com/office/drawing/2014/main" val="4015249793"/>
                    </a:ext>
                  </a:extLst>
                </a:gridCol>
                <a:gridCol w="2679079">
                  <a:extLst>
                    <a:ext uri="{9D8B030D-6E8A-4147-A177-3AD203B41FA5}">
                      <a16:colId xmlns:a16="http://schemas.microsoft.com/office/drawing/2014/main" val="3358410315"/>
                    </a:ext>
                  </a:extLst>
                </a:gridCol>
                <a:gridCol w="1962895">
                  <a:extLst>
                    <a:ext uri="{9D8B030D-6E8A-4147-A177-3AD203B41FA5}">
                      <a16:colId xmlns:a16="http://schemas.microsoft.com/office/drawing/2014/main" val="920612552"/>
                    </a:ext>
                  </a:extLst>
                </a:gridCol>
              </a:tblGrid>
              <a:tr h="349572">
                <a:tc>
                  <a:txBody>
                    <a:bodyPr/>
                    <a:lstStyle/>
                    <a:p>
                      <a:r>
                        <a:rPr lang="en-US" sz="1600" dirty="0">
                          <a:latin typeface="Segoe UI" panose="020B0502040204020203" pitchFamily="34" charset="0"/>
                          <a:cs typeface="Segoe UI" panose="020B0502040204020203" pitchFamily="34" charset="0"/>
                        </a:rPr>
                        <a:t>TASK</a:t>
                      </a:r>
                    </a:p>
                  </a:txBody>
                  <a:tcPr/>
                </a:tc>
                <a:tc>
                  <a:txBody>
                    <a:bodyPr/>
                    <a:lstStyle/>
                    <a:p>
                      <a:r>
                        <a:rPr lang="en-US" sz="1600" dirty="0">
                          <a:latin typeface="Segoe UI" panose="020B0502040204020203" pitchFamily="34" charset="0"/>
                          <a:cs typeface="Segoe UI" panose="020B0502040204020203" pitchFamily="34" charset="0"/>
                        </a:rPr>
                        <a:t>OPCODE</a:t>
                      </a:r>
                    </a:p>
                  </a:txBody>
                  <a:tcPr/>
                </a:tc>
                <a:tc>
                  <a:txBody>
                    <a:bodyPr/>
                    <a:lstStyle/>
                    <a:p>
                      <a:r>
                        <a:rPr lang="en-US" sz="1600" dirty="0">
                          <a:latin typeface="Segoe UI" panose="020B0502040204020203" pitchFamily="34" charset="0"/>
                          <a:cs typeface="Segoe UI" panose="020B0502040204020203" pitchFamily="34" charset="0"/>
                        </a:rPr>
                        <a:t>BINARY CODE</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ADDRESSING TYPE</a:t>
                      </a:r>
                    </a:p>
                  </a:txBody>
                  <a:tcPr/>
                </a:tc>
                <a:extLst>
                  <a:ext uri="{0D108BD9-81ED-4DB2-BD59-A6C34878D82A}">
                    <a16:rowId xmlns:a16="http://schemas.microsoft.com/office/drawing/2014/main" val="3900557507"/>
                  </a:ext>
                </a:extLst>
              </a:tr>
              <a:tr h="349572">
                <a:tc>
                  <a:txBody>
                    <a:bodyPr/>
                    <a:lstStyle/>
                    <a:p>
                      <a:r>
                        <a:rPr lang="en-US" sz="1600" dirty="0">
                          <a:latin typeface="Segoe UI" panose="020B0502040204020203" pitchFamily="34" charset="0"/>
                          <a:cs typeface="Segoe UI" panose="020B0502040204020203" pitchFamily="34" charset="0"/>
                        </a:rPr>
                        <a:t>Jump</a:t>
                      </a:r>
                    </a:p>
                  </a:txBody>
                  <a:tcPr/>
                </a:tc>
                <a:tc>
                  <a:txBody>
                    <a:bodyPr/>
                    <a:lstStyle/>
                    <a:p>
                      <a:r>
                        <a:rPr lang="en-US" sz="1600" dirty="0">
                          <a:latin typeface="Segoe UI" panose="020B0502040204020203" pitchFamily="34" charset="0"/>
                          <a:cs typeface="Segoe UI" panose="020B0502040204020203" pitchFamily="34" charset="0"/>
                        </a:rPr>
                        <a:t>JMP</a:t>
                      </a:r>
                    </a:p>
                  </a:txBody>
                  <a:tcPr/>
                </a:tc>
                <a:tc>
                  <a:txBody>
                    <a:bodyPr/>
                    <a:lstStyle/>
                    <a:p>
                      <a:r>
                        <a:rPr lang="en-IN" sz="1600" b="0" i="0" u="none" strike="noStrike" kern="1200" dirty="0">
                          <a:solidFill>
                            <a:schemeClr val="tx1"/>
                          </a:solidFill>
                          <a:effectLst/>
                          <a:latin typeface="Segoe UI" panose="020B0502040204020203" pitchFamily="34" charset="0"/>
                          <a:ea typeface="+mn-ea"/>
                          <a:cs typeface="Segoe UI" panose="020B0502040204020203" pitchFamily="34" charset="0"/>
                        </a:rPr>
                        <a:t>111111110000</a:t>
                      </a:r>
                      <a:r>
                        <a:rPr lang="en-IN" sz="1800" b="0" i="0" u="none" strike="noStrike" kern="1200" dirty="0">
                          <a:solidFill>
                            <a:schemeClr val="tx1"/>
                          </a:solidFill>
                          <a:effectLst/>
                          <a:latin typeface="+mn-lt"/>
                          <a:ea typeface="+mn-ea"/>
                          <a:cs typeface="+mn-cs"/>
                        </a:rPr>
                        <a:t> </a:t>
                      </a:r>
                      <a:endParaRPr lang="en-US" sz="1600" dirty="0">
                        <a:latin typeface="Segoe UI" panose="020B0502040204020203" pitchFamily="34" charset="0"/>
                        <a:cs typeface="Segoe UI" panose="020B0502040204020203" pitchFamily="34"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Label</a:t>
                      </a:r>
                    </a:p>
                  </a:txBody>
                  <a:tcPr/>
                </a:tc>
                <a:extLst>
                  <a:ext uri="{0D108BD9-81ED-4DB2-BD59-A6C34878D82A}">
                    <a16:rowId xmlns:a16="http://schemas.microsoft.com/office/drawing/2014/main" val="792712624"/>
                  </a:ext>
                </a:extLst>
              </a:tr>
              <a:tr h="349572">
                <a:tc>
                  <a:txBody>
                    <a:bodyPr/>
                    <a:lstStyle/>
                    <a:p>
                      <a:r>
                        <a:rPr lang="en-US" sz="1600" dirty="0">
                          <a:latin typeface="Segoe UI" panose="020B0502040204020203" pitchFamily="34" charset="0"/>
                          <a:cs typeface="Segoe UI" panose="020B0502040204020203" pitchFamily="34" charset="0"/>
                        </a:rPr>
                        <a:t>Jump If Less than Equal to</a:t>
                      </a:r>
                    </a:p>
                  </a:txBody>
                  <a:tcPr/>
                </a:tc>
                <a:tc>
                  <a:txBody>
                    <a:bodyPr/>
                    <a:lstStyle/>
                    <a:p>
                      <a:r>
                        <a:rPr lang="en-US" sz="1600" dirty="0">
                          <a:latin typeface="Segoe UI" panose="020B0502040204020203" pitchFamily="34" charset="0"/>
                          <a:cs typeface="Segoe UI" panose="020B0502040204020203" pitchFamily="34" charset="0"/>
                        </a:rPr>
                        <a:t>JLE</a:t>
                      </a:r>
                    </a:p>
                  </a:txBody>
                  <a:tcPr/>
                </a:tc>
                <a:tc>
                  <a:txBody>
                    <a:bodyPr/>
                    <a:lstStyle/>
                    <a:p>
                      <a:r>
                        <a:rPr lang="en-IN" sz="1600" b="0" i="0" u="none" strike="noStrike" kern="1200" dirty="0">
                          <a:solidFill>
                            <a:schemeClr val="tx1"/>
                          </a:solidFill>
                          <a:effectLst/>
                          <a:latin typeface="Segoe UI" panose="020B0502040204020203" pitchFamily="34" charset="0"/>
                          <a:ea typeface="+mn-ea"/>
                          <a:cs typeface="Segoe UI" panose="020B0502040204020203" pitchFamily="34" charset="0"/>
                        </a:rPr>
                        <a:t>111111110001</a:t>
                      </a:r>
                      <a:endParaRPr lang="en-US" sz="1600" dirty="0">
                        <a:latin typeface="Segoe UI" panose="020B0502040204020203" pitchFamily="34" charset="0"/>
                        <a:cs typeface="Segoe UI" panose="020B0502040204020203" pitchFamily="34"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Label</a:t>
                      </a:r>
                    </a:p>
                  </a:txBody>
                  <a:tcPr/>
                </a:tc>
                <a:extLst>
                  <a:ext uri="{0D108BD9-81ED-4DB2-BD59-A6C34878D82A}">
                    <a16:rowId xmlns:a16="http://schemas.microsoft.com/office/drawing/2014/main" val="1313835532"/>
                  </a:ext>
                </a:extLst>
              </a:tr>
              <a:tr h="349572">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Jump If Greater than</a:t>
                      </a:r>
                    </a:p>
                  </a:txBody>
                  <a:tcPr/>
                </a:tc>
                <a:tc>
                  <a:txBody>
                    <a:bodyPr/>
                    <a:lstStyle/>
                    <a:p>
                      <a:r>
                        <a:rPr lang="en-US" sz="1600" dirty="0">
                          <a:latin typeface="Segoe UI" panose="020B0502040204020203" pitchFamily="34" charset="0"/>
                          <a:cs typeface="Segoe UI" panose="020B0502040204020203" pitchFamily="34" charset="0"/>
                        </a:rPr>
                        <a:t>JIG</a:t>
                      </a:r>
                    </a:p>
                  </a:txBody>
                  <a:tcPr/>
                </a:tc>
                <a:tc>
                  <a:txBody>
                    <a:bodyPr/>
                    <a:lstStyle/>
                    <a:p>
                      <a:r>
                        <a:rPr lang="en-IN" sz="1600" b="0" i="0" u="none" strike="noStrike" kern="1200" dirty="0">
                          <a:solidFill>
                            <a:schemeClr val="tx1"/>
                          </a:solidFill>
                          <a:effectLst/>
                          <a:latin typeface="Segoe UI" panose="020B0502040204020203" pitchFamily="34" charset="0"/>
                          <a:ea typeface="+mn-ea"/>
                          <a:cs typeface="Segoe UI" panose="020B0502040204020203" pitchFamily="34" charset="0"/>
                        </a:rPr>
                        <a:t>111111110010</a:t>
                      </a:r>
                      <a:endParaRPr lang="en-US" sz="1600" dirty="0">
                        <a:latin typeface="Segoe UI" panose="020B0502040204020203" pitchFamily="34" charset="0"/>
                        <a:cs typeface="Segoe UI" panose="020B0502040204020203" pitchFamily="34"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Label</a:t>
                      </a:r>
                    </a:p>
                  </a:txBody>
                  <a:tcPr/>
                </a:tc>
                <a:extLst>
                  <a:ext uri="{0D108BD9-81ED-4DB2-BD59-A6C34878D82A}">
                    <a16:rowId xmlns:a16="http://schemas.microsoft.com/office/drawing/2014/main" val="3345351005"/>
                  </a:ext>
                </a:extLst>
              </a:tr>
              <a:tr h="349572">
                <a:tc>
                  <a:txBody>
                    <a:bodyPr/>
                    <a:lstStyle/>
                    <a:p>
                      <a:r>
                        <a:rPr lang="en-US" sz="1600" dirty="0">
                          <a:latin typeface="Segoe UI" panose="020B0502040204020203" pitchFamily="34" charset="0"/>
                          <a:cs typeface="Segoe UI" panose="020B0502040204020203" pitchFamily="34" charset="0"/>
                        </a:rPr>
                        <a:t>Charging Level</a:t>
                      </a:r>
                    </a:p>
                  </a:txBody>
                  <a:tcPr/>
                </a:tc>
                <a:tc>
                  <a:txBody>
                    <a:bodyPr/>
                    <a:lstStyle/>
                    <a:p>
                      <a:r>
                        <a:rPr lang="en-US" sz="1600" dirty="0">
                          <a:latin typeface="Segoe UI" panose="020B0502040204020203" pitchFamily="34" charset="0"/>
                          <a:cs typeface="Segoe UI" panose="020B0502040204020203" pitchFamily="34" charset="0"/>
                        </a:rPr>
                        <a:t>CGL</a:t>
                      </a:r>
                    </a:p>
                  </a:txBody>
                  <a:tcPr/>
                </a:tc>
                <a:tc>
                  <a:txBody>
                    <a:bodyPr/>
                    <a:lstStyle/>
                    <a:p>
                      <a:r>
                        <a:rPr lang="en-IN" sz="1600" b="0" i="0" u="none" strike="noStrike" kern="1200" dirty="0">
                          <a:solidFill>
                            <a:schemeClr val="tx1"/>
                          </a:solidFill>
                          <a:effectLst/>
                          <a:latin typeface="Segoe UI" panose="020B0502040204020203" pitchFamily="34" charset="0"/>
                          <a:ea typeface="+mn-ea"/>
                          <a:cs typeface="Segoe UI" panose="020B0502040204020203" pitchFamily="34" charset="0"/>
                        </a:rPr>
                        <a:t>111111110011</a:t>
                      </a:r>
                      <a:endParaRPr lang="en-US" sz="1600" dirty="0">
                        <a:latin typeface="Segoe UI" panose="020B0502040204020203" pitchFamily="34" charset="0"/>
                        <a:cs typeface="Segoe UI" panose="020B0502040204020203" pitchFamily="34"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Register</a:t>
                      </a:r>
                    </a:p>
                  </a:txBody>
                  <a:tcPr/>
                </a:tc>
                <a:extLst>
                  <a:ext uri="{0D108BD9-81ED-4DB2-BD59-A6C34878D82A}">
                    <a16:rowId xmlns:a16="http://schemas.microsoft.com/office/drawing/2014/main" val="1086117208"/>
                  </a:ext>
                </a:extLst>
              </a:tr>
              <a:tr h="349572">
                <a:tc>
                  <a:txBody>
                    <a:bodyPr/>
                    <a:lstStyle/>
                    <a:p>
                      <a:r>
                        <a:rPr lang="en-US" sz="1600" dirty="0">
                          <a:latin typeface="Segoe UI" panose="020B0502040204020203" pitchFamily="34" charset="0"/>
                          <a:cs typeface="Segoe UI" panose="020B0502040204020203" pitchFamily="34" charset="0"/>
                        </a:rPr>
                        <a:t>Diameter Detection</a:t>
                      </a:r>
                    </a:p>
                  </a:txBody>
                  <a:tcPr/>
                </a:tc>
                <a:tc>
                  <a:txBody>
                    <a:bodyPr/>
                    <a:lstStyle/>
                    <a:p>
                      <a:r>
                        <a:rPr lang="en-US" sz="1600" dirty="0">
                          <a:latin typeface="Segoe UI" panose="020B0502040204020203" pitchFamily="34" charset="0"/>
                          <a:cs typeface="Segoe UI" panose="020B0502040204020203" pitchFamily="34" charset="0"/>
                        </a:rPr>
                        <a:t>DIMD</a:t>
                      </a:r>
                    </a:p>
                  </a:txBody>
                  <a:tcPr/>
                </a:tc>
                <a:tc>
                  <a:txBody>
                    <a:bodyPr/>
                    <a:lstStyle/>
                    <a:p>
                      <a:r>
                        <a:rPr lang="en-IN" sz="1600" b="0" i="0" u="none" strike="noStrike" kern="1200" dirty="0">
                          <a:solidFill>
                            <a:schemeClr val="tx1"/>
                          </a:solidFill>
                          <a:effectLst/>
                          <a:latin typeface="Segoe UI" panose="020B0502040204020203" pitchFamily="34" charset="0"/>
                          <a:ea typeface="+mn-ea"/>
                          <a:cs typeface="Segoe UI" panose="020B0502040204020203" pitchFamily="34" charset="0"/>
                        </a:rPr>
                        <a:t>111111110100</a:t>
                      </a:r>
                      <a:endParaRPr lang="en-US" sz="1600" dirty="0">
                        <a:latin typeface="Segoe UI" panose="020B0502040204020203" pitchFamily="34" charset="0"/>
                        <a:cs typeface="Segoe UI" panose="020B0502040204020203" pitchFamily="34"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Register</a:t>
                      </a:r>
                    </a:p>
                  </a:txBody>
                  <a:tcPr/>
                </a:tc>
                <a:extLst>
                  <a:ext uri="{0D108BD9-81ED-4DB2-BD59-A6C34878D82A}">
                    <a16:rowId xmlns:a16="http://schemas.microsoft.com/office/drawing/2014/main" val="713307244"/>
                  </a:ext>
                </a:extLst>
              </a:tr>
              <a:tr h="349572">
                <a:tc>
                  <a:txBody>
                    <a:bodyPr/>
                    <a:lstStyle/>
                    <a:p>
                      <a:r>
                        <a:rPr lang="en-US" sz="1600" dirty="0">
                          <a:latin typeface="Segoe UI" panose="020B0502040204020203" pitchFamily="34" charset="0"/>
                          <a:cs typeface="Segoe UI" panose="020B0502040204020203" pitchFamily="34" charset="0"/>
                        </a:rPr>
                        <a:t>Get Density</a:t>
                      </a:r>
                    </a:p>
                  </a:txBody>
                  <a:tcPr/>
                </a:tc>
                <a:tc>
                  <a:txBody>
                    <a:bodyPr/>
                    <a:lstStyle/>
                    <a:p>
                      <a:r>
                        <a:rPr lang="en-US" sz="1600" dirty="0">
                          <a:latin typeface="Segoe UI" panose="020B0502040204020203" pitchFamily="34" charset="0"/>
                          <a:cs typeface="Segoe UI" panose="020B0502040204020203" pitchFamily="34" charset="0"/>
                        </a:rPr>
                        <a:t>GETD</a:t>
                      </a:r>
                    </a:p>
                  </a:txBody>
                  <a:tcPr/>
                </a:tc>
                <a:tc>
                  <a:txBody>
                    <a:bodyPr/>
                    <a:lstStyle/>
                    <a:p>
                      <a:r>
                        <a:rPr lang="en-IN" sz="1600" b="0" i="0" u="none" strike="noStrike" kern="1200" dirty="0">
                          <a:solidFill>
                            <a:schemeClr val="tx1"/>
                          </a:solidFill>
                          <a:effectLst/>
                          <a:latin typeface="Segoe UI" panose="020B0502040204020203" pitchFamily="34" charset="0"/>
                          <a:ea typeface="+mn-ea"/>
                          <a:cs typeface="Segoe UI" panose="020B0502040204020203" pitchFamily="34" charset="0"/>
                        </a:rPr>
                        <a:t>111111110101</a:t>
                      </a:r>
                      <a:endParaRPr lang="en-US" sz="1600" dirty="0">
                        <a:latin typeface="Segoe UI" panose="020B0502040204020203" pitchFamily="34" charset="0"/>
                        <a:cs typeface="Segoe UI" panose="020B0502040204020203" pitchFamily="34"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Register</a:t>
                      </a:r>
                    </a:p>
                  </a:txBody>
                  <a:tcPr/>
                </a:tc>
                <a:extLst>
                  <a:ext uri="{0D108BD9-81ED-4DB2-BD59-A6C34878D82A}">
                    <a16:rowId xmlns:a16="http://schemas.microsoft.com/office/drawing/2014/main" val="935669662"/>
                  </a:ext>
                </a:extLst>
              </a:tr>
              <a:tr h="337791">
                <a:tc>
                  <a:txBody>
                    <a:bodyPr/>
                    <a:lstStyle/>
                    <a:p>
                      <a:r>
                        <a:rPr lang="en-US" sz="1600" dirty="0">
                          <a:latin typeface="Segoe UI" panose="020B0502040204020203" pitchFamily="34" charset="0"/>
                          <a:cs typeface="Segoe UI" panose="020B0502040204020203" pitchFamily="34" charset="0"/>
                        </a:rPr>
                        <a:t>Jump If Greater than Equal to</a:t>
                      </a:r>
                    </a:p>
                  </a:txBody>
                  <a:tcPr/>
                </a:tc>
                <a:tc>
                  <a:txBody>
                    <a:bodyPr/>
                    <a:lstStyle/>
                    <a:p>
                      <a:r>
                        <a:rPr lang="en-US" sz="1600" dirty="0">
                          <a:latin typeface="Segoe UI" panose="020B0502040204020203" pitchFamily="34" charset="0"/>
                          <a:cs typeface="Segoe UI" panose="020B0502040204020203" pitchFamily="34" charset="0"/>
                        </a:rPr>
                        <a:t>JGE</a:t>
                      </a:r>
                    </a:p>
                  </a:txBody>
                  <a:tcPr/>
                </a:tc>
                <a:tc>
                  <a:txBody>
                    <a:bodyPr/>
                    <a:lstStyle/>
                    <a:p>
                      <a:r>
                        <a:rPr lang="en-IN" sz="1600" b="0" i="0" u="none" strike="noStrike" kern="1200" dirty="0">
                          <a:solidFill>
                            <a:schemeClr val="tx1"/>
                          </a:solidFill>
                          <a:effectLst/>
                          <a:latin typeface="Segoe UI" panose="020B0502040204020203" pitchFamily="34" charset="0"/>
                          <a:ea typeface="+mn-ea"/>
                          <a:cs typeface="Segoe UI" panose="020B0502040204020203" pitchFamily="34" charset="0"/>
                        </a:rPr>
                        <a:t>111111110110</a:t>
                      </a:r>
                      <a:endParaRPr lang="en-US" sz="1600" dirty="0">
                        <a:latin typeface="Segoe UI" panose="020B0502040204020203" pitchFamily="34" charset="0"/>
                        <a:cs typeface="Segoe UI" panose="020B0502040204020203" pitchFamily="34"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Register</a:t>
                      </a:r>
                    </a:p>
                  </a:txBody>
                  <a:tcPr/>
                </a:tc>
                <a:extLst>
                  <a:ext uri="{0D108BD9-81ED-4DB2-BD59-A6C34878D82A}">
                    <a16:rowId xmlns:a16="http://schemas.microsoft.com/office/drawing/2014/main" val="4008032262"/>
                  </a:ext>
                </a:extLst>
              </a:tr>
              <a:tr h="349572">
                <a:tc>
                  <a:txBody>
                    <a:bodyPr/>
                    <a:lstStyle/>
                    <a:p>
                      <a:r>
                        <a:rPr lang="en-IN" sz="1600" b="0" i="0" u="none" strike="noStrike" kern="1200" dirty="0">
                          <a:solidFill>
                            <a:schemeClr val="tx1"/>
                          </a:solidFill>
                          <a:effectLst/>
                          <a:latin typeface="Segoe UI" panose="020B0502040204020203" pitchFamily="34" charset="0"/>
                          <a:ea typeface="+mn-ea"/>
                          <a:cs typeface="Segoe UI" panose="020B0502040204020203" pitchFamily="34" charset="0"/>
                        </a:rPr>
                        <a:t>Obstacle detection</a:t>
                      </a:r>
                      <a:endParaRPr lang="en-US" sz="1600" dirty="0">
                        <a:latin typeface="Segoe UI" panose="020B0502040204020203" pitchFamily="34" charset="0"/>
                        <a:cs typeface="Segoe UI" panose="020B0502040204020203" pitchFamily="34" charset="0"/>
                      </a:endParaRPr>
                    </a:p>
                  </a:txBody>
                  <a:tcPr/>
                </a:tc>
                <a:tc>
                  <a:txBody>
                    <a:bodyPr/>
                    <a:lstStyle/>
                    <a:p>
                      <a:r>
                        <a:rPr lang="en-US" sz="1600" dirty="0">
                          <a:latin typeface="Segoe UI" panose="020B0502040204020203" pitchFamily="34" charset="0"/>
                          <a:cs typeface="Segoe UI" panose="020B0502040204020203" pitchFamily="34" charset="0"/>
                        </a:rPr>
                        <a:t>ODET</a:t>
                      </a:r>
                    </a:p>
                  </a:txBody>
                  <a:tcPr/>
                </a:tc>
                <a:tc>
                  <a:txBody>
                    <a:bodyPr/>
                    <a:lstStyle/>
                    <a:p>
                      <a:r>
                        <a:rPr lang="en-IN" sz="1600" b="0" i="0" u="none" strike="noStrike" kern="1200" dirty="0">
                          <a:solidFill>
                            <a:schemeClr val="tx1"/>
                          </a:solidFill>
                          <a:effectLst/>
                          <a:latin typeface="Segoe UI" panose="020B0502040204020203" pitchFamily="34" charset="0"/>
                          <a:ea typeface="+mn-ea"/>
                          <a:cs typeface="Segoe UI" panose="020B0502040204020203" pitchFamily="34" charset="0"/>
                        </a:rPr>
                        <a:t>111111111010</a:t>
                      </a:r>
                      <a:endParaRPr lang="en-US" sz="1600" dirty="0">
                        <a:latin typeface="Segoe UI" panose="020B0502040204020203" pitchFamily="34" charset="0"/>
                        <a:cs typeface="Segoe UI" panose="020B0502040204020203" pitchFamily="34"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Register</a:t>
                      </a:r>
                    </a:p>
                  </a:txBody>
                  <a:tcPr/>
                </a:tc>
                <a:extLst>
                  <a:ext uri="{0D108BD9-81ED-4DB2-BD59-A6C34878D82A}">
                    <a16:rowId xmlns:a16="http://schemas.microsoft.com/office/drawing/2014/main" val="615210218"/>
                  </a:ext>
                </a:extLst>
              </a:tr>
              <a:tr h="349572">
                <a:tc>
                  <a:txBody>
                    <a:bodyPr/>
                    <a:lstStyle/>
                    <a:p>
                      <a:r>
                        <a:rPr lang="en-US" sz="1600" dirty="0">
                          <a:latin typeface="Segoe UI" panose="020B0502040204020203" pitchFamily="34" charset="0"/>
                          <a:cs typeface="Segoe UI" panose="020B0502040204020203" pitchFamily="34" charset="0"/>
                        </a:rPr>
                        <a:t>Get Cleaned Tiles</a:t>
                      </a:r>
                    </a:p>
                  </a:txBody>
                  <a:tcPr/>
                </a:tc>
                <a:tc>
                  <a:txBody>
                    <a:bodyPr/>
                    <a:lstStyle/>
                    <a:p>
                      <a:r>
                        <a:rPr lang="en-US" sz="1600" dirty="0">
                          <a:latin typeface="Segoe UI" panose="020B0502040204020203" pitchFamily="34" charset="0"/>
                          <a:cs typeface="Segoe UI" panose="020B0502040204020203" pitchFamily="34" charset="0"/>
                        </a:rPr>
                        <a:t>CLT</a:t>
                      </a:r>
                    </a:p>
                  </a:txBody>
                  <a:tcPr/>
                </a:tc>
                <a:tc>
                  <a:txBody>
                    <a:bodyPr/>
                    <a:lstStyle/>
                    <a:p>
                      <a:r>
                        <a:rPr lang="en-IN" sz="1600" b="0" i="0" u="none" strike="noStrike" kern="1200" dirty="0">
                          <a:solidFill>
                            <a:schemeClr val="tx1"/>
                          </a:solidFill>
                          <a:effectLst/>
                          <a:latin typeface="Segoe UI" panose="020B0502040204020203" pitchFamily="34" charset="0"/>
                          <a:ea typeface="+mn-ea"/>
                          <a:cs typeface="Segoe UI" panose="020B0502040204020203" pitchFamily="34" charset="0"/>
                        </a:rPr>
                        <a:t>111111111011</a:t>
                      </a:r>
                      <a:endParaRPr lang="en-US" sz="1600" dirty="0">
                        <a:latin typeface="Segoe UI" panose="020B0502040204020203" pitchFamily="34" charset="0"/>
                        <a:cs typeface="Segoe UI" panose="020B0502040204020203" pitchFamily="34"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Register</a:t>
                      </a:r>
                    </a:p>
                  </a:txBody>
                  <a:tcPr/>
                </a:tc>
                <a:extLst>
                  <a:ext uri="{0D108BD9-81ED-4DB2-BD59-A6C34878D82A}">
                    <a16:rowId xmlns:a16="http://schemas.microsoft.com/office/drawing/2014/main" val="945343270"/>
                  </a:ext>
                </a:extLst>
              </a:tr>
              <a:tr h="349572">
                <a:tc>
                  <a:txBody>
                    <a:bodyPr/>
                    <a:lstStyle/>
                    <a:p>
                      <a:r>
                        <a:rPr lang="en-US" sz="1600" dirty="0">
                          <a:latin typeface="Segoe UI" panose="020B0502040204020203" pitchFamily="34" charset="0"/>
                          <a:cs typeface="Segoe UI" panose="020B0502040204020203" pitchFamily="34" charset="0"/>
                        </a:rPr>
                        <a:t>Get Total Tiles</a:t>
                      </a:r>
                    </a:p>
                  </a:txBody>
                  <a:tcPr/>
                </a:tc>
                <a:tc>
                  <a:txBody>
                    <a:bodyPr/>
                    <a:lstStyle/>
                    <a:p>
                      <a:r>
                        <a:rPr lang="en-US" sz="1600" dirty="0">
                          <a:latin typeface="Segoe UI" panose="020B0502040204020203" pitchFamily="34" charset="0"/>
                          <a:cs typeface="Segoe UI" panose="020B0502040204020203" pitchFamily="34" charset="0"/>
                        </a:rPr>
                        <a:t>TOT</a:t>
                      </a:r>
                    </a:p>
                  </a:txBody>
                  <a:tcPr/>
                </a:tc>
                <a:tc>
                  <a:txBody>
                    <a:bodyPr/>
                    <a:lstStyle/>
                    <a:p>
                      <a:r>
                        <a:rPr lang="en-IN" sz="1600" b="0" i="0" u="none" strike="noStrike" kern="1200" dirty="0">
                          <a:solidFill>
                            <a:schemeClr val="tx1"/>
                          </a:solidFill>
                          <a:effectLst/>
                          <a:latin typeface="Segoe UI" panose="020B0502040204020203" pitchFamily="34" charset="0"/>
                          <a:ea typeface="+mn-ea"/>
                          <a:cs typeface="Segoe UI" panose="020B0502040204020203" pitchFamily="34" charset="0"/>
                        </a:rPr>
                        <a:t>111111111100</a:t>
                      </a:r>
                      <a:endParaRPr lang="en-US" sz="1600" dirty="0">
                        <a:latin typeface="Segoe UI" panose="020B0502040204020203" pitchFamily="34" charset="0"/>
                        <a:cs typeface="Segoe UI" panose="020B0502040204020203" pitchFamily="34"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Register</a:t>
                      </a:r>
                    </a:p>
                  </a:txBody>
                  <a:tcPr/>
                </a:tc>
                <a:extLst>
                  <a:ext uri="{0D108BD9-81ED-4DB2-BD59-A6C34878D82A}">
                    <a16:rowId xmlns:a16="http://schemas.microsoft.com/office/drawing/2014/main" val="2109600684"/>
                  </a:ext>
                </a:extLst>
              </a:tr>
              <a:tr h="349572">
                <a:tc>
                  <a:txBody>
                    <a:bodyPr/>
                    <a:lstStyle/>
                    <a:p>
                      <a:r>
                        <a:rPr lang="en-US" sz="1600" dirty="0">
                          <a:latin typeface="Segoe UI" panose="020B0502040204020203" pitchFamily="34" charset="0"/>
                          <a:cs typeface="Segoe UI" panose="020B0502040204020203" pitchFamily="34" charset="0"/>
                        </a:rPr>
                        <a:t>Get Scheduled Time</a:t>
                      </a:r>
                    </a:p>
                  </a:txBody>
                  <a:tcPr/>
                </a:tc>
                <a:tc>
                  <a:txBody>
                    <a:bodyPr/>
                    <a:lstStyle/>
                    <a:p>
                      <a:r>
                        <a:rPr lang="en-US" sz="1600" dirty="0">
                          <a:latin typeface="Segoe UI" panose="020B0502040204020203" pitchFamily="34" charset="0"/>
                          <a:cs typeface="Segoe UI" panose="020B0502040204020203" pitchFamily="34" charset="0"/>
                        </a:rPr>
                        <a:t>GST</a:t>
                      </a:r>
                    </a:p>
                  </a:txBody>
                  <a:tcPr/>
                </a:tc>
                <a:tc>
                  <a:txBody>
                    <a:bodyPr/>
                    <a:lstStyle/>
                    <a:p>
                      <a:r>
                        <a:rPr lang="en-IN" sz="1600" b="0" i="0" u="none" strike="noStrike" kern="1200" dirty="0">
                          <a:solidFill>
                            <a:schemeClr val="tx1"/>
                          </a:solidFill>
                          <a:effectLst/>
                          <a:latin typeface="Segoe UI" panose="020B0502040204020203" pitchFamily="34" charset="0"/>
                          <a:ea typeface="+mn-ea"/>
                          <a:cs typeface="Segoe UI" panose="020B0502040204020203" pitchFamily="34" charset="0"/>
                        </a:rPr>
                        <a:t>111111111101</a:t>
                      </a:r>
                      <a:endParaRPr lang="en-US" sz="1600" dirty="0">
                        <a:latin typeface="Segoe UI" panose="020B0502040204020203" pitchFamily="34" charset="0"/>
                        <a:cs typeface="Segoe UI" panose="020B0502040204020203"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Register</a:t>
                      </a:r>
                    </a:p>
                  </a:txBody>
                  <a:tcPr/>
                </a:tc>
                <a:extLst>
                  <a:ext uri="{0D108BD9-81ED-4DB2-BD59-A6C34878D82A}">
                    <a16:rowId xmlns:a16="http://schemas.microsoft.com/office/drawing/2014/main" val="1536550484"/>
                  </a:ext>
                </a:extLst>
              </a:tr>
              <a:tr h="349572">
                <a:tc>
                  <a:txBody>
                    <a:bodyPr/>
                    <a:lstStyle/>
                    <a:p>
                      <a:r>
                        <a:rPr lang="en-US" sz="1600" dirty="0">
                          <a:latin typeface="Segoe UI" panose="020B0502040204020203" pitchFamily="34" charset="0"/>
                          <a:cs typeface="Segoe UI" panose="020B0502040204020203" pitchFamily="34" charset="0"/>
                        </a:rPr>
                        <a:t>Count for time</a:t>
                      </a:r>
                    </a:p>
                  </a:txBody>
                  <a:tcPr/>
                </a:tc>
                <a:tc>
                  <a:txBody>
                    <a:bodyPr/>
                    <a:lstStyle/>
                    <a:p>
                      <a:r>
                        <a:rPr lang="en-US" sz="1600" dirty="0">
                          <a:latin typeface="Segoe UI" panose="020B0502040204020203" pitchFamily="34" charset="0"/>
                          <a:cs typeface="Segoe UI" panose="020B0502040204020203" pitchFamily="34" charset="0"/>
                        </a:rPr>
                        <a:t>TIMER</a:t>
                      </a:r>
                    </a:p>
                  </a:txBody>
                  <a:tcPr/>
                </a:tc>
                <a:tc>
                  <a:txBody>
                    <a:bodyPr/>
                    <a:lstStyle/>
                    <a:p>
                      <a:r>
                        <a:rPr lang="en-IN" sz="1600" b="0" i="0" u="none" strike="noStrike" kern="1200" dirty="0">
                          <a:solidFill>
                            <a:schemeClr val="tx1"/>
                          </a:solidFill>
                          <a:effectLst/>
                          <a:latin typeface="Segoe UI" panose="020B0502040204020203" pitchFamily="34" charset="0"/>
                          <a:ea typeface="+mn-ea"/>
                          <a:cs typeface="Segoe UI" panose="020B0502040204020203" pitchFamily="34" charset="0"/>
                        </a:rPr>
                        <a:t>111111111110</a:t>
                      </a:r>
                      <a:endParaRPr lang="en-US" sz="1600" dirty="0">
                        <a:latin typeface="Segoe UI" panose="020B0502040204020203" pitchFamily="34" charset="0"/>
                        <a:cs typeface="Segoe UI" panose="020B0502040204020203"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Register</a:t>
                      </a:r>
                    </a:p>
                  </a:txBody>
                  <a:tcPr/>
                </a:tc>
                <a:extLst>
                  <a:ext uri="{0D108BD9-81ED-4DB2-BD59-A6C34878D82A}">
                    <a16:rowId xmlns:a16="http://schemas.microsoft.com/office/drawing/2014/main" val="2091751497"/>
                  </a:ext>
                </a:extLst>
              </a:tr>
            </a:tbl>
          </a:graphicData>
        </a:graphic>
      </p:graphicFrame>
    </p:spTree>
    <p:extLst>
      <p:ext uri="{BB962C8B-B14F-4D97-AF65-F5344CB8AC3E}">
        <p14:creationId xmlns:p14="http://schemas.microsoft.com/office/powerpoint/2010/main" val="1793913350"/>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TM03457464[[fn=Dividend]]</Template>
  <TotalTime>796</TotalTime>
  <Words>689</Words>
  <Application>Microsoft Office PowerPoint</Application>
  <PresentationFormat>Widescreen</PresentationFormat>
  <Paragraphs>246</Paragraphs>
  <Slides>15</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Gill Sans MT</vt:lpstr>
      <vt:lpstr>Segoe UI</vt:lpstr>
      <vt:lpstr>Wingdings</vt:lpstr>
      <vt:lpstr>Wingdings 2</vt:lpstr>
      <vt:lpstr>Dividend</vt:lpstr>
      <vt:lpstr>PowerPoint Presentation</vt:lpstr>
      <vt:lpstr>ROBOVAC</vt:lpstr>
      <vt:lpstr>INTRODUCTION</vt:lpstr>
      <vt:lpstr>Functions</vt:lpstr>
      <vt:lpstr>Memory model</vt:lpstr>
      <vt:lpstr>registers</vt:lpstr>
      <vt:lpstr>Instruction Format</vt:lpstr>
      <vt:lpstr>INSTRUCTION DESIGN</vt:lpstr>
      <vt:lpstr>INSTRUCTION DESIGN</vt:lpstr>
      <vt:lpstr>INSTRUCTION DESIGN</vt:lpstr>
      <vt:lpstr>INSTRUCTION DESIGN</vt:lpstr>
      <vt:lpstr>INSTRUCTION TYPES …</vt:lpstr>
      <vt:lpstr>Data TYPEs</vt:lpstr>
      <vt:lpstr>Addressing mode</vt:lpstr>
      <vt:lpstr>Flow of control handling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Himesh Jain</dc:creator>
  <cp:lastModifiedBy>Himesh Jain</cp:lastModifiedBy>
  <cp:revision>40</cp:revision>
  <dcterms:created xsi:type="dcterms:W3CDTF">2017-02-19T14:14:26Z</dcterms:created>
  <dcterms:modified xsi:type="dcterms:W3CDTF">2017-04-07T14:41:53Z</dcterms:modified>
</cp:coreProperties>
</file>