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7" r:id="rId3"/>
    <p:sldId id="258" r:id="rId4"/>
    <p:sldId id="272" r:id="rId5"/>
    <p:sldId id="259" r:id="rId6"/>
    <p:sldId id="260" r:id="rId7"/>
    <p:sldId id="267" r:id="rId8"/>
    <p:sldId id="268" r:id="rId9"/>
    <p:sldId id="264" r:id="rId10"/>
    <p:sldId id="261" r:id="rId11"/>
    <p:sldId id="262" r:id="rId12"/>
    <p:sldId id="265" r:id="rId13"/>
    <p:sldId id="275" r:id="rId14"/>
    <p:sldId id="274" r:id="rId15"/>
    <p:sldId id="277" r:id="rId16"/>
    <p:sldId id="266" r:id="rId17"/>
    <p:sldId id="269" r:id="rId18"/>
    <p:sldId id="278" r:id="rId19"/>
    <p:sldId id="280" r:id="rId20"/>
    <p:sldId id="276" r:id="rId21"/>
    <p:sldId id="281" r:id="rId22"/>
    <p:sldId id="273" r:id="rId23"/>
    <p:sldId id="27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8E05A9B-4058-BB4B-8E91-23495677F90F}">
          <p14:sldIdLst>
            <p14:sldId id="256"/>
            <p14:sldId id="257"/>
            <p14:sldId id="258"/>
            <p14:sldId id="272"/>
            <p14:sldId id="259"/>
            <p14:sldId id="260"/>
            <p14:sldId id="267"/>
            <p14:sldId id="268"/>
          </p14:sldIdLst>
        </p14:section>
        <p14:section name="Question 1 - Gender Analysis" id="{49CE7723-DD75-2345-814D-415A0D57CA3F}">
          <p14:sldIdLst>
            <p14:sldId id="264"/>
            <p14:sldId id="261"/>
            <p14:sldId id="262"/>
            <p14:sldId id="265"/>
          </p14:sldIdLst>
        </p14:section>
        <p14:section name="Question 2 - Are areas affected by Covid-19 in terms of suicide rates?" id="{A3EE2756-E8C5-FE43-9AD3-CFCC0AD66643}">
          <p14:sldIdLst>
            <p14:sldId id="275"/>
            <p14:sldId id="274"/>
            <p14:sldId id="277"/>
            <p14:sldId id="266"/>
          </p14:sldIdLst>
        </p14:section>
        <p14:section name="Question 3 -" id="{E47BB6FB-4F09-ED48-8F56-A67C37120DD5}">
          <p14:sldIdLst>
            <p14:sldId id="269"/>
            <p14:sldId id="278"/>
            <p14:sldId id="280"/>
          </p14:sldIdLst>
        </p14:section>
        <p14:section name="Overall Analysis" id="{D1D38204-02D7-A84C-B66F-74484646F091}">
          <p14:sldIdLst>
            <p14:sldId id="276"/>
            <p14:sldId id="281"/>
            <p14:sldId id="273"/>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5"/>
    <p:restoredTop sz="94649"/>
  </p:normalViewPr>
  <p:slideViewPr>
    <p:cSldViewPr snapToGrid="0">
      <p:cViewPr varScale="1">
        <p:scale>
          <a:sx n="76" d="100"/>
          <a:sy n="76" d="100"/>
        </p:scale>
        <p:origin x="21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D28B5-2D3C-4E66-8DDD-8F7737AAF7D0}"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393E55AF-EC12-49E4-A292-F856C7D94A05}">
      <dgm:prSet/>
      <dgm:spPr/>
      <dgm:t>
        <a:bodyPr/>
        <a:lstStyle/>
        <a:p>
          <a:r>
            <a:rPr lang="en-US" dirty="0"/>
            <a:t>Why Suicide rates and Covid?</a:t>
          </a:r>
        </a:p>
      </dgm:t>
    </dgm:pt>
    <dgm:pt modelId="{A3C52BE5-E229-4953-B125-5CBC4631178E}" type="parTrans" cxnId="{33FA8029-9861-4BAB-B75B-B9751582F7E6}">
      <dgm:prSet/>
      <dgm:spPr/>
      <dgm:t>
        <a:bodyPr/>
        <a:lstStyle/>
        <a:p>
          <a:endParaRPr lang="en-US"/>
        </a:p>
      </dgm:t>
    </dgm:pt>
    <dgm:pt modelId="{3739D8E6-7752-4A88-B8A2-03FF3FACA5BE}" type="sibTrans" cxnId="{33FA8029-9861-4BAB-B75B-B9751582F7E6}">
      <dgm:prSet/>
      <dgm:spPr/>
      <dgm:t>
        <a:bodyPr/>
        <a:lstStyle/>
        <a:p>
          <a:endParaRPr lang="en-US"/>
        </a:p>
      </dgm:t>
    </dgm:pt>
    <dgm:pt modelId="{7E7317D0-C519-4391-8673-A3101F0F413A}">
      <dgm:prSet/>
      <dgm:spPr/>
      <dgm:t>
        <a:bodyPr/>
        <a:lstStyle/>
        <a:p>
          <a:r>
            <a:rPr lang="en-US" dirty="0"/>
            <a:t>How did Covid affect suicide rates in terms of their classification of deprivation?</a:t>
          </a:r>
        </a:p>
      </dgm:t>
    </dgm:pt>
    <dgm:pt modelId="{2268C5AF-EF0C-4281-BA01-5A6D6072D22E}" type="parTrans" cxnId="{6CFF05B6-0D8C-4467-997F-169799BCFBFC}">
      <dgm:prSet/>
      <dgm:spPr/>
      <dgm:t>
        <a:bodyPr/>
        <a:lstStyle/>
        <a:p>
          <a:endParaRPr lang="en-US"/>
        </a:p>
      </dgm:t>
    </dgm:pt>
    <dgm:pt modelId="{EA59B248-400D-4387-803C-142C1A0EB849}" type="sibTrans" cxnId="{6CFF05B6-0D8C-4467-997F-169799BCFBFC}">
      <dgm:prSet/>
      <dgm:spPr/>
      <dgm:t>
        <a:bodyPr/>
        <a:lstStyle/>
        <a:p>
          <a:endParaRPr lang="en-US"/>
        </a:p>
      </dgm:t>
    </dgm:pt>
    <dgm:pt modelId="{534196C0-181D-44F9-959E-2D484D6787C4}">
      <dgm:prSet/>
      <dgm:spPr/>
      <dgm:t>
        <a:bodyPr/>
        <a:lstStyle/>
        <a:p>
          <a:r>
            <a:rPr lang="en-US" dirty="0"/>
            <a:t>Was the Gender split of suicide rates affected by Covid?</a:t>
          </a:r>
        </a:p>
      </dgm:t>
    </dgm:pt>
    <dgm:pt modelId="{7CE50685-7F2F-496F-A7B5-74F75FA2C9B9}" type="parTrans" cxnId="{4FD1FACC-3C18-47D4-8A9E-A6B78F950859}">
      <dgm:prSet/>
      <dgm:spPr/>
      <dgm:t>
        <a:bodyPr/>
        <a:lstStyle/>
        <a:p>
          <a:endParaRPr lang="en-US"/>
        </a:p>
      </dgm:t>
    </dgm:pt>
    <dgm:pt modelId="{F047D692-0B6D-4C13-985A-DF723D2C954A}" type="sibTrans" cxnId="{4FD1FACC-3C18-47D4-8A9E-A6B78F950859}">
      <dgm:prSet/>
      <dgm:spPr/>
      <dgm:t>
        <a:bodyPr/>
        <a:lstStyle/>
        <a:p>
          <a:endParaRPr lang="en-US"/>
        </a:p>
      </dgm:t>
    </dgm:pt>
    <dgm:pt modelId="{6EEFC1BF-0BDE-3644-82D6-F933A74C8E7D}">
      <dgm:prSet/>
      <dgm:spPr/>
      <dgm:t>
        <a:bodyPr/>
        <a:lstStyle/>
        <a:p>
          <a:r>
            <a:rPr lang="en-GB" dirty="0"/>
            <a:t>Was there a link between suicide rates and regions during Covid?</a:t>
          </a:r>
        </a:p>
      </dgm:t>
    </dgm:pt>
    <dgm:pt modelId="{4B4D225A-3744-7542-A6CB-C22356DC7E79}" type="parTrans" cxnId="{D91F33AC-9889-DD4F-8AFD-90C0EA4A43FE}">
      <dgm:prSet/>
      <dgm:spPr/>
      <dgm:t>
        <a:bodyPr/>
        <a:lstStyle/>
        <a:p>
          <a:endParaRPr lang="en-GB"/>
        </a:p>
      </dgm:t>
    </dgm:pt>
    <dgm:pt modelId="{FE3A0FA4-6192-7D47-B321-D869750A4760}" type="sibTrans" cxnId="{D91F33AC-9889-DD4F-8AFD-90C0EA4A43FE}">
      <dgm:prSet/>
      <dgm:spPr/>
      <dgm:t>
        <a:bodyPr/>
        <a:lstStyle/>
        <a:p>
          <a:endParaRPr lang="en-GB"/>
        </a:p>
      </dgm:t>
    </dgm:pt>
    <dgm:pt modelId="{FC102148-2C1C-AB40-A95A-8FBFE88AF141}">
      <dgm:prSet/>
      <dgm:spPr/>
      <dgm:t>
        <a:bodyPr/>
        <a:lstStyle/>
        <a:p>
          <a:r>
            <a:rPr lang="en-GB" dirty="0"/>
            <a:t>Hypothesis - We think the Northern areas of the  country will have an increase in suicides during Covid</a:t>
          </a:r>
        </a:p>
      </dgm:t>
    </dgm:pt>
    <dgm:pt modelId="{800E95B6-4BE5-4C4D-83A1-0A7843E7DEB0}" type="parTrans" cxnId="{E575D34D-BA74-414A-AB9C-D8E51578B8C8}">
      <dgm:prSet/>
      <dgm:spPr/>
      <dgm:t>
        <a:bodyPr/>
        <a:lstStyle/>
        <a:p>
          <a:endParaRPr lang="en-GB"/>
        </a:p>
      </dgm:t>
    </dgm:pt>
    <dgm:pt modelId="{F34A1EFB-BB76-8C4F-A0E7-F5B0FBBA4B3C}" type="sibTrans" cxnId="{E575D34D-BA74-414A-AB9C-D8E51578B8C8}">
      <dgm:prSet/>
      <dgm:spPr/>
      <dgm:t>
        <a:bodyPr/>
        <a:lstStyle/>
        <a:p>
          <a:endParaRPr lang="en-GB"/>
        </a:p>
      </dgm:t>
    </dgm:pt>
    <dgm:pt modelId="{6FF9AF37-B96F-7847-A6C8-400CABD11BE4}" type="pres">
      <dgm:prSet presAssocID="{BEBD28B5-2D3C-4E66-8DDD-8F7737AAF7D0}" presName="outerComposite" presStyleCnt="0">
        <dgm:presLayoutVars>
          <dgm:chMax val="5"/>
          <dgm:dir/>
          <dgm:resizeHandles val="exact"/>
        </dgm:presLayoutVars>
      </dgm:prSet>
      <dgm:spPr/>
    </dgm:pt>
    <dgm:pt modelId="{DEA2C94B-CE8F-AE4B-ADF1-8E90661AD525}" type="pres">
      <dgm:prSet presAssocID="{BEBD28B5-2D3C-4E66-8DDD-8F7737AAF7D0}" presName="dummyMaxCanvas" presStyleCnt="0">
        <dgm:presLayoutVars/>
      </dgm:prSet>
      <dgm:spPr/>
    </dgm:pt>
    <dgm:pt modelId="{4F106860-BB30-FC49-9EDC-262FF4303E3B}" type="pres">
      <dgm:prSet presAssocID="{BEBD28B5-2D3C-4E66-8DDD-8F7737AAF7D0}" presName="FiveNodes_1" presStyleLbl="node1" presStyleIdx="0" presStyleCnt="5">
        <dgm:presLayoutVars>
          <dgm:bulletEnabled val="1"/>
        </dgm:presLayoutVars>
      </dgm:prSet>
      <dgm:spPr/>
    </dgm:pt>
    <dgm:pt modelId="{01FD358D-5BCF-654A-8F06-93690BE05527}" type="pres">
      <dgm:prSet presAssocID="{BEBD28B5-2D3C-4E66-8DDD-8F7737AAF7D0}" presName="FiveNodes_2" presStyleLbl="node1" presStyleIdx="1" presStyleCnt="5">
        <dgm:presLayoutVars>
          <dgm:bulletEnabled val="1"/>
        </dgm:presLayoutVars>
      </dgm:prSet>
      <dgm:spPr/>
    </dgm:pt>
    <dgm:pt modelId="{D03D5CEF-8B35-814F-A89A-3D194E4FD9F4}" type="pres">
      <dgm:prSet presAssocID="{BEBD28B5-2D3C-4E66-8DDD-8F7737AAF7D0}" presName="FiveNodes_3" presStyleLbl="node1" presStyleIdx="2" presStyleCnt="5">
        <dgm:presLayoutVars>
          <dgm:bulletEnabled val="1"/>
        </dgm:presLayoutVars>
      </dgm:prSet>
      <dgm:spPr/>
    </dgm:pt>
    <dgm:pt modelId="{5D5C6FA7-16D3-D240-A7D3-943F8758CC5C}" type="pres">
      <dgm:prSet presAssocID="{BEBD28B5-2D3C-4E66-8DDD-8F7737AAF7D0}" presName="FiveNodes_4" presStyleLbl="node1" presStyleIdx="3" presStyleCnt="5">
        <dgm:presLayoutVars>
          <dgm:bulletEnabled val="1"/>
        </dgm:presLayoutVars>
      </dgm:prSet>
      <dgm:spPr/>
    </dgm:pt>
    <dgm:pt modelId="{AD6BCA64-5205-D343-8A55-1EB2AF9E6D4A}" type="pres">
      <dgm:prSet presAssocID="{BEBD28B5-2D3C-4E66-8DDD-8F7737AAF7D0}" presName="FiveNodes_5" presStyleLbl="node1" presStyleIdx="4" presStyleCnt="5">
        <dgm:presLayoutVars>
          <dgm:bulletEnabled val="1"/>
        </dgm:presLayoutVars>
      </dgm:prSet>
      <dgm:spPr/>
    </dgm:pt>
    <dgm:pt modelId="{1E852DEE-F8E4-A345-9F2E-00501FD4FADF}" type="pres">
      <dgm:prSet presAssocID="{BEBD28B5-2D3C-4E66-8DDD-8F7737AAF7D0}" presName="FiveConn_1-2" presStyleLbl="fgAccFollowNode1" presStyleIdx="0" presStyleCnt="4">
        <dgm:presLayoutVars>
          <dgm:bulletEnabled val="1"/>
        </dgm:presLayoutVars>
      </dgm:prSet>
      <dgm:spPr/>
    </dgm:pt>
    <dgm:pt modelId="{13F7FDB0-24A8-1C4D-821A-B4CD241CC962}" type="pres">
      <dgm:prSet presAssocID="{BEBD28B5-2D3C-4E66-8DDD-8F7737AAF7D0}" presName="FiveConn_2-3" presStyleLbl="fgAccFollowNode1" presStyleIdx="1" presStyleCnt="4">
        <dgm:presLayoutVars>
          <dgm:bulletEnabled val="1"/>
        </dgm:presLayoutVars>
      </dgm:prSet>
      <dgm:spPr/>
    </dgm:pt>
    <dgm:pt modelId="{623C0B0B-D830-CF4A-8418-77C11B2851FB}" type="pres">
      <dgm:prSet presAssocID="{BEBD28B5-2D3C-4E66-8DDD-8F7737AAF7D0}" presName="FiveConn_3-4" presStyleLbl="fgAccFollowNode1" presStyleIdx="2" presStyleCnt="4">
        <dgm:presLayoutVars>
          <dgm:bulletEnabled val="1"/>
        </dgm:presLayoutVars>
      </dgm:prSet>
      <dgm:spPr/>
    </dgm:pt>
    <dgm:pt modelId="{2AC4D34B-9991-A846-B47F-A024A597D847}" type="pres">
      <dgm:prSet presAssocID="{BEBD28B5-2D3C-4E66-8DDD-8F7737AAF7D0}" presName="FiveConn_4-5" presStyleLbl="fgAccFollowNode1" presStyleIdx="3" presStyleCnt="4">
        <dgm:presLayoutVars>
          <dgm:bulletEnabled val="1"/>
        </dgm:presLayoutVars>
      </dgm:prSet>
      <dgm:spPr/>
    </dgm:pt>
    <dgm:pt modelId="{85C921F4-DB7C-D541-A0B4-A6F1A338F849}" type="pres">
      <dgm:prSet presAssocID="{BEBD28B5-2D3C-4E66-8DDD-8F7737AAF7D0}" presName="FiveNodes_1_text" presStyleLbl="node1" presStyleIdx="4" presStyleCnt="5">
        <dgm:presLayoutVars>
          <dgm:bulletEnabled val="1"/>
        </dgm:presLayoutVars>
      </dgm:prSet>
      <dgm:spPr/>
    </dgm:pt>
    <dgm:pt modelId="{B84BAB2D-4A91-0E47-BE58-E25F6267E554}" type="pres">
      <dgm:prSet presAssocID="{BEBD28B5-2D3C-4E66-8DDD-8F7737AAF7D0}" presName="FiveNodes_2_text" presStyleLbl="node1" presStyleIdx="4" presStyleCnt="5">
        <dgm:presLayoutVars>
          <dgm:bulletEnabled val="1"/>
        </dgm:presLayoutVars>
      </dgm:prSet>
      <dgm:spPr/>
    </dgm:pt>
    <dgm:pt modelId="{D69B8E62-076C-2B4B-9B9C-29BAB6871C5F}" type="pres">
      <dgm:prSet presAssocID="{BEBD28B5-2D3C-4E66-8DDD-8F7737AAF7D0}" presName="FiveNodes_3_text" presStyleLbl="node1" presStyleIdx="4" presStyleCnt="5">
        <dgm:presLayoutVars>
          <dgm:bulletEnabled val="1"/>
        </dgm:presLayoutVars>
      </dgm:prSet>
      <dgm:spPr/>
    </dgm:pt>
    <dgm:pt modelId="{0ED3EE8F-ABCE-AF4D-9C7F-E3BB29669DAD}" type="pres">
      <dgm:prSet presAssocID="{BEBD28B5-2D3C-4E66-8DDD-8F7737AAF7D0}" presName="FiveNodes_4_text" presStyleLbl="node1" presStyleIdx="4" presStyleCnt="5">
        <dgm:presLayoutVars>
          <dgm:bulletEnabled val="1"/>
        </dgm:presLayoutVars>
      </dgm:prSet>
      <dgm:spPr/>
    </dgm:pt>
    <dgm:pt modelId="{55FC5060-0F88-1549-ABB0-8FD381312355}" type="pres">
      <dgm:prSet presAssocID="{BEBD28B5-2D3C-4E66-8DDD-8F7737AAF7D0}" presName="FiveNodes_5_text" presStyleLbl="node1" presStyleIdx="4" presStyleCnt="5">
        <dgm:presLayoutVars>
          <dgm:bulletEnabled val="1"/>
        </dgm:presLayoutVars>
      </dgm:prSet>
      <dgm:spPr/>
    </dgm:pt>
  </dgm:ptLst>
  <dgm:cxnLst>
    <dgm:cxn modelId="{942B0015-6840-CC47-880C-6423508CAC97}" type="presOf" srcId="{7E7317D0-C519-4391-8673-A3101F0F413A}" destId="{01FD358D-5BCF-654A-8F06-93690BE05527}" srcOrd="0" destOrd="0" presId="urn:microsoft.com/office/officeart/2005/8/layout/vProcess5"/>
    <dgm:cxn modelId="{662E2423-96A9-7446-BEB9-8739E27DAB68}" type="presOf" srcId="{7E7317D0-C519-4391-8673-A3101F0F413A}" destId="{B84BAB2D-4A91-0E47-BE58-E25F6267E554}" srcOrd="1" destOrd="0" presId="urn:microsoft.com/office/officeart/2005/8/layout/vProcess5"/>
    <dgm:cxn modelId="{33FA8029-9861-4BAB-B75B-B9751582F7E6}" srcId="{BEBD28B5-2D3C-4E66-8DDD-8F7737AAF7D0}" destId="{393E55AF-EC12-49E4-A292-F856C7D94A05}" srcOrd="0" destOrd="0" parTransId="{A3C52BE5-E229-4953-B125-5CBC4631178E}" sibTransId="{3739D8E6-7752-4A88-B8A2-03FF3FACA5BE}"/>
    <dgm:cxn modelId="{FB4F1838-FB4F-7F43-8B12-09E34C5E1520}" type="presOf" srcId="{534196C0-181D-44F9-959E-2D484D6787C4}" destId="{5D5C6FA7-16D3-D240-A7D3-943F8758CC5C}" srcOrd="0" destOrd="0" presId="urn:microsoft.com/office/officeart/2005/8/layout/vProcess5"/>
    <dgm:cxn modelId="{8BFDC544-6978-BD4A-ABE5-803F8CDBB46F}" type="presOf" srcId="{EA59B248-400D-4387-803C-142C1A0EB849}" destId="{13F7FDB0-24A8-1C4D-821A-B4CD241CC962}" srcOrd="0" destOrd="0" presId="urn:microsoft.com/office/officeart/2005/8/layout/vProcess5"/>
    <dgm:cxn modelId="{E575D34D-BA74-414A-AB9C-D8E51578B8C8}" srcId="{BEBD28B5-2D3C-4E66-8DDD-8F7737AAF7D0}" destId="{FC102148-2C1C-AB40-A95A-8FBFE88AF141}" srcOrd="4" destOrd="0" parTransId="{800E95B6-4BE5-4C4D-83A1-0A7843E7DEB0}" sibTransId="{F34A1EFB-BB76-8C4F-A0E7-F5B0FBBA4B3C}"/>
    <dgm:cxn modelId="{3EFF7763-E3DC-C843-8C6A-4A66B2817E22}" type="presOf" srcId="{6EEFC1BF-0BDE-3644-82D6-F933A74C8E7D}" destId="{D03D5CEF-8B35-814F-A89A-3D194E4FD9F4}" srcOrd="0" destOrd="0" presId="urn:microsoft.com/office/officeart/2005/8/layout/vProcess5"/>
    <dgm:cxn modelId="{C8A8C272-B41C-524A-9F53-896AF093D18C}" type="presOf" srcId="{FC102148-2C1C-AB40-A95A-8FBFE88AF141}" destId="{AD6BCA64-5205-D343-8A55-1EB2AF9E6D4A}" srcOrd="0" destOrd="0" presId="urn:microsoft.com/office/officeart/2005/8/layout/vProcess5"/>
    <dgm:cxn modelId="{7CD7877C-DA73-F348-93C5-49C6A83CC5BF}" type="presOf" srcId="{534196C0-181D-44F9-959E-2D484D6787C4}" destId="{0ED3EE8F-ABCE-AF4D-9C7F-E3BB29669DAD}" srcOrd="1" destOrd="0" presId="urn:microsoft.com/office/officeart/2005/8/layout/vProcess5"/>
    <dgm:cxn modelId="{CFCD3B91-8CF6-7A42-95B4-DD0928754DAB}" type="presOf" srcId="{393E55AF-EC12-49E4-A292-F856C7D94A05}" destId="{4F106860-BB30-FC49-9EDC-262FF4303E3B}" srcOrd="0" destOrd="0" presId="urn:microsoft.com/office/officeart/2005/8/layout/vProcess5"/>
    <dgm:cxn modelId="{A4930E95-73F2-F140-9078-FC80AA0A5336}" type="presOf" srcId="{F047D692-0B6D-4C13-985A-DF723D2C954A}" destId="{2AC4D34B-9991-A846-B47F-A024A597D847}" srcOrd="0" destOrd="0" presId="urn:microsoft.com/office/officeart/2005/8/layout/vProcess5"/>
    <dgm:cxn modelId="{B6FCF2AB-C724-8249-9C91-81CCFDC5BBDB}" type="presOf" srcId="{3739D8E6-7752-4A88-B8A2-03FF3FACA5BE}" destId="{1E852DEE-F8E4-A345-9F2E-00501FD4FADF}" srcOrd="0" destOrd="0" presId="urn:microsoft.com/office/officeart/2005/8/layout/vProcess5"/>
    <dgm:cxn modelId="{D91F33AC-9889-DD4F-8AFD-90C0EA4A43FE}" srcId="{BEBD28B5-2D3C-4E66-8DDD-8F7737AAF7D0}" destId="{6EEFC1BF-0BDE-3644-82D6-F933A74C8E7D}" srcOrd="2" destOrd="0" parTransId="{4B4D225A-3744-7542-A6CB-C22356DC7E79}" sibTransId="{FE3A0FA4-6192-7D47-B321-D869750A4760}"/>
    <dgm:cxn modelId="{E83AC4AE-E94B-F843-AABF-9A35D43C97DA}" type="presOf" srcId="{BEBD28B5-2D3C-4E66-8DDD-8F7737AAF7D0}" destId="{6FF9AF37-B96F-7847-A6C8-400CABD11BE4}" srcOrd="0" destOrd="0" presId="urn:microsoft.com/office/officeart/2005/8/layout/vProcess5"/>
    <dgm:cxn modelId="{6CFF05B6-0D8C-4467-997F-169799BCFBFC}" srcId="{BEBD28B5-2D3C-4E66-8DDD-8F7737AAF7D0}" destId="{7E7317D0-C519-4391-8673-A3101F0F413A}" srcOrd="1" destOrd="0" parTransId="{2268C5AF-EF0C-4281-BA01-5A6D6072D22E}" sibTransId="{EA59B248-400D-4387-803C-142C1A0EB849}"/>
    <dgm:cxn modelId="{0DB945BF-812D-344D-B0C3-2678EA76305A}" type="presOf" srcId="{FC102148-2C1C-AB40-A95A-8FBFE88AF141}" destId="{55FC5060-0F88-1549-ABB0-8FD381312355}" srcOrd="1" destOrd="0" presId="urn:microsoft.com/office/officeart/2005/8/layout/vProcess5"/>
    <dgm:cxn modelId="{8C01EBC2-EC54-3543-976C-06C308540D39}" type="presOf" srcId="{6EEFC1BF-0BDE-3644-82D6-F933A74C8E7D}" destId="{D69B8E62-076C-2B4B-9B9C-29BAB6871C5F}" srcOrd="1" destOrd="0" presId="urn:microsoft.com/office/officeart/2005/8/layout/vProcess5"/>
    <dgm:cxn modelId="{4FD1FACC-3C18-47D4-8A9E-A6B78F950859}" srcId="{BEBD28B5-2D3C-4E66-8DDD-8F7737AAF7D0}" destId="{534196C0-181D-44F9-959E-2D484D6787C4}" srcOrd="3" destOrd="0" parTransId="{7CE50685-7F2F-496F-A7B5-74F75FA2C9B9}" sibTransId="{F047D692-0B6D-4C13-985A-DF723D2C954A}"/>
    <dgm:cxn modelId="{DEA04AE3-53AF-4B45-8488-FC03C836B860}" type="presOf" srcId="{FE3A0FA4-6192-7D47-B321-D869750A4760}" destId="{623C0B0B-D830-CF4A-8418-77C11B2851FB}" srcOrd="0" destOrd="0" presId="urn:microsoft.com/office/officeart/2005/8/layout/vProcess5"/>
    <dgm:cxn modelId="{B1655FEB-0F09-EA44-ADCB-2407368C4818}" type="presOf" srcId="{393E55AF-EC12-49E4-A292-F856C7D94A05}" destId="{85C921F4-DB7C-D541-A0B4-A6F1A338F849}" srcOrd="1" destOrd="0" presId="urn:microsoft.com/office/officeart/2005/8/layout/vProcess5"/>
    <dgm:cxn modelId="{6E86ED1F-4A0E-6C4B-8CC5-BA1C1C34F9D0}" type="presParOf" srcId="{6FF9AF37-B96F-7847-A6C8-400CABD11BE4}" destId="{DEA2C94B-CE8F-AE4B-ADF1-8E90661AD525}" srcOrd="0" destOrd="0" presId="urn:microsoft.com/office/officeart/2005/8/layout/vProcess5"/>
    <dgm:cxn modelId="{AD48F218-AEA6-7143-A802-45BAFF43803E}" type="presParOf" srcId="{6FF9AF37-B96F-7847-A6C8-400CABD11BE4}" destId="{4F106860-BB30-FC49-9EDC-262FF4303E3B}" srcOrd="1" destOrd="0" presId="urn:microsoft.com/office/officeart/2005/8/layout/vProcess5"/>
    <dgm:cxn modelId="{DE7C478B-DE38-B740-984C-154CC301AB5E}" type="presParOf" srcId="{6FF9AF37-B96F-7847-A6C8-400CABD11BE4}" destId="{01FD358D-5BCF-654A-8F06-93690BE05527}" srcOrd="2" destOrd="0" presId="urn:microsoft.com/office/officeart/2005/8/layout/vProcess5"/>
    <dgm:cxn modelId="{55C5475A-217D-024E-9ACD-31D7734846CE}" type="presParOf" srcId="{6FF9AF37-B96F-7847-A6C8-400CABD11BE4}" destId="{D03D5CEF-8B35-814F-A89A-3D194E4FD9F4}" srcOrd="3" destOrd="0" presId="urn:microsoft.com/office/officeart/2005/8/layout/vProcess5"/>
    <dgm:cxn modelId="{60179AE3-B1C4-404E-B6A3-E0828305E148}" type="presParOf" srcId="{6FF9AF37-B96F-7847-A6C8-400CABD11BE4}" destId="{5D5C6FA7-16D3-D240-A7D3-943F8758CC5C}" srcOrd="4" destOrd="0" presId="urn:microsoft.com/office/officeart/2005/8/layout/vProcess5"/>
    <dgm:cxn modelId="{9A1E898D-97C7-B340-AC6F-913F2510B339}" type="presParOf" srcId="{6FF9AF37-B96F-7847-A6C8-400CABD11BE4}" destId="{AD6BCA64-5205-D343-8A55-1EB2AF9E6D4A}" srcOrd="5" destOrd="0" presId="urn:microsoft.com/office/officeart/2005/8/layout/vProcess5"/>
    <dgm:cxn modelId="{A5709F02-F3DC-4141-BCF7-F8EE85736201}" type="presParOf" srcId="{6FF9AF37-B96F-7847-A6C8-400CABD11BE4}" destId="{1E852DEE-F8E4-A345-9F2E-00501FD4FADF}" srcOrd="6" destOrd="0" presId="urn:microsoft.com/office/officeart/2005/8/layout/vProcess5"/>
    <dgm:cxn modelId="{9DC74A28-1864-E54F-84A7-B1B7B4416BFE}" type="presParOf" srcId="{6FF9AF37-B96F-7847-A6C8-400CABD11BE4}" destId="{13F7FDB0-24A8-1C4D-821A-B4CD241CC962}" srcOrd="7" destOrd="0" presId="urn:microsoft.com/office/officeart/2005/8/layout/vProcess5"/>
    <dgm:cxn modelId="{FBBA510F-AE6A-2F48-9F18-4B96F85085BE}" type="presParOf" srcId="{6FF9AF37-B96F-7847-A6C8-400CABD11BE4}" destId="{623C0B0B-D830-CF4A-8418-77C11B2851FB}" srcOrd="8" destOrd="0" presId="urn:microsoft.com/office/officeart/2005/8/layout/vProcess5"/>
    <dgm:cxn modelId="{BB971765-4905-9B47-909B-E1AFF7F83F22}" type="presParOf" srcId="{6FF9AF37-B96F-7847-A6C8-400CABD11BE4}" destId="{2AC4D34B-9991-A846-B47F-A024A597D847}" srcOrd="9" destOrd="0" presId="urn:microsoft.com/office/officeart/2005/8/layout/vProcess5"/>
    <dgm:cxn modelId="{F38E9816-6552-F141-ACCC-178F786CC7EF}" type="presParOf" srcId="{6FF9AF37-B96F-7847-A6C8-400CABD11BE4}" destId="{85C921F4-DB7C-D541-A0B4-A6F1A338F849}" srcOrd="10" destOrd="0" presId="urn:microsoft.com/office/officeart/2005/8/layout/vProcess5"/>
    <dgm:cxn modelId="{7C4D42A9-4942-0743-9802-9DF8A60F799D}" type="presParOf" srcId="{6FF9AF37-B96F-7847-A6C8-400CABD11BE4}" destId="{B84BAB2D-4A91-0E47-BE58-E25F6267E554}" srcOrd="11" destOrd="0" presId="urn:microsoft.com/office/officeart/2005/8/layout/vProcess5"/>
    <dgm:cxn modelId="{CA0F13F3-E454-5C4F-843C-F9EA58EFDC2D}" type="presParOf" srcId="{6FF9AF37-B96F-7847-A6C8-400CABD11BE4}" destId="{D69B8E62-076C-2B4B-9B9C-29BAB6871C5F}" srcOrd="12" destOrd="0" presId="urn:microsoft.com/office/officeart/2005/8/layout/vProcess5"/>
    <dgm:cxn modelId="{3F19F419-1877-D141-BD66-97BAC418F82A}" type="presParOf" srcId="{6FF9AF37-B96F-7847-A6C8-400CABD11BE4}" destId="{0ED3EE8F-ABCE-AF4D-9C7F-E3BB29669DAD}" srcOrd="13" destOrd="0" presId="urn:microsoft.com/office/officeart/2005/8/layout/vProcess5"/>
    <dgm:cxn modelId="{ECE64075-23C9-D745-9F52-798091CB5BC3}" type="presParOf" srcId="{6FF9AF37-B96F-7847-A6C8-400CABD11BE4}" destId="{55FC5060-0F88-1549-ABB0-8FD38131235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06860-BB30-FC49-9EDC-262FF4303E3B}">
      <dsp:nvSpPr>
        <dsp:cNvPr id="0" name=""/>
        <dsp:cNvSpPr/>
      </dsp:nvSpPr>
      <dsp:spPr>
        <a:xfrm>
          <a:off x="0" y="0"/>
          <a:ext cx="6041805" cy="88334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Why Suicide rates and Covid?</a:t>
          </a:r>
        </a:p>
      </dsp:txBody>
      <dsp:txXfrm>
        <a:off x="25872" y="25872"/>
        <a:ext cx="4985252" cy="831604"/>
      </dsp:txXfrm>
    </dsp:sp>
    <dsp:sp modelId="{01FD358D-5BCF-654A-8F06-93690BE05527}">
      <dsp:nvSpPr>
        <dsp:cNvPr id="0" name=""/>
        <dsp:cNvSpPr/>
      </dsp:nvSpPr>
      <dsp:spPr>
        <a:xfrm>
          <a:off x="451173" y="1006035"/>
          <a:ext cx="6041805" cy="88334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How did Covid affect suicide rates in terms of their classification of deprivation?</a:t>
          </a:r>
        </a:p>
      </dsp:txBody>
      <dsp:txXfrm>
        <a:off x="477045" y="1031907"/>
        <a:ext cx="4964711" cy="831604"/>
      </dsp:txXfrm>
    </dsp:sp>
    <dsp:sp modelId="{D03D5CEF-8B35-814F-A89A-3D194E4FD9F4}">
      <dsp:nvSpPr>
        <dsp:cNvPr id="0" name=""/>
        <dsp:cNvSpPr/>
      </dsp:nvSpPr>
      <dsp:spPr>
        <a:xfrm>
          <a:off x="902347" y="2012071"/>
          <a:ext cx="6041805" cy="883348"/>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Was there a link between suicide rates and regions during Covid?</a:t>
          </a:r>
        </a:p>
      </dsp:txBody>
      <dsp:txXfrm>
        <a:off x="928219" y="2037943"/>
        <a:ext cx="4964711" cy="831604"/>
      </dsp:txXfrm>
    </dsp:sp>
    <dsp:sp modelId="{5D5C6FA7-16D3-D240-A7D3-943F8758CC5C}">
      <dsp:nvSpPr>
        <dsp:cNvPr id="0" name=""/>
        <dsp:cNvSpPr/>
      </dsp:nvSpPr>
      <dsp:spPr>
        <a:xfrm>
          <a:off x="1353521" y="3018107"/>
          <a:ext cx="6041805" cy="8833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Was the Gender split of suicide rates affected by Covid?</a:t>
          </a:r>
        </a:p>
      </dsp:txBody>
      <dsp:txXfrm>
        <a:off x="1379393" y="3043979"/>
        <a:ext cx="4964711" cy="831604"/>
      </dsp:txXfrm>
    </dsp:sp>
    <dsp:sp modelId="{AD6BCA64-5205-D343-8A55-1EB2AF9E6D4A}">
      <dsp:nvSpPr>
        <dsp:cNvPr id="0" name=""/>
        <dsp:cNvSpPr/>
      </dsp:nvSpPr>
      <dsp:spPr>
        <a:xfrm>
          <a:off x="1804695" y="4024143"/>
          <a:ext cx="6041805" cy="88334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Hypothesis - We think the Northern areas of the  country will have an increase in suicides during Covid</a:t>
          </a:r>
        </a:p>
      </dsp:txBody>
      <dsp:txXfrm>
        <a:off x="1830567" y="4050015"/>
        <a:ext cx="4964711" cy="831604"/>
      </dsp:txXfrm>
    </dsp:sp>
    <dsp:sp modelId="{1E852DEE-F8E4-A345-9F2E-00501FD4FADF}">
      <dsp:nvSpPr>
        <dsp:cNvPr id="0" name=""/>
        <dsp:cNvSpPr/>
      </dsp:nvSpPr>
      <dsp:spPr>
        <a:xfrm>
          <a:off x="5467629" y="645335"/>
          <a:ext cx="574176" cy="574176"/>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596819" y="645335"/>
        <a:ext cx="315796" cy="432067"/>
      </dsp:txXfrm>
    </dsp:sp>
    <dsp:sp modelId="{13F7FDB0-24A8-1C4D-821A-B4CD241CC962}">
      <dsp:nvSpPr>
        <dsp:cNvPr id="0" name=""/>
        <dsp:cNvSpPr/>
      </dsp:nvSpPr>
      <dsp:spPr>
        <a:xfrm>
          <a:off x="5918803" y="1651371"/>
          <a:ext cx="574176" cy="574176"/>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047993" y="1651371"/>
        <a:ext cx="315796" cy="432067"/>
      </dsp:txXfrm>
    </dsp:sp>
    <dsp:sp modelId="{623C0B0B-D830-CF4A-8418-77C11B2851FB}">
      <dsp:nvSpPr>
        <dsp:cNvPr id="0" name=""/>
        <dsp:cNvSpPr/>
      </dsp:nvSpPr>
      <dsp:spPr>
        <a:xfrm>
          <a:off x="6369976" y="2642684"/>
          <a:ext cx="574176" cy="574176"/>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GB" sz="2600" kern="1200"/>
        </a:p>
      </dsp:txBody>
      <dsp:txXfrm>
        <a:off x="6499166" y="2642684"/>
        <a:ext cx="315796" cy="432067"/>
      </dsp:txXfrm>
    </dsp:sp>
    <dsp:sp modelId="{2AC4D34B-9991-A846-B47F-A024A597D847}">
      <dsp:nvSpPr>
        <dsp:cNvPr id="0" name=""/>
        <dsp:cNvSpPr/>
      </dsp:nvSpPr>
      <dsp:spPr>
        <a:xfrm>
          <a:off x="6821150" y="3658535"/>
          <a:ext cx="574176" cy="57417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950340" y="3658535"/>
        <a:ext cx="315796" cy="4320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11/29/22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9960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97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77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16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5212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28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689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45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27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14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11/29/22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637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11/29/22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705192434"/>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www.mind.org.uk/get-involved/time-to-talk-day-20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ingertips.phe.org.uk/profile-group/mental-health/profile/suicide/data#page/9/gid/1938132828/pat/6/par/E12000001/ati/402/are/E08000024/iid/91404/age/270/sex/2/cat/-1/ctp/-1/yrr/3/cid/4/tbm/1/page-options/car-do-0"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1A6E7-FA0F-B6F2-0A04-90E05768376D}"/>
              </a:ext>
            </a:extLst>
          </p:cNvPr>
          <p:cNvSpPr>
            <a:spLocks noGrp="1"/>
          </p:cNvSpPr>
          <p:nvPr>
            <p:ph type="ctrTitle"/>
          </p:nvPr>
        </p:nvSpPr>
        <p:spPr>
          <a:xfrm>
            <a:off x="5952346" y="1987975"/>
            <a:ext cx="5665368" cy="3155527"/>
          </a:xfrm>
        </p:spPr>
        <p:txBody>
          <a:bodyPr>
            <a:normAutofit fontScale="90000"/>
          </a:bodyPr>
          <a:lstStyle/>
          <a:p>
            <a:pPr algn="ctr">
              <a:lnSpc>
                <a:spcPct val="90000"/>
              </a:lnSpc>
            </a:pPr>
            <a:r>
              <a:rPr lang="en-US" dirty="0"/>
              <a:t>Analysing the impact of Covid on suicide rates in the UK</a:t>
            </a:r>
          </a:p>
        </p:txBody>
      </p:sp>
      <p:pic>
        <p:nvPicPr>
          <p:cNvPr id="1028" name="Picture 4" descr="Branding guidelines - GCS">
            <a:extLst>
              <a:ext uri="{FF2B5EF4-FFF2-40B4-BE49-F238E27FC236}">
                <a16:creationId xmlns:a16="http://schemas.microsoft.com/office/drawing/2014/main" id="{545C205F-4E89-056F-542A-519578D789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34" b="2"/>
          <a:stretch/>
        </p:blipFill>
        <p:spPr bwMode="auto">
          <a:xfrm>
            <a:off x="1778" y="10"/>
            <a:ext cx="5104833" cy="3428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op view of a background splashed with colours">
            <a:extLst>
              <a:ext uri="{FF2B5EF4-FFF2-40B4-BE49-F238E27FC236}">
                <a16:creationId xmlns:a16="http://schemas.microsoft.com/office/drawing/2014/main" id="{C9CD8AD1-BC4E-840E-2507-E234BA59EA05}"/>
              </a:ext>
            </a:extLst>
          </p:cNvPr>
          <p:cNvPicPr>
            <a:picLocks noChangeAspect="1"/>
          </p:cNvPicPr>
          <p:nvPr/>
        </p:nvPicPr>
        <p:blipFill rotWithShape="1">
          <a:blip r:embed="rId3"/>
          <a:srcRect l="2430" r="12384" b="1"/>
          <a:stretch/>
        </p:blipFill>
        <p:spPr>
          <a:xfrm>
            <a:off x="20" y="3429004"/>
            <a:ext cx="5102332" cy="3428996"/>
          </a:xfrm>
          <a:prstGeom prst="rect">
            <a:avLst/>
          </a:prstGeom>
        </p:spPr>
      </p:pic>
      <p:sp>
        <p:nvSpPr>
          <p:cNvPr id="1035" name="Rectangle 103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7" name="Rectangle 103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98671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6" name="Rectangle 2095">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98" name="Rectangle 2097">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100" name="Rectangle 2099">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2" name="Rectangle 2101">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4" name="Rectangle 2103">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7FB18-7414-773C-00A8-473A96B05EFF}"/>
              </a:ext>
            </a:extLst>
          </p:cNvPr>
          <p:cNvSpPr>
            <a:spLocks noGrp="1"/>
          </p:cNvSpPr>
          <p:nvPr>
            <p:ph type="title"/>
          </p:nvPr>
        </p:nvSpPr>
        <p:spPr>
          <a:xfrm>
            <a:off x="1777321" y="4309024"/>
            <a:ext cx="9677833" cy="1134452"/>
          </a:xfrm>
        </p:spPr>
        <p:txBody>
          <a:bodyPr vert="horz" lIns="91440" tIns="45720" rIns="91440" bIns="45720" rtlCol="0" anchor="ctr">
            <a:normAutofit/>
          </a:bodyPr>
          <a:lstStyle/>
          <a:p>
            <a:pPr algn="ctr"/>
            <a:r>
              <a:rPr lang="en-US" sz="4000" dirty="0"/>
              <a:t>Suicide Rates by Gender</a:t>
            </a:r>
          </a:p>
        </p:txBody>
      </p:sp>
      <p:pic>
        <p:nvPicPr>
          <p:cNvPr id="2054" name="Picture 6" descr="Chart, pie chart&#10;&#10;Description automatically generated">
            <a:extLst>
              <a:ext uri="{FF2B5EF4-FFF2-40B4-BE49-F238E27FC236}">
                <a16:creationId xmlns:a16="http://schemas.microsoft.com/office/drawing/2014/main" id="{6C595C70-BCD4-9778-B42A-4017176DC9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6884" y="763264"/>
            <a:ext cx="3060006" cy="32173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hart, pie chart&#10;&#10;Description automatically generated">
            <a:extLst>
              <a:ext uri="{FF2B5EF4-FFF2-40B4-BE49-F238E27FC236}">
                <a16:creationId xmlns:a16="http://schemas.microsoft.com/office/drawing/2014/main" id="{F80D3D60-E55F-CD5E-434C-9EE7229F2E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32502" y="763264"/>
            <a:ext cx="3050191" cy="3207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3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4CE49358-CC85-3DFD-9677-A3D467C74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72" y="554305"/>
            <a:ext cx="4866762" cy="574939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83E0EB3B-FDE8-FB63-5381-C81847F65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588" y="554305"/>
            <a:ext cx="5381625" cy="574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91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1A6E7-FA0F-B6F2-0A04-90E05768376D}"/>
              </a:ext>
            </a:extLst>
          </p:cNvPr>
          <p:cNvSpPr>
            <a:spLocks noGrp="1"/>
          </p:cNvSpPr>
          <p:nvPr>
            <p:ph type="ctrTitle"/>
          </p:nvPr>
        </p:nvSpPr>
        <p:spPr>
          <a:xfrm>
            <a:off x="4635040" y="455362"/>
            <a:ext cx="6991800" cy="1550419"/>
          </a:xfrm>
        </p:spPr>
        <p:txBody>
          <a:bodyPr vert="horz" lIns="91440" tIns="45720" rIns="91440" bIns="45720" rtlCol="0" anchor="t">
            <a:normAutofit/>
          </a:bodyPr>
          <a:lstStyle/>
          <a:p>
            <a:r>
              <a:rPr lang="en-US" sz="4400" b="1" kern="1200">
                <a:solidFill>
                  <a:schemeClr val="tx1"/>
                </a:solidFill>
                <a:latin typeface="+mj-lt"/>
                <a:ea typeface="+mj-ea"/>
                <a:cs typeface="+mj-cs"/>
              </a:rPr>
              <a:t>Analysis </a:t>
            </a:r>
          </a:p>
        </p:txBody>
      </p:sp>
      <p:pic>
        <p:nvPicPr>
          <p:cNvPr id="1028" name="Picture 4" descr="Branding guidelines - GCS">
            <a:extLst>
              <a:ext uri="{FF2B5EF4-FFF2-40B4-BE49-F238E27FC236}">
                <a16:creationId xmlns:a16="http://schemas.microsoft.com/office/drawing/2014/main" id="{545C205F-4E89-056F-542A-519578D789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6" r="14304" b="2"/>
          <a:stretch/>
        </p:blipFill>
        <p:spPr bwMode="auto">
          <a:xfrm>
            <a:off x="20" y="4"/>
            <a:ext cx="4173348" cy="3428999"/>
          </a:xfrm>
          <a:custGeom>
            <a:avLst/>
            <a:gdLst/>
            <a:ahLst/>
            <a:cxnLst/>
            <a:rect l="l" t="t" r="r" b="b"/>
            <a:pathLst>
              <a:path w="4173368" h="3428999">
                <a:moveTo>
                  <a:pt x="0" y="0"/>
                </a:moveTo>
                <a:lnTo>
                  <a:pt x="3603641" y="0"/>
                </a:lnTo>
                <a:lnTo>
                  <a:pt x="3603641" y="565149"/>
                </a:lnTo>
                <a:lnTo>
                  <a:pt x="4173368" y="565149"/>
                </a:lnTo>
                <a:lnTo>
                  <a:pt x="4173368" y="3428999"/>
                </a:lnTo>
                <a:lnTo>
                  <a:pt x="0" y="3428999"/>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Top view of a background splashed with colours">
            <a:extLst>
              <a:ext uri="{FF2B5EF4-FFF2-40B4-BE49-F238E27FC236}">
                <a16:creationId xmlns:a16="http://schemas.microsoft.com/office/drawing/2014/main" id="{C9CD8AD1-BC4E-840E-2507-E234BA59EA05}"/>
              </a:ext>
            </a:extLst>
          </p:cNvPr>
          <p:cNvPicPr>
            <a:picLocks noChangeAspect="1"/>
          </p:cNvPicPr>
          <p:nvPr/>
        </p:nvPicPr>
        <p:blipFill rotWithShape="1">
          <a:blip r:embed="rId3"/>
          <a:srcRect l="10216" r="20170" b="1"/>
          <a:stretch/>
        </p:blipFill>
        <p:spPr>
          <a:xfrm>
            <a:off x="20" y="3428997"/>
            <a:ext cx="4169644" cy="3429000"/>
          </a:xfrm>
          <a:prstGeom prst="rect">
            <a:avLst/>
          </a:prstGeom>
        </p:spPr>
      </p:pic>
      <p:sp>
        <p:nvSpPr>
          <p:cNvPr id="1039" name="Rectangle 1038">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AA98DAB-27DA-6D39-2FE3-E0FA7460AAC8}"/>
              </a:ext>
            </a:extLst>
          </p:cNvPr>
          <p:cNvSpPr txBox="1"/>
          <p:nvPr/>
        </p:nvSpPr>
        <p:spPr>
          <a:xfrm>
            <a:off x="4635040" y="2160016"/>
            <a:ext cx="6991800" cy="3926152"/>
          </a:xfrm>
          <a:prstGeom prst="rect">
            <a:avLst/>
          </a:prstGeom>
        </p:spPr>
        <p:txBody>
          <a:bodyPr vert="horz" lIns="91440" tIns="45720" rIns="91440" bIns="45720" rtlCol="0">
            <a:normAutofit/>
          </a:bodyPr>
          <a:lstStyle/>
          <a:p>
            <a:pPr marL="285750" indent="-228600">
              <a:lnSpc>
                <a:spcPct val="110000"/>
              </a:lnSpc>
              <a:spcAft>
                <a:spcPts val="600"/>
              </a:spcAft>
              <a:buClr>
                <a:schemeClr val="accent1"/>
              </a:buClr>
              <a:buFont typeface="Arial" panose="020B0604020202020204" pitchFamily="34" charset="0"/>
              <a:buChar char="•"/>
            </a:pPr>
            <a:r>
              <a:rPr lang="en-US" dirty="0"/>
              <a:t>The overall rate for suicides went up over the period during Covid</a:t>
            </a:r>
          </a:p>
          <a:p>
            <a:pPr marL="285750" indent="-228600">
              <a:lnSpc>
                <a:spcPct val="110000"/>
              </a:lnSpc>
              <a:spcAft>
                <a:spcPts val="600"/>
              </a:spcAft>
              <a:buClr>
                <a:schemeClr val="accent1"/>
              </a:buClr>
              <a:buFont typeface="Arial" panose="020B0604020202020204" pitchFamily="34" charset="0"/>
              <a:buChar char="•"/>
            </a:pPr>
            <a:r>
              <a:rPr lang="en-US" dirty="0"/>
              <a:t>The percentage increase was higher for women than men when comparing the time periods, the male rate increased by 3.64% and the female increased by 6.94%</a:t>
            </a:r>
          </a:p>
          <a:p>
            <a:pPr marL="285750" indent="-228600">
              <a:lnSpc>
                <a:spcPct val="110000"/>
              </a:lnSpc>
              <a:spcAft>
                <a:spcPts val="600"/>
              </a:spcAft>
              <a:buClr>
                <a:schemeClr val="accent1"/>
              </a:buClr>
              <a:buFont typeface="Arial" panose="020B0604020202020204" pitchFamily="34" charset="0"/>
              <a:buChar char="•"/>
            </a:pPr>
            <a:r>
              <a:rPr lang="en-US" dirty="0"/>
              <a:t>The split between genders is still overwhelmingly male, however during Covid the split went more in </a:t>
            </a:r>
            <a:r>
              <a:rPr lang="en-US" dirty="0" err="1"/>
              <a:t>favour</a:t>
            </a:r>
            <a:r>
              <a:rPr lang="en-US" dirty="0"/>
              <a:t> of the female gender.</a:t>
            </a:r>
          </a:p>
          <a:p>
            <a:pPr marL="285750" indent="-228600">
              <a:lnSpc>
                <a:spcPct val="110000"/>
              </a:lnSpc>
              <a:spcAft>
                <a:spcPts val="600"/>
              </a:spcAft>
              <a:buClr>
                <a:schemeClr val="accent1"/>
              </a:buClr>
              <a:buFont typeface="Arial" panose="020B0604020202020204" pitchFamily="34" charset="0"/>
              <a:buChar char="•"/>
            </a:pPr>
            <a:r>
              <a:rPr lang="en-US" dirty="0"/>
              <a:t>The gender split over the charts comparing the time periods generally followed the same pattern and increased during covid.</a:t>
            </a:r>
          </a:p>
        </p:txBody>
      </p:sp>
    </p:spTree>
    <p:extLst>
      <p:ext uri="{BB962C8B-B14F-4D97-AF65-F5344CB8AC3E}">
        <p14:creationId xmlns:p14="http://schemas.microsoft.com/office/powerpoint/2010/main" val="19518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7" name="Rectangle 1536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369" name="Rectangle 15368">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5371" name="Rectangle 15370">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E8768A-7132-3040-31EC-643D7B9E7791}"/>
              </a:ext>
            </a:extLst>
          </p:cNvPr>
          <p:cNvSpPr>
            <a:spLocks noGrp="1"/>
          </p:cNvSpPr>
          <p:nvPr>
            <p:ph type="title"/>
          </p:nvPr>
        </p:nvSpPr>
        <p:spPr>
          <a:xfrm>
            <a:off x="7789333" y="2074797"/>
            <a:ext cx="3814189" cy="3157604"/>
          </a:xfrm>
        </p:spPr>
        <p:txBody>
          <a:bodyPr vert="horz" lIns="91440" tIns="45720" rIns="91440" bIns="45720" rtlCol="0" anchor="t">
            <a:normAutofit fontScale="90000"/>
          </a:bodyPr>
          <a:lstStyle/>
          <a:p>
            <a:r>
              <a:rPr lang="en-US" sz="1600" dirty="0"/>
              <a:t>The North West had the highest rate of suicide per 100000 people  pre Covid, however </a:t>
            </a:r>
            <a:r>
              <a:rPr lang="en-US" sz="1600" dirty="0" err="1"/>
              <a:t>duringCovid</a:t>
            </a:r>
            <a:r>
              <a:rPr lang="en-US" sz="1600" dirty="0"/>
              <a:t> the North East had the higher rate. </a:t>
            </a:r>
            <a:br>
              <a:rPr lang="en-US" sz="1600" dirty="0"/>
            </a:br>
            <a:br>
              <a:rPr lang="en-US" sz="1600" dirty="0"/>
            </a:br>
            <a:r>
              <a:rPr lang="en-US" sz="1600" dirty="0"/>
              <a:t>The only regions to have a decline in rates  were the East of England and London. All other regions the suicide rates rose during the pandemic.</a:t>
            </a:r>
            <a:br>
              <a:rPr lang="en-US" sz="1600" dirty="0"/>
            </a:br>
            <a:br>
              <a:rPr lang="en-US" sz="1600" dirty="0"/>
            </a:br>
            <a:r>
              <a:rPr lang="en-US" sz="1600" dirty="0"/>
              <a:t>Looking at the data, the area with the largest increase in the pandemic was the North East.</a:t>
            </a:r>
            <a:br>
              <a:rPr lang="en-US" sz="1600" dirty="0"/>
            </a:br>
            <a:br>
              <a:rPr lang="en-US" sz="1600" dirty="0"/>
            </a:br>
            <a:br>
              <a:rPr lang="en-US" sz="1600" dirty="0"/>
            </a:br>
            <a:br>
              <a:rPr lang="en-US" sz="1600" dirty="0"/>
            </a:br>
            <a:br>
              <a:rPr lang="en-US" sz="1600" dirty="0"/>
            </a:br>
            <a:endParaRPr lang="en-US" sz="1600" dirty="0"/>
          </a:p>
        </p:txBody>
      </p:sp>
      <p:pic>
        <p:nvPicPr>
          <p:cNvPr id="15362" name="Picture 2">
            <a:extLst>
              <a:ext uri="{FF2B5EF4-FFF2-40B4-BE49-F238E27FC236}">
                <a16:creationId xmlns:a16="http://schemas.microsoft.com/office/drawing/2014/main" id="{FAC560D3-8881-832E-EF0C-0E579E951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57"/>
          <a:stretch/>
        </p:blipFill>
        <p:spPr bwMode="auto">
          <a:xfrm>
            <a:off x="-1" y="10"/>
            <a:ext cx="7456513" cy="6857990"/>
          </a:xfrm>
          <a:prstGeom prst="rect">
            <a:avLst/>
          </a:prstGeom>
          <a:noFill/>
          <a:extLst>
            <a:ext uri="{909E8E84-426E-40DD-AFC4-6F175D3DCCD1}">
              <a14:hiddenFill xmlns:a14="http://schemas.microsoft.com/office/drawing/2010/main">
                <a:solidFill>
                  <a:srgbClr val="FFFFFF"/>
                </a:solidFill>
              </a14:hiddenFill>
            </a:ext>
          </a:extLst>
        </p:spPr>
      </p:pic>
      <p:sp>
        <p:nvSpPr>
          <p:cNvPr id="15373" name="Rectangle 1537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375" name="Rectangle 1537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229757F7-0163-10D6-A22B-C18700ED79A8}"/>
              </a:ext>
            </a:extLst>
          </p:cNvPr>
          <p:cNvSpPr txBox="1"/>
          <p:nvPr/>
        </p:nvSpPr>
        <p:spPr>
          <a:xfrm>
            <a:off x="7995314" y="575733"/>
            <a:ext cx="3608208" cy="923330"/>
          </a:xfrm>
          <a:prstGeom prst="rect">
            <a:avLst/>
          </a:prstGeom>
          <a:noFill/>
        </p:spPr>
        <p:txBody>
          <a:bodyPr wrap="square" rtlCol="0">
            <a:spAutoFit/>
          </a:bodyPr>
          <a:lstStyle/>
          <a:p>
            <a:r>
              <a:rPr lang="en-US"/>
              <a:t>Question 2 – How did Covid affect the Suicide rates in each region?</a:t>
            </a:r>
            <a:endParaRPr lang="en-US" dirty="0"/>
          </a:p>
        </p:txBody>
      </p:sp>
    </p:spTree>
    <p:extLst>
      <p:ext uri="{BB962C8B-B14F-4D97-AF65-F5344CB8AC3E}">
        <p14:creationId xmlns:p14="http://schemas.microsoft.com/office/powerpoint/2010/main" val="12283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Rectangle 13318">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1" name="Rectangle 13320">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23" name="Rectangle 1332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5" name="Rectangle 13324">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7" name="Rectangle 13326">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82F83-4CCC-3EE2-5087-6A637B0E8904}"/>
              </a:ext>
            </a:extLst>
          </p:cNvPr>
          <p:cNvSpPr>
            <a:spLocks noGrp="1"/>
          </p:cNvSpPr>
          <p:nvPr>
            <p:ph type="title"/>
          </p:nvPr>
        </p:nvSpPr>
        <p:spPr>
          <a:xfrm>
            <a:off x="1777323" y="4243241"/>
            <a:ext cx="3853829" cy="1849586"/>
          </a:xfrm>
        </p:spPr>
        <p:txBody>
          <a:bodyPr vert="horz" lIns="91440" tIns="45720" rIns="91440" bIns="45720" rtlCol="0" anchor="t">
            <a:normAutofit/>
          </a:bodyPr>
          <a:lstStyle/>
          <a:p>
            <a:r>
              <a:rPr lang="en-US" sz="4100" b="1" kern="1200" dirty="0">
                <a:solidFill>
                  <a:schemeClr val="tx1"/>
                </a:solidFill>
                <a:latin typeface="+mj-lt"/>
                <a:ea typeface="+mj-ea"/>
                <a:cs typeface="+mj-cs"/>
              </a:rPr>
              <a:t>West Midlands Map</a:t>
            </a:r>
          </a:p>
        </p:txBody>
      </p:sp>
      <p:sp>
        <p:nvSpPr>
          <p:cNvPr id="5" name="TextBox 4">
            <a:extLst>
              <a:ext uri="{FF2B5EF4-FFF2-40B4-BE49-F238E27FC236}">
                <a16:creationId xmlns:a16="http://schemas.microsoft.com/office/drawing/2014/main" id="{DB10CD50-46E2-777C-DEFA-60E7305EE05E}"/>
              </a:ext>
            </a:extLst>
          </p:cNvPr>
          <p:cNvSpPr txBox="1"/>
          <p:nvPr/>
        </p:nvSpPr>
        <p:spPr>
          <a:xfrm>
            <a:off x="6155705" y="4202832"/>
            <a:ext cx="5264729" cy="1883335"/>
          </a:xfrm>
          <a:prstGeom prst="rect">
            <a:avLst/>
          </a:prstGeom>
        </p:spPr>
        <p:txBody>
          <a:bodyPr vert="horz" lIns="91440" tIns="45720" rIns="91440" bIns="45720" rtlCol="0">
            <a:normAutofit/>
          </a:bodyPr>
          <a:lstStyle/>
          <a:p>
            <a:pPr>
              <a:lnSpc>
                <a:spcPct val="110000"/>
              </a:lnSpc>
              <a:spcAft>
                <a:spcPts val="600"/>
              </a:spcAft>
              <a:buClr>
                <a:schemeClr val="accent1"/>
              </a:buClr>
            </a:pPr>
            <a:r>
              <a:rPr lang="en-US" dirty="0"/>
              <a:t>Although </a:t>
            </a:r>
            <a:r>
              <a:rPr lang="en-US" dirty="0" err="1"/>
              <a:t>Solihull</a:t>
            </a:r>
            <a:r>
              <a:rPr lang="en-US" dirty="0"/>
              <a:t> pre-Covid had the highest suicide rate, it was Stoke-on-Trent that had the highest rate during Covid. Interestingly, </a:t>
            </a:r>
            <a:r>
              <a:rPr lang="en-US" dirty="0" err="1"/>
              <a:t>Solihull</a:t>
            </a:r>
            <a:r>
              <a:rPr lang="en-US" dirty="0"/>
              <a:t> had the biggest drop during the pandemic and had one of the lowest rates of suicide during Covid-19.</a:t>
            </a:r>
          </a:p>
        </p:txBody>
      </p:sp>
      <p:pic>
        <p:nvPicPr>
          <p:cNvPr id="13314" name="Picture 2">
            <a:extLst>
              <a:ext uri="{FF2B5EF4-FFF2-40B4-BE49-F238E27FC236}">
                <a16:creationId xmlns:a16="http://schemas.microsoft.com/office/drawing/2014/main" id="{3FC4E87A-B0EF-DDE6-EEA7-AB7908714E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77323" y="565153"/>
            <a:ext cx="9479235" cy="31518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CD969A-67EB-6D34-8718-45C5F1BDA0F6}"/>
              </a:ext>
            </a:extLst>
          </p:cNvPr>
          <p:cNvSpPr txBox="1"/>
          <p:nvPr/>
        </p:nvSpPr>
        <p:spPr>
          <a:xfrm>
            <a:off x="117134" y="849254"/>
            <a:ext cx="1455590" cy="2862322"/>
          </a:xfrm>
          <a:prstGeom prst="rect">
            <a:avLst/>
          </a:prstGeom>
          <a:noFill/>
        </p:spPr>
        <p:txBody>
          <a:bodyPr wrap="square" rtlCol="0">
            <a:spAutoFit/>
          </a:bodyPr>
          <a:lstStyle/>
          <a:p>
            <a:r>
              <a:rPr lang="en-US" dirty="0"/>
              <a:t>We decided to have a more in depth look at the West Midlands area as we are all based there.</a:t>
            </a:r>
          </a:p>
        </p:txBody>
      </p:sp>
    </p:spTree>
    <p:extLst>
      <p:ext uri="{BB962C8B-B14F-4D97-AF65-F5344CB8AC3E}">
        <p14:creationId xmlns:p14="http://schemas.microsoft.com/office/powerpoint/2010/main" val="97989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25" name="Rectangle 16412">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426" name="Rectangle 16414">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6427" name="Rectangle 1641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CCB04-17A8-5957-8F19-1EB74EE370C8}"/>
              </a:ext>
            </a:extLst>
          </p:cNvPr>
          <p:cNvSpPr>
            <a:spLocks noGrp="1"/>
          </p:cNvSpPr>
          <p:nvPr>
            <p:ph type="title"/>
          </p:nvPr>
        </p:nvSpPr>
        <p:spPr>
          <a:xfrm>
            <a:off x="8733402" y="211031"/>
            <a:ext cx="3246966" cy="1600836"/>
          </a:xfrm>
        </p:spPr>
        <p:txBody>
          <a:bodyPr vert="horz" lIns="91440" tIns="45720" rIns="91440" bIns="45720" rtlCol="0" anchor="t">
            <a:noAutofit/>
          </a:bodyPr>
          <a:lstStyle/>
          <a:p>
            <a:r>
              <a:rPr lang="en-US" sz="4000" b="1" kern="1200" dirty="0">
                <a:solidFill>
                  <a:schemeClr val="tx1"/>
                </a:solidFill>
                <a:latin typeface="+mj-lt"/>
                <a:ea typeface="+mj-ea"/>
                <a:cs typeface="+mj-cs"/>
              </a:rPr>
              <a:t>West Midlands API</a:t>
            </a:r>
          </a:p>
        </p:txBody>
      </p:sp>
      <p:pic>
        <p:nvPicPr>
          <p:cNvPr id="7" name="Picture 6">
            <a:extLst>
              <a:ext uri="{FF2B5EF4-FFF2-40B4-BE49-F238E27FC236}">
                <a16:creationId xmlns:a16="http://schemas.microsoft.com/office/drawing/2014/main" id="{8189B7FC-0F5F-4B99-6002-6A59CC2789EF}"/>
              </a:ext>
            </a:extLst>
          </p:cNvPr>
          <p:cNvPicPr>
            <a:picLocks noChangeAspect="1"/>
          </p:cNvPicPr>
          <p:nvPr/>
        </p:nvPicPr>
        <p:blipFill rotWithShape="1">
          <a:blip r:embed="rId2"/>
          <a:srcRect r="24517" b="-4"/>
          <a:stretch/>
        </p:blipFill>
        <p:spPr>
          <a:xfrm>
            <a:off x="1984099" y="173222"/>
            <a:ext cx="6749302" cy="3501311"/>
          </a:xfrm>
          <a:prstGeom prst="rect">
            <a:avLst/>
          </a:prstGeom>
        </p:spPr>
      </p:pic>
      <p:pic>
        <p:nvPicPr>
          <p:cNvPr id="16388" name="Picture 4">
            <a:extLst>
              <a:ext uri="{FF2B5EF4-FFF2-40B4-BE49-F238E27FC236}">
                <a16:creationId xmlns:a16="http://schemas.microsoft.com/office/drawing/2014/main" id="{99FB2227-BCF5-A42A-3083-41E0802B73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59" r="25861" b="-1"/>
          <a:stretch/>
        </p:blipFill>
        <p:spPr bwMode="auto">
          <a:xfrm>
            <a:off x="6959600" y="3752716"/>
            <a:ext cx="3928533" cy="2894253"/>
          </a:xfrm>
          <a:prstGeom prst="rect">
            <a:avLst/>
          </a:prstGeom>
          <a:noFill/>
          <a:extLst>
            <a:ext uri="{909E8E84-426E-40DD-AFC4-6F175D3DCCD1}">
              <a14:hiddenFill xmlns:a14="http://schemas.microsoft.com/office/drawing/2010/main">
                <a:solidFill>
                  <a:srgbClr val="FFFFFF"/>
                </a:solidFill>
              </a14:hiddenFill>
            </a:ext>
          </a:extLst>
        </p:spPr>
      </p:pic>
      <p:sp>
        <p:nvSpPr>
          <p:cNvPr id="16428" name="Rectangle 16418">
            <a:extLst>
              <a:ext uri="{FF2B5EF4-FFF2-40B4-BE49-F238E27FC236}">
                <a16:creationId xmlns:a16="http://schemas.microsoft.com/office/drawing/2014/main" id="{9D3A5031-9D3C-8644-B4B7-EF0AE7123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1842549"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429" name="Rectangle 16420">
            <a:extLst>
              <a:ext uri="{FF2B5EF4-FFF2-40B4-BE49-F238E27FC236}">
                <a16:creationId xmlns:a16="http://schemas.microsoft.com/office/drawing/2014/main" id="{68269A27-9C8D-7B45-A326-2716D33BF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8" name="Picture 7">
            <a:extLst>
              <a:ext uri="{FF2B5EF4-FFF2-40B4-BE49-F238E27FC236}">
                <a16:creationId xmlns:a16="http://schemas.microsoft.com/office/drawing/2014/main" id="{87F98694-441E-63A4-62FA-349175C0AA8F}"/>
              </a:ext>
            </a:extLst>
          </p:cNvPr>
          <p:cNvPicPr>
            <a:picLocks noChangeAspect="1"/>
          </p:cNvPicPr>
          <p:nvPr/>
        </p:nvPicPr>
        <p:blipFill>
          <a:blip r:embed="rId4"/>
          <a:stretch>
            <a:fillRect/>
          </a:stretch>
        </p:blipFill>
        <p:spPr>
          <a:xfrm>
            <a:off x="1984098" y="3752716"/>
            <a:ext cx="4111902" cy="2957116"/>
          </a:xfrm>
          <a:prstGeom prst="rect">
            <a:avLst/>
          </a:prstGeom>
        </p:spPr>
      </p:pic>
    </p:spTree>
    <p:extLst>
      <p:ext uri="{BB962C8B-B14F-4D97-AF65-F5344CB8AC3E}">
        <p14:creationId xmlns:p14="http://schemas.microsoft.com/office/powerpoint/2010/main" val="412732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7" name="Rectangle 9226">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31" name="Rectangle 923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3" name="Rectangle 9232">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5" name="Rectangle 9234">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6C22B3-CDA5-82E1-3A91-075FE7D20290}"/>
              </a:ext>
            </a:extLst>
          </p:cNvPr>
          <p:cNvSpPr txBox="1"/>
          <p:nvPr/>
        </p:nvSpPr>
        <p:spPr>
          <a:xfrm>
            <a:off x="1777323" y="4243241"/>
            <a:ext cx="3853829" cy="184958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London Suicide Effects</a:t>
            </a:r>
          </a:p>
          <a:p>
            <a:pPr>
              <a:lnSpc>
                <a:spcPct val="90000"/>
              </a:lnSpc>
              <a:spcBef>
                <a:spcPct val="0"/>
              </a:spcBef>
              <a:spcAft>
                <a:spcPts val="600"/>
              </a:spcAft>
            </a:pPr>
            <a:endParaRPr lang="en-US" sz="3700" b="1"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E6F596A0-ECCF-9971-FF8F-0F008569EE22}"/>
              </a:ext>
            </a:extLst>
          </p:cNvPr>
          <p:cNvSpPr txBox="1"/>
          <p:nvPr/>
        </p:nvSpPr>
        <p:spPr>
          <a:xfrm>
            <a:off x="6155705" y="4202832"/>
            <a:ext cx="5264729" cy="1883335"/>
          </a:xfrm>
          <a:prstGeom prst="rect">
            <a:avLst/>
          </a:prstGeom>
        </p:spPr>
        <p:txBody>
          <a:bodyPr vert="horz" lIns="91440" tIns="45720" rIns="91440" bIns="45720" rtlCol="0">
            <a:normAutofit/>
          </a:bodyPr>
          <a:lstStyle/>
          <a:p>
            <a:pPr>
              <a:spcAft>
                <a:spcPts val="600"/>
              </a:spcAft>
              <a:buClr>
                <a:schemeClr val="accent1"/>
              </a:buClr>
            </a:pPr>
            <a:r>
              <a:rPr lang="en-US" sz="1100" dirty="0"/>
              <a:t>We also wanted to investigate why London had a decrease during the pandemic and explored the areas of London more.</a:t>
            </a:r>
          </a:p>
          <a:p>
            <a:pPr>
              <a:spcAft>
                <a:spcPts val="600"/>
              </a:spcAft>
              <a:buClr>
                <a:schemeClr val="accent1"/>
              </a:buClr>
            </a:pPr>
            <a:endParaRPr lang="en-US" sz="1100" dirty="0"/>
          </a:p>
          <a:p>
            <a:pPr indent="-228600">
              <a:spcAft>
                <a:spcPts val="600"/>
              </a:spcAft>
              <a:buClr>
                <a:schemeClr val="accent1"/>
              </a:buClr>
              <a:buFont typeface="Arial" panose="020B0604020202020204" pitchFamily="34" charset="0"/>
              <a:buChar char="•"/>
            </a:pPr>
            <a:r>
              <a:rPr lang="en-US" sz="1100" dirty="0"/>
              <a:t>Certain areas within London: Bromley, Barnet and </a:t>
            </a:r>
            <a:r>
              <a:rPr lang="en-US" sz="1100" dirty="0" err="1"/>
              <a:t>Houndslow</a:t>
            </a:r>
            <a:r>
              <a:rPr lang="en-US" sz="1100" dirty="0"/>
              <a:t>, dropped rates</a:t>
            </a:r>
          </a:p>
          <a:p>
            <a:pPr indent="-228600">
              <a:spcAft>
                <a:spcPts val="600"/>
              </a:spcAft>
              <a:buClr>
                <a:schemeClr val="accent1"/>
              </a:buClr>
              <a:buFont typeface="Arial" panose="020B0604020202020204" pitchFamily="34" charset="0"/>
              <a:buChar char="•"/>
            </a:pPr>
            <a:endParaRPr lang="en-US" sz="1100" dirty="0"/>
          </a:p>
          <a:p>
            <a:pPr indent="-228600">
              <a:spcAft>
                <a:spcPts val="600"/>
              </a:spcAft>
              <a:buClr>
                <a:schemeClr val="accent1"/>
              </a:buClr>
              <a:buFont typeface="Arial" panose="020B0604020202020204" pitchFamily="34" charset="0"/>
              <a:buChar char="•"/>
            </a:pPr>
            <a:r>
              <a:rPr lang="en-US" sz="1100" dirty="0"/>
              <a:t>However, Barnet, </a:t>
            </a:r>
            <a:r>
              <a:rPr lang="en-US" sz="1100" dirty="0" err="1"/>
              <a:t>Ealing</a:t>
            </a:r>
            <a:r>
              <a:rPr lang="en-US" sz="1100" dirty="0"/>
              <a:t>, Chelsea and Fulham had an increase in suicides during Covid</a:t>
            </a:r>
          </a:p>
          <a:p>
            <a:pPr indent="-228600">
              <a:spcAft>
                <a:spcPts val="600"/>
              </a:spcAft>
              <a:buClr>
                <a:schemeClr val="accent1"/>
              </a:buClr>
              <a:buFont typeface="Arial" panose="020B0604020202020204" pitchFamily="34" charset="0"/>
              <a:buChar char="•"/>
            </a:pPr>
            <a:endParaRPr lang="en-US" sz="1100" dirty="0"/>
          </a:p>
        </p:txBody>
      </p:sp>
      <p:pic>
        <p:nvPicPr>
          <p:cNvPr id="9222" name="Picture 6">
            <a:extLst>
              <a:ext uri="{FF2B5EF4-FFF2-40B4-BE49-F238E27FC236}">
                <a16:creationId xmlns:a16="http://schemas.microsoft.com/office/drawing/2014/main" id="{2B6C1358-0DD5-AF8C-6966-6F58281782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77323" y="565153"/>
            <a:ext cx="9479235" cy="315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523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122C-AF53-5695-C733-4BBE054629BC}"/>
              </a:ext>
            </a:extLst>
          </p:cNvPr>
          <p:cNvSpPr>
            <a:spLocks noGrp="1"/>
          </p:cNvSpPr>
          <p:nvPr>
            <p:ph type="title"/>
          </p:nvPr>
        </p:nvSpPr>
        <p:spPr/>
        <p:txBody>
          <a:bodyPr>
            <a:normAutofit/>
          </a:bodyPr>
          <a:lstStyle/>
          <a:p>
            <a:r>
              <a:rPr lang="en-US" sz="2800" dirty="0"/>
              <a:t>Question 3 - How did Covid affect the suicide rates in different areas of depravation?</a:t>
            </a:r>
          </a:p>
        </p:txBody>
      </p:sp>
      <p:sp>
        <p:nvSpPr>
          <p:cNvPr id="5" name="TextBox 4">
            <a:extLst>
              <a:ext uri="{FF2B5EF4-FFF2-40B4-BE49-F238E27FC236}">
                <a16:creationId xmlns:a16="http://schemas.microsoft.com/office/drawing/2014/main" id="{AC1D164C-2B67-9B0E-2C5C-54AB048F2F08}"/>
              </a:ext>
            </a:extLst>
          </p:cNvPr>
          <p:cNvSpPr txBox="1"/>
          <p:nvPr/>
        </p:nvSpPr>
        <p:spPr>
          <a:xfrm>
            <a:off x="1717183" y="2005781"/>
            <a:ext cx="2685484" cy="4247317"/>
          </a:xfrm>
          <a:prstGeom prst="rect">
            <a:avLst/>
          </a:prstGeom>
          <a:noFill/>
        </p:spPr>
        <p:txBody>
          <a:bodyPr wrap="square" rtlCol="0">
            <a:spAutoFit/>
          </a:bodyPr>
          <a:lstStyle/>
          <a:p>
            <a:r>
              <a:rPr lang="en-US" dirty="0"/>
              <a:t>We compared the areas of the UK by decile of deprivation.</a:t>
            </a:r>
          </a:p>
          <a:p>
            <a:r>
              <a:rPr lang="en-US" dirty="0"/>
              <a:t>When looking at the chart displayed we could see a trend in the lower and upper deciles. </a:t>
            </a:r>
          </a:p>
          <a:p>
            <a:r>
              <a:rPr lang="en-US" dirty="0"/>
              <a:t>The most deprived area had a massive drop in suicide rate, during the pandemic and the upper deciles had a sharp increase during it.</a:t>
            </a:r>
          </a:p>
        </p:txBody>
      </p:sp>
      <p:pic>
        <p:nvPicPr>
          <p:cNvPr id="17410" name="Picture 2">
            <a:extLst>
              <a:ext uri="{FF2B5EF4-FFF2-40B4-BE49-F238E27FC236}">
                <a16:creationId xmlns:a16="http://schemas.microsoft.com/office/drawing/2014/main" id="{9CD2463A-612F-B642-E5FB-6A4F678C3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145" y="2005781"/>
            <a:ext cx="6281587" cy="4711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7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5448-CF15-E25F-183C-FF020B73894F}"/>
              </a:ext>
            </a:extLst>
          </p:cNvPr>
          <p:cNvSpPr>
            <a:spLocks noGrp="1"/>
          </p:cNvSpPr>
          <p:nvPr>
            <p:ph type="title"/>
          </p:nvPr>
        </p:nvSpPr>
        <p:spPr/>
        <p:txBody>
          <a:bodyPr>
            <a:normAutofit fontScale="90000"/>
          </a:bodyPr>
          <a:lstStyle/>
          <a:p>
            <a:r>
              <a:rPr lang="en-US" dirty="0"/>
              <a:t>Looking at the change rate per decile of deprived area during Covid</a:t>
            </a:r>
          </a:p>
        </p:txBody>
      </p:sp>
      <p:pic>
        <p:nvPicPr>
          <p:cNvPr id="18434" name="Picture 2">
            <a:extLst>
              <a:ext uri="{FF2B5EF4-FFF2-40B4-BE49-F238E27FC236}">
                <a16:creationId xmlns:a16="http://schemas.microsoft.com/office/drawing/2014/main" id="{6D94CF41-FD97-FBD0-075E-F65D479B1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055" y="2506133"/>
            <a:ext cx="5376332" cy="37147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5387DC6F-1657-1D68-E0B0-8D681D497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01" y="2506133"/>
            <a:ext cx="5575499"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3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A6E7-FA0F-B6F2-0A04-90E05768376D}"/>
              </a:ext>
            </a:extLst>
          </p:cNvPr>
          <p:cNvSpPr>
            <a:spLocks noGrp="1"/>
          </p:cNvSpPr>
          <p:nvPr>
            <p:ph type="ctrTitle"/>
          </p:nvPr>
        </p:nvSpPr>
        <p:spPr>
          <a:xfrm>
            <a:off x="4635040" y="455362"/>
            <a:ext cx="6991800" cy="1550419"/>
          </a:xfrm>
        </p:spPr>
        <p:txBody>
          <a:bodyPr vert="horz" lIns="91440" tIns="45720" rIns="91440" bIns="45720" rtlCol="0" anchor="t">
            <a:normAutofit/>
          </a:bodyPr>
          <a:lstStyle/>
          <a:p>
            <a:r>
              <a:rPr lang="en-US" sz="4400" b="1" kern="1200">
                <a:solidFill>
                  <a:schemeClr val="tx1"/>
                </a:solidFill>
                <a:latin typeface="+mj-lt"/>
                <a:ea typeface="+mj-ea"/>
                <a:cs typeface="+mj-cs"/>
              </a:rPr>
              <a:t>Analysis </a:t>
            </a:r>
          </a:p>
        </p:txBody>
      </p:sp>
      <p:pic>
        <p:nvPicPr>
          <p:cNvPr id="1028" name="Picture 4" descr="Branding guidelines - GCS">
            <a:extLst>
              <a:ext uri="{FF2B5EF4-FFF2-40B4-BE49-F238E27FC236}">
                <a16:creationId xmlns:a16="http://schemas.microsoft.com/office/drawing/2014/main" id="{545C205F-4E89-056F-542A-519578D789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6" r="14304" b="2"/>
          <a:stretch/>
        </p:blipFill>
        <p:spPr bwMode="auto">
          <a:xfrm>
            <a:off x="20" y="4"/>
            <a:ext cx="4173348" cy="3428999"/>
          </a:xfrm>
          <a:custGeom>
            <a:avLst/>
            <a:gdLst/>
            <a:ahLst/>
            <a:cxnLst/>
            <a:rect l="l" t="t" r="r" b="b"/>
            <a:pathLst>
              <a:path w="4173368" h="3428999">
                <a:moveTo>
                  <a:pt x="0" y="0"/>
                </a:moveTo>
                <a:lnTo>
                  <a:pt x="3603641" y="0"/>
                </a:lnTo>
                <a:lnTo>
                  <a:pt x="3603641" y="565149"/>
                </a:lnTo>
                <a:lnTo>
                  <a:pt x="4173368" y="565149"/>
                </a:lnTo>
                <a:lnTo>
                  <a:pt x="4173368" y="3428999"/>
                </a:lnTo>
                <a:lnTo>
                  <a:pt x="0" y="3428999"/>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Top view of a background splashed with colours">
            <a:extLst>
              <a:ext uri="{FF2B5EF4-FFF2-40B4-BE49-F238E27FC236}">
                <a16:creationId xmlns:a16="http://schemas.microsoft.com/office/drawing/2014/main" id="{C9CD8AD1-BC4E-840E-2507-E234BA59EA05}"/>
              </a:ext>
            </a:extLst>
          </p:cNvPr>
          <p:cNvPicPr>
            <a:picLocks noChangeAspect="1"/>
          </p:cNvPicPr>
          <p:nvPr/>
        </p:nvPicPr>
        <p:blipFill rotWithShape="1">
          <a:blip r:embed="rId3"/>
          <a:srcRect l="10216" r="20170" b="1"/>
          <a:stretch/>
        </p:blipFill>
        <p:spPr>
          <a:xfrm>
            <a:off x="20" y="3428997"/>
            <a:ext cx="4169644" cy="3429000"/>
          </a:xfrm>
          <a:prstGeom prst="rect">
            <a:avLst/>
          </a:prstGeom>
        </p:spPr>
      </p:pic>
      <p:sp>
        <p:nvSpPr>
          <p:cNvPr id="5" name="TextBox 4">
            <a:extLst>
              <a:ext uri="{FF2B5EF4-FFF2-40B4-BE49-F238E27FC236}">
                <a16:creationId xmlns:a16="http://schemas.microsoft.com/office/drawing/2014/main" id="{9AA98DAB-27DA-6D39-2FE3-E0FA7460AAC8}"/>
              </a:ext>
            </a:extLst>
          </p:cNvPr>
          <p:cNvSpPr txBox="1"/>
          <p:nvPr/>
        </p:nvSpPr>
        <p:spPr>
          <a:xfrm>
            <a:off x="4635040" y="2160016"/>
            <a:ext cx="6991800" cy="3926152"/>
          </a:xfrm>
          <a:prstGeom prst="rect">
            <a:avLst/>
          </a:prstGeom>
        </p:spPr>
        <p:txBody>
          <a:bodyPr vert="horz" lIns="91440" tIns="45720" rIns="91440" bIns="45720" rtlCol="0">
            <a:normAutofit/>
          </a:bodyPr>
          <a:lstStyle/>
          <a:p>
            <a:r>
              <a:rPr lang="en-US" dirty="0"/>
              <a:t>The sharp decrease in the more deprived deciles needed more investigation so we produced change rate </a:t>
            </a:r>
            <a:r>
              <a:rPr lang="en-US" dirty="0" err="1"/>
              <a:t>visualisations</a:t>
            </a:r>
            <a:r>
              <a:rPr lang="en-US" dirty="0"/>
              <a:t> to provide further insights.</a:t>
            </a:r>
          </a:p>
          <a:p>
            <a:endParaRPr lang="en-US" dirty="0"/>
          </a:p>
          <a:p>
            <a:r>
              <a:rPr lang="en-US" dirty="0"/>
              <a:t>The charts didn’t seem to  support the sharp decrease as the change in counts (total suicides in the area) slightly rose. </a:t>
            </a:r>
          </a:p>
          <a:p>
            <a:endParaRPr lang="en-US" dirty="0"/>
          </a:p>
          <a:p>
            <a:r>
              <a:rPr lang="en-US" dirty="0"/>
              <a:t>From this we had to conclude the most deprived areas increased in size during covid causing this change and the decrease in value per 100000 people.</a:t>
            </a:r>
          </a:p>
        </p:txBody>
      </p:sp>
    </p:spTree>
    <p:extLst>
      <p:ext uri="{BB962C8B-B14F-4D97-AF65-F5344CB8AC3E}">
        <p14:creationId xmlns:p14="http://schemas.microsoft.com/office/powerpoint/2010/main" val="38364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297" name="Rectangle 12296">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2299" name="Rectangle 1229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159A9-5312-2B4F-62D0-39570500A752}"/>
              </a:ext>
            </a:extLst>
          </p:cNvPr>
          <p:cNvSpPr>
            <a:spLocks noGrp="1"/>
          </p:cNvSpPr>
          <p:nvPr>
            <p:ph type="title"/>
          </p:nvPr>
        </p:nvSpPr>
        <p:spPr>
          <a:xfrm>
            <a:off x="8018633" y="1247140"/>
            <a:ext cx="3608208" cy="3450844"/>
          </a:xfrm>
        </p:spPr>
        <p:txBody>
          <a:bodyPr vert="horz" lIns="91440" tIns="45720" rIns="91440" bIns="45720" rtlCol="0" anchor="t">
            <a:normAutofit/>
          </a:bodyPr>
          <a:lstStyle/>
          <a:p>
            <a:pPr>
              <a:lnSpc>
                <a:spcPct val="90000"/>
              </a:lnSpc>
            </a:pPr>
            <a:r>
              <a:rPr lang="en-US" sz="2600"/>
              <a:t>A Project By:</a:t>
            </a:r>
            <a:br>
              <a:rPr lang="en-US" sz="2600"/>
            </a:br>
            <a:br>
              <a:rPr lang="en-US" sz="2600"/>
            </a:br>
            <a:r>
              <a:rPr lang="en-US" sz="2600"/>
              <a:t>James Hands</a:t>
            </a:r>
            <a:br>
              <a:rPr lang="en-US" sz="2600"/>
            </a:br>
            <a:r>
              <a:rPr lang="en-US" sz="2600"/>
              <a:t>Gussie Poole</a:t>
            </a:r>
            <a:br>
              <a:rPr lang="en-US" sz="2600"/>
            </a:br>
            <a:r>
              <a:rPr lang="en-US" sz="2600"/>
              <a:t>Siobhan Brindley</a:t>
            </a:r>
            <a:br>
              <a:rPr lang="en-US" sz="2600"/>
            </a:br>
            <a:r>
              <a:rPr lang="en-US" sz="2600"/>
              <a:t>Hardip Jandu</a:t>
            </a:r>
            <a:br>
              <a:rPr lang="en-US" sz="2600"/>
            </a:br>
            <a:br>
              <a:rPr lang="en-US" sz="2600"/>
            </a:br>
            <a:br>
              <a:rPr lang="en-US" sz="2600"/>
            </a:br>
            <a:endParaRPr lang="en-US" sz="2600"/>
          </a:p>
        </p:txBody>
      </p:sp>
      <p:pic>
        <p:nvPicPr>
          <p:cNvPr id="12290" name="Picture 2" descr="Mental health: NHS expansion plan sees thousands of new posts created | UK  | News | Express.co.uk">
            <a:extLst>
              <a:ext uri="{FF2B5EF4-FFF2-40B4-BE49-F238E27FC236}">
                <a16:creationId xmlns:a16="http://schemas.microsoft.com/office/drawing/2014/main" id="{C05CA853-21AD-DDD2-11AA-09C7C6D98A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6" r="17288" b="1"/>
          <a:stretch/>
        </p:blipFill>
        <p:spPr bwMode="auto">
          <a:xfrm>
            <a:off x="20" y="1375492"/>
            <a:ext cx="7453462" cy="5482508"/>
          </a:xfrm>
          <a:prstGeom prst="rect">
            <a:avLst/>
          </a:prstGeom>
          <a:noFill/>
          <a:extLst>
            <a:ext uri="{909E8E84-426E-40DD-AFC4-6F175D3DCCD1}">
              <a14:hiddenFill xmlns:a14="http://schemas.microsoft.com/office/drawing/2010/main">
                <a:solidFill>
                  <a:srgbClr val="FFFFFF"/>
                </a:solidFill>
              </a14:hiddenFill>
            </a:ext>
          </a:extLst>
        </p:spPr>
      </p:pic>
      <p:sp>
        <p:nvSpPr>
          <p:cNvPr id="12301" name="Rectangle 12300">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303" name="Rectangle 12302">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42548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2" name="Rectangle 20501">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504" name="Rectangle 20503">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0506" name="Rectangle 20505">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a:extLst>
              <a:ext uri="{FF2B5EF4-FFF2-40B4-BE49-F238E27FC236}">
                <a16:creationId xmlns:a16="http://schemas.microsoft.com/office/drawing/2014/main" id="{6F5B52B0-1A79-C051-E8AE-2ED3101A23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13" b="1"/>
          <a:stretch/>
        </p:blipFill>
        <p:spPr bwMode="auto">
          <a:xfrm>
            <a:off x="3048" y="10"/>
            <a:ext cx="1218895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08" name="Rectangle 20507">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 name="Title 1">
            <a:extLst>
              <a:ext uri="{FF2B5EF4-FFF2-40B4-BE49-F238E27FC236}">
                <a16:creationId xmlns:a16="http://schemas.microsoft.com/office/drawing/2014/main" id="{E9E64546-27E3-5343-88BE-5652D98159F1}"/>
              </a:ext>
            </a:extLst>
          </p:cNvPr>
          <p:cNvSpPr>
            <a:spLocks noGrp="1"/>
          </p:cNvSpPr>
          <p:nvPr>
            <p:ph type="title"/>
          </p:nvPr>
        </p:nvSpPr>
        <p:spPr>
          <a:xfrm>
            <a:off x="1600516" y="1247140"/>
            <a:ext cx="4650160" cy="3450844"/>
          </a:xfrm>
        </p:spPr>
        <p:txBody>
          <a:bodyPr vert="horz" lIns="91440" tIns="45720" rIns="91440" bIns="45720" rtlCol="0" anchor="t">
            <a:normAutofit/>
          </a:bodyPr>
          <a:lstStyle/>
          <a:p>
            <a:r>
              <a:rPr lang="en-US" sz="6000" dirty="0">
                <a:solidFill>
                  <a:srgbClr val="FFFFFF"/>
                </a:solidFill>
              </a:rPr>
              <a:t>Box Plots and a P Value</a:t>
            </a:r>
          </a:p>
        </p:txBody>
      </p:sp>
      <p:sp>
        <p:nvSpPr>
          <p:cNvPr id="20510" name="Rectangle 20509">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2" name="Rectangle 20511">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12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43">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46" name="Rectangle 45">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5953"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Rectangle 49">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1146"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9B50BC3-7359-88FC-9F7A-8E490F66C5B8}"/>
              </a:ext>
            </a:extLst>
          </p:cNvPr>
          <p:cNvSpPr>
            <a:spLocks noGrp="1"/>
          </p:cNvSpPr>
          <p:nvPr>
            <p:ph type="title"/>
          </p:nvPr>
        </p:nvSpPr>
        <p:spPr>
          <a:xfrm>
            <a:off x="8016858" y="1247140"/>
            <a:ext cx="3609982" cy="3450844"/>
          </a:xfrm>
        </p:spPr>
        <p:txBody>
          <a:bodyPr vert="horz" lIns="91440" tIns="45720" rIns="91440" bIns="45720" rtlCol="0" anchor="t">
            <a:normAutofit/>
          </a:bodyPr>
          <a:lstStyle/>
          <a:p>
            <a:r>
              <a:rPr lang="en-US" sz="4800" dirty="0"/>
              <a:t>P Value Calculation</a:t>
            </a:r>
          </a:p>
        </p:txBody>
      </p:sp>
      <p:pic>
        <p:nvPicPr>
          <p:cNvPr id="5" name="Picture 4">
            <a:extLst>
              <a:ext uri="{FF2B5EF4-FFF2-40B4-BE49-F238E27FC236}">
                <a16:creationId xmlns:a16="http://schemas.microsoft.com/office/drawing/2014/main" id="{70D9162C-5EBD-4F2A-51DD-028B9A306712}"/>
              </a:ext>
            </a:extLst>
          </p:cNvPr>
          <p:cNvPicPr>
            <a:picLocks noChangeAspect="1"/>
          </p:cNvPicPr>
          <p:nvPr/>
        </p:nvPicPr>
        <p:blipFill rotWithShape="1">
          <a:blip r:embed="rId2"/>
          <a:srcRect r="1872" b="-1"/>
          <a:stretch/>
        </p:blipFill>
        <p:spPr>
          <a:xfrm>
            <a:off x="105369" y="440268"/>
            <a:ext cx="6278850" cy="6096554"/>
          </a:xfrm>
          <a:prstGeom prst="rect">
            <a:avLst/>
          </a:prstGeom>
        </p:spPr>
      </p:pic>
    </p:spTree>
    <p:extLst>
      <p:ext uri="{BB962C8B-B14F-4D97-AF65-F5344CB8AC3E}">
        <p14:creationId xmlns:p14="http://schemas.microsoft.com/office/powerpoint/2010/main" val="986262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62" name="Rectangle 14361">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4" name="Rectangle 14363">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66" name="Rectangle 1436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8" name="Rectangle 14367">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398"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370" name="Rectangle 14369">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8591"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E8B7220-E206-6E2C-98C8-BCD931C60B3D}"/>
              </a:ext>
            </a:extLst>
          </p:cNvPr>
          <p:cNvSpPr>
            <a:spLocks noGrp="1"/>
          </p:cNvSpPr>
          <p:nvPr>
            <p:ph type="title"/>
          </p:nvPr>
        </p:nvSpPr>
        <p:spPr>
          <a:xfrm>
            <a:off x="6555300" y="455362"/>
            <a:ext cx="5071540" cy="1550419"/>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Regression Charts detailing the North to South Comparison</a:t>
            </a:r>
          </a:p>
        </p:txBody>
      </p:sp>
      <p:sp>
        <p:nvSpPr>
          <p:cNvPr id="14346" name="Content Placeholder 14345">
            <a:extLst>
              <a:ext uri="{FF2B5EF4-FFF2-40B4-BE49-F238E27FC236}">
                <a16:creationId xmlns:a16="http://schemas.microsoft.com/office/drawing/2014/main" id="{92F661C1-1EF2-46BD-E2AE-99E94C34E825}"/>
              </a:ext>
            </a:extLst>
          </p:cNvPr>
          <p:cNvSpPr>
            <a:spLocks noGrp="1"/>
          </p:cNvSpPr>
          <p:nvPr>
            <p:ph sz="half" idx="2"/>
          </p:nvPr>
        </p:nvSpPr>
        <p:spPr>
          <a:xfrm>
            <a:off x="6555300" y="2160016"/>
            <a:ext cx="5071540" cy="3926152"/>
          </a:xfrm>
        </p:spPr>
        <p:txBody>
          <a:bodyPr vert="horz" lIns="91440" tIns="45720" rIns="91440" bIns="45720" rtlCol="0">
            <a:normAutofit/>
          </a:bodyPr>
          <a:lstStyle/>
          <a:p>
            <a:r>
              <a:rPr lang="en-US" sz="2000"/>
              <a:t>Our graphs show there is a slight trend between the latitude and the suicide rate per 100000, which seemed to increase during Covid. The r value pre Covid was 0.23 and during Covid was 0.35 showing an increase in the trend.</a:t>
            </a:r>
          </a:p>
        </p:txBody>
      </p:sp>
      <p:pic>
        <p:nvPicPr>
          <p:cNvPr id="14338" name="Picture 2">
            <a:extLst>
              <a:ext uri="{FF2B5EF4-FFF2-40B4-BE49-F238E27FC236}">
                <a16:creationId xmlns:a16="http://schemas.microsoft.com/office/drawing/2014/main" id="{54B9280C-0950-A632-B360-FE17F18276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3740" y="565154"/>
            <a:ext cx="3139490" cy="2526091"/>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50C4B604-1D47-C9DA-6C02-158397AA63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6428" y="3566734"/>
            <a:ext cx="3136573" cy="252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8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5928-DD34-7BB2-67B4-59CD07AE4BD2}"/>
              </a:ext>
            </a:extLst>
          </p:cNvPr>
          <p:cNvSpPr>
            <a:spLocks noGrp="1"/>
          </p:cNvSpPr>
          <p:nvPr>
            <p:ph type="title"/>
          </p:nvPr>
        </p:nvSpPr>
        <p:spPr/>
        <p:txBody>
          <a:bodyPr/>
          <a:lstStyle/>
          <a:p>
            <a:r>
              <a:rPr lang="en-US" dirty="0"/>
              <a:t>Overall Findings</a:t>
            </a:r>
          </a:p>
        </p:txBody>
      </p:sp>
      <p:sp>
        <p:nvSpPr>
          <p:cNvPr id="3" name="Content Placeholder 2">
            <a:extLst>
              <a:ext uri="{FF2B5EF4-FFF2-40B4-BE49-F238E27FC236}">
                <a16:creationId xmlns:a16="http://schemas.microsoft.com/office/drawing/2014/main" id="{FA52F47F-70BF-7F0E-D11A-03685409F228}"/>
              </a:ext>
            </a:extLst>
          </p:cNvPr>
          <p:cNvSpPr>
            <a:spLocks noGrp="1"/>
          </p:cNvSpPr>
          <p:nvPr>
            <p:ph sz="half" idx="1"/>
          </p:nvPr>
        </p:nvSpPr>
        <p:spPr/>
        <p:txBody>
          <a:bodyPr>
            <a:normAutofit fontScale="92500"/>
          </a:bodyPr>
          <a:lstStyle/>
          <a:p>
            <a:r>
              <a:rPr lang="en-US" dirty="0"/>
              <a:t>Hypothesis was correct – the data proved this.</a:t>
            </a:r>
          </a:p>
          <a:p>
            <a:r>
              <a:rPr lang="en-US" dirty="0"/>
              <a:t>P Value – This was a value of 6.5, and signifies that it rejects the null hypothesis and the value of suicides is significantly different between regions. </a:t>
            </a:r>
          </a:p>
          <a:p>
            <a:r>
              <a:rPr lang="en-US" dirty="0"/>
              <a:t>We can say suicides do vary by region and are higher in the North.</a:t>
            </a:r>
          </a:p>
        </p:txBody>
      </p:sp>
      <p:sp>
        <p:nvSpPr>
          <p:cNvPr id="4" name="Content Placeholder 3">
            <a:extLst>
              <a:ext uri="{FF2B5EF4-FFF2-40B4-BE49-F238E27FC236}">
                <a16:creationId xmlns:a16="http://schemas.microsoft.com/office/drawing/2014/main" id="{3A55D784-909B-2415-94CC-3B802BB83202}"/>
              </a:ext>
            </a:extLst>
          </p:cNvPr>
          <p:cNvSpPr>
            <a:spLocks noGrp="1"/>
          </p:cNvSpPr>
          <p:nvPr>
            <p:ph sz="half" idx="2"/>
          </p:nvPr>
        </p:nvSpPr>
        <p:spPr/>
        <p:txBody>
          <a:bodyPr>
            <a:normAutofit fontScale="92500"/>
          </a:bodyPr>
          <a:lstStyle/>
          <a:p>
            <a:r>
              <a:rPr lang="en-US" dirty="0"/>
              <a:t>The areas when classified by deprivation showed us that there was a pattern in the extremes of the scale</a:t>
            </a:r>
          </a:p>
          <a:p>
            <a:r>
              <a:rPr lang="en-US" dirty="0"/>
              <a:t>Covid led to a higher rate of suicides in females, they had a bigger share of the total suicide rate when split by gender.</a:t>
            </a:r>
          </a:p>
        </p:txBody>
      </p:sp>
    </p:spTree>
    <p:extLst>
      <p:ext uri="{BB962C8B-B14F-4D97-AF65-F5344CB8AC3E}">
        <p14:creationId xmlns:p14="http://schemas.microsoft.com/office/powerpoint/2010/main" val="301664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ectangle 2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2" name="Rectangle 2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7BC9D-3146-13BA-D0C6-626CDC30CBC9}"/>
              </a:ext>
            </a:extLst>
          </p:cNvPr>
          <p:cNvSpPr>
            <a:spLocks noGrp="1"/>
          </p:cNvSpPr>
          <p:nvPr>
            <p:ph type="title"/>
          </p:nvPr>
        </p:nvSpPr>
        <p:spPr>
          <a:xfrm>
            <a:off x="8018633" y="1247140"/>
            <a:ext cx="3608208" cy="3450844"/>
          </a:xfrm>
        </p:spPr>
        <p:txBody>
          <a:bodyPr vert="horz" lIns="91440" tIns="45720" rIns="91440" bIns="45720" rtlCol="0" anchor="t">
            <a:normAutofit/>
          </a:bodyPr>
          <a:lstStyle/>
          <a:p>
            <a:r>
              <a:rPr lang="en-US" sz="4800"/>
              <a:t>Any Questions?</a:t>
            </a:r>
          </a:p>
        </p:txBody>
      </p:sp>
      <p:pic>
        <p:nvPicPr>
          <p:cNvPr id="5" name="Picture 4" descr="Branding guidelines - GCS">
            <a:extLst>
              <a:ext uri="{FF2B5EF4-FFF2-40B4-BE49-F238E27FC236}">
                <a16:creationId xmlns:a16="http://schemas.microsoft.com/office/drawing/2014/main" id="{50FF7112-7535-B83B-AE50-B5461A394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531"/>
          <a:stretch/>
        </p:blipFill>
        <p:spPr bwMode="auto">
          <a:xfrm>
            <a:off x="20" y="1375492"/>
            <a:ext cx="7453462" cy="548250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25">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Rectangle 27">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6431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FB123-54C0-6E1D-365F-41F1F8E24014}"/>
              </a:ext>
            </a:extLst>
          </p:cNvPr>
          <p:cNvSpPr>
            <a:spLocks noGrp="1"/>
          </p:cNvSpPr>
          <p:nvPr>
            <p:ph type="title"/>
          </p:nvPr>
        </p:nvSpPr>
        <p:spPr>
          <a:xfrm>
            <a:off x="3227899" y="455362"/>
            <a:ext cx="7846501" cy="1550419"/>
          </a:xfrm>
        </p:spPr>
        <p:txBody>
          <a:bodyPr>
            <a:normAutofit/>
          </a:bodyPr>
          <a:lstStyle/>
          <a:p>
            <a:r>
              <a:rPr lang="en-US"/>
              <a:t>Project Outline</a:t>
            </a:r>
          </a:p>
        </p:txBody>
      </p:sp>
      <p:sp>
        <p:nvSpPr>
          <p:cNvPr id="22" name="Rectangle 2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36CB84F-9A59-014D-9B61-363EACB6B959}"/>
              </a:ext>
            </a:extLst>
          </p:cNvPr>
          <p:cNvGraphicFramePr>
            <a:graphicFrameLocks noGrp="1"/>
          </p:cNvGraphicFramePr>
          <p:nvPr>
            <p:ph idx="1"/>
            <p:extLst>
              <p:ext uri="{D42A27DB-BD31-4B8C-83A1-F6EECF244321}">
                <p14:modId xmlns:p14="http://schemas.microsoft.com/office/powerpoint/2010/main" val="2258792273"/>
              </p:ext>
            </p:extLst>
          </p:nvPr>
        </p:nvGraphicFramePr>
        <p:xfrm>
          <a:off x="3227899" y="1185334"/>
          <a:ext cx="7846501" cy="490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52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A9F0-A94F-709B-46F4-81B0B4CF99AA}"/>
              </a:ext>
            </a:extLst>
          </p:cNvPr>
          <p:cNvSpPr>
            <a:spLocks noGrp="1"/>
          </p:cNvSpPr>
          <p:nvPr>
            <p:ph type="title"/>
          </p:nvPr>
        </p:nvSpPr>
        <p:spPr/>
        <p:txBody>
          <a:bodyPr/>
          <a:lstStyle/>
          <a:p>
            <a:r>
              <a:rPr lang="en-US" dirty="0"/>
              <a:t>Why this project?</a:t>
            </a:r>
          </a:p>
        </p:txBody>
      </p:sp>
      <p:sp>
        <p:nvSpPr>
          <p:cNvPr id="3" name="Content Placeholder 2">
            <a:extLst>
              <a:ext uri="{FF2B5EF4-FFF2-40B4-BE49-F238E27FC236}">
                <a16:creationId xmlns:a16="http://schemas.microsoft.com/office/drawing/2014/main" id="{3EA50C61-7B0C-7395-FBA3-6C49876DC1F4}"/>
              </a:ext>
            </a:extLst>
          </p:cNvPr>
          <p:cNvSpPr>
            <a:spLocks noGrp="1"/>
          </p:cNvSpPr>
          <p:nvPr>
            <p:ph idx="1"/>
          </p:nvPr>
        </p:nvSpPr>
        <p:spPr/>
        <p:txBody>
          <a:bodyPr>
            <a:normAutofit/>
          </a:bodyPr>
          <a:lstStyle/>
          <a:p>
            <a:r>
              <a:rPr lang="en-US" sz="1800" dirty="0"/>
              <a:t>Mental Health is an important topic at the moment. According to </a:t>
            </a:r>
            <a:r>
              <a:rPr lang="en-GB" sz="1800" dirty="0">
                <a:latin typeface="Open Sans" panose="020B0606030504020204" pitchFamily="34" charset="0"/>
              </a:rPr>
              <a:t>t</a:t>
            </a:r>
            <a:r>
              <a:rPr lang="en-GB" sz="1800" b="0" i="0" dirty="0">
                <a:effectLst/>
              </a:rPr>
              <a:t>he mental health charity </a:t>
            </a:r>
            <a:r>
              <a:rPr lang="en-GB" sz="1800" b="0" i="0" u="none" strike="noStrike" dirty="0">
                <a:effectLst/>
                <a:hlinkClick r:id="rId2">
                  <a:extLst>
                    <a:ext uri="{A12FA001-AC4F-418D-AE19-62706E023703}">
                      <ahyp:hlinkClr xmlns:ahyp="http://schemas.microsoft.com/office/drawing/2018/hyperlinkcolor" val="tx"/>
                    </a:ext>
                  </a:extLst>
                </a:hlinkClick>
              </a:rPr>
              <a:t>Mind</a:t>
            </a:r>
            <a:r>
              <a:rPr lang="en-GB" sz="1800" b="0" i="0" dirty="0">
                <a:effectLst/>
              </a:rPr>
              <a:t>, one in four of us will experience a mental health problem in any given year. That’s 25% of the population dealing with mental health challenges, and often facing them alone.</a:t>
            </a:r>
          </a:p>
          <a:p>
            <a:r>
              <a:rPr lang="en-US" sz="1800" dirty="0"/>
              <a:t>We wanted to see whether the recent covid pandemic has had an impact on mental health and reflect now we are coming out of this period, how this has potentially affected us.</a:t>
            </a:r>
          </a:p>
          <a:p>
            <a:r>
              <a:rPr lang="en-US" sz="1800" dirty="0"/>
              <a:t>Our target area for analysis is the impact of Covid on on Suicide rates in the UK and how it has affected the population.</a:t>
            </a:r>
          </a:p>
          <a:p>
            <a:endParaRPr lang="en-US" sz="1800" dirty="0"/>
          </a:p>
        </p:txBody>
      </p:sp>
    </p:spTree>
    <p:extLst>
      <p:ext uri="{BB962C8B-B14F-4D97-AF65-F5344CB8AC3E}">
        <p14:creationId xmlns:p14="http://schemas.microsoft.com/office/powerpoint/2010/main" val="9493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26">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9" name="Rectangle 28">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 up of man finger on stock market charts">
            <a:extLst>
              <a:ext uri="{FF2B5EF4-FFF2-40B4-BE49-F238E27FC236}">
                <a16:creationId xmlns:a16="http://schemas.microsoft.com/office/drawing/2014/main" id="{10A2D64A-57D2-F714-2D50-D0AB2FBDBFBD}"/>
              </a:ext>
            </a:extLst>
          </p:cNvPr>
          <p:cNvPicPr>
            <a:picLocks noChangeAspect="1"/>
          </p:cNvPicPr>
          <p:nvPr/>
        </p:nvPicPr>
        <p:blipFill rotWithShape="1">
          <a:blip r:embed="rId2"/>
          <a:srcRect t="9536" r="-1" b="6173"/>
          <a:stretch/>
        </p:blipFill>
        <p:spPr>
          <a:xfrm>
            <a:off x="3048" y="10"/>
            <a:ext cx="12188952" cy="6857990"/>
          </a:xfrm>
          <a:prstGeom prst="rect">
            <a:avLst/>
          </a:prstGeom>
        </p:spPr>
      </p:pic>
      <p:sp>
        <p:nvSpPr>
          <p:cNvPr id="31" name="Rectangle 30">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 name="Title 1">
            <a:extLst>
              <a:ext uri="{FF2B5EF4-FFF2-40B4-BE49-F238E27FC236}">
                <a16:creationId xmlns:a16="http://schemas.microsoft.com/office/drawing/2014/main" id="{FB40F228-CCCE-E68E-6CBC-4875CF8CCEBE}"/>
              </a:ext>
            </a:extLst>
          </p:cNvPr>
          <p:cNvSpPr>
            <a:spLocks noGrp="1"/>
          </p:cNvSpPr>
          <p:nvPr>
            <p:ph type="title"/>
          </p:nvPr>
        </p:nvSpPr>
        <p:spPr>
          <a:xfrm>
            <a:off x="1600516" y="1247140"/>
            <a:ext cx="4650160" cy="3450844"/>
          </a:xfrm>
        </p:spPr>
        <p:txBody>
          <a:bodyPr vert="horz" lIns="91440" tIns="45720" rIns="91440" bIns="45720" rtlCol="0" anchor="t">
            <a:normAutofit/>
          </a:bodyPr>
          <a:lstStyle/>
          <a:p>
            <a:pPr>
              <a:lnSpc>
                <a:spcPct val="90000"/>
              </a:lnSpc>
            </a:pPr>
            <a:r>
              <a:rPr lang="en-US" sz="6000">
                <a:solidFill>
                  <a:srgbClr val="FFFFFF"/>
                </a:solidFill>
              </a:rPr>
              <a:t>The Process – Cleaning the data</a:t>
            </a:r>
          </a:p>
        </p:txBody>
      </p:sp>
      <p:sp>
        <p:nvSpPr>
          <p:cNvPr id="33" name="Rectangle 32">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1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Rectangle 21">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Content Placeholder 2">
            <a:extLst>
              <a:ext uri="{FF2B5EF4-FFF2-40B4-BE49-F238E27FC236}">
                <a16:creationId xmlns:a16="http://schemas.microsoft.com/office/drawing/2014/main" id="{A006B0D4-1334-C7B6-57C8-34E3E135EB8F}"/>
              </a:ext>
            </a:extLst>
          </p:cNvPr>
          <p:cNvSpPr>
            <a:spLocks noGrp="1"/>
          </p:cNvSpPr>
          <p:nvPr>
            <p:ph idx="1"/>
          </p:nvPr>
        </p:nvSpPr>
        <p:spPr>
          <a:xfrm>
            <a:off x="758952" y="711200"/>
            <a:ext cx="4767031" cy="1222327"/>
          </a:xfrm>
        </p:spPr>
        <p:txBody>
          <a:bodyPr>
            <a:normAutofit fontScale="85000" lnSpcReduction="20000"/>
          </a:bodyPr>
          <a:lstStyle/>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Source of the csv - </a:t>
            </a:r>
            <a:r>
              <a:rPr lang="en-GB" sz="1400" b="1" i="0" u="none" strike="noStrike" dirty="0">
                <a:effectLst/>
                <a:latin typeface="Arial Unicode MS" panose="020B0604020202020204" pitchFamily="34" charset="-128"/>
                <a:ea typeface="Arial Unicode MS" panose="020B0604020202020204" pitchFamily="34" charset="-128"/>
                <a:cs typeface="Arial Unicode MS" panose="020B0604020202020204" pitchFamily="34" charset="-128"/>
                <a:hlinkClick r:id="rId2"/>
              </a:rPr>
              <a:t>Suicide Prevention Profile – OHID</a:t>
            </a:r>
            <a:endParaRPr lang="en-GB" sz="1400" b="1" i="0" u="none" strike="noStrike"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1400" b="1" dirty="0">
                <a:latin typeface="Arial Unicode MS" panose="020B0604020202020204" pitchFamily="34" charset="-128"/>
                <a:ea typeface="Arial Unicode MS" panose="020B0604020202020204" pitchFamily="34" charset="-128"/>
                <a:cs typeface="Arial Unicode MS" panose="020B0604020202020204" pitchFamily="34" charset="-128"/>
              </a:rPr>
              <a:t>We downloaded the file as a csv and imported it into </a:t>
            </a:r>
            <a:r>
              <a:rPr lang="en-GB" sz="1400" b="1" dirty="0" err="1">
                <a:latin typeface="Arial Unicode MS" panose="020B0604020202020204" pitchFamily="34" charset="-128"/>
                <a:ea typeface="Arial Unicode MS" panose="020B0604020202020204" pitchFamily="34" charset="-128"/>
                <a:cs typeface="Arial Unicode MS" panose="020B0604020202020204" pitchFamily="34" charset="-128"/>
              </a:rPr>
              <a:t>Jupyter</a:t>
            </a:r>
            <a:r>
              <a:rPr lang="en-GB" sz="1400" b="1" dirty="0">
                <a:latin typeface="Arial Unicode MS" panose="020B0604020202020204" pitchFamily="34" charset="-128"/>
                <a:ea typeface="Arial Unicode MS" panose="020B0604020202020204" pitchFamily="34" charset="-128"/>
                <a:cs typeface="Arial Unicode MS" panose="020B0604020202020204" pitchFamily="34" charset="-128"/>
              </a:rPr>
              <a:t> Notebook to start the clean up process.</a:t>
            </a:r>
          </a:p>
          <a:p>
            <a:r>
              <a:rPr lang="en-GB" sz="1400" b="1" dirty="0">
                <a:latin typeface="Arial Unicode MS" panose="020B0604020202020204" pitchFamily="34" charset="-128"/>
                <a:ea typeface="Arial Unicode MS" panose="020B0604020202020204" pitchFamily="34" charset="-128"/>
                <a:cs typeface="Arial Unicode MS" panose="020B0604020202020204" pitchFamily="34" charset="-128"/>
              </a:rPr>
              <a:t>Firstly, we needed to clear the years prior to 2017 for us to compare the pre and during covid years more accurately. </a:t>
            </a:r>
          </a:p>
          <a:p>
            <a:endParaRPr lang="en-GB" sz="14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GB" sz="14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a:p>
            <a:endParaRPr lang="en-US" dirty="0"/>
          </a:p>
        </p:txBody>
      </p:sp>
      <p:pic>
        <p:nvPicPr>
          <p:cNvPr id="4" name="Picture 4" descr="Branding guidelines - GCS">
            <a:extLst>
              <a:ext uri="{FF2B5EF4-FFF2-40B4-BE49-F238E27FC236}">
                <a16:creationId xmlns:a16="http://schemas.microsoft.com/office/drawing/2014/main" id="{38D12945-453A-9F02-135E-54896F476A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34" b="2"/>
          <a:stretch/>
        </p:blipFill>
        <p:spPr bwMode="auto">
          <a:xfrm>
            <a:off x="9159239" y="179963"/>
            <a:ext cx="1819709" cy="12223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B5F94F-8D51-225A-4F48-2559BB0DD844}"/>
              </a:ext>
            </a:extLst>
          </p:cNvPr>
          <p:cNvPicPr>
            <a:picLocks noChangeAspect="1"/>
          </p:cNvPicPr>
          <p:nvPr/>
        </p:nvPicPr>
        <p:blipFill>
          <a:blip r:embed="rId4"/>
          <a:stretch>
            <a:fillRect/>
          </a:stretch>
        </p:blipFill>
        <p:spPr>
          <a:xfrm>
            <a:off x="90727" y="2264424"/>
            <a:ext cx="5435256" cy="3442110"/>
          </a:xfrm>
          <a:prstGeom prst="rect">
            <a:avLst/>
          </a:prstGeom>
        </p:spPr>
      </p:pic>
      <p:pic>
        <p:nvPicPr>
          <p:cNvPr id="7" name="Picture 6">
            <a:extLst>
              <a:ext uri="{FF2B5EF4-FFF2-40B4-BE49-F238E27FC236}">
                <a16:creationId xmlns:a16="http://schemas.microsoft.com/office/drawing/2014/main" id="{7520C38A-3137-D0A9-7C1F-F3A99F7BCFA4}"/>
              </a:ext>
            </a:extLst>
          </p:cNvPr>
          <p:cNvPicPr>
            <a:picLocks noChangeAspect="1"/>
          </p:cNvPicPr>
          <p:nvPr/>
        </p:nvPicPr>
        <p:blipFill>
          <a:blip r:embed="rId5"/>
          <a:stretch>
            <a:fillRect/>
          </a:stretch>
        </p:blipFill>
        <p:spPr>
          <a:xfrm>
            <a:off x="5757332" y="2253816"/>
            <a:ext cx="5584275" cy="3452717"/>
          </a:xfrm>
          <a:prstGeom prst="rect">
            <a:avLst/>
          </a:prstGeom>
        </p:spPr>
      </p:pic>
    </p:spTree>
    <p:extLst>
      <p:ext uri="{BB962C8B-B14F-4D97-AF65-F5344CB8AC3E}">
        <p14:creationId xmlns:p14="http://schemas.microsoft.com/office/powerpoint/2010/main" val="204670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A006B0D4-1334-C7B6-57C8-34E3E135EB8F}"/>
              </a:ext>
            </a:extLst>
          </p:cNvPr>
          <p:cNvSpPr>
            <a:spLocks noGrp="1"/>
          </p:cNvSpPr>
          <p:nvPr>
            <p:ph idx="1"/>
          </p:nvPr>
        </p:nvSpPr>
        <p:spPr>
          <a:xfrm>
            <a:off x="758952" y="711201"/>
            <a:ext cx="4767031" cy="1222326"/>
          </a:xfrm>
        </p:spPr>
        <p:txBody>
          <a:bodyPr>
            <a:normAutofit/>
          </a:bodyPr>
          <a:lstStyle/>
          <a:p>
            <a:r>
              <a:rPr lang="en-GB" sz="1400" b="1" dirty="0">
                <a:latin typeface="Arial Unicode MS" panose="020B0604020202020204" pitchFamily="34" charset="-128"/>
                <a:ea typeface="Arial Unicode MS" panose="020B0604020202020204" pitchFamily="34" charset="-128"/>
                <a:cs typeface="Arial Unicode MS" panose="020B0604020202020204" pitchFamily="34" charset="-128"/>
              </a:rPr>
              <a:t>We created data frames, dropped the columns deemed unnecessary and exported them into CSV’s to examine</a:t>
            </a:r>
          </a:p>
          <a:p>
            <a:endParaRPr lang="en-GB" sz="14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a:p>
            <a:endParaRPr lang="en-US" dirty="0"/>
          </a:p>
        </p:txBody>
      </p:sp>
      <p:pic>
        <p:nvPicPr>
          <p:cNvPr id="4" name="Picture 4" descr="Branding guidelines - GCS">
            <a:extLst>
              <a:ext uri="{FF2B5EF4-FFF2-40B4-BE49-F238E27FC236}">
                <a16:creationId xmlns:a16="http://schemas.microsoft.com/office/drawing/2014/main" id="{38D12945-453A-9F02-135E-54896F476A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34" b="2"/>
          <a:stretch/>
        </p:blipFill>
        <p:spPr bwMode="auto">
          <a:xfrm>
            <a:off x="9159239" y="179963"/>
            <a:ext cx="1819709" cy="12223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D8C5C74-BB11-51DE-AD0F-C6490DBD9258}"/>
              </a:ext>
            </a:extLst>
          </p:cNvPr>
          <p:cNvPicPr>
            <a:picLocks noChangeAspect="1"/>
          </p:cNvPicPr>
          <p:nvPr/>
        </p:nvPicPr>
        <p:blipFill>
          <a:blip r:embed="rId3"/>
          <a:stretch>
            <a:fillRect/>
          </a:stretch>
        </p:blipFill>
        <p:spPr>
          <a:xfrm>
            <a:off x="658906" y="1523727"/>
            <a:ext cx="6897102" cy="2474532"/>
          </a:xfrm>
          <a:prstGeom prst="rect">
            <a:avLst/>
          </a:prstGeom>
        </p:spPr>
      </p:pic>
      <p:pic>
        <p:nvPicPr>
          <p:cNvPr id="3" name="Picture 2">
            <a:extLst>
              <a:ext uri="{FF2B5EF4-FFF2-40B4-BE49-F238E27FC236}">
                <a16:creationId xmlns:a16="http://schemas.microsoft.com/office/drawing/2014/main" id="{1AC66A30-74BD-3316-DF50-4887729FC7C8}"/>
              </a:ext>
            </a:extLst>
          </p:cNvPr>
          <p:cNvPicPr>
            <a:picLocks noChangeAspect="1"/>
          </p:cNvPicPr>
          <p:nvPr/>
        </p:nvPicPr>
        <p:blipFill>
          <a:blip r:embed="rId4"/>
          <a:stretch>
            <a:fillRect/>
          </a:stretch>
        </p:blipFill>
        <p:spPr>
          <a:xfrm>
            <a:off x="5228665" y="4299223"/>
            <a:ext cx="6629400" cy="2070100"/>
          </a:xfrm>
          <a:prstGeom prst="rect">
            <a:avLst/>
          </a:prstGeom>
        </p:spPr>
      </p:pic>
      <p:sp>
        <p:nvSpPr>
          <p:cNvPr id="5" name="TextBox 4">
            <a:extLst>
              <a:ext uri="{FF2B5EF4-FFF2-40B4-BE49-F238E27FC236}">
                <a16:creationId xmlns:a16="http://schemas.microsoft.com/office/drawing/2014/main" id="{394D8DA3-2222-C867-90D3-011829E1B71D}"/>
              </a:ext>
            </a:extLst>
          </p:cNvPr>
          <p:cNvSpPr txBox="1"/>
          <p:nvPr/>
        </p:nvSpPr>
        <p:spPr>
          <a:xfrm>
            <a:off x="8130989" y="2375647"/>
            <a:ext cx="3299012" cy="1477328"/>
          </a:xfrm>
          <a:prstGeom prst="rect">
            <a:avLst/>
          </a:prstGeom>
          <a:noFill/>
        </p:spPr>
        <p:txBody>
          <a:bodyPr wrap="square" rtlCol="0">
            <a:spAutoFit/>
          </a:bodyPr>
          <a:lstStyle/>
          <a:p>
            <a:r>
              <a:rPr lang="en-US" dirty="0"/>
              <a:t>We could then use the CSV’s to start the analysis of the data for each of the questions we chose to look at.</a:t>
            </a:r>
          </a:p>
        </p:txBody>
      </p:sp>
      <p:sp>
        <p:nvSpPr>
          <p:cNvPr id="8" name="TextBox 7">
            <a:extLst>
              <a:ext uri="{FF2B5EF4-FFF2-40B4-BE49-F238E27FC236}">
                <a16:creationId xmlns:a16="http://schemas.microsoft.com/office/drawing/2014/main" id="{FCD69A72-128E-EABD-2022-73A896F6D23D}"/>
              </a:ext>
            </a:extLst>
          </p:cNvPr>
          <p:cNvSpPr txBox="1"/>
          <p:nvPr/>
        </p:nvSpPr>
        <p:spPr>
          <a:xfrm>
            <a:off x="1524000" y="4724400"/>
            <a:ext cx="3406588" cy="1477328"/>
          </a:xfrm>
          <a:prstGeom prst="rect">
            <a:avLst/>
          </a:prstGeom>
          <a:noFill/>
        </p:spPr>
        <p:txBody>
          <a:bodyPr wrap="square" rtlCol="0">
            <a:spAutoFit/>
          </a:bodyPr>
          <a:lstStyle/>
          <a:p>
            <a:r>
              <a:rPr lang="en-US" dirty="0"/>
              <a:t>We also created some more CSV’s and further cleaned the data once we had streamlined the data we wanted to focus on.</a:t>
            </a:r>
          </a:p>
        </p:txBody>
      </p:sp>
    </p:spTree>
    <p:extLst>
      <p:ext uri="{BB962C8B-B14F-4D97-AF65-F5344CB8AC3E}">
        <p14:creationId xmlns:p14="http://schemas.microsoft.com/office/powerpoint/2010/main" val="246291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8" name="Rectangle 2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D61A35-9FEF-F067-E9F2-A3D6DDC052B7}"/>
              </a:ext>
            </a:extLst>
          </p:cNvPr>
          <p:cNvPicPr>
            <a:picLocks noChangeAspect="1"/>
          </p:cNvPicPr>
          <p:nvPr/>
        </p:nvPicPr>
        <p:blipFill rotWithShape="1">
          <a:blip r:embed="rId2"/>
          <a:srcRect r="4024"/>
          <a:stretch/>
        </p:blipFill>
        <p:spPr>
          <a:xfrm>
            <a:off x="20" y="10"/>
            <a:ext cx="12188932" cy="6857990"/>
          </a:xfrm>
          <a:prstGeom prst="rect">
            <a:avLst/>
          </a:prstGeom>
        </p:spPr>
      </p:pic>
      <p:sp>
        <p:nvSpPr>
          <p:cNvPr id="30"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6092" y="0"/>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CAFF220D-382A-FF25-2B25-D0A9FE10F5B0}"/>
              </a:ext>
            </a:extLst>
          </p:cNvPr>
          <p:cNvSpPr>
            <a:spLocks noGrp="1"/>
          </p:cNvSpPr>
          <p:nvPr>
            <p:ph type="title"/>
          </p:nvPr>
        </p:nvSpPr>
        <p:spPr>
          <a:xfrm>
            <a:off x="7853082" y="1247140"/>
            <a:ext cx="3753224" cy="3450844"/>
          </a:xfrm>
        </p:spPr>
        <p:txBody>
          <a:bodyPr vert="horz" lIns="91440" tIns="45720" rIns="91440" bIns="45720" rtlCol="0" anchor="t">
            <a:normAutofit/>
          </a:bodyPr>
          <a:lstStyle/>
          <a:p>
            <a:pPr>
              <a:lnSpc>
                <a:spcPct val="90000"/>
              </a:lnSpc>
            </a:pPr>
            <a:r>
              <a:rPr lang="en-US" sz="2900"/>
              <a:t>At this point we were satisfied that we had cleaned and prepared the data enough for us to start analysis</a:t>
            </a:r>
          </a:p>
        </p:txBody>
      </p:sp>
      <p:sp>
        <p:nvSpPr>
          <p:cNvPr id="32" name="Rectangle 31">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6603"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Rectangle 33">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734"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9210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4114B889-E88F-D567-F385-463CF1E72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0" y="1358163"/>
            <a:ext cx="4599516" cy="4377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423D72C-327C-A13C-2F48-CA124F3223E0}"/>
              </a:ext>
            </a:extLst>
          </p:cNvPr>
          <p:cNvPicPr>
            <a:picLocks noChangeAspect="1"/>
          </p:cNvPicPr>
          <p:nvPr/>
        </p:nvPicPr>
        <p:blipFill>
          <a:blip r:embed="rId3"/>
          <a:stretch>
            <a:fillRect/>
          </a:stretch>
        </p:blipFill>
        <p:spPr>
          <a:xfrm>
            <a:off x="558800" y="1358162"/>
            <a:ext cx="6555791" cy="4377595"/>
          </a:xfrm>
          <a:prstGeom prst="rect">
            <a:avLst/>
          </a:prstGeom>
        </p:spPr>
      </p:pic>
      <p:sp>
        <p:nvSpPr>
          <p:cNvPr id="7" name="TextBox 6">
            <a:extLst>
              <a:ext uri="{FF2B5EF4-FFF2-40B4-BE49-F238E27FC236}">
                <a16:creationId xmlns:a16="http://schemas.microsoft.com/office/drawing/2014/main" id="{6B0EF955-E44A-FE54-D2C3-D25AF01C67C4}"/>
              </a:ext>
            </a:extLst>
          </p:cNvPr>
          <p:cNvSpPr txBox="1"/>
          <p:nvPr/>
        </p:nvSpPr>
        <p:spPr>
          <a:xfrm>
            <a:off x="1223669" y="440266"/>
            <a:ext cx="5890921" cy="646331"/>
          </a:xfrm>
          <a:prstGeom prst="rect">
            <a:avLst/>
          </a:prstGeom>
          <a:noFill/>
        </p:spPr>
        <p:txBody>
          <a:bodyPr wrap="square" rtlCol="0">
            <a:spAutoFit/>
          </a:bodyPr>
          <a:lstStyle/>
          <a:p>
            <a:r>
              <a:rPr lang="en-US" b="1" dirty="0"/>
              <a:t>Question 1 – Comparing the rates of suicide broken down by Gender during and pre Covid 19</a:t>
            </a:r>
          </a:p>
        </p:txBody>
      </p:sp>
    </p:spTree>
    <p:extLst>
      <p:ext uri="{BB962C8B-B14F-4D97-AF65-F5344CB8AC3E}">
        <p14:creationId xmlns:p14="http://schemas.microsoft.com/office/powerpoint/2010/main" val="640469296"/>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12871</TotalTime>
  <Words>998</Words>
  <Application>Microsoft Macintosh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Unicode MS</vt:lpstr>
      <vt:lpstr>Arial</vt:lpstr>
      <vt:lpstr>Century Gothic</vt:lpstr>
      <vt:lpstr>Neue Haas Grotesk Text Pro</vt:lpstr>
      <vt:lpstr>Open Sans</vt:lpstr>
      <vt:lpstr>InterweaveVTI</vt:lpstr>
      <vt:lpstr>Analysing the impact of Covid on suicide rates in the UK</vt:lpstr>
      <vt:lpstr>A Project By:  James Hands Gussie Poole Siobhan Brindley Hardip Jandu   </vt:lpstr>
      <vt:lpstr>Project Outline</vt:lpstr>
      <vt:lpstr>Why this project?</vt:lpstr>
      <vt:lpstr>The Process – Cleaning the data</vt:lpstr>
      <vt:lpstr>PowerPoint Presentation</vt:lpstr>
      <vt:lpstr>PowerPoint Presentation</vt:lpstr>
      <vt:lpstr>At this point we were satisfied that we had cleaned and prepared the data enough for us to start analysis</vt:lpstr>
      <vt:lpstr>PowerPoint Presentation</vt:lpstr>
      <vt:lpstr>Suicide Rates by Gender</vt:lpstr>
      <vt:lpstr>PowerPoint Presentation</vt:lpstr>
      <vt:lpstr>Analysis </vt:lpstr>
      <vt:lpstr>The North West had the highest rate of suicide per 100000 people  pre Covid, however duringCovid the North East had the higher rate.   The only regions to have a decline in rates  were the East of England and London. All other regions the suicide rates rose during the pandemic.  Looking at the data, the area with the largest increase in the pandemic was the North East.     </vt:lpstr>
      <vt:lpstr>West Midlands Map</vt:lpstr>
      <vt:lpstr>West Midlands API</vt:lpstr>
      <vt:lpstr>PowerPoint Presentation</vt:lpstr>
      <vt:lpstr>Question 3 - How did Covid affect the suicide rates in different areas of depravation?</vt:lpstr>
      <vt:lpstr>Looking at the change rate per decile of deprived area during Covid</vt:lpstr>
      <vt:lpstr>Analysis </vt:lpstr>
      <vt:lpstr>Box Plots and a P Value</vt:lpstr>
      <vt:lpstr>P Value Calculation</vt:lpstr>
      <vt:lpstr>Regression Charts detailing the North to South Comparison</vt:lpstr>
      <vt:lpstr>Overall Findings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impact of Covid on suicide rates in the UK</dc:title>
  <dc:creator>Warren Brindley</dc:creator>
  <cp:lastModifiedBy>Warren Brindley</cp:lastModifiedBy>
  <cp:revision>7</cp:revision>
  <dcterms:created xsi:type="dcterms:W3CDTF">2022-11-29T20:00:05Z</dcterms:created>
  <dcterms:modified xsi:type="dcterms:W3CDTF">2022-12-08T18:31:14Z</dcterms:modified>
</cp:coreProperties>
</file>