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260" r:id="rId2"/>
    <p:sldId id="269" r:id="rId3"/>
    <p:sldId id="261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79D8D4D-5533-6068-FA86-4B2EAF8040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0510C3-6641-0F00-9988-FAC51D2FCE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2F1A-4358-4E71-A8AF-61A87C8E733F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B16DED-AC06-A6A0-5716-2092928F9D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52E70E-5A21-D425-1EA2-7C45C4F4B3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DDB73-FFB9-48D1-B3EC-349078C07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66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A37EE-CE15-4952-AEDA-89CC589CAE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F2213-030D-4533-9E01-63D184FCD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921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F0FF3-6CD6-4AEB-F3B4-7CEAB11130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>
                <a:latin typeface="Arial Black" panose="020B0A040201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41ED76-B85C-9AAA-6C9E-CD5339EE76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80968"/>
            <a:ext cx="9144000" cy="244682"/>
          </a:xfrm>
        </p:spPr>
        <p:txBody>
          <a:bodyPr>
            <a:spAutoFit/>
          </a:bodyPr>
          <a:lstStyle>
            <a:lvl1pPr marL="0" indent="0" algn="r">
              <a:buNone/>
              <a:defRPr sz="1050">
                <a:latin typeface="Arial Rounded MT Bold" panose="020F07040305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Archive </a:t>
            </a:r>
            <a:r>
              <a:rPr lang="en-US" altLang="ko-KR" dirty="0" err="1"/>
              <a:t>url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9EB1A88-2086-D6CD-5CE0-B7A38BD31F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6506" y="5095462"/>
            <a:ext cx="9678988" cy="663771"/>
          </a:xfrm>
        </p:spPr>
        <p:txBody>
          <a:bodyPr>
            <a:spAutoFit/>
          </a:bodyPr>
          <a:lstStyle>
            <a:lvl1pPr marL="0" indent="0" algn="r">
              <a:buNone/>
              <a:defRPr sz="1600"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altLang="ko-KR" dirty="0"/>
              <a:t>Made by : </a:t>
            </a:r>
          </a:p>
          <a:p>
            <a:pPr lvl="0"/>
            <a:r>
              <a:rPr lang="en-US" altLang="ko-KR" dirty="0"/>
              <a:t>Date : </a:t>
            </a:r>
          </a:p>
        </p:txBody>
      </p:sp>
    </p:spTree>
    <p:extLst>
      <p:ext uri="{BB962C8B-B14F-4D97-AF65-F5344CB8AC3E}">
        <p14:creationId xmlns:p14="http://schemas.microsoft.com/office/powerpoint/2010/main" val="380720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854DF-C209-3ACF-72FA-813C5212C0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840509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37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F52EC1-A7AF-A7FB-0D01-E1C963DD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705353-B65C-1A9B-6C9C-9C2A8F1F6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7B771-93EA-E77F-92E8-92D5156FD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1907E-9B96-4716-B105-8046EE0955C4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68460-A8D9-6876-C033-55E6DE633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770CDF-B42D-4620-DFBA-E5855C698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2E39F-9D1D-4B36-8205-8EAD7A72D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32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.svg"/><Relationship Id="rId18" Type="http://schemas.openxmlformats.org/officeDocument/2006/relationships/image" Target="../media/image28.png"/><Relationship Id="rId3" Type="http://schemas.openxmlformats.org/officeDocument/2006/relationships/image" Target="../media/image25.svg"/><Relationship Id="rId21" Type="http://schemas.openxmlformats.org/officeDocument/2006/relationships/image" Target="../media/image31.svg"/><Relationship Id="rId7" Type="http://schemas.openxmlformats.org/officeDocument/2006/relationships/image" Target="../media/image12.svg"/><Relationship Id="rId12" Type="http://schemas.openxmlformats.org/officeDocument/2006/relationships/image" Target="../media/image2.png"/><Relationship Id="rId17" Type="http://schemas.openxmlformats.org/officeDocument/2006/relationships/image" Target="../media/image27.svg"/><Relationship Id="rId2" Type="http://schemas.openxmlformats.org/officeDocument/2006/relationships/image" Target="../media/image24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6.svg"/><Relationship Id="rId5" Type="http://schemas.openxmlformats.org/officeDocument/2006/relationships/image" Target="../media/image10.svg"/><Relationship Id="rId15" Type="http://schemas.openxmlformats.org/officeDocument/2006/relationships/image" Target="../media/image8.svg"/><Relationship Id="rId10" Type="http://schemas.openxmlformats.org/officeDocument/2006/relationships/image" Target="../media/image5.png"/><Relationship Id="rId19" Type="http://schemas.openxmlformats.org/officeDocument/2006/relationships/image" Target="../media/image29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9.png"/><Relationship Id="rId18" Type="http://schemas.openxmlformats.org/officeDocument/2006/relationships/slide" Target="slide7.xml"/><Relationship Id="rId3" Type="http://schemas.openxmlformats.org/officeDocument/2006/relationships/slide" Target="slide4.xml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slide" Target="slide8.xml"/><Relationship Id="rId17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8.svg"/><Relationship Id="rId5" Type="http://schemas.openxmlformats.org/officeDocument/2006/relationships/image" Target="../media/image3.svg"/><Relationship Id="rId15" Type="http://schemas.openxmlformats.org/officeDocument/2006/relationships/slide" Target="slide9.xml"/><Relationship Id="rId10" Type="http://schemas.openxmlformats.org/officeDocument/2006/relationships/image" Target="../media/image7.png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slide" Target="slide6.xml"/><Relationship Id="rId1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0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A6509-0E99-EC50-9EA0-2065BFEA4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R-CNN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018A60-6ED5-B78F-DD72-4A7469A98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arXiv:1311.2524v5 [cs.CV] 22 Oct 2014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20418A-14BD-0866-AB29-4EEA73DF34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6506" y="5095462"/>
            <a:ext cx="9678988" cy="663771"/>
          </a:xfrm>
        </p:spPr>
        <p:txBody>
          <a:bodyPr/>
          <a:lstStyle/>
          <a:p>
            <a:r>
              <a:rPr lang="en-US" altLang="ko-KR" dirty="0"/>
              <a:t>Made by : Kim </a:t>
            </a:r>
            <a:r>
              <a:rPr lang="en-US" altLang="ko-KR" dirty="0" err="1"/>
              <a:t>Hyunjun</a:t>
            </a:r>
            <a:endParaRPr lang="en-US" altLang="ko-KR" dirty="0"/>
          </a:p>
          <a:p>
            <a:r>
              <a:rPr lang="en-US" altLang="ko-KR" dirty="0"/>
              <a:t>bryn0419@naver.com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41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F135A-5EA3-DCE9-7D81-CC15709F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D1EB2C-01E1-25FF-D4A0-4C88C560F6F2}"/>
              </a:ext>
            </a:extLst>
          </p:cNvPr>
          <p:cNvSpPr txBox="1"/>
          <p:nvPr/>
        </p:nvSpPr>
        <p:spPr>
          <a:xfrm>
            <a:off x="335902" y="1527501"/>
            <a:ext cx="617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https://donghwa-kim.github.io/SelectiveSearch.html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931BC-FE45-4CB8-9645-1F0F52D01E8E}"/>
              </a:ext>
            </a:extLst>
          </p:cNvPr>
          <p:cNvSpPr txBox="1"/>
          <p:nvPr/>
        </p:nvSpPr>
        <p:spPr>
          <a:xfrm>
            <a:off x="335902" y="2078007"/>
            <a:ext cx="617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https://developer-lionhong.tistory.com/31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1C4E6-2A5E-2FE7-9DB8-08A125E985D1}"/>
              </a:ext>
            </a:extLst>
          </p:cNvPr>
          <p:cNvSpPr txBox="1"/>
          <p:nvPr/>
        </p:nvSpPr>
        <p:spPr>
          <a:xfrm>
            <a:off x="335901" y="2628513"/>
            <a:ext cx="114393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Rich feature hierarchies for accurate object detection and semantic segmentation : </a:t>
            </a:r>
            <a:br>
              <a:rPr lang="en-US" altLang="ko-KR" dirty="0"/>
            </a:br>
            <a:r>
              <a:rPr lang="en-US" altLang="ko-KR" dirty="0"/>
              <a:t>Ross </a:t>
            </a:r>
            <a:r>
              <a:rPr lang="en-US" altLang="ko-KR" dirty="0" err="1"/>
              <a:t>Girshick</a:t>
            </a:r>
            <a:r>
              <a:rPr lang="en-US" altLang="ko-KR" dirty="0"/>
              <a:t> Jeff Donahue Trevor Darrell Jitendra Malik UC Berkeley ; </a:t>
            </a:r>
            <a:br>
              <a:rPr lang="en-US" altLang="ko-KR" dirty="0"/>
            </a:br>
            <a:r>
              <a:rPr lang="en-US" altLang="ko-KR" dirty="0"/>
              <a:t>arXiv:1311.2524v5 [cs.CV] 22 Oct 2014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363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4744B-F533-A80D-9D13-9652FE25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Diagrams</a:t>
            </a:r>
            <a:endParaRPr lang="ko-KR" altLang="en-US" dirty="0"/>
          </a:p>
        </p:txBody>
      </p:sp>
      <p:sp>
        <p:nvSpPr>
          <p:cNvPr id="3" name="설명선: 굽은 선(강조선) 2">
            <a:extLst>
              <a:ext uri="{FF2B5EF4-FFF2-40B4-BE49-F238E27FC236}">
                <a16:creationId xmlns:a16="http://schemas.microsoft.com/office/drawing/2014/main" id="{9205B9E8-6EFE-2803-0D29-7F47D4AF1C58}"/>
              </a:ext>
            </a:extLst>
          </p:cNvPr>
          <p:cNvSpPr/>
          <p:nvPr/>
        </p:nvSpPr>
        <p:spPr>
          <a:xfrm>
            <a:off x="1623862" y="2652778"/>
            <a:ext cx="2762250" cy="1285875"/>
          </a:xfrm>
          <a:prstGeom prst="accentCallout2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Arial Rounded MT Bold" panose="020F0704030504030204" pitchFamily="34" charset="0"/>
              </a:rPr>
              <a:t>Description 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Arial Rounded MT Bold" panose="020F0704030504030204" pitchFamily="34" charset="0"/>
              </a:rPr>
              <a:t>Description 2</a:t>
            </a:r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8101613-DBF4-CD65-FA96-E6723A4F2F7D}"/>
              </a:ext>
            </a:extLst>
          </p:cNvPr>
          <p:cNvGrpSpPr/>
          <p:nvPr/>
        </p:nvGrpSpPr>
        <p:grpSpPr>
          <a:xfrm>
            <a:off x="2709713" y="1219266"/>
            <a:ext cx="2600324" cy="540782"/>
            <a:chOff x="4914900" y="2007155"/>
            <a:chExt cx="2600324" cy="540782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BF7AE1E3-70E5-2BB9-930F-765B80FF4F58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16AF84-9A07-6008-6250-9EB4FC117C88}"/>
                </a:ext>
              </a:extLst>
            </p:cNvPr>
            <p:cNvSpPr txBox="1"/>
            <p:nvPr userDrawn="1"/>
          </p:nvSpPr>
          <p:spPr>
            <a:xfrm>
              <a:off x="4914900" y="2007155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dirty="0">
                  <a:latin typeface="Arial Rounded MT Bold" panose="020F0704030504030204" pitchFamily="34" charset="0"/>
                </a:rPr>
                <a:t>Progress</a:t>
              </a:r>
              <a:endParaRPr lang="ko-KR" altLang="en-US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23756E5-53D6-7787-349B-EE14AB4315E4}"/>
              </a:ext>
            </a:extLst>
          </p:cNvPr>
          <p:cNvGrpSpPr/>
          <p:nvPr/>
        </p:nvGrpSpPr>
        <p:grpSpPr>
          <a:xfrm>
            <a:off x="5514825" y="1219266"/>
            <a:ext cx="2600324" cy="540782"/>
            <a:chOff x="4914900" y="2007155"/>
            <a:chExt cx="2600324" cy="540782"/>
          </a:xfrm>
        </p:grpSpPr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A7C72EDD-5B71-4A5C-190E-ADD8015728BC}"/>
                </a:ext>
              </a:extLst>
            </p:cNvPr>
            <p:cNvSpPr/>
            <p:nvPr userDrawn="1"/>
          </p:nvSpPr>
          <p:spPr>
            <a:xfrm rot="10800000"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B72044-BE72-ED5B-F654-FFF7EB989919}"/>
                </a:ext>
              </a:extLst>
            </p:cNvPr>
            <p:cNvSpPr txBox="1"/>
            <p:nvPr userDrawn="1"/>
          </p:nvSpPr>
          <p:spPr>
            <a:xfrm>
              <a:off x="4914900" y="2007155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dirty="0">
                  <a:latin typeface="Arial Rounded MT Bold" panose="020F0704030504030204" pitchFamily="34" charset="0"/>
                </a:rPr>
                <a:t>Progress</a:t>
              </a:r>
              <a:endParaRPr lang="ko-KR" altLang="en-US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E1B486-2F89-6033-307B-1E3B401AB20D}"/>
              </a:ext>
            </a:extLst>
          </p:cNvPr>
          <p:cNvSpPr/>
          <p:nvPr/>
        </p:nvSpPr>
        <p:spPr>
          <a:xfrm>
            <a:off x="483246" y="1174260"/>
            <a:ext cx="1781175" cy="1000125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 Rounded MT Bold" panose="020F0704030504030204" pitchFamily="34" charset="0"/>
              </a:rPr>
              <a:t>Convolutional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 Rounded MT Bold" panose="020F0704030504030204" pitchFamily="34" charset="0"/>
              </a:rPr>
              <a:t>Layer</a:t>
            </a:r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D67E22-90E4-F872-BEF8-732252429E20}"/>
              </a:ext>
            </a:extLst>
          </p:cNvPr>
          <p:cNvSpPr txBox="1"/>
          <p:nvPr/>
        </p:nvSpPr>
        <p:spPr>
          <a:xfrm>
            <a:off x="4745267" y="3045174"/>
            <a:ext cx="112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Rounded MT Bold" panose="020F0704030504030204" pitchFamily="34" charset="0"/>
              </a:rPr>
              <a:t>Text Box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pic>
        <p:nvPicPr>
          <p:cNvPr id="88" name="그래픽 87" descr="배지 10 윤곽선">
            <a:extLst>
              <a:ext uri="{FF2B5EF4-FFF2-40B4-BE49-F238E27FC236}">
                <a16:creationId xmlns:a16="http://schemas.microsoft.com/office/drawing/2014/main" id="{BF97D113-DD44-557D-D25B-3DD57281F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9433" y="4044647"/>
            <a:ext cx="370867" cy="370867"/>
          </a:xfrm>
          <a:prstGeom prst="rect">
            <a:avLst/>
          </a:prstGeom>
        </p:spPr>
      </p:pic>
      <p:pic>
        <p:nvPicPr>
          <p:cNvPr id="92" name="그래픽 91" descr="배지 5 윤곽선">
            <a:extLst>
              <a:ext uri="{FF2B5EF4-FFF2-40B4-BE49-F238E27FC236}">
                <a16:creationId xmlns:a16="http://schemas.microsoft.com/office/drawing/2014/main" id="{D27A1C1D-BC09-EB0D-AE5E-04E1D61B6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15986" y="2166263"/>
            <a:ext cx="370867" cy="370867"/>
          </a:xfrm>
          <a:prstGeom prst="rect">
            <a:avLst/>
          </a:prstGeom>
        </p:spPr>
      </p:pic>
      <p:pic>
        <p:nvPicPr>
          <p:cNvPr id="94" name="그래픽 93" descr="배지 6 윤곽선">
            <a:extLst>
              <a:ext uri="{FF2B5EF4-FFF2-40B4-BE49-F238E27FC236}">
                <a16:creationId xmlns:a16="http://schemas.microsoft.com/office/drawing/2014/main" id="{52DA1EFE-2F73-596A-AA8B-7C717C4CD9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21780" y="2166263"/>
            <a:ext cx="370867" cy="370867"/>
          </a:xfrm>
          <a:prstGeom prst="rect">
            <a:avLst/>
          </a:prstGeom>
        </p:spPr>
      </p:pic>
      <p:pic>
        <p:nvPicPr>
          <p:cNvPr id="100" name="그래픽 99" descr="배지 4 윤곽선">
            <a:extLst>
              <a:ext uri="{FF2B5EF4-FFF2-40B4-BE49-F238E27FC236}">
                <a16:creationId xmlns:a16="http://schemas.microsoft.com/office/drawing/2014/main" id="{5BE0C2E3-D22D-8492-1B87-D69723EBEE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10192" y="2166263"/>
            <a:ext cx="370867" cy="370867"/>
          </a:xfrm>
          <a:prstGeom prst="rect">
            <a:avLst/>
          </a:prstGeom>
        </p:spPr>
      </p:pic>
      <p:pic>
        <p:nvPicPr>
          <p:cNvPr id="86" name="그래픽 85" descr="배지 윤곽선">
            <a:extLst>
              <a:ext uri="{FF2B5EF4-FFF2-40B4-BE49-F238E27FC236}">
                <a16:creationId xmlns:a16="http://schemas.microsoft.com/office/drawing/2014/main" id="{F649D43F-7C50-1656-8352-CD60E674A0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28895" y="1202279"/>
            <a:ext cx="370867" cy="370867"/>
          </a:xfrm>
          <a:prstGeom prst="rect">
            <a:avLst/>
          </a:prstGeom>
        </p:spPr>
      </p:pic>
      <p:pic>
        <p:nvPicPr>
          <p:cNvPr id="96" name="그래픽 95" descr="배지 1 윤곽선">
            <a:extLst>
              <a:ext uri="{FF2B5EF4-FFF2-40B4-BE49-F238E27FC236}">
                <a16:creationId xmlns:a16="http://schemas.microsoft.com/office/drawing/2014/main" id="{79398AEE-BBD9-D666-FD15-ABC37E2BC9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18798" y="1202279"/>
            <a:ext cx="370867" cy="370867"/>
          </a:xfrm>
          <a:prstGeom prst="rect">
            <a:avLst/>
          </a:prstGeom>
        </p:spPr>
      </p:pic>
      <p:pic>
        <p:nvPicPr>
          <p:cNvPr id="102" name="그래픽 101" descr="배지 3 윤곽선">
            <a:extLst>
              <a:ext uri="{FF2B5EF4-FFF2-40B4-BE49-F238E27FC236}">
                <a16:creationId xmlns:a16="http://schemas.microsoft.com/office/drawing/2014/main" id="{BBD591DF-FAA6-7348-1D8D-9EA4F3E782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38992" y="1202279"/>
            <a:ext cx="370867" cy="370867"/>
          </a:xfrm>
          <a:prstGeom prst="rect">
            <a:avLst/>
          </a:prstGeom>
        </p:spPr>
      </p:pic>
      <p:pic>
        <p:nvPicPr>
          <p:cNvPr id="90" name="그래픽 89" descr="배지 9 윤곽선">
            <a:extLst>
              <a:ext uri="{FF2B5EF4-FFF2-40B4-BE49-F238E27FC236}">
                <a16:creationId xmlns:a16="http://schemas.microsoft.com/office/drawing/2014/main" id="{5C561519-D39A-153C-1610-E1BDE923A24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21780" y="3130247"/>
            <a:ext cx="370867" cy="370867"/>
          </a:xfrm>
          <a:prstGeom prst="rect">
            <a:avLst/>
          </a:prstGeom>
        </p:spPr>
      </p:pic>
      <p:pic>
        <p:nvPicPr>
          <p:cNvPr id="98" name="그래픽 97" descr="배지 8 윤곽선">
            <a:extLst>
              <a:ext uri="{FF2B5EF4-FFF2-40B4-BE49-F238E27FC236}">
                <a16:creationId xmlns:a16="http://schemas.microsoft.com/office/drawing/2014/main" id="{6E02EC85-068C-7252-1DF2-3BA1D04B8C1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620289" y="3130247"/>
            <a:ext cx="370867" cy="370867"/>
          </a:xfrm>
          <a:prstGeom prst="rect">
            <a:avLst/>
          </a:prstGeom>
        </p:spPr>
      </p:pic>
      <p:pic>
        <p:nvPicPr>
          <p:cNvPr id="104" name="그래픽 103" descr="배지 7 윤곽선">
            <a:extLst>
              <a:ext uri="{FF2B5EF4-FFF2-40B4-BE49-F238E27FC236}">
                <a16:creationId xmlns:a16="http://schemas.microsoft.com/office/drawing/2014/main" id="{2F8E3A8D-457E-E98B-46B9-49D3C1C912A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718798" y="3130247"/>
            <a:ext cx="370867" cy="37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A51E6-9D02-933C-EFD2-A3025589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Guide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D0B6C17-C5A4-78B8-B195-2B47D29FD6E1}"/>
              </a:ext>
            </a:extLst>
          </p:cNvPr>
          <p:cNvGrpSpPr/>
          <p:nvPr/>
        </p:nvGrpSpPr>
        <p:grpSpPr>
          <a:xfrm>
            <a:off x="448269" y="2573204"/>
            <a:ext cx="3971770" cy="1711591"/>
            <a:chOff x="504253" y="884843"/>
            <a:chExt cx="3971770" cy="171159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A7E0CF3-CE1A-410D-AB03-BDDF05775108}"/>
                </a:ext>
              </a:extLst>
            </p:cNvPr>
            <p:cNvGrpSpPr/>
            <p:nvPr/>
          </p:nvGrpSpPr>
          <p:grpSpPr>
            <a:xfrm>
              <a:off x="1709962" y="1686365"/>
              <a:ext cx="1098419" cy="349702"/>
              <a:chOff x="4910589" y="2195476"/>
              <a:chExt cx="2604635" cy="369332"/>
            </a:xfrm>
          </p:grpSpPr>
          <p:sp>
            <p:nvSpPr>
              <p:cNvPr id="4" name="화살표: 오른쪽 3">
                <a:extLst>
                  <a:ext uri="{FF2B5EF4-FFF2-40B4-BE49-F238E27FC236}">
                    <a16:creationId xmlns:a16="http://schemas.microsoft.com/office/drawing/2014/main" id="{F342673B-D404-D4E2-79A0-6F69D352F237}"/>
                  </a:ext>
                </a:extLst>
              </p:cNvPr>
              <p:cNvSpPr/>
              <p:nvPr userDrawn="1"/>
            </p:nvSpPr>
            <p:spPr>
              <a:xfrm>
                <a:off x="4914900" y="2376487"/>
                <a:ext cx="2600324" cy="17145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16ED9-01D0-F828-7194-DED2532EFFC4}"/>
                  </a:ext>
                </a:extLst>
              </p:cNvPr>
              <p:cNvSpPr txBox="1"/>
              <p:nvPr userDrawn="1"/>
            </p:nvSpPr>
            <p:spPr>
              <a:xfrm>
                <a:off x="4910589" y="2195476"/>
                <a:ext cx="2600324" cy="36933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altLang="ko-KR" sz="800" dirty="0">
                    <a:latin typeface="Arial Rounded MT Bold" panose="020F0704030504030204" pitchFamily="34" charset="0"/>
                  </a:rPr>
                  <a:t>Selective Search</a:t>
                </a:r>
                <a:endParaRPr lang="ko-KR" altLang="en-US" sz="8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BB244A-9AD4-3B62-6A32-453527765768}"/>
                </a:ext>
              </a:extLst>
            </p:cNvPr>
            <p:cNvSpPr txBox="1"/>
            <p:nvPr/>
          </p:nvSpPr>
          <p:spPr>
            <a:xfrm>
              <a:off x="690467" y="1235578"/>
              <a:ext cx="9909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Arial Rounded MT Bold" panose="020F0704030504030204" pitchFamily="34" charset="0"/>
                </a:rPr>
                <a:t>Input image</a:t>
              </a:r>
              <a:endParaRPr lang="ko-KR" altLang="en-US" sz="1100" dirty="0">
                <a:latin typeface="Arial Rounded MT Bold" panose="020F0704030504030204" pitchFamily="34" charset="0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75522DE-603D-66CA-48CD-DDD2C470C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7513" y="1238454"/>
              <a:ext cx="1357980" cy="135798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B27087-1AEC-10B6-416F-1A3855D60B23}"/>
                </a:ext>
              </a:extLst>
            </p:cNvPr>
            <p:cNvSpPr/>
            <p:nvPr/>
          </p:nvSpPr>
          <p:spPr>
            <a:xfrm>
              <a:off x="3093930" y="1457462"/>
              <a:ext cx="909316" cy="919963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C469F19-3C7F-4AFA-8EA1-C5847518D6B4}"/>
                </a:ext>
              </a:extLst>
            </p:cNvPr>
            <p:cNvSpPr/>
            <p:nvPr/>
          </p:nvSpPr>
          <p:spPr>
            <a:xfrm>
              <a:off x="3398730" y="2208861"/>
              <a:ext cx="756916" cy="337128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ED3A45-AAB8-3B10-2889-9E1ABD553B2A}"/>
                </a:ext>
              </a:extLst>
            </p:cNvPr>
            <p:cNvSpPr txBox="1"/>
            <p:nvPr/>
          </p:nvSpPr>
          <p:spPr>
            <a:xfrm>
              <a:off x="2596982" y="910643"/>
              <a:ext cx="18790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Arial Rounded MT Bold" panose="020F0704030504030204" pitchFamily="34" charset="0"/>
                </a:rPr>
                <a:t>Extract region proposals</a:t>
              </a:r>
              <a:endParaRPr lang="ko-KR" altLang="en-US" sz="1100" dirty="0">
                <a:latin typeface="Arial Rounded MT Bold" panose="020F0704030504030204" pitchFamily="34" charset="0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17D128-6D7C-2BA1-91DE-82E84B419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5113" y="1497189"/>
              <a:ext cx="840509" cy="840509"/>
            </a:xfrm>
            <a:prstGeom prst="rect">
              <a:avLst/>
            </a:prstGeom>
          </p:spPr>
        </p:pic>
        <p:pic>
          <p:nvPicPr>
            <p:cNvPr id="12" name="그래픽 11" descr="배지 1 윤곽선">
              <a:hlinkClick r:id="rId3" action="ppaction://hlinksldjump"/>
              <a:extLst>
                <a:ext uri="{FF2B5EF4-FFF2-40B4-BE49-F238E27FC236}">
                  <a16:creationId xmlns:a16="http://schemas.microsoft.com/office/drawing/2014/main" id="{952B6DBC-F45F-A808-ECB0-86938152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4253" y="884843"/>
              <a:ext cx="385051" cy="385051"/>
            </a:xfrm>
            <a:prstGeom prst="rect">
              <a:avLst/>
            </a:prstGeom>
          </p:spPr>
        </p:pic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55714B-D7F9-DF1A-1239-BE98D66810F8}"/>
              </a:ext>
            </a:extLst>
          </p:cNvPr>
          <p:cNvCxnSpPr>
            <a:cxnSpLocks/>
          </p:cNvCxnSpPr>
          <p:nvPr/>
        </p:nvCxnSpPr>
        <p:spPr>
          <a:xfrm flipV="1">
            <a:off x="709129" y="1474237"/>
            <a:ext cx="2929810" cy="11792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5EFEA0-424D-A530-C2F2-6DA3F0E1B37C}"/>
              </a:ext>
            </a:extLst>
          </p:cNvPr>
          <p:cNvSpPr txBox="1"/>
          <p:nvPr/>
        </p:nvSpPr>
        <p:spPr>
          <a:xfrm>
            <a:off x="2872131" y="1183636"/>
            <a:ext cx="4290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u="sng" dirty="0">
                <a:latin typeface="Arial Rounded MT Bold" panose="020F0704030504030204" pitchFamily="34" charset="0"/>
              </a:rPr>
              <a:t>Click</a:t>
            </a:r>
            <a:r>
              <a:rPr lang="en-US" altLang="ko-KR" sz="1400" dirty="0">
                <a:latin typeface="Arial Rounded MT Bold" panose="020F0704030504030204" pitchFamily="34" charset="0"/>
              </a:rPr>
              <a:t> these numbers to get detailed information</a:t>
            </a:r>
            <a:endParaRPr lang="ko-KR" altLang="en-US" sz="1400" dirty="0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9" name="슬라이드 확대/축소 18">
                <a:extLst>
                  <a:ext uri="{FF2B5EF4-FFF2-40B4-BE49-F238E27FC236}">
                    <a16:creationId xmlns:a16="http://schemas.microsoft.com/office/drawing/2014/main" id="{6F213226-F9A0-5CE3-C52A-B94F3E14B59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42058992"/>
                  </p:ext>
                </p:extLst>
              </p:nvPr>
            </p:nvGraphicFramePr>
            <p:xfrm>
              <a:off x="6127717" y="2481263"/>
              <a:ext cx="5444082" cy="3062296"/>
            </p:xfrm>
            <a:graphic>
              <a:graphicData uri="http://schemas.microsoft.com/office/powerpoint/2016/slidezoom">
                <pslz:sldZm>
                  <pslz:sldZmObj sldId="262" cId="4201682037">
                    <pslz:zmPr id="{3DD46E90-10F3-447E-82BB-B0DA7C92DDD5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444082" cy="306229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" name="슬라이드 확대/축소 1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F213226-F9A0-5CE3-C52A-B94F3E14B5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27717" y="2481263"/>
                <a:ext cx="5444082" cy="306229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2495765-40EB-D9B9-432C-57DB70BA8427}"/>
              </a:ext>
            </a:extLst>
          </p:cNvPr>
          <p:cNvCxnSpPr>
            <a:cxnSpLocks/>
          </p:cNvCxnSpPr>
          <p:nvPr/>
        </p:nvCxnSpPr>
        <p:spPr>
          <a:xfrm flipH="1" flipV="1">
            <a:off x="8933336" y="1474237"/>
            <a:ext cx="2039464" cy="1124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CA800CA-CC3E-6A08-1A02-FFE801CC19E5}"/>
              </a:ext>
            </a:extLst>
          </p:cNvPr>
          <p:cNvSpPr txBox="1"/>
          <p:nvPr/>
        </p:nvSpPr>
        <p:spPr>
          <a:xfrm>
            <a:off x="7403799" y="1146447"/>
            <a:ext cx="4168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u="sng" dirty="0">
                <a:latin typeface="Arial Rounded MT Bold" panose="020F0704030504030204" pitchFamily="34" charset="0"/>
              </a:rPr>
              <a:t>Click</a:t>
            </a:r>
            <a:r>
              <a:rPr lang="en-US" altLang="ko-KR" sz="1400" dirty="0">
                <a:latin typeface="Arial Rounded MT Bold" panose="020F0704030504030204" pitchFamily="34" charset="0"/>
              </a:rPr>
              <a:t> “</a:t>
            </a:r>
            <a:r>
              <a:rPr lang="en-US" altLang="ko-KR" sz="1400" u="sng" dirty="0">
                <a:latin typeface="Arial Rounded MT Bold" panose="020F0704030504030204" pitchFamily="34" charset="0"/>
              </a:rPr>
              <a:t>Back to pipeline</a:t>
            </a:r>
            <a:r>
              <a:rPr lang="en-US" altLang="ko-KR" sz="1400" dirty="0">
                <a:latin typeface="Arial Rounded MT Bold" panose="020F0704030504030204" pitchFamily="34" charset="0"/>
              </a:rPr>
              <a:t>” if you want to go back</a:t>
            </a:r>
            <a:endParaRPr lang="ko-KR" altLang="en-US" sz="1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3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E7013F-DAA5-5B8B-4766-E579721A88A4}"/>
              </a:ext>
            </a:extLst>
          </p:cNvPr>
          <p:cNvSpPr/>
          <p:nvPr/>
        </p:nvSpPr>
        <p:spPr>
          <a:xfrm>
            <a:off x="5549755" y="1511332"/>
            <a:ext cx="444927" cy="52472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0FA347-33EE-6582-BEDE-CF87167F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Pipeline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807EAE5-BA76-DF3A-D9D3-53C47D151A89}"/>
              </a:ext>
            </a:extLst>
          </p:cNvPr>
          <p:cNvGrpSpPr/>
          <p:nvPr/>
        </p:nvGrpSpPr>
        <p:grpSpPr>
          <a:xfrm>
            <a:off x="1709962" y="1686365"/>
            <a:ext cx="1098419" cy="349702"/>
            <a:chOff x="4910589" y="2195476"/>
            <a:chExt cx="2604635" cy="369332"/>
          </a:xfrm>
        </p:grpSpPr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E3E22F8F-7716-87E6-262C-64337D518D05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CA2287-691C-C2DE-F2DD-D9A6F8B94FC8}"/>
                </a:ext>
              </a:extLst>
            </p:cNvPr>
            <p:cNvSpPr txBox="1"/>
            <p:nvPr userDrawn="1"/>
          </p:nvSpPr>
          <p:spPr>
            <a:xfrm>
              <a:off x="4910589" y="2195476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sz="800" dirty="0">
                  <a:latin typeface="Arial Rounded MT Bold" panose="020F0704030504030204" pitchFamily="34" charset="0"/>
                </a:rPr>
                <a:t>Selective Search</a:t>
              </a:r>
              <a:endParaRPr lang="ko-KR" altLang="en-US" sz="8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9B214D3-DB8D-6151-1049-A510E8588F4D}"/>
              </a:ext>
            </a:extLst>
          </p:cNvPr>
          <p:cNvSpPr txBox="1"/>
          <p:nvPr/>
        </p:nvSpPr>
        <p:spPr>
          <a:xfrm>
            <a:off x="690467" y="1235578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 Rounded MT Bold" panose="020F0704030504030204" pitchFamily="34" charset="0"/>
              </a:rPr>
              <a:t>Input image</a:t>
            </a:r>
            <a:endParaRPr lang="ko-KR" altLang="en-US" sz="1100" dirty="0">
              <a:latin typeface="Arial Rounded MT Bold" panose="020F070403050403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FC3590-245C-EEA1-04A6-396DFA0CA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13" y="1238454"/>
            <a:ext cx="1357980" cy="135798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A8544E-5098-E978-8719-D92DE0214D5C}"/>
              </a:ext>
            </a:extLst>
          </p:cNvPr>
          <p:cNvSpPr/>
          <p:nvPr/>
        </p:nvSpPr>
        <p:spPr>
          <a:xfrm>
            <a:off x="3093930" y="1457462"/>
            <a:ext cx="909316" cy="919963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45ABBE-2013-C8CA-892A-ACB820E2DBBF}"/>
              </a:ext>
            </a:extLst>
          </p:cNvPr>
          <p:cNvSpPr/>
          <p:nvPr/>
        </p:nvSpPr>
        <p:spPr>
          <a:xfrm>
            <a:off x="3398730" y="2208861"/>
            <a:ext cx="756916" cy="337128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B10137-ECDA-438A-2A76-2471E46F84E7}"/>
              </a:ext>
            </a:extLst>
          </p:cNvPr>
          <p:cNvSpPr txBox="1"/>
          <p:nvPr/>
        </p:nvSpPr>
        <p:spPr>
          <a:xfrm>
            <a:off x="2596982" y="910643"/>
            <a:ext cx="1879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 Rounded MT Bold" panose="020F0704030504030204" pitchFamily="34" charset="0"/>
              </a:rPr>
              <a:t>Extract region proposals</a:t>
            </a:r>
            <a:endParaRPr lang="ko-KR" altLang="en-US" sz="1100" dirty="0">
              <a:latin typeface="Arial Rounded MT Bold" panose="020F070403050403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AB1AD7-136C-2A11-4452-BE8A10F4FFB9}"/>
              </a:ext>
            </a:extLst>
          </p:cNvPr>
          <p:cNvSpPr/>
          <p:nvPr/>
        </p:nvSpPr>
        <p:spPr>
          <a:xfrm>
            <a:off x="5424850" y="1618255"/>
            <a:ext cx="444927" cy="52472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A5D4C7-3998-83E5-B1C5-5D7846A1FFD7}"/>
              </a:ext>
            </a:extLst>
          </p:cNvPr>
          <p:cNvSpPr/>
          <p:nvPr/>
        </p:nvSpPr>
        <p:spPr>
          <a:xfrm>
            <a:off x="5298476" y="1721458"/>
            <a:ext cx="444927" cy="52472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92BD5B-F3E6-534C-D385-77FDD3A451C3}"/>
              </a:ext>
            </a:extLst>
          </p:cNvPr>
          <p:cNvSpPr/>
          <p:nvPr/>
        </p:nvSpPr>
        <p:spPr>
          <a:xfrm>
            <a:off x="5190764" y="1805999"/>
            <a:ext cx="444927" cy="52472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77916A4-3CEB-C01E-C6F1-E8F06DB3DEA1}"/>
              </a:ext>
            </a:extLst>
          </p:cNvPr>
          <p:cNvGrpSpPr/>
          <p:nvPr/>
        </p:nvGrpSpPr>
        <p:grpSpPr>
          <a:xfrm rot="681065">
            <a:off x="3958749" y="1754343"/>
            <a:ext cx="1115397" cy="213074"/>
            <a:chOff x="4914900" y="2274190"/>
            <a:chExt cx="2600324" cy="369332"/>
          </a:xfrm>
        </p:grpSpPr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BD5CF67E-61E1-92BD-E57A-592610B4AAE2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581E8D-0185-57A8-4EC4-642C64B0526A}"/>
                </a:ext>
              </a:extLst>
            </p:cNvPr>
            <p:cNvSpPr txBox="1"/>
            <p:nvPr userDrawn="1"/>
          </p:nvSpPr>
          <p:spPr>
            <a:xfrm>
              <a:off x="4914900" y="2274190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8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58C0F77-FD53-1F45-697E-459E06B6D3A3}"/>
              </a:ext>
            </a:extLst>
          </p:cNvPr>
          <p:cNvSpPr txBox="1"/>
          <p:nvPr/>
        </p:nvSpPr>
        <p:spPr>
          <a:xfrm>
            <a:off x="4772714" y="1201483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 Rounded MT Bold" panose="020F0704030504030204" pitchFamily="34" charset="0"/>
              </a:rPr>
              <a:t>Warp region proposals</a:t>
            </a:r>
            <a:endParaRPr lang="ko-KR" altLang="en-US" sz="1100" dirty="0">
              <a:latin typeface="Arial Rounded MT Bold" panose="020F070403050403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C01BC75-9576-62F6-527A-82E89176DFDC}"/>
              </a:ext>
            </a:extLst>
          </p:cNvPr>
          <p:cNvGrpSpPr/>
          <p:nvPr/>
        </p:nvGrpSpPr>
        <p:grpSpPr>
          <a:xfrm rot="21050955">
            <a:off x="4191895" y="2199696"/>
            <a:ext cx="855545" cy="203660"/>
            <a:chOff x="4914900" y="2274190"/>
            <a:chExt cx="2600324" cy="369332"/>
          </a:xfrm>
        </p:grpSpPr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3B8D48D2-C476-2240-6ADA-D33B76D4A7C5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FB3964-BB18-1F53-F814-DA6BD0427271}"/>
                </a:ext>
              </a:extLst>
            </p:cNvPr>
            <p:cNvSpPr txBox="1"/>
            <p:nvPr userDrawn="1"/>
          </p:nvSpPr>
          <p:spPr>
            <a:xfrm>
              <a:off x="4914900" y="2274190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51D69A8-0261-EFED-E57B-20F97AEE1AFB}"/>
              </a:ext>
            </a:extLst>
          </p:cNvPr>
          <p:cNvGrpSpPr/>
          <p:nvPr/>
        </p:nvGrpSpPr>
        <p:grpSpPr>
          <a:xfrm>
            <a:off x="6211241" y="1524736"/>
            <a:ext cx="1030753" cy="543626"/>
            <a:chOff x="4914900" y="1850802"/>
            <a:chExt cx="2699735" cy="697135"/>
          </a:xfrm>
        </p:grpSpPr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4E1F86CC-DCF7-E7A0-44A6-AE0344B619AD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D29A99-CB9A-9AD5-2936-7C8B816DF7C6}"/>
                </a:ext>
              </a:extLst>
            </p:cNvPr>
            <p:cNvSpPr txBox="1"/>
            <p:nvPr userDrawn="1"/>
          </p:nvSpPr>
          <p:spPr>
            <a:xfrm>
              <a:off x="5014311" y="1850802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sz="1100" dirty="0">
                  <a:latin typeface="Arial Rounded MT Bold" panose="020F0704030504030204" pitchFamily="34" charset="0"/>
                </a:rPr>
                <a:t>IOU&gt;0.5 : positive</a:t>
              </a:r>
            </a:p>
            <a:p>
              <a:pPr algn="ctr"/>
              <a:r>
                <a:rPr lang="en-US" altLang="ko-KR" sz="1100" dirty="0">
                  <a:latin typeface="Arial Rounded MT Bold" panose="020F0704030504030204" pitchFamily="34" charset="0"/>
                </a:rPr>
                <a:t>else : negative</a:t>
              </a:r>
              <a:endParaRPr lang="ko-KR" altLang="en-US" sz="11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7CC14B-D15D-94E9-63BC-2EE3E70C9BDC}"/>
              </a:ext>
            </a:extLst>
          </p:cNvPr>
          <p:cNvSpPr/>
          <p:nvPr/>
        </p:nvSpPr>
        <p:spPr>
          <a:xfrm>
            <a:off x="7489588" y="1557304"/>
            <a:ext cx="1170870" cy="865628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CNN Network</a:t>
            </a:r>
            <a:endParaRPr lang="ko-KR" altLang="en-US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1CD6910-5C49-C1B8-C9FD-86E19B11FBD3}"/>
              </a:ext>
            </a:extLst>
          </p:cNvPr>
          <p:cNvGrpSpPr/>
          <p:nvPr/>
        </p:nvGrpSpPr>
        <p:grpSpPr>
          <a:xfrm>
            <a:off x="8837158" y="1629619"/>
            <a:ext cx="978648" cy="450107"/>
            <a:chOff x="4914900" y="2007155"/>
            <a:chExt cx="2600324" cy="540782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E814D1F6-5324-CD03-78B2-039407794FBC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8E5273-01B5-C3FF-61AD-CC2C7045030B}"/>
                </a:ext>
              </a:extLst>
            </p:cNvPr>
            <p:cNvSpPr txBox="1"/>
            <p:nvPr userDrawn="1"/>
          </p:nvSpPr>
          <p:spPr>
            <a:xfrm>
              <a:off x="4914900" y="2007155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sz="1400" dirty="0">
                  <a:latin typeface="Arial Rounded MT Bold" panose="020F0704030504030204" pitchFamily="34" charset="0"/>
                </a:rPr>
                <a:t>Train</a:t>
              </a:r>
              <a:endParaRPr lang="ko-KR" altLang="en-US" sz="14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549376D-CFA0-844B-511A-4304A88F7A36}"/>
              </a:ext>
            </a:extLst>
          </p:cNvPr>
          <p:cNvSpPr txBox="1"/>
          <p:nvPr/>
        </p:nvSpPr>
        <p:spPr>
          <a:xfrm>
            <a:off x="8776068" y="2055212"/>
            <a:ext cx="1125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Arial Rounded MT Bold" panose="020F0704030504030204" pitchFamily="34" charset="0"/>
              </a:rPr>
              <a:t>Extract pool5 layer</a:t>
            </a:r>
          </a:p>
          <a:p>
            <a:pPr algn="ctr"/>
            <a:r>
              <a:rPr lang="en-US" altLang="ko-KR" sz="800" dirty="0">
                <a:latin typeface="Arial Rounded MT Bold" panose="020F0704030504030204" pitchFamily="34" charset="0"/>
              </a:rPr>
              <a:t>output</a:t>
            </a:r>
            <a:endParaRPr lang="ko-KR" altLang="en-US" sz="800" dirty="0">
              <a:latin typeface="Arial Rounded MT Bold" panose="020F070403050403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0A742C9-C82B-4382-37C4-A2DE2A578BF4}"/>
              </a:ext>
            </a:extLst>
          </p:cNvPr>
          <p:cNvSpPr/>
          <p:nvPr/>
        </p:nvSpPr>
        <p:spPr>
          <a:xfrm>
            <a:off x="10066776" y="1637338"/>
            <a:ext cx="1416304" cy="72835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Bounding Box Regression</a:t>
            </a:r>
            <a:endParaRPr lang="ko-KR" altLang="en-US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0" name="화살표: U자형 39">
            <a:extLst>
              <a:ext uri="{FF2B5EF4-FFF2-40B4-BE49-F238E27FC236}">
                <a16:creationId xmlns:a16="http://schemas.microsoft.com/office/drawing/2014/main" id="{55666277-74F5-47F4-0CA4-320979CFB6F6}"/>
              </a:ext>
            </a:extLst>
          </p:cNvPr>
          <p:cNvSpPr/>
          <p:nvPr/>
        </p:nvSpPr>
        <p:spPr>
          <a:xfrm flipH="1">
            <a:off x="8136296" y="1028313"/>
            <a:ext cx="2388637" cy="261611"/>
          </a:xfrm>
          <a:prstGeom prst="utur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D6618F-1F55-5A65-CE90-35C27A053FF5}"/>
              </a:ext>
            </a:extLst>
          </p:cNvPr>
          <p:cNvSpPr txBox="1"/>
          <p:nvPr/>
        </p:nvSpPr>
        <p:spPr>
          <a:xfrm>
            <a:off x="8812936" y="726110"/>
            <a:ext cx="10518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 Rounded MT Bold" panose="020F0704030504030204" pitchFamily="34" charset="0"/>
              </a:rPr>
              <a:t>Optimization</a:t>
            </a:r>
            <a:endParaRPr lang="ko-KR" altLang="en-US" sz="1100" dirty="0">
              <a:latin typeface="Arial Rounded MT Bold" panose="020F0704030504030204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EC9F77A-F393-325F-221B-53DE095DC740}"/>
              </a:ext>
            </a:extLst>
          </p:cNvPr>
          <p:cNvGrpSpPr/>
          <p:nvPr/>
        </p:nvGrpSpPr>
        <p:grpSpPr>
          <a:xfrm rot="20515914">
            <a:off x="2239120" y="2972026"/>
            <a:ext cx="5250320" cy="434672"/>
            <a:chOff x="4914900" y="2007155"/>
            <a:chExt cx="2600324" cy="540782"/>
          </a:xfrm>
        </p:grpSpPr>
        <p:sp>
          <p:nvSpPr>
            <p:cNvPr id="43" name="화살표: 오른쪽 42">
              <a:extLst>
                <a:ext uri="{FF2B5EF4-FFF2-40B4-BE49-F238E27FC236}">
                  <a16:creationId xmlns:a16="http://schemas.microsoft.com/office/drawing/2014/main" id="{7F04BD79-A726-20DC-F4E4-BEE33633FA9E}"/>
                </a:ext>
              </a:extLst>
            </p:cNvPr>
            <p:cNvSpPr/>
            <p:nvPr userDrawn="1"/>
          </p:nvSpPr>
          <p:spPr>
            <a:xfrm rot="10800000"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391676-388F-3BD7-C06D-CD3E07478C7F}"/>
                </a:ext>
              </a:extLst>
            </p:cNvPr>
            <p:cNvSpPr txBox="1"/>
            <p:nvPr userDrawn="1"/>
          </p:nvSpPr>
          <p:spPr>
            <a:xfrm>
              <a:off x="4914900" y="2007155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sz="1400" dirty="0">
                  <a:latin typeface="Arial Rounded MT Bold" panose="020F0704030504030204" pitchFamily="34" charset="0"/>
                </a:rPr>
                <a:t>Feature extraction</a:t>
              </a:r>
              <a:endParaRPr lang="ko-KR" altLang="en-US" sz="14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D794A99-E326-B5A7-E676-B9FF02DA86E7}"/>
              </a:ext>
            </a:extLst>
          </p:cNvPr>
          <p:cNvSpPr/>
          <p:nvPr/>
        </p:nvSpPr>
        <p:spPr>
          <a:xfrm>
            <a:off x="1286754" y="4494954"/>
            <a:ext cx="1170870" cy="865628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 Rounded MT Bold" panose="020F0704030504030204" pitchFamily="34" charset="0"/>
              </a:rPr>
              <a:t>Linear SVM</a:t>
            </a:r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58E7F49-A7F6-7C44-EE6D-B67FF96E3DD5}"/>
              </a:ext>
            </a:extLst>
          </p:cNvPr>
          <p:cNvGrpSpPr/>
          <p:nvPr/>
        </p:nvGrpSpPr>
        <p:grpSpPr>
          <a:xfrm rot="21149003">
            <a:off x="2580107" y="4113015"/>
            <a:ext cx="2688740" cy="415662"/>
            <a:chOff x="4826484" y="2132275"/>
            <a:chExt cx="2688740" cy="415662"/>
          </a:xfrm>
        </p:grpSpPr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id="{95B85DC3-3871-4244-7464-031D39E393EB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696AAB-F4F5-DBED-C616-0A2C273D3B8D}"/>
                </a:ext>
              </a:extLst>
            </p:cNvPr>
            <p:cNvSpPr txBox="1"/>
            <p:nvPr userDrawn="1"/>
          </p:nvSpPr>
          <p:spPr>
            <a:xfrm>
              <a:off x="4826484" y="2132275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sz="1400" dirty="0">
                  <a:latin typeface="Arial Rounded MT Bold" panose="020F0704030504030204" pitchFamily="34" charset="0"/>
                </a:rPr>
                <a:t>Test mode</a:t>
              </a:r>
              <a:endParaRPr lang="ko-KR" altLang="en-US" sz="14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95A7866-35CE-DA0C-F070-3AE1F85DDCA8}"/>
              </a:ext>
            </a:extLst>
          </p:cNvPr>
          <p:cNvSpPr/>
          <p:nvPr/>
        </p:nvSpPr>
        <p:spPr>
          <a:xfrm>
            <a:off x="5340624" y="3909291"/>
            <a:ext cx="2258010" cy="600895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Greedy Non-Maximum Suppression</a:t>
            </a:r>
            <a:endParaRPr lang="ko-KR" altLang="en-US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007B21F2-2748-9BF3-D774-E86F05F51417}"/>
              </a:ext>
            </a:extLst>
          </p:cNvPr>
          <p:cNvSpPr/>
          <p:nvPr userDrawn="1"/>
        </p:nvSpPr>
        <p:spPr>
          <a:xfrm>
            <a:off x="7646972" y="4160962"/>
            <a:ext cx="978648" cy="142702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65B2A0-AB8A-BB1D-7AA8-49112FE3745D}"/>
              </a:ext>
            </a:extLst>
          </p:cNvPr>
          <p:cNvSpPr txBox="1"/>
          <p:nvPr/>
        </p:nvSpPr>
        <p:spPr>
          <a:xfrm>
            <a:off x="8718367" y="3179017"/>
            <a:ext cx="121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Rounded MT Bold" panose="020F0704030504030204" pitchFamily="34" charset="0"/>
              </a:rPr>
              <a:t>Final output</a:t>
            </a:r>
            <a:endParaRPr lang="ko-KR" altLang="en-US" sz="1400" dirty="0">
              <a:latin typeface="Arial Rounded MT Bold" panose="020F0704030504030204" pitchFamily="34" charset="0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16F2B8CE-3DBF-1B2B-7F44-CCF8761D8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796" y="3531178"/>
            <a:ext cx="1357980" cy="1357980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19A9332C-D8AB-6C67-DB82-FC9CD7D78349}"/>
              </a:ext>
            </a:extLst>
          </p:cNvPr>
          <p:cNvSpPr/>
          <p:nvPr/>
        </p:nvSpPr>
        <p:spPr>
          <a:xfrm>
            <a:off x="8837158" y="3750186"/>
            <a:ext cx="1229618" cy="91996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3607D7-7790-ABA8-4AA1-4F944FDA51A8}"/>
              </a:ext>
            </a:extLst>
          </p:cNvPr>
          <p:cNvSpPr txBox="1"/>
          <p:nvPr/>
        </p:nvSpPr>
        <p:spPr>
          <a:xfrm>
            <a:off x="8837158" y="3535383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00"/>
                </a:highlight>
                <a:latin typeface="Arial Rounded MT Bold" panose="020F0704030504030204" pitchFamily="34" charset="0"/>
              </a:rPr>
              <a:t>Cat 0.9</a:t>
            </a:r>
            <a:endParaRPr lang="ko-KR" altLang="en-US" sz="1100" dirty="0">
              <a:highlight>
                <a:srgbClr val="FFFF00"/>
              </a:highlight>
              <a:latin typeface="Arial Rounded MT Bold" panose="020F0704030504030204" pitchFamily="34" charset="0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D525EDB-A541-79B6-38D3-5FC88992C1F7}"/>
              </a:ext>
            </a:extLst>
          </p:cNvPr>
          <p:cNvGrpSpPr/>
          <p:nvPr/>
        </p:nvGrpSpPr>
        <p:grpSpPr>
          <a:xfrm rot="450997" flipV="1">
            <a:off x="2484402" y="5262601"/>
            <a:ext cx="2766586" cy="493039"/>
            <a:chOff x="4748638" y="2054898"/>
            <a:chExt cx="2766586" cy="493039"/>
          </a:xfrm>
        </p:grpSpPr>
        <p:sp>
          <p:nvSpPr>
            <p:cNvPr id="61" name="화살표: 오른쪽 60">
              <a:extLst>
                <a:ext uri="{FF2B5EF4-FFF2-40B4-BE49-F238E27FC236}">
                  <a16:creationId xmlns:a16="http://schemas.microsoft.com/office/drawing/2014/main" id="{115E86F1-A051-E13E-1760-A34147FD1BFC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FF3D6ED-4A19-3653-7242-8DD486BE95D1}"/>
                </a:ext>
              </a:extLst>
            </p:cNvPr>
            <p:cNvSpPr txBox="1"/>
            <p:nvPr userDrawn="1"/>
          </p:nvSpPr>
          <p:spPr>
            <a:xfrm rot="21581708" flipV="1">
              <a:off x="4748638" y="2054898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sz="1400" dirty="0">
                  <a:latin typeface="Arial Rounded MT Bold" panose="020F0704030504030204" pitchFamily="34" charset="0"/>
                </a:rPr>
                <a:t>Train mode</a:t>
              </a:r>
              <a:endParaRPr lang="ko-KR" altLang="en-US" sz="14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07B84CD-91BC-9169-CA45-49C5F73FDE14}"/>
              </a:ext>
            </a:extLst>
          </p:cNvPr>
          <p:cNvGrpSpPr/>
          <p:nvPr/>
        </p:nvGrpSpPr>
        <p:grpSpPr>
          <a:xfrm>
            <a:off x="5429369" y="4889158"/>
            <a:ext cx="1357098" cy="1180951"/>
            <a:chOff x="2486025" y="1476375"/>
            <a:chExt cx="3276600" cy="2800350"/>
          </a:xfrm>
        </p:grpSpPr>
        <p:sp>
          <p:nvSpPr>
            <p:cNvPr id="64" name="원형: 비어 있음 63">
              <a:extLst>
                <a:ext uri="{FF2B5EF4-FFF2-40B4-BE49-F238E27FC236}">
                  <a16:creationId xmlns:a16="http://schemas.microsoft.com/office/drawing/2014/main" id="{5C5F3CC3-349B-C33D-0070-32E482AE5C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70456" y="2281426"/>
              <a:ext cx="252898" cy="252898"/>
            </a:xfrm>
            <a:prstGeom prst="donut">
              <a:avLst>
                <a:gd name="adj" fmla="val 2403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곱하기 기호 64">
              <a:extLst>
                <a:ext uri="{FF2B5EF4-FFF2-40B4-BE49-F238E27FC236}">
                  <a16:creationId xmlns:a16="http://schemas.microsoft.com/office/drawing/2014/main" id="{2C020DFA-F231-06DE-2692-906AB3E2C2D9}"/>
                </a:ext>
              </a:extLst>
            </p:cNvPr>
            <p:cNvSpPr/>
            <p:nvPr/>
          </p:nvSpPr>
          <p:spPr>
            <a:xfrm>
              <a:off x="4486176" y="2531026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원형: 비어 있음 65">
              <a:extLst>
                <a:ext uri="{FF2B5EF4-FFF2-40B4-BE49-F238E27FC236}">
                  <a16:creationId xmlns:a16="http://schemas.microsoft.com/office/drawing/2014/main" id="{3B04A93B-B61F-DFC3-DA1B-1E8888DA0E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7729" y="2638128"/>
              <a:ext cx="252898" cy="252898"/>
            </a:xfrm>
            <a:prstGeom prst="donut">
              <a:avLst>
                <a:gd name="adj" fmla="val 2403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원형: 비어 있음 66">
              <a:extLst>
                <a:ext uri="{FF2B5EF4-FFF2-40B4-BE49-F238E27FC236}">
                  <a16:creationId xmlns:a16="http://schemas.microsoft.com/office/drawing/2014/main" id="{475FA6B2-128E-F3FE-6A09-D8EC29D508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3354" y="2407875"/>
              <a:ext cx="252898" cy="252898"/>
            </a:xfrm>
            <a:prstGeom prst="donut">
              <a:avLst>
                <a:gd name="adj" fmla="val 2403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곱하기 기호 67">
              <a:extLst>
                <a:ext uri="{FF2B5EF4-FFF2-40B4-BE49-F238E27FC236}">
                  <a16:creationId xmlns:a16="http://schemas.microsoft.com/office/drawing/2014/main" id="{BC04EA7B-45B1-84EF-5D19-6CC9C16C216A}"/>
                </a:ext>
              </a:extLst>
            </p:cNvPr>
            <p:cNvSpPr/>
            <p:nvPr/>
          </p:nvSpPr>
          <p:spPr>
            <a:xfrm>
              <a:off x="4638576" y="2683426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곱하기 기호 68">
              <a:extLst>
                <a:ext uri="{FF2B5EF4-FFF2-40B4-BE49-F238E27FC236}">
                  <a16:creationId xmlns:a16="http://schemas.microsoft.com/office/drawing/2014/main" id="{D412F7B7-CC41-48DD-98A0-3F63E51FAAFE}"/>
                </a:ext>
              </a:extLst>
            </p:cNvPr>
            <p:cNvSpPr/>
            <p:nvPr/>
          </p:nvSpPr>
          <p:spPr>
            <a:xfrm>
              <a:off x="4285176" y="2991227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곱하기 기호 69">
              <a:extLst>
                <a:ext uri="{FF2B5EF4-FFF2-40B4-BE49-F238E27FC236}">
                  <a16:creationId xmlns:a16="http://schemas.microsoft.com/office/drawing/2014/main" id="{01EF8FF9-A12B-03D8-13E0-BC2BABEC2C9E}"/>
                </a:ext>
              </a:extLst>
            </p:cNvPr>
            <p:cNvSpPr/>
            <p:nvPr/>
          </p:nvSpPr>
          <p:spPr>
            <a:xfrm>
              <a:off x="4399476" y="3257927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곱하기 기호 70">
              <a:extLst>
                <a:ext uri="{FF2B5EF4-FFF2-40B4-BE49-F238E27FC236}">
                  <a16:creationId xmlns:a16="http://schemas.microsoft.com/office/drawing/2014/main" id="{5681E926-62FF-EFDD-F195-2B1CB0F4FC6A}"/>
                </a:ext>
              </a:extLst>
            </p:cNvPr>
            <p:cNvSpPr/>
            <p:nvPr/>
          </p:nvSpPr>
          <p:spPr>
            <a:xfrm>
              <a:off x="4581426" y="2904151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곱하기 기호 71">
              <a:extLst>
                <a:ext uri="{FF2B5EF4-FFF2-40B4-BE49-F238E27FC236}">
                  <a16:creationId xmlns:a16="http://schemas.microsoft.com/office/drawing/2014/main" id="{33129564-7BAC-1793-B693-2FC9C5B52AB1}"/>
                </a:ext>
              </a:extLst>
            </p:cNvPr>
            <p:cNvSpPr/>
            <p:nvPr/>
          </p:nvSpPr>
          <p:spPr>
            <a:xfrm>
              <a:off x="4939025" y="2809952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곱하기 기호 72">
              <a:extLst>
                <a:ext uri="{FF2B5EF4-FFF2-40B4-BE49-F238E27FC236}">
                  <a16:creationId xmlns:a16="http://schemas.microsoft.com/office/drawing/2014/main" id="{41ECA7BD-9F8B-B548-F773-1AC4314B1FE4}"/>
                </a:ext>
              </a:extLst>
            </p:cNvPr>
            <p:cNvSpPr/>
            <p:nvPr/>
          </p:nvSpPr>
          <p:spPr>
            <a:xfrm>
              <a:off x="4905276" y="3208951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곱하기 기호 73">
              <a:extLst>
                <a:ext uri="{FF2B5EF4-FFF2-40B4-BE49-F238E27FC236}">
                  <a16:creationId xmlns:a16="http://schemas.microsoft.com/office/drawing/2014/main" id="{AC99017C-FAEA-64B6-0840-12BA1A446578}"/>
                </a:ext>
              </a:extLst>
            </p:cNvPr>
            <p:cNvSpPr/>
            <p:nvPr/>
          </p:nvSpPr>
          <p:spPr>
            <a:xfrm>
              <a:off x="4846176" y="3500626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곱하기 기호 74">
              <a:extLst>
                <a:ext uri="{FF2B5EF4-FFF2-40B4-BE49-F238E27FC236}">
                  <a16:creationId xmlns:a16="http://schemas.microsoft.com/office/drawing/2014/main" id="{8FCC1646-280F-A0F9-4923-3BEE18EEDFDA}"/>
                </a:ext>
              </a:extLst>
            </p:cNvPr>
            <p:cNvSpPr/>
            <p:nvPr/>
          </p:nvSpPr>
          <p:spPr>
            <a:xfrm>
              <a:off x="4638576" y="3634575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곱하기 기호 75">
              <a:extLst>
                <a:ext uri="{FF2B5EF4-FFF2-40B4-BE49-F238E27FC236}">
                  <a16:creationId xmlns:a16="http://schemas.microsoft.com/office/drawing/2014/main" id="{E56FAC9C-B5F3-0DB3-CAE0-388E6FA70D85}"/>
                </a:ext>
              </a:extLst>
            </p:cNvPr>
            <p:cNvSpPr/>
            <p:nvPr/>
          </p:nvSpPr>
          <p:spPr>
            <a:xfrm>
              <a:off x="3859451" y="2619828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곱하기 기호 76">
              <a:extLst>
                <a:ext uri="{FF2B5EF4-FFF2-40B4-BE49-F238E27FC236}">
                  <a16:creationId xmlns:a16="http://schemas.microsoft.com/office/drawing/2014/main" id="{FFF6446A-F499-4E73-F84D-7BCD9784DE53}"/>
                </a:ext>
              </a:extLst>
            </p:cNvPr>
            <p:cNvSpPr/>
            <p:nvPr/>
          </p:nvSpPr>
          <p:spPr>
            <a:xfrm>
              <a:off x="3825702" y="3018827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ABAAC31F-0C04-41F1-3B97-2EBE6560C5C6}"/>
                </a:ext>
              </a:extLst>
            </p:cNvPr>
            <p:cNvCxnSpPr/>
            <p:nvPr/>
          </p:nvCxnSpPr>
          <p:spPr>
            <a:xfrm>
              <a:off x="2505075" y="1476375"/>
              <a:ext cx="0" cy="28003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5D5701FC-8785-01D6-83F4-70B870BB5CBE}"/>
                </a:ext>
              </a:extLst>
            </p:cNvPr>
            <p:cNvCxnSpPr>
              <a:cxnSpLocks/>
            </p:cNvCxnSpPr>
            <p:nvPr/>
          </p:nvCxnSpPr>
          <p:spPr>
            <a:xfrm>
              <a:off x="2486025" y="4276725"/>
              <a:ext cx="32766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E1E0CA0-16BC-AF7D-1FCB-8167B18E0D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4483" y="1713941"/>
              <a:ext cx="1546273" cy="256278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설명선: 굽은 선(강조선) 80">
            <a:extLst>
              <a:ext uri="{FF2B5EF4-FFF2-40B4-BE49-F238E27FC236}">
                <a16:creationId xmlns:a16="http://schemas.microsoft.com/office/drawing/2014/main" id="{7FBBDCEB-6DD2-8D06-9F94-9D41C3963533}"/>
              </a:ext>
            </a:extLst>
          </p:cNvPr>
          <p:cNvSpPr/>
          <p:nvPr/>
        </p:nvSpPr>
        <p:spPr>
          <a:xfrm>
            <a:off x="7598634" y="5328421"/>
            <a:ext cx="2163732" cy="323706"/>
          </a:xfrm>
          <a:prstGeom prst="accentCallout2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  <a:latin typeface="Arial Rounded MT Bold" panose="020F0704030504030204" pitchFamily="34" charset="0"/>
              </a:rPr>
              <a:t>Ground Truth :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IOU&lt;0.3 : Negative</a:t>
            </a:r>
            <a:endParaRPr lang="ko-KR" altLang="en-US" sz="105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2" name="화살표: U자형 81">
            <a:extLst>
              <a:ext uri="{FF2B5EF4-FFF2-40B4-BE49-F238E27FC236}">
                <a16:creationId xmlns:a16="http://schemas.microsoft.com/office/drawing/2014/main" id="{EEF4249D-6845-2035-E7F4-DACB7958498A}"/>
              </a:ext>
            </a:extLst>
          </p:cNvPr>
          <p:cNvSpPr/>
          <p:nvPr/>
        </p:nvSpPr>
        <p:spPr>
          <a:xfrm flipH="1" flipV="1">
            <a:off x="1734961" y="6205617"/>
            <a:ext cx="3927939" cy="371503"/>
          </a:xfrm>
          <a:prstGeom prst="uturnArrow">
            <a:avLst>
              <a:gd name="adj1" fmla="val 16340"/>
              <a:gd name="adj2" fmla="val 25000"/>
              <a:gd name="adj3" fmla="val 35124"/>
              <a:gd name="adj4" fmla="val 37510"/>
              <a:gd name="adj5" fmla="val 10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FBFBE3E-38DE-EFA9-DD45-12A557BA5394}"/>
              </a:ext>
            </a:extLst>
          </p:cNvPr>
          <p:cNvSpPr txBox="1"/>
          <p:nvPr/>
        </p:nvSpPr>
        <p:spPr>
          <a:xfrm>
            <a:off x="3093930" y="6246930"/>
            <a:ext cx="10518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 Rounded MT Bold" panose="020F0704030504030204" pitchFamily="34" charset="0"/>
              </a:rPr>
              <a:t>Optimization</a:t>
            </a:r>
            <a:endParaRPr lang="ko-KR" altLang="en-US" sz="1100" dirty="0">
              <a:latin typeface="Arial Rounded MT Bold" panose="020F0704030504030204" pitchFamily="34" charset="0"/>
            </a:endParaRPr>
          </a:p>
        </p:txBody>
      </p: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AA3CC7EB-76F1-ABB5-55CF-505179094BA8}"/>
              </a:ext>
            </a:extLst>
          </p:cNvPr>
          <p:cNvSpPr/>
          <p:nvPr/>
        </p:nvSpPr>
        <p:spPr>
          <a:xfrm rot="16200000">
            <a:off x="1482009" y="5730711"/>
            <a:ext cx="716446" cy="176027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8ABFD5-206D-B110-2700-13DB51AF8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13" y="1497189"/>
            <a:ext cx="840509" cy="840509"/>
          </a:xfrm>
          <a:prstGeom prst="rect">
            <a:avLst/>
          </a:prstGeom>
        </p:spPr>
      </p:pic>
      <p:pic>
        <p:nvPicPr>
          <p:cNvPr id="106" name="그래픽 105" descr="배지 1 윤곽선">
            <a:hlinkClick r:id="rId3" action="ppaction://hlinksldjump"/>
            <a:extLst>
              <a:ext uri="{FF2B5EF4-FFF2-40B4-BE49-F238E27FC236}">
                <a16:creationId xmlns:a16="http://schemas.microsoft.com/office/drawing/2014/main" id="{0AC06486-8CED-04C4-E8F7-7E95B0E63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253" y="884843"/>
            <a:ext cx="385051" cy="385051"/>
          </a:xfrm>
          <a:prstGeom prst="rect">
            <a:avLst/>
          </a:prstGeom>
        </p:spPr>
      </p:pic>
      <p:pic>
        <p:nvPicPr>
          <p:cNvPr id="108" name="그래픽 107" descr="배지 윤곽선">
            <a:hlinkClick r:id="rId6" action="ppaction://hlinksldjump"/>
            <a:extLst>
              <a:ext uri="{FF2B5EF4-FFF2-40B4-BE49-F238E27FC236}">
                <a16:creationId xmlns:a16="http://schemas.microsoft.com/office/drawing/2014/main" id="{804C006B-01BC-DF2B-735F-C2A4126AE9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65591" y="768044"/>
            <a:ext cx="385200" cy="385200"/>
          </a:xfrm>
          <a:prstGeom prst="rect">
            <a:avLst/>
          </a:prstGeom>
        </p:spPr>
      </p:pic>
      <p:pic>
        <p:nvPicPr>
          <p:cNvPr id="109" name="그래픽 108" descr="배지 3 윤곽선">
            <a:hlinkClick r:id="rId9" action="ppaction://hlinksldjump"/>
            <a:extLst>
              <a:ext uri="{FF2B5EF4-FFF2-40B4-BE49-F238E27FC236}">
                <a16:creationId xmlns:a16="http://schemas.microsoft.com/office/drawing/2014/main" id="{D46D3CEC-03E4-FF26-56E4-9F64BC8861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36296" y="540158"/>
            <a:ext cx="385200" cy="385200"/>
          </a:xfrm>
          <a:prstGeom prst="rect">
            <a:avLst/>
          </a:prstGeom>
        </p:spPr>
      </p:pic>
      <p:pic>
        <p:nvPicPr>
          <p:cNvPr id="110" name="그래픽 109" descr="배지 5 윤곽선">
            <a:hlinkClick r:id="rId12" action="ppaction://hlinksldjump"/>
            <a:extLst>
              <a:ext uri="{FF2B5EF4-FFF2-40B4-BE49-F238E27FC236}">
                <a16:creationId xmlns:a16="http://schemas.microsoft.com/office/drawing/2014/main" id="{AB6F762F-07E3-DA92-3D06-5EAD32787B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6841" y="4977772"/>
            <a:ext cx="385200" cy="385200"/>
          </a:xfrm>
          <a:prstGeom prst="rect">
            <a:avLst/>
          </a:prstGeom>
        </p:spPr>
      </p:pic>
      <p:pic>
        <p:nvPicPr>
          <p:cNvPr id="111" name="그래픽 110" descr="배지 6 윤곽선">
            <a:hlinkClick r:id="rId15" action="ppaction://hlinksldjump"/>
            <a:extLst>
              <a:ext uri="{FF2B5EF4-FFF2-40B4-BE49-F238E27FC236}">
                <a16:creationId xmlns:a16="http://schemas.microsoft.com/office/drawing/2014/main" id="{25A1F1D1-85BF-AA26-22E3-CC20E7F49C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805564" y="3781289"/>
            <a:ext cx="385200" cy="385200"/>
          </a:xfrm>
          <a:prstGeom prst="rect">
            <a:avLst/>
          </a:prstGeom>
        </p:spPr>
      </p:pic>
      <p:pic>
        <p:nvPicPr>
          <p:cNvPr id="112" name="그래픽 111" descr="배지 4 윤곽선">
            <a:hlinkClick r:id="rId18" action="ppaction://hlinksldjump"/>
            <a:extLst>
              <a:ext uri="{FF2B5EF4-FFF2-40B4-BE49-F238E27FC236}">
                <a16:creationId xmlns:a16="http://schemas.microsoft.com/office/drawing/2014/main" id="{E3696AF0-56C3-4F56-9B9C-5F0BB0524AD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83675" y="3084284"/>
            <a:ext cx="385200" cy="385200"/>
          </a:xfrm>
          <a:prstGeom prst="rect">
            <a:avLst/>
          </a:prstGeom>
        </p:spPr>
      </p:pic>
      <p:pic>
        <p:nvPicPr>
          <p:cNvPr id="121" name="Picture 2" descr="CNN places architecture design based on the pre-trained 'Caffe' model. Layers 'fc7' and 'fc8' are used in this work as a method to obtain holistic descriptors from the original input image.">
            <a:extLst>
              <a:ext uri="{FF2B5EF4-FFF2-40B4-BE49-F238E27FC236}">
                <a16:creationId xmlns:a16="http://schemas.microsoft.com/office/drawing/2014/main" id="{46694466-12A9-5A6C-325F-FF5164072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99" y="2490161"/>
            <a:ext cx="1534074" cy="5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5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30259-4A43-C186-E716-CB70709CD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Category independent region proposal</a:t>
            </a:r>
            <a:endParaRPr lang="ko-KR" altLang="en-US" dirty="0"/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4431C34C-3265-AD72-FD19-FD5637A89E8D}"/>
              </a:ext>
            </a:extLst>
          </p:cNvPr>
          <p:cNvSpPr txBox="1"/>
          <p:nvPr/>
        </p:nvSpPr>
        <p:spPr>
          <a:xfrm>
            <a:off x="10757043" y="289449"/>
            <a:ext cx="1307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u="sng" dirty="0">
                <a:latin typeface="Arial Rounded MT Bold" panose="020F0704030504030204" pitchFamily="34" charset="0"/>
              </a:rPr>
              <a:t>Back to pipeline</a:t>
            </a:r>
            <a:endParaRPr lang="ko-KR" altLang="en-US" sz="1100" u="sng" dirty="0">
              <a:latin typeface="Arial Rounded MT Bold" panose="020F070403050403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0D0B277-AAA5-8C04-3E3A-4A1FFAE5E8AC}"/>
              </a:ext>
            </a:extLst>
          </p:cNvPr>
          <p:cNvGrpSpPr/>
          <p:nvPr/>
        </p:nvGrpSpPr>
        <p:grpSpPr>
          <a:xfrm>
            <a:off x="2035072" y="1851348"/>
            <a:ext cx="1432067" cy="387497"/>
            <a:chOff x="4910589" y="2195476"/>
            <a:chExt cx="2604635" cy="369332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ACD4A975-FDEA-32E1-99B9-500BE002E638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072883-2033-A311-8A42-06C20CCD2A9D}"/>
                </a:ext>
              </a:extLst>
            </p:cNvPr>
            <p:cNvSpPr txBox="1"/>
            <p:nvPr userDrawn="1"/>
          </p:nvSpPr>
          <p:spPr>
            <a:xfrm>
              <a:off x="4910589" y="2195476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sz="800" dirty="0">
                  <a:latin typeface="Arial Rounded MT Bold" panose="020F0704030504030204" pitchFamily="34" charset="0"/>
                </a:rPr>
                <a:t>Selective Search</a:t>
              </a:r>
              <a:endParaRPr lang="ko-KR" altLang="en-US" sz="8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3CBE00B-EBBD-749E-D658-2A1504171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903" y="746779"/>
            <a:ext cx="2768848" cy="27688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DD8F0E-CDAD-A336-34EE-8ABF6EAD3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3" y="1497189"/>
            <a:ext cx="1095816" cy="10958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77DEB4-8652-5DFE-4921-34022B447B9D}"/>
              </a:ext>
            </a:extLst>
          </p:cNvPr>
          <p:cNvSpPr txBox="1"/>
          <p:nvPr/>
        </p:nvSpPr>
        <p:spPr>
          <a:xfrm>
            <a:off x="698295" y="916332"/>
            <a:ext cx="1571303" cy="34970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ko-KR" sz="2400" dirty="0">
                <a:latin typeface="Arial Rounded MT Bold" panose="020F0704030504030204" pitchFamily="34" charset="0"/>
              </a:rPr>
              <a:t>Selective Search</a:t>
            </a:r>
            <a:endParaRPr lang="ko-KR" alt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46D7AB-801A-E04E-E215-ECB99F154C36}"/>
              </a:ext>
            </a:extLst>
          </p:cNvPr>
          <p:cNvSpPr/>
          <p:nvPr/>
        </p:nvSpPr>
        <p:spPr>
          <a:xfrm>
            <a:off x="4400216" y="1318882"/>
            <a:ext cx="909316" cy="919963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D8F1DB-C4D2-0D10-80E5-93835AA78CDE}"/>
              </a:ext>
            </a:extLst>
          </p:cNvPr>
          <p:cNvSpPr/>
          <p:nvPr/>
        </p:nvSpPr>
        <p:spPr>
          <a:xfrm>
            <a:off x="4080099" y="1647563"/>
            <a:ext cx="1646021" cy="1259756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ADF86F-8497-368C-9620-D587A694D11A}"/>
              </a:ext>
            </a:extLst>
          </p:cNvPr>
          <p:cNvSpPr/>
          <p:nvPr/>
        </p:nvSpPr>
        <p:spPr>
          <a:xfrm>
            <a:off x="5331780" y="1121299"/>
            <a:ext cx="674536" cy="919963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4D9D57-ED46-83D4-AE9F-2197FDF07C9E}"/>
              </a:ext>
            </a:extLst>
          </p:cNvPr>
          <p:cNvSpPr/>
          <p:nvPr/>
        </p:nvSpPr>
        <p:spPr>
          <a:xfrm>
            <a:off x="3950958" y="2509037"/>
            <a:ext cx="258281" cy="919963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702FCF-178D-3D1D-B146-C39DAB5FC793}"/>
              </a:ext>
            </a:extLst>
          </p:cNvPr>
          <p:cNvSpPr/>
          <p:nvPr/>
        </p:nvSpPr>
        <p:spPr>
          <a:xfrm>
            <a:off x="4208572" y="938354"/>
            <a:ext cx="544982" cy="840509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B09AEF-B7F6-5DB4-3E97-8098B61AED5E}"/>
              </a:ext>
            </a:extLst>
          </p:cNvPr>
          <p:cNvSpPr/>
          <p:nvPr/>
        </p:nvSpPr>
        <p:spPr>
          <a:xfrm>
            <a:off x="4928603" y="2404512"/>
            <a:ext cx="909316" cy="919963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464D21-94C7-2D83-1688-4A00188A02AC}"/>
              </a:ext>
            </a:extLst>
          </p:cNvPr>
          <p:cNvSpPr/>
          <p:nvPr/>
        </p:nvSpPr>
        <p:spPr>
          <a:xfrm>
            <a:off x="4038529" y="3100319"/>
            <a:ext cx="2420462" cy="199836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64D0EFC-B260-B25F-DDDD-A7DFE9E51083}"/>
              </a:ext>
            </a:extLst>
          </p:cNvPr>
          <p:cNvSpPr/>
          <p:nvPr/>
        </p:nvSpPr>
        <p:spPr>
          <a:xfrm>
            <a:off x="5549675" y="859765"/>
            <a:ext cx="909316" cy="250045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6CC110-6CC2-E7E0-19E7-0295450C98BD}"/>
              </a:ext>
            </a:extLst>
          </p:cNvPr>
          <p:cNvSpPr/>
          <p:nvPr/>
        </p:nvSpPr>
        <p:spPr>
          <a:xfrm>
            <a:off x="4619013" y="1046006"/>
            <a:ext cx="909316" cy="387497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105534B-FDAB-55A8-6979-9086F05EF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7" y="4553233"/>
            <a:ext cx="1692785" cy="162979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EABB17-D033-4217-7EE6-DC16D0309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168" y="4574684"/>
            <a:ext cx="1586353" cy="157138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345EEC6-DE46-FD5A-C4C3-59C2FE9E0F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9387" y="4574684"/>
            <a:ext cx="1624272" cy="157138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136CF69-F028-105D-1C92-52D250E227D4}"/>
              </a:ext>
            </a:extLst>
          </p:cNvPr>
          <p:cNvSpPr txBox="1"/>
          <p:nvPr/>
        </p:nvSpPr>
        <p:spPr>
          <a:xfrm>
            <a:off x="6568751" y="1782129"/>
            <a:ext cx="5125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Rounded MT Bold" panose="020F0704030504030204" pitchFamily="34" charset="0"/>
              </a:rPr>
              <a:t>Get 2000 region proposal by using selective search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75CC1-B11B-D8D1-581D-A935C6FB332A}"/>
              </a:ext>
            </a:extLst>
          </p:cNvPr>
          <p:cNvSpPr txBox="1"/>
          <p:nvPr/>
        </p:nvSpPr>
        <p:spPr>
          <a:xfrm>
            <a:off x="6284957" y="4553233"/>
            <a:ext cx="51258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Rounded MT Bold" panose="020F0704030504030204" pitchFamily="34" charset="0"/>
              </a:rPr>
              <a:t>Over-segment the image. Segment sufficiently so that no object is missed.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Rounded MT Bold" panose="020F0704030504030204" pitchFamily="34" charset="0"/>
              </a:rPr>
              <a:t>Compute the similarity of all contacted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Rounded MT Bold" panose="020F0704030504030204" pitchFamily="34" charset="0"/>
              </a:rPr>
              <a:t>Merge the highest similarity regions and re-compute the similarity with new merged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Rounded MT Bold" panose="020F0704030504030204" pitchFamily="34" charset="0"/>
              </a:rPr>
              <a:t>Again, merge the highest similarity regions and do the same thing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Rounded MT Bold" panose="020F07040305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04384F-E828-C3EE-00B8-4A09A6D3E9C9}"/>
              </a:ext>
            </a:extLst>
          </p:cNvPr>
          <p:cNvSpPr txBox="1"/>
          <p:nvPr/>
        </p:nvSpPr>
        <p:spPr>
          <a:xfrm>
            <a:off x="6878869" y="4203531"/>
            <a:ext cx="1571303" cy="34970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ko-KR" sz="1600" dirty="0">
                <a:latin typeface="Arial Rounded MT Bold" panose="020F0704030504030204" pitchFamily="34" charset="0"/>
              </a:rPr>
              <a:t>Selective Search procedure</a:t>
            </a:r>
            <a:endParaRPr lang="ko-KR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03004C-E9DB-39CF-5F53-F35E3756FD5F}"/>
              </a:ext>
            </a:extLst>
          </p:cNvPr>
          <p:cNvSpPr txBox="1"/>
          <p:nvPr/>
        </p:nvSpPr>
        <p:spPr>
          <a:xfrm>
            <a:off x="583257" y="4185830"/>
            <a:ext cx="1571303" cy="34970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ko-KR" sz="1400" dirty="0">
                <a:latin typeface="Arial Rounded MT Bold" panose="020F0704030504030204" pitchFamily="34" charset="0"/>
              </a:rPr>
              <a:t>Over-Segment</a:t>
            </a:r>
            <a:endParaRPr lang="ko-KR" alt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4CDCE4-1B62-E1E1-F916-109A08044842}"/>
              </a:ext>
            </a:extLst>
          </p:cNvPr>
          <p:cNvSpPr txBox="1"/>
          <p:nvPr/>
        </p:nvSpPr>
        <p:spPr>
          <a:xfrm>
            <a:off x="2496692" y="4211434"/>
            <a:ext cx="1571303" cy="34970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ko-KR" sz="1400" dirty="0" err="1">
                <a:latin typeface="Arial Rounded MT Bold" panose="020F0704030504030204" pitchFamily="34" charset="0"/>
              </a:rPr>
              <a:t>Iter</a:t>
            </a:r>
            <a:r>
              <a:rPr lang="en-US" altLang="ko-KR" sz="1400" dirty="0">
                <a:latin typeface="Arial Rounded MT Bold" panose="020F0704030504030204" pitchFamily="34" charset="0"/>
              </a:rPr>
              <a:t> 1</a:t>
            </a:r>
            <a:endParaRPr lang="ko-KR" alt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E2BF4A-EA01-CCBD-3B75-E8B3AF1264E2}"/>
              </a:ext>
            </a:extLst>
          </p:cNvPr>
          <p:cNvSpPr txBox="1"/>
          <p:nvPr/>
        </p:nvSpPr>
        <p:spPr>
          <a:xfrm>
            <a:off x="4289091" y="4211434"/>
            <a:ext cx="1571303" cy="34970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ko-KR" sz="1400" dirty="0" err="1">
                <a:latin typeface="Arial Rounded MT Bold" panose="020F0704030504030204" pitchFamily="34" charset="0"/>
              </a:rPr>
              <a:t>Iter</a:t>
            </a:r>
            <a:r>
              <a:rPr lang="en-US" altLang="ko-KR" sz="1400" dirty="0">
                <a:latin typeface="Arial Rounded MT Bold" panose="020F0704030504030204" pitchFamily="34" charset="0"/>
              </a:rPr>
              <a:t> N</a:t>
            </a:r>
            <a:endParaRPr lang="ko-KR" altLang="en-US" sz="1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682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E190D-C492-B463-B18D-5EAD4292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Warp region proposals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060038-8D66-8D68-864B-3FCAD72EF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92" y="1111103"/>
            <a:ext cx="1916538" cy="20286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04D42E6-3440-0ABA-A363-F60CD6B75938}"/>
              </a:ext>
            </a:extLst>
          </p:cNvPr>
          <p:cNvSpPr/>
          <p:nvPr/>
        </p:nvSpPr>
        <p:spPr>
          <a:xfrm>
            <a:off x="701351" y="1438273"/>
            <a:ext cx="1283332" cy="1374308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3997E2-1CBE-5AE3-AE75-ED389CDA899E}"/>
              </a:ext>
            </a:extLst>
          </p:cNvPr>
          <p:cNvSpPr/>
          <p:nvPr/>
        </p:nvSpPr>
        <p:spPr>
          <a:xfrm>
            <a:off x="1131520" y="2560767"/>
            <a:ext cx="1068247" cy="503626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50E2E-A67C-82A0-90A1-F5F4E1A7E913}"/>
              </a:ext>
            </a:extLst>
          </p:cNvPr>
          <p:cNvSpPr txBox="1"/>
          <p:nvPr/>
        </p:nvSpPr>
        <p:spPr>
          <a:xfrm>
            <a:off x="418725" y="780401"/>
            <a:ext cx="1916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 Rounded MT Bold" panose="020F0704030504030204" pitchFamily="34" charset="0"/>
              </a:rPr>
              <a:t>Extract region proposals</a:t>
            </a:r>
            <a:endParaRPr lang="ko-KR" altLang="en-US" sz="1100" dirty="0">
              <a:latin typeface="Arial Rounded MT Bold" panose="020F070403050403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920D241-A73B-EC94-7B0B-6515EDDA2B52}"/>
              </a:ext>
            </a:extLst>
          </p:cNvPr>
          <p:cNvGrpSpPr/>
          <p:nvPr/>
        </p:nvGrpSpPr>
        <p:grpSpPr>
          <a:xfrm rot="681065">
            <a:off x="1921883" y="1881775"/>
            <a:ext cx="1574177" cy="318305"/>
            <a:chOff x="4914900" y="2274190"/>
            <a:chExt cx="2600324" cy="369332"/>
          </a:xfrm>
        </p:grpSpPr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25182DA9-25BC-E9A7-B1D8-3206C1B67F89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94EFB7-1706-4AB3-14FF-8CD3D8B7992E}"/>
                </a:ext>
              </a:extLst>
            </p:cNvPr>
            <p:cNvSpPr txBox="1"/>
            <p:nvPr userDrawn="1"/>
          </p:nvSpPr>
          <p:spPr>
            <a:xfrm>
              <a:off x="4914900" y="2274190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93D085CA-4CFC-1F70-1654-5B3B4B398B71}"/>
              </a:ext>
            </a:extLst>
          </p:cNvPr>
          <p:cNvGrpSpPr/>
          <p:nvPr/>
        </p:nvGrpSpPr>
        <p:grpSpPr>
          <a:xfrm>
            <a:off x="9266921" y="2930046"/>
            <a:ext cx="1322798" cy="1161727"/>
            <a:chOff x="7693240" y="51457"/>
            <a:chExt cx="2244155" cy="160164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73EAB4-EABA-78CB-37B8-B35B13053BE0}"/>
                </a:ext>
              </a:extLst>
            </p:cNvPr>
            <p:cNvSpPr/>
            <p:nvPr/>
          </p:nvSpPr>
          <p:spPr>
            <a:xfrm>
              <a:off x="8475923" y="429032"/>
              <a:ext cx="627932" cy="78387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BB9C9C-55B5-8F69-0792-03ABEE8CEA01}"/>
                </a:ext>
              </a:extLst>
            </p:cNvPr>
            <p:cNvSpPr/>
            <p:nvPr/>
          </p:nvSpPr>
          <p:spPr>
            <a:xfrm>
              <a:off x="8299643" y="588761"/>
              <a:ext cx="627932" cy="78387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467B640-E593-72DF-CC17-4703548DC09F}"/>
                </a:ext>
              </a:extLst>
            </p:cNvPr>
            <p:cNvSpPr/>
            <p:nvPr/>
          </p:nvSpPr>
          <p:spPr>
            <a:xfrm>
              <a:off x="8121290" y="742933"/>
              <a:ext cx="627932" cy="78387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71A4D37-7AB0-E645-20F2-D56011EBED0A}"/>
                </a:ext>
              </a:extLst>
            </p:cNvPr>
            <p:cNvSpPr/>
            <p:nvPr/>
          </p:nvSpPr>
          <p:spPr>
            <a:xfrm>
              <a:off x="7969274" y="869227"/>
              <a:ext cx="627932" cy="78387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168136-E4F1-C62D-EF99-D9385D546145}"/>
                </a:ext>
              </a:extLst>
            </p:cNvPr>
            <p:cNvSpPr txBox="1"/>
            <p:nvPr/>
          </p:nvSpPr>
          <p:spPr>
            <a:xfrm>
              <a:off x="7693240" y="51457"/>
              <a:ext cx="2244155" cy="297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Arial Rounded MT Bold" panose="020F0704030504030204" pitchFamily="34" charset="0"/>
                </a:rPr>
                <a:t>Warp region proposals</a:t>
              </a:r>
              <a:endParaRPr lang="ko-KR" altLang="en-US" sz="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BF8C27E-E8A5-9D93-B4CE-33EE56F9FEEA}"/>
              </a:ext>
            </a:extLst>
          </p:cNvPr>
          <p:cNvGrpSpPr/>
          <p:nvPr/>
        </p:nvGrpSpPr>
        <p:grpSpPr>
          <a:xfrm rot="21050955">
            <a:off x="2250926" y="2547076"/>
            <a:ext cx="1207444" cy="304242"/>
            <a:chOff x="4914900" y="2274190"/>
            <a:chExt cx="2600324" cy="369332"/>
          </a:xfrm>
        </p:grpSpPr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F5EAD461-8DA7-07BA-63E2-06B4149DFB2D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FDE07D-2EF9-5479-C4E6-1606C5F3BF8B}"/>
                </a:ext>
              </a:extLst>
            </p:cNvPr>
            <p:cNvSpPr txBox="1"/>
            <p:nvPr userDrawn="1"/>
          </p:nvSpPr>
          <p:spPr>
            <a:xfrm>
              <a:off x="4914900" y="2274190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4E13862-C1F5-4E3B-42FC-3C1BFC82DC09}"/>
              </a:ext>
            </a:extLst>
          </p:cNvPr>
          <p:cNvGrpSpPr/>
          <p:nvPr/>
        </p:nvGrpSpPr>
        <p:grpSpPr>
          <a:xfrm>
            <a:off x="3650475" y="1555738"/>
            <a:ext cx="1283332" cy="1374309"/>
            <a:chOff x="6048443" y="1438273"/>
            <a:chExt cx="1283332" cy="1374309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0E7FBA5C-6DE2-1A47-21F5-1FF37157B0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410" t="16127" r="15630" b="16127"/>
            <a:stretch/>
          </p:blipFill>
          <p:spPr>
            <a:xfrm>
              <a:off x="6048443" y="1438274"/>
              <a:ext cx="1283332" cy="1374308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18F495C-C9A3-743D-EE64-0B00EEE48786}"/>
                </a:ext>
              </a:extLst>
            </p:cNvPr>
            <p:cNvSpPr/>
            <p:nvPr/>
          </p:nvSpPr>
          <p:spPr>
            <a:xfrm>
              <a:off x="6048443" y="1438273"/>
              <a:ext cx="1283332" cy="1374308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9FCEFDB-6CF2-E278-13A3-A4D4DD0A43FE}"/>
              </a:ext>
            </a:extLst>
          </p:cNvPr>
          <p:cNvGrpSpPr/>
          <p:nvPr/>
        </p:nvGrpSpPr>
        <p:grpSpPr>
          <a:xfrm>
            <a:off x="5109403" y="1991078"/>
            <a:ext cx="1068247" cy="503627"/>
            <a:chOff x="7439014" y="5398361"/>
            <a:chExt cx="1068247" cy="503627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5F4A83B-B7CB-670D-621A-C9A1BE9D85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854" t="71460" r="4408" b="3715"/>
            <a:stretch/>
          </p:blipFill>
          <p:spPr>
            <a:xfrm>
              <a:off x="7439014" y="5398362"/>
              <a:ext cx="1068247" cy="503626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059E6E-A5BC-2ECB-082D-7966A0FF7FDF}"/>
                </a:ext>
              </a:extLst>
            </p:cNvPr>
            <p:cNvSpPr/>
            <p:nvPr/>
          </p:nvSpPr>
          <p:spPr>
            <a:xfrm>
              <a:off x="7439014" y="5398361"/>
              <a:ext cx="1068247" cy="503626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F9BE24F-CCB7-F9F0-9C88-E63963652658}"/>
              </a:ext>
            </a:extLst>
          </p:cNvPr>
          <p:cNvSpPr txBox="1"/>
          <p:nvPr/>
        </p:nvSpPr>
        <p:spPr>
          <a:xfrm>
            <a:off x="6300052" y="1768575"/>
            <a:ext cx="58793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Rounded MT Bold" panose="020F0704030504030204" pitchFamily="34" charset="0"/>
              </a:rPr>
              <a:t>Each extracted region proposals have various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Rounded MT Bold" panose="020F0704030504030204" pitchFamily="34" charset="0"/>
              </a:rPr>
              <a:t>In the paper, they extracted 2000 proposals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Rounded MT Bold" panose="020F0704030504030204" pitchFamily="34" charset="0"/>
              </a:rPr>
              <a:t>Need to make them have same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Rounded MT Bold" panose="020F0704030504030204" pitchFamily="34" charset="0"/>
              </a:rPr>
              <a:t>Various method can be applied, but in paper, they use warping</a:t>
            </a:r>
            <a:endParaRPr lang="ko-KR" altLang="en-US" sz="1400" dirty="0">
              <a:latin typeface="Arial Rounded MT Bold" panose="020F0704030504030204" pitchFamily="34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2253016-D67B-3216-1999-66C2EC158BB1}"/>
              </a:ext>
            </a:extLst>
          </p:cNvPr>
          <p:cNvGrpSpPr/>
          <p:nvPr/>
        </p:nvGrpSpPr>
        <p:grpSpPr>
          <a:xfrm>
            <a:off x="1060918" y="4592004"/>
            <a:ext cx="720000" cy="720000"/>
            <a:chOff x="6048443" y="1438273"/>
            <a:chExt cx="1283332" cy="1374309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4C1FF59-F3A0-2A09-B2D5-82E9855F0E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410" t="16127" r="15630" b="16127"/>
            <a:stretch/>
          </p:blipFill>
          <p:spPr>
            <a:xfrm>
              <a:off x="6048443" y="1438274"/>
              <a:ext cx="1283332" cy="1374308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6042381-9E96-4719-DEF4-31E70438D04B}"/>
                </a:ext>
              </a:extLst>
            </p:cNvPr>
            <p:cNvSpPr/>
            <p:nvPr/>
          </p:nvSpPr>
          <p:spPr>
            <a:xfrm>
              <a:off x="6048443" y="1438273"/>
              <a:ext cx="1283332" cy="1374308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0F7A94B-3CFC-9118-3970-84C050C0445B}"/>
              </a:ext>
            </a:extLst>
          </p:cNvPr>
          <p:cNvGrpSpPr/>
          <p:nvPr/>
        </p:nvGrpSpPr>
        <p:grpSpPr>
          <a:xfrm>
            <a:off x="1984250" y="4592003"/>
            <a:ext cx="720000" cy="720000"/>
            <a:chOff x="7439014" y="5398361"/>
            <a:chExt cx="1068247" cy="503627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5DBB4A5-DA39-0770-0B99-C19BA59809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854" t="71460" r="4408" b="3715"/>
            <a:stretch/>
          </p:blipFill>
          <p:spPr>
            <a:xfrm>
              <a:off x="7439014" y="5398362"/>
              <a:ext cx="1068247" cy="503626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05A8E32-30FB-2030-BE23-BB87DF2A6537}"/>
                </a:ext>
              </a:extLst>
            </p:cNvPr>
            <p:cNvSpPr/>
            <p:nvPr/>
          </p:nvSpPr>
          <p:spPr>
            <a:xfrm>
              <a:off x="7439014" y="5398361"/>
              <a:ext cx="1068247" cy="503626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4084C37-5586-0622-0C43-491F7FD85FDA}"/>
              </a:ext>
            </a:extLst>
          </p:cNvPr>
          <p:cNvGrpSpPr/>
          <p:nvPr/>
        </p:nvGrpSpPr>
        <p:grpSpPr>
          <a:xfrm rot="19663824">
            <a:off x="1475472" y="3316648"/>
            <a:ext cx="1975801" cy="505186"/>
            <a:chOff x="4914900" y="2007155"/>
            <a:chExt cx="2600324" cy="540782"/>
          </a:xfrm>
        </p:grpSpPr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64E280A8-4AE1-CD78-6579-5DB653B58BDB}"/>
                </a:ext>
              </a:extLst>
            </p:cNvPr>
            <p:cNvSpPr/>
            <p:nvPr userDrawn="1"/>
          </p:nvSpPr>
          <p:spPr>
            <a:xfrm rot="10800000"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A7FEF8-F795-8646-27E6-6F137588E3EC}"/>
                </a:ext>
              </a:extLst>
            </p:cNvPr>
            <p:cNvSpPr txBox="1"/>
            <p:nvPr userDrawn="1"/>
          </p:nvSpPr>
          <p:spPr>
            <a:xfrm>
              <a:off x="4914900" y="2007155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dirty="0">
                  <a:latin typeface="Arial Rounded MT Bold" panose="020F0704030504030204" pitchFamily="34" charset="0"/>
                </a:rPr>
                <a:t>Warp</a:t>
              </a:r>
              <a:endParaRPr lang="ko-KR" altLang="en-US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FBDF755-E7B7-7078-670F-C0478618093C}"/>
              </a:ext>
            </a:extLst>
          </p:cNvPr>
          <p:cNvSpPr txBox="1"/>
          <p:nvPr/>
        </p:nvSpPr>
        <p:spPr>
          <a:xfrm>
            <a:off x="3899043" y="1160799"/>
            <a:ext cx="26745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 Rounded MT Bold" panose="020F0704030504030204" pitchFamily="34" charset="0"/>
              </a:rPr>
              <a:t>Region proposals with various size</a:t>
            </a:r>
            <a:endParaRPr lang="ko-KR" altLang="en-US" sz="1100" dirty="0">
              <a:latin typeface="Arial Rounded MT Bold" panose="020F07040305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AA1143-E9B0-0E34-C02F-7965A00FDA5B}"/>
              </a:ext>
            </a:extLst>
          </p:cNvPr>
          <p:cNvSpPr txBox="1"/>
          <p:nvPr/>
        </p:nvSpPr>
        <p:spPr>
          <a:xfrm>
            <a:off x="150846" y="5621477"/>
            <a:ext cx="5191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Rounded MT Bold" panose="020F0704030504030204" pitchFamily="34" charset="0"/>
              </a:rPr>
              <a:t>All input image tensor have same shape of (3,227,227)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Rounded MT Bold" panose="020F0704030504030204" pitchFamily="34" charset="0"/>
              </a:rPr>
              <a:t>Because CNN network require this shape of input</a:t>
            </a:r>
            <a:endParaRPr lang="ko-KR" altLang="en-US" sz="1400" dirty="0">
              <a:latin typeface="Arial Rounded MT Bold" panose="020F0704030504030204" pitchFamily="34" charset="0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6BB69A3-2AE2-3568-C3D3-95FF2F416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52" t="16127" r="-1" b="16128"/>
          <a:stretch/>
        </p:blipFill>
        <p:spPr>
          <a:xfrm>
            <a:off x="5141955" y="3870483"/>
            <a:ext cx="1229618" cy="919962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4D87FDE3-41FE-849F-AE6E-E3A950A5851D}"/>
              </a:ext>
            </a:extLst>
          </p:cNvPr>
          <p:cNvSpPr/>
          <p:nvPr/>
        </p:nvSpPr>
        <p:spPr>
          <a:xfrm>
            <a:off x="5141954" y="3870483"/>
            <a:ext cx="1229618" cy="919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7C02AE-C339-70C1-B730-55D5CF9122BD}"/>
              </a:ext>
            </a:extLst>
          </p:cNvPr>
          <p:cNvSpPr txBox="1"/>
          <p:nvPr/>
        </p:nvSpPr>
        <p:spPr>
          <a:xfrm>
            <a:off x="5141954" y="3582339"/>
            <a:ext cx="1229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 Rounded MT Bold" panose="020F0704030504030204" pitchFamily="34" charset="0"/>
              </a:rPr>
              <a:t>Ground Truth</a:t>
            </a:r>
            <a:endParaRPr lang="ko-KR" altLang="en-US" sz="1100" dirty="0">
              <a:latin typeface="Arial Rounded MT Bold" panose="020F0704030504030204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967C1B9-3935-F350-5A68-B32B2A1F1003}"/>
              </a:ext>
            </a:extLst>
          </p:cNvPr>
          <p:cNvSpPr/>
          <p:nvPr/>
        </p:nvSpPr>
        <p:spPr>
          <a:xfrm>
            <a:off x="5358884" y="3927768"/>
            <a:ext cx="1093141" cy="1038689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BBB7DE-8C25-B60C-053A-6CC7CEEC5DF8}"/>
              </a:ext>
            </a:extLst>
          </p:cNvPr>
          <p:cNvSpPr txBox="1"/>
          <p:nvPr/>
        </p:nvSpPr>
        <p:spPr>
          <a:xfrm>
            <a:off x="6956124" y="3927768"/>
            <a:ext cx="1245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 Rounded MT Bold" panose="020F0704030504030204" pitchFamily="34" charset="0"/>
              </a:rPr>
              <a:t>IOU = 0.9 &gt; 0.5</a:t>
            </a:r>
            <a:endParaRPr lang="ko-KR" altLang="en-US" sz="1100" dirty="0">
              <a:latin typeface="Arial Rounded MT Bold" panose="020F070403050403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CE245E-11FD-92B6-EF64-72CF6ECA5791}"/>
              </a:ext>
            </a:extLst>
          </p:cNvPr>
          <p:cNvSpPr/>
          <p:nvPr/>
        </p:nvSpPr>
        <p:spPr>
          <a:xfrm>
            <a:off x="5600707" y="4679770"/>
            <a:ext cx="1068247" cy="503626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BBFEC5C-A5D4-C426-8407-333D7EC6D610}"/>
              </a:ext>
            </a:extLst>
          </p:cNvPr>
          <p:cNvCxnSpPr>
            <a:cxnSpLocks/>
            <a:stCxn id="47" idx="3"/>
            <a:endCxn id="64" idx="1"/>
          </p:cNvCxnSpPr>
          <p:nvPr/>
        </p:nvCxnSpPr>
        <p:spPr>
          <a:xfrm flipV="1">
            <a:off x="6452025" y="3561408"/>
            <a:ext cx="541566" cy="8857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0C54B6D-B4F2-1DEB-DB32-F2A6ED2CA568}"/>
              </a:ext>
            </a:extLst>
          </p:cNvPr>
          <p:cNvSpPr txBox="1"/>
          <p:nvPr/>
        </p:nvSpPr>
        <p:spPr>
          <a:xfrm>
            <a:off x="7006507" y="5062269"/>
            <a:ext cx="1275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 Rounded MT Bold" panose="020F0704030504030204" pitchFamily="34" charset="0"/>
              </a:rPr>
              <a:t>IOU = 0.1 &lt; 0.5</a:t>
            </a:r>
            <a:endParaRPr lang="ko-KR" altLang="en-US" sz="1100" dirty="0">
              <a:latin typeface="Arial Rounded MT Bold" panose="020F0704030504030204" pitchFamily="34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F5080B8-C3A6-2F1D-BCF4-E25D65AE2C68}"/>
              </a:ext>
            </a:extLst>
          </p:cNvPr>
          <p:cNvCxnSpPr>
            <a:cxnSpLocks/>
            <a:stCxn id="49" idx="3"/>
            <a:endCxn id="67" idx="1"/>
          </p:cNvCxnSpPr>
          <p:nvPr/>
        </p:nvCxnSpPr>
        <p:spPr>
          <a:xfrm flipV="1">
            <a:off x="6668954" y="4654238"/>
            <a:ext cx="498967" cy="2773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CE98002-D6A8-A45F-87C9-B65C63BB4EBD}"/>
              </a:ext>
            </a:extLst>
          </p:cNvPr>
          <p:cNvGrpSpPr/>
          <p:nvPr/>
        </p:nvGrpSpPr>
        <p:grpSpPr>
          <a:xfrm rot="21050955">
            <a:off x="2768723" y="4612532"/>
            <a:ext cx="2041315" cy="304242"/>
            <a:chOff x="4914900" y="2274190"/>
            <a:chExt cx="2600324" cy="369332"/>
          </a:xfrm>
        </p:grpSpPr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id="{72C94556-618E-C4ED-84C9-8934E13DC2DC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3F45E96-947F-2063-7968-7D7B1EB312B8}"/>
                </a:ext>
              </a:extLst>
            </p:cNvPr>
            <p:cNvSpPr txBox="1"/>
            <p:nvPr userDrawn="1"/>
          </p:nvSpPr>
          <p:spPr>
            <a:xfrm>
              <a:off x="4914900" y="2274190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6C45720-6898-5B0B-E917-1833E960D3DF}"/>
              </a:ext>
            </a:extLst>
          </p:cNvPr>
          <p:cNvGrpSpPr/>
          <p:nvPr/>
        </p:nvGrpSpPr>
        <p:grpSpPr>
          <a:xfrm>
            <a:off x="6993591" y="3201408"/>
            <a:ext cx="720000" cy="720000"/>
            <a:chOff x="6048443" y="1438273"/>
            <a:chExt cx="1283332" cy="1374309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6B18936C-3C04-059F-616B-AD5491D501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410" t="16127" r="15630" b="16127"/>
            <a:stretch/>
          </p:blipFill>
          <p:spPr>
            <a:xfrm>
              <a:off x="6048443" y="1438274"/>
              <a:ext cx="1283332" cy="1374308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F285530-E95A-9A6D-BF9F-D1DCB85639D8}"/>
                </a:ext>
              </a:extLst>
            </p:cNvPr>
            <p:cNvSpPr/>
            <p:nvPr/>
          </p:nvSpPr>
          <p:spPr>
            <a:xfrm>
              <a:off x="6048443" y="1438273"/>
              <a:ext cx="1283332" cy="1374308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C67C1D7-A3A5-A706-45BC-7C23B01F1761}"/>
              </a:ext>
            </a:extLst>
          </p:cNvPr>
          <p:cNvGrpSpPr/>
          <p:nvPr/>
        </p:nvGrpSpPr>
        <p:grpSpPr>
          <a:xfrm>
            <a:off x="7167921" y="4294238"/>
            <a:ext cx="720000" cy="720000"/>
            <a:chOff x="7439014" y="5398361"/>
            <a:chExt cx="1068247" cy="503627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3B9CB714-D741-5911-E744-44570F808F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854" t="71460" r="4408" b="3715"/>
            <a:stretch/>
          </p:blipFill>
          <p:spPr>
            <a:xfrm>
              <a:off x="7439014" y="5398362"/>
              <a:ext cx="1068247" cy="503626"/>
            </a:xfrm>
            <a:prstGeom prst="rect">
              <a:avLst/>
            </a:prstGeom>
          </p:spPr>
        </p:pic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666C42F-228F-550D-8C7C-C4B48C046BA1}"/>
                </a:ext>
              </a:extLst>
            </p:cNvPr>
            <p:cNvSpPr/>
            <p:nvPr/>
          </p:nvSpPr>
          <p:spPr>
            <a:xfrm>
              <a:off x="7439014" y="5398361"/>
              <a:ext cx="1068247" cy="503626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E7BD5E52-FDA2-F2A2-1B03-DE2D7367BEB6}"/>
              </a:ext>
            </a:extLst>
          </p:cNvPr>
          <p:cNvSpPr txBox="1"/>
          <p:nvPr/>
        </p:nvSpPr>
        <p:spPr>
          <a:xfrm>
            <a:off x="7876494" y="3471925"/>
            <a:ext cx="84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 Rounded MT Bold" panose="020F0704030504030204" pitchFamily="34" charset="0"/>
              </a:rPr>
              <a:t>Positive</a:t>
            </a:r>
            <a:endParaRPr lang="ko-KR" altLang="en-US" sz="1100" dirty="0">
              <a:latin typeface="Arial Rounded MT Bold" panose="020F070403050403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D4D358-FB54-5906-6E2C-E25CCFC1C6DA}"/>
              </a:ext>
            </a:extLst>
          </p:cNvPr>
          <p:cNvSpPr txBox="1"/>
          <p:nvPr/>
        </p:nvSpPr>
        <p:spPr>
          <a:xfrm>
            <a:off x="7931369" y="4502636"/>
            <a:ext cx="84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 Rounded MT Bold" panose="020F0704030504030204" pitchFamily="34" charset="0"/>
              </a:rPr>
              <a:t>Negative</a:t>
            </a:r>
            <a:endParaRPr lang="ko-KR" altLang="en-US" sz="1100" dirty="0">
              <a:latin typeface="Arial Rounded MT Bold" panose="020F070403050403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4E3B0B-EE34-1B82-8476-FCD5C71E3CAD}"/>
              </a:ext>
            </a:extLst>
          </p:cNvPr>
          <p:cNvSpPr txBox="1"/>
          <p:nvPr/>
        </p:nvSpPr>
        <p:spPr>
          <a:xfrm>
            <a:off x="7069084" y="5361473"/>
            <a:ext cx="46925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Rounded MT Bold" panose="020F0704030504030204" pitchFamily="34" charset="0"/>
              </a:rPr>
              <a:t>Sample the minibatch with ratio of </a:t>
            </a:r>
            <a:br>
              <a:rPr lang="en-US" altLang="ko-KR" sz="1400" dirty="0">
                <a:latin typeface="Arial Rounded MT Bold" panose="020F0704030504030204" pitchFamily="34" charset="0"/>
              </a:rPr>
            </a:br>
            <a:r>
              <a:rPr lang="en-US" altLang="ko-KR" sz="1400" dirty="0">
                <a:latin typeface="Arial Rounded MT Bold" panose="020F0704030504030204" pitchFamily="34" charset="0"/>
              </a:rPr>
              <a:t>positive and negative 36:92 (IOU threshold = 0.5)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Rounded MT Bold" panose="020F0704030504030204" pitchFamily="34" charset="0"/>
              </a:rPr>
              <a:t>Bias the sampling towards positive </a:t>
            </a:r>
            <a:br>
              <a:rPr lang="en-US" altLang="ko-KR" sz="1400" dirty="0">
                <a:latin typeface="Arial Rounded MT Bold" panose="020F0704030504030204" pitchFamily="34" charset="0"/>
              </a:rPr>
            </a:br>
            <a:r>
              <a:rPr lang="en-US" altLang="ko-KR" sz="1400" dirty="0">
                <a:latin typeface="Arial Rounded MT Bold" panose="020F0704030504030204" pitchFamily="34" charset="0"/>
              </a:rPr>
              <a:t>because positive proposals are very rare</a:t>
            </a:r>
            <a:endParaRPr lang="ko-KR" alt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9424462-298D-C795-E3C2-805435313B4D}"/>
              </a:ext>
            </a:extLst>
          </p:cNvPr>
          <p:cNvSpPr/>
          <p:nvPr/>
        </p:nvSpPr>
        <p:spPr>
          <a:xfrm>
            <a:off x="10754961" y="3428999"/>
            <a:ext cx="1006690" cy="629573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CNN Network</a:t>
            </a:r>
            <a:endParaRPr lang="ko-KR" altLang="en-US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2F8FF7FD-97AB-DEF4-9DB7-317D9FEC83A5}"/>
              </a:ext>
            </a:extLst>
          </p:cNvPr>
          <p:cNvCxnSpPr>
            <a:cxnSpLocks/>
            <a:stCxn id="68" idx="3"/>
            <a:endCxn id="10" idx="1"/>
          </p:cNvCxnSpPr>
          <p:nvPr/>
        </p:nvCxnSpPr>
        <p:spPr>
          <a:xfrm>
            <a:off x="8724126" y="3602730"/>
            <a:ext cx="705501" cy="2047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81187CC-8865-1169-4DBC-EDEE90C360BA}"/>
              </a:ext>
            </a:extLst>
          </p:cNvPr>
          <p:cNvCxnSpPr>
            <a:cxnSpLocks/>
            <a:stCxn id="69" idx="3"/>
            <a:endCxn id="10" idx="1"/>
          </p:cNvCxnSpPr>
          <p:nvPr/>
        </p:nvCxnSpPr>
        <p:spPr>
          <a:xfrm flipV="1">
            <a:off x="8779001" y="3807488"/>
            <a:ext cx="650626" cy="8259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10821EB-A44D-9900-BD42-80B43A98E8CE}"/>
              </a:ext>
            </a:extLst>
          </p:cNvPr>
          <p:cNvGrpSpPr/>
          <p:nvPr/>
        </p:nvGrpSpPr>
        <p:grpSpPr>
          <a:xfrm>
            <a:off x="10234550" y="3649201"/>
            <a:ext cx="370129" cy="189167"/>
            <a:chOff x="4914900" y="2274190"/>
            <a:chExt cx="2600324" cy="369332"/>
          </a:xfrm>
        </p:grpSpPr>
        <p:sp>
          <p:nvSpPr>
            <p:cNvPr id="99" name="화살표: 오른쪽 98">
              <a:extLst>
                <a:ext uri="{FF2B5EF4-FFF2-40B4-BE49-F238E27FC236}">
                  <a16:creationId xmlns:a16="http://schemas.microsoft.com/office/drawing/2014/main" id="{853D817E-B934-D486-6354-AC799FCB0823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3563DFD-4EC7-B362-78A1-22CDDB1DB6EA}"/>
                </a:ext>
              </a:extLst>
            </p:cNvPr>
            <p:cNvSpPr txBox="1"/>
            <p:nvPr userDrawn="1"/>
          </p:nvSpPr>
          <p:spPr>
            <a:xfrm>
              <a:off x="4914900" y="2274190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8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01" name="TextBox 100">
            <a:hlinkClick r:id="rId3" action="ppaction://hlinksldjump"/>
            <a:extLst>
              <a:ext uri="{FF2B5EF4-FFF2-40B4-BE49-F238E27FC236}">
                <a16:creationId xmlns:a16="http://schemas.microsoft.com/office/drawing/2014/main" id="{0C032264-4B7D-F399-3758-EFCCC5E18865}"/>
              </a:ext>
            </a:extLst>
          </p:cNvPr>
          <p:cNvSpPr txBox="1"/>
          <p:nvPr/>
        </p:nvSpPr>
        <p:spPr>
          <a:xfrm>
            <a:off x="10757043" y="289449"/>
            <a:ext cx="1307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u="sng" dirty="0">
                <a:latin typeface="Arial Rounded MT Bold" panose="020F0704030504030204" pitchFamily="34" charset="0"/>
              </a:rPr>
              <a:t>Back to pipeline</a:t>
            </a:r>
            <a:endParaRPr lang="ko-KR" altLang="en-US" sz="1100" u="sng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235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NN places architecture design based on the pre-trained 'Caffe' model. Layers 'fc7' and 'fc8' are used in this work as a method to obtain holistic descriptors from the original input image.">
            <a:extLst>
              <a:ext uri="{FF2B5EF4-FFF2-40B4-BE49-F238E27FC236}">
                <a16:creationId xmlns:a16="http://schemas.microsoft.com/office/drawing/2014/main" id="{13137051-9AEC-E4B3-404B-144E838E7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67" y="1333906"/>
            <a:ext cx="6559627" cy="250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361271-E446-E656-EA88-9A7BFC71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network – Bounding Box Regression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55F99-DD7C-D123-B7C6-E5ABFDA3BB24}"/>
              </a:ext>
            </a:extLst>
          </p:cNvPr>
          <p:cNvSpPr txBox="1"/>
          <p:nvPr/>
        </p:nvSpPr>
        <p:spPr>
          <a:xfrm>
            <a:off x="2177535" y="3859368"/>
            <a:ext cx="2420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 Rounded MT Bold" panose="020F0704030504030204" pitchFamily="34" charset="0"/>
              </a:rPr>
              <a:t>Extract pool5 layer output with</a:t>
            </a:r>
          </a:p>
          <a:p>
            <a:pPr algn="ctr"/>
            <a:r>
              <a:rPr lang="en-US" altLang="ko-KR" sz="1400" dirty="0">
                <a:latin typeface="Arial Rounded MT Bold" panose="020F0704030504030204" pitchFamily="34" charset="0"/>
              </a:rPr>
              <a:t>tensor shape (2000,4,1,1)</a:t>
            </a:r>
            <a:endParaRPr lang="ko-KR" alt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47E5E7-0AF3-5010-AE95-980D0A2E63D9}"/>
              </a:ext>
            </a:extLst>
          </p:cNvPr>
          <p:cNvSpPr/>
          <p:nvPr/>
        </p:nvSpPr>
        <p:spPr>
          <a:xfrm>
            <a:off x="0" y="1026501"/>
            <a:ext cx="1959635" cy="30740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CNN Network : Cafe</a:t>
            </a:r>
            <a:endParaRPr lang="ko-KR" altLang="en-US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72B30971-623D-E9C9-AFB7-56F2BD3AC319}"/>
              </a:ext>
            </a:extLst>
          </p:cNvPr>
          <p:cNvSpPr>
            <a:spLocks noChangeAspect="1"/>
          </p:cNvSpPr>
          <p:nvPr/>
        </p:nvSpPr>
        <p:spPr>
          <a:xfrm>
            <a:off x="4383876" y="2495550"/>
            <a:ext cx="218669" cy="218669"/>
          </a:xfrm>
          <a:prstGeom prst="donut">
            <a:avLst>
              <a:gd name="adj" fmla="val 134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5EF6E49-53A0-9A1F-CD47-3C78F194C582}"/>
              </a:ext>
            </a:extLst>
          </p:cNvPr>
          <p:cNvCxnSpPr>
            <a:cxnSpLocks/>
            <a:stCxn id="15" idx="3"/>
            <a:endCxn id="4098" idx="2"/>
          </p:cNvCxnSpPr>
          <p:nvPr/>
        </p:nvCxnSpPr>
        <p:spPr>
          <a:xfrm flipH="1">
            <a:off x="3484881" y="2682196"/>
            <a:ext cx="931018" cy="11598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F9D351B-B992-E37F-920E-C45AD2FC3A38}"/>
              </a:ext>
            </a:extLst>
          </p:cNvPr>
          <p:cNvCxnSpPr>
            <a:cxnSpLocks/>
            <a:stCxn id="48" idx="3"/>
            <a:endCxn id="26" idx="0"/>
          </p:cNvCxnSpPr>
          <p:nvPr/>
        </p:nvCxnSpPr>
        <p:spPr>
          <a:xfrm flipH="1">
            <a:off x="1663966" y="4518559"/>
            <a:ext cx="2318515" cy="8887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6140F8-726A-F208-8640-E0BC640401CE}"/>
                  </a:ext>
                </a:extLst>
              </p:cNvPr>
              <p:cNvSpPr txBox="1"/>
              <p:nvPr/>
            </p:nvSpPr>
            <p:spPr>
              <a:xfrm>
                <a:off x="402784" y="5407322"/>
                <a:ext cx="2522363" cy="357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6140F8-726A-F208-8640-E0BC64040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84" y="5407322"/>
                <a:ext cx="2522363" cy="357983"/>
              </a:xfrm>
              <a:prstGeom prst="rect">
                <a:avLst/>
              </a:prstGeom>
              <a:blipFill>
                <a:blip r:embed="rId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2803AD6-B5DC-F696-A5B9-D531D03200DF}"/>
              </a:ext>
            </a:extLst>
          </p:cNvPr>
          <p:cNvSpPr txBox="1"/>
          <p:nvPr/>
        </p:nvSpPr>
        <p:spPr>
          <a:xfrm>
            <a:off x="175220" y="5695854"/>
            <a:ext cx="6211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 Rounded MT Bold" panose="020F0704030504030204" pitchFamily="34" charset="0"/>
              </a:rPr>
              <a:t>They stands for center coordinate (</a:t>
            </a:r>
            <a:r>
              <a:rPr lang="en-US" altLang="ko-KR" sz="1200" dirty="0" err="1">
                <a:latin typeface="Arial Rounded MT Bold" panose="020F0704030504030204" pitchFamily="34" charset="0"/>
              </a:rPr>
              <a:t>x,y</a:t>
            </a:r>
            <a:r>
              <a:rPr lang="en-US" altLang="ko-KR" sz="1200" dirty="0">
                <a:latin typeface="Arial Rounded MT Bold" panose="020F0704030504030204" pitchFamily="34" charset="0"/>
              </a:rPr>
              <a:t>) </a:t>
            </a:r>
            <a:br>
              <a:rPr lang="en-US" altLang="ko-KR" sz="1200" dirty="0">
                <a:latin typeface="Arial Rounded MT Bold" panose="020F0704030504030204" pitchFamily="34" charset="0"/>
              </a:rPr>
            </a:br>
            <a:r>
              <a:rPr lang="en-US" altLang="ko-KR" sz="1200" dirty="0">
                <a:latin typeface="Arial Rounded MT Bold" panose="020F0704030504030204" pitchFamily="34" charset="0"/>
              </a:rPr>
              <a:t>and width, height of bounding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 Rounded MT Bold" panose="020F0704030504030204" pitchFamily="34" charset="0"/>
              </a:rPr>
              <a:t>Only single proposal which has maximum IOU overlap &gt; 0.6 with ground truth.</a:t>
            </a:r>
            <a:br>
              <a:rPr lang="en-US" altLang="ko-KR" sz="1200" dirty="0">
                <a:latin typeface="Arial Rounded MT Bold" panose="020F0704030504030204" pitchFamily="34" charset="0"/>
              </a:rPr>
            </a:br>
            <a:r>
              <a:rPr lang="en-US" altLang="ko-KR" sz="1200" dirty="0">
                <a:latin typeface="Arial Rounded MT Bold" panose="020F0704030504030204" pitchFamily="34" charset="0"/>
              </a:rPr>
              <a:t>Therefore, training pair (P,G) is made.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6C3316F-0913-18EC-9AB2-737FC5D650A1}"/>
              </a:ext>
            </a:extLst>
          </p:cNvPr>
          <p:cNvGrpSpPr/>
          <p:nvPr/>
        </p:nvGrpSpPr>
        <p:grpSpPr>
          <a:xfrm>
            <a:off x="2763321" y="5268453"/>
            <a:ext cx="1957969" cy="395022"/>
            <a:chOff x="4914900" y="2089553"/>
            <a:chExt cx="2600324" cy="458384"/>
          </a:xfrm>
        </p:grpSpPr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EE11A3ED-6235-4711-4E87-E06F286395D7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8A3EF29-27FF-3B12-F7C6-F82408E2D1A0}"/>
                </a:ext>
              </a:extLst>
            </p:cNvPr>
            <p:cNvSpPr txBox="1"/>
            <p:nvPr userDrawn="1"/>
          </p:nvSpPr>
          <p:spPr>
            <a:xfrm>
              <a:off x="4914900" y="2089553"/>
              <a:ext cx="2600324" cy="19440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sz="1200" dirty="0">
                  <a:latin typeface="Arial Rounded MT Bold" panose="020F0704030504030204" pitchFamily="34" charset="0"/>
                </a:rPr>
                <a:t>Linear transformation</a:t>
              </a:r>
              <a:endParaRPr lang="ko-KR" altLang="en-US" sz="12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CDB052E7-82E2-7728-EA3B-9DB3DF20A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391" y="5393746"/>
            <a:ext cx="2099389" cy="30806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40A2E56-7046-A4AC-E3F3-4761A25564E0}"/>
              </a:ext>
            </a:extLst>
          </p:cNvPr>
          <p:cNvSpPr txBox="1"/>
          <p:nvPr/>
        </p:nvSpPr>
        <p:spPr>
          <a:xfrm>
            <a:off x="5529760" y="5717227"/>
            <a:ext cx="2685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 Rounded MT Bold" panose="020F0704030504030204" pitchFamily="34" charset="0"/>
              </a:rPr>
              <a:t>To predict normalized value…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설명선: 굽은 선(강조선) 37">
                <a:extLst>
                  <a:ext uri="{FF2B5EF4-FFF2-40B4-BE49-F238E27FC236}">
                    <a16:creationId xmlns:a16="http://schemas.microsoft.com/office/drawing/2014/main" id="{63024216-3CC4-A77E-E58F-B4985D6722DA}"/>
                  </a:ext>
                </a:extLst>
              </p:cNvPr>
              <p:cNvSpPr/>
              <p:nvPr/>
            </p:nvSpPr>
            <p:spPr>
              <a:xfrm>
                <a:off x="9098676" y="4957190"/>
                <a:ext cx="3093324" cy="738664"/>
              </a:xfrm>
              <a:prstGeom prst="accent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80526"/>
                  <a:gd name="adj6" fmla="val -6504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to be scale-invariant center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to be log scale</a:t>
                </a:r>
                <a:endParaRPr lang="ko-KR" altLang="en-US" sz="1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38" name="설명선: 굽은 선(강조선) 37">
                <a:extLst>
                  <a:ext uri="{FF2B5EF4-FFF2-40B4-BE49-F238E27FC236}">
                    <a16:creationId xmlns:a16="http://schemas.microsoft.com/office/drawing/2014/main" id="{63024216-3CC4-A77E-E58F-B4985D672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676" y="4957190"/>
                <a:ext cx="3093324" cy="738664"/>
              </a:xfrm>
              <a:prstGeom prst="accent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80526"/>
                  <a:gd name="adj6" fmla="val -65047"/>
                </a:avLst>
              </a:prstGeom>
              <a:blipFill>
                <a:blip r:embed="rId5"/>
                <a:stretch>
                  <a:fillRect t="-1626" r="-168621" b="-8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그룹 40">
            <a:extLst>
              <a:ext uri="{FF2B5EF4-FFF2-40B4-BE49-F238E27FC236}">
                <a16:creationId xmlns:a16="http://schemas.microsoft.com/office/drawing/2014/main" id="{F651F581-F9B8-97E3-C0E3-1D759B68A52B}"/>
              </a:ext>
            </a:extLst>
          </p:cNvPr>
          <p:cNvGrpSpPr/>
          <p:nvPr/>
        </p:nvGrpSpPr>
        <p:grpSpPr>
          <a:xfrm rot="19590601">
            <a:off x="5441173" y="4249472"/>
            <a:ext cx="2630120" cy="395022"/>
            <a:chOff x="4914900" y="2089553"/>
            <a:chExt cx="2600324" cy="458384"/>
          </a:xfrm>
        </p:grpSpPr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C8971EF5-BCB9-606F-2596-77349630D218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A863616-E020-232C-259F-E34AE8375F2D}"/>
                    </a:ext>
                  </a:extLst>
                </p:cNvPr>
                <p:cNvSpPr txBox="1"/>
                <p:nvPr userDrawn="1"/>
              </p:nvSpPr>
              <p:spPr>
                <a:xfrm>
                  <a:off x="4914900" y="2089553"/>
                  <a:ext cx="2600324" cy="1944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altLang="ko-KR" sz="1200" dirty="0">
                      <a:latin typeface="Arial Rounded MT Bold" panose="020F0704030504030204" pitchFamily="34" charset="0"/>
                    </a:rPr>
                    <a:t>Learnable parameter </a:t>
                  </a:r>
                  <a14:m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endParaRPr lang="ko-KR" altLang="en-US" sz="1200" b="1" dirty="0">
                    <a:latin typeface="Arial Rounded MT Bold" panose="020F070403050403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A863616-E020-232C-259F-E34AE8375F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 userDrawn="1"/>
              </p:nvSpPr>
              <p:spPr>
                <a:xfrm>
                  <a:off x="4914900" y="2089553"/>
                  <a:ext cx="2600324" cy="19440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4D2694CB-EFA6-7288-F1B6-F13BA5B4CC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4694" y="3146077"/>
            <a:ext cx="3185436" cy="52582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A47D557-1B74-35A0-7E14-10ECC09E119A}"/>
              </a:ext>
            </a:extLst>
          </p:cNvPr>
          <p:cNvSpPr txBox="1"/>
          <p:nvPr/>
        </p:nvSpPr>
        <p:spPr>
          <a:xfrm>
            <a:off x="8214284" y="3613147"/>
            <a:ext cx="3608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 Rounded MT Bold" panose="020F0704030504030204" pitchFamily="34" charset="0"/>
              </a:rPr>
              <a:t>MSE loss function with regularization 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 Rounded MT Bold" panose="020F0704030504030204" pitchFamily="34" charset="0"/>
              </a:rPr>
              <a:t>N stands for number of training pairs</a:t>
            </a:r>
          </a:p>
        </p:txBody>
      </p:sp>
      <p:sp>
        <p:nvSpPr>
          <p:cNvPr id="48" name="원형: 비어 있음 47">
            <a:extLst>
              <a:ext uri="{FF2B5EF4-FFF2-40B4-BE49-F238E27FC236}">
                <a16:creationId xmlns:a16="http://schemas.microsoft.com/office/drawing/2014/main" id="{8C358141-7241-37EB-947E-2F71936C5A63}"/>
              </a:ext>
            </a:extLst>
          </p:cNvPr>
          <p:cNvSpPr>
            <a:spLocks noChangeAspect="1"/>
          </p:cNvSpPr>
          <p:nvPr/>
        </p:nvSpPr>
        <p:spPr>
          <a:xfrm>
            <a:off x="3950458" y="4331913"/>
            <a:ext cx="218669" cy="218669"/>
          </a:xfrm>
          <a:prstGeom prst="donut">
            <a:avLst>
              <a:gd name="adj" fmla="val 134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33AB6634-E5C9-BF41-ED38-7D7B5B1B679E}"/>
              </a:ext>
            </a:extLst>
          </p:cNvPr>
          <p:cNvSpPr/>
          <p:nvPr userDrawn="1"/>
        </p:nvSpPr>
        <p:spPr>
          <a:xfrm rot="16200000">
            <a:off x="7220323" y="2576484"/>
            <a:ext cx="720946" cy="165786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CAC66099-3742-9883-FEFE-E5F2FA2B56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5780" y="1141208"/>
            <a:ext cx="1454938" cy="107878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2FA6587-51D8-5F43-996F-9752FFB044C9}"/>
              </a:ext>
            </a:extLst>
          </p:cNvPr>
          <p:cNvSpPr txBox="1"/>
          <p:nvPr/>
        </p:nvSpPr>
        <p:spPr>
          <a:xfrm>
            <a:off x="8370718" y="1513342"/>
            <a:ext cx="2619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 Rounded MT Bold" panose="020F0704030504030204" pitchFamily="34" charset="0"/>
              </a:rPr>
              <a:t>Predicted geometric value of</a:t>
            </a:r>
            <a:br>
              <a:rPr lang="en-US" altLang="ko-KR" sz="1200" dirty="0">
                <a:latin typeface="Arial Rounded MT Bold" panose="020F0704030504030204" pitchFamily="34" charset="0"/>
              </a:rPr>
            </a:br>
            <a:r>
              <a:rPr lang="en-US" altLang="ko-KR" sz="1200" dirty="0">
                <a:latin typeface="Arial Rounded MT Bold" panose="020F0704030504030204" pitchFamily="34" charset="0"/>
              </a:rPr>
              <a:t> bounding box</a:t>
            </a:r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13436989-AF88-BC14-61AC-640536124607}"/>
              </a:ext>
            </a:extLst>
          </p:cNvPr>
          <p:cNvSpPr/>
          <p:nvPr/>
        </p:nvSpPr>
        <p:spPr>
          <a:xfrm>
            <a:off x="10044508" y="3350558"/>
            <a:ext cx="430182" cy="145346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F1EA7C-89B9-2DBE-3F85-574D2CC17477}"/>
              </a:ext>
            </a:extLst>
          </p:cNvPr>
          <p:cNvSpPr txBox="1"/>
          <p:nvPr/>
        </p:nvSpPr>
        <p:spPr>
          <a:xfrm>
            <a:off x="10526481" y="3242653"/>
            <a:ext cx="1406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Rounded MT Bold" panose="020F0704030504030204" pitchFamily="34" charset="0"/>
              </a:rPr>
              <a:t>Optimize CNN</a:t>
            </a:r>
          </a:p>
        </p:txBody>
      </p:sp>
      <p:sp>
        <p:nvSpPr>
          <p:cNvPr id="59" name="TextBox 58">
            <a:hlinkClick r:id="rId9" action="ppaction://hlinksldjump"/>
            <a:extLst>
              <a:ext uri="{FF2B5EF4-FFF2-40B4-BE49-F238E27FC236}">
                <a16:creationId xmlns:a16="http://schemas.microsoft.com/office/drawing/2014/main" id="{16489C86-C5E7-4D1D-FBBD-8BF56BD34F10}"/>
              </a:ext>
            </a:extLst>
          </p:cNvPr>
          <p:cNvSpPr txBox="1"/>
          <p:nvPr/>
        </p:nvSpPr>
        <p:spPr>
          <a:xfrm>
            <a:off x="10757043" y="289449"/>
            <a:ext cx="1307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u="sng" dirty="0">
                <a:latin typeface="Arial Rounded MT Bold" panose="020F0704030504030204" pitchFamily="34" charset="0"/>
              </a:rPr>
              <a:t>Back to pipeline</a:t>
            </a:r>
            <a:endParaRPr lang="ko-KR" altLang="en-US" sz="1100" u="sng" dirty="0">
              <a:latin typeface="Arial Rounded MT Bold" panose="020F070403050403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B76A35D-0C4B-667D-64B2-50852CB29257}"/>
              </a:ext>
            </a:extLst>
          </p:cNvPr>
          <p:cNvCxnSpPr>
            <a:cxnSpLocks/>
          </p:cNvCxnSpPr>
          <p:nvPr/>
        </p:nvCxnSpPr>
        <p:spPr>
          <a:xfrm flipH="1">
            <a:off x="8136294" y="2743168"/>
            <a:ext cx="559837" cy="5741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87FC70-9283-BBF9-C54A-BA80223F92C2}"/>
              </a:ext>
            </a:extLst>
          </p:cNvPr>
          <p:cNvSpPr txBox="1"/>
          <p:nvPr/>
        </p:nvSpPr>
        <p:spPr>
          <a:xfrm>
            <a:off x="8577539" y="2528571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Target value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1CC535B-309E-1C79-4DC8-1045E1ECE7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0700" y="2128346"/>
            <a:ext cx="1360623" cy="96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6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726F8-AB01-365B-E591-BDCF89F4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Network - Feature extraction</a:t>
            </a:r>
            <a:endParaRPr lang="ko-KR" altLang="en-US" dirty="0"/>
          </a:p>
        </p:txBody>
      </p:sp>
      <p:pic>
        <p:nvPicPr>
          <p:cNvPr id="3" name="Picture 2" descr="CNN places architecture design based on the pre-trained 'Caffe' model. Layers 'fc7' and 'fc8' are used in this work as a method to obtain holistic descriptors from the original input image.">
            <a:extLst>
              <a:ext uri="{FF2B5EF4-FFF2-40B4-BE49-F238E27FC236}">
                <a16:creationId xmlns:a16="http://schemas.microsoft.com/office/drawing/2014/main" id="{953A9711-FD6C-D60B-D560-C2178D4E6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67" y="1333906"/>
            <a:ext cx="6559627" cy="250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3EB3953-844B-6099-DB36-1F893626C1CC}"/>
              </a:ext>
            </a:extLst>
          </p:cNvPr>
          <p:cNvSpPr/>
          <p:nvPr/>
        </p:nvSpPr>
        <p:spPr>
          <a:xfrm>
            <a:off x="0" y="1026501"/>
            <a:ext cx="1959635" cy="30740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CNN Network : Cafe</a:t>
            </a:r>
            <a:endParaRPr lang="ko-KR" altLang="en-US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8F13C1-AEA7-B461-ADFA-F9E398FF1372}"/>
              </a:ext>
            </a:extLst>
          </p:cNvPr>
          <p:cNvSpPr/>
          <p:nvPr/>
        </p:nvSpPr>
        <p:spPr>
          <a:xfrm>
            <a:off x="5047862" y="2407298"/>
            <a:ext cx="186611" cy="3778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93893D2-3074-6587-37CC-D02485D9ED7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234473" y="1455576"/>
            <a:ext cx="2724539" cy="11406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8C0E75-8AF3-FA3A-4C54-3D2D6031A28E}"/>
              </a:ext>
            </a:extLst>
          </p:cNvPr>
          <p:cNvSpPr/>
          <p:nvPr/>
        </p:nvSpPr>
        <p:spPr>
          <a:xfrm>
            <a:off x="7959012" y="1266631"/>
            <a:ext cx="1959635" cy="30740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Extract feature with dimension of 4096</a:t>
            </a:r>
            <a:endParaRPr lang="ko-KR" altLang="en-US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716C2AF-387D-E5C1-914F-AFC3485C1430}"/>
              </a:ext>
            </a:extLst>
          </p:cNvPr>
          <p:cNvGrpSpPr/>
          <p:nvPr/>
        </p:nvGrpSpPr>
        <p:grpSpPr>
          <a:xfrm rot="5400000">
            <a:off x="8577788" y="1916349"/>
            <a:ext cx="722080" cy="337581"/>
            <a:chOff x="4914900" y="2274190"/>
            <a:chExt cx="2600324" cy="369332"/>
          </a:xfrm>
        </p:grpSpPr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E8D15B0F-99ED-2724-A0CB-5B42EF3A80E3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32BB0F-D39F-D0A5-7801-05B24D9F37B3}"/>
                </a:ext>
              </a:extLst>
            </p:cNvPr>
            <p:cNvSpPr txBox="1"/>
            <p:nvPr userDrawn="1"/>
          </p:nvSpPr>
          <p:spPr>
            <a:xfrm>
              <a:off x="4914900" y="2274190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8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D31144-3ECF-F37D-A859-EAADC999816F}"/>
              </a:ext>
            </a:extLst>
          </p:cNvPr>
          <p:cNvSpPr/>
          <p:nvPr/>
        </p:nvSpPr>
        <p:spPr>
          <a:xfrm>
            <a:off x="8350326" y="2563372"/>
            <a:ext cx="1170870" cy="865628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 Rounded MT Bold" panose="020F0704030504030204" pitchFamily="34" charset="0"/>
              </a:rPr>
              <a:t>Linear SVM</a:t>
            </a:r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806550-285B-A8F1-422B-4B00D93EF392}"/>
              </a:ext>
            </a:extLst>
          </p:cNvPr>
          <p:cNvSpPr txBox="1"/>
          <p:nvPr/>
        </p:nvSpPr>
        <p:spPr>
          <a:xfrm>
            <a:off x="439796" y="4968767"/>
            <a:ext cx="401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 Rounded MT Bold" panose="020F0704030504030204" pitchFamily="34" charset="0"/>
              </a:rPr>
              <a:t>Task : Classification (ILSVRC2012)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 Rounded MT Bold" panose="020F0704030504030204" pitchFamily="34" charset="0"/>
              </a:rPr>
              <a:t>Only image-level annotation (not detection task)</a:t>
            </a:r>
            <a:endParaRPr lang="ko-KR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8F362E-1192-6C0F-BBB3-566C1C255F7F}"/>
              </a:ext>
            </a:extLst>
          </p:cNvPr>
          <p:cNvSpPr/>
          <p:nvPr/>
        </p:nvSpPr>
        <p:spPr>
          <a:xfrm>
            <a:off x="331671" y="4661362"/>
            <a:ext cx="1959635" cy="30740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Pre-train</a:t>
            </a:r>
            <a:endParaRPr lang="ko-KR" altLang="en-US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E0B49E-99B1-495D-6327-C5D822369C06}"/>
              </a:ext>
            </a:extLst>
          </p:cNvPr>
          <p:cNvSpPr/>
          <p:nvPr/>
        </p:nvSpPr>
        <p:spPr>
          <a:xfrm>
            <a:off x="5141167" y="4661362"/>
            <a:ext cx="2612778" cy="30740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Domain-specific fine -tuning</a:t>
            </a:r>
            <a:endParaRPr lang="ko-KR" altLang="en-US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83A3-ABDB-44A6-CB06-0C111D9E7C29}"/>
              </a:ext>
            </a:extLst>
          </p:cNvPr>
          <p:cNvSpPr txBox="1"/>
          <p:nvPr/>
        </p:nvSpPr>
        <p:spPr>
          <a:xfrm>
            <a:off x="4916327" y="4968767"/>
            <a:ext cx="6675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 Rounded MT Bold" panose="020F0704030504030204" pitchFamily="34" charset="0"/>
              </a:rPr>
              <a:t>Task : Object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 Rounded MT Bold" panose="020F0704030504030204" pitchFamily="34" charset="0"/>
              </a:rPr>
              <a:t>Stochastic gradient descent with learning rate of 0.001 (1/10 smaller than pre-train)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 Rounded MT Bold" panose="020F0704030504030204" pitchFamily="34" charset="0"/>
              </a:rPr>
              <a:t>32 positive proposals and 96 negative (background) proposals consist minibatch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 Rounded MT Bold" panose="020F0704030504030204" pitchFamily="34" charset="0"/>
              </a:rPr>
              <a:t>Replace classification layer which was for pre-train with Linear SVM layer.</a:t>
            </a:r>
            <a:br>
              <a:rPr lang="en-US" altLang="ko-KR" sz="1200" dirty="0">
                <a:latin typeface="Arial Rounded MT Bold" panose="020F0704030504030204" pitchFamily="34" charset="0"/>
              </a:rPr>
            </a:br>
            <a:r>
              <a:rPr lang="en-US" altLang="ko-KR" sz="1200" dirty="0">
                <a:latin typeface="Arial Rounded MT Bold" panose="020F0704030504030204" pitchFamily="34" charset="0"/>
              </a:rPr>
              <a:t>Output shape should be (2000,C+1) where C stands for number of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 Rounded MT Bold" panose="020F0704030504030204" pitchFamily="34" charset="0"/>
              </a:rPr>
              <a:t>Linear SVM then classifies each class</a:t>
            </a:r>
            <a:endParaRPr lang="ko-KR" altLang="en-US" sz="1200" dirty="0">
              <a:latin typeface="Arial Rounded MT Bold" panose="020F0704030504030204" pitchFamily="34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4032D15-82C4-9299-6619-7A9F34D1DA8C}"/>
              </a:ext>
            </a:extLst>
          </p:cNvPr>
          <p:cNvGrpSpPr/>
          <p:nvPr/>
        </p:nvGrpSpPr>
        <p:grpSpPr>
          <a:xfrm>
            <a:off x="8211042" y="3946560"/>
            <a:ext cx="2817058" cy="1140668"/>
            <a:chOff x="5141954" y="3201408"/>
            <a:chExt cx="3637047" cy="1981988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AD40708-DEEE-2FBD-3B82-1807C5446C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452" t="16127" r="-1" b="16128"/>
            <a:stretch/>
          </p:blipFill>
          <p:spPr>
            <a:xfrm>
              <a:off x="5141955" y="3870483"/>
              <a:ext cx="1229618" cy="919962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5F47A6C-0C38-4F62-9304-D3546C24488A}"/>
                </a:ext>
              </a:extLst>
            </p:cNvPr>
            <p:cNvSpPr/>
            <p:nvPr/>
          </p:nvSpPr>
          <p:spPr>
            <a:xfrm>
              <a:off x="5141954" y="3870483"/>
              <a:ext cx="1229618" cy="9199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08658C-FFEF-64F5-A1D3-BBC84EA520BF}"/>
                </a:ext>
              </a:extLst>
            </p:cNvPr>
            <p:cNvSpPr txBox="1"/>
            <p:nvPr/>
          </p:nvSpPr>
          <p:spPr>
            <a:xfrm>
              <a:off x="5141954" y="3582338"/>
              <a:ext cx="1229620" cy="534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Arial Rounded MT Bold" panose="020F0704030504030204" pitchFamily="34" charset="0"/>
                </a:rPr>
                <a:t>Ground Truth</a:t>
              </a:r>
              <a:endParaRPr lang="ko-KR" altLang="en-US" sz="7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C815D1E-DC32-1451-9A23-058395ED7B03}"/>
                </a:ext>
              </a:extLst>
            </p:cNvPr>
            <p:cNvSpPr/>
            <p:nvPr/>
          </p:nvSpPr>
          <p:spPr>
            <a:xfrm>
              <a:off x="5358884" y="3927768"/>
              <a:ext cx="1093141" cy="1038689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DE9F9A-B191-21BF-2F8C-3E0CF48C5EA3}"/>
                </a:ext>
              </a:extLst>
            </p:cNvPr>
            <p:cNvSpPr txBox="1"/>
            <p:nvPr/>
          </p:nvSpPr>
          <p:spPr>
            <a:xfrm>
              <a:off x="6956125" y="3927769"/>
              <a:ext cx="1245484" cy="534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Arial Rounded MT Bold" panose="020F0704030504030204" pitchFamily="34" charset="0"/>
                </a:rPr>
                <a:t>IOU = 0.9 &gt; 0.5</a:t>
              </a:r>
              <a:endParaRPr lang="ko-KR" altLang="en-US" sz="7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6564B23-8EF9-4B6D-AEE8-6A9AA263BAD7}"/>
                </a:ext>
              </a:extLst>
            </p:cNvPr>
            <p:cNvSpPr/>
            <p:nvPr/>
          </p:nvSpPr>
          <p:spPr>
            <a:xfrm>
              <a:off x="5600707" y="4679770"/>
              <a:ext cx="1068247" cy="503626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37A27F4-D5FF-BCC1-918A-6B0E7AB8DDA8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>
            <a:xfrm flipV="1">
              <a:off x="6452025" y="3561408"/>
              <a:ext cx="541566" cy="88570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E5C4171-316C-E619-A9B8-604881FE7B65}"/>
                </a:ext>
              </a:extLst>
            </p:cNvPr>
            <p:cNvCxnSpPr>
              <a:cxnSpLocks/>
              <a:stCxn id="24" idx="3"/>
              <a:endCxn id="32" idx="1"/>
            </p:cNvCxnSpPr>
            <p:nvPr/>
          </p:nvCxnSpPr>
          <p:spPr>
            <a:xfrm flipV="1">
              <a:off x="6668954" y="4654238"/>
              <a:ext cx="498967" cy="27734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9A361C6-1695-10D6-7B44-DB84A148E05D}"/>
                </a:ext>
              </a:extLst>
            </p:cNvPr>
            <p:cNvGrpSpPr/>
            <p:nvPr/>
          </p:nvGrpSpPr>
          <p:grpSpPr>
            <a:xfrm>
              <a:off x="6993591" y="3201408"/>
              <a:ext cx="720000" cy="720000"/>
              <a:chOff x="6048443" y="1438273"/>
              <a:chExt cx="1283332" cy="1374309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1E7D6FC0-BE83-AD4A-B319-F08B0D2B93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7410" t="16127" r="15630" b="16127"/>
              <a:stretch/>
            </p:blipFill>
            <p:spPr>
              <a:xfrm>
                <a:off x="6048443" y="1438274"/>
                <a:ext cx="1283332" cy="1374308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58A27B2-15DF-D520-D087-F59F841F5FA1}"/>
                  </a:ext>
                </a:extLst>
              </p:cNvPr>
              <p:cNvSpPr/>
              <p:nvPr/>
            </p:nvSpPr>
            <p:spPr>
              <a:xfrm>
                <a:off x="6048443" y="1438273"/>
                <a:ext cx="1283332" cy="137430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03CEF6A-9DEC-8579-65C8-5A8826EB324D}"/>
                </a:ext>
              </a:extLst>
            </p:cNvPr>
            <p:cNvGrpSpPr/>
            <p:nvPr/>
          </p:nvGrpSpPr>
          <p:grpSpPr>
            <a:xfrm>
              <a:off x="7167921" y="4294238"/>
              <a:ext cx="720000" cy="720000"/>
              <a:chOff x="7439014" y="5398361"/>
              <a:chExt cx="1068247" cy="503627"/>
            </a:xfrm>
          </p:grpSpPr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5EE7C7EE-1BE2-8B93-8A55-F2D2696717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9854" t="71460" r="4408" b="3715"/>
              <a:stretch/>
            </p:blipFill>
            <p:spPr>
              <a:xfrm>
                <a:off x="7439014" y="5398362"/>
                <a:ext cx="1068247" cy="503626"/>
              </a:xfrm>
              <a:prstGeom prst="rect">
                <a:avLst/>
              </a:prstGeom>
            </p:spPr>
          </p:pic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DE2EB1F-C5FD-64A9-CD82-23210D33FD5B}"/>
                  </a:ext>
                </a:extLst>
              </p:cNvPr>
              <p:cNvSpPr/>
              <p:nvPr/>
            </p:nvSpPr>
            <p:spPr>
              <a:xfrm>
                <a:off x="7439014" y="5398361"/>
                <a:ext cx="1068247" cy="50362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D84092-B7ED-FEF9-59D0-26B2C19B0896}"/>
                </a:ext>
              </a:extLst>
            </p:cNvPr>
            <p:cNvSpPr txBox="1"/>
            <p:nvPr/>
          </p:nvSpPr>
          <p:spPr>
            <a:xfrm>
              <a:off x="7876494" y="3471925"/>
              <a:ext cx="847631" cy="534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Arial Rounded MT Bold" panose="020F0704030504030204" pitchFamily="34" charset="0"/>
                </a:rPr>
                <a:t>Positive</a:t>
              </a:r>
              <a:endParaRPr lang="ko-KR" altLang="en-US" sz="7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B57B3A-3616-0099-B3FD-21FC2C8095DA}"/>
                </a:ext>
              </a:extLst>
            </p:cNvPr>
            <p:cNvSpPr txBox="1"/>
            <p:nvPr/>
          </p:nvSpPr>
          <p:spPr>
            <a:xfrm>
              <a:off x="7931370" y="4502636"/>
              <a:ext cx="847631" cy="534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Arial Rounded MT Bold" panose="020F0704030504030204" pitchFamily="34" charset="0"/>
                </a:rPr>
                <a:t>Negative</a:t>
              </a:r>
              <a:endParaRPr lang="ko-KR" altLang="en-US" sz="7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0AD5A73-3CA6-371B-399C-42DACD070CEF}"/>
              </a:ext>
            </a:extLst>
          </p:cNvPr>
          <p:cNvSpPr txBox="1"/>
          <p:nvPr/>
        </p:nvSpPr>
        <p:spPr>
          <a:xfrm>
            <a:off x="9675198" y="4989873"/>
            <a:ext cx="8466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Arial Rounded MT Bold" panose="020F0704030504030204" pitchFamily="34" charset="0"/>
              </a:rPr>
              <a:t>IOU = 0.1 &lt; 0.5</a:t>
            </a:r>
            <a:endParaRPr lang="ko-KR" altLang="en-US" sz="700" dirty="0">
              <a:latin typeface="Arial Rounded MT Bold" panose="020F0704030504030204" pitchFamily="34" charset="0"/>
            </a:endParaRPr>
          </a:p>
        </p:txBody>
      </p:sp>
      <p:sp>
        <p:nvSpPr>
          <p:cNvPr id="37" name="TextBox 36">
            <a:hlinkClick r:id="rId4" action="ppaction://hlinksldjump"/>
            <a:extLst>
              <a:ext uri="{FF2B5EF4-FFF2-40B4-BE49-F238E27FC236}">
                <a16:creationId xmlns:a16="http://schemas.microsoft.com/office/drawing/2014/main" id="{4353797A-FC16-0A26-749E-40594D3F3F58}"/>
              </a:ext>
            </a:extLst>
          </p:cNvPr>
          <p:cNvSpPr txBox="1"/>
          <p:nvPr/>
        </p:nvSpPr>
        <p:spPr>
          <a:xfrm>
            <a:off x="10757043" y="289449"/>
            <a:ext cx="1307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u="sng" dirty="0">
                <a:latin typeface="Arial Rounded MT Bold" panose="020F0704030504030204" pitchFamily="34" charset="0"/>
              </a:rPr>
              <a:t>Back to pipeline</a:t>
            </a:r>
            <a:endParaRPr lang="ko-KR" altLang="en-US" sz="1100" u="sng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25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7FCAE-5A28-AB57-1358-E36E83F5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SVM - Train mode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5DB3D75-12F6-BBF6-2046-8139113D1B94}"/>
              </a:ext>
            </a:extLst>
          </p:cNvPr>
          <p:cNvGrpSpPr/>
          <p:nvPr/>
        </p:nvGrpSpPr>
        <p:grpSpPr>
          <a:xfrm>
            <a:off x="2549609" y="1799288"/>
            <a:ext cx="1885831" cy="1745615"/>
            <a:chOff x="2486025" y="1476375"/>
            <a:chExt cx="3276600" cy="2800350"/>
          </a:xfrm>
        </p:grpSpPr>
        <p:sp>
          <p:nvSpPr>
            <p:cNvPr id="4" name="원형: 비어 있음 3">
              <a:extLst>
                <a:ext uri="{FF2B5EF4-FFF2-40B4-BE49-F238E27FC236}">
                  <a16:creationId xmlns:a16="http://schemas.microsoft.com/office/drawing/2014/main" id="{C7C6DDD2-6927-0C69-A89A-02D396BE75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70456" y="2281426"/>
              <a:ext cx="252898" cy="252898"/>
            </a:xfrm>
            <a:prstGeom prst="donut">
              <a:avLst>
                <a:gd name="adj" fmla="val 2403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곱하기 기호 4">
              <a:extLst>
                <a:ext uri="{FF2B5EF4-FFF2-40B4-BE49-F238E27FC236}">
                  <a16:creationId xmlns:a16="http://schemas.microsoft.com/office/drawing/2014/main" id="{021EA4AF-A1ED-D453-45AD-4C55AFDB84A7}"/>
                </a:ext>
              </a:extLst>
            </p:cNvPr>
            <p:cNvSpPr/>
            <p:nvPr/>
          </p:nvSpPr>
          <p:spPr>
            <a:xfrm>
              <a:off x="4486176" y="2531026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원형: 비어 있음 5">
              <a:extLst>
                <a:ext uri="{FF2B5EF4-FFF2-40B4-BE49-F238E27FC236}">
                  <a16:creationId xmlns:a16="http://schemas.microsoft.com/office/drawing/2014/main" id="{FEA2EE9D-9108-02C5-0C7C-7F6BE5E9E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7729" y="2638128"/>
              <a:ext cx="252898" cy="252898"/>
            </a:xfrm>
            <a:prstGeom prst="donut">
              <a:avLst>
                <a:gd name="adj" fmla="val 2403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원형: 비어 있음 6">
              <a:extLst>
                <a:ext uri="{FF2B5EF4-FFF2-40B4-BE49-F238E27FC236}">
                  <a16:creationId xmlns:a16="http://schemas.microsoft.com/office/drawing/2014/main" id="{D0CF694C-AC9D-71C2-DE45-517AE77049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3354" y="2407875"/>
              <a:ext cx="252898" cy="252898"/>
            </a:xfrm>
            <a:prstGeom prst="donut">
              <a:avLst>
                <a:gd name="adj" fmla="val 2403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곱하기 기호 7">
              <a:extLst>
                <a:ext uri="{FF2B5EF4-FFF2-40B4-BE49-F238E27FC236}">
                  <a16:creationId xmlns:a16="http://schemas.microsoft.com/office/drawing/2014/main" id="{AB23095B-CA00-294A-F381-6187BE26C9D8}"/>
                </a:ext>
              </a:extLst>
            </p:cNvPr>
            <p:cNvSpPr/>
            <p:nvPr/>
          </p:nvSpPr>
          <p:spPr>
            <a:xfrm>
              <a:off x="4638576" y="2683426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곱하기 기호 8">
              <a:extLst>
                <a:ext uri="{FF2B5EF4-FFF2-40B4-BE49-F238E27FC236}">
                  <a16:creationId xmlns:a16="http://schemas.microsoft.com/office/drawing/2014/main" id="{C2D0BC05-E84A-DE61-78F3-15BECDB166E5}"/>
                </a:ext>
              </a:extLst>
            </p:cNvPr>
            <p:cNvSpPr/>
            <p:nvPr/>
          </p:nvSpPr>
          <p:spPr>
            <a:xfrm>
              <a:off x="4285176" y="2991227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곱하기 기호 9">
              <a:extLst>
                <a:ext uri="{FF2B5EF4-FFF2-40B4-BE49-F238E27FC236}">
                  <a16:creationId xmlns:a16="http://schemas.microsoft.com/office/drawing/2014/main" id="{9C3CB960-572C-EEA8-C701-9CD825013F85}"/>
                </a:ext>
              </a:extLst>
            </p:cNvPr>
            <p:cNvSpPr/>
            <p:nvPr/>
          </p:nvSpPr>
          <p:spPr>
            <a:xfrm>
              <a:off x="4399476" y="3257927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곱하기 기호 10">
              <a:extLst>
                <a:ext uri="{FF2B5EF4-FFF2-40B4-BE49-F238E27FC236}">
                  <a16:creationId xmlns:a16="http://schemas.microsoft.com/office/drawing/2014/main" id="{47B17749-40D5-7042-85E4-47298D15F8E7}"/>
                </a:ext>
              </a:extLst>
            </p:cNvPr>
            <p:cNvSpPr/>
            <p:nvPr/>
          </p:nvSpPr>
          <p:spPr>
            <a:xfrm>
              <a:off x="4581426" y="2904151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곱하기 기호 11">
              <a:extLst>
                <a:ext uri="{FF2B5EF4-FFF2-40B4-BE49-F238E27FC236}">
                  <a16:creationId xmlns:a16="http://schemas.microsoft.com/office/drawing/2014/main" id="{FF7D18C5-E4BE-EBAF-7D34-074AC8D616DE}"/>
                </a:ext>
              </a:extLst>
            </p:cNvPr>
            <p:cNvSpPr/>
            <p:nvPr/>
          </p:nvSpPr>
          <p:spPr>
            <a:xfrm>
              <a:off x="4939025" y="2809952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곱하기 기호 12">
              <a:extLst>
                <a:ext uri="{FF2B5EF4-FFF2-40B4-BE49-F238E27FC236}">
                  <a16:creationId xmlns:a16="http://schemas.microsoft.com/office/drawing/2014/main" id="{1D2079E5-04F3-439D-007F-1E29BBD1F2BF}"/>
                </a:ext>
              </a:extLst>
            </p:cNvPr>
            <p:cNvSpPr/>
            <p:nvPr/>
          </p:nvSpPr>
          <p:spPr>
            <a:xfrm>
              <a:off x="4905276" y="3208951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곱하기 기호 13">
              <a:extLst>
                <a:ext uri="{FF2B5EF4-FFF2-40B4-BE49-F238E27FC236}">
                  <a16:creationId xmlns:a16="http://schemas.microsoft.com/office/drawing/2014/main" id="{526ED5D2-49E7-3AF7-6859-0D7ADA182172}"/>
                </a:ext>
              </a:extLst>
            </p:cNvPr>
            <p:cNvSpPr/>
            <p:nvPr/>
          </p:nvSpPr>
          <p:spPr>
            <a:xfrm>
              <a:off x="4846176" y="3500626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곱하기 기호 14">
              <a:extLst>
                <a:ext uri="{FF2B5EF4-FFF2-40B4-BE49-F238E27FC236}">
                  <a16:creationId xmlns:a16="http://schemas.microsoft.com/office/drawing/2014/main" id="{E4D34503-C209-73DE-6256-4D5717678FCD}"/>
                </a:ext>
              </a:extLst>
            </p:cNvPr>
            <p:cNvSpPr/>
            <p:nvPr/>
          </p:nvSpPr>
          <p:spPr>
            <a:xfrm>
              <a:off x="4638576" y="3634575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곱하기 기호 15">
              <a:extLst>
                <a:ext uri="{FF2B5EF4-FFF2-40B4-BE49-F238E27FC236}">
                  <a16:creationId xmlns:a16="http://schemas.microsoft.com/office/drawing/2014/main" id="{0CD7235C-0923-21AB-BDC8-59DF2A3E576D}"/>
                </a:ext>
              </a:extLst>
            </p:cNvPr>
            <p:cNvSpPr/>
            <p:nvPr/>
          </p:nvSpPr>
          <p:spPr>
            <a:xfrm>
              <a:off x="3859451" y="2619828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곱하기 기호 16">
              <a:extLst>
                <a:ext uri="{FF2B5EF4-FFF2-40B4-BE49-F238E27FC236}">
                  <a16:creationId xmlns:a16="http://schemas.microsoft.com/office/drawing/2014/main" id="{67CEDF71-D372-3A4B-9761-048355E707D1}"/>
                </a:ext>
              </a:extLst>
            </p:cNvPr>
            <p:cNvSpPr/>
            <p:nvPr/>
          </p:nvSpPr>
          <p:spPr>
            <a:xfrm>
              <a:off x="3825702" y="3018827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ADDF619-62E5-C1F4-551F-5ED1D6D978B3}"/>
                </a:ext>
              </a:extLst>
            </p:cNvPr>
            <p:cNvCxnSpPr/>
            <p:nvPr/>
          </p:nvCxnSpPr>
          <p:spPr>
            <a:xfrm>
              <a:off x="2505075" y="1476375"/>
              <a:ext cx="0" cy="28003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1354775-21E4-4802-C5AE-658A02920540}"/>
                </a:ext>
              </a:extLst>
            </p:cNvPr>
            <p:cNvCxnSpPr>
              <a:cxnSpLocks/>
            </p:cNvCxnSpPr>
            <p:nvPr/>
          </p:nvCxnSpPr>
          <p:spPr>
            <a:xfrm>
              <a:off x="2486025" y="4276725"/>
              <a:ext cx="32766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95C12BD-B2A2-E952-105B-D304A6F10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4483" y="1713941"/>
              <a:ext cx="1546273" cy="256278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원형: 비어 있음 22">
            <a:extLst>
              <a:ext uri="{FF2B5EF4-FFF2-40B4-BE49-F238E27FC236}">
                <a16:creationId xmlns:a16="http://schemas.microsoft.com/office/drawing/2014/main" id="{B97FE534-A33A-6C48-52CD-7CCF8EBCA6AE}"/>
              </a:ext>
            </a:extLst>
          </p:cNvPr>
          <p:cNvSpPr>
            <a:spLocks noChangeAspect="1"/>
          </p:cNvSpPr>
          <p:nvPr/>
        </p:nvSpPr>
        <p:spPr>
          <a:xfrm>
            <a:off x="5438145" y="1941601"/>
            <a:ext cx="365496" cy="372147"/>
          </a:xfrm>
          <a:prstGeom prst="donut">
            <a:avLst>
              <a:gd name="adj" fmla="val 2403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곱하기 기호 23">
            <a:extLst>
              <a:ext uri="{FF2B5EF4-FFF2-40B4-BE49-F238E27FC236}">
                <a16:creationId xmlns:a16="http://schemas.microsoft.com/office/drawing/2014/main" id="{E7BF0F16-ACD3-D6C5-7397-5BFA3F5A169D}"/>
              </a:ext>
            </a:extLst>
          </p:cNvPr>
          <p:cNvSpPr/>
          <p:nvPr/>
        </p:nvSpPr>
        <p:spPr>
          <a:xfrm>
            <a:off x="5357433" y="2386514"/>
            <a:ext cx="526919" cy="57116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AB7658-4FEF-C1DC-212E-D1B2130451F4}"/>
              </a:ext>
            </a:extLst>
          </p:cNvPr>
          <p:cNvSpPr txBox="1"/>
          <p:nvPr/>
        </p:nvSpPr>
        <p:spPr>
          <a:xfrm>
            <a:off x="5923221" y="1939067"/>
            <a:ext cx="2198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Rounded MT Bold" panose="020F0704030504030204" pitchFamily="34" charset="0"/>
              </a:rPr>
              <a:t>Positive : Ground truth only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85E471-853F-EDF2-2221-677520E629A5}"/>
              </a:ext>
            </a:extLst>
          </p:cNvPr>
          <p:cNvSpPr txBox="1"/>
          <p:nvPr/>
        </p:nvSpPr>
        <p:spPr>
          <a:xfrm>
            <a:off x="5884352" y="2533597"/>
            <a:ext cx="2786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Rounded MT Bold" panose="020F0704030504030204" pitchFamily="34" charset="0"/>
              </a:rPr>
              <a:t>Negative : Proposals with IOU &lt; 0.3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6B3D8F-FB18-B5F6-48D9-91E88CBB48A8}"/>
              </a:ext>
            </a:extLst>
          </p:cNvPr>
          <p:cNvSpPr txBox="1"/>
          <p:nvPr/>
        </p:nvSpPr>
        <p:spPr>
          <a:xfrm>
            <a:off x="5205390" y="3105079"/>
            <a:ext cx="3419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Rounded MT Bold" panose="020F0704030504030204" pitchFamily="34" charset="0"/>
              </a:rPr>
              <a:t>※ Neglect (no use)</a:t>
            </a:r>
            <a:r>
              <a:rPr lang="ko-KR" altLang="en-US" sz="1200" dirty="0">
                <a:latin typeface="Arial Rounded MT Bold" panose="020F0704030504030204" pitchFamily="34" charset="0"/>
              </a:rPr>
              <a:t> </a:t>
            </a:r>
            <a:r>
              <a:rPr lang="en-US" altLang="ko-KR" sz="1200" dirty="0">
                <a:latin typeface="Arial Rounded MT Bold" panose="020F0704030504030204" pitchFamily="34" charset="0"/>
              </a:rPr>
              <a:t>proposals</a:t>
            </a:r>
            <a:r>
              <a:rPr lang="ko-KR" altLang="en-US" sz="1200" dirty="0">
                <a:latin typeface="Arial Rounded MT Bold" panose="020F0704030504030204" pitchFamily="34" charset="0"/>
              </a:rPr>
              <a:t> </a:t>
            </a:r>
            <a:r>
              <a:rPr lang="en-US" altLang="ko-KR" sz="1200" dirty="0">
                <a:latin typeface="Arial Rounded MT Bold" panose="020F0704030504030204" pitchFamily="34" charset="0"/>
              </a:rPr>
              <a:t>with</a:t>
            </a:r>
            <a:r>
              <a:rPr lang="ko-KR" altLang="en-US" sz="1200" dirty="0">
                <a:latin typeface="Arial Rounded MT Bold" panose="020F0704030504030204" pitchFamily="34" charset="0"/>
              </a:rPr>
              <a:t> </a:t>
            </a:r>
            <a:r>
              <a:rPr lang="en-US" altLang="ko-KR" sz="1200" dirty="0">
                <a:latin typeface="Arial Rounded MT Bold" panose="020F0704030504030204" pitchFamily="34" charset="0"/>
              </a:rPr>
              <a:t>IOU &gt; 0.3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D53669-2236-6400-23E2-C89329AA6FE9}"/>
              </a:ext>
            </a:extLst>
          </p:cNvPr>
          <p:cNvSpPr txBox="1"/>
          <p:nvPr/>
        </p:nvSpPr>
        <p:spPr>
          <a:xfrm>
            <a:off x="917260" y="5058712"/>
            <a:ext cx="8268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Rounded MT Bold" panose="020F0704030504030204" pitchFamily="34" charset="0"/>
              </a:rPr>
              <a:t>Since it needs to classify multiple classes, 1 vs all classification method is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Rounded MT Bold" panose="020F0704030504030204" pitchFamily="34" charset="0"/>
              </a:rPr>
              <a:t>Adopt hard negative mining method because training data is quite large</a:t>
            </a:r>
          </a:p>
        </p:txBody>
      </p:sp>
      <p:sp>
        <p:nvSpPr>
          <p:cNvPr id="29" name="TextBox 28">
            <a:hlinkClick r:id="rId2" action="ppaction://hlinksldjump"/>
            <a:extLst>
              <a:ext uri="{FF2B5EF4-FFF2-40B4-BE49-F238E27FC236}">
                <a16:creationId xmlns:a16="http://schemas.microsoft.com/office/drawing/2014/main" id="{381EAAF9-028E-0C7F-E232-A3768C536BD5}"/>
              </a:ext>
            </a:extLst>
          </p:cNvPr>
          <p:cNvSpPr txBox="1"/>
          <p:nvPr/>
        </p:nvSpPr>
        <p:spPr>
          <a:xfrm>
            <a:off x="10757043" y="289449"/>
            <a:ext cx="1307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u="sng" dirty="0">
                <a:latin typeface="Arial Rounded MT Bold" panose="020F0704030504030204" pitchFamily="34" charset="0"/>
              </a:rPr>
              <a:t>Back to pipeline</a:t>
            </a:r>
            <a:endParaRPr lang="ko-KR" altLang="en-US" sz="1100" u="sng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58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C1CBD-DA3E-BCB7-9635-2BD66D28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SVM - Test mode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C405A9-9654-47A4-50AC-D24DE4EBE453}"/>
              </a:ext>
            </a:extLst>
          </p:cNvPr>
          <p:cNvSpPr/>
          <p:nvPr/>
        </p:nvSpPr>
        <p:spPr>
          <a:xfrm>
            <a:off x="363322" y="1732947"/>
            <a:ext cx="1170870" cy="865628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 Rounded MT Bold" panose="020F0704030504030204" pitchFamily="34" charset="0"/>
              </a:rPr>
              <a:t>Linear SVM</a:t>
            </a:r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6D4DE97-E4A7-F49E-99D8-3DD0BFF86374}"/>
              </a:ext>
            </a:extLst>
          </p:cNvPr>
          <p:cNvGrpSpPr/>
          <p:nvPr/>
        </p:nvGrpSpPr>
        <p:grpSpPr>
          <a:xfrm>
            <a:off x="1719788" y="1996970"/>
            <a:ext cx="722080" cy="337581"/>
            <a:chOff x="4914900" y="2274190"/>
            <a:chExt cx="2600324" cy="369332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70907BD9-651F-B0EE-83D9-6709EB558270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1A024D-846A-0892-7288-EBB9481EF681}"/>
                </a:ext>
              </a:extLst>
            </p:cNvPr>
            <p:cNvSpPr txBox="1"/>
            <p:nvPr userDrawn="1"/>
          </p:nvSpPr>
          <p:spPr>
            <a:xfrm>
              <a:off x="4914900" y="2274190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8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9145E0-3301-D03C-3A24-93FED296926F}"/>
              </a:ext>
            </a:extLst>
          </p:cNvPr>
          <p:cNvSpPr/>
          <p:nvPr/>
        </p:nvSpPr>
        <p:spPr>
          <a:xfrm>
            <a:off x="2636794" y="1362053"/>
            <a:ext cx="243167" cy="1607414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45764-B594-8805-274D-AF6D4D891832}"/>
              </a:ext>
            </a:extLst>
          </p:cNvPr>
          <p:cNvSpPr txBox="1"/>
          <p:nvPr/>
        </p:nvSpPr>
        <p:spPr>
          <a:xfrm>
            <a:off x="2879961" y="1996970"/>
            <a:ext cx="166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Rounded MT Bold" panose="020F0704030504030204" pitchFamily="34" charset="0"/>
              </a:rPr>
              <a:t>C+1</a:t>
            </a:r>
            <a:br>
              <a:rPr lang="en-US" altLang="ko-KR" sz="1200" dirty="0">
                <a:latin typeface="Arial Rounded MT Bold" panose="020F0704030504030204" pitchFamily="34" charset="0"/>
              </a:rPr>
            </a:br>
            <a:r>
              <a:rPr lang="en-US" altLang="ko-KR" sz="1200" dirty="0">
                <a:latin typeface="Arial Rounded MT Bold" panose="020F0704030504030204" pitchFamily="34" charset="0"/>
              </a:rPr>
              <a:t>Class + Background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ED6C1-0CC3-626E-97DA-7CBD73CEBB2D}"/>
              </a:ext>
            </a:extLst>
          </p:cNvPr>
          <p:cNvSpPr txBox="1"/>
          <p:nvPr/>
        </p:nvSpPr>
        <p:spPr>
          <a:xfrm>
            <a:off x="1835047" y="870448"/>
            <a:ext cx="1846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Arial Rounded MT Bold" panose="020F0704030504030204" pitchFamily="34" charset="0"/>
              </a:rPr>
              <a:t>2000</a:t>
            </a:r>
            <a:br>
              <a:rPr lang="en-US" altLang="ko-KR" sz="1200" dirty="0">
                <a:latin typeface="Arial Rounded MT Bold" panose="020F0704030504030204" pitchFamily="34" charset="0"/>
              </a:rPr>
            </a:br>
            <a:r>
              <a:rPr lang="en-US" altLang="ko-KR" sz="1200" dirty="0">
                <a:latin typeface="Arial Rounded MT Bold" panose="020F0704030504030204" pitchFamily="34" charset="0"/>
              </a:rPr>
              <a:t>(number of proposals)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0861D6-8A25-E363-1124-5E04B69BB956}"/>
              </a:ext>
            </a:extLst>
          </p:cNvPr>
          <p:cNvSpPr txBox="1"/>
          <p:nvPr/>
        </p:nvSpPr>
        <p:spPr>
          <a:xfrm>
            <a:off x="4545482" y="1643027"/>
            <a:ext cx="4712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Rounded MT Bold" panose="020F0704030504030204" pitchFamily="34" charset="0"/>
              </a:rPr>
              <a:t>Get score of each class for single proposal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Rounded MT Bold" panose="020F0704030504030204" pitchFamily="34" charset="0"/>
              </a:rPr>
              <a:t>Apply non-maximum suppression method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EDCCE-558A-83D7-91AB-4FBB1DCA7347}"/>
              </a:ext>
            </a:extLst>
          </p:cNvPr>
          <p:cNvSpPr txBox="1"/>
          <p:nvPr/>
        </p:nvSpPr>
        <p:spPr>
          <a:xfrm>
            <a:off x="262500" y="3723405"/>
            <a:ext cx="2737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Rounded MT Bold" panose="020F0704030504030204" pitchFamily="34" charset="0"/>
              </a:rPr>
              <a:t>※ Non-maximum suppression</a:t>
            </a:r>
          </a:p>
        </p:txBody>
      </p:sp>
      <p:pic>
        <p:nvPicPr>
          <p:cNvPr id="5122" name="Picture 2" descr="Weighted Boxes Fusion in Object Detection - Enhancing Accuracy">
            <a:extLst>
              <a:ext uri="{FF2B5EF4-FFF2-40B4-BE49-F238E27FC236}">
                <a16:creationId xmlns:a16="http://schemas.microsoft.com/office/drawing/2014/main" id="{91492D01-01D3-F534-60C9-02CA67CD3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30" y="4071167"/>
            <a:ext cx="4823927" cy="254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D8A14D-662C-3855-09BE-483200659C84}"/>
              </a:ext>
            </a:extLst>
          </p:cNvPr>
          <p:cNvSpPr txBox="1"/>
          <p:nvPr/>
        </p:nvSpPr>
        <p:spPr>
          <a:xfrm>
            <a:off x="5217286" y="4676364"/>
            <a:ext cx="6670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Rounded MT Bold" panose="020F0704030504030204" pitchFamily="34" charset="0"/>
              </a:rPr>
              <a:t>If there is two proposals with IOU &gt; threshold</a:t>
            </a:r>
            <a:br>
              <a:rPr lang="en-US" altLang="ko-KR" sz="1600" dirty="0">
                <a:latin typeface="Arial Rounded MT Bold" panose="020F0704030504030204" pitchFamily="34" charset="0"/>
              </a:rPr>
            </a:br>
            <a:r>
              <a:rPr lang="en-US" altLang="ko-KR" sz="1600" dirty="0">
                <a:latin typeface="Arial Rounded MT Bold" panose="020F0704030504030204" pitchFamily="34" charset="0"/>
              </a:rPr>
              <a:t>reject the lower score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Rounded MT Bold" panose="020F0704030504030204" pitchFamily="34" charset="0"/>
              </a:rPr>
              <a:t>Repeatedly do the same thing until there is single proposal left </a:t>
            </a:r>
            <a:br>
              <a:rPr lang="en-US" altLang="ko-KR" sz="1600" dirty="0">
                <a:latin typeface="Arial Rounded MT Bold" panose="020F0704030504030204" pitchFamily="34" charset="0"/>
              </a:rPr>
            </a:br>
            <a:r>
              <a:rPr lang="en-US" altLang="ko-KR" sz="1600" dirty="0">
                <a:latin typeface="Arial Rounded MT Bold" panose="020F0704030504030204" pitchFamily="34" charset="0"/>
              </a:rPr>
              <a:t>for each class</a:t>
            </a:r>
          </a:p>
        </p:txBody>
      </p:sp>
      <p:sp>
        <p:nvSpPr>
          <p:cNvPr id="13" name="TextBox 12">
            <a:hlinkClick r:id="rId3" action="ppaction://hlinksldjump"/>
            <a:extLst>
              <a:ext uri="{FF2B5EF4-FFF2-40B4-BE49-F238E27FC236}">
                <a16:creationId xmlns:a16="http://schemas.microsoft.com/office/drawing/2014/main" id="{3F2C4759-1BD5-0B7E-7543-21EDD9558655}"/>
              </a:ext>
            </a:extLst>
          </p:cNvPr>
          <p:cNvSpPr txBox="1"/>
          <p:nvPr/>
        </p:nvSpPr>
        <p:spPr>
          <a:xfrm>
            <a:off x="10757043" y="289449"/>
            <a:ext cx="1307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u="sng" dirty="0">
                <a:latin typeface="Arial Rounded MT Bold" panose="020F0704030504030204" pitchFamily="34" charset="0"/>
              </a:rPr>
              <a:t>Back to pipeline</a:t>
            </a:r>
            <a:endParaRPr lang="ko-KR" altLang="en-US" sz="1100" u="sng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963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I_Paper_Diagra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E06F9E29-4820-4A3D-BD4C-31D3FEDE93E6}" vid="{0AA9E1A2-26D3-46C7-8FBE-26C6C0965B5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AI_Paper_Review_Diagram_Template</Template>
  <TotalTime>303</TotalTime>
  <Words>737</Words>
  <Application>Microsoft Office PowerPoint</Application>
  <PresentationFormat>와이드스크린</PresentationFormat>
  <Paragraphs>132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Arial Black</vt:lpstr>
      <vt:lpstr>Arial Rounded MT Bold</vt:lpstr>
      <vt:lpstr>Cambria Math</vt:lpstr>
      <vt:lpstr>AI_Paper_Diagram</vt:lpstr>
      <vt:lpstr>R-CNN</vt:lpstr>
      <vt:lpstr>Guide</vt:lpstr>
      <vt:lpstr>Pipeline</vt:lpstr>
      <vt:lpstr>Category independent region proposal</vt:lpstr>
      <vt:lpstr>Warp region proposals</vt:lpstr>
      <vt:lpstr>CNN network – Bounding Box Regression</vt:lpstr>
      <vt:lpstr>CNN Network - Feature extraction</vt:lpstr>
      <vt:lpstr>Linear SVM - Train mode</vt:lpstr>
      <vt:lpstr>Linear SVM - Test mode</vt:lpstr>
      <vt:lpstr>Reference</vt:lpstr>
      <vt:lpstr>Diagrams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R-CNN</dc:title>
  <dc:creator>현준 김</dc:creator>
  <cp:lastModifiedBy>현준 김</cp:lastModifiedBy>
  <cp:revision>22</cp:revision>
  <dcterms:created xsi:type="dcterms:W3CDTF">2024-01-29T04:29:14Z</dcterms:created>
  <dcterms:modified xsi:type="dcterms:W3CDTF">2024-01-29T12:44:15Z</dcterms:modified>
</cp:coreProperties>
</file>